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51" r:id="rId3"/>
    <p:sldId id="352" r:id="rId5"/>
    <p:sldId id="353" r:id="rId6"/>
    <p:sldId id="354" r:id="rId7"/>
    <p:sldId id="355" r:id="rId8"/>
    <p:sldId id="356" r:id="rId9"/>
    <p:sldId id="357" r:id="rId10"/>
    <p:sldId id="364" r:id="rId11"/>
    <p:sldId id="358" r:id="rId12"/>
    <p:sldId id="362" r:id="rId13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7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74014" autoAdjust="0"/>
  </p:normalViewPr>
  <p:slideViewPr>
    <p:cSldViewPr snapToGrid="0">
      <p:cViewPr>
        <p:scale>
          <a:sx n="97" d="100"/>
          <a:sy n="97" d="100"/>
        </p:scale>
        <p:origin x="134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gs" Target="tags/tag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E6A88-9B53-48D9-974C-3DC1C41C9DE9}" type="datetimeFigureOut">
              <a:rPr lang="en-CA" smtClean="0"/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9A3E4A-E4E7-46A9-BEE5-D54F64205571}" type="slidenum">
              <a:rPr lang="en-CA" smtClean="0"/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603FC9C8-F046-4FCE-906A-932C5FCBA261}" type="slidenum">
              <a:rPr lang="en-US" altLang="zh-CN" smtClean="0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n-US" altLang="zh-C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5F8DC4FE-8CFA-4E89-BC15-807646558F61}" type="slidenum">
              <a:rPr lang="en-US" altLang="zh-CN" smtClean="0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n-US" altLang="zh-C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ACDE9C61-31A2-431C-880F-CA803613D5D2}" type="slidenum">
              <a:rPr lang="en-US" altLang="zh-CN" smtClean="0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n-US" altLang="zh-C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8806FA61-1985-4196-A3A2-F5C334E3193D}" type="slidenum">
              <a:rPr lang="en-US" altLang="zh-CN" smtClean="0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n-US" altLang="zh-C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3E78ADB1-B7A0-4331-B35F-A0121E67E0FC}" type="slidenum">
              <a:rPr lang="en-US" altLang="zh-CN" smtClean="0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n-US" altLang="zh-C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A3E4A-E4E7-46A9-BEE5-D54F64205571}" type="slidenum">
              <a:rPr lang="en-CA" smtClean="0"/>
            </a:fld>
            <a:endParaRPr lang="en-C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A3E4A-E4E7-46A9-BEE5-D54F64205571}" type="slidenum">
              <a:rPr lang="en-CA" smtClean="0"/>
            </a:fld>
            <a:endParaRPr lang="en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6050D-F508-4040-B426-02750302683E}" type="datetime1">
              <a:rPr lang="en-CA" smtClean="0"/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F97F-3023-47A3-8552-9887EDAB3548}" type="slidenum">
              <a:rPr lang="en-CA" smtClean="0"/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891B2-7076-420A-A394-A0C59BD41A3F}" type="datetime1">
              <a:rPr lang="en-CA" smtClean="0"/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F97F-3023-47A3-8552-9887EDAB3548}" type="slidenum">
              <a:rPr lang="en-CA" smtClean="0"/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FA3A-3DE4-422C-BCD5-62A92153973B}" type="datetime1">
              <a:rPr lang="en-CA" smtClean="0"/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F97F-3023-47A3-8552-9887EDAB3548}" type="slidenum">
              <a:rPr lang="en-CA" smtClean="0"/>
            </a:fld>
            <a:endParaRPr lang="en-C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190625" y="178594"/>
            <a:ext cx="9810750" cy="1714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905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190625" y="1946672"/>
            <a:ext cx="9810750" cy="4018359"/>
          </a:xfrm>
          <a:prstGeom prst="rect">
            <a:avLst/>
          </a:prstGeom>
        </p:spPr>
        <p:txBody>
          <a:bodyPr>
            <a:noAutofit/>
          </a:bodyPr>
          <a:lstStyle>
            <a:lvl1pPr marL="624840" indent="-401955">
              <a:spcBef>
                <a:spcPts val="1685"/>
              </a:spcBef>
              <a:buSzPct val="171000"/>
              <a:defRPr sz="2955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37895" indent="-401955">
              <a:spcBef>
                <a:spcPts val="1685"/>
              </a:spcBef>
              <a:buSzPct val="171000"/>
              <a:defRPr sz="2955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250315" indent="-401955">
              <a:spcBef>
                <a:spcPts val="1685"/>
              </a:spcBef>
              <a:buSzPct val="171000"/>
              <a:defRPr sz="2955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562735" indent="-401955">
              <a:spcBef>
                <a:spcPts val="1685"/>
              </a:spcBef>
              <a:buSzPct val="171000"/>
              <a:defRPr sz="2955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75155" indent="-401955">
              <a:spcBef>
                <a:spcPts val="1685"/>
              </a:spcBef>
              <a:buSzPct val="171000"/>
              <a:defRPr sz="2955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29312" y="6408390"/>
            <a:ext cx="321469" cy="46166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7B79C-42B1-4BF2-A279-4F1ADE1EE4A7}" type="datetime1">
              <a:rPr lang="en-CA" smtClean="0"/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F97F-3023-47A3-8552-9887EDAB3548}" type="slidenum">
              <a:rPr lang="en-CA" smtClean="0"/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288A3-3F2C-4BD0-9D5A-B90D04416D7A}" type="datetime1">
              <a:rPr lang="en-CA" smtClean="0"/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F97F-3023-47A3-8552-9887EDAB3548}" type="slidenum">
              <a:rPr lang="en-CA" smtClean="0"/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931F0-B51B-4924-8FA5-3D37F2FD1896}" type="datetime1">
              <a:rPr lang="en-CA" smtClean="0"/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F97F-3023-47A3-8552-9887EDAB3548}" type="slidenum">
              <a:rPr lang="en-CA" smtClean="0"/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23CA0-DBD7-4717-8AED-752CA30642A7}" type="datetime1">
              <a:rPr lang="en-CA" smtClean="0"/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F97F-3023-47A3-8552-9887EDAB3548}" type="slidenum">
              <a:rPr lang="en-CA" smtClean="0"/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E8DBB-3E0D-4717-AAC4-A75EA813CD76}" type="datetime1">
              <a:rPr lang="en-CA" smtClean="0"/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F97F-3023-47A3-8552-9887EDAB3548}" type="slidenum">
              <a:rPr lang="en-CA" smtClean="0"/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D8ED-E7F1-4461-8063-B86E62479538}" type="datetime1">
              <a:rPr lang="en-CA" smtClean="0"/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F97F-3023-47A3-8552-9887EDAB3548}" type="slidenum">
              <a:rPr lang="en-CA" smtClean="0"/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EAF1F-8AA7-42E8-8C48-D89C4F7504D6}" type="datetime1">
              <a:rPr lang="en-CA" smtClean="0"/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F97F-3023-47A3-8552-9887EDAB3548}" type="slidenum">
              <a:rPr lang="en-CA" smtClean="0"/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298E-72EF-4DD3-AF45-BFDC0830E97D}" type="datetime1">
              <a:rPr lang="en-CA" smtClean="0"/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F97F-3023-47A3-8552-9887EDAB3548}" type="slidenum">
              <a:rPr lang="en-CA" smtClean="0"/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059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57300"/>
            <a:ext cx="10515600" cy="4919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F2CBB-55E5-4CB4-BCD4-6330D1379E47}" type="datetime1">
              <a:rPr lang="en-CA" smtClean="0"/>
            </a:fld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2440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2F97F-3023-47A3-8552-9887EDAB3548}" type="slidenum">
              <a:rPr lang="en-CA" smtClean="0"/>
            </a:fld>
            <a:endParaRPr lang="en-CA"/>
          </a:p>
        </p:txBody>
      </p:sp>
      <p:pic>
        <p:nvPicPr>
          <p:cNvPr id="7" name="Picture 6" descr="Zhejiang University in China : Reviews &amp;amp; Rankings | Student Reviews &amp;amp;  University Rankings EDUopinions"/>
          <p:cNvPicPr>
            <a:picLocks noChangeAspect="1" noChangeArrowheads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412" y="18255"/>
            <a:ext cx="955588" cy="95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hyperlink" Target="https://www.overleaf.com/read/rdtytdngpdh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4"/>
          <a:stretch>
            <a:fillRect/>
          </a:stretch>
        </p:blipFill>
        <p:spPr bwMode="auto">
          <a:xfrm>
            <a:off x="1631951" y="1484313"/>
            <a:ext cx="869632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/>
          <p:nvPr/>
        </p:nvSpPr>
        <p:spPr>
          <a:xfrm>
            <a:off x="838200" y="18255"/>
            <a:ext cx="10515600" cy="1059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dirty="0"/>
              <a:t>Image Colorization</a:t>
            </a:r>
            <a:endParaRPr lang="zh-CN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Grading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57300"/>
            <a:ext cx="10515600" cy="5012871"/>
          </a:xfrm>
        </p:spPr>
        <p:txBody>
          <a:bodyPr>
            <a:normAutofit/>
          </a:bodyPr>
          <a:lstStyle/>
          <a:p>
            <a:r>
              <a:rPr lang="en-US" altLang="zh-CN" dirty="0"/>
              <a:t>Two mini programming projects: </a:t>
            </a:r>
            <a:endParaRPr lang="en-CA" dirty="0"/>
          </a:p>
          <a:p>
            <a:pPr lvl="1"/>
            <a:r>
              <a:rPr lang="en-CA" dirty="0"/>
              <a:t>Homework1（</a:t>
            </a:r>
            <a:r>
              <a:rPr lang="en-CA" dirty="0">
                <a:solidFill>
                  <a:schemeClr val="accent1"/>
                </a:solidFill>
              </a:rPr>
              <a:t>15%</a:t>
            </a:r>
            <a:r>
              <a:rPr lang="en-CA" dirty="0"/>
              <a:t>）</a:t>
            </a:r>
            <a:endParaRPr lang="en-CA" dirty="0"/>
          </a:p>
          <a:p>
            <a:pPr lvl="1"/>
            <a:r>
              <a:rPr lang="en-CA" dirty="0"/>
              <a:t>Homework2（</a:t>
            </a:r>
            <a:r>
              <a:rPr lang="en-CA" dirty="0">
                <a:solidFill>
                  <a:schemeClr val="accent1"/>
                </a:solidFill>
              </a:rPr>
              <a:t>15%</a:t>
            </a:r>
            <a:r>
              <a:rPr lang="en-CA" dirty="0"/>
              <a:t>）</a:t>
            </a:r>
            <a:endParaRPr lang="en-CA" dirty="0"/>
          </a:p>
          <a:p>
            <a:pPr lvl="1"/>
            <a:endParaRPr lang="en-US" dirty="0"/>
          </a:p>
          <a:p>
            <a:r>
              <a:rPr lang="en-US" altLang="zh-CN" dirty="0"/>
              <a:t>Final:  Team work, ≤ 3</a:t>
            </a:r>
            <a:r>
              <a:rPr lang="zh-CN" altLang="en-US" dirty="0"/>
              <a:t>， </a:t>
            </a:r>
            <a:r>
              <a:rPr lang="en-US" altLang="zh-CN" dirty="0">
                <a:solidFill>
                  <a:srgbClr val="FF0000"/>
                </a:solidFill>
              </a:rPr>
              <a:t>Weight</a:t>
            </a:r>
            <a:r>
              <a:rPr lang="zh-CN" altLang="en-US" dirty="0"/>
              <a:t>：</a:t>
            </a:r>
            <a:r>
              <a:rPr lang="en-US" altLang="zh-CN" dirty="0"/>
              <a:t>1.0</a:t>
            </a:r>
            <a:r>
              <a:rPr lang="zh-CN" altLang="en-US" dirty="0"/>
              <a:t>、</a:t>
            </a:r>
            <a:r>
              <a:rPr lang="en-US" altLang="zh-CN" dirty="0"/>
              <a:t>0.9</a:t>
            </a:r>
            <a:r>
              <a:rPr lang="zh-CN" altLang="en-US" dirty="0"/>
              <a:t>、</a:t>
            </a:r>
            <a:r>
              <a:rPr lang="en-US" altLang="zh-CN" dirty="0"/>
              <a:t>0.8</a:t>
            </a:r>
            <a:endParaRPr lang="en-US" altLang="zh-CN" dirty="0"/>
          </a:p>
          <a:p>
            <a:pPr lvl="1">
              <a:defRPr/>
            </a:pPr>
            <a:r>
              <a:rPr lang="en-US" altLang="zh-CN" dirty="0"/>
              <a:t>Final Project Presentation </a:t>
            </a:r>
            <a:r>
              <a:rPr lang="zh-CN" altLang="en-US" dirty="0"/>
              <a:t>（</a:t>
            </a:r>
            <a:r>
              <a:rPr lang="en-US" altLang="zh-CN" dirty="0">
                <a:solidFill>
                  <a:schemeClr val="accent1"/>
                </a:solidFill>
              </a:rPr>
              <a:t>20%</a:t>
            </a:r>
            <a:r>
              <a:rPr lang="zh-CN" altLang="en-US" dirty="0"/>
              <a:t>），</a:t>
            </a:r>
            <a:r>
              <a:rPr lang="en-US" altLang="zh-CN" dirty="0"/>
              <a:t>for each team</a:t>
            </a:r>
            <a:endParaRPr lang="en-US" altLang="zh-CN" dirty="0"/>
          </a:p>
          <a:p>
            <a:pPr lvl="2">
              <a:defRPr/>
            </a:pPr>
            <a:r>
              <a:rPr lang="en-US" altLang="zh-CN" dirty="0"/>
              <a:t>1 min video presentation </a:t>
            </a:r>
            <a:r>
              <a:rPr lang="en-US" altLang="zh-CN" b="1" dirty="0"/>
              <a:t>10%</a:t>
            </a:r>
            <a:endParaRPr lang="en-US" altLang="zh-CN" b="1" dirty="0"/>
          </a:p>
          <a:p>
            <a:pPr lvl="2">
              <a:defRPr/>
            </a:pPr>
            <a:r>
              <a:rPr lang="en-US" altLang="zh-CN" dirty="0"/>
              <a:t>Select ~20 teams for Oral </a:t>
            </a:r>
            <a:endParaRPr lang="en-US" altLang="zh-CN" dirty="0"/>
          </a:p>
          <a:p>
            <a:pPr lvl="3">
              <a:defRPr/>
            </a:pPr>
            <a:r>
              <a:rPr lang="en-US" altLang="zh-CN" dirty="0"/>
              <a:t>give the talk (</a:t>
            </a:r>
            <a:r>
              <a:rPr lang="en-US" altLang="zh-CN" b="1" dirty="0"/>
              <a:t>5%</a:t>
            </a:r>
            <a:r>
              <a:rPr lang="en-US" altLang="zh-CN" dirty="0"/>
              <a:t>)</a:t>
            </a:r>
            <a:endParaRPr lang="en-US" altLang="zh-CN" dirty="0"/>
          </a:p>
          <a:p>
            <a:pPr lvl="3">
              <a:defRPr/>
            </a:pPr>
            <a:r>
              <a:rPr lang="en-US" altLang="zh-CN" dirty="0"/>
              <a:t>score from audiences</a:t>
            </a:r>
            <a:r>
              <a:rPr lang="zh-CN" altLang="en-US" dirty="0"/>
              <a:t>（</a:t>
            </a:r>
            <a:r>
              <a:rPr lang="en-US" altLang="zh-CN" b="1" dirty="0"/>
              <a:t>5%</a:t>
            </a:r>
            <a:r>
              <a:rPr lang="zh-CN" altLang="en-US" dirty="0"/>
              <a:t>）</a:t>
            </a:r>
            <a:endParaRPr lang="en-US" altLang="zh-CN" dirty="0"/>
          </a:p>
          <a:p>
            <a:pPr lvl="1">
              <a:defRPr/>
            </a:pPr>
            <a:r>
              <a:rPr lang="en-US" altLang="zh-CN" dirty="0"/>
              <a:t>Final Project</a:t>
            </a:r>
            <a:r>
              <a:rPr lang="zh-CN" altLang="en-US" dirty="0"/>
              <a:t>（</a:t>
            </a:r>
            <a:r>
              <a:rPr lang="en-US" altLang="zh-CN" dirty="0">
                <a:solidFill>
                  <a:schemeClr val="accent1"/>
                </a:solidFill>
              </a:rPr>
              <a:t>50%</a:t>
            </a:r>
            <a:r>
              <a:rPr lang="zh-CN" altLang="en-US" dirty="0"/>
              <a:t>）</a:t>
            </a:r>
            <a:endParaRPr lang="en-US" altLang="zh-CN" dirty="0"/>
          </a:p>
          <a:p>
            <a:pPr lvl="2">
              <a:defRPr/>
            </a:pPr>
            <a:r>
              <a:rPr lang="en-US" altLang="zh-CN" dirty="0"/>
              <a:t>Documentation and code by DDL</a:t>
            </a:r>
            <a:endParaRPr lang="en-US" altLang="zh-CN" dirty="0"/>
          </a:p>
          <a:p>
            <a:pPr lvl="2">
              <a:defRPr/>
            </a:pPr>
            <a:r>
              <a:rPr lang="en-US" altLang="zh-CN" dirty="0"/>
              <a:t>Deadline</a:t>
            </a:r>
            <a:r>
              <a:rPr lang="zh-CN" altLang="en-US" dirty="0"/>
              <a:t>：</a:t>
            </a:r>
            <a:r>
              <a:rPr lang="en-US" altLang="zh-CN" dirty="0"/>
              <a:t>At the end of Winter Semester 2026 [</a:t>
            </a:r>
            <a:r>
              <a:rPr lang="en-US" altLang="zh-CN" b="1" dirty="0">
                <a:solidFill>
                  <a:srgbClr val="FF0000"/>
                </a:solidFill>
              </a:rPr>
              <a:t>Jan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18, 2026</a:t>
            </a:r>
            <a:r>
              <a:rPr lang="en-US" altLang="zh-CN" dirty="0"/>
              <a:t>】</a:t>
            </a:r>
            <a:endParaRPr lang="en-US" altLang="zh-CN" dirty="0"/>
          </a:p>
          <a:p>
            <a:pPr lvl="2">
              <a:defRPr/>
            </a:pPr>
            <a:endParaRPr lang="en-US" altLang="zh-C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F97F-3023-47A3-8552-9887EDAB3548}" type="slidenum">
              <a:rPr lang="en-CA" smtClean="0"/>
            </a:fld>
            <a:endParaRPr lang="en-CA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1341439"/>
            <a:ext cx="67564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/>
          <p:nvPr/>
        </p:nvSpPr>
        <p:spPr>
          <a:xfrm>
            <a:off x="838200" y="18255"/>
            <a:ext cx="10515600" cy="1059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Chinese Painting Style Transfer</a:t>
            </a:r>
            <a:endParaRPr lang="en-US" altLang="zh-CN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图片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412876"/>
            <a:ext cx="6192838" cy="472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/>
          <p:nvPr/>
        </p:nvSpPr>
        <p:spPr>
          <a:xfrm>
            <a:off x="838200" y="18255"/>
            <a:ext cx="10515600" cy="1059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dirty="0"/>
              <a:t>Object Detection</a:t>
            </a:r>
            <a:endParaRPr lang="zh-CN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06"/>
          <a:stretch>
            <a:fillRect/>
          </a:stretch>
        </p:blipFill>
        <p:spPr bwMode="auto">
          <a:xfrm>
            <a:off x="2063750" y="1341438"/>
            <a:ext cx="7951788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/>
          <p:nvPr/>
        </p:nvSpPr>
        <p:spPr>
          <a:xfrm>
            <a:off x="-3037114" y="7347969"/>
            <a:ext cx="10515600" cy="1059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zh-CN" altLang="en-US" dirty="0"/>
          </a:p>
        </p:txBody>
      </p:sp>
      <p:sp>
        <p:nvSpPr>
          <p:cNvPr id="6" name="Title 1"/>
          <p:cNvSpPr txBox="1"/>
          <p:nvPr/>
        </p:nvSpPr>
        <p:spPr>
          <a:xfrm>
            <a:off x="838200" y="18255"/>
            <a:ext cx="10515600" cy="1059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Monocular Depth Estimation</a:t>
            </a:r>
            <a:endParaRPr lang="zh-CN" alt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/>
              <a:t>Optical Flow Estimation</a:t>
            </a:r>
            <a:endParaRPr lang="zh-CN" altLang="en-US" dirty="0"/>
          </a:p>
        </p:txBody>
      </p:sp>
      <p:pic>
        <p:nvPicPr>
          <p:cNvPr id="2355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1" y="1700213"/>
            <a:ext cx="848042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1335615" y="6858000"/>
            <a:ext cx="8950325" cy="6508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3600" kern="0" dirty="0"/>
          </a:p>
        </p:txBody>
      </p:sp>
      <p:pic>
        <p:nvPicPr>
          <p:cNvPr id="24579" name="image1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" t="12607" r="4707" b="15253"/>
          <a:stretch>
            <a:fillRect/>
          </a:stretch>
        </p:blipFill>
        <p:spPr bwMode="auto">
          <a:xfrm>
            <a:off x="2135188" y="1628776"/>
            <a:ext cx="8058150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/>
          <p:nvPr/>
        </p:nvSpPr>
        <p:spPr>
          <a:xfrm>
            <a:off x="838200" y="18255"/>
            <a:ext cx="10515600" cy="1059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Vision-based SLAM</a:t>
            </a:r>
            <a:endParaRPr lang="en-US" altLang="zh-CN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6" descr="setup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1557338"/>
            <a:ext cx="2182813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8" descr="setu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1557338"/>
            <a:ext cx="2182812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10" descr="setu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1544638"/>
            <a:ext cx="2160588" cy="388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文本框 2"/>
          <p:cNvSpPr txBox="1">
            <a:spLocks noChangeArrowheads="1"/>
          </p:cNvSpPr>
          <p:nvPr/>
        </p:nvSpPr>
        <p:spPr bwMode="auto">
          <a:xfrm>
            <a:off x="3028951" y="5481639"/>
            <a:ext cx="684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0"/>
              <a:t>input</a:t>
            </a:r>
            <a:endParaRPr lang="zh-CN" altLang="en-US" sz="1800" b="0"/>
          </a:p>
        </p:txBody>
      </p:sp>
      <p:sp>
        <p:nvSpPr>
          <p:cNvPr id="25607" name="文本框 9"/>
          <p:cNvSpPr txBox="1">
            <a:spLocks noChangeArrowheads="1"/>
          </p:cNvSpPr>
          <p:nvPr/>
        </p:nvSpPr>
        <p:spPr bwMode="auto">
          <a:xfrm>
            <a:off x="5735638" y="5508625"/>
            <a:ext cx="749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0"/>
              <a:t>result</a:t>
            </a:r>
            <a:endParaRPr lang="zh-CN" altLang="en-US" sz="1800" b="0"/>
          </a:p>
        </p:txBody>
      </p:sp>
      <p:sp>
        <p:nvSpPr>
          <p:cNvPr id="25608" name="文本框 10"/>
          <p:cNvSpPr txBox="1">
            <a:spLocks noChangeArrowheads="1"/>
          </p:cNvSpPr>
          <p:nvPr/>
        </p:nvSpPr>
        <p:spPr bwMode="auto">
          <a:xfrm>
            <a:off x="8256589" y="5481639"/>
            <a:ext cx="1620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0"/>
              <a:t>tracked points</a:t>
            </a:r>
            <a:endParaRPr lang="zh-CN" altLang="en-US" sz="1800" b="0"/>
          </a:p>
        </p:txBody>
      </p:sp>
      <p:sp>
        <p:nvSpPr>
          <p:cNvPr id="5" name="文本框 4"/>
          <p:cNvSpPr txBox="1"/>
          <p:nvPr/>
        </p:nvSpPr>
        <p:spPr>
          <a:xfrm>
            <a:off x="8805864" y="6119813"/>
            <a:ext cx="117051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100" dirty="0">
                <a:solidFill>
                  <a:schemeClr val="bg1">
                    <a:lumMod val="65000"/>
                  </a:schemeClr>
                </a:solidFill>
              </a:rPr>
              <a:t>Credit: Alex </a:t>
            </a:r>
            <a:r>
              <a:rPr lang="en-US" altLang="zh-CN" sz="1100" dirty="0" err="1">
                <a:solidFill>
                  <a:schemeClr val="bg1">
                    <a:lumMod val="65000"/>
                  </a:schemeClr>
                </a:solidFill>
              </a:rPr>
              <a:t>Efros</a:t>
            </a:r>
            <a:endParaRPr lang="zh-CN" alt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838200" y="18255"/>
            <a:ext cx="10515600" cy="1059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Easy Augmented Reality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Requirement</a:t>
            </a:r>
            <a:r>
              <a:rPr lang="zh-CN" altLang="en-US" dirty="0"/>
              <a:t> </a:t>
            </a:r>
            <a:r>
              <a:rPr lang="en-US" altLang="zh-CN" dirty="0"/>
              <a:t>(video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oral)</a:t>
            </a:r>
            <a:r>
              <a:rPr lang="zh-CN" altLang="en-US" dirty="0"/>
              <a:t> 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r>
              <a:rPr lang="zh-CN" altLang="en-US" dirty="0"/>
              <a:t> </a:t>
            </a:r>
            <a:r>
              <a:rPr lang="en-US" altLang="zh-CN" dirty="0"/>
              <a:t>min</a:t>
            </a:r>
            <a:r>
              <a:rPr lang="zh-CN" altLang="en-US" dirty="0"/>
              <a:t> </a:t>
            </a:r>
            <a:r>
              <a:rPr lang="en-US" altLang="zh-CN" dirty="0"/>
              <a:t>video</a:t>
            </a:r>
            <a:r>
              <a:rPr lang="zh-CN" altLang="en-US" dirty="0"/>
              <a:t> </a:t>
            </a:r>
            <a:r>
              <a:rPr lang="en-US" altLang="zh-CN" dirty="0"/>
              <a:t>(DDL: </a:t>
            </a:r>
            <a:r>
              <a:rPr lang="en-US" altLang="zh-CN" b="1" dirty="0">
                <a:solidFill>
                  <a:srgbClr val="FF0000"/>
                </a:solidFill>
              </a:rPr>
              <a:t>Dec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27, 2025)</a:t>
            </a:r>
            <a:endParaRPr lang="en-US" altLang="zh-CN" b="1" dirty="0">
              <a:solidFill>
                <a:srgbClr val="FF0000"/>
              </a:solidFill>
            </a:endParaRPr>
          </a:p>
          <a:p>
            <a:pPr lvl="1"/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clear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easy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follow</a:t>
            </a:r>
            <a:endParaRPr lang="en-US" altLang="zh-CN" dirty="0"/>
          </a:p>
          <a:p>
            <a:pPr lvl="1"/>
            <a:r>
              <a:rPr lang="en-US" altLang="zh-CN" dirty="0"/>
              <a:t>Show</a:t>
            </a:r>
            <a:r>
              <a:rPr lang="zh-CN" altLang="en-US" dirty="0"/>
              <a:t> </a:t>
            </a:r>
            <a:r>
              <a:rPr lang="en-US" altLang="zh-CN" dirty="0"/>
              <a:t>your</a:t>
            </a:r>
            <a:r>
              <a:rPr lang="zh-CN" altLang="en-US" dirty="0"/>
              <a:t> </a:t>
            </a:r>
            <a:r>
              <a:rPr lang="en-US" altLang="zh-CN" dirty="0"/>
              <a:t>basic</a:t>
            </a:r>
            <a:r>
              <a:rPr lang="zh-CN" altLang="en-US" dirty="0"/>
              <a:t> </a:t>
            </a:r>
            <a:r>
              <a:rPr lang="en-US" altLang="zh-CN" dirty="0"/>
              <a:t>idea</a:t>
            </a:r>
            <a:endParaRPr lang="en-US" altLang="zh-CN" dirty="0"/>
          </a:p>
          <a:p>
            <a:pPr lvl="1"/>
            <a:r>
              <a:rPr lang="en-US" altLang="zh-CN" dirty="0"/>
              <a:t>Preliminary</a:t>
            </a:r>
            <a:r>
              <a:rPr lang="zh-CN" altLang="en-US" dirty="0"/>
              <a:t> </a:t>
            </a:r>
            <a:r>
              <a:rPr lang="en-US" altLang="zh-CN" dirty="0"/>
              <a:t>results</a:t>
            </a:r>
            <a:endParaRPr lang="en-US" altLang="zh-CN" dirty="0"/>
          </a:p>
          <a:p>
            <a:pPr lvl="1"/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necessarily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complete,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should</a:t>
            </a:r>
            <a:r>
              <a:rPr lang="zh-CN" altLang="en-US" dirty="0"/>
              <a:t> </a:t>
            </a:r>
            <a:r>
              <a:rPr lang="en-US" altLang="zh-CN" dirty="0"/>
              <a:t>include</a:t>
            </a:r>
            <a:r>
              <a:rPr lang="zh-CN" altLang="en-US" dirty="0"/>
              <a:t> </a:t>
            </a:r>
            <a:r>
              <a:rPr lang="en-US" altLang="zh-CN" dirty="0"/>
              <a:t>core</a:t>
            </a:r>
            <a:r>
              <a:rPr lang="zh-CN" altLang="en-US" dirty="0"/>
              <a:t> </a:t>
            </a:r>
            <a:r>
              <a:rPr lang="en-US" altLang="zh-CN" dirty="0"/>
              <a:t>contribution</a:t>
            </a:r>
            <a:endParaRPr lang="en-US" altLang="zh-CN" dirty="0"/>
          </a:p>
          <a:p>
            <a:pPr lvl="1"/>
            <a:endParaRPr lang="en-US" altLang="zh-CN" dirty="0"/>
          </a:p>
          <a:p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8</a:t>
            </a:r>
            <a:r>
              <a:rPr lang="zh-CN" altLang="en-US" dirty="0"/>
              <a:t> </a:t>
            </a:r>
            <a:r>
              <a:rPr lang="en-US" altLang="zh-CN" dirty="0"/>
              <a:t>min</a:t>
            </a:r>
            <a:r>
              <a:rPr lang="zh-CN" altLang="en-US" dirty="0"/>
              <a:t> </a:t>
            </a:r>
            <a:r>
              <a:rPr lang="en-US" altLang="zh-CN" dirty="0"/>
              <a:t>oral</a:t>
            </a:r>
            <a:r>
              <a:rPr lang="zh-CN" altLang="en-US" dirty="0"/>
              <a:t> </a:t>
            </a:r>
            <a:r>
              <a:rPr lang="en-US" altLang="zh-CN" dirty="0"/>
              <a:t>presentation</a:t>
            </a:r>
            <a:r>
              <a:rPr lang="zh-CN" altLang="en-US" dirty="0"/>
              <a:t> </a:t>
            </a:r>
            <a:r>
              <a:rPr lang="en-US" altLang="zh-CN" dirty="0"/>
              <a:t>(Date: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Dec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30, 2025)</a:t>
            </a:r>
            <a:endParaRPr lang="en-US" altLang="zh-CN" dirty="0"/>
          </a:p>
          <a:p>
            <a:pPr lvl="1"/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clear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easy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follow</a:t>
            </a:r>
            <a:endParaRPr lang="en-US" altLang="zh-CN" dirty="0"/>
          </a:p>
          <a:p>
            <a:pPr lvl="1"/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include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contents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report</a:t>
            </a:r>
            <a:endParaRPr lang="en-US" altLang="zh-CN" dirty="0"/>
          </a:p>
          <a:p>
            <a:pPr lvl="1"/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Requirement</a:t>
            </a:r>
            <a:r>
              <a:rPr lang="zh-CN" altLang="en-US" dirty="0"/>
              <a:t> </a:t>
            </a:r>
            <a:r>
              <a:rPr lang="en-US" altLang="zh-CN" dirty="0"/>
              <a:t>(final</a:t>
            </a:r>
            <a:r>
              <a:rPr lang="zh-CN" altLang="en-US" dirty="0"/>
              <a:t> </a:t>
            </a:r>
            <a:r>
              <a:rPr lang="en-US" altLang="zh-CN" dirty="0"/>
              <a:t>report,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Jan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18, 2026)</a:t>
            </a:r>
            <a:r>
              <a:rPr lang="zh-CN" altLang="en-US" dirty="0"/>
              <a:t> 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Please refer to the enclosed template file or the overleaf project at</a:t>
            </a:r>
            <a:r>
              <a:rPr lang="zh-CN" altLang="en-US" dirty="0"/>
              <a:t>：</a:t>
            </a:r>
            <a:endParaRPr lang="en-US" altLang="zh-CN" dirty="0"/>
          </a:p>
          <a:p>
            <a:pPr lvl="1"/>
            <a:r>
              <a:rPr lang="en-US" altLang="zh-CN" dirty="0">
                <a:hlinkClick r:id="rId1"/>
              </a:rPr>
              <a:t>https://www.overleaf.com/read/rdtytdngpdhk</a:t>
            </a:r>
            <a:endParaRPr lang="en-US" altLang="zh-CN" dirty="0"/>
          </a:p>
          <a:p>
            <a:pPr lvl="1"/>
            <a:endParaRPr lang="en-US" altLang="zh-CN" dirty="0"/>
          </a:p>
          <a:p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6-8</a:t>
            </a:r>
            <a:r>
              <a:rPr lang="zh-CN" altLang="en-US" dirty="0"/>
              <a:t> </a:t>
            </a:r>
            <a:r>
              <a:rPr lang="en-US" altLang="zh-CN" dirty="0"/>
              <a:t>pages</a:t>
            </a:r>
            <a:r>
              <a:rPr lang="zh-CN" altLang="en-US" dirty="0"/>
              <a:t> </a:t>
            </a:r>
            <a:r>
              <a:rPr lang="en-US" altLang="zh-CN" dirty="0"/>
              <a:t>(exclude</a:t>
            </a:r>
            <a:r>
              <a:rPr lang="zh-CN" altLang="en-US" dirty="0"/>
              <a:t> </a:t>
            </a:r>
            <a:r>
              <a:rPr lang="en-US" altLang="zh-CN" dirty="0"/>
              <a:t>reference)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like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paper</a:t>
            </a:r>
            <a:r>
              <a:rPr lang="zh-CN" altLang="en-US" dirty="0"/>
              <a:t> </a:t>
            </a:r>
            <a:r>
              <a:rPr lang="en-US" altLang="zh-CN" dirty="0"/>
              <a:t>(refer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CVPR</a:t>
            </a:r>
            <a:r>
              <a:rPr lang="zh-CN" altLang="en-US" dirty="0"/>
              <a:t> </a:t>
            </a:r>
            <a:r>
              <a:rPr lang="en-US" altLang="zh-CN" dirty="0"/>
              <a:t>papers)</a:t>
            </a:r>
            <a:endParaRPr lang="en-US" altLang="zh-CN" dirty="0"/>
          </a:p>
          <a:p>
            <a:pPr lvl="1"/>
            <a:r>
              <a:rPr lang="en-US" altLang="zh-CN" dirty="0"/>
              <a:t>Clear</a:t>
            </a:r>
            <a:r>
              <a:rPr lang="zh-CN" altLang="en-US" dirty="0"/>
              <a:t> </a:t>
            </a:r>
            <a:r>
              <a:rPr lang="en-US" altLang="zh-CN" dirty="0"/>
              <a:t>contributions</a:t>
            </a:r>
            <a:endParaRPr lang="en-US" altLang="zh-CN" dirty="0"/>
          </a:p>
          <a:p>
            <a:pPr lvl="1"/>
            <a:r>
              <a:rPr lang="en-US" altLang="zh-CN" dirty="0"/>
              <a:t>Self-contained</a:t>
            </a:r>
            <a:r>
              <a:rPr lang="zh-CN" altLang="en-US" dirty="0"/>
              <a:t> </a:t>
            </a:r>
            <a:r>
              <a:rPr lang="en-US" altLang="zh-CN" dirty="0"/>
              <a:t>contents</a:t>
            </a:r>
            <a:endParaRPr lang="en-US" altLang="zh-CN" dirty="0"/>
          </a:p>
          <a:p>
            <a:pPr lvl="1"/>
            <a:r>
              <a:rPr lang="en-US" altLang="zh-CN" dirty="0"/>
              <a:t>Reasonable</a:t>
            </a:r>
            <a:r>
              <a:rPr lang="zh-CN" altLang="en-US" dirty="0"/>
              <a:t> </a:t>
            </a:r>
            <a:r>
              <a:rPr lang="en-US" altLang="zh-CN" dirty="0"/>
              <a:t>results</a:t>
            </a:r>
            <a:endParaRPr lang="en-US" altLang="zh-CN" dirty="0"/>
          </a:p>
          <a:p>
            <a:pPr lvl="1"/>
            <a:r>
              <a:rPr lang="en-US" altLang="zh-CN" dirty="0"/>
              <a:t>Comparison with</a:t>
            </a:r>
            <a:r>
              <a:rPr lang="zh-CN" altLang="en-US" dirty="0"/>
              <a:t> </a:t>
            </a:r>
            <a:r>
              <a:rPr lang="en-US" altLang="zh-CN" dirty="0"/>
              <a:t>SOTA</a:t>
            </a:r>
            <a:endParaRPr lang="en-US" altLang="zh-CN" dirty="0"/>
          </a:p>
          <a:p>
            <a:pPr lvl="1"/>
            <a:r>
              <a:rPr lang="en-US" altLang="zh-CN" dirty="0"/>
              <a:t>Well</a:t>
            </a:r>
            <a:r>
              <a:rPr lang="zh-CN" altLang="en-US" dirty="0"/>
              <a:t> </a:t>
            </a:r>
            <a:r>
              <a:rPr lang="en-US" altLang="zh-CN" dirty="0"/>
              <a:t>presented</a:t>
            </a:r>
            <a:r>
              <a:rPr lang="zh-CN" altLang="en-US" dirty="0"/>
              <a:t> </a:t>
            </a:r>
            <a:r>
              <a:rPr lang="en-US" altLang="zh-CN" dirty="0"/>
              <a:t>Figures</a:t>
            </a:r>
            <a:r>
              <a:rPr lang="zh-CN" altLang="en-US" dirty="0"/>
              <a:t> </a:t>
            </a:r>
            <a:r>
              <a:rPr lang="en-US" altLang="zh-CN" dirty="0"/>
              <a:t>(more</a:t>
            </a:r>
            <a:r>
              <a:rPr lang="zh-CN" altLang="en-US" dirty="0"/>
              <a:t> </a:t>
            </a:r>
            <a:r>
              <a:rPr lang="en-US" altLang="zh-CN" dirty="0"/>
              <a:t>than</a:t>
            </a:r>
            <a:r>
              <a:rPr lang="zh-CN" altLang="en-US" dirty="0"/>
              <a:t> </a:t>
            </a:r>
            <a:r>
              <a:rPr lang="en-US" altLang="zh-CN" dirty="0"/>
              <a:t>3</a:t>
            </a:r>
            <a:r>
              <a:rPr lang="zh-CN" altLang="en-US" dirty="0"/>
              <a:t> </a:t>
            </a:r>
            <a:r>
              <a:rPr lang="en-US" altLang="zh-CN" dirty="0"/>
              <a:t>figures)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tables</a:t>
            </a:r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M2E4NDZhYWExMzk0ZWIwNDJkNzQxZjZjNjZhMzFmZDMifQ==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1236</Words>
  <Application>WPS 演示</Application>
  <PresentationFormat>宽屏</PresentationFormat>
  <Paragraphs>71</Paragraphs>
  <Slides>10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2" baseType="lpstr">
      <vt:lpstr>Arial</vt:lpstr>
      <vt:lpstr>宋体</vt:lpstr>
      <vt:lpstr>Wingdings</vt:lpstr>
      <vt:lpstr>Arial</vt:lpstr>
      <vt:lpstr>Gill Sans</vt:lpstr>
      <vt:lpstr>Gill Sans MT</vt:lpstr>
      <vt:lpstr>Calibri</vt:lpstr>
      <vt:lpstr>Calibri Light</vt:lpstr>
      <vt:lpstr>微软雅黑</vt:lpstr>
      <vt:lpstr>Arial Unicode MS</vt:lpstr>
      <vt:lpstr>等线</vt:lpstr>
      <vt:lpstr>Office Theme</vt:lpstr>
      <vt:lpstr>PowerPoint 演示文稿</vt:lpstr>
      <vt:lpstr>PowerPoint 演示文稿</vt:lpstr>
      <vt:lpstr>PowerPoint 演示文稿</vt:lpstr>
      <vt:lpstr>PowerPoint 演示文稿</vt:lpstr>
      <vt:lpstr>Optical Flow Estimation</vt:lpstr>
      <vt:lpstr>PowerPoint 演示文稿</vt:lpstr>
      <vt:lpstr>PowerPoint 演示文稿</vt:lpstr>
      <vt:lpstr>Requirement (video and oral) </vt:lpstr>
      <vt:lpstr>Requirement (final report, Jan 18, 2026) </vt:lpstr>
      <vt:lpstr>Grading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Tan Ping</dc:creator>
  <cp:lastModifiedBy>崔兆鹏</cp:lastModifiedBy>
  <cp:revision>163</cp:revision>
  <dcterms:created xsi:type="dcterms:W3CDTF">2019-03-03T23:19:00Z</dcterms:created>
  <dcterms:modified xsi:type="dcterms:W3CDTF">2025-12-09T09:54:07Z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645DDF7FFC124FF289FDD7B7FD4725CB_13</vt:lpwstr>
  </property>
  <property fmtid="{D5CDD505-2E9C-101B-9397-08002B2CF9AE}" pid="3" name="KSOProductBuildVer">
    <vt:lpwstr>2052-12.1.0.24034</vt:lpwstr>
  </property>
</Properties>
</file>