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8"/>
  </p:notesMasterIdLst>
  <p:sldIdLst>
    <p:sldId id="256" r:id="rId2"/>
    <p:sldId id="326" r:id="rId3"/>
    <p:sldId id="327" r:id="rId4"/>
    <p:sldId id="328" r:id="rId5"/>
    <p:sldId id="329" r:id="rId6"/>
    <p:sldId id="340" r:id="rId7"/>
    <p:sldId id="341" r:id="rId8"/>
    <p:sldId id="331" r:id="rId9"/>
    <p:sldId id="343" r:id="rId10"/>
    <p:sldId id="342" r:id="rId11"/>
    <p:sldId id="379" r:id="rId12"/>
    <p:sldId id="380" r:id="rId13"/>
    <p:sldId id="369" r:id="rId14"/>
    <p:sldId id="370" r:id="rId15"/>
    <p:sldId id="382" r:id="rId16"/>
    <p:sldId id="350" r:id="rId17"/>
    <p:sldId id="353" r:id="rId18"/>
    <p:sldId id="375" r:id="rId19"/>
    <p:sldId id="376" r:id="rId20"/>
    <p:sldId id="354" r:id="rId21"/>
    <p:sldId id="355" r:id="rId22"/>
    <p:sldId id="374" r:id="rId23"/>
    <p:sldId id="357" r:id="rId24"/>
    <p:sldId id="386" r:id="rId25"/>
    <p:sldId id="381" r:id="rId26"/>
    <p:sldId id="388" r:id="rId27"/>
    <p:sldId id="360" r:id="rId28"/>
    <p:sldId id="377" r:id="rId29"/>
    <p:sldId id="285" r:id="rId30"/>
    <p:sldId id="361" r:id="rId31"/>
    <p:sldId id="281" r:id="rId32"/>
    <p:sldId id="301" r:id="rId33"/>
    <p:sldId id="287" r:id="rId34"/>
    <p:sldId id="286" r:id="rId35"/>
    <p:sldId id="362" r:id="rId36"/>
    <p:sldId id="300" r:id="rId37"/>
    <p:sldId id="283" r:id="rId38"/>
    <p:sldId id="289" r:id="rId39"/>
    <p:sldId id="290" r:id="rId40"/>
    <p:sldId id="291" r:id="rId41"/>
    <p:sldId id="314" r:id="rId42"/>
    <p:sldId id="292" r:id="rId43"/>
    <p:sldId id="294" r:id="rId44"/>
    <p:sldId id="363" r:id="rId45"/>
    <p:sldId id="302" r:id="rId46"/>
    <p:sldId id="364" r:id="rId47"/>
    <p:sldId id="365" r:id="rId48"/>
    <p:sldId id="332" r:id="rId49"/>
    <p:sldId id="323" r:id="rId50"/>
    <p:sldId id="324" r:id="rId51"/>
    <p:sldId id="366" r:id="rId52"/>
    <p:sldId id="384" r:id="rId53"/>
    <p:sldId id="385" r:id="rId54"/>
    <p:sldId id="383" r:id="rId55"/>
    <p:sldId id="367" r:id="rId56"/>
    <p:sldId id="389" r:id="rId57"/>
  </p:sldIdLst>
  <p:sldSz cx="9144000" cy="5143500" type="screen16x9"/>
  <p:notesSz cx="6797675" cy="992822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310" autoAdjust="0"/>
  </p:normalViewPr>
  <p:slideViewPr>
    <p:cSldViewPr snapToGrid="0" snapToObjects="1">
      <p:cViewPr>
        <p:scale>
          <a:sx n="75" d="100"/>
          <a:sy n="75" d="100"/>
        </p:scale>
        <p:origin x="-456" y="-78"/>
      </p:cViewPr>
      <p:guideLst>
        <p:guide orient="horz" pos="162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D7B3FB-FF6F-4F86-9717-6980D21E12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9742C5-E129-4832-AC09-FA97CCE285D1}">
      <dgm:prSet phldrT="[文本]"/>
      <dgm:spPr>
        <a:solidFill>
          <a:srgbClr val="00B050"/>
        </a:solidFill>
        <a:ln>
          <a:solidFill>
            <a:schemeClr val="tx1">
              <a:lumMod val="75000"/>
              <a:lumOff val="25000"/>
            </a:schemeClr>
          </a:solidFill>
        </a:ln>
      </dgm:spPr>
      <dgm:t>
        <a:bodyPr/>
        <a:lstStyle/>
        <a:p>
          <a:r>
            <a:rPr lang="en-US" altLang="zh-CN" dirty="0" smtClean="0"/>
            <a:t>Amplitude</a:t>
          </a:r>
          <a:endParaRPr lang="zh-CN" altLang="en-US" dirty="0"/>
        </a:p>
      </dgm:t>
    </dgm:pt>
    <dgm:pt modelId="{5687C9E6-B781-4C84-9137-20F801C09821}" type="parTrans" cxnId="{E6465787-C265-462F-B88A-35B246353CA3}">
      <dgm:prSet/>
      <dgm:spPr/>
      <dgm:t>
        <a:bodyPr/>
        <a:lstStyle/>
        <a:p>
          <a:endParaRPr lang="zh-CN" altLang="en-US"/>
        </a:p>
      </dgm:t>
    </dgm:pt>
    <dgm:pt modelId="{01D0AA26-C295-420C-92FF-0EF70F61348F}" type="sibTrans" cxnId="{E6465787-C265-462F-B88A-35B246353CA3}">
      <dgm:prSet/>
      <dgm:spPr/>
      <dgm:t>
        <a:bodyPr/>
        <a:lstStyle/>
        <a:p>
          <a:endParaRPr lang="zh-CN" altLang="en-US"/>
        </a:p>
      </dgm:t>
    </dgm:pt>
    <dgm:pt modelId="{D37B49B7-AEA1-4364-9E93-7C664B5603B2}" type="pres">
      <dgm:prSet presAssocID="{9FD7B3FB-FF6F-4F86-9717-6980D21E12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6541352-F703-4229-B9A1-128333B70B79}" type="pres">
      <dgm:prSet presAssocID="{109742C5-E129-4832-AC09-FA97CCE285D1}" presName="parentText" presStyleLbl="node1" presStyleIdx="0" presStyleCnt="1" custLinFactNeighborY="-476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DBC0D7B-EC31-4295-8E4E-6C101C71C426}" type="presOf" srcId="{109742C5-E129-4832-AC09-FA97CCE285D1}" destId="{D6541352-F703-4229-B9A1-128333B70B79}" srcOrd="0" destOrd="0" presId="urn:microsoft.com/office/officeart/2005/8/layout/vList2"/>
    <dgm:cxn modelId="{4CD4640E-74E3-4B35-BB8E-AA139DD4B76E}" type="presOf" srcId="{9FD7B3FB-FF6F-4F86-9717-6980D21E128D}" destId="{D37B49B7-AEA1-4364-9E93-7C664B5603B2}" srcOrd="0" destOrd="0" presId="urn:microsoft.com/office/officeart/2005/8/layout/vList2"/>
    <dgm:cxn modelId="{E6465787-C265-462F-B88A-35B246353CA3}" srcId="{9FD7B3FB-FF6F-4F86-9717-6980D21E128D}" destId="{109742C5-E129-4832-AC09-FA97CCE285D1}" srcOrd="0" destOrd="0" parTransId="{5687C9E6-B781-4C84-9137-20F801C09821}" sibTransId="{01D0AA26-C295-420C-92FF-0EF70F61348F}"/>
    <dgm:cxn modelId="{80EAAA68-AFCF-482A-AA1A-26E59AC645A9}" type="presParOf" srcId="{D37B49B7-AEA1-4364-9E93-7C664B5603B2}" destId="{D6541352-F703-4229-B9A1-128333B70B7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D7B3FB-FF6F-4F86-9717-6980D21E12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09742C5-E129-4832-AC09-FA97CCE285D1}">
      <dgm:prSet phldrT="[文本]"/>
      <dgm:spPr>
        <a:solidFill>
          <a:srgbClr val="C00000"/>
        </a:solidFill>
        <a:ln>
          <a:solidFill>
            <a:schemeClr val="tx1">
              <a:lumMod val="75000"/>
              <a:lumOff val="25000"/>
            </a:schemeClr>
          </a:solidFill>
        </a:ln>
      </dgm:spPr>
      <dgm:t>
        <a:bodyPr/>
        <a:lstStyle/>
        <a:p>
          <a:r>
            <a:rPr lang="en-US" altLang="zh-CN" dirty="0" smtClean="0"/>
            <a:t>Time</a:t>
          </a:r>
          <a:endParaRPr lang="zh-CN" altLang="en-US" dirty="0"/>
        </a:p>
      </dgm:t>
    </dgm:pt>
    <dgm:pt modelId="{5687C9E6-B781-4C84-9137-20F801C09821}" type="parTrans" cxnId="{E6465787-C265-462F-B88A-35B246353CA3}">
      <dgm:prSet/>
      <dgm:spPr/>
      <dgm:t>
        <a:bodyPr/>
        <a:lstStyle/>
        <a:p>
          <a:endParaRPr lang="zh-CN" altLang="en-US"/>
        </a:p>
      </dgm:t>
    </dgm:pt>
    <dgm:pt modelId="{01D0AA26-C295-420C-92FF-0EF70F61348F}" type="sibTrans" cxnId="{E6465787-C265-462F-B88A-35B246353CA3}">
      <dgm:prSet/>
      <dgm:spPr/>
      <dgm:t>
        <a:bodyPr/>
        <a:lstStyle/>
        <a:p>
          <a:endParaRPr lang="zh-CN" altLang="en-US"/>
        </a:p>
      </dgm:t>
    </dgm:pt>
    <dgm:pt modelId="{D37B49B7-AEA1-4364-9E93-7C664B5603B2}" type="pres">
      <dgm:prSet presAssocID="{9FD7B3FB-FF6F-4F86-9717-6980D21E12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6541352-F703-4229-B9A1-128333B70B79}" type="pres">
      <dgm:prSet presAssocID="{109742C5-E129-4832-AC09-FA97CCE285D1}" presName="parentText" presStyleLbl="node1" presStyleIdx="0" presStyleCnt="1" custScaleY="96631" custLinFactNeighborY="-442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FB6A8AE-835A-45F3-A4B2-7F1A6D7B008A}" type="presOf" srcId="{9FD7B3FB-FF6F-4F86-9717-6980D21E128D}" destId="{D37B49B7-AEA1-4364-9E93-7C664B5603B2}" srcOrd="0" destOrd="0" presId="urn:microsoft.com/office/officeart/2005/8/layout/vList2"/>
    <dgm:cxn modelId="{1F4DACE3-7A9B-4F47-B685-D68316A985C6}" type="presOf" srcId="{109742C5-E129-4832-AC09-FA97CCE285D1}" destId="{D6541352-F703-4229-B9A1-128333B70B79}" srcOrd="0" destOrd="0" presId="urn:microsoft.com/office/officeart/2005/8/layout/vList2"/>
    <dgm:cxn modelId="{E6465787-C265-462F-B88A-35B246353CA3}" srcId="{9FD7B3FB-FF6F-4F86-9717-6980D21E128D}" destId="{109742C5-E129-4832-AC09-FA97CCE285D1}" srcOrd="0" destOrd="0" parTransId="{5687C9E6-B781-4C84-9137-20F801C09821}" sibTransId="{01D0AA26-C295-420C-92FF-0EF70F61348F}"/>
    <dgm:cxn modelId="{635D9215-6955-42DC-8A1F-57ABF517CC35}" type="presParOf" srcId="{D37B49B7-AEA1-4364-9E93-7C664B5603B2}" destId="{D6541352-F703-4229-B9A1-128333B70B7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541352-F703-4229-B9A1-128333B70B79}">
      <dsp:nvSpPr>
        <dsp:cNvPr id="0" name=""/>
        <dsp:cNvSpPr/>
      </dsp:nvSpPr>
      <dsp:spPr>
        <a:xfrm>
          <a:off x="0" y="28567"/>
          <a:ext cx="1663701" cy="599625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tx1">
              <a:lumMod val="75000"/>
              <a:lumOff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500" kern="1200" dirty="0" smtClean="0"/>
            <a:t>Amplitude</a:t>
          </a:r>
          <a:endParaRPr lang="zh-CN" altLang="en-US" sz="2500" kern="1200" dirty="0"/>
        </a:p>
      </dsp:txBody>
      <dsp:txXfrm>
        <a:off x="0" y="28567"/>
        <a:ext cx="1663701" cy="59962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541352-F703-4229-B9A1-128333B70B79}">
      <dsp:nvSpPr>
        <dsp:cNvPr id="0" name=""/>
        <dsp:cNvSpPr/>
      </dsp:nvSpPr>
      <dsp:spPr>
        <a:xfrm>
          <a:off x="0" y="28043"/>
          <a:ext cx="966786" cy="602600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tx1">
              <a:lumMod val="75000"/>
              <a:lumOff val="2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500" kern="1200" dirty="0" smtClean="0"/>
            <a:t>Time</a:t>
          </a:r>
          <a:endParaRPr lang="zh-CN" altLang="en-US" sz="2500" kern="1200" dirty="0"/>
        </a:p>
      </dsp:txBody>
      <dsp:txXfrm>
        <a:off x="0" y="28043"/>
        <a:ext cx="966786" cy="602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5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7" Type="http://schemas.openxmlformats.org/officeDocument/2006/relationships/image" Target="../media/image80.wmf"/><Relationship Id="rId2" Type="http://schemas.openxmlformats.org/officeDocument/2006/relationships/image" Target="../media/image76.wmf"/><Relationship Id="rId1" Type="http://schemas.openxmlformats.org/officeDocument/2006/relationships/image" Target="../media/image26.wmf"/><Relationship Id="rId6" Type="http://schemas.openxmlformats.org/officeDocument/2006/relationships/image" Target="../media/image79.wmf"/><Relationship Id="rId5" Type="http://schemas.openxmlformats.org/officeDocument/2006/relationships/image" Target="../media/image78.wmf"/><Relationship Id="rId4" Type="http://schemas.openxmlformats.org/officeDocument/2006/relationships/image" Target="../media/image7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4" Type="http://schemas.openxmlformats.org/officeDocument/2006/relationships/image" Target="../media/image8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4" Type="http://schemas.openxmlformats.org/officeDocument/2006/relationships/image" Target="../media/image88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wmf"/><Relationship Id="rId1" Type="http://schemas.openxmlformats.org/officeDocument/2006/relationships/image" Target="../media/image90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Relationship Id="rId4" Type="http://schemas.openxmlformats.org/officeDocument/2006/relationships/image" Target="../media/image99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26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Relationship Id="rId5" Type="http://schemas.openxmlformats.org/officeDocument/2006/relationships/image" Target="../media/image111.wmf"/><Relationship Id="rId4" Type="http://schemas.openxmlformats.org/officeDocument/2006/relationships/image" Target="../media/image1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wmf"/><Relationship Id="rId1" Type="http://schemas.openxmlformats.org/officeDocument/2006/relationships/image" Target="../media/image11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9.wmf"/><Relationship Id="rId7" Type="http://schemas.openxmlformats.org/officeDocument/2006/relationships/image" Target="../media/image41.wmf"/><Relationship Id="rId2" Type="http://schemas.openxmlformats.org/officeDocument/2006/relationships/image" Target="../media/image38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6.wmf"/><Relationship Id="rId4" Type="http://schemas.openxmlformats.org/officeDocument/2006/relationships/image" Target="../media/image3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5.wmf"/><Relationship Id="rId7" Type="http://schemas.openxmlformats.org/officeDocument/2006/relationships/image" Target="../media/image41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0.wmf"/><Relationship Id="rId5" Type="http://schemas.openxmlformats.org/officeDocument/2006/relationships/image" Target="../media/image36.wmf"/><Relationship Id="rId4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49.wmf"/><Relationship Id="rId1" Type="http://schemas.openxmlformats.org/officeDocument/2006/relationships/image" Target="../media/image51.wmf"/><Relationship Id="rId4" Type="http://schemas.openxmlformats.org/officeDocument/2006/relationships/image" Target="../media/image5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4F44EFB-428A-46D9-A72A-57CCC6AD8004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2505840-B9B9-4FFD-B9E6-554560AE5BC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ＭＳ Ｐゴシック" pitchFamily="-107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dirty="0" smtClean="0"/>
              <a:t>Hi, everyone, welcome to our talk.</a:t>
            </a:r>
          </a:p>
          <a:p>
            <a:pPr eaLnBrk="1" hangingPunct="1"/>
            <a:r>
              <a:rPr lang="en-US" altLang="zh-CN" dirty="0" smtClean="0"/>
              <a:t>I will present the paper: A Wave-based Anisotropic </a:t>
            </a:r>
            <a:r>
              <a:rPr lang="en-US" altLang="zh-CN" dirty="0" err="1" smtClean="0"/>
              <a:t>Quadrangulation</a:t>
            </a:r>
            <a:r>
              <a:rPr lang="en-US" altLang="zh-CN" dirty="0" smtClean="0"/>
              <a:t> Method</a:t>
            </a:r>
            <a:endParaRPr lang="zh-CN" altLang="en-US" dirty="0" smtClean="0"/>
          </a:p>
          <a:p>
            <a:endParaRPr lang="zh-CN" altLang="zh-CN" dirty="0" smtClean="0">
              <a:ea typeface="ＭＳ Ｐゴシック" pitchFamily="-112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B2B7FEA-9CA3-4B8E-9C6A-EFD22353457C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Here is our </a:t>
            </a:r>
            <a:r>
              <a:rPr lang="en-US" altLang="zh-CN" dirty="0" err="1" smtClean="0"/>
              <a:t>quadrangulation</a:t>
            </a:r>
            <a:r>
              <a:rPr lang="en-US" altLang="zh-CN" dirty="0" smtClean="0"/>
              <a:t> pipeline.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Taking a triangular mesh as input, constructing</a:t>
            </a:r>
            <a:r>
              <a:rPr lang="en-US" altLang="zh-CN" baseline="0" dirty="0" smtClean="0"/>
              <a:t> a standing wave on the surface, then using 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baseline="0" dirty="0" smtClean="0"/>
              <a:t>the wave amplitude function </a:t>
            </a:r>
            <a:r>
              <a:rPr lang="en-US" altLang="zh-CN" dirty="0" smtClean="0"/>
              <a:t>as a scalar function,</a:t>
            </a:r>
            <a:endParaRPr lang="en-US" altLang="zh-CN" baseline="0" dirty="0" smtClean="0"/>
          </a:p>
          <a:p>
            <a:r>
              <a:rPr lang="en-US" altLang="zh-CN" baseline="0" dirty="0" smtClean="0"/>
              <a:t>constructing a </a:t>
            </a:r>
            <a:r>
              <a:rPr lang="en-US" altLang="zh-CN" baseline="0" dirty="0" err="1" smtClean="0"/>
              <a:t>morse</a:t>
            </a:r>
            <a:r>
              <a:rPr lang="en-US" altLang="zh-CN" baseline="0" dirty="0" smtClean="0"/>
              <a:t>-small complex</a:t>
            </a:r>
          </a:p>
          <a:p>
            <a:r>
              <a:rPr lang="en-US" altLang="zh-CN" dirty="0" smtClean="0"/>
              <a:t>and generate the final quad mesh by parameterization.</a:t>
            </a:r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So how</a:t>
            </a:r>
            <a:r>
              <a:rPr lang="en-US" altLang="zh-CN" baseline="0" dirty="0" smtClean="0"/>
              <a:t> to construct the standing wave on the surface of input mesh?</a:t>
            </a:r>
          </a:p>
          <a:p>
            <a:r>
              <a:rPr lang="en-US" altLang="zh-CN" baseline="0" dirty="0" smtClean="0"/>
              <a:t>We firstly introduce the how to construct the wave, then introduce how to control the wave.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At</a:t>
            </a:r>
            <a:r>
              <a:rPr lang="en-US" altLang="zh-CN" baseline="0" dirty="0" smtClean="0"/>
              <a:t> the beginning, wave construction.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Now we show the 2D standing wave equation. As</a:t>
            </a:r>
            <a:r>
              <a:rPr lang="en-US" altLang="zh-CN" baseline="0" dirty="0" smtClean="0"/>
              <a:t> we known, the standing wave equation can be</a:t>
            </a:r>
          </a:p>
          <a:p>
            <a:r>
              <a:rPr lang="en-US" altLang="zh-CN" dirty="0" smtClean="0"/>
              <a:t>separated into two parts: the amplitude function and the time vibration </a:t>
            </a:r>
            <a:r>
              <a:rPr lang="en-US" altLang="zh-CN" dirty="0" smtClean="0"/>
              <a:t>function.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baseline="0" dirty="0" smtClean="0"/>
              <a:t>In general, the amplitude function is a scalar function which satisfies the following equation: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This equation is determined by three important terms:</a:t>
            </a:r>
          </a:p>
          <a:p>
            <a:r>
              <a:rPr lang="en-US" altLang="zh-CN" baseline="0" dirty="0" smtClean="0"/>
              <a:t>The wave propagation direction, the wavelength and the anti-node position.</a:t>
            </a:r>
          </a:p>
          <a:p>
            <a:r>
              <a:rPr lang="en-US" altLang="zh-CN" baseline="0" dirty="0" smtClean="0"/>
              <a:t>These three terms are also related to three critical properties in Morse-small complex and the quad mesh.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The target</a:t>
            </a:r>
            <a:r>
              <a:rPr lang="en-US" altLang="zh-CN" baseline="0" dirty="0" smtClean="0"/>
              <a:t> of wave construction is </a:t>
            </a:r>
            <a:r>
              <a:rPr lang="en-US" altLang="zh-CN" baseline="0" dirty="0" smtClean="0"/>
              <a:t>constructing an </a:t>
            </a:r>
            <a:r>
              <a:rPr lang="en-US" altLang="zh-CN" baseline="0" dirty="0" smtClean="0"/>
              <a:t>amplitude </a:t>
            </a:r>
            <a:r>
              <a:rPr lang="en-US" altLang="zh-CN" baseline="0" dirty="0" smtClean="0"/>
              <a:t>function of standing wave </a:t>
            </a:r>
            <a:r>
              <a:rPr lang="en-US" altLang="zh-CN" baseline="0" dirty="0" smtClean="0"/>
              <a:t>on </a:t>
            </a:r>
            <a:r>
              <a:rPr lang="en-US" altLang="zh-CN" baseline="0" dirty="0" smtClean="0"/>
              <a:t>the input mesh</a:t>
            </a:r>
            <a:r>
              <a:rPr lang="en-US" altLang="zh-CN" baseline="0" dirty="0" smtClean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How to represent the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ampitude</a:t>
            </a:r>
            <a:r>
              <a:rPr lang="en-US" altLang="zh-CN" baseline="0" dirty="0" smtClean="0"/>
              <a:t> function on the input mesh? </a:t>
            </a:r>
          </a:p>
          <a:p>
            <a:r>
              <a:rPr lang="en-US" altLang="zh-CN" dirty="0" smtClean="0"/>
              <a:t>By </a:t>
            </a:r>
            <a:r>
              <a:rPr lang="en-US" altLang="zh-CN" baseline="0" dirty="0" smtClean="0"/>
              <a:t>replacing </a:t>
            </a:r>
            <a:r>
              <a:rPr lang="en-US" altLang="zh-CN" baseline="0" dirty="0" smtClean="0"/>
              <a:t>the phase with a simpler symbol, we rewrite the amplitude </a:t>
            </a:r>
            <a:r>
              <a:rPr lang="en-US" altLang="zh-CN" baseline="0" dirty="0" smtClean="0"/>
              <a:t>function as </a:t>
            </a:r>
            <a:r>
              <a:rPr lang="en-US" altLang="zh-CN" baseline="0" dirty="0" smtClean="0"/>
              <a:t>a simpler form “cc”.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Then for each vertex </a:t>
            </a:r>
            <a:r>
              <a:rPr lang="en-US" altLang="zh-CN" baseline="0" dirty="0" err="1" smtClean="0"/>
              <a:t>p_i</a:t>
            </a:r>
            <a:r>
              <a:rPr lang="en-US" altLang="zh-CN" baseline="0" dirty="0" smtClean="0"/>
              <a:t> on mesh, we set its wave phase </a:t>
            </a:r>
            <a:r>
              <a:rPr lang="en-US" altLang="zh-CN" baseline="0" dirty="0" smtClean="0"/>
              <a:t>to be </a:t>
            </a:r>
            <a:r>
              <a:rPr lang="en-US" altLang="zh-CN" baseline="0" dirty="0" smtClean="0"/>
              <a:t>\</a:t>
            </a:r>
            <a:r>
              <a:rPr lang="en-US" altLang="zh-CN" baseline="0" dirty="0" err="1" smtClean="0"/>
              <a:t>theta_i</a:t>
            </a:r>
            <a:r>
              <a:rPr lang="en-US" altLang="zh-CN" baseline="0" dirty="0" smtClean="0"/>
              <a:t>,\</a:t>
            </a:r>
            <a:r>
              <a:rPr lang="en-US" altLang="zh-CN" baseline="0" dirty="0" err="1" smtClean="0"/>
              <a:t>phi_i</a:t>
            </a:r>
            <a:r>
              <a:rPr lang="en-US" altLang="zh-CN" baseline="0" dirty="0" smtClean="0"/>
              <a:t>, and its wave </a:t>
            </a:r>
            <a:r>
              <a:rPr lang="en-US" altLang="zh-CN" baseline="0" dirty="0" smtClean="0"/>
              <a:t>amplitude value</a:t>
            </a:r>
            <a:endParaRPr lang="en-US" altLang="zh-CN" baseline="0" dirty="0" smtClean="0"/>
          </a:p>
          <a:p>
            <a:r>
              <a:rPr lang="en-US" altLang="zh-CN" baseline="0" dirty="0" smtClean="0"/>
              <a:t>To be </a:t>
            </a:r>
            <a:r>
              <a:rPr lang="en-US" altLang="zh-CN" baseline="0" dirty="0" err="1" smtClean="0"/>
              <a:t>cc_i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baseline="0" dirty="0" smtClean="0"/>
              <a:t>Then the </a:t>
            </a:r>
            <a:r>
              <a:rPr lang="en-US" altLang="zh-CN" baseline="0" dirty="0" smtClean="0"/>
              <a:t>relation of </a:t>
            </a:r>
            <a:r>
              <a:rPr lang="en-US" altLang="zh-CN" baseline="0" dirty="0" smtClean="0"/>
              <a:t>the wave phase </a:t>
            </a:r>
            <a:r>
              <a:rPr lang="en-US" altLang="zh-CN" baseline="0" dirty="0" smtClean="0"/>
              <a:t>between </a:t>
            </a:r>
          </a:p>
          <a:p>
            <a:r>
              <a:rPr lang="en-US" altLang="zh-CN" baseline="0" dirty="0" smtClean="0"/>
              <a:t>two adjacent points </a:t>
            </a:r>
            <a:r>
              <a:rPr lang="en-US" altLang="zh-CN" baseline="0" dirty="0" err="1" smtClean="0"/>
              <a:t>p_i</a:t>
            </a:r>
            <a:r>
              <a:rPr lang="en-US" altLang="zh-CN" baseline="0" dirty="0" smtClean="0"/>
              <a:t> and </a:t>
            </a:r>
            <a:r>
              <a:rPr lang="en-US" altLang="zh-CN" baseline="0" dirty="0" err="1" smtClean="0"/>
              <a:t>p_j</a:t>
            </a:r>
            <a:r>
              <a:rPr lang="en-US" altLang="zh-CN" baseline="0" dirty="0" smtClean="0"/>
              <a:t>.</a:t>
            </a:r>
            <a:endParaRPr lang="en-US" altLang="zh-CN" baseline="0" dirty="0" smtClean="0"/>
          </a:p>
          <a:p>
            <a:r>
              <a:rPr lang="en-US" altLang="zh-CN" baseline="0" dirty="0" smtClean="0"/>
              <a:t>Can be written as</a:t>
            </a:r>
            <a:r>
              <a:rPr lang="en-US" altLang="zh-CN" baseline="0" dirty="0" smtClean="0"/>
              <a:t>: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We see the wavelength, the propagation direction and the phase offset.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So what</a:t>
            </a:r>
            <a:r>
              <a:rPr lang="en-US" altLang="zh-CN" baseline="0" dirty="0" smtClean="0"/>
              <a:t> is the relation of wave amplitude between these two adjacent points? It </a:t>
            </a:r>
            <a:r>
              <a:rPr lang="en-US" altLang="zh-CN" baseline="0" dirty="0" smtClean="0"/>
              <a:t>is difficult to be represented </a:t>
            </a:r>
            <a:r>
              <a:rPr lang="en-US" altLang="zh-CN" baseline="0" dirty="0" smtClean="0"/>
              <a:t>directly.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so </a:t>
            </a:r>
            <a:r>
              <a:rPr lang="en-US" altLang="zh-CN" dirty="0" smtClean="0"/>
              <a:t>we</a:t>
            </a:r>
            <a:r>
              <a:rPr lang="en-US" altLang="zh-CN" baseline="0" dirty="0" smtClean="0"/>
              <a:t> add three intermediate variables to </a:t>
            </a:r>
            <a:r>
              <a:rPr lang="en-US" altLang="zh-CN" dirty="0" smtClean="0"/>
              <a:t>extend </a:t>
            </a:r>
            <a:r>
              <a:rPr lang="en-US" altLang="zh-CN" dirty="0" smtClean="0"/>
              <a:t>from the wave amplitude value cc to a 4D </a:t>
            </a:r>
            <a:r>
              <a:rPr lang="en-US" altLang="zh-CN" dirty="0" smtClean="0"/>
              <a:t>vector,</a:t>
            </a:r>
            <a:endParaRPr lang="en-US" altLang="zh-CN" dirty="0" smtClean="0"/>
          </a:p>
          <a:p>
            <a:r>
              <a:rPr lang="en-US" altLang="zh-CN" dirty="0" smtClean="0"/>
              <a:t>We call this</a:t>
            </a:r>
            <a:r>
              <a:rPr lang="en-US" altLang="zh-CN" baseline="0" dirty="0" smtClean="0"/>
              <a:t> vector ”wave state vector”.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dirty="0" smtClean="0"/>
              <a:t>Why we need quad meshes? quad meshes are preferred in a number of application areas. </a:t>
            </a:r>
          </a:p>
          <a:p>
            <a:pPr eaLnBrk="1" hangingPunct="1"/>
            <a:r>
              <a:rPr lang="en-US" altLang="zh-CN" dirty="0" smtClean="0"/>
              <a:t>such as B-</a:t>
            </a:r>
            <a:r>
              <a:rPr lang="en-US" altLang="zh-CN" dirty="0" err="1" smtClean="0"/>
              <a:t>spline</a:t>
            </a:r>
            <a:r>
              <a:rPr lang="en-US" altLang="zh-CN" dirty="0" smtClean="0"/>
              <a:t> fitting, simulation, texture atlas,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On a general basis, </a:t>
            </a:r>
            <a:r>
              <a:rPr lang="en-US" altLang="zh-CN" dirty="0" err="1" smtClean="0"/>
              <a:t>aquadrangulation</a:t>
            </a:r>
            <a:r>
              <a:rPr lang="en-US" altLang="zh-CN" dirty="0" smtClean="0"/>
              <a:t> should have good global structure, 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,high quality elements and be user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controllable 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Now </a:t>
            </a:r>
            <a:r>
              <a:rPr lang="en-US" altLang="zh-CN" dirty="0" smtClean="0"/>
              <a:t>the relation of</a:t>
            </a:r>
            <a:r>
              <a:rPr lang="en-US" altLang="zh-CN" baseline="0" dirty="0" smtClean="0"/>
              <a:t> </a:t>
            </a:r>
            <a:r>
              <a:rPr lang="en-US" altLang="zh-CN" baseline="0" dirty="0" smtClean="0"/>
              <a:t>the</a:t>
            </a:r>
            <a:r>
              <a:rPr lang="en-US" altLang="zh-CN" dirty="0" smtClean="0"/>
              <a:t> </a:t>
            </a:r>
            <a:r>
              <a:rPr lang="en-US" altLang="zh-CN" dirty="0" smtClean="0"/>
              <a:t>wave state</a:t>
            </a:r>
            <a:r>
              <a:rPr lang="en-US" altLang="zh-CN" baseline="0" dirty="0" smtClean="0"/>
              <a:t> </a:t>
            </a:r>
            <a:r>
              <a:rPr lang="en-US" altLang="zh-CN" baseline="0" dirty="0" smtClean="0"/>
              <a:t>vector between these two points </a:t>
            </a:r>
            <a:r>
              <a:rPr lang="en-US" altLang="zh-CN" baseline="0" dirty="0" smtClean="0"/>
              <a:t>can be represented easily, as following:  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The wave state vector </a:t>
            </a:r>
            <a:r>
              <a:rPr lang="en-US" altLang="zh-CN" baseline="0" dirty="0" err="1" smtClean="0"/>
              <a:t>f_i</a:t>
            </a:r>
            <a:r>
              <a:rPr lang="en-US" altLang="zh-CN" baseline="0" dirty="0" smtClean="0"/>
              <a:t> and </a:t>
            </a:r>
            <a:r>
              <a:rPr lang="en-US" altLang="zh-CN" baseline="0" dirty="0" err="1" smtClean="0"/>
              <a:t>f_j</a:t>
            </a:r>
            <a:r>
              <a:rPr lang="en-US" altLang="zh-CN" baseline="0" dirty="0" smtClean="0"/>
              <a:t> are connected by a special vector </a:t>
            </a:r>
            <a:r>
              <a:rPr lang="en-US" altLang="zh-CN" baseline="0" dirty="0" smtClean="0"/>
              <a:t>t which is only the function of phase offset.</a:t>
            </a:r>
            <a:endParaRPr lang="en-US" altLang="zh-CN" baseline="0" dirty="0" smtClean="0"/>
          </a:p>
          <a:p>
            <a:r>
              <a:rPr lang="en-US" altLang="zh-CN" baseline="0" dirty="0" smtClean="0"/>
              <a:t>We call this vector “the wave state transition vector” because it </a:t>
            </a:r>
            <a:r>
              <a:rPr lang="en-US" altLang="zh-CN" baseline="0" dirty="0" smtClean="0"/>
              <a:t>transforms </a:t>
            </a:r>
            <a:r>
              <a:rPr lang="en-US" altLang="zh-CN" baseline="0" dirty="0" smtClean="0"/>
              <a:t>the</a:t>
            </a:r>
          </a:p>
          <a:p>
            <a:r>
              <a:rPr lang="en-US" altLang="zh-CN" baseline="0" dirty="0" smtClean="0"/>
              <a:t>Wave state from one point to another.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Now we have</a:t>
            </a:r>
            <a:r>
              <a:rPr lang="en-US" altLang="zh-CN" baseline="0" dirty="0" smtClean="0"/>
              <a:t> our wave </a:t>
            </a:r>
            <a:r>
              <a:rPr lang="en-US" altLang="zh-CN" baseline="0" dirty="0" smtClean="0"/>
              <a:t>relation equation</a:t>
            </a:r>
            <a:r>
              <a:rPr lang="en-US" altLang="zh-CN" baseline="0" dirty="0" smtClean="0"/>
              <a:t>, it measures the phase difference after the wave propagating from one point to another.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As the </a:t>
            </a:r>
            <a:r>
              <a:rPr lang="en-US" altLang="zh-CN" dirty="0" smtClean="0"/>
              <a:t>wave state vector</a:t>
            </a:r>
            <a:r>
              <a:rPr lang="en-US" altLang="zh-CN" baseline="0" dirty="0" smtClean="0"/>
              <a:t> </a:t>
            </a:r>
            <a:r>
              <a:rPr lang="en-US" altLang="zh-CN" baseline="0" dirty="0" smtClean="0"/>
              <a:t>is the </a:t>
            </a:r>
            <a:r>
              <a:rPr lang="en-US" altLang="zh-CN" dirty="0" smtClean="0"/>
              <a:t>function of </a:t>
            </a:r>
            <a:r>
              <a:rPr lang="en-US" altLang="zh-CN" sz="1200" b="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</a:rPr>
              <a:t>t</a:t>
            </a:r>
            <a:r>
              <a:rPr lang="en-US" altLang="zh-CN" sz="1200" b="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rigonometric,</a:t>
            </a:r>
          </a:p>
          <a:p>
            <a:r>
              <a:rPr lang="en-US" altLang="zh-CN" sz="1200" b="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To make sure </a:t>
            </a:r>
            <a:r>
              <a:rPr lang="en-US" altLang="zh-CN" sz="1200" b="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the </a:t>
            </a:r>
            <a:r>
              <a:rPr lang="en-US" altLang="zh-CN" sz="1200" b="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value is valid,</a:t>
            </a:r>
            <a:r>
              <a:rPr lang="en-US" altLang="zh-CN" sz="1200" b="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 it is nature</a:t>
            </a:r>
            <a:r>
              <a:rPr lang="en-US" altLang="zh-CN" sz="1200" b="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 to introduce two constraints.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Now</a:t>
            </a:r>
            <a:r>
              <a:rPr lang="en-US" altLang="zh-CN" baseline="0" dirty="0" smtClean="0"/>
              <a:t> we have our</a:t>
            </a:r>
            <a:r>
              <a:rPr lang="en-US" altLang="zh-CN" dirty="0" smtClean="0"/>
              <a:t> </a:t>
            </a:r>
            <a:r>
              <a:rPr lang="en-US" altLang="zh-CN" dirty="0" smtClean="0"/>
              <a:t>wave </a:t>
            </a:r>
            <a:r>
              <a:rPr lang="en-US" altLang="zh-CN" dirty="0" smtClean="0"/>
              <a:t>construction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energy</a:t>
            </a:r>
            <a:r>
              <a:rPr lang="en-US" altLang="zh-CN" baseline="0" dirty="0" smtClean="0"/>
              <a:t> :</a:t>
            </a:r>
            <a:endParaRPr lang="en-US" altLang="zh-CN" baseline="0" dirty="0" smtClean="0"/>
          </a:p>
          <a:p>
            <a:r>
              <a:rPr lang="en-US" altLang="zh-CN" baseline="0" dirty="0" smtClean="0"/>
              <a:t>This energy is composed of two parts, the wave </a:t>
            </a:r>
            <a:r>
              <a:rPr lang="en-US" altLang="zh-CN" baseline="0" dirty="0" smtClean="0"/>
              <a:t>relation equation </a:t>
            </a:r>
            <a:r>
              <a:rPr lang="en-US" altLang="zh-CN" baseline="0" dirty="0" smtClean="0"/>
              <a:t>and the wave state vector constraints</a:t>
            </a:r>
          </a:p>
          <a:p>
            <a:endParaRPr lang="en-US" altLang="zh-CN" baseline="0" dirty="0" smtClean="0"/>
          </a:p>
          <a:p>
            <a:r>
              <a:rPr lang="en-US" altLang="zh-CN" dirty="0" smtClean="0"/>
              <a:t>It is a nonlinear energy. We optimize</a:t>
            </a:r>
            <a:r>
              <a:rPr lang="en-US" altLang="zh-CN" baseline="0" dirty="0" smtClean="0"/>
              <a:t> this energy with gauss-</a:t>
            </a:r>
            <a:r>
              <a:rPr lang="en-US" altLang="zh-CN" baseline="0" dirty="0" err="1" smtClean="0"/>
              <a:t>newton</a:t>
            </a:r>
            <a:r>
              <a:rPr lang="en-US" altLang="zh-CN" baseline="0" dirty="0" smtClean="0"/>
              <a:t>. </a:t>
            </a:r>
          </a:p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baseline="0" dirty="0" smtClean="0"/>
              <a:t>By Minimizing the energy, we get </a:t>
            </a:r>
            <a:r>
              <a:rPr lang="en-US" altLang="zh-CN" baseline="0" dirty="0" smtClean="0"/>
              <a:t>the wave state </a:t>
            </a:r>
            <a:r>
              <a:rPr lang="en-US" altLang="zh-CN" baseline="0" dirty="0" smtClean="0"/>
              <a:t>vector </a:t>
            </a:r>
            <a:r>
              <a:rPr lang="en-US" altLang="zh-CN" baseline="0" dirty="0" err="1" smtClean="0"/>
              <a:t>f_i</a:t>
            </a:r>
            <a:r>
              <a:rPr lang="en-US" altLang="zh-CN" baseline="0" dirty="0" smtClean="0"/>
              <a:t> on each vertex </a:t>
            </a:r>
            <a:r>
              <a:rPr lang="en-US" altLang="zh-CN" baseline="0" dirty="0" err="1" smtClean="0"/>
              <a:t>p_i</a:t>
            </a:r>
            <a:r>
              <a:rPr lang="en-US" altLang="zh-CN" baseline="0" dirty="0" smtClean="0"/>
              <a:t>, then we use the first element of </a:t>
            </a:r>
            <a:r>
              <a:rPr lang="en-US" altLang="zh-CN" baseline="0" dirty="0" err="1" smtClean="0"/>
              <a:t>f_i</a:t>
            </a:r>
            <a:r>
              <a:rPr lang="en-US" altLang="zh-CN" baseline="0" dirty="0" smtClean="0"/>
              <a:t>,</a:t>
            </a:r>
          </a:p>
          <a:p>
            <a:r>
              <a:rPr lang="en-US" altLang="zh-CN" baseline="0" dirty="0" smtClean="0"/>
              <a:t>To form a scalar function on mesh, </a:t>
            </a:r>
            <a:r>
              <a:rPr lang="en-US" altLang="zh-CN" baseline="0" dirty="0" smtClean="0"/>
              <a:t>which is </a:t>
            </a:r>
            <a:r>
              <a:rPr lang="en-US" altLang="zh-CN" baseline="0" dirty="0" smtClean="0"/>
              <a:t>actually the constructed amplitude function of standing wave on mesh.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Now</a:t>
            </a:r>
            <a:r>
              <a:rPr lang="en-US" altLang="zh-CN" baseline="0" dirty="0" smtClean="0"/>
              <a:t> we show how to control the wave during the construction.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r>
              <a:rPr lang="en-US" altLang="zh-CN" dirty="0" smtClean="0"/>
              <a:t>We already</a:t>
            </a:r>
            <a:r>
              <a:rPr lang="en-US" altLang="zh-CN" baseline="0" dirty="0" smtClean="0"/>
              <a:t> know: </a:t>
            </a:r>
            <a:r>
              <a:rPr lang="en-US" altLang="zh-CN" dirty="0" smtClean="0"/>
              <a:t>After </a:t>
            </a:r>
            <a:r>
              <a:rPr lang="en-US" altLang="zh-CN" baseline="0" dirty="0" smtClean="0"/>
              <a:t>we construct the  wave, we get the </a:t>
            </a:r>
            <a:r>
              <a:rPr lang="en-US" altLang="zh-CN" dirty="0" smtClean="0"/>
              <a:t> </a:t>
            </a:r>
          </a:p>
          <a:p>
            <a:r>
              <a:rPr lang="en-US" altLang="zh-CN" dirty="0" smtClean="0"/>
              <a:t>Morse-small</a:t>
            </a:r>
            <a:r>
              <a:rPr lang="en-US" altLang="zh-CN" baseline="0" dirty="0" smtClean="0"/>
              <a:t> complex, from the complex, we generate quad mesh.</a:t>
            </a:r>
          </a:p>
          <a:p>
            <a:endParaRPr lang="en-US" altLang="zh-CN" dirty="0" smtClean="0"/>
          </a:p>
          <a:p>
            <a:r>
              <a:rPr lang="en-US" altLang="zh-CN" baseline="0" dirty="0" smtClean="0"/>
              <a:t>We also notice that </a:t>
            </a:r>
            <a:r>
              <a:rPr lang="en-US" altLang="zh-CN" dirty="0" smtClean="0"/>
              <a:t>the</a:t>
            </a:r>
            <a:r>
              <a:rPr lang="en-US" altLang="zh-CN" baseline="0" dirty="0" smtClean="0"/>
              <a:t> wave propagation direction,</a:t>
            </a:r>
          </a:p>
          <a:p>
            <a:r>
              <a:rPr lang="en-US" altLang="zh-CN" baseline="0" dirty="0" smtClean="0"/>
              <a:t>Anti-node position and wavelength, control the edge direction, position</a:t>
            </a:r>
          </a:p>
          <a:p>
            <a:r>
              <a:rPr lang="en-US" altLang="zh-CN" baseline="0" dirty="0" smtClean="0"/>
              <a:t>and length </a:t>
            </a:r>
            <a:r>
              <a:rPr lang="en-US" altLang="zh-CN" baseline="0" dirty="0" smtClean="0"/>
              <a:t>of </a:t>
            </a:r>
            <a:r>
              <a:rPr lang="en-US" altLang="zh-CN" dirty="0" smtClean="0"/>
              <a:t>Morse-</a:t>
            </a:r>
            <a:r>
              <a:rPr lang="en-US" altLang="zh-CN" dirty="0" err="1" smtClean="0"/>
              <a:t>smale</a:t>
            </a:r>
            <a:r>
              <a:rPr lang="en-US" altLang="zh-CN" baseline="0" dirty="0" smtClean="0"/>
              <a:t> complex, and control the direction, alignment and density of quad</a:t>
            </a:r>
            <a:r>
              <a:rPr lang="en-US" altLang="zh-CN" baseline="0" dirty="0" smtClean="0"/>
              <a:t>.</a:t>
            </a:r>
          </a:p>
          <a:p>
            <a:r>
              <a:rPr lang="en-US" altLang="zh-CN" baseline="0" dirty="0" smtClean="0"/>
              <a:t>This is how to control the wave for the final result.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26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But why</a:t>
            </a:r>
            <a:r>
              <a:rPr lang="en-US" altLang="zh-CN" baseline="0" dirty="0" smtClean="0"/>
              <a:t> we need to control the wave?</a:t>
            </a:r>
            <a:endParaRPr lang="en-US" altLang="zh-CN" dirty="0" smtClean="0"/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for any </a:t>
            </a:r>
            <a:r>
              <a:rPr lang="en-US" altLang="zh-CN" baseline="0" dirty="0" smtClean="0"/>
              <a:t>g</a:t>
            </a:r>
            <a:r>
              <a:rPr lang="en-US" altLang="zh-CN" dirty="0" smtClean="0"/>
              <a:t>iven</a:t>
            </a:r>
            <a:r>
              <a:rPr lang="en-US" altLang="zh-CN" baseline="0" dirty="0" smtClean="0"/>
              <a:t> </a:t>
            </a:r>
            <a:r>
              <a:rPr lang="en-US" altLang="zh-CN" baseline="0" dirty="0" smtClean="0"/>
              <a:t>propagation direction ,wavelength and anti-node position, we can construct a standing wave on the surface. But a</a:t>
            </a:r>
            <a:r>
              <a:rPr lang="en-US" altLang="zh-CN" dirty="0" smtClean="0"/>
              <a:t>rbitrary</a:t>
            </a:r>
            <a:r>
              <a:rPr lang="en-US" altLang="zh-CN" baseline="0" dirty="0" smtClean="0"/>
              <a:t> input always </a:t>
            </a:r>
            <a:r>
              <a:rPr lang="en-US" altLang="zh-CN" dirty="0" smtClean="0"/>
              <a:t>generate bad complexes.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In order to make the standing wave corresponds to a good shaped complex, we need to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design them carefully. </a:t>
            </a:r>
          </a:p>
          <a:p>
            <a:pPr rtl="0" eaLnBrk="0" fontAlgn="base" latinLnBrk="0" hangingPunct="0"/>
            <a:endParaRPr lang="en-US" altLang="zh-CN" sz="1200" kern="1200" dirty="0" smtClean="0">
              <a:solidFill>
                <a:schemeClr val="tx1"/>
              </a:solidFill>
              <a:latin typeface="+mn-lt"/>
              <a:ea typeface="ＭＳ Ｐゴシック" pitchFamily="-107" charset="-128"/>
              <a:cs typeface="ＭＳ Ｐゴシック" pitchFamily="-107" charset="-128"/>
            </a:endParaRPr>
          </a:p>
          <a:p>
            <a:pPr rtl="0" eaLnBrk="0" fontAlgn="base" latinLnBrk="0" hangingPunct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Figure on the left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 shows a a</a:t>
            </a:r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rbitrary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 input generate bad complex and quad.</a:t>
            </a:r>
            <a:endParaRPr lang="zh-CN" altLang="zh-CN" dirty="0" smtClean="0"/>
          </a:p>
          <a:p>
            <a:pPr rtl="0" eaLnBrk="0" fontAlgn="base" latinLnBrk="0" hangingPunct="0"/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Figure on the right shows a </a:t>
            </a:r>
            <a:r>
              <a:rPr lang="en-US" altLang="zh-CN" sz="1200" dirty="0" smtClean="0"/>
              <a:t>optimized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 input generate good complex and quad.</a:t>
            </a:r>
            <a:endParaRPr lang="zh-CN" altLang="zh-CN" dirty="0" smtClean="0"/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27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So how</a:t>
            </a:r>
            <a:r>
              <a:rPr lang="en-US" altLang="zh-CN" baseline="0" dirty="0" smtClean="0"/>
              <a:t> to specify these three terms.</a:t>
            </a:r>
            <a:endParaRPr lang="en-US" altLang="zh-CN" dirty="0" smtClean="0"/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Let us introduce</a:t>
            </a:r>
            <a:r>
              <a:rPr lang="en-US" altLang="zh-CN" baseline="0" dirty="0" smtClean="0"/>
              <a:t> them one by one.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28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First, the wave propagation direction.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29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 err="1" smtClean="0"/>
              <a:t>Quadrangulation</a:t>
            </a:r>
            <a:r>
              <a:rPr lang="en-US" altLang="zh-CN" dirty="0" smtClean="0"/>
              <a:t> has been researched for many years.</a:t>
            </a:r>
          </a:p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At the beginning, let us review some related works.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One typical way generates the quad</a:t>
            </a:r>
            <a:r>
              <a:rPr lang="en-US" altLang="zh-CN" baseline="0" dirty="0" smtClean="0"/>
              <a:t> structure from curve tracing.</a:t>
            </a:r>
            <a:endParaRPr lang="en-US" altLang="zh-CN" dirty="0" smtClean="0"/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Some</a:t>
            </a:r>
            <a:r>
              <a:rPr lang="en-US" altLang="zh-CN" baseline="0" dirty="0" smtClean="0"/>
              <a:t> methods </a:t>
            </a:r>
            <a:r>
              <a:rPr lang="en-US" altLang="zh-CN" dirty="0" smtClean="0"/>
              <a:t>directly trace</a:t>
            </a:r>
            <a:r>
              <a:rPr lang="en-US" altLang="zh-CN" baseline="0" dirty="0" smtClean="0"/>
              <a:t> the</a:t>
            </a:r>
            <a:r>
              <a:rPr lang="en-US" altLang="zh-CN" dirty="0" smtClean="0"/>
              <a:t> curves along the direction</a:t>
            </a:r>
            <a:r>
              <a:rPr lang="en-US" altLang="zh-CN" baseline="0" dirty="0" smtClean="0"/>
              <a:t> field </a:t>
            </a:r>
            <a:r>
              <a:rPr lang="en-US" altLang="zh-CN" dirty="0" smtClean="0"/>
              <a:t>on the surface.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Other methods</a:t>
            </a:r>
            <a:r>
              <a:rPr lang="en-US" altLang="zh-CN" baseline="0" dirty="0" smtClean="0"/>
              <a:t> compute a global parameterization on the surface and trace the </a:t>
            </a:r>
            <a:r>
              <a:rPr lang="en-US" altLang="zh-CN" baseline="0" dirty="0" err="1" smtClean="0"/>
              <a:t>iso</a:t>
            </a:r>
            <a:r>
              <a:rPr lang="en-US" altLang="zh-CN" baseline="0" dirty="0" smtClean="0"/>
              <a:t>-parameter lines.</a:t>
            </a:r>
          </a:p>
          <a:p>
            <a:pPr eaLnBrk="1" hangingPunct="1">
              <a:spcBef>
                <a:spcPct val="0"/>
              </a:spcBef>
            </a:pPr>
            <a:endParaRPr lang="en-US" altLang="zh-CN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In these method, a</a:t>
            </a:r>
            <a:r>
              <a:rPr lang="en-US" altLang="zh-CN" baseline="0" dirty="0" smtClean="0"/>
              <a:t> g</a:t>
            </a:r>
            <a:r>
              <a:rPr lang="en-US" altLang="zh-CN" dirty="0" smtClean="0"/>
              <a:t>ood direction field is required for a high quality result,</a:t>
            </a:r>
          </a:p>
          <a:p>
            <a:r>
              <a:rPr lang="en-US" altLang="zh-CN" dirty="0" smtClean="0"/>
              <a:t>Since the singularities are mostly prescribed by the direction</a:t>
            </a:r>
            <a:r>
              <a:rPr lang="en-US" altLang="zh-CN" baseline="0" dirty="0" smtClean="0"/>
              <a:t> fi</a:t>
            </a:r>
            <a:r>
              <a:rPr lang="en-US" altLang="zh-CN" dirty="0" smtClean="0"/>
              <a:t>eld.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The propagation</a:t>
            </a:r>
            <a:r>
              <a:rPr lang="en-US" altLang="zh-CN" baseline="0" dirty="0" smtClean="0"/>
              <a:t> direction is the edge direction of the </a:t>
            </a:r>
            <a:r>
              <a:rPr lang="en-US" altLang="zh-CN" baseline="0" dirty="0" err="1" smtClean="0"/>
              <a:t>morse-smale</a:t>
            </a:r>
            <a:r>
              <a:rPr lang="en-US" altLang="zh-CN" baseline="0" dirty="0" smtClean="0"/>
              <a:t> complex,</a:t>
            </a:r>
          </a:p>
          <a:p>
            <a:r>
              <a:rPr lang="en-US" altLang="zh-CN" baseline="0" dirty="0" smtClean="0"/>
              <a:t>Which is also the edge direction of final quad mesh.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30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It </a:t>
            </a:r>
            <a:r>
              <a:rPr lang="en-US" altLang="zh-CN" baseline="0" dirty="0" smtClean="0"/>
              <a:t>is a pair of orthogonal unit vector field (X,Y),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Which is defined on each edge.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So what is a </a:t>
            </a:r>
            <a:r>
              <a:rPr lang="en-US" altLang="zh-CN" baseline="0" smtClean="0"/>
              <a:t>good propagation </a:t>
            </a:r>
            <a:r>
              <a:rPr lang="en-US" altLang="zh-CN" baseline="0" dirty="0" smtClean="0"/>
              <a:t>direction?</a:t>
            </a:r>
            <a:endParaRPr lang="zh-CN" altLang="en-US" dirty="0" smtClean="0"/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31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baseline="0" dirty="0" smtClean="0"/>
              <a:t>We apply the following requirements: follow the principal curvature directions,</a:t>
            </a:r>
          </a:p>
          <a:p>
            <a:r>
              <a:rPr lang="en-US" altLang="zh-CN" baseline="0" dirty="0" smtClean="0"/>
              <a:t>Coincide with the direction of feature lines and as smooth as possible.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32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So we construct the direction by setting the </a:t>
            </a:r>
            <a:r>
              <a:rPr lang="en-US" altLang="zh-CN" baseline="0" dirty="0" smtClean="0"/>
              <a:t>soft constraints,</a:t>
            </a:r>
          </a:p>
          <a:p>
            <a:r>
              <a:rPr lang="en-US" altLang="zh-CN" baseline="0" dirty="0" smtClean="0"/>
              <a:t>The hard constraints, at last run a smoothing process.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33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Now we are going to talk about the</a:t>
            </a:r>
            <a:r>
              <a:rPr lang="en-US" altLang="zh-CN" baseline="0" dirty="0" smtClean="0"/>
              <a:t> wavelength.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34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The wavelength is used to control the edge</a:t>
            </a:r>
            <a:r>
              <a:rPr lang="en-US" altLang="zh-CN" baseline="0" dirty="0" smtClean="0"/>
              <a:t> length of Ms-complex.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Which is also the mesh density of final quad mesh.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Figure on the left show the complex under two different global wavelength</a:t>
            </a:r>
          </a:p>
          <a:p>
            <a:r>
              <a:rPr lang="en-US" altLang="zh-CN" baseline="0" dirty="0" smtClean="0"/>
              <a:t>Figure on the right shows the corresponding quad meshes.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35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The wavelength is a pair of scalar values</a:t>
            </a:r>
            <a:r>
              <a:rPr lang="en-US" altLang="zh-CN" baseline="0" dirty="0" smtClean="0"/>
              <a:t> defined on the propagation direction.</a:t>
            </a:r>
          </a:p>
          <a:p>
            <a:r>
              <a:rPr lang="en-US" altLang="zh-CN" baseline="0" dirty="0" smtClean="0"/>
              <a:t>So what is a good wavelength?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36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As a standing wave,</a:t>
            </a:r>
          </a:p>
          <a:p>
            <a:r>
              <a:rPr lang="en-US" altLang="zh-CN" dirty="0" smtClean="0"/>
              <a:t>The wavelength must</a:t>
            </a:r>
            <a:r>
              <a:rPr lang="en-US" altLang="zh-CN" baseline="0" dirty="0" smtClean="0"/>
              <a:t> be compatible with the propagation direction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So we have the following</a:t>
            </a:r>
            <a:r>
              <a:rPr lang="en-US" altLang="zh-CN" baseline="0" dirty="0" smtClean="0"/>
              <a:t> requirements: t</a:t>
            </a:r>
            <a:r>
              <a:rPr lang="en-US" altLang="zh-CN" dirty="0" smtClean="0"/>
              <a:t>he integration</a:t>
            </a:r>
            <a:r>
              <a:rPr lang="en-US" altLang="zh-CN" baseline="0" dirty="0" smtClean="0"/>
              <a:t> along any close loop should be zero,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Which means considering the wavelength , the curl should be zero in both X and Y direction.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37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So we need to optimize the wavelength</a:t>
            </a:r>
            <a:r>
              <a:rPr lang="en-US" altLang="zh-CN" baseline="0" dirty="0" smtClean="0"/>
              <a:t> to remove the curl.</a:t>
            </a:r>
            <a:endParaRPr lang="en-US" altLang="zh-CN" dirty="0" smtClean="0"/>
          </a:p>
          <a:p>
            <a:r>
              <a:rPr lang="en-US" altLang="zh-CN" dirty="0" smtClean="0"/>
              <a:t>Taken</a:t>
            </a:r>
            <a:r>
              <a:rPr lang="en-US" altLang="zh-CN" baseline="0" dirty="0" smtClean="0"/>
              <a:t> the X direction as example, the curl free condition can be rewritten as this:</a:t>
            </a:r>
          </a:p>
          <a:p>
            <a:r>
              <a:rPr lang="en-US" altLang="zh-CN" baseline="0" dirty="0" smtClean="0"/>
              <a:t>And the curl of X direction can be approximated per triangle like this: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38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Now we have</a:t>
            </a:r>
            <a:r>
              <a:rPr lang="en-US" altLang="zh-CN" baseline="0" dirty="0" smtClean="0"/>
              <a:t> the curl free energy. It measure the curl per triangle over the mesh.</a:t>
            </a:r>
          </a:p>
          <a:p>
            <a:r>
              <a:rPr lang="en-US" altLang="zh-CN" baseline="0" dirty="0" smtClean="0"/>
              <a:t>In order to suppress rapid vibration of wavelength, we add the following smoothness energy to</a:t>
            </a:r>
          </a:p>
          <a:p>
            <a:r>
              <a:rPr lang="en-US" altLang="zh-CN" baseline="0" dirty="0" smtClean="0"/>
              <a:t>minimize the </a:t>
            </a:r>
            <a:r>
              <a:rPr lang="en-US" altLang="zh-CN" baseline="0" dirty="0" err="1" smtClean="0"/>
              <a:t>Laplacian</a:t>
            </a:r>
            <a:r>
              <a:rPr lang="en-US" altLang="zh-CN" baseline="0" dirty="0" smtClean="0"/>
              <a:t> of the wavelength.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39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Another way of </a:t>
            </a:r>
            <a:r>
              <a:rPr lang="en-US" altLang="zh-CN" dirty="0" err="1" smtClean="0"/>
              <a:t>quadrangulation</a:t>
            </a:r>
            <a:r>
              <a:rPr lang="en-US" altLang="zh-CN" dirty="0" smtClean="0"/>
              <a:t> get</a:t>
            </a:r>
            <a:r>
              <a:rPr lang="en-US" altLang="zh-CN" baseline="0" dirty="0" smtClean="0"/>
              <a:t> the structure from a heuristic way: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baseline="0" dirty="0" smtClean="0"/>
              <a:t>They try to</a:t>
            </a:r>
            <a:r>
              <a:rPr lang="en-US" altLang="zh-CN" dirty="0" smtClean="0"/>
              <a:t> decompose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a mesh into coarse patches, then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convert these patches into quad mesh.</a:t>
            </a:r>
          </a:p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The main problem of those methods is: it is very difficult to find a good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Decomposition with use controls automatically.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User</a:t>
            </a:r>
            <a:r>
              <a:rPr lang="en-US" altLang="zh-CN" baseline="0" dirty="0" smtClean="0"/>
              <a:t> can also specify the wavelength on model directly.</a:t>
            </a:r>
          </a:p>
          <a:p>
            <a:r>
              <a:rPr lang="en-US" altLang="zh-CN" baseline="0" dirty="0" smtClean="0"/>
              <a:t>On the left, we specify only one small wavelength to take care of the smallest feature on the CAD part,</a:t>
            </a:r>
          </a:p>
          <a:p>
            <a:r>
              <a:rPr lang="en-US" altLang="zh-CN" baseline="0" dirty="0" smtClean="0"/>
              <a:t>Generating a nearly uniform result,</a:t>
            </a:r>
          </a:p>
          <a:p>
            <a:r>
              <a:rPr lang="en-US" altLang="zh-CN" dirty="0" smtClean="0"/>
              <a:t>On</a:t>
            </a:r>
            <a:r>
              <a:rPr lang="en-US" altLang="zh-CN" baseline="0" dirty="0" smtClean="0"/>
              <a:t> the right, user specify three wavelength according to the local feature size.</a:t>
            </a:r>
          </a:p>
          <a:p>
            <a:r>
              <a:rPr lang="en-US" altLang="zh-CN" baseline="0" dirty="0" smtClean="0"/>
              <a:t>As we wanted, the mesh density changed locally.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40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 eaLnBrk="0" fontAlgn="base" latinLnBrk="0" hangingPunct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Note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 the anisotropic wavelength is a very important feature of our algorithm.</a:t>
            </a:r>
            <a:endParaRPr lang="zh-CN" altLang="zh-CN" dirty="0" smtClean="0"/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First, </a:t>
            </a:r>
            <a:r>
              <a:rPr lang="en-US" altLang="zh-CN" baseline="0" dirty="0" smtClean="0"/>
              <a:t>under some typical case, anisotropic wavelength is required.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For example, given the direction (X,Y) like the left figure, in the X direction, the curl is zero, </a:t>
            </a:r>
          </a:p>
          <a:p>
            <a:r>
              <a:rPr lang="en-US" altLang="zh-CN" baseline="0" dirty="0" smtClean="0"/>
              <a:t>Which means the wavelength can be uniform on this direction.</a:t>
            </a:r>
          </a:p>
          <a:p>
            <a:r>
              <a:rPr lang="en-US" altLang="zh-CN" baseline="0" dirty="0" smtClean="0"/>
              <a:t>but in Y direction ,the curl is not zero, which means the wavelength must be non-uniform on this direction.</a:t>
            </a:r>
          </a:p>
          <a:p>
            <a:r>
              <a:rPr lang="en-US" altLang="zh-CN" baseline="0" dirty="0" smtClean="0"/>
              <a:t>Thus only the anisotropic wavelength can handle this case.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41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Second,</a:t>
            </a:r>
            <a:r>
              <a:rPr lang="en-US" altLang="zh-CN" baseline="0" dirty="0" smtClean="0"/>
              <a:t> it provide more freedom in the </a:t>
            </a:r>
            <a:r>
              <a:rPr lang="en-US" altLang="zh-CN" baseline="0" dirty="0" err="1" smtClean="0"/>
              <a:t>quadrangulation</a:t>
            </a:r>
            <a:r>
              <a:rPr lang="en-US" altLang="zh-CN" baseline="0" dirty="0" smtClean="0"/>
              <a:t> and enrich the result.</a:t>
            </a:r>
            <a:endParaRPr lang="en-US" altLang="zh-CN" dirty="0" smtClean="0"/>
          </a:p>
          <a:p>
            <a:r>
              <a:rPr lang="en-US" altLang="zh-CN" dirty="0" smtClean="0"/>
              <a:t>For example,</a:t>
            </a:r>
          </a:p>
          <a:p>
            <a:r>
              <a:rPr lang="en-US" altLang="zh-CN" dirty="0" smtClean="0"/>
              <a:t>User can</a:t>
            </a:r>
            <a:r>
              <a:rPr lang="en-US" altLang="zh-CN" baseline="0" dirty="0" smtClean="0"/>
              <a:t> control the anisotropic ratio in the X and Y directions.</a:t>
            </a:r>
          </a:p>
          <a:p>
            <a:r>
              <a:rPr lang="en-US" altLang="zh-CN" baseline="0" dirty="0" smtClean="0"/>
              <a:t>From left to right, we make the wavelength become more and more isotropic.</a:t>
            </a:r>
          </a:p>
          <a:p>
            <a:r>
              <a:rPr lang="en-US" altLang="zh-CN" baseline="0" dirty="0" smtClean="0"/>
              <a:t>The quad element become more and more isotropic accordingly.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42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At</a:t>
            </a:r>
            <a:r>
              <a:rPr lang="en-US" altLang="zh-CN" baseline="0" dirty="0" smtClean="0"/>
              <a:t> last</a:t>
            </a:r>
            <a:r>
              <a:rPr lang="en-US" altLang="zh-CN" dirty="0" smtClean="0"/>
              <a:t> we move</a:t>
            </a:r>
            <a:r>
              <a:rPr lang="en-US" altLang="zh-CN" baseline="0" dirty="0" smtClean="0"/>
              <a:t> to </a:t>
            </a:r>
            <a:r>
              <a:rPr lang="en-US" altLang="zh-CN" dirty="0" smtClean="0"/>
              <a:t>the anti-node position.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43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The anti-node</a:t>
            </a:r>
            <a:r>
              <a:rPr lang="en-US" altLang="zh-CN" baseline="0" dirty="0" smtClean="0"/>
              <a:t> position determine the edge position of </a:t>
            </a:r>
            <a:r>
              <a:rPr lang="en-US" altLang="zh-CN" baseline="0" dirty="0" err="1" smtClean="0"/>
              <a:t>morse</a:t>
            </a:r>
            <a:r>
              <a:rPr lang="en-US" altLang="zh-CN" baseline="0" dirty="0" smtClean="0"/>
              <a:t>-small complex and the final quad mesh.</a:t>
            </a:r>
          </a:p>
          <a:p>
            <a:r>
              <a:rPr lang="en-US" altLang="zh-CN" baseline="0" dirty="0" smtClean="0"/>
              <a:t>So we can achieve the feature alignment by controlling the </a:t>
            </a:r>
            <a:r>
              <a:rPr lang="en-US" altLang="zh-CN" dirty="0" smtClean="0"/>
              <a:t>anti-node</a:t>
            </a:r>
            <a:r>
              <a:rPr lang="en-US" altLang="zh-CN" baseline="0" dirty="0" smtClean="0"/>
              <a:t> position.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44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The anti-node</a:t>
            </a:r>
            <a:r>
              <a:rPr lang="en-US" altLang="zh-CN" baseline="0" dirty="0" smtClean="0"/>
              <a:t> refers to the position where the wave amplitude reaches the maximum,</a:t>
            </a:r>
          </a:p>
          <a:p>
            <a:r>
              <a:rPr lang="en-US" altLang="zh-CN" baseline="0" dirty="0" smtClean="0"/>
              <a:t>These position satisfies the following conditions.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45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As the </a:t>
            </a:r>
            <a:r>
              <a:rPr lang="en-US" altLang="zh-CN" dirty="0" err="1" smtClean="0"/>
              <a:t>msc</a:t>
            </a:r>
            <a:r>
              <a:rPr lang="en-US" altLang="zh-CN" dirty="0" smtClean="0"/>
              <a:t> is the connection</a:t>
            </a:r>
            <a:r>
              <a:rPr lang="en-US" altLang="zh-CN" baseline="0" dirty="0" smtClean="0"/>
              <a:t> of anti-nodes, for</a:t>
            </a:r>
            <a:r>
              <a:rPr lang="en-US" altLang="zh-CN" dirty="0" smtClean="0"/>
              <a:t> </a:t>
            </a:r>
          </a:p>
          <a:p>
            <a:r>
              <a:rPr lang="en-US" altLang="zh-CN" dirty="0" smtClean="0"/>
              <a:t>any </a:t>
            </a:r>
            <a:r>
              <a:rPr lang="en-US" altLang="zh-CN" dirty="0" smtClean="0"/>
              <a:t>point</a:t>
            </a:r>
            <a:r>
              <a:rPr lang="en-US" altLang="zh-CN" baseline="0" dirty="0" smtClean="0"/>
              <a:t> </a:t>
            </a:r>
            <a:r>
              <a:rPr lang="en-US" altLang="zh-CN" baseline="0" dirty="0" smtClean="0"/>
              <a:t>which is on </a:t>
            </a:r>
            <a:r>
              <a:rPr lang="en-US" altLang="zh-CN" baseline="0" dirty="0" smtClean="0"/>
              <a:t>the</a:t>
            </a:r>
            <a:r>
              <a:rPr lang="en-US" altLang="zh-CN" dirty="0" smtClean="0"/>
              <a:t> edges of </a:t>
            </a:r>
            <a:r>
              <a:rPr lang="en-US" altLang="zh-CN" dirty="0" err="1" smtClean="0"/>
              <a:t>morse</a:t>
            </a:r>
            <a:r>
              <a:rPr lang="en-US" altLang="zh-CN" dirty="0" smtClean="0"/>
              <a:t>-small</a:t>
            </a:r>
            <a:r>
              <a:rPr lang="en-US" altLang="zh-CN" baseline="0" dirty="0" smtClean="0"/>
              <a:t> complex satisfy :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46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So for the </a:t>
            </a:r>
            <a:r>
              <a:rPr lang="en-US" altLang="zh-CN" dirty="0" smtClean="0"/>
              <a:t>any</a:t>
            </a:r>
            <a:r>
              <a:rPr lang="en-US" altLang="zh-CN" baseline="0" dirty="0" smtClean="0"/>
              <a:t> vertex</a:t>
            </a:r>
            <a:r>
              <a:rPr lang="en-US" altLang="zh-CN" dirty="0" smtClean="0"/>
              <a:t> </a:t>
            </a:r>
            <a:r>
              <a:rPr lang="en-US" altLang="zh-CN" baseline="0" dirty="0" smtClean="0"/>
              <a:t>on the feature lines, we add the following hard constraints on its wave state vector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It make sure </a:t>
            </a:r>
            <a:r>
              <a:rPr lang="en-US" altLang="zh-CN" dirty="0" smtClean="0"/>
              <a:t>the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edgs</a:t>
            </a:r>
            <a:r>
              <a:rPr lang="en-US" altLang="zh-CN" baseline="0" dirty="0" smtClean="0"/>
              <a:t> of </a:t>
            </a:r>
            <a:r>
              <a:rPr lang="en-US" altLang="zh-CN" baseline="0" dirty="0" err="1" smtClean="0"/>
              <a:t>msc</a:t>
            </a:r>
            <a:r>
              <a:rPr lang="en-US" altLang="zh-CN" dirty="0" smtClean="0"/>
              <a:t> </a:t>
            </a:r>
            <a:r>
              <a:rPr lang="en-US" altLang="zh-CN" dirty="0" smtClean="0"/>
              <a:t>will</a:t>
            </a:r>
            <a:r>
              <a:rPr lang="en-US" altLang="zh-CN" baseline="0" dirty="0" smtClean="0"/>
              <a:t> </a:t>
            </a:r>
            <a:r>
              <a:rPr lang="en-US" altLang="zh-CN" baseline="0" dirty="0" smtClean="0"/>
              <a:t>be</a:t>
            </a:r>
            <a:r>
              <a:rPr lang="en-US" altLang="zh-CN" dirty="0" smtClean="0"/>
              <a:t> </a:t>
            </a:r>
            <a:r>
              <a:rPr lang="en-US" altLang="zh-CN" dirty="0" smtClean="0"/>
              <a:t>on the feature line.</a:t>
            </a:r>
          </a:p>
          <a:p>
            <a:r>
              <a:rPr lang="en-US" altLang="zh-CN" baseline="0" dirty="0" smtClean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47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By treating mesh boundaries as feature lines, our approach can 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deal with mesh with boundaries.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48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Here we show our performance. The</a:t>
            </a:r>
            <a:r>
              <a:rPr lang="en-US" altLang="zh-CN" baseline="0" dirty="0" smtClean="0"/>
              <a:t> computation time is in second.</a:t>
            </a:r>
            <a:endParaRPr lang="zh-CN" altLang="en-US" dirty="0" smtClean="0"/>
          </a:p>
          <a:p>
            <a:r>
              <a:rPr lang="en-US" altLang="zh-CN" dirty="0" smtClean="0"/>
              <a:t>We can handle a model with 25k vertices</a:t>
            </a:r>
            <a:r>
              <a:rPr lang="en-US" altLang="zh-CN" baseline="0" dirty="0" smtClean="0"/>
              <a:t> under orientation, anisotropic density and </a:t>
            </a:r>
          </a:p>
          <a:p>
            <a:r>
              <a:rPr lang="en-US" altLang="zh-CN" baseline="0" dirty="0" smtClean="0"/>
              <a:t>feature alignment controls in 40 second. </a:t>
            </a:r>
          </a:p>
          <a:p>
            <a:r>
              <a:rPr lang="en-US" altLang="zh-CN" baseline="0" dirty="0" smtClean="0"/>
              <a:t>Our method generate high quality result with acceptable performance.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49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Som</a:t>
            </a:r>
            <a:r>
              <a:rPr lang="en-US" altLang="zh-CN" baseline="0" dirty="0" smtClean="0"/>
              <a:t>e methods </a:t>
            </a:r>
            <a:r>
              <a:rPr lang="en-US" altLang="zh-CN" dirty="0" smtClean="0"/>
              <a:t>generate the quad structure from Morse-</a:t>
            </a:r>
            <a:r>
              <a:rPr lang="en-US" altLang="zh-CN" dirty="0" err="1" smtClean="0"/>
              <a:t>s</a:t>
            </a:r>
            <a:r>
              <a:rPr lang="en-US" altLang="zh-CN" baseline="0" dirty="0" err="1" smtClean="0"/>
              <a:t>male</a:t>
            </a:r>
            <a:r>
              <a:rPr lang="en-US" altLang="zh-CN" baseline="0" dirty="0" smtClean="0"/>
              <a:t> complex.</a:t>
            </a:r>
          </a:p>
          <a:p>
            <a:r>
              <a:rPr lang="en-US" altLang="zh-CN" baseline="0" dirty="0" smtClean="0"/>
              <a:t>They extract the complex from the a </a:t>
            </a:r>
            <a:r>
              <a:rPr lang="en-US" altLang="zh-CN" baseline="0" dirty="0" err="1" smtClean="0"/>
              <a:t>eigen</a:t>
            </a:r>
            <a:r>
              <a:rPr lang="en-US" altLang="zh-CN" baseline="0" dirty="0" smtClean="0"/>
              <a:t> function on the input mesh.</a:t>
            </a:r>
          </a:p>
          <a:p>
            <a:r>
              <a:rPr lang="en-US" altLang="zh-CN" baseline="0" dirty="0" smtClean="0"/>
              <a:t>Thanks to the </a:t>
            </a:r>
            <a:r>
              <a:rPr lang="en-US" altLang="zh-CN" baseline="0" dirty="0" err="1" smtClean="0"/>
              <a:t>morse-smale</a:t>
            </a:r>
            <a:r>
              <a:rPr lang="en-US" altLang="zh-CN" baseline="0" dirty="0" smtClean="0"/>
              <a:t> complex, it make the quad generation robustly and automatically.</a:t>
            </a:r>
          </a:p>
          <a:p>
            <a:r>
              <a:rPr lang="en-US" altLang="zh-CN" dirty="0" smtClean="0"/>
              <a:t>But there is still</a:t>
            </a:r>
            <a:r>
              <a:rPr lang="en-US" altLang="zh-CN" baseline="0" dirty="0" smtClean="0"/>
              <a:t> a</a:t>
            </a:r>
            <a:r>
              <a:rPr lang="en-US" altLang="zh-CN" dirty="0" smtClean="0"/>
              <a:t> problem: as</a:t>
            </a:r>
            <a:r>
              <a:rPr lang="en-US" altLang="zh-CN" baseline="0" dirty="0" smtClean="0"/>
              <a:t> the </a:t>
            </a:r>
            <a:r>
              <a:rPr lang="en-US" altLang="zh-CN" baseline="0" dirty="0" err="1" smtClean="0"/>
              <a:t>morse-smale</a:t>
            </a:r>
            <a:r>
              <a:rPr lang="en-US" altLang="zh-CN" baseline="0" dirty="0" smtClean="0"/>
              <a:t> complex is extracted from </a:t>
            </a:r>
            <a:r>
              <a:rPr lang="en-US" altLang="zh-CN" baseline="0" dirty="0" err="1" smtClean="0"/>
              <a:t>eigenfunction</a:t>
            </a:r>
            <a:r>
              <a:rPr lang="en-US" altLang="zh-CN" baseline="0" dirty="0" smtClean="0"/>
              <a:t>,</a:t>
            </a:r>
          </a:p>
          <a:p>
            <a:r>
              <a:rPr lang="en-US" altLang="zh-CN" dirty="0" smtClean="0"/>
              <a:t>it is</a:t>
            </a:r>
            <a:r>
              <a:rPr lang="en-US" altLang="zh-CN" baseline="0" dirty="0" smtClean="0"/>
              <a:t> hard to generate high quality results under very complex user controls.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Here we show a Buddha model. It contains a</a:t>
            </a:r>
            <a:r>
              <a:rPr lang="en-US" altLang="zh-CN" baseline="0" dirty="0" smtClean="0"/>
              <a:t> lot of handle with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different size, including a very small one on the left. And there are many folds and curling on the cloth.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Our method handle this challenge model properly.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50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Here</a:t>
            </a:r>
            <a:r>
              <a:rPr lang="en-US" altLang="zh-CN" baseline="0" dirty="0" smtClean="0"/>
              <a:t> we show a complex CAD model with a lot of feature lines.</a:t>
            </a:r>
          </a:p>
          <a:p>
            <a:r>
              <a:rPr lang="en-US" altLang="zh-CN" baseline="0" dirty="0" smtClean="0"/>
              <a:t>You can see all the features are aligned nicely.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51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our method can well distribute the singularities</a:t>
            </a:r>
            <a:r>
              <a:rPr lang="en-US" altLang="zh-CN" baseline="0" dirty="0" smtClean="0"/>
              <a:t> automatically and optimally.</a:t>
            </a:r>
          </a:p>
          <a:p>
            <a:r>
              <a:rPr lang="en-US" altLang="zh-CN" baseline="0" dirty="0" smtClean="0"/>
              <a:t>The distribution is not </a:t>
            </a:r>
            <a:r>
              <a:rPr lang="en-US" altLang="zh-CN" dirty="0" smtClean="0"/>
              <a:t>prescribed </a:t>
            </a:r>
            <a:r>
              <a:rPr lang="en-US" altLang="zh-CN" baseline="0" dirty="0" smtClean="0"/>
              <a:t>by the propagation direction field.</a:t>
            </a:r>
          </a:p>
          <a:p>
            <a:r>
              <a:rPr lang="en-US" altLang="zh-CN" baseline="0" dirty="0" smtClean="0"/>
              <a:t>we show a example. Here are two complex under the same</a:t>
            </a:r>
          </a:p>
          <a:p>
            <a:r>
              <a:rPr lang="en-US" altLang="zh-CN" baseline="0" dirty="0" smtClean="0"/>
              <a:t>Propagation direction but different global wavelength. </a:t>
            </a:r>
          </a:p>
          <a:p>
            <a:r>
              <a:rPr lang="en-US" altLang="zh-CN" baseline="0" dirty="0" smtClean="0"/>
              <a:t>You will see the singularities automatically merged according to the increase of wavelength.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52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Here</a:t>
            </a:r>
            <a:r>
              <a:rPr lang="en-US" altLang="zh-CN" baseline="0" dirty="0" smtClean="0"/>
              <a:t> we show another example. we also use the same propagation direction field as input.</a:t>
            </a:r>
          </a:p>
          <a:p>
            <a:r>
              <a:rPr lang="en-US" altLang="zh-CN" baseline="0" dirty="0" smtClean="0"/>
              <a:t>On the left, we specify only one wavelength,</a:t>
            </a:r>
          </a:p>
          <a:p>
            <a:r>
              <a:rPr lang="en-US" altLang="zh-CN" dirty="0" smtClean="0"/>
              <a:t>On</a:t>
            </a:r>
            <a:r>
              <a:rPr lang="en-US" altLang="zh-CN" baseline="0" dirty="0" smtClean="0"/>
              <a:t> the right, user specify three wavelength according to the local feature size.</a:t>
            </a:r>
          </a:p>
          <a:p>
            <a:r>
              <a:rPr lang="en-US" altLang="zh-CN" baseline="0" dirty="0" smtClean="0"/>
              <a:t>Then the singularities appear and disappear automatically to satisfy the wavelength requirements.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53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dirty="0" smtClean="0"/>
              <a:t>So overall, we propose a wave-based anisotropic </a:t>
            </a:r>
            <a:r>
              <a:rPr lang="en-US" altLang="zh-CN" dirty="0" err="1" smtClean="0"/>
              <a:t>quadrangulation</a:t>
            </a:r>
            <a:r>
              <a:rPr lang="en-US" altLang="zh-CN" dirty="0" smtClean="0"/>
              <a:t> method.</a:t>
            </a:r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en-US" altLang="zh-CN" dirty="0" smtClean="0"/>
              <a:t>Our approach has some key features:  provide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flexible use controls,</a:t>
            </a:r>
          </a:p>
          <a:p>
            <a:pPr eaLnBrk="1" hangingPunct="1"/>
            <a:r>
              <a:rPr lang="en-US" altLang="zh-CN" dirty="0" smtClean="0"/>
              <a:t>Handle complex model robustly and distribute</a:t>
            </a:r>
            <a:r>
              <a:rPr lang="en-US" altLang="zh-CN" baseline="0" dirty="0" smtClean="0"/>
              <a:t> the singularity optimally and automatically.</a:t>
            </a:r>
            <a:r>
              <a:rPr lang="en-US" altLang="zh-CN" dirty="0" smtClean="0"/>
              <a:t>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54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</a:t>
            </a:r>
            <a:r>
              <a:rPr lang="en-US" altLang="zh-CN" baseline="0" dirty="0" smtClean="0"/>
              <a:t> the future work, we want to handle huge models, in practice, the model used for simulation is always huge,</a:t>
            </a:r>
          </a:p>
          <a:p>
            <a:r>
              <a:rPr lang="en-US" altLang="zh-CN" baseline="0" dirty="0" smtClean="0"/>
              <a:t>how to deal with them efficiently under our wave framework is very interesting.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55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dirty="0" smtClean="0"/>
              <a:t>So</a:t>
            </a:r>
            <a:r>
              <a:rPr lang="en-US" altLang="zh-CN" baseline="0" dirty="0" smtClean="0"/>
              <a:t> that is all, thanks!</a:t>
            </a:r>
            <a:endParaRPr lang="zh-CN" altLang="en-US" dirty="0" smtClean="0"/>
          </a:p>
          <a:p>
            <a:endParaRPr lang="zh-CN" altLang="zh-CN" dirty="0" smtClean="0">
              <a:ea typeface="ＭＳ Ｐゴシック" pitchFamily="-112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B2B7FEA-9CA3-4B8E-9C6A-EFD22353457C}" type="slidenum">
              <a:rPr lang="en-US" altLang="zh-CN"/>
              <a:pPr/>
              <a:t>56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The reason</a:t>
            </a:r>
            <a:r>
              <a:rPr lang="en-US" altLang="zh-CN" baseline="0" dirty="0" smtClean="0"/>
              <a:t> is: the solution space is limited to the </a:t>
            </a:r>
            <a:r>
              <a:rPr lang="en-US" altLang="zh-CN" baseline="0" dirty="0" err="1" smtClean="0"/>
              <a:t>eignfunction</a:t>
            </a:r>
            <a:r>
              <a:rPr lang="en-US" altLang="zh-CN" baseline="0" dirty="0" smtClean="0"/>
              <a:t> of input mesh.</a:t>
            </a:r>
          </a:p>
          <a:p>
            <a:r>
              <a:rPr lang="en-US" altLang="zh-CN" baseline="0" dirty="0" smtClean="0"/>
              <a:t>Given a model with complex feature alignment controls, the best solution that can be found in </a:t>
            </a:r>
          </a:p>
          <a:p>
            <a:r>
              <a:rPr lang="en-US" altLang="zh-CN" baseline="0" dirty="0" smtClean="0"/>
              <a:t>this space is</a:t>
            </a:r>
          </a:p>
          <a:p>
            <a:r>
              <a:rPr lang="en-US" altLang="zh-CN" baseline="0" dirty="0" smtClean="0"/>
              <a:t>In our paper, we firstly induce the wave function, which enlarge the solution space,</a:t>
            </a:r>
          </a:p>
          <a:p>
            <a:r>
              <a:rPr lang="en-US" altLang="zh-CN" baseline="0" dirty="0" smtClean="0"/>
              <a:t>Now we can find a better solution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baseline="0" dirty="0" smtClean="0"/>
              <a:t>But we can go even further, by using the anisotropic wavelength, we make the solution space bigger again,</a:t>
            </a:r>
          </a:p>
          <a:p>
            <a:r>
              <a:rPr lang="en-US" altLang="zh-CN" baseline="0" dirty="0" smtClean="0"/>
              <a:t>Now we can find several good results.  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So the contributions of our paper are:</a:t>
            </a:r>
          </a:p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/>
              <a:t>We proposed </a:t>
            </a:r>
            <a:r>
              <a:rPr lang="en-US" altLang="zh-CN" baseline="0" dirty="0" smtClean="0"/>
              <a:t>a new wave-based </a:t>
            </a:r>
            <a:r>
              <a:rPr lang="en-US" altLang="zh-CN" dirty="0" err="1" smtClean="0">
                <a:cs typeface="Arial" pitchFamily="34" charset="0"/>
              </a:rPr>
              <a:t>quadrangulation</a:t>
            </a:r>
            <a:r>
              <a:rPr lang="en-US" altLang="zh-CN" dirty="0" smtClean="0">
                <a:cs typeface="Arial" pitchFamily="34" charset="0"/>
              </a:rPr>
              <a:t> framework,</a:t>
            </a:r>
            <a:endParaRPr lang="en-US" altLang="zh-CN" dirty="0" smtClean="0"/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cs typeface="Arial" pitchFamily="34" charset="0"/>
              </a:rPr>
              <a:t>And induce the anisotropic wavelength</a:t>
            </a:r>
            <a:r>
              <a:rPr lang="en-US" altLang="zh-CN" baseline="0" dirty="0" smtClean="0">
                <a:cs typeface="Arial" pitchFamily="34" charset="0"/>
              </a:rPr>
              <a:t> to provide more freedom in </a:t>
            </a:r>
            <a:r>
              <a:rPr lang="en-US" altLang="zh-CN" baseline="0" dirty="0" err="1" smtClean="0">
                <a:cs typeface="Arial" pitchFamily="34" charset="0"/>
              </a:rPr>
              <a:t>solution.space</a:t>
            </a:r>
            <a:r>
              <a:rPr lang="en-US" altLang="zh-CN" baseline="0" dirty="0" smtClean="0">
                <a:cs typeface="Arial" pitchFamily="34" charset="0"/>
              </a:rPr>
              <a:t>.</a:t>
            </a:r>
            <a:endParaRPr lang="en-US" altLang="zh-CN" dirty="0" smtClean="0">
              <a:cs typeface="Arial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cs typeface="Arial" pitchFamily="34" charset="0"/>
              </a:rPr>
              <a:t>Thus</a:t>
            </a:r>
            <a:r>
              <a:rPr lang="en-US" altLang="zh-CN" baseline="0" dirty="0" smtClean="0">
                <a:cs typeface="Arial" pitchFamily="34" charset="0"/>
              </a:rPr>
              <a:t> we can handle very complex shapes and controls.</a:t>
            </a:r>
            <a:endParaRPr lang="en-US" altLang="zh-CN" dirty="0" smtClean="0">
              <a:cs typeface="Arial" pitchFamily="34" charset="0"/>
            </a:endParaRPr>
          </a:p>
          <a:p>
            <a:endParaRPr lang="en-US" altLang="zh-CN" dirty="0" smtClean="0"/>
          </a:p>
          <a:p>
            <a:r>
              <a:rPr lang="en-US" altLang="zh-CN" dirty="0" smtClean="0"/>
              <a:t>Let us start</a:t>
            </a:r>
            <a:r>
              <a:rPr lang="en-US" altLang="zh-CN" baseline="0" dirty="0" smtClean="0"/>
              <a:t> from a toy demo.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05840-B9B9-4FFD-B9E6-554560AE5BC5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F7BC80-34BD-4A1C-A656-7AA56DC92A31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C1C7DA-520D-4E62-A417-CA58B28588D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773A32-3ED1-41EB-A621-050AB41ED72B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C2FC6-D2F6-4DD2-A83D-44F69AA20D9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43A37D-5310-4E77-B633-D79D68ED0E32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CB69A-9A69-4DCC-99E2-F4F6AA780EC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4634DE-4356-4C6A-9988-10D0839F6F2B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F0ED65-7DE4-420B-8F26-DDBFEA607EA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A191BE-86A6-4C77-982F-F9A3E1E8A2C2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462228-6AC6-4663-9103-B7E621F925F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59E502-4D57-4221-A8D4-AA69F5A86DFC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67DA6-AFB5-4919-B285-E568D86A425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0B6F63-6418-4237-B6D1-91F9FFD6BA4A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8AF735-ABC2-472F-B277-B2394A5FCE6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1A93AA-4DF6-4F8D-91DD-1462235B3415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7A1A17-FCB7-48CA-9DE6-07BAB72FEBD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985B31-9435-4A27-9C47-8E07D4EBE21F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600901-2D06-4D21-A33A-D13C60F0001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602E11-7F9D-4446-B282-855C710098F9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4034B-BDE4-440D-B1EC-096FD68A815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D1C72-409F-4148-8AA4-03A04B86DCF5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8E2B87-65E2-47D3-8A7B-01D8B12973D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108" charset="0"/>
              </a:defRPr>
            </a:lvl1pPr>
          </a:lstStyle>
          <a:p>
            <a:fld id="{90298E5D-AA96-49D5-8AD5-39E5079D01A7}" type="datetime1">
              <a:rPr lang="en-US" altLang="zh-CN"/>
              <a:pPr/>
              <a:t>7/29/2010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-108" charset="0"/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-108" charset="0"/>
              </a:defRPr>
            </a:lvl1pPr>
          </a:lstStyle>
          <a:p>
            <a:fld id="{2934837F-A4B6-438D-ADD4-71C31B06209D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1031" name="Picture 3" descr="s10logoWeb450.jp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724650" y="0"/>
            <a:ext cx="24003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Arial" pitchFamily="34" charset="0"/>
          <a:cs typeface="Arial" pitchFamily="34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ＭＳ Ｐゴシック" charset="-128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ＭＳ Ｐゴシック" charset="-128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ＭＳ Ｐゴシック" charset="-128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ＭＳ Ｐゴシック" charset="-128"/>
          <a:cs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zmy\sig10_talk\2d_c_part_1.wmv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notesSlide" Target="../notesSlides/notesSlide13.xml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5" Type="http://schemas.openxmlformats.org/officeDocument/2006/relationships/oleObject" Target="../embeddings/oleObject2.bin"/><Relationship Id="rId10" Type="http://schemas.openxmlformats.org/officeDocument/2006/relationships/diagramData" Target="../diagrams/data2.xml"/><Relationship Id="rId4" Type="http://schemas.openxmlformats.org/officeDocument/2006/relationships/oleObject" Target="../embeddings/oleObject1.bin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7.bin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2.bin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3.bin"/><Relationship Id="rId5" Type="http://schemas.openxmlformats.org/officeDocument/2006/relationships/oleObject" Target="../embeddings/oleObject32.bin"/><Relationship Id="rId4" Type="http://schemas.openxmlformats.org/officeDocument/2006/relationships/oleObject" Target="../embeddings/oleObject3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40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notesSlide" Target="../notesSlides/notesSlide24.xml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oleObject" Target="../embeddings/oleObject41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44.bin"/><Relationship Id="rId4" Type="http://schemas.openxmlformats.org/officeDocument/2006/relationships/image" Target="../media/image7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3" Type="http://schemas.openxmlformats.org/officeDocument/2006/relationships/notesSlide" Target="../notesSlides/notesSlide36.xml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10" Type="http://schemas.openxmlformats.org/officeDocument/2006/relationships/oleObject" Target="../embeddings/oleObject51.bin"/><Relationship Id="rId4" Type="http://schemas.openxmlformats.org/officeDocument/2006/relationships/oleObject" Target="../embeddings/oleObject45.bin"/><Relationship Id="rId9" Type="http://schemas.openxmlformats.org/officeDocument/2006/relationships/oleObject" Target="../embeddings/oleObject50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4.bin"/><Relationship Id="rId5" Type="http://schemas.openxmlformats.org/officeDocument/2006/relationships/oleObject" Target="../embeddings/oleObject53.bin"/><Relationship Id="rId4" Type="http://schemas.openxmlformats.org/officeDocument/2006/relationships/oleObject" Target="../embeddings/oleObject52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3" Type="http://schemas.openxmlformats.org/officeDocument/2006/relationships/notesSlide" Target="../notesSlides/notesSlide38.xml"/><Relationship Id="rId7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7.bin"/><Relationship Id="rId5" Type="http://schemas.openxmlformats.org/officeDocument/2006/relationships/oleObject" Target="../embeddings/oleObject56.bin"/><Relationship Id="rId4" Type="http://schemas.openxmlformats.org/officeDocument/2006/relationships/image" Target="../media/image8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61.bin"/><Relationship Id="rId4" Type="http://schemas.openxmlformats.org/officeDocument/2006/relationships/oleObject" Target="../embeddings/oleObject60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7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64.bin"/><Relationship Id="rId5" Type="http://schemas.openxmlformats.org/officeDocument/2006/relationships/oleObject" Target="../embeddings/oleObject63.bin"/><Relationship Id="rId4" Type="http://schemas.openxmlformats.org/officeDocument/2006/relationships/oleObject" Target="../embeddings/oleObject62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68.bin"/><Relationship Id="rId5" Type="http://schemas.openxmlformats.org/officeDocument/2006/relationships/oleObject" Target="../embeddings/oleObject67.bin"/><Relationship Id="rId4" Type="http://schemas.openxmlformats.org/officeDocument/2006/relationships/oleObject" Target="../embeddings/oleObject66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3" Type="http://schemas.openxmlformats.org/officeDocument/2006/relationships/notesSlide" Target="../notesSlides/notesSlide46.xml"/><Relationship Id="rId7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71.bin"/><Relationship Id="rId5" Type="http://schemas.openxmlformats.org/officeDocument/2006/relationships/oleObject" Target="../embeddings/oleObject70.bin"/><Relationship Id="rId4" Type="http://schemas.openxmlformats.org/officeDocument/2006/relationships/oleObject" Target="../embeddings/oleObject69.bin"/><Relationship Id="rId9" Type="http://schemas.openxmlformats.org/officeDocument/2006/relationships/image" Target="../media/image2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oleObject" Target="../embeddings/oleObject75.bin"/><Relationship Id="rId4" Type="http://schemas.openxmlformats.org/officeDocument/2006/relationships/oleObject" Target="../embeddings/oleObject74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72.jpeg"/><Relationship Id="rId7" Type="http://schemas.openxmlformats.org/officeDocument/2006/relationships/image" Target="../media/image12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3.jpeg"/><Relationship Id="rId10" Type="http://schemas.openxmlformats.org/officeDocument/2006/relationships/image" Target="../media/image125.png"/><Relationship Id="rId4" Type="http://schemas.openxmlformats.org/officeDocument/2006/relationships/image" Target="../media/image74.jpeg"/><Relationship Id="rId9" Type="http://schemas.openxmlformats.org/officeDocument/2006/relationships/image" Target="../media/image124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image" Target="../media/image93.png"/><Relationship Id="rId7" Type="http://schemas.openxmlformats.org/officeDocument/2006/relationships/image" Target="../media/image12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9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zmy\sig10_talk\wave_quad.wmv" TargetMode="Externa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s10logoWeb45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75"/>
            <a:ext cx="4294188" cy="429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US" altLang="zh-CN" dirty="0" smtClean="0">
                <a:solidFill>
                  <a:srgbClr val="000090"/>
                </a:solidFill>
                <a:latin typeface="Arial" charset="0"/>
                <a:ea typeface="ＭＳ Ｐゴシック" pitchFamily="-112" charset="-128"/>
                <a:cs typeface="Arial" charset="0"/>
              </a:rPr>
              <a:t>SIGGRAPH </a:t>
            </a:r>
            <a:r>
              <a:rPr lang="en-US" altLang="zh-CN" dirty="0" smtClean="0">
                <a:latin typeface="Arial" charset="0"/>
                <a:ea typeface="ＭＳ Ｐゴシック" pitchFamily="-112" charset="-128"/>
                <a:cs typeface="Arial" charset="0"/>
              </a:rPr>
              <a:t>2010</a:t>
            </a:r>
          </a:p>
        </p:txBody>
      </p:sp>
      <p:sp>
        <p:nvSpPr>
          <p:cNvPr id="3076" name="Content Placeholder 4"/>
          <p:cNvSpPr>
            <a:spLocks noGrp="1"/>
          </p:cNvSpPr>
          <p:nvPr>
            <p:ph idx="1"/>
          </p:nvPr>
        </p:nvSpPr>
        <p:spPr>
          <a:xfrm>
            <a:off x="1333500" y="1314450"/>
            <a:ext cx="7515225" cy="3394075"/>
          </a:xfrm>
        </p:spPr>
        <p:txBody>
          <a:bodyPr/>
          <a:lstStyle/>
          <a:p>
            <a:pPr algn="r" eaLnBrk="1" hangingPunct="1">
              <a:buFont typeface="Arial" charset="0"/>
              <a:buNone/>
            </a:pPr>
            <a:r>
              <a:rPr lang="en-US" altLang="zh-CN" dirty="0" smtClean="0">
                <a:latin typeface="Arial" charset="0"/>
                <a:ea typeface="ＭＳ Ｐゴシック" pitchFamily="-112" charset="-128"/>
                <a:cs typeface="Arial" charset="0"/>
              </a:rPr>
              <a:t> </a:t>
            </a:r>
          </a:p>
          <a:p>
            <a:pPr algn="r" eaLnBrk="1" hangingPunct="1">
              <a:buNone/>
            </a:pPr>
            <a:r>
              <a:rPr lang="en-US" altLang="zh-CN" sz="4000" b="1" dirty="0" smtClean="0">
                <a:latin typeface="Arial" charset="0"/>
                <a:ea typeface="ＭＳ Ｐゴシック" pitchFamily="-112" charset="-128"/>
                <a:cs typeface="Arial" charset="0"/>
              </a:rPr>
              <a:t>A Wave-based Anisotropic </a:t>
            </a:r>
            <a:r>
              <a:rPr lang="en-US" altLang="zh-CN" sz="4000" b="1" dirty="0" err="1" smtClean="0">
                <a:latin typeface="Arial" charset="0"/>
                <a:ea typeface="ＭＳ Ｐゴシック" pitchFamily="-112" charset="-128"/>
                <a:cs typeface="Arial" charset="0"/>
              </a:rPr>
              <a:t>Quadrangulation</a:t>
            </a:r>
            <a:r>
              <a:rPr lang="en-US" altLang="zh-CN" sz="4000" b="1" dirty="0" smtClean="0">
                <a:latin typeface="Arial" charset="0"/>
                <a:ea typeface="ＭＳ Ｐゴシック" pitchFamily="-112" charset="-128"/>
                <a:cs typeface="Arial" charset="0"/>
              </a:rPr>
              <a:t> Method</a:t>
            </a:r>
          </a:p>
          <a:p>
            <a:pPr algn="r" eaLnBrk="1" hangingPunct="1">
              <a:buNone/>
            </a:pPr>
            <a:endParaRPr lang="en-US" altLang="zh-CN" sz="2400" b="1" dirty="0" smtClean="0">
              <a:latin typeface="Arial" charset="0"/>
              <a:ea typeface="ＭＳ Ｐゴシック" pitchFamily="-112" charset="-128"/>
              <a:cs typeface="Arial" charset="0"/>
            </a:endParaRPr>
          </a:p>
          <a:p>
            <a:pPr algn="ctr" eaLnBrk="1" hangingPunct="1">
              <a:buNone/>
            </a:pPr>
            <a:r>
              <a:rPr lang="en-US" altLang="zh-CN" sz="2400" dirty="0" err="1" smtClean="0">
                <a:latin typeface="Arial" charset="0"/>
                <a:ea typeface="ＭＳ Ｐゴシック" pitchFamily="-112" charset="-128"/>
                <a:cs typeface="Arial" charset="0"/>
              </a:rPr>
              <a:t>Muyang</a:t>
            </a:r>
            <a:r>
              <a:rPr lang="en-US" altLang="zh-CN" sz="2400" dirty="0" smtClean="0">
                <a:latin typeface="Arial" charset="0"/>
                <a:ea typeface="ＭＳ Ｐゴシック" pitchFamily="-112" charset="-128"/>
                <a:cs typeface="Arial" charset="0"/>
              </a:rPr>
              <a:t> Zhang    Jin Huang    </a:t>
            </a:r>
            <a:r>
              <a:rPr lang="en-US" altLang="zh-CN" sz="2400" dirty="0" err="1" smtClean="0">
                <a:latin typeface="Arial" charset="0"/>
                <a:ea typeface="ＭＳ Ｐゴシック" pitchFamily="-112" charset="-128"/>
                <a:cs typeface="Arial" charset="0"/>
              </a:rPr>
              <a:t>Xinguo</a:t>
            </a:r>
            <a:r>
              <a:rPr lang="en-US" altLang="zh-CN" sz="2400" dirty="0" smtClean="0">
                <a:latin typeface="Arial" charset="0"/>
                <a:ea typeface="ＭＳ Ｐゴシック" pitchFamily="-112" charset="-128"/>
                <a:cs typeface="Arial" charset="0"/>
              </a:rPr>
              <a:t> Liu    </a:t>
            </a:r>
            <a:r>
              <a:rPr lang="en-US" altLang="zh-CN" sz="2400" dirty="0" err="1" smtClean="0">
                <a:latin typeface="Arial" charset="0"/>
                <a:ea typeface="ＭＳ Ｐゴシック" pitchFamily="-112" charset="-128"/>
                <a:cs typeface="Arial" charset="0"/>
              </a:rPr>
              <a:t>Hujun</a:t>
            </a:r>
            <a:r>
              <a:rPr lang="en-US" altLang="zh-CN" sz="2400" dirty="0" smtClean="0">
                <a:latin typeface="Arial" charset="0"/>
                <a:ea typeface="ＭＳ Ｐゴシック" pitchFamily="-112" charset="-128"/>
                <a:cs typeface="Arial" charset="0"/>
              </a:rPr>
              <a:t> </a:t>
            </a:r>
            <a:r>
              <a:rPr lang="en-US" altLang="zh-CN" sz="2400" dirty="0" err="1" smtClean="0">
                <a:latin typeface="Arial" charset="0"/>
                <a:ea typeface="ＭＳ Ｐゴシック" pitchFamily="-112" charset="-128"/>
                <a:cs typeface="Arial" charset="0"/>
              </a:rPr>
              <a:t>Bao</a:t>
            </a:r>
            <a:endParaRPr lang="en-US" altLang="zh-CN" sz="2400" dirty="0" smtClean="0">
              <a:latin typeface="Arial" charset="0"/>
              <a:ea typeface="ＭＳ Ｐゴシック" pitchFamily="-112" charset="-128"/>
              <a:cs typeface="Arial" charset="0"/>
            </a:endParaRPr>
          </a:p>
          <a:p>
            <a:pPr algn="ctr" eaLnBrk="1" hangingPunct="1">
              <a:buNone/>
            </a:pPr>
            <a:endParaRPr lang="en-US" altLang="zh-CN" sz="800" dirty="0" smtClean="0">
              <a:solidFill>
                <a:schemeClr val="bg1"/>
              </a:solidFill>
            </a:endParaRPr>
          </a:p>
          <a:p>
            <a:pPr lvl="0" algn="ctr" eaLnBrk="1" hangingPunct="1">
              <a:buNone/>
            </a:pPr>
            <a:r>
              <a:rPr lang="en-US" altLang="zh-CN" sz="2400" dirty="0" smtClean="0"/>
              <a:t>State Key Lab. of CAD&amp;CG, Zhejiang University </a:t>
            </a:r>
          </a:p>
          <a:p>
            <a:pPr algn="ctr" eaLnBrk="1" hangingPunct="1">
              <a:buNone/>
            </a:pPr>
            <a:endParaRPr lang="en-US" altLang="zh-CN" sz="2400" dirty="0" smtClean="0">
              <a:latin typeface="Arial" charset="0"/>
              <a:ea typeface="ＭＳ Ｐゴシック" pitchFamily="-112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Pipeline</a:t>
            </a:r>
            <a:endParaRPr lang="zh-CN" altLang="en-US" dirty="0"/>
          </a:p>
        </p:txBody>
      </p:sp>
      <p:pic>
        <p:nvPicPr>
          <p:cNvPr id="4" name="2d_c_part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775790" y="1474075"/>
            <a:ext cx="1705151" cy="1476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 bwMode="auto">
          <a:xfrm>
            <a:off x="3742449" y="1432796"/>
            <a:ext cx="1764000" cy="1548000"/>
          </a:xfrm>
          <a:prstGeom prst="rect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92925" y="1422958"/>
            <a:ext cx="1458000" cy="1440000"/>
            <a:chOff x="812928" y="1241979"/>
            <a:chExt cx="1458000" cy="1440000"/>
          </a:xfrm>
        </p:grpSpPr>
        <p:pic>
          <p:nvPicPr>
            <p:cNvPr id="159746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64910" y="1303620"/>
              <a:ext cx="1400345" cy="136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矩形 18"/>
            <p:cNvSpPr>
              <a:spLocks/>
            </p:cNvSpPr>
            <p:nvPr/>
          </p:nvSpPr>
          <p:spPr bwMode="auto">
            <a:xfrm>
              <a:off x="812928" y="1241979"/>
              <a:ext cx="1458000" cy="1440000"/>
            </a:xfrm>
            <a:prstGeom prst="rect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4100" y="3303390"/>
            <a:ext cx="1458000" cy="1440000"/>
            <a:chOff x="836831" y="3289250"/>
            <a:chExt cx="1458000" cy="1440000"/>
          </a:xfrm>
        </p:grpSpPr>
        <p:pic>
          <p:nvPicPr>
            <p:cNvPr id="7" name="Picture 8" descr="E:\work\report\2010\sig10_ppt\save_5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72530" y="3321050"/>
              <a:ext cx="1404000" cy="1404000"/>
            </a:xfrm>
            <a:prstGeom prst="rect">
              <a:avLst/>
            </a:prstGeom>
            <a:noFill/>
          </p:spPr>
        </p:pic>
        <p:sp>
          <p:nvSpPr>
            <p:cNvPr id="22" name="矩形 21"/>
            <p:cNvSpPr>
              <a:spLocks/>
            </p:cNvSpPr>
            <p:nvPr/>
          </p:nvSpPr>
          <p:spPr bwMode="auto">
            <a:xfrm>
              <a:off x="836831" y="3289250"/>
              <a:ext cx="1458000" cy="1440000"/>
            </a:xfrm>
            <a:prstGeom prst="rect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57363" y="3303390"/>
            <a:ext cx="1458000" cy="1440000"/>
            <a:chOff x="3579912" y="3220670"/>
            <a:chExt cx="1458000" cy="1440000"/>
          </a:xfrm>
        </p:grpSpPr>
        <p:pic>
          <p:nvPicPr>
            <p:cNvPr id="12" name="Picture 10" descr="E:\work\report\2010\sig10_ppt\save_1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618624" y="3249613"/>
              <a:ext cx="1404000" cy="1404000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>
              <a:spLocks/>
            </p:cNvSpPr>
            <p:nvPr/>
          </p:nvSpPr>
          <p:spPr bwMode="auto">
            <a:xfrm>
              <a:off x="3579912" y="3220670"/>
              <a:ext cx="1458000" cy="1440000"/>
            </a:xfrm>
            <a:prstGeom prst="rect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59814" y="3292504"/>
            <a:ext cx="1458000" cy="1440000"/>
            <a:chOff x="6316464" y="3151936"/>
            <a:chExt cx="1458000" cy="1440000"/>
          </a:xfrm>
        </p:grpSpPr>
        <p:pic>
          <p:nvPicPr>
            <p:cNvPr id="14" name="Picture 12" descr="E:\work\report\2010\sig10_ppt\save_2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360342" y="3187650"/>
              <a:ext cx="1404000" cy="1404000"/>
            </a:xfrm>
            <a:prstGeom prst="rect">
              <a:avLst/>
            </a:prstGeom>
            <a:noFill/>
          </p:spPr>
        </p:pic>
        <p:sp>
          <p:nvSpPr>
            <p:cNvPr id="24" name="矩形 23"/>
            <p:cNvSpPr>
              <a:spLocks/>
            </p:cNvSpPr>
            <p:nvPr/>
          </p:nvSpPr>
          <p:spPr bwMode="auto">
            <a:xfrm>
              <a:off x="6316464" y="3151936"/>
              <a:ext cx="1458000" cy="1440000"/>
            </a:xfrm>
            <a:prstGeom prst="rect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3676836" y="1012664"/>
            <a:ext cx="19144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Standing Wave</a:t>
            </a:r>
            <a:endParaRPr lang="zh-CN" altLang="en-US" sz="2000" dirty="0"/>
          </a:p>
        </p:txBody>
      </p:sp>
      <p:sp>
        <p:nvSpPr>
          <p:cNvPr id="29" name="矩形 28"/>
          <p:cNvSpPr/>
          <p:nvPr/>
        </p:nvSpPr>
        <p:spPr>
          <a:xfrm>
            <a:off x="342900" y="4768790"/>
            <a:ext cx="24513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Amplitude Function</a:t>
            </a:r>
            <a:endParaRPr lang="zh-CN" altLang="en-US" sz="2000" dirty="0"/>
          </a:p>
        </p:txBody>
      </p:sp>
      <p:sp>
        <p:nvSpPr>
          <p:cNvPr id="30" name="矩形 29"/>
          <p:cNvSpPr/>
          <p:nvPr/>
        </p:nvSpPr>
        <p:spPr>
          <a:xfrm>
            <a:off x="3746288" y="4768790"/>
            <a:ext cx="16674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MS-Complex</a:t>
            </a:r>
            <a:endParaRPr lang="zh-CN" altLang="en-US" sz="2000" dirty="0"/>
          </a:p>
        </p:txBody>
      </p:sp>
      <p:sp>
        <p:nvSpPr>
          <p:cNvPr id="31" name="矩形 30"/>
          <p:cNvSpPr/>
          <p:nvPr/>
        </p:nvSpPr>
        <p:spPr>
          <a:xfrm>
            <a:off x="6819954" y="4768790"/>
            <a:ext cx="15087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Quad Mesh</a:t>
            </a:r>
            <a:endParaRPr lang="zh-CN" altLang="en-US" sz="2000" dirty="0"/>
          </a:p>
        </p:txBody>
      </p:sp>
      <p:sp>
        <p:nvSpPr>
          <p:cNvPr id="32" name="矩形 31"/>
          <p:cNvSpPr/>
          <p:nvPr/>
        </p:nvSpPr>
        <p:spPr>
          <a:xfrm>
            <a:off x="818530" y="1021800"/>
            <a:ext cx="14510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Input Mesh</a:t>
            </a:r>
            <a:endParaRPr lang="zh-CN" altLang="en-US" sz="2000" dirty="0"/>
          </a:p>
        </p:txBody>
      </p:sp>
      <p:sp>
        <p:nvSpPr>
          <p:cNvPr id="33" name="右箭头 32"/>
          <p:cNvSpPr/>
          <p:nvPr/>
        </p:nvSpPr>
        <p:spPr bwMode="auto">
          <a:xfrm>
            <a:off x="2688773" y="2024742"/>
            <a:ext cx="511628" cy="272143"/>
          </a:xfrm>
          <a:prstGeom prst="rightArrow">
            <a:avLst/>
          </a:prstGeom>
          <a:solidFill>
            <a:srgbClr val="C00000"/>
          </a:solidFill>
          <a:ln w="25400">
            <a:noFill/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右箭头 33"/>
          <p:cNvSpPr/>
          <p:nvPr/>
        </p:nvSpPr>
        <p:spPr bwMode="auto">
          <a:xfrm>
            <a:off x="2688773" y="3897086"/>
            <a:ext cx="511628" cy="272143"/>
          </a:xfrm>
          <a:prstGeom prst="rightArrow">
            <a:avLst/>
          </a:prstGeom>
          <a:solidFill>
            <a:srgbClr val="C00000"/>
          </a:solidFill>
          <a:ln w="25400">
            <a:noFill/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 bwMode="auto">
          <a:xfrm>
            <a:off x="5812972" y="3897086"/>
            <a:ext cx="511628" cy="272143"/>
          </a:xfrm>
          <a:prstGeom prst="rightArrow">
            <a:avLst/>
          </a:prstGeom>
          <a:solidFill>
            <a:srgbClr val="C00000"/>
          </a:solidFill>
          <a:ln w="25400">
            <a:noFill/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箭头 35"/>
          <p:cNvSpPr/>
          <p:nvPr/>
        </p:nvSpPr>
        <p:spPr bwMode="auto">
          <a:xfrm>
            <a:off x="5812972" y="2024742"/>
            <a:ext cx="511628" cy="272143"/>
          </a:xfrm>
          <a:prstGeom prst="rightArrow">
            <a:avLst/>
          </a:prstGeom>
          <a:solidFill>
            <a:srgbClr val="C00000"/>
          </a:solidFill>
          <a:ln w="25400">
            <a:noFill/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65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8" grpId="0" animBg="1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Wave Construction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Wave Control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Wave Construction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/>
              <a:t>Wave Control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2D Standing Wave</a:t>
            </a:r>
            <a:endParaRPr lang="zh-CN" altLang="en-US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10922" y="2933270"/>
            <a:ext cx="1334583" cy="629328"/>
          </a:xfrm>
          <a:prstGeom prst="rect">
            <a:avLst/>
          </a:prstGeom>
          <a:noFill/>
          <a:ln w="50800" algn="ctr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00794" tIns="50397" rIns="100794" bIns="50397" anchor="ctr"/>
          <a:lstStyle/>
          <a:p>
            <a:pPr algn="ctr" defTabSz="503238"/>
            <a:endParaRPr lang="zh-CN" altLang="en-US" sz="2000">
              <a:solidFill>
                <a:srgbClr val="FFFFFF"/>
              </a:solidFill>
              <a:latin typeface="Calibri" pitchFamily="34" charset="0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619072" y="2954478"/>
          <a:ext cx="4217570" cy="602510"/>
        </p:xfrm>
        <a:graphic>
          <a:graphicData uri="http://schemas.openxmlformats.org/presentationml/2006/ole">
            <p:oleObj spid="_x0000_s264194" name="Equation" r:id="rId4" imgW="1422360" imgH="203040" progId="Equation.DSMT4">
              <p:embed/>
            </p:oleObj>
          </a:graphicData>
        </a:graphic>
      </p:graphicFrame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946801" y="2933270"/>
            <a:ext cx="842963" cy="629328"/>
          </a:xfrm>
          <a:prstGeom prst="rect">
            <a:avLst/>
          </a:prstGeom>
          <a:noFill/>
          <a:ln w="50800" algn="ctr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00794" tIns="50397" rIns="100794" bIns="50397" anchor="ctr"/>
          <a:lstStyle/>
          <a:p>
            <a:pPr algn="ctr" defTabSz="503238"/>
            <a:endParaRPr lang="zh-CN" altLang="en-US" sz="20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2272279" y="1400175"/>
            <a:ext cx="1663701" cy="1374023"/>
            <a:chOff x="4496976" y="4973688"/>
            <a:chExt cx="1508716" cy="1246845"/>
          </a:xfrm>
        </p:grpSpPr>
        <p:graphicFrame>
          <p:nvGraphicFramePr>
            <p:cNvPr id="9" name="图示 8"/>
            <p:cNvGraphicFramePr>
              <a:graphicFrameLocks noChangeAspect="1"/>
            </p:cNvGraphicFramePr>
            <p:nvPr/>
          </p:nvGraphicFramePr>
          <p:xfrm>
            <a:off x="4496976" y="4973688"/>
            <a:ext cx="1508716" cy="64778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sp>
          <p:nvSpPr>
            <p:cNvPr id="10" name="下箭头 9"/>
            <p:cNvSpPr>
              <a:spLocks noChangeArrowheads="1"/>
            </p:cNvSpPr>
            <p:nvPr/>
          </p:nvSpPr>
          <p:spPr bwMode="auto">
            <a:xfrm>
              <a:off x="5140749" y="5655382"/>
              <a:ext cx="231385" cy="565151"/>
            </a:xfrm>
            <a:prstGeom prst="downArrow">
              <a:avLst>
                <a:gd name="adj1" fmla="val 50000"/>
                <a:gd name="adj2" fmla="val 49999"/>
              </a:avLst>
            </a:prstGeom>
            <a:solidFill>
              <a:srgbClr val="FF0000"/>
            </a:solidFill>
            <a:ln w="9525" algn="ctr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00794" tIns="50397" rIns="100794" bIns="50397" anchor="ctr"/>
            <a:lstStyle/>
            <a:p>
              <a:pPr algn="ctr" defTabSz="503238"/>
              <a:endParaRPr lang="zh-CN" altLang="en-US" sz="2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" name="组合 35"/>
          <p:cNvGrpSpPr>
            <a:grpSpLocks/>
          </p:cNvGrpSpPr>
          <p:nvPr/>
        </p:nvGrpSpPr>
        <p:grpSpPr bwMode="auto">
          <a:xfrm>
            <a:off x="3937276" y="1400173"/>
            <a:ext cx="966786" cy="1374024"/>
            <a:chOff x="7360075" y="5883018"/>
            <a:chExt cx="877419" cy="1246851"/>
          </a:xfrm>
        </p:grpSpPr>
        <p:graphicFrame>
          <p:nvGraphicFramePr>
            <p:cNvPr id="12" name="图示 11"/>
            <p:cNvGraphicFramePr>
              <a:graphicFrameLocks noChangeAspect="1"/>
            </p:cNvGraphicFramePr>
            <p:nvPr/>
          </p:nvGraphicFramePr>
          <p:xfrm>
            <a:off x="7360075" y="5883018"/>
            <a:ext cx="877419" cy="64778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0" r:lo="rId11" r:qs="rId12" r:cs="rId13"/>
            </a:graphicData>
          </a:graphic>
        </p:graphicFrame>
        <p:sp>
          <p:nvSpPr>
            <p:cNvPr id="13" name="下箭头 12"/>
            <p:cNvSpPr>
              <a:spLocks noChangeArrowheads="1"/>
            </p:cNvSpPr>
            <p:nvPr/>
          </p:nvSpPr>
          <p:spPr bwMode="auto">
            <a:xfrm>
              <a:off x="7675599" y="6564719"/>
              <a:ext cx="224758" cy="565150"/>
            </a:xfrm>
            <a:prstGeom prst="downArrow">
              <a:avLst>
                <a:gd name="adj1" fmla="val 50000"/>
                <a:gd name="adj2" fmla="val 49997"/>
              </a:avLst>
            </a:prstGeom>
            <a:solidFill>
              <a:srgbClr val="FF0000"/>
            </a:solidFill>
            <a:ln w="9525" algn="ctr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00794" tIns="50397" rIns="100794" bIns="50397" anchor="ctr"/>
            <a:lstStyle/>
            <a:p>
              <a:pPr algn="ctr" defTabSz="503238"/>
              <a:endParaRPr lang="zh-CN" altLang="en-US" sz="2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aphicFrame>
        <p:nvGraphicFramePr>
          <p:cNvPr id="169987" name="Object 3"/>
          <p:cNvGraphicFramePr>
            <a:graphicFrameLocks noChangeAspect="1"/>
          </p:cNvGraphicFramePr>
          <p:nvPr/>
        </p:nvGraphicFramePr>
        <p:xfrm>
          <a:off x="2607923" y="3694598"/>
          <a:ext cx="2656114" cy="1043474"/>
        </p:xfrm>
        <a:graphic>
          <a:graphicData uri="http://schemas.openxmlformats.org/presentationml/2006/ole">
            <p:oleObj spid="_x0000_s264195" name="Equation" r:id="rId15" imgW="1066680" imgH="419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Amplitude Function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sz="1600" dirty="0" smtClean="0"/>
          </a:p>
          <a:p>
            <a:pPr>
              <a:buNone/>
            </a:pPr>
            <a:endParaRPr lang="en-US" altLang="zh-CN" sz="1600" dirty="0" smtClean="0"/>
          </a:p>
          <a:p>
            <a:r>
              <a:rPr lang="en-US" altLang="zh-CN" dirty="0" smtClean="0"/>
              <a:t>Propagation Direction</a:t>
            </a:r>
          </a:p>
          <a:p>
            <a:r>
              <a:rPr lang="en-US" altLang="zh-CN" dirty="0" smtClean="0"/>
              <a:t>Wavelength</a:t>
            </a:r>
          </a:p>
          <a:p>
            <a:r>
              <a:rPr lang="en-US" altLang="zh-CN" dirty="0" smtClean="0"/>
              <a:t>Anti-node Position</a:t>
            </a:r>
            <a:endParaRPr lang="zh-CN" altLang="en-US" dirty="0" smtClean="0"/>
          </a:p>
          <a:p>
            <a:endParaRPr lang="zh-CN" altLang="en-US" dirty="0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46907" y="1864973"/>
          <a:ext cx="5748291" cy="612894"/>
        </p:xfrm>
        <a:graphic>
          <a:graphicData uri="http://schemas.openxmlformats.org/presentationml/2006/ole">
            <p:oleObj spid="_x0000_s265218" name="Equation" r:id="rId4" imgW="2260440" imgH="241200" progId="Equation.DSMT4">
              <p:embed/>
            </p:oleObj>
          </a:graphicData>
        </a:graphic>
      </p:graphicFrame>
      <p:grpSp>
        <p:nvGrpSpPr>
          <p:cNvPr id="4" name="组合 6"/>
          <p:cNvGrpSpPr/>
          <p:nvPr/>
        </p:nvGrpSpPr>
        <p:grpSpPr>
          <a:xfrm>
            <a:off x="2611438" y="1829488"/>
            <a:ext cx="3376609" cy="640999"/>
            <a:chOff x="3624263" y="1961471"/>
            <a:chExt cx="3376609" cy="640999"/>
          </a:xfrm>
        </p:grpSpPr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3624263" y="1961471"/>
              <a:ext cx="1243012" cy="629328"/>
            </a:xfrm>
            <a:prstGeom prst="rect">
              <a:avLst/>
            </a:prstGeom>
            <a:noFill/>
            <a:ln w="50800" algn="ctr">
              <a:solidFill>
                <a:srgbClr val="FF0000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00794" tIns="50397" rIns="100794" bIns="50397" anchor="ctr"/>
            <a:lstStyle/>
            <a:p>
              <a:pPr algn="ctr" defTabSz="503238"/>
              <a:endParaRPr lang="zh-CN" altLang="en-US" sz="20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5695947" y="1973142"/>
              <a:ext cx="1304925" cy="629328"/>
            </a:xfrm>
            <a:prstGeom prst="rect">
              <a:avLst/>
            </a:prstGeom>
            <a:noFill/>
            <a:ln w="50800" algn="ctr">
              <a:solidFill>
                <a:srgbClr val="FF0000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00794" tIns="50397" rIns="100794" bIns="50397" anchor="ctr"/>
            <a:lstStyle/>
            <a:p>
              <a:pPr algn="ctr" defTabSz="503238"/>
              <a:endParaRPr lang="zh-CN" altLang="en-US" sz="2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5" name="组合 9"/>
          <p:cNvGrpSpPr/>
          <p:nvPr/>
        </p:nvGrpSpPr>
        <p:grpSpPr>
          <a:xfrm>
            <a:off x="2987676" y="1817348"/>
            <a:ext cx="2362199" cy="641469"/>
            <a:chOff x="4000501" y="1949331"/>
            <a:chExt cx="2362199" cy="641469"/>
          </a:xfrm>
        </p:grpSpPr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4000501" y="1949331"/>
              <a:ext cx="266700" cy="629328"/>
            </a:xfrm>
            <a:prstGeom prst="rect">
              <a:avLst/>
            </a:prstGeom>
            <a:noFill/>
            <a:ln w="50800" algn="ctr">
              <a:solidFill>
                <a:srgbClr val="FF0000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00794" tIns="50397" rIns="100794" bIns="50397" anchor="ctr"/>
            <a:lstStyle/>
            <a:p>
              <a:pPr algn="ctr" defTabSz="503238"/>
              <a:endParaRPr lang="zh-CN" altLang="en-US" sz="20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6096000" y="1961472"/>
              <a:ext cx="266700" cy="629328"/>
            </a:xfrm>
            <a:prstGeom prst="rect">
              <a:avLst/>
            </a:prstGeom>
            <a:noFill/>
            <a:ln w="50800" algn="ctr">
              <a:solidFill>
                <a:srgbClr val="FF0000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00794" tIns="50397" rIns="100794" bIns="50397" anchor="ctr"/>
            <a:lstStyle/>
            <a:p>
              <a:pPr algn="ctr" defTabSz="503238"/>
              <a:endParaRPr lang="zh-CN" altLang="en-US" sz="2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6" name="组合 15"/>
          <p:cNvGrpSpPr/>
          <p:nvPr/>
        </p:nvGrpSpPr>
        <p:grpSpPr>
          <a:xfrm>
            <a:off x="2620963" y="1822109"/>
            <a:ext cx="2462212" cy="672192"/>
            <a:chOff x="3633788" y="1954092"/>
            <a:chExt cx="2462212" cy="672192"/>
          </a:xfrm>
        </p:grpSpPr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3633788" y="1954092"/>
              <a:ext cx="396000" cy="629328"/>
            </a:xfrm>
            <a:prstGeom prst="rect">
              <a:avLst/>
            </a:prstGeom>
            <a:noFill/>
            <a:ln w="50800" algn="ctr">
              <a:solidFill>
                <a:srgbClr val="FF0000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00794" tIns="50397" rIns="100794" bIns="50397" anchor="ctr"/>
            <a:lstStyle/>
            <a:p>
              <a:pPr algn="ctr" defTabSz="503238"/>
              <a:endParaRPr lang="zh-CN" altLang="en-US" sz="20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5700000" y="1996956"/>
              <a:ext cx="396000" cy="629328"/>
            </a:xfrm>
            <a:prstGeom prst="rect">
              <a:avLst/>
            </a:prstGeom>
            <a:noFill/>
            <a:ln w="50800" algn="ctr">
              <a:solidFill>
                <a:srgbClr val="FF0000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00794" tIns="50397" rIns="100794" bIns="50397" anchor="ctr"/>
            <a:lstStyle/>
            <a:p>
              <a:pPr algn="ctr" defTabSz="503238"/>
              <a:endParaRPr lang="zh-CN" altLang="en-US" sz="2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57200" y="1216565"/>
            <a:ext cx="5444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2800" dirty="0" smtClean="0"/>
              <a:t> A scalar function which satisfies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Target of Wave Construction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Construct amplitude function on mesh</a:t>
            </a:r>
            <a:r>
              <a:rPr lang="en-US" altLang="zh-CN" sz="2400" dirty="0" smtClean="0"/>
              <a:t>. </a:t>
            </a:r>
            <a:endParaRPr lang="zh-CN" altLang="en-US" sz="2400" dirty="0"/>
          </a:p>
        </p:txBody>
      </p:sp>
      <p:pic>
        <p:nvPicPr>
          <p:cNvPr id="269314" name="Picture 2" descr="E:\work\coding\vc2005\p2009\quadmeshdemo\Data\moai\img3\mes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4272" y="2339702"/>
            <a:ext cx="1390244" cy="2700000"/>
          </a:xfrm>
          <a:prstGeom prst="rect">
            <a:avLst/>
          </a:prstGeom>
          <a:noFill/>
        </p:spPr>
      </p:pic>
      <p:pic>
        <p:nvPicPr>
          <p:cNvPr id="269315" name="Picture 3" descr="E:\work\coding\vc2005\p2009\quadmeshdemo\Data\moai\img3\wav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69921" y="2339702"/>
            <a:ext cx="1390244" cy="2700000"/>
          </a:xfrm>
          <a:prstGeom prst="rect">
            <a:avLst/>
          </a:prstGeom>
          <a:noFill/>
        </p:spPr>
      </p:pic>
      <p:sp>
        <p:nvSpPr>
          <p:cNvPr id="6" name="右箭头 5"/>
          <p:cNvSpPr/>
          <p:nvPr/>
        </p:nvSpPr>
        <p:spPr bwMode="auto">
          <a:xfrm>
            <a:off x="3869895" y="3554188"/>
            <a:ext cx="658563" cy="272143"/>
          </a:xfrm>
          <a:prstGeom prst="rightArrow">
            <a:avLst/>
          </a:prstGeom>
          <a:solidFill>
            <a:srgbClr val="C00000"/>
          </a:solidFill>
          <a:ln w="25400">
            <a:noFill/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4983" y="1937712"/>
            <a:ext cx="2380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Amplitude Function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1969423" y="1937712"/>
            <a:ext cx="14510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Input Mesh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 Representation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Let the phase                 and  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For each vertex    ,</a:t>
            </a:r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Wave Phase: </a:t>
            </a:r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Wave Amplitude:</a:t>
            </a:r>
            <a:r>
              <a:rPr lang="en-US" altLang="zh-CN" dirty="0" smtClean="0"/>
              <a:t>  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sz="1000" dirty="0" smtClean="0"/>
          </a:p>
        </p:txBody>
      </p:sp>
      <p:graphicFrame>
        <p:nvGraphicFramePr>
          <p:cNvPr id="36869" name="Object 5"/>
          <p:cNvGraphicFramePr>
            <a:graphicFrameLocks noChangeAspect="1"/>
          </p:cNvGraphicFramePr>
          <p:nvPr/>
        </p:nvGraphicFramePr>
        <p:xfrm>
          <a:off x="3068636" y="1266825"/>
          <a:ext cx="1584325" cy="468313"/>
        </p:xfrm>
        <a:graphic>
          <a:graphicData uri="http://schemas.openxmlformats.org/presentationml/2006/ole">
            <p:oleObj spid="_x0000_s163843" name="Equation" r:id="rId4" imgW="774360" imgH="228600" progId="Equation.DSMT4">
              <p:embed/>
            </p:oleObj>
          </a:graphicData>
        </a:graphic>
      </p:graphicFrame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316538" y="1247775"/>
          <a:ext cx="1587500" cy="485775"/>
        </p:xfrm>
        <a:graphic>
          <a:graphicData uri="http://schemas.openxmlformats.org/presentationml/2006/ole">
            <p:oleObj spid="_x0000_s163844" name="Equation" r:id="rId5" imgW="787320" imgH="241200" progId="Equation.DSMT4">
              <p:embed/>
            </p:oleObj>
          </a:graphicData>
        </a:graphic>
      </p:graphicFrame>
      <p:graphicFrame>
        <p:nvGraphicFramePr>
          <p:cNvPr id="21" name="Object 2"/>
          <p:cNvGraphicFramePr>
            <a:graphicFrameLocks noChangeAspect="1"/>
          </p:cNvGraphicFramePr>
          <p:nvPr/>
        </p:nvGraphicFramePr>
        <p:xfrm>
          <a:off x="1371600" y="1768026"/>
          <a:ext cx="4375150" cy="1281113"/>
        </p:xfrm>
        <a:graphic>
          <a:graphicData uri="http://schemas.openxmlformats.org/presentationml/2006/ole">
            <p:oleObj spid="_x0000_s163845" name="Equation" r:id="rId6" imgW="2260440" imgH="660240" progId="Equation.DSMT4">
              <p:embed/>
            </p:oleObj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5470070" y="2894552"/>
            <a:ext cx="2492828" cy="1922690"/>
            <a:chOff x="6030687" y="3135085"/>
            <a:chExt cx="2492828" cy="1922690"/>
          </a:xfrm>
        </p:grpSpPr>
        <p:cxnSp>
          <p:nvCxnSpPr>
            <p:cNvPr id="11" name="直接连接符 10"/>
            <p:cNvCxnSpPr/>
            <p:nvPr/>
          </p:nvCxnSpPr>
          <p:spPr>
            <a:xfrm rot="5400000">
              <a:off x="5619071" y="3546702"/>
              <a:ext cx="1922689" cy="1099457"/>
            </a:xfrm>
            <a:prstGeom prst="line">
              <a:avLst/>
            </a:prstGeom>
            <a:ln w="38100">
              <a:solidFill>
                <a:schemeClr val="tx1"/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6030687" y="4920343"/>
              <a:ext cx="2492827" cy="137432"/>
            </a:xfrm>
            <a:prstGeom prst="line">
              <a:avLst/>
            </a:prstGeom>
            <a:ln w="38100">
              <a:solidFill>
                <a:schemeClr val="tx1"/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 flipH="1">
              <a:off x="6934201" y="3331029"/>
              <a:ext cx="1785257" cy="1393370"/>
            </a:xfrm>
            <a:prstGeom prst="line">
              <a:avLst/>
            </a:prstGeom>
            <a:ln w="38100">
              <a:solidFill>
                <a:schemeClr val="tx1"/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8" name="Object 4"/>
          <p:cNvGraphicFramePr>
            <a:graphicFrameLocks noChangeAspect="1"/>
          </p:cNvGraphicFramePr>
          <p:nvPr/>
        </p:nvGraphicFramePr>
        <p:xfrm>
          <a:off x="6225949" y="2375353"/>
          <a:ext cx="2265362" cy="503238"/>
        </p:xfrm>
        <a:graphic>
          <a:graphicData uri="http://schemas.openxmlformats.org/presentationml/2006/ole">
            <p:oleObj spid="_x0000_s163846" name="Equation" r:id="rId7" imgW="1028520" imgH="228600" progId="Equation.DSMT4">
              <p:embed/>
            </p:oleObj>
          </a:graphicData>
        </a:graphic>
      </p:graphicFrame>
      <p:graphicFrame>
        <p:nvGraphicFramePr>
          <p:cNvPr id="163849" name="Object 9"/>
          <p:cNvGraphicFramePr>
            <a:graphicFrameLocks noChangeAspect="1"/>
          </p:cNvGraphicFramePr>
          <p:nvPr/>
        </p:nvGraphicFramePr>
        <p:xfrm>
          <a:off x="3723363" y="4230442"/>
          <a:ext cx="454025" cy="511175"/>
        </p:xfrm>
        <a:graphic>
          <a:graphicData uri="http://schemas.openxmlformats.org/presentationml/2006/ole">
            <p:oleObj spid="_x0000_s163849" name="Equation" r:id="rId8" imgW="203040" imgH="228600" progId="Equation.DSMT4">
              <p:embed/>
            </p:oleObj>
          </a:graphicData>
        </a:graphic>
      </p:graphicFrame>
      <p:graphicFrame>
        <p:nvGraphicFramePr>
          <p:cNvPr id="22" name="Object 8"/>
          <p:cNvGraphicFramePr>
            <a:graphicFrameLocks noChangeAspect="1"/>
          </p:cNvGraphicFramePr>
          <p:nvPr/>
        </p:nvGraphicFramePr>
        <p:xfrm>
          <a:off x="3362325" y="3238286"/>
          <a:ext cx="360363" cy="498475"/>
        </p:xfrm>
        <a:graphic>
          <a:graphicData uri="http://schemas.openxmlformats.org/presentationml/2006/ole">
            <p:oleObj spid="_x0000_s163850" name="Equation" r:id="rId9" imgW="164880" imgH="228600" progId="Equation.DSMT4">
              <p:embed/>
            </p:oleObj>
          </a:graphicData>
        </a:graphic>
      </p:graphicFrame>
      <p:graphicFrame>
        <p:nvGraphicFramePr>
          <p:cNvPr id="23" name="Object 2"/>
          <p:cNvGraphicFramePr>
            <a:graphicFrameLocks noChangeAspect="1"/>
          </p:cNvGraphicFramePr>
          <p:nvPr/>
        </p:nvGraphicFramePr>
        <p:xfrm>
          <a:off x="3279132" y="3760959"/>
          <a:ext cx="895350" cy="474663"/>
        </p:xfrm>
        <a:graphic>
          <a:graphicData uri="http://schemas.openxmlformats.org/presentationml/2006/ole">
            <p:oleObj spid="_x0000_s163851" name="Equation" r:id="rId10" imgW="431640" imgH="228600" progId="Equation.DSMT4">
              <p:embed/>
            </p:oleObj>
          </a:graphicData>
        </a:graphic>
      </p:graphicFrame>
      <p:graphicFrame>
        <p:nvGraphicFramePr>
          <p:cNvPr id="24" name="Object 9"/>
          <p:cNvGraphicFramePr>
            <a:graphicFrameLocks noChangeAspect="1"/>
          </p:cNvGraphicFramePr>
          <p:nvPr/>
        </p:nvGraphicFramePr>
        <p:xfrm>
          <a:off x="5068659" y="4541020"/>
          <a:ext cx="390525" cy="495300"/>
        </p:xfrm>
        <a:graphic>
          <a:graphicData uri="http://schemas.openxmlformats.org/presentationml/2006/ole">
            <p:oleObj spid="_x0000_s163852" name="Equation" r:id="rId11" imgW="190440" imgH="241200" progId="Equation.DSMT4">
              <p:embed/>
            </p:oleObj>
          </a:graphicData>
        </a:graphic>
      </p:graphicFrame>
      <p:graphicFrame>
        <p:nvGraphicFramePr>
          <p:cNvPr id="163853" name="Object 13"/>
          <p:cNvGraphicFramePr>
            <a:graphicFrameLocks noChangeAspect="1"/>
          </p:cNvGraphicFramePr>
          <p:nvPr/>
        </p:nvGraphicFramePr>
        <p:xfrm>
          <a:off x="8027988" y="4491038"/>
          <a:ext cx="390525" cy="468312"/>
        </p:xfrm>
        <a:graphic>
          <a:graphicData uri="http://schemas.openxmlformats.org/presentationml/2006/ole">
            <p:oleObj spid="_x0000_s163853" name="Equation" r:id="rId12" imgW="1904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 </a:t>
            </a:r>
            <a:r>
              <a:rPr lang="en-US" altLang="zh-CN" dirty="0" smtClean="0"/>
              <a:t>Relation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relation of wave phase:</a:t>
            </a:r>
            <a:endParaRPr lang="zh-CN" altLang="en-US" dirty="0"/>
          </a:p>
        </p:txBody>
      </p:sp>
      <p:graphicFrame>
        <p:nvGraphicFramePr>
          <p:cNvPr id="37895" name="Object 7"/>
          <p:cNvGraphicFramePr>
            <a:graphicFrameLocks noChangeAspect="1"/>
          </p:cNvGraphicFramePr>
          <p:nvPr/>
        </p:nvGraphicFramePr>
        <p:xfrm>
          <a:off x="735013" y="2270125"/>
          <a:ext cx="4049712" cy="1085850"/>
        </p:xfrm>
        <a:graphic>
          <a:graphicData uri="http://schemas.openxmlformats.org/presentationml/2006/ole">
            <p:oleObj spid="_x0000_s165894" name="Equation" r:id="rId4" imgW="1892160" imgH="507960" progId="Equation.DSMT4">
              <p:embed/>
            </p:oleObj>
          </a:graphicData>
        </a:graphic>
      </p:graphicFrame>
      <p:grpSp>
        <p:nvGrpSpPr>
          <p:cNvPr id="4" name="组合 29"/>
          <p:cNvGrpSpPr/>
          <p:nvPr/>
        </p:nvGrpSpPr>
        <p:grpSpPr>
          <a:xfrm>
            <a:off x="5414180" y="1568423"/>
            <a:ext cx="3360444" cy="2847975"/>
            <a:chOff x="4922951" y="1960317"/>
            <a:chExt cx="3360444" cy="2847975"/>
          </a:xfrm>
        </p:grpSpPr>
        <p:grpSp>
          <p:nvGrpSpPr>
            <p:cNvPr id="6" name="组合 21"/>
            <p:cNvGrpSpPr/>
            <p:nvPr/>
          </p:nvGrpSpPr>
          <p:grpSpPr>
            <a:xfrm>
              <a:off x="4922951" y="2302092"/>
              <a:ext cx="3360444" cy="2506200"/>
              <a:chOff x="4152900" y="1970550"/>
              <a:chExt cx="3360444" cy="250620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4847100" y="3667125"/>
                <a:ext cx="144000" cy="144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20"/>
              <p:cNvGrpSpPr/>
              <p:nvPr/>
            </p:nvGrpSpPr>
            <p:grpSpPr>
              <a:xfrm>
                <a:off x="4152900" y="1970550"/>
                <a:ext cx="3360444" cy="2506200"/>
                <a:chOff x="4152900" y="1970550"/>
                <a:chExt cx="3360444" cy="2506200"/>
              </a:xfrm>
            </p:grpSpPr>
            <p:cxnSp>
              <p:nvCxnSpPr>
                <p:cNvPr id="5" name="直接箭头连接符 4"/>
                <p:cNvCxnSpPr/>
                <p:nvPr/>
              </p:nvCxnSpPr>
              <p:spPr>
                <a:xfrm flipV="1">
                  <a:off x="4980928" y="2115197"/>
                  <a:ext cx="1590675" cy="1552575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round/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37890" name="Object 2"/>
                <p:cNvGraphicFramePr>
                  <a:graphicFrameLocks noChangeAspect="1"/>
                </p:cNvGraphicFramePr>
                <p:nvPr/>
              </p:nvGraphicFramePr>
              <p:xfrm>
                <a:off x="4233449" y="3916249"/>
                <a:ext cx="755650" cy="400050"/>
              </p:xfrm>
              <a:graphic>
                <a:graphicData uri="http://schemas.openxmlformats.org/presentationml/2006/ole">
                  <p:oleObj spid="_x0000_s165890" name="Equation" r:id="rId5" imgW="431640" imgH="228600" progId="Equation.DSMT4">
                    <p:embed/>
                  </p:oleObj>
                </a:graphicData>
              </a:graphic>
            </p:graphicFrame>
            <p:sp>
              <p:nvSpPr>
                <p:cNvPr id="7" name="椭圆 6"/>
                <p:cNvSpPr/>
                <p:nvPr/>
              </p:nvSpPr>
              <p:spPr>
                <a:xfrm>
                  <a:off x="6564019" y="1970550"/>
                  <a:ext cx="144000" cy="144000"/>
                </a:xfrm>
                <a:prstGeom prst="ellipse">
                  <a:avLst/>
                </a:prstGeom>
                <a:solidFill>
                  <a:srgbClr val="0070C0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" name="组合 12"/>
                <p:cNvGrpSpPr/>
                <p:nvPr/>
              </p:nvGrpSpPr>
              <p:grpSpPr>
                <a:xfrm>
                  <a:off x="4152900" y="2914650"/>
                  <a:ext cx="1562100" cy="1562100"/>
                  <a:chOff x="4629150" y="2819400"/>
                  <a:chExt cx="1562100" cy="1562100"/>
                </a:xfrm>
              </p:grpSpPr>
              <p:cxnSp>
                <p:nvCxnSpPr>
                  <p:cNvPr id="11" name="直接箭头连接符 10"/>
                  <p:cNvCxnSpPr/>
                  <p:nvPr/>
                </p:nvCxnSpPr>
                <p:spPr>
                  <a:xfrm flipV="1">
                    <a:off x="4629150" y="3457575"/>
                    <a:ext cx="1562100" cy="353550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直接箭头连接符 11"/>
                  <p:cNvCxnSpPr/>
                  <p:nvPr/>
                </p:nvCxnSpPr>
                <p:spPr>
                  <a:xfrm rot="-5400000" flipV="1">
                    <a:off x="4604775" y="3423675"/>
                    <a:ext cx="1562100" cy="353550"/>
                  </a:xfrm>
                  <a:prstGeom prst="straightConnector1">
                    <a:avLst/>
                  </a:prstGeom>
                  <a:ln>
                    <a:solidFill>
                      <a:srgbClr val="0070C0"/>
                    </a:solidFill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aphicFrame>
              <p:nvGraphicFramePr>
                <p:cNvPr id="37892" name="Object 4"/>
                <p:cNvGraphicFramePr>
                  <a:graphicFrameLocks noChangeAspect="1"/>
                </p:cNvGraphicFramePr>
                <p:nvPr/>
              </p:nvGraphicFramePr>
              <p:xfrm>
                <a:off x="6691019" y="2133954"/>
                <a:ext cx="822325" cy="422275"/>
              </p:xfrm>
              <a:graphic>
                <a:graphicData uri="http://schemas.openxmlformats.org/presentationml/2006/ole">
                  <p:oleObj spid="_x0000_s165891" name="Equation" r:id="rId6" imgW="469800" imgH="241200" progId="Equation.DSMT4">
                    <p:embed/>
                  </p:oleObj>
                </a:graphicData>
              </a:graphic>
            </p:graphicFrame>
          </p:grpSp>
        </p:grpSp>
        <p:graphicFrame>
          <p:nvGraphicFramePr>
            <p:cNvPr id="37896" name="Object 8"/>
            <p:cNvGraphicFramePr>
              <a:graphicFrameLocks noChangeAspect="1"/>
            </p:cNvGraphicFramePr>
            <p:nvPr/>
          </p:nvGraphicFramePr>
          <p:xfrm>
            <a:off x="5212339" y="3631161"/>
            <a:ext cx="338137" cy="468312"/>
          </p:xfrm>
          <a:graphic>
            <a:graphicData uri="http://schemas.openxmlformats.org/presentationml/2006/ole">
              <p:oleObj spid="_x0000_s165895" name="Equation" r:id="rId7" imgW="164880" imgH="228600" progId="Equation.DSMT4">
                <p:embed/>
              </p:oleObj>
            </a:graphicData>
          </a:graphic>
        </p:graphicFrame>
        <p:graphicFrame>
          <p:nvGraphicFramePr>
            <p:cNvPr id="37897" name="Object 9"/>
            <p:cNvGraphicFramePr>
              <a:graphicFrameLocks noChangeAspect="1"/>
            </p:cNvGraphicFramePr>
            <p:nvPr/>
          </p:nvGraphicFramePr>
          <p:xfrm>
            <a:off x="7535220" y="1960317"/>
            <a:ext cx="390525" cy="495300"/>
          </p:xfrm>
          <a:graphic>
            <a:graphicData uri="http://schemas.openxmlformats.org/presentationml/2006/ole">
              <p:oleObj spid="_x0000_s165896" name="Equation" r:id="rId8" imgW="190440" imgH="241200" progId="Equation.DSMT4">
                <p:embed/>
              </p:oleObj>
            </a:graphicData>
          </a:graphic>
        </p:graphicFrame>
        <p:graphicFrame>
          <p:nvGraphicFramePr>
            <p:cNvPr id="37898" name="Object 10"/>
            <p:cNvGraphicFramePr>
              <a:graphicFrameLocks noChangeAspect="1"/>
            </p:cNvGraphicFramePr>
            <p:nvPr/>
          </p:nvGraphicFramePr>
          <p:xfrm>
            <a:off x="6288994" y="3962485"/>
            <a:ext cx="315913" cy="360363"/>
          </p:xfrm>
          <a:graphic>
            <a:graphicData uri="http://schemas.openxmlformats.org/presentationml/2006/ole">
              <p:oleObj spid="_x0000_s165897" name="Equation" r:id="rId9" imgW="177480" imgH="203040" progId="Equation.DSMT4">
                <p:embed/>
              </p:oleObj>
            </a:graphicData>
          </a:graphic>
        </p:graphicFrame>
        <p:graphicFrame>
          <p:nvGraphicFramePr>
            <p:cNvPr id="37899" name="Object 11"/>
            <p:cNvGraphicFramePr>
              <a:graphicFrameLocks noChangeAspect="1"/>
            </p:cNvGraphicFramePr>
            <p:nvPr/>
          </p:nvGraphicFramePr>
          <p:xfrm>
            <a:off x="5570538" y="3027363"/>
            <a:ext cx="273050" cy="396875"/>
          </p:xfrm>
          <a:graphic>
            <a:graphicData uri="http://schemas.openxmlformats.org/presentationml/2006/ole">
              <p:oleObj spid="_x0000_s165898" name="Equation" r:id="rId10" imgW="139680" imgH="203040" progId="Equation.DSMT4">
                <p:embed/>
              </p:oleObj>
            </a:graphicData>
          </a:graphic>
        </p:graphicFrame>
      </p:grpSp>
      <p:sp>
        <p:nvSpPr>
          <p:cNvPr id="31" name="TextBox 30"/>
          <p:cNvSpPr txBox="1"/>
          <p:nvPr/>
        </p:nvSpPr>
        <p:spPr>
          <a:xfrm>
            <a:off x="327930" y="3801899"/>
            <a:ext cx="1026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offset</a:t>
            </a:r>
            <a:endParaRPr lang="zh-CN" alt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3852227" y="3801899"/>
            <a:ext cx="1392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direction</a:t>
            </a:r>
            <a:endParaRPr lang="zh-CN" altLang="en-US" sz="2400" dirty="0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904879" y="2351407"/>
            <a:ext cx="450000" cy="93600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00794" tIns="50397" rIns="100794" bIns="50397" anchor="ctr"/>
          <a:lstStyle/>
          <a:p>
            <a:pPr algn="ctr" defTabSz="503238"/>
            <a:endParaRPr lang="zh-CN" altLang="en-US" sz="2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778426" y="2314198"/>
            <a:ext cx="360000" cy="97200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00794" tIns="50397" rIns="100794" bIns="50397" anchor="ctr"/>
          <a:lstStyle/>
          <a:p>
            <a:pPr algn="ctr" defTabSz="503238"/>
            <a:endParaRPr lang="zh-CN" altLang="en-US" sz="2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132281" y="2314198"/>
            <a:ext cx="252000" cy="97200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00794" tIns="50397" rIns="100794" bIns="50397" anchor="ctr"/>
          <a:lstStyle/>
          <a:p>
            <a:pPr algn="ctr" defTabSz="503238"/>
            <a:endParaRPr lang="zh-CN" altLang="en-US" sz="2000">
              <a:solidFill>
                <a:srgbClr val="FFFFFF"/>
              </a:solidFill>
              <a:latin typeface="Calibri" pitchFamily="34" charset="0"/>
            </a:endParaRPr>
          </a:p>
        </p:txBody>
      </p:sp>
      <p:cxnSp>
        <p:nvCxnSpPr>
          <p:cNvPr id="39" name="直接箭头连接符 38"/>
          <p:cNvCxnSpPr>
            <a:stCxn id="34" idx="2"/>
            <a:endCxn id="31" idx="0"/>
          </p:cNvCxnSpPr>
          <p:nvPr/>
        </p:nvCxnSpPr>
        <p:spPr>
          <a:xfrm rot="5400000">
            <a:off x="728396" y="3400416"/>
            <a:ext cx="514492" cy="28847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>
            <a:off x="3236400" y="3296525"/>
            <a:ext cx="1377205" cy="4727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>
            <a:stCxn id="35" idx="2"/>
          </p:cNvCxnSpPr>
          <p:nvPr/>
        </p:nvCxnSpPr>
        <p:spPr>
          <a:xfrm rot="5400000">
            <a:off x="2560505" y="3403977"/>
            <a:ext cx="515701" cy="2801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65900" name="Object 12"/>
          <p:cNvGraphicFramePr>
            <a:graphicFrameLocks noChangeAspect="1"/>
          </p:cNvGraphicFramePr>
          <p:nvPr/>
        </p:nvGraphicFramePr>
        <p:xfrm>
          <a:off x="1645827" y="3820507"/>
          <a:ext cx="2119312" cy="468312"/>
        </p:xfrm>
        <a:graphic>
          <a:graphicData uri="http://schemas.openxmlformats.org/presentationml/2006/ole">
            <p:oleObj spid="_x0000_s165900" name="Visio" r:id="rId11" imgW="977760" imgH="21564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5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 </a:t>
            </a:r>
            <a:r>
              <a:rPr lang="en-US" altLang="zh-CN" dirty="0" smtClean="0"/>
              <a:t>Relation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relation of wave amplitude</a:t>
            </a:r>
            <a:endParaRPr lang="zh-CN" altLang="en-US" dirty="0"/>
          </a:p>
        </p:txBody>
      </p:sp>
      <p:graphicFrame>
        <p:nvGraphicFramePr>
          <p:cNvPr id="267266" name="Object 2"/>
          <p:cNvGraphicFramePr>
            <a:graphicFrameLocks noChangeAspect="1"/>
          </p:cNvGraphicFramePr>
          <p:nvPr/>
        </p:nvGraphicFramePr>
        <p:xfrm>
          <a:off x="961572" y="2069872"/>
          <a:ext cx="5632450" cy="468312"/>
        </p:xfrm>
        <a:graphic>
          <a:graphicData uri="http://schemas.openxmlformats.org/presentationml/2006/ole">
            <p:oleObj spid="_x0000_s267266" name="Equation" r:id="rId4" imgW="2920680" imgH="241200" progId="Equation.DSMT4">
              <p:embed/>
            </p:oleObj>
          </a:graphicData>
        </a:graphic>
      </p:graphicFrame>
      <p:grpSp>
        <p:nvGrpSpPr>
          <p:cNvPr id="8" name="组合 29"/>
          <p:cNvGrpSpPr/>
          <p:nvPr/>
        </p:nvGrpSpPr>
        <p:grpSpPr>
          <a:xfrm>
            <a:off x="5414180" y="1568423"/>
            <a:ext cx="3028145" cy="2847975"/>
            <a:chOff x="4922951" y="1960317"/>
            <a:chExt cx="3028145" cy="2847975"/>
          </a:xfrm>
        </p:grpSpPr>
        <p:grpSp>
          <p:nvGrpSpPr>
            <p:cNvPr id="9" name="组合 21"/>
            <p:cNvGrpSpPr/>
            <p:nvPr/>
          </p:nvGrpSpPr>
          <p:grpSpPr>
            <a:xfrm>
              <a:off x="4922951" y="2302092"/>
              <a:ext cx="3028145" cy="2506200"/>
              <a:chOff x="4152900" y="1970550"/>
              <a:chExt cx="3028145" cy="250620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4847100" y="3667125"/>
                <a:ext cx="144000" cy="1440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20"/>
              <p:cNvGrpSpPr/>
              <p:nvPr/>
            </p:nvGrpSpPr>
            <p:grpSpPr>
              <a:xfrm>
                <a:off x="4152900" y="1970550"/>
                <a:ext cx="3028145" cy="2506200"/>
                <a:chOff x="4152900" y="1970550"/>
                <a:chExt cx="3028145" cy="2506200"/>
              </a:xfrm>
            </p:grpSpPr>
            <p:cxnSp>
              <p:nvCxnSpPr>
                <p:cNvPr id="16" name="直接箭头连接符 15"/>
                <p:cNvCxnSpPr/>
                <p:nvPr/>
              </p:nvCxnSpPr>
              <p:spPr>
                <a:xfrm flipV="1">
                  <a:off x="4980928" y="2115197"/>
                  <a:ext cx="1590675" cy="1552575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round/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17" name="Object 2"/>
                <p:cNvGraphicFramePr>
                  <a:graphicFrameLocks noChangeAspect="1"/>
                </p:cNvGraphicFramePr>
                <p:nvPr/>
              </p:nvGraphicFramePr>
              <p:xfrm>
                <a:off x="4433083" y="3916390"/>
                <a:ext cx="417512" cy="469900"/>
              </p:xfrm>
              <a:graphic>
                <a:graphicData uri="http://schemas.openxmlformats.org/presentationml/2006/ole">
                  <p:oleObj spid="_x0000_s267268" name="Equation" r:id="rId5" imgW="203040" imgH="228600" progId="Equation.DSMT4">
                    <p:embed/>
                  </p:oleObj>
                </a:graphicData>
              </a:graphic>
            </p:graphicFrame>
            <p:sp>
              <p:nvSpPr>
                <p:cNvPr id="18" name="椭圆 17"/>
                <p:cNvSpPr/>
                <p:nvPr/>
              </p:nvSpPr>
              <p:spPr>
                <a:xfrm>
                  <a:off x="6564019" y="1970550"/>
                  <a:ext cx="144000" cy="144000"/>
                </a:xfrm>
                <a:prstGeom prst="ellipse">
                  <a:avLst/>
                </a:prstGeom>
                <a:solidFill>
                  <a:srgbClr val="0070C0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4152900" y="2914650"/>
                  <a:ext cx="1562100" cy="1562100"/>
                  <a:chOff x="4629150" y="2819400"/>
                  <a:chExt cx="1562100" cy="1562100"/>
                </a:xfrm>
              </p:grpSpPr>
              <p:cxnSp>
                <p:nvCxnSpPr>
                  <p:cNvPr id="21" name="直接箭头连接符 20"/>
                  <p:cNvCxnSpPr/>
                  <p:nvPr/>
                </p:nvCxnSpPr>
                <p:spPr>
                  <a:xfrm flipV="1">
                    <a:off x="4629150" y="3457575"/>
                    <a:ext cx="1562100" cy="353550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箭头连接符 21"/>
                  <p:cNvCxnSpPr/>
                  <p:nvPr/>
                </p:nvCxnSpPr>
                <p:spPr>
                  <a:xfrm rot="-5400000" flipV="1">
                    <a:off x="4604775" y="3423675"/>
                    <a:ext cx="1562100" cy="353550"/>
                  </a:xfrm>
                  <a:prstGeom prst="straightConnector1">
                    <a:avLst/>
                  </a:prstGeom>
                  <a:ln>
                    <a:solidFill>
                      <a:srgbClr val="0070C0"/>
                    </a:solidFill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aphicFrame>
              <p:nvGraphicFramePr>
                <p:cNvPr id="20" name="Object 4"/>
                <p:cNvGraphicFramePr>
                  <a:graphicFrameLocks noChangeAspect="1"/>
                </p:cNvGraphicFramePr>
                <p:nvPr/>
              </p:nvGraphicFramePr>
              <p:xfrm>
                <a:off x="6738133" y="2133627"/>
                <a:ext cx="442912" cy="468313"/>
              </p:xfrm>
              <a:graphic>
                <a:graphicData uri="http://schemas.openxmlformats.org/presentationml/2006/ole">
                  <p:oleObj spid="_x0000_s267269" name="Equation" r:id="rId6" imgW="228600" imgH="241200" progId="Equation.DSMT4">
                    <p:embed/>
                  </p:oleObj>
                </a:graphicData>
              </a:graphic>
            </p:graphicFrame>
          </p:grpSp>
        </p:grpSp>
        <p:graphicFrame>
          <p:nvGraphicFramePr>
            <p:cNvPr id="10" name="Object 8"/>
            <p:cNvGraphicFramePr>
              <a:graphicFrameLocks noChangeAspect="1"/>
            </p:cNvGraphicFramePr>
            <p:nvPr/>
          </p:nvGraphicFramePr>
          <p:xfrm>
            <a:off x="5212339" y="3631161"/>
            <a:ext cx="338137" cy="468312"/>
          </p:xfrm>
          <a:graphic>
            <a:graphicData uri="http://schemas.openxmlformats.org/presentationml/2006/ole">
              <p:oleObj spid="_x0000_s267270" name="Equation" r:id="rId7" imgW="164880" imgH="228600" progId="Equation.DSMT4">
                <p:embed/>
              </p:oleObj>
            </a:graphicData>
          </a:graphic>
        </p:graphicFrame>
        <p:graphicFrame>
          <p:nvGraphicFramePr>
            <p:cNvPr id="11" name="Object 9"/>
            <p:cNvGraphicFramePr>
              <a:graphicFrameLocks noChangeAspect="1"/>
            </p:cNvGraphicFramePr>
            <p:nvPr/>
          </p:nvGraphicFramePr>
          <p:xfrm>
            <a:off x="7535220" y="1960317"/>
            <a:ext cx="390525" cy="495300"/>
          </p:xfrm>
          <a:graphic>
            <a:graphicData uri="http://schemas.openxmlformats.org/presentationml/2006/ole">
              <p:oleObj spid="_x0000_s267271" name="Equation" r:id="rId8" imgW="190440" imgH="241200" progId="Equation.DSMT4">
                <p:embed/>
              </p:oleObj>
            </a:graphicData>
          </a:graphic>
        </p:graphicFrame>
        <p:graphicFrame>
          <p:nvGraphicFramePr>
            <p:cNvPr id="12" name="Object 10"/>
            <p:cNvGraphicFramePr>
              <a:graphicFrameLocks noChangeAspect="1"/>
            </p:cNvGraphicFramePr>
            <p:nvPr/>
          </p:nvGraphicFramePr>
          <p:xfrm>
            <a:off x="6288994" y="3962485"/>
            <a:ext cx="315913" cy="360363"/>
          </p:xfrm>
          <a:graphic>
            <a:graphicData uri="http://schemas.openxmlformats.org/presentationml/2006/ole">
              <p:oleObj spid="_x0000_s267272" name="Equation" r:id="rId9" imgW="177480" imgH="203040" progId="Equation.DSMT4">
                <p:embed/>
              </p:oleObj>
            </a:graphicData>
          </a:graphic>
        </p:graphicFrame>
        <p:graphicFrame>
          <p:nvGraphicFramePr>
            <p:cNvPr id="13" name="Object 11"/>
            <p:cNvGraphicFramePr>
              <a:graphicFrameLocks noChangeAspect="1"/>
            </p:cNvGraphicFramePr>
            <p:nvPr/>
          </p:nvGraphicFramePr>
          <p:xfrm>
            <a:off x="5570538" y="3027363"/>
            <a:ext cx="273050" cy="396875"/>
          </p:xfrm>
          <a:graphic>
            <a:graphicData uri="http://schemas.openxmlformats.org/presentationml/2006/ole">
              <p:oleObj spid="_x0000_s267273" name="Equation" r:id="rId10" imgW="139680" imgH="203040" progId="Equation.DSMT4">
                <p:embed/>
              </p:oleObj>
            </a:graphicData>
          </a:graphic>
        </p:graphicFrame>
      </p:grpSp>
      <p:graphicFrame>
        <p:nvGraphicFramePr>
          <p:cNvPr id="267274" name="Object 10"/>
          <p:cNvGraphicFramePr>
            <a:graphicFrameLocks noChangeAspect="1"/>
          </p:cNvGraphicFramePr>
          <p:nvPr/>
        </p:nvGraphicFramePr>
        <p:xfrm>
          <a:off x="961572" y="3849916"/>
          <a:ext cx="2476500" cy="460375"/>
        </p:xfrm>
        <a:graphic>
          <a:graphicData uri="http://schemas.openxmlformats.org/presentationml/2006/ole">
            <p:oleObj spid="_x0000_s267274" name="Equation" r:id="rId11" imgW="1231560" imgH="228600" progId="Equation.DSMT4">
              <p:embed/>
            </p:oleObj>
          </a:graphicData>
        </a:graphic>
      </p:graphicFrame>
      <p:cxnSp>
        <p:nvCxnSpPr>
          <p:cNvPr id="27" name="直接箭头连接符 26"/>
          <p:cNvCxnSpPr/>
          <p:nvPr/>
        </p:nvCxnSpPr>
        <p:spPr>
          <a:xfrm rot="5400000">
            <a:off x="578535" y="3209241"/>
            <a:ext cx="1149131" cy="1588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186553" y="2709663"/>
            <a:ext cx="65434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C00000"/>
                </a:solidFill>
              </a:rPr>
              <a:t>?</a:t>
            </a:r>
            <a:endParaRPr lang="zh-CN" altLang="en-US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 </a:t>
            </a:r>
            <a:r>
              <a:rPr lang="en-US" altLang="zh-CN" dirty="0" smtClean="0"/>
              <a:t>Relation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From </a:t>
            </a:r>
            <a:r>
              <a:rPr lang="en-US" altLang="zh-CN" dirty="0" smtClean="0"/>
              <a:t>wave amplitude </a:t>
            </a:r>
            <a:r>
              <a:rPr lang="en-US" altLang="zh-CN" dirty="0" smtClean="0"/>
              <a:t>to </a:t>
            </a:r>
            <a:r>
              <a:rPr lang="en-US" altLang="zh-CN" dirty="0" smtClean="0"/>
              <a:t>wave state </a:t>
            </a:r>
            <a:r>
              <a:rPr lang="en-US" altLang="zh-CN" dirty="0" smtClean="0"/>
              <a:t>vector</a:t>
            </a:r>
            <a:endParaRPr lang="zh-CN" altLang="en-US" dirty="0" smtClean="0"/>
          </a:p>
          <a:p>
            <a:endParaRPr lang="zh-CN" altLang="en-US" dirty="0"/>
          </a:p>
        </p:txBody>
      </p:sp>
      <p:graphicFrame>
        <p:nvGraphicFramePr>
          <p:cNvPr id="268290" name="Object 2"/>
          <p:cNvGraphicFramePr>
            <a:graphicFrameLocks noChangeAspect="1"/>
          </p:cNvGraphicFramePr>
          <p:nvPr/>
        </p:nvGraphicFramePr>
        <p:xfrm>
          <a:off x="1851263" y="2276020"/>
          <a:ext cx="3656012" cy="1943100"/>
        </p:xfrm>
        <a:graphic>
          <a:graphicData uri="http://schemas.openxmlformats.org/presentationml/2006/ole">
            <p:oleObj spid="_x0000_s268290" name="Equation" r:id="rId4" imgW="1765080" imgH="939600" progId="Equation.DSMT4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791941" y="2276020"/>
          <a:ext cx="417512" cy="469900"/>
        </p:xfrm>
        <a:graphic>
          <a:graphicData uri="http://schemas.openxmlformats.org/presentationml/2006/ole">
            <p:oleObj spid="_x0000_s268291" name="Equation" r:id="rId5" imgW="203040" imgH="228600" progId="Equation.DSMT4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5507275" y="4059529"/>
            <a:ext cx="2721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Wave State Vector</a:t>
            </a:r>
          </a:p>
        </p:txBody>
      </p:sp>
      <p:cxnSp>
        <p:nvCxnSpPr>
          <p:cNvPr id="17" name="直接箭头连接符 16"/>
          <p:cNvCxnSpPr>
            <a:endCxn id="11" idx="0"/>
          </p:cNvCxnSpPr>
          <p:nvPr/>
        </p:nvCxnSpPr>
        <p:spPr>
          <a:xfrm>
            <a:off x="5507275" y="3254828"/>
            <a:ext cx="1360533" cy="80470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1252997" y="2525485"/>
            <a:ext cx="54383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Why Quad Mesh?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Application</a:t>
            </a:r>
          </a:p>
          <a:p>
            <a:pPr lvl="1">
              <a:buFontTx/>
              <a:buChar char="–"/>
            </a:pPr>
            <a:r>
              <a:rPr lang="en-US" altLang="zh-CN" dirty="0" smtClean="0"/>
              <a:t> Simulation</a:t>
            </a:r>
          </a:p>
          <a:p>
            <a:pPr lvl="1">
              <a:buFontTx/>
              <a:buChar char="–"/>
            </a:pPr>
            <a:r>
              <a:rPr lang="en-US" altLang="zh-CN" dirty="0" smtClean="0"/>
              <a:t> B-</a:t>
            </a:r>
            <a:r>
              <a:rPr lang="en-US" altLang="zh-CN" dirty="0" err="1" smtClean="0"/>
              <a:t>spline</a:t>
            </a:r>
            <a:r>
              <a:rPr lang="en-US" altLang="zh-CN" dirty="0" smtClean="0"/>
              <a:t> fitting</a:t>
            </a:r>
          </a:p>
          <a:p>
            <a:pPr lvl="1">
              <a:buFontTx/>
              <a:buChar char="–"/>
            </a:pPr>
            <a:r>
              <a:rPr lang="en-US" altLang="zh-CN" dirty="0" smtClean="0"/>
              <a:t> Texture Atlas</a:t>
            </a:r>
          </a:p>
          <a:p>
            <a:r>
              <a:rPr lang="en-US" altLang="zh-CN" dirty="0" smtClean="0"/>
              <a:t>Requirements</a:t>
            </a:r>
          </a:p>
          <a:p>
            <a:pPr lvl="1">
              <a:buFontTx/>
              <a:buChar char="–"/>
            </a:pPr>
            <a:r>
              <a:rPr lang="en-US" altLang="zh-CN" dirty="0" smtClean="0"/>
              <a:t>Global structure</a:t>
            </a:r>
          </a:p>
          <a:p>
            <a:pPr lvl="1">
              <a:buFontTx/>
              <a:buChar char="–"/>
            </a:pPr>
            <a:r>
              <a:rPr lang="en-US" altLang="zh-CN" dirty="0" smtClean="0"/>
              <a:t>High quality elements</a:t>
            </a:r>
          </a:p>
          <a:p>
            <a:pPr lvl="1">
              <a:buFontTx/>
              <a:buChar char="–"/>
            </a:pPr>
            <a:r>
              <a:rPr lang="en-US" altLang="zh-CN" dirty="0" smtClean="0"/>
              <a:t>User controllable</a:t>
            </a:r>
          </a:p>
          <a:p>
            <a:pPr lvl="1">
              <a:buFontTx/>
              <a:buChar char="–"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Picture 5" descr="E:\work\report\2008\fast_forward\talk\approach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3269" y="2428655"/>
            <a:ext cx="1840731" cy="1850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E:\work\report\2008\fast_forward\talk\moz-screenshot-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7131" y="1063625"/>
            <a:ext cx="1916683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E:\work\report\2008\fast_forward\talk\moz-screenshot-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93814" y="1750109"/>
            <a:ext cx="1809455" cy="135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6936" y="3267075"/>
            <a:ext cx="2526333" cy="176270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 </a:t>
            </a:r>
            <a:r>
              <a:rPr lang="en-US" altLang="zh-CN" dirty="0" smtClean="0"/>
              <a:t>Relation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relation of wave state vector:</a:t>
            </a:r>
            <a:endParaRPr lang="zh-CN" altLang="en-US" dirty="0" smtClean="0"/>
          </a:p>
          <a:p>
            <a:endParaRPr lang="zh-CN" altLang="en-US" dirty="0"/>
          </a:p>
        </p:txBody>
      </p:sp>
      <p:graphicFrame>
        <p:nvGraphicFramePr>
          <p:cNvPr id="38920" name="Object 8"/>
          <p:cNvGraphicFramePr>
            <a:graphicFrameLocks noChangeAspect="1"/>
          </p:cNvGraphicFramePr>
          <p:nvPr/>
        </p:nvGraphicFramePr>
        <p:xfrm>
          <a:off x="1706563" y="1897063"/>
          <a:ext cx="5837237" cy="468312"/>
        </p:xfrm>
        <a:graphic>
          <a:graphicData uri="http://schemas.openxmlformats.org/presentationml/2006/ole">
            <p:oleObj spid="_x0000_s166914" name="Equation" r:id="rId4" imgW="3174840" imgH="253800" progId="Equation.DSMT4">
              <p:embed/>
            </p:oleObj>
          </a:graphicData>
        </a:graphic>
      </p:graphicFrame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401638" y="1925638"/>
          <a:ext cx="1328737" cy="1855787"/>
        </p:xfrm>
        <a:graphic>
          <a:graphicData uri="http://schemas.openxmlformats.org/presentationml/2006/ole">
            <p:oleObj spid="_x0000_s166915" name="Equation" r:id="rId5" imgW="672840" imgH="939600" progId="Equation.DSMT4">
              <p:embed/>
            </p:oleObj>
          </a:graphicData>
        </a:graphic>
      </p:graphicFrame>
      <p:graphicFrame>
        <p:nvGraphicFramePr>
          <p:cNvPr id="38926" name="Object 14"/>
          <p:cNvGraphicFramePr>
            <a:graphicFrameLocks noChangeAspect="1"/>
          </p:cNvGraphicFramePr>
          <p:nvPr/>
        </p:nvGraphicFramePr>
        <p:xfrm>
          <a:off x="2060575" y="3033713"/>
          <a:ext cx="3086100" cy="1871662"/>
        </p:xfrm>
        <a:graphic>
          <a:graphicData uri="http://schemas.openxmlformats.org/presentationml/2006/ole">
            <p:oleObj spid="_x0000_s166916" name="Equation" r:id="rId6" imgW="1612800" imgH="977760" progId="Equation.DSMT4">
              <p:embed/>
            </p:oleObj>
          </a:graphicData>
        </a:graphic>
      </p:graphicFrame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896099" y="1887537"/>
            <a:ext cx="288000" cy="477837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00794" tIns="50397" rIns="100794" bIns="50397" anchor="ctr"/>
          <a:lstStyle/>
          <a:p>
            <a:pPr algn="ctr" defTabSz="503238"/>
            <a:endParaRPr lang="zh-CN" altLang="en-US" sz="2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42340" y="4124325"/>
            <a:ext cx="21681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Wave State Transition Vector</a:t>
            </a:r>
            <a:endParaRPr lang="zh-CN" altLang="en-US" sz="2000" dirty="0"/>
          </a:p>
        </p:txBody>
      </p:sp>
      <p:cxnSp>
        <p:nvCxnSpPr>
          <p:cNvPr id="29" name="直接箭头连接符 28"/>
          <p:cNvCxnSpPr/>
          <p:nvPr/>
        </p:nvCxnSpPr>
        <p:spPr>
          <a:xfrm>
            <a:off x="5133975" y="3689350"/>
            <a:ext cx="555991" cy="3683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rot="10800000" flipV="1">
            <a:off x="3914775" y="2346325"/>
            <a:ext cx="2886074" cy="723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 </a:t>
            </a:r>
            <a:r>
              <a:rPr lang="en-US" altLang="zh-CN" dirty="0" smtClean="0"/>
              <a:t>Relation Equation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relation of wave state vector:</a:t>
            </a:r>
            <a:endParaRPr lang="zh-CN" altLang="en-US" dirty="0" smtClean="0"/>
          </a:p>
          <a:p>
            <a:endParaRPr lang="zh-CN" altLang="en-US" dirty="0"/>
          </a:p>
        </p:txBody>
      </p:sp>
      <p:graphicFrame>
        <p:nvGraphicFramePr>
          <p:cNvPr id="38920" name="Object 8"/>
          <p:cNvGraphicFramePr>
            <a:graphicFrameLocks noChangeAspect="1"/>
          </p:cNvGraphicFramePr>
          <p:nvPr/>
        </p:nvGraphicFramePr>
        <p:xfrm>
          <a:off x="1706563" y="1897063"/>
          <a:ext cx="5837237" cy="468312"/>
        </p:xfrm>
        <a:graphic>
          <a:graphicData uri="http://schemas.openxmlformats.org/presentationml/2006/ole">
            <p:oleObj spid="_x0000_s167938" name="Equation" r:id="rId4" imgW="3174840" imgH="253800" progId="Equation.DSMT4">
              <p:embed/>
            </p:oleObj>
          </a:graphicData>
        </a:graphic>
      </p:graphicFrame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401638" y="1925638"/>
          <a:ext cx="1328737" cy="1855787"/>
        </p:xfrm>
        <a:graphic>
          <a:graphicData uri="http://schemas.openxmlformats.org/presentationml/2006/ole">
            <p:oleObj spid="_x0000_s167939" name="Equation" r:id="rId5" imgW="672840" imgH="939600" progId="Equation.DSMT4">
              <p:embed/>
            </p:oleObj>
          </a:graphicData>
        </a:graphic>
      </p:graphicFrame>
      <p:graphicFrame>
        <p:nvGraphicFramePr>
          <p:cNvPr id="76808" name="Object 8"/>
          <p:cNvGraphicFramePr>
            <a:graphicFrameLocks noChangeAspect="1"/>
          </p:cNvGraphicFramePr>
          <p:nvPr/>
        </p:nvGraphicFramePr>
        <p:xfrm>
          <a:off x="2649538" y="4125913"/>
          <a:ext cx="2493962" cy="593725"/>
        </p:xfrm>
        <a:graphic>
          <a:graphicData uri="http://schemas.openxmlformats.org/presentationml/2006/ole">
            <p:oleObj spid="_x0000_s167940" name="Equation" r:id="rId6" imgW="1066680" imgH="253800" progId="Equation.DSMT4">
              <p:embed/>
            </p:oleObj>
          </a:graphicData>
        </a:graphic>
      </p:graphicFrame>
      <p:sp>
        <p:nvSpPr>
          <p:cNvPr id="17" name="虚尾箭头 16"/>
          <p:cNvSpPr/>
          <p:nvPr/>
        </p:nvSpPr>
        <p:spPr>
          <a:xfrm rot="5400000">
            <a:off x="3600451" y="3414714"/>
            <a:ext cx="638175" cy="447675"/>
          </a:xfrm>
          <a:prstGeom prst="striped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6809" name="Object 9"/>
          <p:cNvGraphicFramePr>
            <a:graphicFrameLocks noChangeAspect="1"/>
          </p:cNvGraphicFramePr>
          <p:nvPr/>
        </p:nvGraphicFramePr>
        <p:xfrm>
          <a:off x="6043613" y="4167188"/>
          <a:ext cx="2062162" cy="431800"/>
        </p:xfrm>
        <a:graphic>
          <a:graphicData uri="http://schemas.openxmlformats.org/presentationml/2006/ole">
            <p:oleObj spid="_x0000_s167941" name="Equation" r:id="rId7" imgW="1091880" imgH="228600" progId="Equation.DSMT4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5200650" y="4180959"/>
            <a:ext cx="8835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where</a:t>
            </a:r>
            <a:endParaRPr lang="zh-CN" altLang="en-US" sz="2000" dirty="0"/>
          </a:p>
        </p:txBody>
      </p:sp>
      <p:sp>
        <p:nvSpPr>
          <p:cNvPr id="20" name="矩形 19"/>
          <p:cNvSpPr/>
          <p:nvPr/>
        </p:nvSpPr>
        <p:spPr>
          <a:xfrm>
            <a:off x="123825" y="4201081"/>
            <a:ext cx="2479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Wave Equation: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 </a:t>
            </a:r>
            <a:r>
              <a:rPr lang="en-US" altLang="zh-CN" dirty="0" smtClean="0"/>
              <a:t>Relation Equation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Trigonometric Constraints</a:t>
            </a:r>
            <a:endParaRPr lang="zh-CN" altLang="en-US" dirty="0" smtClean="0"/>
          </a:p>
          <a:p>
            <a:endParaRPr lang="zh-CN" alt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781050" y="2092325"/>
          <a:ext cx="3379788" cy="1079500"/>
        </p:xfrm>
        <a:graphic>
          <a:graphicData uri="http://schemas.openxmlformats.org/presentationml/2006/ole">
            <p:oleObj spid="_x0000_s266242" name="Equation" r:id="rId4" imgW="1511280" imgH="482400" progId="Equation.DSMT4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422900" y="2073275"/>
          <a:ext cx="1992313" cy="1081088"/>
        </p:xfrm>
        <a:graphic>
          <a:graphicData uri="http://schemas.openxmlformats.org/presentationml/2006/ole">
            <p:oleObj spid="_x0000_s266243" name="Equation" r:id="rId5" imgW="888840" imgH="482400" progId="Equation.DSMT4">
              <p:embed/>
            </p:oleObj>
          </a:graphicData>
        </a:graphic>
      </p:graphicFrame>
      <p:sp>
        <p:nvSpPr>
          <p:cNvPr id="6" name="右箭头 5"/>
          <p:cNvSpPr/>
          <p:nvPr/>
        </p:nvSpPr>
        <p:spPr>
          <a:xfrm>
            <a:off x="4419600" y="2438400"/>
            <a:ext cx="657225" cy="307975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 </a:t>
            </a:r>
            <a:r>
              <a:rPr lang="en-US" altLang="zh-CN" dirty="0" smtClean="0"/>
              <a:t>Construction Energy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79875" name="Object 3"/>
          <p:cNvGraphicFramePr>
            <a:graphicFrameLocks noChangeAspect="1"/>
          </p:cNvGraphicFramePr>
          <p:nvPr/>
        </p:nvGraphicFramePr>
        <p:xfrm>
          <a:off x="381000" y="1808163"/>
          <a:ext cx="8334375" cy="1158875"/>
        </p:xfrm>
        <a:graphic>
          <a:graphicData uri="http://schemas.openxmlformats.org/presentationml/2006/ole">
            <p:oleObj spid="_x0000_s168962" name="Equation" r:id="rId4" imgW="4749480" imgH="660240" progId="Equation.DSMT4">
              <p:embed/>
            </p:oleObj>
          </a:graphicData>
        </a:graphic>
      </p:graphicFrame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73358" y="1808837"/>
            <a:ext cx="2574000" cy="11588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00794" tIns="50397" rIns="100794" bIns="50397" anchor="ctr"/>
          <a:lstStyle/>
          <a:p>
            <a:pPr algn="ctr" defTabSz="503238"/>
            <a:endParaRPr lang="zh-CN" altLang="en-US" sz="2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046495" y="2034262"/>
            <a:ext cx="3636000" cy="762001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00794" tIns="50397" rIns="100794" bIns="50397" anchor="ctr"/>
          <a:lstStyle/>
          <a:p>
            <a:pPr algn="ctr" defTabSz="503238"/>
            <a:endParaRPr lang="zh-CN" altLang="en-US" sz="2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56947" y="4100248"/>
            <a:ext cx="34786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Wave </a:t>
            </a:r>
            <a:r>
              <a:rPr lang="en-US" altLang="zh-CN" sz="2400" dirty="0" smtClean="0"/>
              <a:t>Relation Equation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5435182" y="3901332"/>
            <a:ext cx="28060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Wave State Vector </a:t>
            </a:r>
          </a:p>
          <a:p>
            <a:r>
              <a:rPr lang="en-US" altLang="zh-CN" sz="2400" dirty="0" smtClean="0"/>
              <a:t>Constraints</a:t>
            </a:r>
            <a:endParaRPr lang="zh-CN" altLang="en-US" sz="2400" dirty="0"/>
          </a:p>
        </p:txBody>
      </p:sp>
      <p:cxnSp>
        <p:nvCxnSpPr>
          <p:cNvPr id="20" name="直接箭头连接符 19"/>
          <p:cNvCxnSpPr>
            <a:stCxn id="7" idx="2"/>
            <a:endCxn id="12" idx="0"/>
          </p:cNvCxnSpPr>
          <p:nvPr/>
        </p:nvCxnSpPr>
        <p:spPr>
          <a:xfrm rot="5400000">
            <a:off x="6298811" y="3335647"/>
            <a:ext cx="1105069" cy="263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6" idx="2"/>
            <a:endCxn id="10" idx="0"/>
          </p:cNvCxnSpPr>
          <p:nvPr/>
        </p:nvCxnSpPr>
        <p:spPr>
          <a:xfrm rot="16200000" flipH="1">
            <a:off x="3012046" y="3516024"/>
            <a:ext cx="1132536" cy="359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</a:t>
            </a:r>
            <a:r>
              <a:rPr lang="en-US" altLang="zh-CN" dirty="0" smtClean="0"/>
              <a:t> </a:t>
            </a:r>
            <a:r>
              <a:rPr lang="en-US" altLang="zh-CN" dirty="0" smtClean="0"/>
              <a:t>Construction Energy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65100" y="2414220"/>
            <a:ext cx="2492828" cy="1922690"/>
            <a:chOff x="6030687" y="3135085"/>
            <a:chExt cx="2492828" cy="1922690"/>
          </a:xfrm>
        </p:grpSpPr>
        <p:cxnSp>
          <p:nvCxnSpPr>
            <p:cNvPr id="5" name="直接连接符 4"/>
            <p:cNvCxnSpPr/>
            <p:nvPr/>
          </p:nvCxnSpPr>
          <p:spPr>
            <a:xfrm rot="5400000">
              <a:off x="5619071" y="3546702"/>
              <a:ext cx="1922689" cy="1099457"/>
            </a:xfrm>
            <a:prstGeom prst="line">
              <a:avLst/>
            </a:prstGeom>
            <a:ln w="38100">
              <a:solidFill>
                <a:schemeClr val="tx1"/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6030687" y="4920343"/>
              <a:ext cx="2492827" cy="137432"/>
            </a:xfrm>
            <a:prstGeom prst="line">
              <a:avLst/>
            </a:prstGeom>
            <a:ln w="38100">
              <a:solidFill>
                <a:schemeClr val="tx1"/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16200000" flipH="1">
              <a:off x="6934201" y="3331029"/>
              <a:ext cx="1785257" cy="1393370"/>
            </a:xfrm>
            <a:prstGeom prst="line">
              <a:avLst/>
            </a:prstGeom>
            <a:ln w="38100">
              <a:solidFill>
                <a:schemeClr val="tx1"/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1103313" y="1112838"/>
          <a:ext cx="1873250" cy="2068512"/>
        </p:xfrm>
        <a:graphic>
          <a:graphicData uri="http://schemas.openxmlformats.org/presentationml/2006/ole">
            <p:oleObj spid="_x0000_s358402" name="Equation" r:id="rId4" imgW="850680" imgH="939600" progId="Equation.DSMT4">
              <p:embed/>
            </p:oleObj>
          </a:graphicData>
        </a:graphic>
      </p:graphicFrame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34225" y="2289673"/>
            <a:ext cx="2988713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66" y="2103846"/>
            <a:ext cx="2666938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58403" name="Object 3"/>
          <p:cNvGraphicFramePr>
            <a:graphicFrameLocks noChangeAspect="1"/>
          </p:cNvGraphicFramePr>
          <p:nvPr/>
        </p:nvGraphicFramePr>
        <p:xfrm>
          <a:off x="28575" y="4311650"/>
          <a:ext cx="390525" cy="495300"/>
        </p:xfrm>
        <a:graphic>
          <a:graphicData uri="http://schemas.openxmlformats.org/presentationml/2006/ole">
            <p:oleObj spid="_x0000_s358403" name="Equation" r:id="rId7" imgW="190440" imgH="241200" progId="Equation.DSMT4">
              <p:embed/>
            </p:oleObj>
          </a:graphicData>
        </a:graphic>
      </p:graphicFrame>
      <p:graphicFrame>
        <p:nvGraphicFramePr>
          <p:cNvPr id="358404" name="Object 4"/>
          <p:cNvGraphicFramePr>
            <a:graphicFrameLocks noChangeAspect="1"/>
          </p:cNvGraphicFramePr>
          <p:nvPr/>
        </p:nvGraphicFramePr>
        <p:xfrm>
          <a:off x="2560638" y="4186238"/>
          <a:ext cx="390525" cy="468312"/>
        </p:xfrm>
        <a:graphic>
          <a:graphicData uri="http://schemas.openxmlformats.org/presentationml/2006/ole">
            <p:oleObj spid="_x0000_s358404" name="Equation" r:id="rId8" imgW="190440" imgH="228600" progId="Equation.DSMT4">
              <p:embed/>
            </p:oleObj>
          </a:graphicData>
        </a:graphic>
      </p:graphicFrame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347661" y="1163637"/>
            <a:ext cx="432000" cy="4860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00794" tIns="50397" rIns="100794" bIns="50397" anchor="ctr"/>
          <a:lstStyle/>
          <a:p>
            <a:pPr algn="ctr" defTabSz="503238"/>
            <a:endParaRPr lang="zh-CN" altLang="en-US" sz="2000">
              <a:solidFill>
                <a:srgbClr val="FFFFFF"/>
              </a:solidFill>
              <a:latin typeface="Calibri" pitchFamily="34" charset="0"/>
            </a:endParaRPr>
          </a:p>
        </p:txBody>
      </p:sp>
      <p:cxnSp>
        <p:nvCxnSpPr>
          <p:cNvPr id="15" name="直接箭头连接符 14"/>
          <p:cNvCxnSpPr>
            <a:stCxn id="13" idx="3"/>
          </p:cNvCxnSpPr>
          <p:nvPr/>
        </p:nvCxnSpPr>
        <p:spPr>
          <a:xfrm>
            <a:off x="2779661" y="1406637"/>
            <a:ext cx="2846439" cy="69720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Wave Construction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Wave Control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How to control?</a:t>
            </a:r>
            <a:endParaRPr lang="zh-CN" altLang="en-US" dirty="0"/>
          </a:p>
        </p:txBody>
      </p:sp>
      <p:grpSp>
        <p:nvGrpSpPr>
          <p:cNvPr id="3" name="组合 43"/>
          <p:cNvGrpSpPr/>
          <p:nvPr/>
        </p:nvGrpSpPr>
        <p:grpSpPr>
          <a:xfrm>
            <a:off x="220423" y="1990222"/>
            <a:ext cx="2454518" cy="1075730"/>
            <a:chOff x="220423" y="1990222"/>
            <a:chExt cx="2454518" cy="1075730"/>
          </a:xfrm>
        </p:grpSpPr>
        <p:sp>
          <p:nvSpPr>
            <p:cNvPr id="20" name="矩形 19"/>
            <p:cNvSpPr/>
            <p:nvPr/>
          </p:nvSpPr>
          <p:spPr>
            <a:xfrm>
              <a:off x="220423" y="1990222"/>
              <a:ext cx="24545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Propagation Direction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20423" y="2359554"/>
              <a:ext cx="20569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Anti-node Position</a:t>
              </a:r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227239" y="2696620"/>
              <a:ext cx="139435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Wavelength</a:t>
              </a:r>
              <a:endParaRPr lang="zh-CN" altLang="en-US" dirty="0"/>
            </a:p>
          </p:txBody>
        </p:sp>
      </p:grpSp>
      <p:grpSp>
        <p:nvGrpSpPr>
          <p:cNvPr id="6" name="组合 44"/>
          <p:cNvGrpSpPr/>
          <p:nvPr/>
        </p:nvGrpSpPr>
        <p:grpSpPr>
          <a:xfrm>
            <a:off x="216352" y="1390474"/>
            <a:ext cx="2376000" cy="3677960"/>
            <a:chOff x="216352" y="1390474"/>
            <a:chExt cx="2376000" cy="3677960"/>
          </a:xfrm>
        </p:grpSpPr>
        <p:pic>
          <p:nvPicPr>
            <p:cNvPr id="111617" name="Picture 1" descr="E:\work\report\2010\sig10_ppt\f_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8244" y="3181348"/>
              <a:ext cx="1729298" cy="1857600"/>
            </a:xfrm>
            <a:prstGeom prst="rect">
              <a:avLst/>
            </a:prstGeom>
            <a:noFill/>
          </p:spPr>
        </p:pic>
        <p:sp>
          <p:nvSpPr>
            <p:cNvPr id="19" name="矩形 18"/>
            <p:cNvSpPr/>
            <p:nvPr/>
          </p:nvSpPr>
          <p:spPr bwMode="auto">
            <a:xfrm>
              <a:off x="216352" y="1904586"/>
              <a:ext cx="2376000" cy="3163848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30"/>
            <p:cNvGrpSpPr/>
            <p:nvPr/>
          </p:nvGrpSpPr>
          <p:grpSpPr>
            <a:xfrm>
              <a:off x="810973" y="1390474"/>
              <a:ext cx="1096372" cy="525125"/>
              <a:chOff x="888534" y="1370063"/>
              <a:chExt cx="1096372" cy="52512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6" name="矩形 25"/>
              <p:cNvSpPr/>
              <p:nvPr/>
            </p:nvSpPr>
            <p:spPr>
              <a:xfrm>
                <a:off x="895056" y="1371968"/>
                <a:ext cx="108985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/>
                  <a:t>Wave</a:t>
                </a:r>
                <a:endParaRPr lang="zh-CN" altLang="en-US" sz="2800" dirty="0"/>
              </a:p>
            </p:txBody>
          </p:sp>
          <p:sp>
            <p:nvSpPr>
              <p:cNvPr id="30" name="圆角矩形 29"/>
              <p:cNvSpPr/>
              <p:nvPr/>
            </p:nvSpPr>
            <p:spPr bwMode="auto">
              <a:xfrm>
                <a:off x="888534" y="1370063"/>
                <a:ext cx="1089850" cy="512207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" name="Picture 2" descr="E:\work\report\2010\sig10_ppt\fandisk_msc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4386" y="3220809"/>
            <a:ext cx="1676148" cy="1800000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 bwMode="auto">
          <a:xfrm>
            <a:off x="3525864" y="1914338"/>
            <a:ext cx="2051567" cy="3163848"/>
          </a:xfrm>
          <a:prstGeom prst="rect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47"/>
          <p:cNvGrpSpPr/>
          <p:nvPr/>
        </p:nvGrpSpPr>
        <p:grpSpPr>
          <a:xfrm>
            <a:off x="3753911" y="2037847"/>
            <a:ext cx="1697901" cy="1075730"/>
            <a:chOff x="3753911" y="2037847"/>
            <a:chExt cx="1697901" cy="1075730"/>
          </a:xfrm>
        </p:grpSpPr>
        <p:sp>
          <p:nvSpPr>
            <p:cNvPr id="7" name="矩形 6"/>
            <p:cNvSpPr/>
            <p:nvPr/>
          </p:nvSpPr>
          <p:spPr>
            <a:xfrm>
              <a:off x="3753911" y="2037847"/>
              <a:ext cx="16979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Edge Direction</a:t>
              </a:r>
              <a:endParaRPr lang="zh-CN" altLang="en-US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3753911" y="2407179"/>
              <a:ext cx="16081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Edge Position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3753911" y="2744245"/>
              <a:ext cx="14927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Edge Length</a:t>
              </a:r>
              <a:endParaRPr lang="zh-CN" altLang="en-US" dirty="0"/>
            </a:p>
          </p:txBody>
        </p:sp>
      </p:grpSp>
      <p:grpSp>
        <p:nvGrpSpPr>
          <p:cNvPr id="11" name="组合 31"/>
          <p:cNvGrpSpPr/>
          <p:nvPr/>
        </p:nvGrpSpPr>
        <p:grpSpPr>
          <a:xfrm>
            <a:off x="4037330" y="1400416"/>
            <a:ext cx="1089850" cy="523220"/>
            <a:chOff x="888534" y="1371968"/>
            <a:chExt cx="1089850" cy="5232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942681" y="1371968"/>
              <a:ext cx="9829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MSC</a:t>
              </a:r>
              <a:endParaRPr lang="zh-CN" altLang="en-US" sz="2800" dirty="0"/>
            </a:p>
          </p:txBody>
        </p:sp>
        <p:sp>
          <p:nvSpPr>
            <p:cNvPr id="34" name="圆角矩形 33"/>
            <p:cNvSpPr/>
            <p:nvPr/>
          </p:nvSpPr>
          <p:spPr bwMode="auto">
            <a:xfrm>
              <a:off x="888534" y="1371968"/>
              <a:ext cx="1089850" cy="512207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45"/>
          <p:cNvGrpSpPr/>
          <p:nvPr/>
        </p:nvGrpSpPr>
        <p:grpSpPr>
          <a:xfrm>
            <a:off x="6714626" y="2028322"/>
            <a:ext cx="1826206" cy="1075730"/>
            <a:chOff x="6714626" y="2028322"/>
            <a:chExt cx="1826206" cy="1075730"/>
          </a:xfrm>
        </p:grpSpPr>
        <p:sp>
          <p:nvSpPr>
            <p:cNvPr id="9" name="矩形 8"/>
            <p:cNvSpPr/>
            <p:nvPr/>
          </p:nvSpPr>
          <p:spPr>
            <a:xfrm>
              <a:off x="6714626" y="2028322"/>
              <a:ext cx="172354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Quad Direction</a:t>
              </a:r>
              <a:endParaRPr lang="zh-CN" altLang="en-US" dirty="0" smtClean="0"/>
            </a:p>
            <a:p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6714626" y="2397654"/>
              <a:ext cx="18262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Quad Alignment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6714626" y="2734720"/>
              <a:ext cx="15824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Quad Density</a:t>
              </a:r>
              <a:endParaRPr lang="zh-CN" altLang="en-US" dirty="0"/>
            </a:p>
          </p:txBody>
        </p:sp>
      </p:grpSp>
      <p:grpSp>
        <p:nvGrpSpPr>
          <p:cNvPr id="23" name="组合 46"/>
          <p:cNvGrpSpPr/>
          <p:nvPr/>
        </p:nvGrpSpPr>
        <p:grpSpPr>
          <a:xfrm>
            <a:off x="6584514" y="1392379"/>
            <a:ext cx="2051567" cy="3676282"/>
            <a:chOff x="6584514" y="1392379"/>
            <a:chExt cx="2051567" cy="3676282"/>
          </a:xfrm>
        </p:grpSpPr>
        <p:pic>
          <p:nvPicPr>
            <p:cNvPr id="4" name="Picture 3" descr="E:\work\report\2010\sig10_ppt\fandisk_quadmesh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06166" y="3211284"/>
              <a:ext cx="1676147" cy="1800000"/>
            </a:xfrm>
            <a:prstGeom prst="rect">
              <a:avLst/>
            </a:prstGeom>
            <a:noFill/>
          </p:spPr>
        </p:pic>
        <p:sp>
          <p:nvSpPr>
            <p:cNvPr id="12" name="矩形 11"/>
            <p:cNvSpPr/>
            <p:nvPr/>
          </p:nvSpPr>
          <p:spPr bwMode="auto">
            <a:xfrm>
              <a:off x="6584514" y="1904813"/>
              <a:ext cx="2051567" cy="3163848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34"/>
            <p:cNvGrpSpPr/>
            <p:nvPr/>
          </p:nvGrpSpPr>
          <p:grpSpPr>
            <a:xfrm>
              <a:off x="7137343" y="1392379"/>
              <a:ext cx="1089850" cy="523220"/>
              <a:chOff x="888534" y="1371968"/>
              <a:chExt cx="1089850" cy="52322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矩形 35"/>
              <p:cNvSpPr/>
              <p:nvPr/>
            </p:nvSpPr>
            <p:spPr>
              <a:xfrm>
                <a:off x="895056" y="1371968"/>
                <a:ext cx="106471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/>
                  <a:t>Quad</a:t>
                </a:r>
                <a:endParaRPr lang="zh-CN" altLang="en-US" sz="2800" dirty="0"/>
              </a:p>
            </p:txBody>
          </p:sp>
          <p:sp>
            <p:nvSpPr>
              <p:cNvPr id="37" name="圆角矩形 36"/>
              <p:cNvSpPr/>
              <p:nvPr/>
            </p:nvSpPr>
            <p:spPr bwMode="auto">
              <a:xfrm>
                <a:off x="888534" y="1371968"/>
                <a:ext cx="1089850" cy="512207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0" name="直接箭头连接符 49"/>
          <p:cNvCxnSpPr/>
          <p:nvPr/>
        </p:nvCxnSpPr>
        <p:spPr>
          <a:xfrm rot="10800000">
            <a:off x="5778500" y="4276723"/>
            <a:ext cx="679014" cy="158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rot="10800000">
            <a:off x="2745249" y="4278312"/>
            <a:ext cx="679014" cy="158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 rot="10800000">
            <a:off x="5778499" y="2408768"/>
            <a:ext cx="679014" cy="158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/>
        </p:nvCxnSpPr>
        <p:spPr>
          <a:xfrm rot="10800000">
            <a:off x="2745249" y="2408767"/>
            <a:ext cx="679014" cy="158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Why to control?</a:t>
            </a:r>
            <a:endParaRPr lang="zh-CN" altLang="en-US" dirty="0"/>
          </a:p>
        </p:txBody>
      </p:sp>
      <p:pic>
        <p:nvPicPr>
          <p:cNvPr id="233473" name="Picture 1" descr="E:\work\coding\vc2005\p2009\quadmeshdemo\Data\moai\img2\cut\bad_ms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205444"/>
            <a:ext cx="1507854" cy="2880000"/>
          </a:xfrm>
          <a:prstGeom prst="rect">
            <a:avLst/>
          </a:prstGeom>
          <a:noFill/>
        </p:spPr>
      </p:pic>
      <p:pic>
        <p:nvPicPr>
          <p:cNvPr id="233474" name="Picture 2" descr="E:\work\coding\vc2005\p2009\quadmeshdemo\Data\moai\img2\cut\bad_qua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90083" y="2205444"/>
            <a:ext cx="1507853" cy="2880000"/>
          </a:xfrm>
          <a:prstGeom prst="rect">
            <a:avLst/>
          </a:prstGeom>
          <a:noFill/>
        </p:spPr>
      </p:pic>
      <p:pic>
        <p:nvPicPr>
          <p:cNvPr id="233475" name="Picture 3" descr="E:\work\coding\vc2005\p2009\quadmeshdemo\Data\moai\img2\cut\good_ms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19461" y="2234472"/>
            <a:ext cx="1507853" cy="2880000"/>
          </a:xfrm>
          <a:prstGeom prst="rect">
            <a:avLst/>
          </a:prstGeom>
          <a:noFill/>
        </p:spPr>
      </p:pic>
      <p:pic>
        <p:nvPicPr>
          <p:cNvPr id="233476" name="Picture 4" descr="E:\work\coding\vc2005\p2009\quadmeshdemo\Data\moai\img2\cut\good_qua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32204" y="2234472"/>
            <a:ext cx="1507853" cy="288000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 bwMode="auto">
          <a:xfrm>
            <a:off x="326574" y="2205444"/>
            <a:ext cx="3534229" cy="2880000"/>
          </a:xfrm>
          <a:prstGeom prst="rect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4934856" y="2205444"/>
            <a:ext cx="3534229" cy="2880000"/>
          </a:xfrm>
          <a:prstGeom prst="rect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7283" y="1683654"/>
            <a:ext cx="21531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arbitrary input 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5681363" y="1683654"/>
            <a:ext cx="23423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optimized input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 Control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Propagation Direction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Wavelength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Anti-node Position 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 Control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Propagation Direction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/>
              <a:t>Wavelength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Anti-node Position 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0913" y="3883028"/>
            <a:ext cx="1698625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Related Work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Structure from Curve Tracing</a:t>
            </a:r>
          </a:p>
          <a:p>
            <a:pPr lvl="1">
              <a:buFontTx/>
              <a:buChar char="–"/>
            </a:pPr>
            <a:r>
              <a:rPr lang="en-US" altLang="zh-CN" dirty="0" smtClean="0"/>
              <a:t>[</a:t>
            </a:r>
            <a:r>
              <a:rPr lang="en-US" altLang="zh-CN" dirty="0" err="1" smtClean="0"/>
              <a:t>Alliez</a:t>
            </a:r>
            <a:r>
              <a:rPr lang="en-US" altLang="zh-CN" dirty="0" smtClean="0"/>
              <a:t> et al. 2003]</a:t>
            </a:r>
          </a:p>
          <a:p>
            <a:pPr lvl="1">
              <a:buFontTx/>
              <a:buChar char="–"/>
            </a:pPr>
            <a:r>
              <a:rPr lang="en-US" altLang="zh-CN" dirty="0" smtClean="0"/>
              <a:t>[Ray et al. 2006]</a:t>
            </a:r>
          </a:p>
          <a:p>
            <a:pPr lvl="1">
              <a:buFontTx/>
              <a:buChar char="–"/>
            </a:pPr>
            <a:r>
              <a:rPr lang="en-US" altLang="zh-CN" dirty="0" smtClean="0"/>
              <a:t>[</a:t>
            </a:r>
            <a:r>
              <a:rPr lang="en-US" altLang="zh-CN" dirty="0" err="1" smtClean="0"/>
              <a:t>Bommes</a:t>
            </a:r>
            <a:r>
              <a:rPr lang="en-US" altLang="zh-CN" dirty="0" smtClean="0"/>
              <a:t> et al.2009]</a:t>
            </a:r>
          </a:p>
          <a:p>
            <a:pPr lvl="1">
              <a:buFontTx/>
              <a:buChar char="–"/>
            </a:pPr>
            <a:endParaRPr lang="en-US" altLang="zh-CN" dirty="0" smtClean="0"/>
          </a:p>
          <a:p>
            <a:r>
              <a:rPr lang="en-US" altLang="zh-CN" dirty="0" smtClean="0"/>
              <a:t>Highly depend on the quality of</a:t>
            </a:r>
          </a:p>
          <a:p>
            <a:pPr>
              <a:buNone/>
            </a:pPr>
            <a:r>
              <a:rPr lang="en-US" altLang="zh-CN" dirty="0" smtClean="0"/>
              <a:t>    direction field.</a:t>
            </a:r>
            <a:endParaRPr lang="zh-CN" altLang="en-US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20281" y="1404481"/>
            <a:ext cx="1436687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49538" y="2401887"/>
            <a:ext cx="1693769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Propagation Direction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edge direction of MSC/Quad</a:t>
            </a:r>
          </a:p>
          <a:p>
            <a:pPr>
              <a:buNone/>
            </a:pPr>
            <a:r>
              <a:rPr lang="en-US" altLang="zh-CN" dirty="0" smtClean="0"/>
              <a:t>    </a:t>
            </a:r>
            <a:endParaRPr lang="zh-CN" altLang="en-US" dirty="0"/>
          </a:p>
        </p:txBody>
      </p:sp>
      <p:pic>
        <p:nvPicPr>
          <p:cNvPr id="171010" name="Picture 2" descr="E:\work\coding\vc2005\p2009\quadmeshdemo\Data\moai\img\cut_img\ve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0537" y="2338154"/>
            <a:ext cx="1470505" cy="2808000"/>
          </a:xfrm>
          <a:prstGeom prst="rect">
            <a:avLst/>
          </a:prstGeom>
          <a:noFill/>
        </p:spPr>
      </p:pic>
      <p:pic>
        <p:nvPicPr>
          <p:cNvPr id="171011" name="Picture 3" descr="E:\work\coding\vc2005\p2009\quadmeshdemo\Data\moai\img\cut_img\ms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2644" y="2338154"/>
            <a:ext cx="1470505" cy="2808000"/>
          </a:xfrm>
          <a:prstGeom prst="rect">
            <a:avLst/>
          </a:prstGeom>
          <a:noFill/>
        </p:spPr>
      </p:pic>
      <p:pic>
        <p:nvPicPr>
          <p:cNvPr id="171012" name="Picture 4" descr="E:\work\coding\vc2005\p2009\quadmeshdemo\Data\moai\img\cut_img\qua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4751" y="2338154"/>
            <a:ext cx="1470505" cy="280800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468086" y="1898006"/>
            <a:ext cx="26516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Propagation Direction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3650169" y="1898006"/>
            <a:ext cx="16674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MS-Complex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6584913" y="1898006"/>
            <a:ext cx="8114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Quad</a:t>
            </a:r>
            <a:endParaRPr lang="zh-CN" altLang="en-US" sz="2000" dirty="0"/>
          </a:p>
        </p:txBody>
      </p:sp>
      <p:sp>
        <p:nvSpPr>
          <p:cNvPr id="11" name="右箭头 10"/>
          <p:cNvSpPr/>
          <p:nvPr/>
        </p:nvSpPr>
        <p:spPr bwMode="auto">
          <a:xfrm>
            <a:off x="2952550" y="3554188"/>
            <a:ext cx="421535" cy="272143"/>
          </a:xfrm>
          <a:prstGeom prst="rightArrow">
            <a:avLst/>
          </a:prstGeom>
          <a:solidFill>
            <a:srgbClr val="C00000"/>
          </a:solidFill>
          <a:ln w="25400">
            <a:noFill/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 bwMode="auto">
          <a:xfrm>
            <a:off x="5620037" y="3554188"/>
            <a:ext cx="421535" cy="272143"/>
          </a:xfrm>
          <a:prstGeom prst="rightArrow">
            <a:avLst/>
          </a:prstGeom>
          <a:solidFill>
            <a:srgbClr val="C00000"/>
          </a:solidFill>
          <a:ln w="25400">
            <a:noFill/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61552" y="2283882"/>
            <a:ext cx="3603333" cy="2834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Propagation Direction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Definition: </a:t>
            </a:r>
          </a:p>
          <a:p>
            <a:pPr marL="720000">
              <a:buFont typeface="Wingdings" pitchFamily="2" charset="2"/>
              <a:buChar char="Ø"/>
            </a:pPr>
            <a:r>
              <a:rPr lang="en-US" altLang="zh-CN" sz="2400" dirty="0" smtClean="0"/>
              <a:t>A pair of orthogonal unit vector </a:t>
            </a:r>
            <a:r>
              <a:rPr lang="en-US" altLang="zh-CN" sz="2400" dirty="0" err="1" smtClean="0"/>
              <a:t>ﬁelds</a:t>
            </a:r>
            <a:r>
              <a:rPr lang="en-US" altLang="zh-CN" sz="2400" dirty="0" smtClean="0"/>
              <a:t> </a:t>
            </a:r>
          </a:p>
          <a:p>
            <a:pPr marL="720000">
              <a:buFont typeface="Wingdings" pitchFamily="2" charset="2"/>
              <a:buChar char="Ø"/>
            </a:pPr>
            <a:r>
              <a:rPr lang="en-US" altLang="zh-CN" sz="2400" dirty="0" smtClean="0"/>
              <a:t>Defined on each edge</a:t>
            </a:r>
          </a:p>
          <a:p>
            <a:endParaRPr lang="en-US" altLang="zh-CN" dirty="0" smtClean="0"/>
          </a:p>
        </p:txBody>
      </p:sp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6192458" y="1684879"/>
          <a:ext cx="826493" cy="461864"/>
        </p:xfrm>
        <a:graphic>
          <a:graphicData uri="http://schemas.openxmlformats.org/presentationml/2006/ole">
            <p:oleObj spid="_x0000_s33796" name="Equation" r:id="rId5" imgW="431640" imgH="241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Propagation Direction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Requirements</a:t>
            </a:r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Follow the principal curvature directions</a:t>
            </a:r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Coincide with the direction of feature lines</a:t>
            </a:r>
            <a:endParaRPr lang="zh-CN" altLang="en-US" sz="2400" dirty="0" smtClean="0"/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As smooth as possible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Propagation Direction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Construction:</a:t>
            </a:r>
          </a:p>
          <a:p>
            <a:pPr marL="900000" indent="-342000">
              <a:buFont typeface="Wingdings" pitchFamily="2" charset="2"/>
              <a:buChar char="Ø"/>
            </a:pPr>
            <a:r>
              <a:rPr lang="en-US" altLang="zh-CN" sz="2400" dirty="0" smtClean="0"/>
              <a:t>Soft </a:t>
            </a:r>
            <a:r>
              <a:rPr lang="en-US" altLang="zh-CN" sz="2400" dirty="0" smtClean="0"/>
              <a:t>Constraints </a:t>
            </a:r>
            <a:r>
              <a:rPr lang="en-US" altLang="zh-CN" sz="2400" dirty="0" smtClean="0"/>
              <a:t>– principal curvature direction </a:t>
            </a:r>
          </a:p>
          <a:p>
            <a:pPr marL="900000" indent="-342000">
              <a:buFont typeface="Wingdings" pitchFamily="2" charset="2"/>
              <a:buChar char="Ø"/>
            </a:pPr>
            <a:r>
              <a:rPr lang="en-US" altLang="zh-CN" sz="2400" dirty="0" smtClean="0"/>
              <a:t>Hard </a:t>
            </a:r>
            <a:r>
              <a:rPr lang="en-US" altLang="zh-CN" sz="2400" dirty="0" smtClean="0"/>
              <a:t>Constraints </a:t>
            </a:r>
            <a:r>
              <a:rPr lang="en-US" altLang="zh-CN" sz="2400" dirty="0" smtClean="0"/>
              <a:t>- direction of feature lines</a:t>
            </a:r>
          </a:p>
          <a:p>
            <a:pPr marL="900000" indent="-342000">
              <a:buFont typeface="Wingdings" pitchFamily="2" charset="2"/>
              <a:buChar char="Ø"/>
            </a:pPr>
            <a:r>
              <a:rPr lang="en-US" altLang="zh-CN" sz="2400" dirty="0" smtClean="0"/>
              <a:t>Smoothing Process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 Control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Propagation Direction</a:t>
            </a:r>
          </a:p>
          <a:p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Wavelength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/>
              <a:t>Anti-node Position 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Wavelength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edge length of MSC/mesh density of Quad</a:t>
            </a:r>
          </a:p>
          <a:p>
            <a:endParaRPr lang="zh-CN" altLang="en-US" dirty="0"/>
          </a:p>
        </p:txBody>
      </p:sp>
      <p:pic>
        <p:nvPicPr>
          <p:cNvPr id="172038" name="Picture 6" descr="E:\work\coding\vc2005\p2009\quadmeshdemo\Data\rocker_arm\img_2\msc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800000">
            <a:off x="111949" y="2807133"/>
            <a:ext cx="2630770" cy="1440000"/>
          </a:xfrm>
          <a:prstGeom prst="rect">
            <a:avLst/>
          </a:prstGeom>
          <a:noFill/>
        </p:spPr>
      </p:pic>
      <p:pic>
        <p:nvPicPr>
          <p:cNvPr id="172039" name="Picture 7" descr="E:\work\coding\vc2005\p2009\quadmeshdemo\Data\rocker_arm\img_2\quad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800000">
            <a:off x="4352999" y="2807134"/>
            <a:ext cx="2630769" cy="1440000"/>
          </a:xfrm>
          <a:prstGeom prst="rect">
            <a:avLst/>
          </a:prstGeom>
          <a:noFill/>
        </p:spPr>
      </p:pic>
      <p:pic>
        <p:nvPicPr>
          <p:cNvPr id="172040" name="Picture 8" descr="E:\work\coding\vc2005\p2009\quadmeshdemo\Data\rocker_arm\img_2\msc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00000">
            <a:off x="1823606" y="2807134"/>
            <a:ext cx="2630769" cy="1440000"/>
          </a:xfrm>
          <a:prstGeom prst="rect">
            <a:avLst/>
          </a:prstGeom>
          <a:noFill/>
        </p:spPr>
      </p:pic>
      <p:pic>
        <p:nvPicPr>
          <p:cNvPr id="172041" name="Picture 9" descr="E:\work\coding\vc2005\p2009\quadmeshdemo\Data\rocker_arm\img_2\quad_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4800000">
            <a:off x="6096216" y="2807134"/>
            <a:ext cx="2630769" cy="1440000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522516" y="2098911"/>
            <a:ext cx="3494314" cy="2772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04273" y="2110244"/>
            <a:ext cx="3494314" cy="2772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Wavelength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Definition</a:t>
            </a:r>
          </a:p>
          <a:p>
            <a:pPr marL="720000">
              <a:buFont typeface="Wingdings" pitchFamily="2" charset="2"/>
              <a:buChar char="Ø"/>
            </a:pPr>
            <a:r>
              <a:rPr lang="en-US" altLang="zh-CN" sz="2000" dirty="0" smtClean="0"/>
              <a:t>A pair of scalar values            defined on</a:t>
            </a:r>
          </a:p>
          <a:p>
            <a:pPr marL="720000">
              <a:buFont typeface="Wingdings" pitchFamily="2" charset="2"/>
              <a:buChar char="Ø"/>
            </a:pPr>
            <a:r>
              <a:rPr lang="en-US" altLang="zh-CN" sz="2000" dirty="0" smtClean="0"/>
              <a:t> </a:t>
            </a:r>
            <a:endParaRPr lang="zh-CN" altLang="en-US" sz="2000" dirty="0"/>
          </a:p>
        </p:txBody>
      </p:sp>
      <p:grpSp>
        <p:nvGrpSpPr>
          <p:cNvPr id="9" name="组合 8"/>
          <p:cNvGrpSpPr/>
          <p:nvPr/>
        </p:nvGrpSpPr>
        <p:grpSpPr>
          <a:xfrm>
            <a:off x="372137" y="2890111"/>
            <a:ext cx="5226050" cy="644348"/>
            <a:chOff x="372137" y="3114171"/>
            <a:chExt cx="5226050" cy="644348"/>
          </a:xfrm>
        </p:grpSpPr>
        <p:grpSp>
          <p:nvGrpSpPr>
            <p:cNvPr id="4" name="组合 3"/>
            <p:cNvGrpSpPr/>
            <p:nvPr/>
          </p:nvGrpSpPr>
          <p:grpSpPr>
            <a:xfrm>
              <a:off x="372137" y="3114171"/>
              <a:ext cx="5226050" cy="629328"/>
              <a:chOff x="743105" y="1503641"/>
              <a:chExt cx="5226050" cy="629328"/>
            </a:xfrm>
          </p:grpSpPr>
          <p:graphicFrame>
            <p:nvGraphicFramePr>
              <p:cNvPr id="5" name="Object 3"/>
              <p:cNvGraphicFramePr>
                <a:graphicFrameLocks noChangeAspect="1"/>
              </p:cNvGraphicFramePr>
              <p:nvPr/>
            </p:nvGraphicFramePr>
            <p:xfrm>
              <a:off x="743105" y="1556761"/>
              <a:ext cx="5226050" cy="557212"/>
            </p:xfrm>
            <a:graphic>
              <a:graphicData uri="http://schemas.openxmlformats.org/presentationml/2006/ole">
                <p:oleObj spid="_x0000_s34818" name="Equation" r:id="rId4" imgW="2260440" imgH="241200" progId="Equation.DSMT4">
                  <p:embed/>
                </p:oleObj>
              </a:graphicData>
            </a:graphic>
          </p:graphicFrame>
          <p:sp>
            <p:nvSpPr>
              <p:cNvPr id="6" name="矩形 5"/>
              <p:cNvSpPr>
                <a:spLocks noChangeArrowheads="1"/>
              </p:cNvSpPr>
              <p:nvPr/>
            </p:nvSpPr>
            <p:spPr bwMode="auto">
              <a:xfrm>
                <a:off x="2719381" y="1503641"/>
                <a:ext cx="349751" cy="629328"/>
              </a:xfrm>
              <a:prstGeom prst="rect">
                <a:avLst/>
              </a:prstGeom>
              <a:noFill/>
              <a:ln w="31750" algn="ctr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lIns="100794" tIns="50397" rIns="100794" bIns="50397" anchor="ctr"/>
              <a:lstStyle/>
              <a:p>
                <a:pPr algn="ctr" defTabSz="503238"/>
                <a:endParaRPr lang="zh-CN" altLang="en-US" sz="20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4234948" y="3129191"/>
              <a:ext cx="352800" cy="629328"/>
            </a:xfrm>
            <a:prstGeom prst="rect">
              <a:avLst/>
            </a:prstGeom>
            <a:noFill/>
            <a:ln w="31750" algn="ctr">
              <a:solidFill>
                <a:srgbClr val="0070C0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00794" tIns="50397" rIns="100794" bIns="50397" anchor="ctr"/>
            <a:lstStyle/>
            <a:p>
              <a:pPr algn="ctr" defTabSz="503238"/>
              <a:endParaRPr lang="zh-CN" altLang="en-US" sz="2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66864" y="2106079"/>
            <a:ext cx="2609847" cy="2683460"/>
            <a:chOff x="5757986" y="1901885"/>
            <a:chExt cx="2609847" cy="2683460"/>
          </a:xfrm>
        </p:grpSpPr>
        <p:grpSp>
          <p:nvGrpSpPr>
            <p:cNvPr id="13" name="组合 12"/>
            <p:cNvGrpSpPr/>
            <p:nvPr/>
          </p:nvGrpSpPr>
          <p:grpSpPr>
            <a:xfrm>
              <a:off x="5757986" y="2046331"/>
              <a:ext cx="2539014" cy="2539014"/>
              <a:chOff x="3710866" y="619399"/>
              <a:chExt cx="2539014" cy="2539014"/>
            </a:xfrm>
          </p:grpSpPr>
          <p:cxnSp>
            <p:nvCxnSpPr>
              <p:cNvPr id="11" name="直接箭头连接符 10"/>
              <p:cNvCxnSpPr/>
              <p:nvPr/>
            </p:nvCxnSpPr>
            <p:spPr>
              <a:xfrm flipV="1">
                <a:off x="3710866" y="1557782"/>
                <a:ext cx="2539014" cy="59122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箭头连接符 11"/>
              <p:cNvCxnSpPr/>
              <p:nvPr/>
            </p:nvCxnSpPr>
            <p:spPr>
              <a:xfrm rot="16200000" flipV="1">
                <a:off x="3709700" y="1593292"/>
                <a:ext cx="2539014" cy="591228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34819" name="Object 3"/>
            <p:cNvGraphicFramePr>
              <a:graphicFrameLocks noChangeAspect="1"/>
            </p:cNvGraphicFramePr>
            <p:nvPr/>
          </p:nvGraphicFramePr>
          <p:xfrm>
            <a:off x="7851895" y="3091096"/>
            <a:ext cx="515938" cy="446088"/>
          </p:xfrm>
          <a:graphic>
            <a:graphicData uri="http://schemas.openxmlformats.org/presentationml/2006/ole">
              <p:oleObj spid="_x0000_s34819" name="Equation" r:id="rId5" imgW="279360" imgH="241200" progId="Equation.DSMT4">
                <p:embed/>
              </p:oleObj>
            </a:graphicData>
          </a:graphic>
        </p:graphicFrame>
        <p:graphicFrame>
          <p:nvGraphicFramePr>
            <p:cNvPr id="34820" name="Object 4"/>
            <p:cNvGraphicFramePr>
              <a:graphicFrameLocks noChangeAspect="1"/>
            </p:cNvGraphicFramePr>
            <p:nvPr/>
          </p:nvGraphicFramePr>
          <p:xfrm>
            <a:off x="6871174" y="1901885"/>
            <a:ext cx="455612" cy="481013"/>
          </p:xfrm>
          <a:graphic>
            <a:graphicData uri="http://schemas.openxmlformats.org/presentationml/2006/ole">
              <p:oleObj spid="_x0000_s34820" name="Equation" r:id="rId6" imgW="228600" imgH="241200" progId="Equation.DSMT4">
                <p:embed/>
              </p:oleObj>
            </a:graphicData>
          </a:graphic>
        </p:graphicFrame>
      </p:grpSp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5757986" y="1637636"/>
          <a:ext cx="825500" cy="461962"/>
        </p:xfrm>
        <a:graphic>
          <a:graphicData uri="http://schemas.openxmlformats.org/presentationml/2006/ole">
            <p:oleObj spid="_x0000_s34823" name="Equation" r:id="rId7" imgW="431640" imgH="241200" progId="Equation.DSMT4">
              <p:embed/>
            </p:oleObj>
          </a:graphicData>
        </a:graphic>
      </p:graphicFrame>
      <p:graphicFrame>
        <p:nvGraphicFramePr>
          <p:cNvPr id="34824" name="Object 8"/>
          <p:cNvGraphicFramePr>
            <a:graphicFrameLocks noChangeAspect="1"/>
          </p:cNvGraphicFramePr>
          <p:nvPr/>
        </p:nvGraphicFramePr>
        <p:xfrm>
          <a:off x="3765295" y="1690156"/>
          <a:ext cx="820235" cy="423347"/>
        </p:xfrm>
        <a:graphic>
          <a:graphicData uri="http://schemas.openxmlformats.org/presentationml/2006/ole">
            <p:oleObj spid="_x0000_s34824" name="Equation" r:id="rId8" imgW="393480" imgH="203040" progId="Equation.DSMT4">
              <p:embed/>
            </p:oleObj>
          </a:graphicData>
        </a:graphic>
      </p:graphicFrame>
      <p:graphicFrame>
        <p:nvGraphicFramePr>
          <p:cNvPr id="34825" name="Object 9"/>
          <p:cNvGraphicFramePr>
            <a:graphicFrameLocks noChangeAspect="1"/>
          </p:cNvGraphicFramePr>
          <p:nvPr/>
        </p:nvGraphicFramePr>
        <p:xfrm>
          <a:off x="2887379" y="2049177"/>
          <a:ext cx="1396299" cy="491290"/>
        </p:xfrm>
        <a:graphic>
          <a:graphicData uri="http://schemas.openxmlformats.org/presentationml/2006/ole">
            <p:oleObj spid="_x0000_s34825" name="Equation" r:id="rId9" imgW="685800" imgH="241200" progId="Equation.DSMT4">
              <p:embed/>
            </p:oleObj>
          </a:graphicData>
        </a:graphic>
      </p:graphicFrame>
      <p:graphicFrame>
        <p:nvGraphicFramePr>
          <p:cNvPr id="34826" name="Object 10"/>
          <p:cNvGraphicFramePr>
            <a:graphicFrameLocks noChangeAspect="1"/>
          </p:cNvGraphicFramePr>
          <p:nvPr/>
        </p:nvGraphicFramePr>
        <p:xfrm>
          <a:off x="1227493" y="2061689"/>
          <a:ext cx="1435806" cy="469900"/>
        </p:xfrm>
        <a:graphic>
          <a:graphicData uri="http://schemas.openxmlformats.org/presentationml/2006/ole">
            <p:oleObj spid="_x0000_s34826" name="Equation" r:id="rId10" imgW="698400" imgH="228600" progId="Equation.DSMT4">
              <p:embed/>
            </p:oleObj>
          </a:graphicData>
        </a:graphic>
      </p:graphicFrame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7886909" y="3368212"/>
            <a:ext cx="216000" cy="3960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00794" tIns="50397" rIns="100794" bIns="50397" anchor="ctr"/>
          <a:lstStyle/>
          <a:p>
            <a:pPr algn="ctr" defTabSz="503238"/>
            <a:endParaRPr lang="zh-CN" altLang="en-US" sz="2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880053" y="2201306"/>
            <a:ext cx="216000" cy="396000"/>
          </a:xfrm>
          <a:prstGeom prst="rect">
            <a:avLst/>
          </a:prstGeom>
          <a:noFill/>
          <a:ln w="31750" algn="ctr">
            <a:solidFill>
              <a:srgbClr val="0070C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00794" tIns="50397" rIns="100794" bIns="50397" anchor="ctr"/>
          <a:lstStyle/>
          <a:p>
            <a:pPr algn="ctr" defTabSz="503238"/>
            <a:endParaRPr lang="zh-CN" altLang="en-US" sz="20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Wavelength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Wave</a:t>
            </a:r>
            <a:r>
              <a:rPr lang="en-US" altLang="zh-CN" dirty="0" smtClean="0"/>
              <a:t>: The wavelength must be compatible 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</a:t>
            </a:r>
            <a:r>
              <a:rPr lang="en-US" altLang="zh-CN" dirty="0" smtClean="0"/>
              <a:t>   </a:t>
            </a:r>
            <a:r>
              <a:rPr lang="en-US" altLang="zh-CN" dirty="0" smtClean="0"/>
              <a:t>with </a:t>
            </a:r>
            <a:r>
              <a:rPr lang="en-US" altLang="zh-CN" dirty="0" smtClean="0"/>
              <a:t>the propagation direction.</a:t>
            </a:r>
          </a:p>
          <a:p>
            <a:pPr>
              <a:buNone/>
            </a:pPr>
            <a:r>
              <a:rPr lang="en-US" altLang="zh-CN" dirty="0" smtClean="0"/>
              <a:t>                 </a:t>
            </a:r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1920875" y="2851377"/>
          <a:ext cx="1851025" cy="590550"/>
        </p:xfrm>
        <a:graphic>
          <a:graphicData uri="http://schemas.openxmlformats.org/presentationml/2006/ole">
            <p:oleObj spid="_x0000_s29699" name="Equation" r:id="rId4" imgW="914400" imgH="291960" progId="Equation.DSMT4">
              <p:embed/>
            </p:oleObj>
          </a:graphicData>
        </a:graphic>
      </p:graphicFrame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1825230" y="4050366"/>
          <a:ext cx="2020304" cy="564497"/>
        </p:xfrm>
        <a:graphic>
          <a:graphicData uri="http://schemas.openxmlformats.org/presentationml/2006/ole">
            <p:oleObj spid="_x0000_s29700" name="Equation" r:id="rId5" imgW="863280" imgH="241200" progId="Equation.DSMT4">
              <p:embed/>
            </p:oleObj>
          </a:graphicData>
        </a:graphic>
      </p:graphicFrame>
      <p:sp>
        <p:nvSpPr>
          <p:cNvPr id="9" name="上下箭头 8"/>
          <p:cNvSpPr/>
          <p:nvPr/>
        </p:nvSpPr>
        <p:spPr>
          <a:xfrm>
            <a:off x="4181475" y="3428537"/>
            <a:ext cx="209550" cy="552449"/>
          </a:xfrm>
          <a:prstGeom prst="upDown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9702" name="Object 6"/>
          <p:cNvGraphicFramePr>
            <a:graphicFrameLocks noChangeAspect="1"/>
          </p:cNvGraphicFramePr>
          <p:nvPr/>
        </p:nvGraphicFramePr>
        <p:xfrm>
          <a:off x="4810125" y="2851377"/>
          <a:ext cx="1747838" cy="590550"/>
        </p:xfrm>
        <a:graphic>
          <a:graphicData uri="http://schemas.openxmlformats.org/presentationml/2006/ole">
            <p:oleObj spid="_x0000_s29702" name="Equation" r:id="rId6" imgW="863280" imgH="291960" progId="Equation.DSMT4">
              <p:embed/>
            </p:oleObj>
          </a:graphicData>
        </a:graphic>
      </p:graphicFrame>
      <p:graphicFrame>
        <p:nvGraphicFramePr>
          <p:cNvPr id="29703" name="Object 7"/>
          <p:cNvGraphicFramePr>
            <a:graphicFrameLocks noChangeAspect="1"/>
          </p:cNvGraphicFramePr>
          <p:nvPr/>
        </p:nvGraphicFramePr>
        <p:xfrm>
          <a:off x="4735513" y="4049713"/>
          <a:ext cx="1900237" cy="565150"/>
        </p:xfrm>
        <a:graphic>
          <a:graphicData uri="http://schemas.openxmlformats.org/presentationml/2006/ole">
            <p:oleObj spid="_x0000_s29703" name="Equation" r:id="rId7" imgW="812520" imgH="241200" progId="Equation.DSMT4">
              <p:embed/>
            </p:oleObj>
          </a:graphicData>
        </a:graphic>
      </p:graphicFrame>
      <p:sp>
        <p:nvSpPr>
          <p:cNvPr id="11" name="下箭头 10"/>
          <p:cNvSpPr/>
          <p:nvPr/>
        </p:nvSpPr>
        <p:spPr bwMode="auto">
          <a:xfrm>
            <a:off x="4181850" y="2219325"/>
            <a:ext cx="208800" cy="551987"/>
          </a:xfrm>
          <a:prstGeom prst="downArrow">
            <a:avLst/>
          </a:prstGeom>
          <a:solidFill>
            <a:srgbClr val="C00000"/>
          </a:solidFill>
          <a:ln w="9525">
            <a:solidFill>
              <a:schemeClr val="accent1">
                <a:shade val="95000"/>
                <a:satMod val="105000"/>
              </a:schemeClr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4925" y="3156700"/>
            <a:ext cx="2579743" cy="198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Wavelength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Optimize wavelength to remove the curl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1610347" y="1879255"/>
          <a:ext cx="1407914" cy="409575"/>
        </p:xfrm>
        <a:graphic>
          <a:graphicData uri="http://schemas.openxmlformats.org/presentationml/2006/ole">
            <p:oleObj spid="_x0000_s30723" name="Equation" r:id="rId5" imgW="698400" imgH="203040" progId="Equation.DSMT4">
              <p:embed/>
            </p:oleObj>
          </a:graphicData>
        </a:graphic>
      </p:graphicFrame>
      <p:graphicFrame>
        <p:nvGraphicFramePr>
          <p:cNvPr id="30725" name="Object 5"/>
          <p:cNvGraphicFramePr>
            <a:graphicFrameLocks noChangeAspect="1"/>
          </p:cNvGraphicFramePr>
          <p:nvPr/>
        </p:nvGraphicFramePr>
        <p:xfrm>
          <a:off x="1345383" y="2408511"/>
          <a:ext cx="1960354" cy="547746"/>
        </p:xfrm>
        <a:graphic>
          <a:graphicData uri="http://schemas.openxmlformats.org/presentationml/2006/ole">
            <p:oleObj spid="_x0000_s30725" name="Equation" r:id="rId6" imgW="863280" imgH="241200" progId="Equation.DSMT4">
              <p:embed/>
            </p:oleObj>
          </a:graphicData>
        </a:graphic>
      </p:graphicFrame>
      <p:graphicFrame>
        <p:nvGraphicFramePr>
          <p:cNvPr id="30726" name="Object 6"/>
          <p:cNvGraphicFramePr>
            <a:graphicFrameLocks noChangeAspect="1"/>
          </p:cNvGraphicFramePr>
          <p:nvPr/>
        </p:nvGraphicFramePr>
        <p:xfrm>
          <a:off x="4495800" y="2417763"/>
          <a:ext cx="2624138" cy="530225"/>
        </p:xfrm>
        <a:graphic>
          <a:graphicData uri="http://schemas.openxmlformats.org/presentationml/2006/ole">
            <p:oleObj spid="_x0000_s30726" name="Equation" r:id="rId7" imgW="1193760" imgH="241200" progId="Equation.DSMT4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986887" y="1843743"/>
            <a:ext cx="892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Let</a:t>
            </a:r>
            <a:endParaRPr lang="zh-CN" altLang="en-US" sz="2400" dirty="0"/>
          </a:p>
        </p:txBody>
      </p:sp>
      <p:graphicFrame>
        <p:nvGraphicFramePr>
          <p:cNvPr id="30727" name="Object 7"/>
          <p:cNvGraphicFramePr>
            <a:graphicFrameLocks noChangeAspect="1"/>
          </p:cNvGraphicFramePr>
          <p:nvPr/>
        </p:nvGraphicFramePr>
        <p:xfrm>
          <a:off x="1314450" y="3736975"/>
          <a:ext cx="3522663" cy="863600"/>
        </p:xfrm>
        <a:graphic>
          <a:graphicData uri="http://schemas.openxmlformats.org/presentationml/2006/ole">
            <p:oleObj spid="_x0000_s30727" name="Equation" r:id="rId8" imgW="1866600" imgH="457200" progId="Equation.DSMT4">
              <p:embed/>
            </p:oleObj>
          </a:graphicData>
        </a:graphic>
      </p:graphicFrame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968997" y="2420936"/>
            <a:ext cx="1152000" cy="54000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00794" tIns="50397" rIns="100794" bIns="50397" anchor="ctr"/>
          <a:lstStyle/>
          <a:p>
            <a:pPr algn="ctr" defTabSz="503238"/>
            <a:endParaRPr lang="zh-CN" altLang="en-US" sz="2000">
              <a:solidFill>
                <a:srgbClr val="FFFFFF"/>
              </a:solidFill>
              <a:latin typeface="Calibri" pitchFamily="34" charset="0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rot="10800000" flipV="1">
            <a:off x="3076575" y="2960687"/>
            <a:ext cx="2886074" cy="71913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右箭头 12"/>
          <p:cNvSpPr/>
          <p:nvPr/>
        </p:nvSpPr>
        <p:spPr bwMode="auto">
          <a:xfrm>
            <a:off x="3592606" y="2539208"/>
            <a:ext cx="719091" cy="276810"/>
          </a:xfrm>
          <a:prstGeom prst="rightArrow">
            <a:avLst/>
          </a:prstGeom>
          <a:solidFill>
            <a:srgbClr val="C00000"/>
          </a:solidFill>
          <a:ln w="25400">
            <a:noFill/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Wavelength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Curl free Energy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Smoothness Energy</a:t>
            </a:r>
            <a:endParaRPr lang="zh-CN" altLang="en-US" dirty="0"/>
          </a:p>
        </p:txBody>
      </p:sp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757238" y="1827213"/>
          <a:ext cx="7558087" cy="781050"/>
        </p:xfrm>
        <a:graphic>
          <a:graphicData uri="http://schemas.openxmlformats.org/presentationml/2006/ole">
            <p:oleObj spid="_x0000_s56321" name="Equation" r:id="rId4" imgW="3809880" imgH="393480" progId="Equation.DSMT4">
              <p:embed/>
            </p:oleObj>
          </a:graphicData>
        </a:graphic>
      </p:graphicFrame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792842" y="3448050"/>
          <a:ext cx="2897188" cy="539750"/>
        </p:xfrm>
        <a:graphic>
          <a:graphicData uri="http://schemas.openxmlformats.org/presentationml/2006/ole">
            <p:oleObj spid="_x0000_s56322" name="Equation" r:id="rId5" imgW="149832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Related Work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Structure from Heuristic Way</a:t>
            </a:r>
          </a:p>
          <a:p>
            <a:pPr marL="741600" lvl="1" indent="-284400">
              <a:buFont typeface="Arial" pitchFamily="34" charset="0"/>
              <a:buChar char="–"/>
            </a:pPr>
            <a:r>
              <a:rPr lang="en-US" altLang="zh-CN" dirty="0" smtClean="0"/>
              <a:t>[</a:t>
            </a:r>
            <a:r>
              <a:rPr lang="en-US" altLang="zh-CN" dirty="0" err="1" smtClean="0"/>
              <a:t>Marinov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Kobbelt</a:t>
            </a:r>
            <a:r>
              <a:rPr lang="en-US" altLang="zh-CN" dirty="0" smtClean="0"/>
              <a:t> 2006]</a:t>
            </a:r>
          </a:p>
          <a:p>
            <a:pPr marL="741600" lvl="1" indent="-284400">
              <a:buFont typeface="Arial" pitchFamily="34" charset="0"/>
              <a:buChar char="–"/>
            </a:pPr>
            <a:r>
              <a:rPr lang="en-US" altLang="zh-CN" dirty="0" smtClean="0"/>
              <a:t>[Tong et al. 2006]</a:t>
            </a:r>
          </a:p>
          <a:p>
            <a:pPr marL="741600" lvl="1" indent="-284400">
              <a:buFont typeface="Arial" pitchFamily="34" charset="0"/>
              <a:buChar char="–"/>
            </a:pPr>
            <a:endParaRPr lang="en-US" altLang="zh-CN" dirty="0" smtClean="0"/>
          </a:p>
          <a:p>
            <a:pPr marL="741600" lvl="1" indent="-284400">
              <a:buFont typeface="Arial" pitchFamily="34" charset="0"/>
              <a:buChar char="–"/>
            </a:pPr>
            <a:endParaRPr lang="zh-CN" altLang="en-US" dirty="0" smtClean="0"/>
          </a:p>
          <a:p>
            <a:pPr marL="342900" lvl="1" indent="-342900">
              <a:buFont typeface="Arial" charset="0"/>
              <a:buChar char="•"/>
            </a:pPr>
            <a:r>
              <a:rPr lang="en-US" altLang="zh-CN" sz="2800" dirty="0" smtClean="0"/>
              <a:t>Hard to find a good structure </a:t>
            </a:r>
            <a:br>
              <a:rPr lang="en-US" altLang="zh-CN" sz="2800" dirty="0" smtClean="0"/>
            </a:br>
            <a:r>
              <a:rPr lang="en-US" altLang="zh-CN" sz="2800" dirty="0" smtClean="0"/>
              <a:t>under use-control automatically</a:t>
            </a:r>
          </a:p>
          <a:p>
            <a:endParaRPr lang="zh-CN" alt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18096" y="1659525"/>
            <a:ext cx="2165915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07250" y="2523920"/>
            <a:ext cx="1736725" cy="238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Wavelength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Size Control: Specify the wavelength</a:t>
            </a:r>
            <a:endParaRPr lang="zh-CN" altLang="en-US" dirty="0" smtClean="0"/>
          </a:p>
          <a:p>
            <a:endParaRPr lang="en-US" altLang="zh-CN" dirty="0" smtClean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4604" y="2293927"/>
            <a:ext cx="1990168" cy="2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08697" y="2256749"/>
            <a:ext cx="1797904" cy="26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2273527"/>
            <a:ext cx="1795258" cy="25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99871" y="2291438"/>
            <a:ext cx="1798928" cy="26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457200" y="2247677"/>
            <a:ext cx="3697572" cy="2628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993557" y="2241885"/>
            <a:ext cx="3697572" cy="2628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Wavelength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Anisotropic Wavelength</a:t>
            </a:r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Handle typical case</a:t>
            </a:r>
            <a:endParaRPr lang="zh-CN" altLang="en-US" sz="2400" dirty="0"/>
          </a:p>
        </p:txBody>
      </p:sp>
      <p:grpSp>
        <p:nvGrpSpPr>
          <p:cNvPr id="27" name="Group 116"/>
          <p:cNvGrpSpPr>
            <a:grpSpLocks/>
          </p:cNvGrpSpPr>
          <p:nvPr/>
        </p:nvGrpSpPr>
        <p:grpSpPr bwMode="auto">
          <a:xfrm>
            <a:off x="95249" y="2442455"/>
            <a:ext cx="2798183" cy="1800000"/>
            <a:chOff x="1996" y="3469"/>
            <a:chExt cx="1905" cy="1225"/>
          </a:xfrm>
        </p:grpSpPr>
        <p:grpSp>
          <p:nvGrpSpPr>
            <p:cNvPr id="28" name="Group 117"/>
            <p:cNvGrpSpPr>
              <a:grpSpLocks/>
            </p:cNvGrpSpPr>
            <p:nvPr/>
          </p:nvGrpSpPr>
          <p:grpSpPr bwMode="auto">
            <a:xfrm>
              <a:off x="2086" y="3469"/>
              <a:ext cx="1678" cy="1225"/>
              <a:chOff x="1225" y="2925"/>
              <a:chExt cx="1678" cy="1225"/>
            </a:xfrm>
          </p:grpSpPr>
          <p:sp>
            <p:nvSpPr>
              <p:cNvPr id="34" name="Line 118"/>
              <p:cNvSpPr>
                <a:spLocks noChangeShapeType="1"/>
              </p:cNvSpPr>
              <p:nvPr/>
            </p:nvSpPr>
            <p:spPr bwMode="auto">
              <a:xfrm>
                <a:off x="1225" y="3061"/>
                <a:ext cx="544" cy="108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Line 119"/>
              <p:cNvSpPr>
                <a:spLocks noChangeShapeType="1"/>
              </p:cNvSpPr>
              <p:nvPr/>
            </p:nvSpPr>
            <p:spPr bwMode="auto">
              <a:xfrm>
                <a:off x="2086" y="2925"/>
                <a:ext cx="1" cy="118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Line 120"/>
              <p:cNvSpPr>
                <a:spLocks noChangeShapeType="1"/>
              </p:cNvSpPr>
              <p:nvPr/>
            </p:nvSpPr>
            <p:spPr bwMode="auto">
              <a:xfrm flipH="1">
                <a:off x="2404" y="3016"/>
                <a:ext cx="499" cy="113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Line 121"/>
              <p:cNvSpPr>
                <a:spLocks noChangeShapeType="1"/>
              </p:cNvSpPr>
              <p:nvPr/>
            </p:nvSpPr>
            <p:spPr bwMode="auto">
              <a:xfrm rot="21420000">
                <a:off x="1724" y="2971"/>
                <a:ext cx="182" cy="113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Line 122"/>
              <p:cNvSpPr>
                <a:spLocks noChangeShapeType="1"/>
              </p:cNvSpPr>
              <p:nvPr/>
            </p:nvSpPr>
            <p:spPr bwMode="auto">
              <a:xfrm flipH="1">
                <a:off x="2269" y="2971"/>
                <a:ext cx="226" cy="113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9" name="Group 123"/>
            <p:cNvGrpSpPr>
              <a:grpSpLocks/>
            </p:cNvGrpSpPr>
            <p:nvPr/>
          </p:nvGrpSpPr>
          <p:grpSpPr bwMode="auto">
            <a:xfrm>
              <a:off x="1996" y="3696"/>
              <a:ext cx="1905" cy="863"/>
              <a:chOff x="1996" y="3696"/>
              <a:chExt cx="1905" cy="863"/>
            </a:xfrm>
          </p:grpSpPr>
          <p:sp>
            <p:nvSpPr>
              <p:cNvPr id="30" name="Freeform 124"/>
              <p:cNvSpPr>
                <a:spLocks/>
              </p:cNvSpPr>
              <p:nvPr/>
            </p:nvSpPr>
            <p:spPr bwMode="auto">
              <a:xfrm>
                <a:off x="2359" y="4377"/>
                <a:ext cx="1224" cy="182"/>
              </a:xfrm>
              <a:custGeom>
                <a:avLst/>
                <a:gdLst/>
                <a:ahLst/>
                <a:cxnLst>
                  <a:cxn ang="0">
                    <a:pos x="0" y="157"/>
                  </a:cxn>
                  <a:cxn ang="0">
                    <a:pos x="473" y="0"/>
                  </a:cxn>
                  <a:cxn ang="0">
                    <a:pos x="998" y="157"/>
                  </a:cxn>
                </a:cxnLst>
                <a:rect l="0" t="0" r="r" b="b"/>
                <a:pathLst>
                  <a:path w="998" h="157">
                    <a:moveTo>
                      <a:pt x="0" y="157"/>
                    </a:moveTo>
                    <a:cubicBezTo>
                      <a:pt x="79" y="131"/>
                      <a:pt x="307" y="0"/>
                      <a:pt x="473" y="0"/>
                    </a:cubicBezTo>
                    <a:cubicBezTo>
                      <a:pt x="639" y="0"/>
                      <a:pt x="889" y="124"/>
                      <a:pt x="998" y="157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125"/>
              <p:cNvSpPr>
                <a:spLocks/>
              </p:cNvSpPr>
              <p:nvPr/>
            </p:nvSpPr>
            <p:spPr bwMode="auto">
              <a:xfrm>
                <a:off x="2222" y="4150"/>
                <a:ext cx="1407" cy="182"/>
              </a:xfrm>
              <a:custGeom>
                <a:avLst/>
                <a:gdLst/>
                <a:ahLst/>
                <a:cxnLst>
                  <a:cxn ang="0">
                    <a:pos x="0" y="157"/>
                  </a:cxn>
                  <a:cxn ang="0">
                    <a:pos x="473" y="0"/>
                  </a:cxn>
                  <a:cxn ang="0">
                    <a:pos x="998" y="157"/>
                  </a:cxn>
                </a:cxnLst>
                <a:rect l="0" t="0" r="r" b="b"/>
                <a:pathLst>
                  <a:path w="998" h="157">
                    <a:moveTo>
                      <a:pt x="0" y="157"/>
                    </a:moveTo>
                    <a:cubicBezTo>
                      <a:pt x="79" y="131"/>
                      <a:pt x="307" y="0"/>
                      <a:pt x="473" y="0"/>
                    </a:cubicBezTo>
                    <a:cubicBezTo>
                      <a:pt x="639" y="0"/>
                      <a:pt x="889" y="124"/>
                      <a:pt x="998" y="157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126"/>
              <p:cNvSpPr>
                <a:spLocks/>
              </p:cNvSpPr>
              <p:nvPr/>
            </p:nvSpPr>
            <p:spPr bwMode="auto">
              <a:xfrm>
                <a:off x="2132" y="3911"/>
                <a:ext cx="1587" cy="182"/>
              </a:xfrm>
              <a:custGeom>
                <a:avLst/>
                <a:gdLst/>
                <a:ahLst/>
                <a:cxnLst>
                  <a:cxn ang="0">
                    <a:pos x="0" y="157"/>
                  </a:cxn>
                  <a:cxn ang="0">
                    <a:pos x="473" y="0"/>
                  </a:cxn>
                  <a:cxn ang="0">
                    <a:pos x="998" y="157"/>
                  </a:cxn>
                </a:cxnLst>
                <a:rect l="0" t="0" r="r" b="b"/>
                <a:pathLst>
                  <a:path w="998" h="157">
                    <a:moveTo>
                      <a:pt x="0" y="157"/>
                    </a:moveTo>
                    <a:cubicBezTo>
                      <a:pt x="79" y="131"/>
                      <a:pt x="307" y="0"/>
                      <a:pt x="473" y="0"/>
                    </a:cubicBezTo>
                    <a:cubicBezTo>
                      <a:pt x="639" y="0"/>
                      <a:pt x="889" y="124"/>
                      <a:pt x="998" y="157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127"/>
              <p:cNvSpPr>
                <a:spLocks/>
              </p:cNvSpPr>
              <p:nvPr/>
            </p:nvSpPr>
            <p:spPr bwMode="auto">
              <a:xfrm>
                <a:off x="1996" y="3696"/>
                <a:ext cx="1905" cy="182"/>
              </a:xfrm>
              <a:custGeom>
                <a:avLst/>
                <a:gdLst/>
                <a:ahLst/>
                <a:cxnLst>
                  <a:cxn ang="0">
                    <a:pos x="0" y="157"/>
                  </a:cxn>
                  <a:cxn ang="0">
                    <a:pos x="473" y="0"/>
                  </a:cxn>
                  <a:cxn ang="0">
                    <a:pos x="998" y="157"/>
                  </a:cxn>
                </a:cxnLst>
                <a:rect l="0" t="0" r="r" b="b"/>
                <a:pathLst>
                  <a:path w="998" h="157">
                    <a:moveTo>
                      <a:pt x="0" y="157"/>
                    </a:moveTo>
                    <a:cubicBezTo>
                      <a:pt x="79" y="131"/>
                      <a:pt x="307" y="0"/>
                      <a:pt x="473" y="0"/>
                    </a:cubicBezTo>
                    <a:cubicBezTo>
                      <a:pt x="639" y="0"/>
                      <a:pt x="889" y="124"/>
                      <a:pt x="998" y="157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Group 157"/>
          <p:cNvGrpSpPr>
            <a:grpSpLocks/>
          </p:cNvGrpSpPr>
          <p:nvPr/>
        </p:nvGrpSpPr>
        <p:grpSpPr bwMode="auto">
          <a:xfrm>
            <a:off x="6245016" y="2776006"/>
            <a:ext cx="2798183" cy="1268082"/>
            <a:chOff x="1996" y="3696"/>
            <a:chExt cx="1905" cy="863"/>
          </a:xfrm>
        </p:grpSpPr>
        <p:sp>
          <p:nvSpPr>
            <p:cNvPr id="14" name="Freeform 158"/>
            <p:cNvSpPr>
              <a:spLocks/>
            </p:cNvSpPr>
            <p:nvPr/>
          </p:nvSpPr>
          <p:spPr bwMode="auto">
            <a:xfrm>
              <a:off x="2359" y="4377"/>
              <a:ext cx="1224" cy="182"/>
            </a:xfrm>
            <a:custGeom>
              <a:avLst/>
              <a:gdLst/>
              <a:ahLst/>
              <a:cxnLst>
                <a:cxn ang="0">
                  <a:pos x="0" y="157"/>
                </a:cxn>
                <a:cxn ang="0">
                  <a:pos x="473" y="0"/>
                </a:cxn>
                <a:cxn ang="0">
                  <a:pos x="998" y="157"/>
                </a:cxn>
              </a:cxnLst>
              <a:rect l="0" t="0" r="r" b="b"/>
              <a:pathLst>
                <a:path w="998" h="157">
                  <a:moveTo>
                    <a:pt x="0" y="157"/>
                  </a:moveTo>
                  <a:cubicBezTo>
                    <a:pt x="79" y="131"/>
                    <a:pt x="307" y="0"/>
                    <a:pt x="473" y="0"/>
                  </a:cubicBezTo>
                  <a:cubicBezTo>
                    <a:pt x="639" y="0"/>
                    <a:pt x="889" y="124"/>
                    <a:pt x="998" y="157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59"/>
            <p:cNvSpPr>
              <a:spLocks/>
            </p:cNvSpPr>
            <p:nvPr/>
          </p:nvSpPr>
          <p:spPr bwMode="auto">
            <a:xfrm>
              <a:off x="2222" y="4150"/>
              <a:ext cx="1407" cy="182"/>
            </a:xfrm>
            <a:custGeom>
              <a:avLst/>
              <a:gdLst/>
              <a:ahLst/>
              <a:cxnLst>
                <a:cxn ang="0">
                  <a:pos x="0" y="157"/>
                </a:cxn>
                <a:cxn ang="0">
                  <a:pos x="473" y="0"/>
                </a:cxn>
                <a:cxn ang="0">
                  <a:pos x="998" y="157"/>
                </a:cxn>
              </a:cxnLst>
              <a:rect l="0" t="0" r="r" b="b"/>
              <a:pathLst>
                <a:path w="998" h="157">
                  <a:moveTo>
                    <a:pt x="0" y="157"/>
                  </a:moveTo>
                  <a:cubicBezTo>
                    <a:pt x="79" y="131"/>
                    <a:pt x="307" y="0"/>
                    <a:pt x="473" y="0"/>
                  </a:cubicBezTo>
                  <a:cubicBezTo>
                    <a:pt x="639" y="0"/>
                    <a:pt x="889" y="124"/>
                    <a:pt x="998" y="157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60"/>
            <p:cNvSpPr>
              <a:spLocks/>
            </p:cNvSpPr>
            <p:nvPr/>
          </p:nvSpPr>
          <p:spPr bwMode="auto">
            <a:xfrm>
              <a:off x="2132" y="3911"/>
              <a:ext cx="1587" cy="182"/>
            </a:xfrm>
            <a:custGeom>
              <a:avLst/>
              <a:gdLst/>
              <a:ahLst/>
              <a:cxnLst>
                <a:cxn ang="0">
                  <a:pos x="0" y="157"/>
                </a:cxn>
                <a:cxn ang="0">
                  <a:pos x="473" y="0"/>
                </a:cxn>
                <a:cxn ang="0">
                  <a:pos x="998" y="157"/>
                </a:cxn>
              </a:cxnLst>
              <a:rect l="0" t="0" r="r" b="b"/>
              <a:pathLst>
                <a:path w="998" h="157">
                  <a:moveTo>
                    <a:pt x="0" y="157"/>
                  </a:moveTo>
                  <a:cubicBezTo>
                    <a:pt x="79" y="131"/>
                    <a:pt x="307" y="0"/>
                    <a:pt x="473" y="0"/>
                  </a:cubicBezTo>
                  <a:cubicBezTo>
                    <a:pt x="639" y="0"/>
                    <a:pt x="889" y="124"/>
                    <a:pt x="998" y="157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61"/>
            <p:cNvSpPr>
              <a:spLocks/>
            </p:cNvSpPr>
            <p:nvPr/>
          </p:nvSpPr>
          <p:spPr bwMode="auto">
            <a:xfrm>
              <a:off x="1996" y="3696"/>
              <a:ext cx="1905" cy="182"/>
            </a:xfrm>
            <a:custGeom>
              <a:avLst/>
              <a:gdLst/>
              <a:ahLst/>
              <a:cxnLst>
                <a:cxn ang="0">
                  <a:pos x="0" y="157"/>
                </a:cxn>
                <a:cxn ang="0">
                  <a:pos x="473" y="0"/>
                </a:cxn>
                <a:cxn ang="0">
                  <a:pos x="998" y="157"/>
                </a:cxn>
              </a:cxnLst>
              <a:rect l="0" t="0" r="r" b="b"/>
              <a:pathLst>
                <a:path w="998" h="157">
                  <a:moveTo>
                    <a:pt x="0" y="157"/>
                  </a:moveTo>
                  <a:cubicBezTo>
                    <a:pt x="79" y="131"/>
                    <a:pt x="307" y="0"/>
                    <a:pt x="473" y="0"/>
                  </a:cubicBezTo>
                  <a:cubicBezTo>
                    <a:pt x="639" y="0"/>
                    <a:pt x="889" y="124"/>
                    <a:pt x="998" y="157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AutoShape 177"/>
          <p:cNvSpPr>
            <a:spLocks noChangeArrowheads="1"/>
          </p:cNvSpPr>
          <p:nvPr/>
        </p:nvSpPr>
        <p:spPr bwMode="auto">
          <a:xfrm>
            <a:off x="2961000" y="3443108"/>
            <a:ext cx="599296" cy="265959"/>
          </a:xfrm>
          <a:prstGeom prst="rightArrow">
            <a:avLst>
              <a:gd name="adj1" fmla="val 50000"/>
              <a:gd name="adj2" fmla="val 563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541246" y="2442455"/>
            <a:ext cx="2464752" cy="1800000"/>
            <a:chOff x="3617446" y="2257393"/>
            <a:chExt cx="2464752" cy="1800000"/>
          </a:xfrm>
        </p:grpSpPr>
        <p:grpSp>
          <p:nvGrpSpPr>
            <p:cNvPr id="60" name="Group 83"/>
            <p:cNvGrpSpPr>
              <a:grpSpLocks/>
            </p:cNvGrpSpPr>
            <p:nvPr/>
          </p:nvGrpSpPr>
          <p:grpSpPr bwMode="auto">
            <a:xfrm>
              <a:off x="3617446" y="2257393"/>
              <a:ext cx="2464752" cy="1800000"/>
              <a:chOff x="1225" y="2925"/>
              <a:chExt cx="1678" cy="1225"/>
            </a:xfrm>
          </p:grpSpPr>
          <p:sp>
            <p:nvSpPr>
              <p:cNvPr id="61" name="Line 84"/>
              <p:cNvSpPr>
                <a:spLocks noChangeShapeType="1"/>
              </p:cNvSpPr>
              <p:nvPr/>
            </p:nvSpPr>
            <p:spPr bwMode="auto">
              <a:xfrm>
                <a:off x="1225" y="3061"/>
                <a:ext cx="544" cy="108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Line 85"/>
              <p:cNvSpPr>
                <a:spLocks noChangeShapeType="1"/>
              </p:cNvSpPr>
              <p:nvPr/>
            </p:nvSpPr>
            <p:spPr bwMode="auto">
              <a:xfrm>
                <a:off x="2086" y="2925"/>
                <a:ext cx="1" cy="118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Line 86"/>
              <p:cNvSpPr>
                <a:spLocks noChangeShapeType="1"/>
              </p:cNvSpPr>
              <p:nvPr/>
            </p:nvSpPr>
            <p:spPr bwMode="auto">
              <a:xfrm flipH="1">
                <a:off x="2404" y="3016"/>
                <a:ext cx="499" cy="113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Line 87"/>
              <p:cNvSpPr>
                <a:spLocks noChangeShapeType="1"/>
              </p:cNvSpPr>
              <p:nvPr/>
            </p:nvSpPr>
            <p:spPr bwMode="auto">
              <a:xfrm rot="21420000">
                <a:off x="1724" y="2971"/>
                <a:ext cx="182" cy="113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Line 88"/>
              <p:cNvSpPr>
                <a:spLocks noChangeShapeType="1"/>
              </p:cNvSpPr>
              <p:nvPr/>
            </p:nvSpPr>
            <p:spPr bwMode="auto">
              <a:xfrm flipH="1">
                <a:off x="2269" y="2971"/>
                <a:ext cx="226" cy="113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AutoShape 179"/>
            <p:cNvSpPr>
              <a:spLocks noChangeArrowheads="1"/>
            </p:cNvSpPr>
            <p:nvPr/>
          </p:nvSpPr>
          <p:spPr bwMode="auto">
            <a:xfrm>
              <a:off x="4749939" y="2724658"/>
              <a:ext cx="267333" cy="865469"/>
            </a:xfrm>
            <a:prstGeom prst="downArrow">
              <a:avLst>
                <a:gd name="adj1" fmla="val 50000"/>
                <a:gd name="adj2" fmla="val 80907"/>
              </a:avLst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7" name="AutoShape 180"/>
          <p:cNvSpPr>
            <a:spLocks noChangeArrowheads="1"/>
          </p:cNvSpPr>
          <p:nvPr/>
        </p:nvSpPr>
        <p:spPr bwMode="auto">
          <a:xfrm rot="16200000">
            <a:off x="7348310" y="2876079"/>
            <a:ext cx="267429" cy="865160"/>
          </a:xfrm>
          <a:prstGeom prst="downArrow">
            <a:avLst>
              <a:gd name="adj1" fmla="val 50000"/>
              <a:gd name="adj2" fmla="val 80907"/>
            </a:avLst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4054475" y="4317998"/>
          <a:ext cx="1479550" cy="468313"/>
        </p:xfrm>
        <a:graphic>
          <a:graphicData uri="http://schemas.openxmlformats.org/presentationml/2006/ole">
            <p:oleObj spid="_x0000_s130049" name="Equation" r:id="rId4" imgW="761760" imgH="241200" progId="Equation.DSMT4">
              <p:embed/>
            </p:oleObj>
          </a:graphicData>
        </a:graphic>
      </p:graphicFrame>
      <p:graphicFrame>
        <p:nvGraphicFramePr>
          <p:cNvPr id="130052" name="Object 4"/>
          <p:cNvGraphicFramePr>
            <a:graphicFrameLocks noChangeAspect="1"/>
          </p:cNvGraphicFramePr>
          <p:nvPr/>
        </p:nvGraphicFramePr>
        <p:xfrm>
          <a:off x="1277938" y="4204612"/>
          <a:ext cx="409575" cy="468313"/>
        </p:xfrm>
        <a:graphic>
          <a:graphicData uri="http://schemas.openxmlformats.org/presentationml/2006/ole">
            <p:oleObj spid="_x0000_s130052" name="Equation" r:id="rId5" imgW="177480" imgH="203040" progId="Equation.DSMT4">
              <p:embed/>
            </p:oleObj>
          </a:graphicData>
        </a:graphic>
      </p:graphicFrame>
      <p:graphicFrame>
        <p:nvGraphicFramePr>
          <p:cNvPr id="130053" name="Object 5"/>
          <p:cNvGraphicFramePr>
            <a:graphicFrameLocks noChangeAspect="1"/>
          </p:cNvGraphicFramePr>
          <p:nvPr/>
        </p:nvGraphicFramePr>
        <p:xfrm>
          <a:off x="6932613" y="4317998"/>
          <a:ext cx="1428750" cy="468313"/>
        </p:xfrm>
        <a:graphic>
          <a:graphicData uri="http://schemas.openxmlformats.org/presentationml/2006/ole">
            <p:oleObj spid="_x0000_s130053" name="Equation" r:id="rId6" imgW="736560" imgH="241200" progId="Equation.DSMT4">
              <p:embed/>
            </p:oleObj>
          </a:graphicData>
        </a:graphic>
      </p:graphicFrame>
      <p:graphicFrame>
        <p:nvGraphicFramePr>
          <p:cNvPr id="130054" name="Object 6"/>
          <p:cNvGraphicFramePr>
            <a:graphicFrameLocks noChangeAspect="1"/>
          </p:cNvGraphicFramePr>
          <p:nvPr/>
        </p:nvGraphicFramePr>
        <p:xfrm>
          <a:off x="2520950" y="3390225"/>
          <a:ext cx="320675" cy="466725"/>
        </p:xfrm>
        <a:graphic>
          <a:graphicData uri="http://schemas.openxmlformats.org/presentationml/2006/ole">
            <p:oleObj spid="_x0000_s130054" name="Equation" r:id="rId7" imgW="139680" imgH="203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Wavelength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Anisotropic Wavelength</a:t>
            </a:r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Enrich results</a:t>
            </a:r>
            <a:endParaRPr lang="zh-CN" altLang="en-US" sz="2400" dirty="0" smtClean="0"/>
          </a:p>
          <a:p>
            <a:endParaRPr lang="zh-CN" altLang="en-US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5290" y="2624400"/>
            <a:ext cx="7309537" cy="24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5200" y="2624372"/>
            <a:ext cx="7372528" cy="24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/>
          <p:cNvCxnSpPr/>
          <p:nvPr/>
        </p:nvCxnSpPr>
        <p:spPr>
          <a:xfrm>
            <a:off x="879475" y="2392142"/>
            <a:ext cx="6851196" cy="158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Wave Control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Propagation Direction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Wavelength</a:t>
            </a:r>
          </a:p>
          <a:p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Anti-node Position </a:t>
            </a:r>
            <a:endParaRPr lang="zh-CN" alt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Anti-node Position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edge position of MSC/Quad</a:t>
            </a:r>
            <a:endParaRPr lang="zh-CN" altLang="en-US" dirty="0"/>
          </a:p>
        </p:txBody>
      </p:sp>
      <p:pic>
        <p:nvPicPr>
          <p:cNvPr id="173058" name="Picture 2" descr="E:\work\coding\vc2005\p2009\quadmeshdemo\Data\accesso\img\cut\f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6948" y="2299712"/>
            <a:ext cx="2506977" cy="2520000"/>
          </a:xfrm>
          <a:prstGeom prst="rect">
            <a:avLst/>
          </a:prstGeom>
          <a:noFill/>
        </p:spPr>
      </p:pic>
      <p:pic>
        <p:nvPicPr>
          <p:cNvPr id="173059" name="Picture 3" descr="E:\work\coding\vc2005\p2009\quadmeshdemo\Data\accesso\img\cut\ms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3578" y="2299712"/>
            <a:ext cx="2506977" cy="2520000"/>
          </a:xfrm>
          <a:prstGeom prst="rect">
            <a:avLst/>
          </a:prstGeom>
          <a:noFill/>
        </p:spPr>
      </p:pic>
      <p:pic>
        <p:nvPicPr>
          <p:cNvPr id="173060" name="Picture 4" descr="E:\work\coding\vc2005\p2009\quadmeshdemo\Data\accesso\img\cut\qua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33315" y="2299712"/>
            <a:ext cx="2506977" cy="2520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533397" y="1850624"/>
            <a:ext cx="19656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Feature lines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4045638" y="1850624"/>
            <a:ext cx="869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MSC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7077429" y="1850624"/>
            <a:ext cx="9380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Quad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Anti-node Position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Definition:</a:t>
            </a:r>
          </a:p>
          <a:p>
            <a:pPr marL="720000">
              <a:buFont typeface="Wingdings" pitchFamily="2" charset="2"/>
              <a:buChar char="Ø"/>
            </a:pPr>
            <a:r>
              <a:rPr lang="en-US" altLang="zh-CN" dirty="0" smtClean="0"/>
              <a:t> </a:t>
            </a:r>
            <a:r>
              <a:rPr lang="en-US" altLang="zh-CN" sz="2000" dirty="0" smtClean="0"/>
              <a:t>Where</a:t>
            </a:r>
            <a:r>
              <a:rPr lang="en-US" altLang="zh-CN" dirty="0" smtClean="0"/>
              <a:t> </a:t>
            </a:r>
            <a:r>
              <a:rPr lang="en-US" altLang="zh-CN" sz="2000" dirty="0" smtClean="0"/>
              <a:t>the amplitude reaches maximum.</a:t>
            </a:r>
          </a:p>
          <a:p>
            <a:pPr marL="720000">
              <a:buFont typeface="Wingdings" pitchFamily="2" charset="2"/>
              <a:buChar char="Ø"/>
            </a:pPr>
            <a:r>
              <a:rPr lang="en-US" altLang="zh-CN" sz="2000" dirty="0" smtClean="0"/>
              <a:t>                           and</a:t>
            </a:r>
            <a:endParaRPr lang="zh-CN" altLang="en-US" sz="20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361950" y="3465598"/>
            <a:ext cx="5226051" cy="643670"/>
            <a:chOff x="361950" y="3579898"/>
            <a:chExt cx="5226051" cy="643670"/>
          </a:xfrm>
        </p:grpSpPr>
        <p:graphicFrame>
          <p:nvGraphicFramePr>
            <p:cNvPr id="4" name="Object 2"/>
            <p:cNvGraphicFramePr>
              <a:graphicFrameLocks noChangeAspect="1"/>
            </p:cNvGraphicFramePr>
            <p:nvPr/>
          </p:nvGraphicFramePr>
          <p:xfrm>
            <a:off x="361950" y="3641865"/>
            <a:ext cx="5226051" cy="557836"/>
          </p:xfrm>
          <a:graphic>
            <a:graphicData uri="http://schemas.openxmlformats.org/presentationml/2006/ole">
              <p:oleObj spid="_x0000_s35842" name="Equation" r:id="rId4" imgW="2260440" imgH="241200" progId="Equation.DSMT4">
                <p:embed/>
              </p:oleObj>
            </a:graphicData>
          </a:graphic>
        </p:graphicFrame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2314576" y="3594240"/>
              <a:ext cx="1188000" cy="629328"/>
            </a:xfrm>
            <a:prstGeom prst="rect">
              <a:avLst/>
            </a:prstGeom>
            <a:noFill/>
            <a:ln w="50800" algn="ctr">
              <a:solidFill>
                <a:srgbClr val="FF0000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00794" tIns="50397" rIns="100794" bIns="50397" anchor="ctr"/>
            <a:lstStyle/>
            <a:p>
              <a:pPr algn="ctr" defTabSz="503238"/>
              <a:endParaRPr lang="zh-CN" altLang="en-US" sz="20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4216203" y="3579898"/>
              <a:ext cx="1206000" cy="629328"/>
            </a:xfrm>
            <a:prstGeom prst="rect">
              <a:avLst/>
            </a:prstGeom>
            <a:noFill/>
            <a:ln w="50800" algn="ctr">
              <a:solidFill>
                <a:srgbClr val="FF0000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00794" tIns="50397" rIns="100794" bIns="50397" anchor="ctr"/>
            <a:lstStyle/>
            <a:p>
              <a:pPr algn="ctr" defTabSz="503238"/>
              <a:endParaRPr lang="zh-CN" altLang="en-US" sz="2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1286934" y="2172960"/>
          <a:ext cx="1789641" cy="473728"/>
        </p:xfrm>
        <a:graphic>
          <a:graphicData uri="http://schemas.openxmlformats.org/presentationml/2006/ole">
            <p:oleObj spid="_x0000_s35843" name="Equation" r:id="rId5" imgW="863280" imgH="228600" progId="Equation.DSMT4">
              <p:embed/>
            </p:oleObj>
          </a:graphicData>
        </a:graphic>
      </p:graphicFrame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3635926" y="2181224"/>
          <a:ext cx="1707599" cy="463491"/>
        </p:xfrm>
        <a:graphic>
          <a:graphicData uri="http://schemas.openxmlformats.org/presentationml/2006/ole">
            <p:oleObj spid="_x0000_s35844" name="Equation" r:id="rId6" imgW="888840" imgH="241200" progId="Equation.DSMT4">
              <p:embed/>
            </p:oleObj>
          </a:graphicData>
        </a:graphic>
      </p:graphicFrame>
      <p:pic>
        <p:nvPicPr>
          <p:cNvPr id="11" name="Picture 10" descr="E:\work\report\2010\sig10_ppt\save_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69755" y="2197197"/>
            <a:ext cx="2520000" cy="25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Anti-node Position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Feature Alignment Control</a:t>
            </a:r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Any point on </a:t>
            </a:r>
            <a:r>
              <a:rPr lang="en-US" altLang="zh-CN" sz="2400" dirty="0" smtClean="0"/>
              <a:t>MSC </a:t>
            </a:r>
            <a:r>
              <a:rPr lang="en-US" altLang="zh-CN" sz="2400" dirty="0" smtClean="0"/>
              <a:t>satisfies:</a:t>
            </a:r>
          </a:p>
          <a:p>
            <a:endParaRPr lang="en-US" altLang="zh-CN" dirty="0" smtClean="0"/>
          </a:p>
        </p:txBody>
      </p:sp>
      <p:grpSp>
        <p:nvGrpSpPr>
          <p:cNvPr id="4" name="组合 17"/>
          <p:cNvGrpSpPr/>
          <p:nvPr/>
        </p:nvGrpSpPr>
        <p:grpSpPr>
          <a:xfrm>
            <a:off x="1178833" y="2278695"/>
            <a:ext cx="4635500" cy="505209"/>
            <a:chOff x="1298575" y="2270535"/>
            <a:chExt cx="4635500" cy="505209"/>
          </a:xfrm>
        </p:grpSpPr>
        <p:graphicFrame>
          <p:nvGraphicFramePr>
            <p:cNvPr id="77828" name="Object 4"/>
            <p:cNvGraphicFramePr>
              <a:graphicFrameLocks noChangeAspect="1"/>
            </p:cNvGraphicFramePr>
            <p:nvPr/>
          </p:nvGraphicFramePr>
          <p:xfrm>
            <a:off x="1298575" y="2297906"/>
            <a:ext cx="1800225" cy="477838"/>
          </p:xfrm>
          <a:graphic>
            <a:graphicData uri="http://schemas.openxmlformats.org/presentationml/2006/ole">
              <p:oleObj spid="_x0000_s174082" name="Equation" r:id="rId4" imgW="863280" imgH="228600" progId="Equation.DSMT4">
                <p:embed/>
              </p:oleObj>
            </a:graphicData>
          </a:graphic>
        </p:graphicFrame>
        <p:graphicFrame>
          <p:nvGraphicFramePr>
            <p:cNvPr id="77829" name="Object 5"/>
            <p:cNvGraphicFramePr>
              <a:graphicFrameLocks noChangeAspect="1"/>
            </p:cNvGraphicFramePr>
            <p:nvPr/>
          </p:nvGraphicFramePr>
          <p:xfrm>
            <a:off x="4133850" y="2288382"/>
            <a:ext cx="1800225" cy="487362"/>
          </p:xfrm>
          <a:graphic>
            <a:graphicData uri="http://schemas.openxmlformats.org/presentationml/2006/ole">
              <p:oleObj spid="_x0000_s174083" name="Equation" r:id="rId5" imgW="888840" imgH="241200" progId="Equation.DSMT4">
                <p:embed/>
              </p:oleObj>
            </a:graphicData>
          </a:graphic>
        </p:graphicFrame>
        <p:sp>
          <p:nvSpPr>
            <p:cNvPr id="13" name="矩形 12"/>
            <p:cNvSpPr/>
            <p:nvPr/>
          </p:nvSpPr>
          <p:spPr>
            <a:xfrm>
              <a:off x="3426499" y="2270535"/>
              <a:ext cx="4587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/>
                <a:t>or</a:t>
              </a:r>
              <a:endParaRPr lang="zh-CN" altLang="en-US" sz="2400" dirty="0"/>
            </a:p>
          </p:txBody>
        </p:sp>
      </p:grpSp>
      <p:grpSp>
        <p:nvGrpSpPr>
          <p:cNvPr id="5" name="组合 16"/>
          <p:cNvGrpSpPr/>
          <p:nvPr/>
        </p:nvGrpSpPr>
        <p:grpSpPr>
          <a:xfrm>
            <a:off x="2005921" y="3078325"/>
            <a:ext cx="3759200" cy="496948"/>
            <a:chOff x="2154238" y="3089215"/>
            <a:chExt cx="3759200" cy="496948"/>
          </a:xfrm>
        </p:grpSpPr>
        <p:graphicFrame>
          <p:nvGraphicFramePr>
            <p:cNvPr id="77830" name="Object 6"/>
            <p:cNvGraphicFramePr>
              <a:graphicFrameLocks noChangeAspect="1"/>
            </p:cNvGraphicFramePr>
            <p:nvPr/>
          </p:nvGraphicFramePr>
          <p:xfrm>
            <a:off x="2154238" y="3190517"/>
            <a:ext cx="925512" cy="360363"/>
          </p:xfrm>
          <a:graphic>
            <a:graphicData uri="http://schemas.openxmlformats.org/presentationml/2006/ole">
              <p:oleObj spid="_x0000_s174084" name="Equation" r:id="rId6" imgW="457200" imgH="177480" progId="Equation.DSMT4">
                <p:embed/>
              </p:oleObj>
            </a:graphicData>
          </a:graphic>
        </p:graphicFrame>
        <p:graphicFrame>
          <p:nvGraphicFramePr>
            <p:cNvPr id="77831" name="Object 7"/>
            <p:cNvGraphicFramePr>
              <a:graphicFrameLocks noChangeAspect="1"/>
            </p:cNvGraphicFramePr>
            <p:nvPr/>
          </p:nvGraphicFramePr>
          <p:xfrm>
            <a:off x="5024438" y="3190875"/>
            <a:ext cx="889000" cy="395288"/>
          </p:xfrm>
          <a:graphic>
            <a:graphicData uri="http://schemas.openxmlformats.org/presentationml/2006/ole">
              <p:oleObj spid="_x0000_s174085" name="Equation" r:id="rId7" imgW="457200" imgH="203040" progId="Equation.DSMT4">
                <p:embed/>
              </p:oleObj>
            </a:graphicData>
          </a:graphic>
        </p:graphicFrame>
        <p:sp>
          <p:nvSpPr>
            <p:cNvPr id="14" name="矩形 13"/>
            <p:cNvSpPr/>
            <p:nvPr/>
          </p:nvSpPr>
          <p:spPr>
            <a:xfrm>
              <a:off x="3436024" y="3089215"/>
              <a:ext cx="4587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/>
                <a:t>or</a:t>
              </a:r>
              <a:endParaRPr lang="zh-CN" altLang="en-US" sz="2400" dirty="0"/>
            </a:p>
          </p:txBody>
        </p:sp>
      </p:grpSp>
      <p:graphicFrame>
        <p:nvGraphicFramePr>
          <p:cNvPr id="77832" name="Object 8"/>
          <p:cNvGraphicFramePr>
            <a:graphicFrameLocks noChangeAspect="1"/>
          </p:cNvGraphicFramePr>
          <p:nvPr/>
        </p:nvGraphicFramePr>
        <p:xfrm>
          <a:off x="2511424" y="4065588"/>
          <a:ext cx="1981200" cy="395287"/>
        </p:xfrm>
        <a:graphic>
          <a:graphicData uri="http://schemas.openxmlformats.org/presentationml/2006/ole">
            <p:oleObj spid="_x0000_s174086" name="Equation" r:id="rId8" imgW="1015920" imgH="203040" progId="Equation.DSMT4">
              <p:embed/>
            </p:oleObj>
          </a:graphicData>
        </a:graphic>
      </p:graphicFrame>
      <p:sp>
        <p:nvSpPr>
          <p:cNvPr id="19" name="左弧形箭头 18"/>
          <p:cNvSpPr/>
          <p:nvPr/>
        </p:nvSpPr>
        <p:spPr>
          <a:xfrm>
            <a:off x="632733" y="2513235"/>
            <a:ext cx="384175" cy="933450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左弧形箭头 19"/>
          <p:cNvSpPr/>
          <p:nvPr/>
        </p:nvSpPr>
        <p:spPr>
          <a:xfrm>
            <a:off x="604158" y="3475260"/>
            <a:ext cx="384175" cy="933450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7834" name="Picture 10" descr="E:\work\report\2010\sig10_ppt\save_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69755" y="2197197"/>
            <a:ext cx="2520000" cy="25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Anti-node Position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Feature Alignment Control</a:t>
            </a:r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hard constraint on vertices of feature lines:</a:t>
            </a:r>
            <a:endParaRPr lang="zh-CN" altLang="en-US" sz="2400" dirty="0"/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1819274" y="2470150"/>
            <a:ext cx="4497690" cy="1980000"/>
            <a:chOff x="1333500" y="2470150"/>
            <a:chExt cx="3894591" cy="1714500"/>
          </a:xfrm>
        </p:grpSpPr>
        <p:graphicFrame>
          <p:nvGraphicFramePr>
            <p:cNvPr id="4" name="Object 2"/>
            <p:cNvGraphicFramePr>
              <a:graphicFrameLocks noChangeAspect="1"/>
            </p:cNvGraphicFramePr>
            <p:nvPr/>
          </p:nvGraphicFramePr>
          <p:xfrm>
            <a:off x="1333500" y="2470150"/>
            <a:ext cx="3243263" cy="1714500"/>
          </p:xfrm>
          <a:graphic>
            <a:graphicData uri="http://schemas.openxmlformats.org/presentationml/2006/ole">
              <p:oleObj spid="_x0000_s175106" name="Equation" r:id="rId4" imgW="1777680" imgH="939600" progId="Equation.DSMT4">
                <p:embed/>
              </p:oleObj>
            </a:graphicData>
          </a:graphic>
        </p:graphicFrame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1981199" y="3746500"/>
              <a:ext cx="3246892" cy="39600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00794" tIns="50397" rIns="100794" bIns="50397" anchor="ctr"/>
            <a:lstStyle/>
            <a:p>
              <a:pPr algn="ctr" defTabSz="503238"/>
              <a:endParaRPr lang="zh-CN" altLang="en-US" sz="20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graphicFrame>
          <p:nvGraphicFramePr>
            <p:cNvPr id="6" name="Object 3"/>
            <p:cNvGraphicFramePr>
              <a:graphicFrameLocks noChangeAspect="1"/>
            </p:cNvGraphicFramePr>
            <p:nvPr/>
          </p:nvGraphicFramePr>
          <p:xfrm>
            <a:off x="4622800" y="3745625"/>
            <a:ext cx="538616" cy="396875"/>
          </p:xfrm>
          <a:graphic>
            <a:graphicData uri="http://schemas.openxmlformats.org/presentationml/2006/ole">
              <p:oleObj spid="_x0000_s175107" name="Equation" r:id="rId5" imgW="241200" imgH="17748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E:\work\coding\vc2005\p2009\quadmeshdemo\Data\car\car\car_f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974" y="3060464"/>
            <a:ext cx="3002344" cy="1800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Anti-node Position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Mesh with boundaries</a:t>
            </a:r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Treating mesh boundaries as feature lines</a:t>
            </a:r>
            <a:endParaRPr lang="zh-CN" altLang="en-US" dirty="0"/>
          </a:p>
        </p:txBody>
      </p:sp>
      <p:pic>
        <p:nvPicPr>
          <p:cNvPr id="176131" name="Picture 3" descr="E:\work\coding\vc2005\p2009\quadmeshdemo\Data\car\car\car_ms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6774" y="3060464"/>
            <a:ext cx="3002344" cy="1800000"/>
          </a:xfrm>
          <a:prstGeom prst="rect">
            <a:avLst/>
          </a:prstGeom>
          <a:noFill/>
        </p:spPr>
      </p:pic>
      <p:pic>
        <p:nvPicPr>
          <p:cNvPr id="176132" name="Picture 4" descr="E:\work\coding\vc2005\p2009\quadmeshdemo\Data\car\car\car_qua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48232" y="3060464"/>
            <a:ext cx="3002344" cy="1800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849091" y="2286064"/>
            <a:ext cx="17443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Boundaries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4143612" y="2286064"/>
            <a:ext cx="869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MSC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7120973" y="2286064"/>
            <a:ext cx="9380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Quad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</a:t>
            </a:r>
            <a:endParaRPr lang="zh-CN" altLang="en-US" dirty="0"/>
          </a:p>
        </p:txBody>
      </p:sp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403" y="2029134"/>
            <a:ext cx="8524875" cy="22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>
          <a:xfrm>
            <a:off x="468086" y="3145972"/>
            <a:ext cx="8001000" cy="0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Structure from Morse-</a:t>
            </a:r>
            <a:r>
              <a:rPr lang="en-US" altLang="zh-CN" dirty="0" err="1" smtClean="0"/>
              <a:t>Smale</a:t>
            </a:r>
            <a:r>
              <a:rPr lang="en-US" altLang="zh-CN" dirty="0" smtClean="0"/>
              <a:t> Complex</a:t>
            </a:r>
          </a:p>
          <a:p>
            <a:pPr marL="741600" lvl="2" indent="-284400">
              <a:buFont typeface="Arial" pitchFamily="34" charset="0"/>
              <a:buChar char="–"/>
            </a:pPr>
            <a:r>
              <a:rPr lang="en-US" altLang="zh-CN" sz="2400" dirty="0" smtClean="0"/>
              <a:t>[Dong et al. 2006]</a:t>
            </a:r>
          </a:p>
          <a:p>
            <a:pPr marL="741600" lvl="2" indent="-284400">
              <a:buFont typeface="Arial" pitchFamily="34" charset="0"/>
              <a:buChar char="–"/>
            </a:pPr>
            <a:r>
              <a:rPr lang="en-US" altLang="zh-CN" sz="2400" dirty="0" smtClean="0"/>
              <a:t>[Huang et al. 2008]</a:t>
            </a:r>
          </a:p>
          <a:p>
            <a:pPr marL="741600" lvl="2" indent="-284400">
              <a:buFont typeface="Arial" pitchFamily="34" charset="0"/>
              <a:buChar char="–"/>
            </a:pPr>
            <a:endParaRPr lang="en-US" altLang="zh-CN" sz="2400" dirty="0" smtClean="0"/>
          </a:p>
          <a:p>
            <a:r>
              <a:rPr lang="en-US" altLang="zh-CN" dirty="0" smtClean="0"/>
              <a:t>Hard to generate high quality quads</a:t>
            </a:r>
          </a:p>
          <a:p>
            <a:pPr>
              <a:buNone/>
            </a:pPr>
            <a:r>
              <a:rPr lang="en-US" altLang="zh-CN" dirty="0" smtClean="0"/>
              <a:t>    under complex controls.</a:t>
            </a:r>
          </a:p>
          <a:p>
            <a:pPr marL="741600" lvl="2" indent="-284400">
              <a:buFont typeface="Arial" pitchFamily="34" charset="0"/>
              <a:buChar char="−"/>
            </a:pPr>
            <a:r>
              <a:rPr lang="en-US" altLang="zh-CN" sz="2400" dirty="0" smtClean="0"/>
              <a:t>MSC from </a:t>
            </a:r>
            <a:r>
              <a:rPr lang="en-US" altLang="zh-CN" sz="2400" dirty="0" err="1" smtClean="0"/>
              <a:t>Eigenfunction</a:t>
            </a:r>
            <a:endParaRPr lang="en-US" altLang="zh-CN" sz="2400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Picture 26" descr="E:\work\863\Demo\quadmesh\Data\fast_forward_asia\rockarm\cut_pic_talk\msc_size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65777" y="3451500"/>
            <a:ext cx="2276889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Related Work</a:t>
            </a:r>
            <a:endParaRPr lang="zh-CN" altLang="en-US" dirty="0"/>
          </a:p>
        </p:txBody>
      </p:sp>
      <p:pic>
        <p:nvPicPr>
          <p:cNvPr id="4" name="Picture 14" descr="shdw-kitten-61-pc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7336" y="3070252"/>
            <a:ext cx="1352208" cy="204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 bwMode="auto">
          <a:xfrm>
            <a:off x="3148283" y="1190422"/>
            <a:ext cx="3780000" cy="531373"/>
          </a:xfrm>
          <a:prstGeom prst="rect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>
            <a:stCxn id="7" idx="2"/>
            <a:endCxn id="6" idx="0"/>
          </p:cNvCxnSpPr>
          <p:nvPr/>
        </p:nvCxnSpPr>
        <p:spPr>
          <a:xfrm rot="16200000" flipH="1">
            <a:off x="5514706" y="1245372"/>
            <a:ext cx="505092" cy="14579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3957302" y="2226887"/>
            <a:ext cx="5077838" cy="523220"/>
            <a:chOff x="3608962" y="2357871"/>
            <a:chExt cx="5077838" cy="523220"/>
          </a:xfrm>
        </p:grpSpPr>
        <p:sp>
          <p:nvSpPr>
            <p:cNvPr id="6" name="矩形 5"/>
            <p:cNvSpPr/>
            <p:nvPr/>
          </p:nvSpPr>
          <p:spPr>
            <a:xfrm>
              <a:off x="3608962" y="2357871"/>
              <a:ext cx="50778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741600" lvl="2" indent="-284400">
                <a:buNone/>
              </a:pPr>
              <a:r>
                <a:rPr lang="en-US" altLang="zh-CN" sz="2800" dirty="0" smtClean="0"/>
                <a:t>Robustly and Automatically</a:t>
              </a: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4085303" y="2357871"/>
              <a:ext cx="4500000" cy="52322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2847" y="1160693"/>
            <a:ext cx="660000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Result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046" y="1839641"/>
            <a:ext cx="2965299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Result</a:t>
            </a:r>
            <a:endParaRPr lang="zh-CN" altLang="en-US" dirty="0"/>
          </a:p>
        </p:txBody>
      </p:sp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630" y="1839641"/>
            <a:ext cx="2682658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2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68714" y="1839641"/>
            <a:ext cx="2512928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Singularity Distribution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6" descr="E:\work\coding\vc2005\p2009\quadmeshdemo\Data\rocker_arm\img_2\msc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800000">
            <a:off x="854163" y="2428983"/>
            <a:ext cx="2959616" cy="1620000"/>
          </a:xfrm>
          <a:prstGeom prst="rect">
            <a:avLst/>
          </a:prstGeom>
          <a:noFill/>
        </p:spPr>
      </p:pic>
      <p:pic>
        <p:nvPicPr>
          <p:cNvPr id="6" name="Picture 8" descr="E:\work\coding\vc2005\p2009\quadmeshdemo\Data\rocker_arm\img_2\msc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800000">
            <a:off x="4810563" y="2428983"/>
            <a:ext cx="2959615" cy="1620000"/>
          </a:xfrm>
          <a:prstGeom prst="rect">
            <a:avLst/>
          </a:prstGeom>
          <a:noFill/>
        </p:spPr>
      </p:pic>
      <p:pic>
        <p:nvPicPr>
          <p:cNvPr id="5" name="Picture 7" descr="E:\work\coding\vc2005\p2009\quadmeshdemo\Data\rocker_arm\img_2\quad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00000">
            <a:off x="852211" y="2428903"/>
            <a:ext cx="2959615" cy="162000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 bwMode="auto">
          <a:xfrm>
            <a:off x="2197858" y="4053942"/>
            <a:ext cx="360000" cy="360000"/>
          </a:xfrm>
          <a:prstGeom prst="rect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2288958" y="3465425"/>
            <a:ext cx="360000" cy="360000"/>
          </a:xfrm>
          <a:prstGeom prst="rect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9" descr="E:\work\coding\vc2005\p2009\quadmeshdemo\Data\rocker_arm\img_2\quad_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4800000">
            <a:off x="4809401" y="2429240"/>
            <a:ext cx="2959200" cy="1619773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 bwMode="auto">
          <a:xfrm>
            <a:off x="6210265" y="4053992"/>
            <a:ext cx="359950" cy="359950"/>
          </a:xfrm>
          <a:prstGeom prst="rect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auto">
          <a:xfrm>
            <a:off x="6235661" y="3465475"/>
            <a:ext cx="359950" cy="359950"/>
          </a:xfrm>
          <a:prstGeom prst="rect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840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16195" y="1904058"/>
            <a:ext cx="9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03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27883" y="3848008"/>
            <a:ext cx="888312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06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11570" y="1904058"/>
            <a:ext cx="9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07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30320" y="3848008"/>
            <a:ext cx="88125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" name="直接箭头连接符 20"/>
          <p:cNvCxnSpPr>
            <a:endCxn id="358402" idx="2"/>
          </p:cNvCxnSpPr>
          <p:nvPr/>
        </p:nvCxnSpPr>
        <p:spPr>
          <a:xfrm flipV="1">
            <a:off x="2670730" y="2804058"/>
            <a:ext cx="1095465" cy="8403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stCxn id="11" idx="1"/>
            <a:endCxn id="358406" idx="2"/>
          </p:cNvCxnSpPr>
          <p:nvPr/>
        </p:nvCxnSpPr>
        <p:spPr>
          <a:xfrm rot="10800000">
            <a:off x="4861571" y="2804058"/>
            <a:ext cx="1374091" cy="8413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8" idx="3"/>
          </p:cNvCxnSpPr>
          <p:nvPr/>
        </p:nvCxnSpPr>
        <p:spPr>
          <a:xfrm>
            <a:off x="2557858" y="4233942"/>
            <a:ext cx="748253" cy="640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9" idx="1"/>
            <a:endCxn id="358407" idx="3"/>
          </p:cNvCxnSpPr>
          <p:nvPr/>
        </p:nvCxnSpPr>
        <p:spPr>
          <a:xfrm rot="10800000" flipV="1">
            <a:off x="5311571" y="4233966"/>
            <a:ext cx="898695" cy="6404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8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8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8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58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9" grpId="0" animBg="1"/>
      <p:bldP spid="11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Singularity Distribution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6033" y="1649291"/>
            <a:ext cx="2216594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>
            <a:spLocks noChangeAspect="1"/>
          </p:cNvSpPr>
          <p:nvPr/>
        </p:nvSpPr>
        <p:spPr bwMode="auto">
          <a:xfrm>
            <a:off x="6476460" y="1982835"/>
            <a:ext cx="252000" cy="252000"/>
          </a:xfrm>
          <a:prstGeom prst="rect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 bwMode="auto">
          <a:xfrm>
            <a:off x="5996400" y="3028950"/>
            <a:ext cx="252000" cy="252000"/>
          </a:xfrm>
          <a:prstGeom prst="rect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1245" y="1611191"/>
            <a:ext cx="2522749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>
            <a:spLocks noChangeAspect="1"/>
          </p:cNvSpPr>
          <p:nvPr/>
        </p:nvSpPr>
        <p:spPr bwMode="auto">
          <a:xfrm>
            <a:off x="2272760" y="1893935"/>
            <a:ext cx="252000" cy="252000"/>
          </a:xfrm>
          <a:prstGeom prst="rect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>
            <a:spLocks noChangeAspect="1"/>
          </p:cNvSpPr>
          <p:nvPr/>
        </p:nvSpPr>
        <p:spPr bwMode="auto">
          <a:xfrm>
            <a:off x="1779000" y="2978150"/>
            <a:ext cx="252000" cy="252000"/>
          </a:xfrm>
          <a:prstGeom prst="rect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94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86175" y="190146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4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86175" y="3242850"/>
            <a:ext cx="6000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42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1895475"/>
            <a:ext cx="5905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42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3242850"/>
            <a:ext cx="5905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直接箭头连接符 26"/>
          <p:cNvCxnSpPr>
            <a:stCxn id="17" idx="3"/>
            <a:endCxn id="359426" idx="1"/>
          </p:cNvCxnSpPr>
          <p:nvPr/>
        </p:nvCxnSpPr>
        <p:spPr>
          <a:xfrm>
            <a:off x="2524760" y="2019935"/>
            <a:ext cx="1161415" cy="176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stCxn id="11" idx="1"/>
            <a:endCxn id="359428" idx="3"/>
          </p:cNvCxnSpPr>
          <p:nvPr/>
        </p:nvCxnSpPr>
        <p:spPr>
          <a:xfrm rot="10800000" flipV="1">
            <a:off x="5162550" y="2108835"/>
            <a:ext cx="1313910" cy="8667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>
            <a:stCxn id="18" idx="3"/>
            <a:endCxn id="359427" idx="1"/>
          </p:cNvCxnSpPr>
          <p:nvPr/>
        </p:nvCxnSpPr>
        <p:spPr>
          <a:xfrm>
            <a:off x="2031000" y="3104150"/>
            <a:ext cx="1655175" cy="4387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12" idx="1"/>
            <a:endCxn id="359429" idx="3"/>
          </p:cNvCxnSpPr>
          <p:nvPr/>
        </p:nvCxnSpPr>
        <p:spPr>
          <a:xfrm rot="10800000" flipV="1">
            <a:off x="5162550" y="3154950"/>
            <a:ext cx="833850" cy="3879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59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9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59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7" grpId="0" animBg="1"/>
      <p:bldP spid="1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 wave-based anisotropic </a:t>
            </a:r>
            <a:r>
              <a:rPr lang="en-US" altLang="zh-CN" dirty="0" err="1" smtClean="0"/>
              <a:t>quadrangulation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Key Features:</a:t>
            </a:r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Provide flexible controls</a:t>
            </a:r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Handle complex model robustly</a:t>
            </a:r>
          </a:p>
          <a:p>
            <a:pPr marL="900000">
              <a:buFont typeface="Wingdings" pitchFamily="2" charset="2"/>
              <a:buChar char="Ø"/>
            </a:pPr>
            <a:r>
              <a:rPr lang="en-US" altLang="zh-CN" sz="2400" dirty="0" smtClean="0"/>
              <a:t>Distribute the singularity optimally and automatically.</a:t>
            </a:r>
          </a:p>
          <a:p>
            <a:pPr marL="900000">
              <a:buFont typeface="Wingdings" pitchFamily="2" charset="2"/>
              <a:buChar char="Ø"/>
            </a:pP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Future Work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Huge Model</a:t>
            </a:r>
            <a:endParaRPr lang="zh-CN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7699" y="1871662"/>
            <a:ext cx="4567400" cy="270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s10logoWeb45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75"/>
            <a:ext cx="4294188" cy="429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US" altLang="zh-CN" smtClean="0">
                <a:solidFill>
                  <a:srgbClr val="000090"/>
                </a:solidFill>
                <a:latin typeface="Arial" charset="0"/>
                <a:ea typeface="ＭＳ Ｐゴシック" pitchFamily="-112" charset="-128"/>
                <a:cs typeface="Arial" charset="0"/>
              </a:rPr>
              <a:t>SIGGRAPH </a:t>
            </a:r>
            <a:r>
              <a:rPr lang="en-US" altLang="zh-CN" smtClean="0">
                <a:latin typeface="Arial" charset="0"/>
                <a:ea typeface="ＭＳ Ｐゴシック" pitchFamily="-112" charset="-128"/>
                <a:cs typeface="Arial" charset="0"/>
              </a:rPr>
              <a:t>2010</a:t>
            </a:r>
            <a:endParaRPr lang="en-US" altLang="zh-CN" dirty="0" smtClean="0">
              <a:latin typeface="Arial" charset="0"/>
              <a:ea typeface="ＭＳ Ｐゴシック" pitchFamily="-112" charset="-128"/>
              <a:cs typeface="Arial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01098" y="2374384"/>
            <a:ext cx="292099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 smtClean="0"/>
              <a:t>Thanks!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 bwMode="auto">
          <a:xfrm>
            <a:off x="543124" y="1174550"/>
            <a:ext cx="2160000" cy="2160000"/>
          </a:xfrm>
          <a:prstGeom prst="ellipse">
            <a:avLst/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 bwMode="auto">
          <a:xfrm>
            <a:off x="743149" y="1724025"/>
            <a:ext cx="864000" cy="8640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9200" y="3157200"/>
            <a:ext cx="1847598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E:\work\report\2010\sig10_ppt\f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5600" y="3157200"/>
            <a:ext cx="1843243" cy="1980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031460" y="306485"/>
            <a:ext cx="20521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/>
              <a:t>Eigenfunction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578049" y="142269"/>
            <a:ext cx="26035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Solution Space</a:t>
            </a:r>
            <a:endParaRPr lang="zh-CN" altLang="en-US" sz="2800" dirty="0"/>
          </a:p>
        </p:txBody>
      </p:sp>
      <p:cxnSp>
        <p:nvCxnSpPr>
          <p:cNvPr id="10" name="肘形连接符 9"/>
          <p:cNvCxnSpPr/>
          <p:nvPr/>
        </p:nvCxnSpPr>
        <p:spPr>
          <a:xfrm rot="16200000" flipH="1">
            <a:off x="1385759" y="2371293"/>
            <a:ext cx="1591166" cy="1597394"/>
          </a:xfrm>
          <a:prstGeom prst="bentConnector2">
            <a:avLst/>
          </a:prstGeom>
          <a:ln>
            <a:solidFill>
              <a:schemeClr val="accent6">
                <a:lumMod val="50000"/>
              </a:schemeClr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4" idx="7"/>
            <a:endCxn id="7" idx="1"/>
          </p:cNvCxnSpPr>
          <p:nvPr/>
        </p:nvCxnSpPr>
        <p:spPr>
          <a:xfrm rot="5400000" flipH="1" flipV="1">
            <a:off x="2099421" y="-81483"/>
            <a:ext cx="1313237" cy="255084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031460" y="1320877"/>
            <a:ext cx="21241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Wave function</a:t>
            </a:r>
            <a:endParaRPr lang="zh-CN" altLang="en-US" sz="2400" dirty="0"/>
          </a:p>
        </p:txBody>
      </p:sp>
      <p:cxnSp>
        <p:nvCxnSpPr>
          <p:cNvPr id="26" name="直接箭头连接符 25"/>
          <p:cNvCxnSpPr>
            <a:stCxn id="19" idx="6"/>
            <a:endCxn id="20" idx="1"/>
          </p:cNvCxnSpPr>
          <p:nvPr/>
        </p:nvCxnSpPr>
        <p:spPr>
          <a:xfrm flipV="1">
            <a:off x="2703124" y="1551710"/>
            <a:ext cx="1328336" cy="7028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35600" y="3157200"/>
            <a:ext cx="1993069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椭圆 14"/>
          <p:cNvSpPr/>
          <p:nvPr/>
        </p:nvSpPr>
        <p:spPr bwMode="auto">
          <a:xfrm>
            <a:off x="1337645" y="2304551"/>
            <a:ext cx="90000" cy="90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25400">
            <a:noFill/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 bwMode="auto">
          <a:xfrm>
            <a:off x="2445916" y="2454326"/>
            <a:ext cx="90000" cy="90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25400">
            <a:noFill/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510518" y="2491389"/>
            <a:ext cx="1436914" cy="700685"/>
            <a:chOff x="2405743" y="2383439"/>
            <a:chExt cx="1436914" cy="700685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405743" y="2394551"/>
              <a:ext cx="1436914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rot="16200000" flipH="1">
              <a:off x="3486759" y="2728226"/>
              <a:ext cx="700685" cy="11111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15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416" y="3163500"/>
            <a:ext cx="1882303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48671" y="3152614"/>
            <a:ext cx="1895329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35600" y="3157200"/>
            <a:ext cx="1993069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椭圆 16"/>
          <p:cNvSpPr/>
          <p:nvPr/>
        </p:nvSpPr>
        <p:spPr bwMode="auto">
          <a:xfrm>
            <a:off x="272824" y="736084"/>
            <a:ext cx="3060000" cy="3060000"/>
          </a:xfrm>
          <a:prstGeom prst="ellipse">
            <a:avLst/>
          </a:prstGeom>
          <a:solidFill>
            <a:schemeClr val="accent3"/>
          </a:solidFill>
          <a:ln w="254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 bwMode="auto">
          <a:xfrm>
            <a:off x="543124" y="1174550"/>
            <a:ext cx="2160000" cy="2160000"/>
          </a:xfrm>
          <a:prstGeom prst="ellipse">
            <a:avLst/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 bwMode="auto">
          <a:xfrm>
            <a:off x="743149" y="1724025"/>
            <a:ext cx="864000" cy="8640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1460" y="306485"/>
            <a:ext cx="20521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/>
              <a:t>Eigenfunction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578049" y="142269"/>
            <a:ext cx="26035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Solution Space</a:t>
            </a:r>
            <a:endParaRPr lang="zh-CN" altLang="en-US" sz="2800" dirty="0"/>
          </a:p>
        </p:txBody>
      </p:sp>
      <p:cxnSp>
        <p:nvCxnSpPr>
          <p:cNvPr id="22" name="直接箭头连接符 21"/>
          <p:cNvCxnSpPr>
            <a:stCxn id="4" idx="7"/>
            <a:endCxn id="7" idx="1"/>
          </p:cNvCxnSpPr>
          <p:nvPr/>
        </p:nvCxnSpPr>
        <p:spPr>
          <a:xfrm rot="5400000" flipH="1" flipV="1">
            <a:off x="2099421" y="-81483"/>
            <a:ext cx="1313237" cy="255084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031460" y="1320877"/>
            <a:ext cx="21241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Wave function</a:t>
            </a:r>
            <a:endParaRPr lang="zh-CN" altLang="en-US" sz="2400" dirty="0"/>
          </a:p>
        </p:txBody>
      </p:sp>
      <p:sp>
        <p:nvSpPr>
          <p:cNvPr id="15" name="椭圆 14"/>
          <p:cNvSpPr/>
          <p:nvPr/>
        </p:nvSpPr>
        <p:spPr bwMode="auto">
          <a:xfrm>
            <a:off x="1337645" y="2304551"/>
            <a:ext cx="90000" cy="90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25400">
            <a:noFill/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 bwMode="auto">
          <a:xfrm>
            <a:off x="2445916" y="2454326"/>
            <a:ext cx="90000" cy="90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25400">
            <a:noFill/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31460" y="2073225"/>
            <a:ext cx="3473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Anisotropic Wavelength</a:t>
            </a:r>
          </a:p>
        </p:txBody>
      </p:sp>
      <p:sp>
        <p:nvSpPr>
          <p:cNvPr id="21" name="加号 20"/>
          <p:cNvSpPr/>
          <p:nvPr/>
        </p:nvSpPr>
        <p:spPr bwMode="auto">
          <a:xfrm>
            <a:off x="5072898" y="1744438"/>
            <a:ext cx="360000" cy="369332"/>
          </a:xfrm>
          <a:prstGeom prst="mathPlus">
            <a:avLst/>
          </a:prstGeom>
          <a:solidFill>
            <a:srgbClr val="C00000"/>
          </a:solidFill>
          <a:ln w="25400">
            <a:noFill/>
            <a:round/>
            <a:headEnd/>
            <a:tailEnd type="triangle" w="med" len="med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形状 23"/>
          <p:cNvCxnSpPr/>
          <p:nvPr/>
        </p:nvCxnSpPr>
        <p:spPr>
          <a:xfrm>
            <a:off x="2068282" y="1163664"/>
            <a:ext cx="3956654" cy="1988950"/>
          </a:xfrm>
          <a:prstGeom prst="bentConnector2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3032046" y="2931475"/>
            <a:ext cx="4852495" cy="306554"/>
            <a:chOff x="3061421" y="2143081"/>
            <a:chExt cx="4852495" cy="306554"/>
          </a:xfrm>
        </p:grpSpPr>
        <p:cxnSp>
          <p:nvCxnSpPr>
            <p:cNvPr id="36" name="直接连接符 35"/>
            <p:cNvCxnSpPr/>
            <p:nvPr/>
          </p:nvCxnSpPr>
          <p:spPr>
            <a:xfrm flipV="1">
              <a:off x="3061421" y="2151874"/>
              <a:ext cx="4852493" cy="11844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 rot="16200000" flipH="1">
              <a:off x="7755081" y="2290800"/>
              <a:ext cx="306554" cy="11116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直接箭头连接符 40"/>
          <p:cNvCxnSpPr>
            <a:stCxn id="17" idx="6"/>
          </p:cNvCxnSpPr>
          <p:nvPr/>
        </p:nvCxnSpPr>
        <p:spPr>
          <a:xfrm flipV="1">
            <a:off x="3332824" y="1907381"/>
            <a:ext cx="698636" cy="35870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 bwMode="auto">
          <a:xfrm>
            <a:off x="2029632" y="1116300"/>
            <a:ext cx="90000" cy="90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25400">
            <a:noFill/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510518" y="2491389"/>
            <a:ext cx="1436914" cy="700685"/>
            <a:chOff x="2405743" y="2383439"/>
            <a:chExt cx="1436914" cy="700685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2405743" y="2394551"/>
              <a:ext cx="1436914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/>
            <p:nvPr/>
          </p:nvCxnSpPr>
          <p:spPr>
            <a:xfrm rot="16200000" flipH="1">
              <a:off x="3486759" y="2728226"/>
              <a:ext cx="700685" cy="11111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椭圆 53"/>
          <p:cNvSpPr/>
          <p:nvPr/>
        </p:nvSpPr>
        <p:spPr bwMode="auto">
          <a:xfrm>
            <a:off x="2965856" y="2907112"/>
            <a:ext cx="90000" cy="90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25400">
            <a:noFill/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Our Contributions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Wave-based </a:t>
            </a:r>
            <a:r>
              <a:rPr lang="en-US" altLang="zh-CN" dirty="0" err="1" smtClean="0"/>
              <a:t>Quadrangulation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Anisotropic Wavelength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Handle complex shapes and controls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Toy Demo</a:t>
            </a:r>
            <a:endParaRPr lang="zh-CN" altLang="en-US" dirty="0"/>
          </a:p>
        </p:txBody>
      </p:sp>
      <p:pic>
        <p:nvPicPr>
          <p:cNvPr id="4" name="wave_quad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992467" y="1317170"/>
            <a:ext cx="4402899" cy="3826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tx1"/>
          </a:solidFill>
          <a:round/>
          <a:headEnd/>
          <a:tailEnd type="triangle" w="med" len="med"/>
        </a:ln>
        <a:effectLst/>
      </a:spPr>
      <a:bodyPr/>
      <a:lstStyle>
        <a:defPPr>
          <a:defRPr/>
        </a:defPPr>
      </a:lstStyle>
    </a:spDef>
    <a:lnDef>
      <a:spPr>
        <a:ln>
          <a:solidFill>
            <a:srgbClr val="FF0000"/>
          </a:solidFill>
          <a:tailEnd type="triangle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8699</TotalTime>
  <Words>2759</Words>
  <Application>Microsoft Office PowerPoint</Application>
  <PresentationFormat>全屏显示(16:9)</PresentationFormat>
  <Paragraphs>494</Paragraphs>
  <Slides>56</Slides>
  <Notes>56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59" baseType="lpstr">
      <vt:lpstr>Office Theme</vt:lpstr>
      <vt:lpstr>Equation</vt:lpstr>
      <vt:lpstr>Visio</vt:lpstr>
      <vt:lpstr>SIGGRAPH 2010</vt:lpstr>
      <vt:lpstr>Why Quad Mesh?</vt:lpstr>
      <vt:lpstr>Related Work</vt:lpstr>
      <vt:lpstr>Related Work</vt:lpstr>
      <vt:lpstr>Related Work</vt:lpstr>
      <vt:lpstr>幻灯片 6</vt:lpstr>
      <vt:lpstr>幻灯片 7</vt:lpstr>
      <vt:lpstr>Our Contributions</vt:lpstr>
      <vt:lpstr>Toy Demo</vt:lpstr>
      <vt:lpstr>Pipeline</vt:lpstr>
      <vt:lpstr>Outline</vt:lpstr>
      <vt:lpstr>Outline</vt:lpstr>
      <vt:lpstr>2D Standing Wave</vt:lpstr>
      <vt:lpstr>Amplitude Function</vt:lpstr>
      <vt:lpstr>Target of Wave Construction</vt:lpstr>
      <vt:lpstr>Wave Representation</vt:lpstr>
      <vt:lpstr>Wave Relation</vt:lpstr>
      <vt:lpstr>Wave Relation</vt:lpstr>
      <vt:lpstr>Wave Relation</vt:lpstr>
      <vt:lpstr>Wave Relation</vt:lpstr>
      <vt:lpstr>Wave Relation Equation</vt:lpstr>
      <vt:lpstr>Wave Relation Equation</vt:lpstr>
      <vt:lpstr>Wave Construction Energy</vt:lpstr>
      <vt:lpstr>Wave Construction Energy</vt:lpstr>
      <vt:lpstr>Outline</vt:lpstr>
      <vt:lpstr>How to control?</vt:lpstr>
      <vt:lpstr>Why to control?</vt:lpstr>
      <vt:lpstr>Wave Control</vt:lpstr>
      <vt:lpstr>Wave Control</vt:lpstr>
      <vt:lpstr>Propagation Direction</vt:lpstr>
      <vt:lpstr>Propagation Direction</vt:lpstr>
      <vt:lpstr>Propagation Direction</vt:lpstr>
      <vt:lpstr>Propagation Direction</vt:lpstr>
      <vt:lpstr>Wave Control</vt:lpstr>
      <vt:lpstr>Wavelength</vt:lpstr>
      <vt:lpstr>Wavelength</vt:lpstr>
      <vt:lpstr>Wavelength</vt:lpstr>
      <vt:lpstr>Wavelength</vt:lpstr>
      <vt:lpstr>Wavelength</vt:lpstr>
      <vt:lpstr>Wavelength</vt:lpstr>
      <vt:lpstr>Wavelength</vt:lpstr>
      <vt:lpstr>Wavelength</vt:lpstr>
      <vt:lpstr>Wave Control</vt:lpstr>
      <vt:lpstr>Anti-node Position</vt:lpstr>
      <vt:lpstr>Anti-node Position</vt:lpstr>
      <vt:lpstr>Anti-node Position</vt:lpstr>
      <vt:lpstr>Anti-node Position</vt:lpstr>
      <vt:lpstr>Anti-node Position</vt:lpstr>
      <vt:lpstr>Performance</vt:lpstr>
      <vt:lpstr>Result</vt:lpstr>
      <vt:lpstr>Result</vt:lpstr>
      <vt:lpstr>Singularity Distribution</vt:lpstr>
      <vt:lpstr>Singularity Distribution</vt:lpstr>
      <vt:lpstr>Conclusion</vt:lpstr>
      <vt:lpstr>Future Work</vt:lpstr>
      <vt:lpstr>SIGGRAPH 2010</vt:lpstr>
    </vt:vector>
  </TitlesOfParts>
  <Company>Northeastern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2010</dc:title>
  <dc:creator>Terrence Masson</dc:creator>
  <cp:lastModifiedBy>vision</cp:lastModifiedBy>
  <cp:revision>1305</cp:revision>
  <dcterms:created xsi:type="dcterms:W3CDTF">2010-04-07T23:52:34Z</dcterms:created>
  <dcterms:modified xsi:type="dcterms:W3CDTF">2010-07-29T14:34:07Z</dcterms:modified>
</cp:coreProperties>
</file>