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68" r:id="rId4"/>
    <p:sldId id="286" r:id="rId5"/>
    <p:sldId id="288" r:id="rId6"/>
    <p:sldId id="287" r:id="rId7"/>
    <p:sldId id="289" r:id="rId8"/>
    <p:sldId id="290" r:id="rId9"/>
    <p:sldId id="292" r:id="rId10"/>
    <p:sldId id="295" r:id="rId11"/>
    <p:sldId id="293" r:id="rId12"/>
    <p:sldId id="258" r:id="rId13"/>
    <p:sldId id="291" r:id="rId14"/>
    <p:sldId id="267" r:id="rId15"/>
    <p:sldId id="260" r:id="rId16"/>
    <p:sldId id="259" r:id="rId17"/>
    <p:sldId id="284" r:id="rId18"/>
    <p:sldId id="294" r:id="rId19"/>
    <p:sldId id="270" r:id="rId20"/>
    <p:sldId id="272" r:id="rId21"/>
    <p:sldId id="271" r:id="rId22"/>
    <p:sldId id="277" r:id="rId23"/>
    <p:sldId id="282" r:id="rId24"/>
    <p:sldId id="280" r:id="rId25"/>
    <p:sldId id="283" r:id="rId26"/>
    <p:sldId id="278" r:id="rId27"/>
    <p:sldId id="261" r:id="rId28"/>
    <p:sldId id="262" r:id="rId29"/>
    <p:sldId id="263" r:id="rId30"/>
    <p:sldId id="264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AF1E1-F5BD-4FE0-BE95-9FAE29D0D563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0180FF-70EC-4927-8645-5BA91B5D9C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7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0180FF-70EC-4927-8645-5BA91B5D9CE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63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24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52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79607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4157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07465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737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981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33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69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22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92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64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418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988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138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652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ED553-26CC-4BBA-91F0-4789471950F9}" type="datetimeFigureOut">
              <a:rPr lang="zh-CN" altLang="en-US" smtClean="0"/>
              <a:t>2015/1/5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303A8D0-AB60-445C-A991-12B4227037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85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78928" y="2497540"/>
            <a:ext cx="77382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dirty="0"/>
              <a:t>开源</a:t>
            </a:r>
            <a:r>
              <a:rPr lang="en-US" altLang="zh-CN" sz="4400" dirty="0" err="1"/>
              <a:t>webgis</a:t>
            </a:r>
            <a:r>
              <a:rPr lang="zh-CN" altLang="zh-CN" sz="4400" dirty="0"/>
              <a:t>简介</a:t>
            </a:r>
            <a:br>
              <a:rPr lang="zh-CN" altLang="zh-CN" sz="4400" dirty="0"/>
            </a:br>
            <a:r>
              <a:rPr lang="zh-CN" altLang="zh-CN" sz="4400" dirty="0"/>
              <a:t>——</a:t>
            </a:r>
            <a:r>
              <a:rPr lang="en-US" altLang="zh-CN" sz="4400" dirty="0" err="1"/>
              <a:t>mapserver</a:t>
            </a:r>
            <a:r>
              <a:rPr lang="zh-CN" altLang="zh-CN" sz="4400" dirty="0"/>
              <a:t>、</a:t>
            </a:r>
            <a:r>
              <a:rPr lang="en-US" altLang="zh-CN" sz="4400" dirty="0" err="1"/>
              <a:t>openlayers</a:t>
            </a:r>
            <a:r>
              <a:rPr lang="zh-CN" altLang="zh-CN" sz="4400" dirty="0"/>
              <a:t>与</a:t>
            </a:r>
            <a:r>
              <a:rPr lang="en-US" altLang="zh-CN" sz="4400" dirty="0" err="1"/>
              <a:t>postgresql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36245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36478"/>
            <a:ext cx="4804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应用实例分析：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177122" y="1193958"/>
            <a:ext cx="108229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广西沙化土地监测信息共享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系统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基于开源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的广西沙化土地监测信息共享系统构建</a:t>
            </a:r>
            <a:r>
              <a:rPr lang="en-US" altLang="zh-CN" b="1" dirty="0" smtClean="0"/>
              <a:t>》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696" y="2210776"/>
            <a:ext cx="8565665" cy="41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838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48" y="154802"/>
            <a:ext cx="48040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应用实例分析：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340895" y="1584659"/>
            <a:ext cx="96748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辽河口湿地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管理信息系统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——《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OGC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标准的</a:t>
            </a:r>
            <a:r>
              <a:rPr lang="en-US" altLang="zh-CN" sz="2400" b="1" dirty="0" err="1"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辽河口湿地管理信息系统的设计与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实现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40895" y="4101671"/>
            <a:ext cx="9674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GeoMOOSE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pmapper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CartoWeb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等都是基于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构建的开源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应用系统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99" y="5265348"/>
            <a:ext cx="2876550" cy="75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3599" y="2937994"/>
            <a:ext cx="99358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基于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Web-GIS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SAR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图像数据库系统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——《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基于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WEB-GIS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的多源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SAR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图像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数据库系统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6964" y="5265348"/>
            <a:ext cx="2163084" cy="79756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2318" y="5265348"/>
            <a:ext cx="5850291" cy="87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06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954" y="1216897"/>
            <a:ext cx="1048148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是利用 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语言开发的开源 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项目，它是一套基于胖服务器端 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/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瘦客户端模式的实时地图发布系统，客户端发送数据请求时，服务器端实时的处理空间数据，并将生成的数据发送给客户端。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有如下几个关键的特性 ：</a:t>
            </a:r>
          </a:p>
          <a:p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、支持多种矢量、栅格数据和 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空间数据库，并借助 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ArcSDE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支持商业空间数据库；</a:t>
            </a:r>
          </a:p>
          <a:p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、支持 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Windows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Linux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等操作系统；</a:t>
            </a:r>
          </a:p>
          <a:p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、提供两种工作方式，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CGI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方式（适用于 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CGI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Ajax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Flex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开发人员）和 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MapScript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方式（适用于 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Php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Java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C#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开发人员），以原生 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CGI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方式效率最高；</a:t>
            </a:r>
          </a:p>
          <a:p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MapFile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是 </a:t>
            </a:r>
            <a:r>
              <a:rPr lang="en-US" altLang="zh-CN" sz="2400" dirty="0" err="1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的核心，它将各种地图要素组织成具有层次关系的对象系统；并定义数据来源，使用的数据格式，用户交互以及对 </a:t>
            </a:r>
            <a:r>
              <a:rPr lang="en-US" altLang="zh-CN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OGC 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协议的支持，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包括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WMS, WFS, SLD, WFS Filter Encoding, WCS, SOS,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en-US" sz="2400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72954" y="232012"/>
            <a:ext cx="578665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effectLst/>
                <a:latin typeface="+mn-ea"/>
              </a:rPr>
              <a:t>GIS </a:t>
            </a:r>
            <a:r>
              <a:rPr lang="zh-CN" altLang="en-US" sz="4000" b="1" dirty="0" smtClean="0">
                <a:effectLst/>
                <a:latin typeface="+mn-ea"/>
              </a:rPr>
              <a:t>服务器 </a:t>
            </a:r>
            <a:r>
              <a:rPr lang="en-US" altLang="zh-CN" sz="4000" b="1" dirty="0" err="1" smtClean="0">
                <a:effectLst/>
                <a:latin typeface="+mn-ea"/>
              </a:rPr>
              <a:t>MapServer</a:t>
            </a:r>
            <a:endParaRPr lang="en-US" altLang="zh-CN" sz="4000" b="1" dirty="0" smtClean="0">
              <a:effectLst/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8659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791" y="817068"/>
            <a:ext cx="6185190" cy="615011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0" y="0"/>
            <a:ext cx="6359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+mn-ea"/>
              </a:rPr>
              <a:t>MapServer</a:t>
            </a:r>
            <a:r>
              <a:rPr lang="zh-CN" altLang="en-US" sz="4000" dirty="0">
                <a:latin typeface="+mn-ea"/>
              </a:rPr>
              <a:t>应用的结构</a:t>
            </a:r>
          </a:p>
        </p:txBody>
      </p:sp>
    </p:spTree>
    <p:extLst>
      <p:ext uri="{BB962C8B-B14F-4D97-AF65-F5344CB8AC3E}">
        <p14:creationId xmlns:p14="http://schemas.microsoft.com/office/powerpoint/2010/main" val="2005231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6979" y="2483891"/>
            <a:ext cx="878915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Apache HTTP Server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（简称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Apache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）是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Apache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软件基金会的一个开放源码的网页服务器，可以在大多数计算机操作系统中运行，由于其多平台和安全性被广泛使用，是最流行的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Web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服务器端软件之一。它快速、可靠并且可通过简单的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API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扩展，将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Perl/Python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等解释器编译到服务器中。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45659" y="300250"/>
            <a:ext cx="4981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Web</a:t>
            </a:r>
            <a:r>
              <a:rPr lang="zh-CN" altLang="en-US" sz="4000" b="1" dirty="0">
                <a:latin typeface="+mn-ea"/>
              </a:rPr>
              <a:t>服务器</a:t>
            </a:r>
            <a:r>
              <a:rPr lang="en-US" altLang="zh-CN" sz="4000" dirty="0" smtClean="0"/>
              <a:t>Apache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76681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546" y="395785"/>
            <a:ext cx="4558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客户端 </a:t>
            </a:r>
            <a:r>
              <a:rPr lang="en-US" altLang="zh-CN" sz="4000" dirty="0" err="1" smtClean="0"/>
              <a:t>OpenLayers</a:t>
            </a:r>
            <a:endParaRPr lang="zh-CN" altLang="en-US" sz="4000" dirty="0"/>
          </a:p>
        </p:txBody>
      </p:sp>
      <p:sp>
        <p:nvSpPr>
          <p:cNvPr id="3" name="文本框 2"/>
          <p:cNvSpPr txBox="1"/>
          <p:nvPr/>
        </p:nvSpPr>
        <p:spPr>
          <a:xfrm>
            <a:off x="1057701" y="1883391"/>
            <a:ext cx="765639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OpenLayers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是由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MetaCarta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公司开发的，用于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客户端的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JavaScript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包，目前的最高版本是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2.5 V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，通过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BSD License 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发行。它实现访问地理空间数据的方法都符合行业标准，比如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WMS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WFS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范，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OpenLayers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采用纯面向对象的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JavaScript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方式开发，同时借用了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Prototype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框架和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Rico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库的一些组件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350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1319" y="1651379"/>
            <a:ext cx="9608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PostgreSQL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是一种对象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关系型数据库管理系统（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ORDBMS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），也是目前功能最强大、特性最丰富和最复杂的自由软件数据库系统。它起源于伯克利（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BSD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）的数据库研目前功能最强大、特性最丰富和最复杂的究计划，目前是最重要的开源数据库产品开发项目之一， 有着非常广泛的用户。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在对象关系型数据库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PostgreSQL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上增加了存储管理空间数据的能力，相当于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Oracle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spatial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部分。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最大的特点是符合并且实现了</a:t>
            </a:r>
            <a:r>
              <a:rPr lang="en-US" altLang="zh-CN" sz="2400" dirty="0" err="1" smtClean="0">
                <a:latin typeface="宋体" panose="02010600030101010101" pitchFamily="2" charset="-122"/>
                <a:ea typeface="宋体" panose="02010600030101010101" pitchFamily="2" charset="-122"/>
              </a:rPr>
              <a:t>OpenGIS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的一些规范，是最著名的开源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GIS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数据库。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1319" y="395784"/>
            <a:ext cx="4408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+mn-ea"/>
              </a:rPr>
              <a:t>数据库</a:t>
            </a:r>
            <a:r>
              <a:rPr lang="en-US" altLang="zh-CN" sz="4000" dirty="0" err="1" smtClean="0">
                <a:latin typeface="+mn-ea"/>
              </a:rPr>
              <a:t>PostgreSQL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40007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0502" y="2117959"/>
            <a:ext cx="913035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可以看作是两个独立模块的统称：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CGI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模块和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MapScript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模块。在服务器端可以使用任一模块，编写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程序。不过它们使用相同的配置文件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MapFile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4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MapFile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文件将各种地图要素组织成具有层次关系的对象</a:t>
            </a:r>
            <a:r>
              <a:rPr lang="zh-CN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系统。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数据来源，使用的数据格式，用户交互和对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OGC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协议的支持也在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MapFile</a:t>
            </a:r>
            <a:r>
              <a:rPr lang="zh-CN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中定义</a:t>
            </a:r>
            <a:r>
              <a:rPr lang="zh-CN" altLang="zh-CN" dirty="0"/>
              <a:t>。</a:t>
            </a:r>
          </a:p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77672" y="300251"/>
            <a:ext cx="42171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+mn-ea"/>
              </a:rPr>
              <a:t>MapFile</a:t>
            </a:r>
            <a:r>
              <a:rPr lang="zh-CN" altLang="en-US" sz="4000" dirty="0" smtClean="0">
                <a:latin typeface="+mn-ea"/>
              </a:rPr>
              <a:t>简介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1232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169" y="1424769"/>
            <a:ext cx="90392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877" y="528430"/>
            <a:ext cx="3993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MapFile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中包括的对象及其层次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关系：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21931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7133" y="1201003"/>
            <a:ext cx="82500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NAME "</a:t>
            </a:r>
            <a:r>
              <a:rPr lang="en-US" altLang="zh-CN" sz="2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hangzhou</a:t>
            </a:r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UNITS METERS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EXTENT 745000 156000 758000 165000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STATUS ON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FONTSET d:/mapserver/sym_fonts/fonts.txt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SYMBOLSET d:/mapserver/sym_fonts/shade.sym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SHAPEPATH d:/gis_data/hangzhou/</a:t>
            </a:r>
            <a:endParaRPr lang="zh-CN" altLang="zh-CN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36478"/>
            <a:ext cx="42444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一般</a:t>
            </a:r>
            <a:r>
              <a:rPr lang="en-US" altLang="zh-CN" sz="4000" b="1" dirty="0">
                <a:latin typeface="+mn-ea"/>
              </a:rPr>
              <a:t>Map</a:t>
            </a:r>
            <a:r>
              <a:rPr lang="zh-CN" altLang="en-US" sz="4000" dirty="0">
                <a:latin typeface="+mn-ea"/>
              </a:rPr>
              <a:t>设置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4221651"/>
            <a:ext cx="5854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+mn-ea"/>
              </a:rPr>
              <a:t>一般输出</a:t>
            </a:r>
            <a:r>
              <a:rPr lang="en-US" altLang="zh-CN" sz="4000" dirty="0" smtClean="0">
                <a:latin typeface="+mn-ea"/>
              </a:rPr>
              <a:t>(OUTPUT)</a:t>
            </a:r>
            <a:r>
              <a:rPr lang="zh-CN" altLang="en-US" sz="4000" dirty="0" smtClean="0">
                <a:latin typeface="+mn-ea"/>
              </a:rPr>
              <a:t>设置</a:t>
            </a:r>
            <a:endParaRPr lang="zh-CN" altLang="en-US" sz="40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7133" y="5445456"/>
            <a:ext cx="3220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IMAGETYPE PNG </a:t>
            </a:r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SIZE 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600 518 </a:t>
            </a:r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97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 1. GIS 体系结构图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14" y="791571"/>
            <a:ext cx="8707274" cy="5172502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0" y="0"/>
            <a:ext cx="457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>
                <a:latin typeface="+mn-ea"/>
              </a:rPr>
              <a:t>WebGIS</a:t>
            </a:r>
            <a:r>
              <a:rPr lang="en-US" altLang="zh-CN" sz="4000" b="1" dirty="0" smtClean="0">
                <a:latin typeface="+mn-ea"/>
              </a:rPr>
              <a:t> </a:t>
            </a:r>
            <a:r>
              <a:rPr lang="zh-CN" altLang="zh-CN" sz="4000" b="1" dirty="0">
                <a:latin typeface="+mn-ea"/>
              </a:rPr>
              <a:t>体系结构</a:t>
            </a:r>
            <a:endParaRPr lang="zh-CN" altLang="zh-CN" sz="4000" dirty="0">
              <a:latin typeface="+mn-ea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59793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82136" y="532263"/>
            <a:ext cx="34119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</a:rPr>
              <a:t>WEB Object</a:t>
            </a:r>
            <a:endParaRPr lang="zh-CN" altLang="en-US" sz="40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0500" y="1774207"/>
            <a:ext cx="104405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WEB </a:t>
            </a:r>
            <a:endParaRPr lang="en-US" altLang="zh-CN" sz="2400" dirty="0" smtClean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 IMAGEPATH </a:t>
            </a:r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"f:/mapserver/mapimages</a:t>
            </a:r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/“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 IMAGEURL </a:t>
            </a:r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"/</a:t>
            </a:r>
            <a:r>
              <a:rPr lang="en-US" altLang="zh-CN" sz="2400" dirty="0" err="1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mapimages</a:t>
            </a:r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/" </a:t>
            </a:r>
            <a:endParaRPr lang="en-US" altLang="zh-CN" sz="2400" dirty="0" smtClean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 ERROR </a:t>
            </a:r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http://www.mapserver.ch/mapserver/ms_error.htm" </a:t>
            </a:r>
            <a:endParaRPr lang="en-US" altLang="zh-CN" sz="2400" dirty="0" smtClean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 EMPTY </a:t>
            </a:r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http://www.mapserver.ch/mapserver/ms_empty.htm" </a:t>
            </a:r>
            <a:endParaRPr lang="en-US" altLang="zh-CN" sz="2400" dirty="0" smtClean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 LOG </a:t>
            </a:r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f:/mapserver/logs/mapserver.log </a:t>
            </a:r>
            <a:endParaRPr lang="en-US" altLang="zh-CN" sz="2400" dirty="0" smtClean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  <a:p>
            <a:r>
              <a:rPr lang="en-US" altLang="zh-CN" sz="2400" dirty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</a:t>
            </a:r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 </a:t>
            </a:r>
            <a:r>
              <a:rPr lang="en-US" altLang="zh-CN" sz="2400" dirty="0"/>
              <a:t>PROJECTION </a:t>
            </a:r>
          </a:p>
          <a:p>
            <a:r>
              <a:rPr lang="en-US" altLang="zh-CN" sz="2400" dirty="0" smtClean="0"/>
              <a:t>       "</a:t>
            </a:r>
            <a:r>
              <a:rPr lang="en-US" altLang="zh-CN" sz="2400" dirty="0" err="1"/>
              <a:t>init</a:t>
            </a:r>
            <a:r>
              <a:rPr lang="en-US" altLang="zh-CN" sz="2400" dirty="0"/>
              <a:t>=epsg:4326" </a:t>
            </a:r>
          </a:p>
          <a:p>
            <a:r>
              <a:rPr lang="en-US" altLang="zh-CN" sz="2400" dirty="0" smtClean="0"/>
              <a:t>   </a:t>
            </a:r>
            <a:r>
              <a:rPr lang="en-US" altLang="zh-CN" sz="2400" dirty="0"/>
              <a:t>END </a:t>
            </a:r>
            <a:endParaRPr lang="en-US" altLang="zh-CN" sz="2400" dirty="0" smtClean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ea typeface="宋体" panose="02010600030101010101" pitchFamily="2" charset="-122"/>
                <a:cs typeface="Consolas" panose="020B0609020204030204" pitchFamily="49" charset="0"/>
              </a:rPr>
              <a:t>END </a:t>
            </a:r>
            <a:endParaRPr lang="zh-CN" altLang="en-US" sz="2400" dirty="0">
              <a:latin typeface="Consolas" panose="020B0609020204030204" pitchFamily="49" charset="0"/>
              <a:ea typeface="宋体" panose="02010600030101010101" pitchFamily="2" charset="-122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440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23415" y="1198688"/>
            <a:ext cx="916674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LAYER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NAME "Danger Zones"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GROUP "Zoning"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METADATA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title "Danger Zones“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author "Department of Environment Protection"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END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TYPE POLYGON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MINSCALE 0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MAXSCALE 1000000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SYMBOLSCALE 1000   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STATUS 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ON </a:t>
            </a:r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TRANSPARENCY 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50 </a:t>
            </a:r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END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3081" y="313898"/>
            <a:ext cx="38350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LAYER Object 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60070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69952"/>
            <a:ext cx="39851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Data Settings 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160" y="1158487"/>
            <a:ext cx="5377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Shapefiles</a:t>
            </a:r>
            <a:endParaRPr lang="en-US" altLang="zh-CN" sz="32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DATA  “data/</a:t>
            </a:r>
            <a:r>
              <a:rPr lang="en-US" altLang="zh-CN" sz="2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hangzhou</a:t>
            </a:r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”</a:t>
            </a:r>
            <a:endParaRPr lang="zh-CN" alt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160" y="2748086"/>
            <a:ext cx="103040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Connect to Databases </a:t>
            </a:r>
            <a:endParaRPr lang="en-US" altLang="zh-CN" sz="32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SDE</a:t>
            </a:r>
            <a:r>
              <a:rPr lang="zh-CN" altLang="en-US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：</a:t>
            </a:r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CONNECTION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TYPE </a:t>
            </a:r>
            <a:r>
              <a:rPr lang="en-US" altLang="zh-CN" sz="2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sde</a:t>
            </a:r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CONNECTION "</a:t>
            </a:r>
            <a:r>
              <a:rPr lang="en-US" altLang="zh-CN" sz="2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myhost,esri_sde,gisdb,userid,password</a:t>
            </a:r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</a:p>
          <a:p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DATA </a:t>
            </a:r>
            <a:r>
              <a:rPr lang="en-US" altLang="zh-CN" sz="2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sites.shape</a:t>
            </a:r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altLang="zh-CN" sz="2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64792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7481" y="559558"/>
            <a:ext cx="6578221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Connect to Databases </a:t>
            </a:r>
            <a:endParaRPr lang="en-US" altLang="zh-CN" sz="3200" b="1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en-US" altLang="zh-CN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POSTGIS</a:t>
            </a:r>
            <a:r>
              <a:rPr lang="zh-CN" alt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：</a:t>
            </a:r>
            <a:endParaRPr lang="en-US" altLang="zh-CN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CONNECTION</a:t>
            </a: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TYPE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postgis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CONNECTION "user=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gis_user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dbname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=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gis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host=</a:t>
            </a:r>
            <a:r>
              <a:rPr lang="en-US" altLang="zh-CN" sz="2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localhost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port=5432 password</a:t>
            </a:r>
            <a:r>
              <a:rPr lang="en-US" altLang="zh-CN" sz="2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=‘’" </a:t>
            </a:r>
            <a:endParaRPr lang="en-US" altLang="zh-CN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DATA "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the_geom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from s81“</a:t>
            </a:r>
          </a:p>
          <a:p>
            <a:endParaRPr lang="en-US" altLang="zh-CN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ORACLE</a:t>
            </a:r>
            <a:r>
              <a:rPr lang="zh-CN" alt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：</a:t>
            </a:r>
            <a:endParaRPr lang="en-US" altLang="zh-CN" sz="2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CONNECTION</a:t>
            </a: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TYPE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oraclespatial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CONNECTION "spa/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sig@spa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" </a:t>
            </a: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DATA "GEOLOC from FP10010_LINES"</a:t>
            </a:r>
            <a:endParaRPr lang="zh-CN" alt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7299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09183"/>
            <a:ext cx="37531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</a:rPr>
              <a:t>Openlayers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501253" y="1311028"/>
            <a:ext cx="712413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&lt;!DOCTYPE html&gt;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&lt;html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lang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='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zh-cn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'&gt;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&lt;head&gt;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&lt;meta charset='utf-8' /&gt;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&lt;title&gt;My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OpenLayers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Map&lt;/title&gt;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&lt;script type='text/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javascript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'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src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='OpenLayers.js'&gt;&lt;/script&gt;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&lt;script type='text/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javascript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'&gt;</a:t>
            </a:r>
          </a:p>
          <a:p>
            <a:endParaRPr lang="en-US" altLang="zh-CN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&lt;/script&gt;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&lt;/head&gt;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&lt;body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onload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='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init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();'&gt;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&lt;div id='map' style='width: 500px; height: 500px;'&gt;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&lt;/div&gt;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&lt;/body&gt;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&lt;/html&gt;</a:t>
            </a:r>
            <a:endParaRPr lang="zh-CN" alt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8778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14" y="955343"/>
            <a:ext cx="884375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var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map;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function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init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map = new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OpenLayers.Map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('map', {});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var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wms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= new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OpenLayers.Layer.WMS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'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OpenLayers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WMS',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'http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://vmap0.tiles.osgeo.org/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wms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/vmap0',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{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layers: 'basic'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},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{}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);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map.addLayer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wms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if (!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map.getCenter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()) {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</a:t>
            </a:r>
            <a:r>
              <a:rPr lang="en-US" altLang="zh-CN" dirty="0" err="1">
                <a:latin typeface="Consolas" panose="020B0609020204030204" pitchFamily="49" charset="0"/>
                <a:cs typeface="Consolas" panose="020B0609020204030204" pitchFamily="49" charset="0"/>
              </a:rPr>
              <a:t>map.zoomToMaxExtent</a:t>
            </a:r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   }</a:t>
            </a:r>
          </a:p>
          <a:p>
            <a:r>
              <a:rPr lang="en-US" altLang="zh-CN" dirty="0">
                <a:latin typeface="Consolas" panose="020B0609020204030204" pitchFamily="49" charset="0"/>
                <a:cs typeface="Consolas" panose="020B0609020204030204" pitchFamily="49" charset="0"/>
              </a:rPr>
              <a:t>           }</a:t>
            </a:r>
            <a:endParaRPr lang="zh-CN" alt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6511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0376" y="2088106"/>
            <a:ext cx="1094550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var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wms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= new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OpenLayers.Layer.WMS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"NASA Global Mosaic",                                  "http://wms.jpl.nasa.gov/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wms.cgi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{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    layers: "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modis,global_mosaic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    transparent: true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}, {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    opacity: 0.5,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    </a:t>
            </a:r>
            <a:r>
              <a:rPr lang="en-US" altLang="zh-CN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singleTile</a:t>
            </a:r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: true</a:t>
            </a:r>
          </a:p>
          <a:p>
            <a:r>
              <a:rPr lang="en-US" altLang="zh-CN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        });</a:t>
            </a:r>
            <a:endParaRPr lang="zh-CN" alt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0251" y="341194"/>
            <a:ext cx="6469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latin typeface="+mn-ea"/>
              </a:rPr>
              <a:t>OpenLayers.Layer.WMS</a:t>
            </a:r>
            <a:r>
              <a:rPr lang="zh-CN" altLang="en-US" sz="4000" b="1" dirty="0">
                <a:latin typeface="+mn-ea"/>
              </a:rPr>
              <a:t>类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581821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73958" y="2661313"/>
            <a:ext cx="74653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+mn-ea"/>
                <a:cs typeface="Consolas" panose="020B0609020204030204" pitchFamily="49" charset="0"/>
              </a:rPr>
              <a:t>Mapserver</a:t>
            </a:r>
            <a:r>
              <a:rPr lang="zh-CN" altLang="en-US" sz="4000" dirty="0" smtClean="0">
                <a:latin typeface="+mn-ea"/>
                <a:cs typeface="Consolas" panose="020B0609020204030204" pitchFamily="49" charset="0"/>
              </a:rPr>
              <a:t>与</a:t>
            </a:r>
            <a:r>
              <a:rPr lang="en-US" altLang="zh-CN" sz="4000" dirty="0" err="1" smtClean="0">
                <a:latin typeface="+mn-ea"/>
                <a:cs typeface="Consolas" panose="020B0609020204030204" pitchFamily="49" charset="0"/>
              </a:rPr>
              <a:t>PostgreSQL</a:t>
            </a:r>
            <a:r>
              <a:rPr lang="zh-CN" altLang="en-US" sz="4000" dirty="0" smtClean="0">
                <a:latin typeface="+mn-ea"/>
                <a:cs typeface="Consolas" panose="020B0609020204030204" pitchFamily="49" charset="0"/>
              </a:rPr>
              <a:t>的连接</a:t>
            </a:r>
            <a:endParaRPr lang="zh-CN" altLang="en-US" sz="4000" dirty="0">
              <a:latin typeface="+mn-ea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52651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4275" y="2756848"/>
            <a:ext cx="91985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+mn-ea"/>
              </a:rPr>
              <a:t>Openlayers</a:t>
            </a:r>
            <a:r>
              <a:rPr lang="zh-CN" altLang="en-US" sz="4000" dirty="0">
                <a:latin typeface="+mn-ea"/>
              </a:rPr>
              <a:t>通过</a:t>
            </a:r>
            <a:r>
              <a:rPr lang="en-US" altLang="zh-CN" sz="4000" dirty="0" err="1" smtClean="0">
                <a:latin typeface="+mn-ea"/>
              </a:rPr>
              <a:t>wms</a:t>
            </a:r>
            <a:r>
              <a:rPr lang="zh-CN" altLang="en-US" sz="4000" dirty="0" smtClean="0">
                <a:latin typeface="+mn-ea"/>
              </a:rPr>
              <a:t>服务访问</a:t>
            </a:r>
            <a:r>
              <a:rPr lang="en-US" altLang="zh-CN" sz="4000" dirty="0" err="1" smtClean="0">
                <a:latin typeface="+mn-ea"/>
              </a:rPr>
              <a:t>postgis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32477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364" y="1056037"/>
            <a:ext cx="1139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pgr_dijkstra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(text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sql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, integer source, integer target,</a:t>
            </a:r>
          </a:p>
          <a:p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                         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boolean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directed,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boolean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altLang="zh-CN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has_rcost</a:t>
            </a:r>
            <a:r>
              <a:rPr lang="en-US" altLang="zh-CN" sz="2400" dirty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endParaRPr lang="zh-CN" altLang="en-US" sz="2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345210"/>
            <a:ext cx="12192001" cy="45127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8363" y="259307"/>
            <a:ext cx="5786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>
                <a:latin typeface="+mn-ea"/>
              </a:rPr>
              <a:t>Cgi</a:t>
            </a:r>
            <a:r>
              <a:rPr lang="zh-CN" altLang="en-US" sz="4000" dirty="0" smtClean="0">
                <a:latin typeface="+mn-ea"/>
              </a:rPr>
              <a:t>方式调用</a:t>
            </a:r>
            <a:r>
              <a:rPr lang="en-US" altLang="zh-CN" sz="4000" dirty="0" err="1" smtClean="0">
                <a:latin typeface="+mn-ea"/>
              </a:rPr>
              <a:t>Pgrouting</a:t>
            </a:r>
            <a:r>
              <a:rPr lang="en-US" altLang="zh-CN" sz="4000" dirty="0" smtClean="0">
                <a:latin typeface="+mn-ea"/>
              </a:rPr>
              <a:t> 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76579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/>
          <a:stretch>
            <a:fillRect/>
          </a:stretch>
        </p:blipFill>
        <p:spPr>
          <a:xfrm>
            <a:off x="1610436" y="122829"/>
            <a:ext cx="7274258" cy="6237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220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44615" cy="24702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47916"/>
            <a:ext cx="11382232" cy="16007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303029"/>
            <a:ext cx="11914496" cy="238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18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09182"/>
            <a:ext cx="5090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开源</a:t>
            </a:r>
            <a:r>
              <a:rPr lang="en-US" altLang="zh-CN" sz="4000" dirty="0" err="1" smtClean="0">
                <a:latin typeface="+mn-ea"/>
              </a:rPr>
              <a:t>WebGIS</a:t>
            </a:r>
            <a:r>
              <a:rPr lang="zh-CN" altLang="en-US" sz="4000" dirty="0" smtClean="0">
                <a:latin typeface="+mn-ea"/>
              </a:rPr>
              <a:t>解决方案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6286" y="1651379"/>
            <a:ext cx="88710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地图数据存储，有两种可选方法。一是文件存储，直接以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Shapefile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文件形式存储；二是利用空间数据库。在开源空间数据库中，比较成型的有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MySQL Spatial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。其中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是开源数据库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PostgreSQL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的扩展模块，而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MySQL Spatial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是开源数据库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MySQL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的扩展模块。相比较而言，在开源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领域，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能够得到更为广泛的支持。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147" y="4139821"/>
            <a:ext cx="6743700" cy="2590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830" y="968991"/>
            <a:ext cx="3193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数据库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450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109182"/>
            <a:ext cx="5090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开源</a:t>
            </a:r>
            <a:r>
              <a:rPr lang="en-US" altLang="zh-CN" sz="4000" dirty="0" err="1" smtClean="0">
                <a:latin typeface="+mn-ea"/>
              </a:rPr>
              <a:t>WebGIS</a:t>
            </a:r>
            <a:r>
              <a:rPr lang="zh-CN" altLang="en-US" sz="4000" dirty="0" smtClean="0">
                <a:latin typeface="+mn-ea"/>
              </a:rPr>
              <a:t>解决方案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012" y="1419367"/>
            <a:ext cx="2715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GIS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服务器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2012" y="2115403"/>
            <a:ext cx="9253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GeoServer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或者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。二者都是开源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WebGIS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中的佼佼者，在功能与性能上各有千秋。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GeoServer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OpenGIS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Web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服务器规范的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J2EE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实现的社区开源项目，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则是基于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实现的。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353" y="4048917"/>
            <a:ext cx="75565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64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9433" y="1440073"/>
            <a:ext cx="2947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Web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服务器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9433" y="2610752"/>
            <a:ext cx="13920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Tomcat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714" y="2841584"/>
            <a:ext cx="2515026" cy="15848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714" y="5158582"/>
            <a:ext cx="3470371" cy="128403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9433" y="5158582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Apache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20472" y="0"/>
            <a:ext cx="5090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开源</a:t>
            </a:r>
            <a:r>
              <a:rPr lang="en-US" altLang="zh-CN" sz="4000" dirty="0" err="1" smtClean="0">
                <a:latin typeface="+mn-ea"/>
              </a:rPr>
              <a:t>WebGIS</a:t>
            </a:r>
            <a:r>
              <a:rPr lang="zh-CN" altLang="en-US" sz="4000" dirty="0" smtClean="0">
                <a:latin typeface="+mn-ea"/>
              </a:rPr>
              <a:t>解决方案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01973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0472" y="0"/>
            <a:ext cx="5090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开源</a:t>
            </a:r>
            <a:r>
              <a:rPr lang="en-US" altLang="zh-CN" sz="4000" dirty="0" err="1" smtClean="0">
                <a:latin typeface="+mn-ea"/>
              </a:rPr>
              <a:t>WebGIS</a:t>
            </a:r>
            <a:r>
              <a:rPr lang="zh-CN" altLang="en-US" sz="4000" dirty="0" smtClean="0">
                <a:latin typeface="+mn-ea"/>
              </a:rPr>
              <a:t>解决方案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1069" y="955343"/>
            <a:ext cx="2661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客户端呈现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1069" y="1787575"/>
            <a:ext cx="105360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现在的主流方式都是请求地图瓦片然后在客户端进行展示，因此理论上客户端只需要能够请求并获取相应的地图瓦片即可。但是仍然可以采用一些开源库的来简化、强化、优化前端开发。比较著名的有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Openlayers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OpenScales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，其中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OpenLayers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是一个专为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Web GIS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客户端开发提供的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JavaScript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类库包，用于实现标准格式发布的地图数据访问，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OpenScales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算是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OpenLayers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ActionScript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翻版，对于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Flex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前端开发来说是个不错的选择。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663"/>
          <a:stretch/>
        </p:blipFill>
        <p:spPr>
          <a:xfrm>
            <a:off x="1816573" y="4715545"/>
            <a:ext cx="6507139" cy="113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375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1695" y="2620370"/>
            <a:ext cx="7260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可以采用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uDig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QGIS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OpenJUMP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等开源桌面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0125" y="1528549"/>
            <a:ext cx="2906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地图数据生产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95" y="3589081"/>
            <a:ext cx="5981700" cy="2298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-20472" y="0"/>
            <a:ext cx="5090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开源</a:t>
            </a:r>
            <a:r>
              <a:rPr lang="en-US" altLang="zh-CN" sz="4000" dirty="0" err="1" smtClean="0">
                <a:latin typeface="+mn-ea"/>
              </a:rPr>
              <a:t>WebGIS</a:t>
            </a:r>
            <a:r>
              <a:rPr lang="zh-CN" altLang="en-US" sz="4000" dirty="0" smtClean="0">
                <a:latin typeface="+mn-ea"/>
              </a:rPr>
              <a:t>解决方案</a:t>
            </a:r>
            <a:endParaRPr lang="zh-CN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6146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20472" y="0"/>
            <a:ext cx="50906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开源</a:t>
            </a:r>
            <a:r>
              <a:rPr lang="en-US" altLang="zh-CN" sz="4000" dirty="0" err="1" smtClean="0">
                <a:latin typeface="+mn-ea"/>
              </a:rPr>
              <a:t>WebGIS</a:t>
            </a:r>
            <a:r>
              <a:rPr lang="zh-CN" altLang="en-US" sz="4000" dirty="0" smtClean="0">
                <a:latin typeface="+mn-ea"/>
              </a:rPr>
              <a:t>解决方案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0154" y="2101755"/>
            <a:ext cx="898022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基于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C++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系列的：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Mapserver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（服务器）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+QGIS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（桌面软件）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（数据库）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+ Openlayers (JS)/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openscale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FLex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)(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浏览器客户端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endParaRPr lang="en-US" altLang="zh-CN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基于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JavaEE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系列的：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Geoserver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（服务器）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uDig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（桌面软件）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PostGIS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（数据库）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+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Openlayers 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JS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)/ 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openscale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 (</a:t>
            </a:r>
            <a:r>
              <a:rPr lang="en-US" altLang="zh-CN" sz="2400" dirty="0" err="1">
                <a:latin typeface="宋体" panose="02010600030101010101" pitchFamily="2" charset="-122"/>
                <a:ea typeface="宋体" panose="02010600030101010101" pitchFamily="2" charset="-122"/>
              </a:rPr>
              <a:t>FLex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)(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浏览器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客户端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13471045"/>
      </p:ext>
    </p:extLst>
  </p:cSld>
  <p:clrMapOvr>
    <a:masterClrMapping/>
  </p:clrMapOvr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545</TotalTime>
  <Words>1336</Words>
  <Application>Microsoft Office PowerPoint</Application>
  <PresentationFormat>宽屏</PresentationFormat>
  <Paragraphs>153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方正姚体</vt:lpstr>
      <vt:lpstr>华文新魏</vt:lpstr>
      <vt:lpstr>宋体</vt:lpstr>
      <vt:lpstr>Arial</vt:lpstr>
      <vt:lpstr>Calibri</vt:lpstr>
      <vt:lpstr>Consolas</vt:lpstr>
      <vt:lpstr>Trebuchet MS</vt:lpstr>
      <vt:lpstr>Wingdings 3</vt:lpstr>
      <vt:lpstr>平面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luye</dc:creator>
  <cp:lastModifiedBy>luye</cp:lastModifiedBy>
  <cp:revision>67</cp:revision>
  <dcterms:created xsi:type="dcterms:W3CDTF">2015-01-03T16:31:44Z</dcterms:created>
  <dcterms:modified xsi:type="dcterms:W3CDTF">2015-01-05T13:14:18Z</dcterms:modified>
</cp:coreProperties>
</file>