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24"/>
  </p:notesMasterIdLst>
  <p:handoutMasterIdLst>
    <p:handoutMasterId r:id="rId25"/>
  </p:handoutMasterIdLst>
  <p:sldIdLst>
    <p:sldId id="378" r:id="rId2"/>
    <p:sldId id="995" r:id="rId3"/>
    <p:sldId id="996" r:id="rId4"/>
    <p:sldId id="997" r:id="rId5"/>
    <p:sldId id="999" r:id="rId6"/>
    <p:sldId id="1000" r:id="rId7"/>
    <p:sldId id="998" r:id="rId8"/>
    <p:sldId id="1001" r:id="rId9"/>
    <p:sldId id="1003" r:id="rId10"/>
    <p:sldId id="1004" r:id="rId11"/>
    <p:sldId id="1006" r:id="rId12"/>
    <p:sldId id="1011" r:id="rId13"/>
    <p:sldId id="1010" r:id="rId14"/>
    <p:sldId id="1009" r:id="rId15"/>
    <p:sldId id="1012" r:id="rId16"/>
    <p:sldId id="1013" r:id="rId17"/>
    <p:sldId id="1014" r:id="rId18"/>
    <p:sldId id="1015" r:id="rId19"/>
    <p:sldId id="1016" r:id="rId20"/>
    <p:sldId id="1017" r:id="rId21"/>
    <p:sldId id="1018" r:id="rId22"/>
    <p:sldId id="100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FF00"/>
    <a:srgbClr val="009900"/>
    <a:srgbClr val="CC0066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 varScale="1">
        <p:scale>
          <a:sx n="68" d="100"/>
          <a:sy n="68" d="100"/>
        </p:scale>
        <p:origin x="-54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179512" y="1214421"/>
            <a:ext cx="8856984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000" dirty="0" smtClean="0"/>
              <a:t>C</a:t>
            </a:r>
            <a:r>
              <a:rPr lang="zh-CN" altLang="en-US" sz="6000" dirty="0" smtClean="0"/>
              <a:t>语言程序设计基础</a:t>
            </a:r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6000" dirty="0" smtClean="0">
                <a:solidFill>
                  <a:schemeClr val="tx1"/>
                </a:solidFill>
              </a:rPr>
              <a:t>第</a:t>
            </a:r>
            <a:r>
              <a:rPr lang="en-US" altLang="zh-CN" sz="6000" dirty="0" smtClean="0">
                <a:solidFill>
                  <a:schemeClr val="tx1"/>
                </a:solidFill>
              </a:rPr>
              <a:t>10</a:t>
            </a:r>
            <a:r>
              <a:rPr lang="zh-CN" altLang="en-US" sz="6000" dirty="0" smtClean="0">
                <a:solidFill>
                  <a:schemeClr val="tx1"/>
                </a:solidFill>
              </a:rPr>
              <a:t>章 </a:t>
            </a:r>
            <a:r>
              <a:rPr lang="zh-CN" altLang="en-US" sz="6000" dirty="0">
                <a:solidFill>
                  <a:schemeClr val="tx1"/>
                </a:solidFill>
              </a:rPr>
              <a:t>指针进阶</a:t>
            </a:r>
            <a:endParaRPr lang="zh-CN" altLang="en-US" sz="6000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指针数组和二级指针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5446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800" dirty="0" smtClean="0"/>
              <a:t>char * color[5] = { “red”, “blue”,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“yellow”, “green”, “black”</a:t>
            </a:r>
          </a:p>
          <a:p>
            <a:pPr marL="0" indent="0">
              <a:buNone/>
            </a:pPr>
            <a:r>
              <a:rPr lang="en-US" altLang="zh-CN" sz="2800" dirty="0" smtClean="0"/>
              <a:t>};</a:t>
            </a:r>
          </a:p>
          <a:p>
            <a:pPr marL="1257300" lvl="3" indent="0">
              <a:buNone/>
            </a:pPr>
            <a:endParaRPr lang="en-US" altLang="zh-CN" sz="1600" dirty="0" smtClean="0"/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数组</a:t>
            </a:r>
            <a:r>
              <a:rPr lang="zh-CN" altLang="en-US" sz="2800" dirty="0">
                <a:solidFill>
                  <a:srgbClr val="FF0000"/>
                </a:solidFill>
              </a:rPr>
              <a:t>名</a:t>
            </a:r>
            <a:r>
              <a:rPr lang="en-US" altLang="zh-CN" sz="2800" dirty="0">
                <a:solidFill>
                  <a:srgbClr val="FF0000"/>
                </a:solidFill>
              </a:rPr>
              <a:t>color</a:t>
            </a:r>
            <a:r>
              <a:rPr lang="zh-CN" altLang="en-US" sz="2800" dirty="0">
                <a:solidFill>
                  <a:srgbClr val="FF0000"/>
                </a:solidFill>
              </a:rPr>
              <a:t>是</a:t>
            </a:r>
            <a:r>
              <a:rPr lang="zh-CN" altLang="en-US" sz="2800" dirty="0" smtClean="0">
                <a:solidFill>
                  <a:srgbClr val="FF0000"/>
                </a:solidFill>
              </a:rPr>
              <a:t>一指针，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指向</a:t>
            </a:r>
            <a:r>
              <a:rPr lang="zh-CN" altLang="en-US" sz="2800" dirty="0">
                <a:solidFill>
                  <a:srgbClr val="FF0000"/>
                </a:solidFill>
              </a:rPr>
              <a:t>首元素</a:t>
            </a:r>
            <a:r>
              <a:rPr lang="en-US" altLang="zh-CN" sz="2800" dirty="0" smtClean="0">
                <a:solidFill>
                  <a:srgbClr val="FF0000"/>
                </a:solidFill>
              </a:rPr>
              <a:t>color[0]</a:t>
            </a:r>
            <a:r>
              <a:rPr lang="zh-CN" altLang="en-US" sz="2800" dirty="0" smtClean="0">
                <a:solidFill>
                  <a:srgbClr val="FF0000"/>
                </a:solidFill>
              </a:rPr>
              <a:t>。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FFC000"/>
                </a:solidFill>
              </a:rPr>
              <a:t>char </a:t>
            </a:r>
            <a:r>
              <a:rPr lang="en-US" altLang="zh-CN" sz="2800" dirty="0">
                <a:solidFill>
                  <a:srgbClr val="FFC000"/>
                </a:solidFill>
              </a:rPr>
              <a:t>**</a:t>
            </a:r>
            <a:r>
              <a:rPr lang="en-US" altLang="zh-CN" sz="2800" dirty="0" smtClean="0">
                <a:solidFill>
                  <a:srgbClr val="FFC000"/>
                </a:solidFill>
              </a:rPr>
              <a:t>pc </a:t>
            </a:r>
            <a:r>
              <a:rPr lang="en-US" altLang="zh-CN" sz="2800" dirty="0">
                <a:solidFill>
                  <a:srgbClr val="FFC000"/>
                </a:solidFill>
              </a:rPr>
              <a:t>= color</a:t>
            </a:r>
            <a:r>
              <a:rPr lang="en-US" altLang="zh-CN" sz="2800" dirty="0" smtClean="0">
                <a:solidFill>
                  <a:srgbClr val="FFC0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sz="2800" dirty="0" smtClean="0"/>
              <a:t>char </a:t>
            </a:r>
            <a:r>
              <a:rPr lang="en-US" altLang="zh-CN" sz="2800" dirty="0" err="1" smtClean="0"/>
              <a:t>str</a:t>
            </a:r>
            <a:r>
              <a:rPr lang="en-US" altLang="zh-CN" sz="2800" dirty="0" smtClean="0"/>
              <a:t>[20];</a:t>
            </a:r>
          </a:p>
          <a:p>
            <a:pPr marL="0" indent="0">
              <a:buNone/>
            </a:pPr>
            <a:r>
              <a:rPr lang="en-US" altLang="zh-CN" sz="2800" dirty="0" err="1" smtClean="0"/>
              <a:t>scanf</a:t>
            </a:r>
            <a:r>
              <a:rPr lang="en-US" altLang="zh-CN" sz="2800" dirty="0" smtClean="0"/>
              <a:t>(</a:t>
            </a:r>
            <a:r>
              <a:rPr lang="zh-CN" altLang="en-US" sz="2800" dirty="0" smtClean="0"/>
              <a:t>“</a:t>
            </a:r>
            <a:r>
              <a:rPr lang="en-US" altLang="zh-CN" sz="2800" dirty="0" smtClean="0"/>
              <a:t>%s”, </a:t>
            </a:r>
            <a:r>
              <a:rPr lang="en-US" altLang="zh-CN" sz="2800" dirty="0" err="1" smtClean="0"/>
              <a:t>str</a:t>
            </a:r>
            <a:r>
              <a:rPr lang="en-US" altLang="zh-CN" sz="2800" dirty="0" smtClean="0"/>
              <a:t>);</a:t>
            </a:r>
          </a:p>
          <a:p>
            <a:pPr marL="0" indent="0">
              <a:buNone/>
            </a:pPr>
            <a:r>
              <a:rPr lang="en-US" altLang="zh-CN" sz="2800" dirty="0" smtClean="0"/>
              <a:t>for ( i=0; i&lt;5; i++ 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if( </a:t>
            </a:r>
            <a:r>
              <a:rPr lang="en-US" altLang="zh-CN" sz="2800" dirty="0" err="1" smtClean="0">
                <a:solidFill>
                  <a:srgbClr val="FF0000"/>
                </a:solidFill>
              </a:rPr>
              <a:t>strcmp</a:t>
            </a:r>
            <a:r>
              <a:rPr lang="en-US" altLang="zh-CN" sz="2800" dirty="0" smtClean="0"/>
              <a:t>(</a:t>
            </a:r>
            <a:r>
              <a:rPr lang="en-US" altLang="zh-CN" sz="2800" dirty="0" err="1" smtClean="0"/>
              <a:t>str</a:t>
            </a:r>
            <a:r>
              <a:rPr lang="en-US" altLang="zh-CN" sz="2800" dirty="0" smtClean="0"/>
              <a:t>, *(</a:t>
            </a:r>
            <a:r>
              <a:rPr lang="en-US" altLang="zh-CN" sz="2800" dirty="0" err="1" smtClean="0"/>
              <a:t>pc+i</a:t>
            </a:r>
            <a:r>
              <a:rPr lang="en-US" altLang="zh-CN" sz="2800" dirty="0" smtClean="0"/>
              <a:t>))==0 ) break;</a:t>
            </a:r>
          </a:p>
          <a:p>
            <a:pPr marL="0" indent="0">
              <a:buNone/>
            </a:pPr>
            <a:r>
              <a:rPr lang="en-US" altLang="zh-CN" sz="2800" dirty="0" smtClean="0"/>
              <a:t>if(i&lt;5)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(“color id = %d\</a:t>
            </a:r>
            <a:r>
              <a:rPr lang="en-US" altLang="zh-CN" sz="2800" dirty="0" err="1" smtClean="0"/>
              <a:t>n”,i</a:t>
            </a:r>
            <a:r>
              <a:rPr lang="en-US" altLang="zh-CN" sz="2800" dirty="0" smtClean="0"/>
              <a:t>);</a:t>
            </a:r>
          </a:p>
          <a:p>
            <a:pPr marL="0" indent="0">
              <a:buNone/>
            </a:pPr>
            <a:r>
              <a:rPr lang="en-US" altLang="zh-CN" sz="2800" dirty="0" smtClean="0"/>
              <a:t>else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(“not found\n”);</a:t>
            </a: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  <p:grpSp>
        <p:nvGrpSpPr>
          <p:cNvPr id="4" name="组合 3"/>
          <p:cNvGrpSpPr/>
          <p:nvPr/>
        </p:nvGrpSpPr>
        <p:grpSpPr>
          <a:xfrm>
            <a:off x="2863421" y="2276872"/>
            <a:ext cx="1944216" cy="427971"/>
            <a:chOff x="2267744" y="2959823"/>
            <a:chExt cx="1944216" cy="427971"/>
          </a:xfrm>
        </p:grpSpPr>
        <p:sp>
          <p:nvSpPr>
            <p:cNvPr id="27" name="矩形 26"/>
            <p:cNvSpPr/>
            <p:nvPr/>
          </p:nvSpPr>
          <p:spPr>
            <a:xfrm>
              <a:off x="2267744" y="2959823"/>
              <a:ext cx="1080120" cy="4279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800" dirty="0" smtClean="0">
                  <a:solidFill>
                    <a:srgbClr val="FF00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color</a:t>
              </a:r>
              <a:endParaRPr lang="zh-CN" altLang="en-US" sz="2800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28" name="直接箭头连接符 27"/>
            <p:cNvCxnSpPr/>
            <p:nvPr/>
          </p:nvCxnSpPr>
          <p:spPr>
            <a:xfrm flipV="1">
              <a:off x="3275856" y="3070037"/>
              <a:ext cx="936104" cy="11279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组合 31"/>
          <p:cNvGrpSpPr/>
          <p:nvPr/>
        </p:nvGrpSpPr>
        <p:grpSpPr>
          <a:xfrm>
            <a:off x="4807637" y="1916832"/>
            <a:ext cx="4226895" cy="2583286"/>
            <a:chOff x="1137193" y="3212976"/>
            <a:chExt cx="4226895" cy="3456384"/>
          </a:xfrm>
        </p:grpSpPr>
        <p:grpSp>
          <p:nvGrpSpPr>
            <p:cNvPr id="33" name="组合 32"/>
            <p:cNvGrpSpPr/>
            <p:nvPr/>
          </p:nvGrpSpPr>
          <p:grpSpPr>
            <a:xfrm>
              <a:off x="1137193" y="3497560"/>
              <a:ext cx="1438196" cy="2900488"/>
              <a:chOff x="1137193" y="3497560"/>
              <a:chExt cx="1438196" cy="2900488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1137193" y="3497560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1137193" y="4091005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1137193" y="4660032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1137193" y="5249635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1137193" y="5828879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35" name="直接箭头连接符 34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stCxn id="46" idx="3"/>
              <a:endCxn id="41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>
              <a:stCxn id="47" idx="3"/>
              <a:endCxn id="42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>
              <a:stCxn id="49" idx="3"/>
              <a:endCxn id="44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>
              <a:stCxn id="48" idx="3"/>
              <a:endCxn id="43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矩形 49"/>
          <p:cNvSpPr/>
          <p:nvPr/>
        </p:nvSpPr>
        <p:spPr>
          <a:xfrm>
            <a:off x="3635896" y="5373216"/>
            <a:ext cx="1171741" cy="4279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pc[i]</a:t>
            </a:r>
          </a:p>
        </p:txBody>
      </p:sp>
      <p:grpSp>
        <p:nvGrpSpPr>
          <p:cNvPr id="51" name="组合 50"/>
          <p:cNvGrpSpPr/>
          <p:nvPr/>
        </p:nvGrpSpPr>
        <p:grpSpPr>
          <a:xfrm>
            <a:off x="3650605" y="2499877"/>
            <a:ext cx="1065411" cy="1579813"/>
            <a:chOff x="2398472" y="1807981"/>
            <a:chExt cx="1065411" cy="1579813"/>
          </a:xfrm>
        </p:grpSpPr>
        <p:sp>
          <p:nvSpPr>
            <p:cNvPr id="52" name="矩形 51"/>
            <p:cNvSpPr/>
            <p:nvPr/>
          </p:nvSpPr>
          <p:spPr>
            <a:xfrm>
              <a:off x="2398472" y="2959823"/>
              <a:ext cx="585871" cy="4279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800" dirty="0" smtClean="0">
                  <a:solidFill>
                    <a:srgbClr val="FFC000"/>
                  </a:solidFill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rPr>
                <a:t>pc</a:t>
              </a:r>
              <a:endParaRPr lang="zh-CN" altLang="en-US" sz="2800" dirty="0">
                <a:solidFill>
                  <a:srgbClr val="FFC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cxnSp>
          <p:nvCxnSpPr>
            <p:cNvPr id="53" name="直接箭头连接符 52"/>
            <p:cNvCxnSpPr>
              <a:stCxn id="52" idx="0"/>
            </p:cNvCxnSpPr>
            <p:nvPr/>
          </p:nvCxnSpPr>
          <p:spPr>
            <a:xfrm flipV="1">
              <a:off x="2691408" y="1807981"/>
              <a:ext cx="772475" cy="1151842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0123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11.1.4 </a:t>
            </a:r>
            <a:r>
              <a:rPr lang="zh-CN" altLang="en-US" dirty="0"/>
              <a:t>指针数组与二维数组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3861048"/>
            <a:ext cx="8229600" cy="28803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2800" dirty="0" smtClean="0">
                <a:solidFill>
                  <a:srgbClr val="FFC000"/>
                </a:solidFill>
              </a:rPr>
              <a:t>char </a:t>
            </a:r>
            <a:r>
              <a:rPr lang="en-US" altLang="zh-CN" sz="2800" dirty="0" err="1" smtClean="0">
                <a:solidFill>
                  <a:srgbClr val="FFC000"/>
                </a:solidFill>
              </a:rPr>
              <a:t>ccolor</a:t>
            </a:r>
            <a:r>
              <a:rPr lang="en-US" altLang="zh-CN" sz="2800" dirty="0" smtClean="0">
                <a:solidFill>
                  <a:srgbClr val="FFC000"/>
                </a:solidFill>
              </a:rPr>
              <a:t>[][7] = { “red”, “blue”,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C000"/>
                </a:solidFill>
              </a:rPr>
              <a:t> </a:t>
            </a:r>
            <a:r>
              <a:rPr lang="en-US" altLang="zh-CN" sz="2800" dirty="0" smtClean="0">
                <a:solidFill>
                  <a:srgbClr val="FFC000"/>
                </a:solidFill>
              </a:rPr>
              <a:t>   “yellow”, “green”, “black”</a:t>
            </a: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FFC000"/>
                </a:solidFill>
              </a:rPr>
              <a:t>};</a:t>
            </a:r>
          </a:p>
          <a:p>
            <a:pPr marL="0" indent="0">
              <a:buNone/>
            </a:pPr>
            <a:r>
              <a:rPr lang="en-US" altLang="zh-CN" sz="2800" dirty="0"/>
              <a:t>char * </a:t>
            </a:r>
            <a:r>
              <a:rPr lang="en-US" altLang="zh-CN" sz="2800" dirty="0" err="1"/>
              <a:t>pcolor</a:t>
            </a:r>
            <a:r>
              <a:rPr lang="en-US" altLang="zh-CN" sz="2800" dirty="0"/>
              <a:t>[5] = { “red”, “blue”,</a:t>
            </a:r>
          </a:p>
          <a:p>
            <a:pPr marL="0" indent="0">
              <a:buNone/>
            </a:pPr>
            <a:r>
              <a:rPr lang="en-US" altLang="zh-CN" sz="2800" dirty="0"/>
              <a:t>    “yellow”, “green”, “black”</a:t>
            </a:r>
          </a:p>
          <a:p>
            <a:pPr marL="0" indent="0">
              <a:buNone/>
            </a:pPr>
            <a:r>
              <a:rPr lang="en-US" altLang="zh-CN" sz="2800" dirty="0" smtClean="0"/>
              <a:t>};</a:t>
            </a: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 smtClean="0"/>
          </a:p>
        </p:txBody>
      </p:sp>
      <p:grpSp>
        <p:nvGrpSpPr>
          <p:cNvPr id="32" name="组合 31"/>
          <p:cNvGrpSpPr/>
          <p:nvPr/>
        </p:nvGrpSpPr>
        <p:grpSpPr>
          <a:xfrm>
            <a:off x="4598965" y="1124744"/>
            <a:ext cx="4318516" cy="2583286"/>
            <a:chOff x="1045572" y="3212976"/>
            <a:chExt cx="4318516" cy="3456384"/>
          </a:xfrm>
        </p:grpSpPr>
        <p:grpSp>
          <p:nvGrpSpPr>
            <p:cNvPr id="33" name="组合 32"/>
            <p:cNvGrpSpPr/>
            <p:nvPr/>
          </p:nvGrpSpPr>
          <p:grpSpPr>
            <a:xfrm>
              <a:off x="1045572" y="3497560"/>
              <a:ext cx="1529817" cy="2900488"/>
              <a:chOff x="1045572" y="3497560"/>
              <a:chExt cx="1529817" cy="2900488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1045572" y="349756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1045572" y="409100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1045572" y="4660031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1045572" y="524963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1045572" y="582888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35" name="直接箭头连接符 34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stCxn id="46" idx="3"/>
              <a:endCxn id="41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>
              <a:stCxn id="47" idx="3"/>
              <a:endCxn id="42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>
              <a:stCxn id="49" idx="3"/>
              <a:endCxn id="44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>
              <a:stCxn id="48" idx="3"/>
              <a:endCxn id="43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/>
        </p:nvGrpSpPr>
        <p:grpSpPr>
          <a:xfrm>
            <a:off x="1341752" y="1557869"/>
            <a:ext cx="2679185" cy="1872703"/>
            <a:chOff x="755576" y="4787171"/>
            <a:chExt cx="2535169" cy="1645088"/>
          </a:xfrm>
        </p:grpSpPr>
        <p:grpSp>
          <p:nvGrpSpPr>
            <p:cNvPr id="13" name="组合 12"/>
            <p:cNvGrpSpPr/>
            <p:nvPr/>
          </p:nvGrpSpPr>
          <p:grpSpPr>
            <a:xfrm>
              <a:off x="755576" y="4787171"/>
              <a:ext cx="2535169" cy="328064"/>
              <a:chOff x="755576" y="4757120"/>
              <a:chExt cx="2535169" cy="32806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0" name="矩形 89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4" name="矩形 93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d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5" name="矩形 94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6" name="矩形 95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7" name="矩形 96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8" name="矩形 97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00" name="组合 99"/>
            <p:cNvGrpSpPr/>
            <p:nvPr/>
          </p:nvGrpSpPr>
          <p:grpSpPr>
            <a:xfrm>
              <a:off x="755576" y="5115236"/>
              <a:ext cx="2535169" cy="328064"/>
              <a:chOff x="755576" y="4757120"/>
              <a:chExt cx="2535169" cy="328064"/>
            </a:xfrm>
          </p:grpSpPr>
          <p:sp>
            <p:nvSpPr>
              <p:cNvPr id="101" name="矩形 100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2" name="矩形 101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3" name="矩形 102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u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4" name="矩形 103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5" name="矩形 104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6" name="矩形 105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7" name="矩形 106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08" name="组合 107"/>
            <p:cNvGrpSpPr/>
            <p:nvPr/>
          </p:nvGrpSpPr>
          <p:grpSpPr>
            <a:xfrm>
              <a:off x="755576" y="5443300"/>
              <a:ext cx="2535169" cy="328064"/>
              <a:chOff x="755576" y="4757120"/>
              <a:chExt cx="2535169" cy="328064"/>
            </a:xfrm>
          </p:grpSpPr>
          <p:sp>
            <p:nvSpPr>
              <p:cNvPr id="109" name="矩形 108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0" name="矩形 109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1" name="矩形 110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2" name="矩形 111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3" name="矩形 112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o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4" name="矩形 113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w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5" name="矩形 114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16" name="组合 115"/>
            <p:cNvGrpSpPr/>
            <p:nvPr/>
          </p:nvGrpSpPr>
          <p:grpSpPr>
            <a:xfrm>
              <a:off x="755576" y="5768788"/>
              <a:ext cx="2535169" cy="328064"/>
              <a:chOff x="755576" y="4757120"/>
              <a:chExt cx="2535169" cy="328064"/>
            </a:xfrm>
          </p:grpSpPr>
          <p:sp>
            <p:nvSpPr>
              <p:cNvPr id="117" name="矩形 116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8" name="矩形 117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9" name="矩形 118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0" name="矩形 119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1" name="矩形 120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n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2" name="矩形 121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3" name="矩形 122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24" name="组合 123"/>
            <p:cNvGrpSpPr/>
            <p:nvPr/>
          </p:nvGrpSpPr>
          <p:grpSpPr>
            <a:xfrm>
              <a:off x="755576" y="6096853"/>
              <a:ext cx="2535169" cy="335406"/>
              <a:chOff x="755576" y="4757120"/>
              <a:chExt cx="2535169" cy="335406"/>
            </a:xfrm>
          </p:grpSpPr>
          <p:sp>
            <p:nvSpPr>
              <p:cNvPr id="125" name="矩形 124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6" name="矩形 125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7" name="矩形 126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a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8" name="矩形 127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9" name="矩形 128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k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0" name="矩形 129"/>
              <p:cNvSpPr/>
              <p:nvPr/>
            </p:nvSpPr>
            <p:spPr>
              <a:xfrm>
                <a:off x="2566774" y="4764462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1" name="矩形 130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sp>
        <p:nvSpPr>
          <p:cNvPr id="140" name="矩形 139"/>
          <p:cNvSpPr/>
          <p:nvPr/>
        </p:nvSpPr>
        <p:spPr>
          <a:xfrm>
            <a:off x="1212625" y="1131398"/>
            <a:ext cx="2187332" cy="425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err="1" smtClean="0">
                <a:solidFill>
                  <a:srgbClr val="FFC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ccolor</a:t>
            </a:r>
            <a:endParaRPr lang="zh-CN" altLang="en-US" sz="2800" dirty="0">
              <a:solidFill>
                <a:srgbClr val="FFC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8287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11.1.4 </a:t>
            </a:r>
            <a:r>
              <a:rPr lang="zh-CN" altLang="en-US" dirty="0"/>
              <a:t>指针数组与二维数组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3861048"/>
            <a:ext cx="8229600" cy="2880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 err="1" smtClean="0"/>
              <a:t>pcolor</a:t>
            </a:r>
            <a:r>
              <a:rPr lang="en-US" altLang="zh-CN" sz="2800" dirty="0" smtClean="0"/>
              <a:t>[i]</a:t>
            </a:r>
            <a:r>
              <a:rPr lang="zh-CN" altLang="en-US" sz="2800" dirty="0" smtClean="0"/>
              <a:t>指向一个字符串，即该字符串首个字符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 err="1"/>
              <a:t>pcolor</a:t>
            </a:r>
            <a:r>
              <a:rPr lang="en-US" altLang="zh-CN" sz="2800" dirty="0"/>
              <a:t>[i</a:t>
            </a:r>
            <a:r>
              <a:rPr lang="en-US" altLang="zh-CN" sz="2800" dirty="0" smtClean="0"/>
              <a:t>] + k </a:t>
            </a:r>
            <a:r>
              <a:rPr lang="zh-CN" altLang="en-US" sz="2800" dirty="0" smtClean="0"/>
              <a:t>则指向该字符串的第</a:t>
            </a:r>
            <a:r>
              <a:rPr lang="en-US" altLang="zh-CN" sz="2800" dirty="0" smtClean="0"/>
              <a:t>k</a:t>
            </a:r>
            <a:r>
              <a:rPr lang="zh-CN" altLang="en-US" sz="2800" dirty="0" smtClean="0"/>
              <a:t>个字符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zh-CN" altLang="en-US" sz="2800" dirty="0" smtClean="0"/>
              <a:t>所以 </a:t>
            </a:r>
            <a:r>
              <a:rPr lang="en-US" altLang="zh-CN" sz="2800" dirty="0" smtClean="0"/>
              <a:t>*(</a:t>
            </a:r>
            <a:r>
              <a:rPr lang="en-US" altLang="zh-CN" sz="2800" dirty="0" err="1" smtClean="0"/>
              <a:t>pcolor</a:t>
            </a:r>
            <a:r>
              <a:rPr lang="en-US" altLang="zh-CN" sz="2800" dirty="0" smtClean="0"/>
              <a:t>[i</a:t>
            </a:r>
            <a:r>
              <a:rPr lang="en-US" altLang="zh-CN" sz="2800" dirty="0"/>
              <a:t>] + </a:t>
            </a:r>
            <a:r>
              <a:rPr lang="en-US" altLang="zh-CN" sz="2800" dirty="0" smtClean="0"/>
              <a:t>k)</a:t>
            </a:r>
            <a:r>
              <a:rPr lang="zh-CN" altLang="en-US" sz="2800" dirty="0" smtClean="0"/>
              <a:t>就是该字符，也可以写作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pcolor</a:t>
            </a:r>
            <a:r>
              <a:rPr lang="en-US" altLang="zh-CN" sz="2800" dirty="0" smtClean="0"/>
              <a:t>[i][k]</a:t>
            </a:r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注意：</a:t>
            </a:r>
            <a:r>
              <a:rPr lang="en-US" altLang="zh-CN" sz="2800" dirty="0" err="1" smtClean="0"/>
              <a:t>pcolor</a:t>
            </a:r>
            <a:r>
              <a:rPr lang="zh-CN" altLang="en-US" sz="2800" dirty="0" smtClean="0">
                <a:solidFill>
                  <a:srgbClr val="FF0000"/>
                </a:solidFill>
              </a:rPr>
              <a:t>不是</a:t>
            </a:r>
            <a:r>
              <a:rPr lang="zh-CN" altLang="en-US" sz="2800" dirty="0" smtClean="0">
                <a:solidFill>
                  <a:srgbClr val="FFC000"/>
                </a:solidFill>
              </a:rPr>
              <a:t>二维数组</a:t>
            </a:r>
            <a:endParaRPr lang="en-US" altLang="zh-CN" sz="28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zh-CN" altLang="en-US" sz="2800" dirty="0" smtClean="0"/>
          </a:p>
        </p:txBody>
      </p:sp>
      <p:grpSp>
        <p:nvGrpSpPr>
          <p:cNvPr id="32" name="组合 31"/>
          <p:cNvGrpSpPr/>
          <p:nvPr/>
        </p:nvGrpSpPr>
        <p:grpSpPr>
          <a:xfrm>
            <a:off x="4598965" y="1124744"/>
            <a:ext cx="4318516" cy="2583286"/>
            <a:chOff x="1045572" y="3212976"/>
            <a:chExt cx="4318516" cy="3456384"/>
          </a:xfrm>
        </p:grpSpPr>
        <p:grpSp>
          <p:nvGrpSpPr>
            <p:cNvPr id="33" name="组合 32"/>
            <p:cNvGrpSpPr/>
            <p:nvPr/>
          </p:nvGrpSpPr>
          <p:grpSpPr>
            <a:xfrm>
              <a:off x="1045572" y="3497560"/>
              <a:ext cx="1529817" cy="2900488"/>
              <a:chOff x="1045572" y="3497560"/>
              <a:chExt cx="1529817" cy="2900488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1045572" y="349756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1045572" y="409100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1045572" y="4660031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1045572" y="524963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1045572" y="582888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35" name="直接箭头连接符 34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stCxn id="46" idx="3"/>
              <a:endCxn id="41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>
              <a:stCxn id="47" idx="3"/>
              <a:endCxn id="42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箭头连接符 37"/>
            <p:cNvCxnSpPr>
              <a:stCxn id="49" idx="3"/>
              <a:endCxn id="44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>
              <a:stCxn id="48" idx="3"/>
              <a:endCxn id="43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13"/>
          <p:cNvGrpSpPr/>
          <p:nvPr/>
        </p:nvGrpSpPr>
        <p:grpSpPr>
          <a:xfrm>
            <a:off x="1341752" y="1557869"/>
            <a:ext cx="2679185" cy="1872703"/>
            <a:chOff x="755576" y="4787171"/>
            <a:chExt cx="2535169" cy="1645088"/>
          </a:xfrm>
        </p:grpSpPr>
        <p:grpSp>
          <p:nvGrpSpPr>
            <p:cNvPr id="13" name="组合 12"/>
            <p:cNvGrpSpPr/>
            <p:nvPr/>
          </p:nvGrpSpPr>
          <p:grpSpPr>
            <a:xfrm>
              <a:off x="755576" y="4787171"/>
              <a:ext cx="2535169" cy="328064"/>
              <a:chOff x="755576" y="4757120"/>
              <a:chExt cx="2535169" cy="32806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0" name="矩形 89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4" name="矩形 93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d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5" name="矩形 94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6" name="矩形 95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7" name="矩形 96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8" name="矩形 97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00" name="组合 99"/>
            <p:cNvGrpSpPr/>
            <p:nvPr/>
          </p:nvGrpSpPr>
          <p:grpSpPr>
            <a:xfrm>
              <a:off x="755576" y="5115236"/>
              <a:ext cx="2535169" cy="328064"/>
              <a:chOff x="755576" y="4757120"/>
              <a:chExt cx="2535169" cy="328064"/>
            </a:xfrm>
          </p:grpSpPr>
          <p:sp>
            <p:nvSpPr>
              <p:cNvPr id="101" name="矩形 100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2" name="矩形 101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3" name="矩形 102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u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4" name="矩形 103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5" name="矩形 104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6" name="矩形 105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7" name="矩形 106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08" name="组合 107"/>
            <p:cNvGrpSpPr/>
            <p:nvPr/>
          </p:nvGrpSpPr>
          <p:grpSpPr>
            <a:xfrm>
              <a:off x="755576" y="5443300"/>
              <a:ext cx="2535169" cy="328064"/>
              <a:chOff x="755576" y="4757120"/>
              <a:chExt cx="2535169" cy="328064"/>
            </a:xfrm>
          </p:grpSpPr>
          <p:sp>
            <p:nvSpPr>
              <p:cNvPr id="109" name="矩形 108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0" name="矩形 109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1" name="矩形 110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2" name="矩形 111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3" name="矩形 112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o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4" name="矩形 113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w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5" name="矩形 114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16" name="组合 115"/>
            <p:cNvGrpSpPr/>
            <p:nvPr/>
          </p:nvGrpSpPr>
          <p:grpSpPr>
            <a:xfrm>
              <a:off x="755576" y="5768788"/>
              <a:ext cx="2535169" cy="328064"/>
              <a:chOff x="755576" y="4757120"/>
              <a:chExt cx="2535169" cy="328064"/>
            </a:xfrm>
          </p:grpSpPr>
          <p:sp>
            <p:nvSpPr>
              <p:cNvPr id="117" name="矩形 116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8" name="矩形 117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9" name="矩形 118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0" name="矩形 119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1" name="矩形 120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n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2" name="矩形 121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3" name="矩形 122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24" name="组合 123"/>
            <p:cNvGrpSpPr/>
            <p:nvPr/>
          </p:nvGrpSpPr>
          <p:grpSpPr>
            <a:xfrm>
              <a:off x="755576" y="6096853"/>
              <a:ext cx="2535169" cy="335406"/>
              <a:chOff x="755576" y="4757120"/>
              <a:chExt cx="2535169" cy="335406"/>
            </a:xfrm>
          </p:grpSpPr>
          <p:sp>
            <p:nvSpPr>
              <p:cNvPr id="125" name="矩形 124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6" name="矩形 125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7" name="矩形 126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a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8" name="矩形 127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9" name="矩形 128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k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0" name="矩形 129"/>
              <p:cNvSpPr/>
              <p:nvPr/>
            </p:nvSpPr>
            <p:spPr>
              <a:xfrm>
                <a:off x="2566774" y="4764462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1" name="矩形 130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sp>
        <p:nvSpPr>
          <p:cNvPr id="140" name="矩形 139"/>
          <p:cNvSpPr/>
          <p:nvPr/>
        </p:nvSpPr>
        <p:spPr>
          <a:xfrm>
            <a:off x="1212625" y="1131398"/>
            <a:ext cx="2187332" cy="425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err="1" smtClean="0">
                <a:solidFill>
                  <a:srgbClr val="FFC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ccolor</a:t>
            </a:r>
            <a:endParaRPr lang="zh-CN" altLang="en-US" sz="2800" dirty="0">
              <a:solidFill>
                <a:srgbClr val="FFC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47814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[</a:t>
            </a:r>
            <a:r>
              <a:rPr lang="zh-CN" altLang="en-US" smtClean="0"/>
              <a:t>例</a:t>
            </a:r>
            <a:r>
              <a:rPr lang="en-US" altLang="zh-CN" smtClean="0"/>
              <a:t>11-4] </a:t>
            </a:r>
            <a:r>
              <a:rPr lang="zh-CN" altLang="en-US" smtClean="0"/>
              <a:t>字符串排序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#define </a:t>
            </a:r>
            <a:r>
              <a:rPr lang="en-US" altLang="zh-CN" dirty="0" smtClean="0">
                <a:solidFill>
                  <a:srgbClr val="FFC000"/>
                </a:solidFill>
              </a:rPr>
              <a:t>SWAP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a,b,t</a:t>
            </a:r>
            <a:r>
              <a:rPr lang="en-US" altLang="zh-CN" dirty="0" smtClean="0"/>
              <a:t>) t=</a:t>
            </a:r>
            <a:r>
              <a:rPr lang="en-US" altLang="zh-CN" dirty="0" err="1" smtClean="0"/>
              <a:t>a,a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b,b</a:t>
            </a:r>
            <a:r>
              <a:rPr lang="en-US" altLang="zh-CN" dirty="0" smtClean="0"/>
              <a:t>=t</a:t>
            </a:r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fsort</a:t>
            </a:r>
            <a:r>
              <a:rPr lang="en-US" altLang="zh-CN" dirty="0" smtClean="0"/>
              <a:t>(char* color[],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k, j;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* </a:t>
            </a:r>
            <a:r>
              <a:rPr lang="en-US" altLang="zh-CN" dirty="0" err="1" smtClean="0"/>
              <a:t>tmp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k=1; k&lt;n; k++ )</a:t>
            </a:r>
            <a:br>
              <a:rPr lang="en-US" altLang="zh-CN" dirty="0" smtClean="0"/>
            </a:br>
            <a:r>
              <a:rPr lang="en-US" altLang="zh-CN" dirty="0" smtClean="0"/>
              <a:t>     for( j=0; j&lt;n-k;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if( </a:t>
            </a:r>
            <a:r>
              <a:rPr lang="en-US" altLang="zh-CN" dirty="0" err="1" smtClean="0">
                <a:solidFill>
                  <a:srgbClr val="FFC000"/>
                </a:solidFill>
              </a:rPr>
              <a:t>strcmp</a:t>
            </a:r>
            <a:r>
              <a:rPr lang="en-US" altLang="zh-CN" dirty="0" smtClean="0"/>
              <a:t>(color[j],color[j+1])&gt;0 )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</a:t>
            </a:r>
            <a:r>
              <a:rPr lang="en-US" altLang="zh-CN" dirty="0">
                <a:solidFill>
                  <a:srgbClr val="FFC000"/>
                </a:solidFill>
              </a:rPr>
              <a:t>SWAP</a:t>
            </a:r>
            <a:r>
              <a:rPr lang="en-US" altLang="zh-CN" dirty="0"/>
              <a:t> </a:t>
            </a:r>
            <a:r>
              <a:rPr lang="en-US" altLang="zh-CN" dirty="0" smtClean="0"/>
              <a:t>(color[j], color[j+1], </a:t>
            </a:r>
            <a:r>
              <a:rPr lang="en-US" altLang="zh-CN" dirty="0" err="1" smtClean="0"/>
              <a:t>tmp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4232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主程序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91264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char *</a:t>
            </a:r>
            <a:r>
              <a:rPr lang="en-US" altLang="zh-CN" dirty="0" err="1" smtClean="0"/>
              <a:t>pcolor</a:t>
            </a:r>
            <a:r>
              <a:rPr lang="en-US" altLang="zh-CN" dirty="0" smtClean="0"/>
              <a:t>[5]={“red”, blue”,    </a:t>
            </a:r>
          </a:p>
          <a:p>
            <a:pPr marL="0" indent="0">
              <a:buNone/>
            </a:pPr>
            <a:r>
              <a:rPr lang="en-US" altLang="zh-CN" dirty="0" smtClean="0"/>
              <a:t>     “yellow”, “green”, “black”};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k;</a:t>
            </a:r>
            <a:r>
              <a:rPr lang="en-US" altLang="zh-CN" dirty="0" smtClean="0"/>
              <a:t>   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fsort</a:t>
            </a:r>
            <a:r>
              <a:rPr lang="en-US" altLang="zh-CN" dirty="0" smtClean="0"/>
              <a:t>(pcolor,5);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k=0; k&lt;5; k++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(“%s”, </a:t>
            </a:r>
            <a:r>
              <a:rPr lang="en-US" altLang="zh-CN" dirty="0" err="1" smtClean="0"/>
              <a:t>pcolor</a:t>
            </a:r>
            <a:r>
              <a:rPr lang="en-US" altLang="zh-CN" dirty="0" smtClean="0"/>
              <a:t>[k]);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 smtClean="0"/>
          </a:p>
        </p:txBody>
      </p:sp>
      <p:grpSp>
        <p:nvGrpSpPr>
          <p:cNvPr id="66" name="组合 65"/>
          <p:cNvGrpSpPr/>
          <p:nvPr/>
        </p:nvGrpSpPr>
        <p:grpSpPr>
          <a:xfrm>
            <a:off x="4499992" y="-99392"/>
            <a:ext cx="4318516" cy="2583286"/>
            <a:chOff x="1045572" y="3212976"/>
            <a:chExt cx="4318516" cy="3456384"/>
          </a:xfrm>
        </p:grpSpPr>
        <p:grpSp>
          <p:nvGrpSpPr>
            <p:cNvPr id="67" name="组合 66"/>
            <p:cNvGrpSpPr/>
            <p:nvPr/>
          </p:nvGrpSpPr>
          <p:grpSpPr>
            <a:xfrm>
              <a:off x="1045572" y="3497560"/>
              <a:ext cx="1529817" cy="2900488"/>
              <a:chOff x="1045572" y="3497560"/>
              <a:chExt cx="1529817" cy="2900488"/>
            </a:xfrm>
          </p:grpSpPr>
          <p:sp>
            <p:nvSpPr>
              <p:cNvPr id="79" name="矩形 78"/>
              <p:cNvSpPr/>
              <p:nvPr/>
            </p:nvSpPr>
            <p:spPr>
              <a:xfrm>
                <a:off x="1045572" y="349756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0" name="矩形 79"/>
              <p:cNvSpPr/>
              <p:nvPr/>
            </p:nvSpPr>
            <p:spPr>
              <a:xfrm>
                <a:off x="1045572" y="409100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1" name="矩形 80"/>
              <p:cNvSpPr/>
              <p:nvPr/>
            </p:nvSpPr>
            <p:spPr>
              <a:xfrm>
                <a:off x="1045572" y="4660031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2" name="矩形 81"/>
              <p:cNvSpPr/>
              <p:nvPr/>
            </p:nvSpPr>
            <p:spPr>
              <a:xfrm>
                <a:off x="1045572" y="524963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3" name="矩形 82"/>
              <p:cNvSpPr/>
              <p:nvPr/>
            </p:nvSpPr>
            <p:spPr>
              <a:xfrm>
                <a:off x="1045572" y="582888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74" name="矩形 73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69" name="直接箭头连接符 68"/>
            <p:cNvCxnSpPr>
              <a:endCxn id="78" idx="1"/>
            </p:cNvCxnSpPr>
            <p:nvPr/>
          </p:nvCxnSpPr>
          <p:spPr>
            <a:xfrm>
              <a:off x="2575389" y="3792488"/>
              <a:ext cx="1276531" cy="259228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箭头连接符 69"/>
            <p:cNvCxnSpPr>
              <a:stCxn id="80" idx="3"/>
              <a:endCxn id="75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箭头连接符 70"/>
            <p:cNvCxnSpPr>
              <a:stCxn id="81" idx="3"/>
              <a:endCxn id="77" idx="1"/>
            </p:cNvCxnSpPr>
            <p:nvPr/>
          </p:nvCxnSpPr>
          <p:spPr>
            <a:xfrm>
              <a:off x="2575389" y="4944616"/>
              <a:ext cx="1276531" cy="72008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接箭头连接符 71"/>
            <p:cNvCxnSpPr>
              <a:stCxn id="83" idx="3"/>
              <a:endCxn id="76" idx="1"/>
            </p:cNvCxnSpPr>
            <p:nvPr/>
          </p:nvCxnSpPr>
          <p:spPr>
            <a:xfrm flipV="1">
              <a:off x="2575389" y="4944616"/>
              <a:ext cx="1276531" cy="11688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箭头连接符 72"/>
            <p:cNvCxnSpPr>
              <a:stCxn id="82" idx="3"/>
              <a:endCxn id="74" idx="1"/>
            </p:cNvCxnSpPr>
            <p:nvPr/>
          </p:nvCxnSpPr>
          <p:spPr>
            <a:xfrm flipV="1">
              <a:off x="2575389" y="3497560"/>
              <a:ext cx="1276531" cy="2036659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组合 87"/>
          <p:cNvGrpSpPr/>
          <p:nvPr/>
        </p:nvGrpSpPr>
        <p:grpSpPr>
          <a:xfrm>
            <a:off x="4499992" y="-99392"/>
            <a:ext cx="4318516" cy="2583286"/>
            <a:chOff x="1045572" y="3212976"/>
            <a:chExt cx="4318516" cy="3456384"/>
          </a:xfrm>
        </p:grpSpPr>
        <p:grpSp>
          <p:nvGrpSpPr>
            <p:cNvPr id="89" name="组合 88"/>
            <p:cNvGrpSpPr/>
            <p:nvPr/>
          </p:nvGrpSpPr>
          <p:grpSpPr>
            <a:xfrm>
              <a:off x="1045572" y="3497560"/>
              <a:ext cx="1529817" cy="2900488"/>
              <a:chOff x="1045572" y="3497560"/>
              <a:chExt cx="1529817" cy="2900488"/>
            </a:xfrm>
          </p:grpSpPr>
          <p:sp>
            <p:nvSpPr>
              <p:cNvPr id="139" name="矩形 138"/>
              <p:cNvSpPr/>
              <p:nvPr/>
            </p:nvSpPr>
            <p:spPr>
              <a:xfrm>
                <a:off x="1045572" y="349756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1" name="矩形 140"/>
              <p:cNvSpPr/>
              <p:nvPr/>
            </p:nvSpPr>
            <p:spPr>
              <a:xfrm>
                <a:off x="1045572" y="409100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2" name="矩形 141"/>
              <p:cNvSpPr/>
              <p:nvPr/>
            </p:nvSpPr>
            <p:spPr>
              <a:xfrm>
                <a:off x="1045572" y="4660031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3" name="矩形 142"/>
              <p:cNvSpPr/>
              <p:nvPr/>
            </p:nvSpPr>
            <p:spPr>
              <a:xfrm>
                <a:off x="1045572" y="5249635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4" name="矩形 143"/>
              <p:cNvSpPr/>
              <p:nvPr/>
            </p:nvSpPr>
            <p:spPr>
              <a:xfrm>
                <a:off x="1045572" y="5828880"/>
                <a:ext cx="152981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err="1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pcolor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91" name="组合 90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134" name="矩形 133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5" name="矩形 134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6" name="矩形 135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7" name="矩形 136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8" name="矩形 137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92" name="直接箭头连接符 91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接箭头连接符 92"/>
            <p:cNvCxnSpPr>
              <a:stCxn id="141" idx="3"/>
              <a:endCxn id="135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接箭头连接符 98"/>
            <p:cNvCxnSpPr>
              <a:stCxn id="142" idx="3"/>
              <a:endCxn id="136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直接箭头连接符 131"/>
            <p:cNvCxnSpPr>
              <a:stCxn id="144" idx="3"/>
              <a:endCxn id="138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接箭头连接符 132"/>
            <p:cNvCxnSpPr>
              <a:stCxn id="143" idx="3"/>
              <a:endCxn id="137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45636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11-6]</a:t>
            </a:r>
            <a:r>
              <a:rPr lang="zh-CN" altLang="en-US" dirty="0" smtClean="0"/>
              <a:t> 藏头诗解密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91264" cy="52577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char *poem[4]={“</a:t>
            </a:r>
            <a:r>
              <a:rPr lang="zh-CN" altLang="en-US" dirty="0" smtClean="0"/>
              <a:t>一叶轻舟向东流”，</a:t>
            </a:r>
            <a:r>
              <a:rPr lang="en-US" altLang="zh-CN" dirty="0" smtClean="0"/>
              <a:t>“</a:t>
            </a:r>
            <a:r>
              <a:rPr lang="zh-CN" altLang="en-US" dirty="0" smtClean="0"/>
              <a:t>帆梢轻握杨柳手”，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  “</a:t>
            </a:r>
            <a:r>
              <a:rPr lang="zh-CN" altLang="en-US" dirty="0" smtClean="0"/>
              <a:t>风纤碧波微起舞”，</a:t>
            </a:r>
            <a:r>
              <a:rPr lang="en-US" altLang="zh-CN" dirty="0" smtClean="0"/>
              <a:t>“</a:t>
            </a:r>
            <a:r>
              <a:rPr lang="zh-CN" altLang="en-US" dirty="0" smtClean="0"/>
              <a:t>顺水任从雅客悠”</a:t>
            </a:r>
            <a:r>
              <a:rPr lang="en-US" altLang="zh-CN" dirty="0" smtClean="0"/>
              <a:t>};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mean[10];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i=0; i&lt;4;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mean[2*i</a:t>
            </a:r>
            <a:r>
              <a:rPr lang="en-US" altLang="zh-CN" dirty="0"/>
              <a:t>] = *(poem[i</a:t>
            </a:r>
            <a:r>
              <a:rPr lang="en-US" altLang="zh-CN" dirty="0" smtClean="0"/>
              <a:t>]);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mean[2*i+1] </a:t>
            </a:r>
            <a:r>
              <a:rPr lang="en-US" altLang="zh-CN" dirty="0"/>
              <a:t>= *(poem[i</a:t>
            </a:r>
            <a:r>
              <a:rPr lang="en-US" altLang="zh-CN" dirty="0" smtClean="0"/>
              <a:t>]+1);</a:t>
            </a:r>
          </a:p>
          <a:p>
            <a:pPr marL="0" indent="0">
              <a:buNone/>
            </a:pPr>
            <a:r>
              <a:rPr lang="en-US" altLang="zh-CN" dirty="0" smtClean="0"/>
              <a:t>   }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mean[2*i] = ‘\0’;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(“%s\n”, mean);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 smtClean="0"/>
          </a:p>
        </p:txBody>
      </p:sp>
      <p:sp>
        <p:nvSpPr>
          <p:cNvPr id="2" name="矩形 1"/>
          <p:cNvSpPr/>
          <p:nvPr/>
        </p:nvSpPr>
        <p:spPr>
          <a:xfrm>
            <a:off x="5220071" y="4365104"/>
            <a:ext cx="34991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相邻的两个字符对应一个中文字符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0674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11.2 </a:t>
            </a:r>
            <a:r>
              <a:rPr lang="zh-CN" altLang="en-US" dirty="0" smtClean="0"/>
              <a:t>字符定位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char * </a:t>
            </a:r>
            <a:r>
              <a:rPr lang="en-US" altLang="zh-CN" dirty="0" smtClean="0"/>
              <a:t>match(char *s, char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while (*s)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if( *s==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) return s;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else s++;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NULL;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>
                <a:solidFill>
                  <a:srgbClr val="FFC000"/>
                </a:solidFill>
              </a:rPr>
              <a:t>指针作为函数的返回值</a:t>
            </a:r>
            <a:endParaRPr lang="en-US" altLang="zh-CN" dirty="0">
              <a:solidFill>
                <a:srgbClr val="FFC000"/>
              </a:solidFill>
            </a:endParaRPr>
          </a:p>
          <a:p>
            <a:r>
              <a:rPr lang="zh-CN" altLang="en-US" dirty="0" smtClean="0">
                <a:solidFill>
                  <a:srgbClr val="FFC000"/>
                </a:solidFill>
              </a:rPr>
              <a:t>返回的指针</a:t>
            </a:r>
            <a:r>
              <a:rPr lang="zh-CN" altLang="en-US" dirty="0" smtClean="0">
                <a:solidFill>
                  <a:srgbClr val="FF0000"/>
                </a:solidFill>
              </a:rPr>
              <a:t>必须是合法的指针</a:t>
            </a:r>
            <a:r>
              <a:rPr lang="zh-CN" altLang="en-US" dirty="0" smtClean="0">
                <a:solidFill>
                  <a:srgbClr val="FFC000"/>
                </a:solidFill>
              </a:rPr>
              <a:t>。</a:t>
            </a:r>
            <a:endParaRPr lang="en-US" altLang="zh-CN" dirty="0" smtClean="0"/>
          </a:p>
          <a:p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14099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11.2 </a:t>
            </a:r>
            <a:r>
              <a:rPr lang="zh-CN" altLang="en-US" dirty="0" smtClean="0"/>
              <a:t>字符定位</a:t>
            </a:r>
            <a:r>
              <a:rPr lang="zh-CN" altLang="en-US" dirty="0" smtClean="0">
                <a:solidFill>
                  <a:srgbClr val="FF0000"/>
                </a:solidFill>
              </a:rPr>
              <a:t>（</a:t>
            </a:r>
            <a:r>
              <a:rPr lang="zh-CN" altLang="en-US" dirty="0">
                <a:solidFill>
                  <a:srgbClr val="FF0000"/>
                </a:solidFill>
              </a:rPr>
              <a:t>错误</a:t>
            </a:r>
            <a:r>
              <a:rPr lang="zh-CN" altLang="en-US" dirty="0" smtClean="0">
                <a:solidFill>
                  <a:srgbClr val="FF0000"/>
                </a:solidFill>
              </a:rPr>
              <a:t>）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char * </a:t>
            </a:r>
            <a:r>
              <a:rPr lang="en-US" altLang="zh-CN" dirty="0" smtClean="0"/>
              <a:t>match(char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[] =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“university”;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* s =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while (*s)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if( *s==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)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return s;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else s++;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NULL;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" name="内容占位符 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* r;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 = match(</a:t>
            </a:r>
            <a:r>
              <a:rPr lang="zh-CN" altLang="en-US" dirty="0" smtClean="0"/>
              <a:t>‘</a:t>
            </a:r>
            <a:r>
              <a:rPr lang="en-US" altLang="zh-CN" dirty="0" smtClean="0"/>
              <a:t>v’);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r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</a:t>
            </a:r>
            <a:r>
              <a:rPr lang="zh-CN" altLang="en-US" dirty="0" smtClean="0"/>
              <a:t>“</a:t>
            </a:r>
            <a:r>
              <a:rPr lang="en-US" altLang="zh-CN" dirty="0" smtClean="0"/>
              <a:t>%s”, r);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返回的指针不合法！！</a:t>
            </a:r>
            <a:endParaRPr lang="zh-CN" altLang="en-US" dirty="0">
              <a:solidFill>
                <a:srgbClr val="FF0000"/>
              </a:solidFill>
            </a:endParaRPr>
          </a:p>
        </p:txBody>
      </p:sp>
      <p:cxnSp>
        <p:nvCxnSpPr>
          <p:cNvPr id="4" name="直接连接符 3"/>
          <p:cNvCxnSpPr>
            <a:stCxn id="4098" idx="2"/>
          </p:cNvCxnSpPr>
          <p:nvPr/>
        </p:nvCxnSpPr>
        <p:spPr>
          <a:xfrm>
            <a:off x="4345200" y="1417639"/>
            <a:ext cx="10776" cy="4963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958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11.2.3 </a:t>
            </a:r>
            <a:r>
              <a:rPr lang="zh-CN" altLang="en-US" dirty="0" smtClean="0"/>
              <a:t>函数指针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指向函数的指针。定义语法格式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>
                <a:solidFill>
                  <a:srgbClr val="FFC000"/>
                </a:solidFill>
              </a:rPr>
              <a:t>类型名 </a:t>
            </a:r>
            <a:r>
              <a:rPr lang="en-US" altLang="zh-CN" dirty="0" smtClean="0">
                <a:solidFill>
                  <a:srgbClr val="FFC000"/>
                </a:solidFill>
              </a:rPr>
              <a:t>(</a:t>
            </a:r>
            <a:r>
              <a:rPr lang="zh-CN" altLang="en-US" dirty="0" smtClean="0">
                <a:solidFill>
                  <a:srgbClr val="FFC000"/>
                </a:solidFill>
              </a:rPr>
              <a:t>*变量名</a:t>
            </a:r>
            <a:r>
              <a:rPr lang="en-US" altLang="zh-CN" dirty="0" smtClean="0">
                <a:solidFill>
                  <a:srgbClr val="FFC000"/>
                </a:solidFill>
              </a:rPr>
              <a:t>)(</a:t>
            </a:r>
            <a:r>
              <a:rPr lang="zh-CN" altLang="en-US" dirty="0" smtClean="0">
                <a:solidFill>
                  <a:srgbClr val="FFC000"/>
                </a:solidFill>
              </a:rPr>
              <a:t>参数类型表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例如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(*</a:t>
            </a:r>
            <a:r>
              <a:rPr lang="en-US" altLang="zh-CN" dirty="0" err="1" smtClean="0"/>
              <a:t>funptr</a:t>
            </a:r>
            <a:r>
              <a:rPr lang="en-US" altLang="zh-CN" dirty="0" smtClean="0"/>
              <a:t>)(float, double);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定义了一个函数指针，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它的类型是一个指针，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可以存储一个</a:t>
            </a:r>
            <a:r>
              <a:rPr lang="zh-CN" altLang="en-US" dirty="0" smtClean="0">
                <a:solidFill>
                  <a:srgbClr val="FFC000"/>
                </a:solidFill>
              </a:rPr>
              <a:t>“返回值是</a:t>
            </a: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, </a:t>
            </a:r>
            <a:r>
              <a:rPr lang="zh-CN" altLang="en-US" dirty="0" smtClean="0">
                <a:solidFill>
                  <a:srgbClr val="FFC000"/>
                </a:solidFill>
              </a:rPr>
              <a:t>有两个分别是</a:t>
            </a:r>
            <a:r>
              <a:rPr lang="en-US" altLang="zh-CN" dirty="0" smtClean="0">
                <a:solidFill>
                  <a:srgbClr val="FFC000"/>
                </a:solidFill>
              </a:rPr>
              <a:t>float</a:t>
            </a:r>
            <a:r>
              <a:rPr lang="zh-CN" altLang="en-US" dirty="0" smtClean="0">
                <a:solidFill>
                  <a:srgbClr val="FFC000"/>
                </a:solidFill>
              </a:rPr>
              <a:t>和</a:t>
            </a:r>
            <a:r>
              <a:rPr lang="en-US" altLang="zh-CN" dirty="0" err="1" smtClean="0">
                <a:solidFill>
                  <a:srgbClr val="FFC000"/>
                </a:solidFill>
              </a:rPr>
              <a:t>doulbe</a:t>
            </a:r>
            <a:r>
              <a:rPr lang="zh-CN" altLang="en-US" dirty="0" smtClean="0">
                <a:solidFill>
                  <a:srgbClr val="FFC000"/>
                </a:solidFill>
              </a:rPr>
              <a:t>参数的函数” </a:t>
            </a:r>
            <a:r>
              <a:rPr lang="zh-CN" altLang="en-US" dirty="0" smtClean="0"/>
              <a:t>的地址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742325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11.2.3 </a:t>
            </a:r>
            <a:r>
              <a:rPr lang="zh-CN" altLang="en-US" dirty="0" smtClean="0"/>
              <a:t>函数指针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add(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b)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(</a:t>
            </a:r>
            <a:r>
              <a:rPr lang="en-US" altLang="zh-CN" dirty="0" err="1" smtClean="0"/>
              <a:t>a+b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x, y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(*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)(</a:t>
            </a:r>
            <a:r>
              <a:rPr lang="en-US" altLang="zh-CN" dirty="0" err="1" smtClean="0">
                <a:solidFill>
                  <a:srgbClr val="FFC000"/>
                </a:solidFill>
              </a:rPr>
              <a:t>int,int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 = add;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 = &amp;add;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x = 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(3, 4);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y = (*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)(5, x);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499992" y="3789040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函数名字本身可以作为函数指针使用</a:t>
            </a:r>
            <a:endParaRPr lang="en-US" altLang="zh-CN" sz="3600" dirty="0" smtClean="0">
              <a:solidFill>
                <a:srgbClr val="FF0000"/>
              </a:solidFill>
            </a:endParaRPr>
          </a:p>
          <a:p>
            <a:r>
              <a:rPr lang="zh-CN" altLang="en-US" sz="3600" dirty="0">
                <a:solidFill>
                  <a:srgbClr val="92D050"/>
                </a:solidFill>
              </a:rPr>
              <a:t>编译器</a:t>
            </a:r>
            <a:r>
              <a:rPr lang="zh-CN" altLang="en-US" sz="3600" dirty="0" smtClean="0">
                <a:solidFill>
                  <a:srgbClr val="92D050"/>
                </a:solidFill>
              </a:rPr>
              <a:t>不区分： </a:t>
            </a:r>
            <a:endParaRPr lang="en-US" altLang="zh-CN" sz="3600" dirty="0" smtClean="0">
              <a:solidFill>
                <a:srgbClr val="92D050"/>
              </a:solidFill>
            </a:endParaRPr>
          </a:p>
          <a:p>
            <a:r>
              <a:rPr lang="en-US" altLang="zh-CN" sz="3600" dirty="0">
                <a:solidFill>
                  <a:srgbClr val="92D050"/>
                </a:solidFill>
              </a:rPr>
              <a:t> </a:t>
            </a:r>
            <a:r>
              <a:rPr lang="en-US" altLang="zh-CN" sz="3600" dirty="0" smtClean="0">
                <a:solidFill>
                  <a:srgbClr val="92D050"/>
                </a:solidFill>
              </a:rPr>
              <a:t> </a:t>
            </a:r>
            <a:r>
              <a:rPr lang="zh-CN" altLang="en-US" sz="3600" dirty="0" smtClean="0">
                <a:solidFill>
                  <a:srgbClr val="92D050"/>
                </a:solidFill>
              </a:rPr>
              <a:t> </a:t>
            </a:r>
            <a:r>
              <a:rPr lang="en-US" altLang="zh-CN" sz="3600" dirty="0" smtClean="0">
                <a:solidFill>
                  <a:srgbClr val="92D050"/>
                </a:solidFill>
              </a:rPr>
              <a:t>add </a:t>
            </a:r>
            <a:r>
              <a:rPr lang="zh-CN" altLang="en-US" sz="3600" dirty="0" smtClean="0">
                <a:solidFill>
                  <a:srgbClr val="92D050"/>
                </a:solidFill>
              </a:rPr>
              <a:t>和 </a:t>
            </a:r>
            <a:r>
              <a:rPr lang="en-US" altLang="zh-CN" sz="3600" dirty="0" smtClean="0">
                <a:solidFill>
                  <a:srgbClr val="FF0000"/>
                </a:solidFill>
              </a:rPr>
              <a:t>&amp;</a:t>
            </a:r>
            <a:r>
              <a:rPr lang="en-US" altLang="zh-CN" sz="3600" dirty="0" smtClean="0">
                <a:solidFill>
                  <a:srgbClr val="92D050"/>
                </a:solidFill>
              </a:rPr>
              <a:t>add</a:t>
            </a:r>
          </a:p>
          <a:p>
            <a:r>
              <a:rPr lang="en-US" altLang="zh-CN" sz="3600" dirty="0">
                <a:solidFill>
                  <a:srgbClr val="92D050"/>
                </a:solidFill>
              </a:rPr>
              <a:t> </a:t>
            </a:r>
            <a:r>
              <a:rPr lang="en-US" altLang="zh-CN" sz="3600" dirty="0" smtClean="0">
                <a:solidFill>
                  <a:srgbClr val="92D050"/>
                </a:solidFill>
              </a:rPr>
              <a:t>  </a:t>
            </a:r>
            <a:r>
              <a:rPr lang="en-US" altLang="zh-CN" sz="3600" dirty="0" err="1" smtClean="0">
                <a:solidFill>
                  <a:srgbClr val="92D050"/>
                </a:solidFill>
              </a:rPr>
              <a:t>fp</a:t>
            </a:r>
            <a:r>
              <a:rPr lang="en-US" altLang="zh-CN" sz="3600" dirty="0" smtClean="0">
                <a:solidFill>
                  <a:srgbClr val="92D050"/>
                </a:solidFill>
              </a:rPr>
              <a:t> </a:t>
            </a:r>
            <a:r>
              <a:rPr lang="zh-CN" altLang="en-US" sz="3600" dirty="0" smtClean="0">
                <a:solidFill>
                  <a:srgbClr val="92D050"/>
                </a:solidFill>
              </a:rPr>
              <a:t>和 </a:t>
            </a:r>
            <a:r>
              <a:rPr lang="en-US" altLang="zh-CN" sz="3600" dirty="0" smtClean="0">
                <a:solidFill>
                  <a:srgbClr val="92D050"/>
                </a:solidFill>
              </a:rPr>
              <a:t>(</a:t>
            </a:r>
            <a:r>
              <a:rPr lang="en-US" altLang="zh-CN" sz="3600" dirty="0" smtClean="0">
                <a:solidFill>
                  <a:srgbClr val="FF0000"/>
                </a:solidFill>
              </a:rPr>
              <a:t>*</a:t>
            </a:r>
            <a:r>
              <a:rPr lang="en-US" altLang="zh-CN" sz="3600" dirty="0" err="1" smtClean="0">
                <a:solidFill>
                  <a:srgbClr val="92D050"/>
                </a:solidFill>
              </a:rPr>
              <a:t>fp</a:t>
            </a:r>
            <a:r>
              <a:rPr lang="en-US" altLang="zh-CN" sz="3600" dirty="0" smtClean="0">
                <a:solidFill>
                  <a:srgbClr val="92D050"/>
                </a:solidFill>
              </a:rPr>
              <a:t>)</a:t>
            </a:r>
            <a:endParaRPr lang="zh-CN" alt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8096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7775575" cy="4327525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2800" dirty="0" smtClean="0">
                <a:latin typeface="宋体" pitchFamily="2" charset="-122"/>
              </a:rPr>
              <a:t>指针数组和指向指针的指针</a:t>
            </a:r>
          </a:p>
          <a:p>
            <a:pPr eaLnBrk="1" hangingPunct="1"/>
            <a:r>
              <a:rPr lang="zh-CN" altLang="en-US" sz="2800" dirty="0" smtClean="0">
                <a:latin typeface="宋体" pitchFamily="2" charset="-122"/>
              </a:rPr>
              <a:t>指针作为函数的返回值</a:t>
            </a:r>
          </a:p>
          <a:p>
            <a:pPr eaLnBrk="1" hangingPunct="1"/>
            <a:r>
              <a:rPr lang="zh-CN" altLang="en-US" sz="2800" dirty="0" smtClean="0">
                <a:latin typeface="宋体" pitchFamily="2" charset="-122"/>
              </a:rPr>
              <a:t>指向函数的指针</a:t>
            </a:r>
          </a:p>
          <a:p>
            <a:pPr eaLnBrk="1" hangingPunct="1"/>
            <a:r>
              <a:rPr lang="zh-CN" altLang="en-US" sz="2800" dirty="0" smtClean="0">
                <a:latin typeface="宋体" pitchFamily="2" charset="-122"/>
              </a:rPr>
              <a:t>指向结构的指针</a:t>
            </a:r>
          </a:p>
          <a:p>
            <a:pPr eaLnBrk="1" hangingPunct="1"/>
            <a:r>
              <a:rPr lang="zh-CN" altLang="en-US" sz="2800" dirty="0" smtClean="0">
                <a:latin typeface="宋体" pitchFamily="2" charset="-122"/>
              </a:rPr>
              <a:t>对链表数据结构</a:t>
            </a:r>
            <a:endParaRPr lang="en-US" altLang="zh-CN" sz="2800" dirty="0" smtClean="0">
              <a:latin typeface="宋体" pitchFamily="2" charset="-122"/>
            </a:endParaRPr>
          </a:p>
          <a:p>
            <a:pPr eaLnBrk="1" hangingPunct="1"/>
            <a:endParaRPr lang="zh-CN" altLang="en-US" sz="2800" dirty="0" smtClean="0">
              <a:latin typeface="宋体" pitchFamily="2" charset="-122"/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F166B2EE-FB17-4026-821E-2DBF912DFC0B}" type="slidenum">
              <a:rPr lang="zh-CN" altLang="en-US" smtClean="0">
                <a:latin typeface="Arial Black" pitchFamily="34" charset="0"/>
              </a:rPr>
              <a:pPr eaLnBrk="1" hangingPunct="1"/>
              <a:t>2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7765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11.2.3 </a:t>
            </a:r>
            <a:r>
              <a:rPr lang="zh-CN" altLang="en-US" dirty="0" smtClean="0"/>
              <a:t>函数指针作为参数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099" name="Rectangle 9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</a:t>
            </a:r>
            <a:r>
              <a:rPr lang="zh-CN" altLang="en-US" dirty="0" smtClean="0">
                <a:solidFill>
                  <a:srgbClr val="00B050"/>
                </a:solidFill>
              </a:rPr>
              <a:t>* 用梯形公式计算一个函数的积分 *</a:t>
            </a:r>
            <a:r>
              <a:rPr lang="en-US" altLang="zh-CN" dirty="0" smtClean="0">
                <a:solidFill>
                  <a:srgbClr val="00B05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</a:t>
            </a:r>
            <a:r>
              <a:rPr lang="en-US" altLang="zh-CN" dirty="0" smtClean="0">
                <a:solidFill>
                  <a:srgbClr val="FFC000"/>
                </a:solidFill>
              </a:rPr>
              <a:t>double (*</a:t>
            </a:r>
            <a:r>
              <a:rPr lang="en-US" altLang="zh-CN" dirty="0" err="1" smtClean="0">
                <a:solidFill>
                  <a:srgbClr val="FFC000"/>
                </a:solidFill>
              </a:rPr>
              <a:t>fp</a:t>
            </a:r>
            <a:r>
              <a:rPr lang="en-US" altLang="zh-CN" dirty="0" smtClean="0">
                <a:solidFill>
                  <a:srgbClr val="FFC000"/>
                </a:solidFill>
              </a:rPr>
              <a:t>)(double)</a:t>
            </a:r>
            <a:r>
              <a:rPr lang="en-US" altLang="zh-CN" dirty="0" smtClean="0"/>
              <a:t>,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double a, double b)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double z;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z = (b-a)/2 * (</a:t>
            </a:r>
            <a:r>
              <a:rPr lang="en-US" altLang="zh-CN" dirty="0" err="1" smtClean="0"/>
              <a:t>fp</a:t>
            </a:r>
            <a:r>
              <a:rPr lang="en-US" altLang="zh-CN" dirty="0" smtClean="0"/>
              <a:t>(a)+</a:t>
            </a:r>
            <a:r>
              <a:rPr lang="en-US" altLang="zh-CN" dirty="0" err="1" smtClean="0"/>
              <a:t>fp</a:t>
            </a:r>
            <a:r>
              <a:rPr lang="en-US" altLang="zh-CN" dirty="0" smtClean="0"/>
              <a:t>(b));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z;</a:t>
            </a:r>
            <a:br>
              <a:rPr lang="en-US" altLang="zh-CN" dirty="0" smtClean="0"/>
            </a:br>
            <a:r>
              <a:rPr lang="en-US" altLang="zh-CN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00642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11.2.3 </a:t>
            </a:r>
            <a:r>
              <a:rPr lang="zh-CN" altLang="en-US" smtClean="0"/>
              <a:t>函数指针作为参数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sz="half" idx="1"/>
          </p:nvPr>
        </p:nvSpPr>
        <p:spPr>
          <a:xfrm>
            <a:off x="35496" y="1600201"/>
            <a:ext cx="4038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double f1(double x)</a:t>
            </a:r>
          </a:p>
          <a:p>
            <a:pPr marL="0" indent="0">
              <a:buNone/>
            </a:pPr>
            <a:r>
              <a:rPr lang="en-US" altLang="zh-CN" dirty="0" smtClean="0"/>
              <a:t>{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return x*x;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double f2(double x)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return sin(x)/x;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851920" y="1600201"/>
            <a:ext cx="529208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void main()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 smtClean="0"/>
              <a:t>double result;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double (*</a:t>
            </a:r>
            <a:r>
              <a:rPr lang="en-US" altLang="zh-CN" dirty="0" err="1"/>
              <a:t>fp</a:t>
            </a:r>
            <a:r>
              <a:rPr lang="en-US" altLang="zh-CN" dirty="0"/>
              <a:t>)(double);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 err="1"/>
              <a:t>fp</a:t>
            </a:r>
            <a:r>
              <a:rPr lang="en-US" altLang="zh-CN" dirty="0"/>
              <a:t> = f1;</a:t>
            </a:r>
          </a:p>
          <a:p>
            <a:pPr marL="0" indent="0">
              <a:buNone/>
            </a:pPr>
            <a:r>
              <a:rPr lang="en-US" altLang="zh-CN" dirty="0"/>
              <a:t>    result </a:t>
            </a:r>
            <a:r>
              <a:rPr lang="en-US" altLang="zh-CN" dirty="0" smtClean="0"/>
              <a:t>= 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fp</a:t>
            </a:r>
            <a:r>
              <a:rPr lang="en-US" altLang="zh-CN" dirty="0" smtClean="0"/>
              <a:t>, 1,2);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result = </a:t>
            </a:r>
            <a:r>
              <a:rPr lang="en-US" altLang="zh-CN" dirty="0" err="1" smtClean="0"/>
              <a:t>calc</a:t>
            </a:r>
            <a:r>
              <a:rPr lang="en-US" altLang="zh-CN" dirty="0" smtClean="0"/>
              <a:t>(f2, 1,2);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}</a:t>
            </a:r>
          </a:p>
          <a:p>
            <a:endParaRPr lang="zh-CN" altLang="en-US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3779912" y="1340768"/>
            <a:ext cx="0" cy="53285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79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* </a:t>
            </a:r>
            <a:r>
              <a:rPr lang="zh-CN" altLang="en-US" dirty="0" smtClean="0"/>
              <a:t>指针数组与数组指针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char </a:t>
            </a:r>
            <a:r>
              <a:rPr lang="en-US" altLang="zh-CN" dirty="0" err="1">
                <a:solidFill>
                  <a:srgbClr val="FFC000"/>
                </a:solidFill>
              </a:rPr>
              <a:t>ccolor</a:t>
            </a:r>
            <a:r>
              <a:rPr lang="en-US" altLang="zh-CN" dirty="0">
                <a:solidFill>
                  <a:srgbClr val="FFC000"/>
                </a:solidFill>
              </a:rPr>
              <a:t>[][7] = </a:t>
            </a:r>
            <a:r>
              <a:rPr lang="en-US" altLang="zh-CN" dirty="0" smtClean="0">
                <a:solidFill>
                  <a:srgbClr val="FFC000"/>
                </a:solidFill>
              </a:rPr>
              <a:t>{“</a:t>
            </a:r>
            <a:r>
              <a:rPr lang="en-US" altLang="zh-CN" dirty="0">
                <a:solidFill>
                  <a:srgbClr val="FFC000"/>
                </a:solidFill>
              </a:rPr>
              <a:t>red”, </a:t>
            </a:r>
            <a:r>
              <a:rPr lang="en-US" altLang="zh-CN" dirty="0" smtClean="0">
                <a:solidFill>
                  <a:srgbClr val="FFC000"/>
                </a:solidFill>
              </a:rPr>
              <a:t>…};</a:t>
            </a:r>
          </a:p>
          <a:p>
            <a:pPr marL="0" indent="0">
              <a:buNone/>
            </a:pPr>
            <a:endParaRPr lang="en-US" altLang="zh-CN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 err="1" smtClean="0"/>
              <a:t>ccolor</a:t>
            </a:r>
            <a:r>
              <a:rPr lang="zh-CN" altLang="en-US" dirty="0" smtClean="0"/>
              <a:t>是一个</a:t>
            </a:r>
            <a:r>
              <a:rPr lang="zh-CN" altLang="en-US" dirty="0"/>
              <a:t>二维数</a:t>
            </a:r>
            <a:r>
              <a:rPr lang="zh-CN" altLang="en-US" dirty="0" smtClean="0"/>
              <a:t>组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它的每一行都是一个一维数组</a:t>
            </a:r>
            <a:endParaRPr lang="en-US" altLang="zh-CN" dirty="0" smtClean="0"/>
          </a:p>
          <a:p>
            <a:pPr marL="857250" lvl="1" indent="-457200"/>
            <a:r>
              <a:rPr lang="en-US" altLang="zh-CN" dirty="0" err="1" smtClean="0"/>
              <a:t>ccolor</a:t>
            </a:r>
            <a:r>
              <a:rPr lang="en-US" altLang="zh-CN" dirty="0" smtClean="0"/>
              <a:t> + i </a:t>
            </a:r>
            <a:r>
              <a:rPr lang="zh-CN" altLang="en-US" dirty="0" smtClean="0"/>
              <a:t>是一个指针，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指向第</a:t>
            </a:r>
            <a:r>
              <a:rPr lang="en-US" altLang="zh-CN" dirty="0" smtClean="0"/>
              <a:t>i</a:t>
            </a:r>
            <a:r>
              <a:rPr lang="zh-CN" altLang="en-US" dirty="0" smtClean="0"/>
              <a:t>行上的一维数组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 smtClean="0"/>
              <a:t>ccolor+i</a:t>
            </a:r>
            <a:r>
              <a:rPr lang="zh-CN" altLang="en-US" dirty="0" smtClean="0"/>
              <a:t>类型</a:t>
            </a:r>
            <a:r>
              <a:rPr lang="zh-CN" altLang="en-US" dirty="0" smtClean="0">
                <a:solidFill>
                  <a:srgbClr val="FF0000"/>
                </a:solidFill>
              </a:rPr>
              <a:t>“长度为</a:t>
            </a:r>
            <a:r>
              <a:rPr lang="en-US" altLang="zh-CN" dirty="0" smtClean="0">
                <a:solidFill>
                  <a:srgbClr val="FF0000"/>
                </a:solidFill>
              </a:rPr>
              <a:t>7</a:t>
            </a:r>
            <a:r>
              <a:rPr lang="zh-CN" altLang="en-US" dirty="0" smtClean="0">
                <a:solidFill>
                  <a:srgbClr val="FF0000"/>
                </a:solidFill>
              </a:rPr>
              <a:t>的一维数组”</a:t>
            </a:r>
            <a:r>
              <a:rPr lang="zh-CN" altLang="en-US" dirty="0" smtClean="0"/>
              <a:t>的指针</a:t>
            </a:r>
            <a:endParaRPr lang="en-US" altLang="zh-CN" dirty="0" smtClean="0"/>
          </a:p>
          <a:p>
            <a:pPr marL="857250" lvl="1" indent="-457200"/>
            <a:r>
              <a:rPr lang="en-US" altLang="zh-CN" dirty="0" err="1"/>
              <a:t>c</a:t>
            </a:r>
            <a:r>
              <a:rPr lang="en-US" altLang="zh-CN" dirty="0" err="1" smtClean="0"/>
              <a:t>color</a:t>
            </a:r>
            <a:r>
              <a:rPr lang="en-US" altLang="zh-CN" dirty="0" smtClean="0"/>
              <a:t>[i]</a:t>
            </a:r>
            <a:r>
              <a:rPr lang="zh-CN" altLang="en-US" dirty="0" smtClean="0"/>
              <a:t>也是一个指针，指向第</a:t>
            </a:r>
            <a:r>
              <a:rPr lang="en-US" altLang="zh-CN" dirty="0" smtClean="0"/>
              <a:t>i</a:t>
            </a:r>
            <a:r>
              <a:rPr lang="zh-CN" altLang="en-US" dirty="0" smtClean="0"/>
              <a:t>行的首元素</a:t>
            </a:r>
            <a:endParaRPr lang="en-US" altLang="zh-CN" dirty="0" smtClean="0"/>
          </a:p>
          <a:p>
            <a:pPr marL="857250" lvl="1" indent="-457200"/>
            <a:endParaRPr lang="en-US" altLang="zh-CN" dirty="0" smtClean="0"/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 smtClean="0"/>
          </a:p>
          <a:p>
            <a:endParaRPr lang="zh-CN" altLang="en-US" dirty="0" smtClean="0"/>
          </a:p>
        </p:txBody>
      </p:sp>
      <p:grpSp>
        <p:nvGrpSpPr>
          <p:cNvPr id="66" name="组合 65"/>
          <p:cNvGrpSpPr/>
          <p:nvPr/>
        </p:nvGrpSpPr>
        <p:grpSpPr>
          <a:xfrm>
            <a:off x="6411149" y="2649333"/>
            <a:ext cx="2679185" cy="1872703"/>
            <a:chOff x="755576" y="4787171"/>
            <a:chExt cx="2535169" cy="1645088"/>
          </a:xfrm>
        </p:grpSpPr>
        <p:grpSp>
          <p:nvGrpSpPr>
            <p:cNvPr id="67" name="组合 66"/>
            <p:cNvGrpSpPr/>
            <p:nvPr/>
          </p:nvGrpSpPr>
          <p:grpSpPr>
            <a:xfrm>
              <a:off x="755576" y="4787171"/>
              <a:ext cx="2535169" cy="328064"/>
              <a:chOff x="755576" y="4757120"/>
              <a:chExt cx="2535169" cy="328064"/>
            </a:xfrm>
          </p:grpSpPr>
          <p:sp>
            <p:nvSpPr>
              <p:cNvPr id="138" name="矩形 137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9" name="矩形 138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1" name="矩形 140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d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2" name="矩形 141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3" name="矩形 142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4" name="矩形 143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45" name="矩形 144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755576" y="5115236"/>
              <a:ext cx="2535169" cy="328064"/>
              <a:chOff x="755576" y="4757120"/>
              <a:chExt cx="2535169" cy="328064"/>
            </a:xfrm>
          </p:grpSpPr>
          <p:sp>
            <p:nvSpPr>
              <p:cNvPr id="99" name="矩形 98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2" name="矩形 131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3" name="矩形 132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u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4" name="矩形 133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5" name="矩形 134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6" name="矩形 135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7" name="矩形 136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755576" y="5443300"/>
              <a:ext cx="2535169" cy="328064"/>
              <a:chOff x="755576" y="4757120"/>
              <a:chExt cx="2535169" cy="328064"/>
            </a:xfrm>
          </p:grpSpPr>
          <p:sp>
            <p:nvSpPr>
              <p:cNvPr id="86" name="矩形 85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7" name="矩形 86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8" name="矩形 87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9" name="矩形 88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1" name="矩形 90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o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2" name="矩形 91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w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93" name="矩形 92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70" name="组合 69"/>
            <p:cNvGrpSpPr/>
            <p:nvPr/>
          </p:nvGrpSpPr>
          <p:grpSpPr>
            <a:xfrm>
              <a:off x="755576" y="5768788"/>
              <a:ext cx="2535169" cy="328064"/>
              <a:chOff x="755576" y="4757120"/>
              <a:chExt cx="2535169" cy="328064"/>
            </a:xfrm>
          </p:grpSpPr>
          <p:sp>
            <p:nvSpPr>
              <p:cNvPr id="79" name="矩形 78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0" name="矩形 79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1" name="矩形 80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2" name="矩形 81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3" name="矩形 82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n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4" name="矩形 83"/>
              <p:cNvSpPr/>
              <p:nvPr/>
            </p:nvSpPr>
            <p:spPr>
              <a:xfrm>
                <a:off x="2573881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85" name="矩形 84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71" name="组合 70"/>
            <p:cNvGrpSpPr/>
            <p:nvPr/>
          </p:nvGrpSpPr>
          <p:grpSpPr>
            <a:xfrm>
              <a:off x="755576" y="6096853"/>
              <a:ext cx="2535169" cy="335406"/>
              <a:chOff x="755576" y="4757120"/>
              <a:chExt cx="2535169" cy="335406"/>
            </a:xfrm>
          </p:grpSpPr>
          <p:sp>
            <p:nvSpPr>
              <p:cNvPr id="72" name="矩形 71"/>
              <p:cNvSpPr/>
              <p:nvPr/>
            </p:nvSpPr>
            <p:spPr>
              <a:xfrm>
                <a:off x="755576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1122723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l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4" name="矩形 73"/>
              <p:cNvSpPr/>
              <p:nvPr/>
            </p:nvSpPr>
            <p:spPr>
              <a:xfrm>
                <a:off x="1479547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a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184669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6" name="矩形 75"/>
              <p:cNvSpPr/>
              <p:nvPr/>
            </p:nvSpPr>
            <p:spPr>
              <a:xfrm>
                <a:off x="2206734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k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2566774" y="4764462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\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78" name="矩形 77"/>
              <p:cNvSpPr/>
              <p:nvPr/>
            </p:nvSpPr>
            <p:spPr>
              <a:xfrm>
                <a:off x="2930705" y="4757120"/>
                <a:ext cx="360040" cy="32806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</p:grpSp>
      <p:sp>
        <p:nvSpPr>
          <p:cNvPr id="146" name="矩形 145"/>
          <p:cNvSpPr/>
          <p:nvPr/>
        </p:nvSpPr>
        <p:spPr>
          <a:xfrm>
            <a:off x="6282022" y="2222862"/>
            <a:ext cx="2187332" cy="4253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err="1" smtClean="0">
                <a:solidFill>
                  <a:srgbClr val="FFC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ccolor</a:t>
            </a:r>
            <a:endParaRPr lang="zh-CN" altLang="en-US" sz="2800" dirty="0">
              <a:solidFill>
                <a:srgbClr val="FFC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3931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指针数组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char * color[5] = { “red”, “blue”,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“yellow”, “green”, “black”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3</a:t>
            </a:fld>
            <a:endParaRPr lang="en-US" altLang="zh-CN" smtClean="0"/>
          </a:p>
        </p:txBody>
      </p:sp>
      <p:grpSp>
        <p:nvGrpSpPr>
          <p:cNvPr id="4097" name="组合 4096"/>
          <p:cNvGrpSpPr/>
          <p:nvPr/>
        </p:nvGrpSpPr>
        <p:grpSpPr>
          <a:xfrm>
            <a:off x="4807637" y="2636912"/>
            <a:ext cx="4226895" cy="2583286"/>
            <a:chOff x="1137193" y="3212976"/>
            <a:chExt cx="4226895" cy="3456384"/>
          </a:xfrm>
        </p:grpSpPr>
        <p:grpSp>
          <p:nvGrpSpPr>
            <p:cNvPr id="7" name="组合 6"/>
            <p:cNvGrpSpPr/>
            <p:nvPr/>
          </p:nvGrpSpPr>
          <p:grpSpPr>
            <a:xfrm>
              <a:off x="1137193" y="3497560"/>
              <a:ext cx="1438196" cy="2900488"/>
              <a:chOff x="1137193" y="3497560"/>
              <a:chExt cx="1438196" cy="2900488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1137193" y="3497560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1137193" y="4091005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1137193" y="4660032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1137193" y="5249635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1137193" y="5828879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15" name="组合 14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20" name="矩形 19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9" name="直接箭头连接符 8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>
              <a:stCxn id="10" idx="3"/>
              <a:endCxn id="17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>
              <a:stCxn id="11" idx="3"/>
              <a:endCxn id="18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>
              <a:stCxn id="13" idx="3"/>
              <a:endCxn id="20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/>
            <p:cNvCxnSpPr>
              <a:stCxn id="12" idx="3"/>
              <a:endCxn id="19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5923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11.1.2 </a:t>
            </a:r>
            <a:r>
              <a:rPr lang="zh-CN" altLang="en-US" dirty="0" smtClean="0"/>
              <a:t>指针数组的概念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首先，它是一个数组</a:t>
            </a:r>
            <a:endParaRPr lang="en-US" altLang="zh-CN" dirty="0" smtClean="0"/>
          </a:p>
          <a:p>
            <a:r>
              <a:rPr lang="zh-CN" altLang="en-US" dirty="0"/>
              <a:t>其次</a:t>
            </a:r>
            <a:r>
              <a:rPr lang="zh-CN" altLang="en-US" dirty="0" smtClean="0"/>
              <a:t>，它的元素是指针</a:t>
            </a:r>
            <a:endParaRPr lang="en-US" altLang="zh-CN" dirty="0" smtClean="0"/>
          </a:p>
          <a:p>
            <a:r>
              <a:rPr lang="zh-CN" altLang="en-US" dirty="0"/>
              <a:t>定义</a:t>
            </a:r>
            <a:r>
              <a:rPr lang="zh-CN" altLang="en-US" dirty="0" smtClean="0"/>
              <a:t>格式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zh-CN" altLang="en-US" dirty="0" smtClean="0">
                <a:solidFill>
                  <a:srgbClr val="FFC000"/>
                </a:solidFill>
              </a:rPr>
              <a:t>类型名 </a:t>
            </a:r>
            <a:r>
              <a:rPr lang="zh-CN" altLang="en-US" dirty="0" smtClean="0"/>
              <a:t>*</a:t>
            </a:r>
            <a:r>
              <a:rPr lang="zh-CN" altLang="en-US" dirty="0" smtClean="0">
                <a:solidFill>
                  <a:srgbClr val="FFC000"/>
                </a:solidFill>
              </a:rPr>
              <a:t>数组名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C000"/>
                </a:solidFill>
              </a:rPr>
              <a:t>长度</a:t>
            </a:r>
            <a:r>
              <a:rPr lang="en-US" altLang="zh-CN" dirty="0" smtClean="0"/>
              <a:t>];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>
                <a:solidFill>
                  <a:srgbClr val="FFFF00"/>
                </a:solidFill>
              </a:rPr>
              <a:t>遵循数组的定义语法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</a:t>
            </a:r>
            <a:r>
              <a:rPr lang="zh-CN" altLang="en-US" dirty="0" smtClean="0">
                <a:solidFill>
                  <a:srgbClr val="FFFF00"/>
                </a:solidFill>
              </a:rPr>
              <a:t>只不过，元素类型为指针类型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227089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指针数组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07504" y="1600201"/>
            <a:ext cx="8579296" cy="49971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dirty="0" smtClean="0"/>
              <a:t>char * color[5] = { “red”, “blue”,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“yellow”, “green”, “black”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for( i=0; i&lt;5;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("%d-</a:t>
            </a:r>
            <a:r>
              <a:rPr lang="en-US" altLang="zh-CN" dirty="0" err="1" smtClean="0"/>
              <a:t>th</a:t>
            </a:r>
            <a:r>
              <a:rPr lang="en-US" altLang="zh-CN" dirty="0" smtClean="0"/>
              <a:t> color = </a:t>
            </a:r>
            <a:r>
              <a:rPr lang="en-US" altLang="zh-CN" dirty="0" smtClean="0">
                <a:solidFill>
                  <a:srgbClr val="FFFF00"/>
                </a:solidFill>
              </a:rPr>
              <a:t>%s</a:t>
            </a:r>
            <a:r>
              <a:rPr lang="en-US" altLang="zh-CN" dirty="0" smtClean="0"/>
              <a:t>\n", i, </a:t>
            </a:r>
            <a:r>
              <a:rPr lang="en-US" altLang="zh-CN" dirty="0" smtClean="0">
                <a:solidFill>
                  <a:srgbClr val="FFFF00"/>
                </a:solidFill>
              </a:rPr>
              <a:t>color[i]</a:t>
            </a:r>
            <a:r>
              <a:rPr lang="en-US" altLang="zh-CN" dirty="0" smtClean="0"/>
              <a:t>);</a:t>
            </a:r>
            <a:endParaRPr lang="zh-CN" altLang="en-US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  <p:grpSp>
        <p:nvGrpSpPr>
          <p:cNvPr id="27" name="组合 26"/>
          <p:cNvGrpSpPr/>
          <p:nvPr/>
        </p:nvGrpSpPr>
        <p:grpSpPr>
          <a:xfrm>
            <a:off x="4807637" y="2636912"/>
            <a:ext cx="4226895" cy="2583286"/>
            <a:chOff x="1137193" y="3212976"/>
            <a:chExt cx="4226895" cy="3456384"/>
          </a:xfrm>
        </p:grpSpPr>
        <p:grpSp>
          <p:nvGrpSpPr>
            <p:cNvPr id="28" name="组合 27"/>
            <p:cNvGrpSpPr/>
            <p:nvPr/>
          </p:nvGrpSpPr>
          <p:grpSpPr>
            <a:xfrm>
              <a:off x="1137193" y="3497560"/>
              <a:ext cx="1438196" cy="2900488"/>
              <a:chOff x="1137193" y="3497560"/>
              <a:chExt cx="1438196" cy="2900488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1137193" y="3497560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1137193" y="4091005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1137193" y="4660032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1137193" y="5249635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1137193" y="5828879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35" name="矩形 34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36" name="矩形 35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37" name="矩形 36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38" name="矩形 37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30" name="直接箭头连接符 29"/>
            <p:cNvCxnSpPr/>
            <p:nvPr/>
          </p:nvCxnSpPr>
          <p:spPr>
            <a:xfrm flipV="1">
              <a:off x="2575389" y="3497560"/>
              <a:ext cx="1276531" cy="29492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>
              <a:stCxn id="41" idx="3"/>
              <a:endCxn id="36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>
              <a:stCxn id="42" idx="3"/>
              <a:endCxn id="37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箭头连接符 32"/>
            <p:cNvCxnSpPr>
              <a:stCxn id="44" idx="3"/>
              <a:endCxn id="39" idx="1"/>
            </p:cNvCxnSpPr>
            <p:nvPr/>
          </p:nvCxnSpPr>
          <p:spPr>
            <a:xfrm>
              <a:off x="2575389" y="6113464"/>
              <a:ext cx="1276531" cy="271311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>
              <a:stCxn id="43" idx="3"/>
              <a:endCxn id="38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7553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指针数组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07504" y="1600201"/>
            <a:ext cx="8579296" cy="49971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char * color[5] = { “red”, “blue”,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“yellow”, “green”, “black”</a:t>
            </a: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char *t = color[0];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color[0] = color[4];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c</a:t>
            </a:r>
            <a:r>
              <a:rPr lang="en-US" altLang="zh-CN" dirty="0" smtClean="0">
                <a:solidFill>
                  <a:srgbClr val="FFFF00"/>
                </a:solidFill>
              </a:rPr>
              <a:t>olor[4] = t;</a:t>
            </a:r>
          </a:p>
          <a:p>
            <a:pPr marL="0" indent="0">
              <a:buNone/>
            </a:pP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对一般数组的操作，适合于指针数组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C000"/>
                </a:solidFill>
              </a:rPr>
              <a:t>定义</a:t>
            </a:r>
            <a:r>
              <a:rPr lang="zh-CN" altLang="en-US" dirty="0">
                <a:solidFill>
                  <a:srgbClr val="FFC000"/>
                </a:solidFill>
              </a:rPr>
              <a:t>，初始化</a:t>
            </a:r>
            <a:r>
              <a:rPr lang="zh-CN" altLang="en-US" dirty="0" smtClean="0">
                <a:solidFill>
                  <a:srgbClr val="FFC000"/>
                </a:solidFill>
              </a:rPr>
              <a:t>，元素的使用，赋值</a:t>
            </a:r>
            <a:endParaRPr lang="en-US" altLang="zh-CN" dirty="0" smtClean="0">
              <a:solidFill>
                <a:srgbClr val="FFC000"/>
              </a:solidFill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cxnSp>
        <p:nvCxnSpPr>
          <p:cNvPr id="27" name="直接箭头连接符 26"/>
          <p:cNvCxnSpPr>
            <a:stCxn id="45" idx="3"/>
          </p:cNvCxnSpPr>
          <p:nvPr/>
        </p:nvCxnSpPr>
        <p:spPr>
          <a:xfrm flipV="1">
            <a:off x="6245833" y="2849609"/>
            <a:ext cx="1276531" cy="212697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6245833" y="4804724"/>
            <a:ext cx="1276531" cy="202777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endCxn id="20" idx="1"/>
          </p:cNvCxnSpPr>
          <p:nvPr/>
        </p:nvCxnSpPr>
        <p:spPr>
          <a:xfrm>
            <a:off x="6245833" y="3077873"/>
            <a:ext cx="1276531" cy="192962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49" idx="3"/>
            <a:endCxn id="16" idx="1"/>
          </p:cNvCxnSpPr>
          <p:nvPr/>
        </p:nvCxnSpPr>
        <p:spPr>
          <a:xfrm flipV="1">
            <a:off x="6245833" y="2849609"/>
            <a:ext cx="1276531" cy="195511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组合 31"/>
          <p:cNvGrpSpPr/>
          <p:nvPr/>
        </p:nvGrpSpPr>
        <p:grpSpPr>
          <a:xfrm>
            <a:off x="4807637" y="2636912"/>
            <a:ext cx="4226895" cy="2583286"/>
            <a:chOff x="1137193" y="3212976"/>
            <a:chExt cx="4226895" cy="3456384"/>
          </a:xfrm>
        </p:grpSpPr>
        <p:grpSp>
          <p:nvGrpSpPr>
            <p:cNvPr id="33" name="组合 32"/>
            <p:cNvGrpSpPr/>
            <p:nvPr/>
          </p:nvGrpSpPr>
          <p:grpSpPr>
            <a:xfrm>
              <a:off x="1137193" y="3497560"/>
              <a:ext cx="1438196" cy="2900488"/>
              <a:chOff x="1137193" y="3497560"/>
              <a:chExt cx="1438196" cy="2900488"/>
            </a:xfrm>
          </p:grpSpPr>
          <p:sp>
            <p:nvSpPr>
              <p:cNvPr id="45" name="矩形 44"/>
              <p:cNvSpPr/>
              <p:nvPr/>
            </p:nvSpPr>
            <p:spPr>
              <a:xfrm>
                <a:off x="1137193" y="3497560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color[0]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1137193" y="4091005"/>
                <a:ext cx="1438196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color[1]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1137193" y="4660032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color[2]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8" name="矩形 47"/>
              <p:cNvSpPr/>
              <p:nvPr/>
            </p:nvSpPr>
            <p:spPr>
              <a:xfrm>
                <a:off x="1137193" y="5249635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color[3]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1137193" y="5828879"/>
                <a:ext cx="1438196" cy="56916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color[4]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3851920" y="3212976"/>
              <a:ext cx="1512168" cy="3456384"/>
              <a:chOff x="541516" y="3291880"/>
              <a:chExt cx="1208085" cy="3456384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541516" y="3291880"/>
                <a:ext cx="805390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red\0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1" name="矩形 40"/>
              <p:cNvSpPr/>
              <p:nvPr/>
            </p:nvSpPr>
            <p:spPr>
              <a:xfrm>
                <a:off x="541516" y="4011960"/>
                <a:ext cx="977973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blue\0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541516" y="4738936"/>
                <a:ext cx="1208085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y</a:t>
                </a:r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ellow\0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541516" y="5459016"/>
                <a:ext cx="1150557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green\0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541516" y="6179096"/>
                <a:ext cx="1093029" cy="56916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zh-CN" sz="2800" dirty="0" smtClean="0">
                    <a:latin typeface="Arial Unicode MS" pitchFamily="34" charset="-122"/>
                    <a:ea typeface="Arial Unicode MS" pitchFamily="34" charset="-122"/>
                    <a:cs typeface="Arial Unicode MS" pitchFamily="34" charset="-122"/>
                  </a:rPr>
                  <a:t>black\0</a:t>
                </a:r>
                <a:endParaRPr lang="zh-CN" altLang="en-US" sz="2800" dirty="0">
                  <a:latin typeface="Arial Unicode MS" pitchFamily="34" charset="-122"/>
                  <a:ea typeface="Arial Unicode MS" pitchFamily="34" charset="-122"/>
                  <a:cs typeface="Arial Unicode MS" pitchFamily="34" charset="-122"/>
                </a:endParaRPr>
              </a:p>
            </p:txBody>
          </p:sp>
        </p:grpSp>
        <p:cxnSp>
          <p:nvCxnSpPr>
            <p:cNvPr id="36" name="直接箭头连接符 35"/>
            <p:cNvCxnSpPr>
              <a:stCxn id="46" idx="3"/>
              <a:endCxn id="41" idx="1"/>
            </p:cNvCxnSpPr>
            <p:nvPr/>
          </p:nvCxnSpPr>
          <p:spPr>
            <a:xfrm flipV="1">
              <a:off x="2575389" y="4217641"/>
              <a:ext cx="1276531" cy="157948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箭头连接符 36"/>
            <p:cNvCxnSpPr>
              <a:stCxn id="47" idx="3"/>
              <a:endCxn id="42" idx="1"/>
            </p:cNvCxnSpPr>
            <p:nvPr/>
          </p:nvCxnSpPr>
          <p:spPr>
            <a:xfrm>
              <a:off x="2575389" y="4944616"/>
              <a:ext cx="1276531" cy="0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箭头连接符 38"/>
            <p:cNvCxnSpPr>
              <a:stCxn id="48" idx="3"/>
              <a:endCxn id="43" idx="1"/>
            </p:cNvCxnSpPr>
            <p:nvPr/>
          </p:nvCxnSpPr>
          <p:spPr>
            <a:xfrm>
              <a:off x="2575389" y="5534219"/>
              <a:ext cx="1276531" cy="130477"/>
            </a:xfrm>
            <a:prstGeom prst="straightConnector1">
              <a:avLst/>
            </a:prstGeom>
            <a:ln w="38100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7073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指向指针的指针</a:t>
            </a:r>
            <a:r>
              <a:rPr lang="en-US" altLang="zh-CN" dirty="0" smtClean="0"/>
              <a:t>(</a:t>
            </a:r>
            <a:r>
              <a:rPr lang="zh-CN" altLang="en-US" dirty="0" smtClean="0"/>
              <a:t>二级指针</a:t>
            </a:r>
            <a:r>
              <a:rPr lang="en-US" altLang="zh-CN" dirty="0" smtClean="0"/>
              <a:t>)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 = 10;</a:t>
            </a:r>
          </a:p>
          <a:p>
            <a:pPr marL="0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*p = &amp;a;</a:t>
            </a:r>
          </a:p>
          <a:p>
            <a:pPr marL="0" indent="0">
              <a:buNone/>
            </a:pP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**</a:t>
            </a:r>
            <a:r>
              <a:rPr lang="en-US" altLang="zh-CN" dirty="0" err="1" smtClean="0">
                <a:solidFill>
                  <a:srgbClr val="FF0000"/>
                </a:solidFill>
              </a:rPr>
              <a:t>pp</a:t>
            </a:r>
            <a:r>
              <a:rPr lang="en-US" altLang="zh-CN" dirty="0" smtClean="0">
                <a:solidFill>
                  <a:srgbClr val="FF0000"/>
                </a:solidFill>
              </a:rPr>
              <a:t> = &amp;p;</a:t>
            </a:r>
          </a:p>
          <a:p>
            <a:pPr marL="0" indent="0">
              <a:buNone/>
            </a:pP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定义</a:t>
            </a:r>
            <a:r>
              <a:rPr lang="zh-CN" altLang="en-US" dirty="0"/>
              <a:t>语法</a:t>
            </a:r>
            <a:r>
              <a:rPr lang="zh-CN" altLang="en-US" dirty="0" smtClean="0"/>
              <a:t>格式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类型名 </a:t>
            </a:r>
            <a:r>
              <a:rPr lang="zh-CN" altLang="en-US" dirty="0" smtClean="0">
                <a:solidFill>
                  <a:srgbClr val="FF0000"/>
                </a:solidFill>
              </a:rPr>
              <a:t>**</a:t>
            </a:r>
            <a:r>
              <a:rPr lang="zh-CN" altLang="en-US" dirty="0" smtClean="0"/>
              <a:t>指针变量名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  <p:grpSp>
        <p:nvGrpSpPr>
          <p:cNvPr id="3" name="组合 2"/>
          <p:cNvGrpSpPr/>
          <p:nvPr/>
        </p:nvGrpSpPr>
        <p:grpSpPr>
          <a:xfrm>
            <a:off x="7858232" y="1556792"/>
            <a:ext cx="1204641" cy="961743"/>
            <a:chOff x="6265857" y="4008790"/>
            <a:chExt cx="1204641" cy="961743"/>
          </a:xfrm>
        </p:grpSpPr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>
              <a:off x="6711323" y="4008790"/>
              <a:ext cx="382725" cy="518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b="1"/>
                <a:t>a</a:t>
              </a:r>
            </a:p>
          </p:txBody>
        </p:sp>
        <p:sp>
          <p:nvSpPr>
            <p:cNvPr id="33" name="Rectangle 12"/>
            <p:cNvSpPr>
              <a:spLocks noChangeArrowheads="1"/>
            </p:cNvSpPr>
            <p:nvPr/>
          </p:nvSpPr>
          <p:spPr bwMode="auto">
            <a:xfrm>
              <a:off x="6265857" y="4533653"/>
              <a:ext cx="1204641" cy="4368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CN" altLang="en-US" sz="2800" b="1"/>
                <a:t>10</a:t>
              </a:r>
              <a:endParaRPr lang="zh-CN" altLang="en-US" sz="3200" b="1"/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792567" y="1529487"/>
            <a:ext cx="2032832" cy="989048"/>
            <a:chOff x="2200192" y="3981485"/>
            <a:chExt cx="2032832" cy="989048"/>
          </a:xfrm>
        </p:grpSpPr>
        <p:sp>
          <p:nvSpPr>
            <p:cNvPr id="34" name="Line 13"/>
            <p:cNvSpPr>
              <a:spLocks noChangeShapeType="1"/>
            </p:cNvSpPr>
            <p:nvPr/>
          </p:nvSpPr>
          <p:spPr bwMode="auto">
            <a:xfrm flipV="1">
              <a:off x="3404833" y="4752093"/>
              <a:ext cx="82819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5" name="Rectangle 14"/>
            <p:cNvSpPr>
              <a:spLocks noChangeArrowheads="1"/>
            </p:cNvSpPr>
            <p:nvPr/>
          </p:nvSpPr>
          <p:spPr bwMode="auto">
            <a:xfrm>
              <a:off x="2200192" y="4533653"/>
              <a:ext cx="1204641" cy="436880"/>
            </a:xfrm>
            <a:prstGeom prst="rect">
              <a:avLst/>
            </a:pr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CN" altLang="en-US" sz="2800" b="1" dirty="0">
                  <a:solidFill>
                    <a:srgbClr val="FF0000"/>
                  </a:solidFill>
                </a:rPr>
                <a:t>&amp;</a:t>
              </a:r>
              <a:r>
                <a:rPr lang="en-US" altLang="zh-CN" sz="2800" b="1" dirty="0" smtClean="0">
                  <a:solidFill>
                    <a:srgbClr val="FF0000"/>
                  </a:solidFill>
                </a:rPr>
                <a:t>p</a:t>
              </a:r>
              <a:endParaRPr kumimoji="1" lang="en-US" altLang="zh-CN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Rectangle 15"/>
            <p:cNvSpPr>
              <a:spLocks noChangeArrowheads="1"/>
            </p:cNvSpPr>
            <p:nvPr/>
          </p:nvSpPr>
          <p:spPr bwMode="auto">
            <a:xfrm>
              <a:off x="2476256" y="3981485"/>
              <a:ext cx="624280" cy="5233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b="1" dirty="0" err="1" smtClean="0">
                  <a:solidFill>
                    <a:srgbClr val="FF0000"/>
                  </a:solidFill>
                </a:rPr>
                <a:t>pp</a:t>
              </a:r>
              <a:endParaRPr lang="en-US" altLang="zh-CN" sz="28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5825399" y="1529487"/>
            <a:ext cx="2032833" cy="989048"/>
            <a:chOff x="4233024" y="3981485"/>
            <a:chExt cx="2032833" cy="989048"/>
          </a:xfrm>
        </p:grpSpPr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4233024" y="4533653"/>
              <a:ext cx="1204641" cy="436880"/>
            </a:xfrm>
            <a:prstGeom prst="rect">
              <a:avLst/>
            </a:prstGeom>
            <a:noFill/>
            <a:ln w="1270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CN" altLang="en-US" sz="2800" b="1">
                  <a:solidFill>
                    <a:srgbClr val="FFC000"/>
                  </a:solidFill>
                </a:rPr>
                <a:t>&amp;</a:t>
              </a:r>
              <a:r>
                <a:rPr lang="en-US" altLang="zh-CN" sz="2800" b="1">
                  <a:solidFill>
                    <a:srgbClr val="FFC000"/>
                  </a:solidFill>
                </a:rPr>
                <a:t>a</a:t>
              </a:r>
              <a:endParaRPr kumimoji="1" lang="en-US" altLang="zh-CN" sz="2800" b="1">
                <a:solidFill>
                  <a:srgbClr val="FFC000"/>
                </a:solidFill>
              </a:endParaRPr>
            </a:p>
          </p:txBody>
        </p:sp>
        <p:sp>
          <p:nvSpPr>
            <p:cNvPr id="31" name="Rectangle 10"/>
            <p:cNvSpPr>
              <a:spLocks noChangeArrowheads="1"/>
            </p:cNvSpPr>
            <p:nvPr/>
          </p:nvSpPr>
          <p:spPr bwMode="auto">
            <a:xfrm>
              <a:off x="4656531" y="3981485"/>
              <a:ext cx="404684" cy="52334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 sz="2800" b="1" dirty="0" smtClean="0">
                  <a:solidFill>
                    <a:srgbClr val="FFC000"/>
                  </a:solidFill>
                </a:rPr>
                <a:t>p</a:t>
              </a:r>
              <a:endParaRPr lang="en-US" altLang="zh-CN" sz="2800" b="1" dirty="0">
                <a:solidFill>
                  <a:srgbClr val="FFC000"/>
                </a:solidFill>
              </a:endParaRPr>
            </a:p>
          </p:txBody>
        </p:sp>
        <p:sp>
          <p:nvSpPr>
            <p:cNvPr id="37" name="Line 16"/>
            <p:cNvSpPr>
              <a:spLocks noChangeShapeType="1"/>
            </p:cNvSpPr>
            <p:nvPr/>
          </p:nvSpPr>
          <p:spPr bwMode="auto">
            <a:xfrm flipV="1">
              <a:off x="5437666" y="4752093"/>
              <a:ext cx="828191" cy="0"/>
            </a:xfrm>
            <a:prstGeom prst="line">
              <a:avLst/>
            </a:prstGeom>
            <a:noFill/>
            <a:ln w="3810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endParaRPr lang="zh-CN" altLang="en-US">
                <a:solidFill>
                  <a:srgbClr val="FFC000"/>
                </a:solidFill>
              </a:endParaRPr>
            </a:p>
          </p:txBody>
        </p:sp>
      </p:grpSp>
      <p:sp>
        <p:nvSpPr>
          <p:cNvPr id="38" name="Rectangle 17"/>
          <p:cNvSpPr>
            <a:spLocks noChangeArrowheads="1"/>
          </p:cNvSpPr>
          <p:nvPr/>
        </p:nvSpPr>
        <p:spPr bwMode="auto">
          <a:xfrm>
            <a:off x="8188682" y="2587524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</a:rPr>
              <a:t>*</a:t>
            </a:r>
            <a:r>
              <a:rPr lang="en-US" altLang="zh-CN" sz="2800" b="1" dirty="0" smtClean="0">
                <a:solidFill>
                  <a:srgbClr val="FFC000"/>
                </a:solidFill>
              </a:rPr>
              <a:t>p</a:t>
            </a:r>
            <a:endParaRPr lang="en-US" altLang="zh-CN" sz="2800" b="1" dirty="0">
              <a:solidFill>
                <a:srgbClr val="FFC000"/>
              </a:solidFill>
            </a:endParaRPr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6051270" y="2576179"/>
            <a:ext cx="763881" cy="523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*</a:t>
            </a:r>
            <a:r>
              <a:rPr lang="en-US" altLang="zh-CN" sz="2800" b="1" dirty="0" err="1" smtClean="0">
                <a:solidFill>
                  <a:srgbClr val="FF0000"/>
                </a:solidFill>
              </a:rPr>
              <a:t>pp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  <p:sp>
        <p:nvSpPr>
          <p:cNvPr id="29" name="Text Box 19"/>
          <p:cNvSpPr txBox="1">
            <a:spLocks noChangeArrowheads="1"/>
          </p:cNvSpPr>
          <p:nvPr/>
        </p:nvSpPr>
        <p:spPr bwMode="auto">
          <a:xfrm>
            <a:off x="8042622" y="3110744"/>
            <a:ext cx="9048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</a:rPr>
              <a:t>**</a:t>
            </a:r>
            <a:r>
              <a:rPr lang="en-US" altLang="zh-CN" sz="2800" b="1" dirty="0" err="1" smtClean="0">
                <a:solidFill>
                  <a:srgbClr val="FF0000"/>
                </a:solidFill>
              </a:rPr>
              <a:t>pp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141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指向指针的指针</a:t>
            </a:r>
            <a:r>
              <a:rPr lang="en-US" altLang="zh-CN" smtClean="0"/>
              <a:t>(</a:t>
            </a:r>
            <a:r>
              <a:rPr lang="zh-CN" altLang="en-US" smtClean="0"/>
              <a:t>二级指针</a:t>
            </a:r>
            <a:r>
              <a:rPr lang="en-US" altLang="zh-CN" smtClean="0"/>
              <a:t>)</a:t>
            </a:r>
            <a:endParaRPr lang="zh-CN" altLang="en-US" dirty="0" smtClean="0"/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二级</a:t>
            </a:r>
            <a:r>
              <a:rPr lang="en-US" altLang="zh-CN" dirty="0"/>
              <a:t>(</a:t>
            </a:r>
            <a:r>
              <a:rPr lang="zh-CN" altLang="en-US" dirty="0"/>
              <a:t>多级）</a:t>
            </a:r>
            <a:r>
              <a:rPr lang="zh-CN" altLang="en-US" dirty="0" smtClean="0"/>
              <a:t>指针都是指针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可以应用指针的所有操作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定义、初始化、赋值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和数组结合使用</a:t>
            </a:r>
            <a:endParaRPr lang="en-US" altLang="zh-CN" dirty="0" smtClean="0"/>
          </a:p>
          <a:p>
            <a:r>
              <a:rPr lang="zh-CN" altLang="en-US" dirty="0" smtClean="0"/>
              <a:t>特殊的是：</a:t>
            </a:r>
            <a:r>
              <a:rPr lang="zh-CN" altLang="en-US" dirty="0" smtClean="0">
                <a:solidFill>
                  <a:srgbClr val="FF0000"/>
                </a:solidFill>
              </a:rPr>
              <a:t>它指向一个指针</a:t>
            </a: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2970601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三</a:t>
            </a:r>
            <a:r>
              <a:rPr lang="zh-CN" altLang="en-US" dirty="0" smtClean="0"/>
              <a:t>级指针和多级指针</a:t>
            </a:r>
          </a:p>
        </p:txBody>
      </p:sp>
      <p:sp>
        <p:nvSpPr>
          <p:cNvPr id="40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</a:t>
            </a:r>
            <a:r>
              <a:rPr lang="en-US" altLang="zh-CN" dirty="0">
                <a:solidFill>
                  <a:srgbClr val="FFC000"/>
                </a:solidFill>
              </a:rPr>
              <a:t>a = 10, *p= &amp;a, **</a:t>
            </a:r>
            <a:r>
              <a:rPr lang="en-US" altLang="zh-CN" dirty="0" err="1">
                <a:solidFill>
                  <a:srgbClr val="FFC000"/>
                </a:solidFill>
              </a:rPr>
              <a:t>pp</a:t>
            </a:r>
            <a:r>
              <a:rPr lang="en-US" altLang="zh-CN" dirty="0">
                <a:solidFill>
                  <a:srgbClr val="FFC000"/>
                </a:solidFill>
              </a:rPr>
              <a:t> = &amp;p</a:t>
            </a:r>
          </a:p>
          <a:p>
            <a:pPr marL="57150" indent="0">
              <a:buNone/>
            </a:pPr>
            <a:r>
              <a:rPr lang="zh-CN" altLang="en-US" dirty="0"/>
              <a:t>三级指针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int</a:t>
            </a:r>
            <a:r>
              <a:rPr lang="en-US" altLang="zh-CN" dirty="0" smtClean="0">
                <a:solidFill>
                  <a:srgbClr val="FFC000"/>
                </a:solidFill>
              </a:rPr>
              <a:t> </a:t>
            </a:r>
            <a:r>
              <a:rPr lang="en-US" altLang="zh-CN" dirty="0">
                <a:solidFill>
                  <a:srgbClr val="FFC000"/>
                </a:solidFill>
              </a:rPr>
              <a:t>***</a:t>
            </a:r>
            <a:r>
              <a:rPr lang="en-US" altLang="zh-CN" dirty="0" smtClean="0">
                <a:solidFill>
                  <a:srgbClr val="FFC000"/>
                </a:solidFill>
              </a:rPr>
              <a:t>p3 </a:t>
            </a:r>
            <a:r>
              <a:rPr lang="en-US" altLang="zh-CN" dirty="0">
                <a:solidFill>
                  <a:srgbClr val="FFC000"/>
                </a:solidFill>
              </a:rPr>
              <a:t>= &amp;</a:t>
            </a:r>
            <a:r>
              <a:rPr lang="en-US" altLang="zh-CN" dirty="0" err="1">
                <a:solidFill>
                  <a:srgbClr val="FFC000"/>
                </a:solidFill>
              </a:rPr>
              <a:t>pp</a:t>
            </a:r>
            <a:r>
              <a:rPr lang="en-US" altLang="zh-CN" dirty="0">
                <a:solidFill>
                  <a:srgbClr val="FFC000"/>
                </a:solidFill>
              </a:rPr>
              <a:t>;</a:t>
            </a:r>
            <a:endParaRPr lang="zh-CN" altLang="en-US" dirty="0">
              <a:solidFill>
                <a:srgbClr val="FFC000"/>
              </a:solidFill>
            </a:endParaRPr>
          </a:p>
          <a:p>
            <a:pPr marL="57150" indent="0">
              <a:buNone/>
            </a:pPr>
            <a:r>
              <a:rPr lang="zh-CN" altLang="en-US" dirty="0" smtClean="0"/>
              <a:t>四级</a:t>
            </a:r>
            <a:r>
              <a:rPr lang="zh-CN" altLang="en-US" dirty="0"/>
              <a:t>指针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>
                <a:solidFill>
                  <a:srgbClr val="FFC000"/>
                </a:solidFill>
              </a:rPr>
              <a:t>int</a:t>
            </a: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****p4 </a:t>
            </a:r>
            <a:r>
              <a:rPr lang="en-US" altLang="zh-CN" dirty="0">
                <a:solidFill>
                  <a:srgbClr val="FFC000"/>
                </a:solidFill>
              </a:rPr>
              <a:t>= &amp;</a:t>
            </a:r>
            <a:r>
              <a:rPr lang="en-US" altLang="zh-CN" dirty="0" smtClean="0">
                <a:solidFill>
                  <a:srgbClr val="FFC000"/>
                </a:solidFill>
              </a:rPr>
              <a:t>p3;</a:t>
            </a:r>
            <a:endParaRPr lang="zh-CN" altLang="en-US" dirty="0">
              <a:solidFill>
                <a:srgbClr val="FFC000"/>
              </a:solidFill>
            </a:endParaRPr>
          </a:p>
          <a:p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F166B2EE-FB17-4026-821E-2DBF912DFC0B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511864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9351</TotalTime>
  <Words>1486</Words>
  <Application>Microsoft Office PowerPoint</Application>
  <PresentationFormat>全屏显示(4:3)</PresentationFormat>
  <Paragraphs>419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凤舞九天</vt:lpstr>
      <vt:lpstr>C语言程序设计基础 第10章 指针进阶</vt:lpstr>
      <vt:lpstr>本章要点</vt:lpstr>
      <vt:lpstr>指针数组</vt:lpstr>
      <vt:lpstr>11.1.2 指针数组的概念</vt:lpstr>
      <vt:lpstr>指针数组</vt:lpstr>
      <vt:lpstr>指针数组</vt:lpstr>
      <vt:lpstr>指向指针的指针(二级指针)</vt:lpstr>
      <vt:lpstr>指向指针的指针(二级指针)</vt:lpstr>
      <vt:lpstr>三级指针和多级指针</vt:lpstr>
      <vt:lpstr>指针数组和二级指针</vt:lpstr>
      <vt:lpstr>11.1.4 指针数组与二维数组</vt:lpstr>
      <vt:lpstr>11.1.4 指针数组与二维数组</vt:lpstr>
      <vt:lpstr>[例11-4] 字符串排序</vt:lpstr>
      <vt:lpstr>主程序</vt:lpstr>
      <vt:lpstr>[例11-6] 藏头诗解密</vt:lpstr>
      <vt:lpstr>11.2 字符定位</vt:lpstr>
      <vt:lpstr>11.2 字符定位（错误）</vt:lpstr>
      <vt:lpstr>11.2.3 函数指针</vt:lpstr>
      <vt:lpstr>11.2.3 函数指针</vt:lpstr>
      <vt:lpstr>11.2.3 函数指针作为参数</vt:lpstr>
      <vt:lpstr>11.2.3 函数指针作为参数</vt:lpstr>
      <vt:lpstr>* 指针数组与数组指针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1430</cp:revision>
  <dcterms:created xsi:type="dcterms:W3CDTF">1998-02-11T08:33:02Z</dcterms:created>
  <dcterms:modified xsi:type="dcterms:W3CDTF">2015-11-30T03:38:57Z</dcterms:modified>
</cp:coreProperties>
</file>