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5" r:id="rId1"/>
  </p:sldMasterIdLst>
  <p:notesMasterIdLst>
    <p:notesMasterId r:id="rId56"/>
  </p:notesMasterIdLst>
  <p:handoutMasterIdLst>
    <p:handoutMasterId r:id="rId57"/>
  </p:handoutMasterIdLst>
  <p:sldIdLst>
    <p:sldId id="378" r:id="rId2"/>
    <p:sldId id="896" r:id="rId3"/>
    <p:sldId id="897" r:id="rId4"/>
    <p:sldId id="898" r:id="rId5"/>
    <p:sldId id="899" r:id="rId6"/>
    <p:sldId id="900" r:id="rId7"/>
    <p:sldId id="901" r:id="rId8"/>
    <p:sldId id="902" r:id="rId9"/>
    <p:sldId id="903" r:id="rId10"/>
    <p:sldId id="904" r:id="rId11"/>
    <p:sldId id="905" r:id="rId12"/>
    <p:sldId id="906" r:id="rId13"/>
    <p:sldId id="907" r:id="rId14"/>
    <p:sldId id="909" r:id="rId15"/>
    <p:sldId id="947" r:id="rId16"/>
    <p:sldId id="949" r:id="rId17"/>
    <p:sldId id="952" r:id="rId18"/>
    <p:sldId id="954" r:id="rId19"/>
    <p:sldId id="955" r:id="rId20"/>
    <p:sldId id="956" r:id="rId21"/>
    <p:sldId id="957" r:id="rId22"/>
    <p:sldId id="958" r:id="rId23"/>
    <p:sldId id="967" r:id="rId24"/>
    <p:sldId id="968" r:id="rId25"/>
    <p:sldId id="969" r:id="rId26"/>
    <p:sldId id="970" r:id="rId27"/>
    <p:sldId id="971" r:id="rId28"/>
    <p:sldId id="972" r:id="rId29"/>
    <p:sldId id="973" r:id="rId30"/>
    <p:sldId id="974" r:id="rId31"/>
    <p:sldId id="975" r:id="rId32"/>
    <p:sldId id="910" r:id="rId33"/>
    <p:sldId id="912" r:id="rId34"/>
    <p:sldId id="913" r:id="rId35"/>
    <p:sldId id="976" r:id="rId36"/>
    <p:sldId id="977" r:id="rId37"/>
    <p:sldId id="914" r:id="rId38"/>
    <p:sldId id="978" r:id="rId39"/>
    <p:sldId id="979" r:id="rId40"/>
    <p:sldId id="980" r:id="rId41"/>
    <p:sldId id="981" r:id="rId42"/>
    <p:sldId id="982" r:id="rId43"/>
    <p:sldId id="983" r:id="rId44"/>
    <p:sldId id="984" r:id="rId45"/>
    <p:sldId id="985" r:id="rId46"/>
    <p:sldId id="986" r:id="rId47"/>
    <p:sldId id="991" r:id="rId48"/>
    <p:sldId id="987" r:id="rId49"/>
    <p:sldId id="988" r:id="rId50"/>
    <p:sldId id="989" r:id="rId51"/>
    <p:sldId id="990" r:id="rId52"/>
    <p:sldId id="992" r:id="rId53"/>
    <p:sldId id="993" r:id="rId54"/>
    <p:sldId id="994" r:id="rId5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FFFF00"/>
    <a:srgbClr val="009900"/>
    <a:srgbClr val="CC0066"/>
    <a:srgbClr val="FF9933"/>
    <a:srgbClr val="000000"/>
    <a:srgbClr val="008080"/>
    <a:srgbClr val="FF9966"/>
    <a:srgbClr val="757E30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16DA210-FB5B-4158-B5E0-FEB733F419BA}" styleName="浅色样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DBED569-4797-4DF1-A0F4-6AAB3CD982D8}" styleName="浅色样式 3 - 强调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浅色样式 1 - 强调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218" autoAdjust="0"/>
    <p:restoredTop sz="94643" autoAdjust="0"/>
  </p:normalViewPr>
  <p:slideViewPr>
    <p:cSldViewPr>
      <p:cViewPr varScale="1">
        <p:scale>
          <a:sx n="61" d="100"/>
          <a:sy n="61" d="100"/>
        </p:scale>
        <p:origin x="-350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549" y="-8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handoutMaster" Target="handoutMasters/handoutMaster1.xml"/><Relationship Id="rId61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fld id="{59A1641E-8083-46A4-9CDB-657123491BC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160073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8916" name="Rectangle 4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fld id="{57A737B0-5BEA-48F1-8705-0962B05D44D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221131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  <a:lum bright="-10000" contrast="-40000"/>
          </a:blip>
          <a:stretch>
            <a:fillRect/>
          </a:stretch>
        </p:blipFill>
        <p:spPr>
          <a:xfrm>
            <a:off x="3" y="5214949"/>
            <a:ext cx="1472173" cy="16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214424"/>
            <a:ext cx="7772400" cy="1470025"/>
          </a:xfrm>
        </p:spPr>
        <p:txBody>
          <a:bodyPr/>
          <a:lstStyle>
            <a:lvl1pPr algn="ctr">
              <a:defRPr sz="480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1733" y="2759582"/>
            <a:ext cx="6100534" cy="1740989"/>
          </a:xfrm>
        </p:spPr>
        <p:txBody>
          <a:bodyPr anchor="t"/>
          <a:lstStyle>
            <a:lvl1pPr marL="0" indent="0" algn="ctr">
              <a:buNone/>
              <a:defRPr lang="zh-CN" altLang="en-US" dirty="0"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CN" altLang="en-US" dirty="0" smtClean="0"/>
              <a:t>单击此处编辑母版副标题样式</a:t>
            </a:r>
            <a:endParaRPr kumimoji="0"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FA6286-CB94-45D7-998B-3B3E47EC4A79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286644" y="274639"/>
            <a:ext cx="1400156" cy="5940444"/>
          </a:xfrm>
        </p:spPr>
        <p:txBody>
          <a:bodyPr vert="eaVert"/>
          <a:lstStyle>
            <a:lvl1pPr algn="ctr">
              <a:defRPr>
                <a:effectLst>
                  <a:outerShdw dist="50800" dir="18900000" algn="tl" rotWithShape="0">
                    <a:srgbClr val="000000">
                      <a:alpha val="75000"/>
                    </a:srgbClr>
                  </a:outerShdw>
                </a:effectLst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758006" cy="5940444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E0B85-DB53-425D-AF23-C4D84F16102A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CN" altLang="en-US" dirty="0" smtClean="0"/>
              <a:t>单击此处编辑母版标题样式</a:t>
            </a:r>
            <a:endParaRPr kumimoji="0"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dirty="0" smtClean="0"/>
              <a:t>单击此处编辑母版文本样式</a:t>
            </a:r>
          </a:p>
          <a:p>
            <a:pPr lvl="1" eaLnBrk="1" latinLnBrk="0" hangingPunct="1"/>
            <a:r>
              <a:rPr lang="zh-CN" altLang="en-US" dirty="0" smtClean="0"/>
              <a:t>第二级</a:t>
            </a:r>
          </a:p>
          <a:p>
            <a:pPr lvl="2" eaLnBrk="1" latinLnBrk="0" hangingPunct="1"/>
            <a:r>
              <a:rPr lang="zh-CN" altLang="en-US" dirty="0" smtClean="0"/>
              <a:t>第三级</a:t>
            </a:r>
          </a:p>
          <a:p>
            <a:pPr lvl="3" eaLnBrk="1" latinLnBrk="0" hangingPunct="1"/>
            <a:r>
              <a:rPr lang="zh-CN" altLang="en-US" dirty="0" smtClean="0"/>
              <a:t>第四级</a:t>
            </a:r>
          </a:p>
          <a:p>
            <a:pPr lvl="4" eaLnBrk="1" latinLnBrk="0" hangingPunct="1"/>
            <a:r>
              <a:rPr lang="zh-CN" altLang="en-US" dirty="0" smtClean="0"/>
              <a:t>第五级</a:t>
            </a:r>
            <a:endParaRPr kumimoji="0"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469C93-C33A-457B-B141-E0DA5E2594F6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143369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643183"/>
            <a:ext cx="7772400" cy="1500187"/>
          </a:xfrm>
        </p:spPr>
        <p:txBody>
          <a:bodyPr anchor="b"/>
          <a:lstStyle>
            <a:lvl1pPr marL="0" indent="0">
              <a:buNone/>
              <a:defRPr lang="zh-CN" altLang="en-US" sz="2800" smtClean="0">
                <a:effectLst/>
              </a:defRPr>
            </a:lvl1pPr>
            <a:lvl2pPr marL="457200" indent="0">
              <a:buNone/>
              <a:defRPr lang="zh-CN" altLang="en-US" sz="2400" smtClean="0">
                <a:effectLst/>
              </a:defRPr>
            </a:lvl2pPr>
            <a:lvl3pPr marL="914400" indent="0">
              <a:buNone/>
              <a:defRPr lang="zh-CN" altLang="en-US" sz="2000" smtClean="0">
                <a:effectLst/>
              </a:defRPr>
            </a:lvl3pPr>
            <a:lvl4pPr marL="1371600" indent="0">
              <a:buNone/>
              <a:defRPr lang="zh-CN" altLang="en-US" sz="1600" smtClean="0">
                <a:effectLst/>
              </a:defRPr>
            </a:lvl4pPr>
            <a:lvl5pPr marL="1828800" indent="0">
              <a:buNone/>
              <a:defRPr lang="zh-CN" altLang="en-US" sz="1400" dirty="0" smtClean="0">
                <a:effectLst/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AB0BA5-D2FA-4596-8068-921CA2942E55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  <a:lum bright="-10000" contrast="-30000"/>
          </a:blip>
          <a:stretch>
            <a:fillRect/>
          </a:stretch>
        </p:blipFill>
        <p:spPr>
          <a:xfrm>
            <a:off x="7480636" y="1"/>
            <a:ext cx="1663364" cy="23574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6A2224-08F2-472E-818A-E72F6E704BF6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AEDBEC-7D28-4E5E-8157-BFFB55974D52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EEEBB5-02B7-4F8C-93FF-D8777F5FF3EA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50D6FB-756F-4F55-91C3-1B773CB64368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1177" y="5357827"/>
            <a:ext cx="8226225" cy="768028"/>
          </a:xfrm>
        </p:spPr>
        <p:txBody>
          <a:bodyPr anchor="ctr"/>
          <a:lstStyle>
            <a:lvl1pPr algn="ctr">
              <a:defRPr lang="zh-CN" altLang="en-US" sz="3600" b="0" kern="1200" spc="50" dirty="0">
                <a:ln w="12700">
                  <a:noFill/>
                  <a:prstDash val="solid"/>
                </a:ln>
                <a:solidFill>
                  <a:schemeClr val="accent4"/>
                </a:solidFill>
                <a:effectLst>
                  <a:outerShdw blurRad="38100" dist="20320" dir="27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0382" y="428605"/>
            <a:ext cx="5111750" cy="48577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679088" y="1357297"/>
            <a:ext cx="3008313" cy="39290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8E2A49-151F-4F22-ADE4-04E844A4897C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00177"/>
            <a:ext cx="8229600" cy="4714907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2A6C9E-1646-43D8-8CC0-5D5E07A5B90B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77760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matte">
              <a:bevelT w="12700" h="12700"/>
            </a:sp3d>
          </a:bodyPr>
          <a:lstStyle/>
          <a:p>
            <a:r>
              <a:rPr kumimoji="0" lang="zh-CN" altLang="en-US" dirty="0" smtClean="0"/>
              <a:t>单击此处编辑母版标题样式</a:t>
            </a:r>
            <a:endParaRPr kumimoji="0" 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CN" altLang="en-US" dirty="0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dirty="0" smtClean="0"/>
              <a:t>第二级</a:t>
            </a:r>
          </a:p>
          <a:p>
            <a:pPr lvl="2" eaLnBrk="1" latinLnBrk="0" hangingPunct="1"/>
            <a:r>
              <a:rPr kumimoji="0" lang="zh-CN" altLang="en-US" dirty="0" smtClean="0"/>
              <a:t>第三级</a:t>
            </a:r>
          </a:p>
          <a:p>
            <a:pPr lvl="3" eaLnBrk="1" latinLnBrk="0" hangingPunct="1"/>
            <a:r>
              <a:rPr kumimoji="0" lang="zh-CN" altLang="en-US" dirty="0" smtClean="0"/>
              <a:t>第四级</a:t>
            </a:r>
          </a:p>
          <a:p>
            <a:pPr lvl="4" eaLnBrk="1" latinLnBrk="0" hangingPunct="1"/>
            <a:r>
              <a:rPr kumimoji="0" lang="zh-CN" altLang="en-US" dirty="0" smtClean="0"/>
              <a:t>第五级</a:t>
            </a:r>
            <a:endParaRPr kumimoji="0"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274320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45720" tIns="45720" rIns="45720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69AC93E1-E19E-431D-AFD2-2AADF5969F72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76" r:id="rId1"/>
    <p:sldLayoutId id="2147483977" r:id="rId2"/>
    <p:sldLayoutId id="2147483978" r:id="rId3"/>
    <p:sldLayoutId id="2147483979" r:id="rId4"/>
    <p:sldLayoutId id="2147483980" r:id="rId5"/>
    <p:sldLayoutId id="2147483981" r:id="rId6"/>
    <p:sldLayoutId id="2147483982" r:id="rId7"/>
    <p:sldLayoutId id="2147483983" r:id="rId8"/>
    <p:sldLayoutId id="2147483985" r:id="rId9"/>
    <p:sldLayoutId id="2147483986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lang="zh-CN" altLang="en-US" sz="4400" b="0" kern="1200" spc="50" dirty="0">
          <a:ln w="12700">
            <a:noFill/>
            <a:prstDash val="solid"/>
          </a:ln>
          <a:solidFill>
            <a:srgbClr val="FFFF00"/>
          </a:solidFill>
          <a:effectLst>
            <a:outerShdw blurRad="38100" dist="20320" dir="2700000" algn="tl" rotWithShape="0">
              <a:srgbClr val="000000">
                <a:alpha val="70000"/>
              </a:srgbClr>
            </a:outerShdw>
          </a:effectLst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"/>
        <a:defRPr kumimoji="0" sz="3200" kern="1200">
          <a:solidFill>
            <a:schemeClr val="tx1"/>
          </a:solidFill>
          <a:latin typeface="楷体" pitchFamily="49" charset="-122"/>
          <a:ea typeface="楷体" pitchFamily="49" charset="-122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"/>
        <a:defRPr kumimoji="0" sz="2800" kern="1200">
          <a:solidFill>
            <a:srgbClr val="FFFF00"/>
          </a:solidFill>
          <a:latin typeface="楷体" pitchFamily="49" charset="-122"/>
          <a:ea typeface="楷体" pitchFamily="49" charset="-122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"/>
        <a:defRPr kumimoji="0" sz="2400" kern="1200">
          <a:solidFill>
            <a:schemeClr val="tx1"/>
          </a:solidFill>
          <a:latin typeface="楷体" pitchFamily="49" charset="-122"/>
          <a:ea typeface="楷体" pitchFamily="49" charset="-122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"/>
        <a:defRPr kumimoji="0" sz="2000" kern="1200">
          <a:solidFill>
            <a:srgbClr val="FFFF00"/>
          </a:solidFill>
          <a:latin typeface="楷体" pitchFamily="49" charset="-122"/>
          <a:ea typeface="楷体" pitchFamily="49" charset="-122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"/>
        <a:defRPr kumimoji="0" sz="2000" kern="1200">
          <a:solidFill>
            <a:schemeClr val="tx1"/>
          </a:solidFill>
          <a:latin typeface="楷体" pitchFamily="49" charset="-122"/>
          <a:ea typeface="楷体" pitchFamily="49" charset="-122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28"/>
          <p:cNvSpPr>
            <a:spLocks noGrp="1" noChangeArrowheads="1"/>
          </p:cNvSpPr>
          <p:nvPr>
            <p:ph type="ctrTitle"/>
          </p:nvPr>
        </p:nvSpPr>
        <p:spPr>
          <a:xfrm>
            <a:off x="179512" y="1214421"/>
            <a:ext cx="8856984" cy="2142571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zh-CN" sz="6000" dirty="0" smtClean="0"/>
              <a:t>C</a:t>
            </a:r>
            <a:r>
              <a:rPr lang="zh-CN" altLang="en-US" sz="6000" dirty="0" smtClean="0"/>
              <a:t>语言程序设计基础</a:t>
            </a:r>
            <a:r>
              <a:rPr lang="en-US" altLang="zh-CN" sz="6000" dirty="0" smtClean="0"/>
              <a:t/>
            </a:r>
            <a:br>
              <a:rPr lang="en-US" altLang="zh-CN" sz="6000" dirty="0" smtClean="0"/>
            </a:br>
            <a:r>
              <a:rPr lang="zh-CN" altLang="en-US" sz="6000" dirty="0" smtClean="0">
                <a:solidFill>
                  <a:schemeClr val="tx1"/>
                </a:solidFill>
              </a:rPr>
              <a:t>第</a:t>
            </a:r>
            <a:r>
              <a:rPr lang="en-US" altLang="zh-CN" sz="6000" dirty="0" smtClean="0">
                <a:solidFill>
                  <a:schemeClr val="tx1"/>
                </a:solidFill>
              </a:rPr>
              <a:t>10</a:t>
            </a:r>
            <a:r>
              <a:rPr lang="zh-CN" altLang="en-US" sz="6000" dirty="0" smtClean="0">
                <a:solidFill>
                  <a:schemeClr val="tx1"/>
                </a:solidFill>
              </a:rPr>
              <a:t>章 函数与程序结构</a:t>
            </a:r>
            <a:endParaRPr lang="zh-CN" altLang="en-US" sz="6000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1029"/>
          <p:cNvSpPr>
            <a:spLocks noGrp="1" noChangeArrowheads="1"/>
          </p:cNvSpPr>
          <p:nvPr>
            <p:ph type="subTitle" idx="1"/>
          </p:nvPr>
        </p:nvSpPr>
        <p:spPr>
          <a:xfrm>
            <a:off x="1547664" y="3645024"/>
            <a:ext cx="6100534" cy="1071571"/>
          </a:xfrm>
        </p:spPr>
        <p:txBody>
          <a:bodyPr anchor="ctr"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zh-CN" altLang="en-US" sz="6600" dirty="0" smtClean="0">
                <a:solidFill>
                  <a:srgbClr val="92D050"/>
                </a:solidFill>
                <a:latin typeface="方正古隶简体" pitchFamily="65" charset="-122"/>
                <a:ea typeface="方正古隶简体" pitchFamily="65" charset="-122"/>
              </a:rPr>
              <a:t>刘新国</a:t>
            </a:r>
          </a:p>
        </p:txBody>
      </p:sp>
      <p:sp>
        <p:nvSpPr>
          <p:cNvPr id="3076" name="灯片编号占位符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CA350B1D-F09C-4E55-AA2B-BDE9A33513F4}" type="slidenum">
              <a:rPr lang="zh-CN" altLang="en-US" smtClean="0">
                <a:latin typeface="Arial Black" pitchFamily="34" charset="0"/>
              </a:rPr>
              <a:pPr eaLnBrk="1" hangingPunct="1"/>
              <a:t>1</a:t>
            </a:fld>
            <a:endParaRPr lang="en-US" altLang="zh-CN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圆柱</a:t>
            </a:r>
            <a:r>
              <a:rPr lang="zh-CN" altLang="en-US" dirty="0" smtClean="0"/>
              <a:t>体积函数</a:t>
            </a:r>
            <a:r>
              <a:rPr lang="en-US" altLang="zh-CN" dirty="0" err="1" smtClean="0"/>
              <a:t>vol_cylind</a:t>
            </a:r>
            <a:r>
              <a:rPr lang="en-US" altLang="zh-CN" dirty="0"/>
              <a:t>( </a:t>
            </a:r>
            <a:r>
              <a:rPr lang="en-US" altLang="zh-CN" dirty="0" smtClean="0"/>
              <a:t>)</a:t>
            </a:r>
            <a:endParaRPr lang="zh-CN" altLang="en-US" dirty="0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2800" dirty="0" smtClean="0"/>
              <a:t>double </a:t>
            </a:r>
            <a:r>
              <a:rPr lang="en-US" altLang="zh-CN" sz="2800" dirty="0" err="1" smtClean="0"/>
              <a:t>vol_cylind</a:t>
            </a:r>
            <a:r>
              <a:rPr lang="en-US" altLang="zh-CN" sz="2800" dirty="0" smtClean="0"/>
              <a:t>( )</a:t>
            </a:r>
          </a:p>
          <a:p>
            <a:pPr marL="0" indent="0">
              <a:buNone/>
            </a:pPr>
            <a:r>
              <a:rPr lang="en-US" altLang="zh-CN" sz="2800" dirty="0" smtClean="0"/>
              <a:t>{</a:t>
            </a:r>
          </a:p>
          <a:p>
            <a:pPr marL="0" indent="0">
              <a:buNone/>
            </a:pPr>
            <a:r>
              <a:rPr lang="en-US" altLang="zh-CN" sz="2800" dirty="0" smtClean="0"/>
              <a:t>    double r , h ;</a:t>
            </a:r>
          </a:p>
          <a:p>
            <a:pPr marL="0" indent="0">
              <a:buNone/>
            </a:pPr>
            <a:r>
              <a:rPr lang="en-US" altLang="zh-CN" sz="2800" dirty="0" smtClean="0"/>
              <a:t>    </a:t>
            </a:r>
            <a:r>
              <a:rPr lang="en-US" altLang="zh-CN" sz="2800" dirty="0" err="1" smtClean="0"/>
              <a:t>printf</a:t>
            </a:r>
            <a:r>
              <a:rPr lang="en-US" altLang="zh-CN" sz="2800" dirty="0" smtClean="0"/>
              <a:t>("</a:t>
            </a:r>
            <a:r>
              <a:rPr lang="zh-CN" altLang="en-US" sz="2800" dirty="0" smtClean="0"/>
              <a:t>请输入圆柱的底圆半径和高：");</a:t>
            </a:r>
          </a:p>
          <a:p>
            <a:pPr marL="0" indent="0">
              <a:buNone/>
            </a:pPr>
            <a:r>
              <a:rPr lang="en-US" altLang="zh-CN" sz="2800" dirty="0" smtClean="0"/>
              <a:t>    </a:t>
            </a:r>
            <a:r>
              <a:rPr lang="en-US" altLang="zh-CN" sz="2800" dirty="0" err="1" smtClean="0"/>
              <a:t>scanf</a:t>
            </a:r>
            <a:r>
              <a:rPr lang="en-US" altLang="zh-CN" sz="2800" dirty="0" smtClean="0"/>
              <a:t>("%</a:t>
            </a:r>
            <a:r>
              <a:rPr lang="en-US" altLang="zh-CN" sz="2800" dirty="0" err="1" smtClean="0"/>
              <a:t>lf%lf</a:t>
            </a:r>
            <a:r>
              <a:rPr lang="en-US" altLang="zh-CN" sz="2800" dirty="0" smtClean="0"/>
              <a:t>",&amp;</a:t>
            </a:r>
            <a:r>
              <a:rPr lang="en-US" altLang="zh-CN" sz="2800" dirty="0" err="1" smtClean="0"/>
              <a:t>r,&amp;h</a:t>
            </a:r>
            <a:r>
              <a:rPr lang="en-US" altLang="zh-CN" sz="2800" dirty="0" smtClean="0"/>
              <a:t>);  </a:t>
            </a:r>
          </a:p>
          <a:p>
            <a:pPr marL="0" indent="0">
              <a:buNone/>
            </a:pPr>
            <a:r>
              <a:rPr lang="en-US" altLang="zh-CN" sz="2800" dirty="0" smtClean="0"/>
              <a:t>    return(PI*r*r*h);</a:t>
            </a:r>
          </a:p>
          <a:p>
            <a:pPr marL="0" indent="0">
              <a:buNone/>
            </a:pPr>
            <a:r>
              <a:rPr lang="en-US" altLang="zh-CN" sz="2800" dirty="0" smtClean="0"/>
              <a:t>}</a:t>
            </a:r>
            <a:endParaRPr lang="en-US" altLang="zh-CN" sz="2800" dirty="0"/>
          </a:p>
        </p:txBody>
      </p:sp>
    </p:spTree>
    <p:extLst>
      <p:ext uri="{BB962C8B-B14F-4D97-AF65-F5344CB8AC3E}">
        <p14:creationId xmlns:p14="http://schemas.microsoft.com/office/powerpoint/2010/main" val="2907124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圆锥</a:t>
            </a:r>
            <a:r>
              <a:rPr lang="zh-CN" altLang="en-US" dirty="0" smtClean="0"/>
              <a:t>体积函数</a:t>
            </a:r>
            <a:r>
              <a:rPr lang="en-US" altLang="zh-CN" dirty="0" err="1"/>
              <a:t>vol_cone</a:t>
            </a:r>
            <a:endParaRPr lang="zh-CN" altLang="en-US" dirty="0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2800" dirty="0" smtClean="0"/>
              <a:t>double </a:t>
            </a:r>
            <a:r>
              <a:rPr lang="en-US" altLang="zh-CN" sz="2800" dirty="0" err="1" smtClean="0"/>
              <a:t>vol_cone</a:t>
            </a:r>
            <a:r>
              <a:rPr lang="en-US" altLang="zh-CN" sz="2800" dirty="0" smtClean="0"/>
              <a:t>( )</a:t>
            </a:r>
          </a:p>
          <a:p>
            <a:pPr marL="0" indent="0">
              <a:buNone/>
            </a:pPr>
            <a:r>
              <a:rPr lang="en-US" altLang="zh-CN" sz="2800" dirty="0" smtClean="0"/>
              <a:t>{</a:t>
            </a:r>
          </a:p>
          <a:p>
            <a:pPr marL="0" indent="0">
              <a:buNone/>
            </a:pPr>
            <a:r>
              <a:rPr lang="en-US" altLang="zh-CN" sz="2800" dirty="0" smtClean="0"/>
              <a:t>    double r , h ;</a:t>
            </a:r>
          </a:p>
          <a:p>
            <a:pPr marL="0" indent="0">
              <a:buNone/>
            </a:pPr>
            <a:r>
              <a:rPr lang="en-US" altLang="zh-CN" sz="2800" dirty="0" smtClean="0"/>
              <a:t>    </a:t>
            </a:r>
            <a:r>
              <a:rPr lang="en-US" altLang="zh-CN" sz="2800" dirty="0" err="1" smtClean="0"/>
              <a:t>printf</a:t>
            </a:r>
            <a:r>
              <a:rPr lang="en-US" altLang="zh-CN" sz="2800" dirty="0" smtClean="0"/>
              <a:t>("</a:t>
            </a:r>
            <a:r>
              <a:rPr lang="zh-CN" altLang="en-US" sz="2800" dirty="0" smtClean="0"/>
              <a:t>请输入圆锥的底圆半径和高：");</a:t>
            </a:r>
          </a:p>
          <a:p>
            <a:pPr marL="0" indent="0">
              <a:buNone/>
            </a:pPr>
            <a:r>
              <a:rPr lang="zh-CN" altLang="zh-CN" sz="2800" dirty="0" smtClean="0"/>
              <a:t>   </a:t>
            </a:r>
            <a:r>
              <a:rPr lang="zh-CN" altLang="en-US" sz="2800" dirty="0" smtClean="0"/>
              <a:t> </a:t>
            </a:r>
            <a:r>
              <a:rPr lang="en-US" altLang="zh-CN" sz="2800" dirty="0" err="1" smtClean="0"/>
              <a:t>scanf</a:t>
            </a:r>
            <a:r>
              <a:rPr lang="en-US" altLang="zh-CN" sz="2800" dirty="0" smtClean="0"/>
              <a:t>("%</a:t>
            </a:r>
            <a:r>
              <a:rPr lang="en-US" altLang="zh-CN" sz="2800" dirty="0" err="1" smtClean="0"/>
              <a:t>lf%lf</a:t>
            </a:r>
            <a:r>
              <a:rPr lang="en-US" altLang="zh-CN" sz="2800" dirty="0" smtClean="0"/>
              <a:t>",&amp;</a:t>
            </a:r>
            <a:r>
              <a:rPr lang="en-US" altLang="zh-CN" sz="2800" dirty="0" err="1" smtClean="0"/>
              <a:t>r,&amp;h</a:t>
            </a:r>
            <a:r>
              <a:rPr lang="en-US" altLang="zh-CN" sz="2800" dirty="0" smtClean="0"/>
              <a:t>);</a:t>
            </a:r>
          </a:p>
          <a:p>
            <a:pPr marL="0" indent="0">
              <a:buNone/>
            </a:pPr>
            <a:r>
              <a:rPr lang="en-US" altLang="zh-CN" sz="2800" dirty="0" smtClean="0"/>
              <a:t>    return(PI*r*r*h/3.0);</a:t>
            </a:r>
          </a:p>
          <a:p>
            <a:pPr marL="0" indent="0">
              <a:buNone/>
            </a:pPr>
            <a:r>
              <a:rPr lang="en-US" altLang="zh-CN" sz="2800" dirty="0" smtClean="0"/>
              <a:t>}</a:t>
            </a:r>
            <a:endParaRPr lang="en-US" altLang="zh-CN" sz="2800" dirty="0"/>
          </a:p>
        </p:txBody>
      </p:sp>
    </p:spTree>
    <p:extLst>
      <p:ext uri="{BB962C8B-B14F-4D97-AF65-F5344CB8AC3E}">
        <p14:creationId xmlns:p14="http://schemas.microsoft.com/office/powerpoint/2010/main" val="2730192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10.1.2 </a:t>
            </a:r>
            <a:r>
              <a:rPr lang="zh-CN" altLang="en-US" dirty="0" smtClean="0"/>
              <a:t>函数的嵌套调用</a:t>
            </a:r>
            <a:endParaRPr lang="zh-CN" altLang="en-US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761"/>
            <a:ext cx="4330824" cy="547260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main(void)</a:t>
            </a:r>
          </a:p>
          <a:p>
            <a:pPr marL="0" indent="0">
              <a:buNone/>
            </a:pPr>
            <a:r>
              <a:rPr lang="en-US" altLang="zh-CN" dirty="0" smtClean="0"/>
              <a:t>{   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</a:t>
            </a:r>
            <a:r>
              <a:rPr lang="en-US" altLang="zh-CN" dirty="0" smtClean="0"/>
              <a:t>……</a:t>
            </a:r>
          </a:p>
          <a:p>
            <a:pPr marL="0" indent="0">
              <a:buNone/>
            </a:pPr>
            <a:r>
              <a:rPr lang="en-US" altLang="zh-CN" dirty="0" smtClean="0"/>
              <a:t>    y = fact(3);</a:t>
            </a:r>
          </a:p>
          <a:p>
            <a:pPr marL="0" indent="0">
              <a:buNone/>
            </a:pPr>
            <a:r>
              <a:rPr lang="en-US" altLang="zh-CN" dirty="0" smtClean="0"/>
              <a:t>    ……</a:t>
            </a:r>
          </a:p>
          <a:p>
            <a:pPr marL="0" indent="0">
              <a:buNone/>
            </a:pPr>
            <a:r>
              <a:rPr lang="en-US" altLang="zh-CN" dirty="0" smtClean="0"/>
              <a:t>    z = </a:t>
            </a:r>
            <a:r>
              <a:rPr lang="en-US" altLang="zh-CN" dirty="0" err="1" smtClean="0"/>
              <a:t>mypow</a:t>
            </a:r>
            <a:r>
              <a:rPr lang="en-US" altLang="zh-CN" dirty="0" smtClean="0"/>
              <a:t>(3.5, 2);</a:t>
            </a:r>
            <a:br>
              <a:rPr lang="en-US" altLang="zh-CN" dirty="0" smtClean="0"/>
            </a:br>
            <a:r>
              <a:rPr lang="en-US" altLang="zh-CN" dirty="0" smtClean="0"/>
              <a:t>    ……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</a:p>
          <a:p>
            <a:pPr marL="0" indent="0">
              <a:buNone/>
            </a:pPr>
            <a:r>
              <a:rPr lang="en-US" altLang="zh-CN" dirty="0" smtClean="0"/>
              <a:t>double fact(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n)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 smtClean="0"/>
              <a:t>     ……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</a:p>
          <a:p>
            <a:pPr marL="0" indent="0">
              <a:buNone/>
            </a:pPr>
            <a:r>
              <a:rPr lang="en-US" altLang="zh-CN" dirty="0" smtClean="0"/>
              <a:t>double </a:t>
            </a:r>
            <a:r>
              <a:rPr lang="en-US" altLang="zh-CN" dirty="0" err="1" smtClean="0"/>
              <a:t>mypow</a:t>
            </a:r>
            <a:r>
              <a:rPr lang="en-US" altLang="zh-CN" dirty="0" smtClean="0"/>
              <a:t>(double x, in n)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 smtClean="0"/>
              <a:t>     ……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  <a:endParaRPr lang="en-US" altLang="zh-CN" dirty="0" smtClean="0"/>
          </a:p>
        </p:txBody>
      </p:sp>
      <p:grpSp>
        <p:nvGrpSpPr>
          <p:cNvPr id="462852" name="Group 4"/>
          <p:cNvGrpSpPr>
            <a:grpSpLocks/>
          </p:cNvGrpSpPr>
          <p:nvPr/>
        </p:nvGrpSpPr>
        <p:grpSpPr bwMode="auto">
          <a:xfrm>
            <a:off x="5795963" y="1484313"/>
            <a:ext cx="2514600" cy="1616075"/>
            <a:chOff x="3792" y="672"/>
            <a:chExt cx="1584" cy="1018"/>
          </a:xfrm>
        </p:grpSpPr>
        <p:sp>
          <p:nvSpPr>
            <p:cNvPr id="11282" name="Text Box 5"/>
            <p:cNvSpPr txBox="1">
              <a:spLocks noChangeArrowheads="1"/>
            </p:cNvSpPr>
            <p:nvPr/>
          </p:nvSpPr>
          <p:spPr bwMode="auto">
            <a:xfrm>
              <a:off x="4224" y="672"/>
              <a:ext cx="624" cy="25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zh-CN" sz="2000" b="1" dirty="0">
                  <a:latin typeface="CosmicTwo" pitchFamily="34" charset="0"/>
                </a:rPr>
                <a:t>main</a:t>
              </a:r>
            </a:p>
          </p:txBody>
        </p:sp>
        <p:sp>
          <p:nvSpPr>
            <p:cNvPr id="11283" name="Text Box 6"/>
            <p:cNvSpPr txBox="1">
              <a:spLocks noChangeArrowheads="1"/>
            </p:cNvSpPr>
            <p:nvPr/>
          </p:nvSpPr>
          <p:spPr bwMode="auto">
            <a:xfrm>
              <a:off x="3792" y="1440"/>
              <a:ext cx="432" cy="25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zh-CN" sz="2000" b="1" dirty="0">
                  <a:solidFill>
                    <a:schemeClr val="bg2">
                      <a:lumMod val="40000"/>
                      <a:lumOff val="60000"/>
                    </a:schemeClr>
                  </a:solidFill>
                  <a:latin typeface="CosmicTwo" pitchFamily="34" charset="0"/>
                </a:rPr>
                <a:t>fact</a:t>
              </a:r>
            </a:p>
          </p:txBody>
        </p:sp>
        <p:sp>
          <p:nvSpPr>
            <p:cNvPr id="11284" name="Text Box 7"/>
            <p:cNvSpPr txBox="1">
              <a:spLocks noChangeArrowheads="1"/>
            </p:cNvSpPr>
            <p:nvPr/>
          </p:nvSpPr>
          <p:spPr bwMode="auto">
            <a:xfrm>
              <a:off x="4560" y="1440"/>
              <a:ext cx="816" cy="25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zh-CN" sz="2000" b="1">
                  <a:solidFill>
                    <a:schemeClr val="bg2">
                      <a:lumMod val="40000"/>
                      <a:lumOff val="60000"/>
                    </a:schemeClr>
                  </a:solidFill>
                  <a:latin typeface="CosmicTwo" pitchFamily="34" charset="0"/>
                </a:rPr>
                <a:t>mypow</a:t>
              </a:r>
            </a:p>
          </p:txBody>
        </p:sp>
        <p:sp>
          <p:nvSpPr>
            <p:cNvPr id="11285" name="Line 8"/>
            <p:cNvSpPr>
              <a:spLocks noChangeShapeType="1"/>
            </p:cNvSpPr>
            <p:nvPr/>
          </p:nvSpPr>
          <p:spPr bwMode="auto">
            <a:xfrm flipH="1">
              <a:off x="4032" y="960"/>
              <a:ext cx="288" cy="432"/>
            </a:xfrm>
            <a:prstGeom prst="line">
              <a:avLst/>
            </a:prstGeom>
            <a:noFill/>
            <a:ln w="3810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286" name="Line 9"/>
            <p:cNvSpPr>
              <a:spLocks noChangeShapeType="1"/>
            </p:cNvSpPr>
            <p:nvPr/>
          </p:nvSpPr>
          <p:spPr bwMode="auto">
            <a:xfrm>
              <a:off x="4608" y="960"/>
              <a:ext cx="336" cy="432"/>
            </a:xfrm>
            <a:prstGeom prst="line">
              <a:avLst/>
            </a:prstGeom>
            <a:noFill/>
            <a:ln w="3810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462858" name="Line 10"/>
          <p:cNvSpPr>
            <a:spLocks noChangeShapeType="1"/>
          </p:cNvSpPr>
          <p:nvPr/>
        </p:nvSpPr>
        <p:spPr bwMode="auto">
          <a:xfrm>
            <a:off x="6248400" y="3810000"/>
            <a:ext cx="0" cy="533400"/>
          </a:xfrm>
          <a:prstGeom prst="line">
            <a:avLst/>
          </a:prstGeom>
          <a:noFill/>
          <a:ln w="38100">
            <a:solidFill>
              <a:srgbClr val="FFC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462859" name="Line 11"/>
          <p:cNvSpPr>
            <a:spLocks noChangeShapeType="1"/>
          </p:cNvSpPr>
          <p:nvPr/>
        </p:nvSpPr>
        <p:spPr bwMode="auto">
          <a:xfrm flipV="1">
            <a:off x="6248400" y="3886200"/>
            <a:ext cx="609600" cy="457200"/>
          </a:xfrm>
          <a:prstGeom prst="line">
            <a:avLst/>
          </a:prstGeom>
          <a:noFill/>
          <a:ln w="38100">
            <a:solidFill>
              <a:srgbClr val="FFC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462860" name="Line 12"/>
          <p:cNvSpPr>
            <a:spLocks noChangeShapeType="1"/>
          </p:cNvSpPr>
          <p:nvPr/>
        </p:nvSpPr>
        <p:spPr bwMode="auto">
          <a:xfrm>
            <a:off x="6858000" y="3962400"/>
            <a:ext cx="0" cy="685800"/>
          </a:xfrm>
          <a:prstGeom prst="line">
            <a:avLst/>
          </a:prstGeom>
          <a:noFill/>
          <a:ln w="38100">
            <a:solidFill>
              <a:srgbClr val="FFC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462861" name="Line 13"/>
          <p:cNvSpPr>
            <a:spLocks noChangeShapeType="1"/>
          </p:cNvSpPr>
          <p:nvPr/>
        </p:nvSpPr>
        <p:spPr bwMode="auto">
          <a:xfrm flipH="1" flipV="1">
            <a:off x="6248400" y="4419600"/>
            <a:ext cx="609600" cy="228600"/>
          </a:xfrm>
          <a:prstGeom prst="line">
            <a:avLst/>
          </a:prstGeom>
          <a:noFill/>
          <a:ln w="38100">
            <a:solidFill>
              <a:srgbClr val="FFC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462862" name="Line 14"/>
          <p:cNvSpPr>
            <a:spLocks noChangeShapeType="1"/>
          </p:cNvSpPr>
          <p:nvPr/>
        </p:nvSpPr>
        <p:spPr bwMode="auto">
          <a:xfrm>
            <a:off x="6248400" y="4419600"/>
            <a:ext cx="0" cy="990600"/>
          </a:xfrm>
          <a:prstGeom prst="line">
            <a:avLst/>
          </a:prstGeom>
          <a:noFill/>
          <a:ln w="38100">
            <a:solidFill>
              <a:srgbClr val="FFC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462863" name="Line 15"/>
          <p:cNvSpPr>
            <a:spLocks noChangeShapeType="1"/>
          </p:cNvSpPr>
          <p:nvPr/>
        </p:nvSpPr>
        <p:spPr bwMode="auto">
          <a:xfrm flipV="1">
            <a:off x="6248400" y="4876800"/>
            <a:ext cx="609600" cy="457200"/>
          </a:xfrm>
          <a:prstGeom prst="line">
            <a:avLst/>
          </a:prstGeom>
          <a:noFill/>
          <a:ln w="38100">
            <a:solidFill>
              <a:srgbClr val="FFC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462864" name="Line 16"/>
          <p:cNvSpPr>
            <a:spLocks noChangeShapeType="1"/>
          </p:cNvSpPr>
          <p:nvPr/>
        </p:nvSpPr>
        <p:spPr bwMode="auto">
          <a:xfrm>
            <a:off x="6858000" y="4953000"/>
            <a:ext cx="0" cy="685800"/>
          </a:xfrm>
          <a:prstGeom prst="line">
            <a:avLst/>
          </a:prstGeom>
          <a:noFill/>
          <a:ln w="38100">
            <a:solidFill>
              <a:srgbClr val="FFC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462865" name="Line 17"/>
          <p:cNvSpPr>
            <a:spLocks noChangeShapeType="1"/>
          </p:cNvSpPr>
          <p:nvPr/>
        </p:nvSpPr>
        <p:spPr bwMode="auto">
          <a:xfrm flipH="1" flipV="1">
            <a:off x="6248400" y="5410200"/>
            <a:ext cx="609600" cy="228600"/>
          </a:xfrm>
          <a:prstGeom prst="line">
            <a:avLst/>
          </a:prstGeom>
          <a:noFill/>
          <a:ln w="38100">
            <a:solidFill>
              <a:srgbClr val="FFC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462866" name="Line 18"/>
          <p:cNvSpPr>
            <a:spLocks noChangeShapeType="1"/>
          </p:cNvSpPr>
          <p:nvPr/>
        </p:nvSpPr>
        <p:spPr bwMode="auto">
          <a:xfrm>
            <a:off x="6248400" y="5410200"/>
            <a:ext cx="0" cy="990600"/>
          </a:xfrm>
          <a:prstGeom prst="line">
            <a:avLst/>
          </a:prstGeom>
          <a:noFill/>
          <a:ln w="38100">
            <a:solidFill>
              <a:srgbClr val="FFC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1279" name="Text Box 20"/>
          <p:cNvSpPr txBox="1">
            <a:spLocks noChangeArrowheads="1"/>
          </p:cNvSpPr>
          <p:nvPr/>
        </p:nvSpPr>
        <p:spPr bwMode="auto">
          <a:xfrm>
            <a:off x="5943600" y="3429000"/>
            <a:ext cx="990600" cy="396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000" b="1">
                <a:latin typeface="CosmicTwo" pitchFamily="34" charset="0"/>
              </a:rPr>
              <a:t>main</a:t>
            </a:r>
          </a:p>
        </p:txBody>
      </p:sp>
      <p:sp>
        <p:nvSpPr>
          <p:cNvPr id="11280" name="Text Box 21"/>
          <p:cNvSpPr txBox="1">
            <a:spLocks noChangeArrowheads="1"/>
          </p:cNvSpPr>
          <p:nvPr/>
        </p:nvSpPr>
        <p:spPr bwMode="auto">
          <a:xfrm>
            <a:off x="7086600" y="3962400"/>
            <a:ext cx="685800" cy="396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000" b="1" dirty="0">
                <a:solidFill>
                  <a:schemeClr val="bg2">
                    <a:lumMod val="40000"/>
                    <a:lumOff val="60000"/>
                  </a:schemeClr>
                </a:solidFill>
                <a:latin typeface="CosmicTwo" pitchFamily="34" charset="0"/>
              </a:rPr>
              <a:t>fact</a:t>
            </a:r>
          </a:p>
        </p:txBody>
      </p:sp>
      <p:sp>
        <p:nvSpPr>
          <p:cNvPr id="11281" name="Text Box 22"/>
          <p:cNvSpPr txBox="1">
            <a:spLocks noChangeArrowheads="1"/>
          </p:cNvSpPr>
          <p:nvPr/>
        </p:nvSpPr>
        <p:spPr bwMode="auto">
          <a:xfrm>
            <a:off x="7086600" y="4953000"/>
            <a:ext cx="1219200" cy="396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000" b="1">
                <a:solidFill>
                  <a:schemeClr val="bg2">
                    <a:lumMod val="40000"/>
                    <a:lumOff val="60000"/>
                  </a:schemeClr>
                </a:solidFill>
                <a:latin typeface="CosmicTwo" pitchFamily="34" charset="0"/>
              </a:rPr>
              <a:t>mypow</a:t>
            </a:r>
          </a:p>
        </p:txBody>
      </p:sp>
    </p:spTree>
    <p:extLst>
      <p:ext uri="{BB962C8B-B14F-4D97-AF65-F5344CB8AC3E}">
        <p14:creationId xmlns:p14="http://schemas.microsoft.com/office/powerpoint/2010/main" val="2492808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2858" grpId="0" animBg="1"/>
      <p:bldP spid="462859" grpId="0" animBg="1"/>
      <p:bldP spid="462860" grpId="0" animBg="1"/>
      <p:bldP spid="462861" grpId="0" animBg="1"/>
      <p:bldP spid="462862" grpId="0" animBg="1"/>
      <p:bldP spid="462863" grpId="0" animBg="1"/>
      <p:bldP spid="462864" grpId="0" animBg="1"/>
      <p:bldP spid="462865" grpId="0" animBg="1"/>
      <p:bldP spid="462866" grpId="0" animBg="1"/>
      <p:bldP spid="11279" grpId="0" animBg="1"/>
      <p:bldP spid="11280" grpId="0" animBg="1"/>
      <p:bldP spid="1128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函数的嵌套调用</a:t>
            </a:r>
            <a:endParaRPr lang="zh-CN" altLang="en-US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3898776" cy="514116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main(void)</a:t>
            </a:r>
          </a:p>
          <a:p>
            <a:pPr marL="0" indent="0">
              <a:buNone/>
            </a:pPr>
            <a:r>
              <a:rPr lang="en-US" altLang="zh-CN" dirty="0" smtClean="0"/>
              <a:t>{   ……</a:t>
            </a:r>
          </a:p>
          <a:p>
            <a:pPr marL="0" indent="0">
              <a:buNone/>
            </a:pPr>
            <a:r>
              <a:rPr lang="en-US" altLang="zh-CN" dirty="0" smtClean="0"/>
              <a:t>    </a:t>
            </a:r>
            <a:r>
              <a:rPr lang="en-US" altLang="zh-CN" dirty="0" err="1" smtClean="0"/>
              <a:t>cal</a:t>
            </a:r>
            <a:r>
              <a:rPr lang="en-US" altLang="zh-CN" dirty="0" smtClean="0"/>
              <a:t> (</a:t>
            </a:r>
            <a:r>
              <a:rPr lang="en-US" altLang="zh-CN" dirty="0" err="1" smtClean="0"/>
              <a:t>sel</a:t>
            </a:r>
            <a:r>
              <a:rPr lang="en-US" altLang="zh-CN" dirty="0" smtClean="0"/>
              <a:t>); </a:t>
            </a:r>
          </a:p>
          <a:p>
            <a:pPr marL="0" indent="0">
              <a:buNone/>
            </a:pPr>
            <a:r>
              <a:rPr lang="en-US" altLang="zh-CN" dirty="0" smtClean="0"/>
              <a:t>    ……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</a:p>
          <a:p>
            <a:pPr marL="0" indent="0">
              <a:buNone/>
            </a:pPr>
            <a:r>
              <a:rPr lang="en-US" altLang="zh-CN" dirty="0" smtClean="0"/>
              <a:t>void </a:t>
            </a:r>
            <a:r>
              <a:rPr lang="en-US" altLang="zh-CN" dirty="0" err="1" smtClean="0"/>
              <a:t>cal</a:t>
            </a:r>
            <a:r>
              <a:rPr lang="en-US" altLang="zh-CN" dirty="0" smtClean="0"/>
              <a:t> (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sel</a:t>
            </a:r>
            <a:r>
              <a:rPr lang="en-US" altLang="zh-CN" dirty="0" smtClean="0"/>
              <a:t>)</a:t>
            </a:r>
          </a:p>
          <a:p>
            <a:pPr marL="0" indent="0">
              <a:buNone/>
            </a:pPr>
            <a:r>
              <a:rPr lang="en-US" altLang="zh-CN" dirty="0" smtClean="0"/>
              <a:t>{	……</a:t>
            </a:r>
          </a:p>
          <a:p>
            <a:pPr marL="0" indent="0">
              <a:buNone/>
            </a:pPr>
            <a:r>
              <a:rPr lang="en-US" altLang="zh-CN" dirty="0" smtClean="0"/>
              <a:t>    </a:t>
            </a:r>
            <a:r>
              <a:rPr lang="en-US" altLang="zh-CN" dirty="0" err="1" smtClean="0"/>
              <a:t>vol_ball</a:t>
            </a:r>
            <a:r>
              <a:rPr lang="en-US" altLang="zh-CN" dirty="0" smtClean="0"/>
              <a:t>()</a:t>
            </a:r>
          </a:p>
          <a:p>
            <a:pPr marL="0" indent="0">
              <a:buNone/>
            </a:pPr>
            <a:r>
              <a:rPr lang="en-US" altLang="zh-CN" dirty="0" smtClean="0"/>
              <a:t>    ……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</a:p>
          <a:p>
            <a:pPr marL="0" indent="0">
              <a:buNone/>
            </a:pPr>
            <a:r>
              <a:rPr lang="en-US" altLang="zh-CN" dirty="0" smtClean="0"/>
              <a:t>double </a:t>
            </a:r>
            <a:r>
              <a:rPr lang="en-US" altLang="zh-CN" dirty="0" err="1" smtClean="0"/>
              <a:t>vol_ball</a:t>
            </a:r>
            <a:r>
              <a:rPr lang="en-US" altLang="zh-CN" dirty="0" smtClean="0"/>
              <a:t>( )</a:t>
            </a:r>
          </a:p>
          <a:p>
            <a:pPr marL="0" indent="0">
              <a:buNone/>
            </a:pPr>
            <a:r>
              <a:rPr lang="en-US" altLang="zh-CN" dirty="0" smtClean="0"/>
              <a:t>{	</a:t>
            </a:r>
          </a:p>
          <a:p>
            <a:pPr marL="0" indent="0">
              <a:buNone/>
            </a:pPr>
            <a:r>
              <a:rPr lang="en-US" altLang="zh-CN" dirty="0" smtClean="0"/>
              <a:t>    ……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  <a:endParaRPr lang="en-US" altLang="zh-CN" dirty="0" smtClean="0"/>
          </a:p>
        </p:txBody>
      </p:sp>
      <p:sp>
        <p:nvSpPr>
          <p:cNvPr id="463876" name="Line 4"/>
          <p:cNvSpPr>
            <a:spLocks noChangeShapeType="1"/>
          </p:cNvSpPr>
          <p:nvPr/>
        </p:nvSpPr>
        <p:spPr bwMode="auto">
          <a:xfrm>
            <a:off x="5715000" y="3969892"/>
            <a:ext cx="0" cy="883244"/>
          </a:xfrm>
          <a:prstGeom prst="line">
            <a:avLst/>
          </a:prstGeom>
          <a:noFill/>
          <a:ln w="38100">
            <a:solidFill>
              <a:srgbClr val="FFC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463877" name="Line 5"/>
          <p:cNvSpPr>
            <a:spLocks noChangeShapeType="1"/>
          </p:cNvSpPr>
          <p:nvPr/>
        </p:nvSpPr>
        <p:spPr bwMode="auto">
          <a:xfrm flipV="1">
            <a:off x="5724128" y="4473581"/>
            <a:ext cx="369168" cy="432414"/>
          </a:xfrm>
          <a:prstGeom prst="line">
            <a:avLst/>
          </a:prstGeom>
          <a:noFill/>
          <a:ln w="38100">
            <a:solidFill>
              <a:srgbClr val="FFC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463878" name="Line 6"/>
          <p:cNvSpPr>
            <a:spLocks noChangeShapeType="1"/>
          </p:cNvSpPr>
          <p:nvPr/>
        </p:nvSpPr>
        <p:spPr bwMode="auto">
          <a:xfrm>
            <a:off x="6073874" y="4601939"/>
            <a:ext cx="0" cy="685056"/>
          </a:xfrm>
          <a:prstGeom prst="line">
            <a:avLst/>
          </a:prstGeom>
          <a:noFill/>
          <a:ln w="38100">
            <a:solidFill>
              <a:srgbClr val="FFC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463879" name="Line 7"/>
          <p:cNvSpPr>
            <a:spLocks noChangeShapeType="1"/>
          </p:cNvSpPr>
          <p:nvPr/>
        </p:nvSpPr>
        <p:spPr bwMode="auto">
          <a:xfrm flipH="1" flipV="1">
            <a:off x="5720680" y="5097760"/>
            <a:ext cx="402704" cy="605408"/>
          </a:xfrm>
          <a:prstGeom prst="line">
            <a:avLst/>
          </a:prstGeom>
          <a:noFill/>
          <a:ln w="38100">
            <a:solidFill>
              <a:srgbClr val="FFC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463880" name="Line 8"/>
          <p:cNvSpPr>
            <a:spLocks noChangeShapeType="1"/>
          </p:cNvSpPr>
          <p:nvPr/>
        </p:nvSpPr>
        <p:spPr bwMode="auto">
          <a:xfrm>
            <a:off x="5720680" y="5139605"/>
            <a:ext cx="0" cy="1169715"/>
          </a:xfrm>
          <a:prstGeom prst="line">
            <a:avLst/>
          </a:prstGeom>
          <a:noFill/>
          <a:ln w="38100">
            <a:solidFill>
              <a:srgbClr val="FFC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463881" name="Line 9"/>
          <p:cNvSpPr>
            <a:spLocks noChangeShapeType="1"/>
          </p:cNvSpPr>
          <p:nvPr/>
        </p:nvSpPr>
        <p:spPr bwMode="auto">
          <a:xfrm flipV="1">
            <a:off x="6100936" y="4869160"/>
            <a:ext cx="609600" cy="457200"/>
          </a:xfrm>
          <a:prstGeom prst="line">
            <a:avLst/>
          </a:prstGeom>
          <a:noFill/>
          <a:ln w="38100">
            <a:solidFill>
              <a:srgbClr val="FFC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463882" name="Line 10"/>
          <p:cNvSpPr>
            <a:spLocks noChangeShapeType="1"/>
          </p:cNvSpPr>
          <p:nvPr/>
        </p:nvSpPr>
        <p:spPr bwMode="auto">
          <a:xfrm>
            <a:off x="6728792" y="4904333"/>
            <a:ext cx="0" cy="685800"/>
          </a:xfrm>
          <a:prstGeom prst="line">
            <a:avLst/>
          </a:prstGeom>
          <a:noFill/>
          <a:ln w="38100">
            <a:solidFill>
              <a:srgbClr val="FFC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463883" name="Line 11"/>
          <p:cNvSpPr>
            <a:spLocks noChangeShapeType="1"/>
          </p:cNvSpPr>
          <p:nvPr/>
        </p:nvSpPr>
        <p:spPr bwMode="auto">
          <a:xfrm flipH="1" flipV="1">
            <a:off x="6123384" y="5398368"/>
            <a:ext cx="609600" cy="228600"/>
          </a:xfrm>
          <a:prstGeom prst="line">
            <a:avLst/>
          </a:prstGeom>
          <a:noFill/>
          <a:ln w="25400">
            <a:solidFill>
              <a:srgbClr val="FFC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2308" name="Text Box 13"/>
          <p:cNvSpPr txBox="1">
            <a:spLocks noChangeArrowheads="1"/>
          </p:cNvSpPr>
          <p:nvPr/>
        </p:nvSpPr>
        <p:spPr bwMode="auto">
          <a:xfrm>
            <a:off x="5334000" y="3573016"/>
            <a:ext cx="990600" cy="396875"/>
          </a:xfrm>
          <a:prstGeom prst="rect">
            <a:avLst/>
          </a:prstGeom>
          <a:noFill/>
          <a:ln w="9525">
            <a:solidFill>
              <a:srgbClr val="FFC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000" b="1">
                <a:latin typeface="CosmicTwo" pitchFamily="34" charset="0"/>
              </a:rPr>
              <a:t>main</a:t>
            </a:r>
          </a:p>
        </p:txBody>
      </p:sp>
      <p:sp>
        <p:nvSpPr>
          <p:cNvPr id="12309" name="Text Box 14"/>
          <p:cNvSpPr txBox="1">
            <a:spLocks noChangeArrowheads="1"/>
          </p:cNvSpPr>
          <p:nvPr/>
        </p:nvSpPr>
        <p:spPr bwMode="auto">
          <a:xfrm>
            <a:off x="6280276" y="4293096"/>
            <a:ext cx="609600" cy="396875"/>
          </a:xfrm>
          <a:prstGeom prst="rect">
            <a:avLst/>
          </a:prstGeom>
          <a:noFill/>
          <a:ln w="9525">
            <a:solidFill>
              <a:srgbClr val="FFC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000" b="1" dirty="0" err="1">
                <a:solidFill>
                  <a:schemeClr val="bg2">
                    <a:lumMod val="40000"/>
                    <a:lumOff val="60000"/>
                  </a:schemeClr>
                </a:solidFill>
                <a:latin typeface="CosmicTwo" pitchFamily="34" charset="0"/>
              </a:rPr>
              <a:t>cal</a:t>
            </a:r>
            <a:endParaRPr lang="en-US" altLang="zh-CN" sz="2000" b="1" dirty="0">
              <a:solidFill>
                <a:schemeClr val="bg2">
                  <a:lumMod val="40000"/>
                  <a:lumOff val="60000"/>
                </a:schemeClr>
              </a:solidFill>
              <a:latin typeface="CosmicTwo" pitchFamily="34" charset="0"/>
            </a:endParaRPr>
          </a:p>
        </p:txBody>
      </p:sp>
      <p:sp>
        <p:nvSpPr>
          <p:cNvPr id="12310" name="Text Box 15"/>
          <p:cNvSpPr txBox="1">
            <a:spLocks noChangeArrowheads="1"/>
          </p:cNvSpPr>
          <p:nvPr/>
        </p:nvSpPr>
        <p:spPr bwMode="auto">
          <a:xfrm>
            <a:off x="6872808" y="5083522"/>
            <a:ext cx="1371600" cy="396875"/>
          </a:xfrm>
          <a:prstGeom prst="rect">
            <a:avLst/>
          </a:prstGeom>
          <a:noFill/>
          <a:ln w="9525">
            <a:solidFill>
              <a:srgbClr val="FFC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000" b="1" dirty="0" err="1">
                <a:solidFill>
                  <a:srgbClr val="CC0066"/>
                </a:solidFill>
                <a:latin typeface="CosmicTwo" pitchFamily="34" charset="0"/>
              </a:rPr>
              <a:t>vol_ball</a:t>
            </a:r>
            <a:endParaRPr lang="en-US" altLang="zh-CN" sz="2000" b="1" dirty="0">
              <a:solidFill>
                <a:srgbClr val="CC0066"/>
              </a:solidFill>
              <a:latin typeface="CosmicTwo" pitchFamily="34" charset="0"/>
            </a:endParaRPr>
          </a:p>
        </p:txBody>
      </p:sp>
      <p:grpSp>
        <p:nvGrpSpPr>
          <p:cNvPr id="463888" name="Group 16"/>
          <p:cNvGrpSpPr>
            <a:grpSpLocks/>
          </p:cNvGrpSpPr>
          <p:nvPr/>
        </p:nvGrpSpPr>
        <p:grpSpPr bwMode="auto">
          <a:xfrm>
            <a:off x="5334000" y="914400"/>
            <a:ext cx="1295400" cy="2225675"/>
            <a:chOff x="3360" y="576"/>
            <a:chExt cx="816" cy="1402"/>
          </a:xfrm>
        </p:grpSpPr>
        <p:sp>
          <p:nvSpPr>
            <p:cNvPr id="12303" name="Text Box 17"/>
            <p:cNvSpPr txBox="1">
              <a:spLocks noChangeArrowheads="1"/>
            </p:cNvSpPr>
            <p:nvPr/>
          </p:nvSpPr>
          <p:spPr bwMode="auto">
            <a:xfrm>
              <a:off x="3552" y="576"/>
              <a:ext cx="624" cy="250"/>
            </a:xfrm>
            <a:prstGeom prst="rect">
              <a:avLst/>
            </a:prstGeom>
            <a:noFill/>
            <a:ln w="9525">
              <a:solidFill>
                <a:srgbClr val="FFC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zh-CN" sz="2000" b="1">
                  <a:latin typeface="CosmicTwo" pitchFamily="34" charset="0"/>
                </a:rPr>
                <a:t>main</a:t>
              </a:r>
            </a:p>
          </p:txBody>
        </p:sp>
        <p:sp>
          <p:nvSpPr>
            <p:cNvPr id="12304" name="Text Box 18"/>
            <p:cNvSpPr txBox="1">
              <a:spLocks noChangeArrowheads="1"/>
            </p:cNvSpPr>
            <p:nvPr/>
          </p:nvSpPr>
          <p:spPr bwMode="auto">
            <a:xfrm>
              <a:off x="3648" y="1152"/>
              <a:ext cx="384" cy="250"/>
            </a:xfrm>
            <a:prstGeom prst="rect">
              <a:avLst/>
            </a:prstGeom>
            <a:noFill/>
            <a:ln w="9525">
              <a:solidFill>
                <a:srgbClr val="FFC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zh-CN" sz="2000" b="1" dirty="0" err="1">
                  <a:solidFill>
                    <a:schemeClr val="bg2">
                      <a:lumMod val="40000"/>
                      <a:lumOff val="60000"/>
                    </a:schemeClr>
                  </a:solidFill>
                  <a:latin typeface="CosmicTwo" pitchFamily="34" charset="0"/>
                </a:rPr>
                <a:t>cal</a:t>
              </a:r>
              <a:endParaRPr lang="en-US" altLang="zh-CN" sz="2000" b="1" dirty="0">
                <a:solidFill>
                  <a:schemeClr val="bg2">
                    <a:lumMod val="40000"/>
                    <a:lumOff val="60000"/>
                  </a:schemeClr>
                </a:solidFill>
                <a:latin typeface="CosmicTwo" pitchFamily="34" charset="0"/>
              </a:endParaRPr>
            </a:p>
          </p:txBody>
        </p:sp>
        <p:sp>
          <p:nvSpPr>
            <p:cNvPr id="12305" name="Text Box 19"/>
            <p:cNvSpPr txBox="1">
              <a:spLocks noChangeArrowheads="1"/>
            </p:cNvSpPr>
            <p:nvPr/>
          </p:nvSpPr>
          <p:spPr bwMode="auto">
            <a:xfrm>
              <a:off x="3360" y="1728"/>
              <a:ext cx="816" cy="250"/>
            </a:xfrm>
            <a:prstGeom prst="rect">
              <a:avLst/>
            </a:prstGeom>
            <a:noFill/>
            <a:ln w="9525">
              <a:solidFill>
                <a:srgbClr val="FFC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zh-CN" sz="2000" b="1">
                  <a:solidFill>
                    <a:srgbClr val="CC0066"/>
                  </a:solidFill>
                  <a:latin typeface="CosmicTwo" pitchFamily="34" charset="0"/>
                </a:rPr>
                <a:t>vol_ball</a:t>
              </a:r>
            </a:p>
          </p:txBody>
        </p:sp>
        <p:sp>
          <p:nvSpPr>
            <p:cNvPr id="12306" name="Line 20"/>
            <p:cNvSpPr>
              <a:spLocks noChangeShapeType="1"/>
            </p:cNvSpPr>
            <p:nvPr/>
          </p:nvSpPr>
          <p:spPr bwMode="auto">
            <a:xfrm flipH="1">
              <a:off x="3792" y="816"/>
              <a:ext cx="0" cy="336"/>
            </a:xfrm>
            <a:prstGeom prst="line">
              <a:avLst/>
            </a:prstGeom>
            <a:noFill/>
            <a:ln w="3810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2307" name="Line 21"/>
            <p:cNvSpPr>
              <a:spLocks noChangeShapeType="1"/>
            </p:cNvSpPr>
            <p:nvPr/>
          </p:nvSpPr>
          <p:spPr bwMode="auto">
            <a:xfrm flipH="1">
              <a:off x="3792" y="1392"/>
              <a:ext cx="0" cy="336"/>
            </a:xfrm>
            <a:prstGeom prst="line">
              <a:avLst/>
            </a:prstGeom>
            <a:noFill/>
            <a:ln w="3810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463894" name="Line 22"/>
          <p:cNvSpPr>
            <a:spLocks noChangeShapeType="1"/>
          </p:cNvSpPr>
          <p:nvPr/>
        </p:nvSpPr>
        <p:spPr bwMode="auto">
          <a:xfrm>
            <a:off x="6123384" y="5398368"/>
            <a:ext cx="0" cy="304800"/>
          </a:xfrm>
          <a:prstGeom prst="line">
            <a:avLst/>
          </a:prstGeom>
          <a:noFill/>
          <a:ln w="38100">
            <a:solidFill>
              <a:srgbClr val="FFC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94786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3876" grpId="0" animBg="1"/>
      <p:bldP spid="463877" grpId="0" animBg="1"/>
      <p:bldP spid="463878" grpId="0" animBg="1"/>
      <p:bldP spid="463879" grpId="0" animBg="1"/>
      <p:bldP spid="463880" grpId="0" animBg="1"/>
      <p:bldP spid="463881" grpId="0" animBg="1"/>
      <p:bldP spid="463882" grpId="0" animBg="1"/>
      <p:bldP spid="463883" grpId="0" animBg="1"/>
      <p:bldP spid="12308" grpId="0" animBg="1"/>
      <p:bldP spid="12309" grpId="0" animBg="1"/>
      <p:bldP spid="12310" grpId="0" animBg="1"/>
      <p:bldP spid="46389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函数的嵌套调用</a:t>
            </a:r>
            <a:endParaRPr lang="zh-CN" altLang="en-US" smtClean="0"/>
          </a:p>
        </p:txBody>
      </p:sp>
      <p:sp>
        <p:nvSpPr>
          <p:cNvPr id="465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 smtClean="0"/>
              <a:t>在一个函数中再调用其它函数的情况称为函数的</a:t>
            </a:r>
            <a:r>
              <a:rPr lang="zh-CN" altLang="en-US" dirty="0" smtClean="0">
                <a:solidFill>
                  <a:srgbClr val="FFC000"/>
                </a:solidFill>
              </a:rPr>
              <a:t>嵌套调用</a:t>
            </a:r>
            <a:r>
              <a:rPr lang="zh-CN" altLang="en-US" dirty="0" smtClean="0"/>
              <a:t>。</a:t>
            </a:r>
          </a:p>
          <a:p>
            <a:r>
              <a:rPr lang="zh-CN" altLang="en-US" dirty="0" smtClean="0"/>
              <a:t>如果函数</a:t>
            </a:r>
            <a:r>
              <a:rPr lang="en-US" altLang="zh-CN" dirty="0" smtClean="0"/>
              <a:t>A</a:t>
            </a:r>
            <a:r>
              <a:rPr lang="zh-CN" altLang="en-US" dirty="0" smtClean="0"/>
              <a:t>调用函数</a:t>
            </a:r>
            <a:r>
              <a:rPr lang="en-US" altLang="zh-CN" dirty="0" smtClean="0"/>
              <a:t>B，</a:t>
            </a:r>
            <a:r>
              <a:rPr lang="zh-CN" altLang="en-US" dirty="0" smtClean="0"/>
              <a:t>函数</a:t>
            </a:r>
            <a:r>
              <a:rPr lang="en-US" altLang="zh-CN" dirty="0" smtClean="0"/>
              <a:t>B</a:t>
            </a:r>
            <a:r>
              <a:rPr lang="zh-CN" altLang="en-US" dirty="0" smtClean="0"/>
              <a:t>再调用函数</a:t>
            </a:r>
            <a:r>
              <a:rPr lang="en-US" altLang="zh-CN" dirty="0" smtClean="0"/>
              <a:t>C，</a:t>
            </a:r>
            <a:r>
              <a:rPr lang="zh-CN" altLang="en-US" dirty="0" smtClean="0"/>
              <a:t>一个调用一个地嵌套下去，构成了函数的嵌套调用。</a:t>
            </a:r>
          </a:p>
          <a:p>
            <a:r>
              <a:rPr lang="zh-CN" altLang="en-US" dirty="0" smtClean="0"/>
              <a:t>具有嵌套调用函数的程序，需要分别定义多个</a:t>
            </a:r>
            <a:r>
              <a:rPr lang="zh-CN" altLang="en-US" dirty="0" smtClean="0">
                <a:solidFill>
                  <a:srgbClr val="FFC000"/>
                </a:solidFill>
              </a:rPr>
              <a:t>不同的函数体</a:t>
            </a:r>
            <a:r>
              <a:rPr lang="zh-CN" altLang="en-US" dirty="0" smtClean="0"/>
              <a:t>，</a:t>
            </a:r>
            <a:r>
              <a:rPr lang="zh-CN" altLang="en-US" dirty="0" smtClean="0">
                <a:solidFill>
                  <a:srgbClr val="FFC000"/>
                </a:solidFill>
              </a:rPr>
              <a:t>完成不同的功能</a:t>
            </a:r>
            <a:r>
              <a:rPr lang="zh-CN" altLang="en-US" dirty="0" smtClean="0"/>
              <a:t>，它们合起来解决复杂的问题。</a:t>
            </a:r>
            <a:endParaRPr lang="en-US" altLang="zh-CN" dirty="0" smtClean="0"/>
          </a:p>
          <a:p>
            <a:r>
              <a:rPr lang="zh-CN" altLang="en-US" dirty="0" smtClean="0"/>
              <a:t>循环嵌套调用 </a:t>
            </a:r>
            <a:r>
              <a:rPr lang="en-US" altLang="zh-CN" dirty="0" smtClean="0">
                <a:sym typeface="Wingdings" pitchFamily="2" charset="2"/>
              </a:rPr>
              <a:t> </a:t>
            </a:r>
            <a:r>
              <a:rPr lang="zh-CN" altLang="en-US" dirty="0" smtClean="0">
                <a:solidFill>
                  <a:srgbClr val="FF0000"/>
                </a:solidFill>
                <a:sym typeface="Wingdings" pitchFamily="2" charset="2"/>
              </a:rPr>
              <a:t>递归函数，递归调用</a:t>
            </a:r>
            <a:endParaRPr lang="en-US" altLang="zh-CN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5545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65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65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65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592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10.2.2 </a:t>
            </a:r>
            <a:r>
              <a:rPr lang="zh-CN" altLang="en-US" smtClean="0"/>
              <a:t>递归函数基本概念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 smtClean="0"/>
              <a:t>阶乘的</a:t>
            </a:r>
            <a:r>
              <a:rPr lang="zh-CN" altLang="en-US" dirty="0"/>
              <a:t>递归</a:t>
            </a:r>
            <a:r>
              <a:rPr lang="zh-CN" altLang="en-US" dirty="0" smtClean="0"/>
              <a:t>定义：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   n! = n * (n-1)!, </a:t>
            </a:r>
            <a:r>
              <a:rPr lang="zh-CN" altLang="en-US" dirty="0" smtClean="0"/>
              <a:t>当</a:t>
            </a:r>
            <a:r>
              <a:rPr lang="en-US" altLang="zh-CN" dirty="0" smtClean="0"/>
              <a:t>n&gt;1</a:t>
            </a:r>
            <a:r>
              <a:rPr lang="zh-CN" altLang="en-US" dirty="0" smtClean="0"/>
              <a:t>时；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n! = 1</a:t>
            </a:r>
            <a:r>
              <a:rPr lang="zh-CN" altLang="en-US" dirty="0" smtClean="0"/>
              <a:t>， 当</a:t>
            </a:r>
            <a:r>
              <a:rPr lang="en-US" altLang="zh-CN" dirty="0" smtClean="0"/>
              <a:t>n=0</a:t>
            </a:r>
            <a:r>
              <a:rPr lang="zh-CN" altLang="en-US" dirty="0" smtClean="0"/>
              <a:t>或</a:t>
            </a:r>
            <a:r>
              <a:rPr lang="en-US" altLang="zh-CN" dirty="0" smtClean="0"/>
              <a:t>n=0</a:t>
            </a:r>
            <a:r>
              <a:rPr lang="zh-CN" altLang="en-US" dirty="0" smtClean="0"/>
              <a:t>时。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</p:txBody>
      </p:sp>
      <p:sp>
        <p:nvSpPr>
          <p:cNvPr id="7" name="矩形 6"/>
          <p:cNvSpPr/>
          <p:nvPr/>
        </p:nvSpPr>
        <p:spPr>
          <a:xfrm>
            <a:off x="6756628" y="2276872"/>
            <a:ext cx="17443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  <a:sym typeface="Wingdings" pitchFamily="2" charset="2"/>
              </a:rPr>
              <a:t></a:t>
            </a:r>
            <a:r>
              <a:rPr lang="zh-CN" altLang="en-US" sz="2400" dirty="0" smtClean="0">
                <a:solidFill>
                  <a:srgbClr val="FF0000"/>
                </a:solidFill>
              </a:rPr>
              <a:t>递归</a:t>
            </a:r>
            <a:r>
              <a:rPr lang="zh-CN" altLang="en-US" sz="2400" dirty="0">
                <a:solidFill>
                  <a:srgbClr val="FF0000"/>
                </a:solidFill>
              </a:rPr>
              <a:t>通式</a:t>
            </a:r>
            <a:endParaRPr lang="en-US" altLang="zh-CN" sz="2400" dirty="0">
              <a:solidFill>
                <a:srgbClr val="FF0000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6732240" y="2745211"/>
            <a:ext cx="17443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  <a:sym typeface="Wingdings" pitchFamily="2" charset="2"/>
              </a:rPr>
              <a:t></a:t>
            </a:r>
            <a:r>
              <a:rPr lang="zh-CN" altLang="en-US" sz="2400" dirty="0" smtClean="0">
                <a:solidFill>
                  <a:srgbClr val="FF0000"/>
                </a:solidFill>
              </a:rPr>
              <a:t>递归</a:t>
            </a:r>
            <a:r>
              <a:rPr lang="zh-CN" altLang="en-US" sz="2400" dirty="0">
                <a:solidFill>
                  <a:srgbClr val="FF0000"/>
                </a:solidFill>
              </a:rPr>
              <a:t>出口</a:t>
            </a:r>
            <a:endParaRPr lang="en-US" altLang="zh-CN" sz="2400" dirty="0">
              <a:solidFill>
                <a:srgbClr val="FF0000"/>
              </a:solidFill>
            </a:endParaRPr>
          </a:p>
        </p:txBody>
      </p:sp>
      <p:sp>
        <p:nvSpPr>
          <p:cNvPr id="9" name="矩形 8"/>
          <p:cNvSpPr/>
          <p:nvPr/>
        </p:nvSpPr>
        <p:spPr>
          <a:xfrm>
            <a:off x="539552" y="3356992"/>
            <a:ext cx="5832648" cy="34163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2400" dirty="0" smtClean="0">
                <a:latin typeface="楷体" pitchFamily="49" charset="-122"/>
                <a:ea typeface="楷体" pitchFamily="49" charset="-122"/>
                <a:sym typeface="Wingdings" pitchFamily="2" charset="2"/>
              </a:rPr>
              <a:t>double  fact( </a:t>
            </a:r>
            <a:r>
              <a:rPr lang="en-US" altLang="zh-CN" sz="2400" dirty="0" err="1" smtClean="0">
                <a:latin typeface="楷体" pitchFamily="49" charset="-122"/>
                <a:ea typeface="楷体" pitchFamily="49" charset="-122"/>
                <a:sym typeface="Wingdings" pitchFamily="2" charset="2"/>
              </a:rPr>
              <a:t>int</a:t>
            </a:r>
            <a:r>
              <a:rPr lang="en-US" altLang="zh-CN" sz="2400" dirty="0" smtClean="0">
                <a:latin typeface="楷体" pitchFamily="49" charset="-122"/>
                <a:ea typeface="楷体" pitchFamily="49" charset="-122"/>
                <a:sym typeface="Wingdings" pitchFamily="2" charset="2"/>
              </a:rPr>
              <a:t> n )</a:t>
            </a:r>
          </a:p>
          <a:p>
            <a:r>
              <a:rPr lang="en-US" altLang="zh-CN" sz="2400" dirty="0" smtClean="0">
                <a:latin typeface="楷体" pitchFamily="49" charset="-122"/>
                <a:ea typeface="楷体" pitchFamily="49" charset="-122"/>
                <a:sym typeface="Wingdings" pitchFamily="2" charset="2"/>
              </a:rPr>
              <a:t>{</a:t>
            </a:r>
          </a:p>
          <a:p>
            <a:r>
              <a:rPr lang="en-US" altLang="zh-CN" sz="2400" dirty="0">
                <a:latin typeface="楷体" pitchFamily="49" charset="-122"/>
                <a:ea typeface="楷体" pitchFamily="49" charset="-122"/>
                <a:sym typeface="Wingdings" pitchFamily="2" charset="2"/>
              </a:rPr>
              <a:t> </a:t>
            </a:r>
            <a:r>
              <a:rPr lang="en-US" altLang="zh-CN" sz="2400" dirty="0" smtClean="0">
                <a:latin typeface="楷体" pitchFamily="49" charset="-122"/>
                <a:ea typeface="楷体" pitchFamily="49" charset="-122"/>
                <a:sym typeface="Wingdings" pitchFamily="2" charset="2"/>
              </a:rPr>
              <a:t> double result;</a:t>
            </a:r>
          </a:p>
          <a:p>
            <a:r>
              <a:rPr lang="en-US" altLang="zh-CN" sz="2400" dirty="0">
                <a:latin typeface="楷体" pitchFamily="49" charset="-122"/>
                <a:ea typeface="楷体" pitchFamily="49" charset="-122"/>
                <a:sym typeface="Wingdings" pitchFamily="2" charset="2"/>
              </a:rPr>
              <a:t> </a:t>
            </a:r>
            <a:r>
              <a:rPr lang="en-US" altLang="zh-CN" sz="2400" dirty="0" smtClean="0">
                <a:latin typeface="楷体" pitchFamily="49" charset="-122"/>
                <a:ea typeface="楷体" pitchFamily="49" charset="-122"/>
                <a:sym typeface="Wingdings" pitchFamily="2" charset="2"/>
              </a:rPr>
              <a:t> </a:t>
            </a:r>
            <a:r>
              <a:rPr lang="en-US" altLang="zh-CN" sz="2400" dirty="0" smtClean="0">
                <a:solidFill>
                  <a:srgbClr val="FFC000"/>
                </a:solidFill>
                <a:latin typeface="楷体" pitchFamily="49" charset="-122"/>
                <a:ea typeface="楷体" pitchFamily="49" charset="-122"/>
                <a:sym typeface="Wingdings" pitchFamily="2" charset="2"/>
              </a:rPr>
              <a:t>if( n&lt;=1 ) </a:t>
            </a:r>
          </a:p>
          <a:p>
            <a:r>
              <a:rPr lang="en-US" altLang="zh-CN" sz="2400" dirty="0" smtClean="0">
                <a:solidFill>
                  <a:srgbClr val="FFC000"/>
                </a:solidFill>
                <a:latin typeface="楷体" pitchFamily="49" charset="-122"/>
                <a:ea typeface="楷体" pitchFamily="49" charset="-122"/>
                <a:sym typeface="Wingdings" pitchFamily="2" charset="2"/>
              </a:rPr>
              <a:t>     result = 1.0;</a:t>
            </a:r>
          </a:p>
          <a:p>
            <a:r>
              <a:rPr lang="en-US" altLang="zh-CN" sz="2400" dirty="0">
                <a:latin typeface="楷体" pitchFamily="49" charset="-122"/>
                <a:ea typeface="楷体" pitchFamily="49" charset="-122"/>
                <a:sym typeface="Wingdings" pitchFamily="2" charset="2"/>
              </a:rPr>
              <a:t> </a:t>
            </a:r>
            <a:r>
              <a:rPr lang="en-US" altLang="zh-CN" sz="2400" dirty="0" smtClean="0">
                <a:latin typeface="楷体" pitchFamily="49" charset="-122"/>
                <a:ea typeface="楷体" pitchFamily="49" charset="-122"/>
                <a:sym typeface="Wingdings" pitchFamily="2" charset="2"/>
              </a:rPr>
              <a:t> else</a:t>
            </a:r>
          </a:p>
          <a:p>
            <a:r>
              <a:rPr lang="en-US" altLang="zh-CN" sz="2400" dirty="0" smtClean="0">
                <a:latin typeface="楷体" pitchFamily="49" charset="-122"/>
                <a:ea typeface="楷体" pitchFamily="49" charset="-122"/>
                <a:sym typeface="Wingdings" pitchFamily="2" charset="2"/>
              </a:rPr>
              <a:t>     </a:t>
            </a:r>
            <a:r>
              <a:rPr lang="en-US" altLang="zh-CN" sz="2400" dirty="0" smtClean="0">
                <a:solidFill>
                  <a:srgbClr val="FFC000"/>
                </a:solidFill>
                <a:latin typeface="楷体" pitchFamily="49" charset="-122"/>
                <a:ea typeface="楷体" pitchFamily="49" charset="-122"/>
                <a:sym typeface="Wingdings" pitchFamily="2" charset="2"/>
              </a:rPr>
              <a:t>result = n * fact(n-1);</a:t>
            </a:r>
          </a:p>
          <a:p>
            <a:r>
              <a:rPr lang="en-US" altLang="zh-CN" sz="2400" dirty="0">
                <a:latin typeface="楷体" pitchFamily="49" charset="-122"/>
                <a:ea typeface="楷体" pitchFamily="49" charset="-122"/>
                <a:sym typeface="Wingdings" pitchFamily="2" charset="2"/>
              </a:rPr>
              <a:t> </a:t>
            </a:r>
            <a:r>
              <a:rPr lang="en-US" altLang="zh-CN" sz="2400" dirty="0" smtClean="0">
                <a:latin typeface="楷体" pitchFamily="49" charset="-122"/>
                <a:ea typeface="楷体" pitchFamily="49" charset="-122"/>
                <a:sym typeface="Wingdings" pitchFamily="2" charset="2"/>
              </a:rPr>
              <a:t> return result;</a:t>
            </a:r>
            <a:br>
              <a:rPr lang="en-US" altLang="zh-CN" sz="2400" dirty="0" smtClean="0">
                <a:latin typeface="楷体" pitchFamily="49" charset="-122"/>
                <a:ea typeface="楷体" pitchFamily="49" charset="-122"/>
                <a:sym typeface="Wingdings" pitchFamily="2" charset="2"/>
              </a:rPr>
            </a:br>
            <a:r>
              <a:rPr lang="en-US" altLang="zh-CN" sz="2400" dirty="0" smtClean="0">
                <a:latin typeface="楷体" pitchFamily="49" charset="-122"/>
                <a:ea typeface="楷体" pitchFamily="49" charset="-122"/>
                <a:sym typeface="Wingdings" pitchFamily="2" charset="2"/>
              </a:rPr>
              <a:t>}</a:t>
            </a:r>
            <a:endParaRPr lang="zh-CN" altLang="en-US" sz="2400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5004048" y="5229200"/>
            <a:ext cx="3496968" cy="830997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zh-CN" altLang="en-US" sz="2400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  <a:sym typeface="Wingdings" pitchFamily="2" charset="2"/>
              </a:rPr>
              <a:t>不能写成：</a:t>
            </a:r>
            <a:endParaRPr lang="en-US" altLang="zh-CN" sz="2400" dirty="0" smtClean="0">
              <a:solidFill>
                <a:srgbClr val="FF0000"/>
              </a:solidFill>
              <a:latin typeface="楷体" pitchFamily="49" charset="-122"/>
              <a:ea typeface="楷体" pitchFamily="49" charset="-122"/>
              <a:sym typeface="Wingdings" pitchFamily="2" charset="2"/>
            </a:endParaRPr>
          </a:p>
          <a:p>
            <a:r>
              <a:rPr lang="en-US" altLang="zh-CN" sz="2400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  <a:sym typeface="Wingdings" pitchFamily="2" charset="2"/>
              </a:rPr>
              <a:t>fact(n) = n*fact(n-1);</a:t>
            </a:r>
            <a:endParaRPr lang="en-US" altLang="zh-CN" sz="2400" dirty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4979660" y="4265054"/>
            <a:ext cx="3496968" cy="830997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zh-CN" altLang="en-US" sz="2400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  <a:sym typeface="Wingdings" pitchFamily="2" charset="2"/>
              </a:rPr>
              <a:t>函数</a:t>
            </a:r>
            <a:r>
              <a:rPr lang="en-US" altLang="zh-CN" sz="2400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  <a:sym typeface="Wingdings" pitchFamily="2" charset="2"/>
              </a:rPr>
              <a:t>fact</a:t>
            </a:r>
            <a:r>
              <a:rPr lang="zh-CN" altLang="en-US" sz="2400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  <a:sym typeface="Wingdings" pitchFamily="2" charset="2"/>
              </a:rPr>
              <a:t>自己调用自己</a:t>
            </a:r>
            <a:endParaRPr lang="en-US" altLang="zh-CN" sz="2400" dirty="0" smtClean="0">
              <a:solidFill>
                <a:srgbClr val="FF0000"/>
              </a:solidFill>
              <a:latin typeface="楷体" pitchFamily="49" charset="-122"/>
              <a:ea typeface="楷体" pitchFamily="49" charset="-122"/>
              <a:sym typeface="Wingdings" pitchFamily="2" charset="2"/>
            </a:endParaRPr>
          </a:p>
          <a:p>
            <a:r>
              <a:rPr lang="en-US" altLang="zh-CN" sz="2400" dirty="0">
                <a:solidFill>
                  <a:srgbClr val="FFC000"/>
                </a:solidFill>
                <a:latin typeface="楷体" pitchFamily="49" charset="-122"/>
                <a:ea typeface="楷体" pitchFamily="49" charset="-122"/>
                <a:sym typeface="Wingdings" pitchFamily="2" charset="2"/>
              </a:rPr>
              <a:t> </a:t>
            </a:r>
            <a:r>
              <a:rPr lang="en-US" altLang="zh-CN" sz="2400" dirty="0" smtClean="0">
                <a:solidFill>
                  <a:srgbClr val="FFC000"/>
                </a:solidFill>
                <a:latin typeface="楷体" pitchFamily="49" charset="-122"/>
                <a:ea typeface="楷体" pitchFamily="49" charset="-122"/>
                <a:sym typeface="Wingdings" pitchFamily="2" charset="2"/>
              </a:rPr>
              <a:t>   </a:t>
            </a:r>
            <a:r>
              <a:rPr lang="zh-CN" altLang="en-US" sz="2400" dirty="0" smtClean="0">
                <a:solidFill>
                  <a:srgbClr val="FFC000"/>
                </a:solidFill>
                <a:latin typeface="楷体" pitchFamily="49" charset="-122"/>
                <a:ea typeface="楷体" pitchFamily="49" charset="-122"/>
                <a:sym typeface="Wingdings" pitchFamily="2" charset="2"/>
              </a:rPr>
              <a:t>称作：递归调用</a:t>
            </a:r>
            <a:endParaRPr lang="en-US" altLang="zh-CN" sz="2400" dirty="0">
              <a:solidFill>
                <a:srgbClr val="FFC000"/>
              </a:solidFill>
              <a:latin typeface="楷体" pitchFamily="49" charset="-122"/>
              <a:ea typeface="楷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08372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 animBg="1"/>
      <p:bldP spid="12" grpId="0" animBg="1"/>
      <p:bldP spid="1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4000" smtClean="0"/>
              <a:t>10.2.2 </a:t>
            </a:r>
            <a:r>
              <a:rPr lang="zh-CN" altLang="en-US" sz="4000" smtClean="0"/>
              <a:t>递归函数基本概念</a:t>
            </a:r>
          </a:p>
        </p:txBody>
      </p:sp>
      <p:sp>
        <p:nvSpPr>
          <p:cNvPr id="2" name="文本占位符 1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2602632" cy="639763"/>
          </a:xfrm>
          <a:ln>
            <a:solidFill>
              <a:srgbClr val="FFC000"/>
            </a:solidFill>
          </a:ln>
        </p:spPr>
        <p:txBody>
          <a:bodyPr>
            <a:normAutofit/>
          </a:bodyPr>
          <a:lstStyle/>
          <a:p>
            <a:pPr algn="ctr"/>
            <a:r>
              <a:rPr lang="zh-CN" altLang="en-US" dirty="0" smtClean="0"/>
              <a:t>直接</a:t>
            </a:r>
            <a:r>
              <a:rPr lang="zh-CN" altLang="en-US" dirty="0"/>
              <a:t>递归调用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2602632" cy="3951288"/>
          </a:xfrm>
          <a:ln>
            <a:solidFill>
              <a:srgbClr val="FFC000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f(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x)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…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y = f(x-1)</a:t>
            </a:r>
          </a:p>
          <a:p>
            <a:pPr marL="0" indent="0">
              <a:buNone/>
            </a:pPr>
            <a:r>
              <a:rPr lang="en-US" altLang="zh-CN" dirty="0" smtClean="0"/>
              <a:t>   …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return y;</a:t>
            </a:r>
          </a:p>
          <a:p>
            <a:pPr marL="0" indent="0">
              <a:buNone/>
            </a:pPr>
            <a:r>
              <a:rPr lang="en-US" altLang="zh-CN" dirty="0"/>
              <a:t>}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3"/>
          </p:nvPr>
        </p:nvSpPr>
        <p:spPr>
          <a:xfrm>
            <a:off x="3491881" y="1535113"/>
            <a:ext cx="5184575" cy="639763"/>
          </a:xfrm>
          <a:ln>
            <a:solidFill>
              <a:srgbClr val="FFC000"/>
            </a:solidFill>
          </a:ln>
        </p:spPr>
        <p:txBody>
          <a:bodyPr/>
          <a:lstStyle/>
          <a:p>
            <a:pPr algn="ctr"/>
            <a:r>
              <a:rPr lang="zh-CN" altLang="en-US" dirty="0" smtClean="0"/>
              <a:t>间接接</a:t>
            </a:r>
            <a:r>
              <a:rPr lang="zh-CN" altLang="en-US" dirty="0"/>
              <a:t>递归</a:t>
            </a:r>
            <a:r>
              <a:rPr lang="zh-CN" altLang="en-US" dirty="0" smtClean="0"/>
              <a:t>调用</a:t>
            </a:r>
            <a:endParaRPr lang="zh-CN" altLang="en-US" dirty="0"/>
          </a:p>
        </p:txBody>
      </p:sp>
      <p:sp>
        <p:nvSpPr>
          <p:cNvPr id="5" name="内容占位符 4"/>
          <p:cNvSpPr>
            <a:spLocks noGrp="1"/>
          </p:cNvSpPr>
          <p:nvPr>
            <p:ph sz="quarter" idx="4"/>
          </p:nvPr>
        </p:nvSpPr>
        <p:spPr>
          <a:xfrm>
            <a:off x="3491881" y="2174875"/>
            <a:ext cx="2592287" cy="3951288"/>
          </a:xfrm>
          <a:ln>
            <a:solidFill>
              <a:srgbClr val="FFC000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altLang="zh-CN" dirty="0" err="1"/>
              <a:t>int</a:t>
            </a:r>
            <a:r>
              <a:rPr lang="en-US" altLang="zh-CN" dirty="0"/>
              <a:t> f(</a:t>
            </a:r>
            <a:r>
              <a:rPr lang="en-US" altLang="zh-CN" dirty="0" err="1"/>
              <a:t>int</a:t>
            </a:r>
            <a:r>
              <a:rPr lang="en-US" altLang="zh-CN" dirty="0"/>
              <a:t> x)</a:t>
            </a:r>
          </a:p>
          <a:p>
            <a:pPr marL="0" indent="0">
              <a:buNone/>
            </a:pPr>
            <a:r>
              <a:rPr lang="en-US" altLang="zh-CN" dirty="0"/>
              <a:t>{</a:t>
            </a:r>
          </a:p>
          <a:p>
            <a:pPr marL="0" indent="0">
              <a:buNone/>
            </a:pPr>
            <a:r>
              <a:rPr lang="en-US" altLang="zh-CN" dirty="0"/>
              <a:t>   …</a:t>
            </a:r>
          </a:p>
          <a:p>
            <a:pPr marL="0" indent="0">
              <a:buNone/>
            </a:pPr>
            <a:r>
              <a:rPr lang="en-US" altLang="zh-CN" dirty="0"/>
              <a:t>   y = </a:t>
            </a:r>
            <a:r>
              <a:rPr lang="en-US" altLang="zh-CN" dirty="0" smtClean="0"/>
              <a:t>g(x-1</a:t>
            </a:r>
            <a:r>
              <a:rPr lang="en-US" altLang="zh-CN" dirty="0"/>
              <a:t>)</a:t>
            </a:r>
          </a:p>
          <a:p>
            <a:pPr marL="0" indent="0">
              <a:buNone/>
            </a:pPr>
            <a:r>
              <a:rPr lang="en-US" altLang="zh-CN" dirty="0"/>
              <a:t>   …</a:t>
            </a:r>
          </a:p>
          <a:p>
            <a:pPr marL="0" indent="0">
              <a:buNone/>
            </a:pPr>
            <a:r>
              <a:rPr lang="en-US" altLang="zh-CN" dirty="0"/>
              <a:t>   return y;</a:t>
            </a:r>
          </a:p>
          <a:p>
            <a:pPr marL="0" indent="0">
              <a:buNone/>
            </a:pPr>
            <a:r>
              <a:rPr lang="en-US" altLang="zh-CN" dirty="0"/>
              <a:t>}</a:t>
            </a:r>
            <a:endParaRPr lang="zh-CN" altLang="en-US" dirty="0"/>
          </a:p>
        </p:txBody>
      </p:sp>
      <p:sp>
        <p:nvSpPr>
          <p:cNvPr id="9" name="内容占位符 4"/>
          <p:cNvSpPr txBox="1">
            <a:spLocks/>
          </p:cNvSpPr>
          <p:nvPr/>
        </p:nvSpPr>
        <p:spPr>
          <a:xfrm>
            <a:off x="6084168" y="2172028"/>
            <a:ext cx="2592288" cy="3951288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vert="horz" rtlCol="0">
            <a:normAutofit/>
          </a:bodyPr>
          <a:lstStyle>
            <a:lvl1pPr marL="342900" indent="-34290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"/>
              <a:defRPr kumimoji="0" sz="2400" kern="1200">
                <a:solidFill>
                  <a:schemeClr val="tx1"/>
                </a:solidFill>
                <a:latin typeface="楷体" pitchFamily="49" charset="-122"/>
                <a:ea typeface="楷体" pitchFamily="49" charset="-122"/>
                <a:cs typeface="+mn-cs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"/>
              <a:defRPr kumimoji="0" sz="2000" kern="1200">
                <a:solidFill>
                  <a:srgbClr val="FFFF00"/>
                </a:solidFill>
                <a:latin typeface="楷体" pitchFamily="49" charset="-122"/>
                <a:ea typeface="楷体" pitchFamily="49" charset="-122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"/>
              <a:defRPr kumimoji="0" sz="1800" kern="1200">
                <a:solidFill>
                  <a:schemeClr val="tx1"/>
                </a:solidFill>
                <a:latin typeface="楷体" pitchFamily="49" charset="-122"/>
                <a:ea typeface="楷体" pitchFamily="49" charset="-122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"/>
              <a:defRPr kumimoji="0" sz="1600" kern="1200">
                <a:solidFill>
                  <a:srgbClr val="FFFF00"/>
                </a:solidFill>
                <a:latin typeface="楷体" pitchFamily="49" charset="-122"/>
                <a:ea typeface="楷体" pitchFamily="49" charset="-122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"/>
              <a:defRPr kumimoji="0" sz="1600" kern="1200">
                <a:solidFill>
                  <a:schemeClr val="tx1"/>
                </a:solidFill>
                <a:latin typeface="楷体" pitchFamily="49" charset="-122"/>
                <a:ea typeface="楷体" pitchFamily="49" charset="-122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Font typeface="Arial"/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Font typeface="Arial"/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Font typeface="Arial"/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Font typeface="Arial"/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dirty="0" err="1"/>
              <a:t>int</a:t>
            </a:r>
            <a:r>
              <a:rPr lang="en-US" altLang="zh-CN" dirty="0"/>
              <a:t> </a:t>
            </a:r>
            <a:r>
              <a:rPr lang="en-US" altLang="zh-CN" dirty="0" smtClean="0"/>
              <a:t>g(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</a:t>
            </a:r>
            <a:r>
              <a:rPr lang="en-US" altLang="zh-CN" dirty="0"/>
              <a:t>x)</a:t>
            </a:r>
          </a:p>
          <a:p>
            <a:pPr marL="0" indent="0">
              <a:buNone/>
            </a:pPr>
            <a:r>
              <a:rPr lang="en-US" altLang="zh-CN" dirty="0"/>
              <a:t>{</a:t>
            </a:r>
          </a:p>
          <a:p>
            <a:pPr marL="0" indent="0">
              <a:buNone/>
            </a:pPr>
            <a:r>
              <a:rPr lang="en-US" altLang="zh-CN" dirty="0"/>
              <a:t>   …</a:t>
            </a:r>
          </a:p>
          <a:p>
            <a:pPr marL="0" indent="0">
              <a:buNone/>
            </a:pPr>
            <a:r>
              <a:rPr lang="en-US" altLang="zh-CN" dirty="0"/>
              <a:t>   </a:t>
            </a:r>
            <a:r>
              <a:rPr lang="en-US" altLang="zh-CN" dirty="0" smtClean="0"/>
              <a:t>z </a:t>
            </a:r>
            <a:r>
              <a:rPr lang="en-US" altLang="zh-CN" dirty="0"/>
              <a:t>= </a:t>
            </a:r>
            <a:r>
              <a:rPr lang="en-US" altLang="zh-CN" dirty="0" smtClean="0"/>
              <a:t>f(x-1</a:t>
            </a:r>
            <a:r>
              <a:rPr lang="en-US" altLang="zh-CN" dirty="0"/>
              <a:t>)</a:t>
            </a:r>
          </a:p>
          <a:p>
            <a:pPr marL="0" indent="0">
              <a:buNone/>
            </a:pPr>
            <a:r>
              <a:rPr lang="en-US" altLang="zh-CN" dirty="0"/>
              <a:t>   …</a:t>
            </a:r>
          </a:p>
          <a:p>
            <a:pPr marL="0" indent="0">
              <a:buNone/>
            </a:pPr>
            <a:r>
              <a:rPr lang="en-US" altLang="zh-CN" dirty="0"/>
              <a:t>   return </a:t>
            </a:r>
            <a:r>
              <a:rPr lang="en-US" altLang="zh-CN" dirty="0" smtClean="0"/>
              <a:t>z;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 smtClean="0"/>
              <a:t>}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76165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Box 2"/>
          <p:cNvSpPr txBox="1">
            <a:spLocks noChangeArrowheads="1"/>
          </p:cNvSpPr>
          <p:nvPr/>
        </p:nvSpPr>
        <p:spPr bwMode="auto">
          <a:xfrm>
            <a:off x="4996961" y="4725144"/>
            <a:ext cx="2125903" cy="156966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r>
              <a:rPr kumimoji="1" lang="en-US" altLang="zh-CN" sz="2400" b="1" dirty="0" smtClean="0"/>
              <a:t>fact(2)</a:t>
            </a:r>
          </a:p>
          <a:p>
            <a:r>
              <a:rPr kumimoji="1" lang="en-US" altLang="zh-CN" sz="2400" b="1" dirty="0" smtClean="0"/>
              <a:t>{ </a:t>
            </a:r>
            <a:r>
              <a:rPr kumimoji="1" lang="en-US" altLang="zh-CN" sz="2400" b="1" dirty="0" smtClean="0"/>
              <a:t>  </a:t>
            </a:r>
            <a:r>
              <a:rPr kumimoji="1" lang="en-US" altLang="zh-CN" sz="2400" b="1" dirty="0"/>
              <a:t>....    </a:t>
            </a:r>
          </a:p>
          <a:p>
            <a:r>
              <a:rPr kumimoji="1" lang="en-US" altLang="zh-CN" sz="2400" b="1" dirty="0" smtClean="0"/>
              <a:t>    f=2*fact(1);</a:t>
            </a:r>
          </a:p>
          <a:p>
            <a:r>
              <a:rPr kumimoji="1" lang="en-US" altLang="zh-CN" sz="2400" b="1" dirty="0" smtClean="0"/>
              <a:t>    </a:t>
            </a:r>
            <a:endParaRPr lang="zh-CN" altLang="en-US" sz="2400" b="1" dirty="0"/>
          </a:p>
        </p:txBody>
      </p:sp>
      <p:sp>
        <p:nvSpPr>
          <p:cNvPr id="406530" name="Text Box 2"/>
          <p:cNvSpPr txBox="1">
            <a:spLocks noChangeArrowheads="1"/>
          </p:cNvSpPr>
          <p:nvPr/>
        </p:nvSpPr>
        <p:spPr bwMode="auto">
          <a:xfrm>
            <a:off x="611560" y="4746575"/>
            <a:ext cx="2457724" cy="156966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r>
              <a:rPr kumimoji="1" lang="en-US" altLang="zh-CN" sz="2400" b="1" dirty="0"/>
              <a:t>main</a:t>
            </a:r>
            <a:r>
              <a:rPr kumimoji="1" lang="en-US" altLang="zh-CN" sz="2400" b="1" dirty="0" smtClean="0"/>
              <a:t>()</a:t>
            </a:r>
          </a:p>
          <a:p>
            <a:r>
              <a:rPr kumimoji="1" lang="en-US" altLang="zh-CN" sz="2400" b="1" dirty="0" smtClean="0"/>
              <a:t>{  ....    </a:t>
            </a:r>
          </a:p>
          <a:p>
            <a:r>
              <a:rPr kumimoji="1" lang="en-US" altLang="zh-CN" sz="2400" b="1" dirty="0" smtClean="0"/>
              <a:t>   </a:t>
            </a:r>
            <a:r>
              <a:rPr kumimoji="1" lang="en-US" altLang="zh-CN" sz="2400" b="1" dirty="0" err="1" smtClean="0"/>
              <a:t>printf</a:t>
            </a:r>
            <a:r>
              <a:rPr kumimoji="1" lang="en-US" altLang="zh-CN" sz="2400" b="1" dirty="0" smtClean="0"/>
              <a:t>(fact(3));</a:t>
            </a:r>
            <a:endParaRPr kumimoji="1" lang="en-US" altLang="zh-CN" sz="2400" b="1" dirty="0"/>
          </a:p>
          <a:p>
            <a:r>
              <a:rPr kumimoji="1" lang="en-US" altLang="zh-CN" sz="2400" b="1" dirty="0" smtClean="0"/>
              <a:t> </a:t>
            </a:r>
            <a:endParaRPr lang="zh-CN" altLang="en-US" sz="2400" b="1" dirty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title"/>
          </p:nvPr>
        </p:nvSpPr>
        <p:spPr>
          <a:xfrm>
            <a:off x="539750" y="404813"/>
            <a:ext cx="7993063" cy="720725"/>
          </a:xfrm>
        </p:spPr>
        <p:txBody>
          <a:bodyPr/>
          <a:lstStyle/>
          <a:p>
            <a:pPr eaLnBrk="1" hangingPunct="1"/>
            <a:r>
              <a:rPr lang="zh-CN" altLang="en-US" sz="4000" smtClean="0"/>
              <a:t>递归函数 </a:t>
            </a:r>
            <a:r>
              <a:rPr lang="en-US" altLang="zh-CN" sz="4000" smtClean="0"/>
              <a:t>fact( n )</a:t>
            </a:r>
            <a:r>
              <a:rPr lang="zh-CN" altLang="en-US" sz="4000" smtClean="0"/>
              <a:t>的实现过程</a:t>
            </a:r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11560" y="1412776"/>
            <a:ext cx="7054553" cy="3095625"/>
          </a:xfrm>
          <a:noFill/>
          <a:ln w="38100">
            <a:noFill/>
            <a:miter lim="800000"/>
            <a:headEnd/>
            <a:tailEnd/>
          </a:ln>
          <a:extLst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zh-CN" sz="2800" dirty="0" smtClean="0"/>
              <a:t>fact(3)= 3*fact(2)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CN" sz="2800" dirty="0" smtClean="0"/>
              <a:t>                      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CN" sz="2800" dirty="0" smtClean="0"/>
              <a:t>                 2*fact(1</a:t>
            </a:r>
            <a:r>
              <a:rPr lang="en-US" altLang="zh-CN" sz="2800" dirty="0" smtClean="0"/>
              <a:t>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CN" sz="2800" dirty="0" smtClean="0"/>
              <a:t>                                  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CN" sz="2800" dirty="0" smtClean="0"/>
              <a:t>                          fact(1</a:t>
            </a:r>
            <a:r>
              <a:rPr lang="en-US" altLang="zh-CN" sz="2800" dirty="0" smtClean="0"/>
              <a:t>) =1</a:t>
            </a:r>
            <a:endParaRPr lang="zh-CN" altLang="en-US" sz="2800" dirty="0" smtClean="0"/>
          </a:p>
        </p:txBody>
      </p:sp>
      <p:sp>
        <p:nvSpPr>
          <p:cNvPr id="406533" name="Freeform 5"/>
          <p:cNvSpPr>
            <a:spLocks/>
          </p:cNvSpPr>
          <p:nvPr/>
        </p:nvSpPr>
        <p:spPr bwMode="auto">
          <a:xfrm>
            <a:off x="3061072" y="1917601"/>
            <a:ext cx="533400" cy="757238"/>
          </a:xfrm>
          <a:custGeom>
            <a:avLst/>
            <a:gdLst>
              <a:gd name="T0" fmla="*/ 0 w 336"/>
              <a:gd name="T1" fmla="*/ 0 h 432"/>
              <a:gd name="T2" fmla="*/ 0 w 336"/>
              <a:gd name="T3" fmla="*/ 757238 h 432"/>
              <a:gd name="T4" fmla="*/ 533400 w 336"/>
              <a:gd name="T5" fmla="*/ 757238 h 43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36" h="432">
                <a:moveTo>
                  <a:pt x="0" y="0"/>
                </a:moveTo>
                <a:lnTo>
                  <a:pt x="0" y="432"/>
                </a:lnTo>
                <a:lnTo>
                  <a:pt x="336" y="432"/>
                </a:lnTo>
              </a:path>
            </a:pathLst>
          </a:custGeom>
          <a:noFill/>
          <a:ln w="38100">
            <a:solidFill>
              <a:srgbClr val="FFC000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06534" name="Freeform 6"/>
          <p:cNvSpPr>
            <a:spLocks/>
          </p:cNvSpPr>
          <p:nvPr/>
        </p:nvSpPr>
        <p:spPr bwMode="auto">
          <a:xfrm>
            <a:off x="4572372" y="2997101"/>
            <a:ext cx="533400" cy="757238"/>
          </a:xfrm>
          <a:custGeom>
            <a:avLst/>
            <a:gdLst>
              <a:gd name="T0" fmla="*/ 0 w 336"/>
              <a:gd name="T1" fmla="*/ 0 h 432"/>
              <a:gd name="T2" fmla="*/ 0 w 336"/>
              <a:gd name="T3" fmla="*/ 757238 h 432"/>
              <a:gd name="T4" fmla="*/ 533400 w 336"/>
              <a:gd name="T5" fmla="*/ 757238 h 43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36" h="432">
                <a:moveTo>
                  <a:pt x="0" y="0"/>
                </a:moveTo>
                <a:lnTo>
                  <a:pt x="0" y="432"/>
                </a:lnTo>
                <a:lnTo>
                  <a:pt x="336" y="432"/>
                </a:lnTo>
              </a:path>
            </a:pathLst>
          </a:custGeom>
          <a:noFill/>
          <a:ln w="38100">
            <a:solidFill>
              <a:srgbClr val="FFC000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06535" name="Line 7"/>
          <p:cNvSpPr>
            <a:spLocks noChangeShapeType="1"/>
          </p:cNvSpPr>
          <p:nvPr/>
        </p:nvSpPr>
        <p:spPr bwMode="auto">
          <a:xfrm flipH="1" flipV="1">
            <a:off x="5081960" y="2984401"/>
            <a:ext cx="1219200" cy="588963"/>
          </a:xfrm>
          <a:prstGeom prst="line">
            <a:avLst/>
          </a:prstGeom>
          <a:noFill/>
          <a:ln w="38100">
            <a:solidFill>
              <a:srgbClr val="FFC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06536" name="Line 8"/>
          <p:cNvSpPr>
            <a:spLocks noChangeShapeType="1"/>
          </p:cNvSpPr>
          <p:nvPr/>
        </p:nvSpPr>
        <p:spPr bwMode="auto">
          <a:xfrm flipH="1" flipV="1">
            <a:off x="3564310" y="1844576"/>
            <a:ext cx="2438400" cy="588963"/>
          </a:xfrm>
          <a:prstGeom prst="line">
            <a:avLst/>
          </a:prstGeom>
          <a:noFill/>
          <a:ln w="38100">
            <a:solidFill>
              <a:srgbClr val="FFC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06537" name="Text Box 9"/>
          <p:cNvSpPr txBox="1">
            <a:spLocks noChangeArrowheads="1"/>
          </p:cNvSpPr>
          <p:nvPr/>
        </p:nvSpPr>
        <p:spPr bwMode="auto">
          <a:xfrm>
            <a:off x="5292576" y="2468464"/>
            <a:ext cx="1735659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en-US" altLang="zh-CN" sz="2800" b="1" dirty="0" smtClean="0"/>
              <a:t>=</a:t>
            </a:r>
            <a:r>
              <a:rPr kumimoji="1" lang="zh-CN" altLang="en-US" sz="2800" b="1" dirty="0" smtClean="0"/>
              <a:t>2</a:t>
            </a:r>
            <a:r>
              <a:rPr kumimoji="1" lang="zh-CN" altLang="en-US" sz="2800" b="1" dirty="0"/>
              <a:t>*1=2</a:t>
            </a:r>
          </a:p>
        </p:txBody>
      </p:sp>
      <p:sp>
        <p:nvSpPr>
          <p:cNvPr id="406538" name="Text Box 10"/>
          <p:cNvSpPr txBox="1">
            <a:spLocks noChangeArrowheads="1"/>
          </p:cNvSpPr>
          <p:nvPr/>
        </p:nvSpPr>
        <p:spPr bwMode="auto">
          <a:xfrm>
            <a:off x="3996432" y="1435001"/>
            <a:ext cx="15430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en-US" altLang="zh-CN" sz="2800" b="1" dirty="0" smtClean="0"/>
              <a:t>=</a:t>
            </a:r>
            <a:r>
              <a:rPr kumimoji="1" lang="zh-CN" altLang="en-US" sz="2800" b="1" dirty="0" smtClean="0"/>
              <a:t>3</a:t>
            </a:r>
            <a:r>
              <a:rPr kumimoji="1" lang="zh-CN" altLang="en-US" sz="2800" b="1" dirty="0"/>
              <a:t>*2=6</a:t>
            </a:r>
          </a:p>
        </p:txBody>
      </p:sp>
      <p:sp>
        <p:nvSpPr>
          <p:cNvPr id="406539" name="Line 11"/>
          <p:cNvSpPr>
            <a:spLocks noChangeShapeType="1"/>
          </p:cNvSpPr>
          <p:nvPr/>
        </p:nvSpPr>
        <p:spPr bwMode="auto">
          <a:xfrm flipV="1">
            <a:off x="2162533" y="5140642"/>
            <a:ext cx="826425" cy="504825"/>
          </a:xfrm>
          <a:prstGeom prst="line">
            <a:avLst/>
          </a:prstGeom>
          <a:noFill/>
          <a:ln w="38100">
            <a:solidFill>
              <a:srgbClr val="FFC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06540" name="Line 12"/>
          <p:cNvSpPr>
            <a:spLocks noChangeShapeType="1"/>
          </p:cNvSpPr>
          <p:nvPr/>
        </p:nvSpPr>
        <p:spPr bwMode="auto">
          <a:xfrm flipV="1">
            <a:off x="4139952" y="4962474"/>
            <a:ext cx="906016" cy="576262"/>
          </a:xfrm>
          <a:prstGeom prst="line">
            <a:avLst/>
          </a:prstGeom>
          <a:noFill/>
          <a:ln w="38100">
            <a:solidFill>
              <a:srgbClr val="FFC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06541" name="Line 13"/>
          <p:cNvSpPr>
            <a:spLocks noChangeShapeType="1"/>
          </p:cNvSpPr>
          <p:nvPr/>
        </p:nvSpPr>
        <p:spPr bwMode="auto">
          <a:xfrm flipV="1">
            <a:off x="6444208" y="5015652"/>
            <a:ext cx="844065" cy="523084"/>
          </a:xfrm>
          <a:prstGeom prst="line">
            <a:avLst/>
          </a:prstGeom>
          <a:noFill/>
          <a:ln w="38100">
            <a:solidFill>
              <a:srgbClr val="FFC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06542" name="Line 14"/>
          <p:cNvSpPr>
            <a:spLocks noChangeShapeType="1"/>
          </p:cNvSpPr>
          <p:nvPr/>
        </p:nvSpPr>
        <p:spPr bwMode="auto">
          <a:xfrm flipH="1" flipV="1">
            <a:off x="6444208" y="5890738"/>
            <a:ext cx="1152128" cy="266327"/>
          </a:xfrm>
          <a:prstGeom prst="line">
            <a:avLst/>
          </a:prstGeom>
          <a:noFill/>
          <a:ln w="38100">
            <a:solidFill>
              <a:srgbClr val="FFC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06543" name="Line 15"/>
          <p:cNvSpPr>
            <a:spLocks noChangeShapeType="1"/>
          </p:cNvSpPr>
          <p:nvPr/>
        </p:nvSpPr>
        <p:spPr bwMode="auto">
          <a:xfrm flipH="1" flipV="1">
            <a:off x="4211960" y="5877271"/>
            <a:ext cx="1130672" cy="279794"/>
          </a:xfrm>
          <a:prstGeom prst="line">
            <a:avLst/>
          </a:prstGeom>
          <a:noFill/>
          <a:ln w="38100">
            <a:solidFill>
              <a:srgbClr val="FFC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06544" name="Line 16"/>
          <p:cNvSpPr>
            <a:spLocks noChangeShapeType="1"/>
          </p:cNvSpPr>
          <p:nvPr/>
        </p:nvSpPr>
        <p:spPr bwMode="auto">
          <a:xfrm flipH="1" flipV="1">
            <a:off x="2088516" y="5899097"/>
            <a:ext cx="1259347" cy="257968"/>
          </a:xfrm>
          <a:prstGeom prst="line">
            <a:avLst/>
          </a:prstGeom>
          <a:noFill/>
          <a:ln w="38100">
            <a:solidFill>
              <a:srgbClr val="FFC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06545" name="Text Box 17"/>
          <p:cNvSpPr txBox="1">
            <a:spLocks noChangeArrowheads="1"/>
          </p:cNvSpPr>
          <p:nvPr/>
        </p:nvSpPr>
        <p:spPr bwMode="auto">
          <a:xfrm>
            <a:off x="666909" y="3915578"/>
            <a:ext cx="2843213" cy="830997"/>
          </a:xfrm>
          <a:prstGeom prst="rect">
            <a:avLst/>
          </a:prstGeom>
          <a:noFill/>
          <a:ln w="38100">
            <a:solidFill>
              <a:srgbClr val="FF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2400" b="1" dirty="0" smtClean="0">
                <a:solidFill>
                  <a:srgbClr val="FF0000"/>
                </a:solidFill>
                <a:ea typeface="仿宋_GB2312" pitchFamily="49" charset="-122"/>
              </a:rPr>
              <a:t>同时有4个函数在运行，且都未完成</a:t>
            </a:r>
            <a:endParaRPr kumimoji="1" lang="zh-CN" altLang="en-US" sz="2400" b="1" dirty="0">
              <a:solidFill>
                <a:srgbClr val="FF0000"/>
              </a:solidFill>
              <a:ea typeface="仿宋_GB2312" pitchFamily="49" charset="-122"/>
            </a:endParaRPr>
          </a:p>
        </p:txBody>
      </p:sp>
      <p:sp>
        <p:nvSpPr>
          <p:cNvPr id="18" name="Text Box 2"/>
          <p:cNvSpPr txBox="1">
            <a:spLocks noChangeArrowheads="1"/>
          </p:cNvSpPr>
          <p:nvPr/>
        </p:nvSpPr>
        <p:spPr bwMode="auto">
          <a:xfrm>
            <a:off x="2915816" y="4730368"/>
            <a:ext cx="2173993" cy="156966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r>
              <a:rPr kumimoji="1" lang="en-US" altLang="zh-CN" sz="2400" b="1" dirty="0" smtClean="0"/>
              <a:t>fact(3)</a:t>
            </a:r>
            <a:endParaRPr kumimoji="1" lang="en-US" altLang="zh-CN" sz="2400" b="1" dirty="0"/>
          </a:p>
          <a:p>
            <a:r>
              <a:rPr kumimoji="1" lang="en-US" altLang="zh-CN" sz="2400" b="1" dirty="0" smtClean="0"/>
              <a:t>{ </a:t>
            </a:r>
            <a:r>
              <a:rPr kumimoji="1" lang="en-US" altLang="zh-CN" sz="2400" b="1" dirty="0" smtClean="0"/>
              <a:t>  ....               </a:t>
            </a:r>
            <a:endParaRPr kumimoji="1" lang="en-US" altLang="zh-CN" sz="2400" b="1" dirty="0"/>
          </a:p>
          <a:p>
            <a:r>
              <a:rPr kumimoji="1" lang="en-US" altLang="zh-CN" sz="2400" b="1" dirty="0" smtClean="0"/>
              <a:t>    f=3*fact(2);</a:t>
            </a:r>
            <a:endParaRPr kumimoji="1" lang="en-US" altLang="zh-CN" sz="2400" b="1" dirty="0"/>
          </a:p>
          <a:p>
            <a:r>
              <a:rPr kumimoji="1" lang="en-US" altLang="zh-CN" sz="2400" b="1" dirty="0" smtClean="0"/>
              <a:t>    </a:t>
            </a:r>
            <a:endParaRPr lang="zh-CN" altLang="en-US" sz="2400" b="1" dirty="0"/>
          </a:p>
        </p:txBody>
      </p:sp>
      <p:sp>
        <p:nvSpPr>
          <p:cNvPr id="20" name="Text Box 2"/>
          <p:cNvSpPr txBox="1">
            <a:spLocks noChangeArrowheads="1"/>
          </p:cNvSpPr>
          <p:nvPr/>
        </p:nvSpPr>
        <p:spPr bwMode="auto">
          <a:xfrm>
            <a:off x="7261920" y="4725144"/>
            <a:ext cx="1239442" cy="83099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r>
              <a:rPr kumimoji="1" lang="en-US" altLang="zh-CN" sz="2400" b="1" dirty="0" smtClean="0"/>
              <a:t>fact(1)</a:t>
            </a:r>
          </a:p>
          <a:p>
            <a:r>
              <a:rPr kumimoji="1" lang="en-US" altLang="zh-CN" sz="2400" b="1" dirty="0" smtClean="0"/>
              <a:t>{  </a:t>
            </a:r>
            <a:r>
              <a:rPr kumimoji="1" lang="en-US" altLang="zh-CN" sz="2400" b="1" dirty="0" smtClean="0"/>
              <a:t> ....    </a:t>
            </a:r>
            <a:endParaRPr kumimoji="1" lang="en-US" altLang="zh-CN" sz="2400" b="1" dirty="0" smtClean="0"/>
          </a:p>
        </p:txBody>
      </p:sp>
      <p:sp>
        <p:nvSpPr>
          <p:cNvPr id="21" name="Text Box 2"/>
          <p:cNvSpPr txBox="1">
            <a:spLocks noChangeArrowheads="1"/>
          </p:cNvSpPr>
          <p:nvPr/>
        </p:nvSpPr>
        <p:spPr bwMode="auto">
          <a:xfrm>
            <a:off x="3035494" y="5910371"/>
            <a:ext cx="1824538" cy="83099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r>
              <a:rPr kumimoji="1" lang="en-US" altLang="zh-CN" sz="2400" b="1" dirty="0" smtClean="0"/>
              <a:t>    </a:t>
            </a:r>
            <a:r>
              <a:rPr kumimoji="1" lang="en-US" altLang="zh-CN" sz="2400" b="1" dirty="0" smtClean="0">
                <a:solidFill>
                  <a:srgbClr val="C00000"/>
                </a:solidFill>
              </a:rPr>
              <a:t>return(f);</a:t>
            </a:r>
          </a:p>
          <a:p>
            <a:r>
              <a:rPr kumimoji="1" lang="en-US" altLang="zh-CN" sz="2400" b="1" dirty="0" smtClean="0"/>
              <a:t>}</a:t>
            </a:r>
            <a:endParaRPr lang="zh-CN" altLang="en-US" sz="2400" b="1" dirty="0"/>
          </a:p>
        </p:txBody>
      </p:sp>
      <p:sp>
        <p:nvSpPr>
          <p:cNvPr id="22" name="Text Box 2"/>
          <p:cNvSpPr txBox="1">
            <a:spLocks noChangeArrowheads="1"/>
          </p:cNvSpPr>
          <p:nvPr/>
        </p:nvSpPr>
        <p:spPr bwMode="auto">
          <a:xfrm>
            <a:off x="5123726" y="5905147"/>
            <a:ext cx="1739579" cy="83099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r>
              <a:rPr kumimoji="1" lang="en-US" altLang="zh-CN" sz="2400" b="1" dirty="0" smtClean="0"/>
              <a:t>   </a:t>
            </a:r>
            <a:r>
              <a:rPr kumimoji="1" lang="en-US" altLang="zh-CN" sz="2400" b="1" dirty="0" smtClean="0">
                <a:solidFill>
                  <a:srgbClr val="C00000"/>
                </a:solidFill>
              </a:rPr>
              <a:t>return(f</a:t>
            </a:r>
            <a:r>
              <a:rPr kumimoji="1" lang="en-US" altLang="zh-CN" sz="2400" b="1" dirty="0" smtClean="0">
                <a:solidFill>
                  <a:srgbClr val="C00000"/>
                </a:solidFill>
              </a:rPr>
              <a:t>);</a:t>
            </a:r>
          </a:p>
          <a:p>
            <a:r>
              <a:rPr kumimoji="1" lang="en-US" altLang="zh-CN" sz="2400" b="1" dirty="0" smtClean="0"/>
              <a:t>}</a:t>
            </a:r>
            <a:endParaRPr lang="zh-CN" altLang="en-US" sz="2400" b="1" dirty="0"/>
          </a:p>
        </p:txBody>
      </p:sp>
      <p:sp>
        <p:nvSpPr>
          <p:cNvPr id="23" name="Text Box 2"/>
          <p:cNvSpPr txBox="1">
            <a:spLocks noChangeArrowheads="1"/>
          </p:cNvSpPr>
          <p:nvPr/>
        </p:nvSpPr>
        <p:spPr bwMode="auto">
          <a:xfrm>
            <a:off x="7368925" y="5517232"/>
            <a:ext cx="1739579" cy="120032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r>
              <a:rPr kumimoji="1" lang="en-US" altLang="zh-CN" sz="2400" b="1" dirty="0" smtClean="0"/>
              <a:t>   f=1; </a:t>
            </a:r>
          </a:p>
          <a:p>
            <a:r>
              <a:rPr kumimoji="1" lang="en-US" altLang="zh-CN" sz="2400" b="1" dirty="0"/>
              <a:t> </a:t>
            </a:r>
            <a:r>
              <a:rPr kumimoji="1" lang="en-US" altLang="zh-CN" sz="2400" b="1" dirty="0" smtClean="0"/>
              <a:t>  </a:t>
            </a:r>
            <a:r>
              <a:rPr kumimoji="1" lang="en-US" altLang="zh-CN" sz="2400" b="1" dirty="0" smtClean="0">
                <a:solidFill>
                  <a:srgbClr val="C00000"/>
                </a:solidFill>
              </a:rPr>
              <a:t>return(f);</a:t>
            </a:r>
          </a:p>
          <a:p>
            <a:r>
              <a:rPr kumimoji="1" lang="en-US" altLang="zh-CN" sz="2400" b="1" dirty="0" smtClean="0"/>
              <a:t>}</a:t>
            </a:r>
            <a:endParaRPr lang="zh-CN" altLang="en-US" sz="2400" b="1" dirty="0"/>
          </a:p>
        </p:txBody>
      </p:sp>
      <p:sp>
        <p:nvSpPr>
          <p:cNvPr id="24" name="Text Box 2"/>
          <p:cNvSpPr txBox="1">
            <a:spLocks noChangeArrowheads="1"/>
          </p:cNvSpPr>
          <p:nvPr/>
        </p:nvSpPr>
        <p:spPr bwMode="auto">
          <a:xfrm>
            <a:off x="683568" y="5890739"/>
            <a:ext cx="970137" cy="83099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r>
              <a:rPr kumimoji="1" lang="en-US" altLang="zh-CN" sz="2400" b="1" dirty="0" smtClean="0"/>
              <a:t>  ……</a:t>
            </a:r>
            <a:endParaRPr kumimoji="1" lang="en-US" altLang="zh-CN" sz="2400" b="1" dirty="0" smtClean="0">
              <a:solidFill>
                <a:srgbClr val="C00000"/>
              </a:solidFill>
            </a:endParaRPr>
          </a:p>
          <a:p>
            <a:r>
              <a:rPr kumimoji="1" lang="en-US" altLang="zh-CN" sz="2400" b="1" dirty="0" smtClean="0"/>
              <a:t>}</a:t>
            </a:r>
            <a:endParaRPr lang="zh-CN" altLang="en-US" sz="2400" b="1" dirty="0"/>
          </a:p>
        </p:txBody>
      </p:sp>
      <p:sp>
        <p:nvSpPr>
          <p:cNvPr id="2" name="矩形 1"/>
          <p:cNvSpPr/>
          <p:nvPr/>
        </p:nvSpPr>
        <p:spPr>
          <a:xfrm>
            <a:off x="593649" y="2984401"/>
            <a:ext cx="3137768" cy="707886"/>
          </a:xfrm>
          <a:prstGeom prst="rect">
            <a:avLst/>
          </a:prstGeom>
          <a:ln>
            <a:solidFill>
              <a:srgbClr val="FF3300"/>
            </a:solidFill>
          </a:ln>
        </p:spPr>
        <p:txBody>
          <a:bodyPr wrap="square">
            <a:sp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en-US" altLang="zh-CN" sz="2000" b="1" dirty="0" smtClean="0">
                <a:solidFill>
                  <a:srgbClr val="FFFF00"/>
                </a:solidFill>
                <a:latin typeface="+mn-ea"/>
                <a:ea typeface="+mn-ea"/>
              </a:rPr>
              <a:t>3</a:t>
            </a:r>
            <a:r>
              <a:rPr lang="zh-CN" altLang="en-US" sz="2000" b="1" dirty="0" smtClean="0">
                <a:solidFill>
                  <a:srgbClr val="FFFF00"/>
                </a:solidFill>
                <a:latin typeface="+mn-ea"/>
                <a:ea typeface="+mn-ea"/>
              </a:rPr>
              <a:t>个</a:t>
            </a:r>
            <a:r>
              <a:rPr lang="en-US" altLang="zh-CN" sz="2000" b="1" dirty="0" smtClean="0">
                <a:solidFill>
                  <a:srgbClr val="FFFF00"/>
                </a:solidFill>
                <a:latin typeface="+mn-ea"/>
                <a:ea typeface="+mn-ea"/>
              </a:rPr>
              <a:t>f</a:t>
            </a:r>
            <a:r>
              <a:rPr lang="zh-CN" altLang="en-US" sz="2000" b="1" dirty="0" smtClean="0">
                <a:solidFill>
                  <a:srgbClr val="FFFF00"/>
                </a:solidFill>
                <a:latin typeface="+mn-ea"/>
                <a:ea typeface="+mn-ea"/>
              </a:rPr>
              <a:t>是</a:t>
            </a:r>
            <a:r>
              <a:rPr lang="zh-CN" altLang="en-US" sz="2000" b="1" dirty="0">
                <a:solidFill>
                  <a:srgbClr val="FFFF00"/>
                </a:solidFill>
                <a:latin typeface="+mn-ea"/>
                <a:ea typeface="+mn-ea"/>
              </a:rPr>
              <a:t>不一样</a:t>
            </a:r>
            <a:r>
              <a:rPr lang="zh-CN" altLang="en-US" sz="2000" b="1" dirty="0" smtClean="0">
                <a:solidFill>
                  <a:srgbClr val="FFFF00"/>
                </a:solidFill>
                <a:latin typeface="+mn-ea"/>
                <a:ea typeface="+mn-ea"/>
              </a:rPr>
              <a:t>的变量：</a:t>
            </a:r>
            <a:endParaRPr lang="en-US" altLang="zh-CN" sz="2000" b="1" dirty="0" smtClean="0">
              <a:solidFill>
                <a:srgbClr val="FFFF00"/>
              </a:solidFill>
              <a:latin typeface="+mn-ea"/>
              <a:ea typeface="+mn-ea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zh-CN" sz="2000" b="1" dirty="0">
                <a:solidFill>
                  <a:srgbClr val="FFFF00"/>
                </a:solidFill>
                <a:latin typeface="+mn-ea"/>
                <a:ea typeface="+mn-ea"/>
              </a:rPr>
              <a:t> </a:t>
            </a:r>
            <a:r>
              <a:rPr lang="en-US" altLang="zh-CN" sz="2000" b="1" dirty="0" smtClean="0">
                <a:solidFill>
                  <a:srgbClr val="FFFF00"/>
                </a:solidFill>
                <a:latin typeface="+mn-ea"/>
                <a:ea typeface="+mn-ea"/>
              </a:rPr>
              <a:t> </a:t>
            </a:r>
            <a:r>
              <a:rPr lang="zh-CN" altLang="en-US" sz="2000" b="1" dirty="0" smtClean="0">
                <a:solidFill>
                  <a:srgbClr val="FFFF00"/>
                </a:solidFill>
                <a:latin typeface="+mn-ea"/>
                <a:ea typeface="+mn-ea"/>
              </a:rPr>
              <a:t>名字</a:t>
            </a:r>
            <a:r>
              <a:rPr lang="zh-CN" altLang="en-US" sz="2000" b="1" dirty="0">
                <a:solidFill>
                  <a:srgbClr val="FFFF00"/>
                </a:solidFill>
                <a:latin typeface="+mn-ea"/>
                <a:ea typeface="+mn-ea"/>
              </a:rPr>
              <a:t>都是</a:t>
            </a:r>
            <a:r>
              <a:rPr lang="en-US" altLang="zh-CN" sz="2000" b="1" dirty="0" smtClean="0">
                <a:solidFill>
                  <a:srgbClr val="FFFF00"/>
                </a:solidFill>
                <a:latin typeface="+mn-ea"/>
                <a:ea typeface="+mn-ea"/>
              </a:rPr>
              <a:t>f</a:t>
            </a:r>
            <a:r>
              <a:rPr lang="zh-CN" altLang="en-US" sz="2000" b="1" dirty="0" smtClean="0">
                <a:solidFill>
                  <a:srgbClr val="FFFF00"/>
                </a:solidFill>
                <a:latin typeface="+mn-ea"/>
                <a:ea typeface="+mn-ea"/>
              </a:rPr>
              <a:t>， </a:t>
            </a:r>
            <a:r>
              <a:rPr lang="zh-CN" altLang="en-US" sz="2000" b="1" dirty="0">
                <a:solidFill>
                  <a:srgbClr val="FFFF00"/>
                </a:solidFill>
                <a:latin typeface="+mn-ea"/>
                <a:ea typeface="+mn-ea"/>
              </a:rPr>
              <a:t>值不相同</a:t>
            </a:r>
          </a:p>
        </p:txBody>
      </p:sp>
    </p:spTree>
    <p:extLst>
      <p:ext uri="{BB962C8B-B14F-4D97-AF65-F5344CB8AC3E}">
        <p14:creationId xmlns:p14="http://schemas.microsoft.com/office/powerpoint/2010/main" val="183189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406530" grpId="0"/>
      <p:bldP spid="406533" grpId="0" animBg="1"/>
      <p:bldP spid="406534" grpId="0" animBg="1"/>
      <p:bldP spid="406535" grpId="0" animBg="1"/>
      <p:bldP spid="406536" grpId="0" animBg="1"/>
      <p:bldP spid="406537" grpId="0" autoUpdateAnimBg="0"/>
      <p:bldP spid="406538" grpId="0" autoUpdateAnimBg="0"/>
      <p:bldP spid="406539" grpId="0" animBg="1"/>
      <p:bldP spid="406540" grpId="0" animBg="1"/>
      <p:bldP spid="406541" grpId="0" animBg="1"/>
      <p:bldP spid="406542" grpId="0" animBg="1"/>
      <p:bldP spid="406543" grpId="0" animBg="1"/>
      <p:bldP spid="406544" grpId="0" animBg="1"/>
      <p:bldP spid="406545" grpId="0" animBg="1"/>
      <p:bldP spid="18" grpId="0"/>
      <p:bldP spid="20" grpId="0"/>
      <p:bldP spid="21" grpId="0"/>
      <p:bldP spid="22" grpId="0"/>
      <p:bldP spid="23" grpId="0"/>
      <p:bldP spid="24" grpId="0"/>
      <p:bldP spid="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例程</a:t>
            </a:r>
            <a:r>
              <a:rPr lang="en-US" altLang="zh-CN" dirty="0" smtClean="0"/>
              <a:t>10-3 </a:t>
            </a:r>
            <a:r>
              <a:rPr lang="zh-CN" altLang="en-US" dirty="0" smtClean="0"/>
              <a:t>将整数按照逆序输出</a:t>
            </a:r>
            <a:endParaRPr lang="zh-CN" altLang="en-US" dirty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07504" y="1600201"/>
            <a:ext cx="4896544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 smtClean="0"/>
              <a:t>void reverse(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num</a:t>
            </a:r>
            <a:r>
              <a:rPr lang="en-US" altLang="zh-CN" dirty="0" smtClean="0"/>
              <a:t> 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 smtClean="0"/>
              <a:t>   </a:t>
            </a:r>
            <a:r>
              <a:rPr lang="en-US" altLang="zh-CN" dirty="0" err="1"/>
              <a:t>printf</a:t>
            </a:r>
            <a:r>
              <a:rPr lang="en-US" altLang="zh-CN" dirty="0"/>
              <a:t>(“%d”, </a:t>
            </a:r>
            <a:r>
              <a:rPr lang="en-US" altLang="zh-CN" dirty="0" smtClean="0"/>
              <a:t>num%10);</a:t>
            </a:r>
          </a:p>
          <a:p>
            <a:pPr marL="0" indent="0">
              <a:buNone/>
            </a:pPr>
            <a:r>
              <a:rPr lang="en-US" altLang="zh-CN" dirty="0" smtClean="0"/>
              <a:t>   if( </a:t>
            </a:r>
            <a:r>
              <a:rPr lang="en-US" altLang="zh-CN" dirty="0" err="1" smtClean="0"/>
              <a:t>num</a:t>
            </a:r>
            <a:r>
              <a:rPr lang="en-US" altLang="zh-CN" dirty="0" smtClean="0"/>
              <a:t>&gt;9 )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 </a:t>
            </a:r>
            <a:r>
              <a:rPr lang="en-US" altLang="zh-CN" dirty="0" smtClean="0">
                <a:solidFill>
                  <a:srgbClr val="FFFF00"/>
                </a:solidFill>
              </a:rPr>
              <a:t>reverse( </a:t>
            </a:r>
            <a:r>
              <a:rPr lang="en-US" altLang="zh-CN" dirty="0" err="1" smtClean="0">
                <a:solidFill>
                  <a:srgbClr val="FFFF00"/>
                </a:solidFill>
              </a:rPr>
              <a:t>num</a:t>
            </a:r>
            <a:r>
              <a:rPr lang="en-US" altLang="zh-CN" dirty="0" smtClean="0">
                <a:solidFill>
                  <a:srgbClr val="FFFF00"/>
                </a:solidFill>
              </a:rPr>
              <a:t>/10 );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</a:p>
          <a:p>
            <a:pPr marL="0" indent="0">
              <a:buNone/>
            </a:pPr>
            <a:endParaRPr lang="en-US" altLang="zh-CN" dirty="0" smtClean="0"/>
          </a:p>
        </p:txBody>
      </p:sp>
      <p:sp>
        <p:nvSpPr>
          <p:cNvPr id="6" name="内容占位符 5"/>
          <p:cNvSpPr>
            <a:spLocks noGrp="1"/>
          </p:cNvSpPr>
          <p:nvPr>
            <p:ph sz="half" idx="2"/>
          </p:nvPr>
        </p:nvSpPr>
        <p:spPr>
          <a:xfrm>
            <a:off x="4932040" y="1600201"/>
            <a:ext cx="4104456" cy="50691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dirty="0"/>
              <a:t>执行</a:t>
            </a:r>
            <a:r>
              <a:rPr lang="en-US" altLang="zh-CN" dirty="0" smtClean="0"/>
              <a:t>reverse(12345)</a:t>
            </a:r>
          </a:p>
          <a:p>
            <a:pPr marL="400050" lvl="1" indent="0">
              <a:buNone/>
            </a:pPr>
            <a:r>
              <a:rPr lang="zh-CN" altLang="en-US" dirty="0" smtClean="0"/>
              <a:t>输出：</a:t>
            </a:r>
            <a:r>
              <a:rPr lang="en-US" altLang="zh-CN" dirty="0" smtClean="0"/>
              <a:t>5</a:t>
            </a:r>
          </a:p>
          <a:p>
            <a:pPr marL="400050" lvl="1" indent="0">
              <a:buNone/>
            </a:pPr>
            <a:r>
              <a:rPr lang="zh-CN" altLang="en-US" dirty="0" smtClean="0"/>
              <a:t>执行</a:t>
            </a:r>
            <a:r>
              <a:rPr lang="en-US" altLang="zh-CN" dirty="0" smtClean="0"/>
              <a:t>reverse(1234)</a:t>
            </a:r>
          </a:p>
          <a:p>
            <a:pPr marL="400050" lvl="1" indent="0">
              <a:buNone/>
            </a:pPr>
            <a:r>
              <a:rPr lang="zh-CN" altLang="en-US" dirty="0" smtClean="0"/>
              <a:t>输出：</a:t>
            </a:r>
            <a:r>
              <a:rPr lang="en-US" altLang="zh-CN" dirty="0" smtClean="0"/>
              <a:t>4</a:t>
            </a:r>
          </a:p>
          <a:p>
            <a:pPr marL="400050" lvl="1" indent="0">
              <a:buNone/>
            </a:pPr>
            <a:r>
              <a:rPr lang="zh-CN" altLang="en-US" dirty="0" smtClean="0"/>
              <a:t>执行</a:t>
            </a:r>
            <a:r>
              <a:rPr lang="en-US" altLang="zh-CN" dirty="0" smtClean="0"/>
              <a:t>reverse(123)</a:t>
            </a:r>
            <a:endParaRPr lang="en-US" altLang="zh-CN" dirty="0"/>
          </a:p>
          <a:p>
            <a:pPr marL="400050" lvl="1" indent="0">
              <a:buNone/>
            </a:pPr>
            <a:r>
              <a:rPr lang="zh-CN" altLang="en-US" dirty="0"/>
              <a:t>输出</a:t>
            </a:r>
            <a:r>
              <a:rPr lang="zh-CN" altLang="en-US" dirty="0" smtClean="0"/>
              <a:t>：</a:t>
            </a:r>
            <a:r>
              <a:rPr lang="en-US" altLang="zh-CN" dirty="0" smtClean="0"/>
              <a:t>3</a:t>
            </a:r>
            <a:endParaRPr lang="en-US" altLang="zh-CN" dirty="0"/>
          </a:p>
          <a:p>
            <a:pPr marL="400050" lvl="1" indent="0">
              <a:buNone/>
            </a:pPr>
            <a:r>
              <a:rPr lang="zh-CN" altLang="en-US" dirty="0"/>
              <a:t>执行</a:t>
            </a:r>
            <a:r>
              <a:rPr lang="en-US" altLang="zh-CN" dirty="0" smtClean="0"/>
              <a:t>reverse(12)</a:t>
            </a:r>
            <a:endParaRPr lang="en-US" altLang="zh-CN" dirty="0"/>
          </a:p>
          <a:p>
            <a:pPr marL="400050" lvl="1" indent="0">
              <a:buNone/>
            </a:pPr>
            <a:r>
              <a:rPr lang="zh-CN" altLang="en-US" dirty="0"/>
              <a:t>输出</a:t>
            </a:r>
            <a:r>
              <a:rPr lang="zh-CN" altLang="en-US" dirty="0" smtClean="0"/>
              <a:t>：</a:t>
            </a:r>
            <a:r>
              <a:rPr lang="en-US" altLang="zh-CN" dirty="0" smtClean="0"/>
              <a:t>2</a:t>
            </a:r>
          </a:p>
          <a:p>
            <a:pPr marL="400050" lvl="1" indent="0">
              <a:buNone/>
            </a:pPr>
            <a:r>
              <a:rPr lang="zh-CN" altLang="en-US" dirty="0"/>
              <a:t>执行</a:t>
            </a:r>
            <a:r>
              <a:rPr lang="en-US" altLang="zh-CN" dirty="0" smtClean="0"/>
              <a:t>reverse(1)</a:t>
            </a:r>
            <a:endParaRPr lang="en-US" altLang="zh-CN" dirty="0"/>
          </a:p>
          <a:p>
            <a:pPr marL="400050" lvl="1" indent="0">
              <a:buNone/>
            </a:pPr>
            <a:r>
              <a:rPr lang="zh-CN" altLang="en-US" dirty="0"/>
              <a:t>输出</a:t>
            </a:r>
            <a:r>
              <a:rPr lang="zh-CN" altLang="en-US" dirty="0" smtClean="0"/>
              <a:t>：</a:t>
            </a:r>
            <a:r>
              <a:rPr lang="en-US" altLang="zh-CN" dirty="0" smtClean="0"/>
              <a:t>1</a:t>
            </a:r>
          </a:p>
          <a:p>
            <a:pPr marL="0" indent="0">
              <a:buNone/>
            </a:pPr>
            <a:r>
              <a:rPr lang="zh-CN" altLang="en-US" dirty="0" smtClean="0">
                <a:solidFill>
                  <a:srgbClr val="FF0000"/>
                </a:solidFill>
              </a:rPr>
              <a:t>因此，最终输出为 </a:t>
            </a:r>
            <a:r>
              <a:rPr lang="en-US" altLang="zh-CN" dirty="0" smtClean="0">
                <a:solidFill>
                  <a:srgbClr val="FFC000"/>
                </a:solidFill>
              </a:rPr>
              <a:t>54321</a:t>
            </a:r>
            <a:endParaRPr lang="en-US" altLang="zh-CN" dirty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zh-CN" altLang="en-US" dirty="0"/>
          </a:p>
        </p:txBody>
      </p:sp>
      <p:cxnSp>
        <p:nvCxnSpPr>
          <p:cNvPr id="8" name="直接连接符 7"/>
          <p:cNvCxnSpPr/>
          <p:nvPr/>
        </p:nvCxnSpPr>
        <p:spPr>
          <a:xfrm>
            <a:off x="4860032" y="1268760"/>
            <a:ext cx="0" cy="54006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3831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7391400" cy="762000"/>
          </a:xfrm>
        </p:spPr>
        <p:txBody>
          <a:bodyPr/>
          <a:lstStyle/>
          <a:p>
            <a:pPr eaLnBrk="1" hangingPunct="1"/>
            <a:r>
              <a:rPr lang="zh-CN" altLang="en-US" dirty="0" smtClean="0"/>
              <a:t>递归</a:t>
            </a:r>
            <a:r>
              <a:rPr lang="zh-CN" altLang="en-US" dirty="0" smtClean="0"/>
              <a:t>程序设计</a:t>
            </a:r>
            <a:endParaRPr lang="zh-CN" altLang="en-US" b="0" dirty="0" smtClean="0"/>
          </a:p>
        </p:txBody>
      </p:sp>
      <p:sp>
        <p:nvSpPr>
          <p:cNvPr id="474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84313"/>
            <a:ext cx="8424862" cy="49688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zh-CN" altLang="en-US" sz="2800" dirty="0" smtClean="0"/>
              <a:t>用递归实现的问题，满足两个条件：</a:t>
            </a:r>
            <a:endParaRPr lang="zh-CN" altLang="en-US" sz="2400" dirty="0" smtClean="0"/>
          </a:p>
          <a:p>
            <a:pPr eaLnBrk="1" hangingPunct="1"/>
            <a:r>
              <a:rPr lang="zh-CN" altLang="en-US" sz="2800" dirty="0" smtClean="0"/>
              <a:t>问题可以逐步简化成自身较简单的形式（</a:t>
            </a:r>
            <a:r>
              <a:rPr lang="zh-CN" altLang="en-US" sz="2800" dirty="0" smtClean="0">
                <a:solidFill>
                  <a:srgbClr val="FFFF00"/>
                </a:solidFill>
              </a:rPr>
              <a:t>递归式</a:t>
            </a:r>
            <a:r>
              <a:rPr lang="zh-CN" altLang="en-US" sz="2800" dirty="0" smtClean="0"/>
              <a:t>）</a:t>
            </a:r>
            <a:endParaRPr lang="en-US" altLang="zh-CN" sz="2800" dirty="0" smtClean="0"/>
          </a:p>
          <a:p>
            <a:pPr lvl="1"/>
            <a:r>
              <a:rPr lang="zh-CN" altLang="en-US" sz="2400" dirty="0" smtClean="0">
                <a:solidFill>
                  <a:srgbClr val="FFC000"/>
                </a:solidFill>
              </a:rPr>
              <a:t>参数逐渐减小</a:t>
            </a:r>
            <a:endParaRPr lang="en-US" altLang="zh-CN" sz="2400" dirty="0" smtClean="0">
              <a:solidFill>
                <a:srgbClr val="FFC000"/>
              </a:solidFill>
            </a:endParaRPr>
          </a:p>
          <a:p>
            <a:pPr eaLnBrk="1" hangingPunct="1"/>
            <a:r>
              <a:rPr lang="zh-CN" altLang="en-US" sz="2800" dirty="0" smtClean="0"/>
              <a:t>递归</a:t>
            </a:r>
            <a:r>
              <a:rPr lang="zh-CN" altLang="en-US" sz="2800" dirty="0" smtClean="0"/>
              <a:t>最终能结束(</a:t>
            </a:r>
            <a:r>
              <a:rPr lang="zh-CN" altLang="en-US" sz="2800" dirty="0" smtClean="0">
                <a:solidFill>
                  <a:srgbClr val="FFFF00"/>
                </a:solidFill>
              </a:rPr>
              <a:t>递归出口</a:t>
            </a:r>
            <a:r>
              <a:rPr lang="zh-CN" altLang="en-US" sz="2800" dirty="0" smtClean="0"/>
              <a:t>)</a:t>
            </a:r>
            <a:endParaRPr lang="zh-CN" altLang="en-US" sz="2400" dirty="0" smtClean="0"/>
          </a:p>
          <a:p>
            <a:pPr lvl="1" eaLnBrk="1" hangingPunct="1"/>
            <a:endParaRPr lang="zh-CN" altLang="en-US" sz="2400" dirty="0" smtClean="0"/>
          </a:p>
          <a:p>
            <a:pPr eaLnBrk="1" hangingPunct="1">
              <a:buFont typeface="Wingdings" pitchFamily="2" charset="2"/>
              <a:buNone/>
            </a:pPr>
            <a:r>
              <a:rPr lang="zh-CN" altLang="en-US" dirty="0" smtClean="0">
                <a:solidFill>
                  <a:srgbClr val="FFFF00"/>
                </a:solidFill>
                <a:ea typeface="隶书" pitchFamily="49" charset="-122"/>
              </a:rPr>
              <a:t>两个条件缺一不可</a:t>
            </a:r>
          </a:p>
          <a:p>
            <a:pPr eaLnBrk="1" hangingPunct="1">
              <a:buFont typeface="Wingdings" pitchFamily="2" charset="2"/>
              <a:buNone/>
            </a:pPr>
            <a:r>
              <a:rPr lang="zh-CN" altLang="en-US" dirty="0" smtClean="0">
                <a:solidFill>
                  <a:srgbClr val="FFFF00"/>
                </a:solidFill>
                <a:ea typeface="隶书" pitchFamily="49" charset="-122"/>
              </a:rPr>
              <a:t>解决递归问题的两个着眼点</a:t>
            </a:r>
            <a:endParaRPr lang="zh-CN" altLang="zh-CN" sz="2400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8993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4115" grpId="0" build="p" bldLvl="2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765175"/>
            <a:ext cx="8362950" cy="1171575"/>
          </a:xfrm>
        </p:spPr>
        <p:txBody>
          <a:bodyPr/>
          <a:lstStyle/>
          <a:p>
            <a:pPr eaLnBrk="1" hangingPunct="1"/>
            <a:r>
              <a:rPr lang="zh-CN" altLang="en-US" smtClean="0"/>
              <a:t>本章要点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7859713" cy="3824288"/>
          </a:xfrm>
        </p:spPr>
        <p:txBody>
          <a:bodyPr/>
          <a:lstStyle/>
          <a:p>
            <a:pPr eaLnBrk="1" hangingPunct="1"/>
            <a:endParaRPr lang="zh-CN" altLang="en-US" sz="2400" smtClean="0"/>
          </a:p>
          <a:p>
            <a:pPr eaLnBrk="1" hangingPunct="1"/>
            <a:r>
              <a:rPr lang="zh-CN" altLang="en-US" smtClean="0"/>
              <a:t>怎样把多个函数组织起来？</a:t>
            </a:r>
          </a:p>
          <a:p>
            <a:pPr eaLnBrk="1" hangingPunct="1"/>
            <a:r>
              <a:rPr lang="zh-CN" altLang="en-US" smtClean="0"/>
              <a:t>怎样用结构化程序设计的思想解决问题？</a:t>
            </a:r>
          </a:p>
          <a:p>
            <a:pPr eaLnBrk="1" hangingPunct="1"/>
            <a:r>
              <a:rPr lang="zh-CN" altLang="en-US" smtClean="0"/>
              <a:t>怎样用函数嵌套求解复杂的问题？</a:t>
            </a:r>
          </a:p>
          <a:p>
            <a:pPr eaLnBrk="1" hangingPunct="1"/>
            <a:r>
              <a:rPr lang="zh-CN" altLang="en-US" smtClean="0"/>
              <a:t>怎样用函数递归解决问题？</a:t>
            </a:r>
          </a:p>
          <a:p>
            <a:pPr eaLnBrk="1" hangingPunct="1"/>
            <a:r>
              <a:rPr lang="zh-CN" altLang="en-US" smtClean="0"/>
              <a:t>如何使用宏？</a:t>
            </a:r>
          </a:p>
        </p:txBody>
      </p:sp>
    </p:spTree>
    <p:extLst>
      <p:ext uri="{BB962C8B-B14F-4D97-AF65-F5344CB8AC3E}">
        <p14:creationId xmlns:p14="http://schemas.microsoft.com/office/powerpoint/2010/main" val="4135014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476250"/>
            <a:ext cx="7772400" cy="762000"/>
          </a:xfrm>
        </p:spPr>
        <p:txBody>
          <a:bodyPr/>
          <a:lstStyle/>
          <a:p>
            <a:pPr eaLnBrk="1" hangingPunct="1"/>
            <a:r>
              <a:rPr lang="zh-CN" altLang="en-US" dirty="0" smtClean="0"/>
              <a:t>例</a:t>
            </a:r>
            <a:r>
              <a:rPr lang="en-US" altLang="zh-CN" dirty="0" smtClean="0"/>
              <a:t>10-5  </a:t>
            </a:r>
            <a:r>
              <a:rPr lang="zh-CN" altLang="en-US" dirty="0" smtClean="0"/>
              <a:t>汉诺(</a:t>
            </a:r>
            <a:r>
              <a:rPr lang="en-US" altLang="zh-CN" dirty="0" smtClean="0"/>
              <a:t>Hanoi)</a:t>
            </a:r>
            <a:r>
              <a:rPr lang="zh-CN" altLang="en-US" dirty="0" smtClean="0"/>
              <a:t>塔 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4235450"/>
            <a:ext cx="5943600" cy="2362200"/>
          </a:xfrm>
        </p:spPr>
        <p:txBody>
          <a:bodyPr/>
          <a:lstStyle/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800" smtClean="0"/>
              <a:t>将64 个盘从座</a:t>
            </a:r>
            <a:r>
              <a:rPr lang="en-US" altLang="zh-CN" sz="2800" smtClean="0"/>
              <a:t>A</a:t>
            </a:r>
            <a:r>
              <a:rPr lang="zh-CN" altLang="en-US" sz="2800" smtClean="0"/>
              <a:t>搬到座</a:t>
            </a:r>
            <a:r>
              <a:rPr lang="en-US" altLang="zh-CN" sz="2800" smtClean="0"/>
              <a:t>B</a:t>
            </a:r>
            <a:endParaRPr lang="zh-CN" altLang="en-US" sz="2800" smtClean="0"/>
          </a:p>
          <a:p>
            <a:pPr lvl="1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400" smtClean="0"/>
              <a:t>(1) 一次只能搬一个盘子</a:t>
            </a:r>
          </a:p>
          <a:p>
            <a:pPr lvl="1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400" smtClean="0"/>
              <a:t>(2) 盘子只能插在</a:t>
            </a:r>
            <a:r>
              <a:rPr lang="en-US" altLang="zh-CN" sz="2400" smtClean="0"/>
              <a:t>A、B、C</a:t>
            </a:r>
            <a:r>
              <a:rPr lang="zh-CN" altLang="en-US" sz="2400" smtClean="0"/>
              <a:t>三个杆中</a:t>
            </a:r>
          </a:p>
          <a:p>
            <a:pPr lvl="1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400" smtClean="0"/>
              <a:t>(3) 大盘不能压在小盘上</a:t>
            </a:r>
            <a:endParaRPr lang="zh-CN" altLang="zh-CN" sz="2400" smtClean="0"/>
          </a:p>
        </p:txBody>
      </p:sp>
      <p:sp>
        <p:nvSpPr>
          <p:cNvPr id="35844" name="Line 4"/>
          <p:cNvSpPr>
            <a:spLocks noChangeShapeType="1"/>
          </p:cNvSpPr>
          <p:nvPr/>
        </p:nvSpPr>
        <p:spPr bwMode="auto">
          <a:xfrm>
            <a:off x="3962400" y="316865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5845" name="Line 5"/>
          <p:cNvSpPr>
            <a:spLocks noChangeShapeType="1"/>
          </p:cNvSpPr>
          <p:nvPr/>
        </p:nvSpPr>
        <p:spPr bwMode="auto">
          <a:xfrm flipV="1">
            <a:off x="4953000" y="1339850"/>
            <a:ext cx="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5850" name="Line 10"/>
          <p:cNvSpPr>
            <a:spLocks noChangeShapeType="1"/>
          </p:cNvSpPr>
          <p:nvPr/>
        </p:nvSpPr>
        <p:spPr bwMode="auto">
          <a:xfrm>
            <a:off x="6604000" y="3219450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5851" name="Line 11"/>
          <p:cNvSpPr>
            <a:spLocks noChangeShapeType="1"/>
          </p:cNvSpPr>
          <p:nvPr/>
        </p:nvSpPr>
        <p:spPr bwMode="auto">
          <a:xfrm flipV="1">
            <a:off x="7747000" y="154305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5852" name="Line 12"/>
          <p:cNvSpPr>
            <a:spLocks noChangeShapeType="1"/>
          </p:cNvSpPr>
          <p:nvPr/>
        </p:nvSpPr>
        <p:spPr bwMode="auto">
          <a:xfrm>
            <a:off x="1066800" y="3168650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5853" name="Line 13"/>
          <p:cNvSpPr>
            <a:spLocks noChangeShapeType="1"/>
          </p:cNvSpPr>
          <p:nvPr/>
        </p:nvSpPr>
        <p:spPr bwMode="auto">
          <a:xfrm flipV="1">
            <a:off x="2209800" y="149225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5854" name="Text Box 14"/>
          <p:cNvSpPr txBox="1">
            <a:spLocks noChangeArrowheads="1"/>
          </p:cNvSpPr>
          <p:nvPr/>
        </p:nvSpPr>
        <p:spPr bwMode="auto">
          <a:xfrm>
            <a:off x="1295400" y="3549650"/>
            <a:ext cx="693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2400" b="1"/>
              <a:t>         </a:t>
            </a:r>
            <a:r>
              <a:rPr kumimoji="1" lang="en-US" altLang="zh-CN" sz="2400" b="1"/>
              <a:t>A		        B	                               C</a:t>
            </a:r>
          </a:p>
        </p:txBody>
      </p:sp>
      <p:sp>
        <p:nvSpPr>
          <p:cNvPr id="35855" name="AutoShape 15"/>
          <p:cNvSpPr>
            <a:spLocks noChangeArrowheads="1"/>
          </p:cNvSpPr>
          <p:nvPr/>
        </p:nvSpPr>
        <p:spPr bwMode="auto">
          <a:xfrm>
            <a:off x="3200400" y="2254250"/>
            <a:ext cx="762000" cy="304800"/>
          </a:xfrm>
          <a:prstGeom prst="rightArrow">
            <a:avLst>
              <a:gd name="adj1" fmla="val 50000"/>
              <a:gd name="adj2" fmla="val 62500"/>
            </a:avLst>
          </a:prstGeom>
          <a:solidFill>
            <a:srgbClr val="CC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2" name="组合 1"/>
          <p:cNvGrpSpPr/>
          <p:nvPr/>
        </p:nvGrpSpPr>
        <p:grpSpPr>
          <a:xfrm>
            <a:off x="1371600" y="1916832"/>
            <a:ext cx="1676400" cy="1240904"/>
            <a:chOff x="1371600" y="1916832"/>
            <a:chExt cx="1676400" cy="1240904"/>
          </a:xfrm>
        </p:grpSpPr>
        <p:sp>
          <p:nvSpPr>
            <p:cNvPr id="16" name="Rectangle 5"/>
            <p:cNvSpPr>
              <a:spLocks noChangeArrowheads="1"/>
            </p:cNvSpPr>
            <p:nvPr/>
          </p:nvSpPr>
          <p:spPr bwMode="auto">
            <a:xfrm>
              <a:off x="1371600" y="2929136"/>
              <a:ext cx="1676400" cy="2286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17" name="组合 16"/>
            <p:cNvGrpSpPr/>
            <p:nvPr/>
          </p:nvGrpSpPr>
          <p:grpSpPr>
            <a:xfrm>
              <a:off x="1562100" y="1916832"/>
              <a:ext cx="1295400" cy="1012304"/>
              <a:chOff x="1562100" y="1712640"/>
              <a:chExt cx="1295400" cy="1012304"/>
            </a:xfrm>
          </p:grpSpPr>
          <p:sp>
            <p:nvSpPr>
              <p:cNvPr id="18" name="Rectangle 6"/>
              <p:cNvSpPr>
                <a:spLocks noChangeArrowheads="1"/>
              </p:cNvSpPr>
              <p:nvPr/>
            </p:nvSpPr>
            <p:spPr bwMode="auto">
              <a:xfrm>
                <a:off x="1562100" y="2496344"/>
                <a:ext cx="1295400" cy="2286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9" name="Rectangle 7"/>
              <p:cNvSpPr>
                <a:spLocks noChangeArrowheads="1"/>
              </p:cNvSpPr>
              <p:nvPr/>
            </p:nvSpPr>
            <p:spPr bwMode="auto">
              <a:xfrm>
                <a:off x="1917700" y="1865040"/>
                <a:ext cx="609600" cy="17410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0" name="Rectangle 8"/>
              <p:cNvSpPr>
                <a:spLocks noChangeArrowheads="1"/>
              </p:cNvSpPr>
              <p:nvPr/>
            </p:nvSpPr>
            <p:spPr bwMode="auto">
              <a:xfrm>
                <a:off x="2049780" y="1712640"/>
                <a:ext cx="304800" cy="1524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1" name="Rectangle 6"/>
              <p:cNvSpPr>
                <a:spLocks noChangeArrowheads="1"/>
              </p:cNvSpPr>
              <p:nvPr/>
            </p:nvSpPr>
            <p:spPr bwMode="auto">
              <a:xfrm>
                <a:off x="1705744" y="2267744"/>
                <a:ext cx="1008112" cy="2286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2" name="Rectangle 6"/>
              <p:cNvSpPr>
                <a:spLocks noChangeArrowheads="1"/>
              </p:cNvSpPr>
              <p:nvPr/>
            </p:nvSpPr>
            <p:spPr bwMode="auto">
              <a:xfrm>
                <a:off x="1848408" y="2039144"/>
                <a:ext cx="722784" cy="2286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</p:grpSp>
      <p:grpSp>
        <p:nvGrpSpPr>
          <p:cNvPr id="3" name="组合 2"/>
          <p:cNvGrpSpPr/>
          <p:nvPr/>
        </p:nvGrpSpPr>
        <p:grpSpPr>
          <a:xfrm>
            <a:off x="4139952" y="1916832"/>
            <a:ext cx="1676400" cy="1240904"/>
            <a:chOff x="4139952" y="1916832"/>
            <a:chExt cx="1676400" cy="1240904"/>
          </a:xfrm>
        </p:grpSpPr>
        <p:sp>
          <p:nvSpPr>
            <p:cNvPr id="23" name="Rectangle 5"/>
            <p:cNvSpPr>
              <a:spLocks noChangeArrowheads="1"/>
            </p:cNvSpPr>
            <p:nvPr/>
          </p:nvSpPr>
          <p:spPr bwMode="auto">
            <a:xfrm>
              <a:off x="4139952" y="2929136"/>
              <a:ext cx="1676400" cy="2286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24" name="组合 23"/>
            <p:cNvGrpSpPr/>
            <p:nvPr/>
          </p:nvGrpSpPr>
          <p:grpSpPr>
            <a:xfrm>
              <a:off x="4330452" y="1916832"/>
              <a:ext cx="1295400" cy="1012304"/>
              <a:chOff x="1562100" y="1712640"/>
              <a:chExt cx="1295400" cy="1012304"/>
            </a:xfrm>
          </p:grpSpPr>
          <p:sp>
            <p:nvSpPr>
              <p:cNvPr id="25" name="Rectangle 6"/>
              <p:cNvSpPr>
                <a:spLocks noChangeArrowheads="1"/>
              </p:cNvSpPr>
              <p:nvPr/>
            </p:nvSpPr>
            <p:spPr bwMode="auto">
              <a:xfrm>
                <a:off x="1562100" y="2496344"/>
                <a:ext cx="1295400" cy="2286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6" name="Rectangle 7"/>
              <p:cNvSpPr>
                <a:spLocks noChangeArrowheads="1"/>
              </p:cNvSpPr>
              <p:nvPr/>
            </p:nvSpPr>
            <p:spPr bwMode="auto">
              <a:xfrm>
                <a:off x="1917700" y="1865040"/>
                <a:ext cx="609600" cy="17410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7" name="Rectangle 8"/>
              <p:cNvSpPr>
                <a:spLocks noChangeArrowheads="1"/>
              </p:cNvSpPr>
              <p:nvPr/>
            </p:nvSpPr>
            <p:spPr bwMode="auto">
              <a:xfrm>
                <a:off x="2049780" y="1712640"/>
                <a:ext cx="304800" cy="1524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8" name="Rectangle 6"/>
              <p:cNvSpPr>
                <a:spLocks noChangeArrowheads="1"/>
              </p:cNvSpPr>
              <p:nvPr/>
            </p:nvSpPr>
            <p:spPr bwMode="auto">
              <a:xfrm>
                <a:off x="1705744" y="2267744"/>
                <a:ext cx="1008112" cy="2286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9" name="Rectangle 6"/>
              <p:cNvSpPr>
                <a:spLocks noChangeArrowheads="1"/>
              </p:cNvSpPr>
              <p:nvPr/>
            </p:nvSpPr>
            <p:spPr bwMode="auto">
              <a:xfrm>
                <a:off x="1848408" y="2039144"/>
                <a:ext cx="722784" cy="2286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76710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49275"/>
            <a:ext cx="1763712" cy="973138"/>
          </a:xfrm>
        </p:spPr>
        <p:txBody>
          <a:bodyPr/>
          <a:lstStyle/>
          <a:p>
            <a:pPr eaLnBrk="1" hangingPunct="1"/>
            <a:r>
              <a:rPr lang="zh-CN" altLang="en-US" smtClean="0"/>
              <a:t>分析</a:t>
            </a:r>
            <a:endParaRPr lang="zh-CN" altLang="en-US" smtClean="0">
              <a:solidFill>
                <a:srgbClr val="FFFFCC"/>
              </a:solidFill>
            </a:endParaRPr>
          </a:p>
        </p:txBody>
      </p:sp>
      <p:sp>
        <p:nvSpPr>
          <p:cNvPr id="37904" name="Line 16"/>
          <p:cNvSpPr>
            <a:spLocks noChangeShapeType="1"/>
          </p:cNvSpPr>
          <p:nvPr/>
        </p:nvSpPr>
        <p:spPr bwMode="auto">
          <a:xfrm>
            <a:off x="950672" y="41656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7905" name="Line 17"/>
          <p:cNvSpPr>
            <a:spLocks noChangeShapeType="1"/>
          </p:cNvSpPr>
          <p:nvPr/>
        </p:nvSpPr>
        <p:spPr bwMode="auto">
          <a:xfrm flipV="1">
            <a:off x="1941272" y="2336800"/>
            <a:ext cx="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7910" name="Line 22"/>
          <p:cNvSpPr>
            <a:spLocks noChangeShapeType="1"/>
          </p:cNvSpPr>
          <p:nvPr/>
        </p:nvSpPr>
        <p:spPr bwMode="auto">
          <a:xfrm>
            <a:off x="3795472" y="4165600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7911" name="Line 23"/>
          <p:cNvSpPr>
            <a:spLocks noChangeShapeType="1"/>
          </p:cNvSpPr>
          <p:nvPr/>
        </p:nvSpPr>
        <p:spPr bwMode="auto">
          <a:xfrm flipV="1">
            <a:off x="4938472" y="24892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7914" name="Line 26"/>
          <p:cNvSpPr>
            <a:spLocks noChangeShapeType="1"/>
          </p:cNvSpPr>
          <p:nvPr/>
        </p:nvSpPr>
        <p:spPr bwMode="auto">
          <a:xfrm>
            <a:off x="6665672" y="4140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7915" name="Line 27"/>
          <p:cNvSpPr>
            <a:spLocks noChangeShapeType="1"/>
          </p:cNvSpPr>
          <p:nvPr/>
        </p:nvSpPr>
        <p:spPr bwMode="auto">
          <a:xfrm flipV="1">
            <a:off x="7656272" y="2311400"/>
            <a:ext cx="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7920" name="Text Box 32"/>
          <p:cNvSpPr txBox="1">
            <a:spLocks noChangeArrowheads="1"/>
          </p:cNvSpPr>
          <p:nvPr/>
        </p:nvSpPr>
        <p:spPr bwMode="auto">
          <a:xfrm>
            <a:off x="1331672" y="4241800"/>
            <a:ext cx="693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2400" b="1"/>
              <a:t>      </a:t>
            </a:r>
            <a:r>
              <a:rPr kumimoji="1" lang="en-US" altLang="zh-CN" sz="2400" b="1"/>
              <a:t>A			         B		         C</a:t>
            </a:r>
          </a:p>
        </p:txBody>
      </p:sp>
      <p:grpSp>
        <p:nvGrpSpPr>
          <p:cNvPr id="3" name="组合 2"/>
          <p:cNvGrpSpPr/>
          <p:nvPr/>
        </p:nvGrpSpPr>
        <p:grpSpPr>
          <a:xfrm>
            <a:off x="2855672" y="2917076"/>
            <a:ext cx="939800" cy="867524"/>
            <a:chOff x="3124200" y="4771276"/>
            <a:chExt cx="939800" cy="867524"/>
          </a:xfrm>
        </p:grpSpPr>
        <p:sp>
          <p:nvSpPr>
            <p:cNvPr id="37912" name="AutoShape 24"/>
            <p:cNvSpPr>
              <a:spLocks/>
            </p:cNvSpPr>
            <p:nvPr/>
          </p:nvSpPr>
          <p:spPr bwMode="auto">
            <a:xfrm>
              <a:off x="3124200" y="4771276"/>
              <a:ext cx="228600" cy="867524"/>
            </a:xfrm>
            <a:prstGeom prst="rightBrace">
              <a:avLst>
                <a:gd name="adj1" fmla="val 41667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7922" name="Text Box 34"/>
            <p:cNvSpPr txBox="1">
              <a:spLocks noChangeArrowheads="1"/>
            </p:cNvSpPr>
            <p:nvPr/>
          </p:nvSpPr>
          <p:spPr bwMode="auto">
            <a:xfrm>
              <a:off x="3375288" y="4973935"/>
              <a:ext cx="688712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kumimoji="1" lang="en-US" altLang="zh-CN" sz="2400" b="1" dirty="0"/>
                <a:t>n-1</a:t>
              </a:r>
            </a:p>
          </p:txBody>
        </p:sp>
      </p:grpSp>
      <p:sp>
        <p:nvSpPr>
          <p:cNvPr id="477219" name="Freeform 35"/>
          <p:cNvSpPr>
            <a:spLocks/>
          </p:cNvSpPr>
          <p:nvPr/>
        </p:nvSpPr>
        <p:spPr bwMode="auto">
          <a:xfrm>
            <a:off x="2258772" y="2336800"/>
            <a:ext cx="5237480" cy="580276"/>
          </a:xfrm>
          <a:custGeom>
            <a:avLst/>
            <a:gdLst>
              <a:gd name="T0" fmla="*/ 0 w 2256"/>
              <a:gd name="T1" fmla="*/ 762000 h 480"/>
              <a:gd name="T2" fmla="*/ 1752600 w 2256"/>
              <a:gd name="T3" fmla="*/ 0 h 480"/>
              <a:gd name="T4" fmla="*/ 3581400 w 2256"/>
              <a:gd name="T5" fmla="*/ 762000 h 48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56" h="480">
                <a:moveTo>
                  <a:pt x="0" y="480"/>
                </a:moveTo>
                <a:cubicBezTo>
                  <a:pt x="364" y="240"/>
                  <a:pt x="728" y="0"/>
                  <a:pt x="1104" y="0"/>
                </a:cubicBezTo>
                <a:cubicBezTo>
                  <a:pt x="1480" y="0"/>
                  <a:pt x="1868" y="240"/>
                  <a:pt x="2256" y="480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47" name="组合 46"/>
          <p:cNvGrpSpPr/>
          <p:nvPr/>
        </p:nvGrpSpPr>
        <p:grpSpPr>
          <a:xfrm>
            <a:off x="7008572" y="3109575"/>
            <a:ext cx="1295400" cy="1012304"/>
            <a:chOff x="1562100" y="4771276"/>
            <a:chExt cx="1295400" cy="1012304"/>
          </a:xfrm>
          <a:solidFill>
            <a:srgbClr val="008080"/>
          </a:solidFill>
        </p:grpSpPr>
        <p:sp>
          <p:nvSpPr>
            <p:cNvPr id="48" name="Rectangle 6"/>
            <p:cNvSpPr>
              <a:spLocks noChangeArrowheads="1"/>
            </p:cNvSpPr>
            <p:nvPr/>
          </p:nvSpPr>
          <p:spPr bwMode="auto">
            <a:xfrm>
              <a:off x="1562100" y="5554980"/>
              <a:ext cx="1295400" cy="22860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9" name="Rectangle 7"/>
            <p:cNvSpPr>
              <a:spLocks noChangeArrowheads="1"/>
            </p:cNvSpPr>
            <p:nvPr/>
          </p:nvSpPr>
          <p:spPr bwMode="auto">
            <a:xfrm>
              <a:off x="1917700" y="4923676"/>
              <a:ext cx="609600" cy="174104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0" name="Rectangle 8"/>
            <p:cNvSpPr>
              <a:spLocks noChangeArrowheads="1"/>
            </p:cNvSpPr>
            <p:nvPr/>
          </p:nvSpPr>
          <p:spPr bwMode="auto">
            <a:xfrm>
              <a:off x="2049780" y="4771276"/>
              <a:ext cx="304800" cy="15240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1" name="Rectangle 6"/>
            <p:cNvSpPr>
              <a:spLocks noChangeArrowheads="1"/>
            </p:cNvSpPr>
            <p:nvPr/>
          </p:nvSpPr>
          <p:spPr bwMode="auto">
            <a:xfrm>
              <a:off x="1705744" y="5326380"/>
              <a:ext cx="1008112" cy="22860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2" name="Rectangle 6"/>
            <p:cNvSpPr>
              <a:spLocks noChangeArrowheads="1"/>
            </p:cNvSpPr>
            <p:nvPr/>
          </p:nvSpPr>
          <p:spPr bwMode="auto">
            <a:xfrm>
              <a:off x="1848408" y="5097780"/>
              <a:ext cx="722784" cy="22860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53" name="Rectangle 5"/>
          <p:cNvSpPr>
            <a:spLocks noChangeArrowheads="1"/>
          </p:cNvSpPr>
          <p:nvPr/>
        </p:nvSpPr>
        <p:spPr bwMode="auto">
          <a:xfrm>
            <a:off x="1095452" y="3937000"/>
            <a:ext cx="16764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6" name="Rectangle 5"/>
          <p:cNvSpPr>
            <a:spLocks noChangeArrowheads="1"/>
          </p:cNvSpPr>
          <p:nvPr/>
        </p:nvSpPr>
        <p:spPr bwMode="auto">
          <a:xfrm>
            <a:off x="4100272" y="3937000"/>
            <a:ext cx="16764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58" name="组合 57"/>
          <p:cNvGrpSpPr/>
          <p:nvPr/>
        </p:nvGrpSpPr>
        <p:grpSpPr>
          <a:xfrm>
            <a:off x="1293572" y="2927236"/>
            <a:ext cx="1295400" cy="1012304"/>
            <a:chOff x="1562100" y="1712640"/>
            <a:chExt cx="1295400" cy="1012304"/>
          </a:xfrm>
        </p:grpSpPr>
        <p:sp>
          <p:nvSpPr>
            <p:cNvPr id="59" name="Rectangle 6"/>
            <p:cNvSpPr>
              <a:spLocks noChangeArrowheads="1"/>
            </p:cNvSpPr>
            <p:nvPr/>
          </p:nvSpPr>
          <p:spPr bwMode="auto">
            <a:xfrm>
              <a:off x="1562100" y="2496344"/>
              <a:ext cx="1295400" cy="2286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0" name="Rectangle 7"/>
            <p:cNvSpPr>
              <a:spLocks noChangeArrowheads="1"/>
            </p:cNvSpPr>
            <p:nvPr/>
          </p:nvSpPr>
          <p:spPr bwMode="auto">
            <a:xfrm>
              <a:off x="1917700" y="1865040"/>
              <a:ext cx="609600" cy="17410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1" name="Rectangle 8"/>
            <p:cNvSpPr>
              <a:spLocks noChangeArrowheads="1"/>
            </p:cNvSpPr>
            <p:nvPr/>
          </p:nvSpPr>
          <p:spPr bwMode="auto">
            <a:xfrm>
              <a:off x="2049780" y="1712640"/>
              <a:ext cx="304800" cy="1524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2" name="Rectangle 6"/>
            <p:cNvSpPr>
              <a:spLocks noChangeArrowheads="1"/>
            </p:cNvSpPr>
            <p:nvPr/>
          </p:nvSpPr>
          <p:spPr bwMode="auto">
            <a:xfrm>
              <a:off x="1705744" y="2267744"/>
              <a:ext cx="1008112" cy="2286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3" name="Rectangle 6"/>
            <p:cNvSpPr>
              <a:spLocks noChangeArrowheads="1"/>
            </p:cNvSpPr>
            <p:nvPr/>
          </p:nvSpPr>
          <p:spPr bwMode="auto">
            <a:xfrm>
              <a:off x="1848408" y="2039144"/>
              <a:ext cx="722784" cy="2286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" name="组合 1"/>
          <p:cNvGrpSpPr/>
          <p:nvPr/>
        </p:nvGrpSpPr>
        <p:grpSpPr>
          <a:xfrm>
            <a:off x="1293572" y="2929927"/>
            <a:ext cx="1295400" cy="1012304"/>
            <a:chOff x="1562100" y="4771276"/>
            <a:chExt cx="1295400" cy="1012304"/>
          </a:xfrm>
          <a:solidFill>
            <a:srgbClr val="008080"/>
          </a:solidFill>
        </p:grpSpPr>
        <p:sp>
          <p:nvSpPr>
            <p:cNvPr id="41" name="Rectangle 6"/>
            <p:cNvSpPr>
              <a:spLocks noChangeArrowheads="1"/>
            </p:cNvSpPr>
            <p:nvPr/>
          </p:nvSpPr>
          <p:spPr bwMode="auto">
            <a:xfrm>
              <a:off x="1562100" y="5554980"/>
              <a:ext cx="1295400" cy="22860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2" name="Rectangle 7"/>
            <p:cNvSpPr>
              <a:spLocks noChangeArrowheads="1"/>
            </p:cNvSpPr>
            <p:nvPr/>
          </p:nvSpPr>
          <p:spPr bwMode="auto">
            <a:xfrm>
              <a:off x="1917700" y="4923676"/>
              <a:ext cx="609600" cy="174104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3" name="Rectangle 8"/>
            <p:cNvSpPr>
              <a:spLocks noChangeArrowheads="1"/>
            </p:cNvSpPr>
            <p:nvPr/>
          </p:nvSpPr>
          <p:spPr bwMode="auto">
            <a:xfrm>
              <a:off x="2049780" y="4771276"/>
              <a:ext cx="304800" cy="15240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4" name="Rectangle 6"/>
            <p:cNvSpPr>
              <a:spLocks noChangeArrowheads="1"/>
            </p:cNvSpPr>
            <p:nvPr/>
          </p:nvSpPr>
          <p:spPr bwMode="auto">
            <a:xfrm>
              <a:off x="1705744" y="5326380"/>
              <a:ext cx="1008112" cy="22860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5" name="Rectangle 6"/>
            <p:cNvSpPr>
              <a:spLocks noChangeArrowheads="1"/>
            </p:cNvSpPr>
            <p:nvPr/>
          </p:nvSpPr>
          <p:spPr bwMode="auto">
            <a:xfrm>
              <a:off x="1848408" y="5097780"/>
              <a:ext cx="722784" cy="22860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64" name="组合 63"/>
          <p:cNvGrpSpPr/>
          <p:nvPr/>
        </p:nvGrpSpPr>
        <p:grpSpPr>
          <a:xfrm>
            <a:off x="4290772" y="2927236"/>
            <a:ext cx="1295400" cy="1012304"/>
            <a:chOff x="1562100" y="4771276"/>
            <a:chExt cx="1295400" cy="1012304"/>
          </a:xfrm>
          <a:solidFill>
            <a:srgbClr val="008080"/>
          </a:solidFill>
        </p:grpSpPr>
        <p:sp>
          <p:nvSpPr>
            <p:cNvPr id="65" name="Rectangle 6"/>
            <p:cNvSpPr>
              <a:spLocks noChangeArrowheads="1"/>
            </p:cNvSpPr>
            <p:nvPr/>
          </p:nvSpPr>
          <p:spPr bwMode="auto">
            <a:xfrm>
              <a:off x="1562100" y="5554980"/>
              <a:ext cx="1295400" cy="22860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6" name="Rectangle 7"/>
            <p:cNvSpPr>
              <a:spLocks noChangeArrowheads="1"/>
            </p:cNvSpPr>
            <p:nvPr/>
          </p:nvSpPr>
          <p:spPr bwMode="auto">
            <a:xfrm>
              <a:off x="1917700" y="4923676"/>
              <a:ext cx="609600" cy="174104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7" name="Rectangle 8"/>
            <p:cNvSpPr>
              <a:spLocks noChangeArrowheads="1"/>
            </p:cNvSpPr>
            <p:nvPr/>
          </p:nvSpPr>
          <p:spPr bwMode="auto">
            <a:xfrm>
              <a:off x="2049780" y="4771276"/>
              <a:ext cx="304800" cy="15240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8" name="Rectangle 6"/>
            <p:cNvSpPr>
              <a:spLocks noChangeArrowheads="1"/>
            </p:cNvSpPr>
            <p:nvPr/>
          </p:nvSpPr>
          <p:spPr bwMode="auto">
            <a:xfrm>
              <a:off x="1705744" y="5326380"/>
              <a:ext cx="1008112" cy="22860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9" name="Rectangle 6"/>
            <p:cNvSpPr>
              <a:spLocks noChangeArrowheads="1"/>
            </p:cNvSpPr>
            <p:nvPr/>
          </p:nvSpPr>
          <p:spPr bwMode="auto">
            <a:xfrm>
              <a:off x="1848408" y="5097780"/>
              <a:ext cx="722784" cy="22860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941263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7219" grpId="0" animBg="1"/>
      <p:bldP spid="53" grpId="0" animBg="1"/>
      <p:bldP spid="5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汉诺(</a:t>
            </a:r>
            <a:r>
              <a:rPr lang="en-US" altLang="zh-CN" dirty="0"/>
              <a:t>Hanoi)</a:t>
            </a:r>
            <a:r>
              <a:rPr lang="zh-CN" altLang="en-US" dirty="0"/>
              <a:t>塔 </a:t>
            </a:r>
            <a:r>
              <a:rPr lang="zh-CN" altLang="en-US" dirty="0" smtClean="0"/>
              <a:t>问题求解</a:t>
            </a:r>
            <a:endParaRPr lang="zh-CN" altLang="en-US" dirty="0" smtClean="0"/>
          </a:p>
        </p:txBody>
      </p:sp>
      <p:sp>
        <p:nvSpPr>
          <p:cNvPr id="5" name="文本占位符 4"/>
          <p:cNvSpPr>
            <a:spLocks noGrp="1"/>
          </p:cNvSpPr>
          <p:nvPr>
            <p:ph type="body" idx="1"/>
          </p:nvPr>
        </p:nvSpPr>
        <p:spPr>
          <a:xfrm>
            <a:off x="107504" y="1493093"/>
            <a:ext cx="4245868" cy="639763"/>
          </a:xfrm>
        </p:spPr>
        <p:txBody>
          <a:bodyPr>
            <a:normAutofit/>
          </a:bodyPr>
          <a:lstStyle/>
          <a:p>
            <a:r>
              <a:rPr lang="zh-CN" altLang="en-US" sz="3200" dirty="0" smtClean="0">
                <a:solidFill>
                  <a:srgbClr val="C00000"/>
                </a:solidFill>
              </a:rPr>
              <a:t>伪代码描述</a:t>
            </a:r>
            <a:endParaRPr lang="zh-CN" altLang="en-US" sz="3200" dirty="0">
              <a:solidFill>
                <a:srgbClr val="C00000"/>
              </a:solidFill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sz="half" idx="2"/>
          </p:nvPr>
        </p:nvSpPr>
        <p:spPr>
          <a:xfrm>
            <a:off x="179513" y="2174874"/>
            <a:ext cx="4248471" cy="435046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err="1" smtClean="0"/>
              <a:t>hanio</a:t>
            </a:r>
            <a:r>
              <a:rPr lang="en-US" altLang="zh-CN" dirty="0" smtClean="0"/>
              <a:t>(n</a:t>
            </a:r>
            <a:r>
              <a:rPr lang="zh-CN" altLang="en-US" dirty="0" smtClean="0"/>
              <a:t>个盘，</a:t>
            </a:r>
            <a:r>
              <a:rPr lang="en-US" altLang="zh-CN" dirty="0" smtClean="0"/>
              <a:t>A→B</a:t>
            </a:r>
            <a:r>
              <a:rPr lang="zh-CN" altLang="en-US" dirty="0" smtClean="0"/>
              <a:t>，</a:t>
            </a:r>
            <a:r>
              <a:rPr lang="en-US" altLang="zh-CN" dirty="0" smtClean="0"/>
              <a:t>C</a:t>
            </a:r>
            <a:r>
              <a:rPr lang="zh-CN" altLang="en-US" dirty="0" smtClean="0"/>
              <a:t>为过渡</a:t>
            </a:r>
            <a:r>
              <a:rPr lang="en-US" altLang="zh-CN" dirty="0" smtClean="0"/>
              <a:t>)</a:t>
            </a:r>
            <a:endParaRPr lang="zh-CN" altLang="en-US" dirty="0" smtClean="0"/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 smtClean="0"/>
              <a:t> </a:t>
            </a:r>
            <a:r>
              <a:rPr lang="en-US" altLang="zh-CN" dirty="0" smtClean="0"/>
              <a:t>  if (n == 1)</a:t>
            </a:r>
          </a:p>
          <a:p>
            <a:pPr marL="0" indent="0">
              <a:buNone/>
            </a:pPr>
            <a:r>
              <a:rPr lang="en-US" altLang="zh-CN" dirty="0" smtClean="0"/>
              <a:t>      </a:t>
            </a:r>
            <a:r>
              <a:rPr lang="zh-CN" altLang="en-US" dirty="0" smtClean="0">
                <a:solidFill>
                  <a:srgbClr val="FF0000"/>
                </a:solidFill>
              </a:rPr>
              <a:t>直接</a:t>
            </a:r>
            <a:r>
              <a:rPr lang="zh-CN" altLang="en-US" dirty="0" smtClean="0">
                <a:solidFill>
                  <a:srgbClr val="FF0000"/>
                </a:solidFill>
              </a:rPr>
              <a:t>搬运</a:t>
            </a:r>
            <a:r>
              <a:rPr lang="zh-CN" altLang="en-US" dirty="0" smtClean="0">
                <a:solidFill>
                  <a:srgbClr val="FF0000"/>
                </a:solidFill>
              </a:rPr>
              <a:t>盘子：</a:t>
            </a:r>
            <a:r>
              <a:rPr lang="en-US" altLang="zh-CN" dirty="0" smtClean="0">
                <a:solidFill>
                  <a:srgbClr val="FF0000"/>
                </a:solidFill>
              </a:rPr>
              <a:t>A→B</a:t>
            </a:r>
          </a:p>
          <a:p>
            <a:pPr marL="0" indent="0">
              <a:buNone/>
            </a:pPr>
            <a:r>
              <a:rPr lang="en-US" altLang="zh-CN" dirty="0" smtClean="0"/>
              <a:t>    else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</a:t>
            </a: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C000"/>
                </a:solidFill>
              </a:rPr>
              <a:t>       </a:t>
            </a:r>
            <a:r>
              <a:rPr lang="en-US" altLang="zh-CN" dirty="0" err="1" smtClean="0">
                <a:solidFill>
                  <a:srgbClr val="FFC000"/>
                </a:solidFill>
              </a:rPr>
              <a:t>hanio</a:t>
            </a:r>
            <a:r>
              <a:rPr lang="en-US" altLang="zh-CN" dirty="0" smtClean="0">
                <a:solidFill>
                  <a:srgbClr val="FFC000"/>
                </a:solidFill>
              </a:rPr>
              <a:t>(n-1</a:t>
            </a:r>
            <a:r>
              <a:rPr lang="zh-CN" altLang="en-US" dirty="0" smtClean="0">
                <a:solidFill>
                  <a:srgbClr val="FFC000"/>
                </a:solidFill>
              </a:rPr>
              <a:t>个盘，</a:t>
            </a:r>
            <a:r>
              <a:rPr lang="en-US" altLang="zh-CN" dirty="0" smtClean="0">
                <a:solidFill>
                  <a:srgbClr val="FFC000"/>
                </a:solidFill>
              </a:rPr>
              <a:t>A→C,</a:t>
            </a:r>
          </a:p>
          <a:p>
            <a:pPr marL="0" indent="0">
              <a:buNone/>
            </a:pPr>
            <a:r>
              <a:rPr lang="en-US" altLang="zh-CN" dirty="0">
                <a:solidFill>
                  <a:srgbClr val="FFC000"/>
                </a:solidFill>
              </a:rPr>
              <a:t> </a:t>
            </a:r>
            <a:r>
              <a:rPr lang="en-US" altLang="zh-CN" dirty="0" smtClean="0">
                <a:solidFill>
                  <a:srgbClr val="FFC000"/>
                </a:solidFill>
              </a:rPr>
              <a:t>           </a:t>
            </a:r>
            <a:r>
              <a:rPr lang="en-US" altLang="zh-CN" dirty="0" smtClean="0">
                <a:solidFill>
                  <a:srgbClr val="FFC000"/>
                </a:solidFill>
              </a:rPr>
              <a:t> B</a:t>
            </a:r>
            <a:r>
              <a:rPr lang="zh-CN" altLang="en-US" dirty="0" smtClean="0">
                <a:solidFill>
                  <a:srgbClr val="FFC000"/>
                </a:solidFill>
              </a:rPr>
              <a:t>为过渡</a:t>
            </a:r>
            <a:r>
              <a:rPr lang="en-US" altLang="zh-CN" dirty="0" smtClean="0">
                <a:solidFill>
                  <a:srgbClr val="FFC000"/>
                </a:solidFill>
              </a:rPr>
              <a:t>)</a:t>
            </a:r>
          </a:p>
          <a:p>
            <a:pPr marL="0" indent="0">
              <a:buNone/>
            </a:pPr>
            <a:r>
              <a:rPr lang="en-US" altLang="zh-CN" dirty="0" smtClean="0"/>
              <a:t>	</a:t>
            </a:r>
            <a:r>
              <a:rPr lang="zh-CN" altLang="en-US" dirty="0" smtClean="0"/>
              <a:t>搬运第</a:t>
            </a:r>
            <a:r>
              <a:rPr lang="en-US" altLang="zh-CN" dirty="0" smtClean="0"/>
              <a:t>n</a:t>
            </a:r>
            <a:r>
              <a:rPr lang="zh-CN" altLang="en-US" dirty="0" smtClean="0"/>
              <a:t>个盘子：</a:t>
            </a:r>
            <a:r>
              <a:rPr lang="en-US" altLang="zh-CN" dirty="0" smtClean="0"/>
              <a:t>A→B</a:t>
            </a:r>
          </a:p>
          <a:p>
            <a:pPr marL="0" indent="0">
              <a:buNone/>
            </a:pPr>
            <a:r>
              <a:rPr lang="en-US" altLang="zh-CN" dirty="0" smtClean="0"/>
              <a:t>	</a:t>
            </a:r>
            <a:r>
              <a:rPr lang="en-US" altLang="zh-CN" dirty="0" err="1" smtClean="0">
                <a:solidFill>
                  <a:srgbClr val="FFC000"/>
                </a:solidFill>
              </a:rPr>
              <a:t>hanio</a:t>
            </a:r>
            <a:r>
              <a:rPr lang="en-US" altLang="zh-CN" dirty="0" smtClean="0">
                <a:solidFill>
                  <a:srgbClr val="FFC000"/>
                </a:solidFill>
              </a:rPr>
              <a:t>(n-1</a:t>
            </a:r>
            <a:r>
              <a:rPr lang="zh-CN" altLang="en-US" dirty="0" smtClean="0">
                <a:solidFill>
                  <a:srgbClr val="FFC000"/>
                </a:solidFill>
              </a:rPr>
              <a:t>个盘，</a:t>
            </a:r>
            <a:r>
              <a:rPr lang="en-US" altLang="zh-CN" dirty="0" smtClean="0">
                <a:solidFill>
                  <a:srgbClr val="FFC000"/>
                </a:solidFill>
              </a:rPr>
              <a:t>C→B,</a:t>
            </a:r>
          </a:p>
          <a:p>
            <a:pPr marL="0" indent="0">
              <a:buNone/>
            </a:pPr>
            <a:r>
              <a:rPr lang="en-US" altLang="zh-CN" dirty="0">
                <a:solidFill>
                  <a:srgbClr val="FFC000"/>
                </a:solidFill>
              </a:rPr>
              <a:t> </a:t>
            </a:r>
            <a:r>
              <a:rPr lang="en-US" altLang="zh-CN" dirty="0" smtClean="0">
                <a:solidFill>
                  <a:srgbClr val="FFC000"/>
                </a:solidFill>
              </a:rPr>
              <a:t>           </a:t>
            </a:r>
            <a:r>
              <a:rPr lang="en-US" altLang="zh-CN" dirty="0" smtClean="0">
                <a:solidFill>
                  <a:srgbClr val="FFC000"/>
                </a:solidFill>
              </a:rPr>
              <a:t> A</a:t>
            </a:r>
            <a:r>
              <a:rPr lang="zh-CN" altLang="en-US" dirty="0" smtClean="0">
                <a:solidFill>
                  <a:srgbClr val="FFC000"/>
                </a:solidFill>
              </a:rPr>
              <a:t>为过渡</a:t>
            </a:r>
            <a:r>
              <a:rPr lang="en-US" altLang="zh-CN" dirty="0" smtClean="0">
                <a:solidFill>
                  <a:srgbClr val="FFC000"/>
                </a:solidFill>
              </a:rPr>
              <a:t>)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</a:t>
            </a:r>
            <a:r>
              <a:rPr lang="en-US" altLang="zh-CN" dirty="0" smtClean="0"/>
              <a:t>}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  <a:endParaRPr lang="en-US" altLang="zh-CN" dirty="0" smtClean="0"/>
          </a:p>
        </p:txBody>
      </p:sp>
      <p:sp>
        <p:nvSpPr>
          <p:cNvPr id="6" name="文本占位符 5"/>
          <p:cNvSpPr>
            <a:spLocks noGrp="1"/>
          </p:cNvSpPr>
          <p:nvPr>
            <p:ph type="body" sz="quarter" idx="3"/>
          </p:nvPr>
        </p:nvSpPr>
        <p:spPr>
          <a:xfrm>
            <a:off x="4355977" y="1493093"/>
            <a:ext cx="4330826" cy="639763"/>
          </a:xfrm>
        </p:spPr>
        <p:txBody>
          <a:bodyPr>
            <a:normAutofit/>
          </a:bodyPr>
          <a:lstStyle/>
          <a:p>
            <a:r>
              <a:rPr lang="en-US" altLang="zh-CN" sz="3200" dirty="0" smtClean="0">
                <a:solidFill>
                  <a:srgbClr val="C00000"/>
                </a:solidFill>
              </a:rPr>
              <a:t>C</a:t>
            </a:r>
            <a:r>
              <a:rPr lang="zh-CN" altLang="en-US" sz="3200" dirty="0" smtClean="0">
                <a:solidFill>
                  <a:srgbClr val="C00000"/>
                </a:solidFill>
              </a:rPr>
              <a:t>语言代码</a:t>
            </a:r>
            <a:endParaRPr lang="zh-CN" altLang="en-US" sz="3200" dirty="0">
              <a:solidFill>
                <a:srgbClr val="C00000"/>
              </a:solidFill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quarter" idx="4"/>
          </p:nvPr>
        </p:nvSpPr>
        <p:spPr>
          <a:xfrm>
            <a:off x="4427985" y="2174874"/>
            <a:ext cx="4716016" cy="435046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zh-CN" dirty="0"/>
              <a:t>void 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err="1" smtClean="0"/>
              <a:t>hanio</a:t>
            </a:r>
            <a:r>
              <a:rPr lang="en-US" altLang="zh-CN" dirty="0" smtClean="0"/>
              <a:t>(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</a:t>
            </a:r>
            <a:r>
              <a:rPr lang="en-US" altLang="zh-CN" dirty="0"/>
              <a:t>n, char </a:t>
            </a:r>
            <a:r>
              <a:rPr lang="en-US" altLang="zh-CN" dirty="0" smtClean="0"/>
              <a:t>A, </a:t>
            </a:r>
            <a:r>
              <a:rPr lang="en-US" altLang="zh-CN" dirty="0"/>
              <a:t>char </a:t>
            </a:r>
            <a:r>
              <a:rPr lang="en-US" altLang="zh-CN" dirty="0" smtClean="0"/>
              <a:t>B, char C)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{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if (n == 1)</a:t>
            </a:r>
          </a:p>
          <a:p>
            <a:pPr marL="0" indent="0">
              <a:buNone/>
            </a:pPr>
            <a:r>
              <a:rPr lang="en-US" altLang="zh-CN" dirty="0"/>
              <a:t>     </a:t>
            </a:r>
            <a:r>
              <a:rPr lang="en-US" altLang="zh-CN" dirty="0" err="1">
                <a:solidFill>
                  <a:srgbClr val="FF0000"/>
                </a:solidFill>
              </a:rPr>
              <a:t>printf</a:t>
            </a:r>
            <a:r>
              <a:rPr lang="en-US" altLang="zh-CN" dirty="0">
                <a:solidFill>
                  <a:srgbClr val="FF0000"/>
                </a:solidFill>
              </a:rPr>
              <a:t>("%c--&gt;%c\n", </a:t>
            </a:r>
            <a:r>
              <a:rPr lang="en-US" altLang="zh-CN" dirty="0" smtClean="0">
                <a:solidFill>
                  <a:srgbClr val="FF0000"/>
                </a:solidFill>
              </a:rPr>
              <a:t>A, B);</a:t>
            </a:r>
            <a:endParaRPr lang="en-US" altLang="zh-CN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CN" dirty="0"/>
              <a:t>  else </a:t>
            </a:r>
          </a:p>
          <a:p>
            <a:pPr marL="0" indent="0">
              <a:buNone/>
            </a:pPr>
            <a:r>
              <a:rPr lang="en-US" altLang="zh-CN" dirty="0"/>
              <a:t>  {</a:t>
            </a:r>
          </a:p>
          <a:p>
            <a:pPr marL="0" indent="0">
              <a:buNone/>
            </a:pPr>
            <a:r>
              <a:rPr lang="en-US" altLang="zh-CN" dirty="0"/>
              <a:t>     </a:t>
            </a:r>
            <a:r>
              <a:rPr lang="en-US" altLang="zh-CN" dirty="0" err="1">
                <a:solidFill>
                  <a:srgbClr val="FFFF00"/>
                </a:solidFill>
              </a:rPr>
              <a:t>hanio</a:t>
            </a:r>
            <a:r>
              <a:rPr lang="en-US" altLang="zh-CN" dirty="0">
                <a:solidFill>
                  <a:srgbClr val="FFFF00"/>
                </a:solidFill>
              </a:rPr>
              <a:t>(n-1, </a:t>
            </a:r>
            <a:r>
              <a:rPr lang="en-US" altLang="zh-CN" dirty="0" smtClean="0">
                <a:solidFill>
                  <a:srgbClr val="FFFF00"/>
                </a:solidFill>
              </a:rPr>
              <a:t>A, C,</a:t>
            </a:r>
          </a:p>
          <a:p>
            <a:pPr marL="0" indent="0">
              <a:buNone/>
            </a:pPr>
            <a:r>
              <a:rPr lang="en-US" altLang="zh-CN" dirty="0">
                <a:solidFill>
                  <a:srgbClr val="FFFF00"/>
                </a:solidFill>
              </a:rPr>
              <a:t> </a:t>
            </a:r>
            <a:r>
              <a:rPr lang="en-US" altLang="zh-CN" dirty="0" smtClean="0">
                <a:solidFill>
                  <a:srgbClr val="FFFF00"/>
                </a:solidFill>
              </a:rPr>
              <a:t>          B);</a:t>
            </a:r>
            <a:endParaRPr lang="en-US" altLang="zh-CN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altLang="zh-CN" dirty="0"/>
              <a:t>     </a:t>
            </a:r>
            <a:r>
              <a:rPr lang="en-US" altLang="zh-CN" dirty="0" err="1"/>
              <a:t>printf</a:t>
            </a:r>
            <a:r>
              <a:rPr lang="en-US" altLang="zh-CN" dirty="0"/>
              <a:t>("%c--&gt;%c\n", </a:t>
            </a:r>
            <a:r>
              <a:rPr lang="en-US" altLang="zh-CN" dirty="0" smtClean="0"/>
              <a:t>A, B);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 smtClean="0"/>
              <a:t>     </a:t>
            </a:r>
            <a:r>
              <a:rPr lang="en-US" altLang="zh-CN" dirty="0" err="1">
                <a:solidFill>
                  <a:srgbClr val="FFFF00"/>
                </a:solidFill>
              </a:rPr>
              <a:t>hanio</a:t>
            </a:r>
            <a:r>
              <a:rPr lang="en-US" altLang="zh-CN" dirty="0">
                <a:solidFill>
                  <a:srgbClr val="FFFF00"/>
                </a:solidFill>
              </a:rPr>
              <a:t>(n-1, C</a:t>
            </a:r>
            <a:r>
              <a:rPr lang="en-US" altLang="zh-CN" dirty="0" smtClean="0">
                <a:solidFill>
                  <a:srgbClr val="FFFF00"/>
                </a:solidFill>
              </a:rPr>
              <a:t>, B,</a:t>
            </a:r>
          </a:p>
          <a:p>
            <a:pPr marL="0" indent="0">
              <a:buNone/>
            </a:pPr>
            <a:r>
              <a:rPr lang="en-US" altLang="zh-CN" dirty="0">
                <a:solidFill>
                  <a:srgbClr val="FFFF00"/>
                </a:solidFill>
              </a:rPr>
              <a:t> </a:t>
            </a:r>
            <a:r>
              <a:rPr lang="en-US" altLang="zh-CN" dirty="0" smtClean="0">
                <a:solidFill>
                  <a:srgbClr val="FFFF00"/>
                </a:solidFill>
              </a:rPr>
              <a:t>          A);</a:t>
            </a:r>
            <a:endParaRPr lang="en-US" altLang="zh-CN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altLang="zh-CN" dirty="0"/>
              <a:t>  }</a:t>
            </a:r>
          </a:p>
          <a:p>
            <a:pPr marL="0" indent="0">
              <a:buNone/>
            </a:pPr>
            <a:r>
              <a:rPr lang="en-US" altLang="zh-CN" dirty="0"/>
              <a:t>}</a:t>
            </a:r>
          </a:p>
          <a:p>
            <a:endParaRPr lang="zh-CN" altLang="en-US" dirty="0"/>
          </a:p>
        </p:txBody>
      </p:sp>
      <p:cxnSp>
        <p:nvCxnSpPr>
          <p:cNvPr id="8" name="直接连接符 7"/>
          <p:cNvCxnSpPr/>
          <p:nvPr/>
        </p:nvCxnSpPr>
        <p:spPr>
          <a:xfrm>
            <a:off x="4067944" y="1340768"/>
            <a:ext cx="0" cy="54006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0135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4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10.3  </a:t>
            </a:r>
            <a:r>
              <a:rPr lang="zh-CN" altLang="en-US" smtClean="0"/>
              <a:t>宏定义</a:t>
            </a:r>
            <a:endParaRPr lang="zh-CN" altLang="en-US" smtClean="0"/>
          </a:p>
        </p:txBody>
      </p:sp>
      <p:sp>
        <p:nvSpPr>
          <p:cNvPr id="434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CN" altLang="en-US" dirty="0" smtClean="0"/>
              <a:t>#</a:t>
            </a:r>
            <a:r>
              <a:rPr lang="en-US" altLang="zh-CN" dirty="0" smtClean="0"/>
              <a:t>define </a:t>
            </a:r>
            <a:r>
              <a:rPr lang="zh-CN" altLang="en-US" dirty="0" smtClean="0"/>
              <a:t>宏名标识符  宏定义字符串</a:t>
            </a:r>
          </a:p>
          <a:p>
            <a:pPr marL="457200" lvl="1" indent="0">
              <a:buNone/>
            </a:pPr>
            <a:r>
              <a:rPr lang="zh-CN" altLang="en-US" dirty="0" smtClean="0"/>
              <a:t>#</a:t>
            </a:r>
            <a:r>
              <a:rPr lang="en-US" altLang="zh-CN" dirty="0" smtClean="0"/>
              <a:t>define PI 3.14</a:t>
            </a:r>
          </a:p>
          <a:p>
            <a:pPr marL="457200" lvl="1" indent="0">
              <a:buNone/>
            </a:pPr>
            <a:r>
              <a:rPr lang="en-US" altLang="zh-CN" dirty="0" smtClean="0"/>
              <a:t>#define </a:t>
            </a:r>
            <a:r>
              <a:rPr lang="en-US" altLang="zh-CN" dirty="0" err="1" smtClean="0"/>
              <a:t>arr_size</a:t>
            </a:r>
            <a:r>
              <a:rPr lang="en-US" altLang="zh-CN" dirty="0" smtClean="0"/>
              <a:t>  4</a:t>
            </a:r>
          </a:p>
          <a:p>
            <a:pPr marL="457200" lvl="1" indent="0">
              <a:buNone/>
            </a:pPr>
            <a:r>
              <a:rPr lang="zh-CN" altLang="en-US" dirty="0" smtClean="0">
                <a:solidFill>
                  <a:srgbClr val="FFC000"/>
                </a:solidFill>
              </a:rPr>
              <a:t>编译时，把程序中所有与宏名相同的标识符，用宏定义字符串替代</a:t>
            </a:r>
            <a:endParaRPr lang="en-US" altLang="zh-CN" dirty="0" smtClean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zh-CN" altLang="en-US" dirty="0" smtClean="0"/>
              <a:t>说明:</a:t>
            </a:r>
          </a:p>
          <a:p>
            <a:pPr lvl="1"/>
            <a:r>
              <a:rPr lang="zh-CN" altLang="en-US" dirty="0" smtClean="0"/>
              <a:t>宏名一般用大写字母，以与变量名区别</a:t>
            </a:r>
          </a:p>
          <a:p>
            <a:pPr lvl="1"/>
            <a:r>
              <a:rPr lang="zh-CN" altLang="en-US" dirty="0" smtClean="0"/>
              <a:t>宏定义不是Ｃ语句，后面不得跟分号</a:t>
            </a:r>
          </a:p>
          <a:p>
            <a:pPr lvl="1"/>
            <a:r>
              <a:rPr lang="zh-CN" altLang="en-US" dirty="0" smtClean="0"/>
              <a:t>宏定义可以嵌套使用</a:t>
            </a:r>
            <a:endParaRPr lang="en-US" altLang="zh-CN" dirty="0" smtClean="0"/>
          </a:p>
          <a:p>
            <a:pPr lvl="1"/>
            <a:r>
              <a:rPr lang="zh-CN" altLang="en-US" dirty="0" smtClean="0">
                <a:solidFill>
                  <a:srgbClr val="FFC000"/>
                </a:solidFill>
              </a:rPr>
              <a:t>多用于符号常量、简单的操作和函数等</a:t>
            </a:r>
          </a:p>
          <a:p>
            <a:pPr marL="457200" lvl="1" indent="0">
              <a:buNone/>
            </a:pPr>
            <a:r>
              <a:rPr lang="en-US" altLang="zh-CN" dirty="0" smtClean="0">
                <a:solidFill>
                  <a:srgbClr val="FFC000"/>
                </a:solidFill>
              </a:rPr>
              <a:t>  #define MAX(a, b)  ((a)&gt;(b) ? (a) : (</a:t>
            </a:r>
            <a:r>
              <a:rPr lang="en-US" altLang="zh-CN" dirty="0" smtClean="0">
                <a:solidFill>
                  <a:srgbClr val="FFC000"/>
                </a:solidFill>
                <a:sym typeface="Wingdings" pitchFamily="2" charset="2"/>
              </a:rPr>
              <a:t>b)</a:t>
            </a:r>
            <a:r>
              <a:rPr lang="en-US" altLang="zh-CN" dirty="0" smtClean="0">
                <a:solidFill>
                  <a:srgbClr val="FFC000"/>
                </a:solidFill>
              </a:rPr>
              <a:t>)  </a:t>
            </a:r>
            <a:endParaRPr lang="en-US" altLang="zh-CN" dirty="0" smtClean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4363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34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34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34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34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34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34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34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341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341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4179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10.3.1  </a:t>
            </a:r>
            <a:r>
              <a:rPr lang="zh-CN" altLang="en-US" smtClean="0"/>
              <a:t>宏基本定义</a:t>
            </a:r>
            <a:endParaRPr lang="zh-CN" altLang="en-US" dirty="0"/>
          </a:p>
        </p:txBody>
      </p:sp>
      <p:sp>
        <p:nvSpPr>
          <p:cNvPr id="4403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smtClean="0"/>
              <a:t>宏定义可以写在程序中任何位置，它的作用范围从定义书写处到文件尾。</a:t>
            </a:r>
          </a:p>
          <a:p>
            <a:r>
              <a:rPr lang="zh-CN" altLang="en-US" smtClean="0"/>
              <a:t>可以通过“#</a:t>
            </a:r>
            <a:r>
              <a:rPr lang="en-US" altLang="zh-CN" smtClean="0"/>
              <a:t>undef”</a:t>
            </a:r>
            <a:r>
              <a:rPr lang="zh-CN" altLang="en-US" smtClean="0"/>
              <a:t>强制指定宏的结束范围。</a:t>
            </a:r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203809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宏的作用范围</a:t>
            </a:r>
            <a:endParaRPr lang="zh-CN" altLang="en-US" dirty="0"/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124744"/>
            <a:ext cx="8507288" cy="59766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zh-CN" altLang="en-US" dirty="0" smtClean="0"/>
              <a:t>#</a:t>
            </a:r>
            <a:r>
              <a:rPr lang="en-US" altLang="zh-CN" dirty="0" smtClean="0"/>
              <a:t>define  A  “This is the first macro”</a:t>
            </a:r>
          </a:p>
          <a:p>
            <a:pPr marL="0" indent="0">
              <a:buNone/>
            </a:pPr>
            <a:r>
              <a:rPr lang="en-US" altLang="zh-CN" dirty="0" smtClean="0"/>
              <a:t>void  f1()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 smtClean="0"/>
              <a:t>    </a:t>
            </a:r>
            <a:r>
              <a:rPr lang="en-US" altLang="zh-CN" dirty="0" err="1" smtClean="0"/>
              <a:t>printf</a:t>
            </a:r>
            <a:r>
              <a:rPr lang="en-US" altLang="zh-CN" dirty="0" smtClean="0"/>
              <a:t>( “A\n” );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</a:p>
          <a:p>
            <a:pPr marL="0" indent="0">
              <a:buNone/>
            </a:pPr>
            <a:r>
              <a:rPr lang="en-US" altLang="zh-CN" dirty="0" smtClean="0"/>
              <a:t>#define  B  “This is the second macro”	A </a:t>
            </a:r>
            <a:r>
              <a:rPr lang="zh-CN" altLang="en-US" dirty="0" smtClean="0"/>
              <a:t>的有效范围</a:t>
            </a:r>
          </a:p>
          <a:p>
            <a:pPr marL="0" indent="0">
              <a:buNone/>
            </a:pPr>
            <a:r>
              <a:rPr lang="en-US" altLang="zh-CN" dirty="0" smtClean="0"/>
              <a:t>void  f2( 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 smtClean="0"/>
              <a:t>    </a:t>
            </a:r>
            <a:r>
              <a:rPr lang="en-US" altLang="zh-CN" dirty="0" err="1" smtClean="0"/>
              <a:t>printf</a:t>
            </a:r>
            <a:r>
              <a:rPr lang="en-US" altLang="zh-CN" dirty="0" smtClean="0"/>
              <a:t>( B ) ;		        B </a:t>
            </a:r>
            <a:r>
              <a:rPr lang="zh-CN" altLang="en-US" dirty="0" smtClean="0"/>
              <a:t>的有效范围</a:t>
            </a:r>
          </a:p>
          <a:p>
            <a:pPr marL="0" indent="0">
              <a:buNone/>
            </a:pPr>
            <a:r>
              <a:rPr lang="zh-CN" altLang="en-US" dirty="0" smtClean="0"/>
              <a:t>}</a:t>
            </a:r>
          </a:p>
          <a:p>
            <a:pPr marL="0" indent="0">
              <a:buNone/>
            </a:pPr>
            <a:r>
              <a:rPr lang="zh-CN" altLang="en-US" dirty="0" smtClean="0"/>
              <a:t>#</a:t>
            </a:r>
            <a:r>
              <a:rPr lang="en-US" altLang="zh-CN" dirty="0" err="1" smtClean="0"/>
              <a:t>undef</a:t>
            </a:r>
            <a:r>
              <a:rPr lang="en-US" altLang="zh-CN" dirty="0" smtClean="0"/>
              <a:t>  B</a:t>
            </a:r>
          </a:p>
          <a:p>
            <a:pPr marL="0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main(void)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 smtClean="0"/>
              <a:t>    f1( );</a:t>
            </a:r>
          </a:p>
          <a:p>
            <a:pPr marL="0" indent="0">
              <a:buNone/>
            </a:pPr>
            <a:r>
              <a:rPr lang="en-US" altLang="zh-CN" dirty="0" smtClean="0"/>
              <a:t>    f2( );</a:t>
            </a:r>
          </a:p>
          <a:p>
            <a:pPr marL="0" indent="0">
              <a:buNone/>
            </a:pPr>
            <a:r>
              <a:rPr lang="en-US" altLang="zh-CN" dirty="0" smtClean="0"/>
              <a:t>    return 0;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  <a:endParaRPr lang="zh-CN" altLang="en-US" dirty="0" smtClean="0"/>
          </a:p>
        </p:txBody>
      </p:sp>
      <p:sp>
        <p:nvSpPr>
          <p:cNvPr id="45060" name="Line 10"/>
          <p:cNvSpPr>
            <a:spLocks noChangeShapeType="1"/>
          </p:cNvSpPr>
          <p:nvPr/>
        </p:nvSpPr>
        <p:spPr bwMode="auto">
          <a:xfrm flipV="1">
            <a:off x="5364088" y="3132377"/>
            <a:ext cx="0" cy="495300"/>
          </a:xfrm>
          <a:prstGeom prst="line">
            <a:avLst/>
          </a:prstGeom>
          <a:noFill/>
          <a:ln w="38100">
            <a:solidFill>
              <a:srgbClr val="FFC000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45061" name="Line 11"/>
          <p:cNvSpPr>
            <a:spLocks noChangeShapeType="1"/>
          </p:cNvSpPr>
          <p:nvPr/>
        </p:nvSpPr>
        <p:spPr bwMode="auto">
          <a:xfrm>
            <a:off x="5364088" y="4208065"/>
            <a:ext cx="0" cy="373063"/>
          </a:xfrm>
          <a:prstGeom prst="line">
            <a:avLst/>
          </a:prstGeom>
          <a:noFill/>
          <a:ln w="38100">
            <a:solidFill>
              <a:srgbClr val="FFC000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45062" name="Line 12"/>
          <p:cNvSpPr>
            <a:spLocks noChangeShapeType="1"/>
          </p:cNvSpPr>
          <p:nvPr/>
        </p:nvSpPr>
        <p:spPr bwMode="auto">
          <a:xfrm flipV="1">
            <a:off x="7164388" y="1268413"/>
            <a:ext cx="0" cy="1314450"/>
          </a:xfrm>
          <a:prstGeom prst="line">
            <a:avLst/>
          </a:prstGeom>
          <a:noFill/>
          <a:ln w="38100">
            <a:solidFill>
              <a:srgbClr val="CC0066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45063" name="Line 13"/>
          <p:cNvSpPr>
            <a:spLocks noChangeShapeType="1"/>
          </p:cNvSpPr>
          <p:nvPr/>
        </p:nvSpPr>
        <p:spPr bwMode="auto">
          <a:xfrm>
            <a:off x="7164388" y="3232150"/>
            <a:ext cx="0" cy="3437210"/>
          </a:xfrm>
          <a:prstGeom prst="line">
            <a:avLst/>
          </a:prstGeom>
          <a:noFill/>
          <a:ln w="38100">
            <a:solidFill>
              <a:srgbClr val="CC0066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5064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10.3.2  </a:t>
            </a:r>
            <a:r>
              <a:rPr lang="zh-CN" altLang="en-US" smtClean="0"/>
              <a:t>带参数的宏定义</a:t>
            </a:r>
            <a:endParaRPr lang="zh-CN" altLang="en-US" smtClean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56792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CN" dirty="0" smtClean="0"/>
              <a:t>#define MAX(</a:t>
            </a:r>
            <a:r>
              <a:rPr lang="en-US" altLang="zh-CN" dirty="0" err="1" smtClean="0"/>
              <a:t>a,b</a:t>
            </a:r>
            <a:r>
              <a:rPr lang="en-US" altLang="zh-CN" dirty="0" smtClean="0"/>
              <a:t>)   </a:t>
            </a:r>
            <a:r>
              <a:rPr lang="en-US" altLang="zh-CN" dirty="0" smtClean="0">
                <a:solidFill>
                  <a:srgbClr val="FFC000"/>
                </a:solidFill>
              </a:rPr>
              <a:t>a&gt;b ? a : b</a:t>
            </a:r>
          </a:p>
          <a:p>
            <a:pPr marL="0" indent="0">
              <a:buNone/>
            </a:pPr>
            <a:r>
              <a:rPr lang="en-US" altLang="zh-CN" dirty="0" smtClean="0"/>
              <a:t>#define SQR(x)</a:t>
            </a:r>
            <a:r>
              <a:rPr lang="en-US" altLang="zh-CN" dirty="0">
                <a:solidFill>
                  <a:srgbClr val="FFC000"/>
                </a:solidFill>
              </a:rPr>
              <a:t> </a:t>
            </a:r>
            <a:r>
              <a:rPr lang="en-US" altLang="zh-CN" dirty="0" smtClean="0">
                <a:solidFill>
                  <a:srgbClr val="FFC000"/>
                </a:solidFill>
              </a:rPr>
              <a:t>    x*x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 smtClean="0"/>
              <a:t>…     </a:t>
            </a:r>
          </a:p>
          <a:p>
            <a:pPr marL="0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x, y, z</a:t>
            </a:r>
          </a:p>
          <a:p>
            <a:pPr marL="0" indent="0">
              <a:buNone/>
            </a:pPr>
            <a:r>
              <a:rPr lang="en-US" altLang="zh-CN" dirty="0" smtClean="0"/>
              <a:t>…</a:t>
            </a:r>
          </a:p>
          <a:p>
            <a:pPr marL="0" indent="0">
              <a:buNone/>
            </a:pPr>
            <a:r>
              <a:rPr lang="en-US" altLang="zh-CN" dirty="0" smtClean="0"/>
              <a:t>x = MAX(</a:t>
            </a:r>
            <a:r>
              <a:rPr lang="en-US" altLang="zh-CN" dirty="0" err="1" smtClean="0"/>
              <a:t>x,y</a:t>
            </a:r>
            <a:r>
              <a:rPr lang="en-US" altLang="zh-CN" dirty="0" smtClean="0"/>
              <a:t>);</a:t>
            </a:r>
          </a:p>
          <a:p>
            <a:pPr marL="0" indent="0">
              <a:buNone/>
            </a:pPr>
            <a:r>
              <a:rPr lang="en-US" altLang="zh-CN" dirty="0" smtClean="0"/>
              <a:t>y = SQR(x);</a:t>
            </a:r>
          </a:p>
          <a:p>
            <a:pPr marL="0" indent="0">
              <a:buNone/>
            </a:pPr>
            <a:r>
              <a:rPr lang="en-US" altLang="zh-CN" dirty="0" smtClean="0"/>
              <a:t>y = SQR(</a:t>
            </a:r>
            <a:r>
              <a:rPr lang="en-US" altLang="zh-CN" dirty="0" err="1" smtClean="0"/>
              <a:t>z+x</a:t>
            </a:r>
            <a:r>
              <a:rPr lang="en-US" altLang="zh-CN" dirty="0" smtClean="0"/>
              <a:t>);</a:t>
            </a:r>
            <a:endParaRPr lang="en-US" altLang="zh-CN" dirty="0" smtClean="0"/>
          </a:p>
        </p:txBody>
      </p:sp>
      <p:sp>
        <p:nvSpPr>
          <p:cNvPr id="5" name="椭圆形标注 4"/>
          <p:cNvSpPr/>
          <p:nvPr/>
        </p:nvSpPr>
        <p:spPr>
          <a:xfrm>
            <a:off x="3383360" y="2684034"/>
            <a:ext cx="5760640" cy="1152128"/>
          </a:xfrm>
          <a:prstGeom prst="wedgeEllipseCallout">
            <a:avLst>
              <a:gd name="adj1" fmla="val -54101"/>
              <a:gd name="adj2" fmla="val 9729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4800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x&gt;y </a:t>
            </a:r>
            <a:r>
              <a:rPr lang="en-US" altLang="zh-CN" sz="4800" dirty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? x : </a:t>
            </a:r>
            <a:r>
              <a:rPr lang="en-US" altLang="zh-CN" sz="4800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y</a:t>
            </a:r>
            <a:endParaRPr lang="en-US" altLang="zh-CN" sz="4800" dirty="0">
              <a:solidFill>
                <a:srgbClr val="FFFF00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13" name="椭圆形标注 12"/>
          <p:cNvSpPr/>
          <p:nvPr/>
        </p:nvSpPr>
        <p:spPr>
          <a:xfrm>
            <a:off x="5148064" y="4077072"/>
            <a:ext cx="3691697" cy="1152128"/>
          </a:xfrm>
          <a:prstGeom prst="wedgeEllipseCallout">
            <a:avLst>
              <a:gd name="adj1" fmla="val -115236"/>
              <a:gd name="adj2" fmla="val 4075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5400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 x*x</a:t>
            </a:r>
            <a:endParaRPr lang="en-US" altLang="zh-CN" sz="5400" dirty="0">
              <a:solidFill>
                <a:srgbClr val="FFFF00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14" name="椭圆形标注 13"/>
          <p:cNvSpPr/>
          <p:nvPr/>
        </p:nvSpPr>
        <p:spPr>
          <a:xfrm>
            <a:off x="3902291" y="5589240"/>
            <a:ext cx="5782277" cy="1152128"/>
          </a:xfrm>
          <a:prstGeom prst="wedgeEllipseCallout">
            <a:avLst>
              <a:gd name="adj1" fmla="val -62820"/>
              <a:gd name="adj2" fmla="val -3643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5400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 </a:t>
            </a:r>
            <a:r>
              <a:rPr lang="en-US" altLang="zh-CN" sz="5400" dirty="0" err="1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z+x</a:t>
            </a:r>
            <a:r>
              <a:rPr lang="en-US" altLang="zh-CN" sz="5400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*</a:t>
            </a:r>
            <a:r>
              <a:rPr lang="en-US" altLang="zh-CN" sz="5400" dirty="0" err="1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z+x</a:t>
            </a:r>
            <a:endParaRPr lang="en-US" altLang="zh-CN" sz="5400" dirty="0">
              <a:solidFill>
                <a:srgbClr val="FFFF00"/>
              </a:solidFill>
              <a:latin typeface="楷体" pitchFamily="49" charset="-122"/>
              <a:ea typeface="楷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9838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3" grpId="0" animBg="1"/>
      <p:bldP spid="14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10.3.2  </a:t>
            </a:r>
            <a:r>
              <a:rPr lang="zh-CN" altLang="en-US" dirty="0" smtClean="0"/>
              <a:t>带参数的宏定义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en-US" altLang="zh-CN" dirty="0" smtClean="0"/>
              <a:t>             </a:t>
            </a:r>
            <a:r>
              <a:rPr lang="zh-CN" altLang="en-US" dirty="0" smtClean="0">
                <a:solidFill>
                  <a:srgbClr val="FF0000"/>
                </a:solidFill>
              </a:rPr>
              <a:t>建议使用</a:t>
            </a:r>
            <a:r>
              <a:rPr lang="en-US" altLang="zh-CN" dirty="0" smtClean="0">
                <a:solidFill>
                  <a:srgbClr val="FF0000"/>
                </a:solidFill>
              </a:rPr>
              <a:t>()</a:t>
            </a:r>
            <a:r>
              <a:rPr lang="zh-CN" altLang="en-US" dirty="0" smtClean="0">
                <a:solidFill>
                  <a:srgbClr val="FF0000"/>
                </a:solidFill>
              </a:rPr>
              <a:t>，减少麻烦</a:t>
            </a:r>
            <a:endParaRPr lang="zh-CN" altLang="en-US" dirty="0" smtClean="0">
              <a:solidFill>
                <a:srgbClr val="FF0000"/>
              </a:solidFill>
            </a:endParaRP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56792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CN" dirty="0" smtClean="0"/>
              <a:t>#define MAX(</a:t>
            </a:r>
            <a:r>
              <a:rPr lang="en-US" altLang="zh-CN" dirty="0" err="1" smtClean="0"/>
              <a:t>a,b</a:t>
            </a:r>
            <a:r>
              <a:rPr lang="en-US" altLang="zh-CN" dirty="0" smtClean="0"/>
              <a:t>)   (</a:t>
            </a:r>
            <a:r>
              <a:rPr lang="en-US" altLang="zh-CN" dirty="0" smtClean="0">
                <a:solidFill>
                  <a:srgbClr val="FFC000"/>
                </a:solidFill>
              </a:rPr>
              <a:t>a)&gt;(b) ? (a) : (b)</a:t>
            </a:r>
          </a:p>
          <a:p>
            <a:pPr marL="0" indent="0">
              <a:buNone/>
            </a:pPr>
            <a:r>
              <a:rPr lang="en-US" altLang="zh-CN" dirty="0" smtClean="0"/>
              <a:t>#define SQR(x)</a:t>
            </a:r>
            <a:r>
              <a:rPr lang="en-US" altLang="zh-CN" dirty="0">
                <a:solidFill>
                  <a:srgbClr val="FFC000"/>
                </a:solidFill>
              </a:rPr>
              <a:t> </a:t>
            </a:r>
            <a:r>
              <a:rPr lang="en-US" altLang="zh-CN" dirty="0" smtClean="0">
                <a:solidFill>
                  <a:srgbClr val="FFC000"/>
                </a:solidFill>
              </a:rPr>
              <a:t>    (x)*(x)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 smtClean="0"/>
              <a:t>…     </a:t>
            </a:r>
          </a:p>
          <a:p>
            <a:pPr marL="0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x, y, z</a:t>
            </a:r>
          </a:p>
          <a:p>
            <a:pPr marL="0" indent="0">
              <a:buNone/>
            </a:pPr>
            <a:r>
              <a:rPr lang="en-US" altLang="zh-CN" dirty="0" smtClean="0"/>
              <a:t>…</a:t>
            </a:r>
          </a:p>
          <a:p>
            <a:pPr marL="0" indent="0">
              <a:buNone/>
            </a:pPr>
            <a:r>
              <a:rPr lang="en-US" altLang="zh-CN" dirty="0" smtClean="0"/>
              <a:t>x = MAX(</a:t>
            </a:r>
            <a:r>
              <a:rPr lang="en-US" altLang="zh-CN" dirty="0" err="1" smtClean="0"/>
              <a:t>x,y</a:t>
            </a:r>
            <a:r>
              <a:rPr lang="en-US" altLang="zh-CN" dirty="0" smtClean="0"/>
              <a:t>);</a:t>
            </a:r>
          </a:p>
          <a:p>
            <a:pPr marL="0" indent="0">
              <a:buNone/>
            </a:pPr>
            <a:r>
              <a:rPr lang="en-US" altLang="zh-CN" dirty="0" smtClean="0"/>
              <a:t>y = SQR(x);</a:t>
            </a:r>
          </a:p>
          <a:p>
            <a:pPr marL="0" indent="0">
              <a:buNone/>
            </a:pPr>
            <a:r>
              <a:rPr lang="en-US" altLang="zh-CN" dirty="0" smtClean="0"/>
              <a:t>y = SQR(</a:t>
            </a:r>
            <a:r>
              <a:rPr lang="en-US" altLang="zh-CN" dirty="0" err="1" smtClean="0"/>
              <a:t>z+x</a:t>
            </a:r>
            <a:r>
              <a:rPr lang="en-US" altLang="zh-CN" dirty="0" smtClean="0"/>
              <a:t>);</a:t>
            </a:r>
            <a:endParaRPr lang="en-US" altLang="zh-CN" dirty="0" smtClean="0"/>
          </a:p>
        </p:txBody>
      </p:sp>
      <p:sp>
        <p:nvSpPr>
          <p:cNvPr id="5" name="椭圆形标注 4"/>
          <p:cNvSpPr/>
          <p:nvPr/>
        </p:nvSpPr>
        <p:spPr>
          <a:xfrm>
            <a:off x="2699792" y="2684034"/>
            <a:ext cx="7200800" cy="1152128"/>
          </a:xfrm>
          <a:prstGeom prst="wedgeEllipseCallout">
            <a:avLst>
              <a:gd name="adj1" fmla="val -46482"/>
              <a:gd name="adj2" fmla="val 9162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4000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(x)&gt;(y) </a:t>
            </a:r>
            <a:r>
              <a:rPr lang="en-US" altLang="zh-CN" sz="4000" dirty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? </a:t>
            </a:r>
            <a:r>
              <a:rPr lang="en-US" altLang="zh-CN" sz="4000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(x) </a:t>
            </a:r>
            <a:r>
              <a:rPr lang="en-US" altLang="zh-CN" sz="4000" dirty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: </a:t>
            </a:r>
            <a:r>
              <a:rPr lang="en-US" altLang="zh-CN" sz="4000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(y)</a:t>
            </a:r>
            <a:endParaRPr lang="en-US" altLang="zh-CN" sz="4000" dirty="0">
              <a:solidFill>
                <a:srgbClr val="FFFF00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13" name="椭圆形标注 12"/>
          <p:cNvSpPr/>
          <p:nvPr/>
        </p:nvSpPr>
        <p:spPr>
          <a:xfrm>
            <a:off x="5148064" y="4077072"/>
            <a:ext cx="3691697" cy="1152128"/>
          </a:xfrm>
          <a:prstGeom prst="wedgeEllipseCallout">
            <a:avLst>
              <a:gd name="adj1" fmla="val -115236"/>
              <a:gd name="adj2" fmla="val 4075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5400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 (x)*(x)</a:t>
            </a:r>
            <a:endParaRPr lang="en-US" altLang="zh-CN" sz="5400" dirty="0">
              <a:solidFill>
                <a:srgbClr val="FFFF00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14" name="椭圆形标注 13"/>
          <p:cNvSpPr/>
          <p:nvPr/>
        </p:nvSpPr>
        <p:spPr>
          <a:xfrm>
            <a:off x="3902291" y="5589240"/>
            <a:ext cx="5782277" cy="1152128"/>
          </a:xfrm>
          <a:prstGeom prst="wedgeEllipseCallout">
            <a:avLst>
              <a:gd name="adj1" fmla="val -62820"/>
              <a:gd name="adj2" fmla="val -3643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5400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 (</a:t>
            </a:r>
            <a:r>
              <a:rPr lang="en-US" altLang="zh-CN" sz="5400" dirty="0" err="1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z+x</a:t>
            </a:r>
            <a:r>
              <a:rPr lang="en-US" altLang="zh-CN" sz="5400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)*(</a:t>
            </a:r>
            <a:r>
              <a:rPr lang="en-US" altLang="zh-CN" sz="5400" dirty="0" err="1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z+x</a:t>
            </a:r>
            <a:r>
              <a:rPr lang="en-US" altLang="zh-CN" sz="5400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)</a:t>
            </a:r>
            <a:endParaRPr lang="en-US" altLang="zh-CN" sz="5400" dirty="0">
              <a:solidFill>
                <a:srgbClr val="FFFF00"/>
              </a:solidFill>
              <a:latin typeface="楷体" pitchFamily="49" charset="-122"/>
              <a:ea typeface="楷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17590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3" grpId="0" animBg="1"/>
      <p:bldP spid="14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6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用宏实现两个变量的交换</a:t>
            </a:r>
            <a:endParaRPr lang="zh-CN" altLang="en-US" dirty="0" smtClean="0"/>
          </a:p>
        </p:txBody>
      </p:sp>
      <p:sp>
        <p:nvSpPr>
          <p:cNvPr id="4813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zh-CN" altLang="en-US" dirty="0" smtClean="0"/>
              <a:t>#</a:t>
            </a:r>
            <a:r>
              <a:rPr lang="en-US" altLang="zh-CN" dirty="0" smtClean="0"/>
              <a:t>define  </a:t>
            </a:r>
            <a:r>
              <a:rPr lang="en-US" altLang="zh-CN" dirty="0" smtClean="0">
                <a:solidFill>
                  <a:srgbClr val="FFFF00"/>
                </a:solidFill>
              </a:rPr>
              <a:t>f(a, b, t</a:t>
            </a:r>
            <a:r>
              <a:rPr lang="zh-CN" altLang="en-US" dirty="0" smtClean="0">
                <a:solidFill>
                  <a:srgbClr val="FFFF00"/>
                </a:solidFill>
              </a:rPr>
              <a:t>) </a:t>
            </a:r>
            <a:r>
              <a:rPr lang="en-US" altLang="zh-CN" dirty="0" smtClean="0"/>
              <a:t>(t)=(a)</a:t>
            </a:r>
            <a:r>
              <a:rPr lang="en-US" altLang="zh-CN" dirty="0" smtClean="0"/>
              <a:t>,(</a:t>
            </a:r>
            <a:r>
              <a:rPr lang="en-US" altLang="zh-CN" dirty="0" smtClean="0"/>
              <a:t>a)=(b),(b)=(t)</a:t>
            </a:r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FF00"/>
                </a:solidFill>
              </a:rPr>
              <a:t>void</a:t>
            </a:r>
            <a:r>
              <a:rPr lang="en-US" altLang="zh-CN" dirty="0" smtClean="0"/>
              <a:t> main( </a:t>
            </a:r>
            <a:r>
              <a:rPr lang="en-US" altLang="zh-CN" dirty="0" smtClean="0">
                <a:solidFill>
                  <a:srgbClr val="FFFF00"/>
                </a:solidFill>
              </a:rPr>
              <a:t>void</a:t>
            </a:r>
            <a:r>
              <a:rPr lang="en-US" altLang="zh-CN" dirty="0" smtClean="0"/>
              <a:t> )</a:t>
            </a:r>
            <a:endParaRPr lang="zh-CN" altLang="en-US" dirty="0" smtClean="0"/>
          </a:p>
          <a:p>
            <a:pPr marL="0" indent="0">
              <a:buNone/>
            </a:pPr>
            <a:r>
              <a:rPr lang="zh-CN" altLang="en-US" dirty="0" smtClean="0"/>
              <a:t>{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 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x,y,t</a:t>
            </a:r>
            <a:r>
              <a:rPr lang="en-US" altLang="zh-CN" dirty="0" smtClean="0"/>
              <a:t> ;</a:t>
            </a:r>
          </a:p>
          <a:p>
            <a:pPr marL="0" indent="0">
              <a:buNone/>
            </a:pPr>
            <a:r>
              <a:rPr lang="en-US" altLang="zh-CN" dirty="0" smtClean="0"/>
              <a:t>  </a:t>
            </a:r>
            <a:r>
              <a:rPr lang="en-US" altLang="zh-CN" dirty="0" err="1" smtClean="0"/>
              <a:t>scanf</a:t>
            </a:r>
            <a:r>
              <a:rPr lang="en-US" altLang="zh-CN" dirty="0" smtClean="0"/>
              <a:t>(“%</a:t>
            </a:r>
            <a:r>
              <a:rPr lang="en-US" altLang="zh-CN" dirty="0" err="1" smtClean="0"/>
              <a:t>d%d</a:t>
            </a:r>
            <a:r>
              <a:rPr lang="en-US" altLang="zh-CN" dirty="0" smtClean="0"/>
              <a:t>”, &amp;x, &amp;y);</a:t>
            </a:r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0000"/>
                </a:solidFill>
              </a:rPr>
              <a:t>  f(</a:t>
            </a:r>
            <a:r>
              <a:rPr lang="en-US" altLang="zh-CN" dirty="0" err="1" smtClean="0">
                <a:solidFill>
                  <a:srgbClr val="FF0000"/>
                </a:solidFill>
              </a:rPr>
              <a:t>x,y,t</a:t>
            </a:r>
            <a:r>
              <a:rPr lang="en-US" altLang="zh-CN" dirty="0" smtClean="0">
                <a:solidFill>
                  <a:srgbClr val="FF0000"/>
                </a:solidFill>
              </a:rPr>
              <a:t>)</a:t>
            </a:r>
            <a:r>
              <a:rPr lang="en-US" altLang="zh-CN" dirty="0" smtClean="0">
                <a:solidFill>
                  <a:srgbClr val="FF3300"/>
                </a:solidFill>
              </a:rPr>
              <a:t>;</a:t>
            </a:r>
            <a:r>
              <a:rPr lang="en-US" altLang="zh-CN" dirty="0" smtClean="0">
                <a:solidFill>
                  <a:srgbClr val="00B050"/>
                </a:solidFill>
              </a:rPr>
              <a:t>/*</a:t>
            </a:r>
            <a:r>
              <a:rPr lang="zh-CN" altLang="en-US" dirty="0" smtClean="0">
                <a:solidFill>
                  <a:srgbClr val="00B050"/>
                </a:solidFill>
              </a:rPr>
              <a:t>使用宏</a:t>
            </a:r>
            <a:r>
              <a:rPr lang="en-US" altLang="zh-CN" dirty="0" smtClean="0">
                <a:solidFill>
                  <a:srgbClr val="00B050"/>
                </a:solidFill>
              </a:rPr>
              <a:t>*/</a:t>
            </a:r>
            <a:endParaRPr lang="en-US" altLang="zh-CN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altLang="zh-CN" dirty="0" smtClean="0"/>
              <a:t>  </a:t>
            </a:r>
            <a:r>
              <a:rPr lang="en-US" altLang="zh-CN" dirty="0" err="1" smtClean="0"/>
              <a:t>printf</a:t>
            </a:r>
            <a:r>
              <a:rPr lang="en-US" altLang="zh-CN" dirty="0" smtClean="0"/>
              <a:t>(“%d  %d\n”, x, y) ;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  <a:endParaRPr lang="zh-CN" altLang="zh-CN" dirty="0" smtClean="0"/>
          </a:p>
        </p:txBody>
      </p:sp>
      <p:sp>
        <p:nvSpPr>
          <p:cNvPr id="6" name="矩形 5"/>
          <p:cNvSpPr/>
          <p:nvPr/>
        </p:nvSpPr>
        <p:spPr>
          <a:xfrm>
            <a:off x="899592" y="4365104"/>
            <a:ext cx="4532010" cy="523220"/>
          </a:xfrm>
          <a:prstGeom prst="rect">
            <a:avLst/>
          </a:prstGeom>
          <a:solidFill>
            <a:srgbClr val="0070C0"/>
          </a:solidFill>
        </p:spPr>
        <p:txBody>
          <a:bodyPr wrap="none">
            <a:spAutoFit/>
          </a:bodyPr>
          <a:lstStyle/>
          <a:p>
            <a:pPr marL="0" indent="0">
              <a:buNone/>
            </a:pPr>
            <a:r>
              <a:rPr lang="en-US" altLang="zh-CN" sz="2800" b="1" dirty="0" smtClean="0">
                <a:solidFill>
                  <a:srgbClr val="FFC000"/>
                </a:solidFill>
                <a:latin typeface="楷体" pitchFamily="49" charset="-122"/>
                <a:ea typeface="楷体" pitchFamily="49" charset="-122"/>
              </a:rPr>
              <a:t>(t)=(x),(x)=(y),(y)=(</a:t>
            </a:r>
            <a:r>
              <a:rPr lang="en-US" altLang="zh-CN" sz="2800" b="1" dirty="0">
                <a:solidFill>
                  <a:srgbClr val="FFC000"/>
                </a:solidFill>
                <a:latin typeface="楷体" pitchFamily="49" charset="-122"/>
                <a:ea typeface="楷体" pitchFamily="49" charset="-122"/>
              </a:rPr>
              <a:t>t</a:t>
            </a:r>
            <a:r>
              <a:rPr lang="en-US" altLang="zh-CN" sz="2800" b="1" dirty="0" smtClean="0">
                <a:solidFill>
                  <a:srgbClr val="FFC000"/>
                </a:solidFill>
                <a:latin typeface="楷体" pitchFamily="49" charset="-122"/>
                <a:ea typeface="楷体" pitchFamily="49" charset="-122"/>
              </a:rPr>
              <a:t>);</a:t>
            </a:r>
            <a:endParaRPr lang="en-US" altLang="zh-CN" sz="2800" b="1" dirty="0">
              <a:solidFill>
                <a:srgbClr val="FFC000"/>
              </a:solidFill>
              <a:latin typeface="楷体" pitchFamily="49" charset="-122"/>
              <a:ea typeface="楷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26562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嵌套的宏定义与调用</a:t>
            </a:r>
            <a:endParaRPr lang="zh-CN" altLang="en-US" dirty="0" smtClean="0"/>
          </a:p>
        </p:txBody>
      </p:sp>
      <p:sp>
        <p:nvSpPr>
          <p:cNvPr id="4915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 smtClean="0"/>
              <a:t>#</a:t>
            </a:r>
            <a:r>
              <a:rPr lang="en-US" altLang="zh-CN" dirty="0" smtClean="0"/>
              <a:t>define F(x)  x - 2</a:t>
            </a:r>
          </a:p>
          <a:p>
            <a:pPr marL="0" indent="0">
              <a:buNone/>
            </a:pPr>
            <a:r>
              <a:rPr lang="en-US" altLang="zh-CN" dirty="0" smtClean="0"/>
              <a:t>#define D(x)  x*F(x)</a:t>
            </a:r>
          </a:p>
          <a:p>
            <a:pPr marL="0" indent="0">
              <a:buNone/>
            </a:pPr>
            <a:r>
              <a:rPr lang="en-US" altLang="zh-CN" dirty="0" smtClean="0"/>
              <a:t>void main()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 smtClean="0"/>
              <a:t>    </a:t>
            </a:r>
            <a:r>
              <a:rPr lang="en-US" altLang="zh-CN" dirty="0" err="1" smtClean="0"/>
              <a:t>printf</a:t>
            </a:r>
            <a:r>
              <a:rPr lang="en-US" altLang="zh-CN" dirty="0" smtClean="0"/>
              <a:t>("%</a:t>
            </a:r>
            <a:r>
              <a:rPr lang="en-US" altLang="zh-CN" dirty="0" err="1" smtClean="0"/>
              <a:t>d,%d</a:t>
            </a:r>
            <a:r>
              <a:rPr lang="en-US" altLang="zh-CN" dirty="0" smtClean="0"/>
              <a:t>", </a:t>
            </a:r>
            <a:r>
              <a:rPr lang="en-US" altLang="zh-CN" dirty="0" smtClean="0">
                <a:solidFill>
                  <a:srgbClr val="FFC000"/>
                </a:solidFill>
              </a:rPr>
              <a:t>D(3), D(D(3))</a:t>
            </a:r>
            <a:r>
              <a:rPr lang="en-US" altLang="zh-CN" dirty="0" smtClean="0"/>
              <a:t>) ;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  <a:endParaRPr lang="zh-CN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4030663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结构化程序设计</a:t>
            </a:r>
            <a:endParaRPr lang="zh-CN" altLang="en-US" dirty="0" smtClean="0"/>
          </a:p>
        </p:txBody>
      </p:sp>
      <p:sp>
        <p:nvSpPr>
          <p:cNvPr id="512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使用结构化程序设计方法解决复杂的问题</a:t>
            </a:r>
          </a:p>
          <a:p>
            <a:pPr lvl="1"/>
            <a:r>
              <a:rPr lang="zh-CN" altLang="en-US" dirty="0" smtClean="0"/>
              <a:t>把大问题分解成若干小问题，小问题再进一步分解成若干更小的问题</a:t>
            </a:r>
          </a:p>
          <a:p>
            <a:pPr lvl="1"/>
            <a:r>
              <a:rPr lang="zh-CN" altLang="en-US" dirty="0" smtClean="0"/>
              <a:t>写程序时，用</a:t>
            </a:r>
            <a:r>
              <a:rPr lang="en-US" altLang="zh-CN" dirty="0" smtClean="0"/>
              <a:t>main()</a:t>
            </a:r>
            <a:r>
              <a:rPr lang="zh-CN" altLang="en-US" dirty="0" smtClean="0"/>
              <a:t>解决整个问题，它调用解决小问题的函数</a:t>
            </a:r>
          </a:p>
          <a:p>
            <a:pPr lvl="1"/>
            <a:r>
              <a:rPr lang="zh-CN" altLang="en-US" dirty="0" smtClean="0"/>
              <a:t>这些函数又进一步调用解决更小问题的函数，从而形成函数的嵌套调用</a:t>
            </a:r>
            <a:endParaRPr lang="zh-CN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973993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000" dirty="0"/>
              <a:t>嵌套的宏定义</a:t>
            </a:r>
            <a:endParaRPr lang="zh-CN" altLang="en-US" sz="4000" dirty="0" smtClean="0"/>
          </a:p>
        </p:txBody>
      </p:sp>
      <p:sp>
        <p:nvSpPr>
          <p:cNvPr id="50178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427984" y="1556792"/>
            <a:ext cx="4896544" cy="4824536"/>
          </a:xfrm>
        </p:spPr>
        <p:txBody>
          <a:bodyPr>
            <a:normAutofit/>
          </a:bodyPr>
          <a:lstStyle/>
          <a:p>
            <a:pPr lvl="1"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altLang="zh-CN" sz="2400" dirty="0" smtClean="0"/>
              <a:t>D(3) = 3*F(3)</a:t>
            </a:r>
          </a:p>
          <a:p>
            <a:pPr lvl="1"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altLang="zh-CN" sz="2400" dirty="0" smtClean="0"/>
              <a:t> </a:t>
            </a:r>
            <a:r>
              <a:rPr lang="zh-CN" altLang="en-US" sz="2400" dirty="0" smtClean="0"/>
              <a:t>	 	  = </a:t>
            </a:r>
            <a:r>
              <a:rPr lang="en-US" altLang="zh-CN" sz="2400" dirty="0" smtClean="0"/>
              <a:t>3*3-2</a:t>
            </a:r>
            <a:endParaRPr lang="zh-CN" altLang="en-US" sz="2400" dirty="0" smtClean="0"/>
          </a:p>
          <a:p>
            <a:pPr lvl="1"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zh-CN" altLang="en-US" sz="2400" dirty="0" smtClean="0"/>
              <a:t>	   = 7</a:t>
            </a:r>
          </a:p>
          <a:p>
            <a:pPr lvl="1"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altLang="zh-CN" sz="2400" dirty="0" smtClean="0"/>
              <a:t>D(D(3)) = D(3)*F(D(3))</a:t>
            </a:r>
            <a:endParaRPr lang="zh-CN" altLang="en-US" sz="2400" dirty="0" smtClean="0"/>
          </a:p>
          <a:p>
            <a:pPr lvl="1"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zh-CN" altLang="en-US" sz="2400" dirty="0" smtClean="0"/>
              <a:t>		     = </a:t>
            </a:r>
            <a:r>
              <a:rPr lang="en-US" altLang="zh-CN" sz="2400" dirty="0" smtClean="0"/>
              <a:t>3*F(3)*D(3)-2</a:t>
            </a:r>
            <a:endParaRPr lang="zh-CN" altLang="en-US" sz="2000" dirty="0" smtClean="0"/>
          </a:p>
          <a:p>
            <a:pPr lvl="1"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zh-CN" altLang="en-US" sz="2400" dirty="0" smtClean="0"/>
              <a:t>		     = </a:t>
            </a:r>
            <a:r>
              <a:rPr lang="en-US" altLang="zh-CN" sz="2400" dirty="0" smtClean="0"/>
              <a:t>3*3-2*3*F(3)-2</a:t>
            </a:r>
          </a:p>
          <a:p>
            <a:pPr lvl="1"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zh-CN" altLang="en-US" sz="2400" dirty="0" smtClean="0"/>
              <a:t>	      = 3*3-2*3*3-2-2</a:t>
            </a:r>
            <a:endParaRPr lang="en-US" altLang="zh-CN" sz="2400" dirty="0" smtClean="0"/>
          </a:p>
          <a:p>
            <a:pPr lvl="1"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altLang="zh-CN" sz="2400" dirty="0" smtClean="0"/>
              <a:t>       </a:t>
            </a:r>
            <a:r>
              <a:rPr lang="zh-CN" altLang="en-US" sz="2400" dirty="0" smtClean="0"/>
              <a:t> = -13</a:t>
            </a:r>
          </a:p>
          <a:p>
            <a:pPr lvl="1"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zh-CN" altLang="en-US" sz="2400" dirty="0" smtClean="0"/>
              <a:t>运行结果：7  -13</a:t>
            </a:r>
            <a:endParaRPr lang="zh-CN" altLang="en-US" dirty="0" smtClean="0"/>
          </a:p>
        </p:txBody>
      </p:sp>
      <p:sp>
        <p:nvSpPr>
          <p:cNvPr id="3" name="内容占位符 2"/>
          <p:cNvSpPr>
            <a:spLocks noGrp="1"/>
          </p:cNvSpPr>
          <p:nvPr>
            <p:ph sz="half" idx="2"/>
          </p:nvPr>
        </p:nvSpPr>
        <p:spPr>
          <a:xfrm>
            <a:off x="323528" y="1556792"/>
            <a:ext cx="4392488" cy="48245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dirty="0" smtClean="0"/>
              <a:t>计算 </a:t>
            </a:r>
            <a:r>
              <a:rPr lang="en-US" altLang="zh-CN" dirty="0" smtClean="0"/>
              <a:t>D</a:t>
            </a:r>
            <a:r>
              <a:rPr lang="en-US" altLang="zh-CN" dirty="0"/>
              <a:t>(</a:t>
            </a:r>
            <a:r>
              <a:rPr lang="en-US" altLang="zh-CN" dirty="0" smtClean="0"/>
              <a:t>3) </a:t>
            </a:r>
            <a:r>
              <a:rPr lang="zh-CN" altLang="en-US" dirty="0" smtClean="0"/>
              <a:t>和 </a:t>
            </a:r>
            <a:r>
              <a:rPr lang="en-US" altLang="zh-CN" dirty="0" smtClean="0"/>
              <a:t>D(D(3))</a:t>
            </a:r>
          </a:p>
          <a:p>
            <a:pPr algn="just">
              <a:buFont typeface="Wingdings" pitchFamily="2" charset="2"/>
              <a:buNone/>
            </a:pPr>
            <a:endParaRPr lang="en-US" altLang="zh-CN" b="1" dirty="0" smtClean="0">
              <a:solidFill>
                <a:srgbClr val="FF0000"/>
              </a:solidFill>
            </a:endParaRPr>
          </a:p>
          <a:p>
            <a:pPr algn="just">
              <a:buFont typeface="Wingdings" pitchFamily="2" charset="2"/>
              <a:buNone/>
            </a:pPr>
            <a:r>
              <a:rPr lang="zh-CN" altLang="en-US" b="1" dirty="0" smtClean="0">
                <a:solidFill>
                  <a:srgbClr val="FF0000"/>
                </a:solidFill>
              </a:rPr>
              <a:t>#</a:t>
            </a:r>
            <a:r>
              <a:rPr lang="en-US" altLang="zh-CN" b="1" dirty="0">
                <a:solidFill>
                  <a:srgbClr val="FF0000"/>
                </a:solidFill>
              </a:rPr>
              <a:t>define F(x)  x </a:t>
            </a:r>
            <a:r>
              <a:rPr lang="en-US" altLang="zh-CN" b="1" dirty="0">
                <a:solidFill>
                  <a:srgbClr val="FF0000"/>
                </a:solidFill>
                <a:latin typeface="Albertus Extra Bold" pitchFamily="34" charset="0"/>
              </a:rPr>
              <a:t>-</a:t>
            </a:r>
            <a:r>
              <a:rPr lang="en-US" altLang="zh-CN" b="1" dirty="0">
                <a:solidFill>
                  <a:srgbClr val="FF0000"/>
                </a:solidFill>
              </a:rPr>
              <a:t> 2</a:t>
            </a:r>
          </a:p>
          <a:p>
            <a:pPr algn="just">
              <a:buFont typeface="Wingdings" pitchFamily="2" charset="2"/>
              <a:buNone/>
            </a:pPr>
            <a:r>
              <a:rPr lang="en-US" altLang="zh-CN" b="1" dirty="0">
                <a:solidFill>
                  <a:srgbClr val="FF0000"/>
                </a:solidFill>
              </a:rPr>
              <a:t>#define D(x)  x*F(x)</a:t>
            </a:r>
          </a:p>
          <a:p>
            <a:pPr marL="0" indent="0">
              <a:buNone/>
            </a:pPr>
            <a:endParaRPr lang="en-US" altLang="zh-CN" dirty="0" smtClean="0"/>
          </a:p>
          <a:p>
            <a:r>
              <a:rPr lang="zh-CN" altLang="en-US" dirty="0" smtClean="0">
                <a:solidFill>
                  <a:srgbClr val="FFC000"/>
                </a:solidFill>
              </a:rPr>
              <a:t>先</a:t>
            </a:r>
            <a:r>
              <a:rPr lang="zh-CN" altLang="en-US" dirty="0">
                <a:solidFill>
                  <a:srgbClr val="FFC000"/>
                </a:solidFill>
              </a:rPr>
              <a:t>全部替换好，最后再统一计算</a:t>
            </a:r>
          </a:p>
          <a:p>
            <a:r>
              <a:rPr lang="zh-CN" altLang="en-US" dirty="0">
                <a:solidFill>
                  <a:srgbClr val="FFC000"/>
                </a:solidFill>
              </a:rPr>
              <a:t>不可一边替换一边计算，更不可以人为添加</a:t>
            </a:r>
            <a:r>
              <a:rPr lang="zh-CN" altLang="en-US" dirty="0" smtClean="0">
                <a:solidFill>
                  <a:srgbClr val="FFC000"/>
                </a:solidFill>
              </a:rPr>
              <a:t>括号</a:t>
            </a:r>
            <a:endParaRPr lang="en-US" altLang="zh-CN" dirty="0" smtClean="0">
              <a:solidFill>
                <a:srgbClr val="FFC000"/>
              </a:solidFill>
            </a:endParaRPr>
          </a:p>
          <a:p>
            <a:endParaRPr lang="zh-CN" altLang="en-US" dirty="0"/>
          </a:p>
        </p:txBody>
      </p:sp>
      <p:cxnSp>
        <p:nvCxnSpPr>
          <p:cNvPr id="5" name="直接连接符 4"/>
          <p:cNvCxnSpPr/>
          <p:nvPr/>
        </p:nvCxnSpPr>
        <p:spPr>
          <a:xfrm>
            <a:off x="4577552" y="1196752"/>
            <a:ext cx="0" cy="575687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1032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宏定义应用示例</a:t>
            </a:r>
            <a:endParaRPr lang="zh-CN" altLang="en-US" smtClean="0"/>
          </a:p>
        </p:txBody>
      </p:sp>
      <p:sp>
        <p:nvSpPr>
          <p:cNvPr id="459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zh-CN" altLang="en-US" dirty="0" smtClean="0"/>
              <a:t>判断字符</a:t>
            </a:r>
            <a:r>
              <a:rPr lang="en-US" altLang="zh-CN" dirty="0" smtClean="0"/>
              <a:t>c</a:t>
            </a:r>
            <a:r>
              <a:rPr lang="zh-CN" altLang="en-US" dirty="0" smtClean="0"/>
              <a:t>是否为小写字母。</a:t>
            </a:r>
            <a:r>
              <a:rPr lang="en-US" altLang="zh-CN" dirty="0" smtClean="0"/>
              <a:t> </a:t>
            </a:r>
          </a:p>
          <a:p>
            <a:pPr marL="457200" lvl="1" indent="0">
              <a:buNone/>
            </a:pPr>
            <a:r>
              <a:rPr lang="en-US" altLang="zh-CN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#define  LOWCASE(c)  (((c) &gt;= 'a') &amp;&amp; ((c) &lt;= 'z') )</a:t>
            </a:r>
          </a:p>
          <a:p>
            <a:r>
              <a:rPr lang="zh-CN" altLang="en-US" dirty="0" smtClean="0"/>
              <a:t>将数字字符（</a:t>
            </a:r>
            <a:r>
              <a:rPr lang="en-US" altLang="zh-CN" dirty="0" smtClean="0"/>
              <a:t>‘0’</a:t>
            </a:r>
            <a:r>
              <a:rPr lang="zh-CN" altLang="en-US" dirty="0" smtClean="0"/>
              <a:t>～</a:t>
            </a:r>
            <a:r>
              <a:rPr lang="en-US" altLang="zh-CN" dirty="0" smtClean="0"/>
              <a:t>‘9’</a:t>
            </a:r>
            <a:r>
              <a:rPr lang="zh-CN" altLang="en-US" dirty="0" smtClean="0"/>
              <a:t>）转换为相应的十进制整数，</a:t>
            </a:r>
            <a:r>
              <a:rPr lang="en-US" altLang="zh-CN" dirty="0" smtClean="0"/>
              <a:t>-1</a:t>
            </a:r>
            <a:r>
              <a:rPr lang="zh-CN" altLang="en-US" dirty="0" smtClean="0"/>
              <a:t>表示出错。</a:t>
            </a:r>
            <a:r>
              <a:rPr lang="en-US" altLang="zh-CN" dirty="0" smtClean="0"/>
              <a:t> </a:t>
            </a:r>
          </a:p>
          <a:p>
            <a:pPr marL="400050" lvl="1" indent="0">
              <a:buNone/>
            </a:pPr>
            <a:r>
              <a:rPr lang="en-US" altLang="zh-CN" sz="26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#define  CTOD(c)  (((c) &gt;= '0') &amp;&amp; ((c) &lt;= '9') ? c - '0' : -1) </a:t>
            </a:r>
          </a:p>
          <a:p>
            <a:r>
              <a:rPr lang="zh-CN" altLang="en-US" dirty="0" smtClean="0"/>
              <a:t>最大值、最小值</a:t>
            </a:r>
            <a:endParaRPr lang="en-US" altLang="zh-CN" dirty="0" smtClean="0"/>
          </a:p>
          <a:p>
            <a:pPr marL="457200" lvl="1" indent="0">
              <a:buNone/>
            </a:pPr>
            <a:r>
              <a:rPr lang="en-US" altLang="zh-CN" dirty="0" smtClean="0"/>
              <a:t>#define  MAX(</a:t>
            </a:r>
            <a:r>
              <a:rPr lang="en-US" altLang="zh-CN" dirty="0" err="1" smtClean="0"/>
              <a:t>a,b</a:t>
            </a:r>
            <a:r>
              <a:rPr lang="en-US" altLang="zh-CN" dirty="0" smtClean="0"/>
              <a:t>)  ((a) &gt;= (b) ?  (a) : (b))</a:t>
            </a:r>
          </a:p>
          <a:p>
            <a:pPr marL="457200" lvl="1" indent="0">
              <a:buNone/>
            </a:pPr>
            <a:r>
              <a:rPr lang="en-US" altLang="zh-CN" dirty="0" smtClean="0"/>
              <a:t>#define  MIN(</a:t>
            </a:r>
            <a:r>
              <a:rPr lang="en-US" altLang="zh-CN" dirty="0" err="1" smtClean="0"/>
              <a:t>a,b</a:t>
            </a:r>
            <a:r>
              <a:rPr lang="en-US" altLang="zh-CN" dirty="0" smtClean="0"/>
              <a:t>)  ((a) &lt;= (b) ?  (a) : (b))</a:t>
            </a:r>
          </a:p>
          <a:p>
            <a:pPr marL="457200" lvl="1" indent="0">
              <a:buNone/>
            </a:pPr>
            <a:endParaRPr lang="zh-CN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295292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59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59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59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59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59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459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9779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10.3</a:t>
            </a:r>
            <a:r>
              <a:rPr lang="en-US" altLang="zh-CN" dirty="0" smtClean="0"/>
              <a:t>.4</a:t>
            </a:r>
            <a:r>
              <a:rPr lang="en-US" altLang="zh-CN" dirty="0" smtClean="0"/>
              <a:t> </a:t>
            </a:r>
            <a:r>
              <a:rPr lang="zh-CN" altLang="en-US" dirty="0" smtClean="0"/>
              <a:t>文件包含</a:t>
            </a:r>
            <a:endParaRPr lang="zh-CN" altLang="en-US" dirty="0" smtClean="0"/>
          </a:p>
        </p:txBody>
      </p:sp>
      <p:sp>
        <p:nvSpPr>
          <p:cNvPr id="399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CN" altLang="en-US" dirty="0" smtClean="0"/>
              <a:t>为了避免一个文件过长，可以把程序分别保存为几个文件。</a:t>
            </a:r>
          </a:p>
          <a:p>
            <a:r>
              <a:rPr lang="zh-CN" altLang="en-US" dirty="0" smtClean="0"/>
              <a:t>一个大程序会由几个文件组成，每一个文件又可能包含若干个函数。</a:t>
            </a:r>
          </a:p>
          <a:p>
            <a:r>
              <a:rPr lang="zh-CN" altLang="en-US" dirty="0" smtClean="0"/>
              <a:t>程序文件</a:t>
            </a:r>
            <a:r>
              <a:rPr lang="en-US" altLang="zh-CN" dirty="0" smtClean="0">
                <a:sym typeface="Wingdings" pitchFamily="2" charset="2"/>
              </a:rPr>
              <a:t></a:t>
            </a:r>
            <a:r>
              <a:rPr lang="zh-CN" altLang="en-US" dirty="0" smtClean="0"/>
              <a:t>程序文件模块。</a:t>
            </a:r>
          </a:p>
          <a:p>
            <a:pPr lvl="1"/>
            <a:r>
              <a:rPr lang="zh-CN" altLang="en-US" dirty="0" smtClean="0"/>
              <a:t>程序 </a:t>
            </a:r>
            <a:r>
              <a:rPr lang="en-US" altLang="zh-CN" dirty="0" smtClean="0">
                <a:sym typeface="Wingdings" pitchFamily="2" charset="2"/>
              </a:rPr>
              <a:t> </a:t>
            </a:r>
            <a:r>
              <a:rPr lang="zh-CN" altLang="en-US" dirty="0" smtClean="0"/>
              <a:t>文件 </a:t>
            </a:r>
            <a:r>
              <a:rPr lang="en-US" altLang="zh-CN" dirty="0" smtClean="0">
                <a:sym typeface="Wingdings" pitchFamily="2" charset="2"/>
              </a:rPr>
              <a:t> </a:t>
            </a:r>
            <a:r>
              <a:rPr lang="zh-CN" altLang="en-US" dirty="0" smtClean="0"/>
              <a:t>函数</a:t>
            </a:r>
          </a:p>
          <a:p>
            <a:r>
              <a:rPr lang="zh-CN" altLang="en-US" dirty="0" smtClean="0"/>
              <a:t>大程序－若干程序文件模块</a:t>
            </a:r>
          </a:p>
          <a:p>
            <a:pPr lvl="1"/>
            <a:r>
              <a:rPr lang="zh-CN" altLang="en-US" dirty="0" smtClean="0"/>
              <a:t>各程序文件模块分别编译，再连接</a:t>
            </a:r>
          </a:p>
          <a:p>
            <a:r>
              <a:rPr lang="zh-CN" altLang="en-US" dirty="0" smtClean="0"/>
              <a:t>整个程序只允许有一个</a:t>
            </a:r>
            <a:r>
              <a:rPr lang="en-US" altLang="zh-CN" dirty="0" smtClean="0"/>
              <a:t>main()</a:t>
            </a:r>
            <a:r>
              <a:rPr lang="zh-CN" altLang="en-US" dirty="0" smtClean="0"/>
              <a:t>函数</a:t>
            </a:r>
            <a:endParaRPr lang="zh-CN" altLang="zh-CN" dirty="0" smtClean="0"/>
          </a:p>
          <a:p>
            <a:pPr lvl="1"/>
            <a:endParaRPr lang="zh-CN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096927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99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99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99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99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99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99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99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6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文件包含</a:t>
            </a:r>
            <a:endParaRPr lang="zh-CN" altLang="en-US" smtClean="0"/>
          </a:p>
        </p:txBody>
      </p:sp>
      <p:sp>
        <p:nvSpPr>
          <p:cNvPr id="40141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0" y="1600201"/>
            <a:ext cx="4495800" cy="4525963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格式</a:t>
            </a:r>
          </a:p>
          <a:p>
            <a:pPr marL="457200" lvl="1" indent="0">
              <a:buNone/>
            </a:pPr>
            <a:r>
              <a:rPr lang="zh-CN" altLang="en-US" dirty="0" smtClean="0"/>
              <a:t>#</a:t>
            </a:r>
            <a:r>
              <a:rPr lang="en-US" altLang="zh-CN" dirty="0" smtClean="0"/>
              <a:t>include &lt;</a:t>
            </a:r>
            <a:r>
              <a:rPr lang="zh-CN" altLang="en-US" dirty="0" smtClean="0"/>
              <a:t>需包含的文件名&gt;  </a:t>
            </a:r>
          </a:p>
          <a:p>
            <a:pPr marL="457200" lvl="1" indent="0">
              <a:buNone/>
            </a:pPr>
            <a:r>
              <a:rPr lang="zh-CN" altLang="en-US" dirty="0" smtClean="0"/>
              <a:t>#</a:t>
            </a:r>
            <a:r>
              <a:rPr lang="en-US" altLang="zh-CN" dirty="0" smtClean="0"/>
              <a:t>include "</a:t>
            </a:r>
            <a:r>
              <a:rPr lang="zh-CN" altLang="en-US" dirty="0" smtClean="0"/>
              <a:t>需包含的文件名</a:t>
            </a:r>
            <a:r>
              <a:rPr lang="en-US" altLang="zh-CN" dirty="0" smtClean="0"/>
              <a:t>"</a:t>
            </a:r>
          </a:p>
          <a:p>
            <a:pPr marL="57150" indent="0">
              <a:buNone/>
            </a:pPr>
            <a:r>
              <a:rPr lang="zh-CN" altLang="en-US" dirty="0" smtClean="0"/>
              <a:t>  例如</a:t>
            </a:r>
            <a:endParaRPr lang="en-US" altLang="zh-CN" dirty="0" smtClean="0"/>
          </a:p>
          <a:p>
            <a:pPr marL="457200" lvl="1" indent="0">
              <a:buNone/>
            </a:pPr>
            <a:r>
              <a:rPr lang="en-US" altLang="zh-CN" dirty="0" smtClean="0"/>
              <a:t>#include &lt;</a:t>
            </a:r>
            <a:r>
              <a:rPr lang="en-US" altLang="zh-CN" dirty="0" err="1" smtClean="0"/>
              <a:t>stdio.h</a:t>
            </a:r>
            <a:r>
              <a:rPr lang="en-US" altLang="zh-CN" dirty="0" smtClean="0"/>
              <a:t>&gt;</a:t>
            </a:r>
          </a:p>
          <a:p>
            <a:pPr marL="457200" lvl="1" indent="0">
              <a:buNone/>
            </a:pPr>
            <a:r>
              <a:rPr lang="zh-CN" altLang="en-US" dirty="0"/>
              <a:t>#</a:t>
            </a:r>
            <a:r>
              <a:rPr lang="en-US" altLang="zh-CN" dirty="0"/>
              <a:t>include </a:t>
            </a:r>
            <a:r>
              <a:rPr lang="en-US" altLang="zh-CN" dirty="0" smtClean="0"/>
              <a:t>"</a:t>
            </a:r>
            <a:r>
              <a:rPr lang="en-US" altLang="zh-CN" dirty="0" err="1" smtClean="0"/>
              <a:t>myfunc.h</a:t>
            </a:r>
            <a:r>
              <a:rPr lang="en-US" altLang="zh-CN" dirty="0" smtClean="0"/>
              <a:t>"</a:t>
            </a:r>
            <a:endParaRPr lang="en-US" altLang="zh-CN" dirty="0" smtClean="0"/>
          </a:p>
          <a:p>
            <a:pPr lvl="1"/>
            <a:endParaRPr lang="zh-CN" altLang="en-US" dirty="0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作用</a:t>
            </a:r>
          </a:p>
          <a:p>
            <a:pPr lvl="1"/>
            <a:r>
              <a:rPr lang="zh-CN" altLang="en-US" dirty="0" smtClean="0"/>
              <a:t>把</a:t>
            </a:r>
            <a:r>
              <a:rPr lang="zh-CN" altLang="en-US" dirty="0"/>
              <a:t>被</a:t>
            </a:r>
            <a:r>
              <a:rPr lang="zh-CN" altLang="en-US" dirty="0" smtClean="0"/>
              <a:t>包含的文件内容</a:t>
            </a:r>
            <a:r>
              <a:rPr lang="zh-CN" altLang="en-US" dirty="0"/>
              <a:t>插入</a:t>
            </a:r>
            <a:r>
              <a:rPr lang="zh-CN" altLang="en-US" dirty="0" smtClean="0"/>
              <a:t>到</a:t>
            </a:r>
            <a:r>
              <a:rPr lang="zh-CN" altLang="en-US" dirty="0" smtClean="0">
                <a:solidFill>
                  <a:srgbClr val="FF0000"/>
                </a:solidFill>
              </a:rPr>
              <a:t>#</a:t>
            </a:r>
            <a:r>
              <a:rPr lang="en-US" altLang="zh-CN" dirty="0" smtClean="0">
                <a:solidFill>
                  <a:srgbClr val="FF0000"/>
                </a:solidFill>
              </a:rPr>
              <a:t>include</a:t>
            </a:r>
            <a:r>
              <a:rPr lang="zh-CN" altLang="en-US" dirty="0" smtClean="0">
                <a:solidFill>
                  <a:srgbClr val="FF0000"/>
                </a:solidFill>
              </a:rPr>
              <a:t>命令</a:t>
            </a:r>
            <a:r>
              <a:rPr lang="zh-CN" altLang="en-US" dirty="0" smtClean="0"/>
              <a:t>所在位置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  注意</a:t>
            </a:r>
            <a:endParaRPr lang="zh-CN" altLang="en-US" dirty="0"/>
          </a:p>
          <a:p>
            <a:pPr lvl="1"/>
            <a:r>
              <a:rPr lang="zh-CN" altLang="en-US" dirty="0"/>
              <a:t>编译预处理命令，以#开头。</a:t>
            </a:r>
          </a:p>
          <a:p>
            <a:pPr lvl="1"/>
            <a:r>
              <a:rPr lang="zh-CN" altLang="en-US" dirty="0" smtClean="0"/>
              <a:t>行</a:t>
            </a:r>
            <a:r>
              <a:rPr lang="zh-CN" altLang="en-US" dirty="0"/>
              <a:t>尾没有分号。</a:t>
            </a:r>
            <a:endParaRPr lang="zh-CN" altLang="zh-CN" dirty="0"/>
          </a:p>
          <a:p>
            <a:endParaRPr lang="zh-CN" altLang="en-US" dirty="0"/>
          </a:p>
        </p:txBody>
      </p:sp>
      <p:cxnSp>
        <p:nvCxnSpPr>
          <p:cNvPr id="6" name="直接连接符 5"/>
          <p:cNvCxnSpPr/>
          <p:nvPr/>
        </p:nvCxnSpPr>
        <p:spPr>
          <a:xfrm>
            <a:off x="4572000" y="1484784"/>
            <a:ext cx="0" cy="396044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963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40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[</a:t>
            </a:r>
            <a:r>
              <a:rPr lang="zh-CN" altLang="en-US" smtClean="0"/>
              <a:t>例</a:t>
            </a:r>
            <a:r>
              <a:rPr lang="en-US" altLang="zh-CN" smtClean="0"/>
              <a:t>10-7] </a:t>
            </a:r>
            <a:r>
              <a:rPr lang="zh-CN" altLang="en-US" smtClean="0"/>
              <a:t>文件包含举例</a:t>
            </a:r>
            <a:endParaRPr lang="en-US" altLang="zh-CN" dirty="0" smtClean="0"/>
          </a:p>
        </p:txBody>
      </p:sp>
      <p:sp>
        <p:nvSpPr>
          <p:cNvPr id="8" name="内容占位符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文件</a:t>
            </a:r>
            <a:r>
              <a:rPr lang="en-US" altLang="zh-CN" dirty="0" err="1" smtClean="0"/>
              <a:t>length.h</a:t>
            </a:r>
            <a:endParaRPr lang="en-US" altLang="zh-CN" dirty="0" smtClean="0"/>
          </a:p>
          <a:p>
            <a:endParaRPr lang="en-US" altLang="zh-CN" dirty="0" smtClean="0"/>
          </a:p>
          <a:p>
            <a:pPr marL="400050" lvl="1" indent="0">
              <a:buNone/>
            </a:pPr>
            <a:r>
              <a:rPr lang="en-US" altLang="zh-CN" dirty="0" smtClean="0">
                <a:solidFill>
                  <a:srgbClr val="00B050"/>
                </a:solidFill>
              </a:rPr>
              <a:t>/* 1</a:t>
            </a:r>
            <a:r>
              <a:rPr lang="zh-CN" altLang="en-US" dirty="0" smtClean="0">
                <a:solidFill>
                  <a:srgbClr val="00B050"/>
                </a:solidFill>
              </a:rPr>
              <a:t>英里</a:t>
            </a:r>
            <a:r>
              <a:rPr lang="en-US" altLang="zh-CN" dirty="0" smtClean="0">
                <a:solidFill>
                  <a:srgbClr val="00B050"/>
                </a:solidFill>
              </a:rPr>
              <a:t>=1609</a:t>
            </a:r>
            <a:r>
              <a:rPr lang="zh-CN" altLang="en-US" dirty="0" smtClean="0">
                <a:solidFill>
                  <a:srgbClr val="00B050"/>
                </a:solidFill>
              </a:rPr>
              <a:t>米 *</a:t>
            </a:r>
            <a:r>
              <a:rPr lang="en-US" altLang="zh-CN" dirty="0" smtClean="0">
                <a:solidFill>
                  <a:srgbClr val="00B050"/>
                </a:solidFill>
              </a:rPr>
              <a:t>/</a:t>
            </a:r>
          </a:p>
          <a:p>
            <a:pPr marL="400050" lvl="1" indent="0">
              <a:buNone/>
            </a:pPr>
            <a:r>
              <a:rPr lang="en-US" altLang="zh-CN" dirty="0" smtClean="0">
                <a:solidFill>
                  <a:schemeClr val="tx1">
                    <a:lumMod val="95000"/>
                  </a:schemeClr>
                </a:solidFill>
              </a:rPr>
              <a:t>#define </a:t>
            </a:r>
            <a:r>
              <a:rPr lang="en-US" altLang="zh-CN" dirty="0" err="1" smtClean="0">
                <a:solidFill>
                  <a:schemeClr val="tx1">
                    <a:lumMod val="95000"/>
                  </a:schemeClr>
                </a:solidFill>
              </a:rPr>
              <a:t>mile_to_meter</a:t>
            </a:r>
            <a:r>
              <a:rPr lang="en-US" altLang="zh-CN" dirty="0" smtClean="0">
                <a:solidFill>
                  <a:schemeClr val="tx1">
                    <a:lumMod val="95000"/>
                  </a:schemeClr>
                </a:solidFill>
              </a:rPr>
              <a:t> 1609</a:t>
            </a:r>
          </a:p>
          <a:p>
            <a:pPr marL="400050" lvl="1" indent="0">
              <a:buNone/>
            </a:pPr>
            <a:r>
              <a:rPr lang="en-US" altLang="zh-CN" dirty="0">
                <a:solidFill>
                  <a:srgbClr val="00B050"/>
                </a:solidFill>
              </a:rPr>
              <a:t>/* 1</a:t>
            </a:r>
            <a:r>
              <a:rPr lang="zh-CN" altLang="en-US" dirty="0" smtClean="0">
                <a:solidFill>
                  <a:srgbClr val="00B050"/>
                </a:solidFill>
              </a:rPr>
              <a:t>英尺</a:t>
            </a:r>
            <a:r>
              <a:rPr lang="en-US" altLang="zh-CN" dirty="0" smtClean="0">
                <a:solidFill>
                  <a:srgbClr val="00B050"/>
                </a:solidFill>
              </a:rPr>
              <a:t>=30.48</a:t>
            </a:r>
            <a:r>
              <a:rPr lang="zh-CN" altLang="en-US" dirty="0" smtClean="0">
                <a:solidFill>
                  <a:srgbClr val="00B050"/>
                </a:solidFill>
              </a:rPr>
              <a:t>厘米 </a:t>
            </a:r>
            <a:r>
              <a:rPr lang="zh-CN" altLang="en-US" dirty="0">
                <a:solidFill>
                  <a:srgbClr val="00B050"/>
                </a:solidFill>
              </a:rPr>
              <a:t>*</a:t>
            </a:r>
            <a:r>
              <a:rPr lang="en-US" altLang="zh-CN" dirty="0">
                <a:solidFill>
                  <a:srgbClr val="00B050"/>
                </a:solidFill>
              </a:rPr>
              <a:t>/</a:t>
            </a:r>
          </a:p>
          <a:p>
            <a:pPr marL="400050" lvl="1" indent="0">
              <a:buNone/>
            </a:pPr>
            <a:r>
              <a:rPr lang="en-US" altLang="zh-CN" dirty="0" smtClean="0">
                <a:solidFill>
                  <a:schemeClr val="tx1">
                    <a:lumMod val="95000"/>
                  </a:schemeClr>
                </a:solidFill>
              </a:rPr>
              <a:t>#define </a:t>
            </a:r>
            <a:r>
              <a:rPr lang="en-US" altLang="zh-CN" dirty="0" err="1" smtClean="0">
                <a:solidFill>
                  <a:schemeClr val="tx1">
                    <a:lumMod val="95000"/>
                  </a:schemeClr>
                </a:solidFill>
              </a:rPr>
              <a:t>foot_to_centimeter</a:t>
            </a:r>
            <a:r>
              <a:rPr lang="en-US" altLang="zh-CN" dirty="0" smtClean="0">
                <a:solidFill>
                  <a:schemeClr val="tx1">
                    <a:lumMod val="95000"/>
                  </a:schemeClr>
                </a:solidFill>
              </a:rPr>
              <a:t> 30.48</a:t>
            </a:r>
          </a:p>
          <a:p>
            <a:pPr marL="400050" lvl="1" indent="0">
              <a:buNone/>
            </a:pPr>
            <a:r>
              <a:rPr lang="en-US" altLang="zh-CN" dirty="0">
                <a:solidFill>
                  <a:srgbClr val="00B050"/>
                </a:solidFill>
              </a:rPr>
              <a:t>/* 1</a:t>
            </a:r>
            <a:r>
              <a:rPr lang="zh-CN" altLang="en-US" dirty="0" smtClean="0">
                <a:solidFill>
                  <a:srgbClr val="00B050"/>
                </a:solidFill>
              </a:rPr>
              <a:t>英寸</a:t>
            </a:r>
            <a:r>
              <a:rPr lang="en-US" altLang="zh-CN" dirty="0" smtClean="0">
                <a:solidFill>
                  <a:srgbClr val="00B050"/>
                </a:solidFill>
              </a:rPr>
              <a:t>=2.54</a:t>
            </a:r>
            <a:r>
              <a:rPr lang="zh-CN" altLang="en-US" dirty="0" smtClean="0">
                <a:solidFill>
                  <a:srgbClr val="00B050"/>
                </a:solidFill>
              </a:rPr>
              <a:t>厘米 </a:t>
            </a:r>
            <a:r>
              <a:rPr lang="zh-CN" altLang="en-US" dirty="0">
                <a:solidFill>
                  <a:srgbClr val="00B050"/>
                </a:solidFill>
              </a:rPr>
              <a:t>*</a:t>
            </a:r>
            <a:r>
              <a:rPr lang="en-US" altLang="zh-CN" dirty="0">
                <a:solidFill>
                  <a:srgbClr val="00B050"/>
                </a:solidFill>
              </a:rPr>
              <a:t>/</a:t>
            </a:r>
          </a:p>
          <a:p>
            <a:pPr marL="400050" lvl="1" indent="0">
              <a:buNone/>
            </a:pPr>
            <a:r>
              <a:rPr lang="en-US" altLang="zh-CN" dirty="0" smtClean="0">
                <a:solidFill>
                  <a:schemeClr val="tx1">
                    <a:lumMod val="95000"/>
                  </a:schemeClr>
                </a:solidFill>
              </a:rPr>
              <a:t>#define </a:t>
            </a:r>
            <a:r>
              <a:rPr lang="en-US" altLang="zh-CN" dirty="0" err="1" smtClean="0">
                <a:solidFill>
                  <a:schemeClr val="tx1">
                    <a:lumMod val="95000"/>
                  </a:schemeClr>
                </a:solidFill>
              </a:rPr>
              <a:t>inch_to_centimeter</a:t>
            </a:r>
            <a:r>
              <a:rPr lang="en-US" altLang="zh-CN" dirty="0" smtClean="0">
                <a:solidFill>
                  <a:schemeClr val="tx1">
                    <a:lumMod val="95000"/>
                  </a:schemeClr>
                </a:solidFill>
              </a:rPr>
              <a:t> 2.54</a:t>
            </a:r>
            <a:endParaRPr lang="zh-CN" altLang="en-US" dirty="0">
              <a:solidFill>
                <a:schemeClr val="tx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1542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40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[</a:t>
            </a:r>
            <a:r>
              <a:rPr lang="zh-CN" altLang="en-US" smtClean="0"/>
              <a:t>例</a:t>
            </a:r>
            <a:r>
              <a:rPr lang="en-US" altLang="zh-CN" smtClean="0"/>
              <a:t>10-7] </a:t>
            </a:r>
            <a:r>
              <a:rPr lang="zh-CN" altLang="en-US" smtClean="0"/>
              <a:t>文件包含举例</a:t>
            </a:r>
            <a:endParaRPr lang="en-US" altLang="zh-CN" dirty="0" smtClean="0"/>
          </a:p>
        </p:txBody>
      </p:sp>
      <p:sp>
        <p:nvSpPr>
          <p:cNvPr id="8" name="内容占位符 7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CN" altLang="en-US" dirty="0" smtClean="0"/>
              <a:t>文件 </a:t>
            </a:r>
            <a:r>
              <a:rPr lang="en-US" altLang="zh-CN" dirty="0" err="1" smtClean="0"/>
              <a:t>prog.c</a:t>
            </a:r>
            <a:endParaRPr lang="en-US" altLang="zh-CN" dirty="0" smtClean="0"/>
          </a:p>
          <a:p>
            <a:pPr marL="400050" lvl="1" indent="0">
              <a:buNone/>
            </a:pPr>
            <a:r>
              <a:rPr lang="en-US" altLang="zh-CN" dirty="0" smtClean="0">
                <a:solidFill>
                  <a:schemeClr val="tx1">
                    <a:lumMod val="95000"/>
                  </a:schemeClr>
                </a:solidFill>
              </a:rPr>
              <a:t>#include &lt;</a:t>
            </a:r>
            <a:r>
              <a:rPr lang="en-US" altLang="zh-CN" dirty="0" err="1" smtClean="0">
                <a:solidFill>
                  <a:schemeClr val="tx1">
                    <a:lumMod val="95000"/>
                  </a:schemeClr>
                </a:solidFill>
              </a:rPr>
              <a:t>stdio.h</a:t>
            </a:r>
            <a:r>
              <a:rPr lang="en-US" altLang="zh-CN" dirty="0" smtClean="0">
                <a:solidFill>
                  <a:schemeClr val="tx1">
                    <a:lumMod val="95000"/>
                  </a:schemeClr>
                </a:solidFill>
              </a:rPr>
              <a:t>&gt;</a:t>
            </a:r>
          </a:p>
          <a:p>
            <a:pPr marL="400050" lvl="1" indent="0">
              <a:buNone/>
            </a:pPr>
            <a:r>
              <a:rPr lang="en-US" altLang="zh-CN" dirty="0" smtClean="0">
                <a:solidFill>
                  <a:schemeClr val="tx1">
                    <a:lumMod val="95000"/>
                  </a:schemeClr>
                </a:solidFill>
              </a:rPr>
              <a:t>#include </a:t>
            </a:r>
            <a:r>
              <a:rPr lang="zh-CN" altLang="en-US" dirty="0" smtClean="0">
                <a:solidFill>
                  <a:schemeClr val="tx1">
                    <a:lumMod val="95000"/>
                  </a:schemeClr>
                </a:solidFill>
              </a:rPr>
              <a:t>“</a:t>
            </a:r>
            <a:r>
              <a:rPr lang="en-US" altLang="zh-CN" dirty="0" err="1" smtClean="0">
                <a:solidFill>
                  <a:srgbClr val="FFC000"/>
                </a:solidFill>
              </a:rPr>
              <a:t>length.h</a:t>
            </a:r>
            <a:r>
              <a:rPr lang="en-US" altLang="zh-CN" dirty="0" smtClean="0">
                <a:solidFill>
                  <a:schemeClr val="tx1">
                    <a:lumMod val="95000"/>
                  </a:schemeClr>
                </a:solidFill>
              </a:rPr>
              <a:t>”</a:t>
            </a:r>
          </a:p>
          <a:p>
            <a:pPr marL="400050" lvl="1" indent="0">
              <a:buNone/>
            </a:pPr>
            <a:r>
              <a:rPr lang="en-US" altLang="zh-CN" dirty="0" smtClean="0">
                <a:solidFill>
                  <a:schemeClr val="tx1">
                    <a:lumMod val="95000"/>
                  </a:schemeClr>
                </a:solidFill>
              </a:rPr>
              <a:t>void main()</a:t>
            </a:r>
          </a:p>
          <a:p>
            <a:pPr marL="400050" lvl="1" indent="0">
              <a:buNone/>
            </a:pPr>
            <a:r>
              <a:rPr lang="en-US" altLang="zh-CN" dirty="0" smtClean="0">
                <a:solidFill>
                  <a:schemeClr val="tx1">
                    <a:lumMod val="95000"/>
                  </a:schemeClr>
                </a:solidFill>
              </a:rPr>
              <a:t>{</a:t>
            </a:r>
          </a:p>
          <a:p>
            <a:pPr marL="400050" lvl="1" indent="0">
              <a:buNone/>
            </a:pPr>
            <a:r>
              <a:rPr lang="en-US" altLang="zh-CN" dirty="0">
                <a:solidFill>
                  <a:schemeClr val="tx1">
                    <a:lumMod val="95000"/>
                  </a:schemeClr>
                </a:solidFill>
              </a:rPr>
              <a:t> </a:t>
            </a:r>
            <a:r>
              <a:rPr lang="en-US" altLang="zh-CN" dirty="0" smtClean="0">
                <a:solidFill>
                  <a:schemeClr val="tx1">
                    <a:lumMod val="95000"/>
                  </a:schemeClr>
                </a:solidFill>
              </a:rPr>
              <a:t>  float foot, inch, mile;</a:t>
            </a:r>
          </a:p>
          <a:p>
            <a:pPr marL="400050" lvl="1" indent="0">
              <a:buNone/>
            </a:pPr>
            <a:r>
              <a:rPr lang="en-US" altLang="zh-CN" dirty="0">
                <a:solidFill>
                  <a:schemeClr val="tx1">
                    <a:lumMod val="95000"/>
                  </a:schemeClr>
                </a:solidFill>
              </a:rPr>
              <a:t> </a:t>
            </a:r>
            <a:r>
              <a:rPr lang="en-US" altLang="zh-CN" dirty="0" smtClean="0">
                <a:solidFill>
                  <a:schemeClr val="tx1">
                    <a:lumMod val="95000"/>
                  </a:schemeClr>
                </a:solidFill>
              </a:rPr>
              <a:t>  </a:t>
            </a:r>
            <a:r>
              <a:rPr lang="en-US" altLang="zh-CN" dirty="0" err="1" smtClean="0">
                <a:solidFill>
                  <a:schemeClr val="tx1">
                    <a:lumMod val="95000"/>
                  </a:schemeClr>
                </a:solidFill>
              </a:rPr>
              <a:t>printf</a:t>
            </a:r>
            <a:r>
              <a:rPr lang="en-US" altLang="zh-CN" dirty="0" smtClean="0">
                <a:solidFill>
                  <a:schemeClr val="tx1">
                    <a:lumMod val="95000"/>
                  </a:schemeClr>
                </a:solidFill>
              </a:rPr>
              <a:t>(“%f miles = %f\n”, </a:t>
            </a:r>
          </a:p>
          <a:p>
            <a:pPr marL="400050" lvl="1" indent="0">
              <a:buNone/>
            </a:pPr>
            <a:r>
              <a:rPr lang="en-US" altLang="zh-CN" dirty="0">
                <a:solidFill>
                  <a:schemeClr val="tx1">
                    <a:lumMod val="95000"/>
                  </a:schemeClr>
                </a:solidFill>
              </a:rPr>
              <a:t> </a:t>
            </a:r>
            <a:r>
              <a:rPr lang="en-US" altLang="zh-CN" dirty="0" smtClean="0">
                <a:solidFill>
                  <a:schemeClr val="tx1">
                    <a:lumMod val="95000"/>
                  </a:schemeClr>
                </a:solidFill>
              </a:rPr>
              <a:t>      mile, mile</a:t>
            </a:r>
            <a:r>
              <a:rPr lang="zh-CN" altLang="en-US" dirty="0" smtClean="0">
                <a:solidFill>
                  <a:schemeClr val="tx1">
                    <a:lumMod val="95000"/>
                  </a:schemeClr>
                </a:solidFill>
              </a:rPr>
              <a:t>*</a:t>
            </a:r>
            <a:r>
              <a:rPr lang="en-US" altLang="zh-CN" dirty="0" err="1" smtClean="0">
                <a:solidFill>
                  <a:srgbClr val="FFC000"/>
                </a:solidFill>
              </a:rPr>
              <a:t>mile_to_meter</a:t>
            </a:r>
            <a:r>
              <a:rPr lang="en-US" altLang="zh-CN" dirty="0" smtClean="0">
                <a:solidFill>
                  <a:schemeClr val="tx1">
                    <a:lumMod val="95000"/>
                  </a:schemeClr>
                </a:solidFill>
              </a:rPr>
              <a:t>);</a:t>
            </a:r>
          </a:p>
          <a:p>
            <a:pPr marL="400050" lvl="1" indent="0">
              <a:buNone/>
            </a:pPr>
            <a:r>
              <a:rPr lang="en-US" altLang="zh-CN" dirty="0" smtClean="0">
                <a:solidFill>
                  <a:schemeClr val="tx1">
                    <a:lumMod val="95000"/>
                  </a:schemeClr>
                </a:solidFill>
              </a:rPr>
              <a:t>   …</a:t>
            </a:r>
          </a:p>
          <a:p>
            <a:pPr marL="400050" lvl="1" indent="0">
              <a:buNone/>
            </a:pPr>
            <a:r>
              <a:rPr lang="en-US" altLang="zh-CN" dirty="0" smtClean="0">
                <a:solidFill>
                  <a:schemeClr val="tx1">
                    <a:lumMod val="95000"/>
                  </a:schemeClr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440623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40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.h</a:t>
            </a:r>
            <a:r>
              <a:rPr lang="zh-CN" altLang="en-US" dirty="0" smtClean="0"/>
              <a:t>头文件常规用法</a:t>
            </a:r>
            <a:endParaRPr lang="en-US" altLang="zh-CN" dirty="0" smtClean="0"/>
          </a:p>
        </p:txBody>
      </p:sp>
      <p:sp>
        <p:nvSpPr>
          <p:cNvPr id="8" name="内容占位符 7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 smtClean="0"/>
              <a:t>统一的定义和声明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宏定义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变量声明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函数申明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外部变量</a:t>
            </a:r>
            <a:r>
              <a:rPr lang="zh-CN" altLang="en-US" dirty="0"/>
              <a:t>申明</a:t>
            </a:r>
            <a:endParaRPr lang="en-US" altLang="zh-CN" dirty="0"/>
          </a:p>
          <a:p>
            <a:pPr lvl="1"/>
            <a:r>
              <a:rPr lang="zh-CN" altLang="en-US" dirty="0"/>
              <a:t>自定义的数据类型（结构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r>
              <a:rPr lang="zh-CN" altLang="en-US" dirty="0" smtClean="0"/>
              <a:t>避免多次重复定义</a:t>
            </a:r>
            <a:endParaRPr lang="en-US" altLang="zh-CN" dirty="0" smtClean="0"/>
          </a:p>
          <a:p>
            <a:r>
              <a:rPr lang="zh-CN" altLang="en-US" dirty="0" smtClean="0"/>
              <a:t>避免不一致</a:t>
            </a:r>
            <a:endParaRPr lang="en-US" altLang="zh-CN" dirty="0" smtClean="0"/>
          </a:p>
          <a:p>
            <a:r>
              <a:rPr lang="zh-CN" altLang="en-US" dirty="0" smtClean="0"/>
              <a:t>方便修改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165544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常用标准头文件</a:t>
            </a:r>
            <a:endParaRPr lang="zh-CN" altLang="en-US" smtClean="0"/>
          </a:p>
        </p:txBody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600201"/>
            <a:ext cx="9145016" cy="4061047"/>
          </a:xfrm>
        </p:spPr>
        <p:txBody>
          <a:bodyPr>
            <a:normAutofit fontScale="92500"/>
          </a:bodyPr>
          <a:lstStyle/>
          <a:p>
            <a:r>
              <a:rPr lang="en-US" altLang="zh-CN" dirty="0" err="1" smtClean="0"/>
              <a:t>ctype.h</a:t>
            </a:r>
            <a:r>
              <a:rPr lang="en-US" altLang="zh-CN" dirty="0" smtClean="0"/>
              <a:t>  </a:t>
            </a:r>
            <a:r>
              <a:rPr lang="zh-CN" altLang="en-US" dirty="0" smtClean="0"/>
              <a:t>字符处理	</a:t>
            </a:r>
          </a:p>
          <a:p>
            <a:r>
              <a:rPr lang="en-US" altLang="zh-CN" dirty="0" err="1" smtClean="0"/>
              <a:t>math.h</a:t>
            </a:r>
            <a:r>
              <a:rPr lang="en-US" altLang="zh-CN" dirty="0" smtClean="0"/>
              <a:t>   </a:t>
            </a:r>
            <a:r>
              <a:rPr lang="zh-CN" altLang="en-US" dirty="0" smtClean="0"/>
              <a:t>与数学处理函数有关的说明与定义</a:t>
            </a:r>
          </a:p>
          <a:p>
            <a:r>
              <a:rPr lang="en-US" altLang="zh-CN" dirty="0" err="1" smtClean="0"/>
              <a:t>stdio.h</a:t>
            </a:r>
            <a:r>
              <a:rPr lang="en-US" altLang="zh-CN" dirty="0" smtClean="0"/>
              <a:t>   </a:t>
            </a:r>
            <a:r>
              <a:rPr lang="zh-CN" altLang="en-US" dirty="0" smtClean="0"/>
              <a:t>输入输出函数中使用的有关说明和定义</a:t>
            </a:r>
          </a:p>
          <a:p>
            <a:r>
              <a:rPr lang="en-US" altLang="zh-CN" dirty="0" err="1" smtClean="0"/>
              <a:t>string.h</a:t>
            </a:r>
            <a:r>
              <a:rPr lang="en-US" altLang="zh-CN" dirty="0" smtClean="0"/>
              <a:t>  </a:t>
            </a:r>
            <a:r>
              <a:rPr lang="zh-CN" altLang="en-US" dirty="0" smtClean="0"/>
              <a:t>字符串函数的有关说明和定义	</a:t>
            </a:r>
          </a:p>
          <a:p>
            <a:r>
              <a:rPr lang="en-US" altLang="zh-CN" dirty="0" err="1" smtClean="0"/>
              <a:t>stddef.h</a:t>
            </a:r>
            <a:r>
              <a:rPr lang="en-US" altLang="zh-CN" dirty="0" smtClean="0"/>
              <a:t>  </a:t>
            </a:r>
            <a:r>
              <a:rPr lang="zh-CN" altLang="en-US" dirty="0" smtClean="0"/>
              <a:t>定义某些常用内容	</a:t>
            </a:r>
          </a:p>
          <a:p>
            <a:r>
              <a:rPr lang="en-US" altLang="zh-CN" dirty="0" err="1" smtClean="0"/>
              <a:t>stdlib.h</a:t>
            </a:r>
            <a:r>
              <a:rPr lang="en-US" altLang="zh-CN" dirty="0" smtClean="0"/>
              <a:t>  </a:t>
            </a:r>
            <a:r>
              <a:rPr lang="zh-CN" altLang="en-US" dirty="0" smtClean="0"/>
              <a:t>杂项说明	</a:t>
            </a:r>
          </a:p>
          <a:p>
            <a:r>
              <a:rPr lang="en-US" altLang="zh-CN" dirty="0" err="1" smtClean="0"/>
              <a:t>time.h</a:t>
            </a:r>
            <a:r>
              <a:rPr lang="en-US" altLang="zh-CN" dirty="0" smtClean="0"/>
              <a:t>    </a:t>
            </a:r>
            <a:r>
              <a:rPr lang="zh-CN" altLang="en-US" dirty="0" smtClean="0"/>
              <a:t>支持系统时间函数	</a:t>
            </a:r>
            <a:endParaRPr lang="zh-CN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992048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10.3.5  </a:t>
            </a:r>
            <a:r>
              <a:rPr lang="zh-CN" altLang="en-US" smtClean="0"/>
              <a:t>编译预处理</a:t>
            </a:r>
            <a:endParaRPr lang="zh-CN" altLang="en-US" dirty="0" smtClean="0"/>
          </a:p>
        </p:txBody>
      </p:sp>
      <p:sp>
        <p:nvSpPr>
          <p:cNvPr id="442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5069159"/>
          </a:xfrm>
        </p:spPr>
        <p:txBody>
          <a:bodyPr/>
          <a:lstStyle/>
          <a:p>
            <a:r>
              <a:rPr lang="zh-CN" altLang="en-US" dirty="0" smtClean="0">
                <a:solidFill>
                  <a:srgbClr val="FFC000"/>
                </a:solidFill>
              </a:rPr>
              <a:t>编译预处理</a:t>
            </a:r>
            <a:r>
              <a:rPr lang="zh-CN" altLang="en-US" dirty="0" smtClean="0"/>
              <a:t>是Ｃ语言</a:t>
            </a:r>
            <a:r>
              <a:rPr lang="zh-CN" altLang="en-US" dirty="0" smtClean="0">
                <a:solidFill>
                  <a:srgbClr val="FFC000"/>
                </a:solidFill>
              </a:rPr>
              <a:t>编译程序的组成部分</a:t>
            </a:r>
            <a:r>
              <a:rPr lang="zh-CN" altLang="en-US" dirty="0" smtClean="0"/>
              <a:t>，它用于解释处理Ｃ语言源程序中的</a:t>
            </a:r>
            <a:r>
              <a:rPr lang="zh-CN" altLang="en-US" dirty="0" smtClean="0">
                <a:solidFill>
                  <a:srgbClr val="FFC000"/>
                </a:solidFill>
              </a:rPr>
              <a:t>各种预处理指令</a:t>
            </a:r>
            <a:r>
              <a:rPr lang="zh-CN" altLang="en-US" dirty="0" smtClean="0"/>
              <a:t>。</a:t>
            </a:r>
          </a:p>
          <a:p>
            <a:r>
              <a:rPr lang="zh-CN" altLang="en-US" dirty="0" smtClean="0"/>
              <a:t>文件包含</a:t>
            </a:r>
            <a:r>
              <a:rPr lang="en-US" altLang="zh-CN" dirty="0" smtClean="0"/>
              <a:t>(</a:t>
            </a:r>
            <a:r>
              <a:rPr lang="zh-CN" altLang="en-US" dirty="0" smtClean="0"/>
              <a:t>#</a:t>
            </a:r>
            <a:r>
              <a:rPr lang="en-US" altLang="zh-CN" dirty="0" smtClean="0"/>
              <a:t>include)</a:t>
            </a:r>
            <a:r>
              <a:rPr lang="zh-CN" altLang="en-US" dirty="0" smtClean="0"/>
              <a:t>和宏定义</a:t>
            </a:r>
            <a:r>
              <a:rPr lang="en-US" altLang="zh-CN" dirty="0" smtClean="0"/>
              <a:t>(</a:t>
            </a:r>
            <a:r>
              <a:rPr lang="zh-CN" altLang="en-US" dirty="0" smtClean="0"/>
              <a:t>#</a:t>
            </a:r>
            <a:r>
              <a:rPr lang="en-US" altLang="zh-CN" dirty="0" smtClean="0"/>
              <a:t>define)</a:t>
            </a:r>
            <a:r>
              <a:rPr lang="zh-CN" altLang="en-US" dirty="0" smtClean="0"/>
              <a:t>都是编译预处理指令</a:t>
            </a:r>
            <a:endParaRPr lang="zh-CN" altLang="zh-CN" dirty="0" smtClean="0"/>
          </a:p>
          <a:p>
            <a:pPr lvl="1"/>
            <a:r>
              <a:rPr lang="zh-CN" altLang="en-US" dirty="0" smtClean="0"/>
              <a:t>在形式上都以“#”开头，不属于</a:t>
            </a:r>
            <a:r>
              <a:rPr lang="en-US" altLang="zh-CN" dirty="0" smtClean="0"/>
              <a:t>C</a:t>
            </a:r>
            <a:r>
              <a:rPr lang="zh-CN" altLang="en-US" dirty="0" smtClean="0"/>
              <a:t>语言中真正的语句</a:t>
            </a:r>
          </a:p>
          <a:p>
            <a:pPr lvl="1"/>
            <a:r>
              <a:rPr lang="zh-CN" altLang="en-US" dirty="0" smtClean="0"/>
              <a:t>增强了</a:t>
            </a:r>
            <a:r>
              <a:rPr lang="en-US" altLang="zh-CN" dirty="0" smtClean="0"/>
              <a:t>C</a:t>
            </a:r>
            <a:r>
              <a:rPr lang="zh-CN" altLang="en-US" dirty="0" smtClean="0"/>
              <a:t>语言的编程功能，改进Ｃ语言程序设计环境，提高编程效率</a:t>
            </a:r>
            <a:endParaRPr lang="zh-CN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725895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42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42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42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2371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341438"/>
            <a:ext cx="8424863" cy="4967287"/>
          </a:xfrm>
        </p:spPr>
        <p:txBody>
          <a:bodyPr/>
          <a:lstStyle/>
          <a:p>
            <a:pPr eaLnBrk="1" hangingPunct="1"/>
            <a:r>
              <a:rPr lang="zh-CN" altLang="en-US" dirty="0" smtClean="0"/>
              <a:t>由于</a:t>
            </a:r>
            <a:r>
              <a:rPr lang="zh-CN" altLang="en-US" dirty="0" smtClean="0"/>
              <a:t>#</a:t>
            </a:r>
            <a:r>
              <a:rPr lang="en-US" altLang="zh-CN" dirty="0" smtClean="0"/>
              <a:t>define</a:t>
            </a:r>
            <a:r>
              <a:rPr lang="zh-CN" altLang="en-US" dirty="0" smtClean="0"/>
              <a:t>等编译预处理指令不是</a:t>
            </a:r>
            <a:r>
              <a:rPr lang="en-US" altLang="zh-CN" dirty="0" smtClean="0"/>
              <a:t>C</a:t>
            </a:r>
            <a:r>
              <a:rPr lang="zh-CN" altLang="en-US" dirty="0" smtClean="0"/>
              <a:t>语句，不能被编译程序</a:t>
            </a:r>
            <a:r>
              <a:rPr lang="zh-CN" altLang="en-US" dirty="0" smtClean="0"/>
              <a:t>翻译</a:t>
            </a:r>
            <a:endParaRPr lang="en-US" altLang="zh-CN" dirty="0" smtClean="0"/>
          </a:p>
          <a:p>
            <a:pPr eaLnBrk="1" hangingPunct="1"/>
            <a:r>
              <a:rPr lang="zh-CN" altLang="en-US" dirty="0" smtClean="0"/>
              <a:t>需要</a:t>
            </a:r>
            <a:r>
              <a:rPr lang="zh-CN" altLang="en-US" dirty="0" smtClean="0"/>
              <a:t>在真正编译之前作一个预处理，解释完成编译预处理</a:t>
            </a:r>
            <a:r>
              <a:rPr lang="zh-CN" altLang="en-US" dirty="0" smtClean="0"/>
              <a:t>指令</a:t>
            </a:r>
            <a:endParaRPr lang="en-US" altLang="zh-CN" dirty="0" smtClean="0"/>
          </a:p>
          <a:p>
            <a:pPr eaLnBrk="1" hangingPunct="1"/>
            <a:r>
              <a:rPr lang="zh-CN" altLang="en-US" dirty="0" smtClean="0"/>
              <a:t>从而</a:t>
            </a:r>
            <a:r>
              <a:rPr lang="zh-CN" altLang="en-US" dirty="0" smtClean="0"/>
              <a:t>把预处理指令转换成相应的</a:t>
            </a:r>
            <a:r>
              <a:rPr lang="en-US" altLang="zh-CN" dirty="0" smtClean="0"/>
              <a:t>C</a:t>
            </a:r>
            <a:r>
              <a:rPr lang="zh-CN" altLang="en-US" dirty="0" smtClean="0"/>
              <a:t>程序段，最终成为由纯粹</a:t>
            </a:r>
            <a:r>
              <a:rPr lang="en-US" altLang="zh-CN" dirty="0" smtClean="0"/>
              <a:t>C</a:t>
            </a:r>
            <a:r>
              <a:rPr lang="zh-CN" altLang="en-US" dirty="0" smtClean="0"/>
              <a:t>语句构成的</a:t>
            </a:r>
            <a:r>
              <a:rPr lang="zh-CN" altLang="en-US" dirty="0" smtClean="0"/>
              <a:t>程序</a:t>
            </a:r>
            <a:endParaRPr lang="en-US" altLang="zh-CN" dirty="0" smtClean="0"/>
          </a:p>
          <a:p>
            <a:pPr eaLnBrk="1" hangingPunct="1"/>
            <a:r>
              <a:rPr lang="zh-CN" altLang="en-US" dirty="0" smtClean="0"/>
              <a:t>经</a:t>
            </a:r>
            <a:r>
              <a:rPr lang="zh-CN" altLang="en-US" dirty="0" smtClean="0"/>
              <a:t>编译最后得到目标代码。</a:t>
            </a:r>
          </a:p>
        </p:txBody>
      </p:sp>
      <p:sp>
        <p:nvSpPr>
          <p:cNvPr id="53251" name="Rectangle 4"/>
          <p:cNvSpPr>
            <a:spLocks noGrp="1" noChangeArrowheads="1"/>
          </p:cNvSpPr>
          <p:nvPr>
            <p:ph type="title"/>
          </p:nvPr>
        </p:nvSpPr>
        <p:spPr>
          <a:xfrm>
            <a:off x="611188" y="404813"/>
            <a:ext cx="8075612" cy="719137"/>
          </a:xfrm>
        </p:spPr>
        <p:txBody>
          <a:bodyPr/>
          <a:lstStyle/>
          <a:p>
            <a:pPr eaLnBrk="1" hangingPunct="1"/>
            <a:r>
              <a:rPr lang="zh-CN" altLang="en-US" sz="4000" smtClean="0"/>
              <a:t>编译预处理</a:t>
            </a:r>
          </a:p>
        </p:txBody>
      </p:sp>
    </p:spTree>
    <p:extLst>
      <p:ext uri="{BB962C8B-B14F-4D97-AF65-F5344CB8AC3E}">
        <p14:creationId xmlns:p14="http://schemas.microsoft.com/office/powerpoint/2010/main" val="1959802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3"/>
          <p:cNvGrpSpPr>
            <a:grpSpLocks/>
          </p:cNvGrpSpPr>
          <p:nvPr/>
        </p:nvGrpSpPr>
        <p:grpSpPr bwMode="auto">
          <a:xfrm>
            <a:off x="890365" y="2319370"/>
            <a:ext cx="6905625" cy="3076575"/>
            <a:chOff x="2086" y="2836"/>
            <a:chExt cx="6450" cy="2169"/>
          </a:xfrm>
        </p:grpSpPr>
        <p:sp>
          <p:nvSpPr>
            <p:cNvPr id="6148" name="Line 4"/>
            <p:cNvSpPr>
              <a:spLocks noChangeShapeType="1"/>
            </p:cNvSpPr>
            <p:nvPr/>
          </p:nvSpPr>
          <p:spPr bwMode="auto">
            <a:xfrm flipH="1">
              <a:off x="3431" y="3197"/>
              <a:ext cx="1575" cy="468"/>
            </a:xfrm>
            <a:prstGeom prst="line">
              <a:avLst/>
            </a:prstGeom>
            <a:noFill/>
            <a:ln w="9525">
              <a:solidFill>
                <a:srgbClr val="FFC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49" name="Line 5"/>
            <p:cNvSpPr>
              <a:spLocks noChangeShapeType="1"/>
            </p:cNvSpPr>
            <p:nvPr/>
          </p:nvSpPr>
          <p:spPr bwMode="auto">
            <a:xfrm flipH="1">
              <a:off x="4696" y="3202"/>
              <a:ext cx="420" cy="468"/>
            </a:xfrm>
            <a:prstGeom prst="line">
              <a:avLst/>
            </a:prstGeom>
            <a:noFill/>
            <a:ln w="9525">
              <a:solidFill>
                <a:srgbClr val="FFC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50" name="Line 6"/>
            <p:cNvSpPr>
              <a:spLocks noChangeShapeType="1"/>
            </p:cNvSpPr>
            <p:nvPr/>
          </p:nvSpPr>
          <p:spPr bwMode="auto">
            <a:xfrm>
              <a:off x="5571" y="3257"/>
              <a:ext cx="1050" cy="468"/>
            </a:xfrm>
            <a:prstGeom prst="line">
              <a:avLst/>
            </a:prstGeom>
            <a:noFill/>
            <a:ln w="9525">
              <a:solidFill>
                <a:srgbClr val="FFC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51" name="Text Box 7"/>
            <p:cNvSpPr txBox="1">
              <a:spLocks noChangeArrowheads="1"/>
            </p:cNvSpPr>
            <p:nvPr/>
          </p:nvSpPr>
          <p:spPr bwMode="auto">
            <a:xfrm>
              <a:off x="4691" y="2836"/>
              <a:ext cx="1260" cy="468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ctr"/>
              <a:r>
                <a:rPr lang="en-US" altLang="zh-CN" sz="2400" b="1" dirty="0"/>
                <a:t>main( )</a:t>
              </a:r>
              <a:endParaRPr lang="en-US" altLang="zh-CN" sz="2800" b="1" dirty="0"/>
            </a:p>
          </p:txBody>
        </p:sp>
        <p:sp>
          <p:nvSpPr>
            <p:cNvPr id="6152" name="Text Box 8"/>
            <p:cNvSpPr txBox="1">
              <a:spLocks noChangeArrowheads="1"/>
            </p:cNvSpPr>
            <p:nvPr/>
          </p:nvSpPr>
          <p:spPr bwMode="auto">
            <a:xfrm>
              <a:off x="2801" y="3601"/>
              <a:ext cx="1050" cy="468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ctr"/>
              <a:r>
                <a:rPr lang="zh-CN" altLang="en-US" sz="2400" b="1"/>
                <a:t>函数1</a:t>
              </a:r>
              <a:endParaRPr lang="zh-CN" altLang="en-US" sz="2800" b="1"/>
            </a:p>
          </p:txBody>
        </p:sp>
        <p:sp>
          <p:nvSpPr>
            <p:cNvPr id="6153" name="Text Box 9"/>
            <p:cNvSpPr txBox="1">
              <a:spLocks noChangeArrowheads="1"/>
            </p:cNvSpPr>
            <p:nvPr/>
          </p:nvSpPr>
          <p:spPr bwMode="auto">
            <a:xfrm>
              <a:off x="4166" y="3601"/>
              <a:ext cx="945" cy="468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ctr"/>
              <a:r>
                <a:rPr lang="zh-CN" altLang="en-US" sz="2400" b="1"/>
                <a:t>函数2</a:t>
              </a:r>
            </a:p>
          </p:txBody>
        </p:sp>
        <p:sp>
          <p:nvSpPr>
            <p:cNvPr id="6154" name="Text Box 10"/>
            <p:cNvSpPr txBox="1">
              <a:spLocks noChangeArrowheads="1"/>
            </p:cNvSpPr>
            <p:nvPr/>
          </p:nvSpPr>
          <p:spPr bwMode="auto">
            <a:xfrm>
              <a:off x="5252" y="3581"/>
              <a:ext cx="735" cy="468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ctr"/>
              <a:r>
                <a:rPr lang="zh-CN" altLang="en-US" sz="2400" b="1"/>
                <a:t>……</a:t>
              </a:r>
              <a:endParaRPr lang="zh-CN" altLang="en-US" sz="2800" b="1"/>
            </a:p>
          </p:txBody>
        </p:sp>
        <p:sp>
          <p:nvSpPr>
            <p:cNvPr id="6155" name="Text Box 11"/>
            <p:cNvSpPr txBox="1">
              <a:spLocks noChangeArrowheads="1"/>
            </p:cNvSpPr>
            <p:nvPr/>
          </p:nvSpPr>
          <p:spPr bwMode="auto">
            <a:xfrm>
              <a:off x="6161" y="3601"/>
              <a:ext cx="1260" cy="468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ctr"/>
              <a:r>
                <a:rPr lang="zh-CN" altLang="en-US" sz="2400" b="1"/>
                <a:t>函数</a:t>
              </a:r>
              <a:r>
                <a:rPr lang="en-US" altLang="zh-CN" sz="2400" b="1"/>
                <a:t>m</a:t>
              </a:r>
              <a:endParaRPr lang="en-US" altLang="zh-CN" sz="2800" b="1"/>
            </a:p>
          </p:txBody>
        </p:sp>
        <p:sp>
          <p:nvSpPr>
            <p:cNvPr id="6156" name="Text Box 12"/>
            <p:cNvSpPr txBox="1">
              <a:spLocks noChangeArrowheads="1"/>
            </p:cNvSpPr>
            <p:nvPr/>
          </p:nvSpPr>
          <p:spPr bwMode="auto">
            <a:xfrm>
              <a:off x="2086" y="4537"/>
              <a:ext cx="1050" cy="468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ctr"/>
              <a:r>
                <a:rPr lang="zh-CN" altLang="en-US" sz="2400" b="1"/>
                <a:t>函数1</a:t>
              </a:r>
              <a:r>
                <a:rPr lang="en-US" altLang="zh-CN" sz="2400" b="1"/>
                <a:t>_1</a:t>
              </a:r>
              <a:endParaRPr lang="en-US" altLang="zh-CN" sz="2800" b="1"/>
            </a:p>
          </p:txBody>
        </p:sp>
        <p:sp>
          <p:nvSpPr>
            <p:cNvPr id="6157" name="Text Box 13"/>
            <p:cNvSpPr txBox="1">
              <a:spLocks noChangeArrowheads="1"/>
            </p:cNvSpPr>
            <p:nvPr/>
          </p:nvSpPr>
          <p:spPr bwMode="auto">
            <a:xfrm>
              <a:off x="3262" y="4537"/>
              <a:ext cx="1050" cy="468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ctr"/>
              <a:r>
                <a:rPr lang="zh-CN" altLang="en-US" sz="2400" b="1"/>
                <a:t>函数1</a:t>
              </a:r>
              <a:r>
                <a:rPr lang="en-US" altLang="zh-CN" sz="2400" b="1"/>
                <a:t>_2</a:t>
              </a:r>
              <a:endParaRPr lang="en-US" altLang="zh-CN" sz="2800" b="1"/>
            </a:p>
          </p:txBody>
        </p:sp>
        <p:sp>
          <p:nvSpPr>
            <p:cNvPr id="6158" name="Text Box 14"/>
            <p:cNvSpPr txBox="1">
              <a:spLocks noChangeArrowheads="1"/>
            </p:cNvSpPr>
            <p:nvPr/>
          </p:nvSpPr>
          <p:spPr bwMode="auto">
            <a:xfrm>
              <a:off x="5596" y="4392"/>
              <a:ext cx="1050" cy="468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ctr"/>
              <a:r>
                <a:rPr lang="zh-CN" altLang="en-US" sz="2400" b="1"/>
                <a:t>函数</a:t>
              </a:r>
              <a:r>
                <a:rPr lang="en-US" altLang="zh-CN" sz="2400" b="1"/>
                <a:t>m_1</a:t>
              </a:r>
              <a:endParaRPr lang="en-US" altLang="zh-CN" sz="2800" b="1"/>
            </a:p>
          </p:txBody>
        </p:sp>
        <p:sp>
          <p:nvSpPr>
            <p:cNvPr id="6159" name="Text Box 15"/>
            <p:cNvSpPr txBox="1">
              <a:spLocks noChangeArrowheads="1"/>
            </p:cNvSpPr>
            <p:nvPr/>
          </p:nvSpPr>
          <p:spPr bwMode="auto">
            <a:xfrm>
              <a:off x="7486" y="4392"/>
              <a:ext cx="1050" cy="468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ctr"/>
              <a:r>
                <a:rPr lang="zh-CN" altLang="en-US" sz="2400" b="1"/>
                <a:t>函数</a:t>
              </a:r>
              <a:r>
                <a:rPr lang="en-US" altLang="zh-CN" sz="2400" b="1"/>
                <a:t>m_n</a:t>
              </a:r>
              <a:endParaRPr lang="en-US" altLang="zh-CN" sz="2800" b="1"/>
            </a:p>
          </p:txBody>
        </p:sp>
        <p:sp>
          <p:nvSpPr>
            <p:cNvPr id="6160" name="Text Box 16"/>
            <p:cNvSpPr txBox="1">
              <a:spLocks noChangeArrowheads="1"/>
            </p:cNvSpPr>
            <p:nvPr/>
          </p:nvSpPr>
          <p:spPr bwMode="auto">
            <a:xfrm>
              <a:off x="6702" y="4382"/>
              <a:ext cx="735" cy="468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ctr"/>
              <a:r>
                <a:rPr lang="zh-CN" altLang="en-US" sz="2400" b="1"/>
                <a:t>……</a:t>
              </a:r>
              <a:endParaRPr lang="zh-CN" altLang="en-US" sz="2800" b="1"/>
            </a:p>
          </p:txBody>
        </p:sp>
        <p:sp>
          <p:nvSpPr>
            <p:cNvPr id="6161" name="Line 17"/>
            <p:cNvSpPr>
              <a:spLocks noChangeShapeType="1"/>
            </p:cNvSpPr>
            <p:nvPr/>
          </p:nvSpPr>
          <p:spPr bwMode="auto">
            <a:xfrm flipH="1">
              <a:off x="2637" y="3983"/>
              <a:ext cx="630" cy="624"/>
            </a:xfrm>
            <a:prstGeom prst="line">
              <a:avLst/>
            </a:prstGeom>
            <a:noFill/>
            <a:ln w="9525">
              <a:solidFill>
                <a:srgbClr val="FFC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62" name="Line 18"/>
            <p:cNvSpPr>
              <a:spLocks noChangeShapeType="1"/>
            </p:cNvSpPr>
            <p:nvPr/>
          </p:nvSpPr>
          <p:spPr bwMode="auto">
            <a:xfrm>
              <a:off x="3372" y="3983"/>
              <a:ext cx="420" cy="624"/>
            </a:xfrm>
            <a:prstGeom prst="line">
              <a:avLst/>
            </a:prstGeom>
            <a:noFill/>
            <a:ln w="9525">
              <a:solidFill>
                <a:srgbClr val="FFC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63" name="Line 19"/>
            <p:cNvSpPr>
              <a:spLocks noChangeShapeType="1"/>
            </p:cNvSpPr>
            <p:nvPr/>
          </p:nvSpPr>
          <p:spPr bwMode="auto">
            <a:xfrm flipH="1">
              <a:off x="6152" y="3978"/>
              <a:ext cx="420" cy="468"/>
            </a:xfrm>
            <a:prstGeom prst="line">
              <a:avLst/>
            </a:prstGeom>
            <a:noFill/>
            <a:ln w="9525">
              <a:solidFill>
                <a:srgbClr val="FFC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64" name="Line 20"/>
            <p:cNvSpPr>
              <a:spLocks noChangeShapeType="1"/>
            </p:cNvSpPr>
            <p:nvPr/>
          </p:nvSpPr>
          <p:spPr bwMode="auto">
            <a:xfrm>
              <a:off x="7082" y="3998"/>
              <a:ext cx="945" cy="468"/>
            </a:xfrm>
            <a:prstGeom prst="line">
              <a:avLst/>
            </a:prstGeom>
            <a:noFill/>
            <a:ln w="9525">
              <a:solidFill>
                <a:srgbClr val="FFC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6147" name="Rectangle 21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3251200" cy="1371600"/>
          </a:xfrm>
        </p:spPr>
        <p:txBody>
          <a:bodyPr/>
          <a:lstStyle/>
          <a:p>
            <a:pPr eaLnBrk="1" hangingPunct="1"/>
            <a:r>
              <a:rPr lang="zh-CN" altLang="en-US" smtClean="0"/>
              <a:t>程序结构</a:t>
            </a:r>
          </a:p>
        </p:txBody>
      </p:sp>
    </p:spTree>
    <p:extLst>
      <p:ext uri="{BB962C8B-B14F-4D97-AF65-F5344CB8AC3E}">
        <p14:creationId xmlns:p14="http://schemas.microsoft.com/office/powerpoint/2010/main" val="4291701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编译预处理功能</a:t>
            </a:r>
            <a:endParaRPr lang="en-US" altLang="zh-CN" smtClean="0"/>
          </a:p>
        </p:txBody>
      </p:sp>
      <p:sp>
        <p:nvSpPr>
          <p:cNvPr id="542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编译预处理的主要功能：</a:t>
            </a:r>
          </a:p>
          <a:p>
            <a:pPr lvl="1"/>
            <a:r>
              <a:rPr lang="zh-CN" altLang="en-US" dirty="0" smtClean="0"/>
              <a:t> 文件包含（#</a:t>
            </a:r>
            <a:r>
              <a:rPr lang="en-US" altLang="zh-CN" dirty="0" smtClean="0"/>
              <a:t>include）</a:t>
            </a:r>
          </a:p>
          <a:p>
            <a:pPr lvl="1"/>
            <a:r>
              <a:rPr lang="zh-CN" altLang="en-US" dirty="0" smtClean="0"/>
              <a:t> 宏定义（#</a:t>
            </a:r>
            <a:r>
              <a:rPr lang="en-US" altLang="zh-CN" dirty="0" smtClean="0"/>
              <a:t>define）</a:t>
            </a:r>
          </a:p>
          <a:p>
            <a:pPr lvl="1"/>
            <a:r>
              <a:rPr lang="zh-CN" altLang="en-US" dirty="0" smtClean="0"/>
              <a:t> 条件编译</a:t>
            </a:r>
          </a:p>
          <a:p>
            <a:pPr lvl="1"/>
            <a:endParaRPr lang="zh-CN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3979018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编译预处理功能</a:t>
            </a:r>
            <a:endParaRPr lang="en-US" altLang="zh-CN" smtClean="0"/>
          </a:p>
        </p:txBody>
      </p:sp>
      <p:sp>
        <p:nvSpPr>
          <p:cNvPr id="542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编译预处理的主要功能：</a:t>
            </a:r>
          </a:p>
          <a:p>
            <a:pPr lvl="1"/>
            <a:r>
              <a:rPr lang="zh-CN" altLang="en-US" dirty="0" smtClean="0"/>
              <a:t> 文件包含（#</a:t>
            </a:r>
            <a:r>
              <a:rPr lang="en-US" altLang="zh-CN" dirty="0" smtClean="0"/>
              <a:t>include）</a:t>
            </a:r>
          </a:p>
          <a:p>
            <a:pPr lvl="1"/>
            <a:r>
              <a:rPr lang="zh-CN" altLang="en-US" dirty="0" smtClean="0"/>
              <a:t> 宏定义（#</a:t>
            </a:r>
            <a:r>
              <a:rPr lang="en-US" altLang="zh-CN" dirty="0" smtClean="0"/>
              <a:t>define）</a:t>
            </a:r>
          </a:p>
          <a:p>
            <a:pPr lvl="1"/>
            <a:r>
              <a:rPr lang="zh-CN" altLang="en-US" dirty="0" smtClean="0"/>
              <a:t> 条件编译</a:t>
            </a:r>
          </a:p>
          <a:p>
            <a:pPr lvl="1"/>
            <a:endParaRPr lang="zh-CN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2503707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条件编译</a:t>
            </a:r>
            <a:endParaRPr lang="en-US" altLang="zh-CN" dirty="0" smtClean="0"/>
          </a:p>
        </p:txBody>
      </p:sp>
      <p:sp>
        <p:nvSpPr>
          <p:cNvPr id="542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 smtClean="0"/>
              <a:t>#define _flag 1</a:t>
            </a:r>
          </a:p>
          <a:p>
            <a:pPr marL="0" indent="0">
              <a:buNone/>
            </a:pPr>
            <a:r>
              <a:rPr lang="en-US" altLang="zh-CN" dirty="0">
                <a:solidFill>
                  <a:srgbClr val="FFC000"/>
                </a:solidFill>
              </a:rPr>
              <a:t>#define _flag </a:t>
            </a:r>
            <a:r>
              <a:rPr lang="en-US" altLang="zh-CN" dirty="0" smtClean="0">
                <a:solidFill>
                  <a:srgbClr val="FFC000"/>
                </a:solidFill>
              </a:rPr>
              <a:t>0</a:t>
            </a:r>
            <a:endParaRPr lang="en-US" altLang="zh-CN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FF00"/>
                </a:solidFill>
              </a:rPr>
              <a:t>#if _flag</a:t>
            </a:r>
          </a:p>
          <a:p>
            <a:pPr marL="0" indent="0">
              <a:buNone/>
            </a:pPr>
            <a:r>
              <a:rPr lang="zh-CN" altLang="en-US" dirty="0" smtClean="0"/>
              <a:t>程序段</a:t>
            </a:r>
            <a:r>
              <a:rPr lang="en-US" altLang="zh-CN" dirty="0" smtClean="0"/>
              <a:t>1</a:t>
            </a:r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FF00"/>
                </a:solidFill>
              </a:rPr>
              <a:t>#else</a:t>
            </a:r>
          </a:p>
          <a:p>
            <a:pPr marL="0" indent="0">
              <a:buNone/>
            </a:pPr>
            <a:r>
              <a:rPr lang="zh-CN" altLang="en-US" dirty="0" smtClean="0">
                <a:solidFill>
                  <a:srgbClr val="FF0000"/>
                </a:solidFill>
              </a:rPr>
              <a:t>程序段</a:t>
            </a:r>
            <a:r>
              <a:rPr lang="en-US" altLang="zh-CN" dirty="0" smtClean="0">
                <a:solidFill>
                  <a:srgbClr val="FF0000"/>
                </a:solidFill>
              </a:rPr>
              <a:t>2</a:t>
            </a:r>
            <a:endParaRPr lang="en-US" altLang="zh-CN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FF00"/>
                </a:solidFill>
              </a:rPr>
              <a:t>#</a:t>
            </a:r>
            <a:r>
              <a:rPr lang="en-US" altLang="zh-CN" dirty="0" err="1" smtClean="0">
                <a:solidFill>
                  <a:srgbClr val="FFFF00"/>
                </a:solidFill>
              </a:rPr>
              <a:t>endif</a:t>
            </a:r>
            <a:endParaRPr lang="en-US" altLang="zh-CN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4316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条件编译</a:t>
            </a:r>
            <a:endParaRPr lang="en-US" altLang="zh-CN" dirty="0" smtClean="0"/>
          </a:p>
        </p:txBody>
      </p:sp>
      <p:sp>
        <p:nvSpPr>
          <p:cNvPr id="542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753"/>
            <a:ext cx="8229600" cy="532859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zh-CN" dirty="0" smtClean="0">
                <a:solidFill>
                  <a:srgbClr val="FFC000"/>
                </a:solidFill>
              </a:rPr>
              <a:t>#define _</a:t>
            </a:r>
            <a:r>
              <a:rPr lang="en-US" altLang="zh-CN" dirty="0" err="1" smtClean="0">
                <a:solidFill>
                  <a:srgbClr val="FFC000"/>
                </a:solidFill>
              </a:rPr>
              <a:t>zhongwen</a:t>
            </a:r>
            <a:endParaRPr lang="en-US" altLang="zh-CN" dirty="0" smtClean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FF00"/>
                </a:solidFill>
              </a:rPr>
              <a:t>#</a:t>
            </a:r>
            <a:r>
              <a:rPr lang="en-US" altLang="zh-CN" dirty="0" err="1" smtClean="0">
                <a:solidFill>
                  <a:srgbClr val="FFFF00"/>
                </a:solidFill>
              </a:rPr>
              <a:t>ifdef</a:t>
            </a:r>
            <a:r>
              <a:rPr lang="en-US" altLang="zh-CN" dirty="0" smtClean="0">
                <a:solidFill>
                  <a:srgbClr val="FFFF00"/>
                </a:solidFill>
              </a:rPr>
              <a:t> _</a:t>
            </a:r>
            <a:r>
              <a:rPr lang="en-US" altLang="zh-CN" dirty="0" err="1" smtClean="0">
                <a:solidFill>
                  <a:srgbClr val="FFFF00"/>
                </a:solidFill>
              </a:rPr>
              <a:t>zhongwen</a:t>
            </a:r>
            <a:endParaRPr lang="en-US" altLang="zh-CN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altLang="zh-CN" dirty="0" smtClean="0"/>
              <a:t>#define </a:t>
            </a:r>
            <a:r>
              <a:rPr lang="en-US" altLang="zh-CN" dirty="0" err="1" smtClean="0"/>
              <a:t>msg</a:t>
            </a:r>
            <a:r>
              <a:rPr lang="en-US" altLang="zh-CN" dirty="0" smtClean="0"/>
              <a:t> </a:t>
            </a:r>
            <a:r>
              <a:rPr lang="zh-CN" altLang="en-US" dirty="0" smtClean="0"/>
              <a:t>“早上好”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FF00"/>
                </a:solidFill>
              </a:rPr>
              <a:t>#else</a:t>
            </a:r>
          </a:p>
          <a:p>
            <a:pPr marL="0" indent="0">
              <a:buNone/>
            </a:pPr>
            <a:r>
              <a:rPr lang="en-US" altLang="zh-CN" dirty="0" smtClean="0"/>
              <a:t>#define </a:t>
            </a:r>
            <a:r>
              <a:rPr lang="en-US" altLang="zh-CN" dirty="0" err="1" smtClean="0"/>
              <a:t>msg</a:t>
            </a:r>
            <a:r>
              <a:rPr lang="en-US" altLang="zh-CN" dirty="0" smtClean="0"/>
              <a:t> “Good morning”</a:t>
            </a:r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FF00"/>
                </a:solidFill>
              </a:rPr>
              <a:t>#</a:t>
            </a:r>
            <a:r>
              <a:rPr lang="en-US" altLang="zh-CN" dirty="0" err="1" smtClean="0">
                <a:solidFill>
                  <a:srgbClr val="FFFF00"/>
                </a:solidFill>
              </a:rPr>
              <a:t>endif</a:t>
            </a:r>
            <a:endParaRPr lang="en-US" altLang="zh-CN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altLang="zh-CN" dirty="0" smtClean="0"/>
              <a:t>…</a:t>
            </a:r>
          </a:p>
          <a:p>
            <a:pPr marL="0" indent="0">
              <a:buNone/>
            </a:pPr>
            <a:r>
              <a:rPr lang="en-US" altLang="zh-CN" dirty="0" smtClean="0"/>
              <a:t>main()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en-US" altLang="zh-CN" dirty="0" err="1" smtClean="0"/>
              <a:t>printf</a:t>
            </a:r>
            <a:r>
              <a:rPr lang="en-US" altLang="zh-CN" dirty="0" smtClean="0"/>
              <a:t>(</a:t>
            </a:r>
            <a:r>
              <a:rPr lang="en-US" altLang="zh-CN" dirty="0" err="1" smtClean="0"/>
              <a:t>msg</a:t>
            </a:r>
            <a:r>
              <a:rPr lang="en-US" altLang="zh-CN" dirty="0" smtClean="0"/>
              <a:t>);</a:t>
            </a:r>
            <a:br>
              <a:rPr lang="en-US" altLang="zh-CN" dirty="0" smtClean="0"/>
            </a:br>
            <a:r>
              <a:rPr lang="en-US" altLang="zh-CN" dirty="0" smtClean="0"/>
              <a:t>}</a:t>
            </a:r>
          </a:p>
          <a:p>
            <a:pPr marL="0" indent="0">
              <a:buNone/>
            </a:pPr>
            <a:endParaRPr lang="zh-CN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2693746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条件编译</a:t>
            </a:r>
            <a:r>
              <a:rPr lang="en-US" altLang="zh-CN" dirty="0" smtClean="0">
                <a:solidFill>
                  <a:srgbClr val="FF0000"/>
                </a:solidFill>
              </a:rPr>
              <a:t>(</a:t>
            </a:r>
            <a:r>
              <a:rPr lang="zh-CN" altLang="en-US" dirty="0" smtClean="0">
                <a:solidFill>
                  <a:srgbClr val="FF0000"/>
                </a:solidFill>
              </a:rPr>
              <a:t>用于调试）</a:t>
            </a:r>
            <a:endParaRPr lang="en-US" altLang="zh-CN" dirty="0" smtClean="0">
              <a:solidFill>
                <a:srgbClr val="FF0000"/>
              </a:solidFill>
            </a:endParaRPr>
          </a:p>
        </p:txBody>
      </p:sp>
      <p:sp>
        <p:nvSpPr>
          <p:cNvPr id="54274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79512" y="1600201"/>
            <a:ext cx="388843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 smtClean="0"/>
              <a:t>#define _</a:t>
            </a:r>
            <a:r>
              <a:rPr lang="en-US" altLang="zh-CN" dirty="0" err="1" smtClean="0"/>
              <a:t>mydebug</a:t>
            </a:r>
            <a:r>
              <a:rPr lang="en-US" altLang="zh-CN" dirty="0" smtClean="0"/>
              <a:t> 0</a:t>
            </a:r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FF00"/>
                </a:solidFill>
              </a:rPr>
              <a:t>#if _</a:t>
            </a:r>
            <a:r>
              <a:rPr lang="en-US" altLang="zh-CN" dirty="0" err="1" smtClean="0"/>
              <a:t>mydebug</a:t>
            </a:r>
            <a:r>
              <a:rPr lang="en-US" altLang="zh-CN" dirty="0" smtClean="0"/>
              <a:t> </a:t>
            </a:r>
            <a:endParaRPr lang="en-US" altLang="zh-CN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altLang="zh-CN" dirty="0" smtClean="0"/>
              <a:t>#define _</a:t>
            </a:r>
            <a:r>
              <a:rPr lang="en-US" altLang="zh-CN" dirty="0" err="1" smtClean="0"/>
              <a:t>dbg</a:t>
            </a:r>
            <a:r>
              <a:rPr lang="en-US" altLang="zh-CN" dirty="0" smtClean="0"/>
              <a:t>(x) (x)</a:t>
            </a:r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FF00"/>
                </a:solidFill>
              </a:rPr>
              <a:t>#else</a:t>
            </a:r>
          </a:p>
          <a:p>
            <a:pPr marL="0" indent="0">
              <a:buNone/>
            </a:pPr>
            <a:r>
              <a:rPr lang="en-US" altLang="zh-CN" dirty="0" smtClean="0"/>
              <a:t>#define _</a:t>
            </a:r>
            <a:r>
              <a:rPr lang="en-US" altLang="zh-CN" dirty="0" err="1" smtClean="0"/>
              <a:t>dbg</a:t>
            </a:r>
            <a:r>
              <a:rPr lang="en-US" altLang="zh-CN" dirty="0" smtClean="0"/>
              <a:t>(x)</a:t>
            </a:r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FF00"/>
                </a:solidFill>
              </a:rPr>
              <a:t>#</a:t>
            </a:r>
            <a:r>
              <a:rPr lang="en-US" altLang="zh-CN" dirty="0" err="1" smtClean="0">
                <a:solidFill>
                  <a:srgbClr val="FFFF00"/>
                </a:solidFill>
              </a:rPr>
              <a:t>endif</a:t>
            </a:r>
            <a:endParaRPr lang="en-US" altLang="zh-CN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rgbClr val="FFFF00"/>
              </a:solidFill>
            </a:endParaRPr>
          </a:p>
        </p:txBody>
      </p:sp>
      <p:sp>
        <p:nvSpPr>
          <p:cNvPr id="2" name="内容占位符 1"/>
          <p:cNvSpPr>
            <a:spLocks noGrp="1"/>
          </p:cNvSpPr>
          <p:nvPr>
            <p:ph sz="half" idx="2"/>
          </p:nvPr>
        </p:nvSpPr>
        <p:spPr>
          <a:xfrm>
            <a:off x="4067944" y="1600201"/>
            <a:ext cx="4618856" cy="4525963"/>
          </a:xfrm>
        </p:spPr>
        <p:txBody>
          <a:bodyPr/>
          <a:lstStyle/>
          <a:p>
            <a:pPr marL="0" indent="0">
              <a:buNone/>
            </a:pPr>
            <a:r>
              <a:rPr lang="en-US" altLang="zh-CN" dirty="0" smtClean="0"/>
              <a:t>main()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x;</a:t>
            </a:r>
          </a:p>
          <a:p>
            <a:pPr marL="0" indent="0">
              <a:buNone/>
            </a:pPr>
            <a:r>
              <a:rPr lang="en-US" altLang="zh-CN" dirty="0" smtClean="0"/>
              <a:t>   …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_</a:t>
            </a:r>
            <a:r>
              <a:rPr lang="en-US" altLang="zh-CN" dirty="0" err="1" smtClean="0"/>
              <a:t>dbg</a:t>
            </a:r>
            <a:r>
              <a:rPr lang="en-US" altLang="zh-CN" dirty="0" smtClean="0"/>
              <a:t>(</a:t>
            </a:r>
            <a:r>
              <a:rPr lang="en-US" altLang="zh-CN" dirty="0" err="1" smtClean="0"/>
              <a:t>printf</a:t>
            </a:r>
            <a:r>
              <a:rPr lang="en-US" altLang="zh-CN" dirty="0" smtClean="0"/>
              <a:t>("%</a:t>
            </a:r>
            <a:r>
              <a:rPr lang="en-US" altLang="zh-CN" dirty="0" err="1" smtClean="0"/>
              <a:t>d",x</a:t>
            </a:r>
            <a:r>
              <a:rPr lang="en-US" altLang="zh-CN" dirty="0" smtClean="0"/>
              <a:t>)</a:t>
            </a:r>
            <a:r>
              <a:rPr lang="zh-CN" altLang="en-US" dirty="0" smtClean="0"/>
              <a:t>；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   …</a:t>
            </a:r>
          </a:p>
          <a:p>
            <a:pPr marL="0" indent="0">
              <a:buNone/>
            </a:pPr>
            <a:r>
              <a:rPr lang="en-US" altLang="zh-CN" dirty="0"/>
              <a:t>}</a:t>
            </a:r>
            <a:endParaRPr lang="zh-CN" altLang="en-US" dirty="0"/>
          </a:p>
        </p:txBody>
      </p:sp>
      <p:cxnSp>
        <p:nvCxnSpPr>
          <p:cNvPr id="4" name="直接连接符 3"/>
          <p:cNvCxnSpPr/>
          <p:nvPr/>
        </p:nvCxnSpPr>
        <p:spPr>
          <a:xfrm>
            <a:off x="3923928" y="1412776"/>
            <a:ext cx="0" cy="489654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5601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10.4 </a:t>
            </a:r>
            <a:r>
              <a:rPr lang="zh-CN" altLang="en-US" dirty="0" smtClean="0"/>
              <a:t>大程序构成 </a:t>
            </a:r>
            <a:r>
              <a:rPr lang="en-US" altLang="zh-CN" dirty="0" smtClean="0"/>
              <a:t>- </a:t>
            </a:r>
            <a:r>
              <a:rPr lang="zh-CN" altLang="en-US" dirty="0" smtClean="0"/>
              <a:t>多文件模块</a:t>
            </a:r>
            <a:endParaRPr lang="zh-CN" altLang="en-US" dirty="0" smtClean="0"/>
          </a:p>
        </p:txBody>
      </p:sp>
      <p:sp>
        <p:nvSpPr>
          <p:cNvPr id="5" name="内容占位符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CN" altLang="en-US" b="1" dirty="0"/>
              <a:t>学生信息库系统</a:t>
            </a:r>
            <a:endParaRPr lang="en-US" altLang="zh-CN" b="1" dirty="0"/>
          </a:p>
          <a:p>
            <a:pPr lvl="1"/>
            <a:r>
              <a:rPr lang="zh-CN" altLang="en-US" b="1" dirty="0"/>
              <a:t>建立 </a:t>
            </a:r>
            <a:r>
              <a:rPr lang="en-US" altLang="zh-CN" b="1" dirty="0" err="1"/>
              <a:t>new_student</a:t>
            </a:r>
            <a:r>
              <a:rPr lang="en-US" altLang="zh-CN" b="1" dirty="0"/>
              <a:t>()</a:t>
            </a:r>
          </a:p>
          <a:p>
            <a:pPr lvl="1"/>
            <a:r>
              <a:rPr lang="zh-CN" altLang="en-US" b="1" dirty="0"/>
              <a:t>输出 </a:t>
            </a:r>
            <a:r>
              <a:rPr lang="en-US" altLang="zh-CN" b="1" dirty="0" err="1"/>
              <a:t>output_student</a:t>
            </a:r>
            <a:r>
              <a:rPr lang="en-US" altLang="zh-CN" b="1" dirty="0"/>
              <a:t>()</a:t>
            </a:r>
          </a:p>
          <a:p>
            <a:pPr lvl="1"/>
            <a:r>
              <a:rPr lang="zh-CN" altLang="en-US" b="1" dirty="0"/>
              <a:t>计算平均成绩 </a:t>
            </a:r>
            <a:r>
              <a:rPr lang="en-US" altLang="zh-CN" b="1" dirty="0"/>
              <a:t>average()</a:t>
            </a:r>
          </a:p>
          <a:p>
            <a:pPr lvl="1"/>
            <a:r>
              <a:rPr lang="zh-CN" altLang="en-US" b="1" dirty="0"/>
              <a:t>平均成绩排序 </a:t>
            </a:r>
            <a:r>
              <a:rPr lang="en-US" altLang="zh-CN" b="1" dirty="0"/>
              <a:t>sort()</a:t>
            </a:r>
          </a:p>
          <a:p>
            <a:pPr lvl="1"/>
            <a:r>
              <a:rPr lang="zh-CN" altLang="en-US" b="1" dirty="0"/>
              <a:t>修改 </a:t>
            </a:r>
            <a:r>
              <a:rPr lang="en-US" altLang="zh-CN" b="1" dirty="0"/>
              <a:t>modify()</a:t>
            </a:r>
          </a:p>
          <a:p>
            <a:pPr lvl="1"/>
            <a:r>
              <a:rPr lang="zh-CN" altLang="en-US" b="1" dirty="0"/>
              <a:t>查询 </a:t>
            </a:r>
            <a:r>
              <a:rPr lang="en-US" altLang="zh-CN" b="1" dirty="0" err="1"/>
              <a:t>search_student</a:t>
            </a:r>
            <a:r>
              <a:rPr lang="en-US" altLang="zh-CN" b="1" dirty="0"/>
              <a:t>()</a:t>
            </a:r>
            <a:endParaRPr lang="zh-CN" altLang="en-US" b="1" dirty="0"/>
          </a:p>
          <a:p>
            <a:pPr lvl="1"/>
            <a:endParaRPr lang="zh-CN" altLang="en-US" b="1" dirty="0"/>
          </a:p>
          <a:p>
            <a:pPr lvl="1"/>
            <a:endParaRPr lang="en-US" altLang="zh-CN" b="1" dirty="0"/>
          </a:p>
          <a:p>
            <a:pPr lvl="1"/>
            <a:endParaRPr lang="zh-CN" altLang="en-US" b="1" dirty="0"/>
          </a:p>
          <a:p>
            <a:endParaRPr lang="zh-CN" altLang="en-US" b="1" dirty="0"/>
          </a:p>
          <a:p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495800" cy="4525963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文件模块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</a:t>
            </a:r>
            <a:r>
              <a:rPr lang="en-US" altLang="zh-CN" dirty="0" err="1"/>
              <a:t>student.h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</a:t>
            </a:r>
            <a:r>
              <a:rPr lang="en-US" altLang="zh-CN" dirty="0" err="1"/>
              <a:t>input_output.c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</a:t>
            </a:r>
            <a:r>
              <a:rPr lang="en-US" altLang="zh-CN" dirty="0" err="1"/>
              <a:t>aver_sort.c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</a:t>
            </a:r>
            <a:r>
              <a:rPr lang="en-US" altLang="zh-CN" dirty="0" err="1"/>
              <a:t>modify.c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</a:t>
            </a:r>
            <a:r>
              <a:rPr lang="en-US" altLang="zh-CN" dirty="0" err="1"/>
              <a:t>student_system.c</a:t>
            </a:r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1907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大程序构成 </a:t>
            </a:r>
            <a:r>
              <a:rPr lang="en-US" altLang="zh-CN" smtClean="0"/>
              <a:t>- </a:t>
            </a:r>
            <a:r>
              <a:rPr lang="zh-CN" altLang="en-US" smtClean="0"/>
              <a:t>多文件模块</a:t>
            </a:r>
            <a:endParaRPr lang="zh-CN" altLang="en-US" dirty="0" smtClean="0"/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141167"/>
          </a:xfrm>
        </p:spPr>
        <p:txBody>
          <a:bodyPr>
            <a:normAutofit fontScale="85000" lnSpcReduction="20000"/>
          </a:bodyPr>
          <a:lstStyle/>
          <a:p>
            <a:r>
              <a:rPr lang="zh-CN" altLang="en-US" dirty="0" smtClean="0"/>
              <a:t>用户头文件 </a:t>
            </a:r>
            <a:r>
              <a:rPr lang="en-US" altLang="zh-CN" dirty="0" smtClean="0"/>
              <a:t>- </a:t>
            </a:r>
            <a:r>
              <a:rPr lang="en-US" altLang="zh-CN" dirty="0" err="1" smtClean="0"/>
              <a:t>student.h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宏定义，数据类型定义（结构）</a:t>
            </a:r>
            <a:endParaRPr lang="en-US" altLang="zh-CN" dirty="0" smtClean="0"/>
          </a:p>
          <a:p>
            <a:pPr lvl="1"/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#include&lt;</a:t>
            </a:r>
            <a:r>
              <a:rPr lang="en-US" altLang="zh-CN" dirty="0" err="1" smtClean="0"/>
              <a:t>stdio.h</a:t>
            </a:r>
            <a:r>
              <a:rPr lang="en-US" altLang="zh-CN" dirty="0" smtClean="0"/>
              <a:t>&gt;</a:t>
            </a:r>
          </a:p>
          <a:p>
            <a:pPr marL="0" indent="0">
              <a:buNone/>
            </a:pPr>
            <a:r>
              <a:rPr lang="en-US" altLang="zh-CN" dirty="0" smtClean="0"/>
              <a:t>#include&lt;</a:t>
            </a:r>
            <a:r>
              <a:rPr lang="en-US" altLang="zh-CN" dirty="0" err="1" smtClean="0"/>
              <a:t>string.h</a:t>
            </a:r>
            <a:r>
              <a:rPr lang="en-US" altLang="zh-CN" dirty="0" smtClean="0"/>
              <a:t>&gt;</a:t>
            </a:r>
          </a:p>
          <a:p>
            <a:pPr marL="0" indent="0">
              <a:buNone/>
            </a:pPr>
            <a:r>
              <a:rPr lang="en-US" altLang="zh-CN" dirty="0" smtClean="0"/>
              <a:t>#define </a:t>
            </a:r>
            <a:r>
              <a:rPr lang="en-US" altLang="zh-CN" dirty="0" err="1" smtClean="0"/>
              <a:t>MaxSize</a:t>
            </a:r>
            <a:r>
              <a:rPr lang="en-US" altLang="zh-CN" dirty="0" smtClean="0"/>
              <a:t> 50</a:t>
            </a:r>
          </a:p>
          <a:p>
            <a:pPr marL="0" indent="0">
              <a:buNone/>
            </a:pPr>
            <a:r>
              <a:rPr lang="en-US" altLang="zh-CN" dirty="0" err="1"/>
              <a:t>s</a:t>
            </a:r>
            <a:r>
              <a:rPr lang="en-US" altLang="zh-CN" dirty="0" err="1" smtClean="0"/>
              <a:t>truct</a:t>
            </a:r>
            <a:r>
              <a:rPr lang="en-US" altLang="zh-CN" dirty="0" smtClean="0"/>
              <a:t> student {</a:t>
            </a:r>
          </a:p>
          <a:p>
            <a:pPr marL="0" indent="0">
              <a:buNone/>
            </a:pPr>
            <a:r>
              <a:rPr lang="en-US" altLang="zh-CN" dirty="0" smtClean="0"/>
              <a:t> 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  </a:t>
            </a:r>
            <a:r>
              <a:rPr lang="en-US" altLang="zh-CN" dirty="0" err="1" smtClean="0"/>
              <a:t>num</a:t>
            </a:r>
            <a:r>
              <a:rPr lang="en-US" altLang="zh-CN" dirty="0" smtClean="0"/>
              <a:t>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char  name[10];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  computer, </a:t>
            </a:r>
            <a:r>
              <a:rPr lang="en-US" altLang="zh-CN" dirty="0" err="1" smtClean="0"/>
              <a:t>english</a:t>
            </a:r>
            <a:r>
              <a:rPr lang="en-US" altLang="zh-CN" dirty="0" smtClean="0"/>
              <a:t>, math;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float average;</a:t>
            </a:r>
          </a:p>
          <a:p>
            <a:pPr marL="0" indent="0">
              <a:buNone/>
            </a:pPr>
            <a:r>
              <a:rPr lang="en-US" altLang="zh-CN" dirty="0" smtClean="0"/>
              <a:t>};</a:t>
            </a:r>
            <a:endParaRPr lang="en-US" altLang="zh-CN" dirty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en-US" altLang="zh-CN" dirty="0" smtClean="0"/>
          </a:p>
          <a:p>
            <a:pPr lvl="1"/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61044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大程序构成 </a:t>
            </a:r>
            <a:r>
              <a:rPr lang="en-US" altLang="zh-CN" smtClean="0"/>
              <a:t>- </a:t>
            </a:r>
            <a:r>
              <a:rPr lang="zh-CN" altLang="en-US" smtClean="0"/>
              <a:t>多文件模块</a:t>
            </a:r>
            <a:endParaRPr lang="zh-CN" altLang="en-US" dirty="0" smtClean="0"/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141167"/>
          </a:xfrm>
        </p:spPr>
        <p:txBody>
          <a:bodyPr>
            <a:normAutofit fontScale="85000" lnSpcReduction="10000"/>
          </a:bodyPr>
          <a:lstStyle/>
          <a:p>
            <a:r>
              <a:rPr lang="zh-CN" altLang="en-US" dirty="0" smtClean="0"/>
              <a:t>用户头文件 </a:t>
            </a:r>
            <a:r>
              <a:rPr lang="en-US" altLang="zh-CN" dirty="0" smtClean="0"/>
              <a:t>- </a:t>
            </a:r>
            <a:r>
              <a:rPr lang="en-US" altLang="zh-CN" dirty="0" err="1" smtClean="0"/>
              <a:t>student.h</a:t>
            </a:r>
            <a:r>
              <a:rPr lang="en-US" altLang="zh-CN" dirty="0" smtClean="0"/>
              <a:t>《</a:t>
            </a:r>
            <a:r>
              <a:rPr lang="zh-CN" altLang="en-US" dirty="0" smtClean="0"/>
              <a:t>续</a:t>
            </a:r>
            <a:r>
              <a:rPr lang="en-US" altLang="zh-CN" dirty="0" smtClean="0"/>
              <a:t>》</a:t>
            </a:r>
          </a:p>
          <a:p>
            <a:pPr lvl="1"/>
            <a:r>
              <a:rPr lang="zh-CN" altLang="en-US" dirty="0"/>
              <a:t>外部</a:t>
            </a:r>
            <a:r>
              <a:rPr lang="zh-CN" altLang="en-US" dirty="0" smtClean="0"/>
              <a:t>变量，外部函数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>
                <a:solidFill>
                  <a:srgbClr val="FFC000"/>
                </a:solidFill>
              </a:rPr>
              <a:t>extern </a:t>
            </a:r>
            <a:r>
              <a:rPr lang="en-US" altLang="zh-CN" dirty="0" err="1" smtClean="0">
                <a:solidFill>
                  <a:srgbClr val="FFC000"/>
                </a:solidFill>
              </a:rPr>
              <a:t>int</a:t>
            </a:r>
            <a:r>
              <a:rPr lang="en-US" altLang="zh-CN" dirty="0" smtClean="0">
                <a:solidFill>
                  <a:srgbClr val="FFC000"/>
                </a:solidFill>
              </a:rPr>
              <a:t> count;</a:t>
            </a:r>
          </a:p>
          <a:p>
            <a:pPr marL="0" indent="0">
              <a:buNone/>
            </a:pPr>
            <a:r>
              <a:rPr lang="en-US" altLang="zh-CN" dirty="0"/>
              <a:t>void </a:t>
            </a:r>
            <a:r>
              <a:rPr lang="en-US" altLang="zh-CN" dirty="0" err="1"/>
              <a:t>new_student</a:t>
            </a:r>
            <a:r>
              <a:rPr lang="en-US" altLang="zh-CN" dirty="0"/>
              <a:t>(</a:t>
            </a:r>
            <a:r>
              <a:rPr lang="en-US" altLang="zh-CN" dirty="0" err="1"/>
              <a:t>struct</a:t>
            </a:r>
            <a:r>
              <a:rPr lang="en-US" altLang="zh-CN" dirty="0"/>
              <a:t> student students</a:t>
            </a:r>
            <a:r>
              <a:rPr lang="en-US" altLang="zh-CN" dirty="0" smtClean="0"/>
              <a:t>[]);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void </a:t>
            </a:r>
            <a:r>
              <a:rPr lang="en-US" altLang="zh-CN" dirty="0" err="1"/>
              <a:t>output_student</a:t>
            </a:r>
            <a:r>
              <a:rPr lang="en-US" altLang="zh-CN" dirty="0"/>
              <a:t>(</a:t>
            </a:r>
            <a:r>
              <a:rPr lang="en-US" altLang="zh-CN" dirty="0" err="1"/>
              <a:t>struct</a:t>
            </a:r>
            <a:r>
              <a:rPr lang="en-US" altLang="zh-CN" dirty="0"/>
              <a:t> student students</a:t>
            </a:r>
            <a:r>
              <a:rPr lang="en-US" altLang="zh-CN" dirty="0" smtClean="0"/>
              <a:t>[]);</a:t>
            </a:r>
          </a:p>
          <a:p>
            <a:pPr marL="0" indent="0">
              <a:buNone/>
            </a:pPr>
            <a:r>
              <a:rPr lang="en-US" altLang="zh-CN" dirty="0"/>
              <a:t>void average(</a:t>
            </a:r>
            <a:r>
              <a:rPr lang="en-US" altLang="zh-CN" dirty="0" err="1"/>
              <a:t>struct</a:t>
            </a:r>
            <a:r>
              <a:rPr lang="en-US" altLang="zh-CN" dirty="0"/>
              <a:t> student students</a:t>
            </a:r>
            <a:r>
              <a:rPr lang="en-US" altLang="zh-CN" dirty="0" smtClean="0"/>
              <a:t>[]);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void sort(</a:t>
            </a:r>
            <a:r>
              <a:rPr lang="en-US" altLang="zh-CN" dirty="0" err="1"/>
              <a:t>struct</a:t>
            </a:r>
            <a:r>
              <a:rPr lang="en-US" altLang="zh-CN" dirty="0"/>
              <a:t> student students</a:t>
            </a:r>
            <a:r>
              <a:rPr lang="en-US" altLang="zh-CN" dirty="0" smtClean="0"/>
              <a:t>[]);</a:t>
            </a:r>
          </a:p>
          <a:p>
            <a:pPr marL="0" indent="0">
              <a:buNone/>
            </a:pPr>
            <a:r>
              <a:rPr lang="en-US" altLang="zh-CN" dirty="0"/>
              <a:t>void modify(</a:t>
            </a:r>
            <a:r>
              <a:rPr lang="en-US" altLang="zh-CN" dirty="0" err="1"/>
              <a:t>struct</a:t>
            </a:r>
            <a:r>
              <a:rPr lang="en-US" altLang="zh-CN" dirty="0"/>
              <a:t> student students</a:t>
            </a:r>
            <a:r>
              <a:rPr lang="en-US" altLang="zh-CN" dirty="0" smtClean="0"/>
              <a:t>[]);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void </a:t>
            </a:r>
            <a:r>
              <a:rPr lang="en-US" altLang="zh-CN" dirty="0" err="1"/>
              <a:t>search_student</a:t>
            </a:r>
            <a:r>
              <a:rPr lang="en-US" altLang="zh-CN" dirty="0"/>
              <a:t>(</a:t>
            </a:r>
            <a:r>
              <a:rPr lang="en-US" altLang="zh-CN" dirty="0" err="1"/>
              <a:t>struct</a:t>
            </a:r>
            <a:r>
              <a:rPr lang="en-US" altLang="zh-CN" dirty="0"/>
              <a:t> student students[],</a:t>
            </a:r>
          </a:p>
          <a:p>
            <a:pPr marL="0" indent="0">
              <a:buNone/>
            </a:pPr>
            <a:r>
              <a:rPr lang="en-US" altLang="zh-CN" dirty="0"/>
              <a:t>                   </a:t>
            </a:r>
            <a:r>
              <a:rPr lang="en-US" altLang="zh-CN" dirty="0" err="1"/>
              <a:t>int</a:t>
            </a:r>
            <a:r>
              <a:rPr lang="en-US" altLang="zh-CN" dirty="0"/>
              <a:t> </a:t>
            </a:r>
            <a:r>
              <a:rPr lang="en-US" altLang="zh-CN" dirty="0" err="1"/>
              <a:t>num</a:t>
            </a:r>
            <a:r>
              <a:rPr lang="en-US" altLang="zh-CN" dirty="0" smtClean="0"/>
              <a:t>);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99355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大程序构成 </a:t>
            </a:r>
            <a:r>
              <a:rPr lang="en-US" altLang="zh-CN" smtClean="0"/>
              <a:t>- </a:t>
            </a:r>
            <a:r>
              <a:rPr lang="zh-CN" altLang="en-US" smtClean="0"/>
              <a:t>多文件模块</a:t>
            </a:r>
            <a:endParaRPr lang="zh-CN" altLang="en-US" dirty="0" smtClean="0"/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>
          <a:xfrm>
            <a:off x="457200" y="1268761"/>
            <a:ext cx="8229600" cy="547260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zh-CN" altLang="en-US" dirty="0" smtClean="0"/>
              <a:t>输入</a:t>
            </a:r>
            <a:r>
              <a:rPr lang="en-US" altLang="zh-CN" dirty="0" smtClean="0"/>
              <a:t>/</a:t>
            </a:r>
            <a:r>
              <a:rPr lang="zh-CN" altLang="en-US" dirty="0" smtClean="0"/>
              <a:t>出程序文件 </a:t>
            </a:r>
            <a:r>
              <a:rPr lang="en-US" altLang="zh-CN" dirty="0" smtClean="0"/>
              <a:t>– </a:t>
            </a:r>
            <a:r>
              <a:rPr lang="en-US" altLang="zh-CN" dirty="0" err="1" smtClean="0"/>
              <a:t>input_output.c</a:t>
            </a: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#include “</a:t>
            </a:r>
            <a:r>
              <a:rPr lang="en-US" altLang="zh-CN" dirty="0" err="1" smtClean="0"/>
              <a:t>student.h</a:t>
            </a:r>
            <a:r>
              <a:rPr lang="en-US" altLang="zh-CN" dirty="0" smtClean="0"/>
              <a:t>”</a:t>
            </a:r>
          </a:p>
          <a:p>
            <a:pPr marL="0" indent="0">
              <a:buNone/>
            </a:pPr>
            <a:r>
              <a:rPr lang="en-US" altLang="zh-CN" dirty="0" smtClean="0"/>
              <a:t>void </a:t>
            </a:r>
            <a:r>
              <a:rPr lang="en-US" altLang="zh-CN" dirty="0" err="1" smtClean="0"/>
              <a:t>new_student</a:t>
            </a:r>
            <a:r>
              <a:rPr lang="en-US" altLang="zh-CN" dirty="0" smtClean="0"/>
              <a:t>(</a:t>
            </a:r>
            <a:r>
              <a:rPr lang="en-US" altLang="zh-CN" dirty="0" err="1" smtClean="0"/>
              <a:t>struct</a:t>
            </a:r>
            <a:r>
              <a:rPr lang="en-US" altLang="zh-CN" dirty="0" smtClean="0"/>
              <a:t> student students[])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 smtClean="0"/>
              <a:t>  …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void </a:t>
            </a:r>
            <a:r>
              <a:rPr lang="en-US" altLang="zh-CN" dirty="0" err="1" smtClean="0"/>
              <a:t>output_student</a:t>
            </a:r>
            <a:r>
              <a:rPr lang="en-US" altLang="zh-CN" dirty="0" smtClean="0"/>
              <a:t>(</a:t>
            </a:r>
            <a:r>
              <a:rPr lang="en-US" altLang="zh-CN" dirty="0" err="1" smtClean="0"/>
              <a:t>struct</a:t>
            </a:r>
            <a:r>
              <a:rPr lang="en-US" altLang="zh-CN" dirty="0" smtClean="0"/>
              <a:t> student students[])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 smtClean="0"/>
              <a:t>  …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05954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大程序构成 </a:t>
            </a:r>
            <a:r>
              <a:rPr lang="en-US" altLang="zh-CN" smtClean="0"/>
              <a:t>- </a:t>
            </a:r>
            <a:r>
              <a:rPr lang="zh-CN" altLang="en-US" smtClean="0"/>
              <a:t>多文件模块</a:t>
            </a:r>
            <a:endParaRPr lang="zh-CN" altLang="en-US" dirty="0" smtClean="0"/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>
          <a:xfrm>
            <a:off x="457200" y="1340769"/>
            <a:ext cx="8229600" cy="5400600"/>
          </a:xfrm>
        </p:spPr>
        <p:txBody>
          <a:bodyPr>
            <a:normAutofit fontScale="85000" lnSpcReduction="20000"/>
          </a:bodyPr>
          <a:lstStyle/>
          <a:p>
            <a:r>
              <a:rPr lang="zh-CN" altLang="en-US" dirty="0" smtClean="0"/>
              <a:t>计算平均成绩及排序文件 </a:t>
            </a:r>
            <a:r>
              <a:rPr lang="en-US" altLang="zh-CN" dirty="0" smtClean="0"/>
              <a:t>– </a:t>
            </a:r>
            <a:r>
              <a:rPr lang="en-US" altLang="zh-CN" dirty="0" err="1" smtClean="0"/>
              <a:t>aver_sort.c</a:t>
            </a: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#</a:t>
            </a:r>
            <a:r>
              <a:rPr lang="en-US" altLang="zh-CN" dirty="0"/>
              <a:t>include “</a:t>
            </a:r>
            <a:r>
              <a:rPr lang="en-US" altLang="zh-CN" dirty="0" err="1"/>
              <a:t>student.h</a:t>
            </a:r>
            <a:r>
              <a:rPr lang="en-US" altLang="zh-CN" dirty="0"/>
              <a:t>”</a:t>
            </a:r>
          </a:p>
          <a:p>
            <a:pPr marL="0" indent="0">
              <a:buNone/>
            </a:pPr>
            <a:r>
              <a:rPr lang="en-US" altLang="zh-CN" dirty="0" smtClean="0"/>
              <a:t>void average(</a:t>
            </a:r>
            <a:r>
              <a:rPr lang="en-US" altLang="zh-CN" dirty="0" err="1" smtClean="0"/>
              <a:t>struct</a:t>
            </a:r>
            <a:r>
              <a:rPr lang="en-US" altLang="zh-CN" dirty="0" smtClean="0"/>
              <a:t> student students[])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 smtClean="0"/>
              <a:t>  …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void sort(</a:t>
            </a:r>
            <a:r>
              <a:rPr lang="en-US" altLang="zh-CN" dirty="0" err="1" smtClean="0"/>
              <a:t>struct</a:t>
            </a:r>
            <a:r>
              <a:rPr lang="en-US" altLang="zh-CN" dirty="0" smtClean="0"/>
              <a:t> student students[])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…</a:t>
            </a:r>
          </a:p>
          <a:p>
            <a:pPr marL="0" indent="0">
              <a:buNone/>
            </a:pPr>
            <a:r>
              <a:rPr lang="en-US" altLang="zh-CN" dirty="0"/>
              <a:t>}</a:t>
            </a:r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60499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smtClean="0"/>
              <a:t>[</a:t>
            </a:r>
            <a:r>
              <a:rPr lang="zh-CN" altLang="en-US" smtClean="0"/>
              <a:t>例程</a:t>
            </a:r>
            <a:r>
              <a:rPr lang="en-US" altLang="zh-CN" smtClean="0"/>
              <a:t>10-1]</a:t>
            </a:r>
            <a:r>
              <a:rPr lang="zh-CN" altLang="en-US" smtClean="0"/>
              <a:t> 计算常用圆形体体积</a:t>
            </a:r>
            <a:endParaRPr lang="zh-CN" altLang="en-US" dirty="0" smtClean="0"/>
          </a:p>
        </p:txBody>
      </p:sp>
      <p:sp>
        <p:nvSpPr>
          <p:cNvPr id="39321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zh-CN" altLang="en-US" dirty="0" smtClean="0"/>
              <a:t>设计一个常用圆形体体积计算器，采用命令方式输入1、2、3，分别选择计算</a:t>
            </a:r>
            <a:r>
              <a:rPr lang="zh-CN" altLang="en-US" dirty="0" smtClean="0">
                <a:solidFill>
                  <a:srgbClr val="FF0000"/>
                </a:solidFill>
              </a:rPr>
              <a:t>球体</a:t>
            </a:r>
            <a:r>
              <a:rPr lang="zh-CN" altLang="en-US" dirty="0" smtClean="0"/>
              <a:t>、</a:t>
            </a:r>
            <a:r>
              <a:rPr lang="zh-CN" altLang="en-US" dirty="0" smtClean="0">
                <a:solidFill>
                  <a:srgbClr val="FF0000"/>
                </a:solidFill>
              </a:rPr>
              <a:t>圆柱体</a:t>
            </a:r>
            <a:r>
              <a:rPr lang="zh-CN" altLang="en-US" dirty="0" smtClean="0"/>
              <a:t>、</a:t>
            </a:r>
            <a:r>
              <a:rPr lang="zh-CN" altLang="en-US" dirty="0" smtClean="0">
                <a:solidFill>
                  <a:srgbClr val="FF0000"/>
                </a:solidFill>
              </a:rPr>
              <a:t>圆锥体</a:t>
            </a:r>
            <a:r>
              <a:rPr lang="zh-CN" altLang="en-US" dirty="0" smtClean="0"/>
              <a:t>的体积，并输入计算所需相应参数。</a:t>
            </a:r>
          </a:p>
          <a:p>
            <a:r>
              <a:rPr lang="zh-CN" altLang="en-US" dirty="0" smtClean="0"/>
              <a:t>分析：</a:t>
            </a:r>
          </a:p>
          <a:p>
            <a:pPr lvl="1"/>
            <a:r>
              <a:rPr lang="zh-CN" altLang="en-US" dirty="0" smtClean="0"/>
              <a:t>输入</a:t>
            </a:r>
            <a:r>
              <a:rPr lang="zh-CN" altLang="en-US" dirty="0" smtClean="0">
                <a:solidFill>
                  <a:srgbClr val="FF0000"/>
                </a:solidFill>
              </a:rPr>
              <a:t>1、2、3</a:t>
            </a:r>
            <a:r>
              <a:rPr lang="zh-CN" altLang="en-US" dirty="0" smtClean="0"/>
              <a:t>选择计算3种体积，其他输入结束计算</a:t>
            </a:r>
          </a:p>
          <a:p>
            <a:pPr lvl="1"/>
            <a:r>
              <a:rPr lang="zh-CN" altLang="en-US" dirty="0" smtClean="0"/>
              <a:t>设计一个</a:t>
            </a:r>
            <a:r>
              <a:rPr lang="zh-CN" altLang="en-US" dirty="0" smtClean="0">
                <a:solidFill>
                  <a:srgbClr val="FF0000"/>
                </a:solidFill>
              </a:rPr>
              <a:t>控制函数</a:t>
            </a:r>
            <a:r>
              <a:rPr lang="en-US" altLang="zh-CN" dirty="0" err="1" smtClean="0">
                <a:solidFill>
                  <a:srgbClr val="FF0000"/>
                </a:solidFill>
              </a:rPr>
              <a:t>cal</a:t>
            </a:r>
            <a:r>
              <a:rPr lang="en-US" altLang="zh-CN" dirty="0" smtClean="0">
                <a:solidFill>
                  <a:srgbClr val="FF0000"/>
                </a:solidFill>
              </a:rPr>
              <a:t>()</a:t>
            </a:r>
            <a:r>
              <a:rPr lang="en-US" altLang="zh-CN" dirty="0" smtClean="0"/>
              <a:t>，</a:t>
            </a:r>
            <a:r>
              <a:rPr lang="zh-CN" altLang="en-US" dirty="0" smtClean="0"/>
              <a:t>经它辨别圆形体的类型再调用计算球体、圆柱体、圆锥体体积的函数</a:t>
            </a:r>
          </a:p>
          <a:p>
            <a:pPr lvl="1"/>
            <a:r>
              <a:rPr lang="zh-CN" altLang="en-US" dirty="0" smtClean="0"/>
              <a:t>设计单独的函数计算不同圆形体的体积</a:t>
            </a:r>
            <a:endParaRPr lang="zh-CN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912833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93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93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93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93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3218" grpId="0" uiExpand="1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大程序构成 </a:t>
            </a:r>
            <a:r>
              <a:rPr lang="en-US" altLang="zh-CN" smtClean="0"/>
              <a:t>- </a:t>
            </a:r>
            <a:r>
              <a:rPr lang="zh-CN" altLang="en-US" smtClean="0"/>
              <a:t>多文件模块</a:t>
            </a:r>
            <a:endParaRPr lang="zh-CN" altLang="en-US" dirty="0" smtClean="0"/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>
          <a:xfrm>
            <a:off x="457200" y="1340769"/>
            <a:ext cx="8229600" cy="5400600"/>
          </a:xfrm>
        </p:spPr>
        <p:txBody>
          <a:bodyPr>
            <a:normAutofit fontScale="85000" lnSpcReduction="20000"/>
          </a:bodyPr>
          <a:lstStyle/>
          <a:p>
            <a:r>
              <a:rPr lang="zh-CN" altLang="en-US" dirty="0" smtClean="0"/>
              <a:t>查询和修改文件 </a:t>
            </a:r>
            <a:r>
              <a:rPr lang="en-US" altLang="zh-CN" dirty="0" smtClean="0"/>
              <a:t>– </a:t>
            </a:r>
            <a:r>
              <a:rPr lang="en-US" altLang="zh-CN" dirty="0" err="1" smtClean="0"/>
              <a:t>modify.c</a:t>
            </a: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#</a:t>
            </a:r>
            <a:r>
              <a:rPr lang="en-US" altLang="zh-CN" dirty="0"/>
              <a:t>include “</a:t>
            </a:r>
            <a:r>
              <a:rPr lang="en-US" altLang="zh-CN" dirty="0" err="1"/>
              <a:t>student.h</a:t>
            </a:r>
            <a:r>
              <a:rPr lang="en-US" altLang="zh-CN" dirty="0"/>
              <a:t>”</a:t>
            </a:r>
          </a:p>
          <a:p>
            <a:pPr marL="0" indent="0">
              <a:buNone/>
            </a:pPr>
            <a:r>
              <a:rPr lang="en-US" altLang="zh-CN" dirty="0" smtClean="0"/>
              <a:t>void modify(</a:t>
            </a:r>
            <a:r>
              <a:rPr lang="en-US" altLang="zh-CN" dirty="0" err="1" smtClean="0"/>
              <a:t>struct</a:t>
            </a:r>
            <a:r>
              <a:rPr lang="en-US" altLang="zh-CN" dirty="0" smtClean="0"/>
              <a:t> student students[])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 smtClean="0"/>
              <a:t>  …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void </a:t>
            </a:r>
            <a:r>
              <a:rPr lang="en-US" altLang="zh-CN" dirty="0" err="1" smtClean="0"/>
              <a:t>search_student</a:t>
            </a:r>
            <a:r>
              <a:rPr lang="en-US" altLang="zh-CN" dirty="0" smtClean="0"/>
              <a:t>(</a:t>
            </a:r>
            <a:r>
              <a:rPr lang="en-US" altLang="zh-CN" dirty="0" err="1" smtClean="0"/>
              <a:t>struct</a:t>
            </a:r>
            <a:r>
              <a:rPr lang="en-US" altLang="zh-CN" dirty="0" smtClean="0"/>
              <a:t> student students[],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            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num</a:t>
            </a:r>
            <a:r>
              <a:rPr lang="en-US" altLang="zh-CN" dirty="0" smtClean="0"/>
              <a:t>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…</a:t>
            </a:r>
          </a:p>
          <a:p>
            <a:pPr marL="0" indent="0">
              <a:buNone/>
            </a:pPr>
            <a:r>
              <a:rPr lang="en-US" altLang="zh-CN" dirty="0"/>
              <a:t>}</a:t>
            </a:r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00602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大程序构成 </a:t>
            </a:r>
            <a:r>
              <a:rPr lang="en-US" altLang="zh-CN" smtClean="0"/>
              <a:t>- </a:t>
            </a:r>
            <a:r>
              <a:rPr lang="zh-CN" altLang="en-US" smtClean="0"/>
              <a:t>多文件模块</a:t>
            </a:r>
            <a:endParaRPr lang="zh-CN" altLang="en-US" dirty="0" smtClean="0"/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>
          <a:xfrm>
            <a:off x="457200" y="1340769"/>
            <a:ext cx="8229600" cy="5400600"/>
          </a:xfrm>
        </p:spPr>
        <p:txBody>
          <a:bodyPr>
            <a:normAutofit lnSpcReduction="10000"/>
          </a:bodyPr>
          <a:lstStyle/>
          <a:p>
            <a:r>
              <a:rPr lang="zh-CN" altLang="en-US" dirty="0" smtClean="0"/>
              <a:t>主函数程序</a:t>
            </a:r>
            <a:r>
              <a:rPr lang="en-US" altLang="zh-CN" dirty="0" smtClean="0"/>
              <a:t>– </a:t>
            </a:r>
            <a:r>
              <a:rPr lang="en-US" altLang="zh-CN" dirty="0" err="1" smtClean="0"/>
              <a:t>student_system.c</a:t>
            </a: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#</a:t>
            </a:r>
            <a:r>
              <a:rPr lang="en-US" altLang="zh-CN" dirty="0"/>
              <a:t>include “</a:t>
            </a:r>
            <a:r>
              <a:rPr lang="en-US" altLang="zh-CN" dirty="0" err="1"/>
              <a:t>student.h</a:t>
            </a:r>
            <a:r>
              <a:rPr lang="en-US" altLang="zh-CN" dirty="0" smtClean="0"/>
              <a:t>”</a:t>
            </a:r>
          </a:p>
          <a:p>
            <a:pPr marL="0" indent="0">
              <a:buNone/>
            </a:pPr>
            <a:r>
              <a:rPr lang="en-US" altLang="zh-CN" dirty="0" err="1" smtClean="0">
                <a:solidFill>
                  <a:srgbClr val="FFC000"/>
                </a:solidFill>
              </a:rPr>
              <a:t>int</a:t>
            </a:r>
            <a:r>
              <a:rPr lang="en-US" altLang="zh-CN" dirty="0" smtClean="0">
                <a:solidFill>
                  <a:srgbClr val="FFC000"/>
                </a:solidFill>
              </a:rPr>
              <a:t> count = 0;</a:t>
            </a:r>
          </a:p>
          <a:p>
            <a:pPr marL="0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main()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</a:t>
            </a:r>
            <a:r>
              <a:rPr lang="en-US" altLang="zh-CN" dirty="0" err="1" smtClean="0">
                <a:solidFill>
                  <a:srgbClr val="FFC000"/>
                </a:solidFill>
              </a:rPr>
              <a:t>struct</a:t>
            </a:r>
            <a:r>
              <a:rPr lang="en-US" altLang="zh-CN" dirty="0" smtClean="0">
                <a:solidFill>
                  <a:srgbClr val="FFC000"/>
                </a:solidFill>
              </a:rPr>
              <a:t> student students[</a:t>
            </a:r>
            <a:r>
              <a:rPr lang="en-US" altLang="zh-CN" dirty="0" err="1" smtClean="0">
                <a:solidFill>
                  <a:srgbClr val="FFC000"/>
                </a:solidFill>
              </a:rPr>
              <a:t>MaxSize</a:t>
            </a:r>
            <a:r>
              <a:rPr lang="en-US" altLang="zh-CN" dirty="0" smtClean="0">
                <a:solidFill>
                  <a:srgbClr val="FFC000"/>
                </a:solidFill>
              </a:rPr>
              <a:t>];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</a:t>
            </a:r>
          </a:p>
          <a:p>
            <a:pPr marL="0" indent="0">
              <a:buNone/>
            </a:pPr>
            <a:r>
              <a:rPr lang="en-US" altLang="zh-CN" dirty="0" smtClean="0"/>
              <a:t>  … </a:t>
            </a:r>
            <a:r>
              <a:rPr lang="en-US" altLang="zh-CN" dirty="0" smtClean="0">
                <a:solidFill>
                  <a:srgbClr val="00B050"/>
                </a:solidFill>
              </a:rPr>
              <a:t>/* </a:t>
            </a:r>
            <a:r>
              <a:rPr lang="zh-CN" altLang="en-US" dirty="0" smtClean="0">
                <a:solidFill>
                  <a:srgbClr val="00B050"/>
                </a:solidFill>
              </a:rPr>
              <a:t>调用函数，实现功能</a:t>
            </a:r>
            <a:r>
              <a:rPr lang="en-US" altLang="zh-CN" dirty="0" smtClean="0">
                <a:solidFill>
                  <a:srgbClr val="00B050"/>
                </a:solidFill>
              </a:rPr>
              <a:t>*/</a:t>
            </a:r>
            <a:br>
              <a:rPr lang="en-US" altLang="zh-CN" dirty="0" smtClean="0">
                <a:solidFill>
                  <a:srgbClr val="00B050"/>
                </a:solidFill>
              </a:rPr>
            </a:br>
            <a:r>
              <a:rPr lang="en-US" altLang="zh-CN" dirty="0" smtClean="0"/>
              <a:t>}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552694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10.4.3  </a:t>
            </a:r>
            <a:r>
              <a:rPr lang="zh-CN" altLang="en-US" smtClean="0"/>
              <a:t>文件模块之间的沟通</a:t>
            </a:r>
            <a:endParaRPr lang="zh-CN" altLang="en-US" dirty="0" smtClean="0"/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CN" altLang="en-US" dirty="0" smtClean="0"/>
              <a:t>外部变量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在</a:t>
            </a:r>
            <a:r>
              <a:rPr lang="zh-CN" altLang="en-US" dirty="0" smtClean="0">
                <a:solidFill>
                  <a:srgbClr val="FF0000"/>
                </a:solidFill>
              </a:rPr>
              <a:t>文件</a:t>
            </a:r>
            <a:r>
              <a:rPr lang="en-US" altLang="zh-CN" dirty="0" smtClean="0">
                <a:solidFill>
                  <a:srgbClr val="FF0000"/>
                </a:solidFill>
              </a:rPr>
              <a:t>A</a:t>
            </a:r>
            <a:r>
              <a:rPr lang="zh-CN" altLang="en-US" dirty="0" smtClean="0"/>
              <a:t>中使用</a:t>
            </a:r>
            <a:r>
              <a:rPr lang="zh-CN" altLang="en-US" dirty="0" smtClean="0">
                <a:solidFill>
                  <a:srgbClr val="FF0000"/>
                </a:solidFill>
              </a:rPr>
              <a:t>文件</a:t>
            </a:r>
            <a:r>
              <a:rPr lang="en-US" altLang="zh-CN" dirty="0" smtClean="0">
                <a:solidFill>
                  <a:srgbClr val="FF0000"/>
                </a:solidFill>
              </a:rPr>
              <a:t>B</a:t>
            </a:r>
            <a:r>
              <a:rPr lang="zh-CN" altLang="en-US" dirty="0" smtClean="0"/>
              <a:t>中定义的</a:t>
            </a:r>
            <a:r>
              <a:rPr lang="zh-CN" altLang="en-US" dirty="0" smtClean="0">
                <a:solidFill>
                  <a:srgbClr val="FF0000"/>
                </a:solidFill>
              </a:rPr>
              <a:t>全局变量</a:t>
            </a:r>
            <a:r>
              <a:rPr lang="en-US" altLang="zh-CN" dirty="0" smtClean="0">
                <a:solidFill>
                  <a:srgbClr val="FF0000"/>
                </a:solidFill>
              </a:rPr>
              <a:t>c</a:t>
            </a:r>
            <a:r>
              <a:rPr lang="zh-CN" altLang="en-US" dirty="0" smtClean="0"/>
              <a:t>的时候，需要在使用之前进行</a:t>
            </a:r>
            <a:r>
              <a:rPr lang="zh-CN" altLang="en-US" dirty="0" smtClean="0">
                <a:solidFill>
                  <a:srgbClr val="FF0000"/>
                </a:solidFill>
              </a:rPr>
              <a:t>声明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r>
              <a:rPr lang="zh-CN" altLang="en-US" dirty="0" smtClean="0"/>
              <a:t>声明格式如下：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C000"/>
                </a:solidFill>
              </a:rPr>
              <a:t>  extern </a:t>
            </a:r>
            <a:r>
              <a:rPr lang="zh-CN" altLang="en-US" dirty="0" smtClean="0">
                <a:solidFill>
                  <a:srgbClr val="FFC000"/>
                </a:solidFill>
              </a:rPr>
              <a:t>类型名 变量名</a:t>
            </a:r>
            <a:r>
              <a:rPr lang="en-US" altLang="zh-CN" dirty="0" smtClean="0">
                <a:solidFill>
                  <a:srgbClr val="FF0000"/>
                </a:solidFill>
              </a:rPr>
              <a:t>;</a:t>
            </a:r>
          </a:p>
          <a:p>
            <a:pPr marL="0" indent="0">
              <a:buNone/>
            </a:pPr>
            <a:r>
              <a:rPr lang="zh-CN" altLang="en-US" dirty="0" smtClean="0"/>
              <a:t>  例如</a:t>
            </a:r>
            <a:r>
              <a:rPr lang="en-US" altLang="zh-CN" dirty="0" smtClean="0"/>
              <a:t>: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extern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count</a:t>
            </a:r>
            <a:r>
              <a:rPr lang="en-US" altLang="zh-CN" dirty="0" smtClean="0">
                <a:solidFill>
                  <a:srgbClr val="FF0000"/>
                </a:solidFill>
              </a:rPr>
              <a:t>;</a:t>
            </a:r>
          </a:p>
          <a:p>
            <a:r>
              <a:rPr lang="zh-CN" altLang="en-US" dirty="0" smtClean="0"/>
              <a:t>如果不希望其他文件使用某个全局变量，那么需要将其定义为</a:t>
            </a:r>
            <a:r>
              <a:rPr lang="en-US" altLang="zh-CN" dirty="0" smtClean="0">
                <a:solidFill>
                  <a:srgbClr val="FF0000"/>
                </a:solidFill>
              </a:rPr>
              <a:t>static</a:t>
            </a:r>
            <a:r>
              <a:rPr lang="zh-CN" altLang="en-US" dirty="0" smtClean="0">
                <a:solidFill>
                  <a:srgbClr val="FF0000"/>
                </a:solidFill>
              </a:rPr>
              <a:t>类型的全局变量</a:t>
            </a:r>
            <a:endParaRPr lang="en-US" altLang="zh-CN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7131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10.4.3  </a:t>
            </a:r>
            <a:r>
              <a:rPr lang="zh-CN" altLang="en-US" smtClean="0"/>
              <a:t>文件模块之间的沟通</a:t>
            </a:r>
            <a:endParaRPr lang="zh-CN" altLang="en-US" dirty="0" smtClean="0"/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zh-CN" altLang="en-US" dirty="0" smtClean="0"/>
              <a:t>外部函数</a:t>
            </a:r>
            <a:endParaRPr lang="en-US" altLang="zh-CN" dirty="0"/>
          </a:p>
          <a:p>
            <a:pPr lvl="1"/>
            <a:r>
              <a:rPr lang="zh-CN" altLang="en-US" dirty="0" smtClean="0"/>
              <a:t>在</a:t>
            </a:r>
            <a:r>
              <a:rPr lang="zh-CN" altLang="en-US" dirty="0" smtClean="0">
                <a:solidFill>
                  <a:srgbClr val="FF0000"/>
                </a:solidFill>
              </a:rPr>
              <a:t>文件</a:t>
            </a:r>
            <a:r>
              <a:rPr lang="en-US" altLang="zh-CN" dirty="0" smtClean="0">
                <a:solidFill>
                  <a:srgbClr val="FF0000"/>
                </a:solidFill>
              </a:rPr>
              <a:t>A</a:t>
            </a:r>
            <a:r>
              <a:rPr lang="zh-CN" altLang="en-US" dirty="0" smtClean="0"/>
              <a:t>中使用</a:t>
            </a:r>
            <a:r>
              <a:rPr lang="zh-CN" altLang="en-US" dirty="0" smtClean="0">
                <a:solidFill>
                  <a:srgbClr val="FF0000"/>
                </a:solidFill>
              </a:rPr>
              <a:t>文件</a:t>
            </a:r>
            <a:r>
              <a:rPr lang="en-US" altLang="zh-CN" dirty="0" smtClean="0">
                <a:solidFill>
                  <a:srgbClr val="FF0000"/>
                </a:solidFill>
              </a:rPr>
              <a:t>B</a:t>
            </a:r>
            <a:r>
              <a:rPr lang="zh-CN" altLang="en-US" dirty="0" smtClean="0"/>
              <a:t>中定义的</a:t>
            </a:r>
            <a:r>
              <a:rPr lang="zh-CN" altLang="en-US" dirty="0" smtClean="0">
                <a:solidFill>
                  <a:srgbClr val="FF0000"/>
                </a:solidFill>
              </a:rPr>
              <a:t>函数</a:t>
            </a:r>
            <a:r>
              <a:rPr lang="en-US" altLang="zh-CN" dirty="0" smtClean="0">
                <a:solidFill>
                  <a:srgbClr val="FF0000"/>
                </a:solidFill>
              </a:rPr>
              <a:t>f</a:t>
            </a:r>
            <a:r>
              <a:rPr lang="zh-CN" altLang="en-US" dirty="0" smtClean="0"/>
              <a:t>的时候，需要在使用之前进行</a:t>
            </a:r>
            <a:r>
              <a:rPr lang="zh-CN" altLang="en-US" dirty="0" smtClean="0">
                <a:solidFill>
                  <a:srgbClr val="FF0000"/>
                </a:solidFill>
              </a:rPr>
              <a:t>声明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r>
              <a:rPr lang="zh-CN" altLang="en-US" dirty="0" smtClean="0"/>
              <a:t>声明格式如下：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>
                <a:solidFill>
                  <a:srgbClr val="FFC000"/>
                </a:solidFill>
              </a:rPr>
              <a:t>  </a:t>
            </a:r>
            <a:r>
              <a:rPr lang="en-US" altLang="zh-CN" dirty="0" smtClean="0">
                <a:solidFill>
                  <a:srgbClr val="FFC000"/>
                </a:solidFill>
              </a:rPr>
              <a:t>extern </a:t>
            </a:r>
            <a:r>
              <a:rPr lang="zh-CN" altLang="en-US" dirty="0" smtClean="0">
                <a:solidFill>
                  <a:srgbClr val="FFC000"/>
                </a:solidFill>
              </a:rPr>
              <a:t>类型名 </a:t>
            </a:r>
            <a:r>
              <a:rPr lang="zh-CN" altLang="en-US" dirty="0">
                <a:solidFill>
                  <a:srgbClr val="FFC000"/>
                </a:solidFill>
              </a:rPr>
              <a:t>函数</a:t>
            </a:r>
            <a:r>
              <a:rPr lang="zh-CN" altLang="en-US" dirty="0" smtClean="0">
                <a:solidFill>
                  <a:srgbClr val="FFC000"/>
                </a:solidFill>
              </a:rPr>
              <a:t>名</a:t>
            </a:r>
            <a:r>
              <a:rPr lang="en-US" altLang="zh-CN" dirty="0" smtClean="0">
                <a:solidFill>
                  <a:srgbClr val="FFC000"/>
                </a:solidFill>
              </a:rPr>
              <a:t>(</a:t>
            </a:r>
            <a:r>
              <a:rPr lang="zh-CN" altLang="en-US" dirty="0" smtClean="0">
                <a:solidFill>
                  <a:srgbClr val="FFC000"/>
                </a:solidFill>
              </a:rPr>
              <a:t>参数类型表</a:t>
            </a:r>
            <a:r>
              <a:rPr lang="en-US" altLang="zh-CN" dirty="0" smtClean="0">
                <a:solidFill>
                  <a:srgbClr val="FFC000"/>
                </a:solidFill>
              </a:rPr>
              <a:t>)</a:t>
            </a:r>
            <a:r>
              <a:rPr lang="en-US" altLang="zh-CN" dirty="0" smtClean="0">
                <a:solidFill>
                  <a:srgbClr val="FF0000"/>
                </a:solidFill>
              </a:rPr>
              <a:t>;</a:t>
            </a:r>
          </a:p>
          <a:p>
            <a:pPr marL="0" indent="0">
              <a:buNone/>
            </a:pPr>
            <a:r>
              <a:rPr lang="zh-CN" altLang="en-US" dirty="0" smtClean="0"/>
              <a:t>  </a:t>
            </a:r>
            <a:r>
              <a:rPr lang="zh-CN" altLang="en-US" dirty="0" smtClean="0">
                <a:solidFill>
                  <a:srgbClr val="00B050"/>
                </a:solidFill>
              </a:rPr>
              <a:t>关键字 </a:t>
            </a:r>
            <a:r>
              <a:rPr lang="en-US" altLang="zh-CN" dirty="0" smtClean="0">
                <a:solidFill>
                  <a:srgbClr val="00B050"/>
                </a:solidFill>
              </a:rPr>
              <a:t>extern</a:t>
            </a:r>
            <a:r>
              <a:rPr lang="zh-CN" altLang="en-US" dirty="0" smtClean="0">
                <a:solidFill>
                  <a:srgbClr val="00B050"/>
                </a:solidFill>
              </a:rPr>
              <a:t>可以省略  </a:t>
            </a:r>
            <a:endParaRPr lang="en-US" altLang="zh-CN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zh-CN" altLang="en-US" dirty="0" smtClean="0"/>
              <a:t>  例如</a:t>
            </a:r>
            <a:r>
              <a:rPr lang="en-US" altLang="zh-CN" dirty="0" smtClean="0"/>
              <a:t>: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</a:t>
            </a:r>
            <a:r>
              <a:rPr lang="en-US" altLang="zh-CN" dirty="0"/>
              <a:t>void </a:t>
            </a:r>
            <a:r>
              <a:rPr lang="en-US" altLang="zh-CN" dirty="0" err="1"/>
              <a:t>new_student</a:t>
            </a:r>
            <a:r>
              <a:rPr lang="en-US" altLang="zh-CN" dirty="0"/>
              <a:t>(</a:t>
            </a:r>
            <a:r>
              <a:rPr lang="en-US" altLang="zh-CN" dirty="0" err="1"/>
              <a:t>struct</a:t>
            </a:r>
            <a:r>
              <a:rPr lang="en-US" altLang="zh-CN" dirty="0"/>
              <a:t> student students[]);</a:t>
            </a:r>
          </a:p>
          <a:p>
            <a:pPr marL="0" indent="0">
              <a:buNone/>
            </a:pPr>
            <a:r>
              <a:rPr lang="en-US" altLang="zh-CN" dirty="0" smtClean="0"/>
              <a:t>  void </a:t>
            </a:r>
            <a:r>
              <a:rPr lang="en-US" altLang="zh-CN" dirty="0" err="1"/>
              <a:t>output_student</a:t>
            </a:r>
            <a:r>
              <a:rPr lang="en-US" altLang="zh-CN" dirty="0"/>
              <a:t>(</a:t>
            </a:r>
            <a:r>
              <a:rPr lang="en-US" altLang="zh-CN" dirty="0" err="1"/>
              <a:t>struct</a:t>
            </a:r>
            <a:r>
              <a:rPr lang="en-US" altLang="zh-CN" dirty="0"/>
              <a:t> </a:t>
            </a:r>
            <a:r>
              <a:rPr lang="en-US" altLang="zh-CN" dirty="0" smtClean="0"/>
              <a:t>student                      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                students[]);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638197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10.4.3  </a:t>
            </a:r>
            <a:r>
              <a:rPr lang="zh-CN" altLang="en-US" smtClean="0"/>
              <a:t>文件模块之间的沟通</a:t>
            </a:r>
            <a:endParaRPr lang="zh-CN" altLang="en-US" dirty="0" smtClean="0"/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CN" altLang="en-US" dirty="0" smtClean="0"/>
              <a:t>静态函数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如果不希望文件中的某个函数在其他的文件中调用，那么可以将其定义为静态的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也称作：</a:t>
            </a:r>
            <a:r>
              <a:rPr lang="zh-CN" altLang="en-US" dirty="0" smtClean="0">
                <a:solidFill>
                  <a:srgbClr val="FFC000"/>
                </a:solidFill>
              </a:rPr>
              <a:t>内部函数</a:t>
            </a:r>
            <a:endParaRPr lang="en-US" altLang="zh-CN" dirty="0" smtClean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rgbClr val="FFC000"/>
                </a:solidFill>
              </a:rPr>
              <a:t>声明格式如下</a:t>
            </a:r>
            <a:r>
              <a:rPr lang="zh-CN" altLang="en-US" dirty="0" smtClean="0"/>
              <a:t>：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  </a:t>
            </a:r>
            <a:r>
              <a:rPr lang="en-US" altLang="zh-CN" dirty="0" smtClean="0">
                <a:solidFill>
                  <a:srgbClr val="FF0000"/>
                </a:solidFill>
              </a:rPr>
              <a:t>static</a:t>
            </a:r>
            <a:r>
              <a:rPr lang="en-US" altLang="zh-CN" dirty="0" smtClean="0"/>
              <a:t> </a:t>
            </a:r>
            <a:r>
              <a:rPr lang="zh-CN" altLang="en-US" dirty="0" smtClean="0"/>
              <a:t>类型名 函数名</a:t>
            </a:r>
            <a:r>
              <a:rPr lang="en-US" altLang="zh-CN" dirty="0" smtClean="0"/>
              <a:t>(</a:t>
            </a:r>
            <a:r>
              <a:rPr lang="zh-CN" altLang="en-US" dirty="0" smtClean="0"/>
              <a:t>参数类型表</a:t>
            </a:r>
            <a:r>
              <a:rPr lang="en-US" altLang="zh-CN" dirty="0" smtClean="0"/>
              <a:t>)</a:t>
            </a:r>
          </a:p>
          <a:p>
            <a:pPr marL="0" indent="0">
              <a:buNone/>
            </a:pPr>
            <a:r>
              <a:rPr lang="en-US" altLang="zh-CN" dirty="0" smtClean="0"/>
              <a:t>  {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…</a:t>
            </a:r>
          </a:p>
          <a:p>
            <a:pPr marL="0" indent="0">
              <a:buNone/>
            </a:pPr>
            <a:r>
              <a:rPr lang="en-US" altLang="zh-CN" dirty="0" smtClean="0"/>
              <a:t>  }</a:t>
            </a:r>
          </a:p>
        </p:txBody>
      </p:sp>
    </p:spTree>
    <p:extLst>
      <p:ext uri="{BB962C8B-B14F-4D97-AF65-F5344CB8AC3E}">
        <p14:creationId xmlns:p14="http://schemas.microsoft.com/office/powerpoint/2010/main" val="3786921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程序结构</a:t>
            </a:r>
            <a:endParaRPr lang="zh-CN" altLang="en-US" smtClean="0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4149080"/>
            <a:ext cx="8229600" cy="1977084"/>
          </a:xfrm>
        </p:spPr>
        <p:txBody>
          <a:bodyPr/>
          <a:lstStyle/>
          <a:p>
            <a:r>
              <a:rPr lang="zh-CN" altLang="en-US" dirty="0" smtClean="0"/>
              <a:t>3层结构，5个函数</a:t>
            </a:r>
          </a:p>
          <a:p>
            <a:r>
              <a:rPr lang="zh-CN" altLang="en-US" dirty="0" smtClean="0"/>
              <a:t>降低程序的构思、编写、调试的复杂度</a:t>
            </a:r>
          </a:p>
          <a:p>
            <a:r>
              <a:rPr lang="zh-CN" altLang="en-US" dirty="0" smtClean="0"/>
              <a:t>可读性好</a:t>
            </a:r>
            <a:endParaRPr lang="zh-CN" altLang="zh-CN" dirty="0" smtClean="0"/>
          </a:p>
        </p:txBody>
      </p:sp>
      <p:grpSp>
        <p:nvGrpSpPr>
          <p:cNvPr id="8196" name="Group 4"/>
          <p:cNvGrpSpPr>
            <a:grpSpLocks/>
          </p:cNvGrpSpPr>
          <p:nvPr/>
        </p:nvGrpSpPr>
        <p:grpSpPr bwMode="auto">
          <a:xfrm>
            <a:off x="2411413" y="1196975"/>
            <a:ext cx="6191250" cy="2827338"/>
            <a:chOff x="295" y="2148"/>
            <a:chExt cx="3900" cy="1781"/>
          </a:xfrm>
        </p:grpSpPr>
        <p:sp>
          <p:nvSpPr>
            <p:cNvPr id="8197" name="Text Box 5"/>
            <p:cNvSpPr txBox="1">
              <a:spLocks noChangeArrowheads="1"/>
            </p:cNvSpPr>
            <p:nvPr/>
          </p:nvSpPr>
          <p:spPr bwMode="auto">
            <a:xfrm>
              <a:off x="1637" y="2148"/>
              <a:ext cx="1051" cy="466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ctr"/>
              <a:r>
                <a:rPr lang="en-US" altLang="zh-CN" sz="2400" b="1" dirty="0"/>
                <a:t>main( )</a:t>
              </a:r>
              <a:endParaRPr lang="en-US" altLang="zh-CN" sz="2800" b="1" dirty="0"/>
            </a:p>
          </p:txBody>
        </p:sp>
        <p:sp>
          <p:nvSpPr>
            <p:cNvPr id="8198" name="Text Box 6"/>
            <p:cNvSpPr txBox="1">
              <a:spLocks noChangeArrowheads="1"/>
            </p:cNvSpPr>
            <p:nvPr/>
          </p:nvSpPr>
          <p:spPr bwMode="auto">
            <a:xfrm>
              <a:off x="1610" y="2829"/>
              <a:ext cx="1051" cy="466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ctr"/>
              <a:r>
                <a:rPr lang="en-US" altLang="zh-CN" sz="2400" b="1">
                  <a:solidFill>
                    <a:schemeClr val="bg2"/>
                  </a:solidFill>
                </a:rPr>
                <a:t>cal ( )</a:t>
              </a:r>
              <a:endParaRPr lang="en-US" altLang="zh-CN" sz="2800" b="1">
                <a:solidFill>
                  <a:schemeClr val="bg2"/>
                </a:solidFill>
              </a:endParaRPr>
            </a:p>
          </p:txBody>
        </p:sp>
        <p:sp>
          <p:nvSpPr>
            <p:cNvPr id="8199" name="Text Box 7"/>
            <p:cNvSpPr txBox="1">
              <a:spLocks noChangeArrowheads="1"/>
            </p:cNvSpPr>
            <p:nvPr/>
          </p:nvSpPr>
          <p:spPr bwMode="auto">
            <a:xfrm>
              <a:off x="295" y="3554"/>
              <a:ext cx="1225" cy="37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ctr"/>
              <a:r>
                <a:rPr lang="en-US" altLang="zh-CN" sz="2400" b="1">
                  <a:solidFill>
                    <a:srgbClr val="CC0066"/>
                  </a:solidFill>
                </a:rPr>
                <a:t>vol_ball ( )</a:t>
              </a:r>
              <a:endParaRPr lang="en-US" altLang="zh-CN" sz="2800" b="1">
                <a:solidFill>
                  <a:srgbClr val="CC0066"/>
                </a:solidFill>
              </a:endParaRPr>
            </a:p>
          </p:txBody>
        </p:sp>
        <p:sp>
          <p:nvSpPr>
            <p:cNvPr id="8200" name="Text Box 8"/>
            <p:cNvSpPr txBox="1">
              <a:spLocks noChangeArrowheads="1"/>
            </p:cNvSpPr>
            <p:nvPr/>
          </p:nvSpPr>
          <p:spPr bwMode="auto">
            <a:xfrm>
              <a:off x="1482" y="3545"/>
              <a:ext cx="1307" cy="339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ctr"/>
              <a:r>
                <a:rPr lang="en-US" altLang="zh-CN" sz="2400" b="1">
                  <a:solidFill>
                    <a:srgbClr val="CC0066"/>
                  </a:solidFill>
                </a:rPr>
                <a:t>vol_cylind ( )</a:t>
              </a:r>
              <a:endParaRPr lang="en-US" altLang="zh-CN" sz="2800" b="1">
                <a:solidFill>
                  <a:srgbClr val="CC0066"/>
                </a:solidFill>
              </a:endParaRPr>
            </a:p>
          </p:txBody>
        </p:sp>
        <p:sp>
          <p:nvSpPr>
            <p:cNvPr id="8201" name="Text Box 9"/>
            <p:cNvSpPr txBox="1">
              <a:spLocks noChangeArrowheads="1"/>
            </p:cNvSpPr>
            <p:nvPr/>
          </p:nvSpPr>
          <p:spPr bwMode="auto">
            <a:xfrm>
              <a:off x="2828" y="3554"/>
              <a:ext cx="1367" cy="37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ctr"/>
              <a:r>
                <a:rPr lang="en-US" altLang="zh-CN" sz="2400" b="1">
                  <a:solidFill>
                    <a:srgbClr val="CC0066"/>
                  </a:solidFill>
                </a:rPr>
                <a:t>vol_cone ( )</a:t>
              </a:r>
              <a:endParaRPr lang="en-US" altLang="zh-CN" sz="2800" b="1">
                <a:solidFill>
                  <a:srgbClr val="CC0066"/>
                </a:solidFill>
              </a:endParaRPr>
            </a:p>
          </p:txBody>
        </p:sp>
        <p:sp>
          <p:nvSpPr>
            <p:cNvPr id="8202" name="Line 10"/>
            <p:cNvSpPr>
              <a:spLocks noChangeShapeType="1"/>
            </p:cNvSpPr>
            <p:nvPr/>
          </p:nvSpPr>
          <p:spPr bwMode="auto">
            <a:xfrm>
              <a:off x="2138" y="2387"/>
              <a:ext cx="0" cy="465"/>
            </a:xfrm>
            <a:prstGeom prst="line">
              <a:avLst/>
            </a:prstGeom>
            <a:noFill/>
            <a:ln w="38100">
              <a:solidFill>
                <a:srgbClr val="FFC000"/>
              </a:solidFill>
              <a:round/>
              <a:headEnd/>
              <a:tailEnd type="triangl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03" name="Line 11"/>
            <p:cNvSpPr>
              <a:spLocks noChangeShapeType="1"/>
            </p:cNvSpPr>
            <p:nvPr/>
          </p:nvSpPr>
          <p:spPr bwMode="auto">
            <a:xfrm flipH="1">
              <a:off x="1020" y="3113"/>
              <a:ext cx="861" cy="466"/>
            </a:xfrm>
            <a:prstGeom prst="line">
              <a:avLst/>
            </a:prstGeom>
            <a:noFill/>
            <a:ln w="38100">
              <a:solidFill>
                <a:srgbClr val="FFC000"/>
              </a:solidFill>
              <a:round/>
              <a:headEnd/>
              <a:tailEnd type="triangl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04" name="Line 12"/>
            <p:cNvSpPr>
              <a:spLocks noChangeShapeType="1"/>
            </p:cNvSpPr>
            <p:nvPr/>
          </p:nvSpPr>
          <p:spPr bwMode="auto">
            <a:xfrm>
              <a:off x="2109" y="3115"/>
              <a:ext cx="0" cy="451"/>
            </a:xfrm>
            <a:prstGeom prst="line">
              <a:avLst/>
            </a:prstGeom>
            <a:noFill/>
            <a:ln w="38100">
              <a:solidFill>
                <a:srgbClr val="FFC000"/>
              </a:solidFill>
              <a:round/>
              <a:headEnd/>
              <a:tailEnd type="triangl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05" name="Line 13"/>
            <p:cNvSpPr>
              <a:spLocks noChangeShapeType="1"/>
            </p:cNvSpPr>
            <p:nvPr/>
          </p:nvSpPr>
          <p:spPr bwMode="auto">
            <a:xfrm>
              <a:off x="2426" y="3113"/>
              <a:ext cx="860" cy="466"/>
            </a:xfrm>
            <a:prstGeom prst="line">
              <a:avLst/>
            </a:prstGeom>
            <a:noFill/>
            <a:ln w="38100">
              <a:solidFill>
                <a:srgbClr val="FFC000"/>
              </a:solidFill>
              <a:round/>
              <a:headEnd/>
              <a:tailEnd type="triangl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950394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例</a:t>
            </a:r>
            <a:r>
              <a:rPr lang="en-US" altLang="zh-CN" smtClean="0"/>
              <a:t>10-1</a:t>
            </a:r>
            <a:r>
              <a:rPr lang="zh-CN" altLang="en-US" smtClean="0"/>
              <a:t>源程序</a:t>
            </a:r>
            <a:endParaRPr lang="zh-CN" altLang="en-US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07504" y="1268760"/>
            <a:ext cx="5544616" cy="525658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zh-CN" dirty="0" smtClean="0"/>
              <a:t>#define  PI  3.14159265</a:t>
            </a:r>
          </a:p>
          <a:p>
            <a:pPr marL="0" indent="0">
              <a:buNone/>
            </a:pPr>
            <a:r>
              <a:rPr lang="en-US" altLang="zh-CN" dirty="0" smtClean="0"/>
              <a:t>void </a:t>
            </a:r>
            <a:r>
              <a:rPr lang="en-US" altLang="zh-CN" dirty="0" err="1" smtClean="0"/>
              <a:t>cal</a:t>
            </a:r>
            <a:r>
              <a:rPr lang="en-US" altLang="zh-CN" dirty="0" smtClean="0"/>
              <a:t> (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sel</a:t>
            </a:r>
            <a:r>
              <a:rPr lang="en-US" altLang="zh-CN" dirty="0" smtClean="0"/>
              <a:t> ); </a:t>
            </a:r>
            <a:endParaRPr lang="zh-CN" altLang="en-US" dirty="0" smtClean="0"/>
          </a:p>
          <a:p>
            <a:pPr marL="0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main(void)</a:t>
            </a:r>
          </a:p>
          <a:p>
            <a:pPr marL="0" indent="0">
              <a:buNone/>
            </a:pPr>
            <a:r>
              <a:rPr lang="en-US" altLang="zh-CN" dirty="0" smtClean="0"/>
              <a:t>{   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sel</a:t>
            </a:r>
            <a:r>
              <a:rPr lang="en-US" altLang="zh-CN" dirty="0" smtClean="0"/>
              <a:t>; </a:t>
            </a:r>
            <a:endParaRPr lang="zh-CN" altLang="en-US" dirty="0" smtClean="0"/>
          </a:p>
          <a:p>
            <a:pPr marL="0" indent="0">
              <a:buNone/>
            </a:pPr>
            <a:r>
              <a:rPr lang="zh-CN" altLang="en-US" dirty="0" smtClean="0"/>
              <a:t>    </a:t>
            </a:r>
            <a:r>
              <a:rPr lang="en-US" altLang="zh-CN" dirty="0" smtClean="0"/>
              <a:t>while( 1 ){</a:t>
            </a:r>
          </a:p>
          <a:p>
            <a:pPr marL="0" indent="0">
              <a:buNone/>
            </a:pPr>
            <a:r>
              <a:rPr lang="en-US" altLang="zh-CN" dirty="0" smtClean="0"/>
              <a:t>      </a:t>
            </a:r>
            <a:r>
              <a:rPr lang="en-US" altLang="zh-CN" dirty="0" err="1" smtClean="0"/>
              <a:t>printf</a:t>
            </a:r>
            <a:r>
              <a:rPr lang="en-US" altLang="zh-CN" dirty="0" smtClean="0"/>
              <a:t>("  1-</a:t>
            </a:r>
            <a:r>
              <a:rPr lang="zh-CN" altLang="en-US" dirty="0" smtClean="0"/>
              <a:t>计算球体体积\</a:t>
            </a:r>
            <a:r>
              <a:rPr lang="en-US" altLang="zh-CN" dirty="0" smtClean="0"/>
              <a:t>n");</a:t>
            </a:r>
            <a:endParaRPr lang="zh-CN" altLang="en-US" dirty="0" smtClean="0"/>
          </a:p>
          <a:p>
            <a:pPr marL="0" indent="0">
              <a:buNone/>
            </a:pPr>
            <a:r>
              <a:rPr lang="zh-CN" altLang="en-US" dirty="0"/>
              <a:t> </a:t>
            </a:r>
            <a:r>
              <a:rPr lang="zh-CN" altLang="en-US" dirty="0" smtClean="0"/>
              <a:t>     </a:t>
            </a:r>
            <a:r>
              <a:rPr lang="en-US" altLang="zh-CN" dirty="0" err="1" smtClean="0"/>
              <a:t>printf</a:t>
            </a:r>
            <a:r>
              <a:rPr lang="en-US" altLang="zh-CN" dirty="0" smtClean="0"/>
              <a:t>("  2-</a:t>
            </a:r>
            <a:r>
              <a:rPr lang="zh-CN" altLang="en-US" dirty="0" smtClean="0"/>
              <a:t>计算圆柱体积\</a:t>
            </a:r>
            <a:r>
              <a:rPr lang="en-US" altLang="zh-CN" dirty="0" smtClean="0"/>
              <a:t>n");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</a:t>
            </a:r>
            <a:r>
              <a:rPr lang="en-US" altLang="zh-CN" dirty="0" err="1" smtClean="0"/>
              <a:t>printf</a:t>
            </a:r>
            <a:r>
              <a:rPr lang="en-US" altLang="zh-CN" dirty="0" smtClean="0"/>
              <a:t>("  3-</a:t>
            </a:r>
            <a:r>
              <a:rPr lang="zh-CN" altLang="en-US" dirty="0" smtClean="0"/>
              <a:t>计算圆锥体积\</a:t>
            </a:r>
            <a:r>
              <a:rPr lang="en-US" altLang="zh-CN" dirty="0" smtClean="0"/>
              <a:t>n");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</a:t>
            </a:r>
            <a:r>
              <a:rPr lang="en-US" altLang="zh-CN" dirty="0" err="1" smtClean="0"/>
              <a:t>printf</a:t>
            </a:r>
            <a:r>
              <a:rPr lang="en-US" altLang="zh-CN" dirty="0" smtClean="0"/>
              <a:t>("  </a:t>
            </a:r>
            <a:r>
              <a:rPr lang="zh-CN" altLang="en-US" dirty="0" smtClean="0"/>
              <a:t>其他 -退出运行\</a:t>
            </a:r>
            <a:r>
              <a:rPr lang="en-US" altLang="zh-CN" dirty="0" smtClean="0"/>
              <a:t>n");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</a:t>
            </a:r>
            <a:r>
              <a:rPr lang="en-US" altLang="zh-CN" dirty="0" err="1" smtClean="0"/>
              <a:t>printf</a:t>
            </a:r>
            <a:r>
              <a:rPr lang="en-US" altLang="zh-CN" dirty="0" smtClean="0"/>
              <a:t>(“</a:t>
            </a:r>
            <a:r>
              <a:rPr lang="zh-CN" altLang="en-US" dirty="0" smtClean="0"/>
              <a:t>请输入计算命令：”);  </a:t>
            </a:r>
          </a:p>
          <a:p>
            <a:pPr marL="0" indent="0">
              <a:buNone/>
            </a:pPr>
            <a:r>
              <a:rPr lang="zh-CN" altLang="en-US" dirty="0"/>
              <a:t> </a:t>
            </a:r>
            <a:r>
              <a:rPr lang="zh-CN" altLang="en-US" dirty="0" smtClean="0"/>
              <a:t>     </a:t>
            </a:r>
            <a:r>
              <a:rPr lang="en-US" altLang="zh-CN" dirty="0" err="1" smtClean="0"/>
              <a:t>scanf</a:t>
            </a:r>
            <a:r>
              <a:rPr lang="en-US" altLang="zh-CN" dirty="0" smtClean="0"/>
              <a:t>("%d",&amp;</a:t>
            </a:r>
            <a:r>
              <a:rPr lang="en-US" altLang="zh-CN" dirty="0" err="1" smtClean="0"/>
              <a:t>sel</a:t>
            </a:r>
            <a:r>
              <a:rPr lang="en-US" altLang="zh-CN" dirty="0" smtClean="0"/>
              <a:t>);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724128" y="1268761"/>
            <a:ext cx="3312368" cy="485740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zh-CN" dirty="0" smtClean="0"/>
              <a:t>  if </a:t>
            </a:r>
            <a:r>
              <a:rPr lang="en-US" altLang="zh-CN" dirty="0"/>
              <a:t>(</a:t>
            </a:r>
            <a:r>
              <a:rPr lang="en-US" altLang="zh-CN" dirty="0" err="1" smtClean="0"/>
              <a:t>sel</a:t>
            </a:r>
            <a:r>
              <a:rPr lang="en-US" altLang="zh-CN" dirty="0" smtClean="0"/>
              <a:t>&lt;1 </a:t>
            </a:r>
            <a:r>
              <a:rPr lang="en-US" altLang="zh-CN" dirty="0"/>
              <a:t>|| </a:t>
            </a:r>
            <a:r>
              <a:rPr lang="en-US" altLang="zh-CN" dirty="0" err="1" smtClean="0"/>
              <a:t>sel</a:t>
            </a:r>
            <a:r>
              <a:rPr lang="en-US" altLang="zh-CN" dirty="0" smtClean="0"/>
              <a:t>&gt;3</a:t>
            </a:r>
            <a:r>
              <a:rPr lang="en-US" altLang="zh-CN" dirty="0"/>
              <a:t>)</a:t>
            </a:r>
          </a:p>
          <a:p>
            <a:pPr marL="0" indent="0">
              <a:buNone/>
            </a:pPr>
            <a:r>
              <a:rPr lang="en-US" altLang="zh-CN" dirty="0"/>
              <a:t>  </a:t>
            </a:r>
            <a:r>
              <a:rPr lang="en-US" altLang="zh-CN" dirty="0" smtClean="0"/>
              <a:t>  break</a:t>
            </a:r>
          </a:p>
          <a:p>
            <a:pPr marL="0" indent="0">
              <a:buNone/>
            </a:pPr>
            <a:r>
              <a:rPr lang="en-US" altLang="zh-CN" dirty="0" smtClean="0"/>
              <a:t>  else</a:t>
            </a:r>
          </a:p>
          <a:p>
            <a:pPr marL="0" indent="0">
              <a:buNone/>
            </a:pPr>
            <a:r>
              <a:rPr lang="en-US" altLang="zh-CN" dirty="0" smtClean="0"/>
              <a:t>    </a:t>
            </a:r>
            <a:r>
              <a:rPr lang="en-US" altLang="zh-CN" dirty="0" err="1" smtClean="0"/>
              <a:t>cal</a:t>
            </a:r>
            <a:r>
              <a:rPr lang="en-US" altLang="zh-CN" dirty="0" smtClean="0"/>
              <a:t>(</a:t>
            </a:r>
            <a:r>
              <a:rPr lang="en-US" altLang="zh-CN" dirty="0" err="1" smtClean="0"/>
              <a:t>sel</a:t>
            </a:r>
            <a:r>
              <a:rPr lang="en-US" altLang="zh-CN" dirty="0" smtClean="0"/>
              <a:t>);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}</a:t>
            </a:r>
          </a:p>
          <a:p>
            <a:pPr marL="0" indent="0">
              <a:buNone/>
            </a:pPr>
            <a:r>
              <a:rPr lang="en-US" altLang="zh-CN" dirty="0" smtClean="0"/>
              <a:t>  return </a:t>
            </a:r>
            <a:r>
              <a:rPr lang="en-US" altLang="zh-CN" dirty="0"/>
              <a:t>0;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  <a:endParaRPr lang="zh-CN" altLang="en-US" dirty="0"/>
          </a:p>
        </p:txBody>
      </p:sp>
      <p:cxnSp>
        <p:nvCxnSpPr>
          <p:cNvPr id="6" name="直接连接符 5"/>
          <p:cNvCxnSpPr/>
          <p:nvPr/>
        </p:nvCxnSpPr>
        <p:spPr>
          <a:xfrm>
            <a:off x="5580112" y="1340768"/>
            <a:ext cx="0" cy="5256584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5540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主</a:t>
            </a:r>
            <a:r>
              <a:rPr lang="zh-CN" altLang="en-US" dirty="0"/>
              <a:t>控</a:t>
            </a:r>
            <a:r>
              <a:rPr lang="zh-CN" altLang="en-US" dirty="0" smtClean="0"/>
              <a:t>函数 </a:t>
            </a:r>
            <a:r>
              <a:rPr lang="en-US" altLang="zh-CN" dirty="0" err="1" smtClean="0"/>
              <a:t>cal</a:t>
            </a:r>
            <a:endParaRPr lang="zh-CN" altLang="en-US" dirty="0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268760"/>
            <a:ext cx="8723312" cy="532859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altLang="zh-CN" dirty="0" smtClean="0"/>
              <a:t>void </a:t>
            </a:r>
            <a:r>
              <a:rPr lang="en-US" altLang="zh-CN" dirty="0" err="1" smtClean="0"/>
              <a:t>cal</a:t>
            </a:r>
            <a:r>
              <a:rPr lang="en-US" altLang="zh-CN" dirty="0" smtClean="0"/>
              <a:t> (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sel</a:t>
            </a:r>
            <a:r>
              <a:rPr lang="en-US" altLang="zh-CN" dirty="0" smtClean="0"/>
              <a:t> 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 smtClean="0"/>
              <a:t>   double  </a:t>
            </a:r>
            <a:r>
              <a:rPr lang="en-US" altLang="zh-CN" dirty="0" err="1" smtClean="0"/>
              <a:t>vol_ball</a:t>
            </a:r>
            <a:r>
              <a:rPr lang="en-US" altLang="zh-CN" dirty="0" smtClean="0"/>
              <a:t>(void );</a:t>
            </a:r>
            <a:endParaRPr lang="zh-CN" altLang="en-US" dirty="0" smtClean="0"/>
          </a:p>
          <a:p>
            <a:pPr marL="0" indent="0">
              <a:buNone/>
            </a:pPr>
            <a:r>
              <a:rPr lang="en-US" altLang="zh-CN" dirty="0" smtClean="0"/>
              <a:t>   double  </a:t>
            </a:r>
            <a:r>
              <a:rPr lang="en-US" altLang="zh-CN" dirty="0" err="1" smtClean="0"/>
              <a:t>vol_cylind</a:t>
            </a:r>
            <a:r>
              <a:rPr lang="en-US" altLang="zh-CN" dirty="0" smtClean="0"/>
              <a:t>(void );</a:t>
            </a:r>
          </a:p>
          <a:p>
            <a:pPr marL="0" indent="0">
              <a:buNone/>
            </a:pPr>
            <a:r>
              <a:rPr lang="en-US" altLang="zh-CN" dirty="0" smtClean="0"/>
              <a:t>   double  </a:t>
            </a:r>
            <a:r>
              <a:rPr lang="en-US" altLang="zh-CN" dirty="0" err="1" smtClean="0"/>
              <a:t>vol_cone</a:t>
            </a:r>
            <a:r>
              <a:rPr lang="en-US" altLang="zh-CN" dirty="0" smtClean="0"/>
              <a:t>(void );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   switch (</a:t>
            </a:r>
            <a:r>
              <a:rPr lang="en-US" altLang="zh-CN" dirty="0" err="1" smtClean="0"/>
              <a:t>sel</a:t>
            </a:r>
            <a:r>
              <a:rPr lang="en-US" altLang="zh-CN" dirty="0" smtClean="0"/>
              <a:t>) {</a:t>
            </a:r>
          </a:p>
          <a:p>
            <a:pPr marL="0" indent="0">
              <a:buNone/>
            </a:pPr>
            <a:r>
              <a:rPr lang="en-US" altLang="zh-CN" dirty="0" smtClean="0"/>
              <a:t>      case 1: </a:t>
            </a:r>
            <a:r>
              <a:rPr lang="en-US" altLang="zh-CN" dirty="0" err="1" smtClean="0"/>
              <a:t>printf</a:t>
            </a:r>
            <a:r>
              <a:rPr lang="en-US" altLang="zh-CN" dirty="0" smtClean="0"/>
              <a:t>("</a:t>
            </a:r>
            <a:r>
              <a:rPr lang="zh-CN" altLang="en-US" dirty="0" smtClean="0"/>
              <a:t>球体积为：%.2</a:t>
            </a:r>
            <a:r>
              <a:rPr lang="en-US" altLang="zh-CN" dirty="0" smtClean="0"/>
              <a:t>f\n", </a:t>
            </a:r>
            <a:r>
              <a:rPr lang="en-US" altLang="zh-CN" dirty="0" err="1" smtClean="0"/>
              <a:t>vol_ball</a:t>
            </a:r>
            <a:r>
              <a:rPr lang="en-US" altLang="zh-CN" dirty="0" smtClean="0"/>
              <a:t>( ));</a:t>
            </a:r>
          </a:p>
          <a:p>
            <a:pPr marL="0" indent="0">
              <a:buNone/>
            </a:pPr>
            <a:r>
              <a:rPr lang="en-US" altLang="zh-CN" dirty="0" smtClean="0"/>
              <a:t>              break;</a:t>
            </a:r>
          </a:p>
          <a:p>
            <a:pPr marL="0" indent="0">
              <a:buNone/>
            </a:pPr>
            <a:r>
              <a:rPr lang="en-US" altLang="zh-CN" dirty="0" smtClean="0"/>
              <a:t>      case 2: </a:t>
            </a:r>
            <a:r>
              <a:rPr lang="en-US" altLang="zh-CN" dirty="0" err="1" smtClean="0"/>
              <a:t>printf</a:t>
            </a:r>
            <a:r>
              <a:rPr lang="en-US" altLang="zh-CN" dirty="0" smtClean="0"/>
              <a:t>("</a:t>
            </a:r>
            <a:r>
              <a:rPr lang="zh-CN" altLang="en-US" dirty="0" smtClean="0"/>
              <a:t>圆柱体积为：%.2</a:t>
            </a:r>
            <a:r>
              <a:rPr lang="en-US" altLang="zh-CN" dirty="0" smtClean="0"/>
              <a:t>f\n",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vol_cylind</a:t>
            </a:r>
            <a:r>
              <a:rPr lang="en-US" altLang="zh-CN" dirty="0" smtClean="0"/>
              <a:t>( ) );</a:t>
            </a:r>
          </a:p>
          <a:p>
            <a:pPr marL="0" indent="0">
              <a:buNone/>
            </a:pPr>
            <a:r>
              <a:rPr lang="en-US" altLang="zh-CN" dirty="0" smtClean="0"/>
              <a:t>              </a:t>
            </a:r>
            <a:r>
              <a:rPr lang="en-US" altLang="zh-CN" dirty="0" smtClean="0"/>
              <a:t>break;</a:t>
            </a:r>
          </a:p>
          <a:p>
            <a:pPr marL="0" indent="0">
              <a:buNone/>
            </a:pPr>
            <a:r>
              <a:rPr lang="en-US" altLang="zh-CN" dirty="0" smtClean="0"/>
              <a:t>      case 3: </a:t>
            </a:r>
            <a:r>
              <a:rPr lang="en-US" altLang="zh-CN" dirty="0" err="1" smtClean="0"/>
              <a:t>printf</a:t>
            </a:r>
            <a:r>
              <a:rPr lang="en-US" altLang="zh-CN" dirty="0" smtClean="0"/>
              <a:t>("</a:t>
            </a:r>
            <a:r>
              <a:rPr lang="zh-CN" altLang="en-US" dirty="0" smtClean="0"/>
              <a:t>圆锥体积为：%.2</a:t>
            </a:r>
            <a:r>
              <a:rPr lang="en-US" altLang="zh-CN" dirty="0" smtClean="0"/>
              <a:t>f\n", </a:t>
            </a:r>
            <a:r>
              <a:rPr lang="en-US" altLang="zh-CN" dirty="0" err="1" smtClean="0"/>
              <a:t>vol_cone</a:t>
            </a:r>
            <a:r>
              <a:rPr lang="en-US" altLang="zh-CN" dirty="0" smtClean="0"/>
              <a:t>( ) );</a:t>
            </a:r>
          </a:p>
          <a:p>
            <a:pPr marL="0" indent="0">
              <a:buNone/>
            </a:pPr>
            <a:r>
              <a:rPr lang="en-US" altLang="zh-CN" dirty="0" smtClean="0"/>
              <a:t>              break;</a:t>
            </a:r>
          </a:p>
          <a:p>
            <a:pPr marL="0" indent="0">
              <a:buNone/>
            </a:pPr>
            <a:r>
              <a:rPr lang="en-US" altLang="zh-CN" dirty="0" smtClean="0"/>
              <a:t>   </a:t>
            </a:r>
            <a:r>
              <a:rPr lang="en-US" altLang="zh-CN" dirty="0" smtClean="0"/>
              <a:t>}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3275104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球体体积</a:t>
            </a:r>
            <a:r>
              <a:rPr lang="zh-CN" altLang="en-US" dirty="0" smtClean="0"/>
              <a:t>函数</a:t>
            </a:r>
            <a:r>
              <a:rPr lang="en-US" altLang="zh-CN" dirty="0" err="1"/>
              <a:t>vol_ball</a:t>
            </a:r>
            <a:endParaRPr lang="zh-CN" altLang="en-US" dirty="0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 smtClean="0"/>
              <a:t>double </a:t>
            </a:r>
            <a:r>
              <a:rPr lang="en-US" altLang="zh-CN" dirty="0" err="1" smtClean="0"/>
              <a:t>vol_ball</a:t>
            </a:r>
            <a:r>
              <a:rPr lang="en-US" altLang="zh-CN" dirty="0" smtClean="0"/>
              <a:t>( )</a:t>
            </a:r>
          </a:p>
          <a:p>
            <a:pPr marL="0" indent="0">
              <a:buNone/>
            </a:pPr>
            <a:r>
              <a:rPr lang="en-US" altLang="zh-CN" dirty="0" smtClean="0"/>
              <a:t>{ </a:t>
            </a:r>
          </a:p>
          <a:p>
            <a:pPr marL="0" indent="0">
              <a:buNone/>
            </a:pPr>
            <a:r>
              <a:rPr lang="en-US" altLang="zh-CN" dirty="0" smtClean="0"/>
              <a:t>     double r ;</a:t>
            </a:r>
          </a:p>
          <a:p>
            <a:pPr marL="0" indent="0">
              <a:buNone/>
            </a:pPr>
            <a:r>
              <a:rPr lang="en-US" altLang="zh-CN" dirty="0" smtClean="0"/>
              <a:t>     </a:t>
            </a:r>
            <a:r>
              <a:rPr lang="en-US" altLang="zh-CN" dirty="0" err="1" smtClean="0"/>
              <a:t>printf</a:t>
            </a:r>
            <a:r>
              <a:rPr lang="en-US" altLang="zh-CN" dirty="0" smtClean="0"/>
              <a:t>("</a:t>
            </a:r>
            <a:r>
              <a:rPr lang="zh-CN" altLang="en-US" dirty="0" smtClean="0"/>
              <a:t>请输入球的半径：");</a:t>
            </a:r>
          </a:p>
          <a:p>
            <a:pPr marL="0" indent="0">
              <a:buNone/>
            </a:pPr>
            <a:r>
              <a:rPr lang="en-US" altLang="zh-CN" dirty="0" smtClean="0"/>
              <a:t>     </a:t>
            </a:r>
            <a:r>
              <a:rPr lang="en-US" altLang="zh-CN" dirty="0" err="1" smtClean="0"/>
              <a:t>scanf</a:t>
            </a:r>
            <a:r>
              <a:rPr lang="en-US" altLang="zh-CN" dirty="0" smtClean="0"/>
              <a:t>("%</a:t>
            </a:r>
            <a:r>
              <a:rPr lang="en-US" altLang="zh-CN" dirty="0" err="1" smtClean="0"/>
              <a:t>lf",&amp;r</a:t>
            </a:r>
            <a:r>
              <a:rPr lang="en-US" altLang="zh-CN" dirty="0" smtClean="0"/>
              <a:t>);</a:t>
            </a:r>
          </a:p>
          <a:p>
            <a:pPr marL="0" indent="0">
              <a:buNone/>
            </a:pPr>
            <a:r>
              <a:rPr lang="en-US" altLang="zh-CN" dirty="0" smtClean="0"/>
              <a:t>     return(4.0/3.0*PI*r*r*r);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96876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凤舞九天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凤舞九天">
      <a:majorFont>
        <a:latin typeface="Footlight MT Light"/>
        <a:ea typeface=""/>
        <a:cs typeface=""/>
        <a:font script="Jpan" typeface="ＭＳ Ｐゴシック"/>
        <a:font script="Hang" typeface="맑은 고딕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oudy Old Style"/>
        <a:ea typeface=""/>
        <a:cs typeface=""/>
        <a:font script="Jpan" typeface="ＭＳ Ｐ明朝"/>
        <a:font script="Hang" typeface="HY견명조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凤舞九天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atMod val="180000"/>
              </a:schemeClr>
            </a:gs>
            <a:gs pos="50000">
              <a:schemeClr val="phClr">
                <a:tint val="40000"/>
                <a:satMod val="175000"/>
              </a:schemeClr>
            </a:gs>
            <a:gs pos="100000">
              <a:schemeClr val="phClr">
                <a:tint val="65000"/>
                <a:satMod val="180000"/>
              </a:schemeClr>
            </a:gs>
          </a:gsLst>
          <a:lin ang="0" scaled="1"/>
        </a:gradFill>
        <a:gradFill rotWithShape="1">
          <a:gsLst>
            <a:gs pos="0">
              <a:schemeClr val="phClr">
                <a:shade val="38000"/>
                <a:satMod val="150000"/>
              </a:schemeClr>
            </a:gs>
            <a:gs pos="50000">
              <a:schemeClr val="phClr">
                <a:shade val="100000"/>
                <a:satMod val="100000"/>
              </a:schemeClr>
            </a:gs>
            <a:gs pos="100000">
              <a:schemeClr val="phClr">
                <a:shade val="38000"/>
                <a:satMod val="150000"/>
              </a:schemeClr>
            </a:gs>
          </a:gsLst>
          <a:lin ang="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</a:effectStyle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</a:effectStyle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00000"/>
              </a:schemeClr>
            </a:gs>
            <a:gs pos="100000">
              <a:schemeClr val="phClr">
                <a:shade val="15000"/>
                <a:satMod val="300000"/>
              </a:schemeClr>
            </a:gs>
          </a:gsLst>
          <a:path path="circle">
            <a:fillToRect l="10000" t="180000" r="1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90000"/>
                <a:shade val="100000"/>
                <a:hueMod val="100000"/>
                <a:satMod val="100000"/>
              </a:schemeClr>
            </a:duotone>
          </a:blip>
          <a:tile tx="0" ty="0" sx="50000" sy="5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Phoenix</Template>
  <TotalTime>9183</TotalTime>
  <Words>2929</Words>
  <Application>Microsoft Office PowerPoint</Application>
  <PresentationFormat>全屏显示(4:3)</PresentationFormat>
  <Paragraphs>622</Paragraphs>
  <Slides>54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54</vt:i4>
      </vt:variant>
    </vt:vector>
  </HeadingPairs>
  <TitlesOfParts>
    <vt:vector size="55" baseType="lpstr">
      <vt:lpstr>凤舞九天</vt:lpstr>
      <vt:lpstr>C语言程序设计基础 第10章 函数与程序结构</vt:lpstr>
      <vt:lpstr>本章要点</vt:lpstr>
      <vt:lpstr>结构化程序设计</vt:lpstr>
      <vt:lpstr>程序结构</vt:lpstr>
      <vt:lpstr>[例程10-1] 计算常用圆形体体积</vt:lpstr>
      <vt:lpstr>程序结构</vt:lpstr>
      <vt:lpstr>例10-1源程序</vt:lpstr>
      <vt:lpstr>主控函数 cal</vt:lpstr>
      <vt:lpstr>球体体积函数vol_ball</vt:lpstr>
      <vt:lpstr>圆柱体积函数vol_cylind( )</vt:lpstr>
      <vt:lpstr>圆锥体积函数vol_cone</vt:lpstr>
      <vt:lpstr>10.1.2 函数的嵌套调用</vt:lpstr>
      <vt:lpstr>函数的嵌套调用</vt:lpstr>
      <vt:lpstr>函数的嵌套调用</vt:lpstr>
      <vt:lpstr>10.2.2 递归函数基本概念</vt:lpstr>
      <vt:lpstr>10.2.2 递归函数基本概念</vt:lpstr>
      <vt:lpstr>递归函数 fact( n )的实现过程</vt:lpstr>
      <vt:lpstr>例程10-3 将整数按照逆序输出</vt:lpstr>
      <vt:lpstr>递归程序设计</vt:lpstr>
      <vt:lpstr>例10-5  汉诺(Hanoi)塔 </vt:lpstr>
      <vt:lpstr>分析</vt:lpstr>
      <vt:lpstr>汉诺(Hanoi)塔 问题求解</vt:lpstr>
      <vt:lpstr>10.3  宏定义</vt:lpstr>
      <vt:lpstr>10.3.1  宏基本定义</vt:lpstr>
      <vt:lpstr>宏的作用范围</vt:lpstr>
      <vt:lpstr>10.3.2  带参数的宏定义</vt:lpstr>
      <vt:lpstr>10.3.2  带参数的宏定义              建议使用()，减少麻烦</vt:lpstr>
      <vt:lpstr>用宏实现两个变量的交换</vt:lpstr>
      <vt:lpstr>嵌套的宏定义与调用</vt:lpstr>
      <vt:lpstr>嵌套的宏定义</vt:lpstr>
      <vt:lpstr>宏定义应用示例</vt:lpstr>
      <vt:lpstr>10.3.4 文件包含</vt:lpstr>
      <vt:lpstr>文件包含</vt:lpstr>
      <vt:lpstr>[例10-7] 文件包含举例</vt:lpstr>
      <vt:lpstr>[例10-7] 文件包含举例</vt:lpstr>
      <vt:lpstr>.h头文件常规用法</vt:lpstr>
      <vt:lpstr>常用标准头文件</vt:lpstr>
      <vt:lpstr>10.3.5  编译预处理</vt:lpstr>
      <vt:lpstr>编译预处理</vt:lpstr>
      <vt:lpstr>编译预处理功能</vt:lpstr>
      <vt:lpstr>编译预处理功能</vt:lpstr>
      <vt:lpstr>条件编译</vt:lpstr>
      <vt:lpstr>条件编译</vt:lpstr>
      <vt:lpstr>条件编译(用于调试）</vt:lpstr>
      <vt:lpstr>10.4 大程序构成 - 多文件模块</vt:lpstr>
      <vt:lpstr>大程序构成 - 多文件模块</vt:lpstr>
      <vt:lpstr>大程序构成 - 多文件模块</vt:lpstr>
      <vt:lpstr>大程序构成 - 多文件模块</vt:lpstr>
      <vt:lpstr>大程序构成 - 多文件模块</vt:lpstr>
      <vt:lpstr>大程序构成 - 多文件模块</vt:lpstr>
      <vt:lpstr>大程序构成 - 多文件模块</vt:lpstr>
      <vt:lpstr>10.4.3  文件模块之间的沟通</vt:lpstr>
      <vt:lpstr>10.4.3  文件模块之间的沟通</vt:lpstr>
      <vt:lpstr>10.4.3  文件模块之间的沟通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chap1 引言</dc:title>
  <dc:creator>yanhui</dc:creator>
  <cp:lastModifiedBy>Administrator</cp:lastModifiedBy>
  <cp:revision>1383</cp:revision>
  <dcterms:created xsi:type="dcterms:W3CDTF">1998-02-11T08:33:02Z</dcterms:created>
  <dcterms:modified xsi:type="dcterms:W3CDTF">2014-12-15T11:58:05Z</dcterms:modified>
</cp:coreProperties>
</file>