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5" r:id="rId1"/>
  </p:sldMasterIdLst>
  <p:notesMasterIdLst>
    <p:notesMasterId r:id="rId29"/>
  </p:notesMasterIdLst>
  <p:handoutMasterIdLst>
    <p:handoutMasterId r:id="rId30"/>
  </p:handoutMasterIdLst>
  <p:sldIdLst>
    <p:sldId id="378" r:id="rId2"/>
    <p:sldId id="715" r:id="rId3"/>
    <p:sldId id="838" r:id="rId4"/>
    <p:sldId id="873" r:id="rId5"/>
    <p:sldId id="874" r:id="rId6"/>
    <p:sldId id="875" r:id="rId7"/>
    <p:sldId id="876" r:id="rId8"/>
    <p:sldId id="877" r:id="rId9"/>
    <p:sldId id="878" r:id="rId10"/>
    <p:sldId id="879" r:id="rId11"/>
    <p:sldId id="880" r:id="rId12"/>
    <p:sldId id="881" r:id="rId13"/>
    <p:sldId id="882" r:id="rId14"/>
    <p:sldId id="844" r:id="rId15"/>
    <p:sldId id="883" r:id="rId16"/>
    <p:sldId id="884" r:id="rId17"/>
    <p:sldId id="885" r:id="rId18"/>
    <p:sldId id="886" r:id="rId19"/>
    <p:sldId id="887" r:id="rId20"/>
    <p:sldId id="891" r:id="rId21"/>
    <p:sldId id="892" r:id="rId22"/>
    <p:sldId id="893" r:id="rId23"/>
    <p:sldId id="889" r:id="rId24"/>
    <p:sldId id="890" r:id="rId25"/>
    <p:sldId id="866" r:id="rId26"/>
    <p:sldId id="894" r:id="rId27"/>
    <p:sldId id="872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00"/>
    <a:srgbClr val="FFFF00"/>
    <a:srgbClr val="FF3300"/>
    <a:srgbClr val="CC0066"/>
    <a:srgbClr val="FF9933"/>
    <a:srgbClr val="000000"/>
    <a:srgbClr val="008080"/>
    <a:srgbClr val="FF9966"/>
    <a:srgbClr val="757E3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218" autoAdjust="0"/>
    <p:restoredTop sz="94643" autoAdjust="0"/>
  </p:normalViewPr>
  <p:slideViewPr>
    <p:cSldViewPr>
      <p:cViewPr varScale="1">
        <p:scale>
          <a:sx n="79" d="100"/>
          <a:sy n="79" d="100"/>
        </p:scale>
        <p:origin x="-158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549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9A1641E-8083-46A4-9CDB-657123491B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6007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7A737B0-5BEA-48F1-8705-0962B05D44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2113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F045EA2-597E-4E5D-BA5C-8C85B33E3DEC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2782C9E2-54FD-40FC-B616-F57471A80100}" type="slidenum">
              <a:rPr lang="zh-CN" altLang="en-US" smtClean="0">
                <a:latin typeface="Times New Roman" pitchFamily="18" charset="0"/>
              </a:rPr>
              <a:pPr eaLnBrk="1" hangingPunct="1"/>
              <a:t>25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2782C9E2-54FD-40FC-B616-F57471A80100}" type="slidenum">
              <a:rPr lang="zh-CN" altLang="en-US" smtClean="0">
                <a:latin typeface="Times New Roman" pitchFamily="18" charset="0"/>
              </a:rPr>
              <a:pPr eaLnBrk="1" hangingPunct="1"/>
              <a:t>26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F045EA2-597E-4E5D-BA5C-8C85B33E3DEC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F045EA2-597E-4E5D-BA5C-8C85B33E3DEC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F045EA2-597E-4E5D-BA5C-8C85B33E3DEC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F045EA2-597E-4E5D-BA5C-8C85B33E3DEC}" type="slidenum">
              <a:rPr lang="zh-CN" altLang="en-US" smtClean="0">
                <a:latin typeface="Times New Roman" pitchFamily="18" charset="0"/>
              </a:rPr>
              <a:pPr eaLnBrk="1" hangingPunct="1"/>
              <a:t>9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F045EA2-597E-4E5D-BA5C-8C85B33E3DEC}" type="slidenum">
              <a:rPr lang="zh-CN" altLang="en-US" smtClean="0">
                <a:latin typeface="Times New Roman" pitchFamily="18" charset="0"/>
              </a:rPr>
              <a:pPr eaLnBrk="1" hangingPunct="1"/>
              <a:t>10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F045EA2-597E-4E5D-BA5C-8C85B33E3DEC}" type="slidenum">
              <a:rPr lang="zh-CN" altLang="en-US" smtClean="0">
                <a:latin typeface="Times New Roman" pitchFamily="18" charset="0"/>
              </a:rPr>
              <a:pPr eaLnBrk="1" hangingPunct="1"/>
              <a:t>11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F045EA2-597E-4E5D-BA5C-8C85B33E3DEC}" type="slidenum">
              <a:rPr lang="zh-CN" altLang="en-US" smtClean="0">
                <a:latin typeface="Times New Roman" pitchFamily="18" charset="0"/>
              </a:rPr>
              <a:pPr eaLnBrk="1" hangingPunct="1"/>
              <a:t>12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F045EA2-597E-4E5D-BA5C-8C85B33E3DEC}" type="slidenum">
              <a:rPr lang="zh-CN" altLang="en-US" smtClean="0">
                <a:latin typeface="Times New Roman" pitchFamily="18" charset="0"/>
              </a:rPr>
              <a:pPr eaLnBrk="1" hangingPunct="1"/>
              <a:t>13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3" y="5214949"/>
            <a:ext cx="1472173" cy="16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4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2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dirty="0" smtClean="0"/>
              <a:t>单击此处编辑母版副标题样式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A6286-CB94-45D7-998B-3B3E47EC4A79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9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E0B85-DB53-425D-AF23-C4D84F16102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lang="zh-CN" altLang="en-US" dirty="0" smtClean="0"/>
              <a:t>第二级</a:t>
            </a:r>
          </a:p>
          <a:p>
            <a:pPr lvl="2" eaLnBrk="1" latinLnBrk="0" hangingPunct="1"/>
            <a:r>
              <a:rPr lang="zh-CN" altLang="en-US" dirty="0" smtClean="0"/>
              <a:t>第三级</a:t>
            </a:r>
          </a:p>
          <a:p>
            <a:pPr lvl="3" eaLnBrk="1" latinLnBrk="0" hangingPunct="1"/>
            <a:r>
              <a:rPr lang="zh-CN" altLang="en-US" dirty="0" smtClean="0"/>
              <a:t>第四级</a:t>
            </a:r>
          </a:p>
          <a:p>
            <a:pPr lvl="4" eaLnBrk="1" latinLnBrk="0" hangingPunct="1"/>
            <a:r>
              <a:rPr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3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B0BA5-D2FA-4596-8068-921CA2942E55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1"/>
            <a:ext cx="1663364" cy="23574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A2224-08F2-472E-818A-E72F6E704B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EDBEC-7D28-4E5E-8157-BFFB55974D5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EEBB5-02B7-4F8C-93FF-D8777F5FF3E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50D6FB-756F-4F55-91C3-1B773CB64368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7" y="5357827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5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8" y="1357297"/>
            <a:ext cx="3008313" cy="392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E2A49-151F-4F22-ADE4-04E844A4897C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7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2A6C9E-1646-43D8-8CC0-5D5E07A5B90B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dirty="0" smtClean="0"/>
              <a:t>第二级</a:t>
            </a:r>
          </a:p>
          <a:p>
            <a:pPr lvl="2" eaLnBrk="1" latinLnBrk="0" hangingPunct="1"/>
            <a:r>
              <a:rPr kumimoji="0" lang="zh-CN" altLang="en-US" dirty="0" smtClean="0"/>
              <a:t>第三级</a:t>
            </a:r>
          </a:p>
          <a:p>
            <a:pPr lvl="3" eaLnBrk="1" latinLnBrk="0" hangingPunct="1"/>
            <a:r>
              <a:rPr kumimoji="0" lang="zh-CN" altLang="en-US" dirty="0" smtClean="0"/>
              <a:t>第四级</a:t>
            </a:r>
          </a:p>
          <a:p>
            <a:pPr lvl="4" eaLnBrk="1" latinLnBrk="0" hangingPunct="1"/>
            <a:r>
              <a:rPr kumimoji="0"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9AC93E1-E19E-431D-AFD2-2AADF5969F7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6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5" r:id="rId9"/>
    <p:sldLayoutId id="214748398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rgbClr val="FFFF00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685800" y="1214421"/>
            <a:ext cx="7772400" cy="214257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zh-CN" sz="6600" dirty="0" smtClean="0"/>
              <a:t>C</a:t>
            </a:r>
            <a:r>
              <a:rPr lang="zh-CN" altLang="en-US" sz="6600" dirty="0" smtClean="0"/>
              <a:t>语言程序设计基础</a:t>
            </a:r>
            <a:r>
              <a:rPr lang="en-US" altLang="zh-CN" sz="6600" dirty="0" smtClean="0"/>
              <a:t/>
            </a:r>
            <a:br>
              <a:rPr lang="en-US" altLang="zh-CN" sz="6600" dirty="0" smtClean="0"/>
            </a:br>
            <a:r>
              <a:rPr lang="zh-CN" altLang="en-US" sz="6600" dirty="0" smtClean="0">
                <a:solidFill>
                  <a:schemeClr val="tx1"/>
                </a:solidFill>
              </a:rPr>
              <a:t>第</a:t>
            </a:r>
            <a:r>
              <a:rPr lang="en-US" altLang="zh-CN" sz="6600" dirty="0" smtClean="0">
                <a:solidFill>
                  <a:schemeClr val="tx1"/>
                </a:solidFill>
              </a:rPr>
              <a:t>9</a:t>
            </a:r>
            <a:r>
              <a:rPr lang="zh-CN" altLang="en-US" sz="6600" dirty="0" smtClean="0">
                <a:solidFill>
                  <a:schemeClr val="tx1"/>
                </a:solidFill>
              </a:rPr>
              <a:t>章 </a:t>
            </a:r>
            <a:r>
              <a:rPr lang="zh-CN" altLang="en-US" sz="6600" dirty="0">
                <a:solidFill>
                  <a:schemeClr val="tx1"/>
                </a:solidFill>
              </a:rPr>
              <a:t>结构</a:t>
            </a:r>
            <a:endParaRPr lang="zh-CN" altLang="en-US" sz="6600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3645024"/>
            <a:ext cx="6100534" cy="1071571"/>
          </a:xfrm>
        </p:spPr>
        <p:txBody>
          <a:bodyPr anchor="ctr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zh-CN" altLang="en-US" sz="6600" dirty="0" smtClean="0">
                <a:solidFill>
                  <a:srgbClr val="92D050"/>
                </a:solidFill>
                <a:latin typeface="方正古隶简体" pitchFamily="65" charset="-122"/>
                <a:ea typeface="方正古隶简体" pitchFamily="65" charset="-122"/>
              </a:rPr>
              <a:t>刘新国</a:t>
            </a:r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CA350B1D-F09C-4E55-AA2B-BDE9A33513F4}" type="slidenum">
              <a:rPr lang="zh-CN" altLang="en-US" smtClean="0">
                <a:latin typeface="Arial Black" pitchFamily="34" charset="0"/>
              </a:rPr>
              <a:pPr eaLnBrk="1" hangingPunct="1"/>
              <a:t>1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9-1] </a:t>
            </a:r>
            <a:r>
              <a:rPr lang="zh-CN" altLang="en-US" dirty="0" smtClean="0"/>
              <a:t>建立一个学生信息库</a:t>
            </a:r>
            <a:endParaRPr lang="en-US" altLang="zh-CN" dirty="0"/>
          </a:p>
        </p:txBody>
      </p:sp>
      <p:sp>
        <p:nvSpPr>
          <p:cNvPr id="5123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551723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void </a:t>
            </a:r>
            <a:r>
              <a:rPr lang="en-US" altLang="zh-CN" dirty="0" err="1" smtClean="0"/>
              <a:t>new_student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student students[])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</a:t>
            </a:r>
            <a:r>
              <a:rPr lang="en-US" altLang="zh-CN" dirty="0"/>
              <a:t>student </a:t>
            </a:r>
            <a:r>
              <a:rPr lang="en-US" altLang="zh-CN" dirty="0" smtClean="0"/>
              <a:t>s;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if( count==</a:t>
            </a:r>
            <a:r>
              <a:rPr lang="en-US" altLang="zh-CN" dirty="0" err="1" smtClean="0"/>
              <a:t>MaxSize</a:t>
            </a:r>
            <a:r>
              <a:rPr lang="en-US" altLang="zh-CN" dirty="0" smtClean="0"/>
              <a:t> ) 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("The array is full\n");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return;</a:t>
            </a:r>
          </a:p>
          <a:p>
            <a:pPr marL="0" indent="0">
              <a:buNone/>
            </a:pPr>
            <a:r>
              <a:rPr lang="en-US" altLang="zh-CN" dirty="0" smtClean="0"/>
              <a:t>   }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("%d", &amp;</a:t>
            </a:r>
            <a:r>
              <a:rPr lang="en-US" altLang="zh-CN" dirty="0" err="1" smtClean="0"/>
              <a:t>s.num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/>
              <a:t>scanf</a:t>
            </a:r>
            <a:r>
              <a:rPr lang="en-US" altLang="zh-CN" dirty="0" smtClean="0"/>
              <a:t>("%s", &amp;s.name);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/>
              <a:t>scanf</a:t>
            </a:r>
            <a:r>
              <a:rPr lang="en-US" altLang="zh-CN" dirty="0"/>
              <a:t>("%d", </a:t>
            </a:r>
            <a:r>
              <a:rPr lang="en-US" altLang="zh-CN" dirty="0" smtClean="0"/>
              <a:t>&amp;</a:t>
            </a:r>
            <a:r>
              <a:rPr lang="en-US" altLang="zh-CN" dirty="0" err="1" smtClean="0"/>
              <a:t>s.math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/>
              <a:t>scanf</a:t>
            </a:r>
            <a:r>
              <a:rPr lang="en-US" altLang="zh-CN" dirty="0"/>
              <a:t>("%d", </a:t>
            </a:r>
            <a:r>
              <a:rPr lang="en-US" altLang="zh-CN" dirty="0" smtClean="0"/>
              <a:t>&amp;</a:t>
            </a:r>
            <a:r>
              <a:rPr lang="en-US" altLang="zh-CN" dirty="0" err="1" smtClean="0"/>
              <a:t>s.computer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scanf</a:t>
            </a:r>
            <a:r>
              <a:rPr lang="en-US" altLang="zh-CN" dirty="0"/>
              <a:t>("%d", </a:t>
            </a:r>
            <a:r>
              <a:rPr lang="en-US" altLang="zh-CN" dirty="0" smtClean="0"/>
              <a:t>&amp;</a:t>
            </a:r>
            <a:r>
              <a:rPr lang="en-US" altLang="zh-CN" dirty="0" err="1" smtClean="0"/>
              <a:t>s.english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s.verage</a:t>
            </a:r>
            <a:r>
              <a:rPr lang="en-US" altLang="zh-CN" dirty="0" smtClean="0"/>
              <a:t> = ( </a:t>
            </a:r>
            <a:r>
              <a:rPr lang="en-US" altLang="zh-CN" dirty="0" err="1" smtClean="0"/>
              <a:t>s.math</a:t>
            </a:r>
            <a:r>
              <a:rPr lang="en-US" altLang="zh-CN" dirty="0" smtClean="0"/>
              <a:t> + </a:t>
            </a:r>
            <a:r>
              <a:rPr lang="en-US" altLang="zh-CN" dirty="0" err="1" smtClean="0"/>
              <a:t>s.computer</a:t>
            </a:r>
            <a:r>
              <a:rPr lang="en-US" altLang="zh-CN" dirty="0" smtClean="0"/>
              <a:t> + </a:t>
            </a:r>
            <a:r>
              <a:rPr lang="en-US" altLang="zh-CN" dirty="0" err="1" smtClean="0"/>
              <a:t>s.english</a:t>
            </a:r>
            <a:r>
              <a:rPr lang="en-US" altLang="zh-CN" dirty="0" smtClean="0"/>
              <a:t> ) / 3.0;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students[count ++] = s;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860032" y="3789040"/>
            <a:ext cx="346761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>
                <a:solidFill>
                  <a:srgbClr val="FFC000"/>
                </a:solidFill>
              </a:rPr>
              <a:t>用运算符 </a:t>
            </a:r>
            <a:r>
              <a:rPr lang="en-US" altLang="zh-CN" sz="3200" dirty="0" smtClean="0">
                <a:solidFill>
                  <a:srgbClr val="FFC000"/>
                </a:solidFill>
              </a:rPr>
              <a:t>. </a:t>
            </a:r>
          </a:p>
          <a:p>
            <a:r>
              <a:rPr lang="zh-CN" altLang="en-US" sz="3200" dirty="0" smtClean="0">
                <a:solidFill>
                  <a:srgbClr val="FFC000"/>
                </a:solidFill>
              </a:rPr>
              <a:t>使用结构成员变量</a:t>
            </a:r>
            <a:endParaRPr lang="zh-CN" altLang="en-US" sz="3200" dirty="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3968" y="5877272"/>
            <a:ext cx="4288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>
                <a:solidFill>
                  <a:srgbClr val="FFC000"/>
                </a:solidFill>
              </a:rPr>
              <a:t>结构变量可以整体赋值</a:t>
            </a:r>
            <a:endParaRPr lang="zh-CN" altLang="en-US" sz="3200" dirty="0">
              <a:solidFill>
                <a:srgbClr val="FFC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91879" y="1772816"/>
            <a:ext cx="5080441" cy="83099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95000"/>
                  </a:schemeClr>
                </a:solidFill>
                <a:latin typeface="楷体" pitchFamily="49" charset="-122"/>
                <a:ea typeface="楷体" pitchFamily="49" charset="-122"/>
              </a:rPr>
              <a:t>结构数组</a:t>
            </a:r>
            <a:r>
              <a:rPr lang="en-US" altLang="zh-CN" sz="2400" dirty="0">
                <a:solidFill>
                  <a:schemeClr val="tx1">
                    <a:lumMod val="95000"/>
                  </a:schemeClr>
                </a:solidFill>
                <a:latin typeface="楷体" pitchFamily="49" charset="-122"/>
                <a:ea typeface="楷体" pitchFamily="49" charset="-122"/>
              </a:rPr>
              <a:t>/</a:t>
            </a:r>
            <a:r>
              <a:rPr lang="zh-CN" altLang="en-US" sz="2400" dirty="0">
                <a:solidFill>
                  <a:schemeClr val="tx1">
                    <a:lumMod val="95000"/>
                  </a:schemeClr>
                </a:solidFill>
                <a:latin typeface="楷体" pitchFamily="49" charset="-122"/>
                <a:ea typeface="楷体" pitchFamily="49" charset="-122"/>
              </a:rPr>
              <a:t>指针作为形式参数</a:t>
            </a:r>
          </a:p>
          <a:p>
            <a:r>
              <a:rPr lang="zh-CN" altLang="en-US" sz="2400" dirty="0" smtClean="0">
                <a:solidFill>
                  <a:schemeClr val="tx1">
                    <a:lumMod val="95000"/>
                  </a:schemeClr>
                </a:solidFill>
                <a:latin typeface="楷体" pitchFamily="49" charset="-122"/>
                <a:ea typeface="楷体" pitchFamily="49" charset="-122"/>
              </a:rPr>
              <a:t>等价于</a:t>
            </a:r>
            <a:r>
              <a:rPr lang="en-US" altLang="zh-CN" sz="2400" dirty="0" err="1" smtClean="0">
                <a:solidFill>
                  <a:schemeClr val="tx1">
                    <a:lumMod val="95000"/>
                  </a:schemeClr>
                </a:solidFill>
                <a:latin typeface="楷体" pitchFamily="49" charset="-122"/>
                <a:ea typeface="楷体" pitchFamily="49" charset="-122"/>
              </a:rPr>
              <a:t>struct</a:t>
            </a:r>
            <a:r>
              <a:rPr lang="en-US" altLang="zh-CN" sz="2400" dirty="0" smtClean="0">
                <a:solidFill>
                  <a:schemeClr val="tx1">
                    <a:lumMod val="95000"/>
                  </a:schemeClr>
                </a:solidFill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2400" dirty="0">
                <a:solidFill>
                  <a:schemeClr val="tx1">
                    <a:lumMod val="95000"/>
                  </a:schemeClr>
                </a:solidFill>
                <a:latin typeface="楷体" pitchFamily="49" charset="-122"/>
                <a:ea typeface="楷体" pitchFamily="49" charset="-122"/>
              </a:rPr>
              <a:t>student *</a:t>
            </a:r>
            <a:r>
              <a:rPr lang="en-US" altLang="zh-CN" sz="2400" dirty="0" smtClean="0">
                <a:solidFill>
                  <a:schemeClr val="tx1">
                    <a:lumMod val="95000"/>
                  </a:schemeClr>
                </a:solidFill>
                <a:latin typeface="楷体" pitchFamily="49" charset="-122"/>
                <a:ea typeface="楷体" pitchFamily="49" charset="-122"/>
              </a:rPr>
              <a:t>students</a:t>
            </a:r>
            <a:endParaRPr lang="en-US" altLang="zh-CN" sz="2400" dirty="0">
              <a:solidFill>
                <a:schemeClr val="tx1">
                  <a:lumMod val="95000"/>
                </a:schemeClr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484230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9-1] </a:t>
            </a:r>
            <a:r>
              <a:rPr lang="zh-CN" altLang="en-US" dirty="0" smtClean="0"/>
              <a:t>建立一个学生信息库</a:t>
            </a:r>
            <a:endParaRPr lang="en-US" altLang="zh-CN" dirty="0"/>
          </a:p>
        </p:txBody>
      </p:sp>
      <p:sp>
        <p:nvSpPr>
          <p:cNvPr id="5123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9"/>
            <a:ext cx="8229600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/* </a:t>
            </a:r>
            <a:r>
              <a:rPr lang="zh-CN" altLang="en-US" dirty="0" smtClean="0"/>
              <a:t>输出一个学生的信息 </a:t>
            </a:r>
            <a:r>
              <a:rPr lang="en-US" altLang="zh-CN" dirty="0" smtClean="0"/>
              <a:t>*/</a:t>
            </a:r>
          </a:p>
          <a:p>
            <a:pPr marL="0" indent="0">
              <a:buNone/>
            </a:pPr>
            <a:r>
              <a:rPr lang="en-US" altLang="zh-CN" dirty="0" smtClean="0"/>
              <a:t>void </a:t>
            </a:r>
            <a:r>
              <a:rPr lang="en-US" altLang="zh-CN" dirty="0" err="1" smtClean="0"/>
              <a:t>print_student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student s)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/>
              <a:t>printf</a:t>
            </a:r>
            <a:r>
              <a:rPr lang="en-US" altLang="zh-CN" dirty="0"/>
              <a:t>("</a:t>
            </a:r>
            <a:r>
              <a:rPr lang="en-US" altLang="zh-CN" dirty="0" err="1"/>
              <a:t>Num</a:t>
            </a:r>
            <a:r>
              <a:rPr lang="en-US" altLang="zh-CN" dirty="0"/>
              <a:t>: %d", </a:t>
            </a:r>
            <a:r>
              <a:rPr lang="en-US" altLang="zh-CN" dirty="0" err="1"/>
              <a:t>s.num</a:t>
            </a:r>
            <a:r>
              <a:rPr lang="en-US" altLang="zh-CN" dirty="0"/>
              <a:t>);</a:t>
            </a:r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printf</a:t>
            </a:r>
            <a:r>
              <a:rPr lang="en-US" altLang="zh-CN" dirty="0"/>
              <a:t>("Name: %s", s.name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("Math: </a:t>
            </a:r>
            <a:r>
              <a:rPr lang="en-US" altLang="zh-CN" dirty="0"/>
              <a:t>%d", </a:t>
            </a:r>
            <a:r>
              <a:rPr lang="en-US" altLang="zh-CN" dirty="0" err="1" smtClean="0"/>
              <a:t>s.math</a:t>
            </a:r>
            <a:r>
              <a:rPr lang="en-US" altLang="zh-CN" dirty="0" smtClean="0"/>
              <a:t>);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/>
              <a:t>printf</a:t>
            </a:r>
            <a:r>
              <a:rPr lang="en-US" altLang="zh-CN" dirty="0" smtClean="0"/>
              <a:t>("Computer: %d", </a:t>
            </a:r>
            <a:r>
              <a:rPr lang="en-US" altLang="zh-CN" dirty="0" err="1" smtClean="0"/>
              <a:t>s.computer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/>
              <a:t>printf</a:t>
            </a:r>
            <a:r>
              <a:rPr lang="en-US" altLang="zh-CN" dirty="0" smtClean="0"/>
              <a:t>("English: </a:t>
            </a:r>
            <a:r>
              <a:rPr lang="en-US" altLang="zh-CN" dirty="0"/>
              <a:t>%d", </a:t>
            </a:r>
            <a:r>
              <a:rPr lang="en-US" altLang="zh-CN" dirty="0" err="1" smtClean="0"/>
              <a:t>s.english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("Average: %.2f\n", </a:t>
            </a:r>
            <a:r>
              <a:rPr lang="en-US" altLang="zh-CN" dirty="0" err="1" smtClean="0"/>
              <a:t>s.average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427984" y="2348880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>
                <a:solidFill>
                  <a:srgbClr val="FFC000"/>
                </a:solidFill>
              </a:rPr>
              <a:t>结构类型的形式参数</a:t>
            </a:r>
            <a:endParaRPr lang="zh-CN" altLang="en-US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6861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9-1] </a:t>
            </a:r>
            <a:r>
              <a:rPr lang="zh-CN" altLang="en-US" dirty="0" smtClean="0"/>
              <a:t>建立一个学生信息库</a:t>
            </a:r>
            <a:endParaRPr lang="en-US" altLang="zh-CN" dirty="0"/>
          </a:p>
        </p:txBody>
      </p:sp>
      <p:sp>
        <p:nvSpPr>
          <p:cNvPr id="5123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9"/>
            <a:ext cx="8229600" cy="52565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/* </a:t>
            </a:r>
            <a:r>
              <a:rPr lang="zh-CN" altLang="en-US" dirty="0" smtClean="0"/>
              <a:t>根据学好查找学生 </a:t>
            </a:r>
            <a:r>
              <a:rPr lang="en-US" altLang="zh-CN" dirty="0" smtClean="0"/>
              <a:t>*/</a:t>
            </a:r>
          </a:p>
          <a:p>
            <a:pPr marL="0" indent="0">
              <a:buNone/>
            </a:pPr>
            <a:r>
              <a:rPr lang="en-US" altLang="zh-CN" dirty="0" smtClean="0"/>
              <a:t>void </a:t>
            </a:r>
            <a:r>
              <a:rPr lang="en-US" altLang="zh-CN" dirty="0" err="1" smtClean="0"/>
              <a:t>search_student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student students[],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     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num</a:t>
            </a:r>
            <a:r>
              <a:rPr lang="en-US" altLang="zh-CN" dirty="0" smtClean="0"/>
              <a:t> 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i;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for( i=0; i&lt;count; i++ )</a:t>
            </a:r>
          </a:p>
          <a:p>
            <a:pPr marL="0" indent="0">
              <a:buNone/>
            </a:pPr>
            <a:r>
              <a:rPr lang="en-US" altLang="zh-CN" dirty="0" smtClean="0"/>
              <a:t>       if( students[i].</a:t>
            </a:r>
            <a:r>
              <a:rPr lang="en-US" altLang="zh-CN" dirty="0" err="1" smtClean="0"/>
              <a:t>num</a:t>
            </a:r>
            <a:r>
              <a:rPr lang="en-US" altLang="zh-CN" dirty="0" smtClean="0"/>
              <a:t> == </a:t>
            </a:r>
            <a:r>
              <a:rPr lang="en-US" altLang="zh-CN" dirty="0" err="1" smtClean="0"/>
              <a:t>num</a:t>
            </a:r>
            <a:r>
              <a:rPr lang="en-US" altLang="zh-CN" dirty="0" smtClean="0"/>
              <a:t>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</a:t>
            </a:r>
            <a:r>
              <a:rPr lang="en-US" altLang="zh-CN" dirty="0" err="1" smtClean="0"/>
              <a:t>print_student</a:t>
            </a:r>
            <a:r>
              <a:rPr lang="en-US" altLang="zh-CN" dirty="0" smtClean="0"/>
              <a:t>( students[i] );</a:t>
            </a:r>
          </a:p>
          <a:p>
            <a:pPr marL="0" indent="0">
              <a:buNone/>
            </a:pPr>
            <a:r>
              <a:rPr lang="en-US" altLang="zh-CN" dirty="0" smtClean="0"/>
              <a:t>          return;</a:t>
            </a:r>
          </a:p>
          <a:p>
            <a:pPr marL="0" indent="0">
              <a:buNone/>
            </a:pPr>
            <a:r>
              <a:rPr lang="en-US" altLang="zh-CN" dirty="0" smtClean="0"/>
              <a:t>       }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("Not Found\n");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563084" y="4653136"/>
            <a:ext cx="39693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>
                <a:solidFill>
                  <a:srgbClr val="FFC000"/>
                </a:solidFill>
              </a:rPr>
              <a:t>结构数组的第</a:t>
            </a:r>
            <a:r>
              <a:rPr lang="en-US" altLang="zh-CN" sz="3200" dirty="0" smtClean="0">
                <a:solidFill>
                  <a:srgbClr val="FFC000"/>
                </a:solidFill>
              </a:rPr>
              <a:t>i</a:t>
            </a:r>
            <a:r>
              <a:rPr lang="zh-CN" altLang="en-US" sz="3200" dirty="0" smtClean="0">
                <a:solidFill>
                  <a:srgbClr val="FFC000"/>
                </a:solidFill>
              </a:rPr>
              <a:t>个元素</a:t>
            </a:r>
            <a:endParaRPr lang="en-US" altLang="zh-CN" sz="3200" dirty="0" smtClean="0">
              <a:solidFill>
                <a:srgbClr val="FFC000"/>
              </a:solidFill>
            </a:endParaRPr>
          </a:p>
          <a:p>
            <a:r>
              <a:rPr lang="zh-CN" altLang="en-US" sz="3200" dirty="0" smtClean="0">
                <a:solidFill>
                  <a:srgbClr val="FFC000"/>
                </a:solidFill>
              </a:rPr>
              <a:t>作为实际参数</a:t>
            </a:r>
            <a:endParaRPr lang="zh-CN" altLang="en-US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3478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9-1] </a:t>
            </a:r>
            <a:r>
              <a:rPr lang="zh-CN" altLang="en-US" dirty="0" smtClean="0"/>
              <a:t>建立一个学生信息库</a:t>
            </a:r>
            <a:endParaRPr lang="en-US" altLang="zh-CN" dirty="0"/>
          </a:p>
        </p:txBody>
      </p:sp>
      <p:sp>
        <p:nvSpPr>
          <p:cNvPr id="5123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99"/>
            <a:ext cx="8229600" cy="504056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/* </a:t>
            </a:r>
            <a:r>
              <a:rPr lang="zh-CN" altLang="en-US" dirty="0" smtClean="0"/>
              <a:t>根据学好查找学生 </a:t>
            </a:r>
            <a:r>
              <a:rPr lang="en-US" altLang="zh-CN" dirty="0" smtClean="0"/>
              <a:t>*/</a:t>
            </a:r>
          </a:p>
          <a:p>
            <a:pPr marL="0" indent="0">
              <a:buNone/>
            </a:pPr>
            <a:r>
              <a:rPr lang="en-US" altLang="zh-CN" dirty="0" smtClean="0"/>
              <a:t>void </a:t>
            </a:r>
            <a:r>
              <a:rPr lang="en-US" altLang="zh-CN" dirty="0" err="1" smtClean="0"/>
              <a:t>output_student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student students[])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i;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if( count==0 )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("Count of student is zero\n");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return;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}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for( i=0; i&lt;count; i++ )</a:t>
            </a:r>
          </a:p>
          <a:p>
            <a:pPr marL="0" indent="0">
              <a:buNone/>
            </a:pPr>
            <a:r>
              <a:rPr lang="en-US" altLang="zh-CN" dirty="0" smtClean="0"/>
              <a:t>      </a:t>
            </a:r>
            <a:r>
              <a:rPr lang="en-US" altLang="zh-CN" dirty="0" err="1" smtClean="0"/>
              <a:t>print_student</a:t>
            </a:r>
            <a:r>
              <a:rPr lang="en-US" altLang="zh-CN" dirty="0" smtClean="0"/>
              <a:t>( students[i] 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9220458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mtClean="0"/>
              <a:t>9.2.2  </a:t>
            </a:r>
            <a:r>
              <a:rPr lang="zh-CN" altLang="en-US" smtClean="0"/>
              <a:t>结构变量的定义和初始化</a:t>
            </a:r>
            <a:endParaRPr lang="zh-CN" altLang="en-US" dirty="0" smtClean="0"/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514116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1 </a:t>
            </a:r>
            <a:r>
              <a:rPr lang="zh-CN" altLang="en-US" dirty="0" smtClean="0"/>
              <a:t>单独定义</a:t>
            </a:r>
            <a:endParaRPr lang="en-US" altLang="zh-CN" dirty="0" smtClean="0"/>
          </a:p>
          <a:p>
            <a:pPr marL="57150" indent="0">
              <a:buNone/>
            </a:pPr>
            <a:r>
              <a:rPr lang="en-US" altLang="zh-CN" dirty="0" err="1">
                <a:solidFill>
                  <a:srgbClr val="00B050"/>
                </a:solidFill>
              </a:rPr>
              <a:t>struct</a:t>
            </a:r>
            <a:r>
              <a:rPr lang="en-US" altLang="zh-CN" dirty="0">
                <a:solidFill>
                  <a:srgbClr val="00B05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student </a:t>
            </a:r>
          </a:p>
          <a:p>
            <a:pPr marL="5715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{</a:t>
            </a:r>
            <a:endParaRPr lang="en-US" altLang="zh-CN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num</a:t>
            </a:r>
            <a:r>
              <a:rPr lang="en-US" altLang="zh-CN" dirty="0" smtClean="0"/>
              <a:t>;                     /*</a:t>
            </a:r>
            <a:r>
              <a:rPr lang="zh-CN" altLang="en-US" dirty="0" smtClean="0"/>
              <a:t>学号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/>
              <a:t>    char name[10]                 /*</a:t>
            </a:r>
            <a:r>
              <a:rPr lang="zh-CN" altLang="en-US" dirty="0" smtClean="0"/>
              <a:t>姓名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computer, </a:t>
            </a:r>
            <a:r>
              <a:rPr lang="en-US" altLang="zh-CN" dirty="0" err="1" smtClean="0"/>
              <a:t>english</a:t>
            </a:r>
            <a:r>
              <a:rPr lang="en-US" altLang="zh-CN" dirty="0" smtClean="0"/>
              <a:t>, math; /*</a:t>
            </a:r>
            <a:r>
              <a:rPr lang="zh-CN" altLang="en-US" dirty="0" smtClean="0"/>
              <a:t>成绩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/>
              <a:t>    double average;               /*</a:t>
            </a:r>
            <a:r>
              <a:rPr lang="zh-CN" altLang="en-US" dirty="0" smtClean="0"/>
              <a:t>平均成绩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}</a:t>
            </a:r>
            <a:r>
              <a:rPr lang="zh-CN" altLang="en-US" dirty="0" smtClean="0">
                <a:solidFill>
                  <a:srgbClr val="FFFF00"/>
                </a:solidFill>
              </a:rPr>
              <a:t>；</a:t>
            </a:r>
            <a:endParaRPr lang="en-US" altLang="zh-CN" dirty="0">
              <a:solidFill>
                <a:srgbClr val="FFFF00"/>
              </a:solidFill>
            </a:endParaRPr>
          </a:p>
          <a:p>
            <a:pPr marL="400050" lvl="1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struct</a:t>
            </a:r>
            <a:r>
              <a:rPr lang="en-US" altLang="zh-CN" dirty="0" smtClean="0"/>
              <a:t> student s1;</a:t>
            </a:r>
            <a:endParaRPr lang="zh-CN" altLang="en-US" dirty="0" smtClean="0"/>
          </a:p>
        </p:txBody>
      </p:sp>
      <p:sp>
        <p:nvSpPr>
          <p:cNvPr id="6" name="矩形 5"/>
          <p:cNvSpPr/>
          <p:nvPr/>
        </p:nvSpPr>
        <p:spPr>
          <a:xfrm>
            <a:off x="3851920" y="5445223"/>
            <a:ext cx="4572000" cy="95410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zh-CN" altLang="en-US" sz="2800" dirty="0"/>
              <a:t>数据类型是</a:t>
            </a:r>
            <a:r>
              <a:rPr lang="en-US" altLang="zh-CN" sz="2800" dirty="0" err="1">
                <a:solidFill>
                  <a:srgbClr val="FFFF00"/>
                </a:solidFill>
              </a:rPr>
              <a:t>struct</a:t>
            </a:r>
            <a:r>
              <a:rPr lang="en-US" altLang="zh-CN" sz="2800" dirty="0">
                <a:solidFill>
                  <a:srgbClr val="FFFF00"/>
                </a:solidFill>
              </a:rPr>
              <a:t> student</a:t>
            </a:r>
          </a:p>
          <a:p>
            <a:pPr marL="0" indent="0">
              <a:buNone/>
            </a:pPr>
            <a:r>
              <a:rPr lang="zh-CN" altLang="en-US" sz="2800" dirty="0" smtClean="0"/>
              <a:t>结构</a:t>
            </a:r>
            <a:r>
              <a:rPr lang="zh-CN" altLang="en-US" sz="2800" dirty="0"/>
              <a:t>变量是</a:t>
            </a:r>
            <a:r>
              <a:rPr lang="en-US" altLang="zh-CN" sz="2800" dirty="0" smtClean="0">
                <a:solidFill>
                  <a:srgbClr val="FFFF00"/>
                </a:solidFill>
              </a:rPr>
              <a:t>s1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788848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mtClean="0"/>
              <a:t>9.2.2  </a:t>
            </a:r>
            <a:r>
              <a:rPr lang="zh-CN" altLang="en-US" smtClean="0"/>
              <a:t>结构变量的定义和初始化</a:t>
            </a:r>
            <a:endParaRPr lang="zh-CN" altLang="en-US" dirty="0" smtClean="0"/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514116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2 </a:t>
            </a:r>
            <a:r>
              <a:rPr lang="zh-CN" altLang="en-US" dirty="0" smtClean="0"/>
              <a:t>混合定义</a:t>
            </a:r>
            <a:endParaRPr lang="en-US" altLang="zh-CN" dirty="0" smtClean="0"/>
          </a:p>
          <a:p>
            <a:pPr marL="57150" indent="0">
              <a:buNone/>
            </a:pPr>
            <a:r>
              <a:rPr lang="en-US" altLang="zh-CN" dirty="0" err="1">
                <a:solidFill>
                  <a:srgbClr val="00B050"/>
                </a:solidFill>
              </a:rPr>
              <a:t>struct</a:t>
            </a:r>
            <a:r>
              <a:rPr lang="en-US" altLang="zh-CN" dirty="0">
                <a:solidFill>
                  <a:srgbClr val="00B05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student </a:t>
            </a:r>
          </a:p>
          <a:p>
            <a:pPr marL="5715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{</a:t>
            </a:r>
            <a:endParaRPr lang="en-US" altLang="zh-CN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num</a:t>
            </a:r>
            <a:r>
              <a:rPr lang="en-US" altLang="zh-CN" dirty="0" smtClean="0"/>
              <a:t>;                     /*</a:t>
            </a:r>
            <a:r>
              <a:rPr lang="zh-CN" altLang="en-US" dirty="0" smtClean="0"/>
              <a:t>学号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/>
              <a:t>    char name[10]                 /*</a:t>
            </a:r>
            <a:r>
              <a:rPr lang="zh-CN" altLang="en-US" dirty="0" smtClean="0"/>
              <a:t>姓名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computer, </a:t>
            </a:r>
            <a:r>
              <a:rPr lang="en-US" altLang="zh-CN" dirty="0" err="1" smtClean="0"/>
              <a:t>english</a:t>
            </a:r>
            <a:r>
              <a:rPr lang="en-US" altLang="zh-CN" dirty="0" smtClean="0"/>
              <a:t>, math; /*</a:t>
            </a:r>
            <a:r>
              <a:rPr lang="zh-CN" altLang="en-US" dirty="0" smtClean="0"/>
              <a:t>成绩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/>
              <a:t>    double average;               /*</a:t>
            </a:r>
            <a:r>
              <a:rPr lang="zh-CN" altLang="en-US" dirty="0" smtClean="0"/>
              <a:t>平均成绩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} </a:t>
            </a:r>
            <a:r>
              <a:rPr lang="en-US" altLang="zh-CN" dirty="0"/>
              <a:t>s1, s2</a:t>
            </a:r>
            <a:r>
              <a:rPr lang="zh-CN" altLang="en-US" dirty="0"/>
              <a:t>；</a:t>
            </a:r>
            <a:endParaRPr lang="en-US" altLang="zh-CN" dirty="0"/>
          </a:p>
          <a:p>
            <a:pPr marL="400050" lvl="1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数据类型是</a:t>
            </a:r>
            <a:r>
              <a:rPr lang="en-US" altLang="zh-CN" dirty="0" err="1">
                <a:solidFill>
                  <a:srgbClr val="FFFF00"/>
                </a:solidFill>
              </a:rPr>
              <a:t>struct</a:t>
            </a:r>
            <a:r>
              <a:rPr lang="en-US" altLang="zh-CN" dirty="0">
                <a:solidFill>
                  <a:srgbClr val="FFFF00"/>
                </a:solidFill>
              </a:rPr>
              <a:t> student</a:t>
            </a:r>
          </a:p>
          <a:p>
            <a:pPr marL="0" indent="0">
              <a:buNone/>
            </a:pPr>
            <a:r>
              <a:rPr lang="zh-CN" altLang="en-US" dirty="0"/>
              <a:t>结构变量是</a:t>
            </a:r>
            <a:r>
              <a:rPr lang="en-US" altLang="zh-CN" dirty="0" smtClean="0">
                <a:solidFill>
                  <a:srgbClr val="FFFF00"/>
                </a:solidFill>
              </a:rPr>
              <a:t>s1, s2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54565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mtClean="0"/>
              <a:t>9.2.2  </a:t>
            </a:r>
            <a:r>
              <a:rPr lang="zh-CN" altLang="en-US" smtClean="0"/>
              <a:t>结构变量的定义和初始化</a:t>
            </a:r>
            <a:endParaRPr lang="zh-CN" altLang="en-US" dirty="0" smtClean="0"/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514116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3 </a:t>
            </a:r>
            <a:r>
              <a:rPr lang="zh-CN" altLang="en-US" dirty="0" smtClean="0"/>
              <a:t>无名</a:t>
            </a:r>
            <a:r>
              <a:rPr lang="zh-CN" altLang="en-US" dirty="0" smtClean="0"/>
              <a:t>定义</a:t>
            </a:r>
            <a:endParaRPr lang="en-US" altLang="zh-CN" dirty="0" smtClean="0"/>
          </a:p>
          <a:p>
            <a:pPr marL="57150" indent="0">
              <a:buNone/>
            </a:pPr>
            <a:r>
              <a:rPr lang="en-US" altLang="zh-CN" dirty="0" err="1" smtClean="0">
                <a:solidFill>
                  <a:srgbClr val="00B050"/>
                </a:solidFill>
              </a:rPr>
              <a:t>struct</a:t>
            </a:r>
            <a:endParaRPr lang="en-US" altLang="zh-CN" dirty="0">
              <a:solidFill>
                <a:srgbClr val="FF0000"/>
              </a:solidFill>
            </a:endParaRPr>
          </a:p>
          <a:p>
            <a:pPr marL="5715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{</a:t>
            </a:r>
            <a:endParaRPr lang="en-US" altLang="zh-CN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num</a:t>
            </a:r>
            <a:r>
              <a:rPr lang="en-US" altLang="zh-CN" dirty="0" smtClean="0"/>
              <a:t>;                     /*</a:t>
            </a:r>
            <a:r>
              <a:rPr lang="zh-CN" altLang="en-US" dirty="0" smtClean="0"/>
              <a:t>学号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/>
              <a:t>    char name[10]                 /*</a:t>
            </a:r>
            <a:r>
              <a:rPr lang="zh-CN" altLang="en-US" dirty="0" smtClean="0"/>
              <a:t>姓名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computer, </a:t>
            </a:r>
            <a:r>
              <a:rPr lang="en-US" altLang="zh-CN" dirty="0" err="1" smtClean="0"/>
              <a:t>english</a:t>
            </a:r>
            <a:r>
              <a:rPr lang="en-US" altLang="zh-CN" dirty="0" smtClean="0"/>
              <a:t>, math; /*</a:t>
            </a:r>
            <a:r>
              <a:rPr lang="zh-CN" altLang="en-US" dirty="0" smtClean="0"/>
              <a:t>成绩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/>
              <a:t>    double average;               /*</a:t>
            </a:r>
            <a:r>
              <a:rPr lang="zh-CN" altLang="en-US" dirty="0" smtClean="0"/>
              <a:t>平均成绩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} </a:t>
            </a:r>
            <a:r>
              <a:rPr lang="en-US" altLang="zh-CN" dirty="0"/>
              <a:t>s1, s2</a:t>
            </a:r>
            <a:r>
              <a:rPr lang="zh-CN" altLang="en-US" dirty="0"/>
              <a:t>；</a:t>
            </a:r>
            <a:endParaRPr lang="en-US" altLang="zh-CN" dirty="0"/>
          </a:p>
          <a:p>
            <a:pPr marL="400050" lvl="1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数据类型</a:t>
            </a:r>
            <a:r>
              <a:rPr lang="zh-CN" altLang="en-US" dirty="0" smtClean="0"/>
              <a:t>是一种结构类型，但是没有给它名字</a:t>
            </a:r>
            <a:endParaRPr lang="en-US" altLang="zh-CN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en-US" dirty="0"/>
              <a:t>结构变量是</a:t>
            </a:r>
            <a:r>
              <a:rPr lang="en-US" altLang="zh-CN" dirty="0" smtClean="0">
                <a:solidFill>
                  <a:srgbClr val="FFFF00"/>
                </a:solidFill>
              </a:rPr>
              <a:t>s1, s2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54791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mtClean="0"/>
              <a:t>9.2.2  </a:t>
            </a:r>
            <a:r>
              <a:rPr lang="zh-CN" altLang="en-US" smtClean="0"/>
              <a:t>结构变量的定义和初始化</a:t>
            </a:r>
            <a:endParaRPr lang="zh-CN" altLang="en-US" dirty="0" smtClean="0"/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99715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CN" altLang="en-US" dirty="0" smtClean="0"/>
              <a:t>结构变量初始化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>
                <a:solidFill>
                  <a:srgbClr val="FFFF00"/>
                </a:solidFill>
              </a:rPr>
              <a:t>struct</a:t>
            </a:r>
            <a:r>
              <a:rPr lang="en-US" altLang="zh-CN" dirty="0" smtClean="0">
                <a:solidFill>
                  <a:srgbClr val="FFFF00"/>
                </a:solidFill>
              </a:rPr>
              <a:t> student s1 = {101,</a:t>
            </a:r>
            <a:r>
              <a:rPr lang="zh-CN" altLang="en-US" dirty="0" smtClean="0">
                <a:solidFill>
                  <a:srgbClr val="FFFF00"/>
                </a:solidFill>
              </a:rPr>
              <a:t>“</a:t>
            </a:r>
            <a:r>
              <a:rPr lang="en-US" altLang="zh-CN" dirty="0" smtClean="0">
                <a:solidFill>
                  <a:srgbClr val="FFFF00"/>
                </a:solidFill>
              </a:rPr>
              <a:t>Zhang</a:t>
            </a:r>
            <a:r>
              <a:rPr lang="zh-CN" altLang="en-US" dirty="0" smtClean="0">
                <a:solidFill>
                  <a:srgbClr val="FFFF00"/>
                </a:solidFill>
              </a:rPr>
              <a:t>”，</a:t>
            </a:r>
            <a:r>
              <a:rPr lang="en-US" altLang="zh-CN" dirty="0" smtClean="0">
                <a:solidFill>
                  <a:srgbClr val="FFFF00"/>
                </a:solidFill>
              </a:rPr>
              <a:t>78</a:t>
            </a:r>
            <a:r>
              <a:rPr lang="zh-CN" altLang="en-US" dirty="0" smtClean="0">
                <a:solidFill>
                  <a:srgbClr val="FFFF00"/>
                </a:solidFill>
              </a:rPr>
              <a:t>，</a:t>
            </a:r>
            <a:r>
              <a:rPr lang="en-US" altLang="zh-CN" dirty="0" smtClean="0">
                <a:solidFill>
                  <a:srgbClr val="FFFF00"/>
                </a:solidFill>
              </a:rPr>
              <a:t>87</a:t>
            </a:r>
            <a:r>
              <a:rPr lang="zh-CN" altLang="en-US" dirty="0" smtClean="0">
                <a:solidFill>
                  <a:srgbClr val="FFFF00"/>
                </a:solidFill>
              </a:rPr>
              <a:t>， </a:t>
            </a:r>
            <a:r>
              <a:rPr lang="en-US" altLang="zh-CN" dirty="0" smtClean="0">
                <a:solidFill>
                  <a:srgbClr val="FFFF00"/>
                </a:solidFill>
              </a:rPr>
              <a:t>85 };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按照成员变量的定义顺序，对应初始化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各个数据项用逗号隔开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struct</a:t>
            </a:r>
            <a:r>
              <a:rPr lang="en-US" altLang="zh-CN" dirty="0" smtClean="0"/>
              <a:t> </a:t>
            </a:r>
            <a:r>
              <a:rPr lang="en-US" altLang="zh-CN" dirty="0"/>
              <a:t>student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num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 smtClean="0"/>
              <a:t>    char name[10];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computer, </a:t>
            </a:r>
            <a:r>
              <a:rPr lang="en-US" altLang="zh-CN" dirty="0" err="1" smtClean="0"/>
              <a:t>english</a:t>
            </a:r>
            <a:r>
              <a:rPr lang="en-US" altLang="zh-CN" dirty="0" smtClean="0"/>
              <a:t>, math;</a:t>
            </a:r>
          </a:p>
          <a:p>
            <a:pPr marL="0" indent="0">
              <a:buNone/>
            </a:pPr>
            <a:r>
              <a:rPr lang="en-US" altLang="zh-CN" dirty="0" smtClean="0"/>
              <a:t>    double average;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r>
              <a:rPr lang="en-US" altLang="zh-CN" dirty="0"/>
              <a:t>;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2195736" y="2348880"/>
            <a:ext cx="1872208" cy="24482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V="1">
            <a:off x="2915816" y="2348880"/>
            <a:ext cx="2016224" cy="2664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V="1">
            <a:off x="3131840" y="2348880"/>
            <a:ext cx="3168352" cy="33123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V="1">
            <a:off x="3923928" y="2348880"/>
            <a:ext cx="3096344" cy="31683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V="1">
            <a:off x="5472100" y="2348880"/>
            <a:ext cx="2376264" cy="31683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18576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2" dur="500" fill="hold"/>
                                        <p:tgtEl>
                                          <p:spTgt spid="391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391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91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9.2.2  </a:t>
            </a:r>
            <a:r>
              <a:rPr lang="zh-CN" altLang="en-US" dirty="0" smtClean="0"/>
              <a:t>结构的</a:t>
            </a:r>
            <a:r>
              <a:rPr lang="zh-CN" altLang="en-US" dirty="0"/>
              <a:t>使用</a:t>
            </a:r>
            <a:endParaRPr lang="zh-CN" altLang="en-US" dirty="0" smtClean="0"/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9971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1 </a:t>
            </a:r>
            <a:r>
              <a:rPr lang="zh-CN" altLang="en-US" dirty="0" smtClean="0"/>
              <a:t>引用结构成员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   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FF00"/>
                </a:solidFill>
              </a:rPr>
              <a:t>   结构变量名</a:t>
            </a:r>
            <a:r>
              <a:rPr lang="en-US" altLang="zh-CN" dirty="0" smtClean="0">
                <a:solidFill>
                  <a:srgbClr val="FFFF00"/>
                </a:solidFill>
              </a:rPr>
              <a:t>.</a:t>
            </a:r>
            <a:r>
              <a:rPr lang="zh-CN" altLang="en-US" dirty="0" smtClean="0">
                <a:solidFill>
                  <a:srgbClr val="FFFF00"/>
                </a:solidFill>
              </a:rPr>
              <a:t>结构成员名</a:t>
            </a:r>
          </a:p>
          <a:p>
            <a:pPr marL="0" indent="0">
              <a:buNone/>
            </a:pPr>
            <a:endParaRPr lang="en-US" altLang="zh-CN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   s1.num = 101;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   </a:t>
            </a:r>
            <a:r>
              <a:rPr lang="en-US" altLang="zh-CN" dirty="0" err="1" smtClean="0">
                <a:solidFill>
                  <a:srgbClr val="FFC000"/>
                </a:solidFill>
              </a:rPr>
              <a:t>strcpy</a:t>
            </a:r>
            <a:r>
              <a:rPr lang="en-US" altLang="zh-CN" dirty="0" smtClean="0">
                <a:solidFill>
                  <a:srgbClr val="FFC000"/>
                </a:solidFill>
              </a:rPr>
              <a:t>(s1.name, “</a:t>
            </a:r>
            <a:r>
              <a:rPr lang="en-US" altLang="zh-CN" dirty="0" err="1" smtClean="0">
                <a:solidFill>
                  <a:srgbClr val="FFC000"/>
                </a:solidFill>
              </a:rPr>
              <a:t>zhang</a:t>
            </a:r>
            <a:r>
              <a:rPr lang="en-US" altLang="zh-CN" dirty="0" smtClean="0">
                <a:solidFill>
                  <a:srgbClr val="FFC000"/>
                </a:solidFill>
              </a:rPr>
              <a:t>”);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C000"/>
                </a:solidFill>
              </a:rPr>
              <a:t> </a:t>
            </a:r>
            <a:r>
              <a:rPr lang="en-US" altLang="zh-CN" dirty="0" smtClean="0">
                <a:solidFill>
                  <a:srgbClr val="FFC000"/>
                </a:solidFill>
              </a:rPr>
              <a:t>  s2.num = s1.num;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C000"/>
                </a:solidFill>
              </a:rPr>
              <a:t> </a:t>
            </a:r>
            <a:r>
              <a:rPr lang="en-US" altLang="zh-CN" dirty="0" smtClean="0">
                <a:solidFill>
                  <a:srgbClr val="FFC000"/>
                </a:solidFill>
              </a:rPr>
              <a:t>  </a:t>
            </a:r>
            <a:r>
              <a:rPr lang="en-US" altLang="zh-CN" dirty="0" err="1" smtClean="0">
                <a:solidFill>
                  <a:srgbClr val="FFC000"/>
                </a:solidFill>
              </a:rPr>
              <a:t>strcpy</a:t>
            </a:r>
            <a:r>
              <a:rPr lang="en-US" altLang="zh-CN" dirty="0" smtClean="0">
                <a:solidFill>
                  <a:srgbClr val="FFC000"/>
                </a:solidFill>
              </a:rPr>
              <a:t>(s2.name, s1.name);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2 </a:t>
            </a:r>
            <a:r>
              <a:rPr lang="zh-CN" altLang="en-US" dirty="0" smtClean="0"/>
              <a:t>结构整体赋值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smtClean="0">
                <a:solidFill>
                  <a:srgbClr val="FFC000"/>
                </a:solidFill>
              </a:rPr>
              <a:t>s2 = s1;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C000"/>
                </a:solidFill>
              </a:rPr>
              <a:t> </a:t>
            </a:r>
            <a:r>
              <a:rPr lang="en-US" altLang="zh-CN" dirty="0" smtClean="0">
                <a:solidFill>
                  <a:srgbClr val="FFC000"/>
                </a:solidFill>
              </a:rPr>
              <a:t>  </a:t>
            </a:r>
            <a:r>
              <a:rPr lang="zh-CN" altLang="en-US" dirty="0" smtClean="0">
                <a:solidFill>
                  <a:srgbClr val="FF0000"/>
                </a:solidFill>
              </a:rPr>
              <a:t>相当于将</a:t>
            </a:r>
            <a:r>
              <a:rPr lang="en-US" altLang="zh-CN" dirty="0" smtClean="0">
                <a:solidFill>
                  <a:srgbClr val="FF0000"/>
                </a:solidFill>
              </a:rPr>
              <a:t>s2</a:t>
            </a:r>
            <a:r>
              <a:rPr lang="zh-CN" altLang="en-US" dirty="0" smtClean="0">
                <a:solidFill>
                  <a:srgbClr val="FF0000"/>
                </a:solidFill>
              </a:rPr>
              <a:t>中所有字节中内容复制到</a:t>
            </a:r>
            <a:r>
              <a:rPr lang="en-US" altLang="zh-CN" dirty="0" smtClean="0">
                <a:solidFill>
                  <a:srgbClr val="FF0000"/>
                </a:solidFill>
              </a:rPr>
              <a:t>s1</a:t>
            </a:r>
            <a:r>
              <a:rPr lang="zh-CN" altLang="en-US" dirty="0" smtClean="0">
                <a:solidFill>
                  <a:srgbClr val="FF0000"/>
                </a:solidFill>
              </a:rPr>
              <a:t>中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088764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9.2.2  </a:t>
            </a:r>
            <a:r>
              <a:rPr lang="zh-CN" altLang="en-US" dirty="0" smtClean="0"/>
              <a:t>结构的</a:t>
            </a:r>
            <a:r>
              <a:rPr lang="zh-CN" altLang="en-US" dirty="0"/>
              <a:t>使用</a:t>
            </a:r>
            <a:endParaRPr lang="zh-CN" altLang="en-US" dirty="0" smtClean="0"/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9971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3 </a:t>
            </a:r>
            <a:r>
              <a:rPr lang="zh-CN" altLang="en-US" dirty="0" smtClean="0"/>
              <a:t>定义结构数组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   </a:t>
            </a:r>
            <a:r>
              <a:rPr lang="en-US" altLang="zh-CN" dirty="0" err="1" smtClean="0">
                <a:solidFill>
                  <a:srgbClr val="FFFF00"/>
                </a:solidFill>
              </a:rPr>
              <a:t>struct</a:t>
            </a:r>
            <a:r>
              <a:rPr lang="en-US" altLang="zh-CN" dirty="0" smtClean="0">
                <a:solidFill>
                  <a:srgbClr val="FFFF00"/>
                </a:solidFill>
              </a:rPr>
              <a:t> student students[50];</a:t>
            </a:r>
            <a:endParaRPr lang="zh-CN" altLang="en-US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4 </a:t>
            </a:r>
            <a:r>
              <a:rPr lang="zh-CN" altLang="en-US" dirty="0" smtClean="0"/>
              <a:t>结构类型的参数</a:t>
            </a:r>
            <a:endParaRPr lang="en-US" altLang="zh-CN" dirty="0"/>
          </a:p>
          <a:p>
            <a:pPr marL="400050" lvl="1" indent="0">
              <a:buNone/>
            </a:pPr>
            <a:r>
              <a:rPr lang="en-US" altLang="zh-CN" dirty="0" smtClean="0"/>
              <a:t> void </a:t>
            </a:r>
            <a:r>
              <a:rPr lang="en-US" altLang="zh-CN" dirty="0" err="1" smtClean="0"/>
              <a:t>print_student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student s);</a:t>
            </a:r>
          </a:p>
          <a:p>
            <a:pPr marL="0" indent="0">
              <a:buNone/>
            </a:pPr>
            <a:r>
              <a:rPr lang="en-US" altLang="zh-CN" dirty="0" smtClean="0"/>
              <a:t>5 </a:t>
            </a:r>
            <a:r>
              <a:rPr lang="zh-CN" altLang="en-US" dirty="0" smtClean="0"/>
              <a:t>结构变量作为返回值</a:t>
            </a:r>
            <a:endParaRPr lang="en-US" altLang="zh-CN" dirty="0" smtClean="0"/>
          </a:p>
          <a:p>
            <a:pPr marL="990600" lvl="1" indent="-533400">
              <a:buNone/>
            </a:pPr>
            <a:r>
              <a:rPr lang="zh-CN" altLang="en-US" dirty="0" smtClean="0">
                <a:solidFill>
                  <a:srgbClr val="FFC000"/>
                </a:solidFill>
                <a:latin typeface="宋体" pitchFamily="2" charset="-122"/>
              </a:rPr>
              <a:t>当</a:t>
            </a:r>
            <a:r>
              <a:rPr lang="zh-CN" altLang="en-US" dirty="0">
                <a:solidFill>
                  <a:srgbClr val="FFC000"/>
                </a:solidFill>
                <a:latin typeface="宋体" pitchFamily="2" charset="-122"/>
              </a:rPr>
              <a:t>程序的规模较大，功能较多时，需要以函数的形式进行功能模块的划分和实现；</a:t>
            </a:r>
          </a:p>
          <a:p>
            <a:pPr marL="990600" lvl="1" indent="-533400">
              <a:buNone/>
            </a:pPr>
            <a:r>
              <a:rPr lang="zh-CN" altLang="en-US" dirty="0">
                <a:solidFill>
                  <a:srgbClr val="FFC000"/>
                </a:solidFill>
                <a:latin typeface="宋体" pitchFamily="2" charset="-122"/>
              </a:rPr>
              <a:t>如果在函数间传递结构数据，则需用结构变量作为函数的参数或返回值。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415393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</a:t>
            </a:r>
            <a:r>
              <a:rPr lang="en-US" altLang="zh-CN" dirty="0" smtClean="0"/>
              <a:t>9</a:t>
            </a:r>
            <a:r>
              <a:rPr lang="zh-CN" altLang="en-US" dirty="0" smtClean="0"/>
              <a:t>章  结构</a:t>
            </a:r>
            <a:r>
              <a:rPr lang="en-US" altLang="zh-CN" dirty="0" smtClean="0"/>
              <a:t> </a:t>
            </a:r>
            <a:endParaRPr lang="en-US" altLang="zh-CN" dirty="0" smtClean="0"/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什么是结构？</a:t>
            </a:r>
            <a:endParaRPr lang="en-US" altLang="zh-CN" dirty="0" smtClean="0"/>
          </a:p>
          <a:p>
            <a:r>
              <a:rPr lang="zh-CN" altLang="en-US" dirty="0" smtClean="0"/>
              <a:t>定义和使用</a:t>
            </a:r>
            <a:endParaRPr lang="en-US" altLang="zh-CN" dirty="0" smtClean="0"/>
          </a:p>
          <a:p>
            <a:r>
              <a:rPr lang="zh-CN" altLang="en-US" dirty="0" smtClean="0"/>
              <a:t>结构</a:t>
            </a:r>
            <a:r>
              <a:rPr lang="en-US" altLang="zh-CN" dirty="0" smtClean="0"/>
              <a:t>+</a:t>
            </a:r>
            <a:r>
              <a:rPr lang="zh-CN" altLang="en-US" dirty="0" smtClean="0"/>
              <a:t>数组</a:t>
            </a:r>
            <a:endParaRPr lang="en-US" altLang="zh-CN" dirty="0" smtClean="0"/>
          </a:p>
          <a:p>
            <a:r>
              <a:rPr lang="zh-CN" altLang="en-US" dirty="0" smtClean="0"/>
              <a:t>结构</a:t>
            </a:r>
            <a:r>
              <a:rPr lang="en-US" altLang="zh-CN" dirty="0" smtClean="0"/>
              <a:t>+</a:t>
            </a:r>
            <a:r>
              <a:rPr lang="zh-CN" altLang="en-US" dirty="0" smtClean="0"/>
              <a:t>指针</a:t>
            </a:r>
            <a:endParaRPr lang="en-US" altLang="zh-CN" dirty="0" smtClean="0"/>
          </a:p>
          <a:p>
            <a:r>
              <a:rPr lang="zh-CN" altLang="en-US" dirty="0" smtClean="0"/>
              <a:t>结构</a:t>
            </a:r>
            <a:r>
              <a:rPr lang="en-US" altLang="zh-CN" dirty="0" smtClean="0"/>
              <a:t>+</a:t>
            </a:r>
            <a:r>
              <a:rPr lang="zh-CN" altLang="en-US" dirty="0" smtClean="0"/>
              <a:t>函数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931394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967287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90000"/>
              </a:lnSpc>
            </a:pPr>
            <a:r>
              <a:rPr lang="zh-CN" altLang="en-US" dirty="0" smtClean="0"/>
              <a:t>结构数组的定义方法与结构变量相同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b="0" dirty="0" smtClean="0"/>
              <a:t>     </a:t>
            </a:r>
            <a:r>
              <a:rPr lang="en-US" altLang="zh-CN" sz="2800" b="0" dirty="0" err="1" smtClean="0"/>
              <a:t>struct</a:t>
            </a:r>
            <a:r>
              <a:rPr lang="en-US" altLang="zh-CN" sz="2800" b="0" dirty="0" smtClean="0"/>
              <a:t> </a:t>
            </a:r>
            <a:r>
              <a:rPr lang="en-US" altLang="zh-CN" sz="2800" b="0" dirty="0" err="1" smtClean="0"/>
              <a:t>friends_list</a:t>
            </a:r>
            <a:endParaRPr lang="en-US" altLang="zh-CN" sz="2800" b="0" dirty="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 </a:t>
            </a:r>
            <a:r>
              <a:rPr lang="en-US" altLang="zh-CN" sz="2800" b="0" dirty="0" smtClean="0"/>
              <a:t>{</a:t>
            </a:r>
            <a:endParaRPr lang="en-US" altLang="zh-CN" sz="2800" b="0" dirty="0" smtClean="0"/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b="0" dirty="0" smtClean="0"/>
              <a:t>    </a:t>
            </a:r>
            <a:r>
              <a:rPr lang="en-US" altLang="zh-CN" b="0" dirty="0" smtClean="0"/>
              <a:t>  char </a:t>
            </a:r>
            <a:r>
              <a:rPr lang="en-US" altLang="zh-CN" b="0" dirty="0" smtClean="0"/>
              <a:t>name[10];       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b="0" dirty="0" smtClean="0"/>
              <a:t>   </a:t>
            </a:r>
            <a:r>
              <a:rPr lang="en-US" altLang="zh-CN" b="0" dirty="0" smtClean="0"/>
              <a:t>   </a:t>
            </a:r>
            <a:r>
              <a:rPr lang="en-US" altLang="zh-CN" b="0" dirty="0" err="1" smtClean="0"/>
              <a:t>int</a:t>
            </a:r>
            <a:r>
              <a:rPr lang="en-US" altLang="zh-CN" b="0" dirty="0" smtClean="0"/>
              <a:t> age;    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b="0" dirty="0" smtClean="0"/>
              <a:t>   </a:t>
            </a:r>
            <a:r>
              <a:rPr lang="en-US" altLang="zh-CN" b="0" dirty="0" smtClean="0"/>
              <a:t>   </a:t>
            </a:r>
            <a:r>
              <a:rPr lang="en-US" altLang="zh-CN" b="0" dirty="0" smtClean="0"/>
              <a:t>char telephone[13];   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b="0" dirty="0" smtClean="0"/>
              <a:t>  </a:t>
            </a:r>
            <a:r>
              <a:rPr lang="en-US" altLang="zh-CN" b="0" dirty="0" smtClean="0">
                <a:solidFill>
                  <a:schemeClr val="tx1"/>
                </a:solidFill>
              </a:rPr>
              <a:t>}</a:t>
            </a:r>
            <a:r>
              <a:rPr lang="en-US" altLang="zh-CN" b="0" dirty="0" smtClean="0"/>
              <a:t> </a:t>
            </a:r>
            <a:r>
              <a:rPr lang="en-US" altLang="zh-CN" b="0" dirty="0" smtClean="0">
                <a:solidFill>
                  <a:srgbClr val="CC0066"/>
                </a:solidFill>
              </a:rPr>
              <a:t>friends[10</a:t>
            </a:r>
            <a:r>
              <a:rPr lang="en-US" altLang="zh-CN" b="0" dirty="0" smtClean="0">
                <a:solidFill>
                  <a:srgbClr val="CC0066"/>
                </a:solidFill>
              </a:rPr>
              <a:t>]</a:t>
            </a:r>
            <a:r>
              <a:rPr lang="en-US" altLang="zh-CN" b="0" dirty="0" smtClean="0"/>
              <a:t>;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zh-CN" b="0" dirty="0" smtClean="0"/>
          </a:p>
          <a:p>
            <a:pPr lvl="1">
              <a:lnSpc>
                <a:spcPct val="90000"/>
              </a:lnSpc>
            </a:pPr>
            <a:r>
              <a:rPr lang="zh-CN" altLang="en-US" sz="2400" dirty="0" smtClean="0"/>
              <a:t>定义</a:t>
            </a:r>
            <a:r>
              <a:rPr lang="zh-CN" altLang="en-US" sz="2400" dirty="0"/>
              <a:t>了</a:t>
            </a:r>
            <a:r>
              <a:rPr lang="zh-CN" altLang="en-US" sz="2400" dirty="0" smtClean="0"/>
              <a:t>结构</a:t>
            </a:r>
            <a:r>
              <a:rPr lang="zh-CN" altLang="en-US" sz="2400" dirty="0" smtClean="0"/>
              <a:t>数组</a:t>
            </a:r>
            <a:r>
              <a:rPr lang="en-US" altLang="zh-CN" sz="2400" dirty="0" smtClean="0"/>
              <a:t>friends</a:t>
            </a:r>
          </a:p>
          <a:p>
            <a:pPr lvl="1">
              <a:lnSpc>
                <a:spcPct val="90000"/>
              </a:lnSpc>
            </a:pPr>
            <a:r>
              <a:rPr lang="zh-CN" altLang="en-US" sz="2400" dirty="0" smtClean="0"/>
              <a:t>它</a:t>
            </a:r>
            <a:r>
              <a:rPr lang="zh-CN" altLang="en-US" sz="2400" dirty="0" smtClean="0"/>
              <a:t>有</a:t>
            </a:r>
            <a:r>
              <a:rPr lang="en-US" altLang="zh-CN" sz="2400" dirty="0" smtClean="0"/>
              <a:t>10</a:t>
            </a:r>
            <a:r>
              <a:rPr lang="zh-CN" altLang="en-US" sz="2400" dirty="0" smtClean="0"/>
              <a:t>个数组元素，从</a:t>
            </a:r>
            <a:r>
              <a:rPr lang="en-US" altLang="zh-CN" sz="2400" dirty="0" smtClean="0"/>
              <a:t>friends[0]</a:t>
            </a:r>
            <a:r>
              <a:rPr lang="zh-CN" altLang="en-US" sz="2400" dirty="0" smtClean="0"/>
              <a:t>到</a:t>
            </a:r>
            <a:r>
              <a:rPr lang="en-US" altLang="zh-CN" sz="2400" dirty="0" smtClean="0"/>
              <a:t>friends[9</a:t>
            </a:r>
            <a:r>
              <a:rPr lang="en-US" altLang="zh-CN" sz="2400" dirty="0" smtClean="0"/>
              <a:t>]</a:t>
            </a:r>
          </a:p>
          <a:p>
            <a:pPr lvl="1">
              <a:lnSpc>
                <a:spcPct val="90000"/>
              </a:lnSpc>
            </a:pPr>
            <a:r>
              <a:rPr lang="zh-CN" altLang="en-US" sz="2400" dirty="0" smtClean="0"/>
              <a:t>每个</a:t>
            </a:r>
            <a:r>
              <a:rPr lang="zh-CN" altLang="en-US" sz="2400" dirty="0" smtClean="0"/>
              <a:t>数组元素都是结构类型</a:t>
            </a:r>
            <a:r>
              <a:rPr lang="en-US" altLang="zh-CN" sz="2400" dirty="0" err="1" smtClean="0"/>
              <a:t>struct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friends_list</a:t>
            </a:r>
            <a:endParaRPr lang="en-US" altLang="zh-CN" sz="2400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zh-CN" smtClean="0"/>
              <a:t>9.3  </a:t>
            </a:r>
            <a:r>
              <a:rPr lang="zh-CN" altLang="en-US" smtClean="0"/>
              <a:t>结构数组</a:t>
            </a:r>
            <a:r>
              <a:rPr lang="en-US" altLang="zh-CN" smtClean="0"/>
              <a:t> </a:t>
            </a:r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57986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结构数组的初始化</a:t>
            </a:r>
            <a:r>
              <a:rPr lang="en-US" altLang="zh-CN" smtClean="0"/>
              <a:t> </a:t>
            </a:r>
            <a:endParaRPr lang="zh-CN" altLang="en-US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err="1" smtClean="0"/>
              <a:t>struct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friends_list</a:t>
            </a:r>
            <a:r>
              <a:rPr lang="en-US" altLang="zh-CN" dirty="0" smtClean="0"/>
              <a:t> friends[10] = </a:t>
            </a:r>
          </a:p>
          <a:p>
            <a:pPr marL="0" indent="0">
              <a:buNone/>
            </a:pPr>
            <a:r>
              <a:rPr lang="en-US" altLang="zh-CN" dirty="0" smtClean="0"/>
              <a:t>{ </a:t>
            </a:r>
          </a:p>
          <a:p>
            <a:pPr marL="0" indent="0">
              <a:buNone/>
            </a:pPr>
            <a:r>
              <a:rPr lang="en-US" altLang="zh-CN" dirty="0" smtClean="0"/>
              <a:t>    { "</a:t>
            </a:r>
            <a:r>
              <a:rPr lang="en-US" altLang="zh-CN" dirty="0" err="1" smtClean="0"/>
              <a:t>zhang</a:t>
            </a:r>
            <a:r>
              <a:rPr lang="en-US" altLang="zh-CN" dirty="0" smtClean="0"/>
              <a:t> san", 26, "0571-85271880"},</a:t>
            </a:r>
          </a:p>
          <a:p>
            <a:pPr marL="0" indent="0">
              <a:buNone/>
            </a:pPr>
            <a:r>
              <a:rPr lang="en-US" altLang="zh-CN" dirty="0" smtClean="0"/>
              <a:t>    { "Li Si", 30, "13605732436"}</a:t>
            </a:r>
          </a:p>
          <a:p>
            <a:pPr marL="0" indent="0">
              <a:buNone/>
            </a:pPr>
            <a:r>
              <a:rPr lang="en-US" altLang="zh-CN" dirty="0" smtClean="0"/>
              <a:t>};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lvl="1"/>
            <a:r>
              <a:rPr lang="zh-CN" altLang="en-US" dirty="0" smtClean="0"/>
              <a:t>初始化了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个元素：</a:t>
            </a:r>
            <a:r>
              <a:rPr lang="en-US" altLang="zh-CN" dirty="0" smtClean="0"/>
              <a:t>friends[0]</a:t>
            </a:r>
            <a:r>
              <a:rPr lang="zh-CN" altLang="en-US" dirty="0" smtClean="0"/>
              <a:t>，</a:t>
            </a:r>
            <a:r>
              <a:rPr lang="en-US" altLang="zh-CN" dirty="0" smtClean="0"/>
              <a:t>friends[1]</a:t>
            </a:r>
          </a:p>
          <a:p>
            <a:pPr lvl="1"/>
            <a:r>
              <a:rPr lang="zh-CN" altLang="en-US" dirty="0" smtClean="0"/>
              <a:t>规则：数组初始化规则</a:t>
            </a:r>
            <a:r>
              <a:rPr lang="en-US" altLang="zh-CN" dirty="0" smtClean="0"/>
              <a:t>+</a:t>
            </a:r>
            <a:r>
              <a:rPr lang="zh-CN" altLang="en-US" dirty="0" smtClean="0"/>
              <a:t>结构初始化规则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53912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91512" cy="3384550"/>
          </a:xfrm>
        </p:spPr>
        <p:txBody>
          <a:bodyPr/>
          <a:lstStyle/>
          <a:p>
            <a:pPr marL="609600" indent="-609600" eaLnBrk="1" hangingPunct="1"/>
            <a:r>
              <a:rPr lang="zh-CN" altLang="en-US" smtClean="0">
                <a:latin typeface="宋体" pitchFamily="2" charset="-122"/>
              </a:rPr>
              <a:t>一个结构变量只能表示一个实体的信息，如果有许多相同类型的实体，就需要使用结构数组。</a:t>
            </a:r>
          </a:p>
          <a:p>
            <a:pPr marL="609600" indent="-609600" eaLnBrk="1" hangingPunct="1"/>
            <a:r>
              <a:rPr lang="zh-CN" altLang="en-US" smtClean="0">
                <a:latin typeface="宋体" pitchFamily="2" charset="-122"/>
              </a:rPr>
              <a:t>结构数组是结构与数组的结合，与普通数组的不同之处在于每个数组元素都是一个结构类型的数据，包括各个成员项。 </a:t>
            </a:r>
          </a:p>
        </p:txBody>
      </p:sp>
      <p:sp>
        <p:nvSpPr>
          <p:cNvPr id="29699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zh-CN" smtClean="0"/>
              <a:t>9.3  </a:t>
            </a:r>
            <a:r>
              <a:rPr lang="zh-CN" altLang="en-US" smtClean="0"/>
              <a:t>结构数组</a:t>
            </a:r>
            <a:r>
              <a:rPr lang="en-US" altLang="zh-CN" smtClean="0"/>
              <a:t> </a:t>
            </a:r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329768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9-3]  </a:t>
            </a:r>
            <a:r>
              <a:rPr lang="zh-CN" altLang="en-US" dirty="0" smtClean="0"/>
              <a:t>结构数组</a:t>
            </a:r>
            <a:r>
              <a:rPr lang="zh-CN" altLang="en-US" dirty="0"/>
              <a:t>排序</a:t>
            </a:r>
            <a:endParaRPr lang="zh-CN" altLang="en-US" dirty="0" smtClean="0"/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5069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 err="1" smtClean="0"/>
              <a:t>struct</a:t>
            </a:r>
            <a:r>
              <a:rPr lang="en-US" altLang="zh-CN" sz="2400" dirty="0" smtClean="0"/>
              <a:t> student </a:t>
            </a:r>
            <a:r>
              <a:rPr lang="en-US" altLang="zh-CN" sz="2400" dirty="0" err="1" smtClean="0"/>
              <a:t>sa</a:t>
            </a:r>
            <a:r>
              <a:rPr lang="en-US" altLang="zh-CN" sz="2400" dirty="0" smtClean="0"/>
              <a:t>[50];</a:t>
            </a:r>
            <a:endParaRPr lang="zh-CN" altLang="en-US" sz="2400" dirty="0" smtClean="0"/>
          </a:p>
          <a:p>
            <a:pPr marL="0" indent="0">
              <a:buNone/>
            </a:pP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n, i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smtClean="0"/>
              <a:t>/</a:t>
            </a:r>
            <a:r>
              <a:rPr lang="zh-CN" altLang="en-US" sz="2400" dirty="0" smtClean="0"/>
              <a:t>* 输入一批学生和成绩 *</a:t>
            </a:r>
            <a:r>
              <a:rPr lang="en-US" altLang="zh-CN" sz="2400" dirty="0" smtClean="0"/>
              <a:t>/</a:t>
            </a:r>
          </a:p>
          <a:p>
            <a:pPr marL="0" indent="0">
              <a:buNone/>
            </a:pPr>
            <a:r>
              <a:rPr lang="en-US" altLang="zh-CN" sz="2400" dirty="0" err="1" smtClean="0"/>
              <a:t>scanf</a:t>
            </a:r>
            <a:r>
              <a:rPr lang="en-US" altLang="zh-CN" sz="2400" dirty="0" smtClean="0"/>
              <a:t>(“%d”, &amp;n);</a:t>
            </a:r>
          </a:p>
          <a:p>
            <a:pPr marL="0" indent="0">
              <a:buNone/>
            </a:pPr>
            <a:r>
              <a:rPr lang="en-US" altLang="zh-CN" sz="2400" dirty="0" smtClean="0"/>
              <a:t>for( i=0; i&lt;n; i++ )</a:t>
            </a:r>
          </a:p>
          <a:p>
            <a:pPr marL="0" indent="0">
              <a:buNone/>
            </a:pPr>
            <a:r>
              <a:rPr lang="en-US" altLang="zh-CN" sz="2400" dirty="0" smtClean="0"/>
              <a:t>{</a:t>
            </a:r>
          </a:p>
          <a:p>
            <a:pPr marL="0" indent="0">
              <a:buNone/>
            </a:pPr>
            <a:r>
              <a:rPr lang="en-US" altLang="zh-CN" sz="2400" dirty="0" smtClean="0"/>
              <a:t>   </a:t>
            </a:r>
            <a:r>
              <a:rPr lang="en-US" altLang="zh-CN" sz="2400" dirty="0" err="1" smtClean="0"/>
              <a:t>scanf</a:t>
            </a:r>
            <a:r>
              <a:rPr lang="en-US" altLang="zh-CN" sz="2400" dirty="0" smtClean="0"/>
              <a:t>(“%d”, &amp;</a:t>
            </a:r>
            <a:r>
              <a:rPr lang="en-US" altLang="zh-CN" sz="2400" dirty="0" err="1" smtClean="0"/>
              <a:t>sa</a:t>
            </a:r>
            <a:r>
              <a:rPr lang="en-US" altLang="zh-CN" sz="2400" dirty="0" smtClean="0"/>
              <a:t>[i].</a:t>
            </a:r>
            <a:r>
              <a:rPr lang="en-US" altLang="zh-CN" sz="2400" dirty="0" err="1" smtClean="0"/>
              <a:t>num</a:t>
            </a:r>
            <a:r>
              <a:rPr lang="en-US" altLang="zh-CN" sz="2400" dirty="0" smtClean="0"/>
              <a:t>);</a:t>
            </a:r>
          </a:p>
          <a:p>
            <a:pPr marL="0" indent="0">
              <a:buNone/>
            </a:pPr>
            <a:r>
              <a:rPr lang="en-US" altLang="zh-CN" sz="2400" dirty="0" smtClean="0"/>
              <a:t>   </a:t>
            </a:r>
            <a:r>
              <a:rPr lang="en-US" altLang="zh-CN" sz="2400" dirty="0" err="1" smtClean="0"/>
              <a:t>scanf</a:t>
            </a:r>
            <a:r>
              <a:rPr lang="en-US" altLang="zh-CN" sz="2400" dirty="0" smtClean="0"/>
              <a:t>(“%s”, &amp;</a:t>
            </a:r>
            <a:r>
              <a:rPr lang="en-US" altLang="zh-CN" sz="2400" dirty="0" err="1" smtClean="0"/>
              <a:t>sa</a:t>
            </a:r>
            <a:r>
              <a:rPr lang="en-US" altLang="zh-CN" sz="2400" dirty="0" smtClean="0"/>
              <a:t>[i].name);</a:t>
            </a:r>
          </a:p>
          <a:p>
            <a:pPr marL="0" indent="0">
              <a:buNone/>
            </a:pPr>
            <a:r>
              <a:rPr lang="en-US" altLang="zh-CN" sz="2400" dirty="0" smtClean="0"/>
              <a:t>   ……/*</a:t>
            </a:r>
            <a:r>
              <a:rPr lang="zh-CN" altLang="en-US" sz="2400" dirty="0" smtClean="0"/>
              <a:t>成绩略</a:t>
            </a:r>
            <a:r>
              <a:rPr lang="en-US" altLang="zh-CN" sz="2400" dirty="0" smtClean="0"/>
              <a:t>*/</a:t>
            </a:r>
          </a:p>
          <a:p>
            <a:pPr marL="0" indent="0">
              <a:buNone/>
            </a:pPr>
            <a:r>
              <a:rPr lang="en-US" altLang="zh-CN" sz="2400" dirty="0" smtClean="0"/>
              <a:t>   as[i].average = …</a:t>
            </a:r>
          </a:p>
          <a:p>
            <a:pPr marL="0" indent="0">
              <a:buNone/>
            </a:pPr>
            <a:r>
              <a:rPr lang="en-US" altLang="zh-CN" sz="2400" dirty="0" smtClean="0"/>
              <a:t>}</a:t>
            </a:r>
            <a:endParaRPr lang="zh-CN" altLang="en-US" sz="2400" dirty="0"/>
          </a:p>
        </p:txBody>
      </p:sp>
      <p:sp>
        <p:nvSpPr>
          <p:cNvPr id="6" name="矩形 5"/>
          <p:cNvSpPr/>
          <p:nvPr/>
        </p:nvSpPr>
        <p:spPr>
          <a:xfrm>
            <a:off x="4572000" y="1542271"/>
            <a:ext cx="4464496" cy="224676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CN" sz="2000" b="1" dirty="0" err="1">
                <a:latin typeface="楷体" pitchFamily="49" charset="-122"/>
                <a:ea typeface="楷体" pitchFamily="49" charset="-122"/>
              </a:rPr>
              <a:t>struct</a:t>
            </a:r>
            <a:r>
              <a:rPr lang="en-US" altLang="zh-CN" sz="2000" b="1" dirty="0">
                <a:latin typeface="楷体" pitchFamily="49" charset="-122"/>
                <a:ea typeface="楷体" pitchFamily="49" charset="-122"/>
              </a:rPr>
              <a:t> student </a:t>
            </a:r>
          </a:p>
          <a:p>
            <a:pPr marL="0" indent="0">
              <a:buNone/>
            </a:pPr>
            <a:r>
              <a:rPr lang="en-US" altLang="zh-CN" sz="2000" b="1" dirty="0">
                <a:latin typeface="楷体" pitchFamily="49" charset="-122"/>
                <a:ea typeface="楷体" pitchFamily="49" charset="-122"/>
              </a:rPr>
              <a:t>{</a:t>
            </a:r>
          </a:p>
          <a:p>
            <a:pPr marL="0" indent="0">
              <a:buNone/>
            </a:pPr>
            <a:r>
              <a:rPr lang="en-US" altLang="zh-CN" sz="2000" b="1" dirty="0">
                <a:latin typeface="楷体" pitchFamily="49" charset="-122"/>
                <a:ea typeface="楷体" pitchFamily="49" charset="-122"/>
              </a:rPr>
              <a:t>    </a:t>
            </a:r>
            <a:r>
              <a:rPr lang="en-US" altLang="zh-CN" sz="2000" b="1" dirty="0" err="1">
                <a:latin typeface="楷体" pitchFamily="49" charset="-122"/>
                <a:ea typeface="楷体" pitchFamily="49" charset="-122"/>
              </a:rPr>
              <a:t>int</a:t>
            </a:r>
            <a:r>
              <a:rPr lang="en-US" altLang="zh-CN" sz="2000" b="1" dirty="0">
                <a:latin typeface="楷体" pitchFamily="49" charset="-122"/>
                <a:ea typeface="楷体" pitchFamily="49" charset="-122"/>
              </a:rPr>
              <a:t>  </a:t>
            </a:r>
            <a:r>
              <a:rPr lang="en-US" altLang="zh-CN" sz="2000" b="1" dirty="0" err="1">
                <a:latin typeface="楷体" pitchFamily="49" charset="-122"/>
                <a:ea typeface="楷体" pitchFamily="49" charset="-122"/>
              </a:rPr>
              <a:t>num</a:t>
            </a:r>
            <a:r>
              <a:rPr lang="en-US" altLang="zh-CN" sz="2000" b="1" dirty="0">
                <a:latin typeface="楷体" pitchFamily="49" charset="-122"/>
                <a:ea typeface="楷体" pitchFamily="49" charset="-122"/>
              </a:rPr>
              <a:t>;</a:t>
            </a:r>
          </a:p>
          <a:p>
            <a:pPr marL="0" indent="0">
              <a:buNone/>
            </a:pPr>
            <a:r>
              <a:rPr lang="en-US" altLang="zh-CN" sz="2000" b="1" dirty="0">
                <a:latin typeface="楷体" pitchFamily="49" charset="-122"/>
                <a:ea typeface="楷体" pitchFamily="49" charset="-122"/>
              </a:rPr>
              <a:t>    char name[10];</a:t>
            </a:r>
          </a:p>
          <a:p>
            <a:pPr marL="0" indent="0">
              <a:buNone/>
            </a:pPr>
            <a:r>
              <a:rPr lang="en-US" altLang="zh-CN" sz="2000" b="1" dirty="0">
                <a:latin typeface="楷体" pitchFamily="49" charset="-122"/>
                <a:ea typeface="楷体" pitchFamily="49" charset="-122"/>
              </a:rPr>
              <a:t>    </a:t>
            </a:r>
            <a:r>
              <a:rPr lang="en-US" altLang="zh-CN" sz="2000" b="1" dirty="0" err="1">
                <a:latin typeface="楷体" pitchFamily="49" charset="-122"/>
                <a:ea typeface="楷体" pitchFamily="49" charset="-122"/>
              </a:rPr>
              <a:t>int</a:t>
            </a:r>
            <a:r>
              <a:rPr lang="en-US" altLang="zh-CN" sz="2000" b="1" dirty="0"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2000" b="1" dirty="0" smtClean="0">
                <a:latin typeface="楷体" pitchFamily="49" charset="-122"/>
                <a:ea typeface="楷体" pitchFamily="49" charset="-122"/>
              </a:rPr>
              <a:t>computer</a:t>
            </a:r>
            <a:r>
              <a:rPr lang="en-US" altLang="zh-CN" sz="2000" b="1" dirty="0">
                <a:latin typeface="楷体" pitchFamily="49" charset="-122"/>
                <a:ea typeface="楷体" pitchFamily="49" charset="-122"/>
              </a:rPr>
              <a:t>, </a:t>
            </a:r>
            <a:r>
              <a:rPr lang="en-US" altLang="zh-CN" sz="2000" b="1" dirty="0" err="1">
                <a:latin typeface="楷体" pitchFamily="49" charset="-122"/>
                <a:ea typeface="楷体" pitchFamily="49" charset="-122"/>
              </a:rPr>
              <a:t>english</a:t>
            </a:r>
            <a:r>
              <a:rPr lang="en-US" altLang="zh-CN" sz="2000" b="1" dirty="0">
                <a:latin typeface="楷体" pitchFamily="49" charset="-122"/>
                <a:ea typeface="楷体" pitchFamily="49" charset="-122"/>
              </a:rPr>
              <a:t>, math;</a:t>
            </a:r>
          </a:p>
          <a:p>
            <a:pPr marL="0" indent="0">
              <a:buNone/>
            </a:pPr>
            <a:r>
              <a:rPr lang="en-US" altLang="zh-CN" sz="2000" b="1" dirty="0">
                <a:latin typeface="楷体" pitchFamily="49" charset="-122"/>
                <a:ea typeface="楷体" pitchFamily="49" charset="-122"/>
              </a:rPr>
              <a:t>    double average;</a:t>
            </a:r>
          </a:p>
          <a:p>
            <a:pPr marL="0" indent="0">
              <a:buNone/>
            </a:pPr>
            <a:r>
              <a:rPr lang="en-US" altLang="zh-CN" sz="2000" b="1" dirty="0">
                <a:latin typeface="楷体" pitchFamily="49" charset="-122"/>
                <a:ea typeface="楷体" pitchFamily="49" charset="-122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8336491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71400"/>
            <a:ext cx="7776000" cy="1143000"/>
          </a:xfrm>
        </p:spPr>
        <p:txBody>
          <a:bodyPr/>
          <a:lstStyle/>
          <a:p>
            <a:r>
              <a:rPr lang="en-US" altLang="zh-CN" dirty="0" smtClean="0"/>
              <a:t>9.3  </a:t>
            </a:r>
            <a:r>
              <a:rPr lang="zh-CN" altLang="en-US" dirty="0" smtClean="0"/>
              <a:t>结构数组</a:t>
            </a:r>
            <a:endParaRPr lang="zh-CN" altLang="en-US" dirty="0" smtClean="0"/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4704"/>
            <a:ext cx="8229600" cy="62646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/</a:t>
            </a:r>
            <a:r>
              <a:rPr lang="zh-CN" altLang="en-US" dirty="0" smtClean="0"/>
              <a:t>* 按照平均分对学生数组排序 *</a:t>
            </a:r>
            <a:r>
              <a:rPr lang="en-US" altLang="zh-CN" dirty="0" smtClean="0"/>
              <a:t>/</a:t>
            </a:r>
          </a:p>
          <a:p>
            <a:pPr marL="0" indent="0">
              <a:buNone/>
            </a:pPr>
            <a:r>
              <a:rPr lang="en-US" altLang="zh-CN" dirty="0" smtClean="0"/>
              <a:t>void sort(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student s[],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n)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i, j, index;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struct</a:t>
            </a:r>
            <a:r>
              <a:rPr lang="en-US" altLang="zh-CN" dirty="0" smtClean="0"/>
              <a:t> student temp;</a:t>
            </a:r>
          </a:p>
          <a:p>
            <a:pPr marL="0" indent="0">
              <a:buNone/>
            </a:pPr>
            <a:r>
              <a:rPr lang="en-US" altLang="zh-CN" dirty="0" smtClean="0"/>
              <a:t>   for( i=0; i&lt;n-1; i++ )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index = i;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for( j=i+1; j&lt;n; j++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if( s[j].average&gt;s[index].average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 index = j;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temp = s[index];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s[index] = s[i];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s[i] = temp;</a:t>
            </a:r>
          </a:p>
          <a:p>
            <a:pPr marL="0" indent="0">
              <a:buNone/>
            </a:pPr>
            <a:r>
              <a:rPr lang="en-US" altLang="zh-CN" dirty="0" smtClean="0"/>
              <a:t>   }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860032" y="4725144"/>
            <a:ext cx="3168352" cy="826629"/>
          </a:xfrm>
          <a:prstGeom prst="rect">
            <a:avLst/>
          </a:prstGeom>
        </p:spPr>
        <p:txBody>
          <a:bodyPr vert="horz" rtlCol="0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"/>
              <a:defRPr kumimoji="0" sz="32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"/>
              <a:defRPr kumimoji="0" sz="28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"/>
              <a:defRPr kumimoji="0" sz="24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"/>
              <a:defRPr kumimoji="0" sz="20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"/>
              <a:defRPr kumimoji="0" sz="20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结果是从高到低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endParaRPr lang="en-US" altLang="zh-CN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4227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9.4  </a:t>
            </a:r>
            <a:r>
              <a:rPr lang="zh-CN" altLang="en-US" smtClean="0"/>
              <a:t>结构指针</a:t>
            </a:r>
            <a:r>
              <a:rPr lang="en-US" altLang="zh-CN" smtClean="0"/>
              <a:t> </a:t>
            </a:r>
            <a:endParaRPr lang="zh-CN" altLang="en-US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zh-CN" altLang="en-US" dirty="0"/>
              <a:t>结构</a:t>
            </a:r>
            <a:r>
              <a:rPr lang="zh-CN" altLang="en-US" dirty="0" smtClean="0"/>
              <a:t>指针</a:t>
            </a:r>
            <a:endParaRPr lang="en-US" altLang="zh-CN" dirty="0" smtClean="0"/>
          </a:p>
          <a:p>
            <a:pPr marL="400050" lvl="1" indent="0" algn="just">
              <a:buNone/>
            </a:pPr>
            <a:r>
              <a:rPr lang="zh-CN" altLang="en-US" dirty="0" smtClean="0"/>
              <a:t>指向</a:t>
            </a:r>
            <a:r>
              <a:rPr lang="zh-CN" altLang="en-US" dirty="0"/>
              <a:t>结构类型变量的</a:t>
            </a:r>
            <a:r>
              <a:rPr lang="zh-CN" altLang="en-US" dirty="0" smtClean="0"/>
              <a:t>指针</a:t>
            </a:r>
            <a:endParaRPr lang="en-US" altLang="zh-CN" dirty="0"/>
          </a:p>
          <a:p>
            <a:pPr marL="0" indent="0" algn="just">
              <a:buNone/>
            </a:pPr>
            <a:endParaRPr lang="en-US" altLang="zh-CN" dirty="0" smtClean="0"/>
          </a:p>
          <a:p>
            <a:pPr marL="0" indent="0" algn="just">
              <a:buNone/>
            </a:pPr>
            <a:r>
              <a:rPr lang="en-US" altLang="zh-CN" dirty="0" err="1" smtClean="0"/>
              <a:t>struct</a:t>
            </a:r>
            <a:r>
              <a:rPr lang="en-US" altLang="zh-CN" dirty="0"/>
              <a:t> </a:t>
            </a:r>
            <a:r>
              <a:rPr lang="en-US" altLang="zh-CN" dirty="0" smtClean="0"/>
              <a:t>student </a:t>
            </a:r>
            <a:r>
              <a:rPr lang="en-US" altLang="zh-CN" dirty="0" err="1" smtClean="0"/>
              <a:t>sa</a:t>
            </a:r>
            <a:r>
              <a:rPr lang="en-US" altLang="zh-CN" dirty="0" smtClean="0"/>
              <a:t>[50], s1, s2, *p;</a:t>
            </a:r>
          </a:p>
          <a:p>
            <a:pPr marL="0" indent="0" algn="just">
              <a:buNone/>
            </a:pPr>
            <a:r>
              <a:rPr lang="en-US" altLang="zh-CN" dirty="0" err="1" smtClean="0">
                <a:solidFill>
                  <a:srgbClr val="FFC000"/>
                </a:solidFill>
              </a:rPr>
              <a:t>struct</a:t>
            </a:r>
            <a:r>
              <a:rPr lang="en-US" altLang="zh-CN" dirty="0" smtClean="0">
                <a:solidFill>
                  <a:srgbClr val="FFC000"/>
                </a:solidFill>
              </a:rPr>
              <a:t> student *p2 = &amp;s2;</a:t>
            </a:r>
            <a:endParaRPr lang="en-US" altLang="zh-CN" dirty="0">
              <a:solidFill>
                <a:srgbClr val="FFC000"/>
              </a:solidFill>
            </a:endParaRPr>
          </a:p>
          <a:p>
            <a:pPr marL="0" indent="0" algn="just">
              <a:buNone/>
            </a:pPr>
            <a:r>
              <a:rPr lang="en-US" altLang="zh-CN" dirty="0" smtClean="0"/>
              <a:t>p = &amp;s1;</a:t>
            </a:r>
          </a:p>
          <a:p>
            <a:pPr marL="0" indent="0" algn="just">
              <a:buNone/>
            </a:pPr>
            <a:r>
              <a:rPr lang="en-US" altLang="zh-CN" dirty="0" smtClean="0"/>
              <a:t>p = &amp;s2;</a:t>
            </a:r>
          </a:p>
          <a:p>
            <a:pPr marL="0" indent="0" algn="just">
              <a:buNone/>
            </a:pPr>
            <a:r>
              <a:rPr lang="en-US" altLang="zh-CN" dirty="0" smtClean="0"/>
              <a:t>p = </a:t>
            </a:r>
            <a:r>
              <a:rPr lang="en-US" altLang="zh-CN" dirty="0" err="1" smtClean="0"/>
              <a:t>sa</a:t>
            </a:r>
            <a:r>
              <a:rPr lang="en-US" altLang="zh-CN" dirty="0" smtClean="0"/>
              <a:t> + 5;</a:t>
            </a:r>
          </a:p>
          <a:p>
            <a:pPr marL="0" indent="0" algn="just">
              <a:buNone/>
            </a:pPr>
            <a:endParaRPr lang="en-US" altLang="zh-CN" dirty="0"/>
          </a:p>
          <a:p>
            <a:pPr marL="0" indent="0" algn="just">
              <a:buNone/>
            </a:pPr>
            <a:endParaRPr lang="zh-CN" altLang="en-US" dirty="0"/>
          </a:p>
          <a:p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89217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9.4  </a:t>
            </a:r>
            <a:r>
              <a:rPr lang="zh-CN" altLang="en-US" smtClean="0"/>
              <a:t>结构指针</a:t>
            </a:r>
            <a:r>
              <a:rPr lang="en-US" altLang="zh-CN" smtClean="0"/>
              <a:t> </a:t>
            </a:r>
            <a:endParaRPr lang="zh-CN" altLang="en-US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zh-CN" altLang="en-US" dirty="0"/>
              <a:t>使用</a:t>
            </a:r>
            <a:r>
              <a:rPr lang="zh-CN" altLang="en-US" dirty="0" smtClean="0"/>
              <a:t>结构指针</a:t>
            </a:r>
            <a:endParaRPr lang="en-US" altLang="zh-CN" dirty="0" smtClean="0"/>
          </a:p>
          <a:p>
            <a:pPr marL="0" indent="0" algn="just">
              <a:buNone/>
            </a:pPr>
            <a:r>
              <a:rPr lang="en-US" altLang="zh-CN" dirty="0" err="1" smtClean="0"/>
              <a:t>struct</a:t>
            </a:r>
            <a:r>
              <a:rPr lang="en-US" altLang="zh-CN" dirty="0" smtClean="0"/>
              <a:t> student s1, s2, *p = &amp;s1;</a:t>
            </a:r>
          </a:p>
          <a:p>
            <a:pPr marL="0" indent="0" algn="just">
              <a:buNone/>
            </a:pPr>
            <a:endParaRPr lang="en-US" altLang="zh-CN" dirty="0" smtClean="0"/>
          </a:p>
          <a:p>
            <a:pPr marL="0" indent="0" algn="just">
              <a:buNone/>
            </a:pPr>
            <a:r>
              <a:rPr lang="en-US" altLang="zh-CN" dirty="0" smtClean="0"/>
              <a:t>(*p).</a:t>
            </a:r>
            <a:r>
              <a:rPr lang="en-US" altLang="zh-CN" dirty="0" err="1" smtClean="0"/>
              <a:t>num</a:t>
            </a:r>
            <a:r>
              <a:rPr lang="en-US" altLang="zh-CN" dirty="0" smtClean="0"/>
              <a:t> = 101;</a:t>
            </a:r>
          </a:p>
          <a:p>
            <a:pPr marL="0" indent="0" algn="just">
              <a:buNone/>
            </a:pPr>
            <a:r>
              <a:rPr lang="zh-CN" altLang="en-US" dirty="0" smtClean="0"/>
              <a:t>或者 </a:t>
            </a:r>
            <a:endParaRPr lang="en-US" altLang="zh-CN" dirty="0" smtClean="0"/>
          </a:p>
          <a:p>
            <a:pPr marL="0" indent="0" algn="just">
              <a:buNone/>
            </a:pPr>
            <a:r>
              <a:rPr lang="en-US" altLang="zh-CN" dirty="0" smtClean="0"/>
              <a:t>p-&gt;</a:t>
            </a:r>
            <a:r>
              <a:rPr lang="en-US" altLang="zh-CN" dirty="0" err="1" smtClean="0"/>
              <a:t>num</a:t>
            </a:r>
            <a:r>
              <a:rPr lang="en-US" altLang="zh-CN" dirty="0" smtClean="0"/>
              <a:t> = 101;</a:t>
            </a:r>
          </a:p>
          <a:p>
            <a:pPr marL="0" indent="0" algn="just">
              <a:buNone/>
            </a:pPr>
            <a:endParaRPr lang="en-US" altLang="zh-CN" dirty="0" smtClean="0"/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-&gt;</a:t>
            </a:r>
            <a:r>
              <a:rPr lang="en-US" altLang="zh-CN" dirty="0"/>
              <a:t> </a:t>
            </a:r>
            <a:r>
              <a:rPr lang="zh-CN" altLang="en-US" dirty="0"/>
              <a:t>箭头运算符（减号</a:t>
            </a:r>
            <a:r>
              <a:rPr lang="en-US" altLang="zh-CN" dirty="0"/>
              <a:t>+</a:t>
            </a:r>
            <a:r>
              <a:rPr lang="zh-CN" altLang="en-US" dirty="0"/>
              <a:t>大于号）</a:t>
            </a:r>
            <a:endParaRPr lang="en-US" altLang="zh-CN" dirty="0"/>
          </a:p>
          <a:p>
            <a:pPr lvl="1"/>
            <a:r>
              <a:rPr lang="zh-CN" altLang="en-US" dirty="0"/>
              <a:t>访问指针所指向的结构的</a:t>
            </a:r>
            <a:r>
              <a:rPr lang="zh-CN" altLang="en-US" dirty="0" smtClean="0"/>
              <a:t>成员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优先级</a:t>
            </a:r>
            <a:r>
              <a:rPr lang="zh-CN" altLang="en-US" dirty="0"/>
              <a:t>非常</a:t>
            </a:r>
            <a:r>
              <a:rPr lang="zh-CN" altLang="en-US" dirty="0" smtClean="0"/>
              <a:t>高，和</a:t>
            </a:r>
            <a:r>
              <a:rPr lang="zh-CN" altLang="en-US" dirty="0" smtClean="0">
                <a:solidFill>
                  <a:srgbClr val="FF0000"/>
                </a:solidFill>
              </a:rPr>
              <a:t>点</a:t>
            </a:r>
            <a:r>
              <a:rPr lang="zh-CN" altLang="en-US" dirty="0" smtClean="0"/>
              <a:t>运算符是一样</a:t>
            </a:r>
            <a:r>
              <a:rPr lang="en-US" altLang="zh-CN" dirty="0" smtClean="0"/>
              <a:t>.</a:t>
            </a:r>
            <a:endParaRPr lang="zh-CN" altLang="en-US" dirty="0"/>
          </a:p>
          <a:p>
            <a:pPr marL="0" indent="0" algn="just">
              <a:buNone/>
            </a:pPr>
            <a:endParaRPr lang="en-US" altLang="zh-CN" dirty="0"/>
          </a:p>
          <a:p>
            <a:pPr marL="0" indent="0" algn="just">
              <a:buNone/>
            </a:pPr>
            <a:endParaRPr lang="zh-CN" altLang="en-US" dirty="0"/>
          </a:p>
          <a:p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973733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本章要点</a:t>
            </a:r>
          </a:p>
        </p:txBody>
      </p:sp>
      <p:sp>
        <p:nvSpPr>
          <p:cNvPr id="4198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362950" cy="43275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CN" altLang="en-US" sz="2800" dirty="0" smtClean="0"/>
              <a:t>什么是结构</a:t>
            </a:r>
            <a:r>
              <a:rPr lang="zh-CN" altLang="en-US" sz="2800" dirty="0" smtClean="0"/>
              <a:t>？</a:t>
            </a:r>
            <a:endParaRPr lang="en-US" altLang="zh-CN" sz="2800" dirty="0" smtClean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 smtClean="0"/>
              <a:t>定义形式</a:t>
            </a:r>
            <a:endParaRPr lang="zh-CN" altLang="en-US" sz="2800" dirty="0" smtClean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 smtClean="0"/>
              <a:t>结构嵌套</a:t>
            </a:r>
            <a:endParaRPr lang="zh-CN" altLang="en-US" sz="2800" dirty="0" smtClean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 smtClean="0"/>
              <a:t>结构</a:t>
            </a:r>
            <a:r>
              <a:rPr lang="zh-CN" altLang="en-US" sz="2800" dirty="0" smtClean="0"/>
              <a:t>变量和结构成员变量</a:t>
            </a:r>
            <a:r>
              <a:rPr lang="zh-CN" altLang="en-US" sz="2800" dirty="0" smtClean="0"/>
              <a:t>，</a:t>
            </a:r>
            <a:endParaRPr lang="en-US" altLang="zh-CN" sz="2800" dirty="0" smtClean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 smtClean="0"/>
              <a:t>引用</a:t>
            </a:r>
            <a:r>
              <a:rPr lang="zh-CN" altLang="en-US" sz="2800" dirty="0" smtClean="0"/>
              <a:t>结构成员</a:t>
            </a:r>
            <a:r>
              <a:rPr lang="zh-CN" altLang="en-US" sz="2800" dirty="0" smtClean="0"/>
              <a:t>变量</a:t>
            </a:r>
            <a:endParaRPr lang="zh-CN" altLang="en-US" sz="2800" dirty="0" smtClean="0"/>
          </a:p>
          <a:p>
            <a:pPr>
              <a:lnSpc>
                <a:spcPct val="80000"/>
              </a:lnSpc>
            </a:pPr>
            <a:r>
              <a:rPr lang="zh-CN" altLang="en-US" sz="2800" dirty="0" smtClean="0"/>
              <a:t>结构</a:t>
            </a:r>
            <a:r>
              <a:rPr lang="zh-CN" altLang="en-US" sz="2800" dirty="0"/>
              <a:t>在函数参数中</a:t>
            </a:r>
            <a:r>
              <a:rPr lang="zh-CN" altLang="en-US" sz="2800" dirty="0" smtClean="0"/>
              <a:t>使用</a:t>
            </a:r>
            <a:endParaRPr lang="zh-CN" altLang="en-US" sz="2800" dirty="0" smtClean="0"/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 smtClean="0"/>
              <a:t>结构</a:t>
            </a:r>
            <a:r>
              <a:rPr lang="zh-CN" altLang="en-US" sz="2800" dirty="0" smtClean="0"/>
              <a:t>数组，如何定义和使用结构数组？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2800" dirty="0" smtClean="0"/>
              <a:t>结构</a:t>
            </a:r>
            <a:r>
              <a:rPr lang="zh-CN" altLang="en-US" sz="2800" dirty="0" smtClean="0"/>
              <a:t>指针</a:t>
            </a:r>
            <a:r>
              <a:rPr lang="zh-CN" altLang="en-US" sz="2800" dirty="0" smtClean="0"/>
              <a:t>，通过结构指针访问结构成员</a:t>
            </a:r>
            <a:endParaRPr lang="zh-CN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4057799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9.1 </a:t>
            </a:r>
            <a:r>
              <a:rPr lang="zh-CN" altLang="en-US" dirty="0" smtClean="0"/>
              <a:t>结构定义和使用</a:t>
            </a:r>
            <a:endParaRPr lang="zh-CN" altLang="en-US" dirty="0" smtClean="0"/>
          </a:p>
        </p:txBody>
      </p:sp>
      <p:sp>
        <p:nvSpPr>
          <p:cNvPr id="5123" name="Rectangle 18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数据类型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C</a:t>
            </a:r>
            <a:r>
              <a:rPr lang="zh-CN" altLang="en-US" dirty="0" smtClean="0"/>
              <a:t>语言提供的基本数据类型</a:t>
            </a:r>
            <a:endParaRPr lang="en-US" altLang="zh-CN" dirty="0" smtClean="0"/>
          </a:p>
          <a:p>
            <a:pPr lvl="2"/>
            <a:r>
              <a:rPr lang="zh-CN" altLang="en-US" dirty="0"/>
              <a:t>整数：</a:t>
            </a:r>
            <a:r>
              <a:rPr lang="en-US" altLang="zh-CN" dirty="0" err="1" smtClean="0"/>
              <a:t>int</a:t>
            </a:r>
            <a:r>
              <a:rPr lang="zh-CN" altLang="en-US" dirty="0" smtClean="0"/>
              <a:t>，</a:t>
            </a:r>
            <a:r>
              <a:rPr lang="en-US" altLang="zh-CN" dirty="0" smtClean="0"/>
              <a:t>unsigned</a:t>
            </a:r>
            <a:r>
              <a:rPr lang="zh-CN" altLang="en-US" dirty="0" smtClean="0"/>
              <a:t>，</a:t>
            </a:r>
            <a:r>
              <a:rPr lang="en-US" altLang="zh-CN" dirty="0" smtClean="0"/>
              <a:t>short</a:t>
            </a:r>
            <a:r>
              <a:rPr lang="zh-CN" altLang="en-US" dirty="0" smtClean="0"/>
              <a:t>，</a:t>
            </a:r>
            <a:r>
              <a:rPr lang="en-US" altLang="zh-CN" dirty="0" smtClean="0"/>
              <a:t>long</a:t>
            </a:r>
            <a:r>
              <a:rPr lang="zh-CN" altLang="en-US" dirty="0" smtClean="0"/>
              <a:t>，</a:t>
            </a:r>
            <a:r>
              <a:rPr lang="en-US" altLang="zh-CN" dirty="0" smtClean="0"/>
              <a:t>……</a:t>
            </a:r>
          </a:p>
          <a:p>
            <a:pPr lvl="2"/>
            <a:r>
              <a:rPr lang="zh-CN" altLang="en-US" dirty="0"/>
              <a:t>浮点数</a:t>
            </a:r>
            <a:r>
              <a:rPr lang="zh-CN" altLang="en-US" dirty="0" smtClean="0"/>
              <a:t>：</a:t>
            </a:r>
            <a:r>
              <a:rPr lang="en-US" altLang="zh-CN" dirty="0" smtClean="0"/>
              <a:t>float</a:t>
            </a:r>
            <a:r>
              <a:rPr lang="zh-CN" altLang="en-US" dirty="0" smtClean="0"/>
              <a:t>，</a:t>
            </a:r>
            <a:r>
              <a:rPr lang="en-US" altLang="zh-CN" dirty="0" smtClean="0"/>
              <a:t>double</a:t>
            </a:r>
          </a:p>
          <a:p>
            <a:pPr lvl="2"/>
            <a:r>
              <a:rPr lang="zh-CN" altLang="en-US" dirty="0" smtClean="0"/>
              <a:t>字符：</a:t>
            </a:r>
            <a:r>
              <a:rPr lang="en-US" altLang="zh-CN" dirty="0" smtClean="0"/>
              <a:t>char</a:t>
            </a:r>
            <a:endParaRPr lang="en-US" altLang="zh-CN" dirty="0"/>
          </a:p>
          <a:p>
            <a:pPr lvl="3"/>
            <a:r>
              <a:rPr lang="zh-CN" altLang="en-US" dirty="0" smtClean="0"/>
              <a:t>字符串不是基本的数据类型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空</a:t>
            </a:r>
            <a:r>
              <a:rPr lang="en-US" altLang="zh-CN" dirty="0" smtClean="0"/>
              <a:t>/</a:t>
            </a:r>
            <a:r>
              <a:rPr lang="zh-CN" altLang="en-US" dirty="0" smtClean="0"/>
              <a:t>无类型：</a:t>
            </a:r>
            <a:r>
              <a:rPr lang="en-US" altLang="zh-CN" dirty="0" smtClean="0"/>
              <a:t>void</a:t>
            </a:r>
          </a:p>
          <a:p>
            <a:pPr lvl="2"/>
            <a:r>
              <a:rPr lang="zh-CN" altLang="en-US" dirty="0" smtClean="0"/>
              <a:t>指针：各种数据类型都有对应的指针类型</a:t>
            </a:r>
            <a:endParaRPr lang="en-US" altLang="zh-CN" dirty="0" smtClean="0"/>
          </a:p>
          <a:p>
            <a:pPr lvl="2"/>
            <a:r>
              <a:rPr lang="zh-CN" altLang="en-US" dirty="0"/>
              <a:t>数组</a:t>
            </a:r>
            <a:r>
              <a:rPr lang="zh-CN" altLang="en-US" dirty="0" smtClean="0"/>
              <a:t>：</a:t>
            </a:r>
            <a:r>
              <a:rPr lang="zh-CN" altLang="en-US" dirty="0"/>
              <a:t>各种数据类型都有对应</a:t>
            </a:r>
            <a:r>
              <a:rPr lang="zh-CN" altLang="en-US" dirty="0" smtClean="0"/>
              <a:t>的数组类型</a:t>
            </a:r>
            <a:endParaRPr lang="en-US" altLang="zh-CN" dirty="0" smtClean="0"/>
          </a:p>
          <a:p>
            <a:pPr lvl="3"/>
            <a:r>
              <a:rPr lang="zh-CN" altLang="en-US" dirty="0"/>
              <a:t>不同长度、不同维度的数组是不同的</a:t>
            </a:r>
            <a:r>
              <a:rPr lang="zh-CN" altLang="en-US" dirty="0" smtClean="0"/>
              <a:t>类型</a:t>
            </a:r>
            <a:r>
              <a:rPr lang="en-US" altLang="zh-CN" dirty="0" smtClean="0"/>
              <a:t>       </a:t>
            </a:r>
          </a:p>
          <a:p>
            <a:pPr lvl="2"/>
            <a:endParaRPr lang="en-US" altLang="zh-CN" dirty="0" smtClean="0"/>
          </a:p>
          <a:p>
            <a:pPr lvl="2"/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652468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9.1 </a:t>
            </a:r>
            <a:r>
              <a:rPr lang="zh-CN" altLang="en-US" dirty="0" smtClean="0"/>
              <a:t>结构定义和使用</a:t>
            </a:r>
            <a:endParaRPr lang="zh-CN" altLang="en-US" dirty="0" smtClean="0"/>
          </a:p>
        </p:txBody>
      </p:sp>
      <p:sp>
        <p:nvSpPr>
          <p:cNvPr id="5123" name="Rectangle 18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CN" altLang="en-US" dirty="0" smtClean="0"/>
              <a:t>结构类型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用户自定义的数据类型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pPr marL="57150" indent="0">
              <a:buNone/>
            </a:pPr>
            <a:r>
              <a:rPr lang="en-US" altLang="zh-CN" dirty="0" err="1" smtClean="0">
                <a:solidFill>
                  <a:srgbClr val="00B050"/>
                </a:solidFill>
              </a:rPr>
              <a:t>struct</a:t>
            </a:r>
            <a:r>
              <a:rPr lang="en-US" altLang="zh-CN" dirty="0" smtClean="0">
                <a:solidFill>
                  <a:srgbClr val="00B05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student </a:t>
            </a:r>
          </a:p>
          <a:p>
            <a:pPr marL="5715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{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num</a:t>
            </a:r>
            <a:r>
              <a:rPr lang="en-US" altLang="zh-CN" dirty="0" smtClean="0"/>
              <a:t>;                     /*</a:t>
            </a:r>
            <a:r>
              <a:rPr lang="zh-CN" altLang="en-US" dirty="0" smtClean="0"/>
              <a:t>学号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char name[10]                 /*</a:t>
            </a:r>
            <a:r>
              <a:rPr lang="zh-CN" altLang="en-US" dirty="0" smtClean="0"/>
              <a:t>姓名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computer, </a:t>
            </a:r>
            <a:r>
              <a:rPr lang="en-US" altLang="zh-CN" dirty="0" err="1" smtClean="0"/>
              <a:t>english</a:t>
            </a:r>
            <a:r>
              <a:rPr lang="en-US" altLang="zh-CN" dirty="0" smtClean="0"/>
              <a:t>, math; /*</a:t>
            </a:r>
            <a:r>
              <a:rPr lang="zh-CN" altLang="en-US" dirty="0" smtClean="0"/>
              <a:t>成绩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double average;               /*</a:t>
            </a:r>
            <a:r>
              <a:rPr lang="zh-CN" altLang="en-US" dirty="0" smtClean="0"/>
              <a:t>平均成绩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}</a:t>
            </a:r>
            <a:r>
              <a:rPr lang="zh-CN" altLang="en-US" dirty="0" smtClean="0">
                <a:solidFill>
                  <a:srgbClr val="FFFF00"/>
                </a:solidFill>
              </a:rPr>
              <a:t>；</a:t>
            </a:r>
            <a:r>
              <a:rPr lang="en-US" altLang="zh-CN" dirty="0" smtClean="0">
                <a:solidFill>
                  <a:srgbClr val="FFFF00"/>
                </a:solidFill>
              </a:rPr>
              <a:t>/</a:t>
            </a:r>
            <a:r>
              <a:rPr lang="zh-CN" altLang="en-US" dirty="0" smtClean="0">
                <a:solidFill>
                  <a:srgbClr val="FFFF00"/>
                </a:solidFill>
              </a:rPr>
              <a:t>* </a:t>
            </a:r>
            <a:r>
              <a:rPr lang="zh-CN" altLang="en-US" dirty="0">
                <a:solidFill>
                  <a:srgbClr val="FFFF00"/>
                </a:solidFill>
              </a:rPr>
              <a:t>不要遗漏</a:t>
            </a:r>
            <a:r>
              <a:rPr lang="zh-CN" altLang="en-US" dirty="0" smtClean="0">
                <a:solidFill>
                  <a:srgbClr val="FF0000"/>
                </a:solidFill>
              </a:rPr>
              <a:t>分号</a:t>
            </a:r>
            <a:r>
              <a:rPr lang="zh-CN" altLang="en-US" dirty="0" smtClean="0">
                <a:solidFill>
                  <a:srgbClr val="FFFF00"/>
                </a:solidFill>
              </a:rPr>
              <a:t> </a:t>
            </a:r>
            <a:r>
              <a:rPr lang="zh-CN" altLang="en-US" dirty="0" smtClean="0">
                <a:solidFill>
                  <a:srgbClr val="FFFF00"/>
                </a:solidFill>
              </a:rPr>
              <a:t>*</a:t>
            </a:r>
            <a:r>
              <a:rPr lang="en-US" altLang="zh-CN" dirty="0" smtClean="0">
                <a:solidFill>
                  <a:srgbClr val="FFFF00"/>
                </a:solidFill>
              </a:rPr>
              <a:t>/</a:t>
            </a:r>
            <a:r>
              <a:rPr lang="zh-CN" altLang="en-US" dirty="0" smtClean="0">
                <a:solidFill>
                  <a:srgbClr val="FFFF00"/>
                </a:solidFill>
              </a:rPr>
              <a:t>                       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lvl="2"/>
            <a:endParaRPr lang="zh-CN" alt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5004048" y="1844824"/>
            <a:ext cx="3963734" cy="156966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 err="1" smtClean="0">
                <a:solidFill>
                  <a:srgbClr val="00B050"/>
                </a:solidFill>
                <a:latin typeface="楷体" pitchFamily="49" charset="-122"/>
                <a:ea typeface="楷体" pitchFamily="49" charset="-122"/>
              </a:rPr>
              <a:t>struct</a:t>
            </a:r>
            <a:r>
              <a:rPr lang="zh-CN" altLang="en-US" sz="24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是</a:t>
            </a:r>
            <a:r>
              <a:rPr lang="en-US" altLang="zh-CN" sz="24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C</a:t>
            </a:r>
            <a:r>
              <a:rPr lang="zh-CN" altLang="en-US" sz="24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语言关键字</a:t>
            </a:r>
            <a:endParaRPr lang="en-US" altLang="zh-CN" sz="2400" dirty="0" smtClean="0">
              <a:solidFill>
                <a:srgbClr val="FFC000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student</a:t>
            </a:r>
            <a:r>
              <a:rPr lang="zh-CN" altLang="en-US" sz="24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是用户定义的标识符，作为结构的名字，必须和</a:t>
            </a:r>
            <a:r>
              <a:rPr lang="en-US" altLang="zh-CN" sz="2400" dirty="0" err="1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struct</a:t>
            </a:r>
            <a:r>
              <a:rPr lang="zh-CN" altLang="en-US" sz="24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联合使用。</a:t>
            </a:r>
            <a:endParaRPr lang="zh-CN" altLang="en-US" sz="2400" dirty="0">
              <a:solidFill>
                <a:srgbClr val="FFC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750953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9.1 </a:t>
            </a:r>
            <a:r>
              <a:rPr lang="zh-CN" altLang="en-US" dirty="0" smtClean="0"/>
              <a:t>结构定义和使用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 err="1" smtClean="0"/>
              <a:t>struct</a:t>
            </a:r>
            <a:r>
              <a:rPr lang="en-US" altLang="zh-CN" dirty="0" smtClean="0"/>
              <a:t> </a:t>
            </a:r>
            <a:r>
              <a:rPr lang="zh-CN" altLang="en-US" dirty="0" smtClean="0"/>
              <a:t>结构名</a:t>
            </a:r>
            <a:r>
              <a:rPr lang="en-US" altLang="zh-CN" dirty="0" smtClean="0"/>
              <a:t> </a:t>
            </a:r>
          </a:p>
          <a:p>
            <a:pPr marL="0" indent="0">
              <a:buNone/>
            </a:pPr>
            <a:r>
              <a:rPr lang="en-US" altLang="zh-CN" dirty="0" smtClean="0"/>
              <a:t>{ </a:t>
            </a:r>
          </a:p>
          <a:p>
            <a:pPr marL="457200" lvl="1" indent="0">
              <a:buNone/>
            </a:pPr>
            <a:r>
              <a:rPr lang="zh-CN" altLang="en-US" dirty="0" smtClean="0"/>
              <a:t>类型名 结构成员名</a:t>
            </a:r>
            <a:r>
              <a:rPr lang="en-US" altLang="zh-CN" dirty="0" smtClean="0"/>
              <a:t>1</a:t>
            </a:r>
            <a:r>
              <a:rPr lang="zh-CN" altLang="en-US" dirty="0" smtClean="0"/>
              <a:t>；</a:t>
            </a:r>
          </a:p>
          <a:p>
            <a:pPr marL="457200" lvl="1" indent="0">
              <a:buNone/>
            </a:pPr>
            <a:r>
              <a:rPr lang="zh-CN" altLang="en-US" dirty="0" smtClean="0"/>
              <a:t>类型名 结构成员名</a:t>
            </a:r>
            <a:r>
              <a:rPr lang="en-US" altLang="zh-CN" dirty="0" smtClean="0"/>
              <a:t>2</a:t>
            </a:r>
            <a:r>
              <a:rPr lang="zh-CN" altLang="en-US" dirty="0" smtClean="0"/>
              <a:t>；</a:t>
            </a:r>
            <a:endParaRPr lang="zh-CN" altLang="en-US" dirty="0" smtClean="0">
              <a:sym typeface="Symbol" pitchFamily="18" charset="2"/>
            </a:endParaRPr>
          </a:p>
          <a:p>
            <a:pPr marL="457200" lvl="1" indent="0">
              <a:buNone/>
            </a:pPr>
            <a:r>
              <a:rPr lang="zh-CN" altLang="en-US" dirty="0" smtClean="0">
                <a:sym typeface="Symbol" pitchFamily="18" charset="2"/>
              </a:rPr>
              <a:t></a:t>
            </a:r>
            <a:r>
              <a:rPr lang="zh-CN" altLang="en-US" dirty="0" smtClean="0"/>
              <a:t> </a:t>
            </a:r>
            <a:r>
              <a:rPr lang="zh-CN" altLang="en-US" dirty="0" smtClean="0">
                <a:sym typeface="Symbol" pitchFamily="18" charset="2"/>
              </a:rPr>
              <a:t></a:t>
            </a:r>
            <a:r>
              <a:rPr lang="zh-CN" altLang="en-US" dirty="0" smtClean="0"/>
              <a:t> </a:t>
            </a:r>
            <a:r>
              <a:rPr lang="zh-CN" altLang="en-US" dirty="0" smtClean="0">
                <a:sym typeface="Symbol" pitchFamily="18" charset="2"/>
              </a:rPr>
              <a:t></a:t>
            </a:r>
            <a:endParaRPr lang="zh-CN" altLang="en-US" dirty="0" smtClean="0"/>
          </a:p>
          <a:p>
            <a:pPr marL="457200" lvl="1" indent="0">
              <a:buNone/>
            </a:pPr>
            <a:r>
              <a:rPr lang="zh-CN" altLang="en-US" dirty="0" smtClean="0"/>
              <a:t>类型名 结构成员名</a:t>
            </a:r>
            <a:r>
              <a:rPr lang="en-US" altLang="zh-CN" dirty="0" smtClean="0"/>
              <a:t>n</a:t>
            </a:r>
            <a:r>
              <a:rPr lang="zh-CN" altLang="en-US" dirty="0" smtClean="0"/>
              <a:t>；</a:t>
            </a:r>
          </a:p>
          <a:p>
            <a:pPr marL="0" indent="0">
              <a:buNone/>
            </a:pPr>
            <a:r>
              <a:rPr lang="en-US" altLang="zh-CN" dirty="0" smtClean="0"/>
              <a:t>};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关键字</a:t>
            </a:r>
            <a:r>
              <a:rPr lang="en-US" altLang="zh-CN" dirty="0" err="1" smtClean="0"/>
              <a:t>struct</a:t>
            </a:r>
            <a:r>
              <a:rPr lang="zh-CN" altLang="en-US" dirty="0" smtClean="0"/>
              <a:t>和结构名一起，构成一个数据类型</a:t>
            </a:r>
            <a:endParaRPr lang="en-US" altLang="zh-CN" dirty="0" smtClean="0"/>
          </a:p>
          <a:p>
            <a:r>
              <a:rPr lang="zh-CN" altLang="en-US" dirty="0" smtClean="0"/>
              <a:t>结构的定义以分号结束，被看作一条语句（结构定义语句）</a:t>
            </a:r>
            <a:endParaRPr lang="en-US" altLang="zh-CN" dirty="0" smtClean="0"/>
          </a:p>
          <a:p>
            <a:r>
              <a:rPr lang="zh-CN" altLang="en-US" dirty="0"/>
              <a:t>一</a:t>
            </a:r>
            <a:r>
              <a:rPr lang="zh-CN" altLang="en-US" dirty="0" smtClean="0"/>
              <a:t>个结构体所占的字节数可以</a:t>
            </a:r>
            <a:r>
              <a:rPr lang="en-US" altLang="zh-CN" dirty="0" err="1" smtClean="0">
                <a:solidFill>
                  <a:srgbClr val="FFFF00"/>
                </a:solidFill>
              </a:rPr>
              <a:t>sizeof</a:t>
            </a:r>
            <a:r>
              <a:rPr lang="zh-CN" altLang="en-US" dirty="0" smtClean="0">
                <a:solidFill>
                  <a:srgbClr val="FFFF00"/>
                </a:solidFill>
              </a:rPr>
              <a:t>运算符</a:t>
            </a:r>
            <a:r>
              <a:rPr lang="zh-CN" altLang="en-US" dirty="0" smtClean="0"/>
              <a:t>确定</a:t>
            </a:r>
          </a:p>
          <a:p>
            <a:endParaRPr lang="zh-CN" altLang="en-US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479624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结构定义示例</a:t>
            </a:r>
            <a:endParaRPr lang="zh-CN" altLang="en-US" dirty="0" smtClean="0"/>
          </a:p>
        </p:txBody>
      </p:sp>
      <p:sp>
        <p:nvSpPr>
          <p:cNvPr id="39321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CN" altLang="en-US" dirty="0" smtClean="0"/>
              <a:t>定义平面坐标结构：</a:t>
            </a:r>
          </a:p>
          <a:p>
            <a:pPr marL="457200" lvl="1" indent="0">
              <a:buNone/>
            </a:pPr>
            <a:r>
              <a:rPr lang="en-US" altLang="zh-CN" dirty="0" err="1" smtClean="0"/>
              <a:t>struct</a:t>
            </a:r>
            <a:r>
              <a:rPr lang="en-US" altLang="zh-CN" dirty="0" smtClean="0"/>
              <a:t> point </a:t>
            </a:r>
          </a:p>
          <a:p>
            <a:pPr marL="457200" lvl="1" indent="0">
              <a:buNone/>
            </a:pPr>
            <a:r>
              <a:rPr lang="en-US" altLang="zh-CN" dirty="0" smtClean="0"/>
              <a:t>{</a:t>
            </a:r>
          </a:p>
          <a:p>
            <a:pPr marL="457200" lvl="1" indent="0">
              <a:buNone/>
            </a:pPr>
            <a:r>
              <a:rPr lang="en-US" altLang="zh-CN" dirty="0" smtClean="0"/>
              <a:t>    double  x;</a:t>
            </a:r>
          </a:p>
          <a:p>
            <a:pPr marL="457200" lvl="1" indent="0">
              <a:buNone/>
            </a:pPr>
            <a:r>
              <a:rPr lang="en-US" altLang="zh-CN" dirty="0" smtClean="0"/>
              <a:t>    double  y;</a:t>
            </a:r>
          </a:p>
          <a:p>
            <a:pPr marL="457200" lvl="1" indent="0">
              <a:buNone/>
            </a:pPr>
            <a:r>
              <a:rPr lang="en-US" altLang="zh-CN" dirty="0" smtClean="0"/>
              <a:t>}; </a:t>
            </a:r>
          </a:p>
          <a:p>
            <a:pPr marL="0" indent="0">
              <a:buNone/>
            </a:pPr>
            <a:r>
              <a:rPr lang="zh-CN" altLang="en-US" dirty="0" smtClean="0"/>
              <a:t>或者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err="1" smtClean="0"/>
              <a:t>struct</a:t>
            </a:r>
            <a:r>
              <a:rPr lang="en-US" altLang="zh-CN" dirty="0" smtClean="0"/>
              <a:t> point </a:t>
            </a:r>
          </a:p>
          <a:p>
            <a:pPr marL="457200" lvl="1" indent="0">
              <a:buNone/>
            </a:pPr>
            <a:r>
              <a:rPr lang="en-US" altLang="zh-CN" dirty="0" smtClean="0"/>
              <a:t>{</a:t>
            </a:r>
          </a:p>
          <a:p>
            <a:pPr marL="457200" lvl="1" indent="0">
              <a:buNone/>
            </a:pPr>
            <a:r>
              <a:rPr lang="en-US" altLang="zh-CN" dirty="0" smtClean="0"/>
              <a:t>    double  x, y;</a:t>
            </a:r>
          </a:p>
          <a:p>
            <a:pPr marL="457200" lvl="1" indent="0">
              <a:buNone/>
            </a:pPr>
            <a:r>
              <a:rPr lang="en-US" altLang="zh-CN" dirty="0" smtClean="0"/>
              <a:t>}; </a:t>
            </a:r>
          </a:p>
          <a:p>
            <a:pPr marL="457200" lvl="1" indent="0">
              <a:buNone/>
            </a:pPr>
            <a:endParaRPr lang="en-US" altLang="zh-CN" dirty="0" smtClean="0"/>
          </a:p>
        </p:txBody>
      </p:sp>
      <p:sp>
        <p:nvSpPr>
          <p:cNvPr id="8" name="内容占位符 7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CN" altLang="en-US" dirty="0"/>
              <a:t>定义一</a:t>
            </a:r>
            <a:r>
              <a:rPr lang="zh-CN" altLang="en-US" dirty="0" smtClean="0"/>
              <a:t>个图像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err="1" smtClean="0"/>
              <a:t>struct</a:t>
            </a:r>
            <a:r>
              <a:rPr lang="en-US" altLang="zh-CN" dirty="0" smtClean="0"/>
              <a:t> image</a:t>
            </a:r>
          </a:p>
          <a:p>
            <a:pPr marL="400050" lvl="1" indent="0">
              <a:buNone/>
            </a:pPr>
            <a:r>
              <a:rPr lang="en-US" altLang="zh-CN" dirty="0" smtClean="0"/>
              <a:t>{</a:t>
            </a:r>
          </a:p>
          <a:p>
            <a:pPr marL="40005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width, height;</a:t>
            </a:r>
          </a:p>
          <a:p>
            <a:pPr marL="40005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format;</a:t>
            </a:r>
          </a:p>
          <a:p>
            <a:pPr marL="400050" lvl="1" indent="0">
              <a:buNone/>
            </a:pPr>
            <a:r>
              <a:rPr lang="en-US" altLang="zh-CN" dirty="0" smtClean="0"/>
              <a:t>   char * pixels;</a:t>
            </a:r>
          </a:p>
          <a:p>
            <a:pPr marL="400050" lvl="1" indent="0">
              <a:buNone/>
            </a:pPr>
            <a:r>
              <a:rPr lang="en-US" altLang="zh-CN" dirty="0" smtClean="0"/>
              <a:t>};</a:t>
            </a:r>
          </a:p>
          <a:p>
            <a:pPr marL="0" indent="0">
              <a:buNone/>
            </a:pPr>
            <a:r>
              <a:rPr lang="zh-CN" altLang="en-US" dirty="0" smtClean="0"/>
              <a:t>定义</a:t>
            </a:r>
            <a:r>
              <a:rPr lang="zh-CN" altLang="en-US" dirty="0"/>
              <a:t>一</a:t>
            </a:r>
            <a:r>
              <a:rPr lang="zh-CN" altLang="en-US" dirty="0" smtClean="0"/>
              <a:t>个</a:t>
            </a:r>
            <a:r>
              <a:rPr lang="zh-CN" altLang="en-US" dirty="0"/>
              <a:t>产</a:t>
            </a:r>
            <a:r>
              <a:rPr lang="zh-CN" altLang="en-US" dirty="0" smtClean="0"/>
              <a:t>品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err="1"/>
              <a:t>struct</a:t>
            </a:r>
            <a:r>
              <a:rPr lang="en-US" altLang="zh-CN" dirty="0"/>
              <a:t> </a:t>
            </a:r>
            <a:r>
              <a:rPr lang="en-US" altLang="zh-CN" dirty="0" err="1" smtClean="0"/>
              <a:t>prooduct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smtClean="0"/>
              <a:t>{</a:t>
            </a:r>
            <a:endParaRPr lang="en-US" altLang="zh-CN" dirty="0"/>
          </a:p>
          <a:p>
            <a:pPr marL="400050" lvl="1" indent="0">
              <a:buNone/>
            </a:pPr>
            <a:r>
              <a:rPr lang="en-US" altLang="zh-CN" dirty="0"/>
              <a:t>   </a:t>
            </a:r>
            <a:r>
              <a:rPr lang="en-US" altLang="zh-CN" dirty="0" err="1"/>
              <a:t>int</a:t>
            </a:r>
            <a:r>
              <a:rPr lang="en-US" altLang="zh-CN" dirty="0"/>
              <a:t>  </a:t>
            </a:r>
            <a:r>
              <a:rPr lang="en-US" altLang="zh-CN" dirty="0" smtClean="0"/>
              <a:t>id;</a:t>
            </a:r>
            <a:endParaRPr lang="en-US" altLang="zh-CN" dirty="0"/>
          </a:p>
          <a:p>
            <a:pPr marL="400050" lvl="1" indent="0">
              <a:buNone/>
            </a:pPr>
            <a:r>
              <a:rPr lang="en-US" altLang="zh-CN" dirty="0"/>
              <a:t>   </a:t>
            </a:r>
            <a:r>
              <a:rPr lang="en-US" altLang="zh-CN" dirty="0" err="1"/>
              <a:t>int</a:t>
            </a:r>
            <a:r>
              <a:rPr lang="en-US" altLang="zh-CN" dirty="0"/>
              <a:t>  </a:t>
            </a:r>
            <a:r>
              <a:rPr lang="en-US" altLang="zh-CN" dirty="0" smtClean="0"/>
              <a:t>type;</a:t>
            </a:r>
            <a:endParaRPr lang="en-US" altLang="zh-CN" dirty="0"/>
          </a:p>
          <a:p>
            <a:pPr marL="400050" lvl="1" indent="0">
              <a:buNone/>
            </a:pPr>
            <a:r>
              <a:rPr lang="en-US" altLang="zh-CN" dirty="0"/>
              <a:t>   char </a:t>
            </a:r>
            <a:r>
              <a:rPr lang="en-US" altLang="zh-CN" dirty="0" smtClean="0"/>
              <a:t>name[100];</a:t>
            </a:r>
          </a:p>
          <a:p>
            <a:pPr marL="40005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price</a:t>
            </a:r>
            <a:r>
              <a:rPr lang="en-US" altLang="zh-CN" dirty="0"/>
              <a:t>;</a:t>
            </a:r>
          </a:p>
          <a:p>
            <a:pPr marL="400050" lvl="1" indent="0">
              <a:buNone/>
            </a:pPr>
            <a:r>
              <a:rPr lang="en-US" altLang="zh-CN" dirty="0"/>
              <a:t>};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930799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结构定义示例</a:t>
            </a:r>
            <a:endParaRPr lang="zh-CN" altLang="en-US" dirty="0" smtClean="0"/>
          </a:p>
        </p:txBody>
      </p:sp>
      <p:sp>
        <p:nvSpPr>
          <p:cNvPr id="393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00201"/>
            <a:ext cx="4038600" cy="51411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定义一个复数：</a:t>
            </a:r>
          </a:p>
          <a:p>
            <a:pPr marL="457200" lvl="1" indent="0">
              <a:buNone/>
            </a:pPr>
            <a:r>
              <a:rPr lang="en-US" altLang="zh-CN" dirty="0" err="1" smtClean="0"/>
              <a:t>struct</a:t>
            </a:r>
            <a:r>
              <a:rPr lang="en-US" altLang="zh-CN" dirty="0" smtClean="0"/>
              <a:t> complex</a:t>
            </a:r>
          </a:p>
          <a:p>
            <a:pPr marL="457200" lvl="1" indent="0">
              <a:buNone/>
            </a:pPr>
            <a:r>
              <a:rPr lang="en-US" altLang="zh-CN" dirty="0" smtClean="0"/>
              <a:t>{</a:t>
            </a:r>
          </a:p>
          <a:p>
            <a:pPr marL="457200" lvl="1" indent="0">
              <a:buNone/>
            </a:pPr>
            <a:r>
              <a:rPr lang="en-US" altLang="zh-CN" dirty="0" smtClean="0"/>
              <a:t>    double  real, image;</a:t>
            </a:r>
          </a:p>
          <a:p>
            <a:pPr marL="457200" lvl="1" indent="0">
              <a:buNone/>
            </a:pPr>
            <a:r>
              <a:rPr lang="en-US" altLang="zh-CN" dirty="0" smtClean="0"/>
              <a:t>}; </a:t>
            </a:r>
          </a:p>
          <a:p>
            <a:pPr marL="57150" indent="0">
              <a:buNone/>
            </a:pPr>
            <a:r>
              <a:rPr lang="zh-CN" altLang="en-US" dirty="0"/>
              <a:t>定义一个</a:t>
            </a:r>
            <a:r>
              <a:rPr lang="zh-CN" altLang="en-US" dirty="0" smtClean="0"/>
              <a:t>地址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 err="1" smtClean="0"/>
              <a:t>struct</a:t>
            </a:r>
            <a:r>
              <a:rPr lang="en-US" altLang="zh-CN" dirty="0" smtClean="0"/>
              <a:t> address</a:t>
            </a:r>
          </a:p>
          <a:p>
            <a:pPr marL="457200" lvl="1" indent="0">
              <a:buNone/>
            </a:pPr>
            <a:r>
              <a:rPr lang="en-US" altLang="zh-CN" dirty="0" smtClean="0"/>
              <a:t>{</a:t>
            </a:r>
          </a:p>
          <a:p>
            <a:pPr marL="457200" lvl="1" indent="0">
              <a:buNone/>
            </a:pPr>
            <a:r>
              <a:rPr lang="en-US" altLang="zh-CN" dirty="0" smtClean="0"/>
              <a:t>   char city[20];</a:t>
            </a:r>
          </a:p>
          <a:p>
            <a:pPr marL="45720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char street[20];</a:t>
            </a:r>
          </a:p>
          <a:p>
            <a:pPr marL="45720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char code;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zip;</a:t>
            </a:r>
            <a:r>
              <a:rPr lang="en-US" altLang="zh-CN" dirty="0" smtClean="0"/>
              <a:t>   </a:t>
            </a:r>
          </a:p>
          <a:p>
            <a:pPr marL="457200" lvl="1" indent="0">
              <a:buNone/>
            </a:pPr>
            <a:r>
              <a:rPr lang="en-US" altLang="zh-CN" dirty="0" smtClean="0"/>
              <a:t>}</a:t>
            </a:r>
            <a:r>
              <a:rPr lang="en-US" altLang="zh-CN" dirty="0"/>
              <a:t>;</a:t>
            </a:r>
            <a:endParaRPr lang="en-US" altLang="zh-CN" dirty="0" smtClean="0"/>
          </a:p>
          <a:p>
            <a:pPr marL="457200" lvl="1" indent="0">
              <a:buNone/>
            </a:pPr>
            <a:endParaRPr lang="en-US" altLang="zh-CN" dirty="0" smtClean="0"/>
          </a:p>
        </p:txBody>
      </p:sp>
      <p:sp>
        <p:nvSpPr>
          <p:cNvPr id="5" name="内容占位符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/>
              <a:t>定义一</a:t>
            </a:r>
            <a:r>
              <a:rPr lang="zh-CN" altLang="en-US" dirty="0" smtClean="0"/>
              <a:t>个</a:t>
            </a:r>
            <a:r>
              <a:rPr lang="zh-CN" altLang="en-US" dirty="0"/>
              <a:t>朋友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 err="1"/>
              <a:t>struct</a:t>
            </a:r>
            <a:r>
              <a:rPr lang="en-US" altLang="zh-CN" dirty="0"/>
              <a:t> friend</a:t>
            </a:r>
          </a:p>
          <a:p>
            <a:pPr marL="457200" lvl="1" indent="0">
              <a:buNone/>
            </a:pPr>
            <a:r>
              <a:rPr lang="en-US" altLang="zh-CN" dirty="0"/>
              <a:t>{</a:t>
            </a:r>
          </a:p>
          <a:p>
            <a:pPr marL="457200" lvl="1" indent="0">
              <a:buNone/>
            </a:pPr>
            <a:r>
              <a:rPr lang="en-US" altLang="zh-CN" dirty="0"/>
              <a:t>    char name[10];</a:t>
            </a:r>
          </a:p>
          <a:p>
            <a:pPr marL="457200" lvl="1" indent="0">
              <a:buNone/>
            </a:pPr>
            <a:r>
              <a:rPr lang="en-US" altLang="zh-CN" dirty="0" smtClean="0"/>
              <a:t>    char </a:t>
            </a:r>
            <a:r>
              <a:rPr lang="en-US" altLang="zh-CN" dirty="0"/>
              <a:t>phone[13];</a:t>
            </a:r>
          </a:p>
          <a:p>
            <a:pPr marL="457200" lvl="1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</a:t>
            </a:r>
            <a:r>
              <a:rPr lang="en-US" altLang="zh-CN" dirty="0"/>
              <a:t>age</a:t>
            </a:r>
            <a:r>
              <a:rPr lang="en-US" altLang="zh-CN" dirty="0" smtClean="0"/>
              <a:t>;</a:t>
            </a:r>
          </a:p>
          <a:p>
            <a:pPr marL="45720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en-US" altLang="zh-CN" dirty="0" err="1" smtClean="0">
                <a:solidFill>
                  <a:srgbClr val="00B050"/>
                </a:solidFill>
              </a:rPr>
              <a:t>struct</a:t>
            </a:r>
            <a:r>
              <a:rPr lang="en-US" altLang="zh-CN" dirty="0" smtClean="0">
                <a:solidFill>
                  <a:srgbClr val="00B050"/>
                </a:solidFill>
              </a:rPr>
              <a:t> address </a:t>
            </a:r>
            <a:r>
              <a:rPr lang="en-US" altLang="zh-CN" dirty="0" err="1" smtClean="0"/>
              <a:t>addr</a:t>
            </a:r>
            <a:r>
              <a:rPr lang="en-US" altLang="zh-CN" dirty="0" smtClean="0"/>
              <a:t>;</a:t>
            </a:r>
          </a:p>
          <a:p>
            <a:pPr marL="45720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char memo[100];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/>
              <a:t>}; 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672866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9.1 </a:t>
            </a:r>
            <a:r>
              <a:rPr lang="zh-CN" altLang="en-US" smtClean="0"/>
              <a:t>结构定义和使用</a:t>
            </a:r>
            <a:endParaRPr lang="zh-CN" altLang="en-US" dirty="0" smtClean="0"/>
          </a:p>
        </p:txBody>
      </p:sp>
      <p:sp>
        <p:nvSpPr>
          <p:cNvPr id="5123" name="Rectangle 18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marL="57150" indent="0">
              <a:buNone/>
            </a:pPr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9-1] </a:t>
            </a:r>
            <a:r>
              <a:rPr lang="zh-CN" altLang="en-US" dirty="0" smtClean="0"/>
              <a:t>建立</a:t>
            </a:r>
            <a:r>
              <a:rPr lang="zh-CN" altLang="en-US" dirty="0"/>
              <a:t>一个学生信息库</a:t>
            </a:r>
            <a:endParaRPr lang="en-US" altLang="zh-CN" dirty="0"/>
          </a:p>
          <a:p>
            <a:pPr marL="57150" indent="0">
              <a:buNone/>
            </a:pPr>
            <a:endParaRPr lang="en-US" altLang="zh-CN" dirty="0" smtClean="0">
              <a:solidFill>
                <a:srgbClr val="00B050"/>
              </a:solidFill>
            </a:endParaRPr>
          </a:p>
          <a:p>
            <a:pPr marL="57150" indent="0">
              <a:buNone/>
            </a:pPr>
            <a:r>
              <a:rPr lang="en-US" altLang="zh-CN" dirty="0" err="1" smtClean="0">
                <a:solidFill>
                  <a:srgbClr val="00B050"/>
                </a:solidFill>
              </a:rPr>
              <a:t>struct</a:t>
            </a:r>
            <a:r>
              <a:rPr lang="en-US" altLang="zh-CN" dirty="0" smtClean="0">
                <a:solidFill>
                  <a:srgbClr val="00B05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student </a:t>
            </a:r>
          </a:p>
          <a:p>
            <a:pPr marL="5715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{</a:t>
            </a:r>
          </a:p>
          <a:p>
            <a:pPr marL="5715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num</a:t>
            </a:r>
            <a:r>
              <a:rPr lang="en-US" altLang="zh-CN" dirty="0" smtClean="0"/>
              <a:t>;                     /*</a:t>
            </a:r>
            <a:r>
              <a:rPr lang="zh-CN" altLang="en-US" dirty="0" smtClean="0"/>
              <a:t>学号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/>
              <a:t>    char name[10]                 /*</a:t>
            </a:r>
            <a:r>
              <a:rPr lang="zh-CN" altLang="en-US" dirty="0" smtClean="0"/>
              <a:t>姓名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 computer, </a:t>
            </a:r>
            <a:r>
              <a:rPr lang="en-US" altLang="zh-CN" dirty="0" err="1" smtClean="0"/>
              <a:t>english</a:t>
            </a:r>
            <a:r>
              <a:rPr lang="en-US" altLang="zh-CN" dirty="0" smtClean="0"/>
              <a:t>, math; /*</a:t>
            </a:r>
            <a:r>
              <a:rPr lang="zh-CN" altLang="en-US" dirty="0" smtClean="0"/>
              <a:t>成绩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/>
              <a:t>    double average;               /*</a:t>
            </a:r>
            <a:r>
              <a:rPr lang="zh-CN" altLang="en-US" dirty="0" smtClean="0"/>
              <a:t>平均成绩</a:t>
            </a:r>
            <a:r>
              <a:rPr lang="en-US" altLang="zh-CN" dirty="0" smtClean="0"/>
              <a:t>*/</a:t>
            </a:r>
          </a:p>
          <a:p>
            <a:pPr marL="5715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}</a:t>
            </a:r>
            <a:r>
              <a:rPr lang="zh-CN" altLang="en-US" dirty="0" smtClean="0">
                <a:solidFill>
                  <a:srgbClr val="FFFF00"/>
                </a:solidFill>
              </a:rPr>
              <a:t>；</a:t>
            </a:r>
            <a:endParaRPr lang="en-US" altLang="zh-CN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2694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9-1] </a:t>
            </a:r>
            <a:r>
              <a:rPr lang="zh-CN" altLang="en-US" dirty="0" smtClean="0"/>
              <a:t>建立一个学生信息库</a:t>
            </a:r>
            <a:endParaRPr lang="en-US" altLang="zh-CN" dirty="0"/>
          </a:p>
        </p:txBody>
      </p:sp>
      <p:sp>
        <p:nvSpPr>
          <p:cNvPr id="5123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3328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#define </a:t>
            </a:r>
            <a:r>
              <a:rPr lang="en-US" altLang="zh-CN" dirty="0" err="1" smtClean="0"/>
              <a:t>MaxSize</a:t>
            </a:r>
            <a:r>
              <a:rPr lang="en-US" altLang="zh-CN" dirty="0" smtClean="0"/>
              <a:t> 50</a:t>
            </a:r>
          </a:p>
          <a:p>
            <a:pPr marL="0" indent="0">
              <a:buNone/>
            </a:pPr>
            <a:r>
              <a:rPr lang="en-US" altLang="zh-CN" dirty="0" err="1" smtClean="0"/>
              <a:t>struct</a:t>
            </a:r>
            <a:r>
              <a:rPr lang="en-US" altLang="zh-CN" dirty="0" smtClean="0"/>
              <a:t> </a:t>
            </a:r>
            <a:r>
              <a:rPr lang="en-US" altLang="zh-CN" dirty="0">
                <a:solidFill>
                  <a:srgbClr val="00B050"/>
                </a:solidFill>
              </a:rPr>
              <a:t>student</a:t>
            </a:r>
            <a:r>
              <a:rPr lang="en-US" altLang="zh-CN" dirty="0"/>
              <a:t> </a:t>
            </a:r>
            <a:r>
              <a:rPr lang="en-US" altLang="zh-CN" dirty="0" smtClean="0">
                <a:solidFill>
                  <a:srgbClr val="FFC000"/>
                </a:solidFill>
              </a:rPr>
              <a:t>students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MaxSize</a:t>
            </a:r>
            <a:r>
              <a:rPr lang="en-US" altLang="zh-CN" dirty="0" smtClean="0"/>
              <a:t>];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count = 0;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7" name="Rectangle 18"/>
          <p:cNvSpPr txBox="1">
            <a:spLocks noChangeArrowheads="1"/>
          </p:cNvSpPr>
          <p:nvPr/>
        </p:nvSpPr>
        <p:spPr>
          <a:xfrm>
            <a:off x="539552" y="3861048"/>
            <a:ext cx="6192688" cy="233285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rtlCol="0">
            <a:normAutofit fontScale="77500" lnSpcReduction="2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"/>
              <a:defRPr kumimoji="0" sz="32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"/>
              <a:defRPr kumimoji="0" sz="28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"/>
              <a:defRPr kumimoji="0" sz="24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"/>
              <a:defRPr kumimoji="0" sz="20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"/>
              <a:defRPr kumimoji="0" sz="20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altLang="zh-CN" dirty="0" err="1" smtClean="0"/>
              <a:t>MaxSize</a:t>
            </a:r>
            <a:r>
              <a:rPr lang="zh-CN" altLang="en-US" dirty="0" smtClean="0"/>
              <a:t>是一个宏，定义为</a:t>
            </a:r>
            <a:r>
              <a:rPr lang="en-US" altLang="zh-CN" dirty="0" smtClean="0"/>
              <a:t>50</a:t>
            </a:r>
          </a:p>
          <a:p>
            <a:pPr marL="0" indent="0">
              <a:buFont typeface="Wingdings 2"/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宏定义的一般格式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#define </a:t>
            </a:r>
            <a:r>
              <a:rPr lang="zh-CN" altLang="en-US" dirty="0" smtClean="0">
                <a:solidFill>
                  <a:srgbClr val="FF0000"/>
                </a:solidFill>
              </a:rPr>
              <a:t>宏名</a:t>
            </a:r>
            <a:r>
              <a:rPr lang="zh-CN" altLang="en-US" dirty="0" smtClean="0"/>
              <a:t> </a:t>
            </a:r>
            <a:r>
              <a:rPr lang="zh-CN" altLang="en-US" dirty="0" smtClean="0">
                <a:solidFill>
                  <a:srgbClr val="00B050"/>
                </a:solidFill>
              </a:rPr>
              <a:t>宏体</a:t>
            </a:r>
            <a:endParaRPr lang="en-US" altLang="zh-CN" dirty="0" smtClean="0">
              <a:solidFill>
                <a:srgbClr val="00B050"/>
              </a:solidFill>
            </a:endParaRPr>
          </a:p>
          <a:p>
            <a:pPr marL="0" indent="0">
              <a:buFont typeface="Wingdings 2"/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之后所有</a:t>
            </a:r>
            <a:r>
              <a:rPr lang="zh-CN" altLang="en-US" dirty="0" smtClean="0"/>
              <a:t>的</a:t>
            </a:r>
            <a:r>
              <a:rPr lang="zh-CN" altLang="en-US" dirty="0">
                <a:solidFill>
                  <a:srgbClr val="FF0000"/>
                </a:solidFill>
              </a:rPr>
              <a:t>宏名</a:t>
            </a:r>
            <a:r>
              <a:rPr lang="zh-CN" altLang="en-US" dirty="0" smtClean="0"/>
              <a:t>都</a:t>
            </a:r>
            <a:r>
              <a:rPr lang="zh-CN" altLang="en-US" dirty="0"/>
              <a:t>会被</a:t>
            </a:r>
            <a:r>
              <a:rPr lang="zh-CN" altLang="en-US" dirty="0">
                <a:solidFill>
                  <a:srgbClr val="FFC000"/>
                </a:solidFill>
              </a:rPr>
              <a:t>编译器替换</a:t>
            </a:r>
            <a:r>
              <a:rPr lang="zh-CN" altLang="en-US" dirty="0" smtClean="0"/>
              <a:t>为</a:t>
            </a:r>
            <a:r>
              <a:rPr lang="zh-CN" altLang="en-US" dirty="0">
                <a:solidFill>
                  <a:srgbClr val="00B050"/>
                </a:solidFill>
              </a:rPr>
              <a:t>宏体</a:t>
            </a:r>
            <a:endParaRPr lang="en-US" altLang="zh-CN" dirty="0" smtClean="0">
              <a:solidFill>
                <a:srgbClr val="00B050"/>
              </a:solidFill>
            </a:endParaRPr>
          </a:p>
        </p:txBody>
      </p:sp>
      <p:sp>
        <p:nvSpPr>
          <p:cNvPr id="4" name="椭圆形标注 3"/>
          <p:cNvSpPr/>
          <p:nvPr/>
        </p:nvSpPr>
        <p:spPr>
          <a:xfrm>
            <a:off x="3635896" y="3356992"/>
            <a:ext cx="5184576" cy="1670483"/>
          </a:xfrm>
          <a:prstGeom prst="wedgeEllipseCallout">
            <a:avLst>
              <a:gd name="adj1" fmla="val -43854"/>
              <a:gd name="adj2" fmla="val -88647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>
                <a:solidFill>
                  <a:schemeClr val="tx1">
                    <a:lumMod val="95000"/>
                  </a:schemeClr>
                </a:solidFill>
                <a:latin typeface="楷体" pitchFamily="49" charset="-122"/>
                <a:ea typeface="楷体" pitchFamily="49" charset="-122"/>
              </a:rPr>
              <a:t>用结构</a:t>
            </a:r>
            <a:r>
              <a:rPr lang="en-US" altLang="zh-CN" sz="2400" dirty="0" err="1" smtClean="0">
                <a:solidFill>
                  <a:schemeClr val="tx1">
                    <a:lumMod val="95000"/>
                  </a:schemeClr>
                </a:solidFill>
                <a:latin typeface="楷体" pitchFamily="49" charset="-122"/>
                <a:ea typeface="楷体" pitchFamily="49" charset="-122"/>
              </a:rPr>
              <a:t>struct</a:t>
            </a:r>
            <a:r>
              <a:rPr lang="en-US" altLang="zh-CN" sz="2400" dirty="0" smtClean="0">
                <a:solidFill>
                  <a:schemeClr val="tx1">
                    <a:lumMod val="95000"/>
                  </a:schemeClr>
                </a:solidFill>
                <a:latin typeface="楷体" pitchFamily="49" charset="-122"/>
                <a:ea typeface="楷体" pitchFamily="49" charset="-122"/>
              </a:rPr>
              <a:t> student </a:t>
            </a:r>
          </a:p>
          <a:p>
            <a:pPr algn="ctr"/>
            <a:r>
              <a:rPr lang="zh-CN" altLang="en-US" sz="2400" dirty="0" smtClean="0">
                <a:solidFill>
                  <a:schemeClr val="tx1">
                    <a:lumMod val="95000"/>
                  </a:schemeClr>
                </a:solidFill>
                <a:latin typeface="楷体" pitchFamily="49" charset="-122"/>
                <a:ea typeface="楷体" pitchFamily="49" charset="-122"/>
              </a:rPr>
              <a:t>定义了一个数组</a:t>
            </a:r>
            <a:r>
              <a:rPr lang="en-US" altLang="zh-CN" sz="2400" dirty="0" smtClean="0">
                <a:solidFill>
                  <a:schemeClr val="tx1">
                    <a:lumMod val="95000"/>
                  </a:schemeClr>
                </a:solidFill>
                <a:latin typeface="楷体" pitchFamily="49" charset="-122"/>
                <a:ea typeface="楷体" pitchFamily="49" charset="-122"/>
              </a:rPr>
              <a:t>students</a:t>
            </a:r>
          </a:p>
          <a:p>
            <a:pPr algn="ctr"/>
            <a:r>
              <a:rPr lang="zh-CN" altLang="en-US" sz="2400" dirty="0" smtClean="0">
                <a:solidFill>
                  <a:schemeClr val="tx1">
                    <a:lumMod val="95000"/>
                  </a:schemeClr>
                </a:solidFill>
                <a:latin typeface="楷体" pitchFamily="49" charset="-122"/>
                <a:ea typeface="楷体" pitchFamily="49" charset="-122"/>
              </a:rPr>
              <a:t>长度为</a:t>
            </a:r>
            <a:r>
              <a:rPr lang="en-US" altLang="zh-CN" sz="2400" dirty="0" smtClean="0">
                <a:solidFill>
                  <a:schemeClr val="tx1">
                    <a:lumMod val="95000"/>
                  </a:schemeClr>
                </a:solidFill>
                <a:latin typeface="楷体" pitchFamily="49" charset="-122"/>
                <a:ea typeface="楷体" pitchFamily="49" charset="-122"/>
              </a:rPr>
              <a:t>50</a:t>
            </a:r>
            <a:endParaRPr lang="zh-CN" altLang="en-US" sz="2400" dirty="0">
              <a:solidFill>
                <a:schemeClr val="tx1">
                  <a:lumMod val="95000"/>
                </a:schemeClr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862367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凤舞九天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8821</TotalTime>
  <Words>1803</Words>
  <Application>Microsoft Office PowerPoint</Application>
  <PresentationFormat>全屏显示(4:3)</PresentationFormat>
  <Paragraphs>359</Paragraphs>
  <Slides>27</Slides>
  <Notes>11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28" baseType="lpstr">
      <vt:lpstr>凤舞九天</vt:lpstr>
      <vt:lpstr>C语言程序设计基础 第9章 结构</vt:lpstr>
      <vt:lpstr>第9章  结构 </vt:lpstr>
      <vt:lpstr>9.1 结构定义和使用</vt:lpstr>
      <vt:lpstr>9.1 结构定义和使用</vt:lpstr>
      <vt:lpstr>9.1 结构定义和使用</vt:lpstr>
      <vt:lpstr>结构定义示例</vt:lpstr>
      <vt:lpstr>结构定义示例</vt:lpstr>
      <vt:lpstr>9.1 结构定义和使用</vt:lpstr>
      <vt:lpstr>[例9-1] 建立一个学生信息库</vt:lpstr>
      <vt:lpstr>[例9-1] 建立一个学生信息库</vt:lpstr>
      <vt:lpstr>[例9-1] 建立一个学生信息库</vt:lpstr>
      <vt:lpstr>[例9-1] 建立一个学生信息库</vt:lpstr>
      <vt:lpstr>[例9-1] 建立一个学生信息库</vt:lpstr>
      <vt:lpstr>9.2.2  结构变量的定义和初始化</vt:lpstr>
      <vt:lpstr>9.2.2  结构变量的定义和初始化</vt:lpstr>
      <vt:lpstr>9.2.2  结构变量的定义和初始化</vt:lpstr>
      <vt:lpstr>9.2.2  结构变量的定义和初始化</vt:lpstr>
      <vt:lpstr>9.2.2  结构的使用</vt:lpstr>
      <vt:lpstr>9.2.2  结构的使用</vt:lpstr>
      <vt:lpstr>9.3  结构数组 </vt:lpstr>
      <vt:lpstr>结构数组的初始化 </vt:lpstr>
      <vt:lpstr>9.3  结构数组 </vt:lpstr>
      <vt:lpstr>[例9-3]  结构数组排序</vt:lpstr>
      <vt:lpstr>9.3  结构数组</vt:lpstr>
      <vt:lpstr>9.4  结构指针 </vt:lpstr>
      <vt:lpstr>9.4  结构指针 </vt:lpstr>
      <vt:lpstr>本章要点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chap1 引言</dc:title>
  <dc:creator>yanhui</dc:creator>
  <cp:lastModifiedBy>Administrator</cp:lastModifiedBy>
  <cp:revision>1302</cp:revision>
  <dcterms:created xsi:type="dcterms:W3CDTF">1998-02-11T08:33:02Z</dcterms:created>
  <dcterms:modified xsi:type="dcterms:W3CDTF">2014-12-08T14:39:01Z</dcterms:modified>
</cp:coreProperties>
</file>