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5" r:id="rId1"/>
  </p:sldMasterIdLst>
  <p:notesMasterIdLst>
    <p:notesMasterId r:id="rId54"/>
  </p:notesMasterIdLst>
  <p:handoutMasterIdLst>
    <p:handoutMasterId r:id="rId55"/>
  </p:handoutMasterIdLst>
  <p:sldIdLst>
    <p:sldId id="378" r:id="rId2"/>
    <p:sldId id="715" r:id="rId3"/>
    <p:sldId id="717" r:id="rId4"/>
    <p:sldId id="788" r:id="rId5"/>
    <p:sldId id="718" r:id="rId6"/>
    <p:sldId id="720" r:id="rId7"/>
    <p:sldId id="790" r:id="rId8"/>
    <p:sldId id="791" r:id="rId9"/>
    <p:sldId id="792" r:id="rId10"/>
    <p:sldId id="795" r:id="rId11"/>
    <p:sldId id="799" r:id="rId12"/>
    <p:sldId id="794" r:id="rId13"/>
    <p:sldId id="796" r:id="rId14"/>
    <p:sldId id="797" r:id="rId15"/>
    <p:sldId id="801" r:id="rId16"/>
    <p:sldId id="805" r:id="rId17"/>
    <p:sldId id="806" r:id="rId18"/>
    <p:sldId id="804" r:id="rId19"/>
    <p:sldId id="802" r:id="rId20"/>
    <p:sldId id="800" r:id="rId21"/>
    <p:sldId id="803" r:id="rId22"/>
    <p:sldId id="807" r:id="rId23"/>
    <p:sldId id="808" r:id="rId24"/>
    <p:sldId id="809" r:id="rId25"/>
    <p:sldId id="754" r:id="rId26"/>
    <p:sldId id="821" r:id="rId27"/>
    <p:sldId id="811" r:id="rId28"/>
    <p:sldId id="810" r:id="rId29"/>
    <p:sldId id="812" r:id="rId30"/>
    <p:sldId id="813" r:id="rId31"/>
    <p:sldId id="814" r:id="rId32"/>
    <p:sldId id="815" r:id="rId33"/>
    <p:sldId id="816" r:id="rId34"/>
    <p:sldId id="817" r:id="rId35"/>
    <p:sldId id="818" r:id="rId36"/>
    <p:sldId id="820" r:id="rId37"/>
    <p:sldId id="819" r:id="rId38"/>
    <p:sldId id="822" r:id="rId39"/>
    <p:sldId id="823" r:id="rId40"/>
    <p:sldId id="824" r:id="rId41"/>
    <p:sldId id="825" r:id="rId42"/>
    <p:sldId id="826" r:id="rId43"/>
    <p:sldId id="827" r:id="rId44"/>
    <p:sldId id="828" r:id="rId45"/>
    <p:sldId id="829" r:id="rId46"/>
    <p:sldId id="830" r:id="rId47"/>
    <p:sldId id="831" r:id="rId48"/>
    <p:sldId id="832" r:id="rId49"/>
    <p:sldId id="833" r:id="rId50"/>
    <p:sldId id="834" r:id="rId51"/>
    <p:sldId id="835" r:id="rId52"/>
    <p:sldId id="786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009900"/>
    <a:srgbClr val="FF3300"/>
    <a:srgbClr val="CC0066"/>
    <a:srgbClr val="FF9933"/>
    <a:srgbClr val="000000"/>
    <a:srgbClr val="008080"/>
    <a:srgbClr val="FF9966"/>
    <a:srgbClr val="757E3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18" autoAdjust="0"/>
    <p:restoredTop sz="94643" autoAdjust="0"/>
  </p:normalViewPr>
  <p:slideViewPr>
    <p:cSldViewPr>
      <p:cViewPr varScale="1">
        <p:scale>
          <a:sx n="68" d="100"/>
          <a:sy n="68" d="100"/>
        </p:scale>
        <p:origin x="-54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549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9A1641E-8083-46A4-9CDB-657123491B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6007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>
                <a:latin typeface="Times New Roman" pitchFamily="18" charset="0"/>
              </a:defRPr>
            </a:lvl1pPr>
          </a:lstStyle>
          <a:p>
            <a:pPr>
              <a:defRPr/>
            </a:pPr>
            <a:fld id="{57A737B0-5BEA-48F1-8705-0962B05D4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21131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57BC04B-8EFC-4329-AF71-B74A0DFD5008}" type="slidenum">
              <a:rPr lang="zh-CN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B57BC04B-8EFC-4329-AF71-B74A0DFD5008}" type="slidenum">
              <a:rPr lang="zh-CN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C515DE0-4245-4201-9135-59EF1AE1FA2C}" type="slidenum">
              <a:rPr lang="zh-CN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EC515DE0-4245-4201-9135-59EF1AE1FA2C}" type="slidenum">
              <a:rPr lang="zh-CN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zh-CN" smtClean="0">
              <a:latin typeface="Times New Roman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3" y="5214949"/>
            <a:ext cx="1472173" cy="16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4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2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dirty="0" smtClean="0"/>
              <a:t>单击此处编辑母版副标题样式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FA6286-CB94-45D7-998B-3B3E47EC4A79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9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7E0B85-DB53-425D-AF23-C4D84F16102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lang="zh-CN" altLang="en-US" dirty="0" smtClean="0"/>
              <a:t>第二级</a:t>
            </a:r>
          </a:p>
          <a:p>
            <a:pPr lvl="2" eaLnBrk="1" latinLnBrk="0" hangingPunct="1"/>
            <a:r>
              <a:rPr lang="zh-CN" altLang="en-US" dirty="0" smtClean="0"/>
              <a:t>第三级</a:t>
            </a:r>
          </a:p>
          <a:p>
            <a:pPr lvl="3" eaLnBrk="1" latinLnBrk="0" hangingPunct="1"/>
            <a:r>
              <a:rPr lang="zh-CN" altLang="en-US" dirty="0" smtClean="0"/>
              <a:t>第四级</a:t>
            </a:r>
          </a:p>
          <a:p>
            <a:pPr lvl="4" eaLnBrk="1" latinLnBrk="0" hangingPunct="1"/>
            <a:r>
              <a:rPr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3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AB0BA5-D2FA-4596-8068-921CA2942E55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1"/>
            <a:ext cx="1663364" cy="2357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A2224-08F2-472E-818A-E72F6E704BF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DBEC-7D28-4E5E-8157-BFFB55974D5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EEEBB5-02B7-4F8C-93FF-D8777F5FF3EA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50D6FB-756F-4F55-91C3-1B773CB64368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7" y="5357827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5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8" y="1357297"/>
            <a:ext cx="3008313" cy="392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E2A49-151F-4F22-ADE4-04E844A4897C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7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2A6C9E-1646-43D8-8CC0-5D5E07A5B90B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9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dirty="0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dirty="0" smtClean="0"/>
              <a:t>第二级</a:t>
            </a:r>
          </a:p>
          <a:p>
            <a:pPr lvl="2" eaLnBrk="1" latinLnBrk="0" hangingPunct="1"/>
            <a:r>
              <a:rPr kumimoji="0" lang="zh-CN" altLang="en-US" dirty="0" smtClean="0"/>
              <a:t>第三级</a:t>
            </a:r>
          </a:p>
          <a:p>
            <a:pPr lvl="3" eaLnBrk="1" latinLnBrk="0" hangingPunct="1"/>
            <a:r>
              <a:rPr kumimoji="0" lang="zh-CN" altLang="en-US" dirty="0" smtClean="0"/>
              <a:t>第四级</a:t>
            </a:r>
          </a:p>
          <a:p>
            <a:pPr lvl="4" eaLnBrk="1" latinLnBrk="0" hangingPunct="1"/>
            <a:r>
              <a:rPr kumimoji="0" lang="zh-CN" altLang="en-US" dirty="0" smtClean="0"/>
              <a:t>第五级</a:t>
            </a:r>
            <a:endParaRPr kumimoji="0"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9AC93E1-E19E-431D-AFD2-2AADF5969F72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76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5" r:id="rId9"/>
    <p:sldLayoutId id="214748398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rgbClr val="FFFF00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"/>
        <a:defRPr kumimoji="0" sz="32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"/>
        <a:defRPr kumimoji="0" sz="28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"/>
        <a:defRPr kumimoji="0" sz="24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"/>
        <a:defRPr kumimoji="0" sz="2000" kern="1200">
          <a:solidFill>
            <a:srgbClr val="FFFF00"/>
          </a:solidFill>
          <a:latin typeface="楷体" pitchFamily="49" charset="-122"/>
          <a:ea typeface="楷体" pitchFamily="49" charset="-122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"/>
        <a:defRPr kumimoji="0" sz="2000" kern="1200">
          <a:solidFill>
            <a:schemeClr val="tx1"/>
          </a:solidFill>
          <a:latin typeface="楷体" pitchFamily="49" charset="-122"/>
          <a:ea typeface="楷体" pitchFamily="49" charset="-122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685800" y="1214421"/>
            <a:ext cx="7772400" cy="2142571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zh-CN" sz="6600" dirty="0" smtClean="0"/>
              <a:t>C</a:t>
            </a:r>
            <a:r>
              <a:rPr lang="zh-CN" altLang="en-US" sz="6600" dirty="0" smtClean="0"/>
              <a:t>语言程序设计基础</a:t>
            </a:r>
            <a:r>
              <a:rPr lang="en-US" altLang="zh-CN" sz="6600" dirty="0" smtClean="0"/>
              <a:t/>
            </a:r>
            <a:br>
              <a:rPr lang="en-US" altLang="zh-CN" sz="6600" dirty="0" smtClean="0"/>
            </a:br>
            <a:r>
              <a:rPr lang="zh-CN" altLang="en-US" sz="6600" dirty="0">
                <a:solidFill>
                  <a:schemeClr val="tx1"/>
                </a:solidFill>
              </a:rPr>
              <a:t>第</a:t>
            </a:r>
            <a:r>
              <a:rPr lang="en-US" altLang="zh-CN" sz="6600" dirty="0">
                <a:solidFill>
                  <a:schemeClr val="tx1"/>
                </a:solidFill>
              </a:rPr>
              <a:t>8</a:t>
            </a:r>
            <a:r>
              <a:rPr lang="zh-CN" altLang="en-US" sz="6600" dirty="0" smtClean="0">
                <a:solidFill>
                  <a:schemeClr val="tx1"/>
                </a:solidFill>
              </a:rPr>
              <a:t>章 指针</a:t>
            </a:r>
          </a:p>
        </p:txBody>
      </p:sp>
      <p:sp>
        <p:nvSpPr>
          <p:cNvPr id="3075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1547664" y="3645024"/>
            <a:ext cx="6100534" cy="1071571"/>
          </a:xfrm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zh-CN" altLang="en-US" sz="6600" dirty="0" smtClean="0">
                <a:solidFill>
                  <a:srgbClr val="92D050"/>
                </a:solidFill>
                <a:latin typeface="方正古隶简体" pitchFamily="65" charset="-122"/>
                <a:ea typeface="方正古隶简体" pitchFamily="65" charset="-122"/>
              </a:rPr>
              <a:t>刘新国</a:t>
            </a:r>
          </a:p>
        </p:txBody>
      </p:sp>
      <p:sp>
        <p:nvSpPr>
          <p:cNvPr id="3076" name="灯片编号占位符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eaLnBrk="1" hangingPunct="1"/>
            <a:fld id="{CA350B1D-F09C-4E55-AA2B-BDE9A33513F4}" type="slidenum">
              <a:rPr lang="zh-CN" altLang="en-US" smtClean="0">
                <a:latin typeface="Arial Black" pitchFamily="34" charset="0"/>
              </a:rPr>
              <a:pPr eaLnBrk="1" hangingPunct="1"/>
              <a:t>1</a:t>
            </a:fld>
            <a:endParaRPr lang="en-US" altLang="zh-CN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8.2 </a:t>
            </a:r>
            <a:r>
              <a:rPr lang="zh-CN" altLang="en-US" dirty="0"/>
              <a:t>变量交换</a:t>
            </a:r>
            <a:r>
              <a:rPr lang="en-US" altLang="zh-CN" dirty="0" smtClean="0"/>
              <a:t>swap</a:t>
            </a:r>
            <a:r>
              <a:rPr lang="zh-CN" altLang="en-US" dirty="0" smtClean="0"/>
              <a:t>函数实现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8348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swap2(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*x,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*y)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 p = x;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x = y;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y = p;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b="1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5652120" y="1600201"/>
            <a:ext cx="3034680" cy="4525963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a=1, b=2;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swap2(&amp;a, &amp;b);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FF00"/>
                </a:solidFill>
              </a:rPr>
              <a:t>能否成功交换变量</a:t>
            </a:r>
            <a:r>
              <a:rPr lang="en-US" altLang="zh-CN" dirty="0">
                <a:solidFill>
                  <a:srgbClr val="FFFF00"/>
                </a:solidFill>
              </a:rPr>
              <a:t>a</a:t>
            </a:r>
            <a:r>
              <a:rPr lang="zh-CN" altLang="en-US" dirty="0">
                <a:solidFill>
                  <a:srgbClr val="FFFF00"/>
                </a:solidFill>
              </a:rPr>
              <a:t>和</a:t>
            </a:r>
            <a:r>
              <a:rPr lang="en-US" altLang="zh-CN" dirty="0">
                <a:solidFill>
                  <a:srgbClr val="FFFF00"/>
                </a:solidFill>
              </a:rPr>
              <a:t>b</a:t>
            </a:r>
            <a:r>
              <a:rPr lang="zh-CN" altLang="en-US" dirty="0">
                <a:solidFill>
                  <a:srgbClr val="FFFF00"/>
                </a:solidFill>
              </a:rPr>
              <a:t>的值</a:t>
            </a:r>
            <a:r>
              <a:rPr lang="zh-CN" altLang="en-US" dirty="0" smtClean="0">
                <a:solidFill>
                  <a:srgbClr val="FFFF00"/>
                </a:solidFill>
              </a:rPr>
              <a:t>？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312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8.2 </a:t>
            </a:r>
            <a:r>
              <a:rPr lang="zh-CN" altLang="en-US" dirty="0"/>
              <a:t>变量交换</a:t>
            </a:r>
            <a:r>
              <a:rPr lang="en-US" altLang="zh-CN" dirty="0" smtClean="0"/>
              <a:t>swap</a:t>
            </a:r>
            <a:r>
              <a:rPr lang="zh-CN" altLang="en-US" dirty="0" smtClean="0"/>
              <a:t>函数实现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8348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swap3(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*x,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*y)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/>
              <a:t>int</a:t>
            </a:r>
            <a:r>
              <a:rPr lang="en-US" altLang="zh-CN" dirty="0"/>
              <a:t> temp = *x;</a:t>
            </a:r>
          </a:p>
          <a:p>
            <a:pPr marL="0" indent="0">
              <a:buNone/>
            </a:pPr>
            <a:r>
              <a:rPr lang="en-US" altLang="zh-CN" dirty="0"/>
              <a:t>   *x = *y;</a:t>
            </a:r>
          </a:p>
          <a:p>
            <a:pPr marL="0" indent="0">
              <a:buNone/>
            </a:pPr>
            <a:r>
              <a:rPr lang="en-US" altLang="zh-CN" dirty="0"/>
              <a:t>   *y = temp;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b="1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5652120" y="1600201"/>
            <a:ext cx="3034680" cy="4525963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a=1, b=2;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swap3(&amp;a, &amp;b);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>
                <a:solidFill>
                  <a:srgbClr val="FFFF00"/>
                </a:solidFill>
              </a:rPr>
              <a:t>能否成功交换变量</a:t>
            </a:r>
            <a:r>
              <a:rPr lang="en-US" altLang="zh-CN" dirty="0">
                <a:solidFill>
                  <a:srgbClr val="FFFF00"/>
                </a:solidFill>
              </a:rPr>
              <a:t>a</a:t>
            </a:r>
            <a:r>
              <a:rPr lang="zh-CN" altLang="en-US" dirty="0">
                <a:solidFill>
                  <a:srgbClr val="FFFF00"/>
                </a:solidFill>
              </a:rPr>
              <a:t>和</a:t>
            </a:r>
            <a:r>
              <a:rPr lang="en-US" altLang="zh-CN" dirty="0">
                <a:solidFill>
                  <a:srgbClr val="FFFF00"/>
                </a:solidFill>
              </a:rPr>
              <a:t>b</a:t>
            </a:r>
            <a:r>
              <a:rPr lang="zh-CN" altLang="en-US" dirty="0">
                <a:solidFill>
                  <a:srgbClr val="FFFF00"/>
                </a:solidFill>
              </a:rPr>
              <a:t>的值</a:t>
            </a:r>
            <a:r>
              <a:rPr lang="zh-CN" altLang="en-US" dirty="0" smtClean="0">
                <a:solidFill>
                  <a:srgbClr val="FFFF00"/>
                </a:solidFill>
              </a:rPr>
              <a:t>？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038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8.2.2 </a:t>
            </a:r>
            <a:r>
              <a:rPr lang="zh-CN" altLang="en-US" smtClean="0"/>
              <a:t>指针作为函数的参数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swap2(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*x,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*y)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temp = *x;</a:t>
            </a:r>
          </a:p>
          <a:p>
            <a:pPr marL="0" indent="0">
              <a:buNone/>
            </a:pPr>
            <a:r>
              <a:rPr lang="en-US" altLang="zh-CN" dirty="0" smtClean="0"/>
              <a:t>   *x = *y;</a:t>
            </a:r>
          </a:p>
          <a:p>
            <a:pPr marL="0" indent="0">
              <a:buNone/>
            </a:pPr>
            <a:r>
              <a:rPr lang="en-US" altLang="zh-CN" dirty="0" smtClean="0"/>
              <a:t>   *y = temp;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/>
              <a:t>void main()</a:t>
            </a:r>
          </a:p>
          <a:p>
            <a:pPr marL="0" indent="0">
              <a:buNone/>
            </a:pPr>
            <a:r>
              <a:rPr lang="en-US" altLang="zh-CN" dirty="0"/>
              <a:t>{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int</a:t>
            </a:r>
            <a:r>
              <a:rPr lang="en-US" altLang="zh-CN" dirty="0"/>
              <a:t> a=1, b=2;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smtClean="0"/>
              <a:t>swap2(&amp;</a:t>
            </a:r>
            <a:r>
              <a:rPr lang="en-US" altLang="zh-CN" dirty="0"/>
              <a:t>a, &amp;b);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12</a:t>
            </a:fld>
            <a:endParaRPr lang="en-US" altLang="zh-CN"/>
          </a:p>
        </p:txBody>
      </p:sp>
      <p:sp>
        <p:nvSpPr>
          <p:cNvPr id="10" name="矩形 9"/>
          <p:cNvSpPr/>
          <p:nvPr/>
        </p:nvSpPr>
        <p:spPr>
          <a:xfrm>
            <a:off x="3707904" y="4509120"/>
            <a:ext cx="3775393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zh-CN" altLang="en-US" sz="2800" dirty="0">
                <a:solidFill>
                  <a:srgbClr val="FFFF00"/>
                </a:solidFill>
              </a:rPr>
              <a:t>传递</a:t>
            </a:r>
            <a:r>
              <a:rPr lang="zh-CN" altLang="en-US" sz="2800" dirty="0" smtClean="0">
                <a:solidFill>
                  <a:srgbClr val="FFFF00"/>
                </a:solidFill>
              </a:rPr>
              <a:t>结果</a:t>
            </a:r>
            <a:endParaRPr lang="en-US" altLang="zh-CN" sz="28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sz="2800" dirty="0">
                <a:solidFill>
                  <a:srgbClr val="FFFF00"/>
                </a:solidFill>
              </a:rPr>
              <a:t>改变主调函数的变量</a:t>
            </a:r>
            <a:r>
              <a:rPr lang="zh-CN" altLang="en-US" sz="2800" dirty="0" smtClean="0">
                <a:solidFill>
                  <a:srgbClr val="FFFF00"/>
                </a:solidFill>
              </a:rPr>
              <a:t>值</a:t>
            </a:r>
            <a:endParaRPr lang="en-US" altLang="zh-CN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2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[8-4]</a:t>
            </a:r>
            <a:r>
              <a:rPr lang="zh-CN" altLang="en-US" dirty="0" smtClean="0"/>
              <a:t>编写函数，计算某年某天对应的</a:t>
            </a:r>
            <a:r>
              <a:rPr lang="zh-CN" altLang="en-US" dirty="0" smtClean="0">
                <a:solidFill>
                  <a:srgbClr val="FF0000"/>
                </a:solidFill>
              </a:rPr>
              <a:t>月份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日期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函数的输入参数：年份，天数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year,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yearday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 smtClean="0"/>
              <a:t>例如</a:t>
            </a:r>
            <a:r>
              <a:rPr lang="en-US" altLang="zh-CN" dirty="0" smtClean="0"/>
              <a:t>2008</a:t>
            </a:r>
            <a:r>
              <a:rPr lang="zh-CN" altLang="en-US" dirty="0"/>
              <a:t>年的第</a:t>
            </a:r>
            <a:r>
              <a:rPr lang="en-US" altLang="zh-CN" dirty="0"/>
              <a:t>128</a:t>
            </a:r>
            <a:r>
              <a:rPr lang="zh-CN" altLang="en-US" dirty="0" smtClean="0"/>
              <a:t>天，</a:t>
            </a:r>
            <a:r>
              <a:rPr lang="en-US" altLang="zh-CN" dirty="0" smtClean="0"/>
              <a:t>year=2008, </a:t>
            </a:r>
            <a:r>
              <a:rPr lang="en-US" altLang="zh-CN" dirty="0" err="1" smtClean="0"/>
              <a:t>yearday</a:t>
            </a:r>
            <a:r>
              <a:rPr lang="en-US" altLang="zh-CN" dirty="0" smtClean="0"/>
              <a:t>=128</a:t>
            </a:r>
          </a:p>
          <a:p>
            <a:pPr marL="0" indent="0">
              <a:buNone/>
            </a:pPr>
            <a:r>
              <a:rPr lang="zh-CN" altLang="en-US" dirty="0" smtClean="0"/>
              <a:t>函数的输出结果：月份，日期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 smtClean="0"/>
              <a:t>结果不止一个，无法用返回值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/>
              <a:t>可以</a:t>
            </a:r>
            <a:r>
              <a:rPr lang="zh-CN" altLang="en-US" dirty="0" smtClean="0"/>
              <a:t>用指针变量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*</a:t>
            </a:r>
            <a:r>
              <a:rPr lang="en-US" altLang="zh-CN" dirty="0" err="1" smtClean="0">
                <a:solidFill>
                  <a:srgbClr val="FF0000"/>
                </a:solidFill>
              </a:rPr>
              <a:t>pmonth</a:t>
            </a:r>
            <a:r>
              <a:rPr lang="en-US" altLang="zh-CN" dirty="0" smtClean="0">
                <a:solidFill>
                  <a:srgbClr val="FF0000"/>
                </a:solidFill>
              </a:rPr>
              <a:t>, </a:t>
            </a:r>
            <a:r>
              <a:rPr lang="en-US" altLang="zh-CN" dirty="0" err="1"/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 *</a:t>
            </a:r>
            <a:r>
              <a:rPr lang="en-US" altLang="zh-CN" dirty="0" err="1" smtClean="0">
                <a:solidFill>
                  <a:srgbClr val="FF0000"/>
                </a:solidFill>
              </a:rPr>
              <a:t>pday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函数原型：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/>
              <a:t>month_day</a:t>
            </a:r>
            <a:r>
              <a:rPr lang="en-US" altLang="zh-CN" dirty="0"/>
              <a:t>(</a:t>
            </a:r>
            <a:r>
              <a:rPr lang="en-US" altLang="zh-CN" dirty="0" err="1"/>
              <a:t>int</a:t>
            </a:r>
            <a:r>
              <a:rPr lang="en-US" altLang="zh-CN" dirty="0"/>
              <a:t> year, </a:t>
            </a: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yearday</a:t>
            </a:r>
            <a:r>
              <a:rPr lang="en-US" altLang="zh-CN" dirty="0"/>
              <a:t>,</a:t>
            </a:r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en-US" altLang="zh-CN" dirty="0" err="1"/>
              <a:t>int</a:t>
            </a:r>
            <a:r>
              <a:rPr lang="en-US" altLang="zh-CN" dirty="0"/>
              <a:t> *</a:t>
            </a:r>
            <a:r>
              <a:rPr lang="en-US" altLang="zh-CN" dirty="0" err="1"/>
              <a:t>pmonth</a:t>
            </a:r>
            <a:r>
              <a:rPr lang="en-US" altLang="zh-CN" dirty="0"/>
              <a:t>, </a:t>
            </a:r>
            <a:r>
              <a:rPr lang="en-US" altLang="zh-CN" dirty="0" err="1"/>
              <a:t>int</a:t>
            </a:r>
            <a:r>
              <a:rPr lang="en-US" altLang="zh-CN" dirty="0"/>
              <a:t> *</a:t>
            </a:r>
            <a:r>
              <a:rPr lang="en-US" altLang="zh-CN" dirty="0" err="1"/>
              <a:t>pday</a:t>
            </a:r>
            <a:r>
              <a:rPr lang="en-US" altLang="zh-CN" dirty="0" smtClean="0"/>
              <a:t>)</a:t>
            </a:r>
            <a:r>
              <a:rPr lang="en-US" altLang="zh-CN" dirty="0"/>
              <a:t>;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18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[8-4]</a:t>
            </a:r>
            <a:r>
              <a:rPr lang="zh-CN" altLang="en-US" dirty="0" smtClean="0"/>
              <a:t>计算某年某天对应的</a:t>
            </a:r>
            <a:r>
              <a:rPr lang="zh-CN" altLang="en-US" dirty="0" smtClean="0">
                <a:solidFill>
                  <a:srgbClr val="FF0000"/>
                </a:solidFill>
              </a:rPr>
              <a:t>月份</a:t>
            </a:r>
            <a:r>
              <a:rPr lang="zh-CN" altLang="en-US" dirty="0" smtClean="0"/>
              <a:t>和</a:t>
            </a:r>
            <a:r>
              <a:rPr lang="zh-CN" altLang="en-US" dirty="0" smtClean="0">
                <a:solidFill>
                  <a:srgbClr val="FF0000"/>
                </a:solidFill>
              </a:rPr>
              <a:t>日期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58816" cy="4525963"/>
          </a:xfrm>
        </p:spPr>
        <p:txBody>
          <a:bodyPr>
            <a:noAutofit/>
          </a:bodyPr>
          <a:lstStyle/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 smtClean="0"/>
              <a:t>void </a:t>
            </a:r>
            <a:r>
              <a:rPr lang="en-US" altLang="zh-CN" sz="2400" dirty="0" err="1"/>
              <a:t>month_day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(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year,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yearday</a:t>
            </a:r>
            <a:r>
              <a:rPr lang="en-US" altLang="zh-CN" sz="2400" dirty="0"/>
              <a:t>, </a:t>
            </a:r>
            <a:endParaRPr lang="en-US" altLang="zh-CN" sz="2400" dirty="0" smtClean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*</a:t>
            </a:r>
            <a:r>
              <a:rPr lang="en-US" altLang="zh-CN" sz="2400" dirty="0" err="1" smtClean="0"/>
              <a:t>pmonth</a:t>
            </a:r>
            <a:r>
              <a:rPr lang="en-US" altLang="zh-CN" sz="2400" dirty="0" smtClean="0"/>
              <a:t>,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*</a:t>
            </a:r>
            <a:r>
              <a:rPr lang="en-US" altLang="zh-CN" sz="2400" dirty="0" err="1" smtClean="0"/>
              <a:t>pday</a:t>
            </a:r>
            <a:r>
              <a:rPr lang="en-US" altLang="zh-CN" sz="2400" dirty="0"/>
              <a:t>)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{   </a:t>
            </a:r>
            <a:endParaRPr lang="en-US" altLang="zh-CN" sz="2400" dirty="0" smtClean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k, </a:t>
            </a:r>
            <a:r>
              <a:rPr lang="en-US" altLang="zh-CN" sz="2400" dirty="0" smtClean="0"/>
              <a:t>leap;</a:t>
            </a:r>
            <a:endParaRPr lang="en-US" altLang="zh-CN" sz="240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tab [2][13] = </a:t>
            </a:r>
            <a:r>
              <a:rPr lang="en-US" altLang="zh-CN" sz="2400" dirty="0" smtClean="0"/>
              <a:t>{ 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 {0,31,28,… </a:t>
            </a:r>
            <a:r>
              <a:rPr lang="en-US" altLang="zh-CN" sz="2400" dirty="0"/>
              <a:t>31 },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   </a:t>
            </a:r>
            <a:r>
              <a:rPr lang="en-US" altLang="zh-CN" sz="2400" dirty="0" smtClean="0"/>
              <a:t>{0,31,29,… 31 }};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4427984" y="1600201"/>
            <a:ext cx="4716016" cy="4525963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zh-CN" altLang="en-US" sz="2400" dirty="0" smtClean="0"/>
              <a:t>   /* </a:t>
            </a:r>
            <a:r>
              <a:rPr lang="zh-CN" altLang="en-US" sz="2400" dirty="0">
                <a:latin typeface="宋体" pitchFamily="2" charset="-122"/>
              </a:rPr>
              <a:t>闰年判别</a:t>
            </a:r>
            <a:r>
              <a:rPr lang="en-US" altLang="zh-CN" sz="2400" dirty="0"/>
              <a:t>leap */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 leap = (year%4==0&amp;&amp;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    year%100!=0) ||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    year%400== 0;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en-US" altLang="zh-CN" sz="2400" dirty="0" smtClean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 smtClean="0"/>
              <a:t>   for( k=1;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</a:t>
            </a:r>
            <a:r>
              <a:rPr lang="en-US" altLang="zh-CN" sz="2400" dirty="0" smtClean="0"/>
              <a:t>      </a:t>
            </a:r>
            <a:r>
              <a:rPr lang="en-US" altLang="zh-CN" sz="2400" dirty="0" err="1" smtClean="0"/>
              <a:t>yearday</a:t>
            </a:r>
            <a:r>
              <a:rPr lang="en-US" altLang="zh-CN" sz="2400" dirty="0" smtClean="0"/>
              <a:t> &gt; tab[leap</a:t>
            </a:r>
            <a:r>
              <a:rPr lang="en-US" altLang="zh-CN" sz="2400" dirty="0"/>
              <a:t>][k</a:t>
            </a:r>
            <a:r>
              <a:rPr lang="en-US" altLang="zh-CN" sz="2400" dirty="0" smtClean="0"/>
              <a:t>];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 smtClean="0"/>
              <a:t>       k++ )</a:t>
            </a:r>
            <a:endParaRPr lang="en-US" altLang="zh-CN" sz="240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</a:t>
            </a: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yearday</a:t>
            </a:r>
            <a:r>
              <a:rPr lang="en-US" altLang="zh-CN" sz="2400" dirty="0" smtClean="0"/>
              <a:t> -= tab[leap</a:t>
            </a:r>
            <a:r>
              <a:rPr lang="en-US" altLang="zh-CN" sz="2400" dirty="0"/>
              <a:t>][k];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endParaRPr lang="en-US" altLang="zh-CN" sz="2400" dirty="0"/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</a:t>
            </a:r>
            <a:r>
              <a:rPr lang="en-US" altLang="zh-CN" sz="2400" dirty="0" smtClean="0"/>
              <a:t> *</a:t>
            </a:r>
            <a:r>
              <a:rPr lang="en-US" altLang="zh-CN" sz="2400" dirty="0" err="1"/>
              <a:t>pmonth</a:t>
            </a:r>
            <a:r>
              <a:rPr lang="en-US" altLang="zh-CN" sz="2400" dirty="0"/>
              <a:t> = k;</a:t>
            </a:r>
          </a:p>
          <a:p>
            <a:pPr algn="just">
              <a:spcBef>
                <a:spcPct val="0"/>
              </a:spcBef>
              <a:buClrTx/>
              <a:buSzTx/>
              <a:buNone/>
            </a:pPr>
            <a:r>
              <a:rPr lang="en-US" altLang="zh-CN" sz="2400" dirty="0"/>
              <a:t>  </a:t>
            </a:r>
            <a:r>
              <a:rPr lang="en-US" altLang="zh-CN" sz="2400" dirty="0" smtClean="0"/>
              <a:t> *</a:t>
            </a:r>
            <a:r>
              <a:rPr lang="en-US" altLang="zh-CN" sz="2400" dirty="0" err="1"/>
              <a:t>pday</a:t>
            </a:r>
            <a:r>
              <a:rPr lang="en-US" altLang="zh-CN" sz="2400" dirty="0"/>
              <a:t> = </a:t>
            </a:r>
            <a:r>
              <a:rPr lang="en-US" altLang="zh-CN" sz="2400" dirty="0" err="1"/>
              <a:t>yearday</a:t>
            </a:r>
            <a:r>
              <a:rPr lang="en-US" altLang="zh-CN" sz="2400" dirty="0"/>
              <a:t>;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endParaRPr lang="en-US" altLang="zh-CN" sz="2400" dirty="0" smtClean="0"/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zh-CN" sz="2400" dirty="0" smtClean="0"/>
              <a:t>} </a:t>
            </a:r>
            <a:endParaRPr lang="en-US" altLang="zh-CN" sz="2400" dirty="0"/>
          </a:p>
          <a:p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14</a:t>
            </a:fld>
            <a:endParaRPr lang="en-US" altLang="zh-CN"/>
          </a:p>
        </p:txBody>
      </p:sp>
      <p:cxnSp>
        <p:nvCxnSpPr>
          <p:cNvPr id="7" name="直接连接符 6"/>
          <p:cNvCxnSpPr/>
          <p:nvPr/>
        </p:nvCxnSpPr>
        <p:spPr>
          <a:xfrm>
            <a:off x="4355976" y="1556792"/>
            <a:ext cx="0" cy="4968552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27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8.3 </a:t>
            </a:r>
            <a:r>
              <a:rPr lang="zh-CN" altLang="en-US" smtClean="0"/>
              <a:t>指针与数组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数组名实际上代表了一个指针</a:t>
            </a:r>
            <a:endParaRPr lang="en-US" altLang="zh-CN" dirty="0" smtClean="0"/>
          </a:p>
          <a:p>
            <a:pPr marL="857250" lvl="1" indent="-457200"/>
            <a:r>
              <a:rPr lang="zh-CN" altLang="en-US" dirty="0" smtClean="0"/>
              <a:t>它指向数组的首元素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a[100];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zh-CN" altLang="en-US" dirty="0" smtClean="0"/>
              <a:t>那么</a:t>
            </a:r>
            <a:r>
              <a:rPr lang="en-US" altLang="zh-CN" dirty="0" smtClean="0"/>
              <a:t>a</a:t>
            </a:r>
            <a:r>
              <a:rPr lang="zh-CN" altLang="en-US" dirty="0" smtClean="0"/>
              <a:t>就是一个指针，存储了</a:t>
            </a:r>
            <a:r>
              <a:rPr lang="en-US" altLang="zh-CN" dirty="0" smtClean="0"/>
              <a:t>a[0]</a:t>
            </a:r>
            <a:r>
              <a:rPr lang="zh-CN" altLang="en-US" dirty="0" smtClean="0"/>
              <a:t>的地址。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数组名是一个指针常量</a:t>
            </a:r>
            <a:endParaRPr lang="en-US" altLang="zh-CN" dirty="0" smtClean="0"/>
          </a:p>
          <a:p>
            <a:pPr marL="857250" lvl="1" indent="-457200"/>
            <a:r>
              <a:rPr lang="zh-CN" altLang="en-US" dirty="0"/>
              <a:t>不能改变</a:t>
            </a:r>
            <a:r>
              <a:rPr lang="zh-CN" altLang="en-US" dirty="0" smtClean="0"/>
              <a:t>它的</a:t>
            </a:r>
            <a:r>
              <a:rPr lang="zh-CN" altLang="en-US" dirty="0"/>
              <a:t>地址</a:t>
            </a:r>
            <a:r>
              <a:rPr lang="zh-CN" altLang="en-US" dirty="0" smtClean="0"/>
              <a:t>值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a[100], c</a:t>
            </a:r>
            <a:r>
              <a:rPr lang="zh-CN" altLang="en-US" dirty="0" smtClean="0"/>
              <a:t>， *</a:t>
            </a:r>
            <a:r>
              <a:rPr lang="en-US" altLang="zh-CN" dirty="0" smtClean="0"/>
              <a:t>p;</a:t>
            </a:r>
          </a:p>
          <a:p>
            <a:pPr marL="400050" lvl="1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a = &amp; c; /</a:t>
            </a:r>
            <a:r>
              <a:rPr lang="zh-CN" altLang="en-US" dirty="0" smtClean="0">
                <a:solidFill>
                  <a:srgbClr val="FF0000"/>
                </a:solidFill>
              </a:rPr>
              <a:t>*不可以*</a:t>
            </a:r>
            <a:r>
              <a:rPr lang="en-US" altLang="zh-CN" dirty="0" smtClean="0">
                <a:solidFill>
                  <a:srgbClr val="FF0000"/>
                </a:solidFill>
              </a:rPr>
              <a:t>/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</a:t>
            </a:r>
            <a:r>
              <a:rPr lang="en-US" altLang="zh-CN" dirty="0" smtClean="0"/>
              <a:t>p = a; /*</a:t>
            </a:r>
            <a:r>
              <a:rPr lang="zh-CN" altLang="en-US" dirty="0" smtClean="0"/>
              <a:t>可以</a:t>
            </a:r>
            <a:r>
              <a:rPr lang="en-US" altLang="zh-CN" dirty="0" smtClean="0"/>
              <a:t>*/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130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8.3 </a:t>
            </a:r>
            <a:r>
              <a:rPr lang="zh-CN" altLang="en-US" dirty="0" smtClean="0"/>
              <a:t>指针与数组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5122912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a[100];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*p = a;</a:t>
            </a:r>
          </a:p>
          <a:p>
            <a:pPr marL="0" indent="0">
              <a:buNone/>
            </a:pPr>
            <a:r>
              <a:rPr lang="zh-CN" altLang="en-US" dirty="0" smtClean="0"/>
              <a:t>指针</a:t>
            </a:r>
            <a:r>
              <a:rPr lang="en-US" altLang="zh-CN" dirty="0" smtClean="0"/>
              <a:t>p</a:t>
            </a:r>
            <a:r>
              <a:rPr lang="zh-CN" altLang="en-US" dirty="0" smtClean="0"/>
              <a:t>的</a:t>
            </a:r>
            <a:r>
              <a:rPr lang="zh-CN" altLang="en-US" dirty="0"/>
              <a:t>地址</a:t>
            </a:r>
            <a:r>
              <a:rPr lang="zh-CN" altLang="en-US" dirty="0" smtClean="0"/>
              <a:t>值为</a:t>
            </a:r>
            <a:r>
              <a:rPr lang="en-US" altLang="zh-CN" dirty="0" smtClean="0"/>
              <a:t>3000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009900"/>
                </a:solidFill>
              </a:rPr>
              <a:t>假设整数为</a:t>
            </a:r>
            <a:r>
              <a:rPr lang="en-US" altLang="zh-CN" dirty="0" smtClean="0">
                <a:solidFill>
                  <a:srgbClr val="009900"/>
                </a:solidFill>
              </a:rPr>
              <a:t>2</a:t>
            </a:r>
            <a:r>
              <a:rPr lang="zh-CN" altLang="en-US" dirty="0" smtClean="0">
                <a:solidFill>
                  <a:srgbClr val="009900"/>
                </a:solidFill>
              </a:rPr>
              <a:t>个字节长</a:t>
            </a:r>
            <a:endParaRPr lang="en-US" altLang="zh-CN" dirty="0" smtClean="0">
              <a:solidFill>
                <a:srgbClr val="0099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指针</a:t>
            </a:r>
            <a:r>
              <a:rPr lang="en-US" altLang="zh-CN" dirty="0" smtClean="0"/>
              <a:t>p+1</a:t>
            </a:r>
            <a:r>
              <a:rPr lang="zh-CN" altLang="en-US" dirty="0" smtClean="0"/>
              <a:t>的地址</a:t>
            </a:r>
            <a:r>
              <a:rPr lang="zh-CN" altLang="en-US" dirty="0"/>
              <a:t>值</a:t>
            </a:r>
            <a:r>
              <a:rPr lang="zh-CN" altLang="en-US" dirty="0" smtClean="0"/>
              <a:t>为</a:t>
            </a:r>
            <a:r>
              <a:rPr lang="en-US" altLang="zh-CN" dirty="0" smtClean="0"/>
              <a:t>3002</a:t>
            </a:r>
          </a:p>
          <a:p>
            <a:pPr marL="0" indent="0">
              <a:buNone/>
            </a:pPr>
            <a:r>
              <a:rPr lang="en-US" altLang="zh-CN" dirty="0" smtClean="0"/>
              <a:t>…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指针</a:t>
            </a:r>
            <a:r>
              <a:rPr lang="en-US" altLang="zh-CN" dirty="0" err="1" smtClean="0"/>
              <a:t>p+i</a:t>
            </a:r>
            <a:r>
              <a:rPr lang="zh-CN" altLang="en-US" dirty="0" smtClean="0"/>
              <a:t>的</a:t>
            </a:r>
            <a:r>
              <a:rPr lang="zh-CN" altLang="en-US" dirty="0"/>
              <a:t>地址</a:t>
            </a:r>
            <a:r>
              <a:rPr lang="zh-CN" altLang="en-US" dirty="0" smtClean="0"/>
              <a:t>值</a:t>
            </a:r>
            <a:r>
              <a:rPr lang="zh-CN" altLang="en-US" dirty="0"/>
              <a:t>为</a:t>
            </a:r>
            <a:r>
              <a:rPr lang="en-US" altLang="zh-CN" dirty="0" smtClean="0"/>
              <a:t>3000</a:t>
            </a:r>
            <a:r>
              <a:rPr lang="en-US" altLang="zh-CN" dirty="0" smtClean="0">
                <a:solidFill>
                  <a:srgbClr val="FFFF00"/>
                </a:solidFill>
              </a:rPr>
              <a:t>+2i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p + i == a + i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   </a:t>
            </a:r>
            <a:r>
              <a:rPr lang="zh-CN" altLang="en-US" dirty="0" smtClean="0"/>
              <a:t>（都指向</a:t>
            </a:r>
            <a:r>
              <a:rPr lang="en-US" altLang="zh-CN" dirty="0" smtClean="0"/>
              <a:t>a</a:t>
            </a:r>
            <a:r>
              <a:rPr lang="zh-CN" altLang="en-US" dirty="0" smtClean="0"/>
              <a:t>的第</a:t>
            </a:r>
            <a:r>
              <a:rPr lang="en-US" altLang="zh-CN" dirty="0" smtClean="0"/>
              <a:t>i</a:t>
            </a:r>
            <a:r>
              <a:rPr lang="zh-CN" altLang="en-US" dirty="0" smtClean="0"/>
              <a:t>个元素）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指针</a:t>
            </a:r>
            <a:r>
              <a:rPr lang="zh-CN" altLang="en-US" dirty="0">
                <a:solidFill>
                  <a:srgbClr val="FF0000"/>
                </a:solidFill>
              </a:rPr>
              <a:t>的</a:t>
            </a:r>
            <a:r>
              <a:rPr lang="zh-CN" altLang="en-US" dirty="0" smtClean="0">
                <a:solidFill>
                  <a:srgbClr val="FF0000"/>
                </a:solidFill>
              </a:rPr>
              <a:t>加法</a:t>
            </a:r>
            <a:r>
              <a:rPr lang="zh-CN" altLang="en-US" dirty="0" smtClean="0"/>
              <a:t>：</a:t>
            </a:r>
            <a:r>
              <a:rPr lang="zh-CN" altLang="en-US" dirty="0" smtClean="0">
                <a:solidFill>
                  <a:srgbClr val="FFFF00"/>
                </a:solidFill>
              </a:rPr>
              <a:t>指针 </a:t>
            </a:r>
            <a:r>
              <a:rPr lang="en-US" altLang="zh-CN" dirty="0" smtClean="0">
                <a:solidFill>
                  <a:srgbClr val="FFFF00"/>
                </a:solidFill>
              </a:rPr>
              <a:t>+ </a:t>
            </a:r>
            <a:r>
              <a:rPr lang="zh-CN" altLang="en-US" dirty="0" smtClean="0">
                <a:solidFill>
                  <a:srgbClr val="FFFF00"/>
                </a:solidFill>
              </a:rPr>
              <a:t>整数</a:t>
            </a:r>
            <a:r>
              <a:rPr lang="en-US" altLang="zh-CN" dirty="0" smtClean="0">
                <a:solidFill>
                  <a:srgbClr val="FFFF00"/>
                </a:solidFill>
              </a:rPr>
              <a:t>n</a:t>
            </a:r>
          </a:p>
          <a:p>
            <a:pPr marL="0" indent="0">
              <a:buNone/>
            </a:pPr>
            <a:r>
              <a:rPr lang="zh-CN" altLang="en-US" dirty="0" smtClean="0"/>
              <a:t>结果：</a:t>
            </a:r>
            <a:r>
              <a:rPr lang="zh-CN" altLang="en-US" dirty="0" smtClean="0">
                <a:solidFill>
                  <a:srgbClr val="FFFF00"/>
                </a:solidFill>
              </a:rPr>
              <a:t>将指针往后移动</a:t>
            </a: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zh-CN" altLang="en-US" dirty="0" smtClean="0">
                <a:solidFill>
                  <a:srgbClr val="FF0000"/>
                </a:solidFill>
              </a:rPr>
              <a:t>个单元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即：</a:t>
            </a:r>
            <a:r>
              <a:rPr lang="zh-CN" altLang="en-US" dirty="0" smtClean="0">
                <a:solidFill>
                  <a:srgbClr val="FFFF00"/>
                </a:solidFill>
              </a:rPr>
              <a:t>地址值</a:t>
            </a:r>
            <a:r>
              <a:rPr lang="zh-CN" altLang="en-US" dirty="0">
                <a:solidFill>
                  <a:srgbClr val="FFFF00"/>
                </a:solidFill>
              </a:rPr>
              <a:t>增加</a:t>
            </a:r>
            <a:r>
              <a:rPr lang="zh-CN" altLang="en-US" dirty="0" smtClean="0">
                <a:solidFill>
                  <a:srgbClr val="FFFF00"/>
                </a:solidFill>
              </a:rPr>
              <a:t>了</a:t>
            </a:r>
            <a:r>
              <a:rPr lang="en-US" altLang="zh-CN" dirty="0" smtClean="0">
                <a:solidFill>
                  <a:srgbClr val="FF0000"/>
                </a:solidFill>
              </a:rPr>
              <a:t>n * </a:t>
            </a:r>
            <a:r>
              <a:rPr lang="en-US" altLang="zh-CN" dirty="0" err="1" smtClean="0">
                <a:solidFill>
                  <a:srgbClr val="FFFF00"/>
                </a:solidFill>
              </a:rPr>
              <a:t>sizeof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数据类型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</p:txBody>
      </p:sp>
      <p:grpSp>
        <p:nvGrpSpPr>
          <p:cNvPr id="67" name="组合 66"/>
          <p:cNvGrpSpPr/>
          <p:nvPr/>
        </p:nvGrpSpPr>
        <p:grpSpPr>
          <a:xfrm>
            <a:off x="5508104" y="901029"/>
            <a:ext cx="3096344" cy="5213531"/>
            <a:chOff x="4788024" y="890861"/>
            <a:chExt cx="3096344" cy="5213531"/>
          </a:xfrm>
        </p:grpSpPr>
        <p:sp>
          <p:nvSpPr>
            <p:cNvPr id="35" name="矩形 34"/>
            <p:cNvSpPr/>
            <p:nvPr/>
          </p:nvSpPr>
          <p:spPr>
            <a:xfrm>
              <a:off x="6012160" y="2097065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6012160" y="2567309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6012160" y="3037552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012160" y="3507795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a[i]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6012160" y="3978038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6012160" y="4437097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6012160" y="4907340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a[99]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6012160" y="1626822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6012160" y="890861"/>
              <a:ext cx="1872208" cy="7359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>
                  <a:latin typeface="Courier New" pitchFamily="49" charset="0"/>
                  <a:cs typeface="Courier New" pitchFamily="49" charset="0"/>
                </a:rPr>
                <a:t>内存单元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012160" y="5377583"/>
              <a:ext cx="1872208" cy="70647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4788024" y="892838"/>
              <a:ext cx="1152128" cy="7359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b="1" dirty="0" smtClean="0">
                  <a:latin typeface="Courier New" pitchFamily="49" charset="0"/>
                  <a:cs typeface="Courier New" pitchFamily="49" charset="0"/>
                </a:rPr>
                <a:t>内存地址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4788024" y="2117401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3002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4788024" y="2587645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4788024" y="3057888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4788024" y="3528131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3000+2i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4788024" y="3998374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4788024" y="4457433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4788024" y="4927676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3198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4788024" y="1647158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3000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5" name="矩形 54"/>
            <p:cNvSpPr/>
            <p:nvPr/>
          </p:nvSpPr>
          <p:spPr>
            <a:xfrm>
              <a:off x="4788024" y="5397919"/>
              <a:ext cx="1152128" cy="7064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446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指针比较与减法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7787208" cy="51411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dirty="0" smtClean="0"/>
              <a:t>两指针可以比较大小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/>
              <a:t>其</a:t>
            </a:r>
            <a:r>
              <a:rPr lang="zh-CN" altLang="en-US" dirty="0" smtClean="0"/>
              <a:t>结果等价于</a:t>
            </a:r>
            <a:r>
              <a:rPr lang="zh-CN" altLang="en-US" dirty="0"/>
              <a:t>比较</a:t>
            </a:r>
            <a:r>
              <a:rPr lang="zh-CN" altLang="en-US" dirty="0" smtClean="0">
                <a:solidFill>
                  <a:srgbClr val="FF0000"/>
                </a:solidFill>
              </a:rPr>
              <a:t>它们地址的大小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两同类型指针可相减</a:t>
            </a:r>
            <a:endParaRPr lang="en-US" altLang="zh-CN" dirty="0"/>
          </a:p>
          <a:p>
            <a:pPr marL="400050" lvl="1" indent="0">
              <a:buNone/>
            </a:pPr>
            <a:r>
              <a:rPr lang="zh-CN" altLang="en-US" dirty="0" smtClean="0"/>
              <a:t>其结果等于它们之间所能存储的数据个数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zh-CN" altLang="en-US" dirty="0" smtClean="0"/>
              <a:t>即：</a:t>
            </a:r>
            <a:r>
              <a:rPr lang="en-US" altLang="zh-CN" dirty="0" smtClean="0">
                <a:solidFill>
                  <a:srgbClr val="FF0000"/>
                </a:solidFill>
              </a:rPr>
              <a:t>         p</a:t>
            </a:r>
            <a:r>
              <a:rPr lang="zh-CN" altLang="en-US" dirty="0" smtClean="0">
                <a:solidFill>
                  <a:srgbClr val="FF0000"/>
                </a:solidFill>
              </a:rPr>
              <a:t>地址</a:t>
            </a:r>
            <a:r>
              <a:rPr lang="en-US" altLang="zh-CN" dirty="0" smtClean="0">
                <a:solidFill>
                  <a:srgbClr val="FF0000"/>
                </a:solidFill>
              </a:rPr>
              <a:t>-q</a:t>
            </a:r>
            <a:r>
              <a:rPr lang="zh-CN" altLang="en-US" dirty="0" smtClean="0">
                <a:solidFill>
                  <a:srgbClr val="FF0000"/>
                </a:solidFill>
              </a:rPr>
              <a:t>地址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 p–q = ----------------</a:t>
            </a:r>
          </a:p>
          <a:p>
            <a:pPr marL="400050" lvl="1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         </a:t>
            </a:r>
            <a:r>
              <a:rPr lang="en-US" altLang="zh-CN" dirty="0" err="1" smtClean="0">
                <a:solidFill>
                  <a:srgbClr val="FF0000"/>
                </a:solidFill>
              </a:rPr>
              <a:t>sizeof</a:t>
            </a:r>
            <a:r>
              <a:rPr lang="en-US" altLang="zh-CN" dirty="0" smtClean="0">
                <a:solidFill>
                  <a:srgbClr val="FF0000"/>
                </a:solidFill>
              </a:rPr>
              <a:t>(</a:t>
            </a:r>
            <a:r>
              <a:rPr lang="zh-CN" altLang="en-US" dirty="0" smtClean="0">
                <a:solidFill>
                  <a:srgbClr val="FF0000"/>
                </a:solidFill>
              </a:rPr>
              <a:t>类型）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double a[10], *p, *q;</a:t>
            </a:r>
          </a:p>
          <a:p>
            <a:pPr marL="0" indent="0">
              <a:buNone/>
            </a:pPr>
            <a:r>
              <a:rPr lang="en-US" altLang="zh-CN" dirty="0" smtClean="0"/>
              <a:t>p = a; q = &amp;a[4];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q</a:t>
            </a:r>
            <a:r>
              <a:rPr lang="en-US" altLang="zh-CN" dirty="0" smtClean="0">
                <a:solidFill>
                  <a:srgbClr val="FFFF00"/>
                </a:solidFill>
              </a:rPr>
              <a:t> - p </a:t>
            </a:r>
            <a:r>
              <a:rPr lang="zh-CN" altLang="en-US" dirty="0" smtClean="0">
                <a:solidFill>
                  <a:srgbClr val="FF0000"/>
                </a:solidFill>
              </a:rPr>
              <a:t>等于多少</a:t>
            </a:r>
            <a:r>
              <a:rPr lang="en-US" altLang="zh-CN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       </a:t>
            </a:r>
            <a:r>
              <a:rPr lang="en-US" altLang="zh-CN" dirty="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4" name="矩形 3"/>
          <p:cNvSpPr/>
          <p:nvPr/>
        </p:nvSpPr>
        <p:spPr>
          <a:xfrm>
            <a:off x="4211960" y="5450561"/>
            <a:ext cx="4104456" cy="830997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(</a:t>
            </a:r>
            <a:r>
              <a:rPr lang="en-US" altLang="zh-CN" sz="24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int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)q–(</a:t>
            </a:r>
            <a:r>
              <a:rPr lang="en-US" altLang="zh-CN" sz="2400" dirty="0" err="1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int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)p </a:t>
            </a:r>
            <a:r>
              <a:rPr lang="zh-CN" altLang="en-US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等于多少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?</a:t>
            </a:r>
            <a:endParaRPr lang="en-US" altLang="zh-CN" sz="2400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        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         32</a:t>
            </a:r>
            <a:endParaRPr lang="en-US" altLang="zh-CN" sz="2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076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8.3 </a:t>
            </a:r>
            <a:r>
              <a:rPr lang="zh-CN" altLang="en-US" dirty="0" smtClean="0"/>
              <a:t>指针与数组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46908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a[100];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指针</a:t>
            </a:r>
            <a:r>
              <a:rPr lang="en-US" altLang="zh-CN" dirty="0" smtClean="0">
                <a:solidFill>
                  <a:srgbClr val="FF0000"/>
                </a:solidFill>
              </a:rPr>
              <a:t>a</a:t>
            </a:r>
            <a:r>
              <a:rPr lang="zh-CN" altLang="en-US" dirty="0" smtClean="0">
                <a:solidFill>
                  <a:srgbClr val="FFFF00"/>
                </a:solidFill>
              </a:rPr>
              <a:t>指向</a:t>
            </a:r>
            <a:r>
              <a:rPr lang="zh-CN" altLang="en-US" dirty="0">
                <a:solidFill>
                  <a:srgbClr val="FFFF00"/>
                </a:solidFill>
              </a:rPr>
              <a:t>首</a:t>
            </a:r>
            <a:r>
              <a:rPr lang="zh-CN" altLang="en-US" dirty="0" smtClean="0">
                <a:solidFill>
                  <a:srgbClr val="FFFF00"/>
                </a:solidFill>
              </a:rPr>
              <a:t>元素</a:t>
            </a:r>
            <a:r>
              <a:rPr lang="en-US" altLang="zh-CN" dirty="0" smtClean="0">
                <a:solidFill>
                  <a:srgbClr val="FF0000"/>
                </a:solidFill>
              </a:rPr>
              <a:t>a[0]</a:t>
            </a:r>
            <a:r>
              <a:rPr lang="en-US" altLang="zh-CN" dirty="0" smtClean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指针</a:t>
            </a:r>
            <a:r>
              <a:rPr lang="en-US" altLang="zh-CN" dirty="0" err="1" smtClean="0">
                <a:solidFill>
                  <a:srgbClr val="FF0000"/>
                </a:solidFill>
              </a:rPr>
              <a:t>a+i</a:t>
            </a:r>
            <a:r>
              <a:rPr lang="zh-CN" altLang="en-US" dirty="0" smtClean="0">
                <a:solidFill>
                  <a:srgbClr val="FFFF00"/>
                </a:solidFill>
              </a:rPr>
              <a:t>指向元素</a:t>
            </a:r>
            <a:r>
              <a:rPr lang="en-US" altLang="zh-CN" dirty="0" smtClean="0">
                <a:solidFill>
                  <a:srgbClr val="FF0000"/>
                </a:solidFill>
              </a:rPr>
              <a:t>a[i]</a:t>
            </a:r>
            <a:r>
              <a:rPr lang="en-US" altLang="zh-CN" dirty="0" smtClean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表达式</a:t>
            </a:r>
            <a:r>
              <a:rPr lang="en-US" altLang="zh-CN" dirty="0">
                <a:solidFill>
                  <a:srgbClr val="FF0000"/>
                </a:solidFill>
              </a:rPr>
              <a:t>a[i]</a:t>
            </a:r>
            <a:r>
              <a:rPr lang="zh-CN" altLang="en-US" dirty="0" smtClean="0">
                <a:solidFill>
                  <a:srgbClr val="FFFF00"/>
                </a:solidFill>
              </a:rPr>
              <a:t>等价于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*(</a:t>
            </a:r>
            <a:r>
              <a:rPr lang="en-US" altLang="zh-CN" dirty="0" err="1" smtClean="0">
                <a:solidFill>
                  <a:srgbClr val="FF0000"/>
                </a:solidFill>
              </a:rPr>
              <a:t>a+i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</a:p>
        </p:txBody>
      </p:sp>
      <p:grpSp>
        <p:nvGrpSpPr>
          <p:cNvPr id="67" name="组合 66"/>
          <p:cNvGrpSpPr/>
          <p:nvPr/>
        </p:nvGrpSpPr>
        <p:grpSpPr>
          <a:xfrm>
            <a:off x="5508104" y="901029"/>
            <a:ext cx="3096344" cy="5213531"/>
            <a:chOff x="4788024" y="890861"/>
            <a:chExt cx="3096344" cy="5213531"/>
          </a:xfrm>
        </p:grpSpPr>
        <p:sp>
          <p:nvSpPr>
            <p:cNvPr id="35" name="矩形 34"/>
            <p:cNvSpPr/>
            <p:nvPr/>
          </p:nvSpPr>
          <p:spPr>
            <a:xfrm>
              <a:off x="6012160" y="2097065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a[1]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6012160" y="2567309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6012160" y="3037552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6012160" y="3507795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a[i]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9" name="矩形 38"/>
            <p:cNvSpPr/>
            <p:nvPr/>
          </p:nvSpPr>
          <p:spPr>
            <a:xfrm>
              <a:off x="6012160" y="3978038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6012160" y="4437097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6012160" y="4907340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a[99]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6012160" y="1626822"/>
              <a:ext cx="1872208" cy="47024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a[0]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3" name="矩形 42"/>
            <p:cNvSpPr/>
            <p:nvPr/>
          </p:nvSpPr>
          <p:spPr>
            <a:xfrm>
              <a:off x="6012160" y="890861"/>
              <a:ext cx="1872208" cy="7359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b="1" dirty="0" smtClean="0">
                  <a:latin typeface="Courier New" pitchFamily="49" charset="0"/>
                  <a:cs typeface="Courier New" pitchFamily="49" charset="0"/>
                </a:rPr>
                <a:t>内存单元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6012160" y="5377583"/>
              <a:ext cx="1872208" cy="70647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sz="2400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4788024" y="892838"/>
              <a:ext cx="1152128" cy="73596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zh-CN" altLang="en-US" b="1" dirty="0" smtClean="0">
                  <a:latin typeface="Courier New" pitchFamily="49" charset="0"/>
                  <a:cs typeface="Courier New" pitchFamily="49" charset="0"/>
                </a:rPr>
                <a:t>内存地址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4788024" y="2117401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3002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7" name="矩形 46"/>
            <p:cNvSpPr/>
            <p:nvPr/>
          </p:nvSpPr>
          <p:spPr>
            <a:xfrm>
              <a:off x="4788024" y="2587645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8" name="矩形 47"/>
            <p:cNvSpPr/>
            <p:nvPr/>
          </p:nvSpPr>
          <p:spPr>
            <a:xfrm>
              <a:off x="4788024" y="3057888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49" name="矩形 48"/>
            <p:cNvSpPr/>
            <p:nvPr/>
          </p:nvSpPr>
          <p:spPr>
            <a:xfrm>
              <a:off x="4788024" y="3528131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3000+2i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4788024" y="3998374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1" name="矩形 50"/>
            <p:cNvSpPr/>
            <p:nvPr/>
          </p:nvSpPr>
          <p:spPr>
            <a:xfrm>
              <a:off x="4788024" y="4457433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2" name="矩形 51"/>
            <p:cNvSpPr/>
            <p:nvPr/>
          </p:nvSpPr>
          <p:spPr>
            <a:xfrm>
              <a:off x="4788024" y="4927676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3198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4788024" y="1647158"/>
              <a:ext cx="1152128" cy="47024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3000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55" name="矩形 54"/>
            <p:cNvSpPr/>
            <p:nvPr/>
          </p:nvSpPr>
          <p:spPr>
            <a:xfrm>
              <a:off x="4788024" y="5397919"/>
              <a:ext cx="1152128" cy="7064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b="1" dirty="0" smtClean="0">
                  <a:latin typeface="Courier New" pitchFamily="49" charset="0"/>
                  <a:cs typeface="Courier New" pitchFamily="49" charset="0"/>
                </a:rPr>
                <a:t>…</a:t>
              </a:r>
              <a:endParaRPr lang="zh-CN" altLang="en-US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666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例</a:t>
            </a:r>
            <a:r>
              <a:rPr lang="en-US" altLang="zh-CN" smtClean="0"/>
              <a:t>[8-5]</a:t>
            </a:r>
            <a:r>
              <a:rPr lang="zh-CN" altLang="en-US" smtClean="0"/>
              <a:t>冒泡排序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把最大</a:t>
            </a:r>
            <a:r>
              <a:rPr lang="zh-CN" altLang="en-US" dirty="0" smtClean="0"/>
              <a:t>值放到数据的最后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对剩下的数据进行重复处理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-- </a:t>
            </a:r>
            <a:r>
              <a:rPr lang="zh-CN" altLang="en-US" dirty="0" smtClean="0">
                <a:solidFill>
                  <a:srgbClr val="FFFF00"/>
                </a:solidFill>
              </a:rPr>
              <a:t>流程整体上和选择法排序一样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-- </a:t>
            </a:r>
            <a:r>
              <a:rPr lang="zh-CN" altLang="en-US" dirty="0" smtClean="0">
                <a:solidFill>
                  <a:srgbClr val="FFFF00"/>
                </a:solidFill>
              </a:rPr>
              <a:t>区别在于如何把最大值放到最后</a:t>
            </a:r>
            <a:endParaRPr lang="en-US" altLang="zh-CN" dirty="0" smtClean="0">
              <a:solidFill>
                <a:srgbClr val="FFFF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19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938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第</a:t>
            </a:r>
            <a:r>
              <a:rPr lang="en-US" altLang="zh-CN" smtClean="0"/>
              <a:t>8</a:t>
            </a:r>
            <a:r>
              <a:rPr lang="zh-CN" altLang="en-US" smtClean="0"/>
              <a:t>章  指针</a:t>
            </a:r>
            <a:r>
              <a:rPr lang="en-US" altLang="zh-CN" smtClean="0"/>
              <a:t> </a:t>
            </a:r>
            <a:endParaRPr lang="en-US" altLang="zh-CN" dirty="0" smtClean="0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变量、内存单元、地址</a:t>
            </a:r>
            <a:endParaRPr lang="en-US" altLang="zh-CN" dirty="0" smtClean="0"/>
          </a:p>
          <a:p>
            <a:r>
              <a:rPr lang="zh-CN" altLang="en-US" dirty="0" smtClean="0"/>
              <a:t>指针类型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定义</a:t>
            </a:r>
            <a:r>
              <a:rPr lang="zh-CN" altLang="en-US" dirty="0"/>
              <a:t>、初始化、赋值、</a:t>
            </a:r>
            <a:r>
              <a:rPr lang="zh-CN" altLang="en-US" dirty="0" smtClean="0"/>
              <a:t>使用</a:t>
            </a:r>
            <a:endParaRPr lang="en-US" altLang="zh-CN" dirty="0" smtClean="0"/>
          </a:p>
          <a:p>
            <a:r>
              <a:rPr lang="zh-CN" altLang="en-US" dirty="0"/>
              <a:t>指针</a:t>
            </a:r>
            <a:r>
              <a:rPr lang="zh-CN" altLang="en-US" dirty="0" smtClean="0"/>
              <a:t>应用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数据传递</a:t>
            </a:r>
            <a:endParaRPr lang="en-US" altLang="zh-CN" dirty="0" smtClean="0"/>
          </a:p>
          <a:p>
            <a:pPr lvl="1"/>
            <a:r>
              <a:rPr lang="zh-CN" altLang="en-US" smtClean="0"/>
              <a:t>字符串处理</a:t>
            </a:r>
            <a:endParaRPr lang="en-US" altLang="zh-CN" dirty="0" smtClean="0"/>
          </a:p>
          <a:p>
            <a:pPr lvl="1"/>
            <a:r>
              <a:rPr lang="zh-CN" altLang="en-US" dirty="0" smtClean="0">
                <a:solidFill>
                  <a:srgbClr val="FF0000"/>
                </a:solidFill>
              </a:rPr>
              <a:t>内存分配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 smtClean="0"/>
              <a:t>数据遍历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3139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例</a:t>
            </a:r>
            <a:r>
              <a:rPr lang="en-US" altLang="zh-CN" smtClean="0"/>
              <a:t>[8-5]</a:t>
            </a:r>
            <a:r>
              <a:rPr lang="zh-CN" altLang="en-US" smtClean="0"/>
              <a:t>冒泡排序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bubble(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/</a:t>
            </a:r>
            <a:r>
              <a:rPr lang="zh-CN" altLang="en-US" dirty="0" smtClean="0">
                <a:solidFill>
                  <a:srgbClr val="FF0000"/>
                </a:solidFill>
              </a:rPr>
              <a:t>* </a:t>
            </a:r>
            <a:r>
              <a:rPr lang="en-US" altLang="zh-CN" dirty="0" smtClean="0">
                <a:solidFill>
                  <a:srgbClr val="FF0000"/>
                </a:solidFill>
              </a:rPr>
              <a:t>void </a:t>
            </a:r>
            <a:r>
              <a:rPr lang="en-US" altLang="zh-CN" dirty="0">
                <a:solidFill>
                  <a:srgbClr val="FF0000"/>
                </a:solidFill>
              </a:rPr>
              <a:t>bubble(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zh-CN" altLang="en-US" dirty="0" smtClean="0">
                <a:solidFill>
                  <a:srgbClr val="FF0000"/>
                </a:solidFill>
              </a:rPr>
              <a:t>*</a:t>
            </a:r>
            <a:r>
              <a:rPr lang="en-US" altLang="zh-CN" dirty="0" smtClean="0">
                <a:solidFill>
                  <a:srgbClr val="FF0000"/>
                </a:solidFill>
              </a:rPr>
              <a:t>a, </a:t>
            </a:r>
            <a:r>
              <a:rPr lang="en-US" altLang="zh-CN" dirty="0" err="1">
                <a:solidFill>
                  <a:srgbClr val="FF0000"/>
                </a:solidFill>
              </a:rPr>
              <a:t>int</a:t>
            </a:r>
            <a:r>
              <a:rPr lang="en-US" altLang="zh-CN" dirty="0">
                <a:solidFill>
                  <a:srgbClr val="FF0000"/>
                </a:solidFill>
              </a:rPr>
              <a:t> n</a:t>
            </a:r>
            <a:r>
              <a:rPr lang="en-US" altLang="zh-CN" dirty="0" smtClean="0">
                <a:solidFill>
                  <a:srgbClr val="FF0000"/>
                </a:solidFill>
              </a:rPr>
              <a:t>) </a:t>
            </a:r>
            <a:r>
              <a:rPr lang="zh-CN" altLang="en-US" dirty="0" smtClean="0">
                <a:solidFill>
                  <a:srgbClr val="FF0000"/>
                </a:solidFill>
              </a:rPr>
              <a:t>*</a:t>
            </a:r>
            <a:r>
              <a:rPr lang="en-US" altLang="zh-CN" dirty="0" smtClean="0">
                <a:solidFill>
                  <a:srgbClr val="FF000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 smtClean="0"/>
              <a:t> 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i, j, t;</a:t>
            </a:r>
          </a:p>
          <a:p>
            <a:pPr marL="0" indent="0">
              <a:buNone/>
            </a:pPr>
            <a:r>
              <a:rPr lang="en-US" altLang="zh-CN" dirty="0" smtClean="0"/>
              <a:t>    for(i=1; i&lt;n; i++)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   for(j=0; j&lt;n-i; j++)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	    if(a[j]&gt;a[j+1])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FF00"/>
                </a:solidFill>
              </a:rPr>
              <a:t> </a:t>
            </a:r>
            <a:r>
              <a:rPr lang="en-US" altLang="zh-CN" dirty="0" smtClean="0">
                <a:solidFill>
                  <a:srgbClr val="FFFF00"/>
                </a:solidFill>
              </a:rPr>
              <a:t>          {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	       t = a[j];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	       a[j] = a[j+1];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	       a[j+1] = t;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	     }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20</a:t>
            </a:fld>
            <a:endParaRPr lang="en-US" altLang="zh-CN"/>
          </a:p>
        </p:txBody>
      </p:sp>
      <p:sp>
        <p:nvSpPr>
          <p:cNvPr id="5" name="右大括号 4"/>
          <p:cNvSpPr/>
          <p:nvPr/>
        </p:nvSpPr>
        <p:spPr>
          <a:xfrm>
            <a:off x="4788024" y="4077072"/>
            <a:ext cx="432048" cy="8640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355976" y="2852936"/>
            <a:ext cx="3744416" cy="5040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在</a:t>
            </a:r>
            <a:r>
              <a:rPr lang="en-US" altLang="zh-CN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a[0</a:t>
            </a:r>
            <a:r>
              <a:rPr lang="en-US" altLang="zh-CN" sz="2000" dirty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],a[1],…</a:t>
            </a:r>
            <a:r>
              <a:rPr lang="en-US" altLang="zh-CN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a[j]</a:t>
            </a:r>
            <a:r>
              <a:rPr lang="zh-CN" altLang="en-US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中</a:t>
            </a:r>
            <a:r>
              <a:rPr lang="en-US" altLang="zh-CN" sz="2000" dirty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a[j]</a:t>
            </a:r>
            <a:r>
              <a:rPr lang="zh-CN" altLang="en-US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最大</a:t>
            </a:r>
            <a:endParaRPr lang="en-US" altLang="zh-CN" sz="2000" dirty="0">
              <a:solidFill>
                <a:srgbClr val="0099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226794" y="4149080"/>
            <a:ext cx="3744416" cy="68407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交换，使得</a:t>
            </a:r>
            <a:r>
              <a:rPr lang="en-US" altLang="zh-CN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a[j+1]</a:t>
            </a:r>
            <a:r>
              <a:rPr lang="zh-CN" altLang="en-US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在</a:t>
            </a:r>
            <a:r>
              <a:rPr lang="en-US" altLang="zh-CN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a[0</a:t>
            </a:r>
            <a:r>
              <a:rPr lang="en-US" altLang="zh-CN" sz="2000" dirty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],a[1],…</a:t>
            </a:r>
            <a:r>
              <a:rPr lang="en-US" altLang="zh-CN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a[j+1]</a:t>
            </a:r>
            <a:r>
              <a:rPr lang="zh-CN" altLang="en-US" sz="20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中最大</a:t>
            </a:r>
            <a:endParaRPr lang="en-US" altLang="zh-CN" sz="2000" dirty="0">
              <a:solidFill>
                <a:srgbClr val="0099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789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[8-5]</a:t>
            </a:r>
            <a:r>
              <a:rPr lang="zh-CN" altLang="en-US" dirty="0" smtClean="0"/>
              <a:t>冒泡排序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n, a[8];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/* </a:t>
            </a:r>
            <a:r>
              <a:rPr lang="zh-CN" altLang="en-US" dirty="0" smtClean="0"/>
              <a:t>输入 </a:t>
            </a:r>
            <a:r>
              <a:rPr lang="en-US" altLang="zh-CN" dirty="0" smtClean="0"/>
              <a:t>n </a:t>
            </a:r>
            <a:r>
              <a:rPr lang="zh-CN" altLang="en-US" dirty="0" smtClean="0"/>
              <a:t>和 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个值</a:t>
            </a:r>
            <a:r>
              <a:rPr lang="zh-CN" altLang="en-US" dirty="0"/>
              <a:t>到</a:t>
            </a:r>
            <a:r>
              <a:rPr lang="zh-CN" altLang="en-US" dirty="0" smtClean="0"/>
              <a:t>数组</a:t>
            </a:r>
            <a:r>
              <a:rPr lang="en-US" altLang="zh-CN" dirty="0" smtClean="0"/>
              <a:t>a</a:t>
            </a:r>
            <a:r>
              <a:rPr lang="zh-CN" altLang="en-US" dirty="0" smtClean="0"/>
              <a:t>中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……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bubble(</a:t>
            </a:r>
            <a:r>
              <a:rPr lang="en-US" altLang="zh-CN" dirty="0" err="1" smtClean="0"/>
              <a:t>a,n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/>
              <a:t>/* </a:t>
            </a:r>
            <a:r>
              <a:rPr lang="zh-CN" altLang="en-US" dirty="0" smtClean="0"/>
              <a:t>输出排序后的数组</a:t>
            </a:r>
            <a:r>
              <a:rPr lang="en-US" altLang="zh-CN" dirty="0" smtClean="0"/>
              <a:t>a</a:t>
            </a:r>
            <a:r>
              <a:rPr lang="zh-CN" altLang="en-US" dirty="0" smtClean="0"/>
              <a:t> 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 smtClean="0"/>
              <a:t>……    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21</a:t>
            </a:fld>
            <a:endParaRPr lang="en-US" altLang="zh-CN"/>
          </a:p>
        </p:txBody>
      </p:sp>
      <p:sp>
        <p:nvSpPr>
          <p:cNvPr id="9" name="矩形 8"/>
          <p:cNvSpPr/>
          <p:nvPr/>
        </p:nvSpPr>
        <p:spPr>
          <a:xfrm>
            <a:off x="3995936" y="3429000"/>
            <a:ext cx="3744416" cy="9001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将数组</a:t>
            </a:r>
            <a:r>
              <a:rPr lang="en-US" altLang="zh-CN" sz="24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4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的首地址作为参数</a:t>
            </a:r>
            <a:endParaRPr lang="en-US" altLang="zh-CN" sz="2400" dirty="0" smtClean="0">
              <a:solidFill>
                <a:srgbClr val="009900"/>
              </a:solidFill>
              <a:latin typeface="楷体" pitchFamily="49" charset="-122"/>
              <a:ea typeface="楷体" pitchFamily="49" charset="-122"/>
            </a:endParaRPr>
          </a:p>
          <a:p>
            <a:pPr algn="ctr"/>
            <a:r>
              <a:rPr lang="zh-CN" altLang="en-US" sz="24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传给函数</a:t>
            </a:r>
            <a:r>
              <a:rPr lang="en-US" altLang="zh-CN" sz="2400" dirty="0" smtClean="0">
                <a:solidFill>
                  <a:srgbClr val="009900"/>
                </a:solidFill>
                <a:latin typeface="楷体" pitchFamily="49" charset="-122"/>
                <a:ea typeface="楷体" pitchFamily="49" charset="-122"/>
              </a:rPr>
              <a:t>bubble</a:t>
            </a:r>
            <a:endParaRPr lang="en-US" altLang="zh-CN" sz="2400" dirty="0">
              <a:solidFill>
                <a:srgbClr val="0099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7519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8.3.3 </a:t>
            </a:r>
            <a:r>
              <a:rPr lang="zh-CN" altLang="en-US" dirty="0" smtClean="0"/>
              <a:t>数组名作为函数参数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sum(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</a:t>
            </a:r>
          </a:p>
          <a:p>
            <a:pPr marL="0" indent="0">
              <a:buNone/>
            </a:pPr>
            <a:r>
              <a:rPr lang="en-US" altLang="zh-CN" dirty="0" smtClean="0"/>
              <a:t>/*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a</a:t>
            </a:r>
            <a:r>
              <a:rPr lang="en-US" altLang="zh-CN" dirty="0" smtClean="0"/>
              <a:t>[]</a:t>
            </a:r>
            <a:r>
              <a:rPr lang="zh-CN" altLang="en-US" dirty="0" smtClean="0"/>
              <a:t>是</a:t>
            </a:r>
            <a:r>
              <a:rPr lang="zh-CN" altLang="en-US" dirty="0"/>
              <a:t>形式参数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*a</a:t>
            </a:r>
            <a:r>
              <a:rPr lang="zh-CN" altLang="en-US" dirty="0" smtClean="0"/>
              <a:t>的等价写法</a:t>
            </a:r>
            <a:r>
              <a:rPr lang="en-US" altLang="zh-CN" dirty="0" smtClean="0"/>
              <a:t>)*/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i, s;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s = 0, i=0; i&lt;n; i++ 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s += a[i];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s;</a:t>
            </a:r>
          </a:p>
          <a:p>
            <a:pPr marL="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404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8.3.3 </a:t>
            </a:r>
            <a:r>
              <a:rPr lang="zh-CN" altLang="en-US" dirty="0" smtClean="0"/>
              <a:t>数组名作为函数参数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sum(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 </a:t>
            </a:r>
            <a:r>
              <a:rPr lang="en-US" altLang="zh-CN" dirty="0" smtClean="0">
                <a:solidFill>
                  <a:srgbClr val="FF0000"/>
                </a:solidFill>
              </a:rPr>
              <a:t>/*</a:t>
            </a:r>
            <a:r>
              <a:rPr lang="en-US" altLang="zh-CN" dirty="0" err="1" smtClean="0">
                <a:solidFill>
                  <a:srgbClr val="FF0000"/>
                </a:solidFill>
              </a:rPr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a</a:t>
            </a:r>
            <a:r>
              <a:rPr lang="en-US" altLang="zh-CN" dirty="0" smtClean="0">
                <a:solidFill>
                  <a:srgbClr val="FF0000"/>
                </a:solidFill>
              </a:rPr>
              <a:t>[]</a:t>
            </a:r>
            <a:r>
              <a:rPr lang="zh-CN" altLang="en-US" dirty="0" smtClean="0">
                <a:solidFill>
                  <a:srgbClr val="FF0000"/>
                </a:solidFill>
              </a:rPr>
              <a:t>等价</a:t>
            </a:r>
            <a:r>
              <a:rPr lang="en-US" altLang="zh-CN" dirty="0" err="1" smtClean="0">
                <a:solidFill>
                  <a:srgbClr val="FF0000"/>
                </a:solidFill>
              </a:rPr>
              <a:t>int</a:t>
            </a:r>
            <a:r>
              <a:rPr lang="en-US" altLang="zh-CN" dirty="0" smtClean="0">
                <a:solidFill>
                  <a:srgbClr val="FF0000"/>
                </a:solidFill>
              </a:rPr>
              <a:t> *a*/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i, s;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s = 0, i=0; i&lt;n; i++ 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s += a[i];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s;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假设有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b[100];</a:t>
            </a:r>
            <a:r>
              <a:rPr lang="en-US" altLang="zh-CN" dirty="0"/>
              <a:t> </a:t>
            </a:r>
            <a:r>
              <a:rPr lang="zh-CN" altLang="en-US" dirty="0" smtClean="0"/>
              <a:t>那么：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sum(</a:t>
            </a:r>
            <a:r>
              <a:rPr lang="en-US" altLang="zh-CN" dirty="0" smtClean="0">
                <a:solidFill>
                  <a:srgbClr val="FFFF00"/>
                </a:solidFill>
              </a:rPr>
              <a:t>b, 100</a:t>
            </a:r>
            <a:r>
              <a:rPr lang="en-US" altLang="zh-CN" dirty="0" smtClean="0"/>
              <a:t>)</a:t>
            </a:r>
            <a:r>
              <a:rPr lang="zh-CN" altLang="en-US" dirty="0" smtClean="0"/>
              <a:t>的结果是 </a:t>
            </a:r>
            <a:r>
              <a:rPr lang="en-US" altLang="zh-CN" dirty="0" smtClean="0"/>
              <a:t>b[0]+b[1]+…+b[99]</a:t>
            </a:r>
          </a:p>
          <a:p>
            <a:pPr marL="0" indent="0">
              <a:buNone/>
            </a:pPr>
            <a:r>
              <a:rPr lang="en-US" altLang="zh-CN" dirty="0" smtClean="0"/>
              <a:t>sum(</a:t>
            </a:r>
            <a:r>
              <a:rPr lang="en-US" altLang="zh-CN" dirty="0" smtClean="0">
                <a:solidFill>
                  <a:srgbClr val="FFFF00"/>
                </a:solidFill>
              </a:rPr>
              <a:t>b, 88</a:t>
            </a:r>
            <a:r>
              <a:rPr lang="en-US" altLang="zh-CN" dirty="0" smtClean="0"/>
              <a:t>) </a:t>
            </a:r>
            <a:r>
              <a:rPr lang="zh-CN" altLang="en-US" dirty="0" smtClean="0"/>
              <a:t>的</a:t>
            </a:r>
            <a:r>
              <a:rPr lang="zh-CN" altLang="en-US" dirty="0"/>
              <a:t>结果是 </a:t>
            </a:r>
            <a:r>
              <a:rPr lang="en-US" altLang="zh-CN" dirty="0"/>
              <a:t>b[0]+b[1]+…+</a:t>
            </a:r>
            <a:r>
              <a:rPr lang="en-US" altLang="zh-CN" dirty="0" smtClean="0"/>
              <a:t>b[87]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sum(</a:t>
            </a:r>
            <a:r>
              <a:rPr lang="en-US" altLang="zh-CN" dirty="0" smtClean="0">
                <a:solidFill>
                  <a:srgbClr val="FFFF00"/>
                </a:solidFill>
              </a:rPr>
              <a:t>b+7,9</a:t>
            </a:r>
            <a:r>
              <a:rPr lang="en-US" altLang="zh-CN" dirty="0" smtClean="0"/>
              <a:t>) </a:t>
            </a:r>
            <a:r>
              <a:rPr lang="zh-CN" altLang="en-US" dirty="0"/>
              <a:t>的结果是 </a:t>
            </a:r>
            <a:r>
              <a:rPr lang="en-US" altLang="zh-CN" dirty="0" smtClean="0"/>
              <a:t>b[7]+b[8]+…+b[15]</a:t>
            </a:r>
          </a:p>
          <a:p>
            <a:pPr marL="0" indent="0">
              <a:buNone/>
            </a:pPr>
            <a:r>
              <a:rPr lang="en-US" altLang="zh-CN" dirty="0"/>
              <a:t>sum</a:t>
            </a:r>
            <a:r>
              <a:rPr lang="en-US" altLang="zh-CN" dirty="0" smtClean="0"/>
              <a:t>(</a:t>
            </a:r>
            <a:r>
              <a:rPr lang="en-US" altLang="zh-CN" dirty="0" smtClean="0">
                <a:solidFill>
                  <a:srgbClr val="FFFF00"/>
                </a:solidFill>
              </a:rPr>
              <a:t>&amp;b[7],9</a:t>
            </a:r>
            <a:r>
              <a:rPr lang="en-US" altLang="zh-CN" dirty="0"/>
              <a:t>) </a:t>
            </a:r>
            <a:r>
              <a:rPr lang="zh-CN" altLang="en-US" dirty="0"/>
              <a:t>的</a:t>
            </a:r>
            <a:r>
              <a:rPr lang="zh-CN" altLang="en-US" dirty="0" smtClean="0"/>
              <a:t>结果</a:t>
            </a:r>
            <a:r>
              <a:rPr lang="zh-CN" altLang="en-US" dirty="0"/>
              <a:t>也是</a:t>
            </a:r>
            <a:r>
              <a:rPr lang="zh-CN" altLang="en-US" dirty="0" smtClean="0"/>
              <a:t>是 </a:t>
            </a:r>
            <a:r>
              <a:rPr lang="en-US" altLang="zh-CN" dirty="0"/>
              <a:t>b[7]+b[8]+…+b[15]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106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例</a:t>
            </a:r>
            <a:r>
              <a:rPr lang="en-US" altLang="zh-CN" dirty="0" smtClean="0"/>
              <a:t>8-7</a:t>
            </a:r>
            <a:r>
              <a:rPr lang="zh-CN" altLang="en-US" dirty="0" smtClean="0"/>
              <a:t>编写函数将数组逆序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reverse(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a[],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n)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i,k,t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</a:t>
            </a:r>
            <a:r>
              <a:rPr lang="en-US" altLang="zh-CN" dirty="0" smtClean="0">
                <a:solidFill>
                  <a:srgbClr val="FFFF00"/>
                </a:solidFill>
              </a:rPr>
              <a:t>i=0, k=n-1</a:t>
            </a:r>
            <a:r>
              <a:rPr lang="en-US" altLang="zh-CN" dirty="0" smtClean="0"/>
              <a:t>; </a:t>
            </a:r>
            <a:r>
              <a:rPr lang="en-US" altLang="zh-CN" dirty="0" smtClean="0">
                <a:solidFill>
                  <a:srgbClr val="FF0000"/>
                </a:solidFill>
              </a:rPr>
              <a:t>i&lt;k</a:t>
            </a:r>
            <a:r>
              <a:rPr lang="en-US" altLang="zh-CN" dirty="0" smtClean="0"/>
              <a:t>; </a:t>
            </a:r>
            <a:r>
              <a:rPr lang="en-US" altLang="zh-CN" dirty="0" smtClean="0">
                <a:solidFill>
                  <a:srgbClr val="FFFF00"/>
                </a:solidFill>
              </a:rPr>
              <a:t>i++,k--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r>
              <a:rPr lang="en-US" altLang="zh-CN" dirty="0" smtClean="0"/>
              <a:t>      t = a[i]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en-US" altLang="zh-CN" dirty="0" smtClean="0"/>
              <a:t> a[i] = a[k]</a:t>
            </a:r>
            <a:r>
              <a:rPr lang="en-US" altLang="zh-CN" dirty="0" smtClean="0">
                <a:solidFill>
                  <a:srgbClr val="FF0000"/>
                </a:solidFill>
              </a:rPr>
              <a:t>,</a:t>
            </a:r>
            <a:r>
              <a:rPr lang="en-US" altLang="zh-CN" dirty="0" smtClean="0"/>
              <a:t> a[k] = t;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a[10], k;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k=0; k&lt;10; k++ )  </a:t>
            </a:r>
            <a:r>
              <a:rPr lang="en-US" altLang="zh-CN" dirty="0" smtClean="0">
                <a:solidFill>
                  <a:srgbClr val="FFFF00"/>
                </a:solidFill>
              </a:rPr>
              <a:t>a[k] = k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reverse(a</a:t>
            </a:r>
            <a:r>
              <a:rPr lang="en-US" altLang="zh-CN" dirty="0" smtClean="0">
                <a:solidFill>
                  <a:srgbClr val="FF0000"/>
                </a:solidFill>
              </a:rPr>
              <a:t>+1</a:t>
            </a:r>
            <a:r>
              <a:rPr lang="en-US" altLang="zh-CN" dirty="0" smtClean="0"/>
              <a:t>, 9);</a:t>
            </a:r>
          </a:p>
          <a:p>
            <a:pPr marL="0" indent="0">
              <a:buNone/>
            </a:pPr>
            <a:r>
              <a:rPr lang="en-US" altLang="zh-CN" dirty="0" smtClean="0"/>
              <a:t>   for</a:t>
            </a:r>
            <a:r>
              <a:rPr lang="en-US" altLang="zh-CN" dirty="0"/>
              <a:t>( k=0; k&lt;10; k++ </a:t>
            </a:r>
            <a:r>
              <a:rPr lang="en-US" altLang="zh-CN" dirty="0" smtClean="0"/>
              <a:t>)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("%d ", a[k]);  </a:t>
            </a:r>
          </a:p>
          <a:p>
            <a:pPr marL="0" indent="0">
              <a:buNone/>
            </a:pPr>
            <a:r>
              <a:rPr lang="en-US" altLang="zh-CN" dirty="0" smtClean="0"/>
              <a:t>} 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输出为：</a:t>
            </a:r>
            <a:r>
              <a:rPr lang="en-US" altLang="zh-CN" dirty="0"/>
              <a:t>0</a:t>
            </a:r>
            <a:r>
              <a:rPr lang="en-US" altLang="zh-CN" dirty="0" smtClean="0"/>
              <a:t> 9 8 7 6 5 4 3 2 1</a:t>
            </a:r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24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94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  </a:t>
            </a:r>
            <a:r>
              <a:rPr lang="zh-CN" altLang="en-US" dirty="0" smtClean="0"/>
              <a:t>简单的加密问题 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1"/>
            <a:ext cx="8229600" cy="55892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smtClean="0"/>
              <a:t>void </a:t>
            </a:r>
            <a:r>
              <a:rPr lang="en-US" altLang="zh-CN" dirty="0" err="1" smtClean="0"/>
              <a:t>entrypt</a:t>
            </a:r>
            <a:r>
              <a:rPr lang="en-US" altLang="zh-CN" dirty="0" smtClean="0"/>
              <a:t>(char *s)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for( ; *s; s++ )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*s = *s=='z' </a:t>
            </a:r>
            <a:r>
              <a:rPr lang="en-US" altLang="zh-CN" dirty="0"/>
              <a:t>? </a:t>
            </a:r>
            <a:r>
              <a:rPr lang="en-US" altLang="zh-CN" dirty="0" smtClean="0"/>
              <a:t>'a' : *s+1;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en-US" altLang="zh-CN" dirty="0" smtClean="0"/>
              <a:t>void main</a:t>
            </a:r>
            <a:r>
              <a:rPr lang="zh-CN" altLang="en-US" dirty="0" smtClean="0"/>
              <a:t>（）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char </a:t>
            </a:r>
            <a:r>
              <a:rPr lang="en-US" altLang="zh-CN" dirty="0" err="1" smtClean="0"/>
              <a:t>pwd</a:t>
            </a:r>
            <a:r>
              <a:rPr lang="en-US" altLang="zh-CN" dirty="0" smtClean="0"/>
              <a:t>[100];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gets(</a:t>
            </a:r>
            <a:r>
              <a:rPr lang="en-US" altLang="zh-CN" dirty="0" err="1">
                <a:solidFill>
                  <a:srgbClr val="FF0000"/>
                </a:solidFill>
              </a:rPr>
              <a:t>pwd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/>
              <a:t>   </a:t>
            </a:r>
            <a:r>
              <a:rPr lang="en-US" altLang="zh-CN" dirty="0" err="1"/>
              <a:t>entrypt</a:t>
            </a:r>
            <a:r>
              <a:rPr lang="en-US" altLang="zh-CN" dirty="0"/>
              <a:t>(</a:t>
            </a:r>
            <a:r>
              <a:rPr lang="en-US" altLang="zh-CN" dirty="0" err="1"/>
              <a:t>pwd</a:t>
            </a:r>
            <a:r>
              <a:rPr lang="en-US" altLang="zh-CN" dirty="0"/>
              <a:t>);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printf</a:t>
            </a:r>
            <a:r>
              <a:rPr lang="en-US" altLang="zh-CN" dirty="0" smtClean="0"/>
              <a:t>(</a:t>
            </a:r>
            <a:r>
              <a:rPr lang="en-US" altLang="zh-CN" dirty="0" err="1"/>
              <a:t>pwd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r>
              <a:rPr lang="zh-CN" altLang="en-US" dirty="0" smtClean="0"/>
              <a:t>如果输入为：</a:t>
            </a:r>
            <a:r>
              <a:rPr lang="en-US" altLang="zh-CN" dirty="0" smtClean="0">
                <a:solidFill>
                  <a:srgbClr val="FFC000"/>
                </a:solidFill>
              </a:rPr>
              <a:t>Hello Hangzhou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那么</a:t>
            </a:r>
            <a:r>
              <a:rPr lang="zh-CN" altLang="en-US" dirty="0" smtClean="0">
                <a:solidFill>
                  <a:srgbClr val="FF0000"/>
                </a:solidFill>
              </a:rPr>
              <a:t>输出为：</a:t>
            </a:r>
            <a:r>
              <a:rPr lang="en-US" altLang="zh-CN" dirty="0" err="1" smtClean="0">
                <a:solidFill>
                  <a:srgbClr val="FFFF00"/>
                </a:solidFill>
              </a:rPr>
              <a:t>Ifmmp!Ibohaipv</a:t>
            </a:r>
            <a:endParaRPr lang="zh-CN" altLang="en-US" dirty="0" smtClean="0">
              <a:solidFill>
                <a:srgbClr val="FFFF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16016" y="3429000"/>
            <a:ext cx="372409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zh-CN" altLang="en-US" sz="32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字符串结束标志</a:t>
            </a:r>
            <a:r>
              <a:rPr lang="en-US" altLang="zh-CN" sz="32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0</a:t>
            </a:r>
            <a:endParaRPr lang="zh-CN" altLang="en-US" sz="3200" dirty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zh-CN" altLang="en-US" sz="32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字符数组</a:t>
            </a:r>
            <a:endParaRPr lang="en-US" altLang="zh-CN" sz="3200" dirty="0" smtClean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zh-CN" altLang="en-US" sz="3200" dirty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字符</a:t>
            </a:r>
            <a:r>
              <a:rPr lang="zh-CN" altLang="en-US" sz="32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指针</a:t>
            </a:r>
            <a:endParaRPr lang="en-US" altLang="zh-CN" sz="3200" dirty="0" smtClean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9115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696200" cy="11049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en-US" altLang="zh-CN" sz="4000" smtClean="0"/>
              <a:t>8.4.2 </a:t>
            </a:r>
            <a:r>
              <a:rPr lang="zh-CN" altLang="en-US" sz="4000" smtClean="0"/>
              <a:t>字符串和字符指针</a:t>
            </a:r>
            <a:r>
              <a:rPr lang="zh-CN" altLang="en-US" smtClean="0"/>
              <a:t> </a:t>
            </a:r>
          </a:p>
        </p:txBody>
      </p:sp>
      <p:sp>
        <p:nvSpPr>
          <p:cNvPr id="410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00113" y="1341438"/>
            <a:ext cx="7405687" cy="4789487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0" indent="0">
              <a:lnSpc>
                <a:spcPct val="90000"/>
              </a:lnSpc>
              <a:buNone/>
            </a:pPr>
            <a:r>
              <a:rPr lang="zh-CN" altLang="en-US" dirty="0" smtClean="0"/>
              <a:t>字符串常量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"array"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"point"</a:t>
            </a:r>
            <a:endParaRPr lang="zh-CN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用一对双引号括起来的字符序列 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被看做一个特殊的一维字符数组</a:t>
            </a:r>
            <a:r>
              <a:rPr lang="en-US" altLang="zh-CN" dirty="0" smtClean="0"/>
              <a:t>,</a:t>
            </a:r>
            <a:r>
              <a:rPr lang="zh-CN" altLang="en-US" dirty="0" smtClean="0"/>
              <a:t>在内存中连续存放 </a:t>
            </a:r>
          </a:p>
          <a:p>
            <a:pPr lvl="1" eaLnBrk="1" hangingPunct="1">
              <a:lnSpc>
                <a:spcPct val="90000"/>
              </a:lnSpc>
            </a:pPr>
            <a:r>
              <a:rPr lang="zh-CN" altLang="en-US" dirty="0" smtClean="0"/>
              <a:t>实质上是一个指向该字符串首字符的指针常量</a:t>
            </a:r>
            <a:endParaRPr lang="en-US" altLang="zh-CN" dirty="0" smtClean="0"/>
          </a:p>
          <a:p>
            <a:pPr lvl="1" eaLnBrk="1" hangingPunct="1">
              <a:lnSpc>
                <a:spcPct val="90000"/>
              </a:lnSpc>
            </a:pPr>
            <a:endParaRPr lang="zh-CN" altLang="en-US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zh-CN" dirty="0" smtClean="0"/>
              <a:t>char *</a:t>
            </a:r>
            <a:r>
              <a:rPr lang="en-US" altLang="zh-CN" dirty="0" err="1" smtClean="0"/>
              <a:t>sp</a:t>
            </a:r>
            <a:r>
              <a:rPr lang="en-US" altLang="zh-CN" dirty="0" smtClean="0"/>
              <a:t> = "point";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8968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10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10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0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0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0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10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8.4.2 </a:t>
            </a:r>
            <a:r>
              <a:rPr lang="zh-CN" altLang="en-US" dirty="0" smtClean="0"/>
              <a:t>字符串和字符指针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1"/>
            <a:ext cx="8229600" cy="5589240"/>
          </a:xfrm>
        </p:spPr>
        <p:txBody>
          <a:bodyPr>
            <a:normAutofit/>
          </a:bodyPr>
          <a:lstStyle/>
          <a:p>
            <a:r>
              <a:rPr lang="zh-CN" altLang="en-US" dirty="0" smtClean="0">
                <a:solidFill>
                  <a:srgbClr val="FFFF00"/>
                </a:solidFill>
              </a:rPr>
              <a:t>字符串常量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char </a:t>
            </a:r>
            <a:r>
              <a:rPr lang="en-US" altLang="zh-CN" dirty="0" err="1" smtClean="0">
                <a:solidFill>
                  <a:srgbClr val="FFFF00"/>
                </a:solidFill>
              </a:rPr>
              <a:t>sa</a:t>
            </a:r>
            <a:r>
              <a:rPr lang="en-US" altLang="zh-CN" dirty="0" smtClean="0">
                <a:solidFill>
                  <a:srgbClr val="FFFF00"/>
                </a:solidFill>
              </a:rPr>
              <a:t>[] = </a:t>
            </a:r>
            <a:r>
              <a:rPr lang="en-US" altLang="zh-CN" dirty="0" smtClean="0"/>
              <a:t>"array"; 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char *</a:t>
            </a:r>
            <a:r>
              <a:rPr lang="en-US" altLang="zh-CN" dirty="0" err="1" smtClean="0"/>
              <a:t>sp</a:t>
            </a:r>
            <a:r>
              <a:rPr lang="en-US" altLang="zh-CN" dirty="0" smtClean="0"/>
              <a:t>= "point";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printf</a:t>
            </a:r>
            <a:r>
              <a:rPr lang="en-US" altLang="zh-CN" dirty="0" smtClean="0">
                <a:solidFill>
                  <a:srgbClr val="FFC000"/>
                </a:solidFill>
              </a:rPr>
              <a:t>("</a:t>
            </a:r>
            <a:r>
              <a:rPr lang="en-US" altLang="zh-CN" dirty="0" smtClean="0">
                <a:solidFill>
                  <a:srgbClr val="FF0000"/>
                </a:solidFill>
              </a:rPr>
              <a:t>%s</a:t>
            </a:r>
            <a:r>
              <a:rPr lang="en-US" altLang="zh-CN" dirty="0" smtClean="0">
                <a:solidFill>
                  <a:srgbClr val="FFC000"/>
                </a:solidFill>
              </a:rPr>
              <a:t> ", </a:t>
            </a:r>
            <a:r>
              <a:rPr lang="en-US" altLang="zh-CN" dirty="0" err="1" smtClean="0">
                <a:solidFill>
                  <a:srgbClr val="FFC000"/>
                </a:solidFill>
              </a:rPr>
              <a:t>sa</a:t>
            </a:r>
            <a:r>
              <a:rPr lang="en-US" altLang="zh-CN" dirty="0" smtClean="0">
                <a:solidFill>
                  <a:srgbClr val="FFC000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US" altLang="zh-CN" dirty="0" err="1">
                <a:solidFill>
                  <a:srgbClr val="FFC000"/>
                </a:solidFill>
              </a:rPr>
              <a:t>printf</a:t>
            </a:r>
            <a:r>
              <a:rPr lang="en-US" altLang="zh-CN" dirty="0">
                <a:solidFill>
                  <a:srgbClr val="FFC000"/>
                </a:solidFill>
              </a:rPr>
              <a:t>("</a:t>
            </a:r>
            <a:r>
              <a:rPr lang="en-US" altLang="zh-CN" dirty="0">
                <a:solidFill>
                  <a:srgbClr val="FF0000"/>
                </a:solidFill>
              </a:rPr>
              <a:t>%s </a:t>
            </a:r>
            <a:r>
              <a:rPr lang="en-US" altLang="zh-CN" dirty="0">
                <a:solidFill>
                  <a:srgbClr val="FFC000"/>
                </a:solidFill>
              </a:rPr>
              <a:t>", </a:t>
            </a:r>
            <a:r>
              <a:rPr lang="en-US" altLang="zh-CN" dirty="0" err="1" smtClean="0">
                <a:solidFill>
                  <a:srgbClr val="FFC000"/>
                </a:solidFill>
              </a:rPr>
              <a:t>sp</a:t>
            </a:r>
            <a:r>
              <a:rPr lang="en-US" altLang="zh-CN" dirty="0" smtClean="0">
                <a:solidFill>
                  <a:srgbClr val="FFC000"/>
                </a:solidFill>
              </a:rPr>
              <a:t>);</a:t>
            </a:r>
          </a:p>
          <a:p>
            <a:pPr marL="457200" lvl="1" indent="0"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printf</a:t>
            </a:r>
            <a:r>
              <a:rPr lang="en-US" altLang="zh-CN" dirty="0">
                <a:solidFill>
                  <a:srgbClr val="FFC000"/>
                </a:solidFill>
              </a:rPr>
              <a:t>("</a:t>
            </a:r>
            <a:r>
              <a:rPr lang="en-US" altLang="zh-CN" dirty="0">
                <a:solidFill>
                  <a:srgbClr val="FF0000"/>
                </a:solidFill>
              </a:rPr>
              <a:t>%s </a:t>
            </a:r>
            <a:r>
              <a:rPr lang="en-US" altLang="zh-CN" dirty="0">
                <a:solidFill>
                  <a:srgbClr val="FFC000"/>
                </a:solidFill>
              </a:rPr>
              <a:t>", </a:t>
            </a:r>
            <a:r>
              <a:rPr lang="en-US" altLang="zh-CN" dirty="0" smtClean="0">
                <a:solidFill>
                  <a:srgbClr val="FFC000"/>
                </a:solidFill>
              </a:rPr>
              <a:t>"string</a:t>
            </a:r>
            <a:r>
              <a:rPr lang="en-US" altLang="zh-CN" dirty="0">
                <a:solidFill>
                  <a:srgbClr val="FFC000"/>
                </a:solidFill>
              </a:rPr>
              <a:t>"</a:t>
            </a:r>
            <a:r>
              <a:rPr lang="en-US" altLang="zh-CN" dirty="0" smtClean="0">
                <a:solidFill>
                  <a:srgbClr val="FFC000"/>
                </a:solidFill>
              </a:rPr>
              <a:t>);</a:t>
            </a:r>
            <a:endParaRPr lang="en-US" altLang="zh-CN" dirty="0">
              <a:solidFill>
                <a:srgbClr val="FFC000"/>
              </a:solidFill>
            </a:endParaRPr>
          </a:p>
          <a:p>
            <a:pPr marL="457200" lvl="1" indent="0">
              <a:buNone/>
            </a:pPr>
            <a:r>
              <a:rPr lang="en-US" altLang="zh-CN" dirty="0" err="1">
                <a:solidFill>
                  <a:srgbClr val="FFC000"/>
                </a:solidFill>
              </a:rPr>
              <a:t>printf</a:t>
            </a:r>
            <a:r>
              <a:rPr lang="en-US" altLang="zh-CN" dirty="0" smtClean="0">
                <a:solidFill>
                  <a:srgbClr val="FFC000"/>
                </a:solidFill>
              </a:rPr>
              <a:t>("%c </a:t>
            </a:r>
            <a:r>
              <a:rPr lang="en-US" altLang="zh-CN" dirty="0">
                <a:solidFill>
                  <a:srgbClr val="FFC000"/>
                </a:solidFill>
              </a:rPr>
              <a:t>", "string</a:t>
            </a:r>
            <a:r>
              <a:rPr lang="en-US" altLang="zh-CN" dirty="0" smtClean="0">
                <a:solidFill>
                  <a:srgbClr val="FFC000"/>
                </a:solidFill>
              </a:rPr>
              <a:t>"[5]);</a:t>
            </a:r>
          </a:p>
          <a:p>
            <a:pPr marL="457200" lvl="1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输出为</a:t>
            </a:r>
            <a:r>
              <a:rPr lang="zh-CN" altLang="en-US" dirty="0" smtClean="0">
                <a:solidFill>
                  <a:srgbClr val="FF0000"/>
                </a:solidFill>
              </a:rPr>
              <a:t>：</a:t>
            </a:r>
            <a:r>
              <a:rPr lang="en-US" altLang="zh-CN" dirty="0" smtClean="0">
                <a:solidFill>
                  <a:schemeClr val="tx1"/>
                </a:solidFill>
              </a:rPr>
              <a:t>array point string g</a:t>
            </a:r>
            <a:endParaRPr lang="zh-CN" altLang="en-US" dirty="0" smtClean="0">
              <a:solidFill>
                <a:srgbClr val="FFFF00"/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4716016" y="1772816"/>
            <a:ext cx="3312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用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字符串常量初始化字符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数组</a:t>
            </a:r>
            <a:endParaRPr lang="en-US" altLang="zh-CN" sz="24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644008" y="2780928"/>
            <a:ext cx="4248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用一个字符串常量的地址初始化一个指针</a:t>
            </a:r>
            <a:endParaRPr lang="en-US" altLang="zh-CN" sz="24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67544" y="3861048"/>
            <a:ext cx="5328592" cy="273630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rtlCol="0">
            <a:norm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"/>
              <a:defRPr kumimoji="0" sz="32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"/>
              <a:defRPr kumimoji="0" sz="28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"/>
              <a:defRPr kumimoji="0" sz="24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"/>
              <a:defRPr kumimoji="0" sz="2000" kern="1200">
                <a:solidFill>
                  <a:srgbClr val="FFFF00"/>
                </a:solidFill>
                <a:latin typeface="楷体" pitchFamily="49" charset="-122"/>
                <a:ea typeface="楷体" pitchFamily="49" charset="-122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SzPct val="60000"/>
              <a:buFont typeface="Wingdings 2"/>
              <a:buChar char=""/>
              <a:defRPr kumimoji="0" sz="2000" kern="1200">
                <a:solidFill>
                  <a:schemeClr val="tx1"/>
                </a:solidFill>
                <a:latin typeface="楷体" pitchFamily="49" charset="-122"/>
                <a:ea typeface="楷体" pitchFamily="49" charset="-122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Wingdings 2"/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printf</a:t>
            </a:r>
            <a:r>
              <a:rPr lang="en-US" altLang="zh-CN" dirty="0" smtClean="0">
                <a:solidFill>
                  <a:srgbClr val="FFC000"/>
                </a:solidFill>
              </a:rPr>
              <a:t>("</a:t>
            </a:r>
            <a:r>
              <a:rPr lang="en-US" altLang="zh-CN" dirty="0" smtClean="0">
                <a:solidFill>
                  <a:srgbClr val="FF0000"/>
                </a:solidFill>
              </a:rPr>
              <a:t>%s</a:t>
            </a:r>
            <a:r>
              <a:rPr lang="en-US" altLang="zh-CN" dirty="0" smtClean="0">
                <a:solidFill>
                  <a:srgbClr val="FFC000"/>
                </a:solidFill>
              </a:rPr>
              <a:t> ", sa+2);</a:t>
            </a:r>
          </a:p>
          <a:p>
            <a:pPr marL="457200" lvl="1" indent="0">
              <a:buFont typeface="Wingdings 2"/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printf</a:t>
            </a:r>
            <a:r>
              <a:rPr lang="en-US" altLang="zh-CN" dirty="0" smtClean="0">
                <a:solidFill>
                  <a:srgbClr val="FFC000"/>
                </a:solidFill>
              </a:rPr>
              <a:t>("</a:t>
            </a:r>
            <a:r>
              <a:rPr lang="en-US" altLang="zh-CN" dirty="0" smtClean="0">
                <a:solidFill>
                  <a:srgbClr val="FF0000"/>
                </a:solidFill>
              </a:rPr>
              <a:t>%s </a:t>
            </a:r>
            <a:r>
              <a:rPr lang="en-US" altLang="zh-CN" dirty="0" smtClean="0">
                <a:solidFill>
                  <a:srgbClr val="FFC000"/>
                </a:solidFill>
              </a:rPr>
              <a:t>", sp+3);</a:t>
            </a:r>
          </a:p>
          <a:p>
            <a:pPr marL="457200" lvl="1" indent="0">
              <a:buFont typeface="Wingdings 2"/>
              <a:buNone/>
            </a:pPr>
            <a:r>
              <a:rPr lang="en-US" altLang="zh-CN" dirty="0" err="1" smtClean="0">
                <a:solidFill>
                  <a:srgbClr val="FFC000"/>
                </a:solidFill>
              </a:rPr>
              <a:t>printf</a:t>
            </a:r>
            <a:r>
              <a:rPr lang="en-US" altLang="zh-CN" dirty="0" smtClean="0">
                <a:solidFill>
                  <a:srgbClr val="FFC000"/>
                </a:solidFill>
              </a:rPr>
              <a:t>("</a:t>
            </a:r>
            <a:r>
              <a:rPr lang="en-US" altLang="zh-CN" dirty="0" smtClean="0">
                <a:solidFill>
                  <a:srgbClr val="FF0000"/>
                </a:solidFill>
              </a:rPr>
              <a:t>%s </a:t>
            </a:r>
            <a:r>
              <a:rPr lang="en-US" altLang="zh-CN" dirty="0" smtClean="0">
                <a:solidFill>
                  <a:srgbClr val="FFC000"/>
                </a:solidFill>
              </a:rPr>
              <a:t>", "string"+1);</a:t>
            </a:r>
          </a:p>
          <a:p>
            <a:pPr marL="457200" lvl="1" indent="0">
              <a:buFont typeface="Wingdings 2"/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输出为：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Font typeface="Wingdings 2"/>
              <a:buNone/>
            </a:pPr>
            <a:r>
              <a:rPr lang="en-US" altLang="zh-CN" dirty="0" smtClean="0">
                <a:solidFill>
                  <a:schemeClr val="tx1"/>
                </a:solidFill>
              </a:rPr>
              <a:t>ray </a:t>
            </a:r>
            <a:r>
              <a:rPr lang="en-US" altLang="zh-CN" dirty="0" err="1" smtClean="0">
                <a:solidFill>
                  <a:schemeClr val="tx1"/>
                </a:solidFill>
              </a:rPr>
              <a:t>nt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</a:rPr>
              <a:t>tring</a:t>
            </a:r>
            <a:endParaRPr lang="zh-CN" altLang="en-US" dirty="0" smtClean="0"/>
          </a:p>
        </p:txBody>
      </p:sp>
      <p:sp>
        <p:nvSpPr>
          <p:cNvPr id="6" name="矩形 5"/>
          <p:cNvSpPr/>
          <p:nvPr/>
        </p:nvSpPr>
        <p:spPr>
          <a:xfrm>
            <a:off x="5436096" y="4221088"/>
            <a:ext cx="3456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字符串常量</a:t>
            </a:r>
            <a:r>
              <a:rPr lang="zh-CN" altLang="en-US" sz="2400" dirty="0">
                <a:latin typeface="楷体" pitchFamily="49" charset="-122"/>
                <a:ea typeface="楷体" pitchFamily="49" charset="-122"/>
              </a:rPr>
              <a:t>是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表达式</a:t>
            </a:r>
            <a:endParaRPr lang="en-US" altLang="zh-CN" sz="2400" dirty="0" smtClean="0">
              <a:latin typeface="楷体" pitchFamily="49" charset="-122"/>
              <a:ea typeface="楷体" pitchFamily="49" charset="-122"/>
            </a:endParaRPr>
          </a:p>
          <a:p>
            <a:pPr lvl="1"/>
            <a:r>
              <a:rPr lang="zh-CN" altLang="en-US" sz="2400" dirty="0" smtClean="0">
                <a:latin typeface="楷体" pitchFamily="49" charset="-122"/>
                <a:ea typeface="楷体" pitchFamily="49" charset="-122"/>
              </a:rPr>
              <a:t>其值为一个指针，指向存储它的地址</a:t>
            </a:r>
            <a:endParaRPr lang="en-US" altLang="zh-CN" sz="2400" dirty="0"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636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animBg="1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8.4.2 </a:t>
            </a:r>
            <a:r>
              <a:rPr lang="zh-CN" altLang="en-US" dirty="0" smtClean="0"/>
              <a:t>字符串和字符指针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1"/>
            <a:ext cx="8229600" cy="5589240"/>
          </a:xfrm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en-US" altLang="zh-CN" dirty="0"/>
              <a:t>char </a:t>
            </a:r>
            <a:r>
              <a:rPr lang="en-US" altLang="zh-CN" dirty="0" err="1"/>
              <a:t>sa</a:t>
            </a:r>
            <a:r>
              <a:rPr lang="en-US" altLang="zh-CN" dirty="0"/>
              <a:t>[] = "array"; </a:t>
            </a:r>
          </a:p>
          <a:p>
            <a:pPr marL="457200" lvl="1" indent="0">
              <a:buNone/>
            </a:pPr>
            <a:r>
              <a:rPr lang="zh-CN" altLang="en-US" dirty="0"/>
              <a:t>定义</a:t>
            </a:r>
            <a:r>
              <a:rPr lang="zh-CN" altLang="en-US" dirty="0" smtClean="0"/>
              <a:t>了</a:t>
            </a:r>
            <a:r>
              <a:rPr lang="zh-CN" altLang="en-US" dirty="0"/>
              <a:t>一个数组</a:t>
            </a:r>
            <a:r>
              <a:rPr lang="zh-CN" altLang="en-US" dirty="0" smtClean="0"/>
              <a:t>，</a:t>
            </a:r>
            <a:r>
              <a:rPr lang="zh-CN" altLang="en-US" dirty="0"/>
              <a:t>并被初始化</a:t>
            </a:r>
            <a:r>
              <a:rPr lang="zh-CN" altLang="en-US" dirty="0" smtClean="0"/>
              <a:t>为</a:t>
            </a:r>
            <a:endParaRPr lang="en-US" altLang="zh-CN" dirty="0" smtClean="0"/>
          </a:p>
          <a:p>
            <a:pPr marL="457200" lvl="1" indent="0" algn="ctr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array\0</a:t>
            </a:r>
          </a:p>
          <a:p>
            <a:pPr marL="57150" indent="0">
              <a:buNone/>
            </a:pPr>
            <a:r>
              <a:rPr lang="en-US" altLang="zh-CN" dirty="0" smtClean="0"/>
              <a:t>char </a:t>
            </a:r>
            <a:r>
              <a:rPr lang="en-US" altLang="zh-CN" dirty="0"/>
              <a:t>*</a:t>
            </a:r>
            <a:r>
              <a:rPr lang="en-US" altLang="zh-CN" dirty="0" err="1"/>
              <a:t>sp</a:t>
            </a:r>
            <a:r>
              <a:rPr lang="en-US" altLang="zh-CN" dirty="0"/>
              <a:t>= "point</a:t>
            </a:r>
            <a:r>
              <a:rPr lang="en-US" altLang="zh-CN" dirty="0" smtClean="0"/>
              <a:t>";</a:t>
            </a:r>
          </a:p>
          <a:p>
            <a:pPr marL="457200" lvl="1" indent="0" algn="just">
              <a:buNone/>
            </a:pPr>
            <a:r>
              <a:rPr lang="zh-CN" altLang="en-US" dirty="0" smtClean="0"/>
              <a:t>定义了一个指针</a:t>
            </a:r>
            <a:r>
              <a:rPr lang="en-US" altLang="zh-CN" dirty="0" err="1" smtClean="0"/>
              <a:t>sp</a:t>
            </a:r>
            <a:r>
              <a:rPr lang="zh-CN" altLang="en-US" dirty="0" smtClean="0"/>
              <a:t>，而非数组。指针指向了一个字符串常量，而该字符串常量存储在何处呢？</a:t>
            </a:r>
            <a:endParaRPr lang="en-US" altLang="zh-CN" dirty="0" smtClean="0"/>
          </a:p>
          <a:p>
            <a:pPr marL="457200" lvl="1" indent="0" algn="ctr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Somewhere decided by the system.</a:t>
            </a:r>
          </a:p>
          <a:p>
            <a:pPr marL="457200" lvl="1" indent="0">
              <a:buNone/>
            </a:pP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454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8.4.2 </a:t>
            </a:r>
            <a:r>
              <a:rPr lang="zh-CN" altLang="en-US" dirty="0" smtClean="0"/>
              <a:t>字符串和字符指针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1"/>
            <a:ext cx="8229600" cy="5589240"/>
          </a:xfrm>
        </p:spPr>
        <p:txBody>
          <a:bodyPr>
            <a:normAutofit fontScale="92500" lnSpcReduction="10000"/>
          </a:bodyPr>
          <a:lstStyle/>
          <a:p>
            <a:pPr marL="57150" indent="0">
              <a:buNone/>
            </a:pPr>
            <a:r>
              <a:rPr lang="zh-CN" altLang="en-US" dirty="0" smtClean="0"/>
              <a:t>字符串输出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smtClean="0">
                <a:solidFill>
                  <a:srgbClr val="FFC000"/>
                </a:solidFill>
              </a:rPr>
              <a:t>char *p;</a:t>
            </a:r>
          </a:p>
          <a:p>
            <a:pPr marL="5715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puts(p);</a:t>
            </a:r>
          </a:p>
          <a:p>
            <a:pPr marL="5715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 </a:t>
            </a:r>
            <a:r>
              <a:rPr lang="en-US" altLang="zh-CN" dirty="0" err="1" smtClean="0">
                <a:solidFill>
                  <a:srgbClr val="FFC000"/>
                </a:solidFill>
              </a:rPr>
              <a:t>printf</a:t>
            </a:r>
            <a:r>
              <a:rPr lang="en-US" altLang="zh-CN" dirty="0" smtClean="0">
                <a:solidFill>
                  <a:srgbClr val="FFC000"/>
                </a:solidFill>
              </a:rPr>
              <a:t>("%s", p);</a:t>
            </a: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0000"/>
                </a:solidFill>
              </a:rPr>
              <a:t>   </a:t>
            </a:r>
            <a:r>
              <a:rPr lang="zh-CN" altLang="en-US" dirty="0" smtClean="0">
                <a:solidFill>
                  <a:srgbClr val="FF0000"/>
                </a:solidFill>
              </a:rPr>
              <a:t>要求</a:t>
            </a:r>
            <a:r>
              <a:rPr lang="zh-CN" altLang="en-US" dirty="0" smtClean="0">
                <a:solidFill>
                  <a:srgbClr val="FFFF00"/>
                </a:solidFill>
              </a:rPr>
              <a:t>指针</a:t>
            </a:r>
            <a:r>
              <a:rPr lang="en-US" altLang="zh-CN" dirty="0" smtClean="0">
                <a:solidFill>
                  <a:srgbClr val="FFFF00"/>
                </a:solidFill>
              </a:rPr>
              <a:t>p</a:t>
            </a:r>
            <a:r>
              <a:rPr lang="zh-CN" altLang="en-US" dirty="0" smtClean="0">
                <a:solidFill>
                  <a:srgbClr val="FF0000"/>
                </a:solidFill>
              </a:rPr>
              <a:t>指向了一个以</a:t>
            </a:r>
            <a:r>
              <a:rPr lang="en-US" altLang="zh-CN" dirty="0" smtClean="0">
                <a:solidFill>
                  <a:srgbClr val="FF0000"/>
                </a:solidFill>
              </a:rPr>
              <a:t>\0</a:t>
            </a:r>
            <a:r>
              <a:rPr lang="zh-CN" altLang="en-US" dirty="0" smtClean="0">
                <a:solidFill>
                  <a:srgbClr val="FF0000"/>
                </a:solidFill>
              </a:rPr>
              <a:t>结尾的字符串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57150" indent="0">
              <a:buNone/>
            </a:pPr>
            <a:endParaRPr lang="en-US" altLang="zh-CN" dirty="0" smtClean="0">
              <a:solidFill>
                <a:srgbClr val="FF0000"/>
              </a:solidFill>
            </a:endParaRPr>
          </a:p>
          <a:p>
            <a:pPr marL="57150" indent="0">
              <a:buNone/>
            </a:pPr>
            <a:r>
              <a:rPr lang="zh-CN" altLang="en-US" dirty="0" smtClean="0"/>
              <a:t>字符串输入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>
                <a:solidFill>
                  <a:srgbClr val="FFC000"/>
                </a:solidFill>
              </a:rPr>
              <a:t>gets(p</a:t>
            </a:r>
            <a:r>
              <a:rPr lang="en-US" altLang="zh-CN" dirty="0" smtClean="0">
                <a:solidFill>
                  <a:srgbClr val="FFC000"/>
                </a:solidFill>
              </a:rPr>
              <a:t>);</a:t>
            </a:r>
            <a:endParaRPr lang="en-US" altLang="zh-CN" dirty="0">
              <a:solidFill>
                <a:srgbClr val="FFC000"/>
              </a:solidFill>
            </a:endParaRPr>
          </a:p>
          <a:p>
            <a:pPr marL="5715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</a:t>
            </a:r>
            <a:r>
              <a:rPr lang="en-US" altLang="zh-CN" dirty="0" err="1" smtClean="0">
                <a:solidFill>
                  <a:srgbClr val="FFC000"/>
                </a:solidFill>
              </a:rPr>
              <a:t>scanf</a:t>
            </a:r>
            <a:r>
              <a:rPr lang="en-US" altLang="zh-CN" dirty="0" smtClean="0">
                <a:solidFill>
                  <a:srgbClr val="FFC000"/>
                </a:solidFill>
              </a:rPr>
              <a:t>("%</a:t>
            </a:r>
            <a:r>
              <a:rPr lang="en-US" altLang="zh-CN" dirty="0">
                <a:solidFill>
                  <a:srgbClr val="FFC000"/>
                </a:solidFill>
              </a:rPr>
              <a:t>s", </a:t>
            </a:r>
            <a:r>
              <a:rPr lang="en-US" altLang="zh-CN" dirty="0" smtClean="0">
                <a:solidFill>
                  <a:srgbClr val="FFC000"/>
                </a:solidFill>
              </a:rPr>
              <a:t>s);</a:t>
            </a:r>
          </a:p>
          <a:p>
            <a:pPr marL="5715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C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zh-CN" altLang="en-US" dirty="0" smtClean="0">
                <a:solidFill>
                  <a:srgbClr val="FF0000"/>
                </a:solidFill>
              </a:rPr>
              <a:t>要求</a:t>
            </a:r>
            <a:r>
              <a:rPr lang="zh-CN" altLang="en-US" dirty="0">
                <a:solidFill>
                  <a:srgbClr val="FFFF00"/>
                </a:solidFill>
              </a:rPr>
              <a:t>指针</a:t>
            </a:r>
            <a:r>
              <a:rPr lang="en-US" altLang="zh-CN" dirty="0">
                <a:solidFill>
                  <a:srgbClr val="FFFF00"/>
                </a:solidFill>
              </a:rPr>
              <a:t>p</a:t>
            </a:r>
            <a:r>
              <a:rPr lang="zh-CN" altLang="en-US" dirty="0" smtClean="0">
                <a:solidFill>
                  <a:srgbClr val="FF0000"/>
                </a:solidFill>
              </a:rPr>
              <a:t>所指的地</a:t>
            </a:r>
            <a:r>
              <a:rPr lang="zh-CN" altLang="en-US" dirty="0">
                <a:solidFill>
                  <a:srgbClr val="FF0000"/>
                </a:solidFill>
              </a:rPr>
              <a:t>方</a:t>
            </a:r>
            <a:r>
              <a:rPr lang="zh-CN" altLang="en-US" dirty="0" smtClean="0">
                <a:solidFill>
                  <a:srgbClr val="FF0000"/>
                </a:solidFill>
              </a:rPr>
              <a:t>具有</a:t>
            </a:r>
            <a:r>
              <a:rPr lang="zh-CN" altLang="en-US" dirty="0" smtClean="0">
                <a:solidFill>
                  <a:srgbClr val="FFFF00"/>
                </a:solidFill>
              </a:rPr>
              <a:t>足够</a:t>
            </a:r>
            <a:r>
              <a:rPr lang="zh-CN" altLang="en-US" dirty="0" smtClean="0">
                <a:solidFill>
                  <a:srgbClr val="FF0000"/>
                </a:solidFill>
              </a:rPr>
              <a:t>的</a:t>
            </a:r>
            <a:r>
              <a:rPr lang="en-US" altLang="zh-CN" dirty="0" smtClean="0">
                <a:solidFill>
                  <a:srgbClr val="FFFF00"/>
                </a:solidFill>
              </a:rPr>
              <a:t>free</a:t>
            </a:r>
            <a:r>
              <a:rPr lang="zh-CN" altLang="en-US" dirty="0" smtClean="0">
                <a:solidFill>
                  <a:srgbClr val="FF0000"/>
                </a:solidFill>
              </a:rPr>
              <a:t>存储空间。</a:t>
            </a:r>
            <a:r>
              <a:rPr lang="zh-CN" altLang="en-US" dirty="0" smtClean="0">
                <a:solidFill>
                  <a:srgbClr val="FFFF00"/>
                </a:solidFill>
              </a:rPr>
              <a:t>否则，程序崩溃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1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8.1.2  </a:t>
            </a:r>
            <a:r>
              <a:rPr lang="zh-CN" altLang="en-US" dirty="0" smtClean="0"/>
              <a:t>指针类型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指针是一种新的数据类型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存放变量</a:t>
            </a:r>
            <a:r>
              <a:rPr lang="zh-CN" altLang="en-US" dirty="0"/>
              <a:t>的</a:t>
            </a:r>
            <a:r>
              <a:rPr lang="zh-CN" altLang="en-US" dirty="0" smtClean="0"/>
              <a:t>地址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存放数据单元的地址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pPr marL="57150" indent="0">
              <a:buNone/>
            </a:pPr>
            <a:r>
              <a:rPr lang="zh-CN" altLang="en-US" dirty="0" smtClean="0"/>
              <a:t>  </a:t>
            </a:r>
            <a:r>
              <a:rPr lang="zh-CN" altLang="en-US" sz="3600" dirty="0" smtClean="0">
                <a:solidFill>
                  <a:schemeClr val="tx1"/>
                </a:solidFill>
              </a:rPr>
              <a:t>假设定义了变量</a:t>
            </a:r>
            <a:r>
              <a:rPr lang="en-US" altLang="zh-CN" sz="3600" dirty="0" smtClean="0"/>
              <a:t> </a:t>
            </a:r>
            <a:r>
              <a:rPr lang="en-US" altLang="zh-CN" sz="3600" dirty="0" err="1" smtClean="0"/>
              <a:t>int</a:t>
            </a:r>
            <a:r>
              <a:rPr lang="en-US" altLang="zh-CN" sz="3600" dirty="0" smtClean="0"/>
              <a:t> x, *p;</a:t>
            </a:r>
          </a:p>
          <a:p>
            <a:pPr marL="57150" indent="0">
              <a:buNone/>
            </a:pPr>
            <a:r>
              <a:rPr lang="en-US" altLang="zh-CN" sz="3600" dirty="0" smtClean="0"/>
              <a:t>  </a:t>
            </a:r>
            <a:r>
              <a:rPr lang="zh-CN" altLang="en-US" sz="3600" dirty="0" smtClean="0">
                <a:solidFill>
                  <a:schemeClr val="tx1"/>
                </a:solidFill>
              </a:rPr>
              <a:t>那么可将</a:t>
            </a:r>
            <a:r>
              <a:rPr lang="zh-CN" altLang="en-US" sz="3600" dirty="0" smtClean="0">
                <a:solidFill>
                  <a:srgbClr val="FF0000"/>
                </a:solidFill>
              </a:rPr>
              <a:t>变量</a:t>
            </a:r>
            <a:r>
              <a:rPr lang="en-US" altLang="zh-CN" sz="3600" dirty="0" smtClean="0">
                <a:solidFill>
                  <a:srgbClr val="FF0000"/>
                </a:solidFill>
              </a:rPr>
              <a:t>x</a:t>
            </a:r>
            <a:r>
              <a:rPr lang="zh-CN" altLang="en-US" sz="3600" dirty="0" smtClean="0">
                <a:solidFill>
                  <a:srgbClr val="FF0000"/>
                </a:solidFill>
              </a:rPr>
              <a:t>的地址</a:t>
            </a:r>
            <a:r>
              <a:rPr lang="zh-CN" altLang="en-US" sz="3600" dirty="0" smtClean="0">
                <a:solidFill>
                  <a:schemeClr val="tx1"/>
                </a:solidFill>
              </a:rPr>
              <a:t>存在</a:t>
            </a:r>
            <a:r>
              <a:rPr lang="zh-CN" altLang="en-US" sz="3600" dirty="0" smtClean="0">
                <a:solidFill>
                  <a:srgbClr val="FF0000"/>
                </a:solidFill>
              </a:rPr>
              <a:t>指针</a:t>
            </a:r>
            <a:r>
              <a:rPr lang="en-US" altLang="zh-CN" sz="3600" dirty="0" smtClean="0">
                <a:solidFill>
                  <a:srgbClr val="FF0000"/>
                </a:solidFill>
              </a:rPr>
              <a:t>p</a:t>
            </a:r>
            <a:r>
              <a:rPr lang="zh-CN" altLang="en-US" sz="3600" dirty="0" smtClean="0">
                <a:solidFill>
                  <a:schemeClr val="tx1"/>
                </a:solidFill>
              </a:rPr>
              <a:t>中：</a:t>
            </a:r>
            <a:endParaRPr lang="en-US" altLang="zh-CN" sz="3600" dirty="0" smtClean="0">
              <a:solidFill>
                <a:schemeClr val="tx1"/>
              </a:solidFill>
            </a:endParaRPr>
          </a:p>
          <a:p>
            <a:pPr marL="57150" indent="0">
              <a:buNone/>
            </a:pPr>
            <a:r>
              <a:rPr lang="en-US" altLang="zh-CN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 smtClean="0">
                <a:solidFill>
                  <a:schemeClr val="tx1"/>
                </a:solidFill>
              </a:rPr>
              <a:t>     p = </a:t>
            </a:r>
            <a:r>
              <a:rPr lang="en-US" altLang="zh-CN" sz="3600" dirty="0" smtClean="0">
                <a:solidFill>
                  <a:srgbClr val="FF0000"/>
                </a:solidFill>
              </a:rPr>
              <a:t>&amp;</a:t>
            </a:r>
            <a:r>
              <a:rPr lang="en-US" altLang="zh-CN" sz="3600" dirty="0" smtClean="0">
                <a:solidFill>
                  <a:schemeClr val="tx1"/>
                </a:solidFill>
              </a:rPr>
              <a:t>x;</a:t>
            </a:r>
          </a:p>
        </p:txBody>
      </p:sp>
      <p:sp>
        <p:nvSpPr>
          <p:cNvPr id="2" name="矩形 1"/>
          <p:cNvSpPr/>
          <p:nvPr/>
        </p:nvSpPr>
        <p:spPr>
          <a:xfrm>
            <a:off x="4572000" y="5157192"/>
            <a:ext cx="3816424" cy="95410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en-US" altLang="zh-CN" sz="2800" dirty="0" smtClean="0">
                <a:solidFill>
                  <a:srgbClr val="FF0000"/>
                </a:solidFill>
              </a:rPr>
              <a:t>&amp; </a:t>
            </a:r>
            <a:r>
              <a:rPr lang="zh-CN" altLang="en-US" sz="2800" dirty="0">
                <a:solidFill>
                  <a:srgbClr val="00B050"/>
                </a:solidFill>
              </a:rPr>
              <a:t>是取地址运算符 </a:t>
            </a:r>
            <a:r>
              <a:rPr lang="en-US" altLang="zh-CN" sz="2800" dirty="0" err="1" smtClean="0">
                <a:solidFill>
                  <a:srgbClr val="00B050"/>
                </a:solidFill>
              </a:rPr>
              <a:t>canf</a:t>
            </a:r>
            <a:r>
              <a:rPr lang="en-US" altLang="zh-CN" sz="2800" dirty="0">
                <a:solidFill>
                  <a:srgbClr val="00B050"/>
                </a:solidFill>
              </a:rPr>
              <a:t>("%d", </a:t>
            </a:r>
            <a:r>
              <a:rPr lang="en-US" altLang="zh-CN" sz="2800" dirty="0">
                <a:solidFill>
                  <a:srgbClr val="FF0000"/>
                </a:solidFill>
              </a:rPr>
              <a:t>&amp;</a:t>
            </a:r>
            <a:r>
              <a:rPr lang="en-US" altLang="zh-CN" sz="2800" dirty="0">
                <a:solidFill>
                  <a:srgbClr val="00B050"/>
                </a:solidFill>
              </a:rPr>
              <a:t>x) 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36160485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8.4.3 </a:t>
            </a:r>
            <a:r>
              <a:rPr lang="zh-CN" altLang="en-US" dirty="0" smtClean="0"/>
              <a:t>常用的字符串处理函数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gets/</a:t>
            </a:r>
            <a:r>
              <a:rPr lang="en-US" altLang="zh-CN" dirty="0" err="1" smtClean="0"/>
              <a:t>scanf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gets</a:t>
            </a:r>
            <a:r>
              <a:rPr lang="zh-CN" altLang="en-US" dirty="0" smtClean="0"/>
              <a:t>函数读入一</a:t>
            </a:r>
            <a:r>
              <a:rPr lang="zh-CN" altLang="en-US" dirty="0"/>
              <a:t>整</a:t>
            </a:r>
            <a:r>
              <a:rPr lang="zh-CN" altLang="en-US" dirty="0" smtClean="0"/>
              <a:t>行</a:t>
            </a:r>
            <a:r>
              <a:rPr lang="en-US" altLang="zh-CN" dirty="0" smtClean="0"/>
              <a:t>(</a:t>
            </a:r>
            <a:r>
              <a:rPr lang="zh-CN" altLang="en-US" dirty="0" smtClean="0"/>
              <a:t>包括空格），直到回车为止</a:t>
            </a:r>
            <a:endParaRPr lang="en-US" altLang="zh-CN" dirty="0" smtClean="0"/>
          </a:p>
          <a:p>
            <a:pPr lvl="1"/>
            <a:r>
              <a:rPr lang="en-US" altLang="zh-CN" dirty="0" err="1" smtClean="0"/>
              <a:t>scanf</a:t>
            </a:r>
            <a:r>
              <a:rPr lang="zh-CN" altLang="en-US" dirty="0" smtClean="0"/>
              <a:t>函数读入字符，直到空格和回车为止</a:t>
            </a:r>
            <a:endParaRPr lang="en-US" altLang="zh-CN" dirty="0" smtClean="0"/>
          </a:p>
          <a:p>
            <a:r>
              <a:rPr lang="en-US" altLang="zh-CN" dirty="0" smtClean="0"/>
              <a:t>puts/</a:t>
            </a:r>
            <a:r>
              <a:rPr lang="en-US" altLang="zh-CN" dirty="0" err="1" smtClean="0"/>
              <a:t>printf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puts</a:t>
            </a:r>
            <a:r>
              <a:rPr lang="zh-CN" altLang="en-US" dirty="0" smtClean="0"/>
              <a:t>函数输出后会</a:t>
            </a:r>
            <a:r>
              <a:rPr lang="zh-CN" altLang="en-US" dirty="0" smtClean="0">
                <a:solidFill>
                  <a:srgbClr val="FF0000"/>
                </a:solidFill>
              </a:rPr>
              <a:t>自动换行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285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8.4.3 </a:t>
            </a:r>
            <a:r>
              <a:rPr lang="zh-CN" altLang="en-US" dirty="0" smtClean="0"/>
              <a:t>常用的字符串处理函数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514350" indent="-457200"/>
            <a:r>
              <a:rPr lang="en-US" altLang="zh-CN" dirty="0" err="1" smtClean="0"/>
              <a:t>strcpy</a:t>
            </a:r>
            <a:r>
              <a:rPr lang="en-US" altLang="zh-CN" dirty="0" smtClean="0"/>
              <a:t>(char *s, char *t)</a:t>
            </a:r>
          </a:p>
          <a:p>
            <a:pPr marL="457200" lvl="1" indent="0">
              <a:buNone/>
            </a:pPr>
            <a:r>
              <a:rPr lang="zh-CN" altLang="en-US" dirty="0"/>
              <a:t>字符串</a:t>
            </a:r>
            <a:r>
              <a:rPr lang="zh-CN" altLang="en-US" dirty="0" smtClean="0"/>
              <a:t>复制：</a:t>
            </a:r>
            <a:r>
              <a:rPr lang="en-US" altLang="zh-CN" dirty="0" smtClean="0"/>
              <a:t>s </a:t>
            </a:r>
            <a:r>
              <a:rPr lang="en-US" altLang="zh-CN" dirty="0" smtClean="0">
                <a:sym typeface="Wingdings" pitchFamily="2" charset="2"/>
              </a:rPr>
              <a:t>= t</a:t>
            </a:r>
            <a:endParaRPr lang="en-US" altLang="zh-CN" dirty="0" smtClean="0"/>
          </a:p>
          <a:p>
            <a:r>
              <a:rPr lang="en-US" altLang="zh-CN" dirty="0" err="1" smtClean="0"/>
              <a:t>strcat</a:t>
            </a:r>
            <a:r>
              <a:rPr lang="en-US" altLang="zh-CN" dirty="0"/>
              <a:t>(char *s, char *t</a:t>
            </a:r>
            <a:r>
              <a:rPr lang="en-US" altLang="zh-CN" dirty="0" smtClean="0"/>
              <a:t>)</a:t>
            </a:r>
          </a:p>
          <a:p>
            <a:pPr marL="457200" lvl="1" indent="0">
              <a:buNone/>
            </a:pPr>
            <a:r>
              <a:rPr lang="zh-CN" altLang="en-US" dirty="0" smtClean="0"/>
              <a:t>字符串</a:t>
            </a:r>
            <a:r>
              <a:rPr lang="zh-CN" altLang="en-US" dirty="0"/>
              <a:t>连接</a:t>
            </a:r>
            <a:r>
              <a:rPr lang="zh-CN" altLang="en-US" dirty="0" smtClean="0"/>
              <a:t>： </a:t>
            </a:r>
            <a:r>
              <a:rPr lang="en-US" altLang="zh-CN" dirty="0" smtClean="0"/>
              <a:t>s += t</a:t>
            </a:r>
            <a:endParaRPr lang="en-US" altLang="zh-CN" dirty="0"/>
          </a:p>
          <a:p>
            <a:r>
              <a:rPr lang="en-US" altLang="zh-CN" dirty="0" err="1" smtClean="0"/>
              <a:t>strcmp</a:t>
            </a:r>
            <a:r>
              <a:rPr lang="en-US" altLang="zh-CN" dirty="0" smtClean="0"/>
              <a:t>(char </a:t>
            </a:r>
            <a:r>
              <a:rPr lang="en-US" altLang="zh-CN" dirty="0"/>
              <a:t>*s, char *t)</a:t>
            </a:r>
          </a:p>
          <a:p>
            <a:pPr marL="457200" lvl="1" indent="0">
              <a:buNone/>
            </a:pPr>
            <a:r>
              <a:rPr lang="zh-CN" altLang="en-US" dirty="0" smtClean="0"/>
              <a:t>字符串</a:t>
            </a:r>
            <a:r>
              <a:rPr lang="zh-CN" altLang="en-US" dirty="0"/>
              <a:t>比较</a:t>
            </a:r>
            <a:r>
              <a:rPr lang="zh-CN" altLang="en-US" dirty="0" smtClean="0"/>
              <a:t>：</a:t>
            </a:r>
            <a:r>
              <a:rPr lang="en-US" altLang="zh-CN" dirty="0" smtClean="0"/>
              <a:t>  s – t</a:t>
            </a:r>
          </a:p>
          <a:p>
            <a:pPr marL="857250" lvl="2" indent="0">
              <a:buNone/>
            </a:pPr>
            <a:r>
              <a:rPr lang="en-US" altLang="zh-CN" dirty="0" err="1" smtClean="0"/>
              <a:t>strcmp</a:t>
            </a:r>
            <a:r>
              <a:rPr lang="en-US" altLang="zh-CN" dirty="0" smtClean="0"/>
              <a:t>("</a:t>
            </a:r>
            <a:r>
              <a:rPr lang="en-US" altLang="zh-CN" dirty="0" err="1" smtClean="0"/>
              <a:t>abc</a:t>
            </a:r>
            <a:r>
              <a:rPr lang="en-US" altLang="zh-CN" dirty="0" smtClean="0"/>
              <a:t>"</a:t>
            </a:r>
            <a:r>
              <a:rPr lang="zh-CN" altLang="en-US" dirty="0" smtClean="0"/>
              <a:t>，</a:t>
            </a:r>
            <a:r>
              <a:rPr lang="en-US" altLang="zh-CN" dirty="0" smtClean="0"/>
              <a:t>"aba")</a:t>
            </a:r>
            <a:r>
              <a:rPr lang="zh-CN" altLang="en-US" dirty="0" smtClean="0"/>
              <a:t>的结果</a:t>
            </a:r>
            <a:r>
              <a:rPr lang="zh-CN" altLang="en-US" dirty="0">
                <a:solidFill>
                  <a:srgbClr val="FF0000"/>
                </a:solidFill>
              </a:rPr>
              <a:t>大于</a:t>
            </a:r>
            <a:r>
              <a:rPr lang="en-US" altLang="zh-CN" dirty="0" smtClean="0"/>
              <a:t>0</a:t>
            </a:r>
          </a:p>
          <a:p>
            <a:pPr marL="857250" lvl="2" indent="0">
              <a:buNone/>
            </a:pPr>
            <a:r>
              <a:rPr lang="en-US" altLang="zh-CN" dirty="0" err="1"/>
              <a:t>strcmp</a:t>
            </a:r>
            <a:r>
              <a:rPr lang="en-US" altLang="zh-CN" dirty="0" smtClean="0"/>
              <a:t>("</a:t>
            </a:r>
            <a:r>
              <a:rPr lang="en-US" altLang="zh-CN" dirty="0" err="1" smtClean="0"/>
              <a:t>abc</a:t>
            </a:r>
            <a:r>
              <a:rPr lang="en-US" altLang="zh-CN" dirty="0" smtClean="0"/>
              <a:t>"</a:t>
            </a:r>
            <a:r>
              <a:rPr lang="zh-CN" altLang="en-US" dirty="0" smtClean="0"/>
              <a:t>，</a:t>
            </a:r>
            <a:r>
              <a:rPr lang="en-US" altLang="zh-CN" dirty="0" smtClean="0"/>
              <a:t>"</a:t>
            </a:r>
            <a:r>
              <a:rPr lang="en-US" altLang="zh-CN" dirty="0" err="1" smtClean="0"/>
              <a:t>abcd</a:t>
            </a:r>
            <a:r>
              <a:rPr lang="en-US" altLang="zh-CN" dirty="0" smtClean="0"/>
              <a:t>")</a:t>
            </a:r>
            <a:r>
              <a:rPr lang="zh-CN" altLang="en-US" dirty="0"/>
              <a:t>的</a:t>
            </a:r>
            <a:r>
              <a:rPr lang="zh-CN" altLang="en-US" dirty="0" smtClean="0"/>
              <a:t>结果小</a:t>
            </a:r>
            <a:r>
              <a:rPr lang="zh-CN" altLang="en-US" dirty="0" smtClean="0">
                <a:solidFill>
                  <a:srgbClr val="FF0000"/>
                </a:solidFill>
              </a:rPr>
              <a:t>于</a:t>
            </a:r>
            <a:r>
              <a:rPr lang="en-US" altLang="zh-CN" dirty="0" smtClean="0"/>
              <a:t>0</a:t>
            </a:r>
          </a:p>
          <a:p>
            <a:pPr marL="857250" lvl="2" indent="0">
              <a:buNone/>
            </a:pPr>
            <a:r>
              <a:rPr lang="en-US" altLang="zh-CN" dirty="0" err="1"/>
              <a:t>strcmp</a:t>
            </a:r>
            <a:r>
              <a:rPr lang="en-US" altLang="zh-CN" dirty="0" smtClean="0"/>
              <a:t>("</a:t>
            </a:r>
            <a:r>
              <a:rPr lang="en-US" altLang="zh-CN" dirty="0" err="1" smtClean="0"/>
              <a:t>abc</a:t>
            </a:r>
            <a:r>
              <a:rPr lang="en-US" altLang="zh-CN" dirty="0" smtClean="0"/>
              <a:t>"</a:t>
            </a:r>
            <a:r>
              <a:rPr lang="zh-CN" altLang="en-US" dirty="0" smtClean="0"/>
              <a:t>，</a:t>
            </a:r>
            <a:r>
              <a:rPr lang="en-US" altLang="zh-CN" dirty="0" smtClean="0"/>
              <a:t>"</a:t>
            </a:r>
            <a:r>
              <a:rPr lang="en-US" altLang="zh-CN" dirty="0" err="1" smtClean="0"/>
              <a:t>abc</a:t>
            </a:r>
            <a:r>
              <a:rPr lang="en-US" altLang="zh-CN" dirty="0" smtClean="0"/>
              <a:t>")</a:t>
            </a:r>
            <a:r>
              <a:rPr lang="zh-CN" altLang="en-US" dirty="0"/>
              <a:t>的</a:t>
            </a:r>
            <a:r>
              <a:rPr lang="zh-CN" altLang="en-US" dirty="0" smtClean="0"/>
              <a:t>结果</a:t>
            </a:r>
            <a:r>
              <a:rPr lang="zh-CN" altLang="en-US" dirty="0">
                <a:solidFill>
                  <a:srgbClr val="FF0000"/>
                </a:solidFill>
              </a:rPr>
              <a:t>等</a:t>
            </a:r>
            <a:r>
              <a:rPr lang="zh-CN" altLang="en-US" dirty="0" smtClean="0">
                <a:solidFill>
                  <a:srgbClr val="FF0000"/>
                </a:solidFill>
              </a:rPr>
              <a:t>于</a:t>
            </a:r>
            <a:r>
              <a:rPr lang="en-US" altLang="zh-CN" dirty="0"/>
              <a:t>0</a:t>
            </a:r>
          </a:p>
          <a:p>
            <a:pPr marL="857250" lvl="2" indent="0"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020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8.4.3 </a:t>
            </a:r>
            <a:r>
              <a:rPr lang="zh-CN" altLang="en-US" dirty="0" smtClean="0"/>
              <a:t>常用的字符串处理函数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457200"/>
            <a:r>
              <a:rPr lang="en-US" altLang="zh-CN" dirty="0" err="1" smtClean="0"/>
              <a:t>strlen</a:t>
            </a:r>
            <a:r>
              <a:rPr lang="en-US" altLang="zh-CN" dirty="0" smtClean="0"/>
              <a:t>(char *s)</a:t>
            </a:r>
          </a:p>
          <a:p>
            <a:pPr marL="457200" lvl="1" indent="0">
              <a:buNone/>
            </a:pPr>
            <a:r>
              <a:rPr lang="zh-CN" altLang="en-US" dirty="0" smtClean="0"/>
              <a:t>字符串的长度（</a:t>
            </a:r>
            <a:r>
              <a:rPr lang="zh-CN" altLang="en-US" dirty="0"/>
              <a:t>不</a:t>
            </a:r>
            <a:r>
              <a:rPr lang="zh-CN" altLang="en-US" dirty="0" smtClean="0"/>
              <a:t>包括</a:t>
            </a:r>
            <a:r>
              <a:rPr lang="en-US" altLang="zh-CN" dirty="0" smtClean="0"/>
              <a:t>\0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857250" lvl="2" indent="0">
              <a:buNone/>
            </a:pPr>
            <a:r>
              <a:rPr lang="en-US" altLang="zh-CN" dirty="0" err="1" smtClean="0"/>
              <a:t>strlen</a:t>
            </a:r>
            <a:r>
              <a:rPr lang="en-US" altLang="zh-CN" dirty="0" smtClean="0"/>
              <a:t>("</a:t>
            </a:r>
            <a:r>
              <a:rPr lang="en-US" altLang="zh-CN" dirty="0" err="1" smtClean="0"/>
              <a:t>abc</a:t>
            </a:r>
            <a:r>
              <a:rPr lang="en-US" altLang="zh-CN" dirty="0" smtClean="0"/>
              <a:t>"</a:t>
            </a:r>
            <a:r>
              <a:rPr lang="zh-CN" altLang="en-US" dirty="0" smtClean="0"/>
              <a:t>，</a:t>
            </a:r>
            <a:r>
              <a:rPr lang="en-US" altLang="zh-CN" dirty="0" smtClean="0"/>
              <a:t>"aba")</a:t>
            </a:r>
            <a:r>
              <a:rPr lang="zh-CN" altLang="en-US" dirty="0" smtClean="0"/>
              <a:t>的结果</a:t>
            </a:r>
            <a:r>
              <a:rPr lang="zh-CN" altLang="en-US" dirty="0"/>
              <a:t>是</a:t>
            </a:r>
            <a:r>
              <a:rPr lang="en-US" altLang="zh-CN" dirty="0" smtClean="0"/>
              <a:t>3</a:t>
            </a:r>
          </a:p>
          <a:p>
            <a:pPr marL="57150" indent="0">
              <a:buNone/>
            </a:pPr>
            <a:endParaRPr lang="en-US" altLang="zh-CN" dirty="0"/>
          </a:p>
          <a:p>
            <a:pPr marL="57150" indent="0">
              <a:buNone/>
            </a:pPr>
            <a:r>
              <a:rPr lang="en-US" altLang="zh-CN" dirty="0"/>
              <a:t>#include &lt;</a:t>
            </a:r>
            <a:r>
              <a:rPr lang="en-US" altLang="zh-CN" dirty="0" err="1"/>
              <a:t>string.h</a:t>
            </a:r>
            <a:r>
              <a:rPr lang="en-US" altLang="zh-CN" dirty="0"/>
              <a:t>&gt;</a:t>
            </a:r>
          </a:p>
          <a:p>
            <a:pPr marL="57150" indent="0">
              <a:buNone/>
            </a:pPr>
            <a:r>
              <a:rPr lang="zh-CN" altLang="en-US" dirty="0" smtClean="0"/>
              <a:t>或者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/>
              <a:t>#include &lt;</a:t>
            </a:r>
            <a:r>
              <a:rPr lang="en-US" altLang="zh-CN" dirty="0" err="1"/>
              <a:t>stdlib.h</a:t>
            </a:r>
            <a:r>
              <a:rPr lang="en-US" altLang="zh-CN" dirty="0" smtClean="0"/>
              <a:t>&gt;</a:t>
            </a:r>
          </a:p>
          <a:p>
            <a:pPr marL="857250" lvl="2" indent="0">
              <a:buNone/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3388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8.4.3 </a:t>
            </a:r>
            <a:r>
              <a:rPr lang="zh-CN" altLang="en-US" dirty="0" smtClean="0"/>
              <a:t>常用字符串处理函数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         </a:t>
            </a:r>
            <a:r>
              <a:rPr lang="zh-CN" altLang="en-US" dirty="0" smtClean="0"/>
              <a:t>实现参考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altLang="zh-CN" dirty="0" smtClean="0"/>
              <a:t>char*</a:t>
            </a:r>
            <a:r>
              <a:rPr lang="en-US" altLang="zh-CN" dirty="0"/>
              <a:t> </a:t>
            </a:r>
            <a:r>
              <a:rPr lang="en-US" altLang="zh-CN" dirty="0" err="1" smtClean="0"/>
              <a:t>strcpy</a:t>
            </a:r>
            <a:r>
              <a:rPr lang="en-US" altLang="zh-CN" dirty="0" smtClean="0"/>
              <a:t>(char *s, char *t)</a:t>
            </a:r>
          </a:p>
          <a:p>
            <a:pPr marL="57150" indent="0">
              <a:buNone/>
            </a:pPr>
            <a:r>
              <a:rPr lang="en-US" altLang="zh-CN" dirty="0" smtClean="0"/>
              <a:t>{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do { 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*s++ = *t; 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} </a:t>
            </a:r>
            <a:r>
              <a:rPr lang="en-US" altLang="zh-CN" dirty="0"/>
              <a:t>while(*</a:t>
            </a:r>
            <a:r>
              <a:rPr lang="en-US" altLang="zh-CN" dirty="0" smtClean="0"/>
              <a:t>t++);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return s;</a:t>
            </a:r>
          </a:p>
          <a:p>
            <a:pPr marL="5715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611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8.4.3 </a:t>
            </a:r>
            <a:r>
              <a:rPr lang="zh-CN" altLang="en-US" dirty="0"/>
              <a:t>常用字符串处理函数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         </a:t>
            </a:r>
            <a:r>
              <a:rPr lang="zh-CN" altLang="en-US" dirty="0"/>
              <a:t>实现参考</a:t>
            </a:r>
            <a:endParaRPr lang="zh-CN" altLang="en-US" dirty="0" smtClean="0"/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altLang="zh-CN" dirty="0" smtClean="0"/>
              <a:t>char*</a:t>
            </a:r>
            <a:r>
              <a:rPr lang="en-US" altLang="zh-CN" dirty="0"/>
              <a:t> </a:t>
            </a:r>
            <a:r>
              <a:rPr lang="en-US" altLang="zh-CN" dirty="0" err="1" smtClean="0"/>
              <a:t>strcat</a:t>
            </a:r>
            <a:r>
              <a:rPr lang="en-US" altLang="zh-CN" dirty="0" smtClean="0"/>
              <a:t>(char *s, char *t)</a:t>
            </a:r>
          </a:p>
          <a:p>
            <a:pPr marL="57150" indent="0">
              <a:buNone/>
            </a:pPr>
            <a:r>
              <a:rPr lang="en-US" altLang="zh-CN" dirty="0" smtClean="0"/>
              <a:t>{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while ( *s ) s++;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</a:t>
            </a:r>
            <a:r>
              <a:rPr lang="en-US" altLang="zh-CN" dirty="0" err="1" smtClean="0"/>
              <a:t>strcpy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s,t</a:t>
            </a:r>
            <a:r>
              <a:rPr lang="en-US" altLang="zh-CN" dirty="0" smtClean="0"/>
              <a:t>); </a:t>
            </a:r>
          </a:p>
          <a:p>
            <a:pPr marL="57150" indent="0">
              <a:buNone/>
            </a:pPr>
            <a:r>
              <a:rPr lang="en-US" altLang="zh-CN" dirty="0" smtClean="0"/>
              <a:t>    return s;</a:t>
            </a:r>
          </a:p>
          <a:p>
            <a:pPr marL="57150" indent="0">
              <a:buNone/>
            </a:pPr>
            <a:r>
              <a:rPr lang="en-US" altLang="zh-CN" dirty="0"/>
              <a:t>}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653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8.4.3 </a:t>
            </a:r>
            <a:r>
              <a:rPr lang="zh-CN" altLang="en-US" dirty="0"/>
              <a:t>常用字符串处理函数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         </a:t>
            </a:r>
            <a:r>
              <a:rPr lang="zh-CN" altLang="en-US" dirty="0"/>
              <a:t>实现参考</a:t>
            </a:r>
            <a:endParaRPr lang="zh-CN" altLang="en-US" dirty="0" smtClean="0"/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strlen</a:t>
            </a:r>
            <a:r>
              <a:rPr lang="en-US" altLang="zh-CN" dirty="0" smtClean="0"/>
              <a:t>(char *s)</a:t>
            </a:r>
          </a:p>
          <a:p>
            <a:pPr marL="57150" indent="0">
              <a:buNone/>
            </a:pPr>
            <a:r>
              <a:rPr lang="en-US" altLang="zh-CN" dirty="0" smtClean="0"/>
              <a:t>{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char *p = s;</a:t>
            </a:r>
          </a:p>
          <a:p>
            <a:pPr marL="57150" indent="0">
              <a:buNone/>
            </a:pPr>
            <a:r>
              <a:rPr lang="en-US" altLang="zh-CN" dirty="0" smtClean="0"/>
              <a:t>    while ( *p ) p++;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return (p-s);</a:t>
            </a:r>
          </a:p>
          <a:p>
            <a:pPr marL="57150" indent="0">
              <a:buNone/>
            </a:pPr>
            <a:r>
              <a:rPr lang="en-US" altLang="zh-CN" dirty="0" smtClean="0"/>
              <a:t>}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897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8.4.3 </a:t>
            </a:r>
            <a:r>
              <a:rPr lang="zh-CN" altLang="en-US" dirty="0"/>
              <a:t>常用字符串处理函数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         </a:t>
            </a:r>
            <a:r>
              <a:rPr lang="zh-CN" altLang="en-US" dirty="0"/>
              <a:t>实现参考</a:t>
            </a:r>
            <a:endParaRPr lang="zh-CN" altLang="en-US" dirty="0" smtClean="0"/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altLang="zh-CN" dirty="0" smtClean="0"/>
              <a:t>char*</a:t>
            </a:r>
            <a:r>
              <a:rPr lang="en-US" altLang="zh-CN" dirty="0"/>
              <a:t> </a:t>
            </a:r>
            <a:r>
              <a:rPr lang="en-US" altLang="zh-CN" dirty="0" err="1" smtClean="0"/>
              <a:t>strcmp</a:t>
            </a:r>
            <a:r>
              <a:rPr lang="en-US" altLang="zh-CN" dirty="0" smtClean="0"/>
              <a:t>(char *s, char *t)</a:t>
            </a:r>
          </a:p>
          <a:p>
            <a:pPr marL="57150" indent="0">
              <a:buNone/>
            </a:pPr>
            <a:r>
              <a:rPr lang="en-US" altLang="zh-CN" dirty="0" smtClean="0"/>
              <a:t>{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while( *s==*t &amp;&amp; *s )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  s++, t++;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return (*s - *t);</a:t>
            </a:r>
          </a:p>
          <a:p>
            <a:pPr marL="57150" indent="0">
              <a:buNone/>
            </a:pPr>
            <a:r>
              <a:rPr lang="en-US" altLang="zh-CN" dirty="0" smtClean="0"/>
              <a:t>}</a:t>
            </a:r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771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8.4.3 </a:t>
            </a:r>
            <a:r>
              <a:rPr lang="zh-CN" altLang="en-US" dirty="0"/>
              <a:t>常用字符串处理函数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/>
              <a:t>         </a:t>
            </a:r>
            <a:r>
              <a:rPr lang="zh-CN" altLang="en-US" dirty="0"/>
              <a:t>实现参考</a:t>
            </a:r>
            <a:endParaRPr lang="zh-CN" altLang="en-US" dirty="0" smtClean="0"/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strlen</a:t>
            </a:r>
            <a:r>
              <a:rPr lang="en-US" altLang="zh-CN" dirty="0" smtClean="0"/>
              <a:t>(char *s)</a:t>
            </a:r>
          </a:p>
          <a:p>
            <a:pPr marL="57150" indent="0">
              <a:buNone/>
            </a:pPr>
            <a:r>
              <a:rPr lang="en-US" altLang="zh-CN" dirty="0" smtClean="0"/>
              <a:t>{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char *p = s;</a:t>
            </a:r>
          </a:p>
          <a:p>
            <a:pPr marL="57150" indent="0">
              <a:buNone/>
            </a:pPr>
            <a:r>
              <a:rPr lang="en-US" altLang="zh-CN" dirty="0" smtClean="0"/>
              <a:t>    while ( *p ) p++;</a:t>
            </a:r>
          </a:p>
          <a:p>
            <a:pPr marL="5715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return (p-s);</a:t>
            </a:r>
          </a:p>
          <a:p>
            <a:pPr marL="57150" indent="0">
              <a:buNone/>
            </a:pPr>
            <a:r>
              <a:rPr lang="en-US" altLang="zh-CN" dirty="0" smtClean="0"/>
              <a:t>}</a:t>
            </a:r>
          </a:p>
          <a:p>
            <a:pPr lvl="1"/>
            <a:endParaRPr lang="en-US" altLang="zh-CN" dirty="0" smtClean="0"/>
          </a:p>
          <a:p>
            <a:pPr lvl="1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9493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8.4.3 </a:t>
            </a:r>
            <a:r>
              <a:rPr lang="zh-CN" altLang="en-US" dirty="0" smtClean="0"/>
              <a:t>常用</a:t>
            </a:r>
            <a:r>
              <a:rPr lang="zh-CN" altLang="en-US" dirty="0"/>
              <a:t>字符串处理</a:t>
            </a:r>
            <a:r>
              <a:rPr lang="zh-CN" altLang="en-US" dirty="0" smtClean="0"/>
              <a:t>函数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zh-CN" altLang="en-US" dirty="0" smtClean="0"/>
              <a:t>假设</a:t>
            </a:r>
            <a:r>
              <a:rPr lang="en-US" altLang="zh-CN" dirty="0" err="1" smtClean="0"/>
              <a:t>strlen</a:t>
            </a:r>
            <a:r>
              <a:rPr lang="en-US" altLang="zh-CN" dirty="0" smtClean="0"/>
              <a:t>(s)</a:t>
            </a:r>
            <a:r>
              <a:rPr lang="zh-CN" altLang="en-US" dirty="0" smtClean="0"/>
              <a:t>等于</a:t>
            </a:r>
            <a:r>
              <a:rPr lang="en-US" altLang="zh-CN" dirty="0" smtClean="0"/>
              <a:t>20</a:t>
            </a:r>
            <a:r>
              <a:rPr lang="zh-CN" altLang="en-US" dirty="0" smtClean="0"/>
              <a:t>，那么</a:t>
            </a:r>
            <a:r>
              <a:rPr lang="en-US" altLang="zh-CN" dirty="0" err="1" smtClean="0"/>
              <a:t>strlen</a:t>
            </a:r>
            <a:r>
              <a:rPr lang="en-US" altLang="zh-CN" dirty="0" smtClean="0"/>
              <a:t>(s+5)</a:t>
            </a:r>
            <a:r>
              <a:rPr lang="zh-CN" altLang="en-US" dirty="0" smtClean="0"/>
              <a:t>等于几？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smtClean="0"/>
              <a:t>     </a:t>
            </a:r>
            <a:r>
              <a:rPr lang="en-US" altLang="zh-CN" dirty="0" smtClean="0">
                <a:solidFill>
                  <a:srgbClr val="FFFF00"/>
                </a:solidFill>
              </a:rPr>
              <a:t>15</a:t>
            </a:r>
          </a:p>
          <a:p>
            <a:pPr algn="just"/>
            <a:r>
              <a:rPr lang="zh-CN" altLang="en-US" dirty="0" smtClean="0"/>
              <a:t>如果有字符串</a:t>
            </a:r>
            <a:r>
              <a:rPr lang="en-US" altLang="zh-CN" dirty="0" smtClean="0"/>
              <a:t>s</a:t>
            </a:r>
            <a:r>
              <a:rPr lang="zh-CN" altLang="en-US" dirty="0" smtClean="0"/>
              <a:t>为</a:t>
            </a:r>
            <a:r>
              <a:rPr lang="en-US" altLang="zh-CN" dirty="0" smtClean="0"/>
              <a:t>“hello”,</a:t>
            </a:r>
            <a:r>
              <a:rPr lang="zh-CN" altLang="en-US" dirty="0" smtClean="0"/>
              <a:t>字符串</a:t>
            </a:r>
            <a:r>
              <a:rPr lang="en-US" altLang="zh-CN" dirty="0" smtClean="0"/>
              <a:t>t</a:t>
            </a:r>
            <a:r>
              <a:rPr lang="zh-CN" altLang="en-US" dirty="0" smtClean="0"/>
              <a:t>为</a:t>
            </a:r>
            <a:r>
              <a:rPr lang="en-US" altLang="zh-CN" dirty="0" smtClean="0"/>
              <a:t>“world”, </a:t>
            </a:r>
            <a:r>
              <a:rPr lang="zh-CN" altLang="en-US" dirty="0" smtClean="0"/>
              <a:t>那么</a:t>
            </a:r>
            <a:r>
              <a:rPr lang="en-US" altLang="zh-CN" dirty="0" err="1" smtClean="0"/>
              <a:t>strcat</a:t>
            </a:r>
            <a:r>
              <a:rPr lang="en-US" altLang="zh-CN" dirty="0" smtClean="0"/>
              <a:t>(</a:t>
            </a:r>
            <a:r>
              <a:rPr lang="en-US" altLang="zh-CN" dirty="0" err="1" smtClean="0"/>
              <a:t>s,t</a:t>
            </a:r>
            <a:r>
              <a:rPr lang="en-US" altLang="zh-CN" dirty="0" smtClean="0"/>
              <a:t>)</a:t>
            </a:r>
            <a:r>
              <a:rPr lang="zh-CN" altLang="en-US" dirty="0" smtClean="0"/>
              <a:t>是？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smtClean="0"/>
              <a:t>     </a:t>
            </a:r>
            <a:r>
              <a:rPr lang="en-US" altLang="zh-CN" dirty="0" err="1" smtClean="0">
                <a:solidFill>
                  <a:srgbClr val="FFFF00"/>
                </a:solidFill>
              </a:rPr>
              <a:t>helloworld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marL="0" indent="0" algn="just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strcat</a:t>
            </a:r>
            <a:r>
              <a:rPr lang="en-US" altLang="zh-CN" dirty="0" smtClean="0"/>
              <a:t>(s+1,t+1)</a:t>
            </a:r>
            <a:r>
              <a:rPr lang="zh-CN" altLang="en-US" dirty="0"/>
              <a:t>是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elloorld</a:t>
            </a:r>
            <a:endParaRPr lang="en-US" altLang="zh-CN" dirty="0">
              <a:solidFill>
                <a:srgbClr val="FFFF00"/>
              </a:solidFill>
            </a:endParaRPr>
          </a:p>
          <a:p>
            <a:pPr algn="just"/>
            <a:endParaRPr lang="en-US" altLang="zh-CN" dirty="0"/>
          </a:p>
          <a:p>
            <a:pPr algn="just"/>
            <a:endParaRPr lang="en-US" altLang="zh-CN" dirty="0"/>
          </a:p>
          <a:p>
            <a:pPr algn="just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2845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8.4.3 </a:t>
            </a:r>
            <a:r>
              <a:rPr lang="zh-CN" altLang="en-US" dirty="0" smtClean="0"/>
              <a:t>常用</a:t>
            </a:r>
            <a:r>
              <a:rPr lang="zh-CN" altLang="en-US" dirty="0"/>
              <a:t>字符串处理</a:t>
            </a:r>
            <a:r>
              <a:rPr lang="zh-CN" altLang="en-US" dirty="0" smtClean="0"/>
              <a:t>函数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zh-CN" altLang="en-US" dirty="0" smtClean="0"/>
              <a:t>执行</a:t>
            </a:r>
            <a:r>
              <a:rPr lang="en-US" altLang="zh-CN" dirty="0" err="1" smtClean="0"/>
              <a:t>strcpy</a:t>
            </a:r>
            <a:r>
              <a:rPr lang="en-US" altLang="zh-CN" dirty="0" smtClean="0"/>
              <a:t>(s,</a:t>
            </a:r>
            <a:r>
              <a:rPr lang="en-US" altLang="zh-CN" dirty="0">
                <a:solidFill>
                  <a:srgbClr val="FFFF00"/>
                </a:solidFill>
              </a:rPr>
              <a:t> "</a:t>
            </a:r>
            <a:r>
              <a:rPr lang="en-US" altLang="zh-CN" dirty="0" smtClean="0"/>
              <a:t>good\0morning</a:t>
            </a:r>
            <a:r>
              <a:rPr lang="en-US" altLang="zh-CN" dirty="0">
                <a:solidFill>
                  <a:srgbClr val="FFFF00"/>
                </a:solidFill>
              </a:rPr>
              <a:t>"</a:t>
            </a:r>
            <a:r>
              <a:rPr lang="en-US" altLang="zh-CN" dirty="0" smtClean="0"/>
              <a:t>)</a:t>
            </a:r>
            <a:r>
              <a:rPr lang="zh-CN" altLang="en-US" dirty="0" smtClean="0"/>
              <a:t>后，字符指针</a:t>
            </a:r>
            <a:r>
              <a:rPr lang="en-US" altLang="zh-CN" dirty="0" smtClean="0"/>
              <a:t>s</a:t>
            </a:r>
            <a:r>
              <a:rPr lang="zh-CN" altLang="en-US" dirty="0" smtClean="0"/>
              <a:t>所指向的字符串为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>
                <a:solidFill>
                  <a:srgbClr val="FFFF00"/>
                </a:solidFill>
              </a:rPr>
              <a:t>"</a:t>
            </a:r>
            <a:r>
              <a:rPr lang="en-US" altLang="zh-CN" dirty="0" smtClean="0">
                <a:solidFill>
                  <a:srgbClr val="FFFF00"/>
                </a:solidFill>
              </a:rPr>
              <a:t>good</a:t>
            </a:r>
            <a:r>
              <a:rPr lang="en-US" altLang="zh-CN" dirty="0">
                <a:solidFill>
                  <a:srgbClr val="FFFF00"/>
                </a:solidFill>
              </a:rPr>
              <a:t>"</a:t>
            </a:r>
            <a:endParaRPr lang="en-US" altLang="zh-CN" dirty="0" smtClean="0">
              <a:solidFill>
                <a:srgbClr val="FFFF00"/>
              </a:solidFill>
            </a:endParaRPr>
          </a:p>
          <a:p>
            <a:pPr algn="just"/>
            <a:r>
              <a:rPr lang="zh-CN" altLang="en-US" dirty="0" smtClean="0"/>
              <a:t>下列语句能够正确执行吗？</a:t>
            </a:r>
            <a:endParaRPr lang="en-US" altLang="zh-CN" dirty="0" smtClean="0"/>
          </a:p>
          <a:p>
            <a:pPr marL="0" indent="0" algn="just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 </a:t>
            </a:r>
            <a:r>
              <a:rPr lang="en-US" altLang="zh-CN" dirty="0" err="1" smtClean="0">
                <a:solidFill>
                  <a:srgbClr val="FFFF00"/>
                </a:solidFill>
              </a:rPr>
              <a:t>strcpy</a:t>
            </a:r>
            <a:r>
              <a:rPr lang="en-US" altLang="zh-CN" dirty="0" smtClean="0">
                <a:solidFill>
                  <a:srgbClr val="FFFF00"/>
                </a:solidFill>
              </a:rPr>
              <a:t>(</a:t>
            </a:r>
            <a:r>
              <a:rPr lang="en-US" altLang="zh-CN" dirty="0">
                <a:solidFill>
                  <a:srgbClr val="FFFF00"/>
                </a:solidFill>
              </a:rPr>
              <a:t>"</a:t>
            </a:r>
            <a:r>
              <a:rPr lang="en-US" altLang="zh-CN" dirty="0" smtClean="0">
                <a:solidFill>
                  <a:srgbClr val="FFFF00"/>
                </a:solidFill>
              </a:rPr>
              <a:t>old </a:t>
            </a:r>
            <a:r>
              <a:rPr lang="en-US" altLang="zh-CN" dirty="0" err="1" smtClean="0">
                <a:solidFill>
                  <a:srgbClr val="FFFF00"/>
                </a:solidFill>
              </a:rPr>
              <a:t>string</a:t>
            </a:r>
            <a:r>
              <a:rPr lang="en-US" altLang="zh-CN" dirty="0" err="1">
                <a:solidFill>
                  <a:srgbClr val="FFFF00"/>
                </a:solidFill>
              </a:rPr>
              <a:t>"</a:t>
            </a:r>
            <a:r>
              <a:rPr lang="en-US" altLang="zh-CN" dirty="0" err="1" smtClean="0">
                <a:solidFill>
                  <a:srgbClr val="FFFF00"/>
                </a:solidFill>
              </a:rPr>
              <a:t>,"new</a:t>
            </a:r>
            <a:r>
              <a:rPr lang="en-US" altLang="zh-CN" dirty="0" smtClean="0">
                <a:solidFill>
                  <a:srgbClr val="FFFF00"/>
                </a:solidFill>
              </a:rPr>
              <a:t>");</a:t>
            </a:r>
          </a:p>
          <a:p>
            <a:pPr marL="0" indent="0" algn="just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   </a:t>
            </a:r>
            <a:r>
              <a:rPr lang="zh-CN" altLang="en-US" dirty="0" smtClean="0"/>
              <a:t>不能</a:t>
            </a:r>
            <a:r>
              <a:rPr lang="zh-CN" altLang="en-US" dirty="0" smtClean="0">
                <a:solidFill>
                  <a:srgbClr val="FF0000"/>
                </a:solidFill>
              </a:rPr>
              <a:t>改变</a:t>
            </a:r>
            <a:r>
              <a:rPr lang="zh-CN" altLang="en-US" dirty="0" smtClean="0"/>
              <a:t>字符串</a:t>
            </a:r>
            <a:r>
              <a:rPr lang="zh-CN" altLang="en-US" dirty="0" smtClean="0">
                <a:solidFill>
                  <a:srgbClr val="FF0000"/>
                </a:solidFill>
              </a:rPr>
              <a:t>常量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algn="just"/>
            <a:endParaRPr lang="en-US" altLang="zh-CN" dirty="0">
              <a:solidFill>
                <a:srgbClr val="FFFF00"/>
              </a:solidFill>
            </a:endParaRPr>
          </a:p>
          <a:p>
            <a:pPr algn="just"/>
            <a:endParaRPr lang="en-US" altLang="zh-CN" dirty="0"/>
          </a:p>
          <a:p>
            <a:pPr algn="just"/>
            <a:endParaRPr lang="en-US" altLang="zh-CN" dirty="0"/>
          </a:p>
          <a:p>
            <a:pPr algn="just"/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6649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变量和数据单元地址</a:t>
            </a:r>
            <a:endParaRPr lang="en-US" altLang="zh-CN" dirty="0"/>
          </a:p>
        </p:txBody>
      </p:sp>
      <p:sp>
        <p:nvSpPr>
          <p:cNvPr id="76" name="矩形 75"/>
          <p:cNvSpPr/>
          <p:nvPr/>
        </p:nvSpPr>
        <p:spPr>
          <a:xfrm>
            <a:off x="3564903" y="4941168"/>
            <a:ext cx="144016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1000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77" name="矩形 76"/>
          <p:cNvSpPr/>
          <p:nvPr/>
        </p:nvSpPr>
        <p:spPr>
          <a:xfrm>
            <a:off x="3565918" y="5373216"/>
            <a:ext cx="1440160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noFill/>
            </a:endParaRPr>
          </a:p>
        </p:txBody>
      </p:sp>
      <p:sp>
        <p:nvSpPr>
          <p:cNvPr id="78" name="矩形 77"/>
          <p:cNvSpPr/>
          <p:nvPr/>
        </p:nvSpPr>
        <p:spPr>
          <a:xfrm>
            <a:off x="5131432" y="4941168"/>
            <a:ext cx="431744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p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grpSp>
        <p:nvGrpSpPr>
          <p:cNvPr id="83" name="组合 82"/>
          <p:cNvGrpSpPr/>
          <p:nvPr/>
        </p:nvGrpSpPr>
        <p:grpSpPr>
          <a:xfrm>
            <a:off x="2771800" y="1916832"/>
            <a:ext cx="2808312" cy="3888432"/>
            <a:chOff x="2771800" y="1916832"/>
            <a:chExt cx="2808312" cy="3888432"/>
          </a:xfrm>
        </p:grpSpPr>
        <p:sp>
          <p:nvSpPr>
            <p:cNvPr id="69" name="矩形 68"/>
            <p:cNvSpPr/>
            <p:nvPr/>
          </p:nvSpPr>
          <p:spPr>
            <a:xfrm>
              <a:off x="3563888" y="1916832"/>
              <a:ext cx="144016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400" dirty="0" smtClean="0">
                  <a:solidFill>
                    <a:schemeClr val="tx1"/>
                  </a:solidFill>
                  <a:latin typeface="楷体" pitchFamily="49" charset="-122"/>
                  <a:ea typeface="楷体" pitchFamily="49" charset="-122"/>
                </a:rPr>
                <a:t>内存单元</a:t>
              </a:r>
              <a:endParaRPr lang="en-US" altLang="zh-CN" sz="24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3563888" y="2348880"/>
              <a:ext cx="1440160" cy="4320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chemeClr val="tx1"/>
                  </a:solidFill>
                </a:rPr>
                <a:t>……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1" name="矩形 70"/>
            <p:cNvSpPr/>
            <p:nvPr/>
          </p:nvSpPr>
          <p:spPr>
            <a:xfrm>
              <a:off x="3563888" y="2780928"/>
              <a:ext cx="1440160" cy="4320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chemeClr val="tx1"/>
                  </a:solidFill>
                </a:rPr>
                <a:t>20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3563888" y="3212976"/>
              <a:ext cx="1440160" cy="4320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chemeClr val="tx1"/>
                  </a:solidFill>
                </a:rPr>
                <a:t>1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3" name="矩形 72"/>
            <p:cNvSpPr/>
            <p:nvPr/>
          </p:nvSpPr>
          <p:spPr>
            <a:xfrm>
              <a:off x="3564903" y="3645024"/>
              <a:ext cx="1440160" cy="4320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chemeClr val="tx1"/>
                  </a:solidFill>
                </a:rPr>
                <a:t>155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3564903" y="4077072"/>
              <a:ext cx="1440160" cy="4320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2400" dirty="0" smtClean="0">
                  <a:solidFill>
                    <a:schemeClr val="tx1"/>
                  </a:solidFill>
                </a:rPr>
                <a:t>……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3564903" y="4509120"/>
              <a:ext cx="1440160" cy="43204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noFill/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2771800" y="1916832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zh-CN" altLang="en-US" sz="2400" dirty="0" smtClean="0">
                  <a:solidFill>
                    <a:schemeClr val="tx1"/>
                  </a:solidFill>
                  <a:latin typeface="楷体" pitchFamily="49" charset="-122"/>
                  <a:ea typeface="楷体" pitchFamily="49" charset="-122"/>
                </a:rPr>
                <a:t>地址</a:t>
              </a:r>
              <a:endParaRPr lang="en-US" altLang="zh-CN" sz="2400" dirty="0" smtClean="0">
                <a:solidFill>
                  <a:schemeClr val="tx1"/>
                </a:solidFill>
                <a:latin typeface="楷体" pitchFamily="49" charset="-122"/>
                <a:ea typeface="楷体" pitchFamily="49" charset="-122"/>
              </a:endParaRPr>
            </a:p>
          </p:txBody>
        </p:sp>
        <p:sp>
          <p:nvSpPr>
            <p:cNvPr id="61" name="矩形 60"/>
            <p:cNvSpPr/>
            <p:nvPr/>
          </p:nvSpPr>
          <p:spPr>
            <a:xfrm>
              <a:off x="2771800" y="2348880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2" name="矩形 61"/>
            <p:cNvSpPr/>
            <p:nvPr/>
          </p:nvSpPr>
          <p:spPr>
            <a:xfrm>
              <a:off x="2771800" y="2780928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sz="2400" dirty="0" smtClean="0">
                  <a:solidFill>
                    <a:schemeClr val="tx1"/>
                  </a:solidFill>
                </a:rPr>
                <a:t>1000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3" name="矩形 62"/>
            <p:cNvSpPr/>
            <p:nvPr/>
          </p:nvSpPr>
          <p:spPr>
            <a:xfrm>
              <a:off x="2771800" y="3212976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sz="2400" dirty="0" smtClean="0">
                  <a:solidFill>
                    <a:schemeClr val="tx1"/>
                  </a:solidFill>
                </a:rPr>
                <a:t>1002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4" name="矩形 63"/>
            <p:cNvSpPr/>
            <p:nvPr/>
          </p:nvSpPr>
          <p:spPr>
            <a:xfrm>
              <a:off x="2772359" y="3645024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sz="2400" dirty="0" smtClean="0">
                  <a:solidFill>
                    <a:schemeClr val="tx1"/>
                  </a:solidFill>
                </a:rPr>
                <a:t>1004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5" name="矩形 64"/>
            <p:cNvSpPr/>
            <p:nvPr/>
          </p:nvSpPr>
          <p:spPr>
            <a:xfrm>
              <a:off x="2772359" y="4077072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sz="2400" dirty="0" smtClean="0">
                  <a:solidFill>
                    <a:schemeClr val="tx1"/>
                  </a:solidFill>
                </a:rPr>
                <a:t>……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2772359" y="4509120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zh-CN" altLang="en-US" sz="2400">
                <a:noFill/>
              </a:endParaRPr>
            </a:p>
          </p:txBody>
        </p:sp>
        <p:sp>
          <p:nvSpPr>
            <p:cNvPr id="67" name="矩形 66"/>
            <p:cNvSpPr/>
            <p:nvPr/>
          </p:nvSpPr>
          <p:spPr>
            <a:xfrm>
              <a:off x="2772359" y="4941168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sz="2400" dirty="0" smtClean="0">
                  <a:solidFill>
                    <a:schemeClr val="tx1"/>
                  </a:solidFill>
                </a:rPr>
                <a:t>2000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68" name="矩形 67"/>
            <p:cNvSpPr/>
            <p:nvPr/>
          </p:nvSpPr>
          <p:spPr>
            <a:xfrm>
              <a:off x="2772918" y="5373216"/>
              <a:ext cx="793000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zh-CN" sz="2400" dirty="0" smtClean="0">
                  <a:solidFill>
                    <a:schemeClr val="tx1"/>
                  </a:solidFill>
                </a:rPr>
                <a:t>2002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7" name="矩形 56"/>
            <p:cNvSpPr/>
            <p:nvPr/>
          </p:nvSpPr>
          <p:spPr>
            <a:xfrm>
              <a:off x="5148064" y="2780928"/>
              <a:ext cx="431744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2400" dirty="0" smtClean="0">
                  <a:solidFill>
                    <a:schemeClr val="tx1"/>
                  </a:solidFill>
                </a:rPr>
                <a:t>x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8" name="矩形 57"/>
            <p:cNvSpPr/>
            <p:nvPr/>
          </p:nvSpPr>
          <p:spPr>
            <a:xfrm>
              <a:off x="5148064" y="3212976"/>
              <a:ext cx="431744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2400" dirty="0">
                  <a:solidFill>
                    <a:schemeClr val="tx1"/>
                  </a:solidFill>
                </a:rPr>
                <a:t>y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59" name="矩形 58"/>
            <p:cNvSpPr/>
            <p:nvPr/>
          </p:nvSpPr>
          <p:spPr>
            <a:xfrm>
              <a:off x="5148368" y="3645024"/>
              <a:ext cx="431744" cy="43204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2400" dirty="0" smtClean="0">
                  <a:solidFill>
                    <a:schemeClr val="tx1"/>
                  </a:solidFill>
                </a:rPr>
                <a:t>z</a:t>
              </a:r>
              <a:endParaRPr lang="zh-CN" altLang="en-US" sz="24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9" name="肘形连接符 78"/>
          <p:cNvCxnSpPr/>
          <p:nvPr/>
        </p:nvCxnSpPr>
        <p:spPr>
          <a:xfrm flipV="1">
            <a:off x="5508104" y="2996952"/>
            <a:ext cx="16632" cy="2160240"/>
          </a:xfrm>
          <a:prstGeom prst="bentConnector3">
            <a:avLst>
              <a:gd name="adj1" fmla="val 1474459"/>
            </a:avLst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矩形 84"/>
          <p:cNvSpPr/>
          <p:nvPr/>
        </p:nvSpPr>
        <p:spPr>
          <a:xfrm>
            <a:off x="5940152" y="4941168"/>
            <a:ext cx="158417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p</a:t>
            </a:r>
            <a:r>
              <a:rPr lang="en-US" altLang="zh-CN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 = &amp; x</a:t>
            </a:r>
            <a:endParaRPr lang="zh-CN" altLang="en-US" sz="2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5940152" y="2924944"/>
            <a:ext cx="266429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表达式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*p</a:t>
            </a:r>
            <a:r>
              <a:rPr lang="zh-CN" altLang="en-US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和变量</a:t>
            </a:r>
            <a:r>
              <a:rPr lang="en-US" altLang="zh-CN" sz="2400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x</a:t>
            </a:r>
            <a:r>
              <a:rPr lang="zh-CN" altLang="en-US" sz="2400" dirty="0" smtClean="0">
                <a:solidFill>
                  <a:srgbClr val="FFFF00"/>
                </a:solidFill>
                <a:latin typeface="楷体" pitchFamily="49" charset="-122"/>
                <a:ea typeface="楷体" pitchFamily="49" charset="-122"/>
              </a:rPr>
              <a:t>指代同一个东西</a:t>
            </a:r>
            <a:endParaRPr lang="zh-CN" altLang="en-US" sz="2400" dirty="0">
              <a:solidFill>
                <a:srgbClr val="FFFF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16392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 </a:t>
            </a:r>
            <a:r>
              <a:rPr lang="zh-CN" altLang="en-US" smtClean="0"/>
              <a:t>动态内存申请和使用</a:t>
            </a:r>
            <a:endParaRPr lang="zh-CN" altLang="en-US" dirty="0" smtClean="0"/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数组的局限</a:t>
            </a:r>
            <a:endParaRPr lang="en-US" altLang="zh-CN" dirty="0" smtClean="0"/>
          </a:p>
          <a:p>
            <a:pPr lvl="1"/>
            <a:r>
              <a:rPr lang="zh-CN" altLang="en-US" dirty="0"/>
              <a:t>大小</a:t>
            </a:r>
            <a:r>
              <a:rPr lang="zh-CN" altLang="en-US" dirty="0" smtClean="0"/>
              <a:t>固定、使用</a:t>
            </a:r>
            <a:r>
              <a:rPr lang="zh-CN" altLang="en-US" dirty="0"/>
              <a:t>不</a:t>
            </a:r>
            <a:r>
              <a:rPr lang="zh-CN" altLang="en-US" dirty="0" smtClean="0"/>
              <a:t>灵活</a:t>
            </a:r>
            <a:endParaRPr lang="en-US" altLang="zh-CN" dirty="0" smtClean="0"/>
          </a:p>
          <a:p>
            <a:pPr lvl="1"/>
            <a:r>
              <a:rPr lang="zh-CN" altLang="en-US" dirty="0"/>
              <a:t>预定义</a:t>
            </a:r>
            <a:r>
              <a:rPr lang="zh-CN" altLang="en-US" dirty="0" smtClean="0"/>
              <a:t>的数组容量通常比较小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 smtClean="0"/>
              <a:t>动态分配内存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根据运行情况，按需分配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endParaRPr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001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8-12] </a:t>
            </a:r>
            <a:r>
              <a:rPr lang="zh-CN" altLang="en-US" dirty="0" smtClean="0"/>
              <a:t>数据输入和求和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输入一个整数</a:t>
            </a: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zh-CN" altLang="en-US" dirty="0"/>
              <a:t>，以及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个整数，计算它们的和。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#include&lt;</a:t>
            </a:r>
            <a:r>
              <a:rPr lang="en-US" altLang="zh-CN" dirty="0" err="1" smtClean="0"/>
              <a:t>stdio.h</a:t>
            </a:r>
            <a:r>
              <a:rPr lang="en-US" altLang="zh-CN" dirty="0" smtClean="0"/>
              <a:t>&gt;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FF00"/>
                </a:solidFill>
              </a:rPr>
              <a:t>#include&lt;</a:t>
            </a:r>
            <a:r>
              <a:rPr lang="en-US" altLang="zh-CN" dirty="0" err="1" smtClean="0">
                <a:solidFill>
                  <a:srgbClr val="FFFF00"/>
                </a:solidFill>
              </a:rPr>
              <a:t>stdlib.h</a:t>
            </a:r>
            <a:r>
              <a:rPr lang="en-US" altLang="zh-CN" dirty="0" smtClean="0">
                <a:solidFill>
                  <a:srgbClr val="FFFF00"/>
                </a:solidFill>
              </a:rPr>
              <a:t>&gt;</a:t>
            </a:r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n, sum, i, *p;</a:t>
            </a:r>
          </a:p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("%d", </a:t>
            </a:r>
            <a:r>
              <a:rPr lang="en-US" altLang="zh-CN" dirty="0" smtClean="0">
                <a:solidFill>
                  <a:srgbClr val="FF0000"/>
                </a:solidFill>
              </a:rPr>
              <a:t>&amp;n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b="1" dirty="0" smtClean="0">
                <a:solidFill>
                  <a:srgbClr val="FFFF00"/>
                </a:solidFill>
              </a:rPr>
              <a:t>p = (</a:t>
            </a:r>
            <a:r>
              <a:rPr lang="en-US" altLang="zh-CN" b="1" dirty="0" err="1" smtClean="0">
                <a:solidFill>
                  <a:srgbClr val="FFFF00"/>
                </a:solidFill>
              </a:rPr>
              <a:t>int</a:t>
            </a:r>
            <a:r>
              <a:rPr lang="en-US" altLang="zh-CN" b="1" dirty="0" smtClean="0">
                <a:solidFill>
                  <a:srgbClr val="FFFF00"/>
                </a:solidFill>
              </a:rPr>
              <a:t>*) </a:t>
            </a:r>
            <a:r>
              <a:rPr lang="en-US" altLang="zh-CN" b="1" dirty="0" err="1" smtClean="0">
                <a:solidFill>
                  <a:srgbClr val="FFFF00"/>
                </a:solidFill>
              </a:rPr>
              <a:t>calloc</a:t>
            </a:r>
            <a:r>
              <a:rPr lang="en-US" altLang="zh-CN" b="1" dirty="0" smtClean="0">
                <a:solidFill>
                  <a:srgbClr val="FFFF00"/>
                </a:solidFill>
              </a:rPr>
              <a:t>(n, </a:t>
            </a:r>
            <a:r>
              <a:rPr lang="en-US" altLang="zh-CN" b="1" dirty="0" err="1" smtClean="0">
                <a:solidFill>
                  <a:srgbClr val="FFFF00"/>
                </a:solidFill>
              </a:rPr>
              <a:t>sizeof</a:t>
            </a:r>
            <a:r>
              <a:rPr lang="en-US" altLang="zh-CN" b="1" dirty="0" smtClean="0">
                <a:solidFill>
                  <a:srgbClr val="FFFF00"/>
                </a:solidFill>
              </a:rPr>
              <a:t>(</a:t>
            </a:r>
            <a:r>
              <a:rPr lang="en-US" altLang="zh-CN" b="1" dirty="0" err="1" smtClean="0">
                <a:solidFill>
                  <a:srgbClr val="FFFF00"/>
                </a:solidFill>
              </a:rPr>
              <a:t>int</a:t>
            </a:r>
            <a:r>
              <a:rPr lang="en-US" altLang="zh-CN" b="1" dirty="0" smtClean="0">
                <a:solidFill>
                  <a:srgbClr val="FFFF00"/>
                </a:solidFill>
              </a:rPr>
              <a:t>));</a:t>
            </a:r>
            <a:endParaRPr lang="zh-CN" altLang="en-US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52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8-12] </a:t>
            </a:r>
            <a:r>
              <a:rPr lang="zh-CN" altLang="en-US" dirty="0" smtClean="0"/>
              <a:t>数据输入和求和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 smtClean="0"/>
              <a:t>/* </a:t>
            </a:r>
            <a:r>
              <a:rPr lang="zh-CN" altLang="en-US" sz="2800" dirty="0" smtClean="0"/>
              <a:t>检查内存申请结果 </a:t>
            </a:r>
            <a:r>
              <a:rPr lang="en-US" altLang="zh-CN" sz="2800" dirty="0" smtClean="0"/>
              <a:t>*/</a:t>
            </a:r>
          </a:p>
          <a:p>
            <a:pPr marL="0" indent="0">
              <a:buNone/>
            </a:pPr>
            <a:r>
              <a:rPr lang="en-US" altLang="zh-CN" sz="2800" dirty="0" smtClean="0"/>
              <a:t>if( p==</a:t>
            </a:r>
            <a:r>
              <a:rPr lang="en-US" altLang="zh-CN" sz="2800" dirty="0" smtClean="0">
                <a:solidFill>
                  <a:srgbClr val="FF0000"/>
                </a:solidFill>
              </a:rPr>
              <a:t>NULL</a:t>
            </a:r>
            <a:r>
              <a:rPr lang="en-US" altLang="zh-CN" sz="2800" dirty="0" smtClean="0"/>
              <a:t> )   </a:t>
            </a:r>
            <a:r>
              <a:rPr lang="en-US" altLang="zh-CN" sz="2800" dirty="0" smtClean="0">
                <a:solidFill>
                  <a:srgbClr val="FFFF00"/>
                </a:solidFill>
              </a:rPr>
              <a:t>/</a:t>
            </a:r>
            <a:r>
              <a:rPr lang="zh-CN" altLang="en-US" sz="2800" dirty="0" smtClean="0">
                <a:solidFill>
                  <a:srgbClr val="FFFF00"/>
                </a:solidFill>
              </a:rPr>
              <a:t>* </a:t>
            </a:r>
            <a:r>
              <a:rPr lang="zh-CN" altLang="en-US" sz="2800" dirty="0" smtClean="0"/>
              <a:t>等价</a:t>
            </a:r>
            <a:r>
              <a:rPr lang="zh-CN" altLang="en-US" sz="2800" dirty="0"/>
              <a:t>于</a:t>
            </a:r>
            <a:r>
              <a:rPr lang="zh-CN" altLang="en-US" sz="2800" dirty="0" smtClean="0">
                <a:solidFill>
                  <a:srgbClr val="FFFF00"/>
                </a:solidFill>
              </a:rPr>
              <a:t> </a:t>
            </a:r>
            <a:r>
              <a:rPr lang="en-US" altLang="zh-CN" sz="2800" dirty="0" smtClean="0">
                <a:solidFill>
                  <a:srgbClr val="FFFF00"/>
                </a:solidFill>
              </a:rPr>
              <a:t>if ( !p ) </a:t>
            </a:r>
            <a:r>
              <a:rPr lang="zh-CN" altLang="en-US" sz="2800" dirty="0" smtClean="0">
                <a:solidFill>
                  <a:srgbClr val="FFFF00"/>
                </a:solidFill>
              </a:rPr>
              <a:t>*</a:t>
            </a:r>
            <a:r>
              <a:rPr lang="en-US" altLang="zh-CN" sz="2800" dirty="0" smtClean="0">
                <a:solidFill>
                  <a:srgbClr val="FFFF00"/>
                </a:solidFill>
              </a:rPr>
              <a:t>/</a:t>
            </a:r>
          </a:p>
          <a:p>
            <a:pPr marL="0" indent="0">
              <a:buNone/>
            </a:pPr>
            <a:r>
              <a:rPr lang="en-US" altLang="zh-CN" sz="2800" dirty="0" smtClean="0"/>
              <a:t>{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/* </a:t>
            </a:r>
            <a:r>
              <a:rPr lang="zh-CN" altLang="en-US" sz="2800" dirty="0" smtClean="0"/>
              <a:t>输出一些信息，作为错误提示 </a:t>
            </a:r>
            <a:r>
              <a:rPr lang="en-US" altLang="zh-CN" sz="2800" dirty="0" smtClean="0"/>
              <a:t>*/</a:t>
            </a:r>
          </a:p>
          <a:p>
            <a:pPr marL="0" indent="0">
              <a:buNone/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   </a:t>
            </a:r>
            <a:r>
              <a:rPr lang="en-US" altLang="zh-CN" sz="2800" dirty="0" err="1" smtClean="0"/>
              <a:t>printf</a:t>
            </a:r>
            <a:r>
              <a:rPr lang="en-US" altLang="zh-CN" sz="2800" dirty="0" smtClean="0"/>
              <a:t>("Not able to allocate memory\n");</a:t>
            </a:r>
          </a:p>
          <a:p>
            <a:pPr marL="0" indent="0">
              <a:buNone/>
            </a:pPr>
            <a:r>
              <a:rPr lang="en-US" altLang="zh-CN" sz="2800" dirty="0" smtClean="0"/>
              <a:t>    return;</a:t>
            </a:r>
          </a:p>
          <a:p>
            <a:pPr marL="0" indent="0">
              <a:buNone/>
            </a:pPr>
            <a:r>
              <a:rPr lang="en-US" altLang="zh-CN" sz="2800" dirty="0" smtClean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3659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8-12] </a:t>
            </a:r>
            <a:r>
              <a:rPr lang="zh-CN" altLang="en-US" dirty="0" smtClean="0"/>
              <a:t>数据输入和求和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输入</a:t>
            </a:r>
            <a:r>
              <a:rPr lang="en-US" altLang="zh-CN" dirty="0" smtClean="0"/>
              <a:t>n</a:t>
            </a:r>
            <a:r>
              <a:rPr lang="zh-CN" altLang="en-US" dirty="0" smtClean="0"/>
              <a:t>个整数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for( i=0; i&lt;n; i++ )</a:t>
            </a:r>
          </a:p>
          <a:p>
            <a:pPr marL="0" indent="0">
              <a:buNone/>
            </a:pPr>
            <a:r>
              <a:rPr lang="en-US" altLang="zh-CN" dirty="0" smtClean="0"/>
              <a:t>   </a:t>
            </a:r>
            <a:r>
              <a:rPr lang="en-US" altLang="zh-CN" dirty="0" err="1" smtClean="0"/>
              <a:t>scanf</a:t>
            </a:r>
            <a:r>
              <a:rPr lang="en-US" altLang="zh-CN" dirty="0" smtClean="0"/>
              <a:t>("%d",</a:t>
            </a:r>
            <a:r>
              <a:rPr lang="en-US" altLang="zh-CN" dirty="0" err="1" smtClean="0"/>
              <a:t>p+i</a:t>
            </a:r>
            <a:r>
              <a:rPr lang="en-US" altLang="zh-CN" dirty="0" smtClean="0"/>
              <a:t>); </a:t>
            </a:r>
            <a:r>
              <a:rPr lang="en-US" altLang="zh-CN" dirty="0" smtClean="0">
                <a:solidFill>
                  <a:srgbClr val="FFFF00"/>
                </a:solidFill>
              </a:rPr>
              <a:t>/* </a:t>
            </a:r>
            <a:r>
              <a:rPr lang="en-US" altLang="zh-CN" dirty="0" smtClean="0">
                <a:solidFill>
                  <a:srgbClr val="FF0000"/>
                </a:solidFill>
              </a:rPr>
              <a:t>&amp; p[i] </a:t>
            </a:r>
            <a:r>
              <a:rPr lang="en-US" altLang="zh-CN" dirty="0" smtClean="0">
                <a:solidFill>
                  <a:srgbClr val="FFFF00"/>
                </a:solidFill>
              </a:rPr>
              <a:t>*/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/>
              <a:t>求和</a:t>
            </a:r>
            <a:r>
              <a:rPr lang="zh-CN" altLang="en-US" dirty="0" smtClean="0"/>
              <a:t> </a:t>
            </a:r>
            <a:r>
              <a:rPr lang="en-US" altLang="zh-CN" dirty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for(sum=0, </a:t>
            </a:r>
            <a:r>
              <a:rPr lang="en-US" altLang="zh-CN" dirty="0"/>
              <a:t>i=0; i&lt;n; i++ )</a:t>
            </a:r>
          </a:p>
          <a:p>
            <a:pPr marL="0" indent="0">
              <a:buNone/>
            </a:pPr>
            <a:r>
              <a:rPr lang="en-US" altLang="zh-CN" dirty="0" smtClean="0"/>
              <a:t>   sum += p[i]; </a:t>
            </a:r>
            <a:r>
              <a:rPr lang="en-US" altLang="zh-CN" dirty="0">
                <a:solidFill>
                  <a:srgbClr val="FFFF00"/>
                </a:solidFill>
              </a:rPr>
              <a:t>/* </a:t>
            </a:r>
            <a:r>
              <a:rPr lang="en-US" altLang="zh-CN" dirty="0" smtClean="0">
                <a:solidFill>
                  <a:srgbClr val="FF0000"/>
                </a:solidFill>
              </a:rPr>
              <a:t>*(</a:t>
            </a:r>
            <a:r>
              <a:rPr lang="en-US" altLang="zh-CN" dirty="0" err="1" smtClean="0">
                <a:solidFill>
                  <a:srgbClr val="FF0000"/>
                </a:solidFill>
              </a:rPr>
              <a:t>p+i</a:t>
            </a:r>
            <a:r>
              <a:rPr lang="en-US" altLang="zh-CN" dirty="0" smtClean="0">
                <a:solidFill>
                  <a:srgbClr val="FF0000"/>
                </a:solidFill>
              </a:rPr>
              <a:t>)</a:t>
            </a:r>
            <a:r>
              <a:rPr lang="en-US" altLang="zh-CN" dirty="0" smtClean="0">
                <a:solidFill>
                  <a:srgbClr val="FFFF00"/>
                </a:solidFill>
              </a:rPr>
              <a:t> </a:t>
            </a:r>
            <a:r>
              <a:rPr lang="en-US" altLang="zh-CN" dirty="0">
                <a:solidFill>
                  <a:srgbClr val="FFFF0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("sum=%d\n", sum);</a:t>
            </a:r>
          </a:p>
        </p:txBody>
      </p:sp>
    </p:spTree>
    <p:extLst>
      <p:ext uri="{BB962C8B-B14F-4D97-AF65-F5344CB8AC3E}">
        <p14:creationId xmlns:p14="http://schemas.microsoft.com/office/powerpoint/2010/main" val="1156596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[</a:t>
            </a:r>
            <a:r>
              <a:rPr lang="zh-CN" altLang="en-US" dirty="0" smtClean="0"/>
              <a:t>例</a:t>
            </a:r>
            <a:r>
              <a:rPr lang="en-US" altLang="zh-CN" dirty="0" smtClean="0"/>
              <a:t>8-12] </a:t>
            </a:r>
            <a:r>
              <a:rPr lang="zh-CN" altLang="en-US" dirty="0" smtClean="0"/>
              <a:t>数据输入和求和</a:t>
            </a:r>
          </a:p>
        </p:txBody>
      </p:sp>
      <p:sp>
        <p:nvSpPr>
          <p:cNvPr id="4301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/* </a:t>
            </a:r>
            <a:r>
              <a:rPr lang="zh-CN" altLang="en-US" dirty="0" smtClean="0"/>
              <a:t>释放内存 </a:t>
            </a:r>
            <a:r>
              <a:rPr lang="en-US" altLang="zh-CN" dirty="0" smtClean="0"/>
              <a:t>*/</a:t>
            </a:r>
          </a:p>
          <a:p>
            <a:pPr marL="0" indent="0">
              <a:buNone/>
            </a:pPr>
            <a:r>
              <a:rPr lang="en-US" altLang="zh-CN" dirty="0" smtClean="0"/>
              <a:t>free( p );</a:t>
            </a:r>
          </a:p>
        </p:txBody>
      </p:sp>
    </p:spTree>
    <p:extLst>
      <p:ext uri="{BB962C8B-B14F-4D97-AF65-F5344CB8AC3E}">
        <p14:creationId xmlns:p14="http://schemas.microsoft.com/office/powerpoint/2010/main" val="33337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用指针实现内存动态分配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包含头文件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#include &lt;</a:t>
            </a:r>
            <a:r>
              <a:rPr lang="en-US" altLang="zh-CN" dirty="0" err="1" smtClean="0"/>
              <a:t>stdlib.h</a:t>
            </a:r>
            <a:r>
              <a:rPr lang="en-US" altLang="zh-CN" dirty="0" smtClean="0"/>
              <a:t>&gt; </a:t>
            </a:r>
          </a:p>
          <a:p>
            <a:pPr lvl="1"/>
            <a:r>
              <a:rPr lang="zh-CN" altLang="en-US" dirty="0" smtClean="0">
                <a:solidFill>
                  <a:schemeClr val="tx1"/>
                </a:solidFill>
              </a:rPr>
              <a:t>或者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  #</a:t>
            </a:r>
            <a:r>
              <a:rPr lang="en-US" altLang="zh-CN" dirty="0"/>
              <a:t>include </a:t>
            </a:r>
            <a:r>
              <a:rPr lang="en-US" altLang="zh-CN" dirty="0" smtClean="0"/>
              <a:t>&lt;</a:t>
            </a:r>
            <a:r>
              <a:rPr lang="en-US" altLang="zh-CN" dirty="0" err="1" smtClean="0"/>
              <a:t>malloc.h</a:t>
            </a:r>
            <a:r>
              <a:rPr lang="en-US" altLang="zh-CN" dirty="0" smtClean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77425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用指针实现内存动态分配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调用内存分配函数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void * </a:t>
            </a:r>
            <a:r>
              <a:rPr lang="en-US" altLang="zh-CN" dirty="0" err="1" smtClean="0"/>
              <a:t>calloc</a:t>
            </a:r>
            <a:r>
              <a:rPr lang="en-US" altLang="zh-CN" dirty="0" smtClean="0"/>
              <a:t>( unsigned </a:t>
            </a: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en-US" altLang="zh-CN" dirty="0" smtClean="0"/>
              <a:t>, unsigned </a:t>
            </a:r>
            <a:r>
              <a:rPr lang="en-US" altLang="zh-CN" dirty="0" smtClean="0">
                <a:solidFill>
                  <a:srgbClr val="FF0000"/>
                </a:solidFill>
              </a:rPr>
              <a:t>size</a:t>
            </a:r>
            <a:r>
              <a:rPr lang="en-US" altLang="zh-CN" dirty="0" smtClean="0"/>
              <a:t> )</a:t>
            </a:r>
          </a:p>
          <a:p>
            <a:pPr marL="457200" lvl="1" indent="0">
              <a:buNone/>
            </a:pPr>
            <a:r>
              <a:rPr lang="en-US" altLang="zh-CN" dirty="0" smtClean="0"/>
              <a:t>   </a:t>
            </a:r>
            <a:r>
              <a:rPr lang="zh-CN" altLang="en-US" dirty="0" smtClean="0">
                <a:solidFill>
                  <a:schemeClr val="tx1"/>
                </a:solidFill>
              </a:rPr>
              <a:t>参数  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n</a:t>
            </a:r>
            <a:r>
              <a:rPr lang="en-US" altLang="zh-CN" dirty="0" smtClean="0">
                <a:solidFill>
                  <a:schemeClr val="tx1"/>
                </a:solidFill>
              </a:rPr>
              <a:t> – </a:t>
            </a:r>
            <a:r>
              <a:rPr lang="zh-CN" altLang="en-US" dirty="0">
                <a:solidFill>
                  <a:schemeClr val="tx1"/>
                </a:solidFill>
              </a:rPr>
              <a:t>包含的</a:t>
            </a:r>
            <a:r>
              <a:rPr lang="zh-CN" altLang="en-US" dirty="0" smtClean="0">
                <a:solidFill>
                  <a:srgbClr val="FF0000"/>
                </a:solidFill>
              </a:rPr>
              <a:t>元素个数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zh-CN" altLang="en-US" dirty="0" smtClean="0"/>
              <a:t>   </a:t>
            </a:r>
            <a:r>
              <a:rPr lang="zh-CN" altLang="en-US" dirty="0" smtClean="0">
                <a:solidFill>
                  <a:schemeClr val="tx1"/>
                </a:solidFill>
              </a:rPr>
              <a:t>参数 </a:t>
            </a:r>
            <a:r>
              <a:rPr lang="en-US" altLang="zh-CN" dirty="0" smtClean="0">
                <a:solidFill>
                  <a:srgbClr val="FF0000"/>
                </a:solidFill>
              </a:rPr>
              <a:t>size</a:t>
            </a:r>
            <a:r>
              <a:rPr lang="en-US" altLang="zh-CN" dirty="0" smtClean="0">
                <a:solidFill>
                  <a:schemeClr val="tx1"/>
                </a:solidFill>
              </a:rPr>
              <a:t> – </a:t>
            </a:r>
            <a:r>
              <a:rPr lang="zh-CN" altLang="en-US" dirty="0" smtClean="0">
                <a:solidFill>
                  <a:schemeClr val="tx1"/>
                </a:solidFill>
              </a:rPr>
              <a:t>每个元素所占的</a:t>
            </a:r>
            <a:r>
              <a:rPr lang="zh-CN" altLang="en-US" dirty="0" smtClean="0">
                <a:solidFill>
                  <a:srgbClr val="FF0000"/>
                </a:solidFill>
              </a:rPr>
              <a:t>字节数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（总的内存大小为 </a:t>
            </a:r>
            <a:r>
              <a:rPr lang="en-US" altLang="zh-CN" dirty="0" smtClean="0">
                <a:solidFill>
                  <a:srgbClr val="FF0000"/>
                </a:solidFill>
              </a:rPr>
              <a:t>n*size </a:t>
            </a:r>
            <a:r>
              <a:rPr lang="zh-CN" altLang="en-US" dirty="0" smtClean="0">
                <a:solidFill>
                  <a:schemeClr val="tx1"/>
                </a:solidFill>
              </a:rPr>
              <a:t>字节）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zh-CN" altLang="en-US" dirty="0" smtClean="0">
                <a:solidFill>
                  <a:schemeClr val="tx1"/>
                </a:solidFill>
              </a:rPr>
              <a:t>返回值 </a:t>
            </a:r>
            <a:r>
              <a:rPr lang="en-US" altLang="zh-CN" dirty="0" smtClean="0">
                <a:solidFill>
                  <a:schemeClr val="tx1"/>
                </a:solidFill>
              </a:rPr>
              <a:t>– </a:t>
            </a:r>
            <a:r>
              <a:rPr lang="zh-CN" altLang="en-US" dirty="0" smtClean="0">
                <a:solidFill>
                  <a:schemeClr val="tx1"/>
                </a:solidFill>
              </a:rPr>
              <a:t>无类型指针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          </a:t>
            </a:r>
            <a:r>
              <a:rPr lang="zh-CN" altLang="en-US" dirty="0" smtClean="0">
                <a:solidFill>
                  <a:schemeClr val="tx1"/>
                </a:solidFill>
              </a:rPr>
              <a:t>指向所分配的内存地址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467544" y="5229200"/>
            <a:ext cx="7344816" cy="1815882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28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void   </a:t>
            </a:r>
            <a:r>
              <a:rPr lang="zh-CN" altLang="en-US" sz="28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无类型</a:t>
            </a:r>
            <a:endParaRPr lang="en-US" altLang="zh-CN" sz="2800" dirty="0" smtClean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void * </a:t>
            </a:r>
            <a:r>
              <a:rPr lang="zh-CN" altLang="en-US" sz="28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无类型指针</a:t>
            </a:r>
            <a:endParaRPr lang="en-US" altLang="zh-CN" sz="2800" dirty="0" smtClean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en-US" altLang="zh-CN" sz="28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void * </a:t>
            </a:r>
            <a:r>
              <a:rPr lang="zh-CN" altLang="en-US" sz="2800" dirty="0" smtClean="0">
                <a:solidFill>
                  <a:srgbClr val="FFC000"/>
                </a:solidFill>
                <a:latin typeface="楷体" pitchFamily="49" charset="-122"/>
                <a:ea typeface="楷体" pitchFamily="49" charset="-122"/>
              </a:rPr>
              <a:t>可以强制转化为任何类型的指针</a:t>
            </a:r>
            <a:endParaRPr lang="en-US" altLang="zh-CN" sz="2800" dirty="0" smtClean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  <a:p>
            <a:endParaRPr lang="en-US" altLang="zh-CN" sz="2800" dirty="0">
              <a:solidFill>
                <a:srgbClr val="FFC000"/>
              </a:solidFill>
              <a:latin typeface="楷体" pitchFamily="49" charset="-122"/>
              <a:ea typeface="楷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24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用指针实现内存动态分配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altLang="zh-CN" dirty="0" smtClean="0"/>
              <a:t>void * </a:t>
            </a:r>
            <a:r>
              <a:rPr lang="en-US" altLang="zh-CN" dirty="0" err="1" smtClean="0"/>
              <a:t>malloc</a:t>
            </a:r>
            <a:r>
              <a:rPr lang="en-US" altLang="zh-CN" dirty="0" smtClean="0"/>
              <a:t>( unsigned </a:t>
            </a:r>
            <a:r>
              <a:rPr lang="en-US" altLang="zh-CN" dirty="0">
                <a:solidFill>
                  <a:srgbClr val="FF0000"/>
                </a:solidFill>
              </a:rPr>
              <a:t>size</a:t>
            </a:r>
            <a:r>
              <a:rPr lang="en-US" altLang="zh-CN" dirty="0" smtClean="0"/>
              <a:t>)</a:t>
            </a:r>
          </a:p>
          <a:p>
            <a:pPr marL="457200" lvl="1" indent="0">
              <a:buNone/>
            </a:pPr>
            <a:r>
              <a:rPr lang="zh-CN" altLang="en-US" dirty="0" smtClean="0">
                <a:solidFill>
                  <a:schemeClr val="tx1"/>
                </a:solidFill>
              </a:rPr>
              <a:t>   参数 </a:t>
            </a:r>
            <a:r>
              <a:rPr lang="en-US" altLang="zh-CN" dirty="0" smtClean="0">
                <a:solidFill>
                  <a:srgbClr val="FF0000"/>
                </a:solidFill>
              </a:rPr>
              <a:t>size</a:t>
            </a:r>
            <a:r>
              <a:rPr lang="en-US" altLang="zh-CN" dirty="0" smtClean="0">
                <a:solidFill>
                  <a:schemeClr val="tx1"/>
                </a:solidFill>
              </a:rPr>
              <a:t> – </a:t>
            </a:r>
            <a:r>
              <a:rPr lang="zh-CN" altLang="en-US" dirty="0" smtClean="0">
                <a:solidFill>
                  <a:schemeClr val="tx1"/>
                </a:solidFill>
              </a:rPr>
              <a:t>申请内存的</a:t>
            </a:r>
            <a:r>
              <a:rPr lang="zh-CN" altLang="en-US" dirty="0" smtClean="0">
                <a:solidFill>
                  <a:srgbClr val="FF0000"/>
                </a:solidFill>
              </a:rPr>
              <a:t>字节数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（总的内存大小为 </a:t>
            </a:r>
            <a:r>
              <a:rPr lang="en-US" altLang="zh-CN" dirty="0" smtClean="0">
                <a:solidFill>
                  <a:srgbClr val="FF0000"/>
                </a:solidFill>
              </a:rPr>
              <a:t>size </a:t>
            </a:r>
            <a:r>
              <a:rPr lang="zh-CN" altLang="en-US" dirty="0" smtClean="0">
                <a:solidFill>
                  <a:schemeClr val="tx1"/>
                </a:solidFill>
              </a:rPr>
              <a:t>字节）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zh-CN" altLang="en-US" dirty="0" smtClean="0">
                <a:solidFill>
                  <a:schemeClr val="tx1"/>
                </a:solidFill>
              </a:rPr>
              <a:t>返回值 </a:t>
            </a:r>
            <a:r>
              <a:rPr lang="en-US" altLang="zh-CN" dirty="0" smtClean="0">
                <a:solidFill>
                  <a:schemeClr val="tx1"/>
                </a:solidFill>
              </a:rPr>
              <a:t>– </a:t>
            </a:r>
            <a:r>
              <a:rPr lang="zh-CN" altLang="en-US" dirty="0" smtClean="0">
                <a:solidFill>
                  <a:schemeClr val="tx1"/>
                </a:solidFill>
              </a:rPr>
              <a:t>无类型指针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n-US" altLang="zh-CN" dirty="0">
                <a:solidFill>
                  <a:schemeClr val="tx1"/>
                </a:solidFill>
              </a:rPr>
              <a:t> </a:t>
            </a:r>
            <a:r>
              <a:rPr lang="en-US" altLang="zh-CN" dirty="0" smtClean="0">
                <a:solidFill>
                  <a:schemeClr val="tx1"/>
                </a:solidFill>
              </a:rPr>
              <a:t>            </a:t>
            </a:r>
            <a:r>
              <a:rPr lang="zh-CN" altLang="en-US" dirty="0" smtClean="0">
                <a:solidFill>
                  <a:schemeClr val="tx1"/>
                </a:solidFill>
              </a:rPr>
              <a:t>指向所分配的内存地址</a:t>
            </a:r>
            <a:endParaRPr lang="en-US" altLang="zh-CN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en-US" altLang="zh-CN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FFC000"/>
                </a:solidFill>
              </a:rPr>
              <a:t>假设你的数据类型为</a:t>
            </a:r>
            <a:r>
              <a:rPr lang="en-US" altLang="zh-CN" dirty="0" err="1">
                <a:solidFill>
                  <a:srgbClr val="FF0000"/>
                </a:solidFill>
              </a:rPr>
              <a:t>UType</a:t>
            </a:r>
            <a:r>
              <a:rPr lang="en-US" altLang="zh-CN" dirty="0">
                <a:solidFill>
                  <a:srgbClr val="FFC000"/>
                </a:solidFill>
              </a:rPr>
              <a:t>,</a:t>
            </a:r>
            <a:r>
              <a:rPr lang="zh-CN" altLang="en-US" dirty="0" smtClean="0">
                <a:solidFill>
                  <a:srgbClr val="FFC000"/>
                </a:solidFill>
              </a:rPr>
              <a:t>那么调用步骤如下：</a:t>
            </a:r>
            <a:endParaRPr lang="en-US" altLang="zh-CN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altLang="zh-CN" dirty="0" err="1" smtClean="0">
                <a:solidFill>
                  <a:srgbClr val="FF0000"/>
                </a:solidFill>
              </a:rPr>
              <a:t>UType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*</a:t>
            </a:r>
            <a:r>
              <a:rPr lang="en-US" altLang="zh-CN" dirty="0">
                <a:solidFill>
                  <a:srgbClr val="FFC000"/>
                </a:solidFill>
              </a:rPr>
              <a:t>p</a:t>
            </a:r>
            <a:r>
              <a:rPr lang="en-US" altLang="zh-CN" dirty="0" smtClean="0">
                <a:solidFill>
                  <a:srgbClr val="FFC000"/>
                </a:solidFill>
              </a:rPr>
              <a:t>;</a:t>
            </a:r>
          </a:p>
          <a:p>
            <a:pPr marL="0" indent="0">
              <a:buNone/>
            </a:pPr>
            <a:endParaRPr lang="en-US" altLang="zh-CN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p = (</a:t>
            </a:r>
            <a:r>
              <a:rPr lang="en-US" altLang="zh-CN" dirty="0" err="1">
                <a:solidFill>
                  <a:srgbClr val="FF0000"/>
                </a:solidFill>
              </a:rPr>
              <a:t>UType</a:t>
            </a:r>
            <a:r>
              <a:rPr lang="en-US" altLang="zh-CN" dirty="0">
                <a:solidFill>
                  <a:srgbClr val="FF0000"/>
                </a:solidFill>
              </a:rPr>
              <a:t> *</a:t>
            </a:r>
            <a:r>
              <a:rPr lang="en-US" altLang="zh-CN" dirty="0">
                <a:solidFill>
                  <a:srgbClr val="FFC000"/>
                </a:solidFill>
              </a:rPr>
              <a:t>) </a:t>
            </a:r>
            <a:r>
              <a:rPr lang="en-US" altLang="zh-CN" dirty="0" err="1">
                <a:solidFill>
                  <a:srgbClr val="FFC000"/>
                </a:solidFill>
              </a:rPr>
              <a:t>malloc</a:t>
            </a:r>
            <a:r>
              <a:rPr lang="en-US" altLang="zh-CN" dirty="0">
                <a:solidFill>
                  <a:srgbClr val="FFC000"/>
                </a:solidFill>
              </a:rPr>
              <a:t>( </a:t>
            </a:r>
            <a:r>
              <a:rPr lang="zh-CN" altLang="en-US" dirty="0">
                <a:solidFill>
                  <a:srgbClr val="FFC000"/>
                </a:solidFill>
              </a:rPr>
              <a:t>元素个数</a:t>
            </a:r>
            <a:r>
              <a:rPr lang="en-US" altLang="zh-CN" dirty="0">
                <a:solidFill>
                  <a:srgbClr val="FFC000"/>
                </a:solidFill>
              </a:rPr>
              <a:t>*</a:t>
            </a:r>
            <a:r>
              <a:rPr lang="en-US" altLang="zh-CN" dirty="0" err="1">
                <a:solidFill>
                  <a:srgbClr val="FFC000"/>
                </a:solidFill>
              </a:rPr>
              <a:t>sizeof</a:t>
            </a:r>
            <a:r>
              <a:rPr lang="en-US" altLang="zh-CN" dirty="0">
                <a:solidFill>
                  <a:srgbClr val="FFC000"/>
                </a:solidFill>
              </a:rPr>
              <a:t>(</a:t>
            </a:r>
            <a:r>
              <a:rPr lang="en-US" altLang="zh-CN" dirty="0" err="1">
                <a:solidFill>
                  <a:srgbClr val="FF0000"/>
                </a:solidFill>
              </a:rPr>
              <a:t>UType</a:t>
            </a:r>
            <a:r>
              <a:rPr lang="en-US" altLang="zh-CN" dirty="0">
                <a:solidFill>
                  <a:srgbClr val="FFC000"/>
                </a:solidFill>
              </a:rPr>
              <a:t>) );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C000"/>
                </a:solidFill>
              </a:rPr>
              <a:t>if( !p )  /*</a:t>
            </a:r>
            <a:r>
              <a:rPr lang="zh-CN" altLang="en-US" dirty="0">
                <a:solidFill>
                  <a:srgbClr val="FFC000"/>
                </a:solidFill>
              </a:rPr>
              <a:t>检查分配是否成功</a:t>
            </a:r>
            <a:r>
              <a:rPr lang="en-US" altLang="zh-CN" dirty="0">
                <a:solidFill>
                  <a:srgbClr val="FFC000"/>
                </a:solidFill>
              </a:rPr>
              <a:t>*/</a:t>
            </a:r>
          </a:p>
          <a:p>
            <a:pPr marL="0" indent="0">
              <a:buNone/>
            </a:pPr>
            <a:r>
              <a:rPr lang="en-US" altLang="zh-CN" dirty="0" smtClean="0">
                <a:solidFill>
                  <a:srgbClr val="FFC000"/>
                </a:solidFill>
              </a:rPr>
              <a:t>   …… /</a:t>
            </a:r>
            <a:r>
              <a:rPr lang="zh-CN" altLang="en-US" dirty="0" smtClean="0">
                <a:solidFill>
                  <a:srgbClr val="FFC000"/>
                </a:solidFill>
              </a:rPr>
              <a:t>* </a:t>
            </a:r>
            <a:r>
              <a:rPr lang="zh-CN" altLang="en-US" dirty="0">
                <a:solidFill>
                  <a:srgbClr val="FFC000"/>
                </a:solidFill>
              </a:rPr>
              <a:t>处理</a:t>
            </a:r>
            <a:r>
              <a:rPr lang="zh-CN" altLang="en-US" dirty="0" smtClean="0">
                <a:solidFill>
                  <a:srgbClr val="FFC000"/>
                </a:solidFill>
              </a:rPr>
              <a:t>错误 *</a:t>
            </a:r>
            <a:r>
              <a:rPr lang="en-US" altLang="zh-CN" dirty="0" smtClean="0">
                <a:solidFill>
                  <a:srgbClr val="FFC000"/>
                </a:solidFill>
              </a:rPr>
              <a:t>/</a:t>
            </a:r>
            <a:endParaRPr lang="en-US" altLang="zh-CN" dirty="0">
              <a:solidFill>
                <a:srgbClr val="FFC000"/>
              </a:solidFill>
            </a:endParaRPr>
          </a:p>
          <a:p>
            <a:pPr marL="57150" indent="0">
              <a:buNone/>
            </a:pP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626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用指针实现内存动态分配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然后就可以如普通数组一样使用</a:t>
            </a:r>
            <a:r>
              <a:rPr lang="en-US" altLang="zh-CN" dirty="0" smtClean="0"/>
              <a:t>p</a:t>
            </a:r>
          </a:p>
          <a:p>
            <a:r>
              <a:rPr lang="zh-CN" altLang="en-US" dirty="0"/>
              <a:t>使用完成之后</a:t>
            </a:r>
            <a:r>
              <a:rPr lang="zh-CN" altLang="en-US" dirty="0" smtClean="0"/>
              <a:t>，</a:t>
            </a:r>
            <a:r>
              <a:rPr lang="zh-CN" altLang="en-US" dirty="0"/>
              <a:t>释放</a:t>
            </a:r>
            <a:r>
              <a:rPr lang="zh-CN" altLang="en-US" dirty="0" smtClean="0"/>
              <a:t>内存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</a:t>
            </a:r>
            <a:r>
              <a:rPr lang="en-US" altLang="zh-CN" dirty="0" smtClean="0">
                <a:solidFill>
                  <a:srgbClr val="FF0000"/>
                </a:solidFill>
              </a:rPr>
              <a:t>free(p);</a:t>
            </a:r>
          </a:p>
        </p:txBody>
      </p:sp>
    </p:spTree>
    <p:extLst>
      <p:ext uri="{BB962C8B-B14F-4D97-AF65-F5344CB8AC3E}">
        <p14:creationId xmlns:p14="http://schemas.microsoft.com/office/powerpoint/2010/main" val="1122774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用指针实现内存动态分配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使用过程中如果发现内存不够多（或者多了），还可以动态调整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sz="2800" dirty="0">
                <a:solidFill>
                  <a:srgbClr val="FFFF00"/>
                </a:solidFill>
              </a:rPr>
              <a:t> </a:t>
            </a:r>
            <a:r>
              <a:rPr lang="en-US" altLang="zh-CN" sz="2800" dirty="0" smtClean="0">
                <a:solidFill>
                  <a:srgbClr val="FFFF00"/>
                </a:solidFill>
              </a:rPr>
              <a:t> void </a:t>
            </a:r>
            <a:r>
              <a:rPr lang="en-US" altLang="zh-CN" sz="2800" dirty="0">
                <a:solidFill>
                  <a:srgbClr val="FFFF00"/>
                </a:solidFill>
              </a:rPr>
              <a:t>* </a:t>
            </a:r>
            <a:r>
              <a:rPr lang="en-US" altLang="zh-CN" sz="2800" dirty="0" err="1">
                <a:solidFill>
                  <a:srgbClr val="FFFF00"/>
                </a:solidFill>
              </a:rPr>
              <a:t>realloc</a:t>
            </a:r>
            <a:r>
              <a:rPr lang="en-US" altLang="zh-CN" sz="2800" dirty="0">
                <a:solidFill>
                  <a:srgbClr val="FFFF00"/>
                </a:solidFill>
              </a:rPr>
              <a:t>(void *p, unsigned size</a:t>
            </a:r>
            <a:r>
              <a:rPr lang="en-US" altLang="zh-CN" sz="2800" dirty="0" smtClean="0">
                <a:solidFill>
                  <a:srgbClr val="FFFF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CN" sz="2800" dirty="0">
                <a:solidFill>
                  <a:srgbClr val="FFFF00"/>
                </a:solidFill>
              </a:rPr>
              <a:t> </a:t>
            </a:r>
            <a:r>
              <a:rPr lang="en-US" altLang="zh-CN" sz="2800" dirty="0" smtClean="0">
                <a:solidFill>
                  <a:srgbClr val="FFFF00"/>
                </a:solidFill>
              </a:rPr>
              <a:t> </a:t>
            </a:r>
            <a:r>
              <a:rPr lang="zh-CN" altLang="en-US" sz="2800" dirty="0" smtClean="0">
                <a:solidFill>
                  <a:srgbClr val="FF0000"/>
                </a:solidFill>
              </a:rPr>
              <a:t>指针</a:t>
            </a:r>
            <a:r>
              <a:rPr lang="en-US" altLang="zh-CN" sz="2800" dirty="0" smtClean="0">
                <a:solidFill>
                  <a:srgbClr val="FF0000"/>
                </a:solidFill>
              </a:rPr>
              <a:t>p </a:t>
            </a:r>
            <a:r>
              <a:rPr lang="zh-CN" altLang="en-US" sz="2800" dirty="0" smtClean="0">
                <a:solidFill>
                  <a:srgbClr val="FF0000"/>
                </a:solidFill>
              </a:rPr>
              <a:t>必须是指向动态申请的内存，否则出错</a:t>
            </a:r>
            <a:endParaRPr lang="en-US" altLang="zh-CN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</a:rPr>
              <a:t> size</a:t>
            </a:r>
            <a:r>
              <a:rPr lang="zh-CN" altLang="en-US" sz="2800" dirty="0" smtClean="0">
                <a:solidFill>
                  <a:srgbClr val="FF0000"/>
                </a:solidFill>
              </a:rPr>
              <a:t>为新的大小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 smtClean="0"/>
              <a:t>如果</a:t>
            </a:r>
            <a:r>
              <a:rPr lang="zh-CN" altLang="en-US" dirty="0"/>
              <a:t>调整成功，返回新的地址，并将原地址的内容复制到</a:t>
            </a:r>
            <a:r>
              <a:rPr lang="zh-CN" altLang="en-US" dirty="0" smtClean="0"/>
              <a:t>新地方</a:t>
            </a:r>
            <a:endParaRPr lang="en-US" altLang="zh-CN" dirty="0" smtClean="0"/>
          </a:p>
          <a:p>
            <a:r>
              <a:rPr lang="zh-CN" altLang="en-US" dirty="0"/>
              <a:t>否则</a:t>
            </a:r>
            <a:r>
              <a:rPr lang="zh-CN" altLang="en-US" dirty="0" smtClean="0"/>
              <a:t>，</a:t>
            </a:r>
            <a:r>
              <a:rPr lang="zh-CN" altLang="en-US" dirty="0"/>
              <a:t>返回</a:t>
            </a:r>
            <a:r>
              <a:rPr lang="en-US" altLang="zh-CN" dirty="0" smtClean="0"/>
              <a:t>NULL</a:t>
            </a:r>
            <a:r>
              <a:rPr lang="zh-CN" altLang="en-US" smtClean="0"/>
              <a:t>。</a:t>
            </a:r>
            <a:endParaRPr lang="en-US" altLang="zh-CN" dirty="0"/>
          </a:p>
          <a:p>
            <a:pPr marL="0" indent="0">
              <a:buNone/>
            </a:pP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22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8.1.3  指针变量的定义</a:t>
            </a:r>
          </a:p>
        </p:txBody>
      </p:sp>
      <p:sp>
        <p:nvSpPr>
          <p:cNvPr id="6149" name="Rectangle 1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dirty="0" smtClean="0"/>
              <a:t>    </a:t>
            </a:r>
            <a:r>
              <a:rPr lang="en-US" altLang="en-US" dirty="0" err="1" smtClean="0"/>
              <a:t>类型名</a:t>
            </a:r>
            <a:r>
              <a:rPr lang="en-US" altLang="en-US" dirty="0" smtClean="0"/>
              <a:t>  *</a:t>
            </a:r>
            <a:r>
              <a:rPr lang="en-US" altLang="zh-CN" dirty="0" smtClean="0"/>
              <a:t> </a:t>
            </a:r>
            <a:r>
              <a:rPr lang="en-US" altLang="en-US" dirty="0" err="1" smtClean="0"/>
              <a:t>指针变量名</a:t>
            </a:r>
            <a:endParaRPr lang="en-US" altLang="en-US" dirty="0" smtClean="0"/>
          </a:p>
          <a:p>
            <a:pPr marL="400050" lvl="1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b="1" dirty="0" err="1"/>
              <a:t>int</a:t>
            </a:r>
            <a:r>
              <a:rPr lang="en-US" altLang="zh-CN" b="1" dirty="0"/>
              <a:t>  *p; </a:t>
            </a:r>
          </a:p>
          <a:p>
            <a:pPr lvl="1"/>
            <a:r>
              <a:rPr lang="en-US" altLang="zh-CN" b="1" dirty="0"/>
              <a:t>p </a:t>
            </a:r>
            <a:r>
              <a:rPr lang="zh-CN" altLang="zh-CN" b="1" dirty="0"/>
              <a:t>是整型指针</a:t>
            </a:r>
            <a:r>
              <a:rPr lang="zh-CN" altLang="zh-CN" b="1" dirty="0" smtClean="0"/>
              <a:t>，</a:t>
            </a:r>
            <a:r>
              <a:rPr lang="zh-CN" altLang="en-US" b="1" dirty="0" smtClean="0"/>
              <a:t>可</a:t>
            </a:r>
            <a:r>
              <a:rPr lang="zh-CN" altLang="en-US" b="1" dirty="0"/>
              <a:t>用来</a:t>
            </a:r>
            <a:r>
              <a:rPr lang="zh-CN" altLang="zh-CN" b="1" dirty="0" smtClean="0"/>
              <a:t>指向</a:t>
            </a:r>
            <a:r>
              <a:rPr lang="zh-CN" altLang="zh-CN" b="1" dirty="0"/>
              <a:t>整型</a:t>
            </a:r>
            <a:r>
              <a:rPr lang="zh-CN" altLang="zh-CN" b="1" dirty="0" smtClean="0"/>
              <a:t>变量</a:t>
            </a:r>
            <a:endParaRPr lang="en-US" altLang="zh-CN" b="1" dirty="0" smtClean="0"/>
          </a:p>
          <a:p>
            <a:pPr lvl="1"/>
            <a:r>
              <a:rPr lang="zh-CN" altLang="en-US" b="1" dirty="0" smtClean="0">
                <a:solidFill>
                  <a:srgbClr val="FF0000"/>
                </a:solidFill>
              </a:rPr>
              <a:t>只能指向同类型的变量</a:t>
            </a:r>
            <a:endParaRPr lang="en-US" alt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b="1" dirty="0"/>
              <a:t>float *</a:t>
            </a:r>
            <a:r>
              <a:rPr lang="en-US" altLang="zh-CN" b="1" dirty="0" err="1"/>
              <a:t>fp</a:t>
            </a:r>
            <a:r>
              <a:rPr lang="en-US" altLang="zh-CN" b="1" dirty="0"/>
              <a:t>;   </a:t>
            </a:r>
          </a:p>
          <a:p>
            <a:pPr lvl="1"/>
            <a:r>
              <a:rPr lang="en-US" altLang="zh-CN" b="1" dirty="0" err="1"/>
              <a:t>fp</a:t>
            </a:r>
            <a:r>
              <a:rPr lang="en-US" altLang="zh-CN" b="1" dirty="0"/>
              <a:t> </a:t>
            </a:r>
            <a:r>
              <a:rPr lang="zh-CN" altLang="zh-CN" b="1" dirty="0"/>
              <a:t>是浮点型指针</a:t>
            </a:r>
            <a:r>
              <a:rPr lang="zh-CN" altLang="zh-CN" b="1" dirty="0" smtClean="0"/>
              <a:t>，</a:t>
            </a:r>
            <a:r>
              <a:rPr lang="zh-CN" altLang="en-US" b="1" dirty="0" smtClean="0"/>
              <a:t>可用来</a:t>
            </a:r>
            <a:r>
              <a:rPr lang="zh-CN" altLang="zh-CN" b="1" dirty="0" smtClean="0"/>
              <a:t>指向</a:t>
            </a:r>
            <a:r>
              <a:rPr lang="zh-CN" altLang="zh-CN" b="1" dirty="0"/>
              <a:t>浮点型变量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 smtClean="0"/>
              <a:t>double *q;</a:t>
            </a:r>
            <a:endParaRPr lang="en-US" altLang="zh-CN" b="1" dirty="0"/>
          </a:p>
          <a:p>
            <a:pPr lvl="1"/>
            <a:r>
              <a:rPr lang="en-US" altLang="zh-CN" b="1" dirty="0"/>
              <a:t>q</a:t>
            </a:r>
            <a:r>
              <a:rPr lang="en-US" altLang="zh-CN" b="1" dirty="0" smtClean="0"/>
              <a:t> </a:t>
            </a:r>
            <a:r>
              <a:rPr lang="zh-CN" altLang="zh-CN" b="1" dirty="0"/>
              <a:t>是字符型指针</a:t>
            </a:r>
            <a:r>
              <a:rPr lang="zh-CN" altLang="zh-CN" b="1" dirty="0" smtClean="0"/>
              <a:t>，</a:t>
            </a:r>
            <a:r>
              <a:rPr lang="zh-CN" altLang="en-US" b="1" dirty="0"/>
              <a:t>可用来</a:t>
            </a:r>
            <a:r>
              <a:rPr lang="zh-CN" altLang="zh-CN" b="1" dirty="0" smtClean="0"/>
              <a:t>指向</a:t>
            </a:r>
            <a:r>
              <a:rPr lang="en-US" altLang="zh-CN" b="1" dirty="0" smtClean="0"/>
              <a:t>double</a:t>
            </a:r>
            <a:r>
              <a:rPr lang="zh-CN" altLang="zh-CN" b="1" dirty="0" smtClean="0"/>
              <a:t>变量</a:t>
            </a:r>
            <a:endParaRPr lang="zh-CN" altLang="en-US" b="1" dirty="0"/>
          </a:p>
          <a:p>
            <a:pPr marL="0" indent="0">
              <a:buNone/>
            </a:pPr>
            <a:r>
              <a:rPr lang="en-US" altLang="zh-CN" b="1" dirty="0" smtClean="0"/>
              <a:t>char </a:t>
            </a:r>
            <a:r>
              <a:rPr lang="en-US" altLang="zh-CN" b="1" dirty="0"/>
              <a:t>*</a:t>
            </a:r>
            <a:r>
              <a:rPr lang="en-US" altLang="zh-CN" b="1" dirty="0" err="1"/>
              <a:t>cp</a:t>
            </a:r>
            <a:r>
              <a:rPr lang="en-US" altLang="zh-CN" b="1" dirty="0" smtClean="0"/>
              <a:t>;</a:t>
            </a:r>
          </a:p>
          <a:p>
            <a:pPr lvl="1"/>
            <a:r>
              <a:rPr lang="en-US" altLang="zh-CN" b="1" dirty="0" err="1"/>
              <a:t>c</a:t>
            </a:r>
            <a:r>
              <a:rPr lang="en-US" altLang="zh-CN" b="1" dirty="0" err="1" smtClean="0"/>
              <a:t>p</a:t>
            </a:r>
            <a:r>
              <a:rPr lang="en-US" altLang="zh-CN" b="1" dirty="0" smtClean="0"/>
              <a:t> </a:t>
            </a:r>
            <a:r>
              <a:rPr lang="zh-CN" altLang="zh-CN" b="1" dirty="0"/>
              <a:t>是字符型指针</a:t>
            </a:r>
            <a:r>
              <a:rPr lang="zh-CN" altLang="zh-CN" b="1" dirty="0" smtClean="0"/>
              <a:t>，</a:t>
            </a:r>
            <a:r>
              <a:rPr lang="zh-CN" altLang="en-US" b="1" dirty="0"/>
              <a:t>可用来</a:t>
            </a:r>
            <a:r>
              <a:rPr lang="zh-CN" altLang="zh-CN" b="1" dirty="0" smtClean="0"/>
              <a:t>指向</a:t>
            </a:r>
            <a:r>
              <a:rPr lang="zh-CN" altLang="zh-CN" b="1" dirty="0"/>
              <a:t>字符型变量</a:t>
            </a:r>
            <a:endParaRPr lang="zh-CN" altLang="en-US" b="1" dirty="0"/>
          </a:p>
        </p:txBody>
      </p:sp>
      <p:cxnSp>
        <p:nvCxnSpPr>
          <p:cNvPr id="5" name="直接连接符 4"/>
          <p:cNvCxnSpPr/>
          <p:nvPr/>
        </p:nvCxnSpPr>
        <p:spPr>
          <a:xfrm>
            <a:off x="611560" y="2420888"/>
            <a:ext cx="79208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38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内存动态调整</a:t>
            </a:r>
            <a:endParaRPr lang="zh-CN" altLang="en-US" dirty="0" smtClean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count = 0;</a:t>
            </a:r>
          </a:p>
          <a:p>
            <a:pPr marL="0" indent="0">
              <a:buNone/>
            </a:pPr>
            <a:r>
              <a:rPr lang="en-US" altLang="zh-CN" dirty="0"/>
              <a:t>float * </a:t>
            </a:r>
            <a:r>
              <a:rPr lang="en-US" altLang="zh-CN" dirty="0" err="1"/>
              <a:t>pbuf</a:t>
            </a:r>
            <a:r>
              <a:rPr lang="en-US" altLang="zh-CN" dirty="0"/>
              <a:t> = NULL;</a:t>
            </a:r>
          </a:p>
          <a:p>
            <a:pPr marL="0" indent="0">
              <a:buNone/>
            </a:pPr>
            <a:r>
              <a:rPr lang="en-US" altLang="zh-CN" dirty="0" err="1"/>
              <a:t>int</a:t>
            </a:r>
            <a:r>
              <a:rPr lang="en-US" altLang="zh-CN" dirty="0"/>
              <a:t> </a:t>
            </a:r>
            <a:r>
              <a:rPr lang="en-US" altLang="zh-CN" dirty="0" err="1"/>
              <a:t>bufsize</a:t>
            </a:r>
            <a:r>
              <a:rPr lang="en-US" altLang="zh-CN" dirty="0"/>
              <a:t> = 0, delta = 1000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checkbuf</a:t>
            </a:r>
            <a:r>
              <a:rPr lang="en-US" altLang="zh-CN" dirty="0" smtClean="0"/>
              <a:t>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void * p = NULL;</a:t>
            </a:r>
          </a:p>
          <a:p>
            <a:pPr marL="400050" lvl="1" indent="0">
              <a:buNone/>
            </a:pPr>
            <a:r>
              <a:rPr lang="en-US" altLang="zh-CN" dirty="0" smtClean="0"/>
              <a:t>if( count&lt;</a:t>
            </a:r>
            <a:r>
              <a:rPr lang="en-US" altLang="zh-CN" dirty="0" err="1" smtClean="0"/>
              <a:t>bufsize</a:t>
            </a:r>
            <a:r>
              <a:rPr lang="en-US" altLang="zh-CN" dirty="0" smtClean="0"/>
              <a:t> ) </a:t>
            </a:r>
            <a:r>
              <a:rPr lang="en-US" altLang="zh-CN" dirty="0" err="1">
                <a:solidFill>
                  <a:srgbClr val="00B050"/>
                </a:solidFill>
              </a:rPr>
              <a:t>retrun</a:t>
            </a:r>
            <a:r>
              <a:rPr lang="en-US" altLang="zh-CN" dirty="0">
                <a:solidFill>
                  <a:srgbClr val="00B050"/>
                </a:solidFill>
              </a:rPr>
              <a:t> 1</a:t>
            </a:r>
            <a:r>
              <a:rPr lang="en-US" altLang="zh-CN" dirty="0" smtClean="0"/>
              <a:t>;</a:t>
            </a:r>
          </a:p>
          <a:p>
            <a:pPr marL="400050" lvl="1" indent="0">
              <a:buNone/>
            </a:pPr>
            <a:r>
              <a:rPr lang="en-US" altLang="zh-CN" dirty="0" smtClean="0"/>
              <a:t>p = </a:t>
            </a:r>
            <a:r>
              <a:rPr lang="en-US" altLang="zh-CN" dirty="0" err="1" smtClean="0">
                <a:solidFill>
                  <a:srgbClr val="FF0000"/>
                </a:solidFill>
              </a:rPr>
              <a:t>realloc</a:t>
            </a:r>
            <a:r>
              <a:rPr lang="en-US" altLang="zh-CN" dirty="0" smtClean="0"/>
              <a:t>( </a:t>
            </a:r>
            <a:r>
              <a:rPr lang="en-US" altLang="zh-CN" dirty="0" err="1" smtClean="0"/>
              <a:t>pbuf</a:t>
            </a:r>
            <a:r>
              <a:rPr lang="en-US" altLang="zh-CN" dirty="0" smtClean="0"/>
              <a:t>, (</a:t>
            </a:r>
            <a:r>
              <a:rPr lang="en-US" altLang="zh-CN" dirty="0" err="1" smtClean="0"/>
              <a:t>bufsize+delta</a:t>
            </a:r>
            <a:r>
              <a:rPr lang="en-US" altLang="zh-CN" dirty="0" smtClean="0"/>
              <a:t>)*</a:t>
            </a:r>
            <a:r>
              <a:rPr lang="en-US" altLang="zh-CN" dirty="0" err="1" smtClean="0"/>
              <a:t>sizeof</a:t>
            </a:r>
            <a:r>
              <a:rPr lang="en-US" altLang="zh-CN" dirty="0" smtClean="0"/>
              <a:t>(float) );</a:t>
            </a:r>
          </a:p>
          <a:p>
            <a:pPr marL="400050" lvl="1" indent="0">
              <a:buNone/>
            </a:pPr>
            <a:r>
              <a:rPr lang="en-US" altLang="zh-CN" dirty="0" smtClean="0"/>
              <a:t>if( ! p ) </a:t>
            </a:r>
            <a:r>
              <a:rPr lang="en-US" altLang="zh-CN" dirty="0" smtClean="0">
                <a:solidFill>
                  <a:srgbClr val="00B050"/>
                </a:solidFill>
              </a:rPr>
              <a:t>return 0</a:t>
            </a:r>
            <a:r>
              <a:rPr lang="en-US" altLang="zh-CN" dirty="0" smtClean="0"/>
              <a:t>;</a:t>
            </a:r>
          </a:p>
          <a:p>
            <a:pPr marL="400050" lvl="1" indent="0">
              <a:buNone/>
            </a:pPr>
            <a:r>
              <a:rPr lang="en-US" altLang="zh-CN" dirty="0" err="1" smtClean="0"/>
              <a:t>pbuf</a:t>
            </a:r>
            <a:r>
              <a:rPr lang="en-US" altLang="zh-CN" dirty="0" smtClean="0"/>
              <a:t> = (float*) p;</a:t>
            </a:r>
          </a:p>
          <a:p>
            <a:pPr marL="400050" lvl="1" indent="0">
              <a:buNone/>
            </a:pPr>
            <a:r>
              <a:rPr lang="en-US" altLang="zh-CN" dirty="0" err="1" smtClean="0"/>
              <a:t>bufsize</a:t>
            </a:r>
            <a:r>
              <a:rPr lang="en-US" altLang="zh-CN" dirty="0" smtClean="0"/>
              <a:t> += delta;</a:t>
            </a:r>
          </a:p>
          <a:p>
            <a:pPr marL="400050" lvl="1" indent="0">
              <a:buNone/>
            </a:pPr>
            <a:r>
              <a:rPr lang="en-US" altLang="zh-CN" dirty="0" err="1">
                <a:solidFill>
                  <a:srgbClr val="00B050"/>
                </a:solidFill>
              </a:rPr>
              <a:t>retrun</a:t>
            </a:r>
            <a:r>
              <a:rPr lang="en-US" altLang="zh-CN" dirty="0">
                <a:solidFill>
                  <a:srgbClr val="00B050"/>
                </a:solidFill>
              </a:rPr>
              <a:t> 1</a:t>
            </a:r>
            <a:r>
              <a:rPr lang="en-US" altLang="zh-CN" dirty="0" smtClean="0"/>
              <a:t>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241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8.5.2 </a:t>
            </a:r>
            <a:r>
              <a:rPr lang="zh-CN" altLang="en-US" smtClean="0"/>
              <a:t>内存动态调整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addToBuf</a:t>
            </a:r>
            <a:r>
              <a:rPr lang="en-US" altLang="zh-CN" dirty="0" smtClean="0"/>
              <a:t>(float v)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if( !</a:t>
            </a:r>
            <a:r>
              <a:rPr lang="en-US" altLang="zh-CN" dirty="0" err="1" smtClean="0"/>
              <a:t>checkbuf</a:t>
            </a:r>
            <a:r>
              <a:rPr lang="en-US" altLang="zh-CN" dirty="0" smtClean="0"/>
              <a:t>() ) return 0;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pbuf</a:t>
            </a:r>
            <a:r>
              <a:rPr lang="en-US" altLang="zh-CN" dirty="0" smtClean="0"/>
              <a:t>[count++] = v;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return count;</a:t>
            </a:r>
            <a:br>
              <a:rPr lang="en-US" altLang="zh-CN" dirty="0" smtClean="0"/>
            </a:br>
            <a:r>
              <a:rPr lang="en-US" altLang="zh-CN" dirty="0" smtClean="0"/>
              <a:t>}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6070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本章要点</a:t>
            </a:r>
          </a:p>
        </p:txBody>
      </p:sp>
      <p:sp>
        <p:nvSpPr>
          <p:cNvPr id="75779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362950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smtClean="0"/>
              <a:t>变量、内存单元和地址之间是什么关系？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mtClean="0"/>
              <a:t>如何定义指针变量，怎样才能使用指针变量？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mtClean="0"/>
              <a:t>什么是指针变量的初始化？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mtClean="0"/>
              <a:t>指针变量的基本运算有哪些？如何使用指针操作所指向的变量？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mtClean="0"/>
              <a:t>指针作为函数参数的作用是什么？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mtClean="0"/>
              <a:t>如何使用指针实现函数调用返回多个值？ </a:t>
            </a:r>
          </a:p>
          <a:p>
            <a:pPr eaLnBrk="1" hangingPunct="1">
              <a:lnSpc>
                <a:spcPct val="90000"/>
              </a:lnSpc>
            </a:pPr>
            <a:r>
              <a:rPr lang="zh-CN" altLang="en-US" smtClean="0"/>
              <a:t>如何利用指针实现内存的动态分配？ </a:t>
            </a:r>
          </a:p>
        </p:txBody>
      </p:sp>
    </p:spTree>
    <p:extLst>
      <p:ext uri="{BB962C8B-B14F-4D97-AF65-F5344CB8AC3E}">
        <p14:creationId xmlns:p14="http://schemas.microsoft.com/office/powerpoint/2010/main" val="3209628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8.1.4 指针的基本运算 </a:t>
            </a:r>
          </a:p>
        </p:txBody>
      </p:sp>
      <p:sp>
        <p:nvSpPr>
          <p:cNvPr id="241689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给指针赋值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a, x, *p;</a:t>
            </a:r>
          </a:p>
          <a:p>
            <a:pPr marL="457200" lvl="1" indent="0">
              <a:buNone/>
            </a:pPr>
            <a:r>
              <a:rPr lang="en-US" altLang="zh-CN" dirty="0" smtClean="0"/>
              <a:t>p = &amp; a;</a:t>
            </a:r>
          </a:p>
          <a:p>
            <a:r>
              <a:rPr lang="zh-CN" altLang="en-US" dirty="0" smtClean="0"/>
              <a:t>访问指针所指向的变量</a:t>
            </a:r>
          </a:p>
          <a:p>
            <a:pPr marL="457200" lvl="1" indent="0">
              <a:buNone/>
            </a:pPr>
            <a:r>
              <a:rPr lang="en-US" altLang="zh-CN" dirty="0" smtClean="0"/>
              <a:t>*p = 3;</a:t>
            </a:r>
          </a:p>
          <a:p>
            <a:pPr marL="457200" lvl="1" indent="0">
              <a:buNone/>
            </a:pPr>
            <a:r>
              <a:rPr lang="en-US" altLang="zh-CN" dirty="0" smtClean="0"/>
              <a:t>*p = 5;</a:t>
            </a:r>
          </a:p>
          <a:p>
            <a:pPr marL="457200" lvl="1" indent="0">
              <a:buNone/>
            </a:pPr>
            <a:r>
              <a:rPr lang="en-US" altLang="zh-CN" dirty="0" smtClean="0"/>
              <a:t>x = *p;</a:t>
            </a:r>
          </a:p>
        </p:txBody>
      </p:sp>
    </p:spTree>
    <p:extLst>
      <p:ext uri="{BB962C8B-B14F-4D97-AF65-F5344CB8AC3E}">
        <p14:creationId xmlns:p14="http://schemas.microsoft.com/office/powerpoint/2010/main" val="16227549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1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1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416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416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[</a:t>
            </a:r>
            <a:r>
              <a:rPr lang="zh-CN" altLang="en-US" smtClean="0"/>
              <a:t>例</a:t>
            </a:r>
            <a:r>
              <a:rPr lang="en-US" altLang="zh-CN" smtClean="0"/>
              <a:t>8-2]</a:t>
            </a:r>
            <a:r>
              <a:rPr lang="zh-CN" altLang="en-US" smtClean="0"/>
              <a:t>指针运算和访问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971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 = 3, *p;            	   </a:t>
            </a:r>
          </a:p>
          <a:p>
            <a:pPr marL="0" indent="0">
              <a:buNone/>
            </a:pPr>
            <a:r>
              <a:rPr lang="en-US" altLang="zh-CN" dirty="0" smtClean="0"/>
              <a:t>p = </a:t>
            </a:r>
            <a:r>
              <a:rPr lang="en-US" altLang="zh-CN" dirty="0" smtClean="0">
                <a:solidFill>
                  <a:srgbClr val="FF0000"/>
                </a:solidFill>
              </a:rPr>
              <a:t>&amp;</a:t>
            </a:r>
            <a:r>
              <a:rPr lang="en-US" altLang="zh-CN" dirty="0" smtClean="0"/>
              <a:t>a;                 	   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("a=%d, *p=%d\n</a:t>
            </a:r>
            <a:r>
              <a:rPr lang="en-US" altLang="zh-CN" dirty="0"/>
              <a:t>"</a:t>
            </a:r>
            <a:r>
              <a:rPr lang="en-US" altLang="zh-CN" dirty="0" smtClean="0"/>
              <a:t>, a, </a:t>
            </a:r>
            <a:r>
              <a:rPr lang="en-US" altLang="zh-CN" dirty="0" smtClean="0">
                <a:solidFill>
                  <a:srgbClr val="FF0000"/>
                </a:solidFill>
              </a:rPr>
              <a:t>*p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0000"/>
                </a:solidFill>
              </a:rPr>
              <a:t>*</a:t>
            </a:r>
            <a:r>
              <a:rPr lang="en-US" altLang="zh-CN" dirty="0" smtClean="0">
                <a:solidFill>
                  <a:srgbClr val="FF0000"/>
                </a:solidFill>
              </a:rPr>
              <a:t>p </a:t>
            </a:r>
            <a:r>
              <a:rPr lang="en-US" altLang="zh-CN" dirty="0" smtClean="0"/>
              <a:t>= 10;        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("a=%d, *p=%d\n", a, </a:t>
            </a:r>
            <a:r>
              <a:rPr lang="en-US" altLang="zh-CN" dirty="0" smtClean="0">
                <a:solidFill>
                  <a:srgbClr val="FF0000"/>
                </a:solidFill>
              </a:rPr>
              <a:t>*p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(“Enter a: ”); </a:t>
            </a:r>
            <a:r>
              <a:rPr lang="en-US" altLang="zh-CN" dirty="0"/>
              <a:t>/</a:t>
            </a:r>
            <a:r>
              <a:rPr lang="zh-CN" altLang="en-US" dirty="0" smtClean="0"/>
              <a:t>*</a:t>
            </a:r>
            <a:r>
              <a:rPr lang="zh-CN" altLang="en-US" dirty="0" smtClean="0">
                <a:solidFill>
                  <a:srgbClr val="FFFF00"/>
                </a:solidFill>
              </a:rPr>
              <a:t>若输入</a:t>
            </a:r>
            <a:r>
              <a:rPr lang="en-US" altLang="zh-CN" dirty="0" smtClean="0">
                <a:solidFill>
                  <a:srgbClr val="FF0000"/>
                </a:solidFill>
              </a:rPr>
              <a:t>5</a:t>
            </a:r>
            <a:r>
              <a:rPr lang="zh-CN" altLang="en-US" dirty="0" smtClean="0"/>
              <a:t>*</a:t>
            </a:r>
            <a:r>
              <a:rPr lang="en-US" altLang="zh-CN" dirty="0" smtClean="0"/>
              <a:t>/</a:t>
            </a:r>
          </a:p>
          <a:p>
            <a:pPr marL="0" indent="0">
              <a:buNone/>
            </a:pPr>
            <a:r>
              <a:rPr lang="en-US" altLang="zh-CN" dirty="0" err="1" smtClean="0"/>
              <a:t>scanf</a:t>
            </a:r>
            <a:r>
              <a:rPr lang="en-US" altLang="zh-CN" dirty="0" smtClean="0"/>
              <a:t>("%d", </a:t>
            </a:r>
            <a:r>
              <a:rPr lang="en-US" altLang="zh-CN" dirty="0" smtClean="0">
                <a:solidFill>
                  <a:srgbClr val="FF0000"/>
                </a:solidFill>
              </a:rPr>
              <a:t>&amp;</a:t>
            </a:r>
            <a:r>
              <a:rPr lang="en-US" altLang="zh-CN" dirty="0" smtClean="0"/>
              <a:t>a);        	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("a=%d, *p=%d\n", a, </a:t>
            </a:r>
            <a:r>
              <a:rPr lang="en-US" altLang="zh-CN" dirty="0" smtClean="0">
                <a:solidFill>
                  <a:srgbClr val="FF0000"/>
                </a:solidFill>
              </a:rPr>
              <a:t>*p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(</a:t>
            </a:r>
            <a:r>
              <a:rPr lang="en-US" altLang="zh-CN" dirty="0" smtClean="0">
                <a:solidFill>
                  <a:srgbClr val="FF0000"/>
                </a:solidFill>
              </a:rPr>
              <a:t>*p</a:t>
            </a:r>
            <a:r>
              <a:rPr lang="en-US" altLang="zh-CN" dirty="0" smtClean="0"/>
              <a:t>)++;	</a:t>
            </a:r>
          </a:p>
          <a:p>
            <a:pPr marL="0" indent="0">
              <a:buNone/>
            </a:pPr>
            <a:r>
              <a:rPr lang="en-US" altLang="zh-CN" dirty="0" err="1" smtClean="0"/>
              <a:t>printf</a:t>
            </a:r>
            <a:r>
              <a:rPr lang="en-US" altLang="zh-CN" dirty="0" smtClean="0"/>
              <a:t>("a=%d, *p=%d\n", a, </a:t>
            </a:r>
            <a:r>
              <a:rPr lang="en-US" altLang="zh-CN" dirty="0" smtClean="0">
                <a:solidFill>
                  <a:srgbClr val="FF0000"/>
                </a:solidFill>
              </a:rPr>
              <a:t>*p</a:t>
            </a:r>
            <a:r>
              <a:rPr lang="en-US" altLang="zh-CN" dirty="0" smtClean="0"/>
              <a:t>);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69C93-C33A-457B-B141-E0DA5E2594F6}" type="slidenum">
              <a:rPr lang="zh-CN" altLang="en-US" smtClean="0"/>
              <a:pPr/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203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8.1.5 </a:t>
            </a:r>
            <a:r>
              <a:rPr lang="zh-CN" altLang="en-US" dirty="0" smtClean="0"/>
              <a:t>指针的</a:t>
            </a:r>
            <a:r>
              <a:rPr lang="zh-CN" altLang="en-US" dirty="0"/>
              <a:t>变量的初始化</a:t>
            </a:r>
            <a:r>
              <a:rPr lang="zh-CN" altLang="en-US" dirty="0" smtClean="0"/>
              <a:t> </a:t>
            </a:r>
          </a:p>
        </p:txBody>
      </p:sp>
      <p:sp>
        <p:nvSpPr>
          <p:cNvPr id="241689" name="Rectangle 2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a, x;</a:t>
            </a:r>
          </a:p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* p = &amp; a;</a:t>
            </a:r>
          </a:p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* q = NULL;</a:t>
            </a:r>
          </a:p>
          <a:p>
            <a:pPr marL="457200" lvl="1" indent="0">
              <a:buNone/>
            </a:pPr>
            <a:r>
              <a:rPr lang="en-US" altLang="zh-CN" dirty="0" smtClean="0"/>
              <a:t>NULL</a:t>
            </a:r>
            <a:r>
              <a:rPr lang="zh-CN" altLang="en-US" dirty="0" smtClean="0"/>
              <a:t>是一个</a:t>
            </a:r>
            <a:r>
              <a:rPr lang="zh-CN" altLang="en-US" dirty="0"/>
              <a:t>常量，值为</a:t>
            </a:r>
            <a:r>
              <a:rPr lang="en-US" altLang="zh-CN" dirty="0" smtClean="0">
                <a:solidFill>
                  <a:srgbClr val="FF0000"/>
                </a:solidFill>
              </a:rPr>
              <a:t>0</a:t>
            </a:r>
            <a:r>
              <a:rPr lang="zh-CN" altLang="en-US" dirty="0"/>
              <a:t>，</a:t>
            </a:r>
            <a:r>
              <a:rPr lang="zh-CN" altLang="en-US" dirty="0" smtClean="0"/>
              <a:t>表示</a:t>
            </a:r>
            <a:r>
              <a:rPr lang="zh-CN" altLang="en-US" dirty="0" smtClean="0">
                <a:solidFill>
                  <a:srgbClr val="FF0000"/>
                </a:solidFill>
              </a:rPr>
              <a:t>空</a:t>
            </a:r>
            <a:r>
              <a:rPr lang="zh-CN" altLang="en-US" dirty="0" smtClean="0"/>
              <a:t>指针</a:t>
            </a:r>
            <a:endParaRPr lang="en-US" altLang="zh-CN" dirty="0" smtClean="0"/>
          </a:p>
          <a:p>
            <a:pPr marL="457200" lvl="1" indent="0">
              <a:buNone/>
            </a:pPr>
            <a:r>
              <a:rPr lang="en-US" altLang="zh-CN" dirty="0" smtClean="0"/>
              <a:t>#define NULL 0</a:t>
            </a:r>
            <a:endParaRPr lang="en-US" altLang="zh-CN" dirty="0" smtClean="0"/>
          </a:p>
          <a:p>
            <a:pPr marL="57150" indent="0">
              <a:buNone/>
            </a:pPr>
            <a:r>
              <a:rPr lang="en-US" altLang="zh-CN" dirty="0" err="1" smtClean="0"/>
              <a:t>int</a:t>
            </a:r>
            <a:r>
              <a:rPr lang="en-US" altLang="zh-CN" dirty="0" smtClean="0"/>
              <a:t> </a:t>
            </a:r>
            <a:r>
              <a:rPr lang="en-US" altLang="zh-CN" dirty="0"/>
              <a:t>* q = </a:t>
            </a:r>
            <a:r>
              <a:rPr lang="en-US" altLang="zh-CN" dirty="0" smtClean="0"/>
              <a:t>0;</a:t>
            </a:r>
          </a:p>
          <a:p>
            <a:pPr marL="57150" indent="0">
              <a:buNone/>
            </a:pPr>
            <a:r>
              <a:rPr lang="en-US" altLang="zh-CN" dirty="0" smtClean="0"/>
              <a:t>float </a:t>
            </a:r>
            <a:r>
              <a:rPr lang="en-US" altLang="zh-CN" dirty="0"/>
              <a:t>* </a:t>
            </a:r>
            <a:r>
              <a:rPr lang="en-US" altLang="zh-CN" dirty="0" err="1" smtClean="0"/>
              <a:t>fp</a:t>
            </a:r>
            <a:r>
              <a:rPr lang="en-US" altLang="zh-CN" dirty="0" smtClean="0"/>
              <a:t> </a:t>
            </a:r>
            <a:r>
              <a:rPr lang="en-US" altLang="zh-CN" dirty="0"/>
              <a:t>= </a:t>
            </a:r>
            <a:r>
              <a:rPr lang="en-US" altLang="zh-CN" dirty="0" smtClean="0"/>
              <a:t>(float*)1732;</a:t>
            </a:r>
            <a:endParaRPr lang="en-US" altLang="zh-CN" dirty="0"/>
          </a:p>
          <a:p>
            <a:pPr marL="57150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8028508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16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16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16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16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16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16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16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8.2 </a:t>
            </a:r>
            <a:r>
              <a:rPr lang="zh-CN" altLang="en-US" dirty="0"/>
              <a:t>变量交换</a:t>
            </a:r>
            <a:r>
              <a:rPr lang="en-US" altLang="zh-CN" dirty="0" smtClean="0"/>
              <a:t>swap</a:t>
            </a:r>
            <a:r>
              <a:rPr lang="zh-CN" altLang="en-US" dirty="0" smtClean="0"/>
              <a:t>函数实现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8348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swap1(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x,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y)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temp = x;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x = y;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y = temp;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b="1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>
          <a:xfrm>
            <a:off x="5652120" y="1600201"/>
            <a:ext cx="3034680" cy="4525963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void main()</a:t>
            </a:r>
          </a:p>
          <a:p>
            <a:pPr marL="0" indent="0">
              <a:buNone/>
            </a:pPr>
            <a:r>
              <a:rPr lang="en-US" altLang="zh-CN" dirty="0" smtClean="0"/>
              <a:t>{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</a:t>
            </a:r>
            <a:r>
              <a:rPr lang="en-US" altLang="zh-CN" dirty="0" err="1" smtClean="0"/>
              <a:t>int</a:t>
            </a:r>
            <a:r>
              <a:rPr lang="en-US" altLang="zh-CN" dirty="0" smtClean="0"/>
              <a:t> a=1, b=2;</a:t>
            </a:r>
          </a:p>
          <a:p>
            <a:pPr marL="0" indent="0">
              <a:buNone/>
            </a:pPr>
            <a:r>
              <a:rPr lang="en-US" altLang="zh-CN" dirty="0"/>
              <a:t> </a:t>
            </a:r>
            <a:r>
              <a:rPr lang="en-US" altLang="zh-CN" dirty="0" smtClean="0"/>
              <a:t>  swap1(</a:t>
            </a:r>
            <a:r>
              <a:rPr lang="en-US" altLang="zh-CN" dirty="0" err="1" smtClean="0"/>
              <a:t>a,b</a:t>
            </a:r>
            <a:r>
              <a:rPr lang="en-US" altLang="zh-CN" dirty="0" smtClean="0"/>
              <a:t>);</a:t>
            </a:r>
          </a:p>
          <a:p>
            <a:pPr marL="0" indent="0">
              <a:buNone/>
            </a:pPr>
            <a:r>
              <a:rPr lang="en-US" altLang="zh-CN" dirty="0" smtClean="0"/>
              <a:t>}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>
                <a:solidFill>
                  <a:srgbClr val="FFFF00"/>
                </a:solidFill>
              </a:rPr>
              <a:t>能否成功交换变量</a:t>
            </a:r>
            <a:r>
              <a:rPr lang="en-US" altLang="zh-CN" dirty="0" smtClean="0">
                <a:solidFill>
                  <a:srgbClr val="FFFF00"/>
                </a:solidFill>
              </a:rPr>
              <a:t>a</a:t>
            </a:r>
            <a:r>
              <a:rPr lang="zh-CN" altLang="en-US" dirty="0" smtClean="0">
                <a:solidFill>
                  <a:srgbClr val="FFFF00"/>
                </a:solidFill>
              </a:rPr>
              <a:t>和</a:t>
            </a:r>
            <a:r>
              <a:rPr lang="en-US" altLang="zh-CN" dirty="0" smtClean="0">
                <a:solidFill>
                  <a:srgbClr val="FFFF00"/>
                </a:solidFill>
              </a:rPr>
              <a:t>b</a:t>
            </a:r>
            <a:r>
              <a:rPr lang="zh-CN" altLang="en-US" dirty="0" smtClean="0">
                <a:solidFill>
                  <a:srgbClr val="FFFF00"/>
                </a:solidFill>
              </a:rPr>
              <a:t>的值？</a:t>
            </a:r>
            <a:endParaRPr lang="zh-CN" altLang="en-US" dirty="0">
              <a:solidFill>
                <a:srgbClr val="FFFF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69C93-C33A-457B-B141-E0DA5E2594F6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632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凤舞九天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8662</TotalTime>
  <Words>3086</Words>
  <Application>Microsoft Office PowerPoint</Application>
  <PresentationFormat>全屏显示(4:3)</PresentationFormat>
  <Paragraphs>598</Paragraphs>
  <Slides>52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53" baseType="lpstr">
      <vt:lpstr>凤舞九天</vt:lpstr>
      <vt:lpstr>C语言程序设计基础 第8章 指针</vt:lpstr>
      <vt:lpstr>第8章  指针 </vt:lpstr>
      <vt:lpstr>8.1.2  指针类型</vt:lpstr>
      <vt:lpstr>变量和数据单元地址</vt:lpstr>
      <vt:lpstr>8.1.3  指针变量的定义</vt:lpstr>
      <vt:lpstr>8.1.4 指针的基本运算 </vt:lpstr>
      <vt:lpstr>[例8-2]指针运算和访问</vt:lpstr>
      <vt:lpstr>8.1.5 指针的变量的初始化 </vt:lpstr>
      <vt:lpstr>8.2 变量交换swap函数实现</vt:lpstr>
      <vt:lpstr>8.2 变量交换swap函数实现</vt:lpstr>
      <vt:lpstr>8.2 变量交换swap函数实现</vt:lpstr>
      <vt:lpstr>8.2.2 指针作为函数的参数</vt:lpstr>
      <vt:lpstr>例[8-4]编写函数，计算某年某天对应的月份和日期</vt:lpstr>
      <vt:lpstr>例[8-4]计算某年某天对应的月份和日期</vt:lpstr>
      <vt:lpstr>8.3 指针与数组</vt:lpstr>
      <vt:lpstr>8.3 指针与数组</vt:lpstr>
      <vt:lpstr>指针比较与减法</vt:lpstr>
      <vt:lpstr>8.3 指针与数组</vt:lpstr>
      <vt:lpstr>例[8-5]冒泡排序</vt:lpstr>
      <vt:lpstr>例[8-5]冒泡排序</vt:lpstr>
      <vt:lpstr>例[8-5]冒泡排序</vt:lpstr>
      <vt:lpstr>8.3.3 数组名作为函数参数</vt:lpstr>
      <vt:lpstr>8.3.3 数组名作为函数参数</vt:lpstr>
      <vt:lpstr>例8-7编写函数将数组逆序</vt:lpstr>
      <vt:lpstr>8.4  简单的加密问题 </vt:lpstr>
      <vt:lpstr>8.4.2 字符串和字符指针 </vt:lpstr>
      <vt:lpstr>8.4.2 字符串和字符指针</vt:lpstr>
      <vt:lpstr>8.4.2 字符串和字符指针</vt:lpstr>
      <vt:lpstr>8.4.2 字符串和字符指针</vt:lpstr>
      <vt:lpstr>8.4.3 常用的字符串处理函数</vt:lpstr>
      <vt:lpstr>8.4.3 常用的字符串处理函数</vt:lpstr>
      <vt:lpstr>8.4.3 常用的字符串处理函数</vt:lpstr>
      <vt:lpstr>8.4.3 常用字符串处理函数          实现参考</vt:lpstr>
      <vt:lpstr>8.4.3 常用字符串处理函数          实现参考</vt:lpstr>
      <vt:lpstr>8.4.3 常用字符串处理函数          实现参考</vt:lpstr>
      <vt:lpstr>8.4.3 常用字符串处理函数          实现参考</vt:lpstr>
      <vt:lpstr>8.4.3 常用字符串处理函数          实现参考</vt:lpstr>
      <vt:lpstr>8.4.3 常用字符串处理函数</vt:lpstr>
      <vt:lpstr>8.4.3 常用字符串处理函数</vt:lpstr>
      <vt:lpstr>8.5 动态内存申请和使用</vt:lpstr>
      <vt:lpstr>[例8-12] 数据输入和求和</vt:lpstr>
      <vt:lpstr>[例8-12] 数据输入和求和</vt:lpstr>
      <vt:lpstr>[例8-12] 数据输入和求和</vt:lpstr>
      <vt:lpstr>[例8-12] 数据输入和求和</vt:lpstr>
      <vt:lpstr>8.5.2 用指针实现内存动态分配</vt:lpstr>
      <vt:lpstr>8.5.2 用指针实现内存动态分配</vt:lpstr>
      <vt:lpstr>8.5.2 用指针实现内存动态分配</vt:lpstr>
      <vt:lpstr>8.5.2 用指针实现内存动态分配</vt:lpstr>
      <vt:lpstr>8.5.2 用指针实现内存动态分配</vt:lpstr>
      <vt:lpstr>8.5.2 内存动态调整</vt:lpstr>
      <vt:lpstr>8.5.2 内存动态调整</vt:lpstr>
      <vt:lpstr>本章要点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chap1 引言</dc:title>
  <dc:creator>yanhui</dc:creator>
  <cp:lastModifiedBy>liu</cp:lastModifiedBy>
  <cp:revision>1226</cp:revision>
  <dcterms:created xsi:type="dcterms:W3CDTF">1998-02-11T08:33:02Z</dcterms:created>
  <dcterms:modified xsi:type="dcterms:W3CDTF">2015-11-23T05:29:35Z</dcterms:modified>
</cp:coreProperties>
</file>