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54"/>
  </p:notesMasterIdLst>
  <p:handoutMasterIdLst>
    <p:handoutMasterId r:id="rId55"/>
  </p:handoutMasterIdLst>
  <p:sldIdLst>
    <p:sldId id="378" r:id="rId2"/>
    <p:sldId id="714" r:id="rId3"/>
    <p:sldId id="715" r:id="rId4"/>
    <p:sldId id="719" r:id="rId5"/>
    <p:sldId id="720" r:id="rId6"/>
    <p:sldId id="721" r:id="rId7"/>
    <p:sldId id="722" r:id="rId8"/>
    <p:sldId id="718" r:id="rId9"/>
    <p:sldId id="723" r:id="rId10"/>
    <p:sldId id="725" r:id="rId11"/>
    <p:sldId id="724" r:id="rId12"/>
    <p:sldId id="727" r:id="rId13"/>
    <p:sldId id="729" r:id="rId14"/>
    <p:sldId id="765" r:id="rId15"/>
    <p:sldId id="730" r:id="rId16"/>
    <p:sldId id="731" r:id="rId17"/>
    <p:sldId id="732" r:id="rId18"/>
    <p:sldId id="733" r:id="rId19"/>
    <p:sldId id="734" r:id="rId20"/>
    <p:sldId id="746" r:id="rId21"/>
    <p:sldId id="739" r:id="rId22"/>
    <p:sldId id="673" r:id="rId23"/>
    <p:sldId id="735" r:id="rId24"/>
    <p:sldId id="736" r:id="rId25"/>
    <p:sldId id="737" r:id="rId26"/>
    <p:sldId id="738" r:id="rId27"/>
    <p:sldId id="740" r:id="rId28"/>
    <p:sldId id="747" r:id="rId29"/>
    <p:sldId id="741" r:id="rId30"/>
    <p:sldId id="742" r:id="rId31"/>
    <p:sldId id="748" r:id="rId32"/>
    <p:sldId id="743" r:id="rId33"/>
    <p:sldId id="744" r:id="rId34"/>
    <p:sldId id="745" r:id="rId35"/>
    <p:sldId id="693" r:id="rId36"/>
    <p:sldId id="752" r:id="rId37"/>
    <p:sldId id="749" r:id="rId38"/>
    <p:sldId id="750" r:id="rId39"/>
    <p:sldId id="751" r:id="rId40"/>
    <p:sldId id="753" r:id="rId41"/>
    <p:sldId id="697" r:id="rId42"/>
    <p:sldId id="698" r:id="rId43"/>
    <p:sldId id="754" r:id="rId44"/>
    <p:sldId id="701" r:id="rId45"/>
    <p:sldId id="702" r:id="rId46"/>
    <p:sldId id="755" r:id="rId47"/>
    <p:sldId id="756" r:id="rId48"/>
    <p:sldId id="707" r:id="rId49"/>
    <p:sldId id="759" r:id="rId50"/>
    <p:sldId id="763" r:id="rId51"/>
    <p:sldId id="764" r:id="rId52"/>
    <p:sldId id="766" r:id="rId5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FF3300"/>
    <a:srgbClr val="CC0066"/>
    <a:srgbClr val="FFFF00"/>
    <a:srgbClr val="FF9933"/>
    <a:srgbClr val="000000"/>
    <a:srgbClr val="008080"/>
    <a:srgbClr val="FF9966"/>
    <a:srgbClr val="757E3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18" autoAdjust="0"/>
    <p:restoredTop sz="94643" autoAdjust="0"/>
  </p:normalViewPr>
  <p:slideViewPr>
    <p:cSldViewPr>
      <p:cViewPr varScale="1">
        <p:scale>
          <a:sx n="109" d="100"/>
          <a:sy n="109" d="100"/>
        </p:scale>
        <p:origin x="-2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49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9A1641E-8083-46A4-9CDB-657123491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007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7A737B0-5BEA-48F1-8705-0962B05D4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11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AFE17D90-F370-4359-9650-A15BE48FF811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19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7D3AA49-E796-4A76-86A7-956E16BB7F4E}" type="slidenum">
              <a:rPr lang="zh-CN" altLang="en-US" smtClean="0">
                <a:latin typeface="Times New Roman" pitchFamily="18" charset="0"/>
              </a:rPr>
              <a:pPr eaLnBrk="1" hangingPunct="1"/>
              <a:t>20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2225" y="796925"/>
            <a:ext cx="4273550" cy="3205163"/>
          </a:xfrm>
          <a:solidFill>
            <a:srgbClr val="FFFFFF"/>
          </a:solidFill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6575"/>
            <a:ext cx="5029200" cy="3849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21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22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23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24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25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26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27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6854AF1-69F0-4334-8C97-6931BE4871CF}" type="slidenum">
              <a:rPr lang="zh-CN" altLang="en-US" smtClean="0">
                <a:latin typeface="Times New Roman" pitchFamily="18" charset="0"/>
              </a:rPr>
              <a:pPr eaLnBrk="1" hangingPunct="1"/>
              <a:t>28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2225" y="796925"/>
            <a:ext cx="4273550" cy="3205163"/>
          </a:xfrm>
          <a:solidFill>
            <a:srgbClr val="FFFFFF"/>
          </a:solidFill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6575"/>
            <a:ext cx="5029200" cy="3849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3F18AB38-4323-4063-88A9-F4045A86EB43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2225" y="796925"/>
            <a:ext cx="4273550" cy="3205163"/>
          </a:xfrm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6575"/>
            <a:ext cx="5029200" cy="3849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29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30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32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33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34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43CC338-A024-407F-B096-FEC209602784}" type="slidenum">
              <a:rPr lang="zh-CN" altLang="en-US" smtClean="0">
                <a:latin typeface="Times New Roman" pitchFamily="18" charset="0"/>
              </a:rPr>
              <a:pPr eaLnBrk="1" hangingPunct="1"/>
              <a:t>35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43CC338-A024-407F-B096-FEC209602784}" type="slidenum">
              <a:rPr lang="zh-CN" altLang="en-US" smtClean="0">
                <a:latin typeface="Times New Roman" pitchFamily="18" charset="0"/>
              </a:rPr>
              <a:pPr eaLnBrk="1" hangingPunct="1"/>
              <a:t>36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43CC338-A024-407F-B096-FEC209602784}" type="slidenum">
              <a:rPr lang="zh-CN" altLang="en-US" smtClean="0">
                <a:latin typeface="Times New Roman" pitchFamily="18" charset="0"/>
              </a:rPr>
              <a:pPr eaLnBrk="1" hangingPunct="1"/>
              <a:t>37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43CC338-A024-407F-B096-FEC209602784}" type="slidenum">
              <a:rPr lang="zh-CN" altLang="en-US" smtClean="0">
                <a:latin typeface="Times New Roman" pitchFamily="18" charset="0"/>
              </a:rPr>
              <a:pPr eaLnBrk="1" hangingPunct="1"/>
              <a:t>38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43CC338-A024-407F-B096-FEC209602784}" type="slidenum">
              <a:rPr lang="zh-CN" altLang="en-US" smtClean="0">
                <a:latin typeface="Times New Roman" pitchFamily="18" charset="0"/>
              </a:rPr>
              <a:pPr eaLnBrk="1" hangingPunct="1"/>
              <a:t>39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E0C22C94-A684-4CCD-8C1B-06E165937DB1}" type="slidenum">
              <a:rPr lang="zh-CN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2225" y="796925"/>
            <a:ext cx="4273550" cy="3205163"/>
          </a:xfrm>
          <a:solidFill>
            <a:srgbClr val="FFFFFF"/>
          </a:solidFill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6575"/>
            <a:ext cx="5029200" cy="3849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BAF5547-7DF1-47D5-806E-2CE10FC63453}" type="slidenum">
              <a:rPr lang="zh-CN" altLang="en-US" smtClean="0">
                <a:latin typeface="Times New Roman" pitchFamily="18" charset="0"/>
              </a:rPr>
              <a:pPr eaLnBrk="1" hangingPunct="1"/>
              <a:t>40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2225" y="796925"/>
            <a:ext cx="4273550" cy="3205163"/>
          </a:xfrm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6575"/>
            <a:ext cx="5029200" cy="3849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BAF5547-7DF1-47D5-806E-2CE10FC63453}" type="slidenum">
              <a:rPr lang="zh-CN" altLang="en-US" smtClean="0">
                <a:latin typeface="Times New Roman" pitchFamily="18" charset="0"/>
              </a:rPr>
              <a:pPr eaLnBrk="1" hangingPunct="1"/>
              <a:t>41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2225" y="796925"/>
            <a:ext cx="4273550" cy="3205163"/>
          </a:xfrm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6575"/>
            <a:ext cx="5029200" cy="3849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C82CDAF-9444-4033-8F76-4FA51733ADC1}" type="slidenum">
              <a:rPr lang="zh-CN" altLang="en-US" smtClean="0">
                <a:latin typeface="Times New Roman" pitchFamily="18" charset="0"/>
              </a:rPr>
              <a:pPr eaLnBrk="1" hangingPunct="1"/>
              <a:t>42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2225" y="796925"/>
            <a:ext cx="4273550" cy="3205163"/>
          </a:xfrm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6575"/>
            <a:ext cx="5029200" cy="3849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DBAF5547-7DF1-47D5-806E-2CE10FC63453}" type="slidenum">
              <a:rPr lang="zh-CN" altLang="en-US" smtClean="0">
                <a:latin typeface="Times New Roman" pitchFamily="18" charset="0"/>
              </a:rPr>
              <a:pPr eaLnBrk="1" hangingPunct="1"/>
              <a:t>43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2225" y="796925"/>
            <a:ext cx="4273550" cy="3205163"/>
          </a:xfrm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6575"/>
            <a:ext cx="5029200" cy="3849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133F547C-775D-47D2-8ACE-3C84339E38B8}" type="slidenum">
              <a:rPr lang="zh-CN" altLang="en-US" smtClean="0">
                <a:latin typeface="Times New Roman" pitchFamily="18" charset="0"/>
              </a:rPr>
              <a:pPr eaLnBrk="1" hangingPunct="1"/>
              <a:t>44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2225" y="796925"/>
            <a:ext cx="4273550" cy="3205163"/>
          </a:xfrm>
          <a:solidFill>
            <a:srgbClr val="FFFFFF"/>
          </a:solidFill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6575"/>
            <a:ext cx="5029200" cy="3849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AFE17D90-F370-4359-9650-A15BE48FF811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AFE17D90-F370-4359-9650-A15BE48FF811}" type="slidenum">
              <a:rPr lang="zh-CN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AFE17D90-F370-4359-9650-A15BE48FF811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2225" y="796925"/>
            <a:ext cx="4273550" cy="3205163"/>
          </a:xfrm>
          <a:solidFill>
            <a:srgbClr val="FFFFFF"/>
          </a:solidFill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6575"/>
            <a:ext cx="5029200" cy="3849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2225" y="796925"/>
            <a:ext cx="4273550" cy="3205163"/>
          </a:xfrm>
          <a:solidFill>
            <a:srgbClr val="FFFFFF"/>
          </a:solidFill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6575"/>
            <a:ext cx="5029200" cy="38496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5BF8605F-9E54-41C6-8282-62D9D2B5FF36}" type="slidenum">
              <a:rPr lang="zh-CN" altLang="en-US" smtClean="0">
                <a:latin typeface="Times New Roman" pitchFamily="18" charset="0"/>
              </a:rPr>
              <a:pPr eaLnBrk="1" hangingPunct="1"/>
              <a:t>18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3" y="5214949"/>
            <a:ext cx="1472173" cy="16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4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2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dirty="0" smtClean="0"/>
              <a:t>单击此处编辑母版副标题样式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A6286-CB94-45D7-998B-3B3E47EC4A79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9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E0B85-DB53-425D-AF23-C4D84F16102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lang="zh-CN" altLang="en-US" dirty="0" smtClean="0"/>
              <a:t>第二级</a:t>
            </a:r>
          </a:p>
          <a:p>
            <a:pPr lvl="2" eaLnBrk="1" latinLnBrk="0" hangingPunct="1"/>
            <a:r>
              <a:rPr lang="zh-CN" altLang="en-US" dirty="0" smtClean="0"/>
              <a:t>第三级</a:t>
            </a:r>
          </a:p>
          <a:p>
            <a:pPr lvl="3" eaLnBrk="1" latinLnBrk="0" hangingPunct="1"/>
            <a:r>
              <a:rPr lang="zh-CN" altLang="en-US" dirty="0" smtClean="0"/>
              <a:t>第四级</a:t>
            </a:r>
          </a:p>
          <a:p>
            <a:pPr lvl="4" eaLnBrk="1" latinLnBrk="0" hangingPunct="1"/>
            <a:r>
              <a:rPr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3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B0BA5-D2FA-4596-8068-921CA2942E55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1"/>
            <a:ext cx="1663364" cy="2357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DBEC-7D28-4E5E-8157-BFFB55974D5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EEBB5-02B7-4F8C-93FF-D8777F5FF3E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0D6FB-756F-4F55-91C3-1B773CB6436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7" y="5357827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5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8" y="1357297"/>
            <a:ext cx="3008313" cy="392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E2A49-151F-4F22-ADE4-04E844A4897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7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6C9E-1646-43D8-8CC0-5D5E07A5B90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dirty="0" smtClean="0"/>
              <a:t>第二级</a:t>
            </a:r>
          </a:p>
          <a:p>
            <a:pPr lvl="2" eaLnBrk="1" latinLnBrk="0" hangingPunct="1"/>
            <a:r>
              <a:rPr kumimoji="0" lang="zh-CN" altLang="en-US" dirty="0" smtClean="0"/>
              <a:t>第三级</a:t>
            </a:r>
          </a:p>
          <a:p>
            <a:pPr lvl="3" eaLnBrk="1" latinLnBrk="0" hangingPunct="1"/>
            <a:r>
              <a:rPr kumimoji="0" lang="zh-CN" altLang="en-US" dirty="0" smtClean="0"/>
              <a:t>第四级</a:t>
            </a:r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9AC93E1-E19E-431D-AFD2-2AADF5969F7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5" r:id="rId9"/>
    <p:sldLayoutId id="214748398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rgbClr val="FFFF00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685800" y="1214421"/>
            <a:ext cx="7772400" cy="214257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6600" dirty="0" smtClean="0"/>
              <a:t>C</a:t>
            </a:r>
            <a:r>
              <a:rPr lang="zh-CN" altLang="en-US" sz="6600" dirty="0" smtClean="0"/>
              <a:t>语言程序设计基础</a:t>
            </a:r>
          </a:p>
        </p:txBody>
      </p:sp>
      <p:sp>
        <p:nvSpPr>
          <p:cNvPr id="307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3645024"/>
            <a:ext cx="6100534" cy="1071571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6600" dirty="0" smtClean="0">
                <a:solidFill>
                  <a:srgbClr val="92D050"/>
                </a:solidFill>
                <a:latin typeface="方正古隶简体" pitchFamily="65" charset="-122"/>
                <a:ea typeface="方正古隶简体" pitchFamily="65" charset="-122"/>
              </a:rPr>
              <a:t>刘新国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A350B1D-F09C-4E55-AA2B-BDE9A33513F4}" type="slidenum">
              <a:rPr lang="zh-CN" altLang="en-US" smtClean="0">
                <a:latin typeface="Arial Black" pitchFamily="34" charset="0"/>
              </a:rPr>
              <a:pPr eaLnBrk="1" hangingPunct="1"/>
              <a:t>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使用数组编程</a:t>
            </a:r>
            <a:r>
              <a:rPr lang="en-US" altLang="zh-CN" dirty="0" smtClean="0"/>
              <a:t>[</a:t>
            </a:r>
            <a:r>
              <a:rPr lang="zh-CN" altLang="en-US" dirty="0" smtClean="0">
                <a:solidFill>
                  <a:srgbClr val="FF0000"/>
                </a:solidFill>
              </a:rPr>
              <a:t>数组作为函数参数</a:t>
            </a:r>
            <a:r>
              <a:rPr lang="en-US" altLang="zh-CN" dirty="0" smtClean="0"/>
              <a:t>]</a:t>
            </a:r>
            <a:endParaRPr lang="zh-CN" alt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99715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在</a:t>
            </a:r>
            <a:r>
              <a:rPr lang="zh-CN" altLang="en-US" dirty="0"/>
              <a:t>一个</a:t>
            </a:r>
            <a:r>
              <a:rPr lang="zh-CN" altLang="en-US" dirty="0" smtClean="0"/>
              <a:t>数组 </a:t>
            </a:r>
            <a:r>
              <a:rPr lang="en-US" altLang="zh-CN" dirty="0" smtClean="0"/>
              <a:t>a </a:t>
            </a:r>
            <a:r>
              <a:rPr lang="zh-CN" altLang="en-US" dirty="0" smtClean="0"/>
              <a:t>中查找指定的元素 </a:t>
            </a:r>
            <a:r>
              <a:rPr lang="en-US" altLang="zh-CN" dirty="0" smtClean="0"/>
              <a:t>x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如果</a:t>
            </a:r>
            <a:r>
              <a:rPr lang="zh-CN" altLang="en-US" dirty="0" smtClean="0"/>
              <a:t>找到了，那么返回下标；否则返回</a:t>
            </a:r>
            <a:r>
              <a:rPr lang="en-US" altLang="zh-CN" dirty="0" smtClean="0"/>
              <a:t>-1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search(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a[ ]</a:t>
            </a:r>
            <a:r>
              <a:rPr lang="en-US" altLang="zh-CN" dirty="0" smtClean="0"/>
              <a:t>,</a:t>
            </a:r>
            <a:r>
              <a:rPr lang="en-US" altLang="zh-CN" dirty="0" smtClean="0">
                <a:solidFill>
                  <a:srgbClr val="FFFF00"/>
                </a:solidFill>
              </a:rPr>
              <a:t>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n</a:t>
            </a:r>
            <a:r>
              <a:rPr lang="en-US" altLang="zh-CN" dirty="0" smtClean="0"/>
              <a:t>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x)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i;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for( i=0; i&lt;n; i++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if( </a:t>
            </a:r>
            <a:r>
              <a:rPr lang="en-US" altLang="zh-CN" dirty="0" smtClean="0">
                <a:solidFill>
                  <a:srgbClr val="FFFF00"/>
                </a:solidFill>
              </a:rPr>
              <a:t>a</a:t>
            </a:r>
            <a:r>
              <a:rPr lang="en-US" altLang="zh-CN" dirty="0" smtClean="0"/>
              <a:t>[</a:t>
            </a:r>
            <a:r>
              <a:rPr lang="en-US" altLang="zh-CN" dirty="0" smtClean="0">
                <a:solidFill>
                  <a:srgbClr val="FF0000"/>
                </a:solidFill>
              </a:rPr>
              <a:t>i</a:t>
            </a:r>
            <a:r>
              <a:rPr lang="en-US" altLang="zh-CN" dirty="0" smtClean="0"/>
              <a:t>]==x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return </a:t>
            </a:r>
            <a:r>
              <a:rPr lang="en-US" altLang="zh-CN" dirty="0" smtClean="0">
                <a:solidFill>
                  <a:srgbClr val="FF0000"/>
                </a:solidFill>
              </a:rPr>
              <a:t>i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return (-1);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</p:txBody>
      </p:sp>
      <p:sp>
        <p:nvSpPr>
          <p:cNvPr id="5124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96B560C1-320A-4420-BD6F-ED2CE6503276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74786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使用数组编程</a:t>
            </a:r>
            <a:r>
              <a:rPr lang="en-US" altLang="zh-CN" dirty="0" smtClean="0"/>
              <a:t>[</a:t>
            </a:r>
            <a:r>
              <a:rPr lang="zh-CN" altLang="en-US" dirty="0" smtClean="0">
                <a:solidFill>
                  <a:srgbClr val="FF0000"/>
                </a:solidFill>
              </a:rPr>
              <a:t>最小元素</a:t>
            </a:r>
            <a:r>
              <a:rPr lang="en-US" altLang="zh-CN" dirty="0" smtClean="0"/>
              <a:t>]</a:t>
            </a:r>
            <a:endParaRPr lang="zh-CN" alt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47260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zh-CN" altLang="en-US" sz="3600" dirty="0" smtClean="0"/>
              <a:t>在</a:t>
            </a:r>
            <a:r>
              <a:rPr lang="zh-CN" altLang="en-US" sz="3600" dirty="0"/>
              <a:t>一个</a:t>
            </a:r>
            <a:r>
              <a:rPr lang="zh-CN" altLang="en-US" sz="3600" dirty="0" smtClean="0"/>
              <a:t>数组 </a:t>
            </a:r>
            <a:r>
              <a:rPr lang="en-US" altLang="zh-CN" sz="3600" dirty="0" smtClean="0"/>
              <a:t>a </a:t>
            </a:r>
            <a:r>
              <a:rPr lang="zh-CN" altLang="en-US" sz="3600" dirty="0" smtClean="0"/>
              <a:t>中查找最小的元素，并将其与数组的首个元素交换位置。</a:t>
            </a:r>
            <a:endParaRPr lang="en-US" altLang="zh-CN" sz="3600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find_and_mov_min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a[ ]</a:t>
            </a:r>
            <a:r>
              <a:rPr lang="en-US" altLang="zh-CN" dirty="0" smtClean="0"/>
              <a:t>,</a:t>
            </a:r>
            <a:r>
              <a:rPr lang="en-US" altLang="zh-CN" dirty="0" smtClean="0">
                <a:solidFill>
                  <a:srgbClr val="FFFF00"/>
                </a:solidFill>
              </a:rPr>
              <a:t>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n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imin</a:t>
            </a:r>
            <a:r>
              <a:rPr lang="en-US" altLang="zh-CN" dirty="0" smtClean="0"/>
              <a:t> = </a:t>
            </a:r>
            <a:r>
              <a:rPr lang="en-US" altLang="zh-CN" dirty="0" smtClean="0">
                <a:solidFill>
                  <a:srgbClr val="FF0000"/>
                </a:solidFill>
              </a:rPr>
              <a:t>0</a:t>
            </a:r>
            <a:r>
              <a:rPr lang="en-US" altLang="zh-CN" dirty="0" smtClean="0"/>
              <a:t>, i;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temp;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for( i=</a:t>
            </a:r>
            <a:r>
              <a:rPr lang="en-US" altLang="zh-CN" dirty="0" smtClean="0">
                <a:solidFill>
                  <a:srgbClr val="FF0000"/>
                </a:solidFill>
              </a:rPr>
              <a:t>1</a:t>
            </a:r>
            <a:r>
              <a:rPr lang="en-US" altLang="zh-CN" dirty="0" smtClean="0"/>
              <a:t>; i&lt;</a:t>
            </a:r>
            <a:r>
              <a:rPr lang="en-US" altLang="zh-CN" dirty="0" smtClean="0">
                <a:solidFill>
                  <a:srgbClr val="FFFF00"/>
                </a:solidFill>
              </a:rPr>
              <a:t>n</a:t>
            </a:r>
            <a:r>
              <a:rPr lang="en-US" altLang="zh-CN" dirty="0" smtClean="0"/>
              <a:t>; i++ )</a:t>
            </a:r>
          </a:p>
          <a:p>
            <a:pPr marL="0" indent="0">
              <a:buNone/>
            </a:pPr>
            <a:r>
              <a:rPr lang="en-US" altLang="zh-CN" dirty="0" smtClean="0"/>
              <a:t>      if( </a:t>
            </a:r>
            <a:r>
              <a:rPr lang="en-US" altLang="zh-CN" dirty="0" smtClean="0">
                <a:solidFill>
                  <a:srgbClr val="FFFF00"/>
                </a:solidFill>
              </a:rPr>
              <a:t>a</a:t>
            </a:r>
            <a:r>
              <a:rPr lang="en-US" altLang="zh-CN" dirty="0" smtClean="0"/>
              <a:t>[</a:t>
            </a:r>
            <a:r>
              <a:rPr lang="en-US" altLang="zh-CN" dirty="0" smtClean="0">
                <a:solidFill>
                  <a:srgbClr val="FF0000"/>
                </a:solidFill>
              </a:rPr>
              <a:t>i</a:t>
            </a:r>
            <a:r>
              <a:rPr lang="en-US" altLang="zh-CN" dirty="0" smtClean="0"/>
              <a:t>]&lt;a[</a:t>
            </a:r>
            <a:r>
              <a:rPr lang="en-US" altLang="zh-CN" dirty="0" err="1" smtClean="0"/>
              <a:t>imin</a:t>
            </a:r>
            <a:r>
              <a:rPr lang="en-US" altLang="zh-CN" dirty="0" smtClean="0"/>
              <a:t>] ) </a:t>
            </a:r>
            <a:r>
              <a:rPr lang="en-US" altLang="zh-CN" dirty="0" err="1" smtClean="0"/>
              <a:t>imin</a:t>
            </a:r>
            <a:r>
              <a:rPr lang="en-US" altLang="zh-CN" dirty="0" smtClean="0"/>
              <a:t> = </a:t>
            </a:r>
            <a:r>
              <a:rPr lang="en-US" altLang="zh-CN" dirty="0" smtClean="0">
                <a:solidFill>
                  <a:srgbClr val="FF0000"/>
                </a:solidFill>
              </a:rPr>
              <a:t>i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temp = </a:t>
            </a:r>
            <a:r>
              <a:rPr lang="en-US" altLang="zh-CN" dirty="0" smtClean="0">
                <a:solidFill>
                  <a:srgbClr val="FFFF00"/>
                </a:solidFill>
              </a:rPr>
              <a:t>a</a:t>
            </a:r>
            <a:r>
              <a:rPr lang="en-US" altLang="zh-CN" dirty="0" smtClean="0"/>
              <a:t>[0];  </a:t>
            </a:r>
            <a:r>
              <a:rPr lang="en-US" altLang="zh-CN" dirty="0" smtClean="0">
                <a:solidFill>
                  <a:srgbClr val="FFFF00"/>
                </a:solidFill>
              </a:rPr>
              <a:t>a</a:t>
            </a:r>
            <a:r>
              <a:rPr lang="en-US" altLang="zh-CN" dirty="0" smtClean="0"/>
              <a:t>[0] = </a:t>
            </a:r>
            <a:r>
              <a:rPr lang="en-US" altLang="zh-CN" dirty="0" smtClean="0">
                <a:solidFill>
                  <a:srgbClr val="FFFF00"/>
                </a:solidFill>
              </a:rPr>
              <a:t>a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imin</a:t>
            </a:r>
            <a:r>
              <a:rPr lang="en-US" altLang="zh-CN" dirty="0" smtClean="0"/>
              <a:t>]; </a:t>
            </a:r>
            <a:r>
              <a:rPr lang="en-US" altLang="zh-CN" dirty="0">
                <a:solidFill>
                  <a:srgbClr val="FFFF00"/>
                </a:solidFill>
              </a:rPr>
              <a:t>a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imin</a:t>
            </a:r>
            <a:r>
              <a:rPr lang="en-US" altLang="zh-CN" dirty="0" smtClean="0"/>
              <a:t>] = temp;   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</p:txBody>
      </p:sp>
      <p:sp>
        <p:nvSpPr>
          <p:cNvPr id="5124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96B560C1-320A-4420-BD6F-ED2CE6503276}" type="slidenum">
              <a:rPr lang="zh-CN" altLang="en-US" smtClean="0"/>
              <a:pPr/>
              <a:t>11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65456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使用数组编程</a:t>
            </a:r>
            <a:r>
              <a:rPr lang="en-US" altLang="zh-CN" dirty="0" smtClean="0"/>
              <a:t>[</a:t>
            </a:r>
            <a:r>
              <a:rPr lang="zh-CN" altLang="en-US" dirty="0">
                <a:solidFill>
                  <a:srgbClr val="FF0000"/>
                </a:solidFill>
              </a:rPr>
              <a:t>选择</a:t>
            </a:r>
            <a:r>
              <a:rPr lang="zh-CN" altLang="en-US" dirty="0" smtClean="0">
                <a:solidFill>
                  <a:srgbClr val="FF0000"/>
                </a:solidFill>
              </a:rPr>
              <a:t>法排序</a:t>
            </a:r>
            <a:r>
              <a:rPr lang="en-US" altLang="zh-CN" dirty="0" smtClean="0"/>
              <a:t>]</a:t>
            </a:r>
            <a:r>
              <a:rPr lang="zh-CN" altLang="en-US" dirty="0" smtClean="0"/>
              <a:t>例</a:t>
            </a:r>
            <a:r>
              <a:rPr lang="en-US" altLang="zh-CN" dirty="0" smtClean="0"/>
              <a:t>7-5</a:t>
            </a:r>
            <a:endParaRPr lang="zh-CN" alt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47260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    /* </a:t>
            </a:r>
            <a:r>
              <a:rPr lang="zh-CN" altLang="en-US" dirty="0" smtClean="0"/>
              <a:t>排序</a:t>
            </a:r>
            <a:r>
              <a:rPr lang="en-US" altLang="zh-CN" dirty="0"/>
              <a:t>a[0], a[1],…, a[n-1]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    for( k=0; k&lt;n-1; k++ )</a:t>
            </a:r>
          </a:p>
          <a:p>
            <a:pPr marL="0" indent="0">
              <a:buNone/>
            </a:pPr>
            <a:r>
              <a:rPr lang="en-US" altLang="zh-CN" dirty="0" smtClean="0"/>
              <a:t>    {</a:t>
            </a:r>
          </a:p>
          <a:p>
            <a:pPr marL="0" indent="0">
              <a:buNone/>
            </a:pPr>
            <a:r>
              <a:rPr lang="en-US" altLang="zh-CN" dirty="0" smtClean="0"/>
              <a:t>        </a:t>
            </a:r>
            <a:r>
              <a:rPr lang="en-US" altLang="zh-CN" dirty="0" smtClean="0">
                <a:solidFill>
                  <a:srgbClr val="00B050"/>
                </a:solidFill>
              </a:rPr>
              <a:t>/* </a:t>
            </a:r>
            <a:r>
              <a:rPr lang="zh-CN" altLang="en-US" dirty="0">
                <a:solidFill>
                  <a:srgbClr val="00B050"/>
                </a:solidFill>
              </a:rPr>
              <a:t>排序</a:t>
            </a:r>
            <a:r>
              <a:rPr lang="en-US" altLang="zh-CN" dirty="0" smtClean="0">
                <a:solidFill>
                  <a:srgbClr val="FFC000"/>
                </a:solidFill>
              </a:rPr>
              <a:t>a[k], a[k+1],…, </a:t>
            </a:r>
            <a:r>
              <a:rPr lang="en-US" altLang="zh-CN" dirty="0">
                <a:solidFill>
                  <a:srgbClr val="FFC000"/>
                </a:solidFill>
              </a:rPr>
              <a:t>a[n-1] </a:t>
            </a:r>
            <a:r>
              <a:rPr lang="en-US" altLang="zh-CN" dirty="0" smtClean="0">
                <a:solidFill>
                  <a:srgbClr val="00B05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dirty="0"/>
              <a:t> </a:t>
            </a:r>
            <a:r>
              <a:rPr lang="en-US" altLang="zh-CN" dirty="0" smtClean="0"/>
              <a:t>   index = k; </a:t>
            </a:r>
            <a:r>
              <a:rPr lang="en-US" altLang="zh-CN" dirty="0" smtClean="0">
                <a:solidFill>
                  <a:srgbClr val="00B050"/>
                </a:solidFill>
              </a:rPr>
              <a:t>/* </a:t>
            </a:r>
            <a:r>
              <a:rPr lang="zh-CN" altLang="en-US" dirty="0" smtClean="0">
                <a:solidFill>
                  <a:srgbClr val="00B050"/>
                </a:solidFill>
              </a:rPr>
              <a:t>找其中的最小元素</a:t>
            </a:r>
            <a:r>
              <a:rPr lang="en-US" altLang="zh-CN" dirty="0" smtClean="0">
                <a:solidFill>
                  <a:srgbClr val="00B05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for( i = k+1; i&lt;n; i++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if( a[i] &lt; a[index] )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   index = i;</a:t>
            </a:r>
          </a:p>
          <a:p>
            <a:pPr marL="0" indent="0">
              <a:buNone/>
            </a:pPr>
            <a:r>
              <a:rPr lang="en-US" altLang="zh-CN" dirty="0" smtClean="0"/>
              <a:t>        </a:t>
            </a:r>
            <a:r>
              <a:rPr lang="en-US" altLang="zh-CN" dirty="0" smtClean="0">
                <a:solidFill>
                  <a:srgbClr val="00B050"/>
                </a:solidFill>
              </a:rPr>
              <a:t>/* </a:t>
            </a:r>
            <a:r>
              <a:rPr lang="zh-CN" altLang="en-US" dirty="0" smtClean="0">
                <a:solidFill>
                  <a:srgbClr val="00B050"/>
                </a:solidFill>
              </a:rPr>
              <a:t>将最小元素和</a:t>
            </a:r>
            <a:r>
              <a:rPr lang="en-US" altLang="zh-CN" dirty="0" smtClean="0">
                <a:solidFill>
                  <a:srgbClr val="00B050"/>
                </a:solidFill>
              </a:rPr>
              <a:t>a[k]</a:t>
            </a:r>
            <a:r>
              <a:rPr lang="zh-CN" altLang="en-US" dirty="0" smtClean="0">
                <a:solidFill>
                  <a:srgbClr val="00B050"/>
                </a:solidFill>
              </a:rPr>
              <a:t>交换 </a:t>
            </a:r>
            <a:r>
              <a:rPr lang="en-US" altLang="zh-CN" dirty="0" smtClean="0">
                <a:solidFill>
                  <a:srgbClr val="00B05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temp = a[index]; </a:t>
            </a:r>
          </a:p>
          <a:p>
            <a:pPr marL="0" indent="0">
              <a:buNone/>
            </a:pPr>
            <a:r>
              <a:rPr lang="en-US" altLang="zh-CN" dirty="0" smtClean="0"/>
              <a:t>        a[index] = a[k];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a[k] = temp;</a:t>
            </a:r>
          </a:p>
          <a:p>
            <a:pPr marL="0" indent="0">
              <a:buNone/>
            </a:pPr>
            <a:r>
              <a:rPr lang="en-US" altLang="zh-CN" dirty="0" smtClean="0"/>
              <a:t>    }</a:t>
            </a:r>
          </a:p>
        </p:txBody>
      </p:sp>
      <p:sp>
        <p:nvSpPr>
          <p:cNvPr id="5124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96B560C1-320A-4420-BD6F-ED2CE6503276}" type="slidenum">
              <a:rPr lang="zh-CN" altLang="en-US" smtClean="0"/>
              <a:pPr/>
              <a:t>12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06864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7776000" cy="114300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使用数组编程</a:t>
            </a:r>
            <a:r>
              <a:rPr lang="en-US" altLang="zh-CN" dirty="0" smtClean="0"/>
              <a:t>[</a:t>
            </a:r>
            <a:r>
              <a:rPr lang="zh-CN" altLang="en-US" dirty="0">
                <a:solidFill>
                  <a:srgbClr val="FF0000"/>
                </a:solidFill>
              </a:rPr>
              <a:t>选择</a:t>
            </a:r>
            <a:r>
              <a:rPr lang="zh-CN" altLang="en-US" dirty="0" smtClean="0">
                <a:solidFill>
                  <a:srgbClr val="FF0000"/>
                </a:solidFill>
              </a:rPr>
              <a:t>法排序</a:t>
            </a:r>
            <a:r>
              <a:rPr lang="en-US" altLang="zh-CN" dirty="0" smtClean="0"/>
              <a:t>]</a:t>
            </a:r>
            <a:r>
              <a:rPr lang="zh-CN" altLang="en-US" dirty="0" smtClean="0"/>
              <a:t>例</a:t>
            </a:r>
            <a:r>
              <a:rPr lang="en-US" altLang="zh-CN" dirty="0" smtClean="0"/>
              <a:t>7-5</a:t>
            </a:r>
            <a:br>
              <a:rPr lang="en-US" altLang="zh-CN" dirty="0" smtClean="0"/>
            </a:br>
            <a:r>
              <a:rPr lang="zh-CN" altLang="en-US" dirty="0" smtClean="0">
                <a:solidFill>
                  <a:srgbClr val="FFC000"/>
                </a:solidFill>
              </a:rPr>
              <a:t>数组的元素值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54726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 3  5  2  8  1  22  89  0  -1   7</a:t>
            </a:r>
          </a:p>
          <a:p>
            <a:pPr marL="0" indent="0">
              <a:buNone/>
            </a:pPr>
            <a:r>
              <a:rPr lang="en-US" altLang="zh-CN" dirty="0" smtClean="0"/>
              <a:t>-1  </a:t>
            </a:r>
            <a:r>
              <a:rPr lang="en-US" altLang="zh-CN" dirty="0"/>
              <a:t>5  2  8 </a:t>
            </a:r>
            <a:r>
              <a:rPr lang="en-US" altLang="zh-CN" dirty="0" smtClean="0"/>
              <a:t> 1  </a:t>
            </a:r>
            <a:r>
              <a:rPr lang="en-US" altLang="zh-CN" dirty="0"/>
              <a:t>22  89  0  </a:t>
            </a:r>
            <a:r>
              <a:rPr lang="en-US" altLang="zh-CN" dirty="0" smtClean="0"/>
              <a:t> 3   </a:t>
            </a:r>
            <a:r>
              <a:rPr lang="en-US" altLang="zh-CN" dirty="0"/>
              <a:t>7</a:t>
            </a:r>
          </a:p>
          <a:p>
            <a:pPr marL="0" indent="0">
              <a:buNone/>
            </a:pPr>
            <a:r>
              <a:rPr lang="en-US" altLang="zh-CN" dirty="0"/>
              <a:t>-1  </a:t>
            </a:r>
            <a:r>
              <a:rPr lang="en-US" altLang="zh-CN" dirty="0" smtClean="0"/>
              <a:t>0  </a:t>
            </a:r>
            <a:r>
              <a:rPr lang="en-US" altLang="zh-CN" dirty="0"/>
              <a:t>2  </a:t>
            </a:r>
            <a:r>
              <a:rPr lang="en-US" altLang="zh-CN" dirty="0" smtClean="0"/>
              <a:t>8  </a:t>
            </a:r>
            <a:r>
              <a:rPr lang="en-US" altLang="zh-CN" dirty="0"/>
              <a:t>1  22  89  </a:t>
            </a:r>
            <a:r>
              <a:rPr lang="en-US" altLang="zh-CN" dirty="0" smtClean="0"/>
              <a:t>5   </a:t>
            </a:r>
            <a:r>
              <a:rPr lang="en-US" altLang="zh-CN" dirty="0"/>
              <a:t>3   7</a:t>
            </a:r>
          </a:p>
          <a:p>
            <a:pPr marL="0" indent="0">
              <a:buNone/>
            </a:pPr>
            <a:r>
              <a:rPr lang="en-US" altLang="zh-CN" dirty="0"/>
              <a:t>-1  0  1  8 </a:t>
            </a:r>
            <a:r>
              <a:rPr lang="en-US" altLang="zh-CN" dirty="0" smtClean="0"/>
              <a:t> 2  </a:t>
            </a:r>
            <a:r>
              <a:rPr lang="en-US" altLang="zh-CN" dirty="0"/>
              <a:t>22  89  5 </a:t>
            </a:r>
            <a:r>
              <a:rPr lang="en-US" altLang="zh-CN" dirty="0" smtClean="0"/>
              <a:t>  </a:t>
            </a:r>
            <a:r>
              <a:rPr lang="en-US" altLang="zh-CN" dirty="0"/>
              <a:t>3   </a:t>
            </a:r>
            <a:r>
              <a:rPr lang="en-US" altLang="zh-CN" dirty="0" smtClean="0"/>
              <a:t>7</a:t>
            </a:r>
          </a:p>
          <a:p>
            <a:pPr marL="0" indent="0">
              <a:buNone/>
            </a:pPr>
            <a:r>
              <a:rPr lang="en-US" altLang="zh-CN" dirty="0"/>
              <a:t>-1  0  1  </a:t>
            </a:r>
            <a:r>
              <a:rPr lang="en-US" altLang="zh-CN" dirty="0" smtClean="0"/>
              <a:t>2  8  </a:t>
            </a:r>
            <a:r>
              <a:rPr lang="en-US" altLang="zh-CN" dirty="0"/>
              <a:t>22  89  5 </a:t>
            </a:r>
            <a:r>
              <a:rPr lang="en-US" altLang="zh-CN" dirty="0" smtClean="0"/>
              <a:t>  </a:t>
            </a:r>
            <a:r>
              <a:rPr lang="en-US" altLang="zh-CN" dirty="0"/>
              <a:t>3   7</a:t>
            </a:r>
          </a:p>
          <a:p>
            <a:pPr marL="0" indent="0">
              <a:buNone/>
            </a:pPr>
            <a:r>
              <a:rPr lang="en-US" altLang="zh-CN" dirty="0"/>
              <a:t>-1  0  1  2  3  22  89  5 </a:t>
            </a:r>
            <a:r>
              <a:rPr lang="en-US" altLang="zh-CN" dirty="0" smtClean="0"/>
              <a:t>  </a:t>
            </a:r>
            <a:r>
              <a:rPr lang="en-US" altLang="zh-CN" dirty="0"/>
              <a:t>8   7</a:t>
            </a:r>
          </a:p>
          <a:p>
            <a:pPr marL="0" indent="0">
              <a:buNone/>
            </a:pPr>
            <a:r>
              <a:rPr lang="en-US" altLang="zh-CN" dirty="0"/>
              <a:t>-1  0  1  2  3  </a:t>
            </a:r>
            <a:r>
              <a:rPr lang="en-US" altLang="zh-CN" dirty="0" smtClean="0"/>
              <a:t>5   89  22  8   7</a:t>
            </a:r>
          </a:p>
          <a:p>
            <a:pPr marL="0" indent="0">
              <a:buNone/>
            </a:pPr>
            <a:r>
              <a:rPr lang="en-US" altLang="zh-CN" dirty="0"/>
              <a:t>-1  0  1  2  3  5 </a:t>
            </a:r>
            <a:r>
              <a:rPr lang="en-US" altLang="zh-CN" dirty="0" smtClean="0"/>
              <a:t>  7   </a:t>
            </a:r>
            <a:r>
              <a:rPr lang="en-US" altLang="zh-CN" dirty="0"/>
              <a:t>22 </a:t>
            </a:r>
            <a:r>
              <a:rPr lang="en-US" altLang="zh-CN" dirty="0" smtClean="0"/>
              <a:t> 8   89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-1  0  1  2  3  5 </a:t>
            </a:r>
            <a:r>
              <a:rPr lang="en-US" altLang="zh-CN" dirty="0" smtClean="0"/>
              <a:t>  </a:t>
            </a:r>
            <a:r>
              <a:rPr lang="en-US" altLang="zh-CN" dirty="0"/>
              <a:t>7   </a:t>
            </a:r>
            <a:r>
              <a:rPr lang="en-US" altLang="zh-CN" dirty="0" smtClean="0"/>
              <a:t>8   22  89</a:t>
            </a:r>
          </a:p>
          <a:p>
            <a:pPr marL="0" indent="0">
              <a:buNone/>
            </a:pPr>
            <a:r>
              <a:rPr lang="en-US" altLang="zh-CN" dirty="0"/>
              <a:t>-1  0  1  2  3  5  </a:t>
            </a:r>
            <a:r>
              <a:rPr lang="en-US" altLang="zh-CN" dirty="0" smtClean="0"/>
              <a:t> 7   </a:t>
            </a:r>
            <a:r>
              <a:rPr lang="en-US" altLang="zh-CN" dirty="0"/>
              <a:t>8 </a:t>
            </a:r>
            <a:r>
              <a:rPr lang="en-US" altLang="zh-CN" dirty="0" smtClean="0"/>
              <a:t>  </a:t>
            </a:r>
            <a:r>
              <a:rPr lang="en-US" altLang="zh-CN" dirty="0"/>
              <a:t>22 </a:t>
            </a:r>
            <a:r>
              <a:rPr lang="en-US" altLang="zh-CN" dirty="0" smtClean="0"/>
              <a:t> </a:t>
            </a:r>
            <a:r>
              <a:rPr lang="en-US" altLang="zh-CN" dirty="0"/>
              <a:t>89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2" name="矩形 1"/>
          <p:cNvSpPr/>
          <p:nvPr/>
        </p:nvSpPr>
        <p:spPr>
          <a:xfrm>
            <a:off x="611560" y="1340808"/>
            <a:ext cx="6931231" cy="39408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5970029" y="1342721"/>
            <a:ext cx="576064" cy="3940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186796" y="1844864"/>
            <a:ext cx="6380353" cy="39408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5220072" y="1846778"/>
            <a:ext cx="576064" cy="3940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1762860" y="2422673"/>
            <a:ext cx="5804289" cy="3942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/>
          <p:cNvSpPr/>
          <p:nvPr/>
        </p:nvSpPr>
        <p:spPr>
          <a:xfrm>
            <a:off x="2987824" y="2420928"/>
            <a:ext cx="576064" cy="3942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2375341" y="2926689"/>
            <a:ext cx="5191808" cy="3942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3008526" y="2924944"/>
            <a:ext cx="576064" cy="3942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3008525" y="3430745"/>
            <a:ext cx="4558624" cy="3942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/>
          <p:cNvSpPr/>
          <p:nvPr/>
        </p:nvSpPr>
        <p:spPr>
          <a:xfrm>
            <a:off x="6084168" y="3429000"/>
            <a:ext cx="576064" cy="3942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3707903" y="4006809"/>
            <a:ext cx="3859246" cy="3942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5220072" y="4005064"/>
            <a:ext cx="576064" cy="3942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/>
          <p:cNvSpPr/>
          <p:nvPr/>
        </p:nvSpPr>
        <p:spPr>
          <a:xfrm>
            <a:off x="4499991" y="4582873"/>
            <a:ext cx="3067158" cy="3942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/>
          <p:cNvSpPr/>
          <p:nvPr/>
        </p:nvSpPr>
        <p:spPr>
          <a:xfrm>
            <a:off x="6876256" y="4581128"/>
            <a:ext cx="550796" cy="3942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矩形 52"/>
          <p:cNvSpPr/>
          <p:nvPr/>
        </p:nvSpPr>
        <p:spPr>
          <a:xfrm>
            <a:off x="5364088" y="5086929"/>
            <a:ext cx="2203061" cy="3942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矩形 53"/>
          <p:cNvSpPr/>
          <p:nvPr/>
        </p:nvSpPr>
        <p:spPr>
          <a:xfrm>
            <a:off x="6012160" y="5085184"/>
            <a:ext cx="576064" cy="3942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矩形 58"/>
          <p:cNvSpPr/>
          <p:nvPr/>
        </p:nvSpPr>
        <p:spPr>
          <a:xfrm>
            <a:off x="6167500" y="5635329"/>
            <a:ext cx="576064" cy="3942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矩形 59"/>
          <p:cNvSpPr/>
          <p:nvPr/>
        </p:nvSpPr>
        <p:spPr>
          <a:xfrm>
            <a:off x="6084168" y="5633584"/>
            <a:ext cx="1512168" cy="3942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8542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9" grpId="0" animBg="1"/>
      <p:bldP spid="10" grpId="0" animBg="1"/>
      <p:bldP spid="10" grpId="1" animBg="1"/>
      <p:bldP spid="33" grpId="0" animBg="1"/>
      <p:bldP spid="34" grpId="0" animBg="1"/>
      <p:bldP spid="34" grpId="1" animBg="1"/>
      <p:bldP spid="36" grpId="0" animBg="1"/>
      <p:bldP spid="37" grpId="0" animBg="1"/>
      <p:bldP spid="37" grpId="1" animBg="1"/>
      <p:bldP spid="39" grpId="0" animBg="1"/>
      <p:bldP spid="40" grpId="0" animBg="1"/>
      <p:bldP spid="40" grpId="1" animBg="1"/>
      <p:bldP spid="46" grpId="0" animBg="1"/>
      <p:bldP spid="47" grpId="0" animBg="1"/>
      <p:bldP spid="47" grpId="1" animBg="1"/>
      <p:bldP spid="50" grpId="0" animBg="1"/>
      <p:bldP spid="51" grpId="0" animBg="1"/>
      <p:bldP spid="51" grpId="1" animBg="1"/>
      <p:bldP spid="53" grpId="0" animBg="1"/>
      <p:bldP spid="54" grpId="0" animBg="1"/>
      <p:bldP spid="54" grpId="1" animBg="1"/>
      <p:bldP spid="59" grpId="0" animBg="1"/>
      <p:bldP spid="59" grpId="1" animBg="1"/>
      <p:bldP spid="6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7776000" cy="1143000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使用数组编程</a:t>
            </a:r>
            <a:r>
              <a:rPr lang="en-US" altLang="zh-CN" dirty="0" smtClean="0"/>
              <a:t>[</a:t>
            </a:r>
            <a:r>
              <a:rPr lang="zh-CN" altLang="en-US" dirty="0">
                <a:solidFill>
                  <a:srgbClr val="FF0000"/>
                </a:solidFill>
              </a:rPr>
              <a:t>选择</a:t>
            </a:r>
            <a:r>
              <a:rPr lang="zh-CN" altLang="en-US" dirty="0" smtClean="0">
                <a:solidFill>
                  <a:srgbClr val="FF0000"/>
                </a:solidFill>
              </a:rPr>
              <a:t>法排序</a:t>
            </a:r>
            <a:r>
              <a:rPr lang="en-US" altLang="zh-CN" dirty="0" smtClean="0"/>
              <a:t>]</a:t>
            </a:r>
            <a:r>
              <a:rPr lang="zh-CN" altLang="en-US" dirty="0" smtClean="0"/>
              <a:t>例</a:t>
            </a:r>
            <a:r>
              <a:rPr lang="en-US" altLang="zh-CN" dirty="0" smtClean="0"/>
              <a:t>7-5</a:t>
            </a:r>
            <a:br>
              <a:rPr lang="en-US" altLang="zh-CN" dirty="0" smtClean="0"/>
            </a:br>
            <a:r>
              <a:rPr lang="zh-CN" altLang="en-US" dirty="0" smtClean="0">
                <a:solidFill>
                  <a:srgbClr val="FFC000"/>
                </a:solidFill>
              </a:rPr>
              <a:t>数组的元素值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61455" y="2050303"/>
            <a:ext cx="4186808" cy="28083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/>
              <a:t> 3  5  2  8  </a:t>
            </a:r>
            <a:r>
              <a:rPr lang="en-US" altLang="zh-CN" dirty="0" smtClean="0"/>
              <a:t>1</a:t>
            </a:r>
          </a:p>
          <a:p>
            <a:pPr marL="0" indent="0">
              <a:buNone/>
            </a:pPr>
            <a:r>
              <a:rPr lang="en-US" altLang="zh-CN" dirty="0" smtClean="0"/>
              <a:t> 1  5  2  8  3</a:t>
            </a:r>
          </a:p>
          <a:p>
            <a:pPr marL="0" indent="0">
              <a:buNone/>
            </a:pPr>
            <a:r>
              <a:rPr lang="en-US" altLang="zh-CN" dirty="0" smtClean="0"/>
              <a:t> 1  2  5  </a:t>
            </a:r>
            <a:r>
              <a:rPr lang="en-US" altLang="zh-CN" dirty="0" smtClean="0"/>
              <a:t>8  </a:t>
            </a:r>
            <a:r>
              <a:rPr lang="en-US" altLang="zh-CN" dirty="0" smtClean="0"/>
              <a:t>3  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 1  2  3  </a:t>
            </a:r>
            <a:r>
              <a:rPr lang="en-US" altLang="zh-CN" dirty="0"/>
              <a:t>8 </a:t>
            </a:r>
            <a:r>
              <a:rPr lang="en-US" altLang="zh-CN" dirty="0" smtClean="0"/>
              <a:t> </a:t>
            </a:r>
            <a:r>
              <a:rPr lang="en-US" altLang="zh-CN" dirty="0" smtClean="0"/>
              <a:t>5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1  2  3  5  8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2" name="矩形 1"/>
          <p:cNvSpPr/>
          <p:nvPr/>
        </p:nvSpPr>
        <p:spPr>
          <a:xfrm>
            <a:off x="2915816" y="2122350"/>
            <a:ext cx="2973030" cy="39408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5312781" y="2122349"/>
            <a:ext cx="576064" cy="3940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3491052" y="2626406"/>
            <a:ext cx="2397794" cy="39408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4070753" y="2628320"/>
            <a:ext cx="576064" cy="3940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4067116" y="3204215"/>
            <a:ext cx="1801028" cy="3942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/>
          <p:cNvSpPr/>
          <p:nvPr/>
        </p:nvSpPr>
        <p:spPr>
          <a:xfrm>
            <a:off x="5292079" y="3202470"/>
            <a:ext cx="576064" cy="3942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矩形 35"/>
          <p:cNvSpPr/>
          <p:nvPr/>
        </p:nvSpPr>
        <p:spPr>
          <a:xfrm>
            <a:off x="4679597" y="3708231"/>
            <a:ext cx="1209250" cy="3942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矩形 36"/>
          <p:cNvSpPr/>
          <p:nvPr/>
        </p:nvSpPr>
        <p:spPr>
          <a:xfrm>
            <a:off x="5312781" y="3706486"/>
            <a:ext cx="576064" cy="3942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544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9" grpId="0" animBg="1"/>
      <p:bldP spid="10" grpId="0" animBg="1"/>
      <p:bldP spid="10" grpId="1" animBg="1"/>
      <p:bldP spid="33" grpId="0" animBg="1"/>
      <p:bldP spid="34" grpId="0" animBg="1"/>
      <p:bldP spid="34" grpId="1" animBg="1"/>
      <p:bldP spid="36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使用数组编程</a:t>
            </a:r>
            <a:r>
              <a:rPr lang="en-US" altLang="zh-CN" dirty="0" smtClean="0"/>
              <a:t>[</a:t>
            </a:r>
            <a:r>
              <a:rPr lang="zh-CN" altLang="en-US" dirty="0" smtClean="0">
                <a:solidFill>
                  <a:srgbClr val="FF0000"/>
                </a:solidFill>
              </a:rPr>
              <a:t>二分查找</a:t>
            </a:r>
            <a:r>
              <a:rPr lang="en-US" altLang="zh-CN" dirty="0" smtClean="0"/>
              <a:t>]</a:t>
            </a:r>
            <a:r>
              <a:rPr lang="zh-CN" altLang="en-US" dirty="0" smtClean="0"/>
              <a:t>例</a:t>
            </a:r>
            <a:r>
              <a:rPr lang="en-US" altLang="zh-CN" dirty="0" smtClean="0"/>
              <a:t>7-6</a:t>
            </a:r>
            <a:endParaRPr lang="zh-CN" alt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假设一个数组中的值被排序过了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具有从小到大的顺序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>
                <a:solidFill>
                  <a:srgbClr val="92D050"/>
                </a:solidFill>
              </a:rPr>
              <a:t>a[0] &lt;= a[1]</a:t>
            </a:r>
            <a:r>
              <a:rPr lang="en-US" altLang="zh-CN" dirty="0">
                <a:solidFill>
                  <a:srgbClr val="92D050"/>
                </a:solidFill>
              </a:rPr>
              <a:t> &lt;= </a:t>
            </a:r>
            <a:r>
              <a:rPr lang="en-US" altLang="zh-CN" dirty="0" smtClean="0">
                <a:solidFill>
                  <a:srgbClr val="92D050"/>
                </a:solidFill>
              </a:rPr>
              <a:t>a[2] </a:t>
            </a:r>
            <a:r>
              <a:rPr lang="en-US" altLang="zh-CN" dirty="0">
                <a:solidFill>
                  <a:srgbClr val="92D050"/>
                </a:solidFill>
              </a:rPr>
              <a:t>&lt;=  </a:t>
            </a:r>
            <a:r>
              <a:rPr lang="en-US" altLang="zh-CN" dirty="0" smtClean="0">
                <a:solidFill>
                  <a:srgbClr val="92D050"/>
                </a:solidFill>
              </a:rPr>
              <a:t>… &lt;= a[n-1]</a:t>
            </a:r>
          </a:p>
          <a:p>
            <a:r>
              <a:rPr lang="zh-CN" altLang="en-US" dirty="0" smtClean="0"/>
              <a:t>要求在其中查找一个给定元素 </a:t>
            </a:r>
            <a:r>
              <a:rPr lang="en-US" altLang="zh-CN" dirty="0" smtClean="0">
                <a:solidFill>
                  <a:srgbClr val="FF0000"/>
                </a:solidFill>
              </a:rPr>
              <a:t>x</a:t>
            </a:r>
          </a:p>
          <a:p>
            <a:pPr lvl="1"/>
            <a:r>
              <a:rPr lang="zh-CN" altLang="en-US" dirty="0" smtClean="0"/>
              <a:t>逐个比较太慢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如何快速查找？</a:t>
            </a:r>
            <a:endParaRPr lang="en-US" altLang="zh-CN" dirty="0" smtClean="0"/>
          </a:p>
          <a:p>
            <a:pPr lvl="2"/>
            <a:r>
              <a:rPr lang="zh-CN" altLang="en-US" dirty="0"/>
              <a:t>二</a:t>
            </a:r>
            <a:r>
              <a:rPr lang="zh-CN" altLang="en-US" dirty="0" smtClean="0"/>
              <a:t>分查找算法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逐步缩小查找区间</a:t>
            </a:r>
            <a:endParaRPr lang="en-US" altLang="zh-CN" dirty="0" smtClean="0"/>
          </a:p>
          <a:p>
            <a:pPr lvl="3"/>
            <a:r>
              <a:rPr lang="zh-CN" altLang="en-US" dirty="0" smtClean="0"/>
              <a:t>初始的查找区间为 </a:t>
            </a:r>
            <a:r>
              <a:rPr lang="en-US" altLang="zh-CN" dirty="0" smtClean="0"/>
              <a:t>[0, n-1]</a:t>
            </a:r>
          </a:p>
        </p:txBody>
      </p:sp>
      <p:sp>
        <p:nvSpPr>
          <p:cNvPr id="5124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96B560C1-320A-4420-BD6F-ED2CE6503276}" type="slidenum">
              <a:rPr lang="zh-CN" altLang="en-US" smtClean="0"/>
              <a:pPr/>
              <a:t>15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273518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45462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       数组</a:t>
            </a:r>
            <a:r>
              <a:rPr lang="zh-CN" altLang="en-US" dirty="0"/>
              <a:t>中的搜索区</a:t>
            </a:r>
            <a:r>
              <a:rPr lang="zh-CN" altLang="en-US" dirty="0" smtClean="0"/>
              <a:t>间</a:t>
            </a:r>
            <a:r>
              <a:rPr lang="en-US" altLang="zh-CN" dirty="0" smtClean="0"/>
              <a:t>[</a:t>
            </a:r>
            <a:r>
              <a:rPr lang="en-US" altLang="zh-CN" dirty="0" err="1" smtClean="0"/>
              <a:t>s,t</a:t>
            </a:r>
            <a:r>
              <a:rPr lang="en-US" altLang="zh-CN" dirty="0" smtClean="0"/>
              <a:t>]</a:t>
            </a:r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 smtClean="0"/>
          </a:p>
          <a:p>
            <a:pPr lvl="2"/>
            <a:endParaRPr lang="en-US" altLang="zh-CN" dirty="0"/>
          </a:p>
          <a:p>
            <a:r>
              <a:rPr lang="zh-CN" altLang="en-US" dirty="0" smtClean="0"/>
              <a:t>思想：将数据</a:t>
            </a:r>
            <a:r>
              <a:rPr lang="zh-CN" altLang="en-US" dirty="0" smtClean="0">
                <a:solidFill>
                  <a:srgbClr val="FF0000"/>
                </a:solidFill>
              </a:rPr>
              <a:t>一分为二</a:t>
            </a:r>
            <a:r>
              <a:rPr lang="zh-CN" altLang="en-US" dirty="0" smtClean="0"/>
              <a:t>，在包含</a:t>
            </a:r>
            <a:r>
              <a:rPr lang="en-US" altLang="zh-CN" dirty="0" smtClean="0"/>
              <a:t>x</a:t>
            </a:r>
            <a:r>
              <a:rPr lang="zh-CN" altLang="en-US" dirty="0" smtClean="0"/>
              <a:t>的</a:t>
            </a:r>
            <a:r>
              <a:rPr lang="en-US" altLang="zh-CN" dirty="0" smtClean="0"/>
              <a:t>1/2</a:t>
            </a:r>
            <a:r>
              <a:rPr lang="zh-CN" altLang="en-US" dirty="0" smtClean="0"/>
              <a:t>数组中继续查找。直至</a:t>
            </a:r>
            <a:r>
              <a:rPr lang="zh-CN" altLang="en-US" dirty="0" smtClean="0">
                <a:solidFill>
                  <a:srgbClr val="00B050"/>
                </a:solidFill>
              </a:rPr>
              <a:t>找到</a:t>
            </a:r>
            <a:r>
              <a:rPr lang="zh-CN" altLang="en-US" dirty="0" smtClean="0">
                <a:solidFill>
                  <a:srgbClr val="FF0000"/>
                </a:solidFill>
              </a:rPr>
              <a:t>或</a:t>
            </a:r>
            <a:r>
              <a:rPr lang="zh-CN" altLang="en-US" dirty="0" smtClean="0"/>
              <a:t>查找范围为</a:t>
            </a:r>
            <a:r>
              <a:rPr lang="zh-CN" altLang="en-US" dirty="0" smtClean="0">
                <a:solidFill>
                  <a:srgbClr val="00B050"/>
                </a:solidFill>
              </a:rPr>
              <a:t>空</a:t>
            </a:r>
            <a:endParaRPr lang="en-US" altLang="zh-CN" dirty="0" smtClean="0">
              <a:solidFill>
                <a:srgbClr val="00B050"/>
              </a:solidFill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2074208" y="2132856"/>
            <a:ext cx="3861590" cy="432048"/>
            <a:chOff x="5076056" y="3356992"/>
            <a:chExt cx="3861590" cy="432048"/>
          </a:xfrm>
          <a:solidFill>
            <a:schemeClr val="bg2">
              <a:lumMod val="75000"/>
            </a:schemeClr>
          </a:solidFill>
        </p:grpSpPr>
        <p:sp>
          <p:nvSpPr>
            <p:cNvPr id="6" name="矩形 5"/>
            <p:cNvSpPr/>
            <p:nvPr/>
          </p:nvSpPr>
          <p:spPr bwMode="auto">
            <a:xfrm>
              <a:off x="6787480" y="3356992"/>
              <a:ext cx="432048" cy="43204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7" name="矩形 6"/>
            <p:cNvSpPr/>
            <p:nvPr/>
          </p:nvSpPr>
          <p:spPr bwMode="auto">
            <a:xfrm>
              <a:off x="7219528" y="3356992"/>
              <a:ext cx="432048" cy="43204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8" name="矩形 7"/>
            <p:cNvSpPr/>
            <p:nvPr/>
          </p:nvSpPr>
          <p:spPr bwMode="auto">
            <a:xfrm>
              <a:off x="7651576" y="3356992"/>
              <a:ext cx="432048" cy="43204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9" name="矩形 8"/>
            <p:cNvSpPr/>
            <p:nvPr/>
          </p:nvSpPr>
          <p:spPr bwMode="auto">
            <a:xfrm>
              <a:off x="8073550" y="3356992"/>
              <a:ext cx="432048" cy="43204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10" name="矩形 9"/>
            <p:cNvSpPr/>
            <p:nvPr/>
          </p:nvSpPr>
          <p:spPr bwMode="auto">
            <a:xfrm>
              <a:off x="5076056" y="3356992"/>
              <a:ext cx="432048" cy="43204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zh-CN" sz="2400" dirty="0" smtClean="0"/>
                <a:t>s</a:t>
              </a:r>
              <a:endParaRPr kumimoji="1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11" name="矩形 10"/>
            <p:cNvSpPr/>
            <p:nvPr/>
          </p:nvSpPr>
          <p:spPr bwMode="auto">
            <a:xfrm>
              <a:off x="5508104" y="3356992"/>
              <a:ext cx="432048" cy="43204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12" name="矩形 11"/>
            <p:cNvSpPr/>
            <p:nvPr/>
          </p:nvSpPr>
          <p:spPr bwMode="auto">
            <a:xfrm>
              <a:off x="5940152" y="3356992"/>
              <a:ext cx="432048" cy="43204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13" name="矩形 12"/>
            <p:cNvSpPr/>
            <p:nvPr/>
          </p:nvSpPr>
          <p:spPr bwMode="auto">
            <a:xfrm>
              <a:off x="6362126" y="3356992"/>
              <a:ext cx="432048" cy="43204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  <p:sp>
          <p:nvSpPr>
            <p:cNvPr id="14" name="矩形 13"/>
            <p:cNvSpPr/>
            <p:nvPr/>
          </p:nvSpPr>
          <p:spPr bwMode="auto">
            <a:xfrm>
              <a:off x="8505598" y="3356992"/>
              <a:ext cx="432048" cy="43204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CN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rPr>
                <a:t>t</a:t>
              </a:r>
              <a:endParaRPr kumimoji="1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宋体" pitchFamily="2" charset="-122"/>
              </a:endParaRPr>
            </a:p>
          </p:txBody>
        </p:sp>
      </p:grp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549275"/>
            <a:ext cx="7696200" cy="6858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zh-CN" altLang="en-US" sz="3600" dirty="0"/>
              <a:t>使用数组编程</a:t>
            </a:r>
            <a:r>
              <a:rPr lang="en-US" altLang="zh-CN" sz="3600" dirty="0"/>
              <a:t>[</a:t>
            </a:r>
            <a:r>
              <a:rPr lang="zh-CN" altLang="en-US" sz="3600" dirty="0">
                <a:solidFill>
                  <a:srgbClr val="FF0000"/>
                </a:solidFill>
              </a:rPr>
              <a:t>二分查找</a:t>
            </a:r>
            <a:r>
              <a:rPr lang="en-US" altLang="zh-CN" sz="3600" dirty="0"/>
              <a:t>]</a:t>
            </a:r>
            <a:r>
              <a:rPr lang="zh-CN" altLang="en-US" sz="3600" dirty="0"/>
              <a:t>例</a:t>
            </a:r>
            <a:r>
              <a:rPr lang="en-US" altLang="zh-CN" sz="3600" dirty="0"/>
              <a:t>7-6</a:t>
            </a:r>
            <a:endParaRPr lang="zh-CN" altLang="en-US" sz="3600" dirty="0" smtClean="0">
              <a:latin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3792326" y="2132856"/>
            <a:ext cx="432048" cy="432048"/>
          </a:xfrm>
          <a:prstGeom prst="rect">
            <a:avLst/>
          </a:prstGeom>
          <a:solidFill>
            <a:srgbClr val="A3EFE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宋体" pitchFamily="2" charset="-122"/>
              </a:rPr>
              <a:t>m</a:t>
            </a:r>
          </a:p>
        </p:txBody>
      </p:sp>
      <p:grpSp>
        <p:nvGrpSpPr>
          <p:cNvPr id="16385" name="组合 16384"/>
          <p:cNvGrpSpPr/>
          <p:nvPr/>
        </p:nvGrpSpPr>
        <p:grpSpPr>
          <a:xfrm>
            <a:off x="1536097" y="5199583"/>
            <a:ext cx="5484175" cy="461665"/>
            <a:chOff x="2556683" y="4050835"/>
            <a:chExt cx="5484175" cy="461665"/>
          </a:xfrm>
        </p:grpSpPr>
        <p:grpSp>
          <p:nvGrpSpPr>
            <p:cNvPr id="16" name="组合 15"/>
            <p:cNvGrpSpPr/>
            <p:nvPr/>
          </p:nvGrpSpPr>
          <p:grpSpPr>
            <a:xfrm>
              <a:off x="4179268" y="4065643"/>
              <a:ext cx="3861590" cy="432048"/>
              <a:chOff x="5076056" y="3356992"/>
              <a:chExt cx="3861590" cy="432048"/>
            </a:xfrm>
          </p:grpSpPr>
          <p:sp>
            <p:nvSpPr>
              <p:cNvPr id="17" name="矩形 16"/>
              <p:cNvSpPr/>
              <p:nvPr/>
            </p:nvSpPr>
            <p:spPr bwMode="auto">
              <a:xfrm>
                <a:off x="6787480" y="3356992"/>
                <a:ext cx="432048" cy="432048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charset="0"/>
                    <a:ea typeface="宋体" pitchFamily="2" charset="-122"/>
                  </a:rPr>
                  <a:t>m</a:t>
                </a:r>
              </a:p>
            </p:txBody>
          </p:sp>
          <p:sp>
            <p:nvSpPr>
              <p:cNvPr id="18" name="矩形 17"/>
              <p:cNvSpPr/>
              <p:nvPr/>
            </p:nvSpPr>
            <p:spPr bwMode="auto">
              <a:xfrm>
                <a:off x="7219528" y="3356992"/>
                <a:ext cx="432048" cy="43204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altLang="zh-CN" sz="2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宋体" pitchFamily="2" charset="-122"/>
                  </a:rPr>
                  <a:t>s</a:t>
                </a: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19" name="矩形 18"/>
              <p:cNvSpPr/>
              <p:nvPr/>
            </p:nvSpPr>
            <p:spPr bwMode="auto">
              <a:xfrm>
                <a:off x="7651576" y="3356992"/>
                <a:ext cx="432048" cy="43204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20" name="矩形 19"/>
              <p:cNvSpPr/>
              <p:nvPr/>
            </p:nvSpPr>
            <p:spPr bwMode="auto">
              <a:xfrm>
                <a:off x="8073550" y="3356992"/>
                <a:ext cx="432048" cy="43204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21" name="矩形 20"/>
              <p:cNvSpPr/>
              <p:nvPr/>
            </p:nvSpPr>
            <p:spPr bwMode="auto">
              <a:xfrm>
                <a:off x="5076056" y="3356992"/>
                <a:ext cx="432048" cy="432048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22" name="矩形 21"/>
              <p:cNvSpPr/>
              <p:nvPr/>
            </p:nvSpPr>
            <p:spPr bwMode="auto">
              <a:xfrm>
                <a:off x="5508104" y="3356992"/>
                <a:ext cx="432048" cy="432048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23" name="矩形 22"/>
              <p:cNvSpPr/>
              <p:nvPr/>
            </p:nvSpPr>
            <p:spPr bwMode="auto">
              <a:xfrm>
                <a:off x="5940152" y="3356992"/>
                <a:ext cx="432048" cy="432048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24" name="矩形 23"/>
              <p:cNvSpPr/>
              <p:nvPr/>
            </p:nvSpPr>
            <p:spPr bwMode="auto">
              <a:xfrm>
                <a:off x="6372200" y="3356992"/>
                <a:ext cx="405206" cy="432048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25" name="矩形 24"/>
              <p:cNvSpPr/>
              <p:nvPr/>
            </p:nvSpPr>
            <p:spPr bwMode="auto">
              <a:xfrm>
                <a:off x="8505598" y="3356992"/>
                <a:ext cx="432048" cy="43204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altLang="zh-CN" sz="2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宋体" pitchFamily="2" charset="-122"/>
                  </a:rPr>
                  <a:t>t</a:t>
                </a: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</p:grpSp>
        <p:sp>
          <p:nvSpPr>
            <p:cNvPr id="4" name="矩形 3"/>
            <p:cNvSpPr/>
            <p:nvPr/>
          </p:nvSpPr>
          <p:spPr>
            <a:xfrm>
              <a:off x="2556683" y="4050835"/>
              <a:ext cx="137088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dirty="0" smtClean="0"/>
                <a:t>a[</a:t>
              </a:r>
              <a:r>
                <a:rPr lang="en-US" altLang="zh-CN" sz="2400" dirty="0" smtClean="0">
                  <a:solidFill>
                    <a:srgbClr val="FF0000"/>
                  </a:solidFill>
                </a:rPr>
                <a:t>m</a:t>
              </a:r>
              <a:r>
                <a:rPr lang="en-US" altLang="zh-CN" sz="2400" dirty="0" smtClean="0"/>
                <a:t>] &lt; x </a:t>
              </a:r>
              <a:endParaRPr lang="en-US" sz="2400" dirty="0"/>
            </a:p>
          </p:txBody>
        </p:sp>
      </p:grpSp>
      <p:grpSp>
        <p:nvGrpSpPr>
          <p:cNvPr id="16387" name="组合 16386"/>
          <p:cNvGrpSpPr/>
          <p:nvPr/>
        </p:nvGrpSpPr>
        <p:grpSpPr>
          <a:xfrm>
            <a:off x="1536097" y="5847655"/>
            <a:ext cx="5480828" cy="461665"/>
            <a:chOff x="2556683" y="4698907"/>
            <a:chExt cx="5480828" cy="461665"/>
          </a:xfrm>
        </p:grpSpPr>
        <p:grpSp>
          <p:nvGrpSpPr>
            <p:cNvPr id="26" name="组合 25"/>
            <p:cNvGrpSpPr/>
            <p:nvPr/>
          </p:nvGrpSpPr>
          <p:grpSpPr>
            <a:xfrm>
              <a:off x="4175921" y="4713715"/>
              <a:ext cx="3861590" cy="432048"/>
              <a:chOff x="5076056" y="3356992"/>
              <a:chExt cx="3861590" cy="432048"/>
            </a:xfrm>
          </p:grpSpPr>
          <p:sp>
            <p:nvSpPr>
              <p:cNvPr id="27" name="矩形 26"/>
              <p:cNvSpPr/>
              <p:nvPr/>
            </p:nvSpPr>
            <p:spPr bwMode="auto">
              <a:xfrm>
                <a:off x="6780753" y="3356992"/>
                <a:ext cx="432048" cy="432048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charset="0"/>
                    <a:ea typeface="宋体" pitchFamily="2" charset="-122"/>
                  </a:rPr>
                  <a:t>m</a:t>
                </a:r>
              </a:p>
            </p:txBody>
          </p:sp>
          <p:sp>
            <p:nvSpPr>
              <p:cNvPr id="28" name="矩形 27"/>
              <p:cNvSpPr/>
              <p:nvPr/>
            </p:nvSpPr>
            <p:spPr bwMode="auto">
              <a:xfrm>
                <a:off x="7219528" y="3356992"/>
                <a:ext cx="432048" cy="432048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29" name="矩形 28"/>
              <p:cNvSpPr/>
              <p:nvPr/>
            </p:nvSpPr>
            <p:spPr bwMode="auto">
              <a:xfrm>
                <a:off x="7651576" y="3356992"/>
                <a:ext cx="432048" cy="432048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30" name="矩形 29"/>
              <p:cNvSpPr/>
              <p:nvPr/>
            </p:nvSpPr>
            <p:spPr bwMode="auto">
              <a:xfrm>
                <a:off x="8073550" y="3356992"/>
                <a:ext cx="432048" cy="432048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31" name="矩形 30"/>
              <p:cNvSpPr/>
              <p:nvPr/>
            </p:nvSpPr>
            <p:spPr bwMode="auto">
              <a:xfrm>
                <a:off x="5076056" y="3356992"/>
                <a:ext cx="432048" cy="43204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altLang="zh-CN" sz="2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宋体" pitchFamily="2" charset="-122"/>
                  </a:rPr>
                  <a:t>s</a:t>
                </a: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32" name="矩形 31"/>
              <p:cNvSpPr/>
              <p:nvPr/>
            </p:nvSpPr>
            <p:spPr bwMode="auto">
              <a:xfrm>
                <a:off x="5508104" y="3356992"/>
                <a:ext cx="432048" cy="43204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33" name="矩形 32"/>
              <p:cNvSpPr/>
              <p:nvPr/>
            </p:nvSpPr>
            <p:spPr bwMode="auto">
              <a:xfrm>
                <a:off x="5940152" y="3356992"/>
                <a:ext cx="432048" cy="43204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  <p:sp>
            <p:nvSpPr>
              <p:cNvPr id="34" name="矩形 33"/>
              <p:cNvSpPr/>
              <p:nvPr/>
            </p:nvSpPr>
            <p:spPr bwMode="auto">
              <a:xfrm>
                <a:off x="6362126" y="3356992"/>
                <a:ext cx="432048" cy="432048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sz="2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宋体" pitchFamily="2" charset="-122"/>
                  </a:rPr>
                  <a:t>t</a:t>
                </a:r>
              </a:p>
            </p:txBody>
          </p:sp>
          <p:sp>
            <p:nvSpPr>
              <p:cNvPr id="35" name="矩形 34"/>
              <p:cNvSpPr/>
              <p:nvPr/>
            </p:nvSpPr>
            <p:spPr bwMode="auto">
              <a:xfrm>
                <a:off x="8505598" y="3356992"/>
                <a:ext cx="432048" cy="432048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宋体" pitchFamily="2" charset="-122"/>
                </a:endParaRPr>
              </a:p>
            </p:txBody>
          </p:sp>
        </p:grpSp>
        <p:sp>
          <p:nvSpPr>
            <p:cNvPr id="37" name="矩形 36"/>
            <p:cNvSpPr/>
            <p:nvPr/>
          </p:nvSpPr>
          <p:spPr>
            <a:xfrm>
              <a:off x="2556683" y="4698907"/>
              <a:ext cx="137088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dirty="0" smtClean="0"/>
                <a:t>a[</a:t>
              </a:r>
              <a:r>
                <a:rPr lang="en-US" altLang="zh-CN" sz="2400" dirty="0" smtClean="0">
                  <a:solidFill>
                    <a:srgbClr val="FF0000"/>
                  </a:solidFill>
                </a:rPr>
                <a:t>m</a:t>
              </a:r>
              <a:r>
                <a:rPr lang="en-US" altLang="zh-CN" sz="2400" dirty="0" smtClean="0"/>
                <a:t>] &gt; x </a:t>
              </a:r>
              <a:endParaRPr lang="en-US" sz="2400" dirty="0"/>
            </a:p>
          </p:txBody>
        </p:sp>
      </p:grpSp>
      <p:sp>
        <p:nvSpPr>
          <p:cNvPr id="16384" name="矩形 16383"/>
          <p:cNvSpPr/>
          <p:nvPr/>
        </p:nvSpPr>
        <p:spPr>
          <a:xfrm>
            <a:off x="1542226" y="4653136"/>
            <a:ext cx="42675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 smtClean="0"/>
              <a:t>a[</a:t>
            </a:r>
            <a:r>
              <a:rPr lang="en-US" altLang="zh-CN" sz="2400" dirty="0" smtClean="0">
                <a:solidFill>
                  <a:srgbClr val="FF0000"/>
                </a:solidFill>
              </a:rPr>
              <a:t>m</a:t>
            </a:r>
            <a:r>
              <a:rPr lang="en-US" altLang="zh-CN" sz="2400" dirty="0" smtClean="0"/>
              <a:t>]==x      </a:t>
            </a:r>
            <a:r>
              <a:rPr lang="zh-CN" altLang="en-US" sz="2400" dirty="0" smtClean="0"/>
              <a:t>找到了，</a:t>
            </a:r>
            <a:r>
              <a:rPr lang="en-US" altLang="zh-CN" sz="2400" dirty="0" smtClean="0">
                <a:solidFill>
                  <a:srgbClr val="00B050"/>
                </a:solidFill>
              </a:rPr>
              <a:t>return </a:t>
            </a:r>
            <a:r>
              <a:rPr lang="en-US" altLang="zh-CN" sz="2400" dirty="0" smtClean="0">
                <a:solidFill>
                  <a:srgbClr val="FF0000"/>
                </a:solidFill>
              </a:rPr>
              <a:t>m</a:t>
            </a:r>
            <a:r>
              <a:rPr lang="en-US" altLang="zh-CN" sz="2400" dirty="0" smtClean="0"/>
              <a:t> </a:t>
            </a:r>
            <a:endParaRPr lang="en-US" sz="2400" dirty="0"/>
          </a:p>
        </p:txBody>
      </p:sp>
      <p:sp>
        <p:nvSpPr>
          <p:cNvPr id="43" name="矩形 42"/>
          <p:cNvSpPr/>
          <p:nvPr/>
        </p:nvSpPr>
        <p:spPr bwMode="auto">
          <a:xfrm>
            <a:off x="1813309" y="2636912"/>
            <a:ext cx="4370000" cy="43204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zh-CN" sz="2400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m</a:t>
            </a:r>
            <a:r>
              <a:rPr kumimoji="1" lang="zh-CN" altLang="en-US" sz="2400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</a:rPr>
              <a:t>为区间的中分下标</a:t>
            </a:r>
            <a:endParaRPr kumimoji="1" lang="en-US" altLang="zh-CN" sz="2400" i="0" u="none" strike="noStrike" cap="none" normalizeH="0" baseline="0" dirty="0" smtClean="0">
              <a:ln>
                <a:noFill/>
              </a:ln>
              <a:effectLst/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34659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二分查找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971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altLang="zh-CN" dirty="0" err="1" smtClean="0"/>
              <a:t>Binary</a:t>
            </a:r>
            <a:r>
              <a:rPr lang="en-US" dirty="0" err="1" smtClean="0"/>
              <a:t>Find</a:t>
            </a:r>
            <a:r>
              <a:rPr lang="en-US" dirty="0" smtClean="0"/>
              <a:t>(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a[ ],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x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s = </a:t>
            </a:r>
            <a:r>
              <a:rPr lang="en-US" altLang="zh-CN" dirty="0" smtClean="0">
                <a:solidFill>
                  <a:srgbClr val="00B050"/>
                </a:solidFill>
              </a:rPr>
              <a:t>0</a:t>
            </a:r>
            <a:r>
              <a:rPr lang="en-US" altLang="zh-CN" dirty="0" smtClean="0"/>
              <a:t>, t = </a:t>
            </a:r>
            <a:r>
              <a:rPr lang="en-US" altLang="zh-CN" dirty="0" smtClean="0">
                <a:solidFill>
                  <a:srgbClr val="00B050"/>
                </a:solidFill>
              </a:rPr>
              <a:t>n-1</a:t>
            </a:r>
            <a:r>
              <a:rPr lang="en-US" altLang="zh-CN" dirty="0" smtClean="0"/>
              <a:t>, m;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smtClean="0">
                <a:solidFill>
                  <a:srgbClr val="FFFF00"/>
                </a:solidFill>
              </a:rPr>
              <a:t>while( s &lt;= t ) </a:t>
            </a:r>
            <a:r>
              <a:rPr lang="en-US" altLang="zh-CN" dirty="0" smtClean="0">
                <a:solidFill>
                  <a:srgbClr val="009900"/>
                </a:solidFill>
              </a:rPr>
              <a:t>/* </a:t>
            </a:r>
            <a:r>
              <a:rPr lang="zh-CN" altLang="en-US" dirty="0" smtClean="0">
                <a:solidFill>
                  <a:srgbClr val="009900"/>
                </a:solidFill>
              </a:rPr>
              <a:t>当</a:t>
            </a:r>
            <a:r>
              <a:rPr lang="zh-CN" altLang="en-US" dirty="0" smtClean="0">
                <a:solidFill>
                  <a:srgbClr val="FFFF00"/>
                </a:solidFill>
              </a:rPr>
              <a:t>搜索区间不为空</a:t>
            </a:r>
            <a:r>
              <a:rPr lang="zh-CN" altLang="en-US" dirty="0" smtClean="0">
                <a:solidFill>
                  <a:srgbClr val="009900"/>
                </a:solidFill>
              </a:rPr>
              <a:t>时 </a:t>
            </a:r>
            <a:r>
              <a:rPr lang="en-US" altLang="zh-CN" dirty="0" smtClean="0">
                <a:solidFill>
                  <a:srgbClr val="00990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dirty="0" smtClean="0">
                <a:solidFill>
                  <a:srgbClr val="FFFF00"/>
                </a:solidFill>
              </a:rPr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     </a:t>
            </a:r>
            <a:r>
              <a:rPr lang="en-US" altLang="zh-CN" dirty="0" smtClean="0">
                <a:solidFill>
                  <a:srgbClr val="FF0000"/>
                </a:solidFill>
              </a:rPr>
              <a:t>m</a:t>
            </a:r>
            <a:r>
              <a:rPr lang="en-US" altLang="zh-CN" dirty="0" smtClean="0"/>
              <a:t> = (s + t) / 2;</a:t>
            </a:r>
          </a:p>
          <a:p>
            <a:pPr marL="0" indent="0">
              <a:buNone/>
            </a:pPr>
            <a:r>
              <a:rPr lang="en-US" altLang="zh-CN" dirty="0" smtClean="0"/>
              <a:t>         if( </a:t>
            </a:r>
            <a:r>
              <a:rPr lang="en-US" altLang="zh-CN" dirty="0" smtClean="0">
                <a:solidFill>
                  <a:srgbClr val="FF0000"/>
                </a:solidFill>
              </a:rPr>
              <a:t>a[m] </a:t>
            </a:r>
            <a:r>
              <a:rPr lang="en-US" altLang="zh-CN" dirty="0" smtClean="0"/>
              <a:t>== x </a:t>
            </a:r>
            <a:r>
              <a:rPr lang="en-US" altLang="zh-CN" dirty="0"/>
              <a:t>)</a:t>
            </a:r>
            <a:r>
              <a:rPr lang="en-US" altLang="zh-CN" dirty="0" smtClean="0"/>
              <a:t> </a:t>
            </a:r>
            <a:r>
              <a:rPr lang="en-US" altLang="zh-CN" dirty="0"/>
              <a:t>return </a:t>
            </a:r>
            <a:r>
              <a:rPr lang="en-US" altLang="zh-CN" dirty="0" smtClean="0">
                <a:solidFill>
                  <a:srgbClr val="FF0000"/>
                </a:solidFill>
              </a:rPr>
              <a:t>m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 smtClean="0"/>
              <a:t>         if ( </a:t>
            </a:r>
            <a:r>
              <a:rPr lang="en-US" altLang="zh-CN" dirty="0" smtClean="0">
                <a:solidFill>
                  <a:srgbClr val="FF0000"/>
                </a:solidFill>
              </a:rPr>
              <a:t>a[m] </a:t>
            </a:r>
            <a:r>
              <a:rPr lang="en-US" altLang="zh-CN" dirty="0" smtClean="0"/>
              <a:t>&lt; x ) s = </a:t>
            </a:r>
            <a:r>
              <a:rPr lang="en-US" altLang="zh-CN" dirty="0" smtClean="0">
                <a:solidFill>
                  <a:srgbClr val="FF0000"/>
                </a:solidFill>
              </a:rPr>
              <a:t>m</a:t>
            </a:r>
            <a:r>
              <a:rPr lang="en-US" altLang="zh-CN" dirty="0" smtClean="0"/>
              <a:t>+1;</a:t>
            </a:r>
          </a:p>
          <a:p>
            <a:pPr marL="0" indent="0">
              <a:buNone/>
            </a:pPr>
            <a:r>
              <a:rPr lang="en-US" altLang="zh-CN" dirty="0" smtClean="0"/>
              <a:t>         else            t = </a:t>
            </a:r>
            <a:r>
              <a:rPr lang="en-US" altLang="zh-CN" dirty="0" smtClean="0">
                <a:solidFill>
                  <a:srgbClr val="FF0000"/>
                </a:solidFill>
              </a:rPr>
              <a:t>m</a:t>
            </a:r>
            <a:r>
              <a:rPr lang="en-US" altLang="zh-CN" dirty="0" smtClean="0"/>
              <a:t>-1;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smtClean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r>
              <a:rPr lang="en-US" altLang="zh-CN" dirty="0" smtClean="0"/>
              <a:t>    return (-1);</a:t>
            </a:r>
          </a:p>
          <a:p>
            <a:pPr marL="0" indent="0">
              <a:buNone/>
            </a:pPr>
            <a:r>
              <a:rPr lang="en-US" altLang="zh-CN" dirty="0" smtClean="0"/>
              <a:t> }</a:t>
            </a:r>
            <a:endParaRPr lang="en-US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91B18C-606B-4AE4-BC20-1DF35BC7138B}" type="slidenum">
              <a:rPr lang="zh-CN" altLang="en-US" smtClean="0"/>
              <a:pPr/>
              <a:t>17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44316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7.2  </a:t>
            </a:r>
            <a:r>
              <a:rPr lang="zh-CN" altLang="en-US" dirty="0" smtClean="0"/>
              <a:t>二维数组</a:t>
            </a:r>
          </a:p>
        </p:txBody>
      </p:sp>
      <p:sp>
        <p:nvSpPr>
          <p:cNvPr id="12" name="文本占位符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一维</a:t>
            </a:r>
            <a:endParaRPr lang="zh-CN" altLang="en-US" dirty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altLang="zh-CN" dirty="0" err="1" smtClean="0"/>
              <a:t>int</a:t>
            </a:r>
            <a:r>
              <a:rPr lang="en-US" altLang="zh-CN" dirty="0" smtClean="0"/>
              <a:t> a[4];</a:t>
            </a:r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3"/>
          </p:nvPr>
        </p:nvSpPr>
        <p:spPr>
          <a:xfrm>
            <a:off x="4067944" y="1535113"/>
            <a:ext cx="4041775" cy="639763"/>
          </a:xfrm>
        </p:spPr>
        <p:txBody>
          <a:bodyPr/>
          <a:lstStyle/>
          <a:p>
            <a:r>
              <a:rPr lang="zh-CN" altLang="en-US" dirty="0" smtClean="0"/>
              <a:t>二维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4"/>
          </p:nvPr>
        </p:nvSpPr>
        <p:spPr>
          <a:xfrm>
            <a:off x="4067944" y="2174875"/>
            <a:ext cx="4041775" cy="3951288"/>
          </a:xfrm>
        </p:spPr>
        <p:txBody>
          <a:bodyPr/>
          <a:lstStyle/>
          <a:p>
            <a:r>
              <a:rPr lang="en-US" altLang="zh-CN" dirty="0" err="1" smtClean="0"/>
              <a:t>int</a:t>
            </a:r>
            <a:r>
              <a:rPr lang="en-US" altLang="zh-CN" dirty="0" smtClean="0"/>
              <a:t> a[4][3];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18</a:t>
            </a:fld>
            <a:endParaRPr lang="en-US" altLang="zh-CN" smtClean="0"/>
          </a:p>
        </p:txBody>
      </p:sp>
      <p:grpSp>
        <p:nvGrpSpPr>
          <p:cNvPr id="18" name="组合 17"/>
          <p:cNvGrpSpPr/>
          <p:nvPr/>
        </p:nvGrpSpPr>
        <p:grpSpPr>
          <a:xfrm>
            <a:off x="899592" y="2833838"/>
            <a:ext cx="1152128" cy="1880973"/>
            <a:chOff x="3726751" y="2060848"/>
            <a:chExt cx="1872208" cy="2024420"/>
          </a:xfrm>
        </p:grpSpPr>
        <p:sp>
          <p:nvSpPr>
            <p:cNvPr id="19" name="矩形 18"/>
            <p:cNvSpPr/>
            <p:nvPr/>
          </p:nvSpPr>
          <p:spPr>
            <a:xfrm>
              <a:off x="3726751" y="2566953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>
                  <a:latin typeface="Courier New" pitchFamily="49" charset="0"/>
                  <a:cs typeface="Courier New" pitchFamily="49" charset="0"/>
                </a:rPr>
                <a:t>a</a:t>
              </a:r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[1]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0" name="矩形 19"/>
            <p:cNvSpPr/>
            <p:nvPr/>
          </p:nvSpPr>
          <p:spPr>
            <a:xfrm>
              <a:off x="3726751" y="3073058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a[2]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3726751" y="3579163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a[3]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3726751" y="2060848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a[0]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4067944" y="2996952"/>
            <a:ext cx="4755367" cy="1872208"/>
            <a:chOff x="4067944" y="2996952"/>
            <a:chExt cx="4755367" cy="1872208"/>
          </a:xfrm>
        </p:grpSpPr>
        <p:sp>
          <p:nvSpPr>
            <p:cNvPr id="30" name="矩形 29"/>
            <p:cNvSpPr/>
            <p:nvPr/>
          </p:nvSpPr>
          <p:spPr>
            <a:xfrm>
              <a:off x="5652119" y="2999853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[0][1]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>
              <a:off x="7236295" y="2999853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[0][2]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3" name="矩形 32"/>
            <p:cNvSpPr/>
            <p:nvPr/>
          </p:nvSpPr>
          <p:spPr>
            <a:xfrm>
              <a:off x="4067944" y="2996952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[0][0]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5" name="矩形 34"/>
            <p:cNvSpPr/>
            <p:nvPr/>
          </p:nvSpPr>
          <p:spPr>
            <a:xfrm>
              <a:off x="5653539" y="3462813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[1][1]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7237715" y="3462811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[1][2]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4069364" y="3459910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[1][0]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5653539" y="3935957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[2][1]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7237715" y="3935957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[2][2]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4069364" y="3933056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[2][0]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5654959" y="4398917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[3][1]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7239135" y="4398915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[3][2]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5" name="矩形 44"/>
            <p:cNvSpPr/>
            <p:nvPr/>
          </p:nvSpPr>
          <p:spPr>
            <a:xfrm>
              <a:off x="4070784" y="4396014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[3][0]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846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7.2.2  </a:t>
            </a:r>
            <a:r>
              <a:rPr lang="zh-CN" altLang="en-US" dirty="0" smtClean="0"/>
              <a:t>二维数组定义与引用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dirty="0" smtClean="0"/>
              <a:t>类型名 数组名</a:t>
            </a:r>
            <a:r>
              <a:rPr lang="en-US" altLang="zh-CN" dirty="0" smtClean="0"/>
              <a:t>[</a:t>
            </a:r>
            <a:r>
              <a:rPr lang="zh-CN" altLang="en-US" dirty="0"/>
              <a:t>行数</a:t>
            </a:r>
            <a:r>
              <a:rPr lang="en-US" altLang="zh-CN" dirty="0" smtClean="0"/>
              <a:t>][</a:t>
            </a:r>
            <a:r>
              <a:rPr lang="zh-CN" altLang="en-US" dirty="0"/>
              <a:t>列数</a:t>
            </a:r>
            <a:r>
              <a:rPr lang="en-US" altLang="zh-CN" dirty="0" smtClean="0"/>
              <a:t>];</a:t>
            </a:r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zh-CN" altLang="en-US" dirty="0" smtClean="0"/>
              <a:t>例如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a[20][30];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zh-CN" altLang="en-US" dirty="0"/>
              <a:t>二维数组在内存</a:t>
            </a:r>
            <a:r>
              <a:rPr lang="zh-CN" altLang="en-US" dirty="0" smtClean="0"/>
              <a:t>中</a:t>
            </a:r>
            <a:r>
              <a:rPr lang="zh-CN" altLang="en-US" dirty="0"/>
              <a:t>逐</a:t>
            </a:r>
            <a:r>
              <a:rPr lang="zh-CN" altLang="en-US" dirty="0" smtClean="0"/>
              <a:t>行、连续存放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行</a:t>
            </a:r>
            <a:r>
              <a:rPr lang="en-US" altLang="zh-CN" dirty="0" smtClean="0"/>
              <a:t>0</a:t>
            </a:r>
            <a:r>
              <a:rPr lang="zh-CN" altLang="en-US" dirty="0" smtClean="0"/>
              <a:t>，行</a:t>
            </a:r>
            <a:r>
              <a:rPr lang="en-US" altLang="zh-CN" dirty="0" smtClean="0"/>
              <a:t>1</a:t>
            </a:r>
            <a:r>
              <a:rPr lang="zh-CN" altLang="en-US" dirty="0" smtClean="0"/>
              <a:t>，行</a:t>
            </a:r>
            <a:r>
              <a:rPr lang="en-US" altLang="zh-CN" dirty="0" smtClean="0"/>
              <a:t>2</a:t>
            </a:r>
            <a:r>
              <a:rPr lang="zh-CN" altLang="en-US" dirty="0" smtClean="0"/>
              <a:t>，</a:t>
            </a:r>
            <a:r>
              <a:rPr lang="en-US" altLang="zh-CN" dirty="0" smtClean="0"/>
              <a:t>…</a:t>
            </a:r>
          </a:p>
          <a:p>
            <a:pPr lvl="1"/>
            <a:r>
              <a:rPr lang="zh-CN" altLang="en-US" dirty="0"/>
              <a:t>每</a:t>
            </a:r>
            <a:r>
              <a:rPr lang="zh-CN" altLang="en-US" dirty="0" smtClean="0"/>
              <a:t>一行的元素连续存放：列</a:t>
            </a:r>
            <a:r>
              <a:rPr lang="en-US" altLang="zh-CN" dirty="0" smtClean="0"/>
              <a:t>0</a:t>
            </a:r>
            <a:r>
              <a:rPr lang="zh-CN" altLang="en-US" dirty="0" smtClean="0"/>
              <a:t>，列</a:t>
            </a:r>
            <a:r>
              <a:rPr lang="en-US" altLang="zh-CN" dirty="0" smtClean="0"/>
              <a:t>1</a:t>
            </a:r>
            <a:r>
              <a:rPr lang="zh-CN" altLang="en-US" dirty="0" smtClean="0"/>
              <a:t>，列</a:t>
            </a:r>
            <a:r>
              <a:rPr lang="en-US" altLang="zh-CN" dirty="0" smtClean="0"/>
              <a:t>2</a:t>
            </a:r>
            <a:r>
              <a:rPr lang="zh-CN" altLang="en-US" dirty="0" smtClean="0"/>
              <a:t>，</a:t>
            </a:r>
            <a:r>
              <a:rPr lang="en-US" altLang="zh-CN" dirty="0" smtClean="0"/>
              <a:t>…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19</a:t>
            </a:fld>
            <a:endParaRPr lang="en-US" altLang="zh-CN" smtClean="0"/>
          </a:p>
        </p:txBody>
      </p:sp>
      <p:grpSp>
        <p:nvGrpSpPr>
          <p:cNvPr id="23" name="组合 22"/>
          <p:cNvGrpSpPr/>
          <p:nvPr/>
        </p:nvGrpSpPr>
        <p:grpSpPr>
          <a:xfrm>
            <a:off x="1585652" y="3068960"/>
            <a:ext cx="5904656" cy="1474579"/>
            <a:chOff x="611560" y="3926853"/>
            <a:chExt cx="6339543" cy="1881312"/>
          </a:xfrm>
        </p:grpSpPr>
        <p:sp>
          <p:nvSpPr>
            <p:cNvPr id="30" name="矩形 29"/>
            <p:cNvSpPr/>
            <p:nvPr/>
          </p:nvSpPr>
          <p:spPr>
            <a:xfrm>
              <a:off x="2195735" y="3938858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[0][1]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>
              <a:off x="3779911" y="3938858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3" name="矩形 32"/>
            <p:cNvSpPr/>
            <p:nvPr/>
          </p:nvSpPr>
          <p:spPr>
            <a:xfrm>
              <a:off x="611560" y="3935957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[0][0]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5" name="矩形 34"/>
            <p:cNvSpPr/>
            <p:nvPr/>
          </p:nvSpPr>
          <p:spPr>
            <a:xfrm>
              <a:off x="2197155" y="4401818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[1][1]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3781331" y="4401816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612980" y="4398915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[1][0]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2197155" y="4874962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3781331" y="4874962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612980" y="4872061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2198575" y="5337922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[19][1]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3782751" y="5337920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5" name="矩形 44"/>
            <p:cNvSpPr/>
            <p:nvPr/>
          </p:nvSpPr>
          <p:spPr>
            <a:xfrm>
              <a:off x="614400" y="5335019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[19][0]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5364087" y="3926853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[0][29]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5365507" y="4389811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[1][29]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5365507" y="4862957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7" name="矩形 46"/>
            <p:cNvSpPr/>
            <p:nvPr/>
          </p:nvSpPr>
          <p:spPr>
            <a:xfrm>
              <a:off x="5366927" y="5325915"/>
              <a:ext cx="1584176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000" b="1" dirty="0" smtClean="0">
                  <a:latin typeface="Courier New" pitchFamily="49" charset="0"/>
                  <a:cs typeface="Courier New" pitchFamily="49" charset="0"/>
                </a:rPr>
                <a:t>[19][29]</a:t>
              </a:r>
              <a:endParaRPr lang="zh-CN" altLang="en-US" sz="20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1064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第七章 数 组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什么是数组？为什么需要数组？</a:t>
            </a:r>
            <a:endParaRPr lang="en-US" altLang="zh-CN" dirty="0" smtClean="0"/>
          </a:p>
          <a:p>
            <a:r>
              <a:rPr lang="zh-CN" altLang="en-US" dirty="0" smtClean="0"/>
              <a:t>如何使用数组？数组的存放方式？</a:t>
            </a:r>
            <a:endParaRPr lang="en-US" altLang="zh-CN" dirty="0" smtClean="0"/>
          </a:p>
          <a:p>
            <a:r>
              <a:rPr lang="zh-CN" altLang="en-US" dirty="0" smtClean="0"/>
              <a:t>什么是字符串？</a:t>
            </a:r>
            <a:endParaRPr lang="en-US" altLang="zh-CN" dirty="0" smtClean="0"/>
          </a:p>
          <a:p>
            <a:r>
              <a:rPr lang="zh-CN" altLang="en-US" dirty="0" smtClean="0"/>
              <a:t>有哪些字符串的操作？</a:t>
            </a:r>
            <a:endParaRPr lang="en-US" altLang="zh-CN" dirty="0" smtClean="0"/>
          </a:p>
          <a:p>
            <a:r>
              <a:rPr lang="zh-CN" altLang="en-US" dirty="0" smtClean="0"/>
              <a:t>字符串和</a:t>
            </a:r>
            <a:r>
              <a:rPr lang="zh-CN" altLang="en-US" dirty="0"/>
              <a:t>数组的关系？</a:t>
            </a:r>
            <a:endParaRPr lang="en-US" altLang="zh-CN" dirty="0"/>
          </a:p>
          <a:p>
            <a:endParaRPr lang="zh-CN" altLang="en-US" dirty="0" smtClean="0"/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603D4745-B4D3-4B7A-99B0-74FABA6CA768}" type="slidenum">
              <a:rPr lang="zh-CN" altLang="en-US" smtClean="0"/>
              <a:pPr/>
              <a:t>2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73442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二维数组的</a:t>
            </a:r>
            <a:r>
              <a:rPr lang="zh-CN" altLang="en-US" dirty="0"/>
              <a:t>逐行</a:t>
            </a:r>
            <a:r>
              <a:rPr lang="zh-CN" altLang="en-US" dirty="0" smtClean="0"/>
              <a:t>存放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a[3][2];</a:t>
            </a:r>
          </a:p>
          <a:p>
            <a:pPr lvl="1"/>
            <a:r>
              <a:rPr lang="en-US" altLang="zh-CN" dirty="0" smtClean="0"/>
              <a:t>3 </a:t>
            </a:r>
            <a:r>
              <a:rPr lang="zh-CN" altLang="en-US" dirty="0" smtClean="0"/>
              <a:t>行 2 列，6 个元素</a:t>
            </a:r>
            <a:endParaRPr lang="en-US" altLang="zh-CN" dirty="0" smtClean="0"/>
          </a:p>
          <a:p>
            <a:pPr lvl="1"/>
            <a:endParaRPr lang="zh-CN" altLang="en-US" dirty="0" smtClean="0"/>
          </a:p>
          <a:p>
            <a:pPr marL="457200" lvl="1" indent="0">
              <a:buNone/>
            </a:pPr>
            <a:r>
              <a:rPr lang="en-US" altLang="zh-CN" dirty="0" smtClean="0">
                <a:solidFill>
                  <a:srgbClr val="009900"/>
                </a:solidFill>
              </a:rPr>
              <a:t>a[0][0]   a[0][1]    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rgbClr val="009900"/>
                </a:solidFill>
              </a:rPr>
              <a:t>a[1][0]   a[1][1]    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rgbClr val="009900"/>
                </a:solidFill>
              </a:rPr>
              <a:t>a[2][0]   a[2][1]  </a:t>
            </a:r>
          </a:p>
        </p:txBody>
      </p:sp>
      <p:sp>
        <p:nvSpPr>
          <p:cNvPr id="3584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9115ED1B-2132-41E9-9316-D3461A53738F}" type="slidenum">
              <a:rPr lang="zh-CN" altLang="en-US" smtClean="0"/>
              <a:pPr/>
              <a:t>20</a:t>
            </a:fld>
            <a:endParaRPr lang="en-US" altLang="zh-CN" smtClean="0"/>
          </a:p>
        </p:txBody>
      </p:sp>
      <p:grpSp>
        <p:nvGrpSpPr>
          <p:cNvPr id="5" name="组合 4"/>
          <p:cNvGrpSpPr/>
          <p:nvPr/>
        </p:nvGrpSpPr>
        <p:grpSpPr>
          <a:xfrm>
            <a:off x="5441504" y="2807459"/>
            <a:ext cx="3505200" cy="3048744"/>
            <a:chOff x="5441504" y="2807459"/>
            <a:chExt cx="3505200" cy="3048744"/>
          </a:xfrm>
        </p:grpSpPr>
        <p:sp>
          <p:nvSpPr>
            <p:cNvPr id="465925" name="Rectangle 5"/>
            <p:cNvSpPr>
              <a:spLocks noChangeArrowheads="1"/>
            </p:cNvSpPr>
            <p:nvPr/>
          </p:nvSpPr>
          <p:spPr bwMode="auto">
            <a:xfrm>
              <a:off x="5441504" y="2807459"/>
              <a:ext cx="3505200" cy="3048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r>
                <a:rPr kumimoji="1" lang="en-US" altLang="zh-CN" sz="2800" dirty="0" smtClean="0"/>
                <a:t>a[0</a:t>
              </a:r>
              <a:r>
                <a:rPr kumimoji="1" lang="en-US" altLang="zh-CN" sz="2800" dirty="0"/>
                <a:t>][0]</a:t>
              </a:r>
            </a:p>
            <a:p>
              <a:pPr>
                <a:spcBef>
                  <a:spcPts val="200"/>
                </a:spcBef>
                <a:spcAft>
                  <a:spcPts val="200"/>
                </a:spcAft>
              </a:pPr>
              <a:r>
                <a:rPr kumimoji="1" lang="en-US" altLang="zh-CN" sz="2800" dirty="0"/>
                <a:t>a[0][1]</a:t>
              </a:r>
            </a:p>
            <a:p>
              <a:pPr>
                <a:spcBef>
                  <a:spcPts val="200"/>
                </a:spcBef>
                <a:spcAft>
                  <a:spcPts val="200"/>
                </a:spcAft>
              </a:pPr>
              <a:r>
                <a:rPr kumimoji="1" lang="en-US" altLang="zh-CN" sz="2800" dirty="0"/>
                <a:t>a[1][0]</a:t>
              </a:r>
            </a:p>
            <a:p>
              <a:pPr>
                <a:spcBef>
                  <a:spcPts val="200"/>
                </a:spcBef>
                <a:spcAft>
                  <a:spcPts val="200"/>
                </a:spcAft>
              </a:pPr>
              <a:r>
                <a:rPr kumimoji="1" lang="en-US" altLang="zh-CN" sz="2800" dirty="0"/>
                <a:t>a[1][1]</a:t>
              </a:r>
            </a:p>
            <a:p>
              <a:pPr>
                <a:spcBef>
                  <a:spcPts val="200"/>
                </a:spcBef>
                <a:spcAft>
                  <a:spcPts val="200"/>
                </a:spcAft>
              </a:pPr>
              <a:r>
                <a:rPr kumimoji="1" lang="en-US" altLang="zh-CN" sz="2800" dirty="0"/>
                <a:t>a[2][0]</a:t>
              </a:r>
            </a:p>
            <a:p>
              <a:r>
                <a:rPr kumimoji="1" lang="en-US" altLang="zh-CN" sz="2800" dirty="0"/>
                <a:t>a[2][1]   </a:t>
              </a:r>
            </a:p>
          </p:txBody>
        </p:sp>
        <p:grpSp>
          <p:nvGrpSpPr>
            <p:cNvPr id="465926" name="Group 6"/>
            <p:cNvGrpSpPr>
              <a:grpSpLocks/>
            </p:cNvGrpSpPr>
            <p:nvPr/>
          </p:nvGrpSpPr>
          <p:grpSpPr bwMode="auto">
            <a:xfrm>
              <a:off x="6737648" y="2879467"/>
              <a:ext cx="1627584" cy="2743200"/>
              <a:chOff x="4032" y="2016"/>
              <a:chExt cx="1392" cy="1728"/>
            </a:xfrm>
          </p:grpSpPr>
          <p:sp>
            <p:nvSpPr>
              <p:cNvPr id="35847" name="Rectangle 7"/>
              <p:cNvSpPr>
                <a:spLocks noChangeArrowheads="1"/>
              </p:cNvSpPr>
              <p:nvPr/>
            </p:nvSpPr>
            <p:spPr bwMode="auto">
              <a:xfrm>
                <a:off x="4032" y="2016"/>
                <a:ext cx="1392" cy="172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zh-CN" altLang="en-US"/>
              </a:p>
            </p:txBody>
          </p:sp>
          <p:sp>
            <p:nvSpPr>
              <p:cNvPr id="35848" name="Line 8"/>
              <p:cNvSpPr>
                <a:spLocks noChangeShapeType="1"/>
              </p:cNvSpPr>
              <p:nvPr/>
            </p:nvSpPr>
            <p:spPr bwMode="auto">
              <a:xfrm>
                <a:off x="4080" y="2304"/>
                <a:ext cx="13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zh-CN" altLang="en-US"/>
              </a:p>
            </p:txBody>
          </p:sp>
          <p:sp>
            <p:nvSpPr>
              <p:cNvPr id="35849" name="Line 9"/>
              <p:cNvSpPr>
                <a:spLocks noChangeShapeType="1"/>
              </p:cNvSpPr>
              <p:nvPr/>
            </p:nvSpPr>
            <p:spPr bwMode="auto">
              <a:xfrm>
                <a:off x="4080" y="2592"/>
                <a:ext cx="13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zh-CN" altLang="en-US"/>
              </a:p>
            </p:txBody>
          </p:sp>
          <p:sp>
            <p:nvSpPr>
              <p:cNvPr id="35850" name="Line 10"/>
              <p:cNvSpPr>
                <a:spLocks noChangeShapeType="1"/>
              </p:cNvSpPr>
              <p:nvPr/>
            </p:nvSpPr>
            <p:spPr bwMode="auto">
              <a:xfrm>
                <a:off x="4080" y="2832"/>
                <a:ext cx="13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zh-CN" altLang="en-US"/>
              </a:p>
            </p:txBody>
          </p:sp>
          <p:sp>
            <p:nvSpPr>
              <p:cNvPr id="35851" name="Line 11"/>
              <p:cNvSpPr>
                <a:spLocks noChangeShapeType="1"/>
              </p:cNvSpPr>
              <p:nvPr/>
            </p:nvSpPr>
            <p:spPr bwMode="auto">
              <a:xfrm>
                <a:off x="4032" y="3120"/>
                <a:ext cx="13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zh-CN" altLang="en-US"/>
              </a:p>
            </p:txBody>
          </p:sp>
          <p:sp>
            <p:nvSpPr>
              <p:cNvPr id="35852" name="Line 12"/>
              <p:cNvSpPr>
                <a:spLocks noChangeShapeType="1"/>
              </p:cNvSpPr>
              <p:nvPr/>
            </p:nvSpPr>
            <p:spPr bwMode="auto">
              <a:xfrm>
                <a:off x="4080" y="3408"/>
                <a:ext cx="13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650977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7.2.2  </a:t>
            </a:r>
            <a:r>
              <a:rPr lang="zh-CN" altLang="en-US" dirty="0" smtClean="0"/>
              <a:t>二维数组定义与引用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通过</a:t>
            </a:r>
            <a:r>
              <a:rPr lang="en-US" altLang="zh-CN" dirty="0" smtClean="0"/>
              <a:t>2</a:t>
            </a:r>
            <a:r>
              <a:rPr lang="zh-CN" altLang="en-US" dirty="0" smtClean="0"/>
              <a:t>个下标，</a:t>
            </a:r>
            <a:r>
              <a:rPr lang="zh-CN" altLang="en-US" dirty="0" smtClean="0">
                <a:solidFill>
                  <a:srgbClr val="FF0000"/>
                </a:solidFill>
              </a:rPr>
              <a:t>行下标</a:t>
            </a:r>
            <a:r>
              <a:rPr lang="zh-CN" altLang="en-US" dirty="0" smtClean="0"/>
              <a:t>和</a:t>
            </a:r>
            <a:r>
              <a:rPr lang="zh-CN" altLang="en-US" dirty="0" smtClean="0">
                <a:solidFill>
                  <a:srgbClr val="FF0000"/>
                </a:solidFill>
              </a:rPr>
              <a:t>列下标</a:t>
            </a:r>
            <a:r>
              <a:rPr lang="zh-CN" altLang="en-US" dirty="0"/>
              <a:t>，</a:t>
            </a:r>
            <a:r>
              <a:rPr lang="zh-CN" altLang="en-US" dirty="0" smtClean="0"/>
              <a:t>引用数组元素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smtClean="0"/>
              <a:t>a[i][j] – </a:t>
            </a:r>
            <a:r>
              <a:rPr lang="zh-CN" altLang="en-US" dirty="0" smtClean="0">
                <a:solidFill>
                  <a:srgbClr val="FFC000"/>
                </a:solidFill>
              </a:rPr>
              <a:t>表示第</a:t>
            </a:r>
            <a:r>
              <a:rPr lang="en-US" altLang="zh-CN" dirty="0" smtClean="0">
                <a:solidFill>
                  <a:srgbClr val="FFC000"/>
                </a:solidFill>
              </a:rPr>
              <a:t>i</a:t>
            </a:r>
            <a:r>
              <a:rPr lang="zh-CN" altLang="en-US" dirty="0" smtClean="0">
                <a:solidFill>
                  <a:srgbClr val="FFC000"/>
                </a:solidFill>
              </a:rPr>
              <a:t>行，第</a:t>
            </a:r>
            <a:r>
              <a:rPr lang="en-US" altLang="zh-CN" dirty="0" smtClean="0">
                <a:solidFill>
                  <a:srgbClr val="FFC000"/>
                </a:solidFill>
              </a:rPr>
              <a:t>j</a:t>
            </a:r>
            <a:r>
              <a:rPr lang="zh-CN" altLang="en-US" dirty="0" smtClean="0">
                <a:solidFill>
                  <a:srgbClr val="FFC000"/>
                </a:solidFill>
              </a:rPr>
              <a:t>列的元素</a:t>
            </a:r>
            <a:endParaRPr lang="en-US" altLang="zh-CN" dirty="0" smtClean="0">
              <a:solidFill>
                <a:srgbClr val="FFC000"/>
              </a:solidFill>
            </a:endParaRPr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21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96427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7.2.1  </a:t>
            </a:r>
            <a:r>
              <a:rPr lang="zh-CN" altLang="en-US" dirty="0" smtClean="0"/>
              <a:t>找出矩阵的最大值及其位置</a:t>
            </a:r>
            <a:r>
              <a:rPr lang="en-US" altLang="zh-CN" dirty="0" smtClean="0">
                <a:solidFill>
                  <a:srgbClr val="FF0000"/>
                </a:solidFill>
              </a:rPr>
              <a:t>[</a:t>
            </a:r>
            <a:r>
              <a:rPr lang="zh-CN" altLang="en-US" dirty="0" smtClean="0">
                <a:solidFill>
                  <a:srgbClr val="FF0000"/>
                </a:solidFill>
              </a:rPr>
              <a:t>例</a:t>
            </a:r>
            <a:r>
              <a:rPr lang="en-US" altLang="zh-CN" dirty="0" smtClean="0">
                <a:solidFill>
                  <a:srgbClr val="FF0000"/>
                </a:solidFill>
              </a:rPr>
              <a:t>7-7]</a:t>
            </a:r>
            <a:r>
              <a:rPr lang="zh-CN" altLang="en-US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将1个3*2的矩阵存入1个3*2的二维数组中</a:t>
            </a:r>
            <a:endParaRPr lang="en-US" altLang="zh-CN" dirty="0" smtClean="0"/>
          </a:p>
          <a:p>
            <a:r>
              <a:rPr lang="zh-CN" altLang="en-US" dirty="0" smtClean="0"/>
              <a:t>找出最大值以及它的行下标和列下标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</a:t>
            </a:r>
            <a:r>
              <a:rPr lang="zh-CN" altLang="en-US" dirty="0" smtClean="0"/>
              <a:t>并输出该矩阵。 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 smtClean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a[3][2];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i, j, col, row;</a:t>
            </a:r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22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99220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7.2.1  </a:t>
            </a:r>
            <a:r>
              <a:rPr lang="zh-CN" altLang="en-US" dirty="0"/>
              <a:t>找出矩阵的最大值及其位置</a:t>
            </a:r>
            <a:r>
              <a:rPr lang="en-US" altLang="zh-CN" dirty="0">
                <a:solidFill>
                  <a:srgbClr val="FF0000"/>
                </a:solidFill>
              </a:rPr>
              <a:t>[</a:t>
            </a:r>
            <a:r>
              <a:rPr lang="zh-CN" altLang="en-US" dirty="0">
                <a:solidFill>
                  <a:srgbClr val="FF0000"/>
                </a:solidFill>
              </a:rPr>
              <a:t>例</a:t>
            </a:r>
            <a:r>
              <a:rPr lang="en-US" altLang="zh-CN" dirty="0">
                <a:solidFill>
                  <a:srgbClr val="FF0000"/>
                </a:solidFill>
              </a:rPr>
              <a:t>7-7]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endParaRPr lang="zh-CN" altLang="en-US" dirty="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/* </a:t>
            </a:r>
            <a:r>
              <a:rPr lang="zh-CN" altLang="en-US" dirty="0" smtClean="0"/>
              <a:t>输入矩阵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/* </a:t>
            </a:r>
            <a:r>
              <a:rPr lang="zh-CN" altLang="en-US" dirty="0" smtClean="0">
                <a:solidFill>
                  <a:srgbClr val="FFC000"/>
                </a:solidFill>
              </a:rPr>
              <a:t>二维</a:t>
            </a:r>
            <a:r>
              <a:rPr lang="zh-CN" altLang="en-US" dirty="0" smtClean="0"/>
              <a:t>数据，常采用</a:t>
            </a:r>
            <a:r>
              <a:rPr lang="en-US" altLang="zh-CN" dirty="0" smtClean="0">
                <a:solidFill>
                  <a:srgbClr val="FFC000"/>
                </a:solidFill>
              </a:rPr>
              <a:t>2</a:t>
            </a:r>
            <a:r>
              <a:rPr lang="zh-CN" altLang="en-US" dirty="0" smtClean="0"/>
              <a:t>重循环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("Enter 6 integers:\n");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for( i=0; i&lt;3; i++ )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   for( j=0; j&lt;2; j++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("%d", &amp;</a:t>
            </a:r>
            <a:r>
              <a:rPr lang="en-US" altLang="zh-CN" dirty="0" smtClean="0">
                <a:solidFill>
                  <a:srgbClr val="FF0000"/>
                </a:solidFill>
              </a:rPr>
              <a:t>a[i][j]);</a:t>
            </a:r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23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60597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7.2.1  </a:t>
            </a:r>
            <a:r>
              <a:rPr lang="zh-CN" altLang="en-US" dirty="0"/>
              <a:t>找出矩阵的最大值及其位置</a:t>
            </a:r>
            <a:r>
              <a:rPr lang="en-US" altLang="zh-CN" dirty="0">
                <a:solidFill>
                  <a:srgbClr val="FF0000"/>
                </a:solidFill>
              </a:rPr>
              <a:t>[</a:t>
            </a:r>
            <a:r>
              <a:rPr lang="zh-CN" altLang="en-US" dirty="0">
                <a:solidFill>
                  <a:srgbClr val="FF0000"/>
                </a:solidFill>
              </a:rPr>
              <a:t>例</a:t>
            </a:r>
            <a:r>
              <a:rPr lang="en-US" altLang="zh-CN" dirty="0">
                <a:solidFill>
                  <a:srgbClr val="FF0000"/>
                </a:solidFill>
              </a:rPr>
              <a:t>7-7]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endParaRPr lang="zh-CN" altLang="en-US" dirty="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/* </a:t>
            </a:r>
            <a:r>
              <a:rPr lang="zh-CN" altLang="en-US" dirty="0" smtClean="0"/>
              <a:t>输</a:t>
            </a:r>
            <a:r>
              <a:rPr lang="zh-CN" altLang="en-US" dirty="0"/>
              <a:t>出</a:t>
            </a:r>
            <a:r>
              <a:rPr lang="zh-CN" altLang="en-US" dirty="0" smtClean="0"/>
              <a:t>矩阵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for( i=0; i&lt;3; i++ )</a:t>
            </a:r>
          </a:p>
          <a:p>
            <a:pPr marL="0" indent="0">
              <a:buNone/>
            </a:pPr>
            <a:r>
              <a:rPr lang="en-US" altLang="zh-CN" dirty="0" smtClean="0"/>
              <a:t>{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FFC000"/>
                </a:solidFill>
              </a:rPr>
              <a:t>for( j=0; j&lt;2; j++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("%4d", </a:t>
            </a:r>
            <a:r>
              <a:rPr lang="en-US" altLang="zh-CN" dirty="0" smtClean="0">
                <a:solidFill>
                  <a:srgbClr val="FF0000"/>
                </a:solidFill>
              </a:rPr>
              <a:t>a[i][j]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("\n");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en-US" altLang="zh-CN" dirty="0"/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24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23231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7.2.1  </a:t>
            </a:r>
            <a:r>
              <a:rPr lang="zh-CN" altLang="en-US" dirty="0"/>
              <a:t>找出矩阵的最大值及其位置</a:t>
            </a:r>
            <a:r>
              <a:rPr lang="en-US" altLang="zh-CN" dirty="0">
                <a:solidFill>
                  <a:srgbClr val="FF0000"/>
                </a:solidFill>
              </a:rPr>
              <a:t>[</a:t>
            </a:r>
            <a:r>
              <a:rPr lang="zh-CN" altLang="en-US" dirty="0">
                <a:solidFill>
                  <a:srgbClr val="FF0000"/>
                </a:solidFill>
              </a:rPr>
              <a:t>例</a:t>
            </a:r>
            <a:r>
              <a:rPr lang="en-US" altLang="zh-CN" dirty="0">
                <a:solidFill>
                  <a:srgbClr val="FF0000"/>
                </a:solidFill>
              </a:rPr>
              <a:t>7-7]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endParaRPr lang="zh-CN" altLang="en-US" dirty="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/* </a:t>
            </a:r>
            <a:r>
              <a:rPr lang="zh-CN" altLang="en-US" dirty="0" smtClean="0"/>
              <a:t>遍历矩阵，求最大元素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row = col = 0;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for( i=0; i&lt;3; i++ )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   for( j=0; j&lt;2; j++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if(</a:t>
            </a:r>
            <a:r>
              <a:rPr lang="en-US" altLang="zh-CN" dirty="0" smtClean="0">
                <a:solidFill>
                  <a:srgbClr val="FF0000"/>
                </a:solidFill>
              </a:rPr>
              <a:t>a[i][j]&gt;a[row][col]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{   /* </a:t>
            </a:r>
            <a:r>
              <a:rPr lang="zh-CN" altLang="en-US" dirty="0" smtClean="0"/>
              <a:t>更新最大值的下标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</a:t>
            </a:r>
            <a:r>
              <a:rPr lang="en-US" altLang="zh-CN" dirty="0"/>
              <a:t>row</a:t>
            </a:r>
            <a:r>
              <a:rPr lang="en-US" altLang="zh-CN" dirty="0" smtClean="0"/>
              <a:t> = i;</a:t>
            </a:r>
          </a:p>
          <a:p>
            <a:pPr marL="0" indent="0">
              <a:buNone/>
            </a:pPr>
            <a:r>
              <a:rPr lang="en-US" altLang="zh-CN" dirty="0" smtClean="0"/>
              <a:t>          col = j;</a:t>
            </a:r>
          </a:p>
          <a:p>
            <a:pPr marL="0" indent="0">
              <a:buNone/>
            </a:pPr>
            <a:r>
              <a:rPr lang="en-US" altLang="zh-CN" dirty="0" smtClean="0"/>
              <a:t>       }</a:t>
            </a:r>
          </a:p>
          <a:p>
            <a:pPr marL="0" indent="0">
              <a:buNone/>
            </a:pPr>
            <a:r>
              <a:rPr lang="en-US" altLang="zh-CN" dirty="0" err="1"/>
              <a:t>printf</a:t>
            </a:r>
            <a:r>
              <a:rPr lang="en-US" altLang="zh-CN" dirty="0" smtClean="0"/>
              <a:t>("max = a[%d][%d] = %d\n", </a:t>
            </a:r>
          </a:p>
          <a:p>
            <a:pPr marL="0" indent="0">
              <a:buNone/>
            </a:pPr>
            <a:r>
              <a:rPr lang="en-US" altLang="zh-CN" dirty="0" smtClean="0"/>
              <a:t>    row, col, </a:t>
            </a:r>
            <a:r>
              <a:rPr lang="en-US" altLang="zh-CN" dirty="0" smtClean="0">
                <a:solidFill>
                  <a:srgbClr val="FF0000"/>
                </a:solidFill>
              </a:rPr>
              <a:t>a[row][</a:t>
            </a:r>
            <a:r>
              <a:rPr lang="en-US" altLang="zh-CN" dirty="0">
                <a:solidFill>
                  <a:srgbClr val="FF0000"/>
                </a:solidFill>
              </a:rPr>
              <a:t>col</a:t>
            </a:r>
            <a:r>
              <a:rPr lang="en-US" altLang="zh-CN" dirty="0" smtClean="0">
                <a:solidFill>
                  <a:srgbClr val="FF0000"/>
                </a:solidFill>
              </a:rPr>
              <a:t>]</a:t>
            </a:r>
            <a:r>
              <a:rPr lang="en-US" altLang="zh-CN" dirty="0" smtClean="0"/>
              <a:t>);</a:t>
            </a:r>
            <a:endParaRPr lang="en-US" altLang="zh-CN" dirty="0"/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25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77837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7.2.3  </a:t>
            </a:r>
            <a:r>
              <a:rPr lang="zh-CN" altLang="en-US" dirty="0" smtClean="0"/>
              <a:t>二维数组的初始化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 smtClean="0"/>
              <a:t>分行初始化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zh-CN" altLang="en-US" dirty="0" smtClean="0"/>
              <a:t>类型名 数组名</a:t>
            </a:r>
            <a:r>
              <a:rPr lang="en-US" altLang="zh-CN" dirty="0" smtClean="0"/>
              <a:t>[</a:t>
            </a:r>
            <a:r>
              <a:rPr lang="zh-CN" altLang="en-US" dirty="0" smtClean="0"/>
              <a:t>行</a:t>
            </a:r>
            <a:r>
              <a:rPr lang="zh-CN" altLang="en-US" dirty="0"/>
              <a:t>数</a:t>
            </a:r>
            <a:r>
              <a:rPr lang="en-US" altLang="zh-CN" dirty="0" smtClean="0"/>
              <a:t>][</a:t>
            </a:r>
            <a:r>
              <a:rPr lang="zh-CN" altLang="en-US" dirty="0" smtClean="0"/>
              <a:t>列</a:t>
            </a:r>
            <a:r>
              <a:rPr lang="zh-CN" altLang="en-US" dirty="0"/>
              <a:t>数</a:t>
            </a:r>
            <a:r>
              <a:rPr lang="en-US" altLang="zh-CN" dirty="0" smtClean="0"/>
              <a:t>] =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  { </a:t>
            </a:r>
            <a:r>
              <a:rPr lang="zh-CN" altLang="en-US" dirty="0" smtClean="0"/>
              <a:t>行</a:t>
            </a:r>
            <a:r>
              <a:rPr lang="en-US" altLang="zh-CN" dirty="0" smtClean="0"/>
              <a:t>0</a:t>
            </a:r>
            <a:r>
              <a:rPr lang="zh-CN" altLang="en-US" dirty="0"/>
              <a:t>初值</a:t>
            </a:r>
            <a:r>
              <a:rPr lang="zh-CN" altLang="en-US" dirty="0" smtClean="0"/>
              <a:t>表 </a:t>
            </a:r>
            <a:r>
              <a:rPr lang="en-US" altLang="zh-CN" dirty="0" smtClean="0"/>
              <a:t>}, { </a:t>
            </a:r>
            <a:r>
              <a:rPr lang="zh-CN" altLang="en-US" dirty="0" smtClean="0"/>
              <a:t>行</a:t>
            </a:r>
            <a:r>
              <a:rPr lang="en-US" altLang="zh-CN" dirty="0" smtClean="0"/>
              <a:t>1</a:t>
            </a:r>
            <a:r>
              <a:rPr lang="zh-CN" altLang="en-US" dirty="0" smtClean="0"/>
              <a:t>初值表 </a:t>
            </a:r>
            <a:r>
              <a:rPr lang="en-US" altLang="zh-CN" dirty="0" smtClean="0"/>
              <a:t>}, …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  };</a:t>
            </a:r>
            <a:endParaRPr lang="en-US" altLang="zh-CN" dirty="0"/>
          </a:p>
          <a:p>
            <a:pPr lvl="1"/>
            <a:r>
              <a:rPr lang="zh-CN" altLang="en-US" dirty="0" smtClean="0"/>
              <a:t>初始化</a:t>
            </a:r>
            <a:r>
              <a:rPr lang="zh-CN" altLang="en-US" dirty="0"/>
              <a:t>所有</a:t>
            </a:r>
            <a:r>
              <a:rPr lang="zh-CN" altLang="en-US" dirty="0" smtClean="0"/>
              <a:t>元素</a:t>
            </a:r>
            <a:endParaRPr lang="en-US" altLang="zh-CN" dirty="0" smtClean="0"/>
          </a:p>
          <a:p>
            <a:pPr marL="914400" lvl="2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a[3][3] = { {1,2,3}, {4,5,6}, {7,8,9} };</a:t>
            </a:r>
          </a:p>
          <a:p>
            <a:pPr lvl="1"/>
            <a:r>
              <a:rPr lang="zh-CN" altLang="en-US" dirty="0" smtClean="0"/>
              <a:t>初始化前</a:t>
            </a:r>
            <a:r>
              <a:rPr lang="en-US" altLang="zh-CN" dirty="0" smtClean="0"/>
              <a:t>2</a:t>
            </a:r>
            <a:r>
              <a:rPr lang="zh-CN" altLang="en-US" dirty="0" smtClean="0"/>
              <a:t>行</a:t>
            </a:r>
            <a:endParaRPr lang="en-US" altLang="zh-CN" dirty="0" smtClean="0"/>
          </a:p>
          <a:p>
            <a:pPr marL="914400" lvl="2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/>
              <a:t>a[3][3] = { {1,2,3}, </a:t>
            </a:r>
            <a:r>
              <a:rPr lang="en-US" altLang="zh-CN" dirty="0" smtClean="0"/>
              <a:t>{4,5,6} }; </a:t>
            </a:r>
          </a:p>
          <a:p>
            <a:pPr lvl="1"/>
            <a:r>
              <a:rPr lang="zh-CN" altLang="en-US" dirty="0" smtClean="0"/>
              <a:t>行</a:t>
            </a:r>
            <a:r>
              <a:rPr lang="en-US" altLang="zh-CN" dirty="0" smtClean="0"/>
              <a:t>1</a:t>
            </a:r>
            <a:r>
              <a:rPr lang="zh-CN" altLang="en-US" dirty="0" smtClean="0"/>
              <a:t>无初始化</a:t>
            </a:r>
            <a:endParaRPr lang="en-US" altLang="zh-CN" dirty="0" smtClean="0"/>
          </a:p>
          <a:p>
            <a:pPr marL="914400" lvl="2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/>
              <a:t>a[3][3] = { {1,2,3}, </a:t>
            </a:r>
            <a:r>
              <a:rPr lang="en-US" altLang="zh-CN" dirty="0" smtClean="0"/>
              <a:t>{ }, </a:t>
            </a:r>
            <a:r>
              <a:rPr lang="en-US" altLang="zh-CN" dirty="0"/>
              <a:t>{7,8,9} </a:t>
            </a:r>
            <a:r>
              <a:rPr lang="en-US" altLang="zh-CN" dirty="0" smtClean="0"/>
              <a:t>};</a:t>
            </a:r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26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7106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7.2.3 </a:t>
            </a:r>
            <a:r>
              <a:rPr lang="zh-CN" altLang="en-US" dirty="0" smtClean="0"/>
              <a:t>二</a:t>
            </a:r>
            <a:r>
              <a:rPr lang="zh-CN" altLang="en-US" dirty="0"/>
              <a:t>维数组的初始化</a:t>
            </a:r>
            <a:endParaRPr lang="zh-CN" altLang="en-US" dirty="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069159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顺序初始化</a:t>
            </a:r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类型名 数组名</a:t>
            </a:r>
            <a:r>
              <a:rPr lang="en-US" altLang="zh-CN" dirty="0"/>
              <a:t>[</a:t>
            </a:r>
            <a:r>
              <a:rPr lang="zh-CN" altLang="en-US" dirty="0" smtClean="0"/>
              <a:t>行数</a:t>
            </a:r>
            <a:r>
              <a:rPr lang="en-US" altLang="zh-CN" dirty="0" smtClean="0"/>
              <a:t>][</a:t>
            </a:r>
            <a:r>
              <a:rPr lang="zh-CN" altLang="en-US" dirty="0" smtClean="0"/>
              <a:t>列数</a:t>
            </a:r>
            <a:r>
              <a:rPr lang="en-US" altLang="zh-CN" dirty="0" smtClean="0"/>
              <a:t>] </a:t>
            </a:r>
            <a:r>
              <a:rPr lang="en-US" altLang="zh-CN" dirty="0"/>
              <a:t>= </a:t>
            </a:r>
            <a:r>
              <a:rPr lang="en-US" altLang="zh-CN" dirty="0" smtClean="0"/>
              <a:t>{ </a:t>
            </a:r>
            <a:r>
              <a:rPr lang="zh-CN" altLang="en-US" dirty="0" smtClean="0"/>
              <a:t>初值</a:t>
            </a:r>
            <a:r>
              <a:rPr lang="zh-CN" altLang="en-US" dirty="0"/>
              <a:t>表 </a:t>
            </a:r>
            <a:r>
              <a:rPr lang="en-US" altLang="zh-CN" dirty="0" smtClean="0"/>
              <a:t>};</a:t>
            </a:r>
          </a:p>
          <a:p>
            <a:pPr marL="400050" lvl="1" indent="0">
              <a:buNone/>
            </a:pPr>
            <a:endParaRPr lang="en-US" altLang="zh-CN" dirty="0" smtClean="0"/>
          </a:p>
          <a:p>
            <a:pPr marL="400050" lvl="1" indent="0">
              <a:buNone/>
            </a:pPr>
            <a:r>
              <a:rPr lang="zh-CN" altLang="en-US" dirty="0" smtClean="0"/>
              <a:t>二</a:t>
            </a:r>
            <a:r>
              <a:rPr lang="zh-CN" altLang="en-US" dirty="0"/>
              <a:t>维数组的元素按照在内存中存放顺序（逐行连续存放）与初始化的值</a:t>
            </a:r>
            <a:r>
              <a:rPr lang="zh-CN" altLang="en-US" dirty="0" smtClean="0"/>
              <a:t>对应。</a:t>
            </a:r>
            <a:endParaRPr lang="en-US" altLang="zh-CN" dirty="0" smtClean="0"/>
          </a:p>
          <a:p>
            <a:pPr marL="400050" lvl="1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a[3][3] = { 1,2,3,4,5,6,7,8,9 };</a:t>
            </a:r>
          </a:p>
          <a:p>
            <a:pPr marL="400050" lvl="1" indent="0">
              <a:buNone/>
            </a:pPr>
            <a:endParaRPr lang="en-US" altLang="zh-CN" dirty="0" smtClean="0"/>
          </a:p>
          <a:p>
            <a:pPr marL="400050" lvl="1" indent="0">
              <a:buNone/>
            </a:pPr>
            <a:r>
              <a:rPr lang="zh-CN" altLang="en-US" dirty="0" smtClean="0"/>
              <a:t>等价于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/>
              <a:t>a[3][3] = { {1,2,3</a:t>
            </a:r>
            <a:r>
              <a:rPr lang="en-US" altLang="zh-CN" dirty="0" smtClean="0"/>
              <a:t>},{</a:t>
            </a:r>
            <a:r>
              <a:rPr lang="en-US" altLang="zh-CN" dirty="0"/>
              <a:t>4,5,6</a:t>
            </a:r>
            <a:r>
              <a:rPr lang="en-US" altLang="zh-CN" dirty="0" smtClean="0"/>
              <a:t>},{</a:t>
            </a:r>
            <a:r>
              <a:rPr lang="en-US" altLang="zh-CN" dirty="0"/>
              <a:t>7,8,9} };</a:t>
            </a:r>
          </a:p>
          <a:p>
            <a:pPr marL="400050" lvl="1" indent="0">
              <a:buNone/>
            </a:pPr>
            <a:endParaRPr lang="en-US" altLang="zh-CN" dirty="0" smtClean="0"/>
          </a:p>
          <a:p>
            <a:pPr marL="400050" lvl="1" indent="0">
              <a:buNone/>
            </a:pPr>
            <a:endParaRPr lang="en-US" altLang="zh-CN" dirty="0" smtClean="0"/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27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79406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7.2.3 </a:t>
            </a:r>
            <a:r>
              <a:rPr lang="zh-CN" altLang="en-US" dirty="0"/>
              <a:t>二维数组的</a:t>
            </a:r>
            <a:r>
              <a:rPr lang="zh-CN" altLang="en-US" dirty="0" smtClean="0"/>
              <a:t>初始化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>
                <a:solidFill>
                  <a:srgbClr val="FF0000"/>
                </a:solidFill>
              </a:rPr>
              <a:t>[</a:t>
            </a:r>
            <a:r>
              <a:rPr lang="zh-CN" altLang="en-US" dirty="0">
                <a:solidFill>
                  <a:srgbClr val="FF0000"/>
                </a:solidFill>
              </a:rPr>
              <a:t>省略行长</a:t>
            </a:r>
            <a:r>
              <a:rPr lang="zh-CN" altLang="en-US" dirty="0" smtClean="0">
                <a:solidFill>
                  <a:srgbClr val="FF0000"/>
                </a:solidFill>
              </a:rPr>
              <a:t>度</a:t>
            </a:r>
            <a:r>
              <a:rPr lang="en-US" altLang="zh-CN" dirty="0" smtClean="0">
                <a:solidFill>
                  <a:srgbClr val="FF0000"/>
                </a:solidFill>
              </a:rPr>
              <a:t>]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700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6047184" cy="4700959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对全部元素都赋了初值，</a:t>
            </a:r>
          </a:p>
          <a:p>
            <a:pPr marL="457200" lvl="1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a[ ][3] = { 1,2,3,4,5,6,7,8,9 };</a:t>
            </a:r>
          </a:p>
          <a:p>
            <a:pPr marL="514350" indent="-457200"/>
            <a:endParaRPr lang="en-US" altLang="zh-CN" dirty="0" smtClean="0"/>
          </a:p>
          <a:p>
            <a:pPr marL="514350" indent="-457200"/>
            <a:endParaRPr lang="en-US" altLang="zh-CN" dirty="0"/>
          </a:p>
          <a:p>
            <a:pPr marL="514350" indent="-457200"/>
            <a:r>
              <a:rPr lang="zh-CN" altLang="en-US" dirty="0" smtClean="0"/>
              <a:t>或在分行初始化时，在初值表中列出了全部行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static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b[ ][3] = { {1,2,3},{},{4,5},{} }</a:t>
            </a:r>
            <a:r>
              <a:rPr lang="zh-CN" altLang="en-US" dirty="0" smtClean="0"/>
              <a:t>；</a:t>
            </a:r>
            <a:endParaRPr lang="en-US" altLang="zh-CN" dirty="0" smtClean="0"/>
          </a:p>
        </p:txBody>
      </p:sp>
      <p:sp>
        <p:nvSpPr>
          <p:cNvPr id="37893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0C13D10C-A7DB-4028-91B3-9CEDC2F726A0}" type="slidenum">
              <a:rPr lang="zh-CN" altLang="en-US" smtClean="0"/>
              <a:pPr/>
              <a:t>28</a:t>
            </a:fld>
            <a:endParaRPr lang="en-US" altLang="zh-CN" smtClean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5508104" y="1268760"/>
            <a:ext cx="3312368" cy="1813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 lvl="2"/>
            <a:r>
              <a:rPr kumimoji="1" lang="zh-CN" altLang="en-US" sz="2800" b="1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数组</a:t>
            </a:r>
            <a:r>
              <a:rPr kumimoji="1" lang="en-US" altLang="zh-CN" sz="2800" b="1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a</a:t>
            </a:r>
          </a:p>
          <a:p>
            <a:pPr lvl="2"/>
            <a:r>
              <a:rPr kumimoji="1" lang="en-US" altLang="zh-CN" sz="2800" b="1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1    2    3 </a:t>
            </a:r>
          </a:p>
          <a:p>
            <a:pPr lvl="2"/>
            <a:r>
              <a:rPr kumimoji="1" lang="en-US" altLang="zh-CN" sz="2800" b="1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4    5    6</a:t>
            </a:r>
          </a:p>
          <a:p>
            <a:pPr lvl="2"/>
            <a:r>
              <a:rPr kumimoji="1" lang="en-US" altLang="zh-CN" sz="2800" b="1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7    8    9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5724293" y="4077072"/>
            <a:ext cx="3419707" cy="2244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 lvl="2"/>
            <a:r>
              <a:rPr kumimoji="1" lang="zh-CN" altLang="en-US" sz="2800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数组</a:t>
            </a:r>
            <a:r>
              <a:rPr kumimoji="1" lang="en-US" altLang="zh-CN" sz="2800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b</a:t>
            </a:r>
          </a:p>
          <a:p>
            <a:pPr lvl="2"/>
            <a:r>
              <a:rPr kumimoji="1" lang="en-US" altLang="zh-CN" sz="2800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1    2    3</a:t>
            </a:r>
          </a:p>
          <a:p>
            <a:pPr lvl="2"/>
            <a:r>
              <a:rPr kumimoji="1" lang="en-US" altLang="zh-CN" sz="2800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0    0    0</a:t>
            </a:r>
          </a:p>
          <a:p>
            <a:pPr lvl="2"/>
            <a:r>
              <a:rPr kumimoji="1" lang="en-US" altLang="zh-CN" sz="2800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4    5    0</a:t>
            </a:r>
          </a:p>
          <a:p>
            <a:pPr lvl="2"/>
            <a:r>
              <a:rPr kumimoji="1" lang="en-US" altLang="zh-CN" sz="2800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0    0    0</a:t>
            </a:r>
          </a:p>
        </p:txBody>
      </p:sp>
    </p:spTree>
    <p:extLst>
      <p:ext uri="{BB962C8B-B14F-4D97-AF65-F5344CB8AC3E}">
        <p14:creationId xmlns:p14="http://schemas.microsoft.com/office/powerpoint/2010/main" val="39316545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0018" grpId="0" uiExpand="1" build="p" bldLvl="2" autoUpdateAnimBg="0"/>
      <p:bldP spid="37891" grpId="0" uiExpand="1"/>
      <p:bldP spid="3789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7.2.4 </a:t>
            </a:r>
            <a:r>
              <a:rPr lang="zh-CN" altLang="en-US" dirty="0" smtClean="0"/>
              <a:t>二维数组编程</a:t>
            </a:r>
            <a:r>
              <a:rPr lang="en-US" altLang="zh-CN" dirty="0" smtClean="0"/>
              <a:t>[</a:t>
            </a:r>
            <a:r>
              <a:rPr lang="zh-CN" altLang="en-US" dirty="0" smtClean="0">
                <a:solidFill>
                  <a:srgbClr val="FF0000"/>
                </a:solidFill>
              </a:rPr>
              <a:t>定义矩阵</a:t>
            </a:r>
            <a:r>
              <a:rPr lang="en-US" altLang="zh-CN" dirty="0" smtClean="0"/>
              <a:t>] </a:t>
            </a:r>
            <a:br>
              <a:rPr lang="en-US" altLang="zh-CN" dirty="0" smtClean="0"/>
            </a:br>
            <a:r>
              <a:rPr lang="en-US" altLang="zh-CN" dirty="0" smtClean="0">
                <a:solidFill>
                  <a:srgbClr val="FF0000"/>
                </a:solidFill>
              </a:rPr>
              <a:t>[</a:t>
            </a:r>
            <a:r>
              <a:rPr lang="zh-CN" altLang="en-US" dirty="0" smtClean="0">
                <a:solidFill>
                  <a:srgbClr val="FF0000"/>
                </a:solidFill>
              </a:rPr>
              <a:t>例</a:t>
            </a:r>
            <a:r>
              <a:rPr lang="en-US" altLang="zh-CN" dirty="0" smtClean="0">
                <a:solidFill>
                  <a:srgbClr val="FF0000"/>
                </a:solidFill>
              </a:rPr>
              <a:t>7-8]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/>
              <a:t>定义一</a:t>
            </a:r>
            <a:r>
              <a:rPr lang="zh-CN" altLang="en-US" dirty="0" smtClean="0"/>
              <a:t>个</a:t>
            </a:r>
            <a:r>
              <a:rPr lang="en-US" altLang="zh-CN" dirty="0" smtClean="0"/>
              <a:t>3x2</a:t>
            </a:r>
            <a:r>
              <a:rPr lang="zh-CN" altLang="en-US" dirty="0" smtClean="0"/>
              <a:t>的二维数组，其元素值满足：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/>
              <a:t>a</a:t>
            </a:r>
            <a:r>
              <a:rPr lang="en-US" altLang="zh-CN" dirty="0" smtClean="0"/>
              <a:t>[i][j] = i + j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a[3][2];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i, j;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00B050"/>
                </a:solidFill>
              </a:rPr>
              <a:t>/* </a:t>
            </a:r>
            <a:r>
              <a:rPr lang="zh-CN" altLang="en-US" dirty="0" smtClean="0">
                <a:solidFill>
                  <a:srgbClr val="00B050"/>
                </a:solidFill>
              </a:rPr>
              <a:t>计算元素值 </a:t>
            </a:r>
            <a:r>
              <a:rPr lang="en-US" altLang="zh-CN" dirty="0" smtClean="0">
                <a:solidFill>
                  <a:srgbClr val="00B05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/>
              <a:t>for ( i=0; i&lt;3; i++ )</a:t>
            </a:r>
          </a:p>
          <a:p>
            <a:pPr marL="0" indent="0">
              <a:buNone/>
            </a:pPr>
            <a:r>
              <a:rPr lang="en-US" altLang="zh-CN" dirty="0" smtClean="0"/>
              <a:t>   for </a:t>
            </a:r>
            <a:r>
              <a:rPr lang="en-US" altLang="zh-CN" dirty="0"/>
              <a:t>( </a:t>
            </a:r>
            <a:r>
              <a:rPr lang="en-US" altLang="zh-CN" dirty="0" smtClean="0"/>
              <a:t>j=0</a:t>
            </a:r>
            <a:r>
              <a:rPr lang="en-US" altLang="zh-CN" dirty="0"/>
              <a:t>; </a:t>
            </a:r>
            <a:r>
              <a:rPr lang="en-US" altLang="zh-CN" dirty="0" smtClean="0"/>
              <a:t>j&lt;2; j++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en-US" altLang="zh-CN" dirty="0" smtClean="0">
                <a:solidFill>
                  <a:srgbClr val="FFC000"/>
                </a:solidFill>
              </a:rPr>
              <a:t>a[i][j] </a:t>
            </a:r>
            <a:r>
              <a:rPr lang="en-US" altLang="zh-CN" dirty="0" smtClean="0"/>
              <a:t>= i + j;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29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66156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7</a:t>
            </a:r>
            <a:r>
              <a:rPr lang="en-US" altLang="zh-CN" dirty="0"/>
              <a:t>.</a:t>
            </a:r>
            <a:r>
              <a:rPr lang="en-US" altLang="zh-CN" dirty="0" smtClean="0"/>
              <a:t>1.1 </a:t>
            </a:r>
            <a:r>
              <a:rPr lang="zh-CN" altLang="en-US" dirty="0" smtClean="0"/>
              <a:t>一维数组元素存储</a:t>
            </a:r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A14AF1A5-CB19-4950-A985-9FBDAFB63834}" type="slidenum">
              <a:rPr lang="zh-CN" altLang="en-US" smtClean="0"/>
              <a:pPr/>
              <a:t>3</a:t>
            </a:fld>
            <a:endParaRPr lang="en-US" altLang="zh-CN" smtClean="0"/>
          </a:p>
        </p:txBody>
      </p:sp>
      <p:grpSp>
        <p:nvGrpSpPr>
          <p:cNvPr id="7" name="组合 6"/>
          <p:cNvGrpSpPr/>
          <p:nvPr/>
        </p:nvGrpSpPr>
        <p:grpSpPr>
          <a:xfrm>
            <a:off x="1475656" y="1255569"/>
            <a:ext cx="1872208" cy="5193195"/>
            <a:chOff x="3726751" y="1268761"/>
            <a:chExt cx="1872208" cy="5589239"/>
          </a:xfrm>
        </p:grpSpPr>
        <p:sp>
          <p:nvSpPr>
            <p:cNvPr id="5" name="矩形 4"/>
            <p:cNvSpPr/>
            <p:nvPr/>
          </p:nvSpPr>
          <p:spPr>
            <a:xfrm>
              <a:off x="3726751" y="2566953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a[1</a:t>
              </a:r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3726751" y="3073058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a[2</a:t>
              </a:r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3726751" y="3579163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3726751" y="4085268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2" name="矩形 11"/>
            <p:cNvSpPr/>
            <p:nvPr/>
          </p:nvSpPr>
          <p:spPr>
            <a:xfrm>
              <a:off x="3726751" y="4591373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a[7]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3726751" y="5085440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a[8]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3726751" y="5591545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a[9]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3726751" y="2060848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a[0</a:t>
              </a:r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3726751" y="1268761"/>
              <a:ext cx="1872208" cy="79208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3726751" y="6097650"/>
              <a:ext cx="1872208" cy="7603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606161" y="1373867"/>
            <a:ext cx="31341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chemeClr val="lt1"/>
                </a:solidFill>
                <a:latin typeface="Courier New" pitchFamily="49" charset="0"/>
                <a:ea typeface="+mn-ea"/>
                <a:cs typeface="Courier New" pitchFamily="49" charset="0"/>
              </a:rPr>
              <a:t>       </a:t>
            </a:r>
            <a:r>
              <a:rPr lang="en-US" altLang="zh-CN" sz="2400" b="1" dirty="0" err="1" smtClean="0">
                <a:solidFill>
                  <a:schemeClr val="lt1"/>
                </a:solidFill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lang="en-US" altLang="zh-CN" sz="2400" b="1" dirty="0" smtClean="0">
                <a:solidFill>
                  <a:schemeClr val="lt1"/>
                </a:solidFill>
                <a:latin typeface="Courier New" pitchFamily="49" charset="0"/>
                <a:ea typeface="+mn-ea"/>
                <a:cs typeface="Courier New" pitchFamily="49" charset="0"/>
              </a:rPr>
              <a:t> a[10]</a:t>
            </a:r>
          </a:p>
          <a:p>
            <a:r>
              <a:rPr lang="en-US" altLang="zh-CN" sz="2400" b="1" dirty="0" smtClean="0">
                <a:solidFill>
                  <a:schemeClr val="lt1"/>
                </a:solidFill>
                <a:latin typeface="Courier New" pitchFamily="49" charset="0"/>
                <a:ea typeface="+mn-ea"/>
                <a:cs typeface="Courier New" pitchFamily="49" charset="0"/>
              </a:rPr>
              <a:t>a</a:t>
            </a:r>
            <a:endParaRPr lang="zh-CN" altLang="en-US" sz="2400" b="1" dirty="0">
              <a:solidFill>
                <a:schemeClr val="lt1"/>
              </a:solidFill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cxnSp>
        <p:nvCxnSpPr>
          <p:cNvPr id="19" name="直接箭头连接符 18"/>
          <p:cNvCxnSpPr/>
          <p:nvPr/>
        </p:nvCxnSpPr>
        <p:spPr>
          <a:xfrm flipH="1">
            <a:off x="3352177" y="1991531"/>
            <a:ext cx="1224136" cy="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851920" y="2916624"/>
            <a:ext cx="36471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可以用一个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下标，例如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i</a:t>
            </a:r>
            <a:r>
              <a:rPr lang="en-US" altLang="zh-CN" sz="24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,</a:t>
            </a:r>
          </a:p>
          <a:p>
            <a:r>
              <a:rPr lang="zh-CN" altLang="en-US" sz="2400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指示第</a:t>
            </a:r>
            <a:r>
              <a:rPr lang="en-US" altLang="zh-CN" sz="2400" b="1" i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i</a:t>
            </a:r>
            <a:r>
              <a:rPr lang="zh-CN" altLang="en-US" sz="24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个元素。</a:t>
            </a:r>
            <a:endParaRPr lang="zh-CN" altLang="en-US" sz="2400" b="1" dirty="0">
              <a:solidFill>
                <a:srgbClr val="FFFF00"/>
              </a:solidFill>
              <a:latin typeface="楷体" pitchFamily="49" charset="-122"/>
              <a:ea typeface="楷体" pitchFamily="49" charset="-122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54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7.2.4 </a:t>
            </a:r>
            <a:r>
              <a:rPr lang="zh-CN" altLang="en-US" dirty="0" smtClean="0"/>
              <a:t>二维数组编程</a:t>
            </a:r>
            <a:r>
              <a:rPr lang="en-US" altLang="zh-CN" dirty="0" smtClean="0"/>
              <a:t>[</a:t>
            </a:r>
            <a:r>
              <a:rPr lang="zh-CN" altLang="en-US" dirty="0" smtClean="0">
                <a:solidFill>
                  <a:srgbClr val="FF0000"/>
                </a:solidFill>
              </a:rPr>
              <a:t>定义矩阵</a:t>
            </a:r>
            <a:r>
              <a:rPr lang="en-US" altLang="zh-CN" dirty="0" smtClean="0"/>
              <a:t>]</a:t>
            </a:r>
            <a:br>
              <a:rPr lang="en-US" altLang="zh-CN" dirty="0" smtClean="0"/>
            </a:br>
            <a:r>
              <a:rPr lang="en-US" altLang="zh-CN" dirty="0">
                <a:solidFill>
                  <a:srgbClr val="FF0000"/>
                </a:solidFill>
              </a:rPr>
              <a:t>[</a:t>
            </a:r>
            <a:r>
              <a:rPr lang="zh-CN" altLang="en-US" dirty="0">
                <a:solidFill>
                  <a:srgbClr val="FF0000"/>
                </a:solidFill>
              </a:rPr>
              <a:t>例</a:t>
            </a:r>
            <a:r>
              <a:rPr lang="en-US" altLang="zh-CN" dirty="0">
                <a:solidFill>
                  <a:srgbClr val="FF0000"/>
                </a:solidFill>
              </a:rPr>
              <a:t>7-8]</a:t>
            </a:r>
            <a:endParaRPr lang="zh-CN" altLang="en-US" dirty="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00B050"/>
                </a:solidFill>
              </a:rPr>
              <a:t>/* </a:t>
            </a:r>
            <a:r>
              <a:rPr lang="zh-CN" altLang="en-US" dirty="0" smtClean="0">
                <a:solidFill>
                  <a:srgbClr val="00B050"/>
                </a:solidFill>
              </a:rPr>
              <a:t>按矩阵格式输出二维数组 </a:t>
            </a:r>
            <a:r>
              <a:rPr lang="en-US" altLang="zh-CN" dirty="0" smtClean="0">
                <a:solidFill>
                  <a:srgbClr val="00B05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/>
              <a:t>for ( i=0; i&lt;3; i++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for </a:t>
            </a:r>
            <a:r>
              <a:rPr lang="en-US" altLang="zh-CN" dirty="0"/>
              <a:t>( </a:t>
            </a:r>
            <a:r>
              <a:rPr lang="en-US" altLang="zh-CN" dirty="0" smtClean="0"/>
              <a:t>j=0</a:t>
            </a:r>
            <a:r>
              <a:rPr lang="en-US" altLang="zh-CN" dirty="0"/>
              <a:t>; </a:t>
            </a:r>
            <a:r>
              <a:rPr lang="en-US" altLang="zh-CN" dirty="0" smtClean="0"/>
              <a:t>j&lt;2; j++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en-US" altLang="zh-CN" dirty="0" err="1"/>
              <a:t>printf</a:t>
            </a:r>
            <a:r>
              <a:rPr lang="en-US" altLang="zh-CN" dirty="0"/>
              <a:t>("%4d", </a:t>
            </a:r>
            <a:r>
              <a:rPr lang="en-US" altLang="zh-CN" dirty="0">
                <a:solidFill>
                  <a:srgbClr val="FFC000"/>
                </a:solidFill>
              </a:rPr>
              <a:t>a[i][j]</a:t>
            </a:r>
            <a:r>
              <a:rPr lang="en-US" altLang="zh-CN" dirty="0"/>
              <a:t>);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("\n");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en-US" altLang="zh-CN" dirty="0"/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30</a:t>
            </a:fld>
            <a:endParaRPr lang="en-US" altLang="zh-CN" smtClean="0"/>
          </a:p>
        </p:txBody>
      </p:sp>
      <p:sp>
        <p:nvSpPr>
          <p:cNvPr id="2" name="矩形 1"/>
          <p:cNvSpPr/>
          <p:nvPr/>
        </p:nvSpPr>
        <p:spPr>
          <a:xfrm>
            <a:off x="4355976" y="4725144"/>
            <a:ext cx="4107215" cy="5847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可以 </a:t>
            </a:r>
            <a:r>
              <a:rPr lang="en-US" altLang="zh-CN" sz="3200" b="1" dirty="0" err="1" smtClean="0"/>
              <a:t>printf</a:t>
            </a:r>
            <a:r>
              <a:rPr lang="en-US" altLang="zh-CN" sz="3200" b="1" dirty="0" smtClean="0"/>
              <a:t>(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‘</a:t>
            </a:r>
            <a:r>
              <a:rPr lang="en-US" altLang="zh-CN" sz="3200" b="1" dirty="0" smtClean="0"/>
              <a:t>\n</a:t>
            </a:r>
            <a:r>
              <a:rPr lang="en-US" altLang="zh-CN" sz="3200" b="1" dirty="0" smtClean="0">
                <a:solidFill>
                  <a:srgbClr val="FF0000"/>
                </a:solidFill>
              </a:rPr>
              <a:t>’</a:t>
            </a:r>
            <a:r>
              <a:rPr lang="en-US" altLang="zh-CN" sz="3200" b="1" dirty="0" smtClean="0"/>
              <a:t>);</a:t>
            </a:r>
            <a:r>
              <a:rPr lang="zh-CN" altLang="en-US" sz="3200" b="1" dirty="0" smtClean="0"/>
              <a:t> 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吗？</a:t>
            </a:r>
            <a:endParaRPr lang="en-US" altLang="zh-C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1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7.2.4 </a:t>
            </a:r>
            <a:r>
              <a:rPr lang="zh-CN" altLang="en-US" dirty="0"/>
              <a:t>二维数组编程</a:t>
            </a:r>
            <a:r>
              <a:rPr lang="en-US" altLang="zh-CN" dirty="0"/>
              <a:t>[</a:t>
            </a:r>
            <a:r>
              <a:rPr lang="zh-CN" altLang="en-US" dirty="0">
                <a:solidFill>
                  <a:srgbClr val="FF0000"/>
                </a:solidFill>
              </a:rPr>
              <a:t>矩阵转置</a:t>
            </a:r>
            <a:r>
              <a:rPr lang="en-US" altLang="zh-CN" dirty="0"/>
              <a:t>]</a:t>
            </a:r>
            <a:br>
              <a:rPr lang="en-US" altLang="zh-CN" dirty="0"/>
            </a:br>
            <a:r>
              <a:rPr lang="en-US" altLang="zh-CN" dirty="0">
                <a:solidFill>
                  <a:srgbClr val="FF0000"/>
                </a:solidFill>
              </a:rPr>
              <a:t>[</a:t>
            </a:r>
            <a:r>
              <a:rPr lang="zh-CN" altLang="en-US" dirty="0">
                <a:solidFill>
                  <a:srgbClr val="FF0000"/>
                </a:solidFill>
              </a:rPr>
              <a:t>例</a:t>
            </a:r>
            <a:r>
              <a:rPr lang="en-US" altLang="zh-CN" dirty="0">
                <a:solidFill>
                  <a:srgbClr val="FF0000"/>
                </a:solidFill>
              </a:rPr>
              <a:t>7-9</a:t>
            </a:r>
            <a:r>
              <a:rPr lang="en-US" altLang="zh-CN" dirty="0" smtClean="0">
                <a:solidFill>
                  <a:srgbClr val="FF0000"/>
                </a:solidFill>
              </a:rPr>
              <a:t>]</a:t>
            </a:r>
            <a:endParaRPr lang="zh-CN" altLang="en-US" dirty="0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57150" indent="0">
              <a:buNone/>
            </a:pPr>
            <a:endParaRPr lang="en-US" altLang="zh-CN" dirty="0" smtClean="0"/>
          </a:p>
          <a:p>
            <a:pPr marL="5715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 a[N][N];  </a:t>
            </a:r>
            <a:r>
              <a:rPr lang="en-US" altLang="zh-CN" dirty="0" smtClean="0">
                <a:solidFill>
                  <a:srgbClr val="00B050"/>
                </a:solidFill>
              </a:rPr>
              <a:t>N</a:t>
            </a:r>
            <a:r>
              <a:rPr lang="zh-CN" altLang="en-US" dirty="0" smtClean="0">
                <a:solidFill>
                  <a:srgbClr val="00B050"/>
                </a:solidFill>
              </a:rPr>
              <a:t>是正整数</a:t>
            </a:r>
          </a:p>
          <a:p>
            <a:pPr lvl="1"/>
            <a:r>
              <a:rPr lang="zh-CN" altLang="en-US" dirty="0" smtClean="0"/>
              <a:t>在</a:t>
            </a:r>
            <a:r>
              <a:rPr lang="en-US" altLang="zh-CN" dirty="0" smtClean="0"/>
              <a:t>a[i][j]</a:t>
            </a:r>
            <a:r>
              <a:rPr lang="zh-CN" altLang="en-US" dirty="0" smtClean="0"/>
              <a:t>中，</a:t>
            </a:r>
            <a:r>
              <a:rPr lang="en-US" altLang="zh-CN" dirty="0" err="1" smtClean="0"/>
              <a:t>i、j</a:t>
            </a:r>
            <a:r>
              <a:rPr lang="zh-CN" altLang="en-US" dirty="0" smtClean="0"/>
              <a:t>的合法取值范围[0，</a:t>
            </a:r>
            <a:r>
              <a:rPr lang="en-US" altLang="zh-CN" dirty="0" smtClean="0"/>
              <a:t>N-1]</a:t>
            </a:r>
          </a:p>
          <a:p>
            <a:pPr lvl="1"/>
            <a:endParaRPr lang="en-US" altLang="zh-CN" dirty="0" smtClean="0"/>
          </a:p>
          <a:p>
            <a:r>
              <a:rPr lang="zh-CN" altLang="en-US" dirty="0"/>
              <a:t>矩阵与二维数</a:t>
            </a:r>
            <a:r>
              <a:rPr lang="zh-CN" altLang="en-US" dirty="0" smtClean="0"/>
              <a:t>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用二维数组</a:t>
            </a:r>
            <a:r>
              <a:rPr lang="en-US" altLang="zh-CN" dirty="0" smtClean="0"/>
              <a:t>a</a:t>
            </a:r>
            <a:r>
              <a:rPr lang="zh-CN" altLang="en-US" dirty="0" smtClean="0"/>
              <a:t>表示</a:t>
            </a:r>
            <a:r>
              <a:rPr lang="en-US" altLang="zh-CN" dirty="0" smtClean="0"/>
              <a:t>N*N</a:t>
            </a:r>
            <a:r>
              <a:rPr lang="zh-CN" altLang="en-US" dirty="0" smtClean="0"/>
              <a:t>方阵时，对应关系:</a:t>
            </a:r>
          </a:p>
          <a:p>
            <a:pPr marL="914400" lvl="2" indent="0">
              <a:buNone/>
            </a:pPr>
            <a:r>
              <a:rPr lang="en-US" altLang="zh-CN" dirty="0" smtClean="0"/>
              <a:t>a[0][0]   a[0][1]  a[0][2]    </a:t>
            </a:r>
            <a:r>
              <a:rPr lang="zh-CN" altLang="en-US" dirty="0" smtClean="0"/>
              <a:t>主对角线  </a:t>
            </a:r>
            <a:r>
              <a:rPr lang="en-US" altLang="zh-CN" dirty="0" smtClean="0"/>
              <a:t>i=j</a:t>
            </a:r>
            <a:endParaRPr lang="zh-CN" altLang="en-US" dirty="0" smtClean="0"/>
          </a:p>
          <a:p>
            <a:pPr marL="914400" lvl="2" indent="0">
              <a:buNone/>
            </a:pPr>
            <a:r>
              <a:rPr lang="en-US" altLang="zh-CN" dirty="0" smtClean="0"/>
              <a:t>a[1][0]   a[1][1]  a[1][2]    </a:t>
            </a:r>
            <a:r>
              <a:rPr lang="zh-CN" altLang="en-US" dirty="0" smtClean="0"/>
              <a:t>上三角    </a:t>
            </a:r>
            <a:r>
              <a:rPr lang="en-US" altLang="zh-CN" dirty="0" smtClean="0"/>
              <a:t>i&lt;j</a:t>
            </a:r>
            <a:endParaRPr lang="zh-CN" altLang="en-US" dirty="0" smtClean="0"/>
          </a:p>
          <a:p>
            <a:pPr marL="914400" lvl="2" indent="0">
              <a:buNone/>
            </a:pPr>
            <a:r>
              <a:rPr lang="en-US" altLang="zh-CN" dirty="0" smtClean="0"/>
              <a:t>a[2][0]   a[2][1]  a[2][2]    </a:t>
            </a:r>
            <a:r>
              <a:rPr lang="zh-CN" altLang="en-US" dirty="0" smtClean="0"/>
              <a:t>下三角    </a:t>
            </a:r>
            <a:r>
              <a:rPr lang="en-US" altLang="zh-CN" dirty="0" smtClean="0"/>
              <a:t>i&gt;j</a:t>
            </a:r>
            <a:endParaRPr lang="zh-CN" altLang="en-US" dirty="0" smtClean="0"/>
          </a:p>
        </p:txBody>
      </p:sp>
      <p:sp>
        <p:nvSpPr>
          <p:cNvPr id="43014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EB0D826C-9858-474F-9275-0850EA8EF738}" type="slidenum">
              <a:rPr lang="zh-CN" altLang="en-US" smtClean="0"/>
              <a:pPr/>
              <a:t>31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63153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7.2.4 </a:t>
            </a:r>
            <a:r>
              <a:rPr lang="zh-CN" altLang="en-US" dirty="0" smtClean="0"/>
              <a:t>二维数组编程</a:t>
            </a:r>
            <a:r>
              <a:rPr lang="en-US" altLang="zh-CN" dirty="0" smtClean="0"/>
              <a:t>[</a:t>
            </a:r>
            <a:r>
              <a:rPr lang="zh-CN" altLang="en-US" dirty="0" smtClean="0">
                <a:solidFill>
                  <a:srgbClr val="FF0000"/>
                </a:solidFill>
              </a:rPr>
              <a:t>矩阵</a:t>
            </a:r>
            <a:r>
              <a:rPr lang="zh-CN" altLang="en-US" dirty="0">
                <a:solidFill>
                  <a:srgbClr val="FF0000"/>
                </a:solidFill>
              </a:rPr>
              <a:t>转置</a:t>
            </a:r>
            <a:r>
              <a:rPr lang="en-US" altLang="zh-CN" dirty="0" smtClean="0"/>
              <a:t>]</a:t>
            </a:r>
            <a:br>
              <a:rPr lang="en-US" altLang="zh-CN" dirty="0" smtClean="0"/>
            </a:br>
            <a:r>
              <a:rPr lang="en-US" altLang="zh-CN" dirty="0">
                <a:solidFill>
                  <a:srgbClr val="FF0000"/>
                </a:solidFill>
              </a:rPr>
              <a:t>[</a:t>
            </a:r>
            <a:r>
              <a:rPr lang="zh-CN" altLang="en-US" dirty="0">
                <a:solidFill>
                  <a:srgbClr val="FF0000"/>
                </a:solidFill>
              </a:rPr>
              <a:t>例</a:t>
            </a:r>
            <a:r>
              <a:rPr lang="en-US" altLang="zh-CN" dirty="0" smtClean="0">
                <a:solidFill>
                  <a:srgbClr val="FF0000"/>
                </a:solidFill>
              </a:rPr>
              <a:t>7-9]</a:t>
            </a:r>
            <a:endParaRPr lang="zh-CN" altLang="en-US" dirty="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a[6][6], temp;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/>
              <a:t>i</a:t>
            </a:r>
            <a:r>
              <a:rPr lang="en-US" altLang="zh-CN" dirty="0" smtClean="0"/>
              <a:t>, j;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for </a:t>
            </a:r>
            <a:r>
              <a:rPr lang="en-US" altLang="zh-CN" dirty="0"/>
              <a:t>( i=0; </a:t>
            </a:r>
            <a:r>
              <a:rPr lang="en-US" altLang="zh-CN" dirty="0" smtClean="0"/>
              <a:t>i&lt;6; </a:t>
            </a:r>
            <a:r>
              <a:rPr lang="en-US" altLang="zh-CN" dirty="0"/>
              <a:t>i++ )</a:t>
            </a:r>
          </a:p>
          <a:p>
            <a:pPr marL="0" indent="0">
              <a:buNone/>
            </a:pPr>
            <a:r>
              <a:rPr lang="en-US" altLang="zh-CN" dirty="0" smtClean="0"/>
              <a:t>   for </a:t>
            </a:r>
            <a:r>
              <a:rPr lang="en-US" altLang="zh-CN" dirty="0"/>
              <a:t>( </a:t>
            </a:r>
            <a:r>
              <a:rPr lang="en-US" altLang="zh-CN" dirty="0" smtClean="0"/>
              <a:t>j=0</a:t>
            </a:r>
            <a:r>
              <a:rPr lang="en-US" altLang="zh-CN" dirty="0"/>
              <a:t>; </a:t>
            </a:r>
            <a:r>
              <a:rPr lang="en-US" altLang="zh-CN" dirty="0" smtClean="0">
                <a:solidFill>
                  <a:srgbClr val="FF0000"/>
                </a:solidFill>
              </a:rPr>
              <a:t>j&lt;i</a:t>
            </a:r>
            <a:r>
              <a:rPr lang="en-US" altLang="zh-CN" dirty="0" smtClean="0"/>
              <a:t>; j++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temp = </a:t>
            </a:r>
            <a:r>
              <a:rPr lang="en-US" altLang="zh-CN" dirty="0" smtClean="0">
                <a:solidFill>
                  <a:srgbClr val="FF0000"/>
                </a:solidFill>
              </a:rPr>
              <a:t>a[i][j]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en-US" altLang="zh-CN" dirty="0" smtClean="0">
                <a:solidFill>
                  <a:srgbClr val="FF0000"/>
                </a:solidFill>
              </a:rPr>
              <a:t>a[i][j] </a:t>
            </a:r>
            <a:r>
              <a:rPr lang="en-US" altLang="zh-CN" dirty="0" smtClean="0"/>
              <a:t>= </a:t>
            </a:r>
            <a:r>
              <a:rPr lang="en-US" altLang="zh-CN" dirty="0" smtClean="0">
                <a:solidFill>
                  <a:srgbClr val="FFC000"/>
                </a:solidFill>
              </a:rPr>
              <a:t>a[j][i]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</a:t>
            </a:r>
            <a:r>
              <a:rPr lang="en-US" altLang="zh-CN" dirty="0" smtClean="0">
                <a:solidFill>
                  <a:srgbClr val="FFC000"/>
                </a:solidFill>
              </a:rPr>
              <a:t>a[j][i] </a:t>
            </a:r>
            <a:r>
              <a:rPr lang="en-US" altLang="zh-CN" dirty="0" smtClean="0"/>
              <a:t>= temp;       </a:t>
            </a:r>
          </a:p>
          <a:p>
            <a:pPr marL="0" indent="0">
              <a:buNone/>
            </a:pPr>
            <a:r>
              <a:rPr lang="en-US" altLang="zh-CN" dirty="0" smtClean="0"/>
              <a:t>   }</a:t>
            </a:r>
            <a:endParaRPr lang="en-US" altLang="zh-CN" dirty="0"/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32</a:t>
            </a:fld>
            <a:endParaRPr lang="en-US" altLang="zh-CN" smtClean="0"/>
          </a:p>
        </p:txBody>
      </p:sp>
      <p:sp>
        <p:nvSpPr>
          <p:cNvPr id="5" name="矩形 4"/>
          <p:cNvSpPr/>
          <p:nvPr/>
        </p:nvSpPr>
        <p:spPr>
          <a:xfrm>
            <a:off x="5076056" y="3068960"/>
            <a:ext cx="2778325" cy="5847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zh-CN" altLang="en-US" sz="3200" b="1" dirty="0" smtClean="0">
                <a:solidFill>
                  <a:srgbClr val="FF0000"/>
                </a:solidFill>
              </a:rPr>
              <a:t>可以 </a:t>
            </a:r>
            <a:r>
              <a:rPr lang="en-US" altLang="zh-CN" sz="3200" b="1" dirty="0" smtClean="0"/>
              <a:t>j&lt;6;</a:t>
            </a:r>
            <a:r>
              <a:rPr lang="zh-CN" altLang="en-US" sz="3200" b="1" dirty="0" smtClean="0"/>
              <a:t> 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吗？</a:t>
            </a:r>
            <a:endParaRPr lang="en-US" altLang="zh-CN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875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7.2.4 </a:t>
            </a:r>
            <a:r>
              <a:rPr lang="zh-CN" altLang="en-US" dirty="0" smtClean="0"/>
              <a:t>二维数组编程</a:t>
            </a:r>
            <a:r>
              <a:rPr lang="en-US" altLang="zh-CN" dirty="0" smtClean="0"/>
              <a:t>[</a:t>
            </a:r>
            <a:r>
              <a:rPr lang="zh-CN" altLang="en-US" dirty="0" smtClean="0">
                <a:solidFill>
                  <a:srgbClr val="FF0000"/>
                </a:solidFill>
              </a:rPr>
              <a:t>求第几天</a:t>
            </a:r>
            <a:r>
              <a:rPr lang="en-US" altLang="zh-CN" dirty="0" smtClean="0"/>
              <a:t>]</a:t>
            </a:r>
            <a:br>
              <a:rPr lang="en-US" altLang="zh-CN" dirty="0" smtClean="0"/>
            </a:br>
            <a:r>
              <a:rPr lang="en-US" altLang="zh-CN" dirty="0">
                <a:solidFill>
                  <a:srgbClr val="FF0000"/>
                </a:solidFill>
              </a:rPr>
              <a:t>[</a:t>
            </a:r>
            <a:r>
              <a:rPr lang="zh-CN" altLang="en-US" dirty="0">
                <a:solidFill>
                  <a:srgbClr val="FF0000"/>
                </a:solidFill>
              </a:rPr>
              <a:t>例</a:t>
            </a:r>
            <a:r>
              <a:rPr lang="en-US" altLang="zh-CN" dirty="0" smtClean="0">
                <a:solidFill>
                  <a:srgbClr val="FF0000"/>
                </a:solidFill>
              </a:rPr>
              <a:t>7-10]</a:t>
            </a:r>
            <a:endParaRPr lang="zh-CN" altLang="en-US" dirty="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dirty="0" smtClean="0"/>
              <a:t>定义函数 </a:t>
            </a:r>
            <a:r>
              <a:rPr lang="en-US" altLang="zh-CN" dirty="0" err="1" smtClean="0"/>
              <a:t>day_of_year</a:t>
            </a:r>
            <a:r>
              <a:rPr lang="en-US" altLang="zh-CN" dirty="0" smtClean="0"/>
              <a:t>(year, month, day),</a:t>
            </a:r>
            <a:r>
              <a:rPr lang="zh-CN" altLang="en-US" dirty="0" smtClean="0"/>
              <a:t>计算给定的年月日在这一年中是第几天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关键</a:t>
            </a:r>
            <a:r>
              <a:rPr lang="zh-CN" altLang="en-US" dirty="0" smtClean="0"/>
              <a:t>是每个月有几天？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sz="2800" dirty="0" smtClean="0">
                <a:solidFill>
                  <a:srgbClr val="00B050"/>
                </a:solidFill>
              </a:rPr>
              <a:t>     0  1  2  3  4  5  6  7  8  9  10 11 12</a:t>
            </a:r>
          </a:p>
          <a:p>
            <a:pPr marL="0" indent="0">
              <a:buNone/>
            </a:pPr>
            <a:r>
              <a:rPr lang="zh-CN" altLang="en-US" sz="2800" dirty="0" smtClean="0">
                <a:solidFill>
                  <a:srgbClr val="FFC000"/>
                </a:solidFill>
              </a:rPr>
              <a:t>非闰</a:t>
            </a:r>
            <a:r>
              <a:rPr lang="zh-CN" altLang="en-US" sz="2800" dirty="0" smtClean="0"/>
              <a:t> </a:t>
            </a:r>
            <a:r>
              <a:rPr lang="en-US" altLang="zh-CN" sz="2800" dirty="0" smtClean="0">
                <a:solidFill>
                  <a:srgbClr val="FFC000"/>
                </a:solidFill>
              </a:rPr>
              <a:t>0  31 28 30 31</a:t>
            </a:r>
            <a:r>
              <a:rPr lang="en-US" altLang="zh-CN" sz="2800" dirty="0">
                <a:solidFill>
                  <a:srgbClr val="FFC000"/>
                </a:solidFill>
              </a:rPr>
              <a:t> 30 </a:t>
            </a:r>
            <a:r>
              <a:rPr lang="en-US" altLang="zh-CN" sz="2800" dirty="0" smtClean="0">
                <a:solidFill>
                  <a:srgbClr val="FFC000"/>
                </a:solidFill>
              </a:rPr>
              <a:t>31</a:t>
            </a:r>
            <a:r>
              <a:rPr lang="en-US" altLang="zh-CN" sz="2800" dirty="0">
                <a:solidFill>
                  <a:srgbClr val="FFC000"/>
                </a:solidFill>
              </a:rPr>
              <a:t> 30 </a:t>
            </a:r>
            <a:r>
              <a:rPr lang="en-US" altLang="zh-CN" sz="2800" dirty="0" smtClean="0">
                <a:solidFill>
                  <a:srgbClr val="FFC000"/>
                </a:solidFill>
              </a:rPr>
              <a:t>31</a:t>
            </a:r>
            <a:r>
              <a:rPr lang="en-US" altLang="zh-CN" sz="2800" dirty="0">
                <a:solidFill>
                  <a:srgbClr val="FFC000"/>
                </a:solidFill>
              </a:rPr>
              <a:t> 30 </a:t>
            </a:r>
            <a:r>
              <a:rPr lang="en-US" altLang="zh-CN" sz="2800" dirty="0" smtClean="0">
                <a:solidFill>
                  <a:srgbClr val="FFC000"/>
                </a:solidFill>
              </a:rPr>
              <a:t>31 30 </a:t>
            </a:r>
            <a:r>
              <a:rPr lang="en-US" altLang="zh-CN" sz="2800" dirty="0">
                <a:solidFill>
                  <a:srgbClr val="FFC000"/>
                </a:solidFill>
              </a:rPr>
              <a:t>31</a:t>
            </a:r>
            <a:endParaRPr lang="en-US" altLang="zh-CN" sz="2800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zh-CN" altLang="en-US" sz="2800" dirty="0"/>
              <a:t>闰年 </a:t>
            </a:r>
            <a:r>
              <a:rPr lang="en-US" altLang="zh-CN" sz="2800" dirty="0"/>
              <a:t>0  31 </a:t>
            </a:r>
            <a:r>
              <a:rPr lang="en-US" altLang="zh-CN" sz="2800" dirty="0" smtClean="0"/>
              <a:t>29</a:t>
            </a:r>
            <a:r>
              <a:rPr lang="en-US" altLang="zh-CN" sz="2800" dirty="0"/>
              <a:t> 30 31 30 31 30 31 30 31 </a:t>
            </a:r>
            <a:r>
              <a:rPr lang="en-US" altLang="zh-CN" sz="2800" dirty="0" smtClean="0"/>
              <a:t>30 31</a:t>
            </a:r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</a:t>
            </a:r>
            <a:r>
              <a:rPr lang="en-US" altLang="zh-CN" sz="2800" dirty="0" smtClean="0">
                <a:solidFill>
                  <a:srgbClr val="FF0000"/>
                </a:solidFill>
              </a:rPr>
              <a:t>tab[ ][13] </a:t>
            </a:r>
            <a:r>
              <a:rPr lang="en-US" altLang="zh-CN" sz="2800" dirty="0" smtClean="0"/>
              <a:t>= {</a:t>
            </a:r>
          </a:p>
          <a:p>
            <a:pPr marL="0" indent="0">
              <a:buNone/>
            </a:pPr>
            <a:r>
              <a:rPr lang="en-US" altLang="zh-CN" sz="2800" dirty="0" smtClean="0"/>
              <a:t>  {</a:t>
            </a:r>
            <a:r>
              <a:rPr lang="en-US" altLang="zh-CN" sz="2800" dirty="0" smtClean="0">
                <a:solidFill>
                  <a:srgbClr val="FFC000"/>
                </a:solidFill>
              </a:rPr>
              <a:t>0,31,28,30,31,30,31,30,31,30,31,30,31</a:t>
            </a:r>
            <a:r>
              <a:rPr lang="en-US" altLang="zh-CN" sz="2800" dirty="0" smtClean="0"/>
              <a:t>},</a:t>
            </a:r>
          </a:p>
          <a:p>
            <a:pPr marL="0" indent="0">
              <a:buNone/>
            </a:pPr>
            <a:r>
              <a:rPr lang="en-US" altLang="zh-CN" sz="2800" dirty="0" smtClean="0"/>
              <a:t>  </a:t>
            </a:r>
            <a:r>
              <a:rPr lang="en-US" altLang="zh-CN" sz="2800" dirty="0"/>
              <a:t>{</a:t>
            </a:r>
            <a:r>
              <a:rPr lang="en-US" altLang="zh-CN" sz="2800" dirty="0" smtClean="0"/>
              <a:t>0,31,29,30,31,30,31,30,31,30,31,30,31}};</a:t>
            </a:r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33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11497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7.2.4 </a:t>
            </a:r>
            <a:r>
              <a:rPr lang="zh-CN" altLang="en-US" dirty="0" smtClean="0"/>
              <a:t>二维数组编程</a:t>
            </a:r>
            <a:r>
              <a:rPr lang="en-US" altLang="zh-CN" dirty="0" smtClean="0"/>
              <a:t>[</a:t>
            </a:r>
            <a:r>
              <a:rPr lang="zh-CN" altLang="en-US" dirty="0" smtClean="0">
                <a:solidFill>
                  <a:srgbClr val="FF0000"/>
                </a:solidFill>
              </a:rPr>
              <a:t>求第几天</a:t>
            </a:r>
            <a:r>
              <a:rPr lang="en-US" altLang="zh-CN" dirty="0" smtClean="0"/>
              <a:t>]</a:t>
            </a:r>
            <a:br>
              <a:rPr lang="en-US" altLang="zh-CN" dirty="0" smtClean="0"/>
            </a:br>
            <a:r>
              <a:rPr lang="en-US" altLang="zh-CN" dirty="0">
                <a:solidFill>
                  <a:srgbClr val="FF0000"/>
                </a:solidFill>
              </a:rPr>
              <a:t>[</a:t>
            </a:r>
            <a:r>
              <a:rPr lang="zh-CN" altLang="en-US" dirty="0">
                <a:solidFill>
                  <a:srgbClr val="FF0000"/>
                </a:solidFill>
              </a:rPr>
              <a:t>例</a:t>
            </a:r>
            <a:r>
              <a:rPr lang="en-US" altLang="zh-CN" dirty="0" smtClean="0">
                <a:solidFill>
                  <a:srgbClr val="FF0000"/>
                </a:solidFill>
              </a:rPr>
              <a:t>7-10]</a:t>
            </a:r>
            <a:endParaRPr lang="zh-CN" altLang="en-US" dirty="0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day_of_year</a:t>
            </a:r>
            <a:r>
              <a:rPr lang="en-US" altLang="zh-CN" sz="2800" dirty="0" smtClean="0"/>
              <a:t>(</a:t>
            </a: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year, </a:t>
            </a: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month, </a:t>
            </a: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day)</a:t>
            </a:r>
          </a:p>
          <a:p>
            <a:pPr marL="0" indent="0">
              <a:buNone/>
            </a:pPr>
            <a:r>
              <a:rPr lang="en-US" altLang="zh-CN" sz="2800" dirty="0" smtClean="0"/>
              <a:t>{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k, leap;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en-US" altLang="zh-CN" sz="2800" dirty="0" err="1" smtClean="0"/>
              <a:t>int</a:t>
            </a:r>
            <a:r>
              <a:rPr lang="en-US" altLang="zh-CN" sz="2800" dirty="0" smtClean="0"/>
              <a:t> tab[][13] = …&lt;</a:t>
            </a:r>
            <a:r>
              <a:rPr lang="zh-CN" altLang="en-US" sz="2800" dirty="0" smtClean="0"/>
              <a:t>略</a:t>
            </a:r>
            <a:r>
              <a:rPr lang="en-US" altLang="zh-CN" sz="2800" dirty="0" smtClean="0"/>
              <a:t>&gt;</a:t>
            </a:r>
          </a:p>
          <a:p>
            <a:pPr marL="0" indent="0">
              <a:buNone/>
            </a:pPr>
            <a:r>
              <a:rPr lang="en-US" altLang="zh-CN" sz="2800" dirty="0">
                <a:solidFill>
                  <a:srgbClr val="FFC000"/>
                </a:solidFill>
              </a:rPr>
              <a:t> </a:t>
            </a:r>
            <a:r>
              <a:rPr lang="en-US" altLang="zh-CN" sz="2800" dirty="0" smtClean="0">
                <a:solidFill>
                  <a:srgbClr val="FFC000"/>
                </a:solidFill>
              </a:rPr>
              <a:t>  leap = ( year%4==0 &amp;&amp; year%100</a:t>
            </a:r>
            <a:r>
              <a:rPr lang="zh-CN" altLang="en-US" sz="2800" dirty="0" smtClean="0">
                <a:solidFill>
                  <a:srgbClr val="FFC000"/>
                </a:solidFill>
              </a:rPr>
              <a:t>！</a:t>
            </a:r>
            <a:r>
              <a:rPr lang="en-US" altLang="zh-CN" sz="2800" dirty="0" smtClean="0">
                <a:solidFill>
                  <a:srgbClr val="FFC000"/>
                </a:solidFill>
              </a:rPr>
              <a:t>=0 </a:t>
            </a:r>
          </a:p>
          <a:p>
            <a:pPr marL="0" indent="0">
              <a:buNone/>
            </a:pPr>
            <a:r>
              <a:rPr lang="en-US" altLang="zh-CN" sz="2800" dirty="0">
                <a:solidFill>
                  <a:srgbClr val="FFC000"/>
                </a:solidFill>
              </a:rPr>
              <a:t> </a:t>
            </a:r>
            <a:r>
              <a:rPr lang="en-US" altLang="zh-CN" sz="2800" dirty="0" smtClean="0">
                <a:solidFill>
                  <a:srgbClr val="FFC000"/>
                </a:solidFill>
              </a:rPr>
              <a:t>         || year%400==0 );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for( k=1; k&lt;month; k++ )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  day += tab[leap][k];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</a:t>
            </a:r>
            <a:r>
              <a:rPr lang="en-US" altLang="zh-CN" sz="2800" dirty="0" smtClean="0">
                <a:solidFill>
                  <a:srgbClr val="FFFF00"/>
                </a:solidFill>
              </a:rPr>
              <a:t>return day;</a:t>
            </a:r>
          </a:p>
          <a:p>
            <a:pPr marL="0" indent="0">
              <a:buNone/>
            </a:pPr>
            <a:r>
              <a:rPr lang="en-US" altLang="zh-CN" sz="2800" dirty="0"/>
              <a:t>}</a:t>
            </a:r>
            <a:endParaRPr lang="en-US" altLang="zh-CN" sz="2800" dirty="0" smtClean="0"/>
          </a:p>
        </p:txBody>
      </p:sp>
      <p:sp>
        <p:nvSpPr>
          <p:cNvPr id="297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89B7E272-CC23-4AF6-BBBE-55700325FD2D}" type="slidenum">
              <a:rPr lang="zh-CN" altLang="en-US" smtClean="0"/>
              <a:pPr/>
              <a:t>34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55053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7.3  </a:t>
            </a:r>
            <a:r>
              <a:rPr lang="zh-CN" altLang="en-US" smtClean="0"/>
              <a:t>字符数组</a:t>
            </a:r>
            <a:endParaRPr lang="zh-CN" altLang="en-US" dirty="0" smtClean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      </a:t>
            </a:r>
            <a:r>
              <a:rPr lang="en-US" altLang="zh-CN" dirty="0" smtClean="0">
                <a:solidFill>
                  <a:srgbClr val="FF0000"/>
                </a:solidFill>
              </a:rPr>
              <a:t>char</a:t>
            </a:r>
            <a:r>
              <a:rPr lang="en-US" altLang="zh-CN" dirty="0" smtClean="0"/>
              <a:t> </a:t>
            </a:r>
            <a:r>
              <a:rPr lang="zh-CN" altLang="en-US" dirty="0" smtClean="0"/>
              <a:t>数组名</a:t>
            </a:r>
            <a:r>
              <a:rPr lang="en-US" altLang="zh-CN" dirty="0" smtClean="0"/>
              <a:t>[</a:t>
            </a:r>
            <a:r>
              <a:rPr lang="zh-CN" altLang="en-US" dirty="0" smtClean="0"/>
              <a:t>长度</a:t>
            </a:r>
            <a:r>
              <a:rPr lang="en-US" altLang="zh-CN" dirty="0" smtClean="0"/>
              <a:t>]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char t[10];</a:t>
            </a:r>
          </a:p>
          <a:p>
            <a:pPr marL="0" indent="0">
              <a:buNone/>
            </a:pPr>
            <a:r>
              <a:rPr lang="en-US" altLang="zh-CN" dirty="0" smtClean="0"/>
              <a:t>char t[5] = {'h', 'a', 'p', 'p', 'y'};</a:t>
            </a:r>
          </a:p>
          <a:p>
            <a:pPr marL="0" indent="0">
              <a:buNone/>
            </a:pPr>
            <a:r>
              <a:rPr lang="en-US" altLang="zh-CN" dirty="0" smtClean="0"/>
              <a:t>char t[10] = {'h', 'a', 'p', 'p', 'y'};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5018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CD811214-979A-4AEC-A7AC-8D57DF44B55D}" type="slidenum">
              <a:rPr lang="zh-CN" altLang="en-US" smtClean="0"/>
              <a:pPr/>
              <a:t>35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850910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7.3  </a:t>
            </a:r>
            <a:r>
              <a:rPr lang="zh-CN" altLang="en-US" dirty="0" smtClean="0"/>
              <a:t>字符数组</a:t>
            </a:r>
            <a:r>
              <a:rPr lang="en-US" altLang="zh-CN" dirty="0" smtClean="0"/>
              <a:t>[</a:t>
            </a:r>
            <a:r>
              <a:rPr lang="zh-CN" altLang="en-US" dirty="0" smtClean="0">
                <a:solidFill>
                  <a:srgbClr val="FF0000"/>
                </a:solidFill>
              </a:rPr>
              <a:t>字符串</a:t>
            </a:r>
            <a:r>
              <a:rPr lang="en-US" altLang="zh-CN" dirty="0" smtClean="0"/>
              <a:t>]</a:t>
            </a:r>
            <a:endParaRPr lang="zh-CN" altLang="en-US" dirty="0" smtClean="0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2800" dirty="0" smtClean="0">
                <a:solidFill>
                  <a:srgbClr val="FF0000"/>
                </a:solidFill>
              </a:rPr>
              <a:t>字符串</a:t>
            </a:r>
            <a:r>
              <a:rPr lang="zh-CN" altLang="en-US" sz="2800" dirty="0" smtClean="0"/>
              <a:t>是一串字符序列</a:t>
            </a:r>
            <a:endParaRPr lang="en-US" altLang="zh-CN" sz="2800" dirty="0" smtClean="0"/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C</a:t>
            </a:r>
            <a:r>
              <a:rPr lang="zh-CN" altLang="en-US" sz="2800" dirty="0" smtClean="0"/>
              <a:t>语言中，字符串存储于一段连续的内存中</a:t>
            </a:r>
            <a:endParaRPr lang="en-US" altLang="zh-CN" sz="2800" dirty="0" smtClean="0"/>
          </a:p>
          <a:p>
            <a:pPr marL="400050" lvl="1" indent="0">
              <a:buNone/>
            </a:pPr>
            <a:r>
              <a:rPr lang="zh-CN" altLang="en-US" sz="2400" dirty="0" smtClean="0"/>
              <a:t>以字符</a:t>
            </a:r>
            <a:r>
              <a:rPr lang="en-US" altLang="zh-CN" sz="2400" dirty="0" smtClean="0">
                <a:solidFill>
                  <a:srgbClr val="FF0000"/>
                </a:solidFill>
              </a:rPr>
              <a:t>'\0'</a:t>
            </a:r>
            <a:r>
              <a:rPr lang="zh-CN" altLang="en-US" sz="2400" dirty="0" smtClean="0"/>
              <a:t>结束 </a:t>
            </a:r>
            <a:r>
              <a:rPr lang="en-US" altLang="zh-CN" sz="2400" dirty="0" smtClean="0"/>
              <a:t>(</a:t>
            </a:r>
            <a:r>
              <a:rPr lang="zh-CN" altLang="en-US" sz="2400" dirty="0" smtClean="0"/>
              <a:t>字符</a:t>
            </a:r>
            <a:r>
              <a:rPr lang="en-US" altLang="zh-CN" sz="2400" dirty="0" smtClean="0">
                <a:solidFill>
                  <a:srgbClr val="FF0000"/>
                </a:solidFill>
              </a:rPr>
              <a:t>'\0'</a:t>
            </a:r>
            <a:r>
              <a:rPr lang="zh-CN" altLang="en-US" sz="2400" dirty="0" smtClean="0"/>
              <a:t>的值为</a:t>
            </a:r>
            <a:r>
              <a:rPr lang="en-US" altLang="zh-CN" sz="2400" dirty="0" smtClean="0"/>
              <a:t>0)</a:t>
            </a:r>
          </a:p>
          <a:p>
            <a:pPr marL="400050" lvl="1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4300" dirty="0" smtClean="0">
                <a:solidFill>
                  <a:srgbClr val="009900"/>
                </a:solidFill>
              </a:rPr>
              <a:t>用</a:t>
            </a:r>
            <a:r>
              <a:rPr lang="zh-CN" altLang="en-US" sz="4300" dirty="0" smtClean="0">
                <a:solidFill>
                  <a:srgbClr val="FF0000"/>
                </a:solidFill>
              </a:rPr>
              <a:t>字符</a:t>
            </a:r>
            <a:r>
              <a:rPr lang="zh-CN" altLang="en-US" sz="4300" dirty="0">
                <a:solidFill>
                  <a:srgbClr val="FF0000"/>
                </a:solidFill>
              </a:rPr>
              <a:t>数组</a:t>
            </a:r>
            <a:r>
              <a:rPr lang="zh-CN" altLang="en-US" sz="4300" dirty="0" smtClean="0">
                <a:solidFill>
                  <a:srgbClr val="009900"/>
                </a:solidFill>
              </a:rPr>
              <a:t>表示</a:t>
            </a:r>
            <a:r>
              <a:rPr lang="zh-CN" altLang="en-US" sz="4300" dirty="0">
                <a:solidFill>
                  <a:srgbClr val="FF0000"/>
                </a:solidFill>
              </a:rPr>
              <a:t>字符串</a:t>
            </a:r>
            <a:endParaRPr lang="en-US" altLang="zh-CN" sz="43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800" dirty="0" smtClean="0"/>
              <a:t>char s[6] </a:t>
            </a:r>
            <a:r>
              <a:rPr lang="en-US" altLang="zh-CN" sz="2800" dirty="0"/>
              <a:t>= {'h', 'a', 'p', 'p', </a:t>
            </a:r>
            <a:r>
              <a:rPr lang="en-US" altLang="zh-CN" sz="2800" dirty="0" smtClean="0"/>
              <a:t>'y', '\0' };</a:t>
            </a:r>
          </a:p>
          <a:p>
            <a:pPr marL="0" indent="0">
              <a:buNone/>
            </a:pPr>
            <a:r>
              <a:rPr lang="en-US" altLang="zh-CN" sz="2800" dirty="0" smtClean="0"/>
              <a:t>char </a:t>
            </a:r>
            <a:r>
              <a:rPr lang="en-US" altLang="zh-CN" sz="2800" dirty="0"/>
              <a:t>s[6] = {'h', 'a', 'p', 'p', 'y', </a:t>
            </a:r>
            <a:r>
              <a:rPr lang="en-US" altLang="zh-CN" sz="2800" dirty="0" smtClean="0"/>
              <a:t>0 };</a:t>
            </a:r>
          </a:p>
          <a:p>
            <a:pPr marL="0" indent="0">
              <a:buNone/>
            </a:pPr>
            <a:r>
              <a:rPr lang="zh-CN" altLang="en-US" sz="2800" dirty="0" smtClean="0">
                <a:solidFill>
                  <a:srgbClr val="FFFF00"/>
                </a:solidFill>
              </a:rPr>
              <a:t>可以更方便直观的写法：</a:t>
            </a:r>
            <a:endParaRPr lang="en-US" altLang="zh-CN" sz="2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sz="2800" dirty="0" smtClean="0"/>
              <a:t>char </a:t>
            </a:r>
            <a:r>
              <a:rPr lang="en-US" altLang="zh-CN" sz="2800" dirty="0"/>
              <a:t>s[6] = </a:t>
            </a:r>
            <a:r>
              <a:rPr lang="en-US" altLang="zh-CN" sz="2800" dirty="0" smtClean="0">
                <a:solidFill>
                  <a:srgbClr val="FFC000"/>
                </a:solidFill>
              </a:rPr>
              <a:t>"happy"</a:t>
            </a:r>
            <a:r>
              <a:rPr lang="en-US" altLang="zh-CN" sz="2800" dirty="0" smtClean="0"/>
              <a:t>;</a:t>
            </a:r>
            <a:endParaRPr lang="en-US" altLang="zh-CN" sz="2800" dirty="0"/>
          </a:p>
          <a:p>
            <a:pPr marL="0" indent="0">
              <a:buNone/>
            </a:pPr>
            <a:endParaRPr lang="en-US" altLang="zh-CN" sz="2800" dirty="0"/>
          </a:p>
          <a:p>
            <a:pPr marL="0" indent="0">
              <a:buNone/>
            </a:pPr>
            <a:endParaRPr lang="en-US" altLang="zh-CN" sz="2800" dirty="0" smtClean="0"/>
          </a:p>
          <a:p>
            <a:pPr marL="0" indent="0">
              <a:buNone/>
            </a:pPr>
            <a:endParaRPr lang="zh-CN" altLang="en-US" sz="2800" dirty="0" smtClean="0"/>
          </a:p>
        </p:txBody>
      </p:sp>
      <p:sp>
        <p:nvSpPr>
          <p:cNvPr id="5018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CD811214-979A-4AEC-A7AC-8D57DF44B55D}" type="slidenum">
              <a:rPr lang="zh-CN" altLang="en-US" smtClean="0"/>
              <a:pPr/>
              <a:t>36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5869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7.3.1  </a:t>
            </a:r>
            <a:r>
              <a:rPr lang="zh-CN" altLang="en-US" dirty="0" smtClean="0"/>
              <a:t>判断回文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输入一</a:t>
            </a:r>
            <a:r>
              <a:rPr lang="zh-CN" altLang="en-US" dirty="0" smtClean="0"/>
              <a:t>个</a:t>
            </a:r>
            <a:r>
              <a:rPr lang="zh-CN" altLang="en-US" dirty="0"/>
              <a:t>以回车为</a:t>
            </a:r>
            <a:r>
              <a:rPr lang="zh-CN" altLang="en-US" dirty="0" smtClean="0"/>
              <a:t>结束符的字符串（</a:t>
            </a:r>
            <a:r>
              <a:rPr lang="zh-CN" altLang="en-US" dirty="0" smtClean="0">
                <a:solidFill>
                  <a:srgbClr val="FF0000"/>
                </a:solidFill>
              </a:rPr>
              <a:t>少于</a:t>
            </a:r>
            <a:r>
              <a:rPr lang="en-US" altLang="zh-CN" dirty="0" smtClean="0">
                <a:solidFill>
                  <a:srgbClr val="FF0000"/>
                </a:solidFill>
              </a:rPr>
              <a:t>9</a:t>
            </a:r>
            <a:r>
              <a:rPr lang="zh-CN" altLang="en-US" dirty="0" smtClean="0">
                <a:solidFill>
                  <a:srgbClr val="FF0000"/>
                </a:solidFill>
              </a:rPr>
              <a:t>个字符</a:t>
            </a:r>
            <a:r>
              <a:rPr lang="zh-CN" altLang="en-US" dirty="0" smtClean="0"/>
              <a:t>），判断其是否为回文（</a:t>
            </a:r>
            <a:r>
              <a:rPr lang="zh-CN" altLang="en-US" dirty="0" smtClean="0">
                <a:solidFill>
                  <a:srgbClr val="FF0000"/>
                </a:solidFill>
              </a:rPr>
              <a:t>逆序不变</a:t>
            </a:r>
            <a:r>
              <a:rPr lang="zh-CN" altLang="en-US" dirty="0" smtClean="0"/>
              <a:t>）。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char s[</a:t>
            </a:r>
            <a:r>
              <a:rPr lang="en-US" altLang="zh-CN" dirty="0" smtClean="0">
                <a:solidFill>
                  <a:srgbClr val="FFFF00"/>
                </a:solidFill>
              </a:rPr>
              <a:t>10</a:t>
            </a:r>
            <a:r>
              <a:rPr lang="en-US" altLang="zh-CN" dirty="0" smtClean="0"/>
              <a:t>];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n, k, j;</a:t>
            </a:r>
          </a:p>
        </p:txBody>
      </p:sp>
      <p:sp>
        <p:nvSpPr>
          <p:cNvPr id="5018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CD811214-979A-4AEC-A7AC-8D57DF44B55D}" type="slidenum">
              <a:rPr lang="zh-CN" altLang="en-US" smtClean="0"/>
              <a:pPr/>
              <a:t>37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45152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7.3.1  </a:t>
            </a:r>
            <a:r>
              <a:rPr lang="zh-CN" altLang="en-US" dirty="0" smtClean="0"/>
              <a:t>判断回文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2577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00B050"/>
                </a:solidFill>
              </a:rPr>
              <a:t>/* </a:t>
            </a:r>
            <a:r>
              <a:rPr lang="zh-CN" altLang="en-US" dirty="0" smtClean="0">
                <a:solidFill>
                  <a:srgbClr val="00B050"/>
                </a:solidFill>
              </a:rPr>
              <a:t>读入字符串 </a:t>
            </a:r>
            <a:r>
              <a:rPr lang="en-US" altLang="zh-CN" dirty="0" smtClean="0">
                <a:solidFill>
                  <a:srgbClr val="00B05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("Enter a string:");</a:t>
            </a:r>
          </a:p>
          <a:p>
            <a:pPr marL="0" indent="0">
              <a:buNone/>
            </a:pPr>
            <a:r>
              <a:rPr lang="en-US" altLang="zh-CN" dirty="0"/>
              <a:t>n</a:t>
            </a:r>
            <a:r>
              <a:rPr lang="en-US" altLang="zh-CN" dirty="0" smtClean="0"/>
              <a:t> = 0;</a:t>
            </a:r>
          </a:p>
          <a:p>
            <a:pPr marL="0" indent="0">
              <a:buNone/>
            </a:pPr>
            <a:r>
              <a:rPr lang="en-US" altLang="zh-CN" dirty="0" smtClean="0"/>
              <a:t>while ( </a:t>
            </a:r>
            <a:r>
              <a:rPr lang="en-US" altLang="zh-CN" dirty="0" smtClean="0">
                <a:solidFill>
                  <a:srgbClr val="FFC000"/>
                </a:solidFill>
              </a:rPr>
              <a:t>(s[n]=</a:t>
            </a:r>
            <a:r>
              <a:rPr lang="en-US" altLang="zh-CN" dirty="0" err="1" smtClean="0">
                <a:solidFill>
                  <a:srgbClr val="FFC000"/>
                </a:solidFill>
              </a:rPr>
              <a:t>getchar</a:t>
            </a:r>
            <a:r>
              <a:rPr lang="en-US" altLang="zh-CN" dirty="0" smtClean="0">
                <a:solidFill>
                  <a:srgbClr val="FFC000"/>
                </a:solidFill>
              </a:rPr>
              <a:t>())</a:t>
            </a:r>
            <a:r>
              <a:rPr lang="en-US" altLang="zh-CN" dirty="0" smtClean="0"/>
              <a:t> != '\n'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n ++;</a:t>
            </a:r>
          </a:p>
          <a:p>
            <a:pPr marL="0" indent="0">
              <a:buNone/>
            </a:pPr>
            <a:r>
              <a:rPr lang="en-US" altLang="zh-CN" dirty="0" smtClean="0"/>
              <a:t>s[n] = </a:t>
            </a:r>
            <a:r>
              <a:rPr lang="en-US" altLang="zh-CN" dirty="0" smtClean="0">
                <a:solidFill>
                  <a:srgbClr val="FF0000"/>
                </a:solidFill>
              </a:rPr>
              <a:t>'\0'</a:t>
            </a:r>
            <a:r>
              <a:rPr lang="zh-CN" altLang="en-US" dirty="0" smtClean="0"/>
              <a:t>；</a:t>
            </a:r>
            <a:r>
              <a:rPr lang="en-US" altLang="zh-CN" dirty="0" smtClean="0">
                <a:solidFill>
                  <a:srgbClr val="00B050"/>
                </a:solidFill>
              </a:rPr>
              <a:t>/</a:t>
            </a:r>
            <a:r>
              <a:rPr lang="zh-CN" altLang="en-US" dirty="0" smtClean="0">
                <a:solidFill>
                  <a:srgbClr val="00B050"/>
                </a:solidFill>
              </a:rPr>
              <a:t>* </a:t>
            </a:r>
            <a:r>
              <a:rPr lang="zh-CN" altLang="en-US" dirty="0">
                <a:solidFill>
                  <a:srgbClr val="00B050"/>
                </a:solidFill>
              </a:rPr>
              <a:t>字符串结束</a:t>
            </a:r>
            <a:r>
              <a:rPr lang="zh-CN" altLang="en-US" dirty="0" smtClean="0">
                <a:solidFill>
                  <a:srgbClr val="00B050"/>
                </a:solidFill>
              </a:rPr>
              <a:t>标识符 *</a:t>
            </a:r>
            <a:r>
              <a:rPr lang="en-US" altLang="zh-CN" dirty="0" smtClean="0">
                <a:solidFill>
                  <a:srgbClr val="00B050"/>
                </a:solidFill>
              </a:rPr>
              <a:t>/</a:t>
            </a:r>
          </a:p>
          <a:p>
            <a:pPr marL="0" indent="0">
              <a:buNone/>
            </a:pPr>
            <a:r>
              <a:rPr lang="en-US" altLang="zh-CN" dirty="0" smtClean="0"/>
              <a:t>while </a:t>
            </a:r>
            <a:r>
              <a:rPr lang="en-US" altLang="zh-CN" dirty="0"/>
              <a:t>( </a:t>
            </a:r>
            <a:r>
              <a:rPr lang="en-US" altLang="zh-CN" dirty="0">
                <a:solidFill>
                  <a:srgbClr val="FFC000"/>
                </a:solidFill>
              </a:rPr>
              <a:t>(</a:t>
            </a:r>
            <a:r>
              <a:rPr lang="en-US" altLang="zh-CN" dirty="0" smtClean="0">
                <a:solidFill>
                  <a:srgbClr val="FFC000"/>
                </a:solidFill>
              </a:rPr>
              <a:t>s[n++]=</a:t>
            </a:r>
            <a:r>
              <a:rPr lang="en-US" altLang="zh-CN" dirty="0" err="1">
                <a:solidFill>
                  <a:srgbClr val="FFC000"/>
                </a:solidFill>
              </a:rPr>
              <a:t>getchar</a:t>
            </a:r>
            <a:r>
              <a:rPr lang="en-US" altLang="zh-CN" dirty="0">
                <a:solidFill>
                  <a:srgbClr val="FFC000"/>
                </a:solidFill>
              </a:rPr>
              <a:t>())</a:t>
            </a:r>
            <a:r>
              <a:rPr lang="en-US" altLang="zh-CN" dirty="0"/>
              <a:t> != '\n' 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s</a:t>
            </a:r>
            <a:r>
              <a:rPr lang="en-US" altLang="zh-CN" dirty="0" smtClean="0"/>
              <a:t>[--n</a:t>
            </a:r>
            <a:r>
              <a:rPr lang="en-US" altLang="zh-CN" dirty="0"/>
              <a:t>] = </a:t>
            </a:r>
            <a:r>
              <a:rPr lang="en-US" altLang="zh-CN" dirty="0">
                <a:solidFill>
                  <a:srgbClr val="FF0000"/>
                </a:solidFill>
              </a:rPr>
              <a:t>'\0'</a:t>
            </a:r>
            <a:r>
              <a:rPr lang="zh-CN" altLang="en-US" dirty="0"/>
              <a:t>；</a:t>
            </a:r>
            <a:endParaRPr lang="en-US" altLang="zh-CN" dirty="0" smtClean="0">
              <a:solidFill>
                <a:srgbClr val="00B050"/>
              </a:solidFill>
            </a:endParaRPr>
          </a:p>
        </p:txBody>
      </p:sp>
      <p:sp>
        <p:nvSpPr>
          <p:cNvPr id="5018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CD811214-979A-4AEC-A7AC-8D57DF44B55D}" type="slidenum">
              <a:rPr lang="zh-CN" altLang="en-US" smtClean="0"/>
              <a:pPr/>
              <a:t>38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72310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7.3.1  </a:t>
            </a:r>
            <a:r>
              <a:rPr lang="zh-CN" altLang="en-US" dirty="0" smtClean="0"/>
              <a:t>判断回文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00B050"/>
                </a:solidFill>
              </a:rPr>
              <a:t>/* </a:t>
            </a:r>
            <a:r>
              <a:rPr lang="zh-CN" altLang="en-US" dirty="0" smtClean="0">
                <a:solidFill>
                  <a:srgbClr val="00B050"/>
                </a:solidFill>
              </a:rPr>
              <a:t>判断是否为回文 </a:t>
            </a:r>
            <a:r>
              <a:rPr lang="en-US" altLang="zh-CN" dirty="0" smtClean="0">
                <a:solidFill>
                  <a:srgbClr val="00B05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for ( </a:t>
            </a:r>
            <a:r>
              <a:rPr lang="en-US" altLang="zh-CN" dirty="0" smtClean="0">
                <a:solidFill>
                  <a:srgbClr val="FFC000"/>
                </a:solidFill>
              </a:rPr>
              <a:t>j=0, k=n-1</a:t>
            </a:r>
            <a:r>
              <a:rPr lang="en-US" altLang="zh-CN" dirty="0" smtClean="0"/>
              <a:t>; </a:t>
            </a:r>
            <a:r>
              <a:rPr lang="en-US" altLang="zh-CN" dirty="0" smtClean="0">
                <a:solidFill>
                  <a:srgbClr val="FF0000"/>
                </a:solidFill>
              </a:rPr>
              <a:t>j&lt;k</a:t>
            </a:r>
            <a:r>
              <a:rPr lang="en-US" altLang="zh-CN" dirty="0" smtClean="0"/>
              <a:t>; </a:t>
            </a:r>
            <a:r>
              <a:rPr lang="en-US" altLang="zh-CN" dirty="0" smtClean="0">
                <a:solidFill>
                  <a:srgbClr val="00B0F0"/>
                </a:solidFill>
              </a:rPr>
              <a:t>j++, k-- 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if( </a:t>
            </a:r>
            <a:r>
              <a:rPr lang="en-US" altLang="zh-CN" dirty="0" smtClean="0">
                <a:solidFill>
                  <a:srgbClr val="FFFF00"/>
                </a:solidFill>
              </a:rPr>
              <a:t>s[j]!=s[k] 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  break;</a:t>
            </a:r>
          </a:p>
          <a:p>
            <a:pPr marL="0" indent="0">
              <a:buNone/>
            </a:pPr>
            <a:r>
              <a:rPr lang="en-US" altLang="zh-CN" dirty="0" smtClean="0"/>
              <a:t>if( j&lt;k )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</a:t>
            </a:r>
            <a:r>
              <a:rPr lang="zh-CN" altLang="en-US" dirty="0" smtClean="0"/>
              <a:t>不是回文</a:t>
            </a:r>
            <a:r>
              <a:rPr lang="en-US" altLang="zh-CN" dirty="0" smtClean="0"/>
              <a:t>\n");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else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</a:t>
            </a:r>
            <a:r>
              <a:rPr lang="zh-CN" altLang="en-US" dirty="0" smtClean="0"/>
              <a:t>是</a:t>
            </a:r>
            <a:r>
              <a:rPr lang="zh-CN" altLang="en-US" dirty="0"/>
              <a:t>回文</a:t>
            </a:r>
            <a:r>
              <a:rPr lang="en-US" altLang="zh-CN" dirty="0"/>
              <a:t>\n");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5018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CD811214-979A-4AEC-A7AC-8D57DF44B55D}" type="slidenum">
              <a:rPr lang="zh-CN" altLang="en-US" smtClean="0"/>
              <a:pPr/>
              <a:t>39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66741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7.1.2  </a:t>
            </a:r>
            <a:r>
              <a:rPr lang="zh-CN" altLang="en-US" dirty="0" smtClean="0"/>
              <a:t>一维数组的定义和引用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229600" cy="49685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600" dirty="0" smtClean="0"/>
              <a:t>类型名  数组名[数组长度]</a:t>
            </a:r>
            <a:endParaRPr lang="en-US" altLang="zh-CN" sz="3600" dirty="0" smtClean="0"/>
          </a:p>
          <a:p>
            <a:pPr marL="0" indent="0">
              <a:buNone/>
            </a:pPr>
            <a:endParaRPr lang="zh-CN" altLang="en-US" sz="2400" dirty="0" smtClean="0"/>
          </a:p>
          <a:p>
            <a:pPr marL="457200" lvl="1" indent="0">
              <a:buNone/>
            </a:pPr>
            <a:r>
              <a:rPr lang="zh-CN" altLang="en-US" sz="2400" dirty="0" smtClean="0"/>
              <a:t>类型名：数组元素的类型</a:t>
            </a:r>
          </a:p>
          <a:p>
            <a:pPr marL="457200" lvl="1" indent="0">
              <a:buNone/>
            </a:pPr>
            <a:r>
              <a:rPr lang="zh-CN" altLang="en-US" sz="2400" dirty="0" smtClean="0"/>
              <a:t>数组名：数组的名称，</a:t>
            </a:r>
            <a:r>
              <a:rPr lang="zh-CN" altLang="en-US" sz="2400" dirty="0" smtClean="0">
                <a:solidFill>
                  <a:srgbClr val="FF0000"/>
                </a:solidFill>
              </a:rPr>
              <a:t>合法的标识符</a:t>
            </a:r>
          </a:p>
          <a:p>
            <a:pPr marL="457200" lvl="1" indent="0">
              <a:buNone/>
            </a:pPr>
            <a:r>
              <a:rPr lang="zh-CN" altLang="en-US" sz="2400" dirty="0" smtClean="0"/>
              <a:t>数组长度：一个整数，给定数组的大小。</a:t>
            </a:r>
            <a:endParaRPr lang="en-US" altLang="zh-CN" sz="2400" dirty="0" smtClean="0"/>
          </a:p>
          <a:p>
            <a:pPr marL="0" indent="0">
              <a:buNone/>
            </a:pP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2400" dirty="0" smtClean="0"/>
              <a:t>例如：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  a[10];  </a:t>
            </a:r>
            <a:r>
              <a:rPr lang="zh-CN" altLang="en-US" sz="2400" dirty="0" smtClean="0">
                <a:solidFill>
                  <a:srgbClr val="FFFF00"/>
                </a:solidFill>
              </a:rPr>
              <a:t>定义一个含有10个整型元素的数组 </a:t>
            </a:r>
            <a:r>
              <a:rPr lang="en-US" altLang="zh-CN" sz="2400" dirty="0" smtClean="0">
                <a:solidFill>
                  <a:srgbClr val="FFFF00"/>
                </a:solidFill>
              </a:rPr>
              <a:t>a</a:t>
            </a:r>
          </a:p>
          <a:p>
            <a:pPr marL="0" indent="0">
              <a:buNone/>
            </a:pPr>
            <a:r>
              <a:rPr lang="en-US" altLang="zh-CN" sz="2400" dirty="0" smtClean="0"/>
              <a:t>char  c[200]; </a:t>
            </a:r>
            <a:r>
              <a:rPr lang="zh-CN" altLang="en-US" sz="2400" dirty="0" smtClean="0">
                <a:solidFill>
                  <a:srgbClr val="FFFF00"/>
                </a:solidFill>
              </a:rPr>
              <a:t>定义一个含有200个字符元素的数组 </a:t>
            </a:r>
            <a:r>
              <a:rPr lang="en-US" altLang="zh-CN" sz="2400" dirty="0" smtClean="0">
                <a:solidFill>
                  <a:srgbClr val="FFFF00"/>
                </a:solidFill>
              </a:rPr>
              <a:t>c</a:t>
            </a:r>
          </a:p>
          <a:p>
            <a:pPr marL="0" indent="0">
              <a:buNone/>
            </a:pPr>
            <a:r>
              <a:rPr lang="en-US" altLang="zh-CN" sz="2400" dirty="0" smtClean="0"/>
              <a:t>float f[5];   </a:t>
            </a:r>
            <a:r>
              <a:rPr lang="zh-CN" altLang="en-US" sz="2400" dirty="0" smtClean="0">
                <a:solidFill>
                  <a:srgbClr val="FFFF00"/>
                </a:solidFill>
              </a:rPr>
              <a:t>定义一个含有5个浮点型元素的数组 </a:t>
            </a:r>
            <a:r>
              <a:rPr lang="en-US" altLang="zh-CN" sz="2400" dirty="0" smtClean="0">
                <a:solidFill>
                  <a:srgbClr val="FFFF00"/>
                </a:solidFill>
              </a:rPr>
              <a:t>f</a:t>
            </a:r>
          </a:p>
        </p:txBody>
      </p:sp>
      <p:sp>
        <p:nvSpPr>
          <p:cNvPr id="7172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E2AD7D70-4313-4656-8D31-9B0CC7377F0B}" type="slidenum">
              <a:rPr lang="zh-CN" altLang="en-US" smtClean="0"/>
              <a:pPr/>
              <a:t>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8220998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0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05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05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05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05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5" grpId="0" uiExpand="1" build="p" bldLvl="3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7.3.3  </a:t>
            </a:r>
            <a:r>
              <a:rPr lang="zh-CN" altLang="en-US" smtClean="0"/>
              <a:t>字符串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字符串常量</a:t>
            </a:r>
          </a:p>
          <a:p>
            <a:pPr lvl="1"/>
            <a:r>
              <a:rPr lang="zh-CN" altLang="en-US" dirty="0" smtClean="0"/>
              <a:t>用一对双引号括起来的字符序列</a:t>
            </a:r>
            <a:endParaRPr lang="en-US" altLang="zh-CN" dirty="0" smtClean="0"/>
          </a:p>
          <a:p>
            <a:pPr marL="914400" lvl="2" indent="0">
              <a:buNone/>
            </a:pPr>
            <a:r>
              <a:rPr lang="en-US" altLang="zh-CN" dirty="0" smtClean="0"/>
              <a:t>"Happy",  "Monday"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字符串结束符是'\0'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隐含在</a:t>
            </a:r>
            <a:r>
              <a:rPr lang="en-US" altLang="zh-CN" dirty="0" smtClean="0"/>
              <a:t>"Happy",  "Monday"</a:t>
            </a:r>
            <a:r>
              <a:rPr lang="zh-CN" altLang="en-US" dirty="0" smtClean="0"/>
              <a:t>中</a:t>
            </a:r>
            <a:endParaRPr lang="zh-CN" altLang="en-US" dirty="0"/>
          </a:p>
          <a:p>
            <a:pPr lvl="2"/>
            <a:r>
              <a:rPr lang="zh-CN" altLang="en-US" dirty="0" smtClean="0"/>
              <a:t>注意：</a:t>
            </a:r>
            <a:r>
              <a:rPr lang="en-US" altLang="zh-CN" dirty="0" smtClean="0"/>
              <a:t>"Happy"</a:t>
            </a:r>
            <a:r>
              <a:rPr lang="zh-CN" altLang="en-US" dirty="0" smtClean="0"/>
              <a:t>的长度是</a:t>
            </a:r>
            <a:r>
              <a:rPr lang="en-US" altLang="zh-CN" dirty="0" smtClean="0"/>
              <a:t>5</a:t>
            </a:r>
            <a:r>
              <a:rPr lang="zh-CN" altLang="en-US" dirty="0" smtClean="0"/>
              <a:t>，但是其中的字符个数是</a:t>
            </a:r>
            <a:r>
              <a:rPr lang="en-US" altLang="zh-CN" dirty="0" smtClean="0"/>
              <a:t>6</a:t>
            </a:r>
          </a:p>
          <a:p>
            <a:pPr lvl="1"/>
            <a:r>
              <a:rPr lang="zh-CN" altLang="en-US" dirty="0" smtClean="0"/>
              <a:t>区分</a:t>
            </a:r>
            <a:r>
              <a:rPr lang="en-US" altLang="zh-CN" dirty="0" smtClean="0"/>
              <a:t>"a" </a:t>
            </a:r>
            <a:r>
              <a:rPr lang="zh-CN" altLang="en-US" dirty="0" smtClean="0"/>
              <a:t>和 </a:t>
            </a:r>
            <a:r>
              <a:rPr lang="en-US" altLang="zh-CN" dirty="0" smtClean="0"/>
              <a:t>'a'</a:t>
            </a:r>
          </a:p>
          <a:p>
            <a:pPr lvl="2"/>
            <a:r>
              <a:rPr lang="en-US" altLang="zh-CN" dirty="0" smtClean="0"/>
              <a:t>"a": </a:t>
            </a:r>
            <a:r>
              <a:rPr lang="zh-CN" altLang="en-US" dirty="0" smtClean="0"/>
              <a:t>字符串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'a': </a:t>
            </a:r>
            <a:r>
              <a:rPr lang="zh-CN" altLang="en-US" dirty="0" smtClean="0"/>
              <a:t>字符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en-US" altLang="zh-CN" dirty="0" smtClean="0"/>
          </a:p>
        </p:txBody>
      </p:sp>
      <p:sp>
        <p:nvSpPr>
          <p:cNvPr id="54281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416E6E70-E3B0-43BB-BB25-B8826B4190F7}" type="slidenum">
              <a:rPr lang="zh-CN" altLang="en-US" smtClean="0"/>
              <a:pPr/>
              <a:t>40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9767985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8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8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08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08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9" grpId="0" build="p" bldLvl="2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7.3.3  </a:t>
            </a:r>
            <a:r>
              <a:rPr lang="zh-CN" altLang="en-US" smtClean="0"/>
              <a:t>字符串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字符串的定义和初始化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char s[6</a:t>
            </a:r>
            <a:r>
              <a:rPr lang="en-US" altLang="zh-CN" dirty="0"/>
              <a:t>]={'H','a','p','p','y',0</a:t>
            </a:r>
            <a:r>
              <a:rPr lang="en-US" altLang="zh-CN" dirty="0" smtClean="0"/>
              <a:t>};</a:t>
            </a:r>
          </a:p>
          <a:p>
            <a:pPr marL="457200" lvl="1" indent="0">
              <a:buNone/>
            </a:pPr>
            <a:r>
              <a:rPr lang="zh-CN" altLang="en-US" dirty="0">
                <a:solidFill>
                  <a:schemeClr val="tx1"/>
                </a:solidFill>
              </a:rPr>
              <a:t>或者</a:t>
            </a:r>
            <a:endParaRPr lang="en-US" altLang="zh-CN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dirty="0" smtClean="0"/>
              <a:t>char </a:t>
            </a:r>
            <a:r>
              <a:rPr lang="en-US" altLang="zh-CN" dirty="0"/>
              <a:t>s[6] = "Happy</a:t>
            </a:r>
            <a:r>
              <a:rPr lang="en-US" altLang="zh-CN" dirty="0" smtClean="0"/>
              <a:t>";</a:t>
            </a:r>
          </a:p>
          <a:p>
            <a:r>
              <a:rPr lang="zh-CN" altLang="en-US" dirty="0"/>
              <a:t>如果已经定义</a:t>
            </a:r>
            <a:r>
              <a:rPr lang="zh-CN" altLang="en-US" dirty="0" smtClean="0"/>
              <a:t>了</a:t>
            </a:r>
            <a:r>
              <a:rPr lang="en-US" altLang="zh-CN" dirty="0" smtClean="0">
                <a:solidFill>
                  <a:srgbClr val="FFFF00"/>
                </a:solidFill>
              </a:rPr>
              <a:t>char s[6]; </a:t>
            </a:r>
          </a:p>
          <a:p>
            <a:pPr marL="457200" lvl="1" indent="0">
              <a:buNone/>
            </a:pPr>
            <a:r>
              <a:rPr lang="zh-CN" altLang="en-US" dirty="0">
                <a:solidFill>
                  <a:schemeClr val="tx1"/>
                </a:solidFill>
              </a:rPr>
              <a:t>不能：</a:t>
            </a:r>
            <a:r>
              <a:rPr lang="en-US" altLang="zh-CN" dirty="0" smtClean="0"/>
              <a:t>s = </a:t>
            </a:r>
            <a:r>
              <a:rPr lang="en-US" altLang="zh-CN" dirty="0"/>
              <a:t>"Happy</a:t>
            </a:r>
            <a:r>
              <a:rPr lang="en-US" altLang="zh-CN" dirty="0" smtClean="0"/>
              <a:t>";</a:t>
            </a:r>
          </a:p>
          <a:p>
            <a:pPr marL="457200" lvl="1" indent="0">
              <a:buNone/>
            </a:pPr>
            <a:r>
              <a:rPr lang="zh-CN" altLang="en-US" dirty="0">
                <a:solidFill>
                  <a:schemeClr val="tx1"/>
                </a:solidFill>
              </a:rPr>
              <a:t>也</a:t>
            </a:r>
            <a:r>
              <a:rPr lang="zh-CN" altLang="en-US" dirty="0" smtClean="0">
                <a:solidFill>
                  <a:schemeClr val="tx1"/>
                </a:solidFill>
              </a:rPr>
              <a:t>不能</a:t>
            </a:r>
            <a:r>
              <a:rPr lang="en-US" altLang="zh-CN" dirty="0" smtClean="0">
                <a:solidFill>
                  <a:schemeClr val="tx1"/>
                </a:solidFill>
              </a:rPr>
              <a:t>: </a:t>
            </a:r>
            <a:r>
              <a:rPr lang="en-US" altLang="zh-CN" dirty="0" smtClean="0"/>
              <a:t>s[ ] </a:t>
            </a:r>
            <a:r>
              <a:rPr lang="en-US" altLang="zh-CN" dirty="0"/>
              <a:t>= "Happy</a:t>
            </a:r>
            <a:r>
              <a:rPr lang="en-US" altLang="zh-CN" dirty="0" smtClean="0"/>
              <a:t>";</a:t>
            </a:r>
          </a:p>
          <a:p>
            <a:pPr marL="457200" lvl="1" indent="0">
              <a:buNone/>
            </a:pPr>
            <a:r>
              <a:rPr lang="zh-CN" altLang="en-US" dirty="0">
                <a:solidFill>
                  <a:schemeClr val="tx1"/>
                </a:solidFill>
              </a:rPr>
              <a:t>但是可以按照数组方式，</a:t>
            </a:r>
            <a:r>
              <a:rPr lang="zh-CN" altLang="en-US" dirty="0" smtClean="0"/>
              <a:t>逐个</a:t>
            </a:r>
            <a:r>
              <a:rPr lang="zh-CN" altLang="en-US" dirty="0"/>
              <a:t>字符赋值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zh-CN" altLang="en-US" dirty="0" smtClean="0"/>
              <a:t>例如：</a:t>
            </a:r>
            <a:r>
              <a:rPr lang="en-US" altLang="zh-CN" dirty="0" smtClean="0">
                <a:solidFill>
                  <a:srgbClr val="FFC000"/>
                </a:solidFill>
              </a:rPr>
              <a:t>s[0]='H'; s[1]='a'; …</a:t>
            </a:r>
            <a:endParaRPr lang="en-US" altLang="zh-CN" dirty="0">
              <a:solidFill>
                <a:srgbClr val="FFC000"/>
              </a:solidFill>
            </a:endParaRPr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en-US" altLang="zh-CN" dirty="0" smtClean="0"/>
          </a:p>
        </p:txBody>
      </p:sp>
      <p:sp>
        <p:nvSpPr>
          <p:cNvPr id="54281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416E6E70-E3B0-43BB-BB25-B8826B4190F7}" type="slidenum">
              <a:rPr lang="zh-CN" altLang="en-US" smtClean="0"/>
              <a:pPr/>
              <a:t>41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7828153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08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08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08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08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9" grpId="0" uiExpand="1" build="p" bldLvl="2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字符串与一维字符数组</a:t>
            </a:r>
          </a:p>
        </p:txBody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mtClean="0"/>
              <a:t>字符串：一个特殊的一维字符数组</a:t>
            </a:r>
          </a:p>
          <a:p>
            <a:pPr lvl="1"/>
            <a:endParaRPr lang="zh-CN" altLang="en-US" smtClean="0"/>
          </a:p>
          <a:p>
            <a:r>
              <a:rPr lang="zh-CN" altLang="en-US" smtClean="0"/>
              <a:t>把字符串放入一维字符数组（存储）</a:t>
            </a:r>
          </a:p>
          <a:p>
            <a:r>
              <a:rPr lang="zh-CN" altLang="en-US" smtClean="0"/>
              <a:t>对字符串的操作 ===&gt; 对字符数组的操作</a:t>
            </a:r>
          </a:p>
        </p:txBody>
      </p:sp>
      <p:sp>
        <p:nvSpPr>
          <p:cNvPr id="553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9CB2526D-1505-46ED-A4BF-C8C059C278D5}" type="slidenum">
              <a:rPr lang="zh-CN" altLang="en-US" smtClean="0"/>
              <a:pPr/>
              <a:t>42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1151497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27" grpId="0" build="p" bldLvl="2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7.3.3  </a:t>
            </a:r>
            <a:r>
              <a:rPr lang="zh-CN" altLang="en-US" smtClean="0"/>
              <a:t>字符串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字符串的操作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char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[80];</a:t>
            </a:r>
          </a:p>
          <a:p>
            <a:pPr lvl="1"/>
            <a:r>
              <a:rPr lang="zh-CN" altLang="en-US" dirty="0"/>
              <a:t>格式化</a:t>
            </a:r>
            <a:r>
              <a:rPr lang="zh-CN" altLang="en-US" dirty="0" smtClean="0"/>
              <a:t>输入字符串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  </a:t>
            </a:r>
            <a:r>
              <a:rPr lang="en-US" altLang="zh-CN" dirty="0" err="1" smtClean="0">
                <a:solidFill>
                  <a:schemeClr val="tx1"/>
                </a:solidFill>
              </a:rPr>
              <a:t>scanf</a:t>
            </a:r>
            <a:r>
              <a:rPr lang="en-US" altLang="zh-CN" dirty="0" smtClean="0">
                <a:solidFill>
                  <a:schemeClr val="tx1"/>
                </a:solidFill>
              </a:rPr>
              <a:t>("%s", </a:t>
            </a:r>
            <a:r>
              <a:rPr lang="en-US" altLang="zh-CN" dirty="0" err="1" smtClean="0">
                <a:solidFill>
                  <a:schemeClr val="tx1"/>
                </a:solidFill>
              </a:rPr>
              <a:t>str</a:t>
            </a:r>
            <a:r>
              <a:rPr lang="en-US" altLang="zh-CN" dirty="0" smtClean="0">
                <a:solidFill>
                  <a:schemeClr val="tx1"/>
                </a:solidFill>
              </a:rPr>
              <a:t>);</a:t>
            </a:r>
          </a:p>
          <a:p>
            <a:pPr lvl="1"/>
            <a:r>
              <a:rPr lang="zh-CN" altLang="en-US" dirty="0" smtClean="0"/>
              <a:t>格式化</a:t>
            </a:r>
            <a:r>
              <a:rPr lang="zh-CN" altLang="en-US" dirty="0"/>
              <a:t>输出</a:t>
            </a:r>
            <a:r>
              <a:rPr lang="zh-CN" altLang="en-US" dirty="0" smtClean="0"/>
              <a:t>字符串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/>
              <a:t>  </a:t>
            </a:r>
            <a:r>
              <a:rPr lang="en-US" altLang="zh-CN" dirty="0" err="1">
                <a:solidFill>
                  <a:schemeClr val="tx1"/>
                </a:solidFill>
              </a:rPr>
              <a:t>printf</a:t>
            </a:r>
            <a:r>
              <a:rPr lang="en-US" altLang="zh-CN" dirty="0" smtClean="0">
                <a:solidFill>
                  <a:schemeClr val="tx1"/>
                </a:solidFill>
              </a:rPr>
              <a:t>("%</a:t>
            </a:r>
            <a:r>
              <a:rPr lang="en-US" altLang="zh-CN" dirty="0">
                <a:solidFill>
                  <a:schemeClr val="tx1"/>
                </a:solidFill>
              </a:rPr>
              <a:t>s</a:t>
            </a:r>
            <a:r>
              <a:rPr lang="en-US" altLang="zh-CN" dirty="0" smtClean="0">
                <a:solidFill>
                  <a:schemeClr val="tx1"/>
                </a:solidFill>
              </a:rPr>
              <a:t>", </a:t>
            </a:r>
            <a:r>
              <a:rPr lang="en-US" altLang="zh-CN" dirty="0" err="1" smtClean="0">
                <a:solidFill>
                  <a:schemeClr val="tx1"/>
                </a:solidFill>
              </a:rPr>
              <a:t>str</a:t>
            </a:r>
            <a:r>
              <a:rPr lang="en-US" altLang="zh-CN" dirty="0" smtClean="0">
                <a:solidFill>
                  <a:schemeClr val="tx1"/>
                </a:solidFill>
              </a:rPr>
              <a:t>);</a:t>
            </a: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 </a:t>
            </a:r>
            <a:r>
              <a:rPr lang="en-US" altLang="zh-CN" dirty="0" err="1" smtClean="0">
                <a:solidFill>
                  <a:srgbClr val="FF0000"/>
                </a:solidFill>
              </a:rPr>
              <a:t>str</a:t>
            </a:r>
            <a:r>
              <a:rPr lang="zh-CN" altLang="en-US" dirty="0" smtClean="0">
                <a:solidFill>
                  <a:srgbClr val="FF0000"/>
                </a:solidFill>
              </a:rPr>
              <a:t>必须是一个以</a:t>
            </a:r>
            <a:r>
              <a:rPr lang="en-US" altLang="zh-CN" dirty="0" smtClean="0">
                <a:solidFill>
                  <a:srgbClr val="FF0000"/>
                </a:solidFill>
              </a:rPr>
              <a:t>'\0'</a:t>
            </a:r>
            <a:r>
              <a:rPr lang="zh-CN" altLang="en-US" dirty="0" smtClean="0">
                <a:solidFill>
                  <a:srgbClr val="FF0000"/>
                </a:solidFill>
              </a:rPr>
              <a:t>结束的字符串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zh-CN" altLang="en-US" dirty="0" smtClean="0">
                <a:solidFill>
                  <a:srgbClr val="FF0000"/>
                </a:solidFill>
              </a:rPr>
              <a:t>否则崩溃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54281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416E6E70-E3B0-43BB-BB25-B8826B4190F7}" type="slidenum">
              <a:rPr lang="zh-CN" altLang="en-US" smtClean="0"/>
              <a:pPr/>
              <a:t>43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238702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8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8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8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9" grpId="0" build="p" bldLvl="2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2. 对字符串的操作</a:t>
            </a:r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把字符串放入一维字符数组（存储）</a:t>
            </a:r>
          </a:p>
          <a:p>
            <a:r>
              <a:rPr lang="zh-CN" altLang="en-US" dirty="0" smtClean="0"/>
              <a:t>对字符串的操作 ===&gt; 对字符数组的操作</a:t>
            </a:r>
          </a:p>
          <a:p>
            <a:pPr lvl="1"/>
            <a:r>
              <a:rPr lang="zh-CN" altLang="en-US" dirty="0" smtClean="0"/>
              <a:t>普通字符数组：数组元素的个数是确定的，一般用下标控制循环</a:t>
            </a:r>
          </a:p>
          <a:p>
            <a:pPr lvl="1"/>
            <a:r>
              <a:rPr lang="zh-CN" altLang="en-US" dirty="0" smtClean="0"/>
              <a:t>字符串：没有显式地给出有效字符的个数，只规定在字符串结束符 '\0' 之前的字符都是字符串的有效字符，一般用结束符 '\0' 来控制循环</a:t>
            </a:r>
          </a:p>
          <a:p>
            <a:pPr lvl="1"/>
            <a:r>
              <a:rPr lang="zh-CN" altLang="en-US" dirty="0" smtClean="0"/>
              <a:t>循环条件：</a:t>
            </a:r>
            <a:r>
              <a:rPr lang="en-US" altLang="zh-CN" dirty="0" smtClean="0"/>
              <a:t>s[i] != '\0' </a:t>
            </a:r>
          </a:p>
        </p:txBody>
      </p:sp>
      <p:sp>
        <p:nvSpPr>
          <p:cNvPr id="58372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C1E68B23-B008-4A88-9235-430499BD8DB1}" type="slidenum">
              <a:rPr lang="zh-CN" altLang="en-US" smtClean="0"/>
              <a:pPr/>
              <a:t>44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8596550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595" grpId="0" build="p" bldLvl="2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计算字符串的有效长度</a:t>
            </a:r>
            <a:endParaRPr lang="zh-CN" altLang="en-US" dirty="0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strlength</a:t>
            </a:r>
            <a:r>
              <a:rPr lang="en-US" altLang="zh-CN" dirty="0" smtClean="0"/>
              <a:t>( char s[]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 = 0;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while( s[n] != </a:t>
            </a:r>
            <a:r>
              <a:rPr lang="en-US" altLang="zh-CN" dirty="0" smtClean="0">
                <a:solidFill>
                  <a:srgbClr val="FF0000"/>
                </a:solidFill>
              </a:rPr>
              <a:t>'\0'</a:t>
            </a:r>
            <a:r>
              <a:rPr lang="en-US" altLang="zh-CN" dirty="0" smtClean="0"/>
              <a:t>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n ++;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n;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/>
          </a:p>
        </p:txBody>
      </p:sp>
      <p:sp>
        <p:nvSpPr>
          <p:cNvPr id="59397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469A3083-41C6-4457-A470-EC5719CE389C}" type="slidenum">
              <a:rPr lang="zh-CN" altLang="en-US" smtClean="0"/>
              <a:pPr/>
              <a:t>45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39003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计算字符串的有效长度</a:t>
            </a:r>
            <a:endParaRPr lang="zh-CN" altLang="en-US" dirty="0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strlength</a:t>
            </a:r>
            <a:r>
              <a:rPr lang="en-US" altLang="zh-CN" dirty="0" smtClean="0"/>
              <a:t>( char s[]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 = 0;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while( s[</a:t>
            </a:r>
            <a:r>
              <a:rPr lang="en-US" altLang="zh-CN" dirty="0" smtClean="0">
                <a:solidFill>
                  <a:srgbClr val="FF0000"/>
                </a:solidFill>
              </a:rPr>
              <a:t>n++</a:t>
            </a:r>
            <a:r>
              <a:rPr lang="en-US" altLang="zh-CN" dirty="0" smtClean="0"/>
              <a:t>] != '\0'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</a:t>
            </a:r>
            <a:r>
              <a:rPr lang="zh-CN" altLang="en-US" dirty="0" smtClean="0"/>
              <a:t>（</a:t>
            </a:r>
            <a:r>
              <a:rPr lang="en-US" altLang="zh-CN" dirty="0" smtClean="0"/>
              <a:t>n-1</a:t>
            </a:r>
            <a:r>
              <a:rPr lang="zh-CN" altLang="en-US" dirty="0" smtClean="0"/>
              <a:t>）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/>
          </a:p>
        </p:txBody>
      </p:sp>
      <p:sp>
        <p:nvSpPr>
          <p:cNvPr id="59397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469A3083-41C6-4457-A470-EC5719CE389C}" type="slidenum">
              <a:rPr lang="zh-CN" altLang="en-US" smtClean="0"/>
              <a:pPr/>
              <a:t>46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07122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输出字符串</a:t>
            </a:r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void output( char s[] 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i = 0;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while( s[i]!= </a:t>
            </a:r>
            <a:r>
              <a:rPr lang="en-US" altLang="zh-CN" dirty="0" smtClean="0">
                <a:solidFill>
                  <a:srgbClr val="FF0000"/>
                </a:solidFill>
              </a:rPr>
              <a:t>'\0'</a:t>
            </a:r>
            <a:r>
              <a:rPr lang="en-US" altLang="zh-CN" dirty="0" smtClean="0"/>
              <a:t>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</a:t>
            </a:r>
            <a:r>
              <a:rPr lang="en-US" altLang="zh-CN" dirty="0" err="1" smtClean="0"/>
              <a:t>putchar</a:t>
            </a:r>
            <a:r>
              <a:rPr lang="en-US" altLang="zh-CN" dirty="0" smtClean="0"/>
              <a:t>( s[i++] 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/>
          </a:p>
        </p:txBody>
      </p:sp>
      <p:sp>
        <p:nvSpPr>
          <p:cNvPr id="59397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469A3083-41C6-4457-A470-EC5719CE389C}" type="slidenum">
              <a:rPr lang="zh-CN" altLang="en-US" smtClean="0"/>
              <a:pPr/>
              <a:t>47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7877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7.3.4 </a:t>
            </a:r>
            <a:r>
              <a:rPr lang="zh-CN" altLang="en-US" dirty="0" smtClean="0"/>
              <a:t>字符串</a:t>
            </a:r>
            <a:r>
              <a:rPr lang="zh-CN" altLang="en-US" dirty="0"/>
              <a:t>编程：</a:t>
            </a:r>
            <a:r>
              <a:rPr lang="zh-CN" altLang="en-US" dirty="0">
                <a:solidFill>
                  <a:srgbClr val="FF0000"/>
                </a:solidFill>
              </a:rPr>
              <a:t>进制</a:t>
            </a:r>
            <a:r>
              <a:rPr lang="zh-CN" altLang="en-US" dirty="0" smtClean="0">
                <a:solidFill>
                  <a:srgbClr val="FF0000"/>
                </a:solidFill>
              </a:rPr>
              <a:t>转换</a:t>
            </a:r>
            <a:r>
              <a:rPr lang="en-US" altLang="zh-CN" dirty="0" smtClean="0">
                <a:solidFill>
                  <a:srgbClr val="FF0000"/>
                </a:solidFill>
              </a:rPr>
              <a:t/>
            </a:r>
            <a:br>
              <a:rPr lang="en-US" altLang="zh-CN" dirty="0" smtClean="0">
                <a:solidFill>
                  <a:srgbClr val="FF0000"/>
                </a:solidFill>
              </a:rPr>
            </a:br>
            <a:r>
              <a:rPr lang="en-US" altLang="zh-CN" dirty="0" smtClean="0"/>
              <a:t>[</a:t>
            </a:r>
            <a:r>
              <a:rPr lang="zh-CN" altLang="en-US" dirty="0"/>
              <a:t>例</a:t>
            </a:r>
            <a:r>
              <a:rPr lang="en-US" altLang="zh-CN" dirty="0"/>
              <a:t>7-14] </a:t>
            </a:r>
            <a:endParaRPr lang="zh-CN" altLang="en-US" dirty="0" smtClean="0"/>
          </a:p>
        </p:txBody>
      </p:sp>
      <p:sp>
        <p:nvSpPr>
          <p:cNvPr id="4259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输入一个以回车结束的字符串(少于</a:t>
            </a:r>
            <a:r>
              <a:rPr lang="en-US" altLang="zh-CN" dirty="0" smtClean="0"/>
              <a:t>8</a:t>
            </a:r>
            <a:r>
              <a:rPr lang="zh-CN" altLang="en-US" dirty="0" smtClean="0"/>
              <a:t>0个字符)，</a:t>
            </a:r>
            <a:r>
              <a:rPr lang="zh-CN" altLang="en-US" dirty="0" smtClean="0">
                <a:solidFill>
                  <a:srgbClr val="FF0000"/>
                </a:solidFill>
              </a:rPr>
              <a:t>过滤</a:t>
            </a:r>
            <a:r>
              <a:rPr lang="zh-CN" altLang="en-US" dirty="0" smtClean="0"/>
              <a:t>其中的</a:t>
            </a:r>
            <a:r>
              <a:rPr lang="zh-CN" altLang="en-US" dirty="0" smtClean="0">
                <a:solidFill>
                  <a:srgbClr val="FF0000"/>
                </a:solidFill>
              </a:rPr>
              <a:t>非</a:t>
            </a:r>
            <a:r>
              <a:rPr lang="en-US" altLang="zh-CN" dirty="0" smtClean="0">
                <a:solidFill>
                  <a:srgbClr val="FF0000"/>
                </a:solidFill>
              </a:rPr>
              <a:t>16</a:t>
            </a:r>
            <a:r>
              <a:rPr lang="zh-CN" altLang="en-US" dirty="0" smtClean="0">
                <a:solidFill>
                  <a:srgbClr val="FF0000"/>
                </a:solidFill>
              </a:rPr>
              <a:t>进制字符</a:t>
            </a:r>
            <a:r>
              <a:rPr lang="zh-CN" altLang="en-US" dirty="0" smtClean="0"/>
              <a:t>，生成新的字符串，然后将该</a:t>
            </a:r>
            <a:r>
              <a:rPr lang="en-US" altLang="zh-CN" dirty="0" smtClean="0"/>
              <a:t>16</a:t>
            </a:r>
            <a:r>
              <a:rPr lang="zh-CN" altLang="en-US" dirty="0" smtClean="0"/>
              <a:t>进制字符串</a:t>
            </a:r>
            <a:r>
              <a:rPr lang="zh-CN" altLang="en-US" dirty="0" smtClean="0">
                <a:solidFill>
                  <a:srgbClr val="FF0000"/>
                </a:solidFill>
              </a:rPr>
              <a:t>转化为</a:t>
            </a:r>
            <a:r>
              <a:rPr lang="en-US" altLang="zh-CN" dirty="0" smtClean="0">
                <a:solidFill>
                  <a:srgbClr val="FF0000"/>
                </a:solidFill>
              </a:rPr>
              <a:t>10</a:t>
            </a:r>
            <a:r>
              <a:rPr lang="zh-CN" altLang="en-US" dirty="0" smtClean="0">
                <a:solidFill>
                  <a:srgbClr val="FF0000"/>
                </a:solidFill>
              </a:rPr>
              <a:t>进制数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char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[80];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i, n;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6451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66226B91-DD8C-4F9C-98CF-06B531C52E90}" type="slidenum">
              <a:rPr lang="zh-CN" altLang="en-US" smtClean="0"/>
              <a:pPr/>
              <a:t>48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04310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6" grpId="0" build="p" bldLvl="2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7.3.4 </a:t>
            </a:r>
            <a:r>
              <a:rPr lang="zh-CN" altLang="en-US" dirty="0"/>
              <a:t>字符串编程：</a:t>
            </a:r>
            <a:r>
              <a:rPr lang="zh-CN" altLang="en-US" dirty="0">
                <a:solidFill>
                  <a:srgbClr val="FF0000"/>
                </a:solidFill>
              </a:rPr>
              <a:t>进制转换</a:t>
            </a:r>
            <a:r>
              <a:rPr lang="en-US" altLang="zh-CN" dirty="0">
                <a:solidFill>
                  <a:srgbClr val="FF0000"/>
                </a:solidFill>
              </a:rPr>
              <a:t/>
            </a:r>
            <a:br>
              <a:rPr lang="en-US" altLang="zh-CN" dirty="0">
                <a:solidFill>
                  <a:srgbClr val="FF0000"/>
                </a:solidFill>
              </a:rPr>
            </a:br>
            <a:r>
              <a:rPr lang="en-US" altLang="zh-CN" dirty="0"/>
              <a:t>[</a:t>
            </a:r>
            <a:r>
              <a:rPr lang="zh-CN" altLang="en-US" dirty="0"/>
              <a:t>例</a:t>
            </a:r>
            <a:r>
              <a:rPr lang="en-US" altLang="zh-CN" dirty="0"/>
              <a:t>7-14] </a:t>
            </a:r>
            <a:endParaRPr lang="zh-CN" altLang="en-US" dirty="0" smtClean="0"/>
          </a:p>
        </p:txBody>
      </p:sp>
      <p:sp>
        <p:nvSpPr>
          <p:cNvPr id="4259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00B050"/>
                </a:solidFill>
              </a:rPr>
              <a:t>/* </a:t>
            </a:r>
            <a:r>
              <a:rPr lang="zh-CN" altLang="en-US" dirty="0" smtClean="0">
                <a:solidFill>
                  <a:srgbClr val="00B050"/>
                </a:solidFill>
              </a:rPr>
              <a:t>输入字符串 </a:t>
            </a:r>
            <a:r>
              <a:rPr lang="en-US" altLang="zh-CN" dirty="0" smtClean="0">
                <a:solidFill>
                  <a:srgbClr val="00B05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("Enter a string:");</a:t>
            </a:r>
          </a:p>
          <a:p>
            <a:pPr marL="0" indent="0">
              <a:buNone/>
            </a:pPr>
            <a:r>
              <a:rPr lang="en-US" altLang="zh-CN" dirty="0" smtClean="0"/>
              <a:t>i = 0;</a:t>
            </a:r>
          </a:p>
          <a:p>
            <a:pPr marL="0" indent="0">
              <a:buNone/>
            </a:pPr>
            <a:r>
              <a:rPr lang="en-US" altLang="zh-CN" dirty="0" smtClean="0"/>
              <a:t>while( (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[i]=</a:t>
            </a:r>
            <a:r>
              <a:rPr lang="en-US" altLang="zh-CN" dirty="0" err="1" smtClean="0"/>
              <a:t>getchar</a:t>
            </a:r>
            <a:r>
              <a:rPr lang="en-US" altLang="zh-CN" dirty="0" smtClean="0"/>
              <a:t>())!='\n'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i++;</a:t>
            </a:r>
          </a:p>
          <a:p>
            <a:pPr marL="0" indent="0">
              <a:buNone/>
            </a:pPr>
            <a:r>
              <a:rPr lang="en-US" altLang="zh-CN" dirty="0" err="1" smtClean="0"/>
              <a:t>str</a:t>
            </a:r>
            <a:r>
              <a:rPr lang="en-US" altLang="zh-CN" dirty="0" smtClean="0"/>
              <a:t>[i] = 0;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zh-CN" altLang="en-US" dirty="0" smtClean="0"/>
          </a:p>
        </p:txBody>
      </p:sp>
      <p:sp>
        <p:nvSpPr>
          <p:cNvPr id="6451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66226B91-DD8C-4F9C-98CF-06B531C52E90}" type="slidenum">
              <a:rPr lang="zh-CN" altLang="en-US" smtClean="0"/>
              <a:pPr/>
              <a:t>49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636594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一维数组的引用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 smtClean="0"/>
              <a:t>数组名[下标]</a:t>
            </a:r>
            <a:endParaRPr lang="en-US" altLang="zh-CN" dirty="0" smtClean="0"/>
          </a:p>
          <a:p>
            <a:endParaRPr lang="en-US" altLang="zh-CN" dirty="0" smtClean="0"/>
          </a:p>
          <a:p>
            <a:pPr lvl="1"/>
            <a:r>
              <a:rPr lang="zh-CN" altLang="en-US" dirty="0" smtClean="0"/>
              <a:t>下标：整型表达式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下标</a:t>
            </a:r>
            <a:r>
              <a:rPr lang="en-US" altLang="zh-CN" dirty="0" smtClean="0">
                <a:solidFill>
                  <a:srgbClr val="FF0000"/>
                </a:solidFill>
              </a:rPr>
              <a:t>&gt;=</a:t>
            </a:r>
            <a:r>
              <a:rPr lang="zh-CN" altLang="en-US" dirty="0" smtClean="0">
                <a:solidFill>
                  <a:srgbClr val="FF0000"/>
                </a:solidFill>
              </a:rPr>
              <a:t>0</a:t>
            </a:r>
            <a:r>
              <a:rPr lang="zh-CN" altLang="en-US" dirty="0" smtClean="0"/>
              <a:t> </a:t>
            </a:r>
            <a:r>
              <a:rPr lang="en-US" altLang="zh-CN" dirty="0" smtClean="0"/>
              <a:t>&amp;&amp;</a:t>
            </a:r>
            <a:r>
              <a:rPr lang="zh-CN" altLang="en-US" dirty="0" smtClean="0"/>
              <a:t>下标</a:t>
            </a:r>
            <a:r>
              <a:rPr lang="en-US" altLang="zh-CN" dirty="0" smtClean="0">
                <a:solidFill>
                  <a:srgbClr val="FF0000"/>
                </a:solidFill>
              </a:rPr>
              <a:t>&lt;</a:t>
            </a:r>
            <a:r>
              <a:rPr lang="zh-CN" altLang="en-US" dirty="0" smtClean="0">
                <a:solidFill>
                  <a:srgbClr val="FF0000"/>
                </a:solidFill>
              </a:rPr>
              <a:t>数组长度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endParaRPr lang="en-US" altLang="zh-CN" dirty="0" smtClean="0"/>
          </a:p>
          <a:p>
            <a:r>
              <a:rPr lang="zh-CN" altLang="en-US" dirty="0" smtClean="0"/>
              <a:t>例如：</a:t>
            </a:r>
            <a:r>
              <a:rPr lang="en-US" altLang="zh-CN" dirty="0" smtClean="0"/>
              <a:t>a[0]</a:t>
            </a:r>
            <a:r>
              <a:rPr lang="zh-CN" altLang="en-US" dirty="0" smtClean="0"/>
              <a:t>表示数组</a:t>
            </a:r>
            <a:r>
              <a:rPr lang="en-US" altLang="zh-CN" dirty="0" smtClean="0"/>
              <a:t>a</a:t>
            </a:r>
            <a:r>
              <a:rPr lang="zh-CN" altLang="en-US" dirty="0" smtClean="0"/>
              <a:t>的首元素</a:t>
            </a:r>
            <a:r>
              <a:rPr lang="en-US" altLang="zh-CN" dirty="0" smtClean="0"/>
              <a:t>, a[k]</a:t>
            </a:r>
            <a:r>
              <a:rPr lang="zh-CN" altLang="en-US" dirty="0" smtClean="0"/>
              <a:t>表示第</a:t>
            </a:r>
            <a:r>
              <a:rPr lang="en-US" altLang="zh-CN" dirty="0" smtClean="0"/>
              <a:t>k</a:t>
            </a:r>
            <a:r>
              <a:rPr lang="zh-CN" altLang="en-US" dirty="0" smtClean="0"/>
              <a:t>个元素。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数组元素的使用方法与同类型的变量相同</a:t>
            </a:r>
          </a:p>
          <a:p>
            <a:pPr lvl="1"/>
            <a:r>
              <a:rPr lang="en-US" altLang="zh-CN" dirty="0" err="1" smtClean="0"/>
              <a:t>scanf</a:t>
            </a:r>
            <a:r>
              <a:rPr lang="en-US" altLang="zh-CN" dirty="0" smtClean="0"/>
              <a:t>("%d", &amp;a[i]);</a:t>
            </a:r>
          </a:p>
          <a:p>
            <a:pPr lvl="1"/>
            <a:r>
              <a:rPr lang="en-US" altLang="zh-CN" dirty="0" smtClean="0"/>
              <a:t>temp = a[index]; a[index]= a[k]; a[k] = temp; </a:t>
            </a:r>
          </a:p>
          <a:p>
            <a:pPr lvl="1"/>
            <a:r>
              <a:rPr lang="en-US" altLang="zh-CN" dirty="0" err="1" smtClean="0"/>
              <a:t>printf</a:t>
            </a:r>
            <a:r>
              <a:rPr lang="en-US" altLang="zh-CN" dirty="0" smtClean="0"/>
              <a:t>("%d ", a[i]);</a:t>
            </a:r>
          </a:p>
        </p:txBody>
      </p:sp>
      <p:sp>
        <p:nvSpPr>
          <p:cNvPr id="8197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F3055AB0-ED7B-42F5-B2AF-9CFBB3E72FA3}" type="slidenum">
              <a:rPr lang="zh-CN" altLang="en-US" smtClean="0"/>
              <a:pPr/>
              <a:t>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21578204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9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9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09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09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09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09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092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51" grpId="0" uiExpand="1" build="p" bldLvl="3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7.3.4 </a:t>
            </a:r>
            <a:r>
              <a:rPr lang="zh-CN" altLang="en-US" dirty="0"/>
              <a:t>字符串编程：</a:t>
            </a:r>
            <a:r>
              <a:rPr lang="zh-CN" altLang="en-US" dirty="0">
                <a:solidFill>
                  <a:srgbClr val="FF0000"/>
                </a:solidFill>
              </a:rPr>
              <a:t>进制转换</a:t>
            </a:r>
            <a:r>
              <a:rPr lang="en-US" altLang="zh-CN" dirty="0">
                <a:solidFill>
                  <a:srgbClr val="FF0000"/>
                </a:solidFill>
              </a:rPr>
              <a:t/>
            </a:r>
            <a:br>
              <a:rPr lang="en-US" altLang="zh-CN" dirty="0">
                <a:solidFill>
                  <a:srgbClr val="FF0000"/>
                </a:solidFill>
              </a:rPr>
            </a:br>
            <a:r>
              <a:rPr lang="en-US" altLang="zh-CN" dirty="0"/>
              <a:t>[</a:t>
            </a:r>
            <a:r>
              <a:rPr lang="zh-CN" altLang="en-US" dirty="0"/>
              <a:t>例</a:t>
            </a:r>
            <a:r>
              <a:rPr lang="en-US" altLang="zh-CN" dirty="0"/>
              <a:t>7-14] </a:t>
            </a:r>
            <a:endParaRPr lang="zh-CN" altLang="en-US" dirty="0" smtClean="0"/>
          </a:p>
        </p:txBody>
      </p:sp>
      <p:sp>
        <p:nvSpPr>
          <p:cNvPr id="42598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00B050"/>
                </a:solidFill>
              </a:rPr>
              <a:t>/* </a:t>
            </a:r>
            <a:r>
              <a:rPr lang="zh-CN" altLang="en-US" dirty="0" smtClean="0">
                <a:solidFill>
                  <a:srgbClr val="00B050"/>
                </a:solidFill>
              </a:rPr>
              <a:t>过滤非</a:t>
            </a:r>
            <a:r>
              <a:rPr lang="en-US" altLang="zh-CN" dirty="0" smtClean="0">
                <a:solidFill>
                  <a:srgbClr val="00B050"/>
                </a:solidFill>
              </a:rPr>
              <a:t>16</a:t>
            </a:r>
            <a:r>
              <a:rPr lang="zh-CN" altLang="en-US" dirty="0" smtClean="0">
                <a:solidFill>
                  <a:srgbClr val="00B050"/>
                </a:solidFill>
              </a:rPr>
              <a:t>进制字符 </a:t>
            </a:r>
            <a:r>
              <a:rPr lang="en-US" altLang="zh-CN" dirty="0" smtClean="0">
                <a:solidFill>
                  <a:srgbClr val="00B05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n = 0</a:t>
            </a:r>
            <a:r>
              <a:rPr lang="zh-CN" altLang="en-US" dirty="0" smtClean="0"/>
              <a:t>；</a:t>
            </a:r>
            <a:r>
              <a:rPr lang="en-US" altLang="zh-CN" dirty="0" smtClean="0">
                <a:solidFill>
                  <a:srgbClr val="FFC000"/>
                </a:solidFill>
              </a:rPr>
              <a:t>/</a:t>
            </a:r>
            <a:r>
              <a:rPr lang="zh-CN" altLang="en-US" dirty="0" smtClean="0">
                <a:solidFill>
                  <a:srgbClr val="FFC000"/>
                </a:solidFill>
              </a:rPr>
              <a:t>* 过滤后的字符数 *</a:t>
            </a:r>
            <a:r>
              <a:rPr lang="en-US" altLang="zh-CN" dirty="0" smtClean="0">
                <a:solidFill>
                  <a:srgbClr val="FFC000"/>
                </a:solidFill>
              </a:rPr>
              <a:t>/</a:t>
            </a:r>
          </a:p>
          <a:p>
            <a:pPr marL="0" indent="0">
              <a:buNone/>
            </a:pPr>
            <a:r>
              <a:rPr lang="en-US" altLang="zh-CN" dirty="0" smtClean="0"/>
              <a:t>for ( i=0;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[i] </a:t>
            </a:r>
            <a:r>
              <a:rPr lang="en-US" altLang="zh-CN" dirty="0"/>
              <a:t>!</a:t>
            </a:r>
            <a:r>
              <a:rPr lang="en-US" altLang="zh-CN" dirty="0" smtClean="0"/>
              <a:t>= 0</a:t>
            </a:r>
            <a:r>
              <a:rPr lang="zh-CN" altLang="en-US" dirty="0" smtClean="0"/>
              <a:t>；</a:t>
            </a:r>
            <a:r>
              <a:rPr lang="en-US" altLang="zh-CN" dirty="0" smtClean="0"/>
              <a:t>i++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if(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[i]&gt;='0' &amp;&amp; </a:t>
            </a:r>
            <a:r>
              <a:rPr lang="en-US" altLang="zh-CN" dirty="0" err="1"/>
              <a:t>str</a:t>
            </a:r>
            <a:r>
              <a:rPr lang="en-US" altLang="zh-CN" dirty="0"/>
              <a:t>[i</a:t>
            </a:r>
            <a:r>
              <a:rPr lang="en-US" altLang="zh-CN" dirty="0" smtClean="0"/>
              <a:t>]&lt;='9' ||</a:t>
            </a:r>
          </a:p>
          <a:p>
            <a:pPr marL="0" indent="0">
              <a:buNone/>
            </a:pPr>
            <a:r>
              <a:rPr lang="en-US" altLang="zh-CN" dirty="0" smtClean="0"/>
              <a:t>      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[i]&gt;='a' </a:t>
            </a:r>
            <a:r>
              <a:rPr lang="en-US" altLang="zh-CN" dirty="0"/>
              <a:t>&amp;&amp; </a:t>
            </a:r>
            <a:r>
              <a:rPr lang="en-US" altLang="zh-CN" dirty="0" err="1"/>
              <a:t>str</a:t>
            </a:r>
            <a:r>
              <a:rPr lang="en-US" altLang="zh-CN" dirty="0"/>
              <a:t>[i]&gt;=</a:t>
            </a:r>
            <a:r>
              <a:rPr lang="en-US" altLang="zh-CN" dirty="0" smtClean="0"/>
              <a:t>'f' ||</a:t>
            </a:r>
          </a:p>
          <a:p>
            <a:pPr marL="0" indent="0">
              <a:buNone/>
            </a:pPr>
            <a:r>
              <a:rPr lang="en-US" altLang="zh-CN" dirty="0" smtClean="0"/>
              <a:t>       </a:t>
            </a:r>
            <a:r>
              <a:rPr lang="en-US" altLang="zh-CN" dirty="0" err="1"/>
              <a:t>str</a:t>
            </a:r>
            <a:r>
              <a:rPr lang="en-US" altLang="zh-CN" dirty="0"/>
              <a:t>[i</a:t>
            </a:r>
            <a:r>
              <a:rPr lang="en-US" altLang="zh-CN" dirty="0" smtClean="0"/>
              <a:t>]&gt;='A' </a:t>
            </a:r>
            <a:r>
              <a:rPr lang="en-US" altLang="zh-CN" dirty="0"/>
              <a:t>&amp;&amp; </a:t>
            </a:r>
            <a:r>
              <a:rPr lang="en-US" altLang="zh-CN" dirty="0" err="1"/>
              <a:t>str</a:t>
            </a:r>
            <a:r>
              <a:rPr lang="en-US" altLang="zh-CN" dirty="0"/>
              <a:t>[i]&gt;=</a:t>
            </a:r>
            <a:r>
              <a:rPr lang="en-US" altLang="zh-CN" dirty="0" smtClean="0"/>
              <a:t>'F' )</a:t>
            </a:r>
          </a:p>
          <a:p>
            <a:pPr marL="0" indent="0">
              <a:buNone/>
            </a:pPr>
            <a:r>
              <a:rPr lang="en-US" altLang="zh-CN" dirty="0" smtClean="0"/>
              <a:t>      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[n++] =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[i];</a:t>
            </a:r>
          </a:p>
          <a:p>
            <a:pPr marL="0" indent="0">
              <a:buNone/>
            </a:pPr>
            <a:r>
              <a:rPr lang="en-US" altLang="zh-CN" dirty="0" err="1" smtClean="0"/>
              <a:t>str</a:t>
            </a:r>
            <a:r>
              <a:rPr lang="en-US" altLang="zh-CN" dirty="0" smtClean="0"/>
              <a:t>[n] = 0;</a:t>
            </a:r>
          </a:p>
        </p:txBody>
      </p:sp>
      <p:sp>
        <p:nvSpPr>
          <p:cNvPr id="6451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66226B91-DD8C-4F9C-98CF-06B531C52E90}" type="slidenum">
              <a:rPr lang="zh-CN" altLang="en-US" smtClean="0"/>
              <a:pPr/>
              <a:t>50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84982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7.3.4 </a:t>
            </a:r>
            <a:r>
              <a:rPr lang="zh-CN" altLang="en-US" dirty="0"/>
              <a:t>字符串编程：</a:t>
            </a:r>
            <a:r>
              <a:rPr lang="zh-CN" altLang="en-US" dirty="0">
                <a:solidFill>
                  <a:srgbClr val="FF0000"/>
                </a:solidFill>
              </a:rPr>
              <a:t>进制转换</a:t>
            </a:r>
            <a:r>
              <a:rPr lang="en-US" altLang="zh-CN" dirty="0">
                <a:solidFill>
                  <a:srgbClr val="FF0000"/>
                </a:solidFill>
              </a:rPr>
              <a:t/>
            </a:r>
            <a:br>
              <a:rPr lang="en-US" altLang="zh-CN" dirty="0">
                <a:solidFill>
                  <a:srgbClr val="FF0000"/>
                </a:solidFill>
              </a:rPr>
            </a:br>
            <a:r>
              <a:rPr lang="en-US" altLang="zh-CN" dirty="0"/>
              <a:t>[</a:t>
            </a:r>
            <a:r>
              <a:rPr lang="zh-CN" altLang="en-US" dirty="0"/>
              <a:t>例</a:t>
            </a:r>
            <a:r>
              <a:rPr lang="en-US" altLang="zh-CN" dirty="0"/>
              <a:t>7-14] </a:t>
            </a:r>
            <a:endParaRPr lang="zh-CN" altLang="en-US" dirty="0" smtClean="0"/>
          </a:p>
        </p:txBody>
      </p:sp>
      <p:sp>
        <p:nvSpPr>
          <p:cNvPr id="425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9251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>
                <a:solidFill>
                  <a:srgbClr val="00B050"/>
                </a:solidFill>
              </a:rPr>
              <a:t>/* </a:t>
            </a:r>
            <a:r>
              <a:rPr lang="zh-CN" altLang="en-US" dirty="0" smtClean="0">
                <a:solidFill>
                  <a:srgbClr val="00B050"/>
                </a:solidFill>
              </a:rPr>
              <a:t>转换进制 </a:t>
            </a:r>
            <a:r>
              <a:rPr lang="en-US" altLang="zh-CN" dirty="0" smtClean="0">
                <a:solidFill>
                  <a:srgbClr val="00B05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n = 0</a:t>
            </a:r>
            <a:r>
              <a:rPr lang="zh-CN" altLang="en-US" dirty="0" smtClean="0"/>
              <a:t>；</a:t>
            </a:r>
            <a:r>
              <a:rPr lang="en-US" altLang="zh-CN" dirty="0" smtClean="0">
                <a:solidFill>
                  <a:srgbClr val="FFC000"/>
                </a:solidFill>
              </a:rPr>
              <a:t>/</a:t>
            </a:r>
            <a:r>
              <a:rPr lang="zh-CN" altLang="en-US" dirty="0" smtClean="0">
                <a:solidFill>
                  <a:srgbClr val="FFC000"/>
                </a:solidFill>
              </a:rPr>
              <a:t>* </a:t>
            </a:r>
            <a:r>
              <a:rPr lang="en-US" altLang="zh-CN" dirty="0" smtClean="0">
                <a:solidFill>
                  <a:srgbClr val="FFC000"/>
                </a:solidFill>
              </a:rPr>
              <a:t>10</a:t>
            </a:r>
            <a:r>
              <a:rPr lang="zh-CN" altLang="en-US" dirty="0" smtClean="0">
                <a:solidFill>
                  <a:srgbClr val="FFC000"/>
                </a:solidFill>
              </a:rPr>
              <a:t>进制数值 *</a:t>
            </a:r>
            <a:r>
              <a:rPr lang="en-US" altLang="zh-CN" dirty="0" smtClean="0">
                <a:solidFill>
                  <a:srgbClr val="FFC000"/>
                </a:solidFill>
              </a:rPr>
              <a:t>/</a:t>
            </a:r>
          </a:p>
          <a:p>
            <a:pPr marL="0" indent="0">
              <a:buNone/>
            </a:pPr>
            <a:r>
              <a:rPr lang="en-US" altLang="zh-CN" dirty="0" smtClean="0"/>
              <a:t>for ( i=0;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[i] </a:t>
            </a:r>
            <a:r>
              <a:rPr lang="en-US" altLang="zh-CN" dirty="0"/>
              <a:t>!</a:t>
            </a:r>
            <a:r>
              <a:rPr lang="en-US" altLang="zh-CN" dirty="0" smtClean="0"/>
              <a:t>= 0</a:t>
            </a:r>
            <a:r>
              <a:rPr lang="zh-CN" altLang="en-US" dirty="0" smtClean="0"/>
              <a:t>；</a:t>
            </a:r>
            <a:r>
              <a:rPr lang="en-US" altLang="zh-CN" dirty="0" smtClean="0"/>
              <a:t>i++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if(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[i]&gt;='0' &amp;&amp; </a:t>
            </a:r>
            <a:r>
              <a:rPr lang="en-US" altLang="zh-CN" dirty="0" err="1"/>
              <a:t>str</a:t>
            </a:r>
            <a:r>
              <a:rPr lang="en-US" altLang="zh-CN" dirty="0"/>
              <a:t>[i</a:t>
            </a:r>
            <a:r>
              <a:rPr lang="en-US" altLang="zh-CN" dirty="0" smtClean="0"/>
              <a:t>]&lt;='9'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n = n * 16 +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[i]-</a:t>
            </a:r>
            <a:r>
              <a:rPr lang="en-US" altLang="zh-CN" dirty="0"/>
              <a:t> </a:t>
            </a:r>
            <a:r>
              <a:rPr lang="en-US" altLang="zh-CN" dirty="0" smtClean="0"/>
              <a:t>'0';</a:t>
            </a:r>
          </a:p>
          <a:p>
            <a:pPr marL="0" indent="0">
              <a:buNone/>
            </a:pPr>
            <a:r>
              <a:rPr lang="en-US" altLang="zh-CN" dirty="0" smtClean="0"/>
              <a:t>   else if( </a:t>
            </a:r>
            <a:r>
              <a:rPr lang="en-US" altLang="zh-CN" dirty="0" err="1" smtClean="0"/>
              <a:t>str</a:t>
            </a:r>
            <a:r>
              <a:rPr lang="en-US" altLang="zh-CN" dirty="0" smtClean="0"/>
              <a:t>[i]&gt;='a' </a:t>
            </a:r>
            <a:r>
              <a:rPr lang="en-US" altLang="zh-CN" dirty="0"/>
              <a:t>&amp;&amp; </a:t>
            </a:r>
            <a:r>
              <a:rPr lang="en-US" altLang="zh-CN" dirty="0" err="1"/>
              <a:t>str</a:t>
            </a:r>
            <a:r>
              <a:rPr lang="en-US" altLang="zh-CN" dirty="0"/>
              <a:t>[i]&gt;=</a:t>
            </a:r>
            <a:r>
              <a:rPr lang="en-US" altLang="zh-CN" dirty="0" smtClean="0"/>
              <a:t>'f' )</a:t>
            </a:r>
          </a:p>
          <a:p>
            <a:pPr marL="0" indent="0">
              <a:buNone/>
            </a:pPr>
            <a:r>
              <a:rPr lang="en-US" altLang="zh-CN" dirty="0" smtClean="0"/>
              <a:t>       </a:t>
            </a:r>
            <a:r>
              <a:rPr lang="en-US" altLang="zh-CN" dirty="0"/>
              <a:t>n = n * 16 + </a:t>
            </a:r>
            <a:r>
              <a:rPr lang="en-US" altLang="zh-CN" dirty="0" err="1"/>
              <a:t>str</a:t>
            </a:r>
            <a:r>
              <a:rPr lang="en-US" altLang="zh-CN" dirty="0"/>
              <a:t>[i]- </a:t>
            </a:r>
            <a:r>
              <a:rPr lang="en-US" altLang="zh-CN" dirty="0" smtClean="0"/>
              <a:t>'a';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else 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n </a:t>
            </a:r>
            <a:r>
              <a:rPr lang="en-US" altLang="zh-CN" dirty="0"/>
              <a:t>= n * 16 + </a:t>
            </a:r>
            <a:r>
              <a:rPr lang="en-US" altLang="zh-CN" dirty="0" err="1"/>
              <a:t>str</a:t>
            </a:r>
            <a:r>
              <a:rPr lang="en-US" altLang="zh-CN" dirty="0"/>
              <a:t>[i]- </a:t>
            </a:r>
            <a:r>
              <a:rPr lang="en-US" altLang="zh-CN" dirty="0" smtClean="0"/>
              <a:t>'A';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/>
              <a:t>("digit = %d\n", n</a:t>
            </a:r>
            <a:r>
              <a:rPr lang="en-US" altLang="zh-CN" dirty="0" smtClean="0"/>
              <a:t>);</a:t>
            </a:r>
          </a:p>
        </p:txBody>
      </p:sp>
      <p:sp>
        <p:nvSpPr>
          <p:cNvPr id="64516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66226B91-DD8C-4F9C-98CF-06B531C52E90}" type="slidenum">
              <a:rPr lang="zh-CN" altLang="en-US" smtClean="0"/>
              <a:pPr/>
              <a:t>51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54326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课后作业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en-US" altLang="zh-CN" dirty="0" smtClean="0"/>
              <a:t>5</a:t>
            </a:r>
            <a:r>
              <a:rPr lang="zh-CN" altLang="en-US" dirty="0" smtClean="0"/>
              <a:t>、</a:t>
            </a:r>
            <a:r>
              <a:rPr lang="en-US" altLang="zh-CN" dirty="0" smtClean="0"/>
              <a:t>6</a:t>
            </a:r>
            <a:r>
              <a:rPr lang="zh-CN" altLang="en-US" dirty="0" smtClean="0"/>
              <a:t>章之后的习题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习题</a:t>
            </a:r>
            <a:r>
              <a:rPr lang="en-US" altLang="zh-CN" dirty="0" smtClean="0"/>
              <a:t>5</a:t>
            </a:r>
            <a:r>
              <a:rPr lang="zh-CN" altLang="en-US" dirty="0" smtClean="0"/>
              <a:t>的选择题和填空题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习题</a:t>
            </a:r>
            <a:r>
              <a:rPr lang="en-US" altLang="zh-CN" dirty="0" smtClean="0"/>
              <a:t>6</a:t>
            </a:r>
            <a:r>
              <a:rPr lang="zh-CN" altLang="en-US" dirty="0" smtClean="0"/>
              <a:t>的选择题和填空题</a:t>
            </a:r>
            <a:endParaRPr lang="en-US" altLang="zh-CN" dirty="0" smtClean="0"/>
          </a:p>
          <a:p>
            <a:pPr lvl="1"/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答题模板（课程主页下载）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52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985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zh-CN" altLang="en-US" dirty="0" smtClean="0"/>
              <a:t>数组的下标不能越界</a:t>
            </a:r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A14AF1A5-CB19-4950-A985-9FBDAFB63834}" type="slidenum">
              <a:rPr lang="zh-CN" altLang="en-US" smtClean="0"/>
              <a:pPr/>
              <a:t>6</a:t>
            </a:fld>
            <a:endParaRPr lang="en-US" altLang="zh-CN" smtClean="0"/>
          </a:p>
        </p:txBody>
      </p:sp>
      <p:cxnSp>
        <p:nvCxnSpPr>
          <p:cNvPr id="19" name="直接箭头连接符 18"/>
          <p:cNvCxnSpPr/>
          <p:nvPr/>
        </p:nvCxnSpPr>
        <p:spPr>
          <a:xfrm flipH="1">
            <a:off x="2771800" y="2076730"/>
            <a:ext cx="1224136" cy="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07804" y="2891583"/>
            <a:ext cx="63361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数组</a:t>
            </a:r>
            <a:r>
              <a:rPr lang="en-US" altLang="zh-CN" sz="2400" b="1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a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有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10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个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元素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  <a:cs typeface="Courier New" pitchFamily="49" charset="0"/>
            </a:endParaRPr>
          </a:p>
          <a:p>
            <a:r>
              <a:rPr lang="en-US" altLang="zh-CN" sz="2400" b="1" dirty="0">
                <a:latin typeface="楷体" pitchFamily="49" charset="-122"/>
                <a:ea typeface="楷体" pitchFamily="49" charset="-122"/>
                <a:cs typeface="Courier New" pitchFamily="49" charset="0"/>
              </a:rPr>
              <a:t> 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  </a:t>
            </a:r>
            <a:r>
              <a:rPr lang="en-US" altLang="zh-CN" sz="24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a[0]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是首元素</a:t>
            </a:r>
            <a:endParaRPr lang="en-US" altLang="zh-CN" sz="2400" b="1" dirty="0">
              <a:latin typeface="楷体" pitchFamily="49" charset="-122"/>
              <a:ea typeface="楷体" pitchFamily="49" charset="-122"/>
              <a:cs typeface="Courier New" pitchFamily="49" charset="0"/>
            </a:endParaRPr>
          </a:p>
          <a:p>
            <a:r>
              <a:rPr lang="en-US" altLang="zh-CN" sz="24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   </a:t>
            </a:r>
            <a:r>
              <a:rPr lang="en-US" altLang="zh-CN" sz="24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a[9]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是末尾元素（最后</a:t>
            </a:r>
            <a:r>
              <a:rPr lang="zh-CN" altLang="en-US" sz="2400" b="1" dirty="0">
                <a:latin typeface="楷体" pitchFamily="49" charset="-122"/>
                <a:ea typeface="楷体" pitchFamily="49" charset="-122"/>
                <a:cs typeface="Courier New" pitchFamily="49" charset="0"/>
              </a:rPr>
              <a:t>一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个）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  <a:cs typeface="Courier New" pitchFamily="49" charset="0"/>
            </a:endParaRPr>
          </a:p>
          <a:p>
            <a:endParaRPr lang="en-US" altLang="zh-CN" sz="2400" b="1" dirty="0">
              <a:latin typeface="楷体" pitchFamily="49" charset="-122"/>
              <a:ea typeface="楷体" pitchFamily="49" charset="-122"/>
              <a:cs typeface="Courier New" pitchFamily="49" charset="0"/>
            </a:endParaRPr>
          </a:p>
          <a:p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如果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引用</a:t>
            </a:r>
            <a:r>
              <a:rPr lang="en-US" altLang="zh-CN" sz="2400" b="1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a[10]</a:t>
            </a: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，可能导致程序崩溃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  <a:cs typeface="Courier New" pitchFamily="49" charset="0"/>
            </a:endParaRPr>
          </a:p>
          <a:p>
            <a:r>
              <a:rPr lang="en-US" altLang="zh-CN" sz="2400" b="1" dirty="0">
                <a:latin typeface="楷体" pitchFamily="49" charset="-122"/>
                <a:ea typeface="楷体" pitchFamily="49" charset="-122"/>
                <a:cs typeface="Courier New" pitchFamily="49" charset="0"/>
              </a:rPr>
              <a:t> </a:t>
            </a:r>
            <a:r>
              <a:rPr lang="en-US" altLang="zh-CN" sz="2400" b="1" dirty="0" smtClean="0">
                <a:latin typeface="楷体" pitchFamily="49" charset="-122"/>
                <a:ea typeface="楷体" pitchFamily="49" charset="-122"/>
                <a:cs typeface="Courier New" pitchFamily="49" charset="0"/>
              </a:rPr>
              <a:t>  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因为数组的后面存储了其他的数据</a:t>
            </a:r>
            <a:endParaRPr lang="en-US" altLang="zh-CN" sz="2400" b="1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  <a:cs typeface="Courier New" pitchFamily="49" charset="0"/>
            </a:endParaRPr>
          </a:p>
          <a:p>
            <a:r>
              <a:rPr lang="en-US" altLang="zh-CN" sz="24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  </a:t>
            </a:r>
            <a:r>
              <a:rPr lang="zh-CN" altLang="en-US" sz="24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Courier New" pitchFamily="49" charset="0"/>
              </a:rPr>
              <a:t>非法修改将导致意外发生</a:t>
            </a:r>
            <a:endParaRPr lang="zh-CN" altLang="en-US" sz="2400" b="1" dirty="0">
              <a:solidFill>
                <a:srgbClr val="FF0000"/>
              </a:solidFill>
              <a:latin typeface="楷体" pitchFamily="49" charset="-122"/>
              <a:ea typeface="楷体" pitchFamily="49" charset="-122"/>
              <a:cs typeface="Courier New" pitchFamily="49" charset="0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755576" y="1340768"/>
            <a:ext cx="1872208" cy="5193195"/>
            <a:chOff x="3726751" y="1268761"/>
            <a:chExt cx="1872208" cy="5589239"/>
          </a:xfrm>
        </p:grpSpPr>
        <p:sp>
          <p:nvSpPr>
            <p:cNvPr id="22" name="矩形 21"/>
            <p:cNvSpPr/>
            <p:nvPr/>
          </p:nvSpPr>
          <p:spPr>
            <a:xfrm>
              <a:off x="3726751" y="2566953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a[1</a:t>
              </a:r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3" name="矩形 22"/>
            <p:cNvSpPr/>
            <p:nvPr/>
          </p:nvSpPr>
          <p:spPr>
            <a:xfrm>
              <a:off x="3726751" y="3073058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a[2</a:t>
              </a:r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4" name="矩形 23"/>
            <p:cNvSpPr/>
            <p:nvPr/>
          </p:nvSpPr>
          <p:spPr>
            <a:xfrm>
              <a:off x="3726751" y="3579163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5" name="矩形 24"/>
            <p:cNvSpPr/>
            <p:nvPr/>
          </p:nvSpPr>
          <p:spPr>
            <a:xfrm>
              <a:off x="3726751" y="4085268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6" name="矩形 25"/>
            <p:cNvSpPr/>
            <p:nvPr/>
          </p:nvSpPr>
          <p:spPr>
            <a:xfrm>
              <a:off x="3726751" y="4591373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a[8]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7" name="矩形 26"/>
            <p:cNvSpPr/>
            <p:nvPr/>
          </p:nvSpPr>
          <p:spPr>
            <a:xfrm>
              <a:off x="3726751" y="5085440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a[9]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8" name="矩形 27"/>
            <p:cNvSpPr/>
            <p:nvPr/>
          </p:nvSpPr>
          <p:spPr>
            <a:xfrm>
              <a:off x="3726751" y="5591545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" name="矩形 28"/>
            <p:cNvSpPr/>
            <p:nvPr/>
          </p:nvSpPr>
          <p:spPr>
            <a:xfrm>
              <a:off x="3726751" y="2060848"/>
              <a:ext cx="1872208" cy="5061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a[0</a:t>
              </a:r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0" name="矩形 29"/>
            <p:cNvSpPr/>
            <p:nvPr/>
          </p:nvSpPr>
          <p:spPr>
            <a:xfrm>
              <a:off x="3726751" y="1268761"/>
              <a:ext cx="1872208" cy="79208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1" name="矩形 30"/>
            <p:cNvSpPr/>
            <p:nvPr/>
          </p:nvSpPr>
          <p:spPr>
            <a:xfrm>
              <a:off x="3726751" y="6097650"/>
              <a:ext cx="1872208" cy="76035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139952" y="1484106"/>
            <a:ext cx="31341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dirty="0" smtClean="0">
                <a:solidFill>
                  <a:schemeClr val="lt1"/>
                </a:solidFill>
                <a:latin typeface="Courier New" pitchFamily="49" charset="0"/>
                <a:ea typeface="+mn-ea"/>
                <a:cs typeface="Courier New" pitchFamily="49" charset="0"/>
              </a:rPr>
              <a:t>       </a:t>
            </a:r>
            <a:r>
              <a:rPr lang="en-US" altLang="zh-CN" sz="2400" b="1" dirty="0" err="1" smtClean="0">
                <a:solidFill>
                  <a:schemeClr val="lt1"/>
                </a:solidFill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lang="en-US" altLang="zh-CN" sz="2400" b="1" dirty="0" smtClean="0">
                <a:solidFill>
                  <a:schemeClr val="lt1"/>
                </a:solidFill>
                <a:latin typeface="Courier New" pitchFamily="49" charset="0"/>
                <a:ea typeface="+mn-ea"/>
                <a:cs typeface="Courier New" pitchFamily="49" charset="0"/>
              </a:rPr>
              <a:t> a[10]</a:t>
            </a:r>
          </a:p>
          <a:p>
            <a:r>
              <a:rPr lang="en-US" altLang="zh-CN" sz="2400" b="1" dirty="0" smtClean="0">
                <a:solidFill>
                  <a:schemeClr val="lt1"/>
                </a:solidFill>
                <a:latin typeface="Courier New" pitchFamily="49" charset="0"/>
                <a:ea typeface="+mn-ea"/>
                <a:cs typeface="Courier New" pitchFamily="49" charset="0"/>
              </a:rPr>
              <a:t>a</a:t>
            </a:r>
            <a:endParaRPr lang="zh-CN" altLang="en-US" sz="2400" b="1" dirty="0">
              <a:solidFill>
                <a:schemeClr val="lt1"/>
              </a:solidFill>
              <a:latin typeface="Courier New" pitchFamily="49" charset="0"/>
              <a:ea typeface="+mn-ea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47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7.1.3 </a:t>
            </a:r>
            <a:r>
              <a:rPr lang="zh-CN" altLang="en-US" dirty="0" smtClean="0"/>
              <a:t>一</a:t>
            </a:r>
            <a:r>
              <a:rPr lang="zh-CN" altLang="en-US" dirty="0"/>
              <a:t>维数组的初始化</a:t>
            </a:r>
            <a:endParaRPr lang="zh-CN" altLang="en-US" dirty="0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  </a:t>
            </a:r>
            <a:r>
              <a:rPr lang="zh-CN" altLang="en-US" dirty="0" smtClean="0"/>
              <a:t>类型名 数组名</a:t>
            </a:r>
            <a:r>
              <a:rPr lang="en-US" altLang="zh-CN" dirty="0" smtClean="0"/>
              <a:t>[</a:t>
            </a:r>
            <a:r>
              <a:rPr lang="zh-CN" altLang="en-US" dirty="0" smtClean="0"/>
              <a:t>长度</a:t>
            </a:r>
            <a:r>
              <a:rPr lang="en-US" altLang="zh-CN" dirty="0" smtClean="0"/>
              <a:t>]= {</a:t>
            </a:r>
            <a:r>
              <a:rPr lang="zh-CN" altLang="en-US" dirty="0" smtClean="0"/>
              <a:t>初值表</a:t>
            </a:r>
            <a:r>
              <a:rPr lang="en-US" altLang="zh-CN" dirty="0" smtClean="0"/>
              <a:t>};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a[10] = {1, 2, 3, 4, 5, 6, 7, 8, 9, 10};</a:t>
            </a:r>
          </a:p>
          <a:p>
            <a:pPr marL="400050" lvl="1" indent="0">
              <a:buNone/>
            </a:pPr>
            <a:r>
              <a:rPr lang="zh-CN" altLang="en-US" dirty="0"/>
              <a:t>初值</a:t>
            </a:r>
            <a:r>
              <a:rPr lang="zh-CN" altLang="en-US" dirty="0" smtClean="0"/>
              <a:t>表的值依次赋予数组元素</a:t>
            </a:r>
            <a:endParaRPr lang="en-US" altLang="zh-CN" dirty="0" smtClean="0"/>
          </a:p>
          <a:p>
            <a:pPr marL="400050" lvl="1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char s[3</a:t>
            </a:r>
            <a:r>
              <a:rPr lang="en-US" altLang="zh-CN" dirty="0"/>
              <a:t>] = { 'a', 'b</a:t>
            </a:r>
            <a:r>
              <a:rPr lang="en-US" altLang="zh-CN" dirty="0" smtClean="0"/>
              <a:t>'};</a:t>
            </a:r>
          </a:p>
          <a:p>
            <a:pPr marL="400050" lvl="1" indent="0">
              <a:buNone/>
            </a:pPr>
            <a:r>
              <a:rPr lang="zh-CN" altLang="en-US" dirty="0" smtClean="0"/>
              <a:t>如果初值的个数少于长度，那么数组后面的原数将不被初始化</a:t>
            </a:r>
            <a:endParaRPr lang="en-US" altLang="zh-CN" dirty="0" smtClean="0"/>
          </a:p>
          <a:p>
            <a:pPr marL="400050" lvl="1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float b[ ] </a:t>
            </a:r>
            <a:r>
              <a:rPr lang="en-US" altLang="zh-CN" dirty="0"/>
              <a:t>= {</a:t>
            </a:r>
            <a:r>
              <a:rPr lang="en-US" altLang="zh-CN" dirty="0" smtClean="0"/>
              <a:t>1, 2, 3};</a:t>
            </a:r>
          </a:p>
          <a:p>
            <a:pPr marL="400050" lvl="1" indent="0">
              <a:buNone/>
            </a:pPr>
            <a:r>
              <a:rPr lang="zh-CN" altLang="en-US" dirty="0" smtClean="0"/>
              <a:t>如果长度省略，那么：长度</a:t>
            </a:r>
            <a:r>
              <a:rPr lang="en-US" altLang="zh-CN" dirty="0" smtClean="0"/>
              <a:t>=</a:t>
            </a:r>
            <a:r>
              <a:rPr lang="zh-CN" altLang="en-US" dirty="0" smtClean="0"/>
              <a:t>初值的数量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A14AF1A5-CB19-4950-A985-9FBDAFB63834}" type="slidenum">
              <a:rPr lang="zh-CN" altLang="en-US" smtClean="0"/>
              <a:pPr/>
              <a:t>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736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0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0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0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数组可以定义为</a:t>
            </a:r>
            <a:r>
              <a:rPr lang="en-US" altLang="zh-CN" dirty="0" smtClean="0"/>
              <a:t>static</a:t>
            </a:r>
            <a:r>
              <a:rPr lang="zh-CN" altLang="en-US" dirty="0" smtClean="0"/>
              <a:t>类型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  static </a:t>
            </a:r>
            <a:r>
              <a:rPr lang="zh-CN" altLang="en-US" dirty="0" smtClean="0"/>
              <a:t>类型名 数组名</a:t>
            </a:r>
            <a:r>
              <a:rPr lang="en-US" altLang="zh-CN" dirty="0" smtClean="0"/>
              <a:t>[</a:t>
            </a:r>
            <a:r>
              <a:rPr lang="zh-CN" altLang="en-US" dirty="0" smtClean="0"/>
              <a:t>长度</a:t>
            </a:r>
            <a:r>
              <a:rPr lang="en-US" altLang="zh-CN" dirty="0" smtClean="0"/>
              <a:t>];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例如</a:t>
            </a:r>
            <a:endParaRPr lang="en-US" altLang="zh-CN" dirty="0"/>
          </a:p>
          <a:p>
            <a:pPr marL="400050" lvl="1" indent="0">
              <a:buNone/>
            </a:pPr>
            <a:r>
              <a:rPr lang="en-US" altLang="zh-CN" dirty="0" smtClean="0"/>
              <a:t>static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a[10] = {1, 2, 3};</a:t>
            </a:r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4100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A14AF1A5-CB19-4950-A985-9FBDAFB63834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24638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7.1.4 </a:t>
            </a:r>
            <a:r>
              <a:rPr lang="zh-CN" altLang="en-US" dirty="0" smtClean="0"/>
              <a:t>使用数组编程</a:t>
            </a:r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7-2]</a:t>
            </a:r>
            <a:endParaRPr lang="zh-CN" alt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49971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/>
              <a:t>使用数组计算斐波那契数列前</a:t>
            </a:r>
            <a:r>
              <a:rPr lang="en-US" altLang="zh-CN" dirty="0" smtClean="0"/>
              <a:t>10</a:t>
            </a:r>
            <a:r>
              <a:rPr lang="zh-CN" altLang="en-US" dirty="0" smtClean="0"/>
              <a:t>个元素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i, </a:t>
            </a:r>
            <a:r>
              <a:rPr lang="en-US" altLang="zh-CN" dirty="0" smtClean="0">
                <a:solidFill>
                  <a:srgbClr val="FFFF00"/>
                </a:solidFill>
              </a:rPr>
              <a:t>fib</a:t>
            </a:r>
            <a:r>
              <a:rPr lang="en-US" altLang="zh-CN" dirty="0" smtClean="0"/>
              <a:t>[10] = {1,1};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for( i=2; i&lt;10; i++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FFFF00"/>
                </a:solidFill>
              </a:rPr>
              <a:t>fib</a:t>
            </a:r>
            <a:r>
              <a:rPr lang="en-US" altLang="zh-CN" dirty="0" smtClean="0"/>
              <a:t>[</a:t>
            </a:r>
            <a:r>
              <a:rPr lang="en-US" altLang="zh-CN" dirty="0" smtClean="0">
                <a:solidFill>
                  <a:srgbClr val="FF0000"/>
                </a:solidFill>
              </a:rPr>
              <a:t>i</a:t>
            </a:r>
            <a:r>
              <a:rPr lang="en-US" altLang="zh-CN" dirty="0" smtClean="0"/>
              <a:t>] = </a:t>
            </a:r>
            <a:r>
              <a:rPr lang="en-US" altLang="zh-CN" dirty="0" smtClean="0">
                <a:solidFill>
                  <a:srgbClr val="FFFF00"/>
                </a:solidFill>
              </a:rPr>
              <a:t>fib</a:t>
            </a:r>
            <a:r>
              <a:rPr lang="en-US" altLang="zh-CN" dirty="0" smtClean="0"/>
              <a:t>[</a:t>
            </a:r>
            <a:r>
              <a:rPr lang="en-US" altLang="zh-CN" dirty="0" smtClean="0">
                <a:solidFill>
                  <a:srgbClr val="FF0000"/>
                </a:solidFill>
              </a:rPr>
              <a:t>i-2</a:t>
            </a:r>
            <a:r>
              <a:rPr lang="en-US" altLang="zh-CN" dirty="0" smtClean="0"/>
              <a:t>] + </a:t>
            </a:r>
            <a:r>
              <a:rPr lang="en-US" altLang="zh-CN" dirty="0" smtClean="0">
                <a:solidFill>
                  <a:srgbClr val="FFFF00"/>
                </a:solidFill>
              </a:rPr>
              <a:t>fib</a:t>
            </a:r>
            <a:r>
              <a:rPr lang="en-US" altLang="zh-CN" dirty="0" smtClean="0"/>
              <a:t>[</a:t>
            </a:r>
            <a:r>
              <a:rPr lang="en-US" altLang="zh-CN" dirty="0" smtClean="0">
                <a:solidFill>
                  <a:srgbClr val="FF0000"/>
                </a:solidFill>
              </a:rPr>
              <a:t>i-1</a:t>
            </a:r>
            <a:r>
              <a:rPr lang="en-US" altLang="zh-CN" dirty="0" smtClean="0"/>
              <a:t>];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sp>
        <p:nvSpPr>
          <p:cNvPr id="5124" name="灯片编号占位符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fld id="{96B560C1-320A-4420-BD6F-ED2CE6503276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83407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8323</TotalTime>
  <Words>3600</Words>
  <Application>Microsoft Office PowerPoint</Application>
  <PresentationFormat>全屏显示(4:3)</PresentationFormat>
  <Paragraphs>622</Paragraphs>
  <Slides>52</Slides>
  <Notes>34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52</vt:i4>
      </vt:variant>
    </vt:vector>
  </HeadingPairs>
  <TitlesOfParts>
    <vt:vector size="53" baseType="lpstr">
      <vt:lpstr>凤舞九天</vt:lpstr>
      <vt:lpstr>C语言程序设计基础</vt:lpstr>
      <vt:lpstr>第七章 数 组</vt:lpstr>
      <vt:lpstr>7.1.1 一维数组元素存储</vt:lpstr>
      <vt:lpstr>7.1.2  一维数组的定义和引用</vt:lpstr>
      <vt:lpstr>一维数组的引用</vt:lpstr>
      <vt:lpstr>数组的下标不能越界</vt:lpstr>
      <vt:lpstr>7.1.3 一维数组的初始化</vt:lpstr>
      <vt:lpstr>数组可以定义为static类型</vt:lpstr>
      <vt:lpstr>7.1.4 使用数组编程[例7-2]</vt:lpstr>
      <vt:lpstr>使用数组编程[数组作为函数参数]</vt:lpstr>
      <vt:lpstr>使用数组编程[最小元素]</vt:lpstr>
      <vt:lpstr>使用数组编程[选择法排序]例7-5</vt:lpstr>
      <vt:lpstr>使用数组编程[选择法排序]例7-5 数组的元素值</vt:lpstr>
      <vt:lpstr>使用数组编程[选择法排序]例7-5 数组的元素值</vt:lpstr>
      <vt:lpstr>使用数组编程[二分查找]例7-6</vt:lpstr>
      <vt:lpstr>使用数组编程[二分查找]例7-6</vt:lpstr>
      <vt:lpstr>二分查找</vt:lpstr>
      <vt:lpstr>7.2  二维数组</vt:lpstr>
      <vt:lpstr>7.2.2  二维数组定义与引用</vt:lpstr>
      <vt:lpstr>二维数组的逐行存放</vt:lpstr>
      <vt:lpstr>7.2.2  二维数组定义与引用</vt:lpstr>
      <vt:lpstr>7.2.1  找出矩阵的最大值及其位置[例7-7] </vt:lpstr>
      <vt:lpstr>7.2.1  找出矩阵的最大值及其位置[例7-7] </vt:lpstr>
      <vt:lpstr>7.2.1  找出矩阵的最大值及其位置[例7-7] </vt:lpstr>
      <vt:lpstr>7.2.1  找出矩阵的最大值及其位置[例7-7] </vt:lpstr>
      <vt:lpstr>7.2.3  二维数组的初始化</vt:lpstr>
      <vt:lpstr>7.2.3 二维数组的初始化</vt:lpstr>
      <vt:lpstr>7.2.3 二维数组的初始化 [省略行长度]</vt:lpstr>
      <vt:lpstr>7.2.4 二维数组编程[定义矩阵]  [例7-8]</vt:lpstr>
      <vt:lpstr>7.2.4 二维数组编程[定义矩阵] [例7-8]</vt:lpstr>
      <vt:lpstr>7.2.4 二维数组编程[矩阵转置] [例7-9]</vt:lpstr>
      <vt:lpstr>7.2.4 二维数组编程[矩阵转置] [例7-9]</vt:lpstr>
      <vt:lpstr>7.2.4 二维数组编程[求第几天] [例7-10]</vt:lpstr>
      <vt:lpstr>7.2.4 二维数组编程[求第几天] [例7-10]</vt:lpstr>
      <vt:lpstr>7.3  字符数组</vt:lpstr>
      <vt:lpstr>7.3  字符数组[字符串]</vt:lpstr>
      <vt:lpstr>7.3.1  判断回文</vt:lpstr>
      <vt:lpstr>7.3.1  判断回文</vt:lpstr>
      <vt:lpstr>7.3.1  判断回文</vt:lpstr>
      <vt:lpstr>7.3.3  字符串</vt:lpstr>
      <vt:lpstr>7.3.3  字符串</vt:lpstr>
      <vt:lpstr>字符串与一维字符数组</vt:lpstr>
      <vt:lpstr>7.3.3  字符串</vt:lpstr>
      <vt:lpstr>2. 对字符串的操作</vt:lpstr>
      <vt:lpstr>计算字符串的有效长度</vt:lpstr>
      <vt:lpstr>计算字符串的有效长度</vt:lpstr>
      <vt:lpstr>输出字符串</vt:lpstr>
      <vt:lpstr>7.3.4 字符串编程：进制转换 [例7-14] </vt:lpstr>
      <vt:lpstr>7.3.4 字符串编程：进制转换 [例7-14] </vt:lpstr>
      <vt:lpstr>7.3.4 字符串编程：进制转换 [例7-14] </vt:lpstr>
      <vt:lpstr>7.3.4 字符串编程：进制转换 [例7-14] </vt:lpstr>
      <vt:lpstr>课后作业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chap1 引言</dc:title>
  <dc:creator>yanhui</dc:creator>
  <cp:lastModifiedBy>liu</cp:lastModifiedBy>
  <cp:revision>1117</cp:revision>
  <dcterms:created xsi:type="dcterms:W3CDTF">1998-02-11T08:33:02Z</dcterms:created>
  <dcterms:modified xsi:type="dcterms:W3CDTF">2016-11-12T13:22:46Z</dcterms:modified>
</cp:coreProperties>
</file>