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75" r:id="rId1"/>
  </p:sldMasterIdLst>
  <p:notesMasterIdLst>
    <p:notesMasterId r:id="rId69"/>
  </p:notesMasterIdLst>
  <p:handoutMasterIdLst>
    <p:handoutMasterId r:id="rId70"/>
  </p:handoutMasterIdLst>
  <p:sldIdLst>
    <p:sldId id="378" r:id="rId2"/>
    <p:sldId id="426" r:id="rId3"/>
    <p:sldId id="546" r:id="rId4"/>
    <p:sldId id="547" r:id="rId5"/>
    <p:sldId id="548" r:id="rId6"/>
    <p:sldId id="549" r:id="rId7"/>
    <p:sldId id="550" r:id="rId8"/>
    <p:sldId id="551" r:id="rId9"/>
    <p:sldId id="620" r:id="rId10"/>
    <p:sldId id="552" r:id="rId11"/>
    <p:sldId id="553" r:id="rId12"/>
    <p:sldId id="554" r:id="rId13"/>
    <p:sldId id="555" r:id="rId14"/>
    <p:sldId id="556" r:id="rId15"/>
    <p:sldId id="623" r:id="rId16"/>
    <p:sldId id="622" r:id="rId17"/>
    <p:sldId id="557" r:id="rId18"/>
    <p:sldId id="558" r:id="rId19"/>
    <p:sldId id="624" r:id="rId20"/>
    <p:sldId id="640" r:id="rId21"/>
    <p:sldId id="574" r:id="rId22"/>
    <p:sldId id="575" r:id="rId23"/>
    <p:sldId id="641" r:id="rId24"/>
    <p:sldId id="577" r:id="rId25"/>
    <p:sldId id="578" r:id="rId26"/>
    <p:sldId id="579" r:id="rId27"/>
    <p:sldId id="580" r:id="rId28"/>
    <p:sldId id="582" r:id="rId29"/>
    <p:sldId id="583" r:id="rId30"/>
    <p:sldId id="584" r:id="rId31"/>
    <p:sldId id="585" r:id="rId32"/>
    <p:sldId id="586" r:id="rId33"/>
    <p:sldId id="587" r:id="rId34"/>
    <p:sldId id="588" r:id="rId35"/>
    <p:sldId id="642" r:id="rId36"/>
    <p:sldId id="589" r:id="rId37"/>
    <p:sldId id="590" r:id="rId38"/>
    <p:sldId id="592" r:id="rId39"/>
    <p:sldId id="593" r:id="rId40"/>
    <p:sldId id="594" r:id="rId41"/>
    <p:sldId id="595" r:id="rId42"/>
    <p:sldId id="596" r:id="rId43"/>
    <p:sldId id="597" r:id="rId44"/>
    <p:sldId id="598" r:id="rId45"/>
    <p:sldId id="599" r:id="rId46"/>
    <p:sldId id="600" r:id="rId47"/>
    <p:sldId id="601" r:id="rId48"/>
    <p:sldId id="602" r:id="rId49"/>
    <p:sldId id="643" r:id="rId50"/>
    <p:sldId id="644" r:id="rId51"/>
    <p:sldId id="645" r:id="rId52"/>
    <p:sldId id="646" r:id="rId53"/>
    <p:sldId id="605" r:id="rId54"/>
    <p:sldId id="606" r:id="rId55"/>
    <p:sldId id="607" r:id="rId56"/>
    <p:sldId id="608" r:id="rId57"/>
    <p:sldId id="609" r:id="rId58"/>
    <p:sldId id="610" r:id="rId59"/>
    <p:sldId id="611" r:id="rId60"/>
    <p:sldId id="612" r:id="rId61"/>
    <p:sldId id="613" r:id="rId62"/>
    <p:sldId id="614" r:id="rId63"/>
    <p:sldId id="615" r:id="rId64"/>
    <p:sldId id="616" r:id="rId65"/>
    <p:sldId id="617" r:id="rId66"/>
    <p:sldId id="618" r:id="rId67"/>
    <p:sldId id="619" r:id="rId68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宋体" pitchFamily="2" charset="-122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宋体" pitchFamily="2" charset="-122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宋体" pitchFamily="2" charset="-122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宋体" pitchFamily="2" charset="-122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宋体" pitchFamily="2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宋体" pitchFamily="2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宋体" pitchFamily="2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宋体" pitchFamily="2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宋体" pitchFamily="2" charset="-122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3300"/>
    <a:srgbClr val="CC0066"/>
    <a:srgbClr val="009900"/>
    <a:srgbClr val="FFFF00"/>
    <a:srgbClr val="FF9933"/>
    <a:srgbClr val="000000"/>
    <a:srgbClr val="008080"/>
    <a:srgbClr val="FF9966"/>
    <a:srgbClr val="757E30"/>
    <a:srgbClr val="33CC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中度样式 2 - 强调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616DA210-FB5B-4158-B5E0-FEB733F419BA}" styleName="浅色样式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BDBED569-4797-4DF1-A0F4-6AAB3CD982D8}" styleName="浅色样式 3 - 强调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68D230F3-CF80-4859-8CE7-A43EE81993B5}" styleName="浅色样式 1 - 强调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7218" autoAdjust="0"/>
    <p:restoredTop sz="94643" autoAdjust="0"/>
  </p:normalViewPr>
  <p:slideViewPr>
    <p:cSldViewPr>
      <p:cViewPr varScale="1">
        <p:scale>
          <a:sx n="69" d="100"/>
          <a:sy n="69" d="100"/>
        </p:scale>
        <p:origin x="-533" y="-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0" d="100"/>
        <a:sy n="150" d="100"/>
      </p:scale>
      <p:origin x="0" y="0"/>
    </p:cViewPr>
  </p:sorterViewPr>
  <p:notesViewPr>
    <p:cSldViewPr>
      <p:cViewPr varScale="1">
        <p:scale>
          <a:sx n="60" d="100"/>
          <a:sy n="60" d="100"/>
        </p:scale>
        <p:origin x="-2549" y="-8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7" Type="http://schemas.openxmlformats.org/officeDocument/2006/relationships/slide" Target="slides/slide6.xml"/><Relationship Id="rId71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viewProps" Target="viewProp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kumimoji="1"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kumimoji="1"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kumimoji="1"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12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kumimoji="1" sz="1200">
                <a:latin typeface="Times New Roman" pitchFamily="18" charset="0"/>
              </a:defRPr>
            </a:lvl1pPr>
          </a:lstStyle>
          <a:p>
            <a:pPr>
              <a:defRPr/>
            </a:pPr>
            <a:fld id="{59A1641E-8083-46A4-9CDB-657123491BC6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61600738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kumimoji="1"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kumimoji="1"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8916" name="Rectangle 4"/>
          <p:cNvSpPr>
            <a:spLocks noGrp="1" noRot="1" noChangeAspect="1" noChangeArrowheads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noProof="0" smtClean="0"/>
              <a:t>单击此处编辑母版文本样式</a:t>
            </a:r>
          </a:p>
          <a:p>
            <a:pPr lvl="1"/>
            <a:r>
              <a:rPr lang="zh-CN" altLang="en-US" noProof="0" smtClean="0"/>
              <a:t>第二级</a:t>
            </a:r>
          </a:p>
          <a:p>
            <a:pPr lvl="2"/>
            <a:r>
              <a:rPr lang="zh-CN" altLang="en-US" noProof="0" smtClean="0"/>
              <a:t>第三级</a:t>
            </a:r>
          </a:p>
          <a:p>
            <a:pPr lvl="3"/>
            <a:r>
              <a:rPr lang="zh-CN" altLang="en-US" noProof="0" smtClean="0"/>
              <a:t>第四级</a:t>
            </a:r>
          </a:p>
          <a:p>
            <a:pPr lvl="4"/>
            <a:r>
              <a:rPr lang="zh-CN" altLang="en-US" noProof="0" smtClean="0"/>
              <a:t>第五级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kumimoji="1"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kumimoji="1" sz="1200">
                <a:latin typeface="Times New Roman" pitchFamily="18" charset="0"/>
              </a:defRPr>
            </a:lvl1pPr>
          </a:lstStyle>
          <a:p>
            <a:pPr>
              <a:defRPr/>
            </a:pPr>
            <a:fld id="{57A737B0-5BEA-48F1-8705-0962B05D44DA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32211316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宋体" pitchFamily="2" charset="-122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宋体" pitchFamily="2" charset="-122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宋体" pitchFamily="2" charset="-122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宋体" pitchFamily="2" charset="-122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宋体" pitchFamily="2" charset="-122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幻灯片图像占位符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81923" name="备注占位符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zh-CN" altLang="en-US" smtClean="0"/>
          </a:p>
        </p:txBody>
      </p:sp>
      <p:sp>
        <p:nvSpPr>
          <p:cNvPr id="81924" name="灯片编号占位符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9pPr>
          </a:lstStyle>
          <a:p>
            <a:pPr eaLnBrk="1" hangingPunct="1"/>
            <a:fld id="{FFDFCEB0-A968-4430-92DB-BF002291A156}" type="slidenum">
              <a:rPr lang="zh-CN" altLang="en-US" smtClean="0">
                <a:latin typeface="Times New Roman" pitchFamily="18" charset="0"/>
              </a:rPr>
              <a:pPr eaLnBrk="1" hangingPunct="1"/>
              <a:t>30</a:t>
            </a:fld>
            <a:endParaRPr lang="en-US" altLang="zh-CN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9pPr>
          </a:lstStyle>
          <a:p>
            <a:pPr eaLnBrk="1" hangingPunct="1"/>
            <a:fld id="{A0D1AAF7-932A-4C01-894C-CA15E0FC8260}" type="slidenum">
              <a:rPr lang="zh-CN" altLang="en-US" smtClean="0">
                <a:latin typeface="Times New Roman" pitchFamily="18" charset="0"/>
              </a:rPr>
              <a:pPr eaLnBrk="1" hangingPunct="1"/>
              <a:t>31</a:t>
            </a:fld>
            <a:endParaRPr lang="en-US" altLang="zh-CN" smtClean="0">
              <a:latin typeface="Times New Roman" pitchFamily="18" charset="0"/>
            </a:endParaRPr>
          </a:p>
        </p:txBody>
      </p:sp>
      <p:sp>
        <p:nvSpPr>
          <p:cNvPr id="829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82948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endParaRPr lang="zh-CN" alt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9pPr>
          </a:lstStyle>
          <a:p>
            <a:pPr eaLnBrk="1" hangingPunct="1"/>
            <a:fld id="{2D2F1FC8-20A5-4C30-9165-D705ABB9CD07}" type="slidenum">
              <a:rPr lang="zh-CN" altLang="en-US" smtClean="0">
                <a:latin typeface="Times New Roman" pitchFamily="18" charset="0"/>
              </a:rPr>
              <a:pPr eaLnBrk="1" hangingPunct="1"/>
              <a:t>38</a:t>
            </a:fld>
            <a:endParaRPr lang="en-US" altLang="zh-CN" smtClean="0">
              <a:latin typeface="Times New Roman" pitchFamily="18" charset="0"/>
            </a:endParaRPr>
          </a:p>
        </p:txBody>
      </p:sp>
      <p:sp>
        <p:nvSpPr>
          <p:cNvPr id="839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83972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endParaRPr lang="zh-CN" alt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9pPr>
          </a:lstStyle>
          <a:p>
            <a:pPr eaLnBrk="1" hangingPunct="1"/>
            <a:fld id="{42A6AA0E-35CC-45B9-BB8F-07C278F9553D}" type="slidenum">
              <a:rPr lang="zh-CN" altLang="en-US" smtClean="0">
                <a:latin typeface="Times New Roman" pitchFamily="18" charset="0"/>
              </a:rPr>
              <a:pPr eaLnBrk="1" hangingPunct="1"/>
              <a:t>58</a:t>
            </a:fld>
            <a:endParaRPr lang="en-US" altLang="zh-CN" smtClean="0">
              <a:latin typeface="Times New Roman" pitchFamily="18" charset="0"/>
            </a:endParaRPr>
          </a:p>
        </p:txBody>
      </p:sp>
      <p:sp>
        <p:nvSpPr>
          <p:cNvPr id="849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84996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endParaRPr lang="zh-CN" alt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9pPr>
          </a:lstStyle>
          <a:p>
            <a:pPr eaLnBrk="1" hangingPunct="1"/>
            <a:fld id="{DA903EDD-1541-4CE8-A5DB-9E11D70B71F2}" type="slidenum">
              <a:rPr lang="zh-CN" altLang="en-US" smtClean="0">
                <a:latin typeface="Times New Roman" pitchFamily="18" charset="0"/>
              </a:rPr>
              <a:pPr eaLnBrk="1" hangingPunct="1"/>
              <a:t>59</a:t>
            </a:fld>
            <a:endParaRPr lang="en-US" altLang="zh-CN" smtClean="0">
              <a:latin typeface="Times New Roman" pitchFamily="18" charset="0"/>
            </a:endParaRPr>
          </a:p>
        </p:txBody>
      </p:sp>
      <p:sp>
        <p:nvSpPr>
          <p:cNvPr id="860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02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zh-CN" alt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9pPr>
          </a:lstStyle>
          <a:p>
            <a:pPr eaLnBrk="1" hangingPunct="1"/>
            <a:fld id="{FB19C742-EAFC-425D-A5D4-B7D22B57A8F7}" type="slidenum">
              <a:rPr lang="zh-CN" altLang="en-US" smtClean="0">
                <a:latin typeface="Times New Roman" pitchFamily="18" charset="0"/>
              </a:rPr>
              <a:pPr eaLnBrk="1" hangingPunct="1"/>
              <a:t>60</a:t>
            </a:fld>
            <a:endParaRPr lang="en-US" altLang="zh-CN" smtClean="0">
              <a:latin typeface="Times New Roman" pitchFamily="18" charset="0"/>
            </a:endParaRPr>
          </a:p>
        </p:txBody>
      </p:sp>
      <p:sp>
        <p:nvSpPr>
          <p:cNvPr id="870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70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zh-CN" alt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9pPr>
          </a:lstStyle>
          <a:p>
            <a:pPr eaLnBrk="1" hangingPunct="1"/>
            <a:fld id="{B42146A1-2559-4B1D-ADEF-93965CFD991A}" type="slidenum">
              <a:rPr lang="zh-CN" altLang="en-US" smtClean="0">
                <a:latin typeface="Times New Roman" pitchFamily="18" charset="0"/>
              </a:rPr>
              <a:pPr eaLnBrk="1" hangingPunct="1"/>
              <a:t>61</a:t>
            </a:fld>
            <a:endParaRPr lang="en-US" altLang="zh-CN" smtClean="0">
              <a:latin typeface="Times New Roman" pitchFamily="18" charset="0"/>
            </a:endParaRPr>
          </a:p>
        </p:txBody>
      </p:sp>
      <p:sp>
        <p:nvSpPr>
          <p:cNvPr id="880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806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zh-CN" alt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9pPr>
          </a:lstStyle>
          <a:p>
            <a:pPr eaLnBrk="1" hangingPunct="1"/>
            <a:fld id="{A07F9C9E-EB1B-42B0-A8EF-91E67B742627}" type="slidenum">
              <a:rPr lang="zh-CN" altLang="en-US" smtClean="0">
                <a:latin typeface="Times New Roman" pitchFamily="18" charset="0"/>
              </a:rPr>
              <a:pPr eaLnBrk="1" hangingPunct="1"/>
              <a:t>62</a:t>
            </a:fld>
            <a:endParaRPr lang="en-US" altLang="zh-CN" smtClean="0">
              <a:latin typeface="Times New Roman" pitchFamily="18" charset="0"/>
            </a:endParaRPr>
          </a:p>
        </p:txBody>
      </p:sp>
      <p:sp>
        <p:nvSpPr>
          <p:cNvPr id="890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909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zh-CN" alt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图片 8"/>
          <p:cNvPicPr>
            <a:picLocks noChangeAspect="1"/>
          </p:cNvPicPr>
          <p:nvPr/>
        </p:nvPicPr>
        <p:blipFill>
          <a:blip r:embed="rId2">
            <a:duotone>
              <a:schemeClr val="bg2"/>
              <a:srgbClr val="FFF1C1"/>
            </a:duotone>
            <a:lum bright="-10000" contrast="-40000"/>
          </a:blip>
          <a:stretch>
            <a:fillRect/>
          </a:stretch>
        </p:blipFill>
        <p:spPr>
          <a:xfrm>
            <a:off x="3" y="5214949"/>
            <a:ext cx="1472173" cy="1643051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1214424"/>
            <a:ext cx="7772400" cy="1470025"/>
          </a:xfrm>
        </p:spPr>
        <p:txBody>
          <a:bodyPr/>
          <a:lstStyle>
            <a:lvl1pPr algn="ctr">
              <a:defRPr sz="4800"/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1733" y="2759582"/>
            <a:ext cx="6100534" cy="1740989"/>
          </a:xfrm>
        </p:spPr>
        <p:txBody>
          <a:bodyPr anchor="t"/>
          <a:lstStyle>
            <a:lvl1pPr marL="0" indent="0" algn="ctr">
              <a:buNone/>
              <a:defRPr lang="zh-CN" altLang="en-US" dirty="0">
                <a:effectLst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0" lang="zh-CN" altLang="en-US" dirty="0" smtClean="0"/>
              <a:t>单击此处编辑母版副标题样式</a:t>
            </a:r>
            <a:endParaRPr kumimoji="0" 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EFA6286-CB94-45D7-998B-3B3E47EC4A79}" type="slidenum">
              <a:rPr lang="zh-CN" altLang="en-US" smtClean="0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7286644" y="274639"/>
            <a:ext cx="1400156" cy="5940444"/>
          </a:xfrm>
        </p:spPr>
        <p:txBody>
          <a:bodyPr vert="eaVert"/>
          <a:lstStyle>
            <a:lvl1pPr algn="ctr">
              <a:defRPr>
                <a:effectLst>
                  <a:outerShdw dist="50800" dir="18900000" algn="tl" rotWithShape="0">
                    <a:srgbClr val="000000">
                      <a:alpha val="75000"/>
                    </a:srgbClr>
                  </a:outerShdw>
                </a:effectLst>
              </a:defRPr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758006" cy="5940444"/>
          </a:xfrm>
        </p:spPr>
        <p:txBody>
          <a:bodyPr vert="eaVert"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17E0B85-DB53-425D-AF23-C4D84F16102A}" type="slidenum">
              <a:rPr lang="zh-CN" altLang="en-US" smtClean="0"/>
              <a:pPr>
                <a:defRPr/>
              </a:pPr>
              <a:t>‹#›</a:t>
            </a:fld>
            <a:endParaRPr lang="en-US" altLang="zh-CN"/>
          </a:p>
        </p:txBody>
      </p:sp>
      <p:pic>
        <p:nvPicPr>
          <p:cNvPr id="8" name="图片 7"/>
          <p:cNvPicPr>
            <a:picLocks noChangeAspect="1"/>
          </p:cNvPicPr>
          <p:nvPr/>
        </p:nvPicPr>
        <p:blipFill>
          <a:blip r:embed="rId2">
            <a:duotone>
              <a:schemeClr val="bg2"/>
              <a:srgbClr val="FFF1C1"/>
            </a:duotone>
          </a:blip>
          <a:stretch>
            <a:fillRect/>
          </a:stretch>
        </p:blipFill>
        <p:spPr>
          <a:xfrm>
            <a:off x="8135909" y="0"/>
            <a:ext cx="1008093" cy="142873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zh-CN" altLang="en-US" dirty="0" smtClean="0"/>
              <a:t>单击此处编辑母版标题样式</a:t>
            </a:r>
            <a:endParaRPr kumimoji="0" 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zh-CN" altLang="en-US" dirty="0" smtClean="0"/>
              <a:t>单击此处编辑母版文本样式</a:t>
            </a:r>
          </a:p>
          <a:p>
            <a:pPr lvl="1" eaLnBrk="1" latinLnBrk="0" hangingPunct="1"/>
            <a:r>
              <a:rPr lang="zh-CN" altLang="en-US" dirty="0" smtClean="0"/>
              <a:t>第二级</a:t>
            </a:r>
          </a:p>
          <a:p>
            <a:pPr lvl="2" eaLnBrk="1" latinLnBrk="0" hangingPunct="1"/>
            <a:r>
              <a:rPr lang="zh-CN" altLang="en-US" dirty="0" smtClean="0"/>
              <a:t>第三级</a:t>
            </a:r>
          </a:p>
          <a:p>
            <a:pPr lvl="3" eaLnBrk="1" latinLnBrk="0" hangingPunct="1"/>
            <a:r>
              <a:rPr lang="zh-CN" altLang="en-US" dirty="0" smtClean="0"/>
              <a:t>第四级</a:t>
            </a:r>
          </a:p>
          <a:p>
            <a:pPr lvl="4" eaLnBrk="1" latinLnBrk="0" hangingPunct="1"/>
            <a:r>
              <a:rPr lang="zh-CN" altLang="en-US" dirty="0" smtClean="0"/>
              <a:t>第五级</a:t>
            </a:r>
            <a:endParaRPr kumimoji="0" 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1469C93-C33A-457B-B141-E0DA5E2594F6}" type="slidenum">
              <a:rPr lang="zh-CN" altLang="en-US" smtClean="0"/>
              <a:pPr>
                <a:defRPr/>
              </a:pPr>
              <a:t>‹#›</a:t>
            </a:fld>
            <a:endParaRPr lang="en-US" altLang="zh-CN"/>
          </a:p>
        </p:txBody>
      </p:sp>
      <p:pic>
        <p:nvPicPr>
          <p:cNvPr id="8" name="图片 7"/>
          <p:cNvPicPr>
            <a:picLocks noChangeAspect="1"/>
          </p:cNvPicPr>
          <p:nvPr/>
        </p:nvPicPr>
        <p:blipFill>
          <a:blip r:embed="rId2">
            <a:duotone>
              <a:schemeClr val="bg2"/>
              <a:srgbClr val="FFF1C1"/>
            </a:duotone>
          </a:blip>
          <a:stretch>
            <a:fillRect/>
          </a:stretch>
        </p:blipFill>
        <p:spPr>
          <a:xfrm>
            <a:off x="8135909" y="0"/>
            <a:ext cx="1008093" cy="142873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143369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643183"/>
            <a:ext cx="7772400" cy="1500187"/>
          </a:xfrm>
        </p:spPr>
        <p:txBody>
          <a:bodyPr anchor="b"/>
          <a:lstStyle>
            <a:lvl1pPr marL="0" indent="0">
              <a:buNone/>
              <a:defRPr lang="zh-CN" altLang="en-US" sz="2800" smtClean="0">
                <a:effectLst/>
              </a:defRPr>
            </a:lvl1pPr>
            <a:lvl2pPr marL="457200" indent="0">
              <a:buNone/>
              <a:defRPr lang="zh-CN" altLang="en-US" sz="2400" smtClean="0">
                <a:effectLst/>
              </a:defRPr>
            </a:lvl2pPr>
            <a:lvl3pPr marL="914400" indent="0">
              <a:buNone/>
              <a:defRPr lang="zh-CN" altLang="en-US" sz="2000" smtClean="0">
                <a:effectLst/>
              </a:defRPr>
            </a:lvl3pPr>
            <a:lvl4pPr marL="1371600" indent="0">
              <a:buNone/>
              <a:defRPr lang="zh-CN" altLang="en-US" sz="1600" smtClean="0">
                <a:effectLst/>
              </a:defRPr>
            </a:lvl4pPr>
            <a:lvl5pPr marL="1828800" indent="0">
              <a:buNone/>
              <a:defRPr lang="zh-CN" altLang="en-US" sz="1400" dirty="0" smtClean="0">
                <a:effectLst/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8AB0BA5-D2FA-4596-8068-921CA2942E55}" type="slidenum">
              <a:rPr lang="zh-CN" altLang="en-US" smtClean="0"/>
              <a:pPr>
                <a:defRPr/>
              </a:pPr>
              <a:t>‹#›</a:t>
            </a:fld>
            <a:endParaRPr lang="en-US" altLang="zh-CN"/>
          </a:p>
        </p:txBody>
      </p:sp>
      <p:pic>
        <p:nvPicPr>
          <p:cNvPr id="7" name="图片 6"/>
          <p:cNvPicPr>
            <a:picLocks noChangeAspect="1"/>
          </p:cNvPicPr>
          <p:nvPr/>
        </p:nvPicPr>
        <p:blipFill>
          <a:blip r:embed="rId2">
            <a:duotone>
              <a:schemeClr val="bg2"/>
              <a:srgbClr val="FFF1C1"/>
            </a:duotone>
            <a:lum bright="-10000" contrast="-30000"/>
          </a:blip>
          <a:stretch>
            <a:fillRect/>
          </a:stretch>
        </p:blipFill>
        <p:spPr>
          <a:xfrm>
            <a:off x="7480636" y="1"/>
            <a:ext cx="1663364" cy="235743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A6A2224-08F2-472E-818A-E72F6E704BF6}" type="slidenum">
              <a:rPr lang="zh-CN" altLang="en-US" smtClean="0"/>
              <a:pPr>
                <a:defRPr/>
              </a:pPr>
              <a:t>‹#›</a:t>
            </a:fld>
            <a:endParaRPr lang="en-US" altLang="zh-CN"/>
          </a:p>
        </p:txBody>
      </p:sp>
      <p:pic>
        <p:nvPicPr>
          <p:cNvPr id="9" name="图片 8"/>
          <p:cNvPicPr>
            <a:picLocks noChangeAspect="1"/>
          </p:cNvPicPr>
          <p:nvPr/>
        </p:nvPicPr>
        <p:blipFill>
          <a:blip r:embed="rId2">
            <a:duotone>
              <a:schemeClr val="bg2"/>
              <a:srgbClr val="FFF1C1"/>
            </a:duotone>
          </a:blip>
          <a:stretch>
            <a:fillRect/>
          </a:stretch>
        </p:blipFill>
        <p:spPr>
          <a:xfrm>
            <a:off x="8135909" y="0"/>
            <a:ext cx="1008093" cy="142873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7AEDBEC-7D28-4E5E-8157-BFFB55974D52}" type="slidenum">
              <a:rPr lang="zh-CN" altLang="en-US" smtClean="0"/>
              <a:pPr>
                <a:defRPr/>
              </a:pPr>
              <a:t>‹#›</a:t>
            </a:fld>
            <a:endParaRPr lang="en-US" altLang="zh-CN"/>
          </a:p>
        </p:txBody>
      </p:sp>
      <p:pic>
        <p:nvPicPr>
          <p:cNvPr id="11" name="图片 10"/>
          <p:cNvPicPr>
            <a:picLocks noChangeAspect="1"/>
          </p:cNvPicPr>
          <p:nvPr/>
        </p:nvPicPr>
        <p:blipFill>
          <a:blip r:embed="rId2">
            <a:duotone>
              <a:schemeClr val="bg2"/>
              <a:srgbClr val="FFF1C1"/>
            </a:duotone>
          </a:blip>
          <a:stretch>
            <a:fillRect/>
          </a:stretch>
        </p:blipFill>
        <p:spPr>
          <a:xfrm>
            <a:off x="8135909" y="0"/>
            <a:ext cx="1008093" cy="142873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EEEBB5-02B7-4F8C-93FF-D8777F5FF3EA}" type="slidenum">
              <a:rPr lang="zh-CN" altLang="en-US" smtClean="0"/>
              <a:pPr>
                <a:defRPr/>
              </a:pPr>
              <a:t>‹#›</a:t>
            </a:fld>
            <a:endParaRPr lang="en-US" altLang="zh-CN"/>
          </a:p>
        </p:txBody>
      </p:sp>
      <p:pic>
        <p:nvPicPr>
          <p:cNvPr id="7" name="图片 6"/>
          <p:cNvPicPr>
            <a:picLocks noChangeAspect="1"/>
          </p:cNvPicPr>
          <p:nvPr/>
        </p:nvPicPr>
        <p:blipFill>
          <a:blip r:embed="rId2">
            <a:duotone>
              <a:schemeClr val="bg2"/>
              <a:srgbClr val="FFF1C1"/>
            </a:duotone>
          </a:blip>
          <a:stretch>
            <a:fillRect/>
          </a:stretch>
        </p:blipFill>
        <p:spPr>
          <a:xfrm>
            <a:off x="8135909" y="0"/>
            <a:ext cx="1008093" cy="142873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F50D6FB-756F-4F55-91C3-1B773CB64368}" type="slidenum">
              <a:rPr lang="zh-CN" altLang="en-US" smtClean="0"/>
              <a:pPr>
                <a:defRPr/>
              </a:pPr>
              <a:t>‹#›</a:t>
            </a:fld>
            <a:endParaRPr lang="en-US" altLang="zh-CN"/>
          </a:p>
        </p:txBody>
      </p:sp>
      <p:pic>
        <p:nvPicPr>
          <p:cNvPr id="6" name="图片 5"/>
          <p:cNvPicPr>
            <a:picLocks noChangeAspect="1"/>
          </p:cNvPicPr>
          <p:nvPr/>
        </p:nvPicPr>
        <p:blipFill>
          <a:blip r:embed="rId2">
            <a:duotone>
              <a:schemeClr val="bg2"/>
              <a:srgbClr val="FFF1C1"/>
            </a:duotone>
          </a:blip>
          <a:stretch>
            <a:fillRect/>
          </a:stretch>
        </p:blipFill>
        <p:spPr>
          <a:xfrm>
            <a:off x="8135909" y="0"/>
            <a:ext cx="1008093" cy="142873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61177" y="5357827"/>
            <a:ext cx="8226225" cy="768028"/>
          </a:xfrm>
        </p:spPr>
        <p:txBody>
          <a:bodyPr anchor="ctr"/>
          <a:lstStyle>
            <a:lvl1pPr algn="ctr">
              <a:defRPr lang="zh-CN" altLang="en-US" sz="3600" b="0" kern="1200" spc="50" dirty="0">
                <a:ln w="12700">
                  <a:noFill/>
                  <a:prstDash val="solid"/>
                </a:ln>
                <a:solidFill>
                  <a:schemeClr val="accent4"/>
                </a:solidFill>
                <a:effectLst>
                  <a:outerShdw blurRad="38100" dist="20320" dir="2700000" algn="tl" rotWithShape="0">
                    <a:srgbClr val="000000">
                      <a:alpha val="7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60382" y="428605"/>
            <a:ext cx="5111750" cy="48577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5679088" y="1357297"/>
            <a:ext cx="3008313" cy="392909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B8E2A49-151F-4F22-ADE4-04E844A4897C}" type="slidenum">
              <a:rPr lang="zh-CN" altLang="en-US" smtClean="0"/>
              <a:pPr>
                <a:defRPr/>
              </a:pPr>
              <a:t>‹#›</a:t>
            </a:fld>
            <a:endParaRPr lang="en-US" altLang="zh-CN"/>
          </a:p>
        </p:txBody>
      </p:sp>
      <p:pic>
        <p:nvPicPr>
          <p:cNvPr id="9" name="图片 8"/>
          <p:cNvPicPr>
            <a:picLocks noChangeAspect="1"/>
          </p:cNvPicPr>
          <p:nvPr/>
        </p:nvPicPr>
        <p:blipFill>
          <a:blip r:embed="rId2">
            <a:duotone>
              <a:schemeClr val="bg2"/>
              <a:srgbClr val="FFF1C1"/>
            </a:duotone>
          </a:blip>
          <a:stretch>
            <a:fillRect/>
          </a:stretch>
        </p:blipFill>
        <p:spPr>
          <a:xfrm>
            <a:off x="8135909" y="0"/>
            <a:ext cx="1008093" cy="142873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1500177"/>
            <a:ext cx="8229600" cy="4714907"/>
          </a:xfrm>
        </p:spPr>
        <p:txBody>
          <a:bodyPr vert="eaVert"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82A6C9E-1646-43D8-8CC0-5D5E07A5B90B}" type="slidenum">
              <a:rPr lang="zh-CN" altLang="en-US" smtClean="0"/>
              <a:pPr>
                <a:defRPr/>
              </a:pPr>
              <a:t>‹#›</a:t>
            </a:fld>
            <a:endParaRPr lang="en-US" altLang="zh-CN"/>
          </a:p>
        </p:txBody>
      </p:sp>
      <p:pic>
        <p:nvPicPr>
          <p:cNvPr id="8" name="图片 7"/>
          <p:cNvPicPr>
            <a:picLocks noChangeAspect="1"/>
          </p:cNvPicPr>
          <p:nvPr/>
        </p:nvPicPr>
        <p:blipFill>
          <a:blip r:embed="rId2">
            <a:duotone>
              <a:schemeClr val="bg2"/>
              <a:srgbClr val="FFF1C1"/>
            </a:duotone>
          </a:blip>
          <a:stretch>
            <a:fillRect/>
          </a:stretch>
        </p:blipFill>
        <p:spPr>
          <a:xfrm>
            <a:off x="8135909" y="0"/>
            <a:ext cx="1008093" cy="142873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9"/>
            <a:ext cx="7776000" cy="1143000"/>
          </a:xfrm>
          <a:prstGeom prst="rect">
            <a:avLst/>
          </a:prstGeom>
        </p:spPr>
        <p:txBody>
          <a:bodyPr vert="horz" rtlCol="0" anchor="ctr">
            <a:normAutofit/>
            <a:scene3d>
              <a:camera prst="orthographicFront"/>
              <a:lightRig rig="soft" dir="t"/>
            </a:scene3d>
            <a:sp3d prstMaterial="matte">
              <a:bevelT w="12700" h="12700"/>
            </a:sp3d>
          </a:bodyPr>
          <a:lstStyle/>
          <a:p>
            <a:r>
              <a:rPr kumimoji="0" lang="zh-CN" altLang="en-US" dirty="0" smtClean="0"/>
              <a:t>单击此处编辑母版标题样式</a:t>
            </a:r>
            <a:endParaRPr kumimoji="0" 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rtlCol="0">
            <a:normAutofit/>
          </a:bodyPr>
          <a:lstStyle/>
          <a:p>
            <a:pPr lvl="0" eaLnBrk="1" latinLnBrk="0" hangingPunct="1"/>
            <a:r>
              <a:rPr kumimoji="0" lang="zh-CN" altLang="en-US" dirty="0" smtClean="0"/>
              <a:t>单击此处编辑母版文本样式</a:t>
            </a:r>
          </a:p>
          <a:p>
            <a:pPr lvl="1" eaLnBrk="1" latinLnBrk="0" hangingPunct="1"/>
            <a:r>
              <a:rPr kumimoji="0" lang="zh-CN" altLang="en-US" dirty="0" smtClean="0"/>
              <a:t>第二级</a:t>
            </a:r>
          </a:p>
          <a:p>
            <a:pPr lvl="2" eaLnBrk="1" latinLnBrk="0" hangingPunct="1"/>
            <a:r>
              <a:rPr kumimoji="0" lang="zh-CN" altLang="en-US" dirty="0" smtClean="0"/>
              <a:t>第三级</a:t>
            </a:r>
          </a:p>
          <a:p>
            <a:pPr lvl="3" eaLnBrk="1" latinLnBrk="0" hangingPunct="1"/>
            <a:r>
              <a:rPr kumimoji="0" lang="zh-CN" altLang="en-US" dirty="0" smtClean="0"/>
              <a:t>第四级</a:t>
            </a:r>
          </a:p>
          <a:p>
            <a:pPr lvl="4" eaLnBrk="1" latinLnBrk="0" hangingPunct="1"/>
            <a:r>
              <a:rPr kumimoji="0" lang="zh-CN" altLang="en-US" dirty="0" smtClean="0"/>
              <a:t>第五级</a:t>
            </a:r>
            <a:endParaRPr kumimoji="0" 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274320" rtlCol="0" anchor="ctr"/>
          <a:lstStyle>
            <a:lvl1pPr algn="l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rtlCol="0" anchor="ctr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45720" tIns="45720" rIns="45720" rtlCol="0" anchor="ctr"/>
          <a:lstStyle>
            <a:lvl1pPr algn="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69AC93E1-E19E-431D-AFD2-2AADF5969F72}" type="slidenum">
              <a:rPr lang="zh-CN" altLang="en-US" smtClean="0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976" r:id="rId1"/>
    <p:sldLayoutId id="2147483977" r:id="rId2"/>
    <p:sldLayoutId id="2147483978" r:id="rId3"/>
    <p:sldLayoutId id="2147483979" r:id="rId4"/>
    <p:sldLayoutId id="2147483980" r:id="rId5"/>
    <p:sldLayoutId id="2147483981" r:id="rId6"/>
    <p:sldLayoutId id="2147483982" r:id="rId7"/>
    <p:sldLayoutId id="2147483983" r:id="rId8"/>
    <p:sldLayoutId id="2147483985" r:id="rId9"/>
    <p:sldLayoutId id="2147483986" r:id="rId10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1" latinLnBrk="0" hangingPunct="1">
        <a:spcBef>
          <a:spcPct val="0"/>
        </a:spcBef>
        <a:buNone/>
        <a:defRPr kumimoji="0" lang="zh-CN" altLang="en-US" sz="4400" b="0" kern="1200" spc="50" dirty="0">
          <a:ln w="12700">
            <a:noFill/>
            <a:prstDash val="solid"/>
          </a:ln>
          <a:solidFill>
            <a:srgbClr val="FFFF00"/>
          </a:solidFill>
          <a:effectLst>
            <a:outerShdw blurRad="38100" dist="20320" dir="2700000" algn="tl" rotWithShape="0">
              <a:srgbClr val="000000">
                <a:alpha val="70000"/>
              </a:srgbClr>
            </a:outerShdw>
          </a:effectLst>
          <a:latin typeface="+mj-lt"/>
          <a:ea typeface="+mj-ea"/>
          <a:cs typeface="+mj-cs"/>
        </a:defRPr>
      </a:lvl1pPr>
      <a:lvl2pPr eaLnBrk="1" latinLnBrk="0" hangingPunct="1">
        <a:defRPr kumimoji="0">
          <a:solidFill>
            <a:schemeClr val="tx2"/>
          </a:solidFill>
        </a:defRPr>
      </a:lvl2pPr>
      <a:lvl3pPr eaLnBrk="1" latinLnBrk="0" hangingPunct="1">
        <a:defRPr kumimoji="0">
          <a:solidFill>
            <a:schemeClr val="tx2"/>
          </a:solidFill>
        </a:defRPr>
      </a:lvl3pPr>
      <a:lvl4pPr eaLnBrk="1" latinLnBrk="0" hangingPunct="1">
        <a:defRPr kumimoji="0">
          <a:solidFill>
            <a:schemeClr val="tx2"/>
          </a:solidFill>
        </a:defRPr>
      </a:lvl4pPr>
      <a:lvl5pPr eaLnBrk="1" latinLnBrk="0" hangingPunct="1">
        <a:defRPr kumimoji="0">
          <a:solidFill>
            <a:schemeClr val="tx2"/>
          </a:solidFill>
        </a:defRPr>
      </a:lvl5pPr>
      <a:lvl6pPr eaLnBrk="1" latinLnBrk="0" hangingPunct="1">
        <a:defRPr kumimoji="0">
          <a:solidFill>
            <a:schemeClr val="tx2"/>
          </a:solidFill>
        </a:defRPr>
      </a:lvl6pPr>
      <a:lvl7pPr eaLnBrk="1" latinLnBrk="0" hangingPunct="1">
        <a:defRPr kumimoji="0">
          <a:solidFill>
            <a:schemeClr val="tx2"/>
          </a:solidFill>
        </a:defRPr>
      </a:lvl7pPr>
      <a:lvl8pPr eaLnBrk="1" latinLnBrk="0" hangingPunct="1">
        <a:defRPr kumimoji="0">
          <a:solidFill>
            <a:schemeClr val="tx2"/>
          </a:solidFill>
        </a:defRPr>
      </a:lvl8pPr>
      <a:lvl9pPr eaLnBrk="1" latinLnBrk="0" hangingPunct="1">
        <a:defRPr kumimoji="0">
          <a:solidFill>
            <a:schemeClr val="tx2"/>
          </a:solidFill>
        </a:defRPr>
      </a:lvl9pPr>
    </p:titleStyle>
    <p:bodyStyle>
      <a:lvl1pPr marL="342900" indent="-342900" algn="l" rtl="0" eaLnBrk="1" latinLnBrk="0" hangingPunct="1">
        <a:spcBef>
          <a:spcPct val="20000"/>
        </a:spcBef>
        <a:buClr>
          <a:schemeClr val="tx2"/>
        </a:buClr>
        <a:buSzPct val="60000"/>
        <a:buFont typeface="Wingdings 2"/>
        <a:buChar char=""/>
        <a:defRPr kumimoji="0" sz="3200" kern="1200">
          <a:solidFill>
            <a:schemeClr val="tx1"/>
          </a:solidFill>
          <a:latin typeface="楷体" pitchFamily="49" charset="-122"/>
          <a:ea typeface="楷体" pitchFamily="49" charset="-122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tx2"/>
        </a:buClr>
        <a:buSzPct val="60000"/>
        <a:buFont typeface="Wingdings 2"/>
        <a:buChar char=""/>
        <a:defRPr kumimoji="0" sz="2800" kern="1200">
          <a:solidFill>
            <a:srgbClr val="FFFF00"/>
          </a:solidFill>
          <a:latin typeface="楷体" pitchFamily="49" charset="-122"/>
          <a:ea typeface="楷体" pitchFamily="49" charset="-122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tx2"/>
        </a:buClr>
        <a:buSzPct val="60000"/>
        <a:buFont typeface="Wingdings 2"/>
        <a:buChar char=""/>
        <a:defRPr kumimoji="0" sz="2400" kern="1200">
          <a:solidFill>
            <a:schemeClr val="tx1"/>
          </a:solidFill>
          <a:latin typeface="楷体" pitchFamily="49" charset="-122"/>
          <a:ea typeface="楷体" pitchFamily="49" charset="-122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tx2"/>
        </a:buClr>
        <a:buSzPct val="60000"/>
        <a:buFont typeface="Wingdings 2"/>
        <a:buChar char=""/>
        <a:defRPr kumimoji="0" sz="2000" kern="1200">
          <a:solidFill>
            <a:srgbClr val="FFFF00"/>
          </a:solidFill>
          <a:latin typeface="楷体" pitchFamily="49" charset="-122"/>
          <a:ea typeface="楷体" pitchFamily="49" charset="-122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tx2"/>
        </a:buClr>
        <a:buSzPct val="60000"/>
        <a:buFont typeface="Wingdings 2"/>
        <a:buChar char=""/>
        <a:defRPr kumimoji="0" sz="2000" kern="1200">
          <a:solidFill>
            <a:schemeClr val="tx1"/>
          </a:solidFill>
          <a:latin typeface="楷体" pitchFamily="49" charset="-122"/>
          <a:ea typeface="楷体" pitchFamily="49" charset="-122"/>
          <a:cs typeface="+mn-cs"/>
        </a:defRPr>
      </a:lvl5pPr>
      <a:lvl6pPr marL="2514600" indent="-228600" algn="l" rtl="0" eaLnBrk="1" latinLnBrk="0" hangingPunct="1">
        <a:spcBef>
          <a:spcPct val="20000"/>
        </a:spcBef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4.wmf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1028"/>
          <p:cNvSpPr>
            <a:spLocks noGrp="1" noChangeArrowheads="1"/>
          </p:cNvSpPr>
          <p:nvPr>
            <p:ph type="ctrTitle"/>
          </p:nvPr>
        </p:nvSpPr>
        <p:spPr>
          <a:xfrm>
            <a:off x="685800" y="1214421"/>
            <a:ext cx="7772400" cy="2142571"/>
          </a:xfrm>
        </p:spPr>
        <p:txBody>
          <a:bodyPr>
            <a:noAutofit/>
          </a:bodyPr>
          <a:lstStyle/>
          <a:p>
            <a:pPr eaLnBrk="1" hangingPunct="1"/>
            <a:r>
              <a:rPr lang="en-US" altLang="zh-CN" sz="6600" dirty="0" smtClean="0"/>
              <a:t>C</a:t>
            </a:r>
            <a:r>
              <a:rPr lang="zh-CN" altLang="en-US" sz="6600" dirty="0" smtClean="0"/>
              <a:t>语言程序设计基础</a:t>
            </a:r>
          </a:p>
        </p:txBody>
      </p:sp>
      <p:sp>
        <p:nvSpPr>
          <p:cNvPr id="3075" name="Rectangle 1029"/>
          <p:cNvSpPr>
            <a:spLocks noGrp="1" noChangeArrowheads="1"/>
          </p:cNvSpPr>
          <p:nvPr>
            <p:ph type="subTitle" idx="1"/>
          </p:nvPr>
        </p:nvSpPr>
        <p:spPr>
          <a:xfrm>
            <a:off x="1547664" y="3645024"/>
            <a:ext cx="6100534" cy="1071571"/>
          </a:xfrm>
        </p:spPr>
        <p:txBody>
          <a:bodyPr anchor="ctr">
            <a:normAutofit/>
          </a:bodyPr>
          <a:lstStyle/>
          <a:p>
            <a:pPr eaLnBrk="1" hangingPunct="1">
              <a:lnSpc>
                <a:spcPct val="90000"/>
              </a:lnSpc>
            </a:pPr>
            <a:r>
              <a:rPr lang="zh-CN" altLang="en-US" sz="6600" dirty="0" smtClean="0">
                <a:solidFill>
                  <a:srgbClr val="92D050"/>
                </a:solidFill>
                <a:latin typeface="方正古隶简体" pitchFamily="65" charset="-122"/>
                <a:ea typeface="方正古隶简体" pitchFamily="65" charset="-122"/>
              </a:rPr>
              <a:t>刘新国</a:t>
            </a:r>
          </a:p>
        </p:txBody>
      </p:sp>
      <p:sp>
        <p:nvSpPr>
          <p:cNvPr id="3076" name="灯片编号占位符 1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eaLnBrk="1" hangingPunct="1"/>
            <a:fld id="{CA350B1D-F09C-4E55-AA2B-BDE9A33513F4}" type="slidenum">
              <a:rPr lang="zh-CN" altLang="en-US" smtClean="0">
                <a:latin typeface="Arial Black" pitchFamily="34" charset="0"/>
              </a:rPr>
              <a:pPr eaLnBrk="1" hangingPunct="1"/>
              <a:t>1</a:t>
            </a:fld>
            <a:endParaRPr lang="en-US" altLang="zh-CN" smtClean="0"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57200"/>
            <a:ext cx="7786688" cy="811213"/>
          </a:xfrm>
        </p:spPr>
        <p:txBody>
          <a:bodyPr/>
          <a:lstStyle/>
          <a:p>
            <a:pPr eaLnBrk="1" hangingPunct="1"/>
            <a:r>
              <a:rPr lang="zh-CN" altLang="en-US" dirty="0" smtClean="0"/>
              <a:t>字符型数据存储</a:t>
            </a:r>
          </a:p>
        </p:txBody>
      </p:sp>
      <p:sp>
        <p:nvSpPr>
          <p:cNvPr id="3102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524000"/>
            <a:ext cx="8153400" cy="3429000"/>
          </a:xfrm>
        </p:spPr>
        <p:txBody>
          <a:bodyPr>
            <a:normAutofit/>
          </a:bodyPr>
          <a:lstStyle/>
          <a:p>
            <a:pPr algn="just"/>
            <a:r>
              <a:rPr lang="zh-CN" altLang="en-US" dirty="0" smtClean="0"/>
              <a:t>占据一个字节</a:t>
            </a:r>
            <a:endParaRPr lang="en-US" altLang="zh-CN" dirty="0" smtClean="0"/>
          </a:p>
          <a:p>
            <a:pPr lvl="1" algn="just"/>
            <a:r>
              <a:rPr lang="zh-CN" altLang="en-US" dirty="0" smtClean="0"/>
              <a:t>存储</a:t>
            </a:r>
            <a:r>
              <a:rPr lang="en-US" altLang="zh-CN" dirty="0" smtClean="0"/>
              <a:t>ASCII</a:t>
            </a:r>
            <a:r>
              <a:rPr lang="zh-CN" altLang="en-US" dirty="0" smtClean="0"/>
              <a:t>码</a:t>
            </a:r>
            <a:endParaRPr lang="zh-CN" altLang="en-US" dirty="0" smtClean="0">
              <a:solidFill>
                <a:srgbClr val="FFFF00"/>
              </a:solidFill>
            </a:endParaRPr>
          </a:p>
        </p:txBody>
      </p:sp>
      <p:sp>
        <p:nvSpPr>
          <p:cNvPr id="11268" name="灯片编号占位符 1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9pPr>
          </a:lstStyle>
          <a:p>
            <a:pPr eaLnBrk="1" hangingPunct="1"/>
            <a:fld id="{271C7064-251E-45EE-AD50-07435B38F41C}" type="slidenum">
              <a:rPr lang="zh-CN" altLang="en-US" smtClean="0">
                <a:latin typeface="Arial Black" pitchFamily="34" charset="0"/>
              </a:rPr>
              <a:pPr eaLnBrk="1" hangingPunct="1"/>
              <a:t>10</a:t>
            </a:fld>
            <a:endParaRPr lang="en-US" altLang="zh-CN" smtClean="0"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746509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57200"/>
            <a:ext cx="7786688" cy="811213"/>
          </a:xfrm>
        </p:spPr>
        <p:txBody>
          <a:bodyPr/>
          <a:lstStyle/>
          <a:p>
            <a:pPr eaLnBrk="1" hangingPunct="1"/>
            <a:r>
              <a:rPr lang="zh-CN" altLang="en-US" dirty="0" smtClean="0"/>
              <a:t>二、基本</a:t>
            </a:r>
            <a:r>
              <a:rPr lang="zh-CN" altLang="en-US" dirty="0" smtClean="0">
                <a:latin typeface="宋体" pitchFamily="2" charset="-122"/>
              </a:rPr>
              <a:t>数据类型</a:t>
            </a:r>
          </a:p>
        </p:txBody>
      </p:sp>
      <p:sp>
        <p:nvSpPr>
          <p:cNvPr id="4392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750" y="1412875"/>
            <a:ext cx="7991475" cy="4681538"/>
          </a:xfrm>
        </p:spPr>
        <p:txBody>
          <a:bodyPr>
            <a:normAutofit fontScale="92500"/>
          </a:bodyPr>
          <a:lstStyle/>
          <a:p>
            <a:pPr eaLnBrk="1" hangingPunct="1"/>
            <a:r>
              <a:rPr lang="zh-CN" altLang="en-US" sz="2800" dirty="0" smtClean="0"/>
              <a:t>整型</a:t>
            </a:r>
            <a:endParaRPr lang="zh-CN" altLang="en-US" sz="2800" dirty="0" smtClean="0">
              <a:latin typeface="宋体" pitchFamily="2" charset="-122"/>
            </a:endParaRPr>
          </a:p>
          <a:p>
            <a:pPr lvl="1" algn="just" eaLnBrk="1" hangingPunct="1">
              <a:buFont typeface="Wingdings" pitchFamily="2" charset="2"/>
              <a:buNone/>
            </a:pPr>
            <a:r>
              <a:rPr lang="zh-CN" altLang="en-US" sz="2400" dirty="0" smtClean="0">
                <a:solidFill>
                  <a:schemeClr val="tx1"/>
                </a:solidFill>
              </a:rPr>
              <a:t>有符号整型     无符号整型                  数据长度</a:t>
            </a:r>
          </a:p>
          <a:p>
            <a:pPr lvl="1" algn="just" eaLnBrk="1" hangingPunct="1">
              <a:buFont typeface="Wingdings" pitchFamily="2" charset="2"/>
              <a:buNone/>
            </a:pPr>
            <a:r>
              <a:rPr lang="en-US" altLang="zh-CN" sz="2400" dirty="0" err="1" smtClean="0">
                <a:solidFill>
                  <a:srgbClr val="00B050"/>
                </a:solidFill>
              </a:rPr>
              <a:t>int</a:t>
            </a:r>
            <a:r>
              <a:rPr lang="en-US" altLang="zh-CN" sz="2400" dirty="0" smtClean="0"/>
              <a:t>            </a:t>
            </a:r>
            <a:r>
              <a:rPr lang="en-US" altLang="zh-CN" sz="2400" dirty="0" smtClean="0">
                <a:solidFill>
                  <a:srgbClr val="CC0066"/>
                </a:solidFill>
              </a:rPr>
              <a:t>unsigned</a:t>
            </a:r>
            <a:r>
              <a:rPr lang="en-US" altLang="zh-CN" sz="2400" dirty="0" smtClean="0"/>
              <a:t> [</a:t>
            </a:r>
            <a:r>
              <a:rPr lang="en-US" altLang="zh-CN" sz="2400" dirty="0" err="1" smtClean="0"/>
              <a:t>int</a:t>
            </a:r>
            <a:r>
              <a:rPr lang="en-US" altLang="zh-CN" sz="2400" dirty="0" smtClean="0"/>
              <a:t>]              16</a:t>
            </a:r>
            <a:r>
              <a:rPr lang="zh-CN" altLang="en-US" sz="2400" dirty="0" smtClean="0"/>
              <a:t>或32位</a:t>
            </a:r>
          </a:p>
          <a:p>
            <a:pPr lvl="1" algn="just" eaLnBrk="1" hangingPunct="1">
              <a:buFont typeface="Wingdings" pitchFamily="2" charset="2"/>
              <a:buNone/>
            </a:pPr>
            <a:r>
              <a:rPr lang="en-US" altLang="zh-CN" sz="2400" dirty="0" smtClean="0">
                <a:solidFill>
                  <a:srgbClr val="CC0066"/>
                </a:solidFill>
              </a:rPr>
              <a:t>short</a:t>
            </a:r>
            <a:r>
              <a:rPr lang="en-US" altLang="zh-CN" sz="2400" dirty="0" smtClean="0"/>
              <a:t> [</a:t>
            </a:r>
            <a:r>
              <a:rPr lang="en-US" altLang="zh-CN" sz="2400" dirty="0" err="1" smtClean="0"/>
              <a:t>int</a:t>
            </a:r>
            <a:r>
              <a:rPr lang="en-US" altLang="zh-CN" sz="2400" dirty="0" smtClean="0"/>
              <a:t>]    </a:t>
            </a:r>
            <a:r>
              <a:rPr lang="en-US" altLang="zh-CN" sz="2400" dirty="0" smtClean="0">
                <a:solidFill>
                  <a:srgbClr val="CC0066"/>
                </a:solidFill>
              </a:rPr>
              <a:t>unsigned short</a:t>
            </a:r>
            <a:r>
              <a:rPr lang="en-US" altLang="zh-CN" sz="2400" dirty="0" smtClean="0"/>
              <a:t> [</a:t>
            </a:r>
            <a:r>
              <a:rPr lang="en-US" altLang="zh-CN" sz="2400" dirty="0" err="1" smtClean="0"/>
              <a:t>int</a:t>
            </a:r>
            <a:r>
              <a:rPr lang="en-US" altLang="zh-CN" sz="2400" dirty="0" smtClean="0"/>
              <a:t>]        16</a:t>
            </a:r>
            <a:r>
              <a:rPr lang="zh-CN" altLang="en-US" sz="2400" dirty="0" smtClean="0"/>
              <a:t>位</a:t>
            </a:r>
          </a:p>
          <a:p>
            <a:pPr lvl="1" algn="just" eaLnBrk="1" hangingPunct="1">
              <a:buFont typeface="Wingdings" pitchFamily="2" charset="2"/>
              <a:buNone/>
            </a:pPr>
            <a:r>
              <a:rPr lang="en-US" altLang="zh-CN" sz="2400" dirty="0" smtClean="0">
                <a:solidFill>
                  <a:srgbClr val="CC0066"/>
                </a:solidFill>
              </a:rPr>
              <a:t>long</a:t>
            </a:r>
            <a:r>
              <a:rPr lang="en-US" altLang="zh-CN" sz="2400" dirty="0" smtClean="0"/>
              <a:t> [</a:t>
            </a:r>
            <a:r>
              <a:rPr lang="en-US" altLang="zh-CN" sz="2400" dirty="0" err="1" smtClean="0"/>
              <a:t>int</a:t>
            </a:r>
            <a:r>
              <a:rPr lang="en-US" altLang="zh-CN" sz="2400" dirty="0" smtClean="0"/>
              <a:t>]     </a:t>
            </a:r>
            <a:r>
              <a:rPr lang="en-US" altLang="zh-CN" sz="2400" dirty="0" smtClean="0">
                <a:solidFill>
                  <a:srgbClr val="CC0066"/>
                </a:solidFill>
              </a:rPr>
              <a:t>unsigned long</a:t>
            </a:r>
            <a:r>
              <a:rPr lang="en-US" altLang="zh-CN" sz="2400" dirty="0" smtClean="0"/>
              <a:t> [</a:t>
            </a:r>
            <a:r>
              <a:rPr lang="en-US" altLang="zh-CN" sz="2400" dirty="0" err="1" smtClean="0"/>
              <a:t>int</a:t>
            </a:r>
            <a:r>
              <a:rPr lang="en-US" altLang="zh-CN" sz="2400" dirty="0" smtClean="0"/>
              <a:t>]         32</a:t>
            </a:r>
            <a:r>
              <a:rPr lang="zh-CN" altLang="en-US" sz="2400" dirty="0" smtClean="0"/>
              <a:t>位</a:t>
            </a:r>
            <a:endParaRPr lang="zh-CN" altLang="en-US" sz="2400" dirty="0" smtClean="0">
              <a:solidFill>
                <a:srgbClr val="FFFF00"/>
              </a:solidFill>
            </a:endParaRPr>
          </a:p>
          <a:p>
            <a:pPr eaLnBrk="1" hangingPunct="1"/>
            <a:r>
              <a:rPr lang="zh-CN" altLang="en-US" sz="2800" dirty="0" smtClean="0"/>
              <a:t>字符型</a:t>
            </a:r>
            <a:endParaRPr lang="zh-CN" altLang="en-US" sz="2800" dirty="0" smtClean="0">
              <a:latin typeface="宋体" pitchFamily="2" charset="-122"/>
            </a:endParaRPr>
          </a:p>
          <a:p>
            <a:pPr lvl="1" algn="just" eaLnBrk="1" hangingPunct="1">
              <a:buFont typeface="Wingdings" pitchFamily="2" charset="2"/>
              <a:buNone/>
            </a:pPr>
            <a:r>
              <a:rPr lang="en-US" altLang="zh-CN" sz="2400" dirty="0" smtClean="0">
                <a:solidFill>
                  <a:srgbClr val="00B050"/>
                </a:solidFill>
              </a:rPr>
              <a:t>char</a:t>
            </a:r>
            <a:r>
              <a:rPr lang="en-US" altLang="zh-CN" sz="2400" dirty="0" smtClean="0"/>
              <a:t>  8</a:t>
            </a:r>
            <a:r>
              <a:rPr lang="zh-CN" altLang="en-US" sz="2400" dirty="0" smtClean="0"/>
              <a:t>位</a:t>
            </a:r>
          </a:p>
          <a:p>
            <a:pPr algn="just" eaLnBrk="1" hangingPunct="1"/>
            <a:r>
              <a:rPr lang="zh-CN" altLang="en-US" sz="2800" dirty="0" smtClean="0"/>
              <a:t>实型（浮点型）</a:t>
            </a:r>
          </a:p>
          <a:p>
            <a:pPr lvl="1" algn="just" eaLnBrk="1" hangingPunct="1">
              <a:buFont typeface="Wingdings" pitchFamily="2" charset="2"/>
              <a:buNone/>
            </a:pPr>
            <a:r>
              <a:rPr lang="zh-CN" altLang="en-US" sz="2400" dirty="0" smtClean="0"/>
              <a:t>单精度浮点型   </a:t>
            </a:r>
            <a:r>
              <a:rPr lang="en-US" altLang="zh-CN" sz="2400" dirty="0" smtClean="0">
                <a:solidFill>
                  <a:srgbClr val="00B050"/>
                </a:solidFill>
              </a:rPr>
              <a:t>float</a:t>
            </a:r>
            <a:r>
              <a:rPr lang="en-US" altLang="zh-CN" sz="2400" dirty="0" smtClean="0"/>
              <a:t>   32</a:t>
            </a:r>
            <a:r>
              <a:rPr lang="zh-CN" altLang="en-US" sz="2400" dirty="0" smtClean="0"/>
              <a:t>位</a:t>
            </a:r>
          </a:p>
          <a:p>
            <a:pPr lvl="1" algn="just" eaLnBrk="1" hangingPunct="1">
              <a:buFont typeface="Wingdings" pitchFamily="2" charset="2"/>
              <a:buNone/>
            </a:pPr>
            <a:r>
              <a:rPr lang="zh-CN" altLang="en-US" sz="2400" dirty="0" smtClean="0"/>
              <a:t>双精度浮点型   </a:t>
            </a:r>
            <a:r>
              <a:rPr lang="en-US" altLang="zh-CN" sz="2400" dirty="0" smtClean="0">
                <a:solidFill>
                  <a:srgbClr val="00B050"/>
                </a:solidFill>
              </a:rPr>
              <a:t>double</a:t>
            </a:r>
            <a:r>
              <a:rPr lang="en-US" altLang="zh-CN" sz="2400" dirty="0" smtClean="0"/>
              <a:t>  64</a:t>
            </a:r>
            <a:r>
              <a:rPr lang="zh-CN" altLang="en-US" sz="2400" dirty="0" smtClean="0"/>
              <a:t>位</a:t>
            </a:r>
          </a:p>
        </p:txBody>
      </p:sp>
      <p:sp>
        <p:nvSpPr>
          <p:cNvPr id="12292" name="灯片编号占位符 1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9pPr>
          </a:lstStyle>
          <a:p>
            <a:pPr eaLnBrk="1" hangingPunct="1"/>
            <a:fld id="{4F016A60-FF8D-44A1-BBD3-F2E6CD161347}" type="slidenum">
              <a:rPr lang="zh-CN" altLang="en-US" smtClean="0">
                <a:latin typeface="Arial Black" pitchFamily="34" charset="0"/>
              </a:rPr>
              <a:pPr eaLnBrk="1" hangingPunct="1"/>
              <a:t>11</a:t>
            </a:fld>
            <a:endParaRPr lang="en-US" altLang="zh-CN" smtClean="0"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589159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92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392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92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4392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92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4392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92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4392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92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4392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92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4392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92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4392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92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4392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929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43929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929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43929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9299" grpId="0" uiExpand="1" build="p" bldLvl="2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基本数据类型－整型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1"/>
            <a:ext cx="8229600" cy="5069159"/>
          </a:xfrm>
        </p:spPr>
        <p:txBody>
          <a:bodyPr>
            <a:normAutofit fontScale="85000" lnSpcReduction="20000"/>
          </a:bodyPr>
          <a:lstStyle/>
          <a:p>
            <a:r>
              <a:rPr lang="zh-CN" altLang="en-US" dirty="0" smtClean="0"/>
              <a:t>扩展的整数类型：</a:t>
            </a:r>
            <a:r>
              <a:rPr lang="en-US" altLang="zh-CN" dirty="0" smtClean="0">
                <a:solidFill>
                  <a:srgbClr val="FF0000"/>
                </a:solidFill>
              </a:rPr>
              <a:t>short, long, unsigned [</a:t>
            </a:r>
            <a:r>
              <a:rPr lang="en-US" altLang="zh-CN" dirty="0" err="1" smtClean="0">
                <a:solidFill>
                  <a:srgbClr val="FF0000"/>
                </a:solidFill>
              </a:rPr>
              <a:t>int</a:t>
            </a:r>
            <a:r>
              <a:rPr lang="en-US" altLang="zh-CN" dirty="0" smtClean="0">
                <a:solidFill>
                  <a:srgbClr val="FF0000"/>
                </a:solidFill>
              </a:rPr>
              <a:t>]</a:t>
            </a:r>
          </a:p>
          <a:p>
            <a:pPr marL="0" indent="0">
              <a:buNone/>
            </a:pPr>
            <a:endParaRPr lang="zh-CN" altLang="en-US" dirty="0" smtClean="0"/>
          </a:p>
          <a:p>
            <a:pPr marL="457200" lvl="1" indent="0">
              <a:buNone/>
            </a:pPr>
            <a:r>
              <a:rPr lang="zh-CN" altLang="en-US" dirty="0" smtClean="0"/>
              <a:t>有符号整型        无符号整型             数据长度</a:t>
            </a:r>
          </a:p>
          <a:p>
            <a:pPr marL="457200" lvl="1" indent="0">
              <a:buNone/>
            </a:pPr>
            <a:r>
              <a:rPr lang="en-US" altLang="zh-CN" dirty="0" err="1" smtClean="0">
                <a:solidFill>
                  <a:schemeClr val="tx1"/>
                </a:solidFill>
              </a:rPr>
              <a:t>int</a:t>
            </a:r>
            <a:r>
              <a:rPr lang="en-US" altLang="zh-CN" dirty="0" smtClean="0">
                <a:solidFill>
                  <a:schemeClr val="tx1"/>
                </a:solidFill>
              </a:rPr>
              <a:t>               unsigned [</a:t>
            </a:r>
            <a:r>
              <a:rPr lang="en-US" altLang="zh-CN" dirty="0" err="1" smtClean="0">
                <a:solidFill>
                  <a:schemeClr val="tx1"/>
                </a:solidFill>
              </a:rPr>
              <a:t>int</a:t>
            </a:r>
            <a:r>
              <a:rPr lang="en-US" altLang="zh-CN" dirty="0" smtClean="0">
                <a:solidFill>
                  <a:schemeClr val="tx1"/>
                </a:solidFill>
              </a:rPr>
              <a:t>]         16</a:t>
            </a:r>
            <a:r>
              <a:rPr lang="zh-CN" altLang="en-US" dirty="0" smtClean="0">
                <a:solidFill>
                  <a:schemeClr val="tx1"/>
                </a:solidFill>
              </a:rPr>
              <a:t>或32位</a:t>
            </a:r>
          </a:p>
          <a:p>
            <a:pPr marL="457200" lvl="1" indent="0">
              <a:buNone/>
            </a:pPr>
            <a:r>
              <a:rPr lang="en-US" altLang="zh-CN" dirty="0" smtClean="0">
                <a:solidFill>
                  <a:schemeClr val="tx1"/>
                </a:solidFill>
              </a:rPr>
              <a:t>short [</a:t>
            </a:r>
            <a:r>
              <a:rPr lang="en-US" altLang="zh-CN" dirty="0" err="1" smtClean="0">
                <a:solidFill>
                  <a:schemeClr val="tx1"/>
                </a:solidFill>
              </a:rPr>
              <a:t>int</a:t>
            </a:r>
            <a:r>
              <a:rPr lang="en-US" altLang="zh-CN" dirty="0" smtClean="0">
                <a:solidFill>
                  <a:schemeClr val="tx1"/>
                </a:solidFill>
              </a:rPr>
              <a:t>]       unsigned short [</a:t>
            </a:r>
            <a:r>
              <a:rPr lang="en-US" altLang="zh-CN" dirty="0" err="1" smtClean="0">
                <a:solidFill>
                  <a:schemeClr val="tx1"/>
                </a:solidFill>
              </a:rPr>
              <a:t>int</a:t>
            </a:r>
            <a:r>
              <a:rPr lang="en-US" altLang="zh-CN" dirty="0" smtClean="0">
                <a:solidFill>
                  <a:schemeClr val="tx1"/>
                </a:solidFill>
              </a:rPr>
              <a:t>]   16</a:t>
            </a:r>
            <a:r>
              <a:rPr lang="zh-CN" altLang="en-US" dirty="0" smtClean="0">
                <a:solidFill>
                  <a:schemeClr val="tx1"/>
                </a:solidFill>
              </a:rPr>
              <a:t>位</a:t>
            </a:r>
          </a:p>
          <a:p>
            <a:pPr marL="457200" lvl="1" indent="0">
              <a:buNone/>
            </a:pPr>
            <a:r>
              <a:rPr lang="en-US" altLang="zh-CN" dirty="0" smtClean="0">
                <a:solidFill>
                  <a:schemeClr val="tx1"/>
                </a:solidFill>
              </a:rPr>
              <a:t>long [</a:t>
            </a:r>
            <a:r>
              <a:rPr lang="en-US" altLang="zh-CN" dirty="0" err="1" smtClean="0">
                <a:solidFill>
                  <a:schemeClr val="tx1"/>
                </a:solidFill>
              </a:rPr>
              <a:t>int</a:t>
            </a:r>
            <a:r>
              <a:rPr lang="en-US" altLang="zh-CN" dirty="0" smtClean="0">
                <a:solidFill>
                  <a:schemeClr val="tx1"/>
                </a:solidFill>
              </a:rPr>
              <a:t>]        unsigned long [</a:t>
            </a:r>
            <a:r>
              <a:rPr lang="en-US" altLang="zh-CN" dirty="0" err="1" smtClean="0">
                <a:solidFill>
                  <a:schemeClr val="tx1"/>
                </a:solidFill>
              </a:rPr>
              <a:t>int</a:t>
            </a:r>
            <a:r>
              <a:rPr lang="en-US" altLang="zh-CN" dirty="0" smtClean="0">
                <a:solidFill>
                  <a:schemeClr val="tx1"/>
                </a:solidFill>
              </a:rPr>
              <a:t>]    32</a:t>
            </a:r>
            <a:r>
              <a:rPr lang="zh-CN" altLang="en-US" dirty="0" smtClean="0">
                <a:solidFill>
                  <a:schemeClr val="tx1"/>
                </a:solidFill>
              </a:rPr>
              <a:t>位</a:t>
            </a:r>
            <a:endParaRPr lang="en-US" altLang="zh-CN" dirty="0" smtClean="0">
              <a:solidFill>
                <a:schemeClr val="tx1"/>
              </a:solidFill>
            </a:endParaRPr>
          </a:p>
          <a:p>
            <a:pPr marL="457200" lvl="1" indent="0">
              <a:buNone/>
            </a:pPr>
            <a:endParaRPr lang="en-US" altLang="zh-CN" dirty="0" smtClean="0"/>
          </a:p>
          <a:p>
            <a:pPr marL="457200" lvl="1" indent="0">
              <a:buNone/>
            </a:pPr>
            <a:r>
              <a:rPr lang="en-US" altLang="zh-CN" dirty="0" smtClean="0"/>
              <a:t>short (</a:t>
            </a:r>
            <a:r>
              <a:rPr lang="zh-CN" altLang="en-US" dirty="0" smtClean="0"/>
              <a:t>有符号</a:t>
            </a:r>
            <a:r>
              <a:rPr lang="en-US" altLang="zh-CN" dirty="0" smtClean="0"/>
              <a:t>)</a:t>
            </a:r>
          </a:p>
          <a:p>
            <a:pPr marL="914400" lvl="2" indent="0">
              <a:buNone/>
            </a:pPr>
            <a:r>
              <a:rPr lang="zh-CN" altLang="en-US" dirty="0" smtClean="0"/>
              <a:t>1 000 0000 0000 0000  -32768</a:t>
            </a:r>
            <a:r>
              <a:rPr lang="en-US" altLang="zh-CN" dirty="0" smtClean="0"/>
              <a:t>(</a:t>
            </a:r>
            <a:r>
              <a:rPr lang="zh-CN" altLang="en-US" dirty="0"/>
              <a:t>-2</a:t>
            </a:r>
            <a:r>
              <a:rPr lang="zh-CN" altLang="en-US" baseline="30000" dirty="0"/>
              <a:t>15</a:t>
            </a:r>
            <a:r>
              <a:rPr lang="en-US" altLang="zh-CN" dirty="0" smtClean="0"/>
              <a:t>)</a:t>
            </a:r>
            <a:endParaRPr lang="zh-CN" altLang="en-US" baseline="30000" dirty="0" smtClean="0"/>
          </a:p>
          <a:p>
            <a:pPr marL="914400" lvl="2" indent="0">
              <a:buNone/>
            </a:pPr>
            <a:r>
              <a:rPr lang="zh-CN" altLang="en-US" dirty="0" smtClean="0"/>
              <a:t>0 111 1111 1111 1111   32767</a:t>
            </a:r>
            <a:r>
              <a:rPr lang="en-US" altLang="zh-CN" dirty="0" smtClean="0"/>
              <a:t>(</a:t>
            </a:r>
            <a:r>
              <a:rPr lang="zh-CN" altLang="en-US" dirty="0" smtClean="0"/>
              <a:t>2</a:t>
            </a:r>
            <a:r>
              <a:rPr lang="zh-CN" altLang="en-US" baseline="30000" dirty="0" smtClean="0"/>
              <a:t>15</a:t>
            </a:r>
            <a:r>
              <a:rPr lang="zh-CN" altLang="en-US" dirty="0" smtClean="0"/>
              <a:t>-1</a:t>
            </a:r>
            <a:r>
              <a:rPr lang="en-US" altLang="zh-CN" dirty="0" smtClean="0"/>
              <a:t>)</a:t>
            </a:r>
          </a:p>
          <a:p>
            <a:pPr marL="914400" lvl="2" indent="0">
              <a:buNone/>
            </a:pPr>
            <a:endParaRPr lang="zh-CN" altLang="en-US" dirty="0" smtClean="0"/>
          </a:p>
          <a:p>
            <a:pPr marL="457200" lvl="1" indent="0">
              <a:buNone/>
            </a:pPr>
            <a:r>
              <a:rPr lang="en-US" altLang="zh-CN" dirty="0" smtClean="0"/>
              <a:t>unsigned short(</a:t>
            </a:r>
            <a:r>
              <a:rPr lang="zh-CN" altLang="en-US" dirty="0" smtClean="0"/>
              <a:t>无符号 </a:t>
            </a:r>
            <a:r>
              <a:rPr lang="en-US" altLang="zh-CN" dirty="0" smtClean="0"/>
              <a:t>)</a:t>
            </a:r>
          </a:p>
          <a:p>
            <a:pPr marL="914400" lvl="2" indent="0">
              <a:buNone/>
            </a:pPr>
            <a:r>
              <a:rPr lang="zh-CN" altLang="en-US" dirty="0" smtClean="0"/>
              <a:t>0000 0000 0000 0000        0</a:t>
            </a:r>
          </a:p>
          <a:p>
            <a:pPr marL="914400" lvl="2" indent="0">
              <a:buNone/>
            </a:pPr>
            <a:r>
              <a:rPr lang="zh-CN" altLang="en-US" dirty="0" smtClean="0"/>
              <a:t>1111 1111 1111 1111    65535</a:t>
            </a:r>
            <a:r>
              <a:rPr lang="en-US" altLang="zh-CN" dirty="0" smtClean="0"/>
              <a:t>(</a:t>
            </a:r>
            <a:r>
              <a:rPr lang="zh-CN" altLang="en-US" dirty="0" smtClean="0"/>
              <a:t>2</a:t>
            </a:r>
            <a:r>
              <a:rPr lang="zh-CN" altLang="en-US" baseline="30000" dirty="0" smtClean="0"/>
              <a:t>1</a:t>
            </a:r>
            <a:r>
              <a:rPr lang="en-US" altLang="zh-CN" baseline="30000" dirty="0" smtClean="0"/>
              <a:t>6</a:t>
            </a:r>
            <a:r>
              <a:rPr lang="zh-CN" altLang="en-US" dirty="0" smtClean="0"/>
              <a:t>-1</a:t>
            </a:r>
            <a:r>
              <a:rPr lang="en-US" altLang="zh-CN" dirty="0" smtClean="0"/>
              <a:t>)</a:t>
            </a:r>
            <a:endParaRPr lang="zh-CN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22155427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整数类型的取值范围</a:t>
            </a:r>
            <a:endParaRPr lang="en-US" altLang="zh-CN" smtClean="0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altLang="zh-CN" dirty="0" err="1" smtClean="0"/>
              <a:t>int</a:t>
            </a:r>
            <a:r>
              <a:rPr lang="en-US" altLang="zh-CN" dirty="0" smtClean="0"/>
              <a:t>  32</a:t>
            </a:r>
            <a:r>
              <a:rPr lang="zh-CN" altLang="en-US" dirty="0" smtClean="0"/>
              <a:t>位                  </a:t>
            </a:r>
            <a:r>
              <a:rPr lang="en-US" altLang="zh-CN" dirty="0" smtClean="0"/>
              <a:t>[</a:t>
            </a:r>
            <a:r>
              <a:rPr lang="zh-CN" altLang="en-US" dirty="0" smtClean="0"/>
              <a:t>-2</a:t>
            </a:r>
            <a:r>
              <a:rPr lang="zh-CN" altLang="en-US" baseline="30000" dirty="0" smtClean="0"/>
              <a:t>31</a:t>
            </a:r>
            <a:r>
              <a:rPr lang="en-US" altLang="zh-CN" dirty="0" smtClean="0"/>
              <a:t>, </a:t>
            </a:r>
            <a:r>
              <a:rPr lang="zh-CN" altLang="en-US" dirty="0" smtClean="0"/>
              <a:t>2</a:t>
            </a:r>
            <a:r>
              <a:rPr lang="zh-CN" altLang="en-US" baseline="30000" dirty="0" smtClean="0"/>
              <a:t>31</a:t>
            </a:r>
            <a:r>
              <a:rPr lang="zh-CN" altLang="en-US" dirty="0" smtClean="0"/>
              <a:t>-1</a:t>
            </a:r>
            <a:r>
              <a:rPr lang="en-US" altLang="zh-CN" dirty="0" smtClean="0"/>
              <a:t>]</a:t>
            </a:r>
          </a:p>
          <a:p>
            <a:r>
              <a:rPr lang="en-US" altLang="zh-CN" dirty="0" smtClean="0"/>
              <a:t>short [</a:t>
            </a:r>
            <a:r>
              <a:rPr lang="en-US" altLang="zh-CN" dirty="0" err="1" smtClean="0"/>
              <a:t>int</a:t>
            </a:r>
            <a:r>
              <a:rPr lang="en-US" altLang="zh-CN" dirty="0" smtClean="0"/>
              <a:t>] 16</a:t>
            </a:r>
            <a:r>
              <a:rPr lang="zh-CN" altLang="en-US" dirty="0" smtClean="0"/>
              <a:t>位           </a:t>
            </a:r>
            <a:r>
              <a:rPr lang="en-US" altLang="zh-CN" dirty="0" smtClean="0"/>
              <a:t>[</a:t>
            </a:r>
            <a:r>
              <a:rPr lang="zh-CN" altLang="en-US" dirty="0" smtClean="0"/>
              <a:t>-2</a:t>
            </a:r>
            <a:r>
              <a:rPr lang="en-US" altLang="zh-CN" baseline="30000" dirty="0" smtClean="0"/>
              <a:t>15</a:t>
            </a:r>
            <a:r>
              <a:rPr lang="en-US" altLang="zh-CN" dirty="0" smtClean="0"/>
              <a:t>, </a:t>
            </a:r>
            <a:r>
              <a:rPr lang="zh-CN" altLang="en-US" dirty="0" smtClean="0"/>
              <a:t>2</a:t>
            </a:r>
            <a:r>
              <a:rPr lang="en-US" altLang="zh-CN" baseline="30000" dirty="0" smtClean="0"/>
              <a:t>15</a:t>
            </a:r>
            <a:r>
              <a:rPr lang="en-US" altLang="zh-CN" dirty="0"/>
              <a:t>-</a:t>
            </a:r>
            <a:r>
              <a:rPr lang="zh-CN" altLang="en-US" dirty="0" smtClean="0"/>
              <a:t>1</a:t>
            </a:r>
            <a:r>
              <a:rPr lang="en-US" altLang="zh-CN" dirty="0" smtClean="0"/>
              <a:t>]</a:t>
            </a:r>
          </a:p>
          <a:p>
            <a:r>
              <a:rPr lang="en-US" altLang="zh-CN" dirty="0" smtClean="0"/>
              <a:t>long [</a:t>
            </a:r>
            <a:r>
              <a:rPr lang="en-US" altLang="zh-CN" dirty="0" err="1" smtClean="0"/>
              <a:t>int</a:t>
            </a:r>
            <a:r>
              <a:rPr lang="en-US" altLang="zh-CN" dirty="0" smtClean="0"/>
              <a:t>] 32</a:t>
            </a:r>
            <a:r>
              <a:rPr lang="zh-CN" altLang="en-US" dirty="0" smtClean="0"/>
              <a:t>位            </a:t>
            </a:r>
            <a:r>
              <a:rPr lang="en-US" altLang="zh-CN" dirty="0"/>
              <a:t>[</a:t>
            </a:r>
            <a:r>
              <a:rPr lang="zh-CN" altLang="en-US" dirty="0"/>
              <a:t>-2</a:t>
            </a:r>
            <a:r>
              <a:rPr lang="zh-CN" altLang="en-US" baseline="30000" dirty="0"/>
              <a:t>31</a:t>
            </a:r>
            <a:r>
              <a:rPr lang="en-US" altLang="zh-CN" dirty="0"/>
              <a:t>, </a:t>
            </a:r>
            <a:r>
              <a:rPr lang="zh-CN" altLang="en-US" dirty="0"/>
              <a:t>2</a:t>
            </a:r>
            <a:r>
              <a:rPr lang="zh-CN" altLang="en-US" baseline="30000" dirty="0"/>
              <a:t>31</a:t>
            </a:r>
            <a:r>
              <a:rPr lang="zh-CN" altLang="en-US" dirty="0"/>
              <a:t>-1</a:t>
            </a:r>
            <a:r>
              <a:rPr lang="en-US" altLang="zh-CN" dirty="0"/>
              <a:t>]</a:t>
            </a:r>
          </a:p>
          <a:p>
            <a:endParaRPr lang="en-US" altLang="zh-CN" dirty="0" smtClean="0"/>
          </a:p>
          <a:p>
            <a:r>
              <a:rPr lang="en-US" altLang="zh-CN" dirty="0" smtClean="0"/>
              <a:t>unsigned [</a:t>
            </a:r>
            <a:r>
              <a:rPr lang="en-US" altLang="zh-CN" dirty="0" err="1" smtClean="0"/>
              <a:t>int</a:t>
            </a:r>
            <a:r>
              <a:rPr lang="en-US" altLang="zh-CN" dirty="0" smtClean="0"/>
              <a:t>]       32</a:t>
            </a:r>
            <a:r>
              <a:rPr lang="zh-CN" altLang="en-US" dirty="0" smtClean="0"/>
              <a:t>位  </a:t>
            </a:r>
            <a:r>
              <a:rPr lang="en-US" altLang="zh-CN" dirty="0" smtClean="0"/>
              <a:t>[</a:t>
            </a:r>
            <a:r>
              <a:rPr lang="zh-CN" altLang="en-US" dirty="0" smtClean="0"/>
              <a:t>0</a:t>
            </a:r>
            <a:r>
              <a:rPr lang="en-US" altLang="zh-CN" dirty="0" smtClean="0"/>
              <a:t>, </a:t>
            </a:r>
            <a:r>
              <a:rPr lang="zh-CN" altLang="en-US" dirty="0" smtClean="0"/>
              <a:t>2</a:t>
            </a:r>
            <a:r>
              <a:rPr lang="zh-CN" altLang="en-US" baseline="30000" dirty="0" smtClean="0"/>
              <a:t>3</a:t>
            </a:r>
            <a:r>
              <a:rPr lang="en-US" altLang="zh-CN" baseline="30000" dirty="0" smtClean="0"/>
              <a:t>2</a:t>
            </a:r>
            <a:r>
              <a:rPr lang="zh-CN" altLang="en-US" dirty="0" smtClean="0"/>
              <a:t>-1</a:t>
            </a:r>
            <a:r>
              <a:rPr lang="en-US" altLang="zh-CN" dirty="0" smtClean="0"/>
              <a:t>]</a:t>
            </a:r>
          </a:p>
          <a:p>
            <a:r>
              <a:rPr lang="en-US" altLang="zh-CN" dirty="0" smtClean="0"/>
              <a:t>unsigned short [</a:t>
            </a:r>
            <a:r>
              <a:rPr lang="en-US" altLang="zh-CN" dirty="0" err="1" smtClean="0"/>
              <a:t>int</a:t>
            </a:r>
            <a:r>
              <a:rPr lang="en-US" altLang="zh-CN" dirty="0" smtClean="0"/>
              <a:t>] 16</a:t>
            </a:r>
            <a:r>
              <a:rPr lang="zh-CN" altLang="en-US" dirty="0"/>
              <a:t>位  </a:t>
            </a:r>
            <a:r>
              <a:rPr lang="en-US" altLang="zh-CN" dirty="0"/>
              <a:t>[</a:t>
            </a:r>
            <a:r>
              <a:rPr lang="zh-CN" altLang="en-US" dirty="0"/>
              <a:t>0</a:t>
            </a:r>
            <a:r>
              <a:rPr lang="en-US" altLang="zh-CN" dirty="0"/>
              <a:t>, </a:t>
            </a:r>
            <a:r>
              <a:rPr lang="zh-CN" altLang="en-US" dirty="0" smtClean="0"/>
              <a:t>2</a:t>
            </a:r>
            <a:r>
              <a:rPr lang="en-US" altLang="zh-CN" baseline="30000" dirty="0" smtClean="0"/>
              <a:t>16</a:t>
            </a:r>
            <a:r>
              <a:rPr lang="zh-CN" altLang="en-US" dirty="0" smtClean="0"/>
              <a:t>-</a:t>
            </a:r>
            <a:r>
              <a:rPr lang="zh-CN" altLang="en-US" dirty="0"/>
              <a:t>1</a:t>
            </a:r>
            <a:r>
              <a:rPr lang="en-US" altLang="zh-CN" dirty="0" smtClean="0"/>
              <a:t>]</a:t>
            </a:r>
          </a:p>
          <a:p>
            <a:r>
              <a:rPr lang="en-US" altLang="zh-CN" dirty="0" smtClean="0"/>
              <a:t>unsigned long [</a:t>
            </a:r>
            <a:r>
              <a:rPr lang="en-US" altLang="zh-CN" dirty="0" err="1" smtClean="0"/>
              <a:t>int</a:t>
            </a:r>
            <a:r>
              <a:rPr lang="en-US" altLang="zh-CN" dirty="0" smtClean="0"/>
              <a:t>]  32</a:t>
            </a:r>
            <a:r>
              <a:rPr lang="zh-CN" altLang="en-US" dirty="0" smtClean="0"/>
              <a:t>位  </a:t>
            </a:r>
            <a:r>
              <a:rPr lang="en-US" altLang="zh-CN" dirty="0"/>
              <a:t>[</a:t>
            </a:r>
            <a:r>
              <a:rPr lang="zh-CN" altLang="en-US" dirty="0"/>
              <a:t>0</a:t>
            </a:r>
            <a:r>
              <a:rPr lang="en-US" altLang="zh-CN" dirty="0"/>
              <a:t>, </a:t>
            </a:r>
            <a:r>
              <a:rPr lang="zh-CN" altLang="en-US" dirty="0"/>
              <a:t>2</a:t>
            </a:r>
            <a:r>
              <a:rPr lang="zh-CN" altLang="en-US" baseline="30000" dirty="0"/>
              <a:t>3</a:t>
            </a:r>
            <a:r>
              <a:rPr lang="en-US" altLang="zh-CN" baseline="30000" dirty="0"/>
              <a:t>2</a:t>
            </a:r>
            <a:r>
              <a:rPr lang="zh-CN" altLang="en-US" dirty="0"/>
              <a:t>-1</a:t>
            </a:r>
            <a:r>
              <a:rPr lang="en-US" altLang="zh-CN" dirty="0" smtClean="0"/>
              <a:t>]</a:t>
            </a:r>
            <a:endParaRPr lang="en-US" altLang="zh-CN" dirty="0"/>
          </a:p>
        </p:txBody>
      </p:sp>
      <p:sp>
        <p:nvSpPr>
          <p:cNvPr id="14340" name="灯片编号占位符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9pPr>
          </a:lstStyle>
          <a:p>
            <a:fld id="{89A9EBDC-7416-4582-946D-45C67DB5B20B}" type="slidenum">
              <a:rPr lang="zh-CN" altLang="en-US" smtClean="0"/>
              <a:pPr/>
              <a:t>13</a:t>
            </a:fld>
            <a:endParaRPr lang="en-US" altLang="zh-CN" smtClean="0"/>
          </a:p>
        </p:txBody>
      </p:sp>
    </p:spTree>
    <p:extLst>
      <p:ext uri="{BB962C8B-B14F-4D97-AF65-F5344CB8AC3E}">
        <p14:creationId xmlns:p14="http://schemas.microsoft.com/office/powerpoint/2010/main" val="21262409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611188" y="479425"/>
            <a:ext cx="6267450" cy="717550"/>
          </a:xfrm>
        </p:spPr>
        <p:txBody>
          <a:bodyPr/>
          <a:lstStyle/>
          <a:p>
            <a:pPr eaLnBrk="1" hangingPunct="1"/>
            <a:r>
              <a:rPr lang="zh-CN" altLang="en-US" sz="4000" smtClean="0"/>
              <a:t>基本</a:t>
            </a:r>
            <a:r>
              <a:rPr lang="zh-CN" altLang="en-US" sz="4000" smtClean="0">
                <a:latin typeface="宋体" pitchFamily="2" charset="-122"/>
              </a:rPr>
              <a:t>数据类型</a:t>
            </a:r>
            <a:r>
              <a:rPr lang="zh-CN" altLang="en-US" sz="4000" smtClean="0"/>
              <a:t>－</a:t>
            </a:r>
            <a:r>
              <a:rPr lang="zh-CN" altLang="en-US" sz="4000" smtClean="0">
                <a:latin typeface="宋体" pitchFamily="2" charset="-122"/>
              </a:rPr>
              <a:t>字符型</a:t>
            </a:r>
            <a:endParaRPr lang="zh-CN" altLang="en-US" sz="4000" smtClean="0"/>
          </a:p>
        </p:txBody>
      </p:sp>
      <p:sp>
        <p:nvSpPr>
          <p:cNvPr id="3112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1557338"/>
            <a:ext cx="8280400" cy="4392612"/>
          </a:xfrm>
        </p:spPr>
        <p:txBody>
          <a:bodyPr>
            <a:normAutofit/>
          </a:bodyPr>
          <a:lstStyle/>
          <a:p>
            <a:r>
              <a:rPr lang="zh-CN" altLang="en-US" dirty="0" smtClean="0"/>
              <a:t>小写字母</a:t>
            </a:r>
            <a:r>
              <a:rPr lang="zh-CN" altLang="en-US" dirty="0"/>
              <a:t>：</a:t>
            </a:r>
            <a:r>
              <a:rPr lang="en-US" altLang="zh-CN" dirty="0"/>
              <a:t>'</a:t>
            </a:r>
            <a:r>
              <a:rPr lang="en-US" altLang="zh-CN" dirty="0">
                <a:solidFill>
                  <a:srgbClr val="FF0000"/>
                </a:solidFill>
              </a:rPr>
              <a:t>a</a:t>
            </a:r>
            <a:r>
              <a:rPr lang="en-US" altLang="zh-CN" dirty="0"/>
              <a:t>' '</a:t>
            </a:r>
            <a:r>
              <a:rPr lang="en-US" altLang="zh-CN" dirty="0">
                <a:solidFill>
                  <a:srgbClr val="FF0000"/>
                </a:solidFill>
              </a:rPr>
              <a:t>b</a:t>
            </a:r>
            <a:r>
              <a:rPr lang="en-US" altLang="zh-CN" dirty="0"/>
              <a:t>' '</a:t>
            </a:r>
            <a:r>
              <a:rPr lang="en-US" altLang="zh-CN" dirty="0">
                <a:solidFill>
                  <a:srgbClr val="FF0000"/>
                </a:solidFill>
              </a:rPr>
              <a:t>c</a:t>
            </a:r>
            <a:r>
              <a:rPr lang="en-US" altLang="zh-CN" dirty="0"/>
              <a:t>' </a:t>
            </a:r>
            <a:r>
              <a:rPr lang="en-US" altLang="zh-CN" dirty="0">
                <a:solidFill>
                  <a:srgbClr val="FF0000"/>
                </a:solidFill>
              </a:rPr>
              <a:t>… </a:t>
            </a:r>
            <a:r>
              <a:rPr lang="en-US" altLang="zh-CN" dirty="0"/>
              <a:t>'</a:t>
            </a:r>
            <a:r>
              <a:rPr lang="en-US" altLang="zh-CN" dirty="0">
                <a:solidFill>
                  <a:srgbClr val="FF0000"/>
                </a:solidFill>
              </a:rPr>
              <a:t>z</a:t>
            </a:r>
            <a:r>
              <a:rPr lang="en-US" altLang="zh-CN" dirty="0"/>
              <a:t>'</a:t>
            </a:r>
            <a:endParaRPr lang="en-US" altLang="zh-CN" dirty="0">
              <a:solidFill>
                <a:srgbClr val="FF0000"/>
              </a:solidFill>
            </a:endParaRPr>
          </a:p>
          <a:p>
            <a:r>
              <a:rPr lang="zh-CN" altLang="en-US" dirty="0"/>
              <a:t>大写字母：</a:t>
            </a:r>
            <a:r>
              <a:rPr lang="en-US" altLang="zh-CN" dirty="0"/>
              <a:t>'</a:t>
            </a:r>
            <a:r>
              <a:rPr lang="en-US" altLang="zh-CN" dirty="0">
                <a:solidFill>
                  <a:srgbClr val="FF0000"/>
                </a:solidFill>
              </a:rPr>
              <a:t>A</a:t>
            </a:r>
            <a:r>
              <a:rPr lang="en-US" altLang="zh-CN" dirty="0"/>
              <a:t>'</a:t>
            </a:r>
            <a:r>
              <a:rPr lang="en-US" altLang="zh-CN" dirty="0">
                <a:solidFill>
                  <a:srgbClr val="FF0000"/>
                </a:solidFill>
              </a:rPr>
              <a:t> </a:t>
            </a:r>
            <a:r>
              <a:rPr lang="en-US" altLang="zh-CN" dirty="0"/>
              <a:t>'</a:t>
            </a:r>
            <a:r>
              <a:rPr lang="en-US" altLang="zh-CN" dirty="0">
                <a:solidFill>
                  <a:srgbClr val="FF0000"/>
                </a:solidFill>
              </a:rPr>
              <a:t>B</a:t>
            </a:r>
            <a:r>
              <a:rPr lang="en-US" altLang="zh-CN" dirty="0"/>
              <a:t>'</a:t>
            </a:r>
            <a:r>
              <a:rPr lang="en-US" altLang="zh-CN" dirty="0">
                <a:solidFill>
                  <a:srgbClr val="FF0000"/>
                </a:solidFill>
              </a:rPr>
              <a:t> </a:t>
            </a:r>
            <a:r>
              <a:rPr lang="en-US" altLang="zh-CN" dirty="0"/>
              <a:t>'</a:t>
            </a:r>
            <a:r>
              <a:rPr lang="en-US" altLang="zh-CN" dirty="0">
                <a:solidFill>
                  <a:srgbClr val="FF0000"/>
                </a:solidFill>
              </a:rPr>
              <a:t>C</a:t>
            </a:r>
            <a:r>
              <a:rPr lang="en-US" altLang="zh-CN" dirty="0"/>
              <a:t>'</a:t>
            </a:r>
            <a:r>
              <a:rPr lang="en-US" altLang="zh-CN" dirty="0">
                <a:solidFill>
                  <a:srgbClr val="FF0000"/>
                </a:solidFill>
              </a:rPr>
              <a:t> … </a:t>
            </a:r>
            <a:r>
              <a:rPr lang="en-US" altLang="zh-CN" dirty="0"/>
              <a:t>'</a:t>
            </a:r>
            <a:r>
              <a:rPr lang="en-US" altLang="zh-CN" dirty="0">
                <a:solidFill>
                  <a:srgbClr val="FF0000"/>
                </a:solidFill>
              </a:rPr>
              <a:t>Z</a:t>
            </a:r>
            <a:r>
              <a:rPr lang="en-US" altLang="zh-CN" dirty="0"/>
              <a:t>'</a:t>
            </a:r>
            <a:endParaRPr lang="en-US" altLang="zh-CN" dirty="0">
              <a:solidFill>
                <a:srgbClr val="FF0000"/>
              </a:solidFill>
            </a:endParaRPr>
          </a:p>
          <a:p>
            <a:r>
              <a:rPr lang="zh-CN" altLang="en-US" dirty="0"/>
              <a:t>数字：</a:t>
            </a:r>
            <a:r>
              <a:rPr lang="en-US" altLang="zh-CN" dirty="0"/>
              <a:t>'</a:t>
            </a:r>
            <a:r>
              <a:rPr lang="en-US" altLang="zh-CN" dirty="0">
                <a:solidFill>
                  <a:srgbClr val="FF0000"/>
                </a:solidFill>
              </a:rPr>
              <a:t>0</a:t>
            </a:r>
            <a:r>
              <a:rPr lang="en-US" altLang="zh-CN" dirty="0"/>
              <a:t>' '</a:t>
            </a:r>
            <a:r>
              <a:rPr lang="en-US" altLang="zh-CN" dirty="0">
                <a:solidFill>
                  <a:srgbClr val="FF0000"/>
                </a:solidFill>
              </a:rPr>
              <a:t>1</a:t>
            </a:r>
            <a:r>
              <a:rPr lang="en-US" altLang="zh-CN" dirty="0"/>
              <a:t>'</a:t>
            </a:r>
            <a:r>
              <a:rPr lang="en-US" altLang="zh-CN" dirty="0">
                <a:solidFill>
                  <a:srgbClr val="FF0000"/>
                </a:solidFill>
              </a:rPr>
              <a:t> </a:t>
            </a:r>
            <a:r>
              <a:rPr lang="en-US" altLang="zh-CN" dirty="0"/>
              <a:t>'</a:t>
            </a:r>
            <a:r>
              <a:rPr lang="en-US" altLang="zh-CN" dirty="0">
                <a:solidFill>
                  <a:srgbClr val="FF0000"/>
                </a:solidFill>
              </a:rPr>
              <a:t>2</a:t>
            </a:r>
            <a:r>
              <a:rPr lang="en-US" altLang="zh-CN" dirty="0"/>
              <a:t>'</a:t>
            </a:r>
            <a:r>
              <a:rPr lang="en-US" altLang="zh-CN" dirty="0">
                <a:solidFill>
                  <a:srgbClr val="FF0000"/>
                </a:solidFill>
              </a:rPr>
              <a:t> …</a:t>
            </a:r>
            <a:r>
              <a:rPr lang="en-US" altLang="zh-CN" dirty="0"/>
              <a:t> '</a:t>
            </a:r>
            <a:r>
              <a:rPr lang="en-US" altLang="zh-CN" dirty="0">
                <a:solidFill>
                  <a:srgbClr val="FF0000"/>
                </a:solidFill>
              </a:rPr>
              <a:t>9</a:t>
            </a:r>
            <a:r>
              <a:rPr lang="en-US" altLang="zh-CN" dirty="0"/>
              <a:t>'</a:t>
            </a:r>
            <a:endParaRPr lang="en-US" altLang="zh-CN" dirty="0">
              <a:solidFill>
                <a:srgbClr val="FF0000"/>
              </a:solidFill>
            </a:endParaRPr>
          </a:p>
          <a:p>
            <a:r>
              <a:rPr lang="zh-CN" altLang="en-US" dirty="0">
                <a:solidFill>
                  <a:srgbClr val="FFFF00"/>
                </a:solidFill>
              </a:rPr>
              <a:t>括号、标点符号、</a:t>
            </a:r>
            <a:r>
              <a:rPr lang="zh-CN" altLang="en-US" dirty="0" smtClean="0">
                <a:solidFill>
                  <a:srgbClr val="FFFF00"/>
                </a:solidFill>
              </a:rPr>
              <a:t>运算符</a:t>
            </a:r>
            <a:endParaRPr lang="en-US" altLang="zh-CN" dirty="0" smtClean="0">
              <a:solidFill>
                <a:srgbClr val="FFFF00"/>
              </a:solidFill>
            </a:endParaRPr>
          </a:p>
          <a:p>
            <a:pPr marL="457200" lvl="1" indent="0">
              <a:buNone/>
            </a:pPr>
            <a:r>
              <a:rPr lang="en-US" altLang="zh-CN" dirty="0" smtClean="0">
                <a:solidFill>
                  <a:srgbClr val="FFFF00"/>
                </a:solidFill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( ) { } , . </a:t>
            </a:r>
            <a:r>
              <a:rPr lang="zh-CN" altLang="en-US" dirty="0" smtClean="0">
                <a:solidFill>
                  <a:srgbClr val="FFFF00"/>
                </a:solidFill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 </a:t>
            </a:r>
            <a:r>
              <a:rPr lang="en-US" altLang="zh-CN" dirty="0" smtClean="0">
                <a:solidFill>
                  <a:srgbClr val="FFFF00"/>
                </a:solidFill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'  " ! # @ </a:t>
            </a:r>
          </a:p>
          <a:p>
            <a:pPr marL="457200" lvl="1" indent="0">
              <a:buNone/>
            </a:pPr>
            <a:r>
              <a:rPr lang="en-US" altLang="zh-CN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+ - * / % &gt; &lt; </a:t>
            </a:r>
            <a:r>
              <a:rPr lang="en-US" altLang="zh-CN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=</a:t>
            </a:r>
          </a:p>
          <a:p>
            <a:pPr marL="457200" lvl="1" indent="0">
              <a:buNone/>
            </a:pPr>
            <a:r>
              <a:rPr lang="zh-CN" altLang="en-US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等等</a:t>
            </a:r>
            <a:endParaRPr lang="en-US" altLang="zh-CN" dirty="0" smtClean="0">
              <a:latin typeface="Arial Unicode MS" pitchFamily="34" charset="-122"/>
              <a:ea typeface="Arial Unicode MS" pitchFamily="34" charset="-122"/>
              <a:cs typeface="Arial Unicode MS" pitchFamily="34" charset="-122"/>
            </a:endParaRPr>
          </a:p>
        </p:txBody>
      </p:sp>
      <p:sp>
        <p:nvSpPr>
          <p:cNvPr id="15365" name="灯片编号占位符 1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9pPr>
          </a:lstStyle>
          <a:p>
            <a:pPr eaLnBrk="1" hangingPunct="1"/>
            <a:fld id="{F9712C72-F43E-4A37-B67E-D7A1C1F0A6C9}" type="slidenum">
              <a:rPr lang="zh-CN" altLang="en-US" smtClean="0">
                <a:latin typeface="Arial Black" pitchFamily="34" charset="0"/>
              </a:rPr>
              <a:pPr eaLnBrk="1" hangingPunct="1"/>
              <a:t>14</a:t>
            </a:fld>
            <a:endParaRPr lang="en-US" altLang="zh-CN" smtClean="0"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731519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2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112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2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112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2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112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2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112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2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3112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2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3112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2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3112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1299" grpId="0" build="p" autoUpdateAnimBg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611188" y="479425"/>
            <a:ext cx="6267450" cy="717550"/>
          </a:xfrm>
        </p:spPr>
        <p:txBody>
          <a:bodyPr/>
          <a:lstStyle/>
          <a:p>
            <a:pPr eaLnBrk="1" hangingPunct="1"/>
            <a:r>
              <a:rPr lang="zh-CN" altLang="en-US" sz="4000" smtClean="0"/>
              <a:t>基本</a:t>
            </a:r>
            <a:r>
              <a:rPr lang="zh-CN" altLang="en-US" sz="4000" smtClean="0">
                <a:latin typeface="宋体" pitchFamily="2" charset="-122"/>
              </a:rPr>
              <a:t>数据类型</a:t>
            </a:r>
            <a:r>
              <a:rPr lang="zh-CN" altLang="en-US" sz="4000" smtClean="0"/>
              <a:t>－</a:t>
            </a:r>
            <a:r>
              <a:rPr lang="zh-CN" altLang="en-US" sz="4000" smtClean="0">
                <a:latin typeface="宋体" pitchFamily="2" charset="-122"/>
              </a:rPr>
              <a:t>字符型</a:t>
            </a:r>
            <a:endParaRPr lang="zh-CN" altLang="en-US" sz="4000" smtClean="0"/>
          </a:p>
        </p:txBody>
      </p:sp>
      <p:sp>
        <p:nvSpPr>
          <p:cNvPr id="3112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1557338"/>
            <a:ext cx="8280400" cy="4392612"/>
          </a:xfrm>
        </p:spPr>
        <p:txBody>
          <a:bodyPr>
            <a:normAutofit lnSpcReduction="10000"/>
          </a:bodyPr>
          <a:lstStyle/>
          <a:p>
            <a:r>
              <a:rPr lang="zh-CN" altLang="en-US" dirty="0"/>
              <a:t>转义字符</a:t>
            </a:r>
            <a:endParaRPr lang="en-US" altLang="zh-CN" dirty="0"/>
          </a:p>
          <a:p>
            <a:pPr lvl="1"/>
            <a:r>
              <a:rPr lang="zh-CN" altLang="en-US" dirty="0" smtClean="0"/>
              <a:t>换行符 </a:t>
            </a:r>
            <a:r>
              <a:rPr lang="en-US" altLang="zh-CN" dirty="0" smtClean="0"/>
              <a:t>\n    </a:t>
            </a:r>
          </a:p>
          <a:p>
            <a:pPr lvl="1"/>
            <a:r>
              <a:rPr lang="zh-CN" altLang="en-US" dirty="0" smtClean="0"/>
              <a:t>制表符 </a:t>
            </a:r>
            <a:r>
              <a:rPr lang="en-US" altLang="zh-CN" dirty="0" smtClean="0"/>
              <a:t>\t</a:t>
            </a:r>
          </a:p>
          <a:p>
            <a:pPr lvl="1"/>
            <a:r>
              <a:rPr lang="zh-CN" altLang="en-US" dirty="0"/>
              <a:t>反斜</a:t>
            </a:r>
            <a:r>
              <a:rPr lang="zh-CN" altLang="en-US" dirty="0" smtClean="0"/>
              <a:t>杠 </a:t>
            </a:r>
            <a:r>
              <a:rPr lang="en-US" altLang="zh-CN" dirty="0" smtClean="0"/>
              <a:t>\\</a:t>
            </a:r>
          </a:p>
          <a:p>
            <a:pPr lvl="1"/>
            <a:r>
              <a:rPr lang="zh-CN" altLang="en-US" dirty="0" smtClean="0"/>
              <a:t>双引号 </a:t>
            </a:r>
            <a:r>
              <a:rPr lang="en-US" altLang="zh-CN" dirty="0" smtClean="0"/>
              <a:t>\"</a:t>
            </a:r>
          </a:p>
          <a:p>
            <a:pPr lvl="1"/>
            <a:r>
              <a:rPr lang="zh-CN" altLang="en-US" dirty="0" smtClean="0"/>
              <a:t>单引号 </a:t>
            </a:r>
            <a:r>
              <a:rPr lang="en-US" altLang="zh-CN" dirty="0" smtClean="0"/>
              <a:t>\'</a:t>
            </a:r>
          </a:p>
          <a:p>
            <a:pPr lvl="1"/>
            <a:r>
              <a:rPr lang="en-US" altLang="zh-CN" dirty="0" smtClean="0"/>
              <a:t>\</a:t>
            </a:r>
            <a:r>
              <a:rPr lang="en-US" altLang="zh-CN" dirty="0" err="1" smtClean="0"/>
              <a:t>ddd</a:t>
            </a:r>
            <a:r>
              <a:rPr lang="en-US" altLang="zh-CN" dirty="0" smtClean="0"/>
              <a:t>  </a:t>
            </a:r>
            <a:r>
              <a:rPr lang="en-US" altLang="zh-CN" dirty="0" smtClean="0">
                <a:solidFill>
                  <a:srgbClr val="00B050"/>
                </a:solidFill>
              </a:rPr>
              <a:t>1-3</a:t>
            </a:r>
            <a:r>
              <a:rPr lang="zh-CN" altLang="en-US" dirty="0" smtClean="0">
                <a:solidFill>
                  <a:srgbClr val="00B050"/>
                </a:solidFill>
              </a:rPr>
              <a:t>位</a:t>
            </a:r>
            <a:r>
              <a:rPr lang="zh-CN" altLang="en-US" dirty="0" smtClean="0">
                <a:solidFill>
                  <a:srgbClr val="FF0000"/>
                </a:solidFill>
              </a:rPr>
              <a:t>八</a:t>
            </a:r>
            <a:r>
              <a:rPr lang="zh-CN" altLang="en-US" dirty="0" smtClean="0">
                <a:solidFill>
                  <a:srgbClr val="00B050"/>
                </a:solidFill>
              </a:rPr>
              <a:t>进制码代表的字符</a:t>
            </a:r>
            <a:endParaRPr lang="en-US" altLang="zh-CN" dirty="0" smtClean="0">
              <a:solidFill>
                <a:srgbClr val="00B050"/>
              </a:solidFill>
            </a:endParaRPr>
          </a:p>
          <a:p>
            <a:pPr lvl="1"/>
            <a:r>
              <a:rPr lang="en-US" altLang="zh-CN" dirty="0" smtClean="0"/>
              <a:t>\</a:t>
            </a:r>
            <a:r>
              <a:rPr lang="en-US" altLang="zh-CN" dirty="0" err="1" smtClean="0"/>
              <a:t>xhh</a:t>
            </a:r>
            <a:r>
              <a:rPr lang="en-US" altLang="zh-CN" dirty="0" smtClean="0"/>
              <a:t>  </a:t>
            </a:r>
            <a:r>
              <a:rPr lang="en-US" altLang="zh-CN" dirty="0" smtClean="0">
                <a:solidFill>
                  <a:srgbClr val="00B050"/>
                </a:solidFill>
              </a:rPr>
              <a:t>1-2</a:t>
            </a:r>
            <a:r>
              <a:rPr lang="zh-CN" altLang="en-US" dirty="0" smtClean="0">
                <a:solidFill>
                  <a:srgbClr val="00B050"/>
                </a:solidFill>
              </a:rPr>
              <a:t>位</a:t>
            </a:r>
            <a:r>
              <a:rPr lang="zh-CN" altLang="en-US" dirty="0" smtClean="0">
                <a:solidFill>
                  <a:srgbClr val="FF0000"/>
                </a:solidFill>
              </a:rPr>
              <a:t>十六</a:t>
            </a:r>
            <a:r>
              <a:rPr lang="zh-CN" altLang="en-US" dirty="0" smtClean="0">
                <a:solidFill>
                  <a:srgbClr val="00B050"/>
                </a:solidFill>
              </a:rPr>
              <a:t>进制</a:t>
            </a:r>
            <a:r>
              <a:rPr lang="zh-CN" altLang="en-US" dirty="0">
                <a:solidFill>
                  <a:srgbClr val="00B050"/>
                </a:solidFill>
              </a:rPr>
              <a:t>码代表的字符</a:t>
            </a:r>
            <a:endParaRPr lang="en-US" altLang="zh-CN" dirty="0">
              <a:solidFill>
                <a:srgbClr val="00B050"/>
              </a:solidFill>
            </a:endParaRPr>
          </a:p>
          <a:p>
            <a:r>
              <a:rPr lang="zh-CN" altLang="en-US" dirty="0" smtClean="0"/>
              <a:t>附录</a:t>
            </a:r>
            <a:r>
              <a:rPr lang="en-US" altLang="zh-CN" dirty="0"/>
              <a:t>B</a:t>
            </a:r>
            <a:r>
              <a:rPr lang="zh-CN" altLang="en-US" dirty="0" smtClean="0"/>
              <a:t>（</a:t>
            </a:r>
            <a:r>
              <a:rPr lang="en-US" altLang="zh-CN" dirty="0" smtClean="0"/>
              <a:t>ASCII</a:t>
            </a:r>
            <a:r>
              <a:rPr lang="zh-CN" altLang="en-US" dirty="0" smtClean="0"/>
              <a:t>码表，</a:t>
            </a:r>
            <a:r>
              <a:rPr lang="en-US" altLang="zh-CN" dirty="0" smtClean="0"/>
              <a:t>P334</a:t>
            </a:r>
            <a:r>
              <a:rPr lang="zh-CN" altLang="en-US" dirty="0"/>
              <a:t>）</a:t>
            </a:r>
            <a:endParaRPr lang="en-US" altLang="zh-CN" dirty="0"/>
          </a:p>
          <a:p>
            <a:pPr algn="just">
              <a:lnSpc>
                <a:spcPct val="75000"/>
              </a:lnSpc>
            </a:pPr>
            <a:endParaRPr lang="en-US" altLang="zh-CN" dirty="0"/>
          </a:p>
          <a:p>
            <a:pPr algn="just" eaLnBrk="1" hangingPunct="1">
              <a:lnSpc>
                <a:spcPct val="75000"/>
              </a:lnSpc>
            </a:pPr>
            <a:endParaRPr lang="en-US" altLang="zh-CN" dirty="0" smtClean="0"/>
          </a:p>
        </p:txBody>
      </p:sp>
      <p:sp>
        <p:nvSpPr>
          <p:cNvPr id="15365" name="灯片编号占位符 1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9pPr>
          </a:lstStyle>
          <a:p>
            <a:pPr eaLnBrk="1" hangingPunct="1"/>
            <a:fld id="{F9712C72-F43E-4A37-B67E-D7A1C1F0A6C9}" type="slidenum">
              <a:rPr lang="zh-CN" altLang="en-US" smtClean="0">
                <a:latin typeface="Arial Black" pitchFamily="34" charset="0"/>
              </a:rPr>
              <a:pPr eaLnBrk="1" hangingPunct="1"/>
              <a:t>15</a:t>
            </a:fld>
            <a:endParaRPr lang="en-US" altLang="zh-CN" smtClean="0">
              <a:latin typeface="Arial Black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200291" y="1556792"/>
            <a:ext cx="5832647" cy="2246769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zh-CN" sz="2800" dirty="0" smtClean="0">
                <a:solidFill>
                  <a:srgbClr val="FF0000"/>
                </a:solidFill>
              </a:rPr>
              <a:t>%</a:t>
            </a:r>
            <a:r>
              <a:rPr lang="zh-CN" altLang="en-US" sz="2800" dirty="0" smtClean="0"/>
              <a:t>就是</a:t>
            </a:r>
            <a:r>
              <a:rPr lang="en-US" altLang="zh-CN" sz="2800" dirty="0" smtClean="0"/>
              <a:t>%</a:t>
            </a:r>
            <a:r>
              <a:rPr lang="zh-CN" altLang="en-US" sz="2800" dirty="0" smtClean="0"/>
              <a:t>，</a:t>
            </a:r>
            <a:r>
              <a:rPr lang="zh-CN" altLang="en-US" sz="2800" dirty="0" smtClean="0">
                <a:solidFill>
                  <a:srgbClr val="FF0000"/>
                </a:solidFill>
              </a:rPr>
              <a:t>不是</a:t>
            </a:r>
            <a:r>
              <a:rPr lang="en-US" altLang="zh-CN" sz="2800" dirty="0" smtClean="0">
                <a:solidFill>
                  <a:srgbClr val="FF0000"/>
                </a:solidFill>
              </a:rPr>
              <a:t>\%</a:t>
            </a:r>
            <a:r>
              <a:rPr lang="zh-CN" altLang="en-US" sz="2800" dirty="0" smtClean="0"/>
              <a:t>。但是</a:t>
            </a:r>
            <a:endParaRPr lang="en-US" altLang="zh-CN" sz="2800" dirty="0" smtClean="0"/>
          </a:p>
          <a:p>
            <a:r>
              <a:rPr lang="zh-CN" altLang="en-US" sz="2800" dirty="0" smtClean="0"/>
              <a:t>在</a:t>
            </a:r>
            <a:r>
              <a:rPr lang="en-US" altLang="zh-CN" sz="2800" dirty="0" err="1" smtClean="0">
                <a:solidFill>
                  <a:srgbClr val="FF0000"/>
                </a:solidFill>
              </a:rPr>
              <a:t>scanf</a:t>
            </a:r>
            <a:r>
              <a:rPr lang="zh-CN" altLang="en-US" sz="2800" dirty="0" smtClean="0">
                <a:solidFill>
                  <a:srgbClr val="FF0000"/>
                </a:solidFill>
              </a:rPr>
              <a:t>和</a:t>
            </a:r>
            <a:r>
              <a:rPr lang="en-US" altLang="zh-CN" sz="2800" dirty="0" err="1" smtClean="0">
                <a:solidFill>
                  <a:srgbClr val="FF0000"/>
                </a:solidFill>
              </a:rPr>
              <a:t>printf</a:t>
            </a:r>
            <a:r>
              <a:rPr lang="zh-CN" altLang="en-US" sz="2800" dirty="0" smtClean="0">
                <a:solidFill>
                  <a:srgbClr val="FF0000"/>
                </a:solidFill>
              </a:rPr>
              <a:t>函数</a:t>
            </a:r>
            <a:r>
              <a:rPr lang="zh-CN" altLang="en-US" sz="2800" dirty="0" smtClean="0"/>
              <a:t>的控制字符串中，</a:t>
            </a:r>
            <a:endParaRPr lang="en-US" altLang="zh-CN" sz="2800" dirty="0" smtClean="0"/>
          </a:p>
          <a:p>
            <a:r>
              <a:rPr lang="en-US" altLang="zh-CN" sz="2800" dirty="0"/>
              <a:t>%</a:t>
            </a:r>
            <a:r>
              <a:rPr lang="zh-CN" altLang="en-US" sz="2800" dirty="0" smtClean="0"/>
              <a:t>具有特殊作用</a:t>
            </a:r>
            <a:endParaRPr lang="en-US" altLang="zh-CN" sz="2800" dirty="0" smtClean="0"/>
          </a:p>
          <a:p>
            <a:r>
              <a:rPr lang="en-US" altLang="zh-CN" sz="2800" dirty="0" smtClean="0"/>
              <a:t>(</a:t>
            </a:r>
            <a:r>
              <a:rPr lang="zh-CN" altLang="en-US" sz="2800" dirty="0" smtClean="0"/>
              <a:t>将其后的字符解释为格式字符</a:t>
            </a:r>
            <a:r>
              <a:rPr lang="en-US" altLang="zh-CN" sz="2800" dirty="0" smtClean="0"/>
              <a:t>)</a:t>
            </a:r>
            <a:r>
              <a:rPr lang="zh-CN" altLang="en-US" sz="2800" dirty="0" smtClean="0"/>
              <a:t>，</a:t>
            </a:r>
            <a:endParaRPr lang="en-US" altLang="zh-CN" sz="2800" dirty="0" smtClean="0"/>
          </a:p>
          <a:p>
            <a:r>
              <a:rPr lang="zh-CN" altLang="en-US" sz="2800" dirty="0" smtClean="0"/>
              <a:t>所以用</a:t>
            </a:r>
            <a:r>
              <a:rPr lang="en-US" altLang="zh-CN" sz="2800" dirty="0" smtClean="0">
                <a:solidFill>
                  <a:srgbClr val="FF0000"/>
                </a:solidFill>
              </a:rPr>
              <a:t>%%</a:t>
            </a:r>
            <a:r>
              <a:rPr lang="zh-CN" altLang="en-US" sz="2800" dirty="0" smtClean="0"/>
              <a:t>表示字符</a:t>
            </a:r>
            <a:r>
              <a:rPr lang="en-US" altLang="zh-CN" sz="2800" dirty="0" smtClean="0">
                <a:solidFill>
                  <a:srgbClr val="FF0000"/>
                </a:solidFill>
              </a:rPr>
              <a:t>%</a:t>
            </a:r>
            <a:r>
              <a:rPr lang="zh-CN" altLang="en-US" sz="2800" dirty="0" smtClean="0"/>
              <a:t>本身</a:t>
            </a:r>
            <a:endParaRPr lang="zh-CN" altLang="en-US" sz="2800" dirty="0"/>
          </a:p>
        </p:txBody>
      </p:sp>
    </p:spTree>
    <p:extLst>
      <p:ext uri="{BB962C8B-B14F-4D97-AF65-F5344CB8AC3E}">
        <p14:creationId xmlns:p14="http://schemas.microsoft.com/office/powerpoint/2010/main" val="20899529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611188" y="479425"/>
            <a:ext cx="6267450" cy="717550"/>
          </a:xfrm>
        </p:spPr>
        <p:txBody>
          <a:bodyPr/>
          <a:lstStyle/>
          <a:p>
            <a:pPr eaLnBrk="1" hangingPunct="1"/>
            <a:r>
              <a:rPr lang="zh-CN" altLang="en-US" sz="4000" smtClean="0"/>
              <a:t>基本</a:t>
            </a:r>
            <a:r>
              <a:rPr lang="zh-CN" altLang="en-US" sz="4000" smtClean="0">
                <a:latin typeface="宋体" pitchFamily="2" charset="-122"/>
              </a:rPr>
              <a:t>数据类型</a:t>
            </a:r>
            <a:r>
              <a:rPr lang="zh-CN" altLang="en-US" sz="4000" smtClean="0"/>
              <a:t>－</a:t>
            </a:r>
            <a:r>
              <a:rPr lang="zh-CN" altLang="en-US" sz="4000" smtClean="0">
                <a:latin typeface="宋体" pitchFamily="2" charset="-122"/>
              </a:rPr>
              <a:t>字符型</a:t>
            </a:r>
            <a:endParaRPr lang="zh-CN" altLang="en-US" sz="4000" smtClean="0"/>
          </a:p>
        </p:txBody>
      </p:sp>
      <p:sp>
        <p:nvSpPr>
          <p:cNvPr id="3112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1557338"/>
            <a:ext cx="8280400" cy="4392612"/>
          </a:xfrm>
        </p:spPr>
        <p:txBody>
          <a:bodyPr>
            <a:normAutofit/>
          </a:bodyPr>
          <a:lstStyle/>
          <a:p>
            <a:pPr algn="just" eaLnBrk="1" hangingPunct="1">
              <a:lnSpc>
                <a:spcPct val="75000"/>
              </a:lnSpc>
            </a:pPr>
            <a:r>
              <a:rPr lang="zh-CN" altLang="en-US" dirty="0" smtClean="0"/>
              <a:t>字符具有数值特征（值为</a:t>
            </a:r>
            <a:r>
              <a:rPr lang="en-US" altLang="zh-CN" dirty="0" smtClean="0"/>
              <a:t>ASCII</a:t>
            </a:r>
            <a:r>
              <a:rPr lang="zh-CN" altLang="en-US" dirty="0" smtClean="0"/>
              <a:t>码的</a:t>
            </a:r>
            <a:r>
              <a:rPr lang="zh-CN" altLang="en-US" dirty="0"/>
              <a:t>整数</a:t>
            </a:r>
            <a:r>
              <a:rPr lang="zh-CN" altLang="en-US" dirty="0" smtClean="0"/>
              <a:t>）</a:t>
            </a:r>
          </a:p>
          <a:p>
            <a:pPr lvl="1" algn="just" eaLnBrk="1" hangingPunct="1">
              <a:lnSpc>
                <a:spcPct val="75000"/>
              </a:lnSpc>
              <a:buFont typeface="Wingdings" pitchFamily="2" charset="2"/>
              <a:buNone/>
            </a:pPr>
            <a:r>
              <a:rPr lang="en-US" altLang="zh-CN" dirty="0" smtClean="0"/>
              <a:t>'A'   65    0100 0001</a:t>
            </a:r>
          </a:p>
          <a:p>
            <a:pPr lvl="1" algn="just" eaLnBrk="1" hangingPunct="1">
              <a:lnSpc>
                <a:spcPct val="75000"/>
              </a:lnSpc>
              <a:buFont typeface="Wingdings" pitchFamily="2" charset="2"/>
              <a:buNone/>
            </a:pPr>
            <a:endParaRPr lang="en-US" altLang="zh-CN" dirty="0" smtClean="0"/>
          </a:p>
          <a:p>
            <a:pPr algn="just">
              <a:lnSpc>
                <a:spcPct val="75000"/>
              </a:lnSpc>
            </a:pPr>
            <a:r>
              <a:rPr lang="zh-CN" altLang="en-US" dirty="0" smtClean="0">
                <a:solidFill>
                  <a:schemeClr val="tx1"/>
                </a:solidFill>
              </a:rPr>
              <a:t>适用</a:t>
            </a:r>
            <a:r>
              <a:rPr lang="zh-CN" altLang="en-US" dirty="0" smtClean="0">
                <a:solidFill>
                  <a:srgbClr val="FF0000"/>
                </a:solidFill>
              </a:rPr>
              <a:t>算</a:t>
            </a:r>
            <a:r>
              <a:rPr lang="zh-CN" altLang="en-US" dirty="0">
                <a:solidFill>
                  <a:srgbClr val="FF0000"/>
                </a:solidFill>
              </a:rPr>
              <a:t>术</a:t>
            </a:r>
            <a:r>
              <a:rPr lang="zh-CN" altLang="en-US" dirty="0" smtClean="0">
                <a:solidFill>
                  <a:srgbClr val="FF0000"/>
                </a:solidFill>
              </a:rPr>
              <a:t>运算、关系运算</a:t>
            </a:r>
            <a:endParaRPr lang="en-US" altLang="zh-CN" dirty="0" smtClean="0"/>
          </a:p>
          <a:p>
            <a:pPr lvl="1" algn="just" eaLnBrk="1" hangingPunct="1">
              <a:lnSpc>
                <a:spcPct val="75000"/>
              </a:lnSpc>
              <a:buFont typeface="Wingdings" pitchFamily="2" charset="2"/>
              <a:buNone/>
            </a:pPr>
            <a:endParaRPr lang="en-US" altLang="zh-CN" sz="3600" dirty="0" smtClean="0"/>
          </a:p>
          <a:p>
            <a:pPr algn="just" eaLnBrk="1" hangingPunct="1">
              <a:lnSpc>
                <a:spcPct val="75000"/>
              </a:lnSpc>
            </a:pPr>
            <a:r>
              <a:rPr lang="zh-CN" altLang="en-US" dirty="0" smtClean="0"/>
              <a:t>整型变量和字符变量的定义和赋值可以互换</a:t>
            </a:r>
            <a:r>
              <a:rPr lang="zh-CN" altLang="en-US" sz="2800" dirty="0" smtClean="0">
                <a:ea typeface="华文仿宋" pitchFamily="2" charset="-122"/>
              </a:rPr>
              <a:t>【 </a:t>
            </a:r>
            <a:r>
              <a:rPr lang="en-US" altLang="zh-CN" sz="2800" dirty="0" smtClean="0"/>
              <a:t>ASCII</a:t>
            </a:r>
            <a:r>
              <a:rPr lang="zh-CN" altLang="en-US" sz="2800" dirty="0" smtClean="0"/>
              <a:t>码</a:t>
            </a:r>
            <a:r>
              <a:rPr lang="zh-CN" altLang="en-US" sz="2800" dirty="0" smtClean="0">
                <a:ea typeface="华文仿宋" pitchFamily="2" charset="-122"/>
              </a:rPr>
              <a:t>范围】</a:t>
            </a:r>
          </a:p>
          <a:p>
            <a:pPr lvl="1" algn="just" eaLnBrk="1" hangingPunct="1">
              <a:lnSpc>
                <a:spcPct val="75000"/>
              </a:lnSpc>
              <a:buClr>
                <a:schemeClr val="tx1"/>
              </a:buClr>
              <a:buFontTx/>
              <a:buChar char=" "/>
            </a:pPr>
            <a:r>
              <a:rPr lang="en-US" altLang="zh-CN" dirty="0" smtClean="0">
                <a:solidFill>
                  <a:srgbClr val="CC0066"/>
                </a:solidFill>
              </a:rPr>
              <a:t>char</a:t>
            </a:r>
            <a:r>
              <a:rPr lang="en-US" altLang="zh-CN" dirty="0" smtClean="0"/>
              <a:t>  c;</a:t>
            </a:r>
          </a:p>
          <a:p>
            <a:pPr lvl="1" algn="just" eaLnBrk="1" hangingPunct="1">
              <a:lnSpc>
                <a:spcPct val="75000"/>
              </a:lnSpc>
              <a:buClr>
                <a:schemeClr val="tx1"/>
              </a:buClr>
              <a:buFontTx/>
              <a:buChar char=" "/>
            </a:pPr>
            <a:r>
              <a:rPr lang="en-US" altLang="zh-CN" dirty="0" smtClean="0"/>
              <a:t>c = 'A'; </a:t>
            </a:r>
            <a:r>
              <a:rPr lang="zh-CN" altLang="en-US" dirty="0" smtClean="0"/>
              <a:t>或 </a:t>
            </a:r>
            <a:r>
              <a:rPr lang="en-US" altLang="zh-CN" dirty="0" smtClean="0"/>
              <a:t>c = 65;</a:t>
            </a:r>
          </a:p>
          <a:p>
            <a:pPr lvl="1" algn="just" eaLnBrk="1" hangingPunct="1">
              <a:lnSpc>
                <a:spcPct val="75000"/>
              </a:lnSpc>
              <a:buClr>
                <a:schemeClr val="tx1"/>
              </a:buClr>
              <a:buFontTx/>
              <a:buChar char=" "/>
            </a:pPr>
            <a:r>
              <a:rPr lang="en-US" altLang="zh-CN" dirty="0" smtClean="0">
                <a:solidFill>
                  <a:schemeClr val="tx1"/>
                </a:solidFill>
              </a:rPr>
              <a:t>c+1 </a:t>
            </a:r>
            <a:r>
              <a:rPr lang="zh-CN" altLang="en-US" dirty="0" smtClean="0">
                <a:solidFill>
                  <a:schemeClr val="tx1"/>
                </a:solidFill>
              </a:rPr>
              <a:t>就是字符</a:t>
            </a:r>
            <a:r>
              <a:rPr lang="en-US" altLang="zh-CN" dirty="0" smtClean="0">
                <a:solidFill>
                  <a:schemeClr val="tx1"/>
                </a:solidFill>
              </a:rPr>
              <a:t>'B'</a:t>
            </a:r>
            <a:endParaRPr lang="zh-CN" altLang="en-US" dirty="0" smtClean="0">
              <a:solidFill>
                <a:schemeClr val="tx1"/>
              </a:solidFill>
            </a:endParaRPr>
          </a:p>
        </p:txBody>
      </p:sp>
      <p:sp>
        <p:nvSpPr>
          <p:cNvPr id="15365" name="灯片编号占位符 1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9pPr>
          </a:lstStyle>
          <a:p>
            <a:pPr eaLnBrk="1" hangingPunct="1"/>
            <a:fld id="{F9712C72-F43E-4A37-B67E-D7A1C1F0A6C9}" type="slidenum">
              <a:rPr lang="zh-CN" altLang="en-US" smtClean="0">
                <a:latin typeface="Arial Black" pitchFamily="34" charset="0"/>
              </a:rPr>
              <a:pPr eaLnBrk="1" hangingPunct="1"/>
              <a:t>16</a:t>
            </a:fld>
            <a:endParaRPr lang="en-US" altLang="zh-CN" smtClean="0"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050871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2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112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2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112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2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112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2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112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29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1129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1299" grpId="0" uiExpand="1" build="p" autoUpdateAnimBg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基本数据类型－实型</a:t>
            </a:r>
          </a:p>
        </p:txBody>
      </p:sp>
      <p:sp>
        <p:nvSpPr>
          <p:cNvPr id="3072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zh-CN" altLang="en-US" dirty="0" smtClean="0"/>
              <a:t>实型（浮点型）数据</a:t>
            </a:r>
          </a:p>
          <a:p>
            <a:r>
              <a:rPr lang="zh-CN" altLang="en-US" dirty="0" smtClean="0"/>
              <a:t>单精度浮点型 </a:t>
            </a:r>
            <a:r>
              <a:rPr lang="en-US" altLang="zh-CN" dirty="0" smtClean="0"/>
              <a:t>float</a:t>
            </a:r>
          </a:p>
          <a:p>
            <a:r>
              <a:rPr lang="zh-CN" altLang="en-US" dirty="0" smtClean="0"/>
              <a:t>双精度浮点型 </a:t>
            </a:r>
            <a:r>
              <a:rPr lang="en-US" altLang="zh-CN" dirty="0" smtClean="0"/>
              <a:t>double</a:t>
            </a:r>
          </a:p>
          <a:p>
            <a:endParaRPr lang="en-US" altLang="zh-CN" dirty="0" smtClean="0"/>
          </a:p>
          <a:p>
            <a:pPr marL="457200" lvl="1" indent="0">
              <a:buNone/>
            </a:pPr>
            <a:r>
              <a:rPr lang="zh-CN" altLang="en-US" dirty="0" smtClean="0"/>
              <a:t>       存储   数据精度   取值范围</a:t>
            </a:r>
          </a:p>
          <a:p>
            <a:pPr marL="457200" lvl="1" indent="0">
              <a:buNone/>
            </a:pPr>
            <a:r>
              <a:rPr lang="zh-CN" altLang="en-US" dirty="0" smtClean="0">
                <a:solidFill>
                  <a:srgbClr val="FF0000"/>
                </a:solidFill>
              </a:rPr>
              <a:t>             (有效数字)</a:t>
            </a:r>
          </a:p>
          <a:p>
            <a:pPr marL="457200" lvl="1" indent="0">
              <a:buNone/>
            </a:pPr>
            <a:r>
              <a:rPr lang="en-US" altLang="zh-CN" dirty="0" smtClean="0"/>
              <a:t>float</a:t>
            </a:r>
            <a:r>
              <a:rPr lang="zh-CN" altLang="en-US" dirty="0" smtClean="0"/>
              <a:t>  </a:t>
            </a:r>
            <a:r>
              <a:rPr lang="zh-CN" altLang="en-US" dirty="0" smtClean="0">
                <a:solidFill>
                  <a:srgbClr val="FF0000"/>
                </a:solidFill>
              </a:rPr>
              <a:t>4</a:t>
            </a:r>
            <a:r>
              <a:rPr lang="zh-CN" altLang="en-US" dirty="0" smtClean="0"/>
              <a:t>字节  </a:t>
            </a:r>
            <a:r>
              <a:rPr lang="en-US" altLang="zh-CN" dirty="0" smtClean="0"/>
              <a:t>7/8</a:t>
            </a:r>
            <a:r>
              <a:rPr lang="zh-CN" altLang="en-US" dirty="0" smtClean="0"/>
              <a:t>位</a:t>
            </a:r>
            <a:r>
              <a:rPr lang="en-US" altLang="zh-CN" dirty="0" smtClean="0"/>
              <a:t>      ±(10</a:t>
            </a:r>
            <a:r>
              <a:rPr lang="en-US" altLang="zh-CN" baseline="30000" dirty="0" smtClean="0"/>
              <a:t>-</a:t>
            </a:r>
            <a:r>
              <a:rPr lang="en-US" altLang="zh-CN" baseline="30000" dirty="0" smtClean="0">
                <a:solidFill>
                  <a:srgbClr val="FF0000"/>
                </a:solidFill>
              </a:rPr>
              <a:t>38</a:t>
            </a:r>
            <a:r>
              <a:rPr lang="en-US" altLang="zh-CN" dirty="0" smtClean="0"/>
              <a:t> - 10</a:t>
            </a:r>
            <a:r>
              <a:rPr lang="en-US" altLang="zh-CN" baseline="30000" dirty="0" smtClean="0"/>
              <a:t>38</a:t>
            </a:r>
            <a:r>
              <a:rPr lang="en-US" altLang="zh-CN" dirty="0" smtClean="0"/>
              <a:t>)</a:t>
            </a:r>
          </a:p>
          <a:p>
            <a:pPr marL="457200" lvl="1" indent="0">
              <a:buNone/>
            </a:pPr>
            <a:r>
              <a:rPr lang="en-US" altLang="zh-CN" dirty="0" smtClean="0"/>
              <a:t>double</a:t>
            </a:r>
            <a:r>
              <a:rPr lang="zh-CN" altLang="en-US" dirty="0" smtClean="0"/>
              <a:t> </a:t>
            </a:r>
            <a:r>
              <a:rPr lang="zh-CN" altLang="en-US" dirty="0" smtClean="0">
                <a:solidFill>
                  <a:srgbClr val="FF0000"/>
                </a:solidFill>
              </a:rPr>
              <a:t>8</a:t>
            </a:r>
            <a:r>
              <a:rPr lang="zh-CN" altLang="en-US" dirty="0" smtClean="0"/>
              <a:t>字节  </a:t>
            </a:r>
            <a:r>
              <a:rPr lang="en-US" altLang="zh-CN" dirty="0" smtClean="0"/>
              <a:t>16</a:t>
            </a:r>
            <a:r>
              <a:rPr lang="zh-CN" altLang="en-US" dirty="0" smtClean="0"/>
              <a:t>位       ±(10</a:t>
            </a:r>
            <a:r>
              <a:rPr lang="en-US" altLang="zh-CN" baseline="30000" dirty="0" smtClean="0"/>
              <a:t>-</a:t>
            </a:r>
            <a:r>
              <a:rPr lang="en-US" altLang="zh-CN" baseline="30000" dirty="0" smtClean="0">
                <a:solidFill>
                  <a:srgbClr val="FF0000"/>
                </a:solidFill>
              </a:rPr>
              <a:t>308</a:t>
            </a:r>
            <a:r>
              <a:rPr lang="zh-CN" altLang="en-US" dirty="0" smtClean="0"/>
              <a:t> </a:t>
            </a:r>
            <a:r>
              <a:rPr lang="en-US" altLang="zh-CN" dirty="0" smtClean="0"/>
              <a:t>- </a:t>
            </a:r>
            <a:r>
              <a:rPr lang="zh-CN" altLang="en-US" dirty="0" smtClean="0"/>
              <a:t>10</a:t>
            </a:r>
            <a:r>
              <a:rPr lang="en-US" altLang="zh-CN" baseline="30000" dirty="0" smtClean="0"/>
              <a:t>-308</a:t>
            </a:r>
            <a:r>
              <a:rPr lang="zh-CN" altLang="en-US" dirty="0" smtClean="0"/>
              <a:t> )</a:t>
            </a:r>
          </a:p>
        </p:txBody>
      </p:sp>
      <p:sp>
        <p:nvSpPr>
          <p:cNvPr id="16388" name="灯片编号占位符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9pPr>
          </a:lstStyle>
          <a:p>
            <a:fld id="{5A45F0F6-518E-4716-AFDD-0284152163B7}" type="slidenum">
              <a:rPr lang="zh-CN" altLang="en-US" smtClean="0"/>
              <a:pPr/>
              <a:t>17</a:t>
            </a:fld>
            <a:endParaRPr lang="en-US" altLang="zh-CN" smtClean="0"/>
          </a:p>
        </p:txBody>
      </p:sp>
    </p:spTree>
    <p:extLst>
      <p:ext uri="{BB962C8B-B14F-4D97-AF65-F5344CB8AC3E}">
        <p14:creationId xmlns:p14="http://schemas.microsoft.com/office/powerpoint/2010/main" val="11786672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数据精度和取值范围</a:t>
            </a:r>
          </a:p>
        </p:txBody>
      </p:sp>
      <p:sp>
        <p:nvSpPr>
          <p:cNvPr id="3194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zh-CN" altLang="en-US" dirty="0" smtClean="0"/>
              <a:t>数据精度 与 取值范围是两个不同的概念：</a:t>
            </a:r>
          </a:p>
          <a:p>
            <a:pPr lvl="1"/>
            <a:endParaRPr lang="en-US" altLang="zh-CN" dirty="0" smtClean="0"/>
          </a:p>
          <a:p>
            <a:pPr lvl="1"/>
            <a:r>
              <a:rPr lang="en-US" altLang="zh-CN" dirty="0" smtClean="0"/>
              <a:t>float x = 1234567.89;</a:t>
            </a:r>
          </a:p>
          <a:p>
            <a:pPr lvl="2"/>
            <a:r>
              <a:rPr lang="zh-CN" altLang="en-US" dirty="0" smtClean="0"/>
              <a:t>虽在取值范围内，但无法精确表达。 </a:t>
            </a:r>
          </a:p>
          <a:p>
            <a:pPr lvl="1"/>
            <a:r>
              <a:rPr lang="en-US" altLang="en-US" dirty="0" smtClean="0"/>
              <a:t>float y = 1.2e55;</a:t>
            </a:r>
          </a:p>
          <a:p>
            <a:pPr lvl="2"/>
            <a:r>
              <a:rPr lang="en-US" altLang="en-US" dirty="0" smtClean="0"/>
              <a:t>y </a:t>
            </a:r>
            <a:r>
              <a:rPr lang="zh-CN" altLang="en-US" dirty="0" smtClean="0"/>
              <a:t>的精度要求不高，但超出取值范围。</a:t>
            </a:r>
          </a:p>
          <a:p>
            <a:endParaRPr lang="en-US" altLang="zh-CN" dirty="0" smtClean="0"/>
          </a:p>
          <a:p>
            <a:r>
              <a:rPr lang="zh-CN" altLang="en-US" dirty="0" smtClean="0"/>
              <a:t>并非所有实数都能在计算机中精确表示</a:t>
            </a:r>
          </a:p>
        </p:txBody>
      </p:sp>
      <p:sp>
        <p:nvSpPr>
          <p:cNvPr id="17412" name="灯片编号占位符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9pPr>
          </a:lstStyle>
          <a:p>
            <a:fld id="{5B0EA748-5BB3-4CAF-A9A5-EE0FB4988719}" type="slidenum">
              <a:rPr lang="zh-CN" altLang="en-US" smtClean="0"/>
              <a:pPr/>
              <a:t>18</a:t>
            </a:fld>
            <a:endParaRPr lang="en-US" altLang="zh-CN" smtClean="0"/>
          </a:p>
        </p:txBody>
      </p:sp>
    </p:spTree>
    <p:extLst>
      <p:ext uri="{BB962C8B-B14F-4D97-AF65-F5344CB8AC3E}">
        <p14:creationId xmlns:p14="http://schemas.microsoft.com/office/powerpoint/2010/main" val="30652089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94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194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94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194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94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3194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94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3194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94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3194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94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3194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9491" grpId="0" uiExpand="1" build="p" bldLvl="2" autoUpdateAnimBg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实数的常量表示</a:t>
            </a:r>
          </a:p>
        </p:txBody>
      </p:sp>
      <p:sp>
        <p:nvSpPr>
          <p:cNvPr id="3194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zh-CN" altLang="en-US" dirty="0" smtClean="0"/>
              <a:t>普通表示</a:t>
            </a:r>
            <a:endParaRPr lang="en-US" altLang="zh-CN" dirty="0" smtClean="0"/>
          </a:p>
          <a:p>
            <a:pPr marL="0" indent="0">
              <a:buNone/>
            </a:pPr>
            <a:r>
              <a:rPr lang="en-US" altLang="zh-CN" dirty="0" smtClean="0"/>
              <a:t>         -12345</a:t>
            </a:r>
            <a:r>
              <a:rPr lang="en-US" altLang="zh-CN" dirty="0"/>
              <a:t>.</a:t>
            </a:r>
            <a:r>
              <a:rPr lang="en-US" altLang="zh-CN" dirty="0" smtClean="0"/>
              <a:t>678</a:t>
            </a:r>
          </a:p>
          <a:p>
            <a:pPr marL="457200" lvl="1" indent="0">
              <a:buNone/>
            </a:pPr>
            <a:r>
              <a:rPr lang="zh-CN" altLang="en-US" dirty="0" smtClean="0"/>
              <a:t>符号</a:t>
            </a:r>
            <a:r>
              <a:rPr lang="en-US" altLang="zh-CN" dirty="0" smtClean="0"/>
              <a:t>+</a:t>
            </a:r>
            <a:r>
              <a:rPr lang="zh-CN" altLang="en-US" dirty="0" smtClean="0"/>
              <a:t>整数</a:t>
            </a:r>
            <a:r>
              <a:rPr lang="zh-CN" altLang="en-US" dirty="0"/>
              <a:t>部分</a:t>
            </a:r>
            <a:r>
              <a:rPr lang="en-US" altLang="zh-CN" dirty="0" smtClean="0"/>
              <a:t>+</a:t>
            </a:r>
            <a:r>
              <a:rPr lang="zh-CN" altLang="en-US" dirty="0" smtClean="0"/>
              <a:t>小数点</a:t>
            </a:r>
            <a:r>
              <a:rPr lang="en-US" altLang="zh-CN" dirty="0" smtClean="0"/>
              <a:t>+</a:t>
            </a:r>
            <a:r>
              <a:rPr lang="zh-CN" altLang="en-US" dirty="0" smtClean="0"/>
              <a:t>小数部分</a:t>
            </a:r>
            <a:endParaRPr lang="en-US" altLang="zh-CN" dirty="0" smtClean="0"/>
          </a:p>
          <a:p>
            <a:pPr lvl="1"/>
            <a:endParaRPr lang="en-US" altLang="zh-CN" dirty="0" smtClean="0"/>
          </a:p>
          <a:p>
            <a:r>
              <a:rPr lang="zh-CN" altLang="en-US" dirty="0" smtClean="0"/>
              <a:t>科学计数法表示</a:t>
            </a:r>
            <a:endParaRPr lang="en-US" altLang="zh-CN" dirty="0"/>
          </a:p>
          <a:p>
            <a:pPr marL="0" indent="0">
              <a:buNone/>
            </a:pPr>
            <a:r>
              <a:rPr lang="en-US" altLang="zh-CN" dirty="0" smtClean="0"/>
              <a:t>         -1.2345678</a:t>
            </a:r>
            <a:r>
              <a:rPr lang="en-US" altLang="zh-CN" dirty="0" smtClean="0">
                <a:solidFill>
                  <a:srgbClr val="FF0000"/>
                </a:solidFill>
              </a:rPr>
              <a:t>E</a:t>
            </a:r>
            <a:r>
              <a:rPr lang="en-US" altLang="zh-CN" dirty="0" smtClean="0"/>
              <a:t>5</a:t>
            </a:r>
          </a:p>
          <a:p>
            <a:pPr marL="0" indent="0">
              <a:buNone/>
            </a:pPr>
            <a:endParaRPr lang="en-US" altLang="zh-CN" dirty="0" smtClean="0"/>
          </a:p>
          <a:p>
            <a:r>
              <a:rPr lang="zh-CN" altLang="en-US" dirty="0" smtClean="0"/>
              <a:t>实</a:t>
            </a:r>
            <a:r>
              <a:rPr lang="zh-CN" altLang="en-US" dirty="0"/>
              <a:t>型常量的类型都是</a:t>
            </a:r>
            <a:r>
              <a:rPr lang="en-US" altLang="zh-CN" dirty="0" smtClean="0"/>
              <a:t>double</a:t>
            </a:r>
          </a:p>
          <a:p>
            <a:r>
              <a:rPr lang="zh-CN" altLang="en-US" dirty="0" smtClean="0"/>
              <a:t>用</a:t>
            </a:r>
            <a:r>
              <a:rPr lang="en-US" altLang="zh-CN" dirty="0" smtClean="0">
                <a:solidFill>
                  <a:srgbClr val="FF0000"/>
                </a:solidFill>
              </a:rPr>
              <a:t>f</a:t>
            </a:r>
            <a:r>
              <a:rPr lang="zh-CN" altLang="en-US" dirty="0" smtClean="0"/>
              <a:t>作为后缀，表示浮点数常量</a:t>
            </a:r>
            <a:endParaRPr lang="en-US" altLang="zh-CN" dirty="0" smtClean="0"/>
          </a:p>
          <a:p>
            <a:pPr marL="0" indent="0">
              <a:buNone/>
            </a:pPr>
            <a:r>
              <a:rPr lang="en-US" altLang="zh-CN" dirty="0" smtClean="0"/>
              <a:t>         </a:t>
            </a:r>
            <a:r>
              <a:rPr lang="en-US" altLang="zh-CN" dirty="0" smtClean="0">
                <a:solidFill>
                  <a:srgbClr val="FFFF00"/>
                </a:solidFill>
              </a:rPr>
              <a:t>3.14</a:t>
            </a:r>
            <a:r>
              <a:rPr lang="en-US" altLang="zh-CN" dirty="0" smtClean="0">
                <a:solidFill>
                  <a:srgbClr val="FF0000"/>
                </a:solidFill>
              </a:rPr>
              <a:t>f</a:t>
            </a:r>
          </a:p>
        </p:txBody>
      </p:sp>
      <p:sp>
        <p:nvSpPr>
          <p:cNvPr id="17412" name="灯片编号占位符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9pPr>
          </a:lstStyle>
          <a:p>
            <a:fld id="{5B0EA748-5BB3-4CAF-A9A5-EE0FB4988719}" type="slidenum">
              <a:rPr lang="zh-CN" altLang="en-US" smtClean="0"/>
              <a:pPr/>
              <a:t>19</a:t>
            </a:fld>
            <a:endParaRPr lang="en-US" altLang="zh-CN" smtClean="0"/>
          </a:p>
        </p:txBody>
      </p:sp>
    </p:spTree>
    <p:extLst>
      <p:ext uri="{BB962C8B-B14F-4D97-AF65-F5344CB8AC3E}">
        <p14:creationId xmlns:p14="http://schemas.microsoft.com/office/powerpoint/2010/main" val="6945530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94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194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94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3194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94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3194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94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3194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949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31949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9491" grpId="0" uiExpand="1" build="p" bldLvl="2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第六章数据类型和表达式</a:t>
            </a:r>
            <a:endParaRPr lang="zh-CN" altLang="en-US" dirty="0" smtClean="0"/>
          </a:p>
        </p:txBody>
      </p:sp>
      <p:sp>
        <p:nvSpPr>
          <p:cNvPr id="4" name="内容占位符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76250" indent="-476250">
              <a:spcBef>
                <a:spcPct val="40000"/>
              </a:spcBef>
              <a:buNone/>
            </a:pPr>
            <a:r>
              <a:rPr lang="en-US" altLang="zh-CN" dirty="0"/>
              <a:t>6.1  </a:t>
            </a:r>
            <a:r>
              <a:rPr lang="zh-CN" altLang="en-US" dirty="0">
                <a:latin typeface="宋体" pitchFamily="2" charset="-122"/>
              </a:rPr>
              <a:t>数据的存储和基本数据类型</a:t>
            </a:r>
            <a:r>
              <a:rPr lang="zh-CN" altLang="en-US" dirty="0"/>
              <a:t> </a:t>
            </a:r>
            <a:endParaRPr lang="en-US" altLang="zh-CN" dirty="0"/>
          </a:p>
          <a:p>
            <a:pPr marL="476250" indent="-476250">
              <a:spcBef>
                <a:spcPct val="40000"/>
              </a:spcBef>
              <a:buNone/>
            </a:pPr>
            <a:r>
              <a:rPr lang="en-US" altLang="zh-CN" dirty="0"/>
              <a:t>6.2  </a:t>
            </a:r>
            <a:r>
              <a:rPr lang="zh-CN" altLang="en-US" dirty="0">
                <a:latin typeface="宋体" pitchFamily="2" charset="-122"/>
              </a:rPr>
              <a:t>常量和变量</a:t>
            </a:r>
            <a:r>
              <a:rPr lang="zh-CN" altLang="en-US" dirty="0"/>
              <a:t> </a:t>
            </a:r>
          </a:p>
          <a:p>
            <a:pPr marL="476250" indent="-476250">
              <a:spcBef>
                <a:spcPct val="40000"/>
              </a:spcBef>
              <a:buNone/>
            </a:pPr>
            <a:r>
              <a:rPr lang="en-US" altLang="zh-CN" dirty="0"/>
              <a:t>6.3  </a:t>
            </a:r>
            <a:r>
              <a:rPr lang="zh-CN" altLang="en-US" dirty="0">
                <a:latin typeface="宋体" pitchFamily="2" charset="-122"/>
              </a:rPr>
              <a:t>数据的输入和输出</a:t>
            </a:r>
            <a:endParaRPr lang="zh-CN" altLang="en-US" dirty="0"/>
          </a:p>
          <a:p>
            <a:pPr marL="476250" indent="-476250">
              <a:spcBef>
                <a:spcPct val="40000"/>
              </a:spcBef>
              <a:buNone/>
            </a:pPr>
            <a:r>
              <a:rPr lang="en-US" altLang="zh-CN" dirty="0"/>
              <a:t>6.4  </a:t>
            </a:r>
            <a:r>
              <a:rPr lang="zh-CN" altLang="en-US" dirty="0">
                <a:latin typeface="宋体" pitchFamily="2" charset="-122"/>
              </a:rPr>
              <a:t>类型转换</a:t>
            </a:r>
            <a:endParaRPr lang="zh-CN" altLang="en-US" dirty="0"/>
          </a:p>
          <a:p>
            <a:pPr marL="476250" indent="-476250">
              <a:spcBef>
                <a:spcPct val="40000"/>
              </a:spcBef>
              <a:buNone/>
            </a:pPr>
            <a:r>
              <a:rPr lang="en-US" altLang="zh-CN" dirty="0"/>
              <a:t>6.5  </a:t>
            </a:r>
            <a:r>
              <a:rPr lang="zh-CN" altLang="en-US" dirty="0" smtClean="0">
                <a:latin typeface="宋体" pitchFamily="2" charset="-122"/>
              </a:rPr>
              <a:t>表达式</a:t>
            </a:r>
            <a:endParaRPr lang="zh-CN" altLang="en-US" dirty="0"/>
          </a:p>
        </p:txBody>
      </p:sp>
      <p:sp>
        <p:nvSpPr>
          <p:cNvPr id="3076" name="灯片编号占位符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9pPr>
          </a:lstStyle>
          <a:p>
            <a:fld id="{D02EC297-3DC7-4E45-A98B-975278DD5E01}" type="slidenum">
              <a:rPr lang="zh-CN" altLang="en-US" smtClean="0"/>
              <a:pPr/>
              <a:t>2</a:t>
            </a:fld>
            <a:endParaRPr lang="en-US" altLang="zh-CN" smtClean="0"/>
          </a:p>
        </p:txBody>
      </p:sp>
    </p:spTree>
    <p:extLst>
      <p:ext uri="{BB962C8B-B14F-4D97-AF65-F5344CB8AC3E}">
        <p14:creationId xmlns:p14="http://schemas.microsoft.com/office/powerpoint/2010/main" val="7504811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三、数据的输入输出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altLang="zh-CN" dirty="0" err="1" smtClean="0"/>
              <a:t>printf</a:t>
            </a:r>
            <a:r>
              <a:rPr lang="en-US" altLang="zh-CN" dirty="0" smtClean="0"/>
              <a:t> (</a:t>
            </a:r>
            <a:r>
              <a:rPr lang="zh-CN" altLang="en-US" dirty="0" smtClean="0"/>
              <a:t>格式控制字符串, 输出参数1, ... , 输出参数</a:t>
            </a:r>
            <a:r>
              <a:rPr lang="en-US" altLang="zh-CN" dirty="0" smtClean="0"/>
              <a:t>n);</a:t>
            </a:r>
          </a:p>
          <a:p>
            <a:pPr marL="0" indent="0">
              <a:buNone/>
            </a:pPr>
            <a:r>
              <a:rPr lang="en-US" altLang="zh-CN" dirty="0" err="1" smtClean="0"/>
              <a:t>scanf</a:t>
            </a:r>
            <a:r>
              <a:rPr lang="en-US" altLang="zh-CN" dirty="0" smtClean="0"/>
              <a:t> (</a:t>
            </a:r>
            <a:r>
              <a:rPr lang="zh-CN" altLang="en-US" dirty="0"/>
              <a:t>格式控制字符串, </a:t>
            </a:r>
            <a:r>
              <a:rPr lang="zh-CN" altLang="en-US" dirty="0" smtClean="0"/>
              <a:t>输入参数1, ... , 输入参数</a:t>
            </a:r>
            <a:r>
              <a:rPr lang="en-US" altLang="zh-CN" dirty="0" smtClean="0"/>
              <a:t>n);</a:t>
            </a:r>
          </a:p>
          <a:p>
            <a:pPr marL="400050" lvl="1" indent="0">
              <a:buNone/>
            </a:pPr>
            <a:endParaRPr lang="en-US" altLang="zh-CN" dirty="0" smtClean="0"/>
          </a:p>
          <a:p>
            <a:pPr marL="400050" lvl="1" indent="0">
              <a:buNone/>
            </a:pPr>
            <a:r>
              <a:rPr lang="zh-CN" altLang="en-US" dirty="0" smtClean="0"/>
              <a:t>格式</a:t>
            </a:r>
            <a:r>
              <a:rPr lang="zh-CN" altLang="en-US" dirty="0"/>
              <a:t>控制字符</a:t>
            </a:r>
            <a:r>
              <a:rPr lang="zh-CN" altLang="en-US" dirty="0" smtClean="0"/>
              <a:t>串 </a:t>
            </a:r>
            <a:endParaRPr lang="en-US" altLang="zh-CN" dirty="0" smtClean="0"/>
          </a:p>
          <a:p>
            <a:pPr marL="400050" lvl="1" indent="0">
              <a:buNone/>
            </a:pPr>
            <a:r>
              <a:rPr lang="en-US" altLang="zh-CN" dirty="0"/>
              <a:t> </a:t>
            </a:r>
            <a:r>
              <a:rPr lang="en-US" altLang="zh-CN" dirty="0" smtClean="0"/>
              <a:t> "%</a:t>
            </a:r>
            <a:r>
              <a:rPr lang="en-US" altLang="zh-CN" dirty="0" err="1" smtClean="0"/>
              <a:t>d%f%c</a:t>
            </a:r>
            <a:r>
              <a:rPr lang="en-US" altLang="zh-CN" dirty="0" smtClean="0"/>
              <a:t>" </a:t>
            </a:r>
          </a:p>
          <a:p>
            <a:pPr marL="400050" lvl="1" indent="0">
              <a:buNone/>
            </a:pPr>
            <a:r>
              <a:rPr lang="en-US" altLang="zh-CN" dirty="0"/>
              <a:t> </a:t>
            </a:r>
            <a:r>
              <a:rPr lang="en-US" altLang="zh-CN" dirty="0" smtClean="0"/>
              <a:t> "k = %d, x = %f, h = %c</a:t>
            </a:r>
            <a:r>
              <a:rPr lang="en-US" altLang="zh-CN" dirty="0"/>
              <a:t>" </a:t>
            </a:r>
            <a:endParaRPr lang="en-US" altLang="zh-CN" dirty="0" smtClean="0"/>
          </a:p>
          <a:p>
            <a:pPr marL="400050" lvl="1" indent="0">
              <a:buNone/>
            </a:pPr>
            <a:endParaRPr lang="en-US" altLang="zh-CN" dirty="0"/>
          </a:p>
          <a:p>
            <a:r>
              <a:rPr lang="zh-CN" altLang="en-US" dirty="0" smtClean="0"/>
              <a:t>格式控制说明符 </a:t>
            </a:r>
            <a:r>
              <a:rPr lang="en-US" altLang="zh-CN" dirty="0" smtClean="0">
                <a:solidFill>
                  <a:srgbClr val="FF0000"/>
                </a:solidFill>
              </a:rPr>
              <a:t>%</a:t>
            </a:r>
            <a:r>
              <a:rPr lang="zh-CN" altLang="en-US" dirty="0" smtClean="0"/>
              <a:t>  </a:t>
            </a:r>
            <a:endParaRPr lang="en-US" altLang="zh-CN" dirty="0" smtClean="0"/>
          </a:p>
          <a:p>
            <a:pPr lvl="1"/>
            <a:r>
              <a:rPr lang="zh-CN" altLang="en-US" dirty="0" smtClean="0"/>
              <a:t>字符</a:t>
            </a:r>
            <a:r>
              <a:rPr lang="en-US" altLang="zh-CN" dirty="0" smtClean="0"/>
              <a:t>char</a:t>
            </a:r>
            <a:r>
              <a:rPr lang="zh-CN" altLang="en-US" dirty="0" smtClean="0"/>
              <a:t>：</a:t>
            </a:r>
            <a:r>
              <a:rPr lang="en-US" altLang="zh-CN" dirty="0" smtClean="0"/>
              <a:t>%</a:t>
            </a:r>
            <a:r>
              <a:rPr lang="en-US" altLang="zh-CN" dirty="0" smtClean="0">
                <a:solidFill>
                  <a:srgbClr val="FF0000"/>
                </a:solidFill>
              </a:rPr>
              <a:t>c</a:t>
            </a:r>
          </a:p>
          <a:p>
            <a:pPr lvl="1"/>
            <a:r>
              <a:rPr lang="zh-CN" altLang="en-US" dirty="0" smtClean="0"/>
              <a:t>实数</a:t>
            </a:r>
            <a:r>
              <a:rPr lang="en-US" altLang="zh-CN" dirty="0" smtClean="0"/>
              <a:t>float</a:t>
            </a:r>
            <a:r>
              <a:rPr lang="zh-CN" altLang="en-US" dirty="0" smtClean="0"/>
              <a:t>：</a:t>
            </a:r>
            <a:r>
              <a:rPr lang="en-US" altLang="zh-CN" dirty="0" smtClean="0"/>
              <a:t>%</a:t>
            </a:r>
            <a:r>
              <a:rPr lang="en-US" altLang="zh-CN" dirty="0" smtClean="0">
                <a:solidFill>
                  <a:srgbClr val="FF0000"/>
                </a:solidFill>
              </a:rPr>
              <a:t>f</a:t>
            </a:r>
          </a:p>
          <a:p>
            <a:pPr lvl="1"/>
            <a:r>
              <a:rPr lang="zh-CN" altLang="en-US" dirty="0" smtClean="0"/>
              <a:t>实数</a:t>
            </a:r>
            <a:r>
              <a:rPr lang="en-US" altLang="zh-CN" dirty="0" err="1" smtClean="0"/>
              <a:t>doulbe</a:t>
            </a:r>
            <a:r>
              <a:rPr lang="zh-CN" altLang="en-US" dirty="0" smtClean="0"/>
              <a:t>：</a:t>
            </a:r>
            <a:r>
              <a:rPr lang="en-US" altLang="zh-CN" dirty="0" smtClean="0"/>
              <a:t>%</a:t>
            </a:r>
            <a:r>
              <a:rPr lang="en-US" altLang="zh-CN" dirty="0" smtClean="0">
                <a:solidFill>
                  <a:srgbClr val="FF0000"/>
                </a:solidFill>
              </a:rPr>
              <a:t>lf</a:t>
            </a:r>
          </a:p>
          <a:p>
            <a:pPr lvl="1"/>
            <a:r>
              <a:rPr lang="zh-CN" altLang="en-US" dirty="0" smtClean="0"/>
              <a:t>整数</a:t>
            </a:r>
            <a:r>
              <a:rPr lang="en-US" altLang="zh-CN" dirty="0" err="1" smtClean="0"/>
              <a:t>int</a:t>
            </a:r>
            <a:r>
              <a:rPr lang="zh-CN" altLang="en-US" dirty="0" smtClean="0"/>
              <a:t>：   </a:t>
            </a:r>
            <a:r>
              <a:rPr lang="en-US" altLang="zh-CN" dirty="0" smtClean="0"/>
              <a:t>%</a:t>
            </a:r>
            <a:r>
              <a:rPr lang="en-US" altLang="zh-CN" dirty="0" smtClean="0">
                <a:solidFill>
                  <a:srgbClr val="FF0000"/>
                </a:solidFill>
              </a:rPr>
              <a:t>d</a:t>
            </a:r>
          </a:p>
        </p:txBody>
      </p:sp>
      <p:sp>
        <p:nvSpPr>
          <p:cNvPr id="33796" name="灯片编号占位符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9pPr>
          </a:lstStyle>
          <a:p>
            <a:fld id="{575EB793-5787-493E-BA8D-6C86C50CD6C9}" type="slidenum">
              <a:rPr lang="zh-CN" altLang="en-US" smtClean="0"/>
              <a:pPr/>
              <a:t>20</a:t>
            </a:fld>
            <a:endParaRPr lang="en-US" altLang="zh-CN" smtClean="0"/>
          </a:p>
        </p:txBody>
      </p:sp>
    </p:spTree>
    <p:extLst>
      <p:ext uri="{BB962C8B-B14F-4D97-AF65-F5344CB8AC3E}">
        <p14:creationId xmlns:p14="http://schemas.microsoft.com/office/powerpoint/2010/main" val="28973079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en-US" dirty="0" smtClean="0"/>
              <a:t>整型数据的输入输出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zh-CN" altLang="en-US" dirty="0" smtClean="0"/>
              <a:t>扩展整数的格式控制符</a:t>
            </a:r>
            <a:endParaRPr lang="en-US" altLang="zh-CN" dirty="0" smtClean="0"/>
          </a:p>
          <a:p>
            <a:endParaRPr lang="en-US" altLang="zh-CN" dirty="0" smtClean="0"/>
          </a:p>
          <a:p>
            <a:pPr marL="0" indent="0">
              <a:buNone/>
            </a:pPr>
            <a:r>
              <a:rPr lang="zh-CN" altLang="en-US" dirty="0" smtClean="0"/>
              <a:t>              十进制  八进制  十六进制</a:t>
            </a:r>
          </a:p>
          <a:p>
            <a:pPr marL="0" indent="0">
              <a:buNone/>
            </a:pPr>
            <a:r>
              <a:rPr lang="en-US" altLang="zh-CN" dirty="0" smtClean="0"/>
              <a:t>      </a:t>
            </a:r>
            <a:r>
              <a:rPr lang="en-US" altLang="zh-CN" dirty="0" err="1" smtClean="0"/>
              <a:t>int</a:t>
            </a:r>
            <a:r>
              <a:rPr lang="en-US" altLang="zh-CN" dirty="0" smtClean="0"/>
              <a:t>      </a:t>
            </a:r>
            <a:r>
              <a:rPr lang="zh-CN" altLang="en-US" dirty="0" smtClean="0"/>
              <a:t>%</a:t>
            </a:r>
            <a:r>
              <a:rPr lang="en-US" altLang="zh-CN" dirty="0" smtClean="0">
                <a:solidFill>
                  <a:srgbClr val="FF0000"/>
                </a:solidFill>
              </a:rPr>
              <a:t>d</a:t>
            </a:r>
            <a:r>
              <a:rPr lang="en-US" altLang="zh-CN" dirty="0" smtClean="0"/>
              <a:t>  </a:t>
            </a:r>
            <a:r>
              <a:rPr lang="zh-CN" altLang="en-US" dirty="0" smtClean="0"/>
              <a:t>    %</a:t>
            </a:r>
            <a:r>
              <a:rPr lang="en-US" altLang="zh-CN" dirty="0" smtClean="0">
                <a:solidFill>
                  <a:srgbClr val="FF0000"/>
                </a:solidFill>
              </a:rPr>
              <a:t>o</a:t>
            </a:r>
            <a:r>
              <a:rPr lang="en-US" altLang="zh-CN" dirty="0" smtClean="0"/>
              <a:t>     </a:t>
            </a:r>
            <a:r>
              <a:rPr lang="zh-CN" altLang="en-US" dirty="0" smtClean="0"/>
              <a:t> %</a:t>
            </a:r>
            <a:r>
              <a:rPr lang="en-US" altLang="zh-CN" dirty="0" smtClean="0">
                <a:solidFill>
                  <a:srgbClr val="FF0000"/>
                </a:solidFill>
              </a:rPr>
              <a:t>x</a:t>
            </a:r>
          </a:p>
          <a:p>
            <a:pPr marL="0" indent="0">
              <a:buNone/>
            </a:pPr>
            <a:r>
              <a:rPr lang="zh-CN" altLang="en-US" dirty="0" smtClean="0"/>
              <a:t>     </a:t>
            </a:r>
            <a:r>
              <a:rPr lang="en-US" altLang="zh-CN" dirty="0" smtClean="0"/>
              <a:t>long      </a:t>
            </a:r>
            <a:r>
              <a:rPr lang="zh-CN" altLang="en-US" dirty="0" smtClean="0"/>
              <a:t>%</a:t>
            </a:r>
            <a:r>
              <a:rPr lang="en-US" altLang="zh-CN" dirty="0" err="1" smtClean="0">
                <a:solidFill>
                  <a:srgbClr val="FF0000"/>
                </a:solidFill>
              </a:rPr>
              <a:t>ld</a:t>
            </a:r>
            <a:r>
              <a:rPr lang="en-US" altLang="zh-CN" dirty="0" smtClean="0"/>
              <a:t> </a:t>
            </a:r>
            <a:r>
              <a:rPr lang="zh-CN" altLang="en-US" dirty="0" smtClean="0"/>
              <a:t>    %</a:t>
            </a:r>
            <a:r>
              <a:rPr lang="en-US" altLang="zh-CN" dirty="0" smtClean="0"/>
              <a:t>lo     </a:t>
            </a:r>
            <a:r>
              <a:rPr lang="zh-CN" altLang="en-US" dirty="0" smtClean="0"/>
              <a:t>%</a:t>
            </a:r>
            <a:r>
              <a:rPr lang="en-US" altLang="zh-CN" dirty="0" smtClean="0"/>
              <a:t>lx</a:t>
            </a:r>
          </a:p>
          <a:p>
            <a:pPr marL="0" indent="0">
              <a:buNone/>
            </a:pPr>
            <a:r>
              <a:rPr lang="en-US" altLang="zh-CN" dirty="0"/>
              <a:t> </a:t>
            </a:r>
            <a:r>
              <a:rPr lang="en-US" altLang="zh-CN" dirty="0" smtClean="0"/>
              <a:t>  unsigned    </a:t>
            </a:r>
            <a:r>
              <a:rPr lang="zh-CN" altLang="en-US" dirty="0" smtClean="0"/>
              <a:t>%</a:t>
            </a:r>
            <a:r>
              <a:rPr lang="en-US" altLang="zh-CN" dirty="0" smtClean="0">
                <a:solidFill>
                  <a:srgbClr val="FF0000"/>
                </a:solidFill>
              </a:rPr>
              <a:t>u</a:t>
            </a:r>
            <a:r>
              <a:rPr lang="en-US" altLang="zh-CN" dirty="0" smtClean="0"/>
              <a:t>  </a:t>
            </a:r>
            <a:r>
              <a:rPr lang="zh-CN" altLang="en-US" dirty="0" smtClean="0"/>
              <a:t>    %</a:t>
            </a:r>
            <a:r>
              <a:rPr lang="en-US" altLang="zh-CN" dirty="0" smtClean="0"/>
              <a:t>o      </a:t>
            </a:r>
            <a:r>
              <a:rPr lang="zh-CN" altLang="en-US" dirty="0" smtClean="0"/>
              <a:t>%</a:t>
            </a:r>
            <a:r>
              <a:rPr lang="en-US" altLang="zh-CN" dirty="0" smtClean="0"/>
              <a:t>x</a:t>
            </a:r>
          </a:p>
          <a:p>
            <a:pPr marL="0" indent="0">
              <a:buNone/>
            </a:pPr>
            <a:r>
              <a:rPr lang="en-US" altLang="zh-CN" dirty="0" smtClean="0"/>
              <a:t>unsigned long  </a:t>
            </a:r>
            <a:r>
              <a:rPr lang="zh-CN" altLang="en-US" dirty="0" smtClean="0"/>
              <a:t>%</a:t>
            </a:r>
            <a:r>
              <a:rPr lang="en-US" altLang="zh-CN" dirty="0" err="1" smtClean="0">
                <a:solidFill>
                  <a:srgbClr val="FF0000"/>
                </a:solidFill>
              </a:rPr>
              <a:t>lu</a:t>
            </a:r>
            <a:r>
              <a:rPr lang="en-US" altLang="zh-CN" dirty="0" smtClean="0"/>
              <a:t>    </a:t>
            </a:r>
            <a:r>
              <a:rPr lang="zh-CN" altLang="en-US" dirty="0" smtClean="0"/>
              <a:t> %</a:t>
            </a:r>
            <a:r>
              <a:rPr lang="en-US" altLang="zh-CN" dirty="0" smtClean="0"/>
              <a:t>lo     </a:t>
            </a:r>
            <a:r>
              <a:rPr lang="zh-CN" altLang="en-US" dirty="0" smtClean="0"/>
              <a:t>%</a:t>
            </a:r>
            <a:r>
              <a:rPr lang="en-US" altLang="zh-CN" dirty="0" smtClean="0"/>
              <a:t>lx</a:t>
            </a:r>
            <a:endParaRPr lang="zh-CN" altLang="en-US" dirty="0" smtClean="0"/>
          </a:p>
        </p:txBody>
      </p:sp>
      <p:sp>
        <p:nvSpPr>
          <p:cNvPr id="33796" name="灯片编号占位符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9pPr>
          </a:lstStyle>
          <a:p>
            <a:fld id="{575EB793-5787-493E-BA8D-6C86C50CD6C9}" type="slidenum">
              <a:rPr lang="zh-CN" altLang="en-US" smtClean="0"/>
              <a:pPr/>
              <a:t>21</a:t>
            </a:fld>
            <a:endParaRPr lang="en-US" altLang="zh-CN" smtClean="0"/>
          </a:p>
        </p:txBody>
      </p:sp>
    </p:spTree>
    <p:extLst>
      <p:ext uri="{BB962C8B-B14F-4D97-AF65-F5344CB8AC3E}">
        <p14:creationId xmlns:p14="http://schemas.microsoft.com/office/powerpoint/2010/main" val="31094461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【</a:t>
            </a:r>
            <a:r>
              <a:rPr lang="zh-CN" altLang="en-US" dirty="0" smtClean="0"/>
              <a:t>示例</a:t>
            </a:r>
            <a:r>
              <a:rPr lang="en-US" altLang="zh-CN" dirty="0" smtClean="0"/>
              <a:t>】</a:t>
            </a:r>
            <a:r>
              <a:rPr lang="zh-CN" altLang="en-US" dirty="0" smtClean="0"/>
              <a:t>整型数据输出格式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zh-CN" altLang="en-US" dirty="0" smtClean="0"/>
              <a:t># </a:t>
            </a:r>
            <a:r>
              <a:rPr lang="en-US" altLang="zh-CN" dirty="0" smtClean="0"/>
              <a:t>include &lt;</a:t>
            </a:r>
            <a:r>
              <a:rPr lang="en-US" altLang="zh-CN" dirty="0" err="1" smtClean="0"/>
              <a:t>stdio.h</a:t>
            </a:r>
            <a:r>
              <a:rPr lang="en-US" altLang="zh-CN" dirty="0" smtClean="0"/>
              <a:t>&gt;</a:t>
            </a:r>
          </a:p>
          <a:p>
            <a:pPr marL="0" indent="0">
              <a:buNone/>
            </a:pPr>
            <a:r>
              <a:rPr lang="en-US" altLang="zh-CN" dirty="0" smtClean="0"/>
              <a:t>void main(void)</a:t>
            </a:r>
          </a:p>
          <a:p>
            <a:pPr marL="0" indent="0">
              <a:buNone/>
            </a:pPr>
            <a:r>
              <a:rPr lang="en-US" altLang="zh-CN" dirty="0" smtClean="0"/>
              <a:t>{   </a:t>
            </a:r>
          </a:p>
          <a:p>
            <a:pPr marL="0" indent="0">
              <a:buNone/>
            </a:pPr>
            <a:r>
              <a:rPr lang="en-US" altLang="zh-CN" dirty="0" smtClean="0"/>
              <a:t>    </a:t>
            </a:r>
            <a:r>
              <a:rPr lang="en-US" altLang="zh-CN" dirty="0" err="1" smtClean="0"/>
              <a:t>printf</a:t>
            </a:r>
            <a:r>
              <a:rPr lang="en-US" altLang="zh-CN" dirty="0" smtClean="0"/>
              <a:t>("%d, %o, %x\n", 10, 10, 10); </a:t>
            </a:r>
          </a:p>
          <a:p>
            <a:pPr marL="0" indent="0">
              <a:buNone/>
            </a:pPr>
            <a:r>
              <a:rPr lang="en-US" altLang="zh-CN" dirty="0" smtClean="0"/>
              <a:t>    </a:t>
            </a:r>
            <a:r>
              <a:rPr lang="en-US" altLang="zh-CN" dirty="0" err="1" smtClean="0"/>
              <a:t>printf</a:t>
            </a:r>
            <a:r>
              <a:rPr lang="en-US" altLang="zh-CN" dirty="0" smtClean="0"/>
              <a:t>("%d, %d, %d\n", 10, 010, 0x10); </a:t>
            </a:r>
          </a:p>
          <a:p>
            <a:pPr marL="0" indent="0">
              <a:buNone/>
            </a:pPr>
            <a:r>
              <a:rPr lang="en-US" altLang="zh-CN" dirty="0" smtClean="0"/>
              <a:t>    </a:t>
            </a:r>
            <a:r>
              <a:rPr lang="en-US" altLang="zh-CN" dirty="0" err="1" smtClean="0"/>
              <a:t>printf</a:t>
            </a:r>
            <a:r>
              <a:rPr lang="en-US" altLang="zh-CN" dirty="0" smtClean="0"/>
              <a:t>("%d, %x\n", 012, 012); </a:t>
            </a:r>
          </a:p>
          <a:p>
            <a:pPr marL="0" indent="0">
              <a:buNone/>
            </a:pPr>
            <a:r>
              <a:rPr lang="en-US" altLang="zh-CN" dirty="0" smtClean="0"/>
              <a:t>}</a:t>
            </a:r>
          </a:p>
          <a:p>
            <a:pPr marL="0" indent="0">
              <a:buNone/>
            </a:pPr>
            <a:endParaRPr lang="en-US" altLang="zh-CN" dirty="0"/>
          </a:p>
          <a:p>
            <a:pPr marL="0" indent="0">
              <a:buNone/>
            </a:pPr>
            <a:r>
              <a:rPr lang="zh-CN" altLang="en-US" dirty="0" smtClean="0">
                <a:solidFill>
                  <a:srgbClr val="FF0000"/>
                </a:solidFill>
              </a:rPr>
              <a:t>运行结果是什么？</a:t>
            </a:r>
            <a:endParaRPr lang="en-US" altLang="zh-CN" dirty="0" smtClean="0"/>
          </a:p>
          <a:p>
            <a:pPr marL="400050" lvl="1" indent="0">
              <a:spcBef>
                <a:spcPct val="30000"/>
              </a:spcBef>
              <a:buNone/>
            </a:pPr>
            <a:r>
              <a:rPr lang="zh-CN" altLang="en-US" b="1" dirty="0"/>
              <a:t>10, 12, </a:t>
            </a:r>
            <a:r>
              <a:rPr lang="en-US" altLang="zh-CN" b="1" dirty="0"/>
              <a:t>a</a:t>
            </a:r>
          </a:p>
          <a:p>
            <a:pPr marL="400050" lvl="1" indent="0" eaLnBrk="0" hangingPunct="0">
              <a:lnSpc>
                <a:spcPct val="114000"/>
              </a:lnSpc>
              <a:buNone/>
            </a:pPr>
            <a:r>
              <a:rPr lang="en-US" altLang="zh-CN" b="1" dirty="0"/>
              <a:t>10, 8, 16</a:t>
            </a:r>
          </a:p>
          <a:p>
            <a:pPr marL="400050" lvl="1" indent="0" eaLnBrk="0" hangingPunct="0">
              <a:lnSpc>
                <a:spcPct val="114000"/>
              </a:lnSpc>
              <a:buNone/>
            </a:pPr>
            <a:r>
              <a:rPr lang="en-US" altLang="zh-CN" b="1" dirty="0"/>
              <a:t>10, </a:t>
            </a:r>
            <a:r>
              <a:rPr lang="en-US" altLang="zh-CN" b="1" dirty="0" smtClean="0"/>
              <a:t>a</a:t>
            </a:r>
            <a:r>
              <a:rPr lang="en-US" altLang="zh-CN" dirty="0" smtClean="0"/>
              <a:t>  </a:t>
            </a:r>
            <a:endParaRPr lang="zh-CN" altLang="en-US" dirty="0" smtClean="0"/>
          </a:p>
        </p:txBody>
      </p:sp>
      <p:sp>
        <p:nvSpPr>
          <p:cNvPr id="34821" name="灯片编号占位符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9pPr>
          </a:lstStyle>
          <a:p>
            <a:fld id="{AEBA1FF4-1367-44BB-AB52-D3BF1ED041CD}" type="slidenum">
              <a:rPr lang="zh-CN" altLang="en-US" smtClean="0"/>
              <a:pPr/>
              <a:t>22</a:t>
            </a:fld>
            <a:endParaRPr lang="en-US" altLang="zh-CN" smtClean="0"/>
          </a:p>
        </p:txBody>
      </p:sp>
    </p:spTree>
    <p:extLst>
      <p:ext uri="{BB962C8B-B14F-4D97-AF65-F5344CB8AC3E}">
        <p14:creationId xmlns:p14="http://schemas.microsoft.com/office/powerpoint/2010/main" val="2168784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481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481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481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输出格式的宽度控制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altLang="zh-CN" dirty="0" err="1" smtClean="0"/>
              <a:t>int</a:t>
            </a:r>
            <a:r>
              <a:rPr lang="en-US" altLang="zh-CN" dirty="0" smtClean="0"/>
              <a:t> a, b;</a:t>
            </a:r>
          </a:p>
          <a:p>
            <a:pPr marL="0" indent="0">
              <a:buNone/>
            </a:pPr>
            <a:r>
              <a:rPr lang="en-US" altLang="zh-CN" dirty="0" err="1" smtClean="0"/>
              <a:t>scanf</a:t>
            </a:r>
            <a:r>
              <a:rPr lang="en-US" altLang="zh-CN" dirty="0" smtClean="0"/>
              <a:t>("%</a:t>
            </a:r>
            <a:r>
              <a:rPr lang="en-US" altLang="zh-CN" dirty="0" err="1" smtClean="0"/>
              <a:t>o%d</a:t>
            </a:r>
            <a:r>
              <a:rPr lang="en-US" altLang="zh-CN" dirty="0" smtClean="0"/>
              <a:t>\n</a:t>
            </a:r>
            <a:r>
              <a:rPr lang="en-US" altLang="zh-CN" dirty="0"/>
              <a:t>", </a:t>
            </a:r>
            <a:r>
              <a:rPr lang="en-US" altLang="zh-CN" dirty="0" smtClean="0"/>
              <a:t>&amp;a, &amp;b);</a:t>
            </a:r>
            <a:endParaRPr lang="en-US" altLang="zh-CN" dirty="0"/>
          </a:p>
          <a:p>
            <a:pPr marL="0" indent="0">
              <a:buNone/>
            </a:pPr>
            <a:r>
              <a:rPr lang="en-US" altLang="zh-CN" dirty="0" err="1" smtClean="0"/>
              <a:t>printf</a:t>
            </a:r>
            <a:r>
              <a:rPr lang="en-US" altLang="zh-CN" dirty="0" smtClean="0"/>
              <a:t>("%d %5d\n", </a:t>
            </a:r>
            <a:r>
              <a:rPr lang="en-US" altLang="zh-CN" dirty="0" smtClean="0"/>
              <a:t>a, b); </a:t>
            </a:r>
          </a:p>
          <a:p>
            <a:pPr marL="0" indent="0">
              <a:buNone/>
            </a:pPr>
            <a:r>
              <a:rPr lang="zh-CN" altLang="en-US" dirty="0" smtClean="0">
                <a:solidFill>
                  <a:srgbClr val="FF0000"/>
                </a:solidFill>
              </a:rPr>
              <a:t>如果输入</a:t>
            </a:r>
            <a:r>
              <a:rPr lang="en-US" altLang="zh-CN" dirty="0" smtClean="0">
                <a:solidFill>
                  <a:srgbClr val="FFFF00"/>
                </a:solidFill>
              </a:rPr>
              <a:t>17 17</a:t>
            </a:r>
          </a:p>
          <a:p>
            <a:pPr marL="0" indent="0">
              <a:buNone/>
            </a:pPr>
            <a:r>
              <a:rPr lang="zh-CN" altLang="en-US" dirty="0" smtClean="0">
                <a:solidFill>
                  <a:srgbClr val="FF0000"/>
                </a:solidFill>
              </a:rPr>
              <a:t>那么运</a:t>
            </a:r>
            <a:r>
              <a:rPr lang="zh-CN" altLang="en-US" dirty="0" smtClean="0">
                <a:solidFill>
                  <a:srgbClr val="FF0000"/>
                </a:solidFill>
              </a:rPr>
              <a:t>行</a:t>
            </a:r>
            <a:r>
              <a:rPr lang="zh-CN" altLang="en-US" dirty="0" smtClean="0">
                <a:solidFill>
                  <a:srgbClr val="FF0000"/>
                </a:solidFill>
              </a:rPr>
              <a:t>结果是什么？</a:t>
            </a:r>
            <a:endParaRPr lang="en-US" altLang="zh-CN" dirty="0" smtClean="0"/>
          </a:p>
          <a:p>
            <a:pPr marL="400050" lvl="1" indent="0">
              <a:spcBef>
                <a:spcPct val="30000"/>
              </a:spcBef>
              <a:buNone/>
            </a:pPr>
            <a:r>
              <a:rPr lang="en-US" altLang="zh-CN" b="1" dirty="0" smtClean="0"/>
              <a:t>15    </a:t>
            </a:r>
            <a:r>
              <a:rPr lang="en-US" altLang="zh-CN" b="1" dirty="0" smtClean="0"/>
              <a:t>17</a:t>
            </a:r>
            <a:endParaRPr lang="en-US" altLang="zh-CN" b="1" dirty="0"/>
          </a:p>
          <a:p>
            <a:pPr>
              <a:spcBef>
                <a:spcPct val="30000"/>
              </a:spcBef>
            </a:pPr>
            <a:r>
              <a:rPr lang="zh-CN" altLang="en-US" dirty="0" smtClean="0"/>
              <a:t>宽度控制 </a:t>
            </a:r>
            <a:r>
              <a:rPr lang="en-US" altLang="zh-CN" dirty="0" smtClean="0"/>
              <a:t>%</a:t>
            </a:r>
            <a:r>
              <a:rPr lang="en-US" altLang="zh-CN" dirty="0" smtClean="0">
                <a:solidFill>
                  <a:srgbClr val="FF0000"/>
                </a:solidFill>
              </a:rPr>
              <a:t>m</a:t>
            </a:r>
            <a:r>
              <a:rPr lang="en-US" altLang="zh-CN" dirty="0" smtClean="0"/>
              <a:t>d </a:t>
            </a:r>
            <a:r>
              <a:rPr lang="zh-CN" altLang="en-US" dirty="0" smtClean="0"/>
              <a:t>表示：</a:t>
            </a:r>
            <a:r>
              <a:rPr lang="zh-CN" altLang="en-US" dirty="0"/>
              <a:t>数据</a:t>
            </a:r>
            <a:r>
              <a:rPr lang="zh-CN" altLang="en-US" dirty="0" smtClean="0"/>
              <a:t>输出的宽度为</a:t>
            </a:r>
            <a:r>
              <a:rPr lang="en-US" altLang="zh-CN" dirty="0" smtClean="0"/>
              <a:t>m</a:t>
            </a:r>
            <a:r>
              <a:rPr lang="zh-CN" altLang="en-US" dirty="0" smtClean="0"/>
              <a:t>（包括符号位）。</a:t>
            </a:r>
            <a:endParaRPr lang="en-US" altLang="zh-CN" dirty="0" smtClean="0"/>
          </a:p>
          <a:p>
            <a:pPr lvl="1">
              <a:spcBef>
                <a:spcPct val="30000"/>
              </a:spcBef>
            </a:pPr>
            <a:r>
              <a:rPr lang="zh-CN" altLang="en-US" dirty="0" smtClean="0"/>
              <a:t>若实际宽度不足</a:t>
            </a:r>
            <a:r>
              <a:rPr lang="en-US" altLang="zh-CN" dirty="0" smtClean="0"/>
              <a:t>m</a:t>
            </a:r>
            <a:r>
              <a:rPr lang="zh-CN" altLang="en-US" dirty="0" smtClean="0"/>
              <a:t>个，左边补充空格。</a:t>
            </a:r>
            <a:endParaRPr lang="en-US" altLang="zh-CN" dirty="0" smtClean="0"/>
          </a:p>
          <a:p>
            <a:pPr lvl="1">
              <a:spcBef>
                <a:spcPct val="30000"/>
              </a:spcBef>
            </a:pPr>
            <a:r>
              <a:rPr lang="zh-CN" altLang="en-US" dirty="0" smtClean="0"/>
              <a:t>若大于</a:t>
            </a:r>
            <a:r>
              <a:rPr lang="en-US" altLang="zh-CN" dirty="0" smtClean="0"/>
              <a:t>m</a:t>
            </a:r>
            <a:r>
              <a:rPr lang="zh-CN" altLang="en-US" dirty="0" smtClean="0"/>
              <a:t>，则按照实际宽度输出</a:t>
            </a:r>
            <a:r>
              <a:rPr lang="zh-CN" altLang="en-US" dirty="0" smtClean="0"/>
              <a:t>。</a:t>
            </a:r>
            <a:endParaRPr lang="en-US" altLang="zh-CN" dirty="0" smtClean="0"/>
          </a:p>
        </p:txBody>
      </p:sp>
      <p:sp>
        <p:nvSpPr>
          <p:cNvPr id="34821" name="灯片编号占位符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9pPr>
          </a:lstStyle>
          <a:p>
            <a:fld id="{AEBA1FF4-1367-44BB-AB52-D3BF1ED041CD}" type="slidenum">
              <a:rPr lang="zh-CN" altLang="en-US" smtClean="0"/>
              <a:pPr/>
              <a:t>23</a:t>
            </a:fld>
            <a:endParaRPr lang="en-US" altLang="zh-CN" smtClean="0"/>
          </a:p>
        </p:txBody>
      </p:sp>
    </p:spTree>
    <p:extLst>
      <p:ext uri="{BB962C8B-B14F-4D97-AF65-F5344CB8AC3E}">
        <p14:creationId xmlns:p14="http://schemas.microsoft.com/office/powerpoint/2010/main" val="22557613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48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48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348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348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实型数据的输入和输出</a:t>
            </a:r>
          </a:p>
        </p:txBody>
      </p:sp>
      <p:sp>
        <p:nvSpPr>
          <p:cNvPr id="3491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altLang="zh-CN" dirty="0" smtClean="0"/>
              <a:t>float</a:t>
            </a:r>
            <a:r>
              <a:rPr lang="zh-CN" altLang="en-US" dirty="0" smtClean="0"/>
              <a:t>：%</a:t>
            </a:r>
            <a:r>
              <a:rPr lang="en-US" altLang="zh-CN" dirty="0" smtClean="0"/>
              <a:t>f </a:t>
            </a:r>
            <a:r>
              <a:rPr lang="zh-CN" altLang="en-US" dirty="0" smtClean="0"/>
              <a:t>或 %</a:t>
            </a:r>
            <a:r>
              <a:rPr lang="en-US" altLang="zh-CN" dirty="0" smtClean="0"/>
              <a:t>e</a:t>
            </a:r>
            <a:r>
              <a:rPr lang="zh-CN" altLang="en-US" dirty="0" smtClean="0"/>
              <a:t> </a:t>
            </a:r>
          </a:p>
          <a:p>
            <a:pPr lvl="1"/>
            <a:r>
              <a:rPr lang="zh-CN" altLang="en-US" dirty="0" smtClean="0"/>
              <a:t>以小数或指数形式输入一个单精度浮点数</a:t>
            </a:r>
          </a:p>
          <a:p>
            <a:r>
              <a:rPr lang="en-US" altLang="zh-CN" dirty="0" smtClean="0"/>
              <a:t>double：</a:t>
            </a:r>
            <a:r>
              <a:rPr lang="zh-CN" altLang="en-US" dirty="0" smtClean="0"/>
              <a:t> %</a:t>
            </a:r>
            <a:r>
              <a:rPr lang="en-US" altLang="zh-CN" dirty="0" smtClean="0"/>
              <a:t>lf</a:t>
            </a:r>
            <a:r>
              <a:rPr lang="zh-CN" altLang="en-US" dirty="0" smtClean="0"/>
              <a:t>或%</a:t>
            </a:r>
            <a:r>
              <a:rPr lang="en-US" altLang="zh-CN" dirty="0" smtClean="0"/>
              <a:t>le </a:t>
            </a:r>
          </a:p>
          <a:p>
            <a:pPr lvl="1"/>
            <a:r>
              <a:rPr lang="zh-CN" altLang="en-US" dirty="0" smtClean="0"/>
              <a:t>以小数或指数形式输入一个双精度浮点数</a:t>
            </a:r>
            <a:endParaRPr lang="zh-CN" altLang="zh-CN" dirty="0" smtClean="0"/>
          </a:p>
          <a:p>
            <a:r>
              <a:rPr lang="zh-CN" altLang="en-US" dirty="0" smtClean="0"/>
              <a:t>输出 </a:t>
            </a:r>
            <a:r>
              <a:rPr lang="en-US" altLang="zh-CN" dirty="0" err="1" smtClean="0"/>
              <a:t>printf</a:t>
            </a:r>
            <a:r>
              <a:rPr lang="en-US" altLang="zh-CN" dirty="0" smtClean="0"/>
              <a:t>()</a:t>
            </a:r>
            <a:endParaRPr lang="zh-CN" altLang="en-US" dirty="0" smtClean="0"/>
          </a:p>
          <a:p>
            <a:pPr lvl="1"/>
            <a:r>
              <a:rPr lang="en-US" altLang="zh-CN" dirty="0" smtClean="0"/>
              <a:t>float </a:t>
            </a:r>
            <a:r>
              <a:rPr lang="zh-CN" altLang="en-US" dirty="0" smtClean="0"/>
              <a:t>和</a:t>
            </a:r>
            <a:r>
              <a:rPr lang="en-US" altLang="zh-CN" dirty="0" smtClean="0"/>
              <a:t>double</a:t>
            </a:r>
            <a:r>
              <a:rPr lang="zh-CN" altLang="en-US" dirty="0" smtClean="0"/>
              <a:t>使用相同的格式控制说明</a:t>
            </a:r>
          </a:p>
          <a:p>
            <a:pPr lvl="1"/>
            <a:r>
              <a:rPr lang="zh-CN" altLang="en-US" dirty="0" smtClean="0"/>
              <a:t>%</a:t>
            </a:r>
            <a:r>
              <a:rPr lang="en-US" altLang="zh-CN" dirty="0" smtClean="0"/>
              <a:t>f</a:t>
            </a:r>
            <a:r>
              <a:rPr lang="zh-CN" altLang="en-US" dirty="0" smtClean="0"/>
              <a:t>：以</a:t>
            </a:r>
            <a:r>
              <a:rPr lang="zh-CN" altLang="en-US" dirty="0" smtClean="0"/>
              <a:t>小数形式输出浮点数，保留6位小数</a:t>
            </a:r>
          </a:p>
          <a:p>
            <a:pPr lvl="1"/>
            <a:r>
              <a:rPr lang="zh-CN" altLang="en-US" dirty="0" smtClean="0"/>
              <a:t>%</a:t>
            </a:r>
            <a:r>
              <a:rPr lang="en-US" altLang="zh-CN" dirty="0" smtClean="0"/>
              <a:t>e</a:t>
            </a:r>
            <a:r>
              <a:rPr lang="zh-CN" altLang="en-US" dirty="0" smtClean="0"/>
              <a:t>：以</a:t>
            </a:r>
            <a:r>
              <a:rPr lang="zh-CN" altLang="en-US" dirty="0" smtClean="0"/>
              <a:t>指数形式输出</a:t>
            </a:r>
          </a:p>
        </p:txBody>
      </p:sp>
      <p:sp>
        <p:nvSpPr>
          <p:cNvPr id="36868" name="灯片编号占位符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9pPr>
          </a:lstStyle>
          <a:p>
            <a:fld id="{ECCACB87-9CC7-445D-A8AC-8FB9781D349B}" type="slidenum">
              <a:rPr lang="zh-CN" altLang="en-US" smtClean="0"/>
              <a:pPr/>
              <a:t>24</a:t>
            </a:fld>
            <a:endParaRPr lang="en-US" altLang="zh-CN" smtClean="0"/>
          </a:p>
        </p:txBody>
      </p:sp>
    </p:spTree>
    <p:extLst>
      <p:ext uri="{BB962C8B-B14F-4D97-AF65-F5344CB8AC3E}">
        <p14:creationId xmlns:p14="http://schemas.microsoft.com/office/powerpoint/2010/main" val="14522133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91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91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91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91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91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91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91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918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9187" grpId="0" build="p" autoUpdateAnimBg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实型数据输出示例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 altLang="zh-CN" sz="2800" dirty="0" smtClean="0"/>
              <a:t>double </a:t>
            </a:r>
            <a:r>
              <a:rPr lang="en-US" altLang="zh-CN" sz="2800" dirty="0" smtClean="0"/>
              <a:t>d = 3.1415926;</a:t>
            </a:r>
          </a:p>
          <a:p>
            <a:pPr marL="0" indent="0">
              <a:buNone/>
            </a:pPr>
            <a:endParaRPr lang="en-US" altLang="zh-CN" sz="2800" dirty="0" smtClean="0"/>
          </a:p>
          <a:p>
            <a:pPr marL="0" indent="0">
              <a:buNone/>
            </a:pPr>
            <a:r>
              <a:rPr lang="en-US" altLang="zh-CN" sz="2800" dirty="0" err="1" smtClean="0"/>
              <a:t>printf</a:t>
            </a:r>
            <a:r>
              <a:rPr lang="en-US" altLang="zh-CN" sz="2800" dirty="0" smtClean="0"/>
              <a:t>("%</a:t>
            </a:r>
            <a:r>
              <a:rPr lang="en-US" altLang="zh-CN" sz="2800" dirty="0" err="1" smtClean="0"/>
              <a:t>f</a:t>
            </a:r>
            <a:r>
              <a:rPr lang="en-US" altLang="zh-CN" sz="2800" dirty="0" err="1" smtClean="0"/>
              <a:t>,%</a:t>
            </a:r>
            <a:r>
              <a:rPr lang="en-US" altLang="zh-CN" sz="2800" dirty="0" err="1" smtClean="0"/>
              <a:t>e</a:t>
            </a:r>
            <a:r>
              <a:rPr lang="en-US" altLang="zh-CN" sz="2800" dirty="0" smtClean="0"/>
              <a:t>\n", d, d); </a:t>
            </a:r>
          </a:p>
          <a:p>
            <a:pPr marL="0" indent="0">
              <a:buNone/>
            </a:pPr>
            <a:r>
              <a:rPr lang="en-US" altLang="zh-CN" sz="2800" dirty="0" err="1" smtClean="0"/>
              <a:t>printf</a:t>
            </a:r>
            <a:r>
              <a:rPr lang="en-US" altLang="zh-CN" sz="2800" dirty="0" smtClean="0"/>
              <a:t>("%5.3f</a:t>
            </a:r>
            <a:r>
              <a:rPr lang="en-US" altLang="zh-CN" sz="2800" dirty="0" smtClean="0"/>
              <a:t>,%</a:t>
            </a:r>
            <a:r>
              <a:rPr lang="en-US" altLang="zh-CN" sz="2800" dirty="0" smtClean="0"/>
              <a:t>5.2f</a:t>
            </a:r>
            <a:r>
              <a:rPr lang="en-US" altLang="zh-CN" sz="2800" dirty="0" smtClean="0"/>
              <a:t>,%.</a:t>
            </a:r>
            <a:r>
              <a:rPr lang="en-US" altLang="zh-CN" sz="2800" dirty="0" smtClean="0"/>
              <a:t>2f\n", d, d, d); </a:t>
            </a:r>
          </a:p>
        </p:txBody>
      </p:sp>
      <p:sp>
        <p:nvSpPr>
          <p:cNvPr id="37896" name="灯片编号占位符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9pPr>
          </a:lstStyle>
          <a:p>
            <a:fld id="{5DB0A8FF-1CCB-4499-A2BE-6D148455BE19}" type="slidenum">
              <a:rPr lang="zh-CN" altLang="en-US" smtClean="0"/>
              <a:pPr/>
              <a:t>25</a:t>
            </a:fld>
            <a:endParaRPr lang="en-US" altLang="zh-CN" smtClean="0"/>
          </a:p>
        </p:txBody>
      </p:sp>
      <p:sp>
        <p:nvSpPr>
          <p:cNvPr id="350215" name="Rectangle 7"/>
          <p:cNvSpPr>
            <a:spLocks noChangeArrowheads="1"/>
          </p:cNvSpPr>
          <p:nvPr/>
        </p:nvSpPr>
        <p:spPr bwMode="auto">
          <a:xfrm>
            <a:off x="467544" y="5085184"/>
            <a:ext cx="4320480" cy="1160959"/>
          </a:xfrm>
          <a:prstGeom prst="rect">
            <a:avLst/>
          </a:prstGeom>
          <a:noFill/>
          <a:ln w="12700">
            <a:solidFill>
              <a:srgbClr val="FF3300"/>
            </a:solidFill>
            <a:prstDash val="solid"/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eaLnBrk="0" hangingPunct="0">
              <a:lnSpc>
                <a:spcPct val="124000"/>
              </a:lnSpc>
            </a:pPr>
            <a:r>
              <a:rPr lang="en-US" altLang="zh-CN" sz="2800" b="1" dirty="0" smtClean="0">
                <a:solidFill>
                  <a:srgbClr val="FFFF00"/>
                </a:solidFill>
                <a:latin typeface="楷体" pitchFamily="49" charset="-122"/>
                <a:ea typeface="楷体" pitchFamily="49" charset="-122"/>
              </a:rPr>
              <a:t>3.141593,3.14159e+00</a:t>
            </a:r>
            <a:endParaRPr lang="en-US" altLang="zh-CN" sz="2800" b="1" dirty="0">
              <a:solidFill>
                <a:srgbClr val="FFFF00"/>
              </a:solidFill>
              <a:latin typeface="楷体" pitchFamily="49" charset="-122"/>
              <a:ea typeface="楷体" pitchFamily="49" charset="-122"/>
            </a:endParaRPr>
          </a:p>
          <a:p>
            <a:pPr eaLnBrk="0" hangingPunct="0">
              <a:lnSpc>
                <a:spcPct val="124000"/>
              </a:lnSpc>
            </a:pPr>
            <a:r>
              <a:rPr lang="en-US" altLang="zh-CN" sz="2800" b="1" dirty="0" smtClean="0">
                <a:solidFill>
                  <a:srgbClr val="FFFF00"/>
                </a:solidFill>
                <a:latin typeface="楷体" pitchFamily="49" charset="-122"/>
                <a:ea typeface="楷体" pitchFamily="49" charset="-122"/>
              </a:rPr>
              <a:t>3.142,</a:t>
            </a:r>
            <a:r>
              <a:rPr lang="en-US" altLang="zh-CN" sz="2800" b="1" dirty="0">
                <a:solidFill>
                  <a:srgbClr val="FFFF00"/>
                </a:solidFill>
                <a:latin typeface="楷体" pitchFamily="49" charset="-122"/>
                <a:ea typeface="楷体" pitchFamily="49" charset="-122"/>
              </a:rPr>
              <a:t> </a:t>
            </a:r>
            <a:r>
              <a:rPr lang="en-US" altLang="zh-CN" sz="2800" b="1" dirty="0" smtClean="0">
                <a:solidFill>
                  <a:srgbClr val="FFFF00"/>
                </a:solidFill>
                <a:latin typeface="楷体" pitchFamily="49" charset="-122"/>
                <a:ea typeface="楷体" pitchFamily="49" charset="-122"/>
              </a:rPr>
              <a:t>3.14,3.14</a:t>
            </a:r>
            <a:endParaRPr lang="en-US" altLang="zh-CN" sz="2800" b="1" dirty="0">
              <a:solidFill>
                <a:srgbClr val="FFFF00"/>
              </a:solidFill>
              <a:latin typeface="楷体" pitchFamily="49" charset="-122"/>
              <a:ea typeface="楷体" pitchFamily="49" charset="-122"/>
            </a:endParaRPr>
          </a:p>
        </p:txBody>
      </p:sp>
      <p:sp>
        <p:nvSpPr>
          <p:cNvPr id="6" name="椭圆形标注 5"/>
          <p:cNvSpPr/>
          <p:nvPr/>
        </p:nvSpPr>
        <p:spPr>
          <a:xfrm>
            <a:off x="5364088" y="4221088"/>
            <a:ext cx="3024336" cy="2232248"/>
          </a:xfrm>
          <a:prstGeom prst="wedgeEllipseCallout">
            <a:avLst>
              <a:gd name="adj1" fmla="val -147163"/>
              <a:gd name="adj2" fmla="val -76925"/>
            </a:avLst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74000"/>
              </a:lnSpc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None/>
            </a:pPr>
            <a:r>
              <a:rPr lang="zh-CN" altLang="en-US" sz="3200" b="1" dirty="0">
                <a:solidFill>
                  <a:srgbClr val="FFFF00"/>
                </a:solidFill>
                <a:ea typeface="仿宋_GB2312" pitchFamily="49" charset="-122"/>
              </a:rPr>
              <a:t>一共</a:t>
            </a:r>
            <a:r>
              <a:rPr lang="zh-CN" altLang="en-US" sz="3200" b="1" dirty="0">
                <a:solidFill>
                  <a:srgbClr val="FF0000"/>
                </a:solidFill>
                <a:ea typeface="仿宋_GB2312" pitchFamily="49" charset="-122"/>
              </a:rPr>
              <a:t>5</a:t>
            </a:r>
            <a:r>
              <a:rPr lang="zh-CN" altLang="en-US" sz="3200" b="1" dirty="0" smtClean="0">
                <a:solidFill>
                  <a:srgbClr val="FFFF00"/>
                </a:solidFill>
                <a:ea typeface="仿宋_GB2312" pitchFamily="49" charset="-122"/>
              </a:rPr>
              <a:t>位</a:t>
            </a:r>
            <a:endParaRPr lang="en-US" altLang="zh-CN" sz="3200" b="1" dirty="0">
              <a:solidFill>
                <a:srgbClr val="FFFF00"/>
              </a:solidFill>
              <a:ea typeface="仿宋_GB2312" pitchFamily="49" charset="-122"/>
            </a:endParaRPr>
          </a:p>
          <a:p>
            <a:pPr>
              <a:lnSpc>
                <a:spcPct val="74000"/>
              </a:lnSpc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None/>
            </a:pPr>
            <a:r>
              <a:rPr lang="zh-CN" altLang="en-US" sz="3200" b="1" dirty="0">
                <a:solidFill>
                  <a:srgbClr val="FFFF00"/>
                </a:solidFill>
                <a:ea typeface="仿宋_GB2312" pitchFamily="49" charset="-122"/>
              </a:rPr>
              <a:t>小数</a:t>
            </a:r>
            <a:r>
              <a:rPr lang="zh-CN" altLang="en-US" sz="3200" b="1" dirty="0">
                <a:solidFill>
                  <a:srgbClr val="FF0000"/>
                </a:solidFill>
                <a:ea typeface="仿宋_GB2312" pitchFamily="49" charset="-122"/>
              </a:rPr>
              <a:t>3</a:t>
            </a:r>
            <a:r>
              <a:rPr lang="zh-CN" altLang="en-US" sz="3200" b="1" dirty="0" smtClean="0">
                <a:solidFill>
                  <a:srgbClr val="FFFF00"/>
                </a:solidFill>
                <a:ea typeface="仿宋_GB2312" pitchFamily="49" charset="-122"/>
              </a:rPr>
              <a:t>位</a:t>
            </a:r>
            <a:endParaRPr lang="en-US" altLang="zh-CN" sz="3200" b="1" dirty="0">
              <a:solidFill>
                <a:srgbClr val="FFFF00"/>
              </a:solidFill>
              <a:ea typeface="仿宋_GB2312" pitchFamily="49" charset="-122"/>
            </a:endParaRPr>
          </a:p>
          <a:p>
            <a:pPr>
              <a:lnSpc>
                <a:spcPct val="74000"/>
              </a:lnSpc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None/>
            </a:pPr>
            <a:r>
              <a:rPr lang="zh-CN" altLang="en-US" sz="3200" b="1" dirty="0" smtClean="0">
                <a:solidFill>
                  <a:srgbClr val="FFFF00"/>
                </a:solidFill>
                <a:ea typeface="仿宋_GB2312" pitchFamily="49" charset="-122"/>
              </a:rPr>
              <a:t>小数点</a:t>
            </a:r>
            <a:r>
              <a:rPr lang="en-US" altLang="zh-CN" sz="3200" b="1" dirty="0" smtClean="0">
                <a:solidFill>
                  <a:srgbClr val="FF0000"/>
                </a:solidFill>
                <a:ea typeface="仿宋_GB2312" pitchFamily="49" charset="-122"/>
              </a:rPr>
              <a:t>1</a:t>
            </a:r>
            <a:r>
              <a:rPr lang="zh-CN" altLang="en-US" sz="3200" b="1" dirty="0" smtClean="0">
                <a:solidFill>
                  <a:srgbClr val="FFFF00"/>
                </a:solidFill>
                <a:ea typeface="仿宋_GB2312" pitchFamily="49" charset="-122"/>
              </a:rPr>
              <a:t>位</a:t>
            </a:r>
            <a:endParaRPr lang="zh-CN" altLang="zh-CN" sz="3200" b="1" dirty="0">
              <a:solidFill>
                <a:srgbClr val="FFFF00"/>
              </a:solidFill>
              <a:ea typeface="仿宋_GB2312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1740782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0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0215" grpId="0" animBg="1"/>
      <p:bldP spid="6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>
          <a:xfrm>
            <a:off x="3059113" y="404813"/>
            <a:ext cx="5932487" cy="609600"/>
          </a:xfrm>
        </p:spPr>
        <p:txBody>
          <a:bodyPr>
            <a:normAutofit fontScale="90000"/>
          </a:bodyPr>
          <a:lstStyle/>
          <a:p>
            <a:pPr algn="just" eaLnBrk="1" hangingPunct="1"/>
            <a:r>
              <a:rPr lang="zh-CN" altLang="en-US" smtClean="0">
                <a:latin typeface="宋体" pitchFamily="2" charset="-122"/>
              </a:rPr>
              <a:t>实型数据输入输出示例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7950" y="1055688"/>
            <a:ext cx="7560394" cy="5686425"/>
          </a:xfrm>
        </p:spPr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zh-CN" sz="2400" dirty="0"/>
              <a:t>/</a:t>
            </a:r>
            <a:r>
              <a:rPr lang="zh-CN" altLang="en-US" sz="2400" dirty="0" smtClean="0"/>
              <a:t>*假定</a:t>
            </a:r>
            <a:r>
              <a:rPr lang="en-US" altLang="zh-CN" sz="2400" dirty="0" smtClean="0"/>
              <a:t>float</a:t>
            </a:r>
            <a:r>
              <a:rPr lang="zh-CN" altLang="en-US" sz="2400" dirty="0" smtClean="0"/>
              <a:t>的精度为7位，</a:t>
            </a:r>
            <a:r>
              <a:rPr lang="en-US" altLang="zh-CN" sz="2400" dirty="0" smtClean="0"/>
              <a:t>double</a:t>
            </a:r>
            <a:r>
              <a:rPr lang="zh-CN" altLang="en-US" sz="2400" dirty="0" smtClean="0"/>
              <a:t>的精度为16</a:t>
            </a:r>
            <a:r>
              <a:rPr lang="zh-CN" altLang="en-US" sz="2400" dirty="0" smtClean="0"/>
              <a:t>位*</a:t>
            </a:r>
            <a:r>
              <a:rPr lang="en-US" altLang="zh-CN" sz="2400" dirty="0" smtClean="0"/>
              <a:t>/</a:t>
            </a:r>
            <a:r>
              <a:rPr lang="zh-CN" altLang="zh-CN" sz="2400" dirty="0" smtClean="0"/>
              <a:t> </a:t>
            </a:r>
            <a:endParaRPr lang="zh-CN" altLang="en-US" sz="2400" dirty="0" smtClean="0"/>
          </a:p>
          <a:p>
            <a:pPr algn="just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zh-CN" sz="2400" dirty="0" smtClean="0"/>
              <a:t># include &lt;</a:t>
            </a:r>
            <a:r>
              <a:rPr lang="en-US" altLang="zh-CN" sz="2400" dirty="0" err="1" smtClean="0"/>
              <a:t>stdio.h</a:t>
            </a:r>
            <a:r>
              <a:rPr lang="en-US" altLang="zh-CN" sz="2400" dirty="0" smtClean="0"/>
              <a:t>&gt;</a:t>
            </a:r>
          </a:p>
          <a:p>
            <a:pPr algn="just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zh-CN" sz="2400" dirty="0" err="1" smtClean="0"/>
              <a:t>int</a:t>
            </a:r>
            <a:r>
              <a:rPr lang="en-US" altLang="zh-CN" sz="2400" dirty="0" smtClean="0"/>
              <a:t> main(void)</a:t>
            </a:r>
            <a:r>
              <a:rPr lang="zh-CN" altLang="zh-CN" sz="2400" dirty="0" smtClean="0"/>
              <a:t> </a:t>
            </a:r>
            <a:endParaRPr lang="zh-CN" altLang="en-US" sz="2400" dirty="0" smtClean="0"/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zh-CN" sz="2400" dirty="0" smtClean="0"/>
              <a:t>{ </a:t>
            </a:r>
          </a:p>
          <a:p>
            <a:pPr algn="just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zh-CN" sz="2400" dirty="0" smtClean="0"/>
              <a:t>    float f; </a:t>
            </a:r>
          </a:p>
          <a:p>
            <a:pPr algn="just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zh-CN" sz="2400" dirty="0" smtClean="0"/>
              <a:t>    double d;</a:t>
            </a:r>
          </a:p>
          <a:p>
            <a:pPr algn="just"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altLang="zh-CN" sz="2400" dirty="0" smtClean="0"/>
          </a:p>
          <a:p>
            <a:pPr algn="just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zh-CN" sz="2400" dirty="0" smtClean="0"/>
              <a:t>    </a:t>
            </a:r>
            <a:r>
              <a:rPr lang="en-US" altLang="zh-CN" sz="2400" dirty="0" err="1" smtClean="0"/>
              <a:t>printf</a:t>
            </a:r>
            <a:r>
              <a:rPr lang="en-US" altLang="zh-CN" sz="2400" dirty="0" smtClean="0"/>
              <a:t>("input f, d:");</a:t>
            </a:r>
          </a:p>
          <a:p>
            <a:pPr algn="just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zh-CN" sz="2400" dirty="0" smtClean="0"/>
              <a:t>    </a:t>
            </a:r>
            <a:r>
              <a:rPr lang="en-US" altLang="zh-CN" sz="2400" dirty="0" err="1" smtClean="0"/>
              <a:t>scanf</a:t>
            </a:r>
            <a:r>
              <a:rPr lang="en-US" altLang="zh-CN" sz="2400" dirty="0" smtClean="0"/>
              <a:t>("%</a:t>
            </a:r>
            <a:r>
              <a:rPr lang="en-US" altLang="zh-CN" sz="2400" dirty="0" err="1" smtClean="0"/>
              <a:t>f</a:t>
            </a:r>
            <a:r>
              <a:rPr lang="en-US" altLang="zh-CN" sz="2400" dirty="0" err="1" smtClean="0">
                <a:solidFill>
                  <a:srgbClr val="FFFF00"/>
                </a:solidFill>
              </a:rPr>
              <a:t>%lf</a:t>
            </a:r>
            <a:r>
              <a:rPr lang="en-US" altLang="zh-CN" sz="2400" dirty="0" smtClean="0"/>
              <a:t>", &amp;f, &amp;d);</a:t>
            </a:r>
          </a:p>
          <a:p>
            <a:pPr algn="just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zh-CN" sz="2400" dirty="0" smtClean="0"/>
              <a:t>    </a:t>
            </a:r>
            <a:r>
              <a:rPr lang="en-US" altLang="zh-CN" sz="2400" dirty="0" err="1" smtClean="0"/>
              <a:t>printf</a:t>
            </a:r>
            <a:r>
              <a:rPr lang="en-US" altLang="zh-CN" sz="2400" dirty="0" smtClean="0"/>
              <a:t>("f = %f\n d = %f \n", f, d);</a:t>
            </a:r>
          </a:p>
          <a:p>
            <a:pPr algn="just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zh-CN" sz="2400" dirty="0" smtClean="0"/>
              <a:t>    d = 1234567890123.12;</a:t>
            </a:r>
          </a:p>
          <a:p>
            <a:pPr algn="just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zh-CN" sz="2400" dirty="0" smtClean="0"/>
              <a:t>    </a:t>
            </a:r>
            <a:r>
              <a:rPr lang="en-US" altLang="zh-CN" sz="2400" dirty="0" err="1" smtClean="0"/>
              <a:t>printf</a:t>
            </a:r>
            <a:r>
              <a:rPr lang="en-US" altLang="zh-CN" sz="2400" dirty="0" smtClean="0"/>
              <a:t>("d = %f \n", d);</a:t>
            </a:r>
          </a:p>
          <a:p>
            <a:pPr algn="just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zh-CN" sz="2400" dirty="0" smtClean="0"/>
              <a:t>    return 0;</a:t>
            </a:r>
          </a:p>
          <a:p>
            <a:pPr algn="just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zh-CN" sz="2400" dirty="0" smtClean="0"/>
              <a:t>}</a:t>
            </a:r>
            <a:endParaRPr lang="zh-CN" altLang="zh-CN" sz="2400" dirty="0" smtClean="0"/>
          </a:p>
        </p:txBody>
      </p:sp>
      <p:sp>
        <p:nvSpPr>
          <p:cNvPr id="351238" name="Rectangle 6"/>
          <p:cNvSpPr>
            <a:spLocks noChangeArrowheads="1"/>
          </p:cNvSpPr>
          <p:nvPr/>
        </p:nvSpPr>
        <p:spPr bwMode="auto">
          <a:xfrm>
            <a:off x="4427538" y="1546225"/>
            <a:ext cx="4419600" cy="2819400"/>
          </a:xfrm>
          <a:prstGeom prst="rect">
            <a:avLst/>
          </a:prstGeom>
          <a:noFill/>
          <a:ln w="12700">
            <a:solidFill>
              <a:srgbClr val="FF0000"/>
            </a:solidFill>
            <a:prstDash val="solid"/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lnSpc>
                <a:spcPct val="124000"/>
              </a:lnSpc>
            </a:pPr>
            <a:r>
              <a:rPr kumimoji="1" lang="en-US" altLang="zh-CN" sz="2400" b="1" dirty="0"/>
              <a:t>input f, d: </a:t>
            </a:r>
          </a:p>
          <a:p>
            <a:pPr eaLnBrk="0" hangingPunct="0">
              <a:lnSpc>
                <a:spcPct val="124000"/>
              </a:lnSpc>
            </a:pPr>
            <a:r>
              <a:rPr kumimoji="1" lang="en-US" altLang="zh-CN" sz="2400" b="1" dirty="0">
                <a:solidFill>
                  <a:srgbClr val="CC0066"/>
                </a:solidFill>
              </a:rPr>
              <a:t>1234567890123.123456 1234567890123.123456</a:t>
            </a:r>
          </a:p>
          <a:p>
            <a:pPr eaLnBrk="0" hangingPunct="0">
              <a:lnSpc>
                <a:spcPct val="124000"/>
              </a:lnSpc>
            </a:pPr>
            <a:r>
              <a:rPr kumimoji="1" lang="en-US" altLang="zh-CN" sz="2400" b="1" dirty="0"/>
              <a:t>f = 1234567954432.000000</a:t>
            </a:r>
          </a:p>
          <a:p>
            <a:pPr eaLnBrk="0" hangingPunct="0">
              <a:lnSpc>
                <a:spcPct val="124000"/>
              </a:lnSpc>
            </a:pPr>
            <a:r>
              <a:rPr kumimoji="1" lang="en-US" altLang="zh-CN" sz="2400" b="1" dirty="0"/>
              <a:t>d = 1234567890123.123540</a:t>
            </a:r>
          </a:p>
          <a:p>
            <a:pPr eaLnBrk="0" hangingPunct="0">
              <a:lnSpc>
                <a:spcPct val="124000"/>
              </a:lnSpc>
            </a:pPr>
            <a:r>
              <a:rPr kumimoji="1" lang="en-US" altLang="zh-CN" sz="2400" b="1" dirty="0"/>
              <a:t>d = 1234567890123.120120</a:t>
            </a:r>
          </a:p>
        </p:txBody>
      </p:sp>
      <p:sp>
        <p:nvSpPr>
          <p:cNvPr id="351239" name="Line 7"/>
          <p:cNvSpPr>
            <a:spLocks noChangeShapeType="1"/>
          </p:cNvSpPr>
          <p:nvPr/>
        </p:nvSpPr>
        <p:spPr bwMode="auto">
          <a:xfrm>
            <a:off x="5013325" y="3409950"/>
            <a:ext cx="1143000" cy="0"/>
          </a:xfrm>
          <a:prstGeom prst="line">
            <a:avLst/>
          </a:prstGeom>
          <a:noFill/>
          <a:ln w="38100" cap="sq">
            <a:solidFill>
              <a:srgbClr val="FFFF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zh-CN" altLang="en-US"/>
          </a:p>
        </p:txBody>
      </p:sp>
      <p:sp>
        <p:nvSpPr>
          <p:cNvPr id="351240" name="Line 8"/>
          <p:cNvSpPr>
            <a:spLocks noChangeShapeType="1"/>
          </p:cNvSpPr>
          <p:nvPr/>
        </p:nvSpPr>
        <p:spPr bwMode="auto">
          <a:xfrm>
            <a:off x="5068888" y="3867150"/>
            <a:ext cx="2743200" cy="0"/>
          </a:xfrm>
          <a:prstGeom prst="line">
            <a:avLst/>
          </a:prstGeom>
          <a:noFill/>
          <a:ln w="38100" cap="sq">
            <a:solidFill>
              <a:srgbClr val="FFFF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zh-CN" altLang="en-US"/>
          </a:p>
        </p:txBody>
      </p:sp>
      <p:sp>
        <p:nvSpPr>
          <p:cNvPr id="351241" name="Line 9"/>
          <p:cNvSpPr>
            <a:spLocks noChangeShapeType="1"/>
          </p:cNvSpPr>
          <p:nvPr/>
        </p:nvSpPr>
        <p:spPr bwMode="auto">
          <a:xfrm>
            <a:off x="5076825" y="4283075"/>
            <a:ext cx="2819400" cy="0"/>
          </a:xfrm>
          <a:prstGeom prst="line">
            <a:avLst/>
          </a:prstGeom>
          <a:noFill/>
          <a:ln w="38100" cap="sq">
            <a:solidFill>
              <a:srgbClr val="FFFF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zh-CN" altLang="en-US"/>
          </a:p>
        </p:txBody>
      </p:sp>
      <p:sp>
        <p:nvSpPr>
          <p:cNvPr id="38920" name="灯片编号占位符 1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9pPr>
          </a:lstStyle>
          <a:p>
            <a:pPr eaLnBrk="1" hangingPunct="1"/>
            <a:fld id="{C83C3F88-A779-47B5-8E6B-060F70B22B65}" type="slidenum">
              <a:rPr lang="zh-CN" altLang="en-US" smtClean="0">
                <a:latin typeface="Arial Black" pitchFamily="34" charset="0"/>
              </a:rPr>
              <a:pPr eaLnBrk="1" hangingPunct="1"/>
              <a:t>26</a:t>
            </a:fld>
            <a:endParaRPr lang="en-US" altLang="zh-CN" smtClean="0"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810747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1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12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12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12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1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3512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123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1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3512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123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1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3512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1238" grpId="0" animBg="1" autoUpdateAnimBg="0"/>
      <p:bldP spid="351239" grpId="0" animBg="1"/>
      <p:bldP spid="351240" grpId="0" animBg="1"/>
      <p:bldP spid="351241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57200"/>
            <a:ext cx="6851650" cy="955675"/>
          </a:xfrm>
        </p:spPr>
        <p:txBody>
          <a:bodyPr/>
          <a:lstStyle/>
          <a:p>
            <a:pPr eaLnBrk="1" hangingPunct="1"/>
            <a:r>
              <a:rPr lang="zh-CN" altLang="en-US" dirty="0" smtClean="0"/>
              <a:t>字符型</a:t>
            </a:r>
            <a:r>
              <a:rPr lang="zh-CN" altLang="en-US" dirty="0" smtClean="0"/>
              <a:t>数据输入输出</a:t>
            </a:r>
          </a:p>
        </p:txBody>
      </p:sp>
      <p:sp>
        <p:nvSpPr>
          <p:cNvPr id="3573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4213" y="1484313"/>
            <a:ext cx="6192837" cy="5184775"/>
          </a:xfrm>
        </p:spPr>
        <p:txBody>
          <a:bodyPr/>
          <a:lstStyle/>
          <a:p>
            <a:pPr algn="just" eaLnBrk="1" hangingPunct="1">
              <a:lnSpc>
                <a:spcPct val="85000"/>
              </a:lnSpc>
            </a:pPr>
            <a:r>
              <a:rPr lang="en-US" altLang="zh-CN" smtClean="0"/>
              <a:t>scanf() </a:t>
            </a:r>
            <a:r>
              <a:rPr lang="zh-CN" altLang="en-US" smtClean="0"/>
              <a:t>和 </a:t>
            </a:r>
            <a:r>
              <a:rPr lang="en-US" altLang="zh-CN" smtClean="0"/>
              <a:t>printf()   </a:t>
            </a:r>
          </a:p>
          <a:p>
            <a:pPr lvl="1" algn="just" eaLnBrk="1" hangingPunct="1">
              <a:lnSpc>
                <a:spcPct val="85000"/>
              </a:lnSpc>
              <a:buFont typeface="Wingdings" pitchFamily="2" charset="2"/>
              <a:buNone/>
            </a:pPr>
            <a:r>
              <a:rPr lang="en-US" altLang="zh-CN" smtClean="0">
                <a:solidFill>
                  <a:srgbClr val="CC0066"/>
                </a:solidFill>
              </a:rPr>
              <a:t> %c</a:t>
            </a:r>
          </a:p>
          <a:p>
            <a:pPr lvl="1" algn="just" eaLnBrk="1" hangingPunct="1">
              <a:lnSpc>
                <a:spcPct val="85000"/>
              </a:lnSpc>
              <a:buFont typeface="Wingdings" pitchFamily="2" charset="2"/>
              <a:buNone/>
            </a:pPr>
            <a:r>
              <a:rPr lang="en-US" altLang="zh-CN" smtClean="0"/>
              <a:t>char ch;</a:t>
            </a:r>
          </a:p>
          <a:p>
            <a:pPr lvl="1" algn="just" eaLnBrk="1" hangingPunct="1">
              <a:lnSpc>
                <a:spcPct val="85000"/>
              </a:lnSpc>
              <a:buFont typeface="Wingdings" pitchFamily="2" charset="2"/>
              <a:buNone/>
            </a:pPr>
            <a:r>
              <a:rPr lang="en-US" altLang="zh-CN" smtClean="0"/>
              <a:t>scanf("%c", &amp;ch);</a:t>
            </a:r>
          </a:p>
          <a:p>
            <a:pPr lvl="1" algn="just" eaLnBrk="1" hangingPunct="1">
              <a:lnSpc>
                <a:spcPct val="85000"/>
              </a:lnSpc>
              <a:buFont typeface="Wingdings" pitchFamily="2" charset="2"/>
              <a:buNone/>
            </a:pPr>
            <a:r>
              <a:rPr lang="en-US" altLang="zh-CN" smtClean="0"/>
              <a:t>printf("%c", ch);</a:t>
            </a:r>
          </a:p>
          <a:p>
            <a:pPr lvl="1" algn="just" eaLnBrk="1" hangingPunct="1">
              <a:lnSpc>
                <a:spcPct val="85000"/>
              </a:lnSpc>
              <a:buFont typeface="Wingdings" pitchFamily="2" charset="2"/>
              <a:buNone/>
            </a:pPr>
            <a:endParaRPr lang="en-US" altLang="zh-CN" smtClean="0">
              <a:solidFill>
                <a:srgbClr val="FFFF00"/>
              </a:solidFill>
            </a:endParaRPr>
          </a:p>
          <a:p>
            <a:pPr algn="just" eaLnBrk="1" hangingPunct="1">
              <a:lnSpc>
                <a:spcPct val="85000"/>
              </a:lnSpc>
            </a:pPr>
            <a:r>
              <a:rPr lang="en-US" altLang="zh-CN" smtClean="0"/>
              <a:t>getchar() </a:t>
            </a:r>
            <a:r>
              <a:rPr lang="zh-CN" altLang="en-US" smtClean="0"/>
              <a:t>和 </a:t>
            </a:r>
            <a:r>
              <a:rPr lang="en-US" altLang="zh-CN" smtClean="0"/>
              <a:t>putchar()</a:t>
            </a:r>
          </a:p>
          <a:p>
            <a:pPr lvl="1" algn="just" eaLnBrk="1" hangingPunct="1">
              <a:lnSpc>
                <a:spcPct val="85000"/>
              </a:lnSpc>
              <a:buFont typeface="Wingdings" pitchFamily="2" charset="2"/>
              <a:buNone/>
            </a:pPr>
            <a:r>
              <a:rPr lang="en-US" altLang="zh-CN" smtClean="0"/>
              <a:t>char ch;</a:t>
            </a:r>
          </a:p>
          <a:p>
            <a:pPr lvl="1" algn="just" eaLnBrk="1" hangingPunct="1">
              <a:lnSpc>
                <a:spcPct val="85000"/>
              </a:lnSpc>
              <a:buFont typeface="Wingdings" pitchFamily="2" charset="2"/>
              <a:buNone/>
            </a:pPr>
            <a:r>
              <a:rPr lang="en-US" altLang="zh-CN" smtClean="0"/>
              <a:t>ch = getchar( );</a:t>
            </a:r>
          </a:p>
          <a:p>
            <a:pPr lvl="1" algn="just" eaLnBrk="1" hangingPunct="1">
              <a:lnSpc>
                <a:spcPct val="85000"/>
              </a:lnSpc>
              <a:buFont typeface="Wingdings" pitchFamily="2" charset="2"/>
              <a:buNone/>
            </a:pPr>
            <a:r>
              <a:rPr lang="en-US" altLang="zh-CN" smtClean="0"/>
              <a:t>putchar(ch);</a:t>
            </a:r>
          </a:p>
          <a:p>
            <a:pPr lvl="1" algn="just" eaLnBrk="1" hangingPunct="1">
              <a:lnSpc>
                <a:spcPct val="85000"/>
              </a:lnSpc>
              <a:buFont typeface="Wingdings" pitchFamily="2" charset="2"/>
              <a:buNone/>
            </a:pPr>
            <a:r>
              <a:rPr lang="zh-CN" altLang="en-US" smtClean="0"/>
              <a:t>输入输出一个字符</a:t>
            </a:r>
          </a:p>
        </p:txBody>
      </p:sp>
      <p:sp>
        <p:nvSpPr>
          <p:cNvPr id="39940" name="灯片编号占位符 1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9pPr>
          </a:lstStyle>
          <a:p>
            <a:pPr eaLnBrk="1" hangingPunct="1"/>
            <a:fld id="{48E106C8-63FA-411A-9426-8A5644AA1FA1}" type="slidenum">
              <a:rPr lang="zh-CN" altLang="en-US" smtClean="0">
                <a:latin typeface="Arial Black" pitchFamily="34" charset="0"/>
              </a:rPr>
              <a:pPr eaLnBrk="1" hangingPunct="1"/>
              <a:t>27</a:t>
            </a:fld>
            <a:endParaRPr lang="en-US" altLang="zh-CN" smtClean="0"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478953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73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573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73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3573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73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3573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73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3573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73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3573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73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3573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737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5737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737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35737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737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35737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737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35737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7379" grpId="0" build="p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>
          <a:xfrm>
            <a:off x="684213" y="404813"/>
            <a:ext cx="7772400" cy="914400"/>
          </a:xfrm>
        </p:spPr>
        <p:txBody>
          <a:bodyPr/>
          <a:lstStyle/>
          <a:p>
            <a:pPr algn="just" eaLnBrk="1" hangingPunct="1"/>
            <a:r>
              <a:rPr lang="zh-CN" altLang="en-US" b="0" dirty="0" smtClean="0"/>
              <a:t>输入输出</a:t>
            </a:r>
            <a:r>
              <a:rPr lang="zh-CN" altLang="en-US" b="0" dirty="0" smtClean="0"/>
              <a:t>字符示例</a:t>
            </a:r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219200"/>
            <a:ext cx="8588375" cy="5306144"/>
          </a:xfrm>
        </p:spPr>
        <p:txBody>
          <a:bodyPr>
            <a:normAutofit fontScale="92500"/>
          </a:bodyPr>
          <a:lstStyle/>
          <a:p>
            <a:pPr algn="just" eaLnBrk="1" hangingPunct="1">
              <a:buFont typeface="Wingdings" pitchFamily="2" charset="2"/>
              <a:buNone/>
            </a:pPr>
            <a:r>
              <a:rPr lang="en-US" altLang="zh-CN" sz="2800" dirty="0" smtClean="0"/>
              <a:t># include &lt;</a:t>
            </a:r>
            <a:r>
              <a:rPr lang="en-US" altLang="zh-CN" sz="2800" dirty="0" err="1" smtClean="0"/>
              <a:t>stdio.h</a:t>
            </a:r>
            <a:r>
              <a:rPr lang="en-US" altLang="zh-CN" sz="2800" dirty="0" smtClean="0"/>
              <a:t>&gt;</a:t>
            </a:r>
          </a:p>
          <a:p>
            <a:pPr algn="just" eaLnBrk="1" hangingPunct="1">
              <a:buFont typeface="Wingdings" pitchFamily="2" charset="2"/>
              <a:buNone/>
            </a:pPr>
            <a:endParaRPr lang="en-US" altLang="zh-CN" sz="2800" dirty="0" smtClean="0"/>
          </a:p>
          <a:p>
            <a:pPr algn="just" eaLnBrk="1" hangingPunct="1">
              <a:buFont typeface="Wingdings" pitchFamily="2" charset="2"/>
              <a:buNone/>
            </a:pPr>
            <a:r>
              <a:rPr lang="en-US" altLang="zh-CN" sz="2800" dirty="0" err="1" smtClean="0"/>
              <a:t>int</a:t>
            </a:r>
            <a:r>
              <a:rPr lang="en-US" altLang="zh-CN" sz="2800" dirty="0" smtClean="0"/>
              <a:t> main(void)</a:t>
            </a:r>
          </a:p>
          <a:p>
            <a:pPr algn="just" eaLnBrk="1" hangingPunct="1">
              <a:buFont typeface="Wingdings" pitchFamily="2" charset="2"/>
              <a:buNone/>
            </a:pPr>
            <a:r>
              <a:rPr lang="en-US" altLang="zh-CN" sz="2800" dirty="0" smtClean="0"/>
              <a:t>{ </a:t>
            </a:r>
          </a:p>
          <a:p>
            <a:pPr algn="just" eaLnBrk="1" hangingPunct="1">
              <a:buFont typeface="Wingdings" pitchFamily="2" charset="2"/>
              <a:buNone/>
            </a:pPr>
            <a:r>
              <a:rPr lang="en-US" altLang="zh-CN" sz="2800" dirty="0" smtClean="0"/>
              <a:t>    char ch1, ch2, ch3;</a:t>
            </a:r>
          </a:p>
          <a:p>
            <a:pPr algn="just" eaLnBrk="1" hangingPunct="1">
              <a:buFont typeface="Wingdings" pitchFamily="2" charset="2"/>
              <a:buNone/>
            </a:pPr>
            <a:endParaRPr lang="en-US" altLang="zh-CN" sz="2800" dirty="0" smtClean="0"/>
          </a:p>
          <a:p>
            <a:pPr algn="just" eaLnBrk="1" hangingPunct="1">
              <a:buFont typeface="Wingdings" pitchFamily="2" charset="2"/>
              <a:buNone/>
            </a:pPr>
            <a:r>
              <a:rPr lang="en-US" altLang="zh-CN" sz="2800" dirty="0" smtClean="0"/>
              <a:t>    </a:t>
            </a:r>
            <a:r>
              <a:rPr lang="en-US" altLang="zh-CN" sz="2800" dirty="0" err="1" smtClean="0"/>
              <a:t>scanf</a:t>
            </a:r>
            <a:r>
              <a:rPr lang="en-US" altLang="zh-CN" sz="2800" dirty="0" smtClean="0"/>
              <a:t>("%</a:t>
            </a:r>
            <a:r>
              <a:rPr lang="en-US" altLang="zh-CN" sz="2800" dirty="0" err="1" smtClean="0"/>
              <a:t>c%c%c</a:t>
            </a:r>
            <a:r>
              <a:rPr lang="en-US" altLang="zh-CN" sz="2800" dirty="0" smtClean="0"/>
              <a:t>", &amp;ch1, &amp;ch2, &amp;ch3);</a:t>
            </a:r>
          </a:p>
          <a:p>
            <a:pPr algn="just" eaLnBrk="1" hangingPunct="1">
              <a:buFont typeface="Wingdings" pitchFamily="2" charset="2"/>
              <a:buNone/>
            </a:pPr>
            <a:r>
              <a:rPr lang="en-US" altLang="zh-CN" sz="2800" dirty="0" smtClean="0"/>
              <a:t>    </a:t>
            </a:r>
            <a:r>
              <a:rPr lang="en-US" altLang="zh-CN" sz="2800" dirty="0" err="1" smtClean="0"/>
              <a:t>printf</a:t>
            </a:r>
            <a:r>
              <a:rPr lang="en-US" altLang="zh-CN" sz="2800" dirty="0" smtClean="0"/>
              <a:t>("%</a:t>
            </a:r>
            <a:r>
              <a:rPr lang="en-US" altLang="zh-CN" sz="2800" dirty="0" err="1" smtClean="0"/>
              <a:t>c%c%c%c%c</a:t>
            </a:r>
            <a:r>
              <a:rPr lang="en-US" altLang="zh-CN" sz="2800" dirty="0" smtClean="0"/>
              <a:t>", ch1, '#', ch2, '#', ch3</a:t>
            </a:r>
            <a:r>
              <a:rPr lang="en-US" altLang="zh-CN" sz="2800" dirty="0" smtClean="0"/>
              <a:t>);</a:t>
            </a:r>
          </a:p>
          <a:p>
            <a:pPr algn="just" eaLnBrk="1" hangingPunct="1">
              <a:buFont typeface="Wingdings" pitchFamily="2" charset="2"/>
              <a:buNone/>
            </a:pPr>
            <a:endParaRPr lang="en-US" altLang="zh-CN" sz="2800" dirty="0" smtClean="0"/>
          </a:p>
          <a:p>
            <a:pPr algn="just" eaLnBrk="1" hangingPunct="1">
              <a:buFont typeface="Wingdings" pitchFamily="2" charset="2"/>
              <a:buNone/>
            </a:pPr>
            <a:r>
              <a:rPr lang="en-US" altLang="zh-CN" sz="2800" dirty="0" smtClean="0"/>
              <a:t>    return 0;</a:t>
            </a:r>
          </a:p>
          <a:p>
            <a:pPr algn="just" eaLnBrk="1" hangingPunct="1">
              <a:buFont typeface="Wingdings" pitchFamily="2" charset="2"/>
              <a:buNone/>
            </a:pPr>
            <a:r>
              <a:rPr lang="en-US" altLang="zh-CN" sz="2800" dirty="0" smtClean="0"/>
              <a:t>}</a:t>
            </a:r>
          </a:p>
        </p:txBody>
      </p:sp>
      <p:sp>
        <p:nvSpPr>
          <p:cNvPr id="359432" name="Rectangle 8"/>
          <p:cNvSpPr>
            <a:spLocks noChangeArrowheads="1"/>
          </p:cNvSpPr>
          <p:nvPr/>
        </p:nvSpPr>
        <p:spPr bwMode="auto">
          <a:xfrm>
            <a:off x="4284663" y="1412875"/>
            <a:ext cx="1828800" cy="1009650"/>
          </a:xfrm>
          <a:prstGeom prst="rect">
            <a:avLst/>
          </a:prstGeom>
          <a:noFill/>
          <a:ln w="12700">
            <a:solidFill>
              <a:srgbClr val="FF0000"/>
            </a:solidFill>
            <a:prstDash val="solid"/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lnSpc>
                <a:spcPct val="124000"/>
              </a:lnSpc>
            </a:pPr>
            <a:r>
              <a:rPr kumimoji="1" lang="en-US" altLang="zh-CN" sz="2400" b="1" dirty="0" err="1">
                <a:solidFill>
                  <a:srgbClr val="CC0066"/>
                </a:solidFill>
              </a:rPr>
              <a:t>AbC</a:t>
            </a:r>
            <a:endParaRPr kumimoji="1" lang="en-US" altLang="zh-CN" sz="2400" b="1" dirty="0">
              <a:solidFill>
                <a:srgbClr val="CC0066"/>
              </a:solidFill>
            </a:endParaRPr>
          </a:p>
          <a:p>
            <a:pPr eaLnBrk="0" hangingPunct="0">
              <a:lnSpc>
                <a:spcPct val="124000"/>
              </a:lnSpc>
            </a:pPr>
            <a:r>
              <a:rPr kumimoji="1" lang="en-US" altLang="zh-CN" sz="2400" b="1" dirty="0" err="1"/>
              <a:t>A#b#C</a:t>
            </a:r>
            <a:endParaRPr kumimoji="1" lang="en-US" altLang="zh-CN" sz="2400" b="1" dirty="0"/>
          </a:p>
        </p:txBody>
      </p:sp>
      <p:sp>
        <p:nvSpPr>
          <p:cNvPr id="359433" name="Rectangle 9"/>
          <p:cNvSpPr>
            <a:spLocks noChangeArrowheads="1"/>
          </p:cNvSpPr>
          <p:nvPr/>
        </p:nvSpPr>
        <p:spPr bwMode="auto">
          <a:xfrm>
            <a:off x="6443663" y="1412875"/>
            <a:ext cx="1828800" cy="1009650"/>
          </a:xfrm>
          <a:prstGeom prst="rect">
            <a:avLst/>
          </a:prstGeom>
          <a:noFill/>
          <a:ln w="12700">
            <a:solidFill>
              <a:srgbClr val="FF0000"/>
            </a:solidFill>
            <a:prstDash val="solid"/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lnSpc>
                <a:spcPct val="124000"/>
              </a:lnSpc>
            </a:pPr>
            <a:r>
              <a:rPr kumimoji="1" lang="en-US" altLang="zh-CN" sz="2400" b="1" dirty="0">
                <a:solidFill>
                  <a:srgbClr val="CC0066"/>
                </a:solidFill>
              </a:rPr>
              <a:t>A </a:t>
            </a:r>
            <a:r>
              <a:rPr kumimoji="1" lang="en-US" altLang="zh-CN" sz="2400" b="1" dirty="0" err="1">
                <a:solidFill>
                  <a:srgbClr val="CC0066"/>
                </a:solidFill>
              </a:rPr>
              <a:t>bC</a:t>
            </a:r>
            <a:endParaRPr kumimoji="1" lang="en-US" altLang="zh-CN" sz="2400" b="1" dirty="0">
              <a:solidFill>
                <a:srgbClr val="CC0066"/>
              </a:solidFill>
            </a:endParaRPr>
          </a:p>
          <a:p>
            <a:pPr eaLnBrk="0" hangingPunct="0">
              <a:lnSpc>
                <a:spcPct val="124000"/>
              </a:lnSpc>
            </a:pPr>
            <a:r>
              <a:rPr kumimoji="1" lang="en-US" altLang="zh-CN" sz="2400" b="1" dirty="0"/>
              <a:t>A# #b</a:t>
            </a:r>
          </a:p>
        </p:txBody>
      </p:sp>
      <p:sp>
        <p:nvSpPr>
          <p:cNvPr id="41990" name="灯片编号占位符 1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9pPr>
          </a:lstStyle>
          <a:p>
            <a:pPr eaLnBrk="1" hangingPunct="1"/>
            <a:fld id="{267B8960-3F14-4084-B94E-4AB60B2CBDDC}" type="slidenum">
              <a:rPr lang="zh-CN" altLang="en-US" smtClean="0">
                <a:latin typeface="Arial Black" pitchFamily="34" charset="0"/>
              </a:rPr>
              <a:pPr eaLnBrk="1" hangingPunct="1"/>
              <a:t>28</a:t>
            </a:fld>
            <a:endParaRPr lang="en-US" altLang="zh-CN" smtClean="0"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810850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94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94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" dur="500"/>
                                        <p:tgtEl>
                                          <p:spTgt spid="3594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94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3594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94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94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3594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94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3594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9432" grpId="0" animBg="1" autoUpdateAnimBg="0"/>
      <p:bldP spid="359433" grpId="0" animBg="1" autoUpdateAnimBg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输出</a:t>
            </a:r>
            <a:r>
              <a:rPr lang="zh-CN" altLang="en-US" dirty="0" smtClean="0"/>
              <a:t>字符型数据</a:t>
            </a:r>
            <a:endParaRPr lang="en-US" altLang="zh-CN" dirty="0" smtClean="0"/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196752"/>
            <a:ext cx="8229600" cy="540059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altLang="zh-CN" sz="2400" dirty="0" smtClean="0"/>
              <a:t>/* </a:t>
            </a:r>
            <a:r>
              <a:rPr lang="zh-CN" altLang="en-US" sz="2400" dirty="0"/>
              <a:t>字符</a:t>
            </a:r>
            <a:r>
              <a:rPr lang="en-US" altLang="zh-CN" sz="2400" dirty="0" smtClean="0"/>
              <a:t>b</a:t>
            </a:r>
            <a:r>
              <a:rPr lang="zh-CN" altLang="en-US" sz="2400" dirty="0" smtClean="0"/>
              <a:t>的</a:t>
            </a:r>
            <a:r>
              <a:rPr lang="en-US" altLang="zh-CN" sz="2400" dirty="0" smtClean="0"/>
              <a:t>ASCII</a:t>
            </a:r>
            <a:r>
              <a:rPr lang="zh-CN" altLang="en-US" sz="2400" dirty="0" smtClean="0"/>
              <a:t>码98 </a:t>
            </a:r>
            <a:r>
              <a:rPr lang="en-US" altLang="zh-CN" sz="2400" dirty="0" smtClean="0"/>
              <a:t>*/</a:t>
            </a:r>
            <a:endParaRPr lang="zh-CN" altLang="en-US" sz="2400" dirty="0" smtClean="0"/>
          </a:p>
          <a:p>
            <a:pPr marL="0" indent="0">
              <a:buNone/>
            </a:pPr>
            <a:r>
              <a:rPr lang="en-US" altLang="zh-CN" sz="2400" dirty="0" smtClean="0"/>
              <a:t># include &lt;</a:t>
            </a:r>
            <a:r>
              <a:rPr lang="en-US" altLang="zh-CN" sz="2400" dirty="0" err="1" smtClean="0"/>
              <a:t>stdio.h</a:t>
            </a:r>
            <a:r>
              <a:rPr lang="en-US" altLang="zh-CN" sz="2400" dirty="0" smtClean="0"/>
              <a:t>&gt;</a:t>
            </a:r>
          </a:p>
          <a:p>
            <a:pPr marL="0" indent="0">
              <a:buNone/>
            </a:pPr>
            <a:r>
              <a:rPr lang="en-US" altLang="zh-CN" sz="2400" dirty="0" err="1" smtClean="0"/>
              <a:t>int</a:t>
            </a:r>
            <a:r>
              <a:rPr lang="en-US" altLang="zh-CN" sz="2400" dirty="0" smtClean="0"/>
              <a:t> main(void)</a:t>
            </a:r>
          </a:p>
          <a:p>
            <a:pPr marL="0" indent="0">
              <a:buNone/>
            </a:pPr>
            <a:r>
              <a:rPr lang="en-US" altLang="zh-CN" sz="2400" dirty="0" smtClean="0"/>
              <a:t>{  char </a:t>
            </a:r>
            <a:r>
              <a:rPr lang="en-US" altLang="zh-CN" sz="2400" dirty="0" err="1" smtClean="0"/>
              <a:t>ch</a:t>
            </a:r>
            <a:r>
              <a:rPr lang="en-US" altLang="zh-CN" sz="2400" dirty="0" smtClean="0"/>
              <a:t> = 'b';</a:t>
            </a:r>
          </a:p>
          <a:p>
            <a:pPr marL="0" indent="0">
              <a:buNone/>
            </a:pPr>
            <a:endParaRPr lang="en-US" altLang="zh-CN" sz="2400" dirty="0" smtClean="0"/>
          </a:p>
          <a:p>
            <a:pPr marL="0" indent="0">
              <a:buNone/>
            </a:pPr>
            <a:r>
              <a:rPr lang="en-US" altLang="zh-CN" sz="2400" dirty="0" smtClean="0"/>
              <a:t>    </a:t>
            </a:r>
            <a:r>
              <a:rPr lang="en-US" altLang="zh-CN" sz="2400" dirty="0" err="1" smtClean="0"/>
              <a:t>printf</a:t>
            </a:r>
            <a:r>
              <a:rPr lang="en-US" altLang="zh-CN" sz="2400" dirty="0" smtClean="0"/>
              <a:t>("%c, %d\n", 'b', 'b');</a:t>
            </a:r>
          </a:p>
          <a:p>
            <a:pPr marL="0" indent="0">
              <a:buNone/>
            </a:pPr>
            <a:r>
              <a:rPr lang="en-US" altLang="zh-CN" sz="2400" dirty="0" smtClean="0"/>
              <a:t>    </a:t>
            </a:r>
            <a:r>
              <a:rPr lang="en-US" altLang="zh-CN" sz="2400" dirty="0" err="1" smtClean="0"/>
              <a:t>printf</a:t>
            </a:r>
            <a:r>
              <a:rPr lang="en-US" altLang="zh-CN" sz="2400" dirty="0" smtClean="0"/>
              <a:t>("%c, %d\n", 98, 98);</a:t>
            </a:r>
          </a:p>
          <a:p>
            <a:pPr marL="0" indent="0">
              <a:buNone/>
            </a:pPr>
            <a:r>
              <a:rPr lang="en-US" altLang="zh-CN" sz="2400" dirty="0" smtClean="0"/>
              <a:t>    </a:t>
            </a:r>
            <a:r>
              <a:rPr lang="en-US" altLang="zh-CN" sz="2400" dirty="0" err="1" smtClean="0"/>
              <a:t>printf</a:t>
            </a:r>
            <a:r>
              <a:rPr lang="en-US" altLang="zh-CN" sz="2400" dirty="0" smtClean="0"/>
              <a:t>("%c, %d\n", 97, 'b'-1);</a:t>
            </a:r>
          </a:p>
          <a:p>
            <a:pPr marL="0" indent="0">
              <a:buNone/>
            </a:pPr>
            <a:r>
              <a:rPr lang="en-US" altLang="zh-CN" sz="2400" dirty="0" smtClean="0"/>
              <a:t>    </a:t>
            </a:r>
            <a:r>
              <a:rPr lang="en-US" altLang="zh-CN" sz="2400" dirty="0" err="1" smtClean="0"/>
              <a:t>printf</a:t>
            </a:r>
            <a:r>
              <a:rPr lang="en-US" altLang="zh-CN" sz="2400" dirty="0" smtClean="0"/>
              <a:t>("%c, %d\n", </a:t>
            </a:r>
            <a:r>
              <a:rPr lang="en-US" altLang="zh-CN" sz="2400" dirty="0" err="1" smtClean="0"/>
              <a:t>ch</a:t>
            </a:r>
            <a:r>
              <a:rPr lang="en-US" altLang="zh-CN" sz="2400" dirty="0" smtClean="0"/>
              <a:t> - 'a' + 'A', </a:t>
            </a:r>
          </a:p>
          <a:p>
            <a:pPr marL="0" indent="0">
              <a:buNone/>
            </a:pPr>
            <a:r>
              <a:rPr lang="en-US" altLang="zh-CN" sz="2400" dirty="0" smtClean="0"/>
              <a:t>            </a:t>
            </a:r>
            <a:r>
              <a:rPr lang="en-US" altLang="zh-CN" sz="2400" dirty="0" err="1" smtClean="0"/>
              <a:t>ch</a:t>
            </a:r>
            <a:r>
              <a:rPr lang="en-US" altLang="zh-CN" sz="2400" dirty="0" smtClean="0"/>
              <a:t> - 'a' + 'A'); </a:t>
            </a:r>
          </a:p>
          <a:p>
            <a:pPr marL="0" indent="0">
              <a:buNone/>
            </a:pPr>
            <a:r>
              <a:rPr lang="en-US" altLang="zh-CN" sz="2400" dirty="0" smtClean="0"/>
              <a:t>    return 0;</a:t>
            </a:r>
          </a:p>
          <a:p>
            <a:pPr marL="0" indent="0">
              <a:buNone/>
            </a:pPr>
            <a:r>
              <a:rPr lang="en-US" altLang="zh-CN" sz="2400" dirty="0" smtClean="0"/>
              <a:t>}</a:t>
            </a:r>
          </a:p>
        </p:txBody>
      </p:sp>
      <p:sp>
        <p:nvSpPr>
          <p:cNvPr id="43013" name="灯片编号占位符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9pPr>
          </a:lstStyle>
          <a:p>
            <a:fld id="{7042D295-84CE-4DD2-A277-B8A75D065B6B}" type="slidenum">
              <a:rPr lang="zh-CN" altLang="en-US" smtClean="0"/>
              <a:pPr/>
              <a:t>29</a:t>
            </a:fld>
            <a:endParaRPr lang="en-US" altLang="zh-CN" smtClean="0"/>
          </a:p>
        </p:txBody>
      </p:sp>
      <p:sp>
        <p:nvSpPr>
          <p:cNvPr id="361485" name="Rectangle 13"/>
          <p:cNvSpPr>
            <a:spLocks noChangeArrowheads="1"/>
          </p:cNvSpPr>
          <p:nvPr/>
        </p:nvSpPr>
        <p:spPr bwMode="auto">
          <a:xfrm>
            <a:off x="6659563" y="1700213"/>
            <a:ext cx="1295400" cy="2054225"/>
          </a:xfrm>
          <a:prstGeom prst="rect">
            <a:avLst/>
          </a:prstGeom>
          <a:noFill/>
          <a:ln w="12700">
            <a:solidFill>
              <a:srgbClr val="FF0000"/>
            </a:solidFill>
            <a:prstDash val="solid"/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lnSpc>
                <a:spcPct val="114000"/>
              </a:lnSpc>
              <a:spcBef>
                <a:spcPts val="600"/>
              </a:spcBef>
            </a:pPr>
            <a:r>
              <a:rPr kumimoji="1" lang="en-US" altLang="zh-CN" sz="2800" b="1" dirty="0">
                <a:solidFill>
                  <a:srgbClr val="FFFF00"/>
                </a:solidFill>
              </a:rPr>
              <a:t>b, 98</a:t>
            </a:r>
          </a:p>
          <a:p>
            <a:pPr eaLnBrk="0" hangingPunct="0">
              <a:lnSpc>
                <a:spcPct val="114000"/>
              </a:lnSpc>
            </a:pPr>
            <a:r>
              <a:rPr kumimoji="1" lang="en-US" altLang="zh-CN" sz="2800" b="1" dirty="0">
                <a:solidFill>
                  <a:srgbClr val="FFFF00"/>
                </a:solidFill>
              </a:rPr>
              <a:t>b, 98</a:t>
            </a:r>
          </a:p>
          <a:p>
            <a:pPr eaLnBrk="0" hangingPunct="0">
              <a:lnSpc>
                <a:spcPct val="114000"/>
              </a:lnSpc>
            </a:pPr>
            <a:r>
              <a:rPr kumimoji="1" lang="en-US" altLang="zh-CN" sz="2800" b="1" dirty="0">
                <a:solidFill>
                  <a:srgbClr val="FFFF00"/>
                </a:solidFill>
              </a:rPr>
              <a:t>a, 97</a:t>
            </a:r>
          </a:p>
          <a:p>
            <a:pPr eaLnBrk="0" hangingPunct="0">
              <a:lnSpc>
                <a:spcPct val="114000"/>
              </a:lnSpc>
            </a:pPr>
            <a:r>
              <a:rPr kumimoji="1" lang="en-US" altLang="zh-CN" sz="2800" b="1" dirty="0">
                <a:solidFill>
                  <a:srgbClr val="FFFF00"/>
                </a:solidFill>
              </a:rPr>
              <a:t>B, 66</a:t>
            </a:r>
          </a:p>
        </p:txBody>
      </p:sp>
    </p:spTree>
    <p:extLst>
      <p:ext uri="{BB962C8B-B14F-4D97-AF65-F5344CB8AC3E}">
        <p14:creationId xmlns:p14="http://schemas.microsoft.com/office/powerpoint/2010/main" val="39353075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14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14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" dur="500"/>
                                        <p:tgtEl>
                                          <p:spTgt spid="3614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148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36148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148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36148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148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36148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1485" grpId="0" animBg="1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57200"/>
            <a:ext cx="7138988" cy="1100138"/>
          </a:xfrm>
        </p:spPr>
        <p:txBody>
          <a:bodyPr/>
          <a:lstStyle/>
          <a:p>
            <a:pPr eaLnBrk="1" hangingPunct="1"/>
            <a:r>
              <a:rPr lang="en-US" altLang="zh-CN" dirty="0" smtClean="0"/>
              <a:t>C</a:t>
            </a:r>
            <a:r>
              <a:rPr lang="zh-CN" altLang="en-US" dirty="0" smtClean="0"/>
              <a:t>语言的数据类型</a:t>
            </a:r>
          </a:p>
        </p:txBody>
      </p:sp>
      <p:sp>
        <p:nvSpPr>
          <p:cNvPr id="2979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1188" y="1484313"/>
            <a:ext cx="8077200" cy="4800600"/>
          </a:xfrm>
        </p:spPr>
        <p:txBody>
          <a:bodyPr>
            <a:normAutofit/>
          </a:bodyPr>
          <a:lstStyle/>
          <a:p>
            <a:pPr marL="552450"/>
            <a:r>
              <a:rPr lang="zh-CN" altLang="en-US" dirty="0" smtClean="0"/>
              <a:t>基本数据类型</a:t>
            </a:r>
          </a:p>
          <a:p>
            <a:pPr marL="971550" lvl="1"/>
            <a:r>
              <a:rPr lang="zh-CN" altLang="en-US" dirty="0" smtClean="0"/>
              <a:t>整型</a:t>
            </a:r>
            <a:endParaRPr lang="en-US" altLang="zh-CN" dirty="0" smtClean="0"/>
          </a:p>
          <a:p>
            <a:pPr marL="971550" lvl="1"/>
            <a:r>
              <a:rPr lang="zh-CN" altLang="en-US" dirty="0" smtClean="0"/>
              <a:t>实型（浮点型）</a:t>
            </a:r>
            <a:endParaRPr lang="en-US" altLang="zh-CN" dirty="0" smtClean="0"/>
          </a:p>
          <a:p>
            <a:pPr marL="971550" lvl="1"/>
            <a:r>
              <a:rPr lang="zh-CN" altLang="en-US" dirty="0" smtClean="0"/>
              <a:t>字符型</a:t>
            </a:r>
            <a:endParaRPr lang="en-US" altLang="zh-CN" dirty="0" smtClean="0"/>
          </a:p>
          <a:p>
            <a:pPr marL="552450"/>
            <a:r>
              <a:rPr lang="zh-CN" altLang="en-US" dirty="0" smtClean="0"/>
              <a:t>构造数据类型</a:t>
            </a:r>
          </a:p>
          <a:p>
            <a:pPr marL="971550" lvl="1">
              <a:buFont typeface="Wingdings" pitchFamily="2" charset="2"/>
              <a:buNone/>
            </a:pPr>
            <a:r>
              <a:rPr lang="zh-CN" altLang="en-US" dirty="0" smtClean="0"/>
              <a:t>数组、结构、联合、枚举</a:t>
            </a:r>
          </a:p>
          <a:p>
            <a:pPr marL="552450"/>
            <a:r>
              <a:rPr lang="zh-CN" altLang="en-US" dirty="0" smtClean="0"/>
              <a:t>指针类型</a:t>
            </a:r>
          </a:p>
          <a:p>
            <a:pPr marL="552450"/>
            <a:r>
              <a:rPr lang="zh-CN" altLang="en-US" dirty="0" smtClean="0"/>
              <a:t>空类型（</a:t>
            </a:r>
            <a:r>
              <a:rPr lang="en-US" altLang="zh-CN" dirty="0" smtClean="0">
                <a:solidFill>
                  <a:srgbClr val="FF0000"/>
                </a:solidFill>
              </a:rPr>
              <a:t>void</a:t>
            </a:r>
            <a:r>
              <a:rPr lang="zh-CN" altLang="en-US" dirty="0" smtClean="0"/>
              <a:t>）</a:t>
            </a:r>
          </a:p>
        </p:txBody>
      </p:sp>
      <p:sp>
        <p:nvSpPr>
          <p:cNvPr id="5124" name="灯片编号占位符 1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9pPr>
          </a:lstStyle>
          <a:p>
            <a:pPr eaLnBrk="1" hangingPunct="1"/>
            <a:fld id="{6A5DEF3B-1320-411A-A47F-A802CF8CE710}" type="slidenum">
              <a:rPr lang="zh-CN" altLang="en-US" smtClean="0">
                <a:latin typeface="Arial Black" pitchFamily="34" charset="0"/>
              </a:rPr>
              <a:pPr eaLnBrk="1" hangingPunct="1"/>
              <a:t>3</a:t>
            </a:fld>
            <a:endParaRPr lang="en-US" altLang="zh-CN" smtClean="0">
              <a:latin typeface="Arial Black" pitchFamily="34" charset="0"/>
            </a:endParaRPr>
          </a:p>
        </p:txBody>
      </p:sp>
      <p:grpSp>
        <p:nvGrpSpPr>
          <p:cNvPr id="4" name="组合 3"/>
          <p:cNvGrpSpPr/>
          <p:nvPr/>
        </p:nvGrpSpPr>
        <p:grpSpPr>
          <a:xfrm>
            <a:off x="5148064" y="3717032"/>
            <a:ext cx="2279868" cy="1584176"/>
            <a:chOff x="5652120" y="3645024"/>
            <a:chExt cx="2279868" cy="1584176"/>
          </a:xfrm>
        </p:grpSpPr>
        <p:sp>
          <p:nvSpPr>
            <p:cNvPr id="2" name="右大括号 1"/>
            <p:cNvSpPr/>
            <p:nvPr/>
          </p:nvSpPr>
          <p:spPr>
            <a:xfrm>
              <a:off x="5652120" y="3645024"/>
              <a:ext cx="648072" cy="1584176"/>
            </a:xfrm>
            <a:prstGeom prst="rightBrac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3" name="TextBox 2"/>
            <p:cNvSpPr txBox="1"/>
            <p:nvPr/>
          </p:nvSpPr>
          <p:spPr>
            <a:xfrm>
              <a:off x="6516216" y="4206280"/>
              <a:ext cx="1415772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zh-CN" altLang="en-US" sz="2400" dirty="0" smtClean="0">
                  <a:solidFill>
                    <a:srgbClr val="FF0000"/>
                  </a:solidFill>
                </a:rPr>
                <a:t>后续学习</a:t>
              </a:r>
              <a:endParaRPr lang="zh-CN" altLang="en-US" sz="2400" dirty="0">
                <a:solidFill>
                  <a:srgbClr val="FF000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0287710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9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979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9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2979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9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2979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9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2979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9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2979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9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2979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9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2979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98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29798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7987" grpId="0" build="p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332656"/>
            <a:ext cx="8511480" cy="936625"/>
          </a:xfrm>
        </p:spPr>
        <p:txBody>
          <a:bodyPr/>
          <a:lstStyle/>
          <a:p>
            <a:pPr eaLnBrk="1" hangingPunct="1"/>
            <a:r>
              <a:rPr lang="zh-CN" altLang="en-US" dirty="0" smtClean="0"/>
              <a:t>字符运算</a:t>
            </a:r>
          </a:p>
        </p:txBody>
      </p:sp>
      <p:sp>
        <p:nvSpPr>
          <p:cNvPr id="3635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127420" y="1243634"/>
            <a:ext cx="5545137" cy="2514600"/>
          </a:xfrm>
        </p:spPr>
        <p:txBody>
          <a:bodyPr>
            <a:normAutofit fontScale="92500" lnSpcReduction="10000"/>
          </a:bodyPr>
          <a:lstStyle/>
          <a:p>
            <a:pPr eaLnBrk="1" hangingPunct="1">
              <a:lnSpc>
                <a:spcPct val="105000"/>
              </a:lnSpc>
            </a:pPr>
            <a:r>
              <a:rPr lang="zh-CN" altLang="en-US" sz="2800" dirty="0" smtClean="0"/>
              <a:t>大小写英文字母转换 </a:t>
            </a:r>
          </a:p>
          <a:p>
            <a:pPr lvl="1">
              <a:lnSpc>
                <a:spcPct val="85000"/>
              </a:lnSpc>
              <a:buNone/>
            </a:pPr>
            <a:r>
              <a:rPr lang="en-US" altLang="zh-CN" sz="2400" dirty="0" smtClean="0"/>
              <a:t>'B' - 'b' = 'A' - 'a' </a:t>
            </a:r>
          </a:p>
          <a:p>
            <a:pPr lvl="1" eaLnBrk="1" hangingPunct="1">
              <a:lnSpc>
                <a:spcPct val="85000"/>
              </a:lnSpc>
              <a:buFont typeface="Wingdings" pitchFamily="2" charset="2"/>
              <a:buNone/>
            </a:pPr>
            <a:r>
              <a:rPr lang="en-US" altLang="zh-CN" sz="2400" dirty="0" smtClean="0"/>
              <a:t>    …… </a:t>
            </a:r>
          </a:p>
          <a:p>
            <a:pPr lvl="1">
              <a:lnSpc>
                <a:spcPct val="85000"/>
              </a:lnSpc>
              <a:buNone/>
            </a:pPr>
            <a:r>
              <a:rPr lang="en-US" altLang="zh-CN" sz="2400" dirty="0" smtClean="0"/>
              <a:t>'Z' - 'z' = 'A' - 'a' </a:t>
            </a:r>
          </a:p>
          <a:p>
            <a:pPr lvl="1" eaLnBrk="1" hangingPunct="1">
              <a:lnSpc>
                <a:spcPct val="85000"/>
              </a:lnSpc>
              <a:buFont typeface="Wingdings" pitchFamily="2" charset="2"/>
              <a:buNone/>
            </a:pPr>
            <a:endParaRPr lang="en-US" altLang="zh-CN" sz="2400" dirty="0" smtClean="0"/>
          </a:p>
          <a:p>
            <a:pPr lvl="1">
              <a:lnSpc>
                <a:spcPct val="85000"/>
              </a:lnSpc>
              <a:buNone/>
            </a:pPr>
            <a:r>
              <a:rPr lang="zh-CN" altLang="en-US" sz="2400" dirty="0" smtClean="0"/>
              <a:t>大写字母 </a:t>
            </a:r>
            <a:r>
              <a:rPr lang="en-US" altLang="zh-CN" sz="2400" dirty="0" smtClean="0"/>
              <a:t>= </a:t>
            </a:r>
            <a:r>
              <a:rPr lang="zh-CN" altLang="en-US" sz="2400" dirty="0" smtClean="0"/>
              <a:t>小写字母</a:t>
            </a:r>
            <a:r>
              <a:rPr lang="en-US" altLang="zh-CN" sz="2400" dirty="0"/>
              <a:t>+ </a:t>
            </a:r>
            <a:r>
              <a:rPr lang="en-US" altLang="zh-CN" sz="2400" dirty="0" smtClean="0"/>
              <a:t>'A' - 'a' </a:t>
            </a:r>
          </a:p>
          <a:p>
            <a:pPr lvl="1">
              <a:lnSpc>
                <a:spcPct val="85000"/>
              </a:lnSpc>
              <a:buNone/>
            </a:pPr>
            <a:r>
              <a:rPr lang="zh-CN" altLang="en-US" sz="2400" dirty="0" smtClean="0"/>
              <a:t>小写字母 </a:t>
            </a:r>
            <a:r>
              <a:rPr lang="en-US" altLang="zh-CN" sz="2400" dirty="0" smtClean="0"/>
              <a:t>= </a:t>
            </a:r>
            <a:r>
              <a:rPr lang="zh-CN" altLang="en-US" sz="2400" dirty="0" smtClean="0"/>
              <a:t>大写字母</a:t>
            </a:r>
            <a:r>
              <a:rPr lang="en-US" altLang="zh-CN" sz="2400" dirty="0"/>
              <a:t>+ </a:t>
            </a:r>
            <a:r>
              <a:rPr lang="en-US" altLang="zh-CN" sz="2400" dirty="0" smtClean="0"/>
              <a:t>'a' - 'A' </a:t>
            </a:r>
          </a:p>
          <a:p>
            <a:pPr lvl="1" eaLnBrk="1" hangingPunct="1">
              <a:lnSpc>
                <a:spcPct val="85000"/>
              </a:lnSpc>
              <a:buFont typeface="Wingdings" pitchFamily="2" charset="2"/>
              <a:buNone/>
            </a:pPr>
            <a:endParaRPr lang="en-US" altLang="zh-CN" sz="2400" dirty="0" smtClean="0"/>
          </a:p>
          <a:p>
            <a:pPr lvl="1" eaLnBrk="1" hangingPunct="1">
              <a:lnSpc>
                <a:spcPct val="85000"/>
              </a:lnSpc>
              <a:buFont typeface="Wingdings" pitchFamily="2" charset="2"/>
              <a:buNone/>
            </a:pPr>
            <a:endParaRPr lang="zh-CN" altLang="en-US" sz="2400" dirty="0" smtClean="0"/>
          </a:p>
        </p:txBody>
      </p:sp>
      <p:sp>
        <p:nvSpPr>
          <p:cNvPr id="44036" name="Rectangle 4"/>
          <p:cNvSpPr>
            <a:spLocks noChangeArrowheads="1"/>
          </p:cNvSpPr>
          <p:nvPr/>
        </p:nvSpPr>
        <p:spPr bwMode="auto">
          <a:xfrm>
            <a:off x="381000" y="3733800"/>
            <a:ext cx="3543300" cy="2133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2075" tIns="46038" rIns="92075" bIns="46038"/>
          <a:lstStyle/>
          <a:p>
            <a:pPr marL="342900" indent="-342900">
              <a:lnSpc>
                <a:spcPct val="105000"/>
              </a:lnSpc>
              <a:spcBef>
                <a:spcPct val="20000"/>
              </a:spcBef>
              <a:buClr>
                <a:srgbClr val="33CCCC"/>
              </a:buClr>
              <a:buSzPct val="80000"/>
              <a:buFont typeface="Wingdings" pitchFamily="2" charset="2"/>
              <a:buChar char="l"/>
            </a:pPr>
            <a:endParaRPr kumimoji="1" lang="zh-CN" altLang="en-US" sz="2800" b="1">
              <a:latin typeface="宋体" pitchFamily="2" charset="-122"/>
            </a:endParaRPr>
          </a:p>
        </p:txBody>
      </p:sp>
      <p:sp>
        <p:nvSpPr>
          <p:cNvPr id="363529" name="Rectangle 9"/>
          <p:cNvSpPr>
            <a:spLocks noChangeArrowheads="1"/>
          </p:cNvSpPr>
          <p:nvPr/>
        </p:nvSpPr>
        <p:spPr bwMode="auto">
          <a:xfrm>
            <a:off x="468313" y="4010025"/>
            <a:ext cx="3743325" cy="2514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457200" indent="-457200">
              <a:lnSpc>
                <a:spcPct val="105000"/>
              </a:lnSpc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u"/>
            </a:pPr>
            <a:r>
              <a:rPr lang="zh-CN" altLang="en-US" sz="2600" dirty="0">
                <a:latin typeface="楷体" pitchFamily="49" charset="-122"/>
                <a:ea typeface="楷体" pitchFamily="49" charset="-122"/>
              </a:rPr>
              <a:t>数字字符</a:t>
            </a:r>
            <a:r>
              <a:rPr kumimoji="1" lang="zh-CN" altLang="en-US" sz="2400" b="1" dirty="0">
                <a:latin typeface="楷体" pitchFamily="49" charset="-122"/>
                <a:ea typeface="楷体" pitchFamily="49" charset="-122"/>
              </a:rPr>
              <a:t>和数字</a:t>
            </a:r>
            <a:r>
              <a:rPr lang="zh-CN" altLang="en-US" sz="2400" b="1" dirty="0">
                <a:latin typeface="楷体" pitchFamily="49" charset="-122"/>
                <a:ea typeface="楷体" pitchFamily="49" charset="-122"/>
              </a:rPr>
              <a:t>转换 </a:t>
            </a:r>
          </a:p>
          <a:p>
            <a:pPr lvl="1">
              <a:spcBef>
                <a:spcPct val="20000"/>
              </a:spcBef>
              <a:buClr>
                <a:schemeClr val="accent2"/>
              </a:buClr>
              <a:buSzPct val="80000"/>
            </a:pPr>
            <a:r>
              <a:rPr kumimoji="1" lang="en-US" altLang="zh-CN" sz="2400" b="1" dirty="0">
                <a:latin typeface="楷体" pitchFamily="49" charset="-122"/>
                <a:ea typeface="楷体" pitchFamily="49" charset="-122"/>
              </a:rPr>
              <a:t>9 - 0 = '9' - '0' </a:t>
            </a:r>
          </a:p>
          <a:p>
            <a:pPr lvl="1">
              <a:spcBef>
                <a:spcPct val="20000"/>
              </a:spcBef>
              <a:buClr>
                <a:schemeClr val="accent2"/>
              </a:buClr>
              <a:buSzPct val="80000"/>
            </a:pPr>
            <a:r>
              <a:rPr kumimoji="1" lang="en-US" altLang="zh-CN" sz="2400" b="1" dirty="0">
                <a:latin typeface="楷体" pitchFamily="49" charset="-122"/>
                <a:ea typeface="楷体" pitchFamily="49" charset="-122"/>
              </a:rPr>
              <a:t>8 - 0 = </a:t>
            </a:r>
            <a:r>
              <a:rPr kumimoji="1" lang="en-US" altLang="zh-CN" sz="2400" b="1" dirty="0" smtClean="0">
                <a:latin typeface="楷体" pitchFamily="49" charset="-122"/>
                <a:ea typeface="楷体" pitchFamily="49" charset="-122"/>
              </a:rPr>
              <a:t>'8</a:t>
            </a:r>
            <a:r>
              <a:rPr kumimoji="1" lang="en-US" altLang="zh-CN" sz="2400" b="1" dirty="0">
                <a:latin typeface="楷体" pitchFamily="49" charset="-122"/>
                <a:ea typeface="楷体" pitchFamily="49" charset="-122"/>
              </a:rPr>
              <a:t>' - </a:t>
            </a:r>
            <a:r>
              <a:rPr kumimoji="1" lang="en-US" altLang="zh-CN" sz="2400" b="1" dirty="0" smtClean="0">
                <a:latin typeface="楷体" pitchFamily="49" charset="-122"/>
                <a:ea typeface="楷体" pitchFamily="49" charset="-122"/>
              </a:rPr>
              <a:t>'0</a:t>
            </a:r>
            <a:r>
              <a:rPr kumimoji="1" lang="en-US" altLang="zh-CN" sz="2400" b="1" dirty="0"/>
              <a:t> '</a:t>
            </a:r>
            <a:endParaRPr kumimoji="1" lang="en-US" altLang="zh-CN" sz="2400" b="1" dirty="0">
              <a:latin typeface="楷体" pitchFamily="49" charset="-122"/>
              <a:ea typeface="楷体" pitchFamily="49" charset="-122"/>
            </a:endParaRPr>
          </a:p>
          <a:p>
            <a:pPr lvl="1">
              <a:spcBef>
                <a:spcPct val="20000"/>
              </a:spcBef>
              <a:buClr>
                <a:schemeClr val="accent2"/>
              </a:buClr>
              <a:buSzPct val="80000"/>
            </a:pPr>
            <a:r>
              <a:rPr kumimoji="1" lang="en-US" altLang="zh-CN" sz="2400" b="1" dirty="0" smtClean="0">
                <a:latin typeface="楷体" pitchFamily="49" charset="-122"/>
                <a:ea typeface="楷体" pitchFamily="49" charset="-122"/>
              </a:rPr>
              <a:t>……</a:t>
            </a:r>
            <a:endParaRPr kumimoji="1" lang="en-US" altLang="zh-CN" sz="2400" b="1" dirty="0">
              <a:latin typeface="楷体" pitchFamily="49" charset="-122"/>
              <a:ea typeface="楷体" pitchFamily="49" charset="-122"/>
            </a:endParaRPr>
          </a:p>
          <a:p>
            <a:pPr lvl="1">
              <a:spcBef>
                <a:spcPct val="20000"/>
              </a:spcBef>
              <a:buClr>
                <a:schemeClr val="accent2"/>
              </a:buClr>
              <a:buSzPct val="80000"/>
            </a:pPr>
            <a:r>
              <a:rPr kumimoji="1" lang="en-US" altLang="zh-CN" sz="2400" b="1" dirty="0">
                <a:latin typeface="楷体" pitchFamily="49" charset="-122"/>
                <a:ea typeface="楷体" pitchFamily="49" charset="-122"/>
              </a:rPr>
              <a:t>1 - 0 = </a:t>
            </a:r>
            <a:r>
              <a:rPr kumimoji="1" lang="en-US" altLang="zh-CN" sz="2400" b="1" dirty="0" smtClean="0">
                <a:latin typeface="楷体" pitchFamily="49" charset="-122"/>
                <a:ea typeface="楷体" pitchFamily="49" charset="-122"/>
              </a:rPr>
              <a:t>'1</a:t>
            </a:r>
            <a:r>
              <a:rPr kumimoji="1" lang="en-US" altLang="zh-CN" sz="2400" b="1" dirty="0">
                <a:latin typeface="楷体" pitchFamily="49" charset="-122"/>
                <a:ea typeface="楷体" pitchFamily="49" charset="-122"/>
              </a:rPr>
              <a:t>' - '0' </a:t>
            </a:r>
          </a:p>
        </p:txBody>
      </p:sp>
      <p:sp>
        <p:nvSpPr>
          <p:cNvPr id="44038" name="灯片编号占位符 1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9pPr>
          </a:lstStyle>
          <a:p>
            <a:pPr eaLnBrk="1" hangingPunct="1"/>
            <a:fld id="{EF0DE407-8DEF-41F1-9D1F-B5C790D811D9}" type="slidenum">
              <a:rPr lang="zh-CN" altLang="en-US" smtClean="0">
                <a:latin typeface="Arial Black" pitchFamily="34" charset="0"/>
              </a:rPr>
              <a:pPr eaLnBrk="1" hangingPunct="1"/>
              <a:t>30</a:t>
            </a:fld>
            <a:endParaRPr lang="en-US" altLang="zh-CN" smtClean="0">
              <a:latin typeface="Arial Black" pitchFamily="34" charset="0"/>
            </a:endParaRPr>
          </a:p>
        </p:txBody>
      </p:sp>
      <p:sp>
        <p:nvSpPr>
          <p:cNvPr id="11" name="Rectangle 9"/>
          <p:cNvSpPr>
            <a:spLocks noChangeArrowheads="1"/>
          </p:cNvSpPr>
          <p:nvPr/>
        </p:nvSpPr>
        <p:spPr bwMode="auto">
          <a:xfrm>
            <a:off x="4788024" y="4800601"/>
            <a:ext cx="4320158" cy="1004664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2857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None/>
            </a:pPr>
            <a:r>
              <a:rPr kumimoji="1" lang="zh-CN" altLang="en-US" sz="2400" b="1" dirty="0">
                <a:latin typeface="楷体" pitchFamily="49" charset="-122"/>
                <a:ea typeface="楷体" pitchFamily="49" charset="-122"/>
              </a:rPr>
              <a:t>数字字符 </a:t>
            </a:r>
            <a:r>
              <a:rPr kumimoji="1" lang="en-US" altLang="zh-CN" sz="2400" b="1" dirty="0">
                <a:latin typeface="楷体" pitchFamily="49" charset="-122"/>
                <a:ea typeface="楷体" pitchFamily="49" charset="-122"/>
              </a:rPr>
              <a:t>= </a:t>
            </a:r>
            <a:r>
              <a:rPr kumimoji="1" lang="zh-CN" altLang="en-US" sz="2400" b="1" dirty="0">
                <a:latin typeface="楷体" pitchFamily="49" charset="-122"/>
                <a:ea typeface="楷体" pitchFamily="49" charset="-122"/>
              </a:rPr>
              <a:t>数字   </a:t>
            </a:r>
            <a:r>
              <a:rPr kumimoji="1" lang="zh-CN" altLang="en-US" sz="2400" b="1" dirty="0" smtClean="0">
                <a:latin typeface="楷体" pitchFamily="49" charset="-122"/>
                <a:ea typeface="楷体" pitchFamily="49" charset="-122"/>
              </a:rPr>
              <a:t>  </a:t>
            </a:r>
            <a:r>
              <a:rPr kumimoji="1" lang="en-US" altLang="zh-CN" sz="2400" b="1" dirty="0" smtClean="0">
                <a:latin typeface="楷体" pitchFamily="49" charset="-122"/>
                <a:ea typeface="楷体" pitchFamily="49" charset="-122"/>
              </a:rPr>
              <a:t>+  </a:t>
            </a:r>
            <a:r>
              <a:rPr kumimoji="1" lang="en-US" altLang="zh-CN" sz="2400" b="1" dirty="0">
                <a:latin typeface="楷体" pitchFamily="49" charset="-122"/>
                <a:ea typeface="楷体" pitchFamily="49" charset="-122"/>
              </a:rPr>
              <a:t>'0' </a:t>
            </a:r>
          </a:p>
          <a:p>
            <a:pPr marL="2857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None/>
            </a:pPr>
            <a:r>
              <a:rPr kumimoji="1" lang="zh-CN" altLang="en-US" sz="2400" b="1" dirty="0">
                <a:latin typeface="楷体" pitchFamily="49" charset="-122"/>
                <a:ea typeface="楷体" pitchFamily="49" charset="-122"/>
              </a:rPr>
              <a:t>数字     </a:t>
            </a:r>
            <a:r>
              <a:rPr kumimoji="1" lang="en-US" altLang="zh-CN" sz="2400" b="1" dirty="0" smtClean="0">
                <a:latin typeface="楷体" pitchFamily="49" charset="-122"/>
                <a:ea typeface="楷体" pitchFamily="49" charset="-122"/>
              </a:rPr>
              <a:t>= </a:t>
            </a:r>
            <a:r>
              <a:rPr kumimoji="1" lang="zh-CN" altLang="en-US" sz="2400" b="1" dirty="0">
                <a:latin typeface="楷体" pitchFamily="49" charset="-122"/>
                <a:ea typeface="楷体" pitchFamily="49" charset="-122"/>
              </a:rPr>
              <a:t>数字字符</a:t>
            </a:r>
            <a:r>
              <a:rPr kumimoji="1" lang="en-US" altLang="zh-CN" sz="2400" b="1" dirty="0">
                <a:latin typeface="楷体" pitchFamily="49" charset="-122"/>
                <a:ea typeface="楷体" pitchFamily="49" charset="-122"/>
              </a:rPr>
              <a:t> </a:t>
            </a:r>
            <a:r>
              <a:rPr kumimoji="1" lang="en-US" altLang="zh-CN" sz="2400" b="1" dirty="0" smtClean="0">
                <a:latin typeface="楷体" pitchFamily="49" charset="-122"/>
                <a:ea typeface="楷体" pitchFamily="49" charset="-122"/>
              </a:rPr>
              <a:t>-  '0' </a:t>
            </a:r>
            <a:endParaRPr kumimoji="1" lang="en-US" altLang="zh-CN" sz="2400" b="1" dirty="0">
              <a:latin typeface="楷体" pitchFamily="49" charset="-122"/>
              <a:ea typeface="楷体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3904926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35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35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35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35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35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35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35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35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35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352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352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3523" grpId="0" build="p" autoUpdateAnimBg="0"/>
      <p:bldP spid="363529" grpId="0" build="p" autoUpdateAnimBg="0"/>
      <p:bldP spid="11" grpId="0" build="p" autoUpdateAnimBg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62000" y="1524000"/>
            <a:ext cx="7924800" cy="4419600"/>
          </a:xfrm>
        </p:spPr>
        <p:txBody>
          <a:bodyPr/>
          <a:lstStyle/>
          <a:p>
            <a:pPr algn="just"/>
            <a:r>
              <a:rPr lang="zh-CN" altLang="en-US" dirty="0" smtClean="0"/>
              <a:t>不同类型数据的混合运算，先转换为同一类型，再运算。</a:t>
            </a:r>
          </a:p>
          <a:p>
            <a:pPr algn="just">
              <a:lnSpc>
                <a:spcPct val="120000"/>
              </a:lnSpc>
              <a:spcBef>
                <a:spcPct val="50000"/>
              </a:spcBef>
            </a:pPr>
            <a:r>
              <a:rPr lang="zh-CN" altLang="en-US" dirty="0" smtClean="0"/>
              <a:t>自动</a:t>
            </a:r>
            <a:r>
              <a:rPr lang="zh-CN" altLang="en-US" dirty="0" smtClean="0"/>
              <a:t>类型转换</a:t>
            </a:r>
          </a:p>
          <a:p>
            <a:pPr lvl="1" algn="just" eaLnBrk="1" hangingPunct="1">
              <a:lnSpc>
                <a:spcPct val="120000"/>
              </a:lnSpc>
              <a:spcBef>
                <a:spcPct val="50000"/>
              </a:spcBef>
            </a:pPr>
            <a:r>
              <a:rPr lang="zh-CN" altLang="en-US" dirty="0" smtClean="0">
                <a:latin typeface="宋体" pitchFamily="2" charset="-122"/>
              </a:rPr>
              <a:t>非赋值运算的类型转换</a:t>
            </a:r>
          </a:p>
          <a:p>
            <a:pPr lvl="1" algn="just" eaLnBrk="1" hangingPunct="1">
              <a:lnSpc>
                <a:spcPct val="120000"/>
              </a:lnSpc>
              <a:spcBef>
                <a:spcPct val="50000"/>
              </a:spcBef>
            </a:pPr>
            <a:r>
              <a:rPr lang="zh-CN" altLang="en-US" dirty="0" smtClean="0">
                <a:latin typeface="宋体" pitchFamily="2" charset="-122"/>
              </a:rPr>
              <a:t>赋值运算的类型转换</a:t>
            </a:r>
          </a:p>
          <a:p>
            <a:pPr algn="just">
              <a:lnSpc>
                <a:spcPct val="120000"/>
              </a:lnSpc>
              <a:spcBef>
                <a:spcPct val="50000"/>
              </a:spcBef>
            </a:pPr>
            <a:r>
              <a:rPr lang="zh-CN" altLang="en-US" dirty="0" smtClean="0"/>
              <a:t>强制</a:t>
            </a:r>
            <a:r>
              <a:rPr lang="zh-CN" altLang="en-US" dirty="0" smtClean="0"/>
              <a:t>类型转换</a:t>
            </a:r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title"/>
          </p:nvPr>
        </p:nvSpPr>
        <p:spPr>
          <a:xfrm>
            <a:off x="533400" y="457200"/>
            <a:ext cx="8153400" cy="914400"/>
          </a:xfrm>
        </p:spPr>
        <p:txBody>
          <a:bodyPr/>
          <a:lstStyle/>
          <a:p>
            <a:pPr eaLnBrk="1" hangingPunct="1"/>
            <a:r>
              <a:rPr lang="zh-CN" altLang="en-US" dirty="0" smtClean="0"/>
              <a:t>三</a:t>
            </a:r>
            <a:r>
              <a:rPr lang="en-US" altLang="zh-CN" dirty="0" smtClean="0"/>
              <a:t>  </a:t>
            </a:r>
            <a:r>
              <a:rPr lang="zh-CN" altLang="en-US" dirty="0" smtClean="0"/>
              <a:t>类型转换</a:t>
            </a:r>
          </a:p>
        </p:txBody>
      </p:sp>
      <p:sp>
        <p:nvSpPr>
          <p:cNvPr id="45060" name="灯片编号占位符 1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9pPr>
          </a:lstStyle>
          <a:p>
            <a:pPr eaLnBrk="1" hangingPunct="1"/>
            <a:fld id="{531F91DB-4FF3-4271-9B2F-F3FDB4133A86}" type="slidenum">
              <a:rPr lang="zh-CN" altLang="en-US" smtClean="0">
                <a:latin typeface="Arial Black" pitchFamily="34" charset="0"/>
              </a:rPr>
              <a:pPr eaLnBrk="1" hangingPunct="1"/>
              <a:t>31</a:t>
            </a:fld>
            <a:endParaRPr lang="en-US" altLang="zh-CN" smtClean="0"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648686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>
          <a:xfrm>
            <a:off x="250825" y="476250"/>
            <a:ext cx="8893175" cy="865188"/>
          </a:xfrm>
        </p:spPr>
        <p:txBody>
          <a:bodyPr/>
          <a:lstStyle/>
          <a:p>
            <a:pPr eaLnBrk="1" hangingPunct="1"/>
            <a:r>
              <a:rPr lang="zh-CN" altLang="en-US" dirty="0" smtClean="0"/>
              <a:t>自动</a:t>
            </a:r>
            <a:r>
              <a:rPr lang="zh-CN" altLang="en-US" dirty="0" smtClean="0"/>
              <a:t>类型转换（非赋值运算）</a:t>
            </a:r>
          </a:p>
        </p:txBody>
      </p:sp>
      <p:sp>
        <p:nvSpPr>
          <p:cNvPr id="3655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27584" y="4293096"/>
            <a:ext cx="6781800" cy="2088232"/>
          </a:xfrm>
        </p:spPr>
        <p:txBody>
          <a:bodyPr>
            <a:normAutofit fontScale="92500" lnSpcReduction="10000"/>
          </a:bodyPr>
          <a:lstStyle/>
          <a:p>
            <a:pPr marL="533400" indent="-533400" algn="just" eaLnBrk="1" hangingPunct="1"/>
            <a:r>
              <a:rPr lang="zh-CN" altLang="en-US" dirty="0" smtClean="0">
                <a:solidFill>
                  <a:srgbClr val="FFFF00"/>
                </a:solidFill>
              </a:rPr>
              <a:t>水平方向：自动</a:t>
            </a:r>
          </a:p>
          <a:p>
            <a:pPr marL="533400" indent="-533400" algn="just" eaLnBrk="1" hangingPunct="1"/>
            <a:r>
              <a:rPr lang="zh-CN" altLang="en-US" dirty="0" smtClean="0">
                <a:solidFill>
                  <a:srgbClr val="FFFF00"/>
                </a:solidFill>
              </a:rPr>
              <a:t>垂直方向：低 </a:t>
            </a:r>
            <a:r>
              <a:rPr lang="zh-CN" altLang="en-US" dirty="0" smtClean="0">
                <a:solidFill>
                  <a:srgbClr val="FFFF00"/>
                </a:solidFill>
                <a:sym typeface="Wingdings" pitchFamily="2" charset="2"/>
              </a:rPr>
              <a:t> </a:t>
            </a:r>
            <a:r>
              <a:rPr lang="zh-CN" altLang="en-US" dirty="0" smtClean="0">
                <a:solidFill>
                  <a:srgbClr val="FFFF00"/>
                </a:solidFill>
                <a:sym typeface="Wingdings" pitchFamily="2" charset="2"/>
              </a:rPr>
              <a:t>高</a:t>
            </a:r>
            <a:endParaRPr lang="en-US" altLang="zh-CN" dirty="0" smtClean="0">
              <a:solidFill>
                <a:srgbClr val="FFFF00"/>
              </a:solidFill>
              <a:sym typeface="Wingdings" pitchFamily="2" charset="2"/>
            </a:endParaRPr>
          </a:p>
          <a:p>
            <a:pPr marL="533400" indent="-533400" algn="just" eaLnBrk="1" hangingPunct="1"/>
            <a:r>
              <a:rPr lang="zh-CN" altLang="en-US" dirty="0" smtClean="0">
                <a:solidFill>
                  <a:srgbClr val="FF0000"/>
                </a:solidFill>
                <a:sym typeface="Wingdings" pitchFamily="2" charset="2"/>
              </a:rPr>
              <a:t>短</a:t>
            </a:r>
            <a:r>
              <a:rPr lang="en-US" altLang="zh-CN" dirty="0" smtClean="0">
                <a:solidFill>
                  <a:srgbClr val="FF0000"/>
                </a:solidFill>
                <a:sym typeface="Wingdings" pitchFamily="2" charset="2"/>
              </a:rPr>
              <a:t>-&gt;</a:t>
            </a:r>
            <a:r>
              <a:rPr lang="zh-CN" altLang="en-US" dirty="0" smtClean="0">
                <a:solidFill>
                  <a:srgbClr val="FF0000"/>
                </a:solidFill>
                <a:sym typeface="Wingdings" pitchFamily="2" charset="2"/>
              </a:rPr>
              <a:t>长</a:t>
            </a:r>
            <a:endParaRPr lang="en-US" altLang="zh-CN" dirty="0" smtClean="0">
              <a:solidFill>
                <a:srgbClr val="FF0000"/>
              </a:solidFill>
              <a:sym typeface="Wingdings" pitchFamily="2" charset="2"/>
            </a:endParaRPr>
          </a:p>
          <a:p>
            <a:pPr marL="533400" indent="-533400" algn="just" eaLnBrk="1" hangingPunct="1"/>
            <a:r>
              <a:rPr lang="zh-CN" altLang="en-US" dirty="0">
                <a:solidFill>
                  <a:srgbClr val="FF0000"/>
                </a:solidFill>
                <a:sym typeface="Wingdings" pitchFamily="2" charset="2"/>
              </a:rPr>
              <a:t>带符号</a:t>
            </a:r>
            <a:r>
              <a:rPr lang="en-US" altLang="zh-CN" dirty="0" smtClean="0">
                <a:solidFill>
                  <a:srgbClr val="FF0000"/>
                </a:solidFill>
                <a:sym typeface="Wingdings" pitchFamily="2" charset="2"/>
              </a:rPr>
              <a:t>-&gt;</a:t>
            </a:r>
            <a:r>
              <a:rPr lang="zh-CN" altLang="en-US" dirty="0" smtClean="0">
                <a:solidFill>
                  <a:srgbClr val="FF0000"/>
                </a:solidFill>
                <a:sym typeface="Wingdings" pitchFamily="2" charset="2"/>
              </a:rPr>
              <a:t>无</a:t>
            </a:r>
            <a:r>
              <a:rPr lang="zh-CN" altLang="en-US" dirty="0">
                <a:solidFill>
                  <a:srgbClr val="FF0000"/>
                </a:solidFill>
                <a:sym typeface="Wingdings" pitchFamily="2" charset="2"/>
              </a:rPr>
              <a:t>符号</a:t>
            </a:r>
            <a:r>
              <a:rPr lang="zh-CN" altLang="en-US" dirty="0" smtClean="0">
                <a:solidFill>
                  <a:srgbClr val="FF0000"/>
                </a:solidFill>
              </a:rPr>
              <a:t> </a:t>
            </a:r>
            <a:endParaRPr lang="zh-CN" altLang="en-US" dirty="0" smtClean="0">
              <a:solidFill>
                <a:srgbClr val="FF0000"/>
              </a:solidFill>
            </a:endParaRPr>
          </a:p>
        </p:txBody>
      </p:sp>
      <p:grpSp>
        <p:nvGrpSpPr>
          <p:cNvPr id="46084" name="Group 11"/>
          <p:cNvGrpSpPr>
            <a:grpSpLocks/>
          </p:cNvGrpSpPr>
          <p:nvPr/>
        </p:nvGrpSpPr>
        <p:grpSpPr bwMode="auto">
          <a:xfrm>
            <a:off x="827584" y="1295400"/>
            <a:ext cx="6781800" cy="2895600"/>
            <a:chOff x="912" y="1872"/>
            <a:chExt cx="4272" cy="1824"/>
          </a:xfrm>
        </p:grpSpPr>
        <p:sp>
          <p:nvSpPr>
            <p:cNvPr id="46086" name="Text Box 5"/>
            <p:cNvSpPr txBox="1">
              <a:spLocks noChangeArrowheads="1"/>
            </p:cNvSpPr>
            <p:nvPr/>
          </p:nvSpPr>
          <p:spPr bwMode="auto">
            <a:xfrm>
              <a:off x="912" y="1872"/>
              <a:ext cx="4272" cy="18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9pPr>
            </a:lstStyle>
            <a:p>
              <a:pPr algn="just"/>
              <a:r>
                <a:rPr lang="zh-CN" altLang="en-US" sz="2400" b="1" dirty="0"/>
                <a:t>高           </a:t>
              </a:r>
              <a:r>
                <a:rPr lang="en-US" altLang="zh-CN" sz="2400" b="1" dirty="0"/>
                <a:t>double             </a:t>
              </a:r>
              <a:r>
                <a:rPr lang="en-US" altLang="zh-CN" sz="2400" b="1" dirty="0">
                  <a:solidFill>
                    <a:srgbClr val="CC0066"/>
                  </a:solidFill>
                  <a:sym typeface="Wingdings" pitchFamily="2" charset="2"/>
                </a:rPr>
                <a:t></a:t>
              </a:r>
              <a:r>
                <a:rPr lang="en-US" altLang="zh-CN" sz="2400" b="1" dirty="0">
                  <a:sym typeface="Wingdings" pitchFamily="2" charset="2"/>
                </a:rPr>
                <a:t>   </a:t>
              </a:r>
              <a:r>
                <a:rPr lang="en-US" altLang="zh-CN" sz="2400" b="1" dirty="0"/>
                <a:t>float</a:t>
              </a:r>
            </a:p>
            <a:p>
              <a:pPr algn="just"/>
              <a:r>
                <a:rPr lang="en-US" altLang="zh-CN" sz="2400" b="1" dirty="0"/>
                <a:t>                  </a:t>
              </a:r>
            </a:p>
            <a:p>
              <a:pPr algn="just"/>
              <a:r>
                <a:rPr lang="en-US" altLang="zh-CN" sz="2400" b="1" dirty="0"/>
                <a:t>               unsigned long </a:t>
              </a:r>
              <a:r>
                <a:rPr lang="en-US" altLang="zh-CN" sz="2400" b="1" dirty="0">
                  <a:solidFill>
                    <a:srgbClr val="CC0066"/>
                  </a:solidFill>
                  <a:sym typeface="Wingdings" pitchFamily="2" charset="2"/>
                </a:rPr>
                <a:t></a:t>
              </a:r>
              <a:r>
                <a:rPr lang="en-US" altLang="zh-CN" sz="2400" b="1" dirty="0"/>
                <a:t>   long</a:t>
              </a:r>
            </a:p>
            <a:p>
              <a:pPr algn="just"/>
              <a:r>
                <a:rPr lang="en-US" altLang="zh-CN" sz="2400" b="1" dirty="0"/>
                <a:t>                  </a:t>
              </a:r>
            </a:p>
            <a:p>
              <a:pPr algn="just"/>
              <a:r>
                <a:rPr lang="en-US" altLang="zh-CN" sz="2400" b="1" dirty="0"/>
                <a:t>               unsigned         </a:t>
              </a:r>
              <a:r>
                <a:rPr lang="en-US" altLang="zh-CN" sz="2400" b="1" dirty="0">
                  <a:solidFill>
                    <a:srgbClr val="CC0066"/>
                  </a:solidFill>
                  <a:sym typeface="Wingdings" pitchFamily="2" charset="2"/>
                </a:rPr>
                <a:t></a:t>
              </a:r>
              <a:r>
                <a:rPr lang="en-US" altLang="zh-CN" sz="2400" b="1" dirty="0"/>
                <a:t>  unsigned short</a:t>
              </a:r>
            </a:p>
            <a:p>
              <a:pPr algn="just"/>
              <a:r>
                <a:rPr lang="en-US" altLang="zh-CN" sz="2400" b="1" dirty="0"/>
                <a:t>                 </a:t>
              </a:r>
            </a:p>
            <a:p>
              <a:pPr algn="just"/>
              <a:r>
                <a:rPr lang="zh-CN" altLang="en-US" sz="2400" b="1" dirty="0"/>
                <a:t>低           </a:t>
              </a:r>
              <a:r>
                <a:rPr lang="en-US" altLang="zh-CN" sz="2400" b="1" dirty="0" err="1"/>
                <a:t>int</a:t>
              </a:r>
              <a:r>
                <a:rPr lang="en-US" altLang="zh-CN" sz="2400" b="1" dirty="0"/>
                <a:t>                    </a:t>
              </a:r>
              <a:r>
                <a:rPr lang="en-US" altLang="zh-CN" sz="2400" b="1" dirty="0">
                  <a:solidFill>
                    <a:srgbClr val="CC0066"/>
                  </a:solidFill>
                  <a:sym typeface="Wingdings" pitchFamily="2" charset="2"/>
                </a:rPr>
                <a:t></a:t>
              </a:r>
              <a:r>
                <a:rPr lang="en-US" altLang="zh-CN" sz="2400" b="1" dirty="0"/>
                <a:t>   char, short</a:t>
              </a:r>
            </a:p>
          </p:txBody>
        </p:sp>
        <p:sp>
          <p:nvSpPr>
            <p:cNvPr id="46087" name="Line 6"/>
            <p:cNvSpPr>
              <a:spLocks noChangeShapeType="1"/>
            </p:cNvSpPr>
            <p:nvPr/>
          </p:nvSpPr>
          <p:spPr bwMode="auto">
            <a:xfrm flipV="1">
              <a:off x="1088" y="2304"/>
              <a:ext cx="0" cy="768"/>
            </a:xfrm>
            <a:prstGeom prst="line">
              <a:avLst/>
            </a:prstGeom>
            <a:noFill/>
            <a:ln w="38100">
              <a:solidFill>
                <a:schemeClr val="bg2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46088" name="Line 7"/>
            <p:cNvSpPr>
              <a:spLocks noChangeShapeType="1"/>
            </p:cNvSpPr>
            <p:nvPr/>
          </p:nvSpPr>
          <p:spPr bwMode="auto">
            <a:xfrm flipV="1">
              <a:off x="1824" y="2160"/>
              <a:ext cx="0" cy="192"/>
            </a:xfrm>
            <a:prstGeom prst="line">
              <a:avLst/>
            </a:prstGeom>
            <a:noFill/>
            <a:ln w="38100">
              <a:solidFill>
                <a:srgbClr val="33CC33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46089" name="Line 8"/>
            <p:cNvSpPr>
              <a:spLocks noChangeShapeType="1"/>
            </p:cNvSpPr>
            <p:nvPr/>
          </p:nvSpPr>
          <p:spPr bwMode="auto">
            <a:xfrm flipV="1">
              <a:off x="1824" y="2640"/>
              <a:ext cx="0" cy="192"/>
            </a:xfrm>
            <a:prstGeom prst="line">
              <a:avLst/>
            </a:prstGeom>
            <a:noFill/>
            <a:ln w="38100">
              <a:solidFill>
                <a:srgbClr val="33CC33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46090" name="Line 9"/>
            <p:cNvSpPr>
              <a:spLocks noChangeShapeType="1"/>
            </p:cNvSpPr>
            <p:nvPr/>
          </p:nvSpPr>
          <p:spPr bwMode="auto">
            <a:xfrm flipV="1">
              <a:off x="1824" y="3072"/>
              <a:ext cx="0" cy="192"/>
            </a:xfrm>
            <a:prstGeom prst="line">
              <a:avLst/>
            </a:prstGeom>
            <a:noFill/>
            <a:ln w="38100">
              <a:solidFill>
                <a:srgbClr val="00FF00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</p:grpSp>
      <p:sp>
        <p:nvSpPr>
          <p:cNvPr id="46085" name="灯片编号占位符 1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9pPr>
          </a:lstStyle>
          <a:p>
            <a:pPr eaLnBrk="1" hangingPunct="1"/>
            <a:fld id="{6F028DC4-79BB-4299-8339-C93E4555A85D}" type="slidenum">
              <a:rPr lang="zh-CN" altLang="en-US" smtClean="0">
                <a:latin typeface="Arial Black" pitchFamily="34" charset="0"/>
              </a:rPr>
              <a:pPr eaLnBrk="1" hangingPunct="1"/>
              <a:t>32</a:t>
            </a:fld>
            <a:endParaRPr lang="en-US" altLang="zh-CN" smtClean="0"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216695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55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655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55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655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55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655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55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655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5571" grpId="0" build="p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>
          <a:xfrm>
            <a:off x="1042988" y="260350"/>
            <a:ext cx="7993062" cy="838200"/>
          </a:xfrm>
        </p:spPr>
        <p:txBody>
          <a:bodyPr/>
          <a:lstStyle/>
          <a:p>
            <a:pPr eaLnBrk="1" hangingPunct="1"/>
            <a:r>
              <a:rPr lang="zh-CN" altLang="en-US" smtClean="0"/>
              <a:t>自动类型转换（非赋值运算）</a:t>
            </a:r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206500"/>
            <a:ext cx="3678238" cy="2006600"/>
          </a:xfrm>
        </p:spPr>
        <p:txBody>
          <a:bodyPr/>
          <a:lstStyle/>
          <a:p>
            <a:pPr marL="990600" lvl="1" indent="-533400" algn="just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zh-CN" altLang="en-US" dirty="0" smtClean="0"/>
              <a:t>'</a:t>
            </a:r>
            <a:r>
              <a:rPr lang="en-US" altLang="zh-CN" dirty="0" smtClean="0"/>
              <a:t>A' + 12 – 10.05 </a:t>
            </a:r>
          </a:p>
          <a:p>
            <a:pPr marL="990600" lvl="1" indent="-533400" algn="just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zh-CN" dirty="0" smtClean="0"/>
              <a:t>65</a:t>
            </a:r>
          </a:p>
          <a:p>
            <a:pPr marL="990600" lvl="1" indent="-533400" algn="just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zh-CN" dirty="0" smtClean="0"/>
              <a:t>    77</a:t>
            </a:r>
          </a:p>
          <a:p>
            <a:pPr marL="990600" lvl="1" indent="-533400" algn="just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zh-CN" dirty="0" smtClean="0"/>
              <a:t>           66.95</a:t>
            </a:r>
          </a:p>
        </p:txBody>
      </p:sp>
      <p:sp>
        <p:nvSpPr>
          <p:cNvPr id="47108" name="Line 10"/>
          <p:cNvSpPr>
            <a:spLocks noChangeShapeType="1"/>
          </p:cNvSpPr>
          <p:nvPr/>
        </p:nvSpPr>
        <p:spPr bwMode="auto">
          <a:xfrm>
            <a:off x="1095375" y="1628775"/>
            <a:ext cx="381000" cy="0"/>
          </a:xfrm>
          <a:prstGeom prst="line">
            <a:avLst/>
          </a:prstGeom>
          <a:noFill/>
          <a:ln w="38100" cap="sq">
            <a:solidFill>
              <a:srgbClr val="CC0066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zh-CN" altLang="en-US"/>
          </a:p>
        </p:txBody>
      </p:sp>
      <p:sp>
        <p:nvSpPr>
          <p:cNvPr id="47109" name="Line 11"/>
          <p:cNvSpPr>
            <a:spLocks noChangeShapeType="1"/>
          </p:cNvSpPr>
          <p:nvPr/>
        </p:nvSpPr>
        <p:spPr bwMode="auto">
          <a:xfrm>
            <a:off x="1066800" y="2133600"/>
            <a:ext cx="1143000" cy="0"/>
          </a:xfrm>
          <a:prstGeom prst="line">
            <a:avLst/>
          </a:prstGeom>
          <a:noFill/>
          <a:ln w="38100" cap="sq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zh-CN" altLang="en-US"/>
          </a:p>
        </p:txBody>
      </p:sp>
      <p:sp>
        <p:nvSpPr>
          <p:cNvPr id="47110" name="Line 12"/>
          <p:cNvSpPr>
            <a:spLocks noChangeShapeType="1"/>
          </p:cNvSpPr>
          <p:nvPr/>
        </p:nvSpPr>
        <p:spPr bwMode="auto">
          <a:xfrm>
            <a:off x="1066800" y="2636838"/>
            <a:ext cx="2514600" cy="0"/>
          </a:xfrm>
          <a:prstGeom prst="line">
            <a:avLst/>
          </a:prstGeom>
          <a:noFill/>
          <a:ln w="38100" cap="sq">
            <a:solidFill>
              <a:srgbClr val="33CC33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zh-CN" altLang="en-US"/>
          </a:p>
        </p:txBody>
      </p:sp>
      <p:sp>
        <p:nvSpPr>
          <p:cNvPr id="47112" name="灯片编号占位符 1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9pPr>
          </a:lstStyle>
          <a:p>
            <a:pPr eaLnBrk="1" hangingPunct="1"/>
            <a:fld id="{2E7F5984-B5ED-40DA-B096-30A76ACD640C}" type="slidenum">
              <a:rPr lang="zh-CN" altLang="en-US" smtClean="0">
                <a:latin typeface="Arial Black" pitchFamily="34" charset="0"/>
              </a:rPr>
              <a:pPr eaLnBrk="1" hangingPunct="1"/>
              <a:t>33</a:t>
            </a:fld>
            <a:endParaRPr lang="en-US" altLang="zh-CN" smtClean="0"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135464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109" grpId="0" animBg="1"/>
      <p:bldP spid="47110" grpId="0" animBg="1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>
          <a:xfrm>
            <a:off x="539750" y="476250"/>
            <a:ext cx="7772400" cy="838200"/>
          </a:xfrm>
        </p:spPr>
        <p:txBody>
          <a:bodyPr/>
          <a:lstStyle/>
          <a:p>
            <a:pPr eaLnBrk="1" hangingPunct="1"/>
            <a:r>
              <a:rPr lang="zh-CN" altLang="en-US" smtClean="0"/>
              <a:t>自动类型转换（赋值运算）</a:t>
            </a:r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524000"/>
            <a:ext cx="8077200" cy="1828800"/>
          </a:xfrm>
        </p:spPr>
        <p:txBody>
          <a:bodyPr>
            <a:normAutofit lnSpcReduction="10000"/>
          </a:bodyPr>
          <a:lstStyle/>
          <a:p>
            <a:pPr marL="533400" indent="-533400" algn="just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zh-CN" altLang="en-US" sz="2800" smtClean="0">
                <a:solidFill>
                  <a:srgbClr val="CC0066"/>
                </a:solidFill>
                <a:latin typeface="宋体" pitchFamily="2" charset="-122"/>
              </a:rPr>
              <a:t>变量</a:t>
            </a:r>
            <a:r>
              <a:rPr lang="zh-CN" altLang="en-US" sz="2800" smtClean="0">
                <a:solidFill>
                  <a:srgbClr val="FFFF00"/>
                </a:solidFill>
                <a:latin typeface="宋体" pitchFamily="2" charset="-122"/>
              </a:rPr>
              <a:t> </a:t>
            </a:r>
            <a:r>
              <a:rPr lang="en-US" altLang="zh-CN" sz="2800" smtClean="0"/>
              <a:t>=</a:t>
            </a:r>
            <a:r>
              <a:rPr lang="zh-CN" altLang="en-US" sz="2800" smtClean="0">
                <a:latin typeface="宋体" pitchFamily="2" charset="-122"/>
              </a:rPr>
              <a:t> </a:t>
            </a:r>
            <a:r>
              <a:rPr lang="zh-CN" altLang="en-US" sz="2800" smtClean="0">
                <a:solidFill>
                  <a:schemeClr val="bg2"/>
                </a:solidFill>
                <a:latin typeface="宋体" pitchFamily="2" charset="-122"/>
              </a:rPr>
              <a:t>表达式</a:t>
            </a:r>
          </a:p>
          <a:p>
            <a:pPr marL="533400" indent="-533400" algn="just" eaLnBrk="1" hangingPunct="1">
              <a:lnSpc>
                <a:spcPct val="90000"/>
              </a:lnSpc>
              <a:buFont typeface="Wingdings" pitchFamily="2" charset="2"/>
              <a:buNone/>
            </a:pPr>
            <a:endParaRPr lang="zh-CN" altLang="en-US" sz="2800" smtClean="0">
              <a:solidFill>
                <a:srgbClr val="FF9933"/>
              </a:solidFill>
              <a:latin typeface="宋体" pitchFamily="2" charset="-122"/>
            </a:endParaRPr>
          </a:p>
          <a:p>
            <a:pPr marL="533400" indent="-533400" algn="just" eaLnBrk="1" hangingPunct="1">
              <a:lnSpc>
                <a:spcPct val="90000"/>
              </a:lnSpc>
            </a:pPr>
            <a:r>
              <a:rPr lang="zh-CN" altLang="en-US" sz="2800" smtClean="0">
                <a:latin typeface="宋体" pitchFamily="2" charset="-122"/>
              </a:rPr>
              <a:t>计算赋值运算符右侧</a:t>
            </a:r>
            <a:r>
              <a:rPr lang="zh-CN" altLang="en-US" sz="2800" smtClean="0">
                <a:solidFill>
                  <a:schemeClr val="bg2"/>
                </a:solidFill>
                <a:latin typeface="宋体" pitchFamily="2" charset="-122"/>
                <a:ea typeface="仿宋_GB2312" pitchFamily="49" charset="-122"/>
              </a:rPr>
              <a:t>表达式</a:t>
            </a:r>
            <a:r>
              <a:rPr lang="zh-CN" altLang="en-US" sz="2800" smtClean="0">
                <a:latin typeface="宋体" pitchFamily="2" charset="-122"/>
              </a:rPr>
              <a:t>的值</a:t>
            </a:r>
          </a:p>
          <a:p>
            <a:pPr marL="533400" indent="-533400" algn="just" eaLnBrk="1" hangingPunct="1">
              <a:lnSpc>
                <a:spcPct val="90000"/>
              </a:lnSpc>
            </a:pPr>
            <a:r>
              <a:rPr lang="zh-CN" altLang="en-US" sz="2800" smtClean="0">
                <a:latin typeface="宋体" pitchFamily="2" charset="-122"/>
              </a:rPr>
              <a:t>将赋值运算符右侧</a:t>
            </a:r>
            <a:r>
              <a:rPr lang="zh-CN" altLang="en-US" sz="2800" smtClean="0">
                <a:solidFill>
                  <a:schemeClr val="bg2"/>
                </a:solidFill>
                <a:latin typeface="宋体" pitchFamily="2" charset="-122"/>
                <a:ea typeface="仿宋_GB2312" pitchFamily="49" charset="-122"/>
              </a:rPr>
              <a:t>表达式</a:t>
            </a:r>
            <a:r>
              <a:rPr lang="zh-CN" altLang="en-US" sz="2800" smtClean="0">
                <a:latin typeface="宋体" pitchFamily="2" charset="-122"/>
              </a:rPr>
              <a:t>的值赋给左侧的</a:t>
            </a:r>
            <a:r>
              <a:rPr lang="zh-CN" altLang="en-US" sz="2800" smtClean="0">
                <a:solidFill>
                  <a:srgbClr val="CC0066"/>
                </a:solidFill>
                <a:latin typeface="宋体" pitchFamily="2" charset="-122"/>
                <a:ea typeface="仿宋_GB2312" pitchFamily="49" charset="-122"/>
              </a:rPr>
              <a:t>变量</a:t>
            </a:r>
            <a:endParaRPr lang="zh-CN" altLang="en-US" sz="2800" smtClean="0">
              <a:solidFill>
                <a:srgbClr val="CC0066"/>
              </a:solidFill>
              <a:latin typeface="宋体" pitchFamily="2" charset="-122"/>
            </a:endParaRPr>
          </a:p>
        </p:txBody>
      </p:sp>
      <p:sp>
        <p:nvSpPr>
          <p:cNvPr id="367620" name="AutoShape 4"/>
          <p:cNvSpPr>
            <a:spLocks noChangeArrowheads="1"/>
          </p:cNvSpPr>
          <p:nvPr/>
        </p:nvSpPr>
        <p:spPr bwMode="auto">
          <a:xfrm>
            <a:off x="2590800" y="4495800"/>
            <a:ext cx="5257800" cy="1557338"/>
          </a:xfrm>
          <a:prstGeom prst="wedgeRectCallout">
            <a:avLst>
              <a:gd name="adj1" fmla="val -56704"/>
              <a:gd name="adj2" fmla="val -115037"/>
            </a:avLst>
          </a:prstGeom>
          <a:noFill/>
          <a:ln w="12700" cap="sq">
            <a:solidFill>
              <a:schemeClr val="accent1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algn="just">
              <a:spcBef>
                <a:spcPct val="20000"/>
              </a:spcBef>
              <a:buClr>
                <a:srgbClr val="33CCCC"/>
              </a:buClr>
              <a:buSzPct val="110000"/>
            </a:pPr>
            <a:r>
              <a:rPr kumimoji="1" lang="zh-CN" altLang="en-US" sz="2800" b="1">
                <a:latin typeface="宋体" pitchFamily="2" charset="-122"/>
              </a:rPr>
              <a:t>将赋值运算符右侧表达式的类型</a:t>
            </a:r>
          </a:p>
          <a:p>
            <a:pPr algn="just">
              <a:spcBef>
                <a:spcPct val="20000"/>
              </a:spcBef>
              <a:buClr>
                <a:srgbClr val="33CCCC"/>
              </a:buClr>
              <a:buSzPct val="110000"/>
            </a:pPr>
            <a:r>
              <a:rPr kumimoji="1" lang="zh-CN" altLang="en-US" sz="2800" b="1">
                <a:latin typeface="宋体" pitchFamily="2" charset="-122"/>
              </a:rPr>
              <a:t>自动转换成</a:t>
            </a:r>
          </a:p>
          <a:p>
            <a:pPr algn="just">
              <a:spcBef>
                <a:spcPct val="20000"/>
              </a:spcBef>
              <a:buClr>
                <a:srgbClr val="33CCCC"/>
              </a:buClr>
              <a:buSzPct val="110000"/>
            </a:pPr>
            <a:r>
              <a:rPr kumimoji="1" lang="zh-CN" altLang="en-US" sz="2800" b="1">
                <a:latin typeface="宋体" pitchFamily="2" charset="-122"/>
              </a:rPr>
              <a:t>赋值号左侧变量的类型</a:t>
            </a:r>
          </a:p>
        </p:txBody>
      </p:sp>
      <p:sp>
        <p:nvSpPr>
          <p:cNvPr id="48133" name="灯片编号占位符 1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9pPr>
          </a:lstStyle>
          <a:p>
            <a:pPr eaLnBrk="1" hangingPunct="1"/>
            <a:fld id="{96DACB84-BF23-4A1E-9642-A4C284432D74}" type="slidenum">
              <a:rPr lang="zh-CN" altLang="en-US" smtClean="0">
                <a:latin typeface="Arial Black" pitchFamily="34" charset="0"/>
              </a:rPr>
              <a:pPr eaLnBrk="1" hangingPunct="1"/>
              <a:t>34</a:t>
            </a:fld>
            <a:endParaRPr lang="en-US" altLang="zh-CN" smtClean="0"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078598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76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676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676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7620" grpId="0" animBg="1" autoUpdateAnimBg="0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【</a:t>
            </a:r>
            <a:r>
              <a:rPr lang="zh-CN" altLang="en-US" smtClean="0"/>
              <a:t>例子</a:t>
            </a:r>
            <a:r>
              <a:rPr lang="en-US" altLang="zh-CN" smtClean="0"/>
              <a:t>】</a:t>
            </a:r>
            <a:r>
              <a:rPr lang="zh-CN" altLang="en-US" smtClean="0"/>
              <a:t>自动转换</a:t>
            </a:r>
            <a:endParaRPr lang="zh-CN" altLang="en-US" dirty="0" smtClean="0"/>
          </a:p>
        </p:txBody>
      </p:sp>
      <p:sp>
        <p:nvSpPr>
          <p:cNvPr id="46085" name="灯片编号占位符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9pPr>
          </a:lstStyle>
          <a:p>
            <a:fld id="{6F028DC4-79BB-4299-8339-C93E4555A85D}" type="slidenum">
              <a:rPr lang="zh-CN" altLang="en-US" smtClean="0">
                <a:solidFill>
                  <a:prstClr val="white"/>
                </a:solidFill>
              </a:rPr>
              <a:pPr/>
              <a:t>35</a:t>
            </a:fld>
            <a:endParaRPr lang="en-US" altLang="zh-CN" smtClean="0">
              <a:solidFill>
                <a:prstClr val="white"/>
              </a:solidFill>
            </a:endParaRPr>
          </a:p>
        </p:txBody>
      </p:sp>
      <p:sp>
        <p:nvSpPr>
          <p:cNvPr id="5" name="内容占位符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zh-CN" dirty="0" smtClean="0"/>
              <a:t>long a = -1;</a:t>
            </a:r>
          </a:p>
          <a:p>
            <a:pPr marL="0" indent="0">
              <a:buNone/>
            </a:pPr>
            <a:r>
              <a:rPr lang="en-US" altLang="zh-CN" dirty="0" smtClean="0"/>
              <a:t>unsigned long b, c;</a:t>
            </a:r>
          </a:p>
          <a:p>
            <a:pPr marL="0" indent="0">
              <a:buNone/>
            </a:pPr>
            <a:endParaRPr lang="en-US" altLang="zh-CN" dirty="0" smtClean="0"/>
          </a:p>
          <a:p>
            <a:pPr marL="0" indent="0">
              <a:buNone/>
            </a:pPr>
            <a:r>
              <a:rPr lang="en-US" altLang="zh-CN" dirty="0" smtClean="0"/>
              <a:t>b = a;       </a:t>
            </a:r>
            <a:r>
              <a:rPr lang="zh-CN" altLang="en-US" dirty="0" smtClean="0"/>
              <a:t>问 </a:t>
            </a:r>
            <a:r>
              <a:rPr lang="en-US" altLang="zh-CN" dirty="0" smtClean="0"/>
              <a:t>b </a:t>
            </a:r>
            <a:r>
              <a:rPr lang="en-US" altLang="zh-CN" dirty="0"/>
              <a:t>= ?</a:t>
            </a:r>
          </a:p>
          <a:p>
            <a:pPr marL="0" indent="0">
              <a:buNone/>
            </a:pPr>
            <a:r>
              <a:rPr lang="en-US" altLang="zh-CN" dirty="0" smtClean="0"/>
              <a:t>c = a+1;     </a:t>
            </a:r>
            <a:r>
              <a:rPr lang="zh-CN" altLang="en-US" dirty="0" smtClean="0"/>
              <a:t>问 </a:t>
            </a:r>
            <a:r>
              <a:rPr lang="en-US" altLang="zh-CN" dirty="0" smtClean="0"/>
              <a:t>c = ?</a:t>
            </a:r>
          </a:p>
          <a:p>
            <a:pPr marL="0" indent="0">
              <a:buNone/>
            </a:pPr>
            <a:r>
              <a:rPr lang="en-US" altLang="zh-CN" dirty="0" smtClean="0"/>
              <a:t>c = c + a;   </a:t>
            </a:r>
            <a:r>
              <a:rPr lang="zh-CN" altLang="en-US" dirty="0" smtClean="0"/>
              <a:t>问 </a:t>
            </a:r>
            <a:r>
              <a:rPr lang="en-US" altLang="zh-CN" dirty="0"/>
              <a:t>c = ?</a:t>
            </a:r>
            <a:endParaRPr lang="en-US" altLang="zh-CN" dirty="0" smtClean="0"/>
          </a:p>
          <a:p>
            <a:pPr marL="0" indent="0">
              <a:buNone/>
            </a:pP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9061426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>
          <a:xfrm>
            <a:off x="755650" y="404813"/>
            <a:ext cx="7772400" cy="838200"/>
          </a:xfrm>
        </p:spPr>
        <p:txBody>
          <a:bodyPr/>
          <a:lstStyle/>
          <a:p>
            <a:pPr eaLnBrk="1" hangingPunct="1"/>
            <a:r>
              <a:rPr lang="zh-CN" altLang="en-US" smtClean="0"/>
              <a:t>自动类型转换（赋值运算）</a:t>
            </a:r>
          </a:p>
        </p:txBody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47688" y="1587500"/>
            <a:ext cx="2286000" cy="990600"/>
          </a:xfrm>
        </p:spPr>
        <p:txBody>
          <a:bodyPr/>
          <a:lstStyle/>
          <a:p>
            <a:pPr marL="990600" lvl="1" indent="-533400" algn="just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zh-CN" dirty="0" smtClean="0"/>
              <a:t>double x;</a:t>
            </a:r>
          </a:p>
          <a:p>
            <a:pPr marL="990600" lvl="1" indent="-533400" algn="just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zh-CN" dirty="0" smtClean="0"/>
              <a:t>x = 1;</a:t>
            </a:r>
          </a:p>
        </p:txBody>
      </p:sp>
      <p:sp>
        <p:nvSpPr>
          <p:cNvPr id="368644" name="Text Box 4"/>
          <p:cNvSpPr txBox="1">
            <a:spLocks noChangeArrowheads="1"/>
          </p:cNvSpPr>
          <p:nvPr/>
        </p:nvSpPr>
        <p:spPr bwMode="auto">
          <a:xfrm>
            <a:off x="1115616" y="2644949"/>
            <a:ext cx="1887860" cy="3877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9pPr>
          </a:lstStyle>
          <a:p>
            <a:pPr eaLnBrk="1" hangingPunct="1">
              <a:lnSpc>
                <a:spcPct val="80000"/>
              </a:lnSpc>
              <a:spcBef>
                <a:spcPct val="20000"/>
              </a:spcBef>
              <a:buClr>
                <a:srgbClr val="33CCCC"/>
              </a:buClr>
              <a:buSzPct val="80000"/>
              <a:buFont typeface="Wingdings" pitchFamily="2" charset="2"/>
              <a:buNone/>
            </a:pPr>
            <a:r>
              <a:rPr kumimoji="1" lang="en-US" altLang="zh-CN" sz="2400" b="1" dirty="0">
                <a:solidFill>
                  <a:srgbClr val="FF0000"/>
                </a:solidFill>
                <a:ea typeface="仿宋_GB2312" pitchFamily="49" charset="-122"/>
              </a:rPr>
              <a:t>x </a:t>
            </a:r>
            <a:r>
              <a:rPr kumimoji="1" lang="en-US" altLang="zh-CN" sz="2400" b="1" dirty="0" smtClean="0">
                <a:solidFill>
                  <a:srgbClr val="FF0000"/>
                </a:solidFill>
                <a:ea typeface="仿宋_GB2312" pitchFamily="49" charset="-122"/>
              </a:rPr>
              <a:t>= 1.0</a:t>
            </a:r>
            <a:endParaRPr kumimoji="1" lang="zh-CN" altLang="zh-CN" sz="2400" b="1" dirty="0">
              <a:solidFill>
                <a:srgbClr val="FF0000"/>
              </a:solidFill>
              <a:ea typeface="仿宋_GB2312" pitchFamily="49" charset="-122"/>
            </a:endParaRPr>
          </a:p>
        </p:txBody>
      </p:sp>
      <p:sp>
        <p:nvSpPr>
          <p:cNvPr id="368645" name="Rectangle 5"/>
          <p:cNvSpPr>
            <a:spLocks noChangeArrowheads="1"/>
          </p:cNvSpPr>
          <p:nvPr/>
        </p:nvSpPr>
        <p:spPr bwMode="auto">
          <a:xfrm>
            <a:off x="4662488" y="1663700"/>
            <a:ext cx="3505200" cy="1981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2075" tIns="46038" rIns="92075" bIns="46038"/>
          <a:lstStyle/>
          <a:p>
            <a:pPr marL="990600" lvl="1" indent="-533400" algn="just">
              <a:lnSpc>
                <a:spcPct val="90000"/>
              </a:lnSpc>
              <a:spcBef>
                <a:spcPct val="20000"/>
              </a:spcBef>
              <a:buClr>
                <a:srgbClr val="33CCCC"/>
              </a:buClr>
              <a:buSzPct val="110000"/>
            </a:pPr>
            <a:r>
              <a:rPr kumimoji="1" lang="en-US" altLang="zh-CN" sz="2800" b="1"/>
              <a:t>short a = 1000;</a:t>
            </a:r>
          </a:p>
          <a:p>
            <a:pPr marL="990600" lvl="1" indent="-533400" algn="just">
              <a:lnSpc>
                <a:spcPct val="90000"/>
              </a:lnSpc>
              <a:spcBef>
                <a:spcPct val="20000"/>
              </a:spcBef>
              <a:buClr>
                <a:srgbClr val="33CCCC"/>
              </a:buClr>
              <a:buSzPct val="110000"/>
            </a:pPr>
            <a:r>
              <a:rPr kumimoji="1" lang="en-US" altLang="zh-CN" sz="2800" b="1"/>
              <a:t>char b = 'A';</a:t>
            </a:r>
          </a:p>
          <a:p>
            <a:pPr marL="990600" lvl="1" indent="-533400" algn="just">
              <a:lnSpc>
                <a:spcPct val="90000"/>
              </a:lnSpc>
              <a:spcBef>
                <a:spcPct val="20000"/>
              </a:spcBef>
              <a:buClr>
                <a:srgbClr val="33CCCC"/>
              </a:buClr>
              <a:buSzPct val="110000"/>
            </a:pPr>
            <a:r>
              <a:rPr kumimoji="1" lang="en-US" altLang="zh-CN" sz="2800" b="1"/>
              <a:t>long c;</a:t>
            </a:r>
          </a:p>
          <a:p>
            <a:pPr marL="990600" lvl="1" indent="-533400" algn="just">
              <a:lnSpc>
                <a:spcPct val="90000"/>
              </a:lnSpc>
              <a:spcBef>
                <a:spcPct val="20000"/>
              </a:spcBef>
              <a:buClr>
                <a:srgbClr val="33CCCC"/>
              </a:buClr>
              <a:buSzPct val="110000"/>
            </a:pPr>
            <a:r>
              <a:rPr kumimoji="1" lang="en-US" altLang="zh-CN" sz="2800" b="1"/>
              <a:t>c = a + b;</a:t>
            </a:r>
          </a:p>
        </p:txBody>
      </p:sp>
      <p:sp>
        <p:nvSpPr>
          <p:cNvPr id="368646" name="Text Box 6"/>
          <p:cNvSpPr txBox="1">
            <a:spLocks noChangeArrowheads="1"/>
          </p:cNvSpPr>
          <p:nvPr/>
        </p:nvSpPr>
        <p:spPr bwMode="auto">
          <a:xfrm>
            <a:off x="5220072" y="3485761"/>
            <a:ext cx="1490984" cy="3877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9pPr>
          </a:lstStyle>
          <a:p>
            <a:pPr eaLnBrk="1" hangingPunct="1">
              <a:lnSpc>
                <a:spcPct val="80000"/>
              </a:lnSpc>
              <a:spcBef>
                <a:spcPct val="20000"/>
              </a:spcBef>
              <a:buClr>
                <a:srgbClr val="33CCCC"/>
              </a:buClr>
              <a:buSzPct val="80000"/>
              <a:buFont typeface="Wingdings" pitchFamily="2" charset="2"/>
              <a:buNone/>
            </a:pPr>
            <a:r>
              <a:rPr kumimoji="1" lang="en-US" altLang="zh-CN" sz="2400" b="1" dirty="0">
                <a:solidFill>
                  <a:srgbClr val="FF0000"/>
                </a:solidFill>
              </a:rPr>
              <a:t>c = </a:t>
            </a:r>
            <a:r>
              <a:rPr kumimoji="1" lang="en-US" altLang="zh-CN" sz="2400" b="1" dirty="0" smtClean="0">
                <a:solidFill>
                  <a:srgbClr val="FF0000"/>
                </a:solidFill>
              </a:rPr>
              <a:t>1065</a:t>
            </a:r>
            <a:endParaRPr kumimoji="1" lang="zh-CN" altLang="zh-CN" sz="2400" b="1" dirty="0">
              <a:solidFill>
                <a:srgbClr val="FF0000"/>
              </a:solidFill>
            </a:endParaRPr>
          </a:p>
        </p:txBody>
      </p:sp>
      <p:sp>
        <p:nvSpPr>
          <p:cNvPr id="368647" name="Rectangle 7"/>
          <p:cNvSpPr>
            <a:spLocks noChangeArrowheads="1"/>
          </p:cNvSpPr>
          <p:nvPr/>
        </p:nvSpPr>
        <p:spPr bwMode="auto">
          <a:xfrm>
            <a:off x="609600" y="4038600"/>
            <a:ext cx="3429000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2075" tIns="46038" rIns="92075" bIns="46038"/>
          <a:lstStyle/>
          <a:p>
            <a:pPr marL="990600" lvl="1" indent="-533400" algn="just">
              <a:lnSpc>
                <a:spcPct val="90000"/>
              </a:lnSpc>
              <a:spcBef>
                <a:spcPct val="20000"/>
              </a:spcBef>
              <a:buClr>
                <a:srgbClr val="33CCCC"/>
              </a:buClr>
              <a:buSzPct val="110000"/>
            </a:pPr>
            <a:r>
              <a:rPr kumimoji="1" lang="en-US" altLang="zh-CN" sz="2800" b="1"/>
              <a:t>int ai;</a:t>
            </a:r>
          </a:p>
          <a:p>
            <a:pPr marL="990600" lvl="1" indent="-533400" algn="just">
              <a:lnSpc>
                <a:spcPct val="90000"/>
              </a:lnSpc>
              <a:spcBef>
                <a:spcPct val="20000"/>
              </a:spcBef>
              <a:buClr>
                <a:srgbClr val="33CCCC"/>
              </a:buClr>
              <a:buSzPct val="110000"/>
            </a:pPr>
            <a:r>
              <a:rPr kumimoji="1" lang="en-US" altLang="zh-CN" sz="2800" b="1"/>
              <a:t>ai = 2.56;</a:t>
            </a:r>
          </a:p>
        </p:txBody>
      </p:sp>
      <p:sp>
        <p:nvSpPr>
          <p:cNvPr id="368648" name="Text Box 8"/>
          <p:cNvSpPr txBox="1">
            <a:spLocks noChangeArrowheads="1"/>
          </p:cNvSpPr>
          <p:nvPr/>
        </p:nvSpPr>
        <p:spPr bwMode="auto">
          <a:xfrm>
            <a:off x="1125727" y="5029200"/>
            <a:ext cx="1460376" cy="3877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9pPr>
          </a:lstStyle>
          <a:p>
            <a:pPr eaLnBrk="1" hangingPunct="1">
              <a:lnSpc>
                <a:spcPct val="80000"/>
              </a:lnSpc>
              <a:spcBef>
                <a:spcPct val="20000"/>
              </a:spcBef>
              <a:buClr>
                <a:srgbClr val="33CCCC"/>
              </a:buClr>
              <a:buSzPct val="80000"/>
              <a:buFont typeface="Wingdings" pitchFamily="2" charset="2"/>
              <a:buNone/>
            </a:pPr>
            <a:r>
              <a:rPr kumimoji="1" lang="en-US" altLang="zh-CN" sz="2400" b="1" dirty="0" err="1">
                <a:solidFill>
                  <a:srgbClr val="FF0000"/>
                </a:solidFill>
              </a:rPr>
              <a:t>ai</a:t>
            </a:r>
            <a:r>
              <a:rPr kumimoji="1" lang="en-US" altLang="zh-CN" sz="2400" b="1" dirty="0">
                <a:solidFill>
                  <a:srgbClr val="FF0000"/>
                </a:solidFill>
              </a:rPr>
              <a:t> = </a:t>
            </a:r>
            <a:r>
              <a:rPr kumimoji="1" lang="en-US" altLang="zh-CN" sz="2400" b="1" dirty="0" smtClean="0">
                <a:solidFill>
                  <a:srgbClr val="FF0000"/>
                </a:solidFill>
              </a:rPr>
              <a:t>2</a:t>
            </a:r>
            <a:endParaRPr kumimoji="1" lang="zh-CN" altLang="zh-CN" sz="2400" b="1" dirty="0">
              <a:solidFill>
                <a:srgbClr val="FF0000"/>
              </a:solidFill>
            </a:endParaRPr>
          </a:p>
        </p:txBody>
      </p:sp>
      <p:sp>
        <p:nvSpPr>
          <p:cNvPr id="368649" name="Rectangle 9"/>
          <p:cNvSpPr>
            <a:spLocks noChangeArrowheads="1"/>
          </p:cNvSpPr>
          <p:nvPr/>
        </p:nvSpPr>
        <p:spPr bwMode="auto">
          <a:xfrm>
            <a:off x="3563888" y="4384899"/>
            <a:ext cx="3581400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2075" tIns="46038" rIns="92075" bIns="46038"/>
          <a:lstStyle/>
          <a:p>
            <a:pPr marL="990600" lvl="1" indent="-533400" algn="just">
              <a:lnSpc>
                <a:spcPct val="90000"/>
              </a:lnSpc>
              <a:spcBef>
                <a:spcPct val="20000"/>
              </a:spcBef>
              <a:buClr>
                <a:srgbClr val="33CCCC"/>
              </a:buClr>
              <a:buSzPct val="110000"/>
            </a:pPr>
            <a:r>
              <a:rPr kumimoji="1" lang="en-US" altLang="zh-CN" sz="2800" b="1" dirty="0"/>
              <a:t>short bi;</a:t>
            </a:r>
          </a:p>
          <a:p>
            <a:pPr marL="990600" lvl="1" indent="-533400" algn="just">
              <a:lnSpc>
                <a:spcPct val="90000"/>
              </a:lnSpc>
              <a:spcBef>
                <a:spcPct val="20000"/>
              </a:spcBef>
              <a:buClr>
                <a:srgbClr val="33CCCC"/>
              </a:buClr>
              <a:buSzPct val="110000"/>
            </a:pPr>
            <a:r>
              <a:rPr kumimoji="1" lang="en-US" altLang="zh-CN" sz="2800" b="1" dirty="0"/>
              <a:t>bi = 0x12345678L</a:t>
            </a:r>
          </a:p>
        </p:txBody>
      </p:sp>
      <p:sp>
        <p:nvSpPr>
          <p:cNvPr id="368650" name="Text Box 10"/>
          <p:cNvSpPr txBox="1">
            <a:spLocks noChangeArrowheads="1"/>
          </p:cNvSpPr>
          <p:nvPr/>
        </p:nvSpPr>
        <p:spPr bwMode="auto">
          <a:xfrm>
            <a:off x="4630688" y="5604099"/>
            <a:ext cx="2207580" cy="3877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9pPr>
          </a:lstStyle>
          <a:p>
            <a:pPr eaLnBrk="1" hangingPunct="1">
              <a:lnSpc>
                <a:spcPct val="80000"/>
              </a:lnSpc>
              <a:spcBef>
                <a:spcPct val="20000"/>
              </a:spcBef>
              <a:buClr>
                <a:srgbClr val="33CCCC"/>
              </a:buClr>
              <a:buSzPct val="80000"/>
              <a:buFont typeface="Wingdings" pitchFamily="2" charset="2"/>
              <a:buNone/>
            </a:pPr>
            <a:r>
              <a:rPr kumimoji="1" lang="en-US" altLang="zh-CN" sz="2400" b="1" dirty="0">
                <a:solidFill>
                  <a:srgbClr val="FF0000"/>
                </a:solidFill>
              </a:rPr>
              <a:t>bi = </a:t>
            </a:r>
            <a:r>
              <a:rPr kumimoji="1" lang="en-US" altLang="zh-CN" sz="2400" b="1" dirty="0" smtClean="0">
                <a:solidFill>
                  <a:srgbClr val="FF0000"/>
                </a:solidFill>
              </a:rPr>
              <a:t>0x5678</a:t>
            </a:r>
            <a:endParaRPr kumimoji="1" lang="zh-CN" altLang="zh-CN" sz="2400" b="1" dirty="0">
              <a:solidFill>
                <a:srgbClr val="FF0000"/>
              </a:solidFill>
            </a:endParaRPr>
          </a:p>
        </p:txBody>
      </p:sp>
      <p:sp>
        <p:nvSpPr>
          <p:cNvPr id="368651" name="Line 11"/>
          <p:cNvSpPr>
            <a:spLocks noChangeShapeType="1"/>
          </p:cNvSpPr>
          <p:nvPr/>
        </p:nvSpPr>
        <p:spPr bwMode="auto">
          <a:xfrm>
            <a:off x="6002288" y="5375499"/>
            <a:ext cx="762000" cy="0"/>
          </a:xfrm>
          <a:prstGeom prst="line">
            <a:avLst/>
          </a:prstGeom>
          <a:noFill/>
          <a:ln w="38100" cap="sq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zh-CN" altLang="en-US"/>
          </a:p>
        </p:txBody>
      </p:sp>
      <p:sp>
        <p:nvSpPr>
          <p:cNvPr id="49164" name="灯片编号占位符 1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9pPr>
          </a:lstStyle>
          <a:p>
            <a:pPr eaLnBrk="1" hangingPunct="1"/>
            <a:fld id="{93CBB15D-DAF0-44DA-9091-2C98FD06EDDD}" type="slidenum">
              <a:rPr lang="zh-CN" altLang="en-US" smtClean="0">
                <a:latin typeface="Arial Black" pitchFamily="34" charset="0"/>
              </a:rPr>
              <a:pPr eaLnBrk="1" hangingPunct="1"/>
              <a:t>36</a:t>
            </a:fld>
            <a:endParaRPr lang="en-US" altLang="zh-CN" smtClean="0"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454542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8644" grpId="0"/>
      <p:bldP spid="368645" grpId="0" autoUpdateAnimBg="0"/>
      <p:bldP spid="368646" grpId="0"/>
      <p:bldP spid="368647" grpId="0" autoUpdateAnimBg="0"/>
      <p:bldP spid="368648" grpId="0"/>
      <p:bldP spid="368649" grpId="0" autoUpdateAnimBg="0"/>
      <p:bldP spid="368650" grpId="0"/>
      <p:bldP spid="368651" grpId="0" animBg="1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>
          <a:xfrm>
            <a:off x="684213" y="404813"/>
            <a:ext cx="7772400" cy="838200"/>
          </a:xfrm>
        </p:spPr>
        <p:txBody>
          <a:bodyPr/>
          <a:lstStyle/>
          <a:p>
            <a:pPr eaLnBrk="1" hangingPunct="1"/>
            <a:r>
              <a:rPr lang="zh-CN" altLang="en-US" dirty="0" smtClean="0"/>
              <a:t>强制</a:t>
            </a:r>
            <a:r>
              <a:rPr lang="zh-CN" altLang="en-US" dirty="0" smtClean="0"/>
              <a:t>类型转换</a:t>
            </a:r>
          </a:p>
        </p:txBody>
      </p:sp>
      <p:sp>
        <p:nvSpPr>
          <p:cNvPr id="3706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0" y="1550988"/>
            <a:ext cx="4953000" cy="4038600"/>
          </a:xfrm>
        </p:spPr>
        <p:txBody>
          <a:bodyPr/>
          <a:lstStyle/>
          <a:p>
            <a:pPr marL="533400" indent="-533400" algn="just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zh-CN" altLang="en-US" dirty="0" smtClean="0"/>
              <a:t>强制类型转换运算符</a:t>
            </a:r>
          </a:p>
          <a:p>
            <a:pPr marL="990600" lvl="1" indent="-533400" algn="just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zh-CN" altLang="en-US" dirty="0" smtClean="0">
                <a:solidFill>
                  <a:srgbClr val="CC0066"/>
                </a:solidFill>
              </a:rPr>
              <a:t>(类型名)</a:t>
            </a:r>
            <a:r>
              <a:rPr lang="zh-CN" altLang="en-US" dirty="0" smtClean="0">
                <a:solidFill>
                  <a:schemeClr val="accent1"/>
                </a:solidFill>
              </a:rPr>
              <a:t>  </a:t>
            </a:r>
            <a:r>
              <a:rPr lang="zh-CN" altLang="en-US" dirty="0" smtClean="0"/>
              <a:t>表达式</a:t>
            </a:r>
          </a:p>
          <a:p>
            <a:pPr marL="990600" lvl="1" indent="-533400" algn="just" eaLnBrk="1" hangingPunct="1">
              <a:lnSpc>
                <a:spcPct val="90000"/>
              </a:lnSpc>
              <a:buFont typeface="Wingdings" pitchFamily="2" charset="2"/>
              <a:buNone/>
            </a:pPr>
            <a:endParaRPr lang="zh-CN" altLang="en-US" dirty="0" smtClean="0"/>
          </a:p>
          <a:p>
            <a:pPr marL="990600" lvl="1" indent="-533400" algn="just"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altLang="zh-CN" dirty="0" smtClean="0"/>
          </a:p>
          <a:p>
            <a:pPr marL="990600" lvl="1" indent="-533400" algn="just" eaLnBrk="1" hangingPunct="1">
              <a:buFont typeface="Wingdings" pitchFamily="2" charset="2"/>
              <a:buNone/>
            </a:pPr>
            <a:r>
              <a:rPr lang="en-US" altLang="zh-CN" dirty="0" smtClean="0"/>
              <a:t>(double)3</a:t>
            </a:r>
          </a:p>
          <a:p>
            <a:pPr marL="990600" lvl="1" indent="-533400" algn="just" eaLnBrk="1" hangingPunct="1">
              <a:buFont typeface="Wingdings" pitchFamily="2" charset="2"/>
              <a:buNone/>
            </a:pPr>
            <a:r>
              <a:rPr lang="en-US" altLang="zh-CN" dirty="0" smtClean="0"/>
              <a:t>(</a:t>
            </a:r>
            <a:r>
              <a:rPr lang="en-US" altLang="zh-CN" dirty="0" err="1" smtClean="0"/>
              <a:t>int</a:t>
            </a:r>
            <a:r>
              <a:rPr lang="en-US" altLang="zh-CN" dirty="0" smtClean="0"/>
              <a:t>)3.8</a:t>
            </a:r>
          </a:p>
          <a:p>
            <a:pPr marL="990600" lvl="1" indent="-533400" algn="just" eaLnBrk="1" hangingPunct="1">
              <a:buFont typeface="Wingdings" pitchFamily="2" charset="2"/>
              <a:buNone/>
            </a:pPr>
            <a:r>
              <a:rPr lang="en-US" altLang="zh-CN" dirty="0" smtClean="0"/>
              <a:t>(double)(5/2)</a:t>
            </a:r>
          </a:p>
          <a:p>
            <a:pPr marL="990600" lvl="1" indent="-533400" algn="just" eaLnBrk="1" hangingPunct="1">
              <a:buFont typeface="Wingdings" pitchFamily="2" charset="2"/>
              <a:buNone/>
            </a:pPr>
            <a:r>
              <a:rPr lang="en-US" altLang="zh-CN" dirty="0" smtClean="0"/>
              <a:t>(double)5/2</a:t>
            </a:r>
          </a:p>
        </p:txBody>
      </p:sp>
      <p:sp>
        <p:nvSpPr>
          <p:cNvPr id="50181" name="灯片编号占位符 1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9pPr>
          </a:lstStyle>
          <a:p>
            <a:pPr eaLnBrk="1" hangingPunct="1"/>
            <a:fld id="{669389A6-950F-4396-AFA0-5971C2698DDF}" type="slidenum">
              <a:rPr lang="zh-CN" altLang="en-US" smtClean="0">
                <a:latin typeface="Arial Black" pitchFamily="34" charset="0"/>
              </a:rPr>
              <a:pPr eaLnBrk="1" hangingPunct="1"/>
              <a:t>37</a:t>
            </a:fld>
            <a:endParaRPr lang="en-US" altLang="zh-CN" smtClean="0"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281821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06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706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06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706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06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706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06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706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0691" grpId="0" uiExpand="1" build="p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7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五 表达式 </a:t>
            </a:r>
            <a:endParaRPr lang="zh-CN" altLang="en-US" dirty="0" smtClean="0"/>
          </a:p>
        </p:txBody>
      </p:sp>
      <p:sp>
        <p:nvSpPr>
          <p:cNvPr id="374786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r>
              <a:rPr lang="zh-CN" altLang="en-US" dirty="0" smtClean="0"/>
              <a:t>表达式：由运算符和运算对象（操作数）组成的有意义的运算式子，它的值和类型由参加运算的运算符和运算对象决定。</a:t>
            </a:r>
          </a:p>
          <a:p>
            <a:pPr lvl="1"/>
            <a:r>
              <a:rPr lang="zh-CN" altLang="en-US" dirty="0" smtClean="0"/>
              <a:t>运算符：具有运算功能的符号</a:t>
            </a:r>
          </a:p>
          <a:p>
            <a:pPr lvl="1"/>
            <a:r>
              <a:rPr lang="zh-CN" altLang="en-US" dirty="0" smtClean="0"/>
              <a:t>运算对象：常量、变量和函数等表达式</a:t>
            </a:r>
          </a:p>
          <a:p>
            <a:r>
              <a:rPr lang="zh-CN" altLang="en-US" dirty="0" smtClean="0"/>
              <a:t>算术表达式、赋值表达式、关系表达式、逻辑表达式、条件表达式和逗号表达式等</a:t>
            </a:r>
            <a:endParaRPr lang="en-US" altLang="zh-CN" dirty="0" smtClean="0"/>
          </a:p>
          <a:p>
            <a:endParaRPr lang="en-US" altLang="zh-CN" dirty="0" smtClean="0"/>
          </a:p>
          <a:p>
            <a:r>
              <a:rPr lang="zh-CN" altLang="en-US" dirty="0" smtClean="0"/>
              <a:t>表达式可以嵌套     </a:t>
            </a:r>
            <a:endParaRPr lang="zh-CN" altLang="en-US" dirty="0" smtClean="0"/>
          </a:p>
        </p:txBody>
      </p:sp>
      <p:sp>
        <p:nvSpPr>
          <p:cNvPr id="52228" name="灯片编号占位符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9pPr>
          </a:lstStyle>
          <a:p>
            <a:fld id="{64BB83FE-993D-44F8-AC0B-24097B7A1F1F}" type="slidenum">
              <a:rPr lang="zh-CN" altLang="en-US" smtClean="0"/>
              <a:pPr/>
              <a:t>38</a:t>
            </a:fld>
            <a:endParaRPr lang="en-US" altLang="zh-CN" smtClean="0"/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4572000" y="5084763"/>
            <a:ext cx="3095625" cy="1296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9pPr>
          </a:lstStyle>
          <a:p>
            <a:pPr algn="just" eaLnBrk="1" hangingPunct="1">
              <a:spcBef>
                <a:spcPct val="20000"/>
              </a:spcBef>
              <a:buClr>
                <a:schemeClr val="tx2"/>
              </a:buClr>
              <a:buSzPct val="75000"/>
            </a:pPr>
            <a:r>
              <a:rPr lang="en-US" altLang="zh-CN" sz="3200" b="1"/>
              <a:t>A</a:t>
            </a:r>
          </a:p>
          <a:p>
            <a:pPr algn="just" eaLnBrk="1" hangingPunct="1">
              <a:spcBef>
                <a:spcPct val="20000"/>
              </a:spcBef>
              <a:buClr>
                <a:schemeClr val="tx2"/>
              </a:buClr>
              <a:buSzPct val="75000"/>
            </a:pPr>
            <a:r>
              <a:rPr lang="en-US" altLang="zh-CN" sz="3200" b="1"/>
              <a:t>A + B</a:t>
            </a:r>
          </a:p>
          <a:p>
            <a:pPr algn="just" eaLnBrk="1" hangingPunct="1">
              <a:spcBef>
                <a:spcPct val="20000"/>
              </a:spcBef>
              <a:buClr>
                <a:schemeClr val="tx2"/>
              </a:buClr>
              <a:buSzPct val="75000"/>
            </a:pPr>
            <a:r>
              <a:rPr lang="en-US" altLang="zh-CN" sz="3200" b="1"/>
              <a:t>A + 5*x </a:t>
            </a:r>
          </a:p>
        </p:txBody>
      </p:sp>
    </p:spTree>
    <p:extLst>
      <p:ext uri="{BB962C8B-B14F-4D97-AF65-F5344CB8AC3E}">
        <p14:creationId xmlns:p14="http://schemas.microsoft.com/office/powerpoint/2010/main" val="6185866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47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747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747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478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7478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7478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478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7478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7478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478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7478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7478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478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7478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7478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4786" grpId="0" build="p" autoUpdateAnimBg="0"/>
      <p:bldP spid="5" grpId="0" build="p" autoUpdateAnimBg="0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333375"/>
            <a:ext cx="7772400" cy="838200"/>
          </a:xfrm>
        </p:spPr>
        <p:txBody>
          <a:bodyPr/>
          <a:lstStyle/>
          <a:p>
            <a:pPr eaLnBrk="1" hangingPunct="1"/>
            <a:r>
              <a:rPr lang="zh-CN" altLang="en-US" sz="4000" dirty="0" smtClean="0"/>
              <a:t>算术表达式</a:t>
            </a:r>
            <a:r>
              <a:rPr lang="zh-CN" altLang="en-US" sz="4000" dirty="0" smtClean="0"/>
              <a:t>－算术运算符</a:t>
            </a:r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196975"/>
            <a:ext cx="8153400" cy="5334000"/>
          </a:xfrm>
        </p:spPr>
        <p:txBody>
          <a:bodyPr/>
          <a:lstStyle/>
          <a:p>
            <a:pPr marL="609600" indent="-609600" algn="just" eaLnBrk="1" hangingPunct="1"/>
            <a:r>
              <a:rPr lang="zh-CN" altLang="en-US" sz="2800" smtClean="0">
                <a:latin typeface="宋体" pitchFamily="2" charset="-122"/>
              </a:rPr>
              <a:t>单目  </a:t>
            </a:r>
            <a:r>
              <a:rPr lang="zh-CN" altLang="en-US" sz="2800" smtClean="0">
                <a:solidFill>
                  <a:schemeClr val="bg2"/>
                </a:solidFill>
              </a:rPr>
              <a:t>+   -   ++   --</a:t>
            </a:r>
          </a:p>
          <a:p>
            <a:pPr marL="609600" indent="-609600" algn="just" eaLnBrk="1" hangingPunct="1"/>
            <a:r>
              <a:rPr lang="zh-CN" altLang="en-US" sz="2800" smtClean="0">
                <a:latin typeface="宋体" pitchFamily="2" charset="-122"/>
              </a:rPr>
              <a:t>双目  </a:t>
            </a:r>
            <a:r>
              <a:rPr lang="zh-CN" altLang="en-US" sz="2800" smtClean="0">
                <a:solidFill>
                  <a:schemeClr val="bg2"/>
                </a:solidFill>
              </a:rPr>
              <a:t>+   -     *     /     %</a:t>
            </a:r>
          </a:p>
          <a:p>
            <a:pPr marL="609600" indent="-609600" algn="just" eaLnBrk="1" hangingPunct="1">
              <a:buFont typeface="Wingdings" pitchFamily="2" charset="2"/>
              <a:buNone/>
            </a:pPr>
            <a:r>
              <a:rPr lang="zh-CN" altLang="en-US" sz="2800" smtClean="0"/>
              <a:t>注意</a:t>
            </a:r>
          </a:p>
          <a:p>
            <a:pPr marL="990600" lvl="1" indent="-533400" algn="just" eaLnBrk="1" hangingPunct="1"/>
            <a:r>
              <a:rPr lang="zh-CN" altLang="en-US" sz="2400" smtClean="0">
                <a:solidFill>
                  <a:srgbClr val="CC0066"/>
                </a:solidFill>
              </a:rPr>
              <a:t>/   </a:t>
            </a:r>
            <a:r>
              <a:rPr lang="zh-CN" altLang="en-US" sz="2400" smtClean="0"/>
              <a:t>整数除整数，得整数</a:t>
            </a:r>
          </a:p>
          <a:p>
            <a:pPr marL="1371600" lvl="2" indent="-457200" algn="just" eaLnBrk="1" hangingPunct="1">
              <a:buFont typeface="Wingdings" pitchFamily="2" charset="2"/>
              <a:buNone/>
            </a:pPr>
            <a:r>
              <a:rPr lang="zh-CN" altLang="en-US" smtClean="0"/>
              <a:t>1/4 = 0，10/3 = 3</a:t>
            </a:r>
          </a:p>
          <a:p>
            <a:pPr marL="990600" lvl="1" indent="-533400" algn="just" eaLnBrk="1" hangingPunct="1"/>
            <a:r>
              <a:rPr lang="zh-CN" altLang="en-US" sz="2400" smtClean="0">
                <a:solidFill>
                  <a:srgbClr val="CC0066"/>
                </a:solidFill>
              </a:rPr>
              <a:t>%   </a:t>
            </a:r>
            <a:r>
              <a:rPr lang="zh-CN" altLang="en-US" sz="2400" smtClean="0"/>
              <a:t>模(求余)：</a:t>
            </a:r>
            <a:r>
              <a:rPr lang="en-US" altLang="zh-CN" sz="2400" smtClean="0"/>
              <a:t> </a:t>
            </a:r>
            <a:r>
              <a:rPr lang="zh-CN" altLang="en-US" sz="2400" smtClean="0"/>
              <a:t>针对整型数据</a:t>
            </a:r>
          </a:p>
          <a:p>
            <a:pPr marL="1371600" lvl="2" indent="-457200" algn="just" eaLnBrk="1" hangingPunct="1">
              <a:buFont typeface="Wingdings" pitchFamily="2" charset="2"/>
              <a:buNone/>
            </a:pPr>
            <a:r>
              <a:rPr lang="zh-CN" altLang="en-US" smtClean="0"/>
              <a:t>5%6 = 5，9%4 = 1，100%4 = 0</a:t>
            </a:r>
          </a:p>
          <a:p>
            <a:pPr marL="990600" lvl="1" indent="-533400" algn="just" eaLnBrk="1" hangingPunct="1"/>
            <a:r>
              <a:rPr lang="zh-CN" altLang="en-US" sz="2400" smtClean="0">
                <a:solidFill>
                  <a:srgbClr val="CC0066"/>
                </a:solidFill>
              </a:rPr>
              <a:t>+</a:t>
            </a:r>
            <a:r>
              <a:rPr lang="zh-CN" altLang="en-US" sz="2400" smtClean="0"/>
              <a:t>  </a:t>
            </a:r>
            <a:r>
              <a:rPr lang="zh-CN" altLang="en-US" sz="2400" smtClean="0">
                <a:latin typeface="宋体" pitchFamily="2" charset="-122"/>
              </a:rPr>
              <a:t>和</a:t>
            </a:r>
            <a:r>
              <a:rPr lang="zh-CN" altLang="en-US" sz="2400" smtClean="0"/>
              <a:t>  </a:t>
            </a:r>
            <a:r>
              <a:rPr lang="zh-CN" altLang="en-US" sz="2400" smtClean="0">
                <a:solidFill>
                  <a:srgbClr val="CC0066"/>
                </a:solidFill>
              </a:rPr>
              <a:t>–</a:t>
            </a:r>
            <a:r>
              <a:rPr lang="zh-CN" altLang="en-US" sz="2400" smtClean="0"/>
              <a:t> </a:t>
            </a:r>
          </a:p>
          <a:p>
            <a:pPr marL="1371600" lvl="2" indent="-457200" algn="just" eaLnBrk="1" hangingPunct="1"/>
            <a:r>
              <a:rPr lang="zh-CN" altLang="en-US" sz="2000" smtClean="0">
                <a:latin typeface="宋体" pitchFamily="2" charset="-122"/>
              </a:rPr>
              <a:t>单目运算符，</a:t>
            </a:r>
            <a:r>
              <a:rPr lang="zh-CN" altLang="en-US" sz="2000" smtClean="0"/>
              <a:t> +10 </a:t>
            </a:r>
            <a:r>
              <a:rPr lang="zh-CN" altLang="en-US" sz="2000" smtClean="0">
                <a:latin typeface="宋体" pitchFamily="2" charset="-122"/>
              </a:rPr>
              <a:t>和</a:t>
            </a:r>
            <a:r>
              <a:rPr lang="zh-CN" altLang="en-US" sz="2000" smtClean="0"/>
              <a:t> –10</a:t>
            </a:r>
          </a:p>
          <a:p>
            <a:pPr marL="1371600" lvl="2" indent="-457200" algn="just" eaLnBrk="1" hangingPunct="1"/>
            <a:r>
              <a:rPr lang="zh-CN" altLang="en-US" sz="2000" smtClean="0">
                <a:latin typeface="宋体" pitchFamily="2" charset="-122"/>
              </a:rPr>
              <a:t>双目运算符，</a:t>
            </a:r>
            <a:r>
              <a:rPr lang="zh-CN" altLang="en-US" sz="2000" smtClean="0"/>
              <a:t> </a:t>
            </a:r>
            <a:r>
              <a:rPr lang="en-US" altLang="zh-CN" sz="2000" smtClean="0"/>
              <a:t>x+10 </a:t>
            </a:r>
            <a:r>
              <a:rPr lang="zh-CN" altLang="en-US" sz="2000" smtClean="0">
                <a:latin typeface="宋体" pitchFamily="2" charset="-122"/>
              </a:rPr>
              <a:t>和 </a:t>
            </a:r>
            <a:r>
              <a:rPr lang="en-US" altLang="zh-CN" sz="2000" smtClean="0"/>
              <a:t>y –10</a:t>
            </a:r>
          </a:p>
          <a:p>
            <a:pPr marL="990600" lvl="1" indent="-533400" algn="just" eaLnBrk="1" hangingPunct="1"/>
            <a:r>
              <a:rPr lang="en-US" altLang="zh-CN" sz="2400" smtClean="0"/>
              <a:t> </a:t>
            </a:r>
            <a:r>
              <a:rPr lang="zh-CN" altLang="en-US" sz="2400" smtClean="0">
                <a:latin typeface="宋体" pitchFamily="2" charset="-122"/>
              </a:rPr>
              <a:t>双目运算符两侧操作数的类型要相同，否则，自动类型转换后，再运算。</a:t>
            </a:r>
            <a:endParaRPr lang="zh-CN" altLang="zh-CN" sz="2400" smtClean="0"/>
          </a:p>
        </p:txBody>
      </p:sp>
      <p:sp>
        <p:nvSpPr>
          <p:cNvPr id="53252" name="灯片编号占位符 1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9pPr>
          </a:lstStyle>
          <a:p>
            <a:pPr eaLnBrk="1" hangingPunct="1"/>
            <a:fld id="{5C7630E0-600C-4FDD-B218-64636D86FD64}" type="slidenum">
              <a:rPr lang="zh-CN" altLang="en-US" smtClean="0">
                <a:latin typeface="Arial Black" pitchFamily="34" charset="0"/>
              </a:rPr>
              <a:pPr eaLnBrk="1" hangingPunct="1"/>
              <a:t>39</a:t>
            </a:fld>
            <a:endParaRPr lang="en-US" altLang="zh-CN" smtClean="0"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427711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一、基本数据类型的存储</a:t>
            </a:r>
            <a:endParaRPr lang="zh-CN" altLang="en-US" dirty="0" smtClean="0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altLang="en-US" dirty="0" smtClean="0"/>
              <a:t>整型</a:t>
            </a:r>
            <a:endParaRPr lang="en-US" altLang="zh-CN" dirty="0" smtClean="0"/>
          </a:p>
          <a:p>
            <a:r>
              <a:rPr lang="zh-CN" altLang="en-US" dirty="0" smtClean="0"/>
              <a:t>实型</a:t>
            </a:r>
            <a:endParaRPr lang="en-US" altLang="zh-CN" dirty="0" smtClean="0"/>
          </a:p>
          <a:p>
            <a:r>
              <a:rPr lang="zh-CN" altLang="en-US" dirty="0" smtClean="0"/>
              <a:t>字符型</a:t>
            </a:r>
            <a:endParaRPr lang="en-US" altLang="zh-CN" dirty="0" smtClean="0"/>
          </a:p>
          <a:p>
            <a:pPr lvl="1"/>
            <a:endParaRPr lang="en-US" altLang="zh-CN" dirty="0" smtClean="0"/>
          </a:p>
        </p:txBody>
      </p:sp>
      <p:sp>
        <p:nvSpPr>
          <p:cNvPr id="6148" name="灯片编号占位符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9pPr>
          </a:lstStyle>
          <a:p>
            <a:fld id="{3CEBD18C-DFDC-4078-9B43-7FB13346199F}" type="slidenum">
              <a:rPr lang="zh-CN" altLang="en-US" smtClean="0"/>
              <a:pPr/>
              <a:t>4</a:t>
            </a:fld>
            <a:endParaRPr lang="en-US" altLang="zh-CN" smtClean="0"/>
          </a:p>
        </p:txBody>
      </p:sp>
    </p:spTree>
    <p:extLst>
      <p:ext uri="{BB962C8B-B14F-4D97-AF65-F5344CB8AC3E}">
        <p14:creationId xmlns:p14="http://schemas.microsoft.com/office/powerpoint/2010/main" val="21986056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57200"/>
            <a:ext cx="7210425" cy="955675"/>
          </a:xfrm>
        </p:spPr>
        <p:txBody>
          <a:bodyPr/>
          <a:lstStyle/>
          <a:p>
            <a:pPr eaLnBrk="1" hangingPunct="1"/>
            <a:r>
              <a:rPr lang="zh-CN" altLang="en-US" sz="4000" smtClean="0"/>
              <a:t>自增运算符++和自减运算符--</a:t>
            </a:r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750" y="1484313"/>
            <a:ext cx="8229600" cy="4572000"/>
          </a:xfrm>
        </p:spPr>
        <p:txBody>
          <a:bodyPr/>
          <a:lstStyle/>
          <a:p>
            <a:pPr lvl="1" eaLnBrk="1" hangingPunct="1">
              <a:buFont typeface="Wingdings" pitchFamily="2" charset="2"/>
              <a:buNone/>
            </a:pPr>
            <a:r>
              <a:rPr lang="en-US" altLang="zh-CN" sz="2400" smtClean="0"/>
              <a:t>int  n;</a:t>
            </a:r>
          </a:p>
          <a:p>
            <a:pPr lvl="1" eaLnBrk="1" hangingPunct="1">
              <a:buFont typeface="Wingdings" pitchFamily="2" charset="2"/>
              <a:buNone/>
            </a:pPr>
            <a:r>
              <a:rPr lang="en-US" altLang="zh-CN" smtClean="0">
                <a:solidFill>
                  <a:srgbClr val="CC0066"/>
                </a:solidFill>
              </a:rPr>
              <a:t>n++  ++n   n--   --n</a:t>
            </a:r>
            <a:r>
              <a:rPr lang="en-US" altLang="zh-CN" sz="2400" smtClean="0"/>
              <a:t> </a:t>
            </a:r>
            <a:r>
              <a:rPr lang="zh-CN" altLang="en-US" sz="2400" smtClean="0"/>
              <a:t>（只适合变量运算）</a:t>
            </a:r>
            <a:endParaRPr lang="en-US" altLang="zh-CN" sz="2400" smtClean="0">
              <a:solidFill>
                <a:schemeClr val="tx2"/>
              </a:solidFill>
            </a:endParaRPr>
          </a:p>
          <a:p>
            <a:pPr lvl="1" eaLnBrk="1" hangingPunct="1"/>
            <a:r>
              <a:rPr lang="zh-CN" altLang="en-US" smtClean="0"/>
              <a:t>使变量的值增1或减1</a:t>
            </a:r>
          </a:p>
          <a:p>
            <a:pPr lvl="2" eaLnBrk="1" hangingPunct="1">
              <a:buFont typeface="Wingdings" pitchFamily="2" charset="2"/>
              <a:buNone/>
            </a:pPr>
            <a:r>
              <a:rPr lang="zh-CN" altLang="en-US" sz="2800" smtClean="0">
                <a:solidFill>
                  <a:srgbClr val="CC0066"/>
                </a:solidFill>
              </a:rPr>
              <a:t>++</a:t>
            </a:r>
            <a:r>
              <a:rPr lang="en-US" altLang="zh-CN" sz="2800" smtClean="0">
                <a:solidFill>
                  <a:srgbClr val="CC0066"/>
                </a:solidFill>
              </a:rPr>
              <a:t>n </a:t>
            </a:r>
            <a:r>
              <a:rPr lang="en-US" altLang="zh-CN" smtClean="0">
                <a:solidFill>
                  <a:srgbClr val="CC0066"/>
                </a:solidFill>
              </a:rPr>
              <a:t> </a:t>
            </a:r>
            <a:r>
              <a:rPr lang="en-US" altLang="zh-CN" sz="2800" smtClean="0">
                <a:solidFill>
                  <a:srgbClr val="CC0066"/>
                </a:solidFill>
              </a:rPr>
              <a:t>n++</a:t>
            </a:r>
            <a:r>
              <a:rPr lang="en-US" altLang="zh-CN" sz="2800" smtClean="0">
                <a:solidFill>
                  <a:srgbClr val="FF9933"/>
                </a:solidFill>
              </a:rPr>
              <a:t>      </a:t>
            </a:r>
            <a:r>
              <a:rPr lang="en-US" altLang="zh-CN" smtClean="0"/>
              <a:t>n = n + 1</a:t>
            </a:r>
          </a:p>
          <a:p>
            <a:pPr lvl="2" eaLnBrk="1" hangingPunct="1">
              <a:buFont typeface="Wingdings" pitchFamily="2" charset="2"/>
              <a:buNone/>
            </a:pPr>
            <a:r>
              <a:rPr lang="zh-CN" altLang="en-US" sz="2800" smtClean="0">
                <a:solidFill>
                  <a:srgbClr val="CC0066"/>
                </a:solidFill>
              </a:rPr>
              <a:t>--</a:t>
            </a:r>
            <a:r>
              <a:rPr lang="en-US" altLang="zh-CN" sz="2800" smtClean="0">
                <a:solidFill>
                  <a:srgbClr val="CC0066"/>
                </a:solidFill>
              </a:rPr>
              <a:t>n</a:t>
            </a:r>
            <a:r>
              <a:rPr lang="en-US" altLang="zh-CN" smtClean="0">
                <a:solidFill>
                  <a:srgbClr val="CC0066"/>
                </a:solidFill>
              </a:rPr>
              <a:t>    </a:t>
            </a:r>
            <a:r>
              <a:rPr lang="en-US" altLang="zh-CN" sz="2800" smtClean="0">
                <a:solidFill>
                  <a:srgbClr val="CC0066"/>
                </a:solidFill>
              </a:rPr>
              <a:t>n--</a:t>
            </a:r>
            <a:r>
              <a:rPr lang="en-US" altLang="zh-CN" sz="2800" smtClean="0">
                <a:solidFill>
                  <a:srgbClr val="FF9933"/>
                </a:solidFill>
              </a:rPr>
              <a:t>        </a:t>
            </a:r>
            <a:r>
              <a:rPr lang="en-US" altLang="zh-CN" smtClean="0"/>
              <a:t>n = n - 1</a:t>
            </a:r>
          </a:p>
          <a:p>
            <a:pPr lvl="1" eaLnBrk="1" hangingPunct="1"/>
            <a:r>
              <a:rPr lang="zh-CN" altLang="en-US" smtClean="0"/>
              <a:t>取变量的值作为表达式的值</a:t>
            </a:r>
          </a:p>
          <a:p>
            <a:pPr lvl="2" eaLnBrk="1" hangingPunct="1">
              <a:buFont typeface="Wingdings" pitchFamily="2" charset="2"/>
              <a:buNone/>
            </a:pPr>
            <a:r>
              <a:rPr lang="zh-CN" altLang="en-US" sz="2800" smtClean="0">
                <a:solidFill>
                  <a:srgbClr val="CC0066"/>
                </a:solidFill>
              </a:rPr>
              <a:t>++</a:t>
            </a:r>
            <a:r>
              <a:rPr lang="en-US" altLang="zh-CN" sz="2800" smtClean="0">
                <a:solidFill>
                  <a:srgbClr val="CC0066"/>
                </a:solidFill>
              </a:rPr>
              <a:t>n</a:t>
            </a:r>
            <a:r>
              <a:rPr lang="en-US" altLang="zh-CN" smtClean="0"/>
              <a:t>：n = n + 1；</a:t>
            </a:r>
            <a:r>
              <a:rPr lang="zh-CN" altLang="en-US" smtClean="0"/>
              <a:t>取</a:t>
            </a:r>
            <a:r>
              <a:rPr lang="en-US" altLang="zh-CN" smtClean="0"/>
              <a:t>n</a:t>
            </a:r>
            <a:r>
              <a:rPr lang="zh-CN" altLang="en-US" smtClean="0"/>
              <a:t>值作为表达式 ++</a:t>
            </a:r>
            <a:r>
              <a:rPr lang="en-US" altLang="zh-CN" smtClean="0"/>
              <a:t>n </a:t>
            </a:r>
            <a:r>
              <a:rPr lang="zh-CN" altLang="en-US" smtClean="0"/>
              <a:t>的值</a:t>
            </a:r>
          </a:p>
          <a:p>
            <a:pPr lvl="2" eaLnBrk="1" hangingPunct="1">
              <a:buFont typeface="Wingdings" pitchFamily="2" charset="2"/>
              <a:buNone/>
            </a:pPr>
            <a:r>
              <a:rPr lang="en-US" altLang="zh-CN" sz="2800" smtClean="0">
                <a:solidFill>
                  <a:srgbClr val="CC0066"/>
                </a:solidFill>
              </a:rPr>
              <a:t>n++</a:t>
            </a:r>
            <a:r>
              <a:rPr lang="en-US" altLang="zh-CN" smtClean="0"/>
              <a:t>：</a:t>
            </a:r>
            <a:r>
              <a:rPr lang="zh-CN" altLang="en-US" smtClean="0"/>
              <a:t>取</a:t>
            </a:r>
            <a:r>
              <a:rPr lang="en-US" altLang="zh-CN" smtClean="0"/>
              <a:t>n</a:t>
            </a:r>
            <a:r>
              <a:rPr lang="zh-CN" altLang="en-US" smtClean="0"/>
              <a:t>值作为表达式 </a:t>
            </a:r>
            <a:r>
              <a:rPr lang="en-US" altLang="zh-CN" smtClean="0"/>
              <a:t>n</a:t>
            </a:r>
            <a:r>
              <a:rPr lang="zh-CN" altLang="en-US" smtClean="0"/>
              <a:t>++ 的值；</a:t>
            </a:r>
            <a:r>
              <a:rPr lang="en-US" altLang="zh-CN" smtClean="0"/>
              <a:t>n = n + 1</a:t>
            </a:r>
            <a:endParaRPr lang="zh-CN" altLang="zh-CN" smtClean="0"/>
          </a:p>
        </p:txBody>
      </p:sp>
      <p:sp>
        <p:nvSpPr>
          <p:cNvPr id="54276" name="灯片编号占位符 1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9pPr>
          </a:lstStyle>
          <a:p>
            <a:pPr eaLnBrk="1" hangingPunct="1"/>
            <a:fld id="{D59B1EFC-E6C6-483D-9855-57813D9C0759}" type="slidenum">
              <a:rPr lang="zh-CN" altLang="en-US" smtClean="0">
                <a:latin typeface="Arial Black" pitchFamily="34" charset="0"/>
              </a:rPr>
              <a:pPr eaLnBrk="1" hangingPunct="1"/>
              <a:t>40</a:t>
            </a:fld>
            <a:endParaRPr lang="en-US" altLang="zh-CN" smtClean="0"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370289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57200"/>
            <a:ext cx="7067550" cy="1243013"/>
          </a:xfrm>
        </p:spPr>
        <p:txBody>
          <a:bodyPr/>
          <a:lstStyle/>
          <a:p>
            <a:pPr algn="just" eaLnBrk="1" hangingPunct="1"/>
            <a:r>
              <a:rPr lang="zh-CN" altLang="en-US" smtClean="0"/>
              <a:t>自增运算和自减运算</a:t>
            </a:r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54288" y="1981200"/>
            <a:ext cx="2017712" cy="2898775"/>
          </a:xfrm>
        </p:spPr>
        <p:txBody>
          <a:bodyPr>
            <a:normAutofit fontScale="92500" lnSpcReduction="20000"/>
          </a:bodyPr>
          <a:lstStyle/>
          <a:p>
            <a:pPr marL="819150" lvl="1" algn="just" eaLnBrk="1" hangingPunct="1">
              <a:lnSpc>
                <a:spcPct val="85000"/>
              </a:lnSpc>
              <a:buFont typeface="Wingdings" pitchFamily="2" charset="2"/>
              <a:buNone/>
            </a:pPr>
            <a:r>
              <a:rPr lang="en-US" altLang="zh-CN" dirty="0" err="1" smtClean="0"/>
              <a:t>int</a:t>
            </a:r>
            <a:r>
              <a:rPr lang="en-US" altLang="zh-CN" dirty="0" smtClean="0"/>
              <a:t> n, m;</a:t>
            </a:r>
          </a:p>
          <a:p>
            <a:pPr marL="819150" lvl="1" algn="just" eaLnBrk="1" hangingPunct="1">
              <a:lnSpc>
                <a:spcPct val="85000"/>
              </a:lnSpc>
              <a:buFont typeface="Wingdings" pitchFamily="2" charset="2"/>
              <a:buNone/>
            </a:pPr>
            <a:endParaRPr lang="en-US" altLang="zh-CN" dirty="0" smtClean="0"/>
          </a:p>
          <a:p>
            <a:pPr marL="819150" lvl="1" algn="just" eaLnBrk="1" hangingPunct="1">
              <a:lnSpc>
                <a:spcPct val="85000"/>
              </a:lnSpc>
              <a:buFont typeface="Wingdings" pitchFamily="2" charset="2"/>
              <a:buNone/>
            </a:pPr>
            <a:r>
              <a:rPr lang="en-US" altLang="zh-CN" dirty="0" smtClean="0"/>
              <a:t>n=2;</a:t>
            </a:r>
          </a:p>
          <a:p>
            <a:pPr marL="819150" lvl="1" algn="just" eaLnBrk="1" hangingPunct="1">
              <a:lnSpc>
                <a:spcPct val="85000"/>
              </a:lnSpc>
              <a:buFont typeface="Wingdings" pitchFamily="2" charset="2"/>
              <a:buNone/>
            </a:pPr>
            <a:r>
              <a:rPr lang="en-US" altLang="zh-CN" dirty="0" smtClean="0"/>
              <a:t>m=++n;</a:t>
            </a:r>
          </a:p>
          <a:p>
            <a:pPr marL="819150" lvl="1" algn="just" eaLnBrk="1" hangingPunct="1">
              <a:lnSpc>
                <a:spcPct val="85000"/>
              </a:lnSpc>
              <a:buFont typeface="Wingdings" pitchFamily="2" charset="2"/>
              <a:buNone/>
            </a:pPr>
            <a:endParaRPr lang="en-US" altLang="zh-CN" dirty="0" smtClean="0"/>
          </a:p>
          <a:p>
            <a:pPr marL="819150" lvl="1" algn="just" eaLnBrk="1" hangingPunct="1">
              <a:lnSpc>
                <a:spcPct val="85000"/>
              </a:lnSpc>
              <a:buFont typeface="Wingdings" pitchFamily="2" charset="2"/>
              <a:buNone/>
            </a:pPr>
            <a:r>
              <a:rPr lang="en-US" altLang="zh-CN" dirty="0" smtClean="0"/>
              <a:t>n=2;</a:t>
            </a:r>
          </a:p>
          <a:p>
            <a:pPr marL="819150" lvl="1" algn="just" eaLnBrk="1" hangingPunct="1">
              <a:lnSpc>
                <a:spcPct val="85000"/>
              </a:lnSpc>
              <a:buFont typeface="Wingdings" pitchFamily="2" charset="2"/>
              <a:buNone/>
            </a:pPr>
            <a:r>
              <a:rPr lang="en-US" altLang="zh-CN" dirty="0" smtClean="0"/>
              <a:t>m=n++;</a:t>
            </a:r>
            <a:endParaRPr lang="en-US" altLang="zh-CN" dirty="0" smtClean="0">
              <a:solidFill>
                <a:schemeClr val="tx2"/>
              </a:solidFill>
              <a:latin typeface="宋体" pitchFamily="2" charset="-122"/>
            </a:endParaRPr>
          </a:p>
        </p:txBody>
      </p:sp>
      <p:sp>
        <p:nvSpPr>
          <p:cNvPr id="408580" name="Rectangle 4"/>
          <p:cNvSpPr>
            <a:spLocks noChangeArrowheads="1"/>
          </p:cNvSpPr>
          <p:nvPr/>
        </p:nvSpPr>
        <p:spPr bwMode="auto">
          <a:xfrm>
            <a:off x="4822180" y="3284538"/>
            <a:ext cx="3638252" cy="384175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2075" tIns="46038" rIns="92075" bIns="46038"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None/>
            </a:pPr>
            <a:r>
              <a:rPr lang="zh-CN" altLang="en-US" sz="2800" b="1" dirty="0" smtClean="0"/>
              <a:t>结果：</a:t>
            </a:r>
            <a:r>
              <a:rPr lang="en-US" altLang="zh-CN" sz="2800" b="1" dirty="0" smtClean="0"/>
              <a:t>n</a:t>
            </a:r>
            <a:r>
              <a:rPr lang="zh-CN" altLang="en-US" sz="2800" b="1" dirty="0" smtClean="0"/>
              <a:t>为</a:t>
            </a:r>
            <a:r>
              <a:rPr lang="en-US" altLang="zh-CN" sz="2800" b="1" dirty="0" smtClean="0"/>
              <a:t>3</a:t>
            </a:r>
            <a:r>
              <a:rPr lang="zh-CN" altLang="en-US" sz="2800" b="1" dirty="0" smtClean="0"/>
              <a:t>，</a:t>
            </a:r>
            <a:r>
              <a:rPr lang="en-US" altLang="zh-CN" sz="2800" b="1" dirty="0" smtClean="0"/>
              <a:t>m </a:t>
            </a:r>
            <a:r>
              <a:rPr lang="zh-CN" altLang="en-US" sz="2800" b="1" dirty="0" smtClean="0"/>
              <a:t>为</a:t>
            </a:r>
            <a:r>
              <a:rPr lang="en-US" altLang="zh-CN" sz="2800" b="1" dirty="0" smtClean="0"/>
              <a:t>3</a:t>
            </a:r>
            <a:endParaRPr lang="zh-CN" altLang="zh-CN" sz="2800" b="1" dirty="0"/>
          </a:p>
        </p:txBody>
      </p:sp>
      <p:sp>
        <p:nvSpPr>
          <p:cNvPr id="408584" name="Rectangle 8"/>
          <p:cNvSpPr>
            <a:spLocks noChangeArrowheads="1"/>
          </p:cNvSpPr>
          <p:nvPr/>
        </p:nvSpPr>
        <p:spPr bwMode="auto">
          <a:xfrm>
            <a:off x="611560" y="4292600"/>
            <a:ext cx="2520280" cy="814388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2075" tIns="46038" rIns="92075" bIns="46038"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None/>
            </a:pPr>
            <a:r>
              <a:rPr lang="zh-CN" altLang="en-US" sz="2800" b="1" dirty="0" smtClean="0"/>
              <a:t>等价于</a:t>
            </a:r>
            <a:r>
              <a:rPr lang="en-US" altLang="zh-CN" sz="2800" b="1" dirty="0" smtClean="0"/>
              <a:t>m=n</a:t>
            </a:r>
            <a:endParaRPr lang="en-US" altLang="zh-CN" sz="2800" b="1" dirty="0"/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None/>
            </a:pPr>
            <a:r>
              <a:rPr lang="en-US" altLang="zh-CN" sz="2800" b="1" dirty="0" smtClean="0"/>
              <a:t>           m=n+1</a:t>
            </a:r>
            <a:endParaRPr lang="zh-CN" altLang="zh-CN" sz="2800" b="1" dirty="0"/>
          </a:p>
        </p:txBody>
      </p:sp>
      <p:sp>
        <p:nvSpPr>
          <p:cNvPr id="408585" name="Text Box 9"/>
          <p:cNvSpPr txBox="1">
            <a:spLocks noChangeArrowheads="1"/>
          </p:cNvSpPr>
          <p:nvPr/>
        </p:nvSpPr>
        <p:spPr bwMode="auto">
          <a:xfrm>
            <a:off x="611560" y="2924175"/>
            <a:ext cx="2304678" cy="867930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9pPr>
          </a:lstStyle>
          <a:p>
            <a:pPr eaLnBrk="1" hangingPunct="1">
              <a:lnSpc>
                <a:spcPct val="80000"/>
              </a:lnSpc>
              <a:spcBef>
                <a:spcPct val="20000"/>
              </a:spcBef>
              <a:buClr>
                <a:srgbClr val="33CCCC"/>
              </a:buClr>
              <a:buSzPct val="80000"/>
              <a:buFont typeface="Wingdings" pitchFamily="2" charset="2"/>
              <a:buNone/>
            </a:pPr>
            <a:r>
              <a:rPr kumimoji="1" lang="zh-CN" altLang="en-US" sz="2800" b="1" dirty="0" smtClean="0"/>
              <a:t>等价于</a:t>
            </a:r>
            <a:r>
              <a:rPr kumimoji="1" lang="en-US" altLang="zh-CN" sz="2800" b="1" dirty="0" smtClean="0"/>
              <a:t>n=n+1</a:t>
            </a:r>
            <a:endParaRPr kumimoji="1" lang="en-US" altLang="zh-CN" sz="2800" b="1" dirty="0"/>
          </a:p>
          <a:p>
            <a:pPr eaLnBrk="1" hangingPunct="1">
              <a:lnSpc>
                <a:spcPct val="80000"/>
              </a:lnSpc>
              <a:spcBef>
                <a:spcPct val="20000"/>
              </a:spcBef>
              <a:buClr>
                <a:srgbClr val="33CCCC"/>
              </a:buClr>
              <a:buSzPct val="80000"/>
              <a:buFont typeface="Wingdings" pitchFamily="2" charset="2"/>
              <a:buNone/>
            </a:pPr>
            <a:r>
              <a:rPr kumimoji="1" lang="en-US" altLang="zh-CN" sz="2800" b="1" dirty="0" smtClean="0"/>
              <a:t>           m=n</a:t>
            </a:r>
            <a:endParaRPr kumimoji="1" lang="zh-CN" altLang="zh-CN" sz="2800" b="1" dirty="0"/>
          </a:p>
        </p:txBody>
      </p:sp>
      <p:sp>
        <p:nvSpPr>
          <p:cNvPr id="55306" name="灯片编号占位符 1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9pPr>
          </a:lstStyle>
          <a:p>
            <a:pPr eaLnBrk="1" hangingPunct="1"/>
            <a:fld id="{83F512EB-3D08-494C-87BF-5189D0A6CDC3}" type="slidenum">
              <a:rPr lang="zh-CN" altLang="en-US" smtClean="0">
                <a:latin typeface="Arial Black" pitchFamily="34" charset="0"/>
              </a:rPr>
              <a:pPr eaLnBrk="1" hangingPunct="1"/>
              <a:t>41</a:t>
            </a:fld>
            <a:endParaRPr lang="en-US" altLang="zh-CN" smtClean="0">
              <a:latin typeface="Arial Black" pitchFamily="34" charset="0"/>
            </a:endParaRPr>
          </a:p>
        </p:txBody>
      </p:sp>
      <p:sp>
        <p:nvSpPr>
          <p:cNvPr id="11" name="Rectangle 4"/>
          <p:cNvSpPr>
            <a:spLocks noChangeArrowheads="1"/>
          </p:cNvSpPr>
          <p:nvPr/>
        </p:nvSpPr>
        <p:spPr bwMode="auto">
          <a:xfrm>
            <a:off x="4903068" y="4699794"/>
            <a:ext cx="3528392" cy="384175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2075" tIns="46038" rIns="92075" bIns="46038"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None/>
            </a:pPr>
            <a:r>
              <a:rPr lang="zh-CN" altLang="en-US" sz="2800" b="1" dirty="0" smtClean="0"/>
              <a:t>结果：</a:t>
            </a:r>
            <a:r>
              <a:rPr lang="en-US" altLang="zh-CN" sz="2800" b="1" dirty="0" smtClean="0"/>
              <a:t>n</a:t>
            </a:r>
            <a:r>
              <a:rPr lang="zh-CN" altLang="en-US" sz="2800" b="1" dirty="0" smtClean="0"/>
              <a:t>为</a:t>
            </a:r>
            <a:r>
              <a:rPr lang="en-US" altLang="zh-CN" sz="2800" b="1" dirty="0" smtClean="0"/>
              <a:t>3</a:t>
            </a:r>
            <a:r>
              <a:rPr lang="zh-CN" altLang="en-US" sz="2800" b="1" dirty="0" smtClean="0"/>
              <a:t>，</a:t>
            </a:r>
            <a:r>
              <a:rPr lang="en-US" altLang="zh-CN" sz="2800" b="1" dirty="0" smtClean="0"/>
              <a:t>m </a:t>
            </a:r>
            <a:r>
              <a:rPr lang="zh-CN" altLang="en-US" sz="2800" b="1" dirty="0" smtClean="0"/>
              <a:t>为</a:t>
            </a:r>
            <a:r>
              <a:rPr lang="en-US" altLang="zh-CN" sz="2800" b="1" dirty="0" smtClean="0"/>
              <a:t>3</a:t>
            </a:r>
            <a:endParaRPr lang="zh-CN" altLang="zh-CN" sz="2800" b="1" dirty="0"/>
          </a:p>
        </p:txBody>
      </p:sp>
      <p:sp>
        <p:nvSpPr>
          <p:cNvPr id="2" name="矩形 1"/>
          <p:cNvSpPr/>
          <p:nvPr/>
        </p:nvSpPr>
        <p:spPr bwMode="auto">
          <a:xfrm>
            <a:off x="611560" y="3933056"/>
            <a:ext cx="7848872" cy="216024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zh-CN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宋体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3631290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8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85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85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8580" grpId="0" animBg="1" autoUpdateAnimBg="0"/>
      <p:bldP spid="408584" grpId="0" animBg="1" autoUpdateAnimBg="0"/>
      <p:bldP spid="408585" grpId="0" animBg="1" autoUpdateAnimBg="0"/>
      <p:bldP spid="11" grpId="0" animBg="1" autoUpdateAnimBg="0"/>
      <p:bldP spid="2" grpId="0" animBg="1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title"/>
          </p:nvPr>
        </p:nvSpPr>
        <p:spPr>
          <a:xfrm>
            <a:off x="539750" y="404813"/>
            <a:ext cx="7772400" cy="838200"/>
          </a:xfrm>
        </p:spPr>
        <p:txBody>
          <a:bodyPr/>
          <a:lstStyle/>
          <a:p>
            <a:pPr eaLnBrk="1" hangingPunct="1"/>
            <a:r>
              <a:rPr lang="zh-CN" altLang="en-US" smtClean="0"/>
              <a:t>算术运算符的优先级和结合性</a:t>
            </a:r>
            <a:endParaRPr lang="zh-CN" altLang="en-US" sz="4800" smtClean="0">
              <a:latin typeface="宋体" pitchFamily="2" charset="-122"/>
            </a:endParaRPr>
          </a:p>
        </p:txBody>
      </p:sp>
      <p:sp>
        <p:nvSpPr>
          <p:cNvPr id="563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219200"/>
            <a:ext cx="3810000" cy="2667000"/>
          </a:xfrm>
        </p:spPr>
        <p:txBody>
          <a:bodyPr/>
          <a:lstStyle/>
          <a:p>
            <a:pPr lvl="1" algn="just" eaLnBrk="1" hangingPunct="1">
              <a:buFont typeface="Wingdings" pitchFamily="2" charset="2"/>
              <a:buNone/>
            </a:pPr>
            <a:r>
              <a:rPr lang="zh-CN" altLang="en-US" smtClean="0">
                <a:latin typeface="宋体" pitchFamily="2" charset="-122"/>
              </a:rPr>
              <a:t>单目 </a:t>
            </a:r>
            <a:r>
              <a:rPr lang="zh-CN" altLang="en-US" b="0" smtClean="0">
                <a:solidFill>
                  <a:schemeClr val="bg2"/>
                </a:solidFill>
              </a:rPr>
              <a:t>+  -  ++  --</a:t>
            </a:r>
            <a:endParaRPr lang="en-US" altLang="zh-CN" b="0" smtClean="0">
              <a:solidFill>
                <a:schemeClr val="bg2"/>
              </a:solidFill>
            </a:endParaRPr>
          </a:p>
          <a:p>
            <a:pPr lvl="1" algn="just" eaLnBrk="1" hangingPunct="1">
              <a:buFont typeface="Wingdings" pitchFamily="2" charset="2"/>
              <a:buNone/>
            </a:pPr>
            <a:endParaRPr lang="zh-CN" altLang="en-US" b="0" smtClean="0">
              <a:solidFill>
                <a:srgbClr val="FF9933"/>
              </a:solidFill>
            </a:endParaRPr>
          </a:p>
          <a:p>
            <a:pPr lvl="1" algn="just" eaLnBrk="1" hangingPunct="1">
              <a:buFont typeface="Wingdings" pitchFamily="2" charset="2"/>
              <a:buNone/>
            </a:pPr>
            <a:r>
              <a:rPr lang="zh-CN" altLang="en-US" smtClean="0">
                <a:latin typeface="宋体" pitchFamily="2" charset="-122"/>
              </a:rPr>
              <a:t>双目 </a:t>
            </a:r>
            <a:r>
              <a:rPr lang="zh-CN" altLang="en-US" b="0" smtClean="0">
                <a:solidFill>
                  <a:schemeClr val="bg2"/>
                </a:solidFill>
              </a:rPr>
              <a:t>*  /  %</a:t>
            </a:r>
          </a:p>
          <a:p>
            <a:pPr lvl="1" algn="just" eaLnBrk="1" hangingPunct="1">
              <a:buFont typeface="Wingdings" pitchFamily="2" charset="2"/>
              <a:buNone/>
            </a:pPr>
            <a:endParaRPr lang="zh-CN" altLang="en-US" b="0" smtClean="0">
              <a:solidFill>
                <a:srgbClr val="FF9933"/>
              </a:solidFill>
            </a:endParaRPr>
          </a:p>
          <a:p>
            <a:pPr lvl="1" algn="just" eaLnBrk="1" hangingPunct="1">
              <a:buFont typeface="Wingdings" pitchFamily="2" charset="2"/>
              <a:buNone/>
            </a:pPr>
            <a:r>
              <a:rPr lang="zh-CN" altLang="en-US" smtClean="0">
                <a:latin typeface="宋体" pitchFamily="2" charset="-122"/>
              </a:rPr>
              <a:t>双目 </a:t>
            </a:r>
            <a:r>
              <a:rPr lang="zh-CN" altLang="en-US" b="0" smtClean="0">
                <a:solidFill>
                  <a:schemeClr val="bg2"/>
                </a:solidFill>
              </a:rPr>
              <a:t>+  -</a:t>
            </a:r>
            <a:endParaRPr lang="zh-CN" altLang="zh-CN" b="0" smtClean="0">
              <a:solidFill>
                <a:schemeClr val="bg2"/>
              </a:solidFill>
            </a:endParaRPr>
          </a:p>
        </p:txBody>
      </p:sp>
      <p:grpSp>
        <p:nvGrpSpPr>
          <p:cNvPr id="377860" name="Group 4"/>
          <p:cNvGrpSpPr>
            <a:grpSpLocks/>
          </p:cNvGrpSpPr>
          <p:nvPr/>
        </p:nvGrpSpPr>
        <p:grpSpPr bwMode="auto">
          <a:xfrm>
            <a:off x="4495800" y="1371600"/>
            <a:ext cx="685800" cy="2443163"/>
            <a:chOff x="2832" y="1392"/>
            <a:chExt cx="432" cy="1539"/>
          </a:xfrm>
        </p:grpSpPr>
        <p:sp>
          <p:nvSpPr>
            <p:cNvPr id="56329" name="Text Box 5"/>
            <p:cNvSpPr txBox="1">
              <a:spLocks noChangeArrowheads="1"/>
            </p:cNvSpPr>
            <p:nvPr/>
          </p:nvSpPr>
          <p:spPr bwMode="auto">
            <a:xfrm>
              <a:off x="2832" y="1392"/>
              <a:ext cx="432" cy="153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kumimoji="1" lang="zh-CN" altLang="en-US" sz="2800" b="1">
                  <a:solidFill>
                    <a:srgbClr val="CC0066"/>
                  </a:solidFill>
                  <a:latin typeface="Times New Roman" pitchFamily="18" charset="0"/>
                </a:rPr>
                <a:t>高</a:t>
              </a:r>
            </a:p>
            <a:p>
              <a:pPr algn="ctr" eaLnBrk="1" hangingPunct="1">
                <a:spcBef>
                  <a:spcPct val="50000"/>
                </a:spcBef>
              </a:pPr>
              <a:endParaRPr kumimoji="1" lang="zh-CN" altLang="en-US" sz="2800" b="1">
                <a:solidFill>
                  <a:srgbClr val="FFFF00"/>
                </a:solidFill>
                <a:latin typeface="Times New Roman" pitchFamily="18" charset="0"/>
              </a:endParaRPr>
            </a:p>
            <a:p>
              <a:pPr algn="ctr" eaLnBrk="1" hangingPunct="1">
                <a:spcBef>
                  <a:spcPct val="50000"/>
                </a:spcBef>
              </a:pPr>
              <a:endParaRPr kumimoji="1" lang="zh-CN" altLang="en-US" sz="2800" b="1">
                <a:solidFill>
                  <a:srgbClr val="FFFF00"/>
                </a:solidFill>
                <a:latin typeface="Times New Roman" pitchFamily="18" charset="0"/>
              </a:endParaRPr>
            </a:p>
            <a:p>
              <a:pPr algn="ctr" eaLnBrk="1" hangingPunct="1">
                <a:spcBef>
                  <a:spcPct val="50000"/>
                </a:spcBef>
              </a:pPr>
              <a:r>
                <a:rPr kumimoji="1" lang="zh-CN" altLang="en-US" sz="2800" b="1">
                  <a:solidFill>
                    <a:srgbClr val="CC0066"/>
                  </a:solidFill>
                  <a:latin typeface="Times New Roman" pitchFamily="18" charset="0"/>
                </a:rPr>
                <a:t>低</a:t>
              </a:r>
            </a:p>
          </p:txBody>
        </p:sp>
        <p:sp>
          <p:nvSpPr>
            <p:cNvPr id="56330" name="Line 6"/>
            <p:cNvSpPr>
              <a:spLocks noChangeShapeType="1"/>
            </p:cNvSpPr>
            <p:nvPr/>
          </p:nvSpPr>
          <p:spPr bwMode="auto">
            <a:xfrm flipV="1">
              <a:off x="3024" y="1776"/>
              <a:ext cx="0" cy="768"/>
            </a:xfrm>
            <a:prstGeom prst="line">
              <a:avLst/>
            </a:prstGeom>
            <a:noFill/>
            <a:ln w="38100" cap="sq" cmpd="dbl">
              <a:solidFill>
                <a:schemeClr val="tx2"/>
              </a:solidFill>
              <a:round/>
              <a:headEnd type="none" w="sm" len="sm"/>
              <a:tailEnd type="triangle" w="med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endParaRPr lang="zh-CN" altLang="en-US"/>
            </a:p>
          </p:txBody>
        </p:sp>
      </p:grpSp>
      <p:sp>
        <p:nvSpPr>
          <p:cNvPr id="377863" name="Text Box 7"/>
          <p:cNvSpPr txBox="1">
            <a:spLocks noChangeArrowheads="1"/>
          </p:cNvSpPr>
          <p:nvPr/>
        </p:nvSpPr>
        <p:spPr bwMode="auto">
          <a:xfrm>
            <a:off x="6324600" y="1295400"/>
            <a:ext cx="1905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9pPr>
          </a:lstStyle>
          <a:p>
            <a:pPr algn="ctr">
              <a:spcBef>
                <a:spcPct val="50000"/>
              </a:spcBef>
            </a:pPr>
            <a:r>
              <a:rPr kumimoji="1" lang="zh-CN" altLang="en-US" sz="2800" b="1">
                <a:solidFill>
                  <a:srgbClr val="CC0066"/>
                </a:solidFill>
              </a:rPr>
              <a:t>从右向左</a:t>
            </a:r>
          </a:p>
        </p:txBody>
      </p:sp>
      <p:sp>
        <p:nvSpPr>
          <p:cNvPr id="377864" name="Rectangle 8"/>
          <p:cNvSpPr>
            <a:spLocks noChangeArrowheads="1"/>
          </p:cNvSpPr>
          <p:nvPr/>
        </p:nvSpPr>
        <p:spPr bwMode="auto">
          <a:xfrm>
            <a:off x="914400" y="4038600"/>
            <a:ext cx="5943600" cy="1600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2075" tIns="46038" rIns="92075" bIns="46038"/>
          <a:lstStyle/>
          <a:p>
            <a:pPr marL="742950" lvl="1" indent="-285750" algn="just">
              <a:spcBef>
                <a:spcPct val="20000"/>
              </a:spcBef>
              <a:buClr>
                <a:srgbClr val="33CCCC"/>
              </a:buClr>
              <a:buSzPct val="110000"/>
            </a:pPr>
            <a:r>
              <a:rPr kumimoji="1" lang="zh-CN" altLang="en-US" sz="2800" b="1">
                <a:ea typeface="仿宋_GB2312" pitchFamily="49" charset="-122"/>
              </a:rPr>
              <a:t>-5 + 3%2 = (-5) + (3%2) = -4</a:t>
            </a:r>
          </a:p>
          <a:p>
            <a:pPr marL="742950" lvl="1" indent="-285750" algn="just">
              <a:spcBef>
                <a:spcPct val="20000"/>
              </a:spcBef>
              <a:buClr>
                <a:srgbClr val="33CCCC"/>
              </a:buClr>
              <a:buSzPct val="110000"/>
            </a:pPr>
            <a:r>
              <a:rPr kumimoji="1" lang="zh-CN" altLang="en-US" sz="2800" b="1">
                <a:ea typeface="仿宋_GB2312" pitchFamily="49" charset="-122"/>
              </a:rPr>
              <a:t>3 * 5 % 3 = (3*5) % 3 = 0</a:t>
            </a:r>
          </a:p>
          <a:p>
            <a:pPr marL="742950" lvl="1" indent="-285750" algn="just">
              <a:spcBef>
                <a:spcPct val="20000"/>
              </a:spcBef>
              <a:buClr>
                <a:srgbClr val="33CCCC"/>
              </a:buClr>
              <a:buSzPct val="110000"/>
            </a:pPr>
            <a:r>
              <a:rPr kumimoji="1" lang="en-US" altLang="zh-CN" sz="2800" b="1">
                <a:ea typeface="仿宋_GB2312" pitchFamily="49" charset="-122"/>
              </a:rPr>
              <a:t>-i++           </a:t>
            </a:r>
            <a:endParaRPr kumimoji="1" lang="en-US" altLang="zh-CN" sz="2800" b="1">
              <a:solidFill>
                <a:srgbClr val="FF3300"/>
              </a:solidFill>
            </a:endParaRPr>
          </a:p>
        </p:txBody>
      </p:sp>
      <p:sp>
        <p:nvSpPr>
          <p:cNvPr id="377865" name="Text Box 9"/>
          <p:cNvSpPr txBox="1">
            <a:spLocks noChangeArrowheads="1"/>
          </p:cNvSpPr>
          <p:nvPr/>
        </p:nvSpPr>
        <p:spPr bwMode="auto">
          <a:xfrm>
            <a:off x="2555876" y="5133182"/>
            <a:ext cx="1066800" cy="433387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9pPr>
          </a:lstStyle>
          <a:p>
            <a:pPr eaLnBrk="1" hangingPunct="1">
              <a:lnSpc>
                <a:spcPct val="80000"/>
              </a:lnSpc>
              <a:spcBef>
                <a:spcPct val="20000"/>
              </a:spcBef>
              <a:buClr>
                <a:srgbClr val="33CCCC"/>
              </a:buClr>
              <a:buSzPct val="80000"/>
              <a:buFont typeface="Wingdings" pitchFamily="2" charset="2"/>
              <a:buNone/>
            </a:pPr>
            <a:r>
              <a:rPr kumimoji="1" lang="en-US" altLang="zh-CN" sz="2800" b="1"/>
              <a:t>-(i++)</a:t>
            </a:r>
            <a:endParaRPr kumimoji="1" lang="zh-CN" altLang="zh-CN" sz="2800" b="1"/>
          </a:p>
        </p:txBody>
      </p:sp>
      <p:sp>
        <p:nvSpPr>
          <p:cNvPr id="56328" name="灯片编号占位符 1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9pPr>
          </a:lstStyle>
          <a:p>
            <a:pPr eaLnBrk="1" hangingPunct="1"/>
            <a:fld id="{567787C1-F4FF-46A3-A36F-47F4C82B13B2}" type="slidenum">
              <a:rPr lang="zh-CN" altLang="en-US" smtClean="0">
                <a:latin typeface="Arial Black" pitchFamily="34" charset="0"/>
              </a:rPr>
              <a:pPr eaLnBrk="1" hangingPunct="1"/>
              <a:t>42</a:t>
            </a:fld>
            <a:endParaRPr lang="en-US" altLang="zh-CN" smtClean="0"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1248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78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778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778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78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778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778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78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778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778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78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778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778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786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7786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7786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78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778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778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7863" grpId="0" autoUpdateAnimBg="0"/>
      <p:bldP spid="377864" grpId="0" build="p" bldLvl="3" autoUpdateAnimBg="0"/>
      <p:bldP spid="377865" grpId="0" animBg="1" autoUpdateAnimBg="0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title"/>
          </p:nvPr>
        </p:nvSpPr>
        <p:spPr>
          <a:xfrm>
            <a:off x="611188" y="404813"/>
            <a:ext cx="7772400" cy="838200"/>
          </a:xfrm>
        </p:spPr>
        <p:txBody>
          <a:bodyPr/>
          <a:lstStyle/>
          <a:p>
            <a:pPr eaLnBrk="1" hangingPunct="1"/>
            <a:r>
              <a:rPr lang="zh-CN" altLang="en-US" smtClean="0"/>
              <a:t>写出</a:t>
            </a:r>
            <a:r>
              <a:rPr lang="en-US" altLang="zh-CN" smtClean="0"/>
              <a:t>C</a:t>
            </a:r>
            <a:r>
              <a:rPr lang="zh-CN" altLang="en-US" smtClean="0"/>
              <a:t>表达式</a:t>
            </a:r>
            <a:endParaRPr lang="en-US" altLang="zh-CN" sz="4800" smtClean="0">
              <a:latin typeface="宋体" pitchFamily="2" charset="-122"/>
            </a:endParaRP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750" y="1628775"/>
            <a:ext cx="6553200" cy="2590800"/>
          </a:xfrm>
        </p:spPr>
        <p:txBody>
          <a:bodyPr>
            <a:normAutofit fontScale="85000" lnSpcReduction="10000"/>
          </a:bodyPr>
          <a:lstStyle/>
          <a:p>
            <a:pPr algn="just" eaLnBrk="1" hangingPunct="1">
              <a:buFont typeface="Wingdings" pitchFamily="2" charset="2"/>
              <a:buNone/>
            </a:pPr>
            <a:r>
              <a:rPr lang="zh-CN" altLang="en-US" sz="2800" dirty="0" smtClean="0"/>
              <a:t>数学式          </a:t>
            </a:r>
            <a:r>
              <a:rPr lang="en-US" altLang="zh-CN" sz="2800" dirty="0" smtClean="0">
                <a:sym typeface="Wingdings" pitchFamily="2" charset="2"/>
              </a:rPr>
              <a:t></a:t>
            </a:r>
            <a:r>
              <a:rPr lang="en-US" altLang="zh-CN" sz="2800" dirty="0" smtClean="0"/>
              <a:t>           C</a:t>
            </a:r>
            <a:r>
              <a:rPr lang="zh-CN" altLang="en-US" sz="2800" dirty="0" smtClean="0"/>
              <a:t>算术表达式</a:t>
            </a:r>
          </a:p>
          <a:p>
            <a:pPr lvl="1" algn="just" eaLnBrk="1" hangingPunct="1">
              <a:buFont typeface="Wingdings" pitchFamily="2" charset="2"/>
              <a:buNone/>
            </a:pPr>
            <a:endParaRPr lang="en-US" altLang="zh-CN" sz="2400" dirty="0" smtClean="0"/>
          </a:p>
          <a:p>
            <a:pPr algn="just" eaLnBrk="1" hangingPunct="1">
              <a:buFont typeface="Wingdings" pitchFamily="2" charset="2"/>
              <a:buNone/>
            </a:pPr>
            <a:r>
              <a:rPr lang="en-US" altLang="zh-CN" sz="2800" dirty="0" smtClean="0"/>
              <a:t>s(s-a)(s-b)(s-c)</a:t>
            </a:r>
            <a:endParaRPr lang="zh-CN" altLang="en-US" sz="2800" dirty="0" smtClean="0"/>
          </a:p>
          <a:p>
            <a:pPr algn="just" eaLnBrk="1" hangingPunct="1">
              <a:buFont typeface="Wingdings" pitchFamily="2" charset="2"/>
              <a:buNone/>
            </a:pPr>
            <a:endParaRPr lang="zh-CN" altLang="en-US" sz="2800" dirty="0" smtClean="0"/>
          </a:p>
          <a:p>
            <a:pPr algn="just" eaLnBrk="1" hangingPunct="1">
              <a:buFont typeface="Wingdings" pitchFamily="2" charset="2"/>
              <a:buNone/>
            </a:pPr>
            <a:r>
              <a:rPr lang="zh-CN" altLang="en-US" sz="2800" dirty="0" smtClean="0"/>
              <a:t>(</a:t>
            </a:r>
            <a:r>
              <a:rPr lang="en-US" altLang="zh-CN" sz="2800" dirty="0" smtClean="0"/>
              <a:t>x+2)e</a:t>
            </a:r>
            <a:r>
              <a:rPr lang="en-US" altLang="zh-CN" sz="2800" baseline="30000" dirty="0" smtClean="0"/>
              <a:t>2x</a:t>
            </a:r>
            <a:endParaRPr lang="en-US" altLang="zh-CN" sz="2800" baseline="30000" dirty="0"/>
          </a:p>
          <a:p>
            <a:pPr algn="just" eaLnBrk="1" hangingPunct="1">
              <a:buFont typeface="Wingdings" pitchFamily="2" charset="2"/>
              <a:buNone/>
            </a:pPr>
            <a:endParaRPr lang="en-US" altLang="zh-CN" sz="2800" baseline="30000" dirty="0" smtClean="0"/>
          </a:p>
          <a:p>
            <a:pPr algn="just" eaLnBrk="1" hangingPunct="1">
              <a:buFont typeface="Wingdings" pitchFamily="2" charset="2"/>
              <a:buNone/>
            </a:pPr>
            <a:r>
              <a:rPr lang="en-US" altLang="zh-CN" sz="2800" baseline="30000" dirty="0"/>
              <a:t> </a:t>
            </a:r>
            <a:r>
              <a:rPr lang="en-US" altLang="zh-CN" sz="2800" baseline="30000" dirty="0" smtClean="0"/>
              <a:t>                   </a:t>
            </a:r>
          </a:p>
        </p:txBody>
      </p:sp>
      <p:sp>
        <p:nvSpPr>
          <p:cNvPr id="57348" name="Rectangle 7"/>
          <p:cNvSpPr>
            <a:spLocks noChangeArrowheads="1"/>
          </p:cNvSpPr>
          <p:nvPr/>
        </p:nvSpPr>
        <p:spPr bwMode="auto">
          <a:xfrm>
            <a:off x="4129088" y="32385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/>
          <a:p>
            <a:endParaRPr lang="zh-CN" altLang="en-US"/>
          </a:p>
        </p:txBody>
      </p:sp>
      <p:graphicFrame>
        <p:nvGraphicFramePr>
          <p:cNvPr id="57349" name="Object 6"/>
          <p:cNvGraphicFramePr>
            <a:graphicFrameLocks noChangeAspect="1"/>
          </p:cNvGraphicFramePr>
          <p:nvPr/>
        </p:nvGraphicFramePr>
        <p:xfrm>
          <a:off x="611188" y="4365625"/>
          <a:ext cx="1828800" cy="785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69" r:id="rId3" imgW="1054100" imgH="444500" progId="Equation.DSMT4">
                  <p:embed/>
                </p:oleObj>
              </mc:Choice>
              <mc:Fallback>
                <p:oleObj r:id="rId3" imgW="1054100" imgH="4445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1188" y="4365625"/>
                        <a:ext cx="1828800" cy="7858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tx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7350" name="灯片编号占位符 1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9pPr>
          </a:lstStyle>
          <a:p>
            <a:pPr eaLnBrk="1" hangingPunct="1"/>
            <a:fld id="{F1E76AE8-9C22-40AA-AD88-5A85E3C39AEF}" type="slidenum">
              <a:rPr lang="zh-CN" altLang="en-US" smtClean="0">
                <a:latin typeface="Arial Black" pitchFamily="34" charset="0"/>
              </a:rPr>
              <a:pPr eaLnBrk="1" hangingPunct="1"/>
              <a:t>43</a:t>
            </a:fld>
            <a:endParaRPr lang="en-US" altLang="zh-CN" smtClean="0">
              <a:latin typeface="Arial Black" pitchFamily="34" charset="0"/>
            </a:endParaRP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4129088" y="2421632"/>
            <a:ext cx="4464496" cy="2590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itchFamily="2" charset="2"/>
              <a:buChar char="n"/>
              <a:defRPr sz="32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¨"/>
              <a:defRPr sz="2800" b="1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itchFamily="2" charset="2"/>
              <a:buChar char="n"/>
              <a:defRPr sz="2400" b="1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itchFamily="2" charset="2"/>
              <a:buChar char="¨"/>
              <a:defRPr sz="2000" b="1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 b="1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 b="1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 b="1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 b="1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 b="1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algn="just" eaLnBrk="1" hangingPunct="1">
              <a:buFont typeface="Wingdings" pitchFamily="2" charset="2"/>
              <a:buNone/>
            </a:pPr>
            <a:r>
              <a:rPr lang="en-US" altLang="zh-CN" sz="2800" dirty="0" smtClean="0">
                <a:solidFill>
                  <a:schemeClr val="accent5">
                    <a:lumMod val="50000"/>
                  </a:schemeClr>
                </a:solidFill>
              </a:rPr>
              <a:t>s*(</a:t>
            </a:r>
            <a:r>
              <a:rPr lang="en-US" altLang="zh-CN" sz="2800" dirty="0">
                <a:solidFill>
                  <a:schemeClr val="accent5">
                    <a:lumMod val="50000"/>
                  </a:schemeClr>
                </a:solidFill>
              </a:rPr>
              <a:t>s-a)*(s-b)*(s-c)</a:t>
            </a:r>
            <a:endParaRPr lang="zh-CN" altLang="en-US" sz="2800" dirty="0">
              <a:solidFill>
                <a:schemeClr val="accent5">
                  <a:lumMod val="50000"/>
                </a:schemeClr>
              </a:solidFill>
            </a:endParaRPr>
          </a:p>
          <a:p>
            <a:pPr algn="just" eaLnBrk="1" hangingPunct="1">
              <a:buFont typeface="Wingdings" pitchFamily="2" charset="2"/>
              <a:buNone/>
            </a:pPr>
            <a:endParaRPr lang="zh-CN" altLang="en-US" sz="2800" dirty="0">
              <a:solidFill>
                <a:schemeClr val="accent5">
                  <a:lumMod val="50000"/>
                </a:schemeClr>
              </a:solidFill>
            </a:endParaRPr>
          </a:p>
          <a:p>
            <a:pPr algn="just" eaLnBrk="1" hangingPunct="1">
              <a:buFont typeface="Wingdings" pitchFamily="2" charset="2"/>
              <a:buNone/>
            </a:pPr>
            <a:r>
              <a:rPr lang="en-US" altLang="zh-CN" sz="2800" dirty="0">
                <a:solidFill>
                  <a:schemeClr val="accent5">
                    <a:lumMod val="50000"/>
                  </a:schemeClr>
                </a:solidFill>
              </a:rPr>
              <a:t>(x+2)*</a:t>
            </a:r>
            <a:r>
              <a:rPr lang="en-US" altLang="zh-CN" sz="2800" dirty="0" err="1">
                <a:solidFill>
                  <a:schemeClr val="accent5">
                    <a:lumMod val="50000"/>
                  </a:schemeClr>
                </a:solidFill>
              </a:rPr>
              <a:t>exp</a:t>
            </a:r>
            <a:r>
              <a:rPr lang="en-US" altLang="zh-CN" sz="2800" dirty="0">
                <a:solidFill>
                  <a:schemeClr val="accent5">
                    <a:lumMod val="50000"/>
                  </a:schemeClr>
                </a:solidFill>
              </a:rPr>
              <a:t>(2*x)</a:t>
            </a:r>
          </a:p>
          <a:p>
            <a:pPr algn="just" eaLnBrk="1" hangingPunct="1">
              <a:buFont typeface="Wingdings" pitchFamily="2" charset="2"/>
              <a:buNone/>
            </a:pPr>
            <a:endParaRPr lang="en-US" altLang="zh-CN" sz="2800" dirty="0">
              <a:solidFill>
                <a:schemeClr val="accent5">
                  <a:lumMod val="50000"/>
                </a:schemeClr>
              </a:solidFill>
            </a:endParaRPr>
          </a:p>
          <a:p>
            <a:pPr algn="just" eaLnBrk="1" hangingPunct="1">
              <a:buFont typeface="Wingdings" pitchFamily="2" charset="2"/>
              <a:buNone/>
            </a:pPr>
            <a:r>
              <a:rPr lang="en-US" altLang="zh-CN" sz="2800" dirty="0">
                <a:solidFill>
                  <a:schemeClr val="accent5">
                    <a:lumMod val="50000"/>
                  </a:schemeClr>
                </a:solidFill>
              </a:rPr>
              <a:t>(-</a:t>
            </a:r>
            <a:r>
              <a:rPr lang="en-US" altLang="zh-CN" sz="2800" dirty="0" err="1">
                <a:solidFill>
                  <a:schemeClr val="accent5">
                    <a:lumMod val="50000"/>
                  </a:schemeClr>
                </a:solidFill>
              </a:rPr>
              <a:t>b+sqrt</a:t>
            </a:r>
            <a:r>
              <a:rPr lang="en-US" altLang="zh-CN" sz="2800" dirty="0">
                <a:solidFill>
                  <a:schemeClr val="accent5">
                    <a:lumMod val="50000"/>
                  </a:schemeClr>
                </a:solidFill>
              </a:rPr>
              <a:t>(b*b-4*a*c))/(2*a)</a:t>
            </a:r>
          </a:p>
        </p:txBody>
      </p:sp>
    </p:spTree>
    <p:extLst>
      <p:ext uri="{BB962C8B-B14F-4D97-AF65-F5344CB8AC3E}">
        <p14:creationId xmlns:p14="http://schemas.microsoft.com/office/powerpoint/2010/main" val="12640728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57200"/>
            <a:ext cx="6923088" cy="1027113"/>
          </a:xfrm>
        </p:spPr>
        <p:txBody>
          <a:bodyPr/>
          <a:lstStyle/>
          <a:p>
            <a:pPr eaLnBrk="1" hangingPunct="1"/>
            <a:r>
              <a:rPr lang="zh-CN" altLang="en-US" dirty="0" smtClean="0"/>
              <a:t>赋值</a:t>
            </a:r>
            <a:r>
              <a:rPr lang="zh-CN" altLang="en-US" dirty="0" smtClean="0">
                <a:latin typeface="宋体" pitchFamily="2" charset="-122"/>
              </a:rPr>
              <a:t>表达式</a:t>
            </a:r>
            <a:endParaRPr lang="zh-CN" altLang="en-US" dirty="0" smtClean="0"/>
          </a:p>
        </p:txBody>
      </p:sp>
      <p:sp>
        <p:nvSpPr>
          <p:cNvPr id="3829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2133600"/>
            <a:ext cx="7696200" cy="2895600"/>
          </a:xfrm>
        </p:spPr>
        <p:txBody>
          <a:bodyPr/>
          <a:lstStyle/>
          <a:p>
            <a:pPr algn="just" eaLnBrk="1" hangingPunct="1"/>
            <a:r>
              <a:rPr lang="zh-CN" altLang="en-US" smtClean="0">
                <a:latin typeface="宋体" pitchFamily="2" charset="-122"/>
              </a:rPr>
              <a:t>赋值运算符  </a:t>
            </a:r>
            <a:r>
              <a:rPr lang="en-US" altLang="en-US" smtClean="0">
                <a:solidFill>
                  <a:srgbClr val="CC0066"/>
                </a:solidFill>
              </a:rPr>
              <a:t>=</a:t>
            </a:r>
          </a:p>
          <a:p>
            <a:pPr lvl="1" algn="just" eaLnBrk="1" hangingPunct="1">
              <a:buFont typeface="Wingdings" pitchFamily="2" charset="2"/>
              <a:buNone/>
            </a:pPr>
            <a:r>
              <a:rPr lang="en-US" altLang="zh-CN" smtClean="0"/>
              <a:t>x = 3*4</a:t>
            </a:r>
            <a:endParaRPr lang="en-US" altLang="zh-CN" smtClean="0">
              <a:latin typeface="宋体" pitchFamily="2" charset="-122"/>
            </a:endParaRPr>
          </a:p>
          <a:p>
            <a:pPr lvl="1" algn="just" eaLnBrk="1" hangingPunct="1">
              <a:buFont typeface="Wingdings" pitchFamily="2" charset="2"/>
              <a:buNone/>
            </a:pPr>
            <a:r>
              <a:rPr lang="zh-CN" altLang="en-US" smtClean="0">
                <a:latin typeface="宋体" pitchFamily="2" charset="-122"/>
              </a:rPr>
              <a:t>优先级较低，结合性从右向左</a:t>
            </a:r>
          </a:p>
          <a:p>
            <a:pPr lvl="1" algn="just" eaLnBrk="1" hangingPunct="1">
              <a:buFont typeface="Wingdings" pitchFamily="2" charset="2"/>
              <a:buNone/>
            </a:pPr>
            <a:r>
              <a:rPr lang="en-US" altLang="zh-CN" smtClean="0"/>
              <a:t>x = y = 3</a:t>
            </a:r>
            <a:r>
              <a:rPr lang="en-US" altLang="zh-CN" smtClean="0">
                <a:latin typeface="宋体" pitchFamily="2" charset="-122"/>
              </a:rPr>
              <a:t> </a:t>
            </a:r>
          </a:p>
        </p:txBody>
      </p:sp>
      <p:sp>
        <p:nvSpPr>
          <p:cNvPr id="382982" name="Rectangle 6"/>
          <p:cNvSpPr>
            <a:spLocks noChangeArrowheads="1"/>
          </p:cNvSpPr>
          <p:nvPr/>
        </p:nvSpPr>
        <p:spPr bwMode="auto">
          <a:xfrm>
            <a:off x="1258888" y="4508500"/>
            <a:ext cx="1827212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 algn="just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80000"/>
            </a:pPr>
            <a:r>
              <a:rPr kumimoji="1" lang="en-US" altLang="zh-CN" sz="2800" b="1"/>
              <a:t>x = (y = 3)</a:t>
            </a:r>
            <a:endParaRPr kumimoji="1" lang="zh-CN" altLang="en-US" sz="2800" b="1"/>
          </a:p>
        </p:txBody>
      </p:sp>
      <p:sp>
        <p:nvSpPr>
          <p:cNvPr id="58373" name="灯片编号占位符 1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9pPr>
          </a:lstStyle>
          <a:p>
            <a:pPr eaLnBrk="1" hangingPunct="1"/>
            <a:fld id="{CF61CA99-12CD-4DA4-8DF7-61B56A2C4402}" type="slidenum">
              <a:rPr lang="zh-CN" altLang="en-US" smtClean="0">
                <a:latin typeface="Arial Black" pitchFamily="34" charset="0"/>
              </a:rPr>
              <a:pPr eaLnBrk="1" hangingPunct="1"/>
              <a:t>44</a:t>
            </a:fld>
            <a:endParaRPr lang="en-US" altLang="zh-CN" smtClean="0"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557501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29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829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829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29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829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829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29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829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829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29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829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829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29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829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829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2979" grpId="0" build="p" bldLvl="3" autoUpdateAnimBg="0"/>
      <p:bldP spid="382982" grpId="0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549275"/>
            <a:ext cx="4043362" cy="955675"/>
          </a:xfrm>
        </p:spPr>
        <p:txBody>
          <a:bodyPr/>
          <a:lstStyle/>
          <a:p>
            <a:pPr eaLnBrk="1" hangingPunct="1"/>
            <a:r>
              <a:rPr lang="zh-CN" altLang="en-US" smtClean="0"/>
              <a:t>赋值</a:t>
            </a:r>
            <a:r>
              <a:rPr lang="zh-CN" altLang="en-US" smtClean="0">
                <a:latin typeface="宋体" pitchFamily="2" charset="-122"/>
              </a:rPr>
              <a:t>表达式</a:t>
            </a:r>
            <a:endParaRPr lang="zh-CN" altLang="en-US" smtClean="0"/>
          </a:p>
        </p:txBody>
      </p:sp>
      <p:sp>
        <p:nvSpPr>
          <p:cNvPr id="410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1556793"/>
            <a:ext cx="8713788" cy="2591346"/>
          </a:xfrm>
        </p:spPr>
        <p:txBody>
          <a:bodyPr>
            <a:normAutofit/>
          </a:bodyPr>
          <a:lstStyle/>
          <a:p>
            <a:pPr algn="just" eaLnBrk="1" hangingPunct="1">
              <a:buFont typeface="Wingdings" pitchFamily="2" charset="2"/>
              <a:buNone/>
            </a:pPr>
            <a:r>
              <a:rPr lang="zh-CN" altLang="en-US" dirty="0" smtClean="0">
                <a:solidFill>
                  <a:srgbClr val="CC0066"/>
                </a:solidFill>
                <a:latin typeface="宋体" pitchFamily="2" charset="-122"/>
              </a:rPr>
              <a:t>变量</a:t>
            </a:r>
            <a:r>
              <a:rPr lang="zh-CN" altLang="en-US" dirty="0" smtClean="0">
                <a:latin typeface="宋体" pitchFamily="2" charset="-122"/>
              </a:rPr>
              <a:t> </a:t>
            </a:r>
            <a:r>
              <a:rPr lang="en-US" altLang="zh-CN" dirty="0" smtClean="0"/>
              <a:t>=</a:t>
            </a:r>
            <a:r>
              <a:rPr lang="zh-CN" altLang="en-US" dirty="0" smtClean="0">
                <a:latin typeface="宋体" pitchFamily="2" charset="-122"/>
              </a:rPr>
              <a:t> 表达式</a:t>
            </a:r>
          </a:p>
          <a:p>
            <a:pPr lvl="1" algn="just" eaLnBrk="1" hangingPunct="1"/>
            <a:r>
              <a:rPr lang="zh-CN" altLang="en-US" dirty="0" smtClean="0">
                <a:latin typeface="宋体" pitchFamily="2" charset="-122"/>
              </a:rPr>
              <a:t>计算赋值运算符右侧</a:t>
            </a:r>
            <a:r>
              <a:rPr lang="zh-CN" altLang="en-US" dirty="0" smtClean="0">
                <a:solidFill>
                  <a:schemeClr val="tx1"/>
                </a:solidFill>
                <a:latin typeface="宋体" pitchFamily="2" charset="-122"/>
              </a:rPr>
              <a:t>表达式</a:t>
            </a:r>
            <a:r>
              <a:rPr lang="zh-CN" altLang="en-US" dirty="0" smtClean="0">
                <a:latin typeface="宋体" pitchFamily="2" charset="-122"/>
              </a:rPr>
              <a:t>的值</a:t>
            </a:r>
          </a:p>
          <a:p>
            <a:pPr lvl="1" algn="just" eaLnBrk="1" hangingPunct="1"/>
            <a:r>
              <a:rPr lang="zh-CN" altLang="en-US" dirty="0" smtClean="0">
                <a:latin typeface="宋体" pitchFamily="2" charset="-122"/>
              </a:rPr>
              <a:t>将赋值运算符右侧</a:t>
            </a:r>
            <a:r>
              <a:rPr lang="zh-CN" altLang="en-US" dirty="0" smtClean="0">
                <a:solidFill>
                  <a:schemeClr val="tx1"/>
                </a:solidFill>
                <a:latin typeface="宋体" pitchFamily="2" charset="-122"/>
              </a:rPr>
              <a:t>表达式</a:t>
            </a:r>
            <a:r>
              <a:rPr lang="zh-CN" altLang="en-US" dirty="0" smtClean="0">
                <a:latin typeface="宋体" pitchFamily="2" charset="-122"/>
              </a:rPr>
              <a:t>的值赋给左侧的</a:t>
            </a:r>
            <a:r>
              <a:rPr lang="zh-CN" altLang="en-US" dirty="0" smtClean="0">
                <a:solidFill>
                  <a:srgbClr val="CC0066"/>
                </a:solidFill>
                <a:latin typeface="宋体" pitchFamily="2" charset="-122"/>
              </a:rPr>
              <a:t>变量</a:t>
            </a:r>
            <a:endParaRPr lang="en-US" altLang="zh-CN" dirty="0" smtClean="0">
              <a:solidFill>
                <a:srgbClr val="CC0066"/>
              </a:solidFill>
              <a:latin typeface="宋体" pitchFamily="2" charset="-122"/>
            </a:endParaRPr>
          </a:p>
          <a:p>
            <a:pPr lvl="2" algn="just"/>
            <a:r>
              <a:rPr kumimoji="1" lang="zh-CN" altLang="en-US" b="1" dirty="0"/>
              <a:t>右侧表达式的类型自动转换成左侧变量的</a:t>
            </a:r>
            <a:r>
              <a:rPr kumimoji="1" lang="zh-CN" altLang="en-US" b="1" dirty="0" smtClean="0"/>
              <a:t>类型</a:t>
            </a:r>
            <a:endParaRPr lang="zh-CN" altLang="en-US" dirty="0" smtClean="0">
              <a:solidFill>
                <a:srgbClr val="CC0066"/>
              </a:solidFill>
              <a:latin typeface="宋体" pitchFamily="2" charset="-122"/>
            </a:endParaRPr>
          </a:p>
          <a:p>
            <a:pPr lvl="1" algn="just" eaLnBrk="1" hangingPunct="1"/>
            <a:r>
              <a:rPr lang="zh-CN" altLang="en-US" dirty="0" smtClean="0">
                <a:latin typeface="宋体" pitchFamily="2" charset="-122"/>
              </a:rPr>
              <a:t>将赋值运算符左侧的</a:t>
            </a:r>
            <a:r>
              <a:rPr lang="zh-CN" altLang="en-US" dirty="0" smtClean="0">
                <a:solidFill>
                  <a:srgbClr val="CC0066"/>
                </a:solidFill>
                <a:latin typeface="宋体" pitchFamily="2" charset="-122"/>
              </a:rPr>
              <a:t>变量</a:t>
            </a:r>
            <a:r>
              <a:rPr lang="zh-CN" altLang="en-US" dirty="0" smtClean="0">
                <a:latin typeface="宋体" pitchFamily="2" charset="-122"/>
              </a:rPr>
              <a:t>的值作为表达式的值</a:t>
            </a:r>
            <a:endParaRPr lang="en-US" altLang="zh-CN" dirty="0" smtClean="0"/>
          </a:p>
        </p:txBody>
      </p:sp>
      <p:sp>
        <p:nvSpPr>
          <p:cNvPr id="410630" name="Rectangle 6"/>
          <p:cNvSpPr>
            <a:spLocks noChangeArrowheads="1"/>
          </p:cNvSpPr>
          <p:nvPr/>
        </p:nvSpPr>
        <p:spPr bwMode="auto">
          <a:xfrm>
            <a:off x="1331913" y="4076700"/>
            <a:ext cx="3048000" cy="2570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/>
          <a:p>
            <a:pPr algn="just">
              <a:spcBef>
                <a:spcPct val="20000"/>
              </a:spcBef>
              <a:buClr>
                <a:srgbClr val="33CCCC"/>
              </a:buClr>
              <a:buSzPct val="110000"/>
            </a:pPr>
            <a:r>
              <a:rPr kumimoji="1" lang="en-US" altLang="zh-CN" sz="2800" b="1" dirty="0" err="1"/>
              <a:t>int</a:t>
            </a:r>
            <a:r>
              <a:rPr kumimoji="1" lang="en-US" altLang="zh-CN" sz="2800" b="1" dirty="0"/>
              <a:t> n; </a:t>
            </a:r>
          </a:p>
          <a:p>
            <a:pPr algn="just">
              <a:spcBef>
                <a:spcPct val="20000"/>
              </a:spcBef>
              <a:buClr>
                <a:srgbClr val="33CCCC"/>
              </a:buClr>
              <a:buSzPct val="110000"/>
            </a:pPr>
            <a:r>
              <a:rPr kumimoji="1" lang="en-US" altLang="zh-CN" sz="2800" b="1" dirty="0"/>
              <a:t>double x, y;</a:t>
            </a:r>
          </a:p>
          <a:p>
            <a:pPr algn="just">
              <a:spcBef>
                <a:spcPct val="20000"/>
              </a:spcBef>
              <a:buClr>
                <a:srgbClr val="33CCCC"/>
              </a:buClr>
              <a:buSzPct val="110000"/>
            </a:pPr>
            <a:r>
              <a:rPr kumimoji="1" lang="en-US" altLang="zh-CN" sz="2800" b="1" dirty="0"/>
              <a:t>n = 3.14 * 2;</a:t>
            </a:r>
          </a:p>
          <a:p>
            <a:pPr algn="just">
              <a:spcBef>
                <a:spcPct val="20000"/>
              </a:spcBef>
              <a:buClr>
                <a:srgbClr val="33CCCC"/>
              </a:buClr>
              <a:buSzPct val="110000"/>
            </a:pPr>
            <a:r>
              <a:rPr kumimoji="1" lang="en-US" altLang="zh-CN" sz="2800" b="1" dirty="0"/>
              <a:t>x = 10 / 4;</a:t>
            </a:r>
          </a:p>
          <a:p>
            <a:pPr algn="just">
              <a:spcBef>
                <a:spcPct val="20000"/>
              </a:spcBef>
              <a:buClr>
                <a:srgbClr val="33CCCC"/>
              </a:buClr>
              <a:buSzPct val="110000"/>
            </a:pPr>
            <a:r>
              <a:rPr kumimoji="1" lang="en-US" altLang="zh-CN" sz="2800" b="1" dirty="0"/>
              <a:t>x = (y = 3);</a:t>
            </a:r>
          </a:p>
        </p:txBody>
      </p:sp>
      <p:sp>
        <p:nvSpPr>
          <p:cNvPr id="59399" name="灯片编号占位符 1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9pPr>
          </a:lstStyle>
          <a:p>
            <a:pPr eaLnBrk="1" hangingPunct="1"/>
            <a:fld id="{B6D5D541-6D40-485A-8BA2-E35AE4712D6C}" type="slidenum">
              <a:rPr lang="zh-CN" altLang="en-US" smtClean="0">
                <a:latin typeface="Arial Black" pitchFamily="34" charset="0"/>
              </a:rPr>
              <a:pPr eaLnBrk="1" hangingPunct="1"/>
              <a:t>45</a:t>
            </a:fld>
            <a:endParaRPr lang="en-US" altLang="zh-CN" smtClean="0"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700408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6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627" grpId="0" build="p" bldLvl="3" autoUpdateAnimBg="0"/>
      <p:bldP spid="410630" grpId="0" autoUpdateAnimBg="0"/>
    </p:bld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57200"/>
            <a:ext cx="5194300" cy="955675"/>
          </a:xfrm>
        </p:spPr>
        <p:txBody>
          <a:bodyPr/>
          <a:lstStyle/>
          <a:p>
            <a:pPr eaLnBrk="1" hangingPunct="1"/>
            <a:r>
              <a:rPr lang="zh-CN" altLang="en-US" smtClean="0"/>
              <a:t>复合赋值运算符</a:t>
            </a:r>
          </a:p>
        </p:txBody>
      </p:sp>
      <p:sp>
        <p:nvSpPr>
          <p:cNvPr id="3850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1484312"/>
            <a:ext cx="7129462" cy="4969023"/>
          </a:xfrm>
        </p:spPr>
        <p:txBody>
          <a:bodyPr>
            <a:normAutofit fontScale="92500" lnSpcReduction="10000"/>
          </a:bodyPr>
          <a:lstStyle/>
          <a:p>
            <a:pPr algn="just" eaLnBrk="1" hangingPunct="1">
              <a:lnSpc>
                <a:spcPct val="90000"/>
              </a:lnSpc>
            </a:pPr>
            <a:r>
              <a:rPr lang="zh-CN" altLang="en-US" dirty="0" smtClean="0"/>
              <a:t>赋值运算符</a:t>
            </a:r>
            <a:endParaRPr lang="en-US" altLang="zh-CN" dirty="0" smtClean="0"/>
          </a:p>
          <a:p>
            <a:pPr lvl="1" algn="just" eaLnBrk="1" hangingPunct="1">
              <a:lnSpc>
                <a:spcPct val="90000"/>
              </a:lnSpc>
            </a:pPr>
            <a:r>
              <a:rPr lang="zh-CN" altLang="en-US" dirty="0" smtClean="0"/>
              <a:t>简单赋值运算符 </a:t>
            </a:r>
            <a:r>
              <a:rPr lang="zh-CN" altLang="en-US" dirty="0" smtClean="0">
                <a:solidFill>
                  <a:srgbClr val="CC0066"/>
                </a:solidFill>
              </a:rPr>
              <a:t>=</a:t>
            </a:r>
            <a:endParaRPr lang="en-US" altLang="zh-CN" dirty="0" smtClean="0">
              <a:solidFill>
                <a:srgbClr val="CC0066"/>
              </a:solidFill>
            </a:endParaRPr>
          </a:p>
          <a:p>
            <a:pPr lvl="1" algn="just" eaLnBrk="1" hangingPunct="1">
              <a:lnSpc>
                <a:spcPct val="90000"/>
              </a:lnSpc>
            </a:pPr>
            <a:r>
              <a:rPr lang="zh-CN" altLang="en-US" dirty="0" smtClean="0"/>
              <a:t>复合赋值运算符</a:t>
            </a:r>
            <a:endParaRPr lang="zh-CN" altLang="en-US" dirty="0" smtClean="0">
              <a:solidFill>
                <a:srgbClr val="FF9933"/>
              </a:solidFill>
            </a:endParaRPr>
          </a:p>
          <a:p>
            <a:pPr lvl="2" algn="just" eaLnBrk="1" hangingPunct="1">
              <a:lnSpc>
                <a:spcPct val="90000"/>
              </a:lnSpc>
            </a:pPr>
            <a:r>
              <a:rPr lang="zh-CN" altLang="en-US" dirty="0" smtClean="0"/>
              <a:t>复合算术赋值运算符  </a:t>
            </a:r>
            <a:r>
              <a:rPr lang="zh-CN" altLang="en-US" dirty="0" smtClean="0">
                <a:solidFill>
                  <a:srgbClr val="CC0066"/>
                </a:solidFill>
              </a:rPr>
              <a:t>+=  -=  *=   /=  %=</a:t>
            </a:r>
          </a:p>
          <a:p>
            <a:pPr lvl="2" algn="just" eaLnBrk="1" hangingPunct="1">
              <a:lnSpc>
                <a:spcPct val="90000"/>
              </a:lnSpc>
            </a:pPr>
            <a:r>
              <a:rPr lang="zh-CN" altLang="en-US" dirty="0" smtClean="0"/>
              <a:t>复合位赋值运算符</a:t>
            </a:r>
          </a:p>
          <a:p>
            <a:pPr algn="just" eaLnBrk="1" hangingPunct="1">
              <a:lnSpc>
                <a:spcPct val="90000"/>
              </a:lnSpc>
            </a:pPr>
            <a:r>
              <a:rPr lang="zh-CN" altLang="en-US" dirty="0" smtClean="0"/>
              <a:t>赋值表达式 </a:t>
            </a:r>
          </a:p>
          <a:p>
            <a:pPr lvl="1" algn="just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zh-CN" altLang="en-US" dirty="0" smtClean="0">
                <a:latin typeface="宋体" pitchFamily="2" charset="-122"/>
              </a:rPr>
              <a:t>变量</a:t>
            </a:r>
            <a:r>
              <a:rPr lang="zh-CN" altLang="en-US" dirty="0" smtClean="0">
                <a:solidFill>
                  <a:srgbClr val="FFFF00"/>
                </a:solidFill>
                <a:latin typeface="宋体" pitchFamily="2" charset="-122"/>
              </a:rPr>
              <a:t> </a:t>
            </a:r>
            <a:r>
              <a:rPr lang="zh-CN" altLang="en-US" dirty="0" smtClean="0">
                <a:solidFill>
                  <a:srgbClr val="CC0066"/>
                </a:solidFill>
              </a:rPr>
              <a:t>赋值运算符</a:t>
            </a:r>
            <a:r>
              <a:rPr lang="zh-CN" altLang="en-US" dirty="0" smtClean="0">
                <a:latin typeface="宋体" pitchFamily="2" charset="-122"/>
              </a:rPr>
              <a:t> </a:t>
            </a:r>
            <a:r>
              <a:rPr lang="zh-CN" altLang="en-US" dirty="0" smtClean="0">
                <a:solidFill>
                  <a:schemeClr val="bg2"/>
                </a:solidFill>
                <a:latin typeface="宋体" pitchFamily="2" charset="-122"/>
              </a:rPr>
              <a:t>表达式</a:t>
            </a:r>
          </a:p>
          <a:p>
            <a:pPr lvl="1" algn="just" eaLnBrk="1" hangingPunct="1">
              <a:lnSpc>
                <a:spcPct val="90000"/>
              </a:lnSpc>
              <a:buNone/>
            </a:pPr>
            <a:r>
              <a:rPr lang="en-US" altLang="zh-CN" dirty="0" smtClean="0"/>
              <a:t>x </a:t>
            </a:r>
            <a:r>
              <a:rPr lang="en-US" altLang="zh-CN" dirty="0" smtClean="0">
                <a:solidFill>
                  <a:srgbClr val="CC0066"/>
                </a:solidFill>
              </a:rPr>
              <a:t>+=</a:t>
            </a:r>
            <a:r>
              <a:rPr lang="en-US" altLang="zh-CN" dirty="0" smtClean="0"/>
              <a:t> </a:t>
            </a:r>
            <a:r>
              <a:rPr lang="en-US" altLang="zh-CN" dirty="0" err="1" smtClean="0">
                <a:solidFill>
                  <a:schemeClr val="bg2"/>
                </a:solidFill>
              </a:rPr>
              <a:t>exp</a:t>
            </a:r>
            <a:r>
              <a:rPr lang="en-US" altLang="zh-CN" dirty="0" smtClean="0"/>
              <a:t>     </a:t>
            </a:r>
            <a:r>
              <a:rPr lang="en-US" altLang="zh-CN" dirty="0" smtClean="0">
                <a:sym typeface="Wingdings" pitchFamily="2" charset="2"/>
              </a:rPr>
              <a:t></a:t>
            </a:r>
            <a:r>
              <a:rPr lang="zh-CN" altLang="en-US" dirty="0" smtClean="0"/>
              <a:t>  </a:t>
            </a:r>
            <a:r>
              <a:rPr lang="en-US" altLang="zh-CN" dirty="0" smtClean="0"/>
              <a:t>x </a:t>
            </a:r>
            <a:r>
              <a:rPr lang="en-US" altLang="zh-CN" dirty="0" smtClean="0">
                <a:solidFill>
                  <a:srgbClr val="CC0066"/>
                </a:solidFill>
              </a:rPr>
              <a:t>=</a:t>
            </a:r>
            <a:r>
              <a:rPr lang="en-US" altLang="zh-CN" dirty="0" smtClean="0"/>
              <a:t> x </a:t>
            </a:r>
            <a:r>
              <a:rPr lang="en-US" altLang="zh-CN" dirty="0" smtClean="0">
                <a:solidFill>
                  <a:srgbClr val="CC0066"/>
                </a:solidFill>
              </a:rPr>
              <a:t>+</a:t>
            </a:r>
            <a:r>
              <a:rPr lang="en-US" altLang="zh-CN" dirty="0" smtClean="0"/>
              <a:t> </a:t>
            </a:r>
            <a:r>
              <a:rPr lang="en-US" altLang="zh-CN" dirty="0" err="1" smtClean="0">
                <a:solidFill>
                  <a:schemeClr val="bg2"/>
                </a:solidFill>
              </a:rPr>
              <a:t>exp</a:t>
            </a:r>
            <a:endParaRPr lang="en-US" altLang="zh-CN" dirty="0" smtClean="0">
              <a:solidFill>
                <a:schemeClr val="bg2"/>
              </a:solidFill>
            </a:endParaRPr>
          </a:p>
          <a:p>
            <a:pPr lvl="1" algn="just" eaLnBrk="1" hangingPunct="1">
              <a:lnSpc>
                <a:spcPct val="90000"/>
              </a:lnSpc>
              <a:buNone/>
            </a:pPr>
            <a:r>
              <a:rPr lang="en-US" altLang="zh-CN" dirty="0" smtClean="0"/>
              <a:t>x </a:t>
            </a:r>
            <a:r>
              <a:rPr lang="en-US" altLang="zh-CN" dirty="0" smtClean="0">
                <a:solidFill>
                  <a:srgbClr val="CC0066"/>
                </a:solidFill>
              </a:rPr>
              <a:t>*=</a:t>
            </a:r>
            <a:r>
              <a:rPr lang="en-US" altLang="zh-CN" dirty="0" smtClean="0"/>
              <a:t> y – 3    </a:t>
            </a:r>
            <a:r>
              <a:rPr lang="en-US" altLang="zh-CN" dirty="0" smtClean="0">
                <a:sym typeface="Wingdings" pitchFamily="2" charset="2"/>
              </a:rPr>
              <a:t></a:t>
            </a:r>
            <a:r>
              <a:rPr lang="zh-CN" altLang="en-US" dirty="0" smtClean="0"/>
              <a:t>  </a:t>
            </a:r>
            <a:r>
              <a:rPr kumimoji="1" lang="en-US" altLang="zh-CN" dirty="0" smtClean="0"/>
              <a:t>x </a:t>
            </a:r>
            <a:r>
              <a:rPr kumimoji="1" lang="en-US" altLang="zh-CN" dirty="0">
                <a:solidFill>
                  <a:srgbClr val="CC0066"/>
                </a:solidFill>
              </a:rPr>
              <a:t>=</a:t>
            </a:r>
            <a:r>
              <a:rPr kumimoji="1" lang="en-US" altLang="zh-CN" dirty="0"/>
              <a:t> x </a:t>
            </a:r>
            <a:r>
              <a:rPr kumimoji="1" lang="en-US" altLang="zh-CN" dirty="0">
                <a:solidFill>
                  <a:srgbClr val="CC0066"/>
                </a:solidFill>
              </a:rPr>
              <a:t>*</a:t>
            </a:r>
            <a:r>
              <a:rPr kumimoji="1" lang="en-US" altLang="zh-CN" dirty="0"/>
              <a:t> </a:t>
            </a:r>
            <a:r>
              <a:rPr kumimoji="1" lang="en-US" altLang="zh-CN" dirty="0">
                <a:solidFill>
                  <a:schemeClr val="bg2"/>
                </a:solidFill>
              </a:rPr>
              <a:t>(</a:t>
            </a:r>
            <a:r>
              <a:rPr kumimoji="1" lang="en-US" altLang="zh-CN" dirty="0" smtClean="0"/>
              <a:t>y</a:t>
            </a:r>
            <a:r>
              <a:rPr lang="en-US" altLang="zh-CN" dirty="0"/>
              <a:t> – </a:t>
            </a:r>
            <a:r>
              <a:rPr kumimoji="1" lang="en-US" altLang="zh-CN" dirty="0" smtClean="0"/>
              <a:t>3</a:t>
            </a:r>
            <a:r>
              <a:rPr kumimoji="1" lang="en-US" altLang="zh-CN" dirty="0">
                <a:solidFill>
                  <a:schemeClr val="bg2"/>
                </a:solidFill>
              </a:rPr>
              <a:t>)</a:t>
            </a:r>
            <a:r>
              <a:rPr kumimoji="1" lang="en-US" altLang="zh-CN" dirty="0"/>
              <a:t> </a:t>
            </a:r>
            <a:endParaRPr kumimoji="1" lang="en-US" altLang="zh-CN" dirty="0" smtClean="0"/>
          </a:p>
          <a:p>
            <a:pPr algn="just">
              <a:lnSpc>
                <a:spcPct val="90000"/>
              </a:lnSpc>
            </a:pPr>
            <a:r>
              <a:rPr kumimoji="1" lang="zh-CN" altLang="en-US" dirty="0" smtClean="0">
                <a:solidFill>
                  <a:srgbClr val="FF0000"/>
                </a:solidFill>
              </a:rPr>
              <a:t>从右到左结合</a:t>
            </a:r>
            <a:endParaRPr kumimoji="1" lang="en-US" altLang="zh-CN" dirty="0">
              <a:solidFill>
                <a:srgbClr val="FF0000"/>
              </a:solidFill>
            </a:endParaRPr>
          </a:p>
          <a:p>
            <a:pPr marL="457200" lvl="1" indent="0" algn="just">
              <a:lnSpc>
                <a:spcPct val="90000"/>
              </a:lnSpc>
              <a:buNone/>
            </a:pPr>
            <a:r>
              <a:rPr kumimoji="1" lang="en-US" altLang="zh-CN" dirty="0"/>
              <a:t>y</a:t>
            </a:r>
            <a:r>
              <a:rPr kumimoji="1" lang="en-US" altLang="zh-CN" dirty="0" smtClean="0"/>
              <a:t> = 3; </a:t>
            </a:r>
          </a:p>
          <a:p>
            <a:pPr marL="457200" lvl="1" indent="0" algn="just">
              <a:lnSpc>
                <a:spcPct val="90000"/>
              </a:lnSpc>
              <a:buNone/>
            </a:pPr>
            <a:r>
              <a:rPr kumimoji="1" lang="en-US" altLang="zh-CN" dirty="0" smtClean="0"/>
              <a:t>x = y += 5;</a:t>
            </a:r>
            <a:endParaRPr kumimoji="1" lang="zh-CN" altLang="zh-CN" dirty="0"/>
          </a:p>
          <a:p>
            <a:pPr lvl="1" algn="just" eaLnBrk="1" hangingPunct="1">
              <a:lnSpc>
                <a:spcPct val="90000"/>
              </a:lnSpc>
              <a:buNone/>
            </a:pPr>
            <a:endParaRPr lang="en-US" altLang="zh-CN" dirty="0" smtClean="0"/>
          </a:p>
        </p:txBody>
      </p:sp>
      <p:sp>
        <p:nvSpPr>
          <p:cNvPr id="60421" name="灯片编号占位符 1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9pPr>
          </a:lstStyle>
          <a:p>
            <a:pPr eaLnBrk="1" hangingPunct="1"/>
            <a:fld id="{91089F7E-903F-4F65-8589-5353E2DFB3E4}" type="slidenum">
              <a:rPr lang="zh-CN" altLang="en-US" smtClean="0">
                <a:latin typeface="Arial Black" pitchFamily="34" charset="0"/>
              </a:rPr>
              <a:pPr eaLnBrk="1" hangingPunct="1"/>
              <a:t>46</a:t>
            </a:fld>
            <a:endParaRPr lang="en-US" altLang="zh-CN" smtClean="0"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919382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5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50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50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50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50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502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502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502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502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502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5027" grpId="0" build="p" bldLvl="2" autoUpdateAnimBg="0"/>
    </p:bld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404813"/>
            <a:ext cx="7931150" cy="823912"/>
          </a:xfrm>
        </p:spPr>
        <p:txBody>
          <a:bodyPr/>
          <a:lstStyle/>
          <a:p>
            <a:pPr eaLnBrk="1" hangingPunct="1"/>
            <a:r>
              <a:rPr lang="zh-CN" altLang="en-US" dirty="0" smtClean="0"/>
              <a:t>关系</a:t>
            </a:r>
            <a:r>
              <a:rPr lang="zh-CN" altLang="en-US" dirty="0" smtClean="0"/>
              <a:t>表达式－关系运算符</a:t>
            </a:r>
          </a:p>
        </p:txBody>
      </p:sp>
      <p:sp>
        <p:nvSpPr>
          <p:cNvPr id="389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371600"/>
            <a:ext cx="8077200" cy="4114800"/>
          </a:xfrm>
        </p:spPr>
        <p:txBody>
          <a:bodyPr>
            <a:normAutofit lnSpcReduction="10000"/>
          </a:bodyPr>
          <a:lstStyle/>
          <a:p>
            <a:pPr algn="just" eaLnBrk="1" hangingPunct="1"/>
            <a:r>
              <a:rPr lang="zh-CN" altLang="en-US" sz="2800" dirty="0" smtClean="0"/>
              <a:t>比较两个操作数，比较的结果：</a:t>
            </a:r>
            <a:r>
              <a:rPr lang="zh-CN" altLang="en-US" sz="2800" dirty="0" smtClean="0">
                <a:solidFill>
                  <a:srgbClr val="CC0066"/>
                </a:solidFill>
              </a:rPr>
              <a:t>真  假</a:t>
            </a:r>
            <a:endParaRPr lang="zh-CN" altLang="en-US" sz="2800" dirty="0" smtClean="0">
              <a:solidFill>
                <a:srgbClr val="CC0066"/>
              </a:solidFill>
              <a:ea typeface="Arial Unicode MS" pitchFamily="34" charset="-122"/>
              <a:cs typeface="Arial Unicode MS" pitchFamily="34" charset="-122"/>
            </a:endParaRPr>
          </a:p>
          <a:p>
            <a:pPr lvl="1" algn="just" eaLnBrk="1" hangingPunct="1">
              <a:buFont typeface="Wingdings" pitchFamily="2" charset="2"/>
              <a:buNone/>
            </a:pPr>
            <a:r>
              <a:rPr lang="en-US" altLang="zh-CN" sz="2400" dirty="0" smtClean="0">
                <a:ea typeface="Arial Unicode MS" pitchFamily="34" charset="-122"/>
                <a:cs typeface="Arial Unicode MS" pitchFamily="34" charset="-122"/>
              </a:rPr>
              <a:t>x </a:t>
            </a:r>
            <a:r>
              <a:rPr lang="en-US" altLang="zh-CN" sz="2400" dirty="0" smtClean="0">
                <a:solidFill>
                  <a:schemeClr val="bg2"/>
                </a:solidFill>
                <a:ea typeface="Arial Unicode MS" pitchFamily="34" charset="-122"/>
                <a:cs typeface="Arial Unicode MS" pitchFamily="34" charset="-122"/>
              </a:rPr>
              <a:t>&lt;</a:t>
            </a:r>
            <a:r>
              <a:rPr lang="en-US" altLang="zh-CN" sz="2400" dirty="0" smtClean="0">
                <a:ea typeface="Arial Unicode MS" pitchFamily="34" charset="-122"/>
                <a:cs typeface="Arial Unicode MS" pitchFamily="34" charset="-122"/>
              </a:rPr>
              <a:t> y     x </a:t>
            </a:r>
            <a:r>
              <a:rPr lang="en-US" altLang="zh-CN" sz="2400" dirty="0" smtClean="0">
                <a:solidFill>
                  <a:schemeClr val="bg2"/>
                </a:solidFill>
                <a:ea typeface="Arial Unicode MS" pitchFamily="34" charset="-122"/>
                <a:cs typeface="Arial Unicode MS" pitchFamily="34" charset="-122"/>
              </a:rPr>
              <a:t>&lt;=</a:t>
            </a:r>
            <a:r>
              <a:rPr lang="en-US" altLang="zh-CN" sz="2400" dirty="0" smtClean="0">
                <a:ea typeface="Arial Unicode MS" pitchFamily="34" charset="-122"/>
                <a:cs typeface="Arial Unicode MS" pitchFamily="34" charset="-122"/>
              </a:rPr>
              <a:t> y       x </a:t>
            </a:r>
            <a:r>
              <a:rPr lang="en-US" altLang="zh-CN" sz="2400" dirty="0" smtClean="0">
                <a:solidFill>
                  <a:schemeClr val="bg2"/>
                </a:solidFill>
                <a:ea typeface="Arial Unicode MS" pitchFamily="34" charset="-122"/>
                <a:cs typeface="Arial Unicode MS" pitchFamily="34" charset="-122"/>
              </a:rPr>
              <a:t>==</a:t>
            </a:r>
            <a:r>
              <a:rPr lang="en-US" altLang="zh-CN" sz="2400" dirty="0" smtClean="0">
                <a:ea typeface="Arial Unicode MS" pitchFamily="34" charset="-122"/>
                <a:cs typeface="Arial Unicode MS" pitchFamily="34" charset="-122"/>
              </a:rPr>
              <a:t> y</a:t>
            </a:r>
          </a:p>
          <a:p>
            <a:pPr lvl="1" algn="just" eaLnBrk="1" hangingPunct="1">
              <a:buFont typeface="Wingdings" pitchFamily="2" charset="2"/>
              <a:buNone/>
            </a:pPr>
            <a:r>
              <a:rPr lang="en-US" altLang="zh-CN" sz="2400" dirty="0" smtClean="0">
                <a:ea typeface="Arial Unicode MS" pitchFamily="34" charset="-122"/>
                <a:cs typeface="Arial Unicode MS" pitchFamily="34" charset="-122"/>
              </a:rPr>
              <a:t>x </a:t>
            </a:r>
            <a:r>
              <a:rPr lang="en-US" altLang="zh-CN" sz="2400" dirty="0" smtClean="0">
                <a:solidFill>
                  <a:schemeClr val="bg2"/>
                </a:solidFill>
                <a:ea typeface="Arial Unicode MS" pitchFamily="34" charset="-122"/>
                <a:cs typeface="Arial Unicode MS" pitchFamily="34" charset="-122"/>
              </a:rPr>
              <a:t>&gt;</a:t>
            </a:r>
            <a:r>
              <a:rPr lang="en-US" altLang="zh-CN" sz="2400" dirty="0" smtClean="0">
                <a:ea typeface="Arial Unicode MS" pitchFamily="34" charset="-122"/>
                <a:cs typeface="Arial Unicode MS" pitchFamily="34" charset="-122"/>
              </a:rPr>
              <a:t> y     x </a:t>
            </a:r>
            <a:r>
              <a:rPr lang="en-US" altLang="zh-CN" sz="2400" dirty="0" smtClean="0">
                <a:solidFill>
                  <a:schemeClr val="bg2"/>
                </a:solidFill>
                <a:ea typeface="Arial Unicode MS" pitchFamily="34" charset="-122"/>
                <a:cs typeface="Arial Unicode MS" pitchFamily="34" charset="-122"/>
              </a:rPr>
              <a:t>&gt;=</a:t>
            </a:r>
            <a:r>
              <a:rPr lang="en-US" altLang="zh-CN" sz="2400" dirty="0" smtClean="0">
                <a:ea typeface="Arial Unicode MS" pitchFamily="34" charset="-122"/>
                <a:cs typeface="Arial Unicode MS" pitchFamily="34" charset="-122"/>
              </a:rPr>
              <a:t> y       x </a:t>
            </a:r>
            <a:r>
              <a:rPr lang="en-US" altLang="zh-CN" sz="2400" dirty="0" smtClean="0">
                <a:solidFill>
                  <a:schemeClr val="bg2"/>
                </a:solidFill>
                <a:ea typeface="Arial Unicode MS" pitchFamily="34" charset="-122"/>
                <a:cs typeface="Arial Unicode MS" pitchFamily="34" charset="-122"/>
              </a:rPr>
              <a:t>!= </a:t>
            </a:r>
            <a:r>
              <a:rPr lang="en-US" altLang="zh-CN" sz="2400" dirty="0" smtClean="0">
                <a:ea typeface="Arial Unicode MS" pitchFamily="34" charset="-122"/>
                <a:cs typeface="Arial Unicode MS" pitchFamily="34" charset="-122"/>
              </a:rPr>
              <a:t>y</a:t>
            </a:r>
          </a:p>
          <a:p>
            <a:pPr algn="just" eaLnBrk="1" hangingPunct="1"/>
            <a:r>
              <a:rPr lang="zh-CN" altLang="en-US" sz="2800" dirty="0" smtClean="0"/>
              <a:t>优先级</a:t>
            </a:r>
          </a:p>
          <a:p>
            <a:pPr lvl="1" algn="just" eaLnBrk="1" hangingPunct="1"/>
            <a:r>
              <a:rPr lang="zh-CN" altLang="en-US" sz="2400" dirty="0" smtClean="0"/>
              <a:t> 算术运算符</a:t>
            </a:r>
            <a:r>
              <a:rPr lang="zh-CN" altLang="en-US" sz="2000" dirty="0" smtClean="0"/>
              <a:t>     </a:t>
            </a:r>
            <a:r>
              <a:rPr lang="zh-CN" altLang="en-US" sz="2400" dirty="0" smtClean="0"/>
              <a:t> </a:t>
            </a:r>
            <a:endParaRPr lang="zh-CN" altLang="en-US" sz="2400" b="0" dirty="0" smtClean="0"/>
          </a:p>
          <a:p>
            <a:pPr lvl="1" algn="just" eaLnBrk="1" hangingPunct="1"/>
            <a:r>
              <a:rPr lang="zh-CN" altLang="en-US" sz="2400" dirty="0" smtClean="0"/>
              <a:t> &lt;  &lt;=  &gt;  &gt;=</a:t>
            </a:r>
            <a:r>
              <a:rPr lang="zh-CN" altLang="en-US" sz="2000" dirty="0" smtClean="0"/>
              <a:t>  </a:t>
            </a:r>
          </a:p>
          <a:p>
            <a:pPr lvl="1" algn="just" eaLnBrk="1" hangingPunct="1"/>
            <a:r>
              <a:rPr lang="zh-CN" altLang="en-US" sz="2400" dirty="0" smtClean="0"/>
              <a:t> ==   !=</a:t>
            </a:r>
          </a:p>
          <a:p>
            <a:pPr lvl="1" algn="just" eaLnBrk="1" hangingPunct="1"/>
            <a:r>
              <a:rPr lang="zh-CN" altLang="en-US" sz="2400" dirty="0" smtClean="0"/>
              <a:t> 赋值运算符</a:t>
            </a:r>
          </a:p>
          <a:p>
            <a:pPr algn="just" eaLnBrk="1" hangingPunct="1"/>
            <a:r>
              <a:rPr lang="zh-CN" altLang="en-US" sz="2800" dirty="0" smtClean="0">
                <a:solidFill>
                  <a:srgbClr val="FF0000"/>
                </a:solidFill>
              </a:rPr>
              <a:t>左结合</a:t>
            </a:r>
          </a:p>
        </p:txBody>
      </p:sp>
      <p:sp>
        <p:nvSpPr>
          <p:cNvPr id="389134" name="Rectangle 14"/>
          <p:cNvSpPr>
            <a:spLocks noChangeArrowheads="1"/>
          </p:cNvSpPr>
          <p:nvPr/>
        </p:nvSpPr>
        <p:spPr bwMode="auto">
          <a:xfrm>
            <a:off x="3505200" y="3889375"/>
            <a:ext cx="4955232" cy="2308966"/>
          </a:xfrm>
          <a:prstGeom prst="rect">
            <a:avLst/>
          </a:prstGeom>
          <a:noFill/>
          <a:ln w="9525">
            <a:solidFill>
              <a:srgbClr val="FF33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2075" tIns="46038" rIns="92075" bIns="46038">
            <a:spAutoFit/>
          </a:bodyPr>
          <a:lstStyle/>
          <a:p>
            <a:pPr algn="just" eaLnBrk="0" hangingPunct="0"/>
            <a:r>
              <a:rPr lang="en-US" altLang="zh-CN" sz="2400" b="1" dirty="0">
                <a:cs typeface="Arial" charset="0"/>
              </a:rPr>
              <a:t>a &gt; b == c</a:t>
            </a:r>
            <a:endParaRPr lang="en-US" altLang="zh-CN" sz="2400" b="1" dirty="0">
              <a:latin typeface="宋体" pitchFamily="2" charset="-122"/>
              <a:ea typeface="Arial Unicode MS" pitchFamily="34" charset="-122"/>
              <a:cs typeface="Arial Unicode MS" pitchFamily="34" charset="-122"/>
            </a:endParaRPr>
          </a:p>
          <a:p>
            <a:pPr algn="just" eaLnBrk="0" hangingPunct="0"/>
            <a:r>
              <a:rPr lang="en-US" altLang="zh-CN" sz="2400" b="1" dirty="0">
                <a:cs typeface="Arial" charset="0"/>
              </a:rPr>
              <a:t>d = a &gt; b</a:t>
            </a:r>
            <a:endParaRPr lang="en-US" altLang="zh-CN" sz="2400" b="1" dirty="0">
              <a:latin typeface="宋体" pitchFamily="2" charset="-122"/>
              <a:ea typeface="Arial Unicode MS" pitchFamily="34" charset="-122"/>
              <a:cs typeface="Arial Unicode MS" pitchFamily="34" charset="-122"/>
            </a:endParaRPr>
          </a:p>
          <a:p>
            <a:pPr algn="just" eaLnBrk="0" hangingPunct="0"/>
            <a:r>
              <a:rPr lang="en-US" altLang="zh-CN" sz="2400" b="1" dirty="0" err="1">
                <a:cs typeface="Arial" charset="0"/>
              </a:rPr>
              <a:t>ch</a:t>
            </a:r>
            <a:r>
              <a:rPr lang="en-US" altLang="zh-CN" sz="2400" b="1" dirty="0">
                <a:cs typeface="Arial" charset="0"/>
              </a:rPr>
              <a:t> &gt; 'a' + 1 </a:t>
            </a:r>
            <a:endParaRPr lang="en-US" altLang="zh-CN" sz="2400" b="1" dirty="0">
              <a:latin typeface="宋体" pitchFamily="2" charset="-122"/>
              <a:ea typeface="Arial Unicode MS" pitchFamily="34" charset="-122"/>
              <a:cs typeface="Arial Unicode MS" pitchFamily="34" charset="-122"/>
            </a:endParaRPr>
          </a:p>
          <a:p>
            <a:pPr algn="just" eaLnBrk="0" hangingPunct="0"/>
            <a:r>
              <a:rPr lang="en-US" altLang="zh-CN" sz="2400" b="1" dirty="0">
                <a:cs typeface="Arial" charset="0"/>
              </a:rPr>
              <a:t>d = a + b &gt; c</a:t>
            </a:r>
            <a:endParaRPr lang="en-US" altLang="zh-CN" sz="2400" b="1" dirty="0">
              <a:latin typeface="宋体" pitchFamily="2" charset="-122"/>
              <a:ea typeface="Arial Unicode MS" pitchFamily="34" charset="-122"/>
              <a:cs typeface="Arial Unicode MS" pitchFamily="34" charset="-122"/>
            </a:endParaRPr>
          </a:p>
          <a:p>
            <a:pPr algn="just" eaLnBrk="0" hangingPunct="0"/>
            <a:r>
              <a:rPr lang="en-US" altLang="zh-CN" sz="2400" b="1" dirty="0">
                <a:cs typeface="Arial" charset="0"/>
              </a:rPr>
              <a:t>3 &lt;= x &lt;= 5</a:t>
            </a:r>
            <a:endParaRPr lang="en-US" altLang="zh-CN" sz="2400" b="1" dirty="0">
              <a:latin typeface="宋体" pitchFamily="2" charset="-122"/>
              <a:ea typeface="Arial Unicode MS" pitchFamily="34" charset="-122"/>
              <a:cs typeface="Arial Unicode MS" pitchFamily="34" charset="-122"/>
            </a:endParaRPr>
          </a:p>
          <a:p>
            <a:pPr algn="just" eaLnBrk="0" hangingPunct="0"/>
            <a:r>
              <a:rPr lang="en-US" altLang="zh-CN" sz="2400" b="1" dirty="0">
                <a:cs typeface="Arial" charset="0"/>
              </a:rPr>
              <a:t>b - 1 == a != c</a:t>
            </a:r>
            <a:endParaRPr lang="en-US" altLang="zh-CN" sz="2400" b="1" dirty="0">
              <a:latin typeface="Times New Roman" pitchFamily="18" charset="0"/>
            </a:endParaRPr>
          </a:p>
        </p:txBody>
      </p:sp>
      <p:sp>
        <p:nvSpPr>
          <p:cNvPr id="389136" name="Rectangle 16"/>
          <p:cNvSpPr>
            <a:spLocks noChangeArrowheads="1"/>
          </p:cNvSpPr>
          <p:nvPr/>
        </p:nvSpPr>
        <p:spPr bwMode="auto">
          <a:xfrm>
            <a:off x="5867400" y="3886200"/>
            <a:ext cx="2819400" cy="23089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/>
          <a:p>
            <a:pPr algn="just" eaLnBrk="0" hangingPunct="0"/>
            <a:r>
              <a:rPr lang="en-US" altLang="zh-CN" sz="2400" b="1" dirty="0">
                <a:solidFill>
                  <a:schemeClr val="accent5">
                    <a:lumMod val="50000"/>
                  </a:schemeClr>
                </a:solidFill>
                <a:cs typeface="Arial" charset="0"/>
              </a:rPr>
              <a:t>(a &gt; b)== c</a:t>
            </a:r>
            <a:endParaRPr lang="en-US" altLang="zh-CN" sz="2400" b="1" dirty="0">
              <a:solidFill>
                <a:schemeClr val="accent5">
                  <a:lumMod val="50000"/>
                </a:schemeClr>
              </a:solidFill>
              <a:latin typeface="宋体" pitchFamily="2" charset="-122"/>
              <a:ea typeface="Arial Unicode MS" pitchFamily="34" charset="-122"/>
              <a:cs typeface="Arial Unicode MS" pitchFamily="34" charset="-122"/>
            </a:endParaRPr>
          </a:p>
          <a:p>
            <a:pPr algn="just" eaLnBrk="0" hangingPunct="0"/>
            <a:r>
              <a:rPr lang="en-US" altLang="zh-CN" sz="2400" b="1" dirty="0">
                <a:solidFill>
                  <a:schemeClr val="accent5">
                    <a:lumMod val="50000"/>
                  </a:schemeClr>
                </a:solidFill>
                <a:cs typeface="Arial" charset="0"/>
              </a:rPr>
              <a:t>d = (a &gt; b)</a:t>
            </a:r>
            <a:endParaRPr lang="en-US" altLang="zh-CN" sz="2400" b="1" dirty="0">
              <a:solidFill>
                <a:schemeClr val="accent5">
                  <a:lumMod val="50000"/>
                </a:schemeClr>
              </a:solidFill>
              <a:latin typeface="宋体" pitchFamily="2" charset="-122"/>
              <a:ea typeface="Arial Unicode MS" pitchFamily="34" charset="-122"/>
              <a:cs typeface="Arial Unicode MS" pitchFamily="34" charset="-122"/>
            </a:endParaRPr>
          </a:p>
          <a:p>
            <a:pPr algn="just" eaLnBrk="0" hangingPunct="0"/>
            <a:r>
              <a:rPr lang="en-US" altLang="zh-CN" sz="2400" b="1" dirty="0" err="1">
                <a:solidFill>
                  <a:schemeClr val="accent5">
                    <a:lumMod val="50000"/>
                  </a:schemeClr>
                </a:solidFill>
                <a:cs typeface="Arial" charset="0"/>
              </a:rPr>
              <a:t>ch</a:t>
            </a:r>
            <a:r>
              <a:rPr lang="en-US" altLang="zh-CN" sz="2400" b="1" dirty="0">
                <a:solidFill>
                  <a:schemeClr val="accent5">
                    <a:lumMod val="50000"/>
                  </a:schemeClr>
                </a:solidFill>
                <a:cs typeface="Arial" charset="0"/>
              </a:rPr>
              <a:t> &gt; ('a' + 1)</a:t>
            </a:r>
            <a:endParaRPr lang="en-US" altLang="zh-CN" sz="2400" b="1" dirty="0">
              <a:solidFill>
                <a:schemeClr val="accent5">
                  <a:lumMod val="50000"/>
                </a:schemeClr>
              </a:solidFill>
              <a:latin typeface="宋体" pitchFamily="2" charset="-122"/>
            </a:endParaRPr>
          </a:p>
          <a:p>
            <a:pPr algn="just" eaLnBrk="0" hangingPunct="0"/>
            <a:r>
              <a:rPr lang="en-US" altLang="zh-CN" sz="2400" b="1" dirty="0">
                <a:solidFill>
                  <a:schemeClr val="accent5">
                    <a:lumMod val="50000"/>
                  </a:schemeClr>
                </a:solidFill>
                <a:cs typeface="Arial" charset="0"/>
              </a:rPr>
              <a:t>d = ((a + b) &gt; c)</a:t>
            </a:r>
            <a:endParaRPr lang="en-US" altLang="zh-CN" sz="2400" b="1" dirty="0">
              <a:solidFill>
                <a:schemeClr val="accent5">
                  <a:lumMod val="50000"/>
                </a:schemeClr>
              </a:solidFill>
              <a:latin typeface="宋体" pitchFamily="2" charset="-122"/>
              <a:ea typeface="Arial Unicode MS" pitchFamily="34" charset="-122"/>
              <a:cs typeface="Arial Unicode MS" pitchFamily="34" charset="-122"/>
            </a:endParaRPr>
          </a:p>
          <a:p>
            <a:pPr algn="just" eaLnBrk="0" hangingPunct="0"/>
            <a:r>
              <a:rPr lang="en-US" altLang="zh-CN" sz="2400" b="1" dirty="0">
                <a:solidFill>
                  <a:schemeClr val="accent5">
                    <a:lumMod val="50000"/>
                  </a:schemeClr>
                </a:solidFill>
                <a:cs typeface="Arial" charset="0"/>
              </a:rPr>
              <a:t>(3 &lt;= x) &lt;= 5</a:t>
            </a:r>
            <a:endParaRPr lang="en-US" altLang="zh-CN" sz="2400" b="1" dirty="0">
              <a:solidFill>
                <a:schemeClr val="accent5">
                  <a:lumMod val="50000"/>
                </a:schemeClr>
              </a:solidFill>
              <a:latin typeface="宋体" pitchFamily="2" charset="-122"/>
              <a:ea typeface="Arial Unicode MS" pitchFamily="34" charset="-122"/>
              <a:cs typeface="Arial Unicode MS" pitchFamily="34" charset="-122"/>
            </a:endParaRPr>
          </a:p>
          <a:p>
            <a:pPr algn="just" eaLnBrk="0" hangingPunct="0"/>
            <a:r>
              <a:rPr lang="en-US" altLang="zh-CN" sz="2400" b="1" dirty="0">
                <a:solidFill>
                  <a:schemeClr val="accent5">
                    <a:lumMod val="50000"/>
                  </a:schemeClr>
                </a:solidFill>
                <a:cs typeface="Arial" charset="0"/>
              </a:rPr>
              <a:t>((b - 1) == a) != c</a:t>
            </a:r>
            <a:endParaRPr lang="en-US" altLang="zh-CN" sz="2400" b="1" dirty="0">
              <a:solidFill>
                <a:schemeClr val="accent5">
                  <a:lumMod val="50000"/>
                </a:schemeClr>
              </a:solidFill>
              <a:latin typeface="Times New Roman" pitchFamily="18" charset="0"/>
            </a:endParaRPr>
          </a:p>
        </p:txBody>
      </p:sp>
      <p:sp>
        <p:nvSpPr>
          <p:cNvPr id="61446" name="灯片编号占位符 1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9pPr>
          </a:lstStyle>
          <a:p>
            <a:pPr eaLnBrk="1" hangingPunct="1"/>
            <a:fld id="{20B0634F-3666-4E16-87E6-3BFA306B90BE}" type="slidenum">
              <a:rPr lang="zh-CN" altLang="en-US" smtClean="0">
                <a:latin typeface="Arial Black" pitchFamily="34" charset="0"/>
              </a:rPr>
              <a:pPr eaLnBrk="1" hangingPunct="1"/>
              <a:t>47</a:t>
            </a:fld>
            <a:endParaRPr lang="en-US" altLang="zh-CN" smtClean="0"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924003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3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3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3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3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3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3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3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3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3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9123" grpId="0" build="p" autoUpdateAnimBg="0"/>
      <p:bldP spid="389134" grpId="0" animBg="1" autoUpdateAnimBg="0"/>
      <p:bldP spid="389136" grpId="0" build="p" autoUpdateAnimBg="0"/>
    </p:bld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57200"/>
            <a:ext cx="4402138" cy="668338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zh-CN" altLang="en-US" sz="4000" smtClean="0"/>
              <a:t>关系表达式</a:t>
            </a:r>
          </a:p>
        </p:txBody>
      </p:sp>
      <p:sp>
        <p:nvSpPr>
          <p:cNvPr id="391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143000"/>
            <a:ext cx="8515350" cy="5257800"/>
          </a:xfrm>
        </p:spPr>
        <p:txBody>
          <a:bodyPr/>
          <a:lstStyle/>
          <a:p>
            <a:pPr algn="just" eaLnBrk="1" hangingPunct="1">
              <a:lnSpc>
                <a:spcPct val="90000"/>
              </a:lnSpc>
            </a:pPr>
            <a:r>
              <a:rPr lang="zh-CN" altLang="en-US" dirty="0" smtClean="0">
                <a:latin typeface="宋体" pitchFamily="2" charset="-122"/>
              </a:rPr>
              <a:t>用</a:t>
            </a:r>
            <a:r>
              <a:rPr lang="zh-CN" altLang="en-US" dirty="0" smtClean="0">
                <a:solidFill>
                  <a:srgbClr val="CC0066"/>
                </a:solidFill>
              </a:rPr>
              <a:t>关系运算符</a:t>
            </a:r>
            <a:r>
              <a:rPr lang="zh-CN" altLang="en-US" dirty="0" smtClean="0">
                <a:latin typeface="宋体" pitchFamily="2" charset="-122"/>
              </a:rPr>
              <a:t>将</a:t>
            </a:r>
            <a:r>
              <a:rPr lang="zh-CN" altLang="en-US" dirty="0" smtClean="0"/>
              <a:t>2</a:t>
            </a:r>
            <a:r>
              <a:rPr lang="zh-CN" altLang="en-US" dirty="0" smtClean="0">
                <a:latin typeface="宋体" pitchFamily="2" charset="-122"/>
              </a:rPr>
              <a:t>个</a:t>
            </a:r>
            <a:r>
              <a:rPr lang="zh-CN" altLang="en-US" dirty="0" smtClean="0">
                <a:solidFill>
                  <a:srgbClr val="CC0066"/>
                </a:solidFill>
              </a:rPr>
              <a:t>表达式</a:t>
            </a:r>
            <a:r>
              <a:rPr lang="zh-CN" altLang="en-US" dirty="0" smtClean="0">
                <a:latin typeface="宋体" pitchFamily="2" charset="-122"/>
              </a:rPr>
              <a:t>连接起来的式子</a:t>
            </a:r>
          </a:p>
          <a:p>
            <a:pPr lvl="2" algn="just" eaLnBrk="1" hangingPunct="1">
              <a:buFont typeface="Wingdings" pitchFamily="2" charset="2"/>
              <a:buNone/>
            </a:pPr>
            <a:r>
              <a:rPr lang="en-US" altLang="zh-CN" dirty="0" smtClean="0">
                <a:cs typeface="Arial" charset="0"/>
              </a:rPr>
              <a:t>a &gt; b == c</a:t>
            </a:r>
          </a:p>
          <a:p>
            <a:pPr lvl="2" algn="just" eaLnBrk="1" hangingPunct="1">
              <a:buFont typeface="Wingdings" pitchFamily="2" charset="2"/>
              <a:buNone/>
            </a:pPr>
            <a:r>
              <a:rPr lang="en-US" altLang="zh-CN" dirty="0" smtClean="0">
                <a:cs typeface="Arial" charset="0"/>
              </a:rPr>
              <a:t>d = a &gt; b</a:t>
            </a:r>
          </a:p>
          <a:p>
            <a:pPr lvl="2" algn="just" eaLnBrk="1" hangingPunct="1">
              <a:buFont typeface="Wingdings" pitchFamily="2" charset="2"/>
              <a:buNone/>
            </a:pPr>
            <a:r>
              <a:rPr lang="en-US" altLang="zh-CN" dirty="0" err="1" smtClean="0">
                <a:cs typeface="Arial" charset="0"/>
              </a:rPr>
              <a:t>ch</a:t>
            </a:r>
            <a:r>
              <a:rPr lang="en-US" altLang="zh-CN" dirty="0" smtClean="0">
                <a:cs typeface="Arial" charset="0"/>
              </a:rPr>
              <a:t> &gt; 'a' + 1</a:t>
            </a:r>
          </a:p>
          <a:p>
            <a:pPr lvl="2" algn="just" eaLnBrk="1" hangingPunct="1">
              <a:buFont typeface="Wingdings" pitchFamily="2" charset="2"/>
              <a:buNone/>
            </a:pPr>
            <a:r>
              <a:rPr lang="en-US" altLang="zh-CN" dirty="0" smtClean="0">
                <a:cs typeface="Arial" charset="0"/>
              </a:rPr>
              <a:t>d = a + b &gt; c</a:t>
            </a:r>
          </a:p>
          <a:p>
            <a:pPr lvl="2" algn="just" eaLnBrk="1" hangingPunct="1">
              <a:buFont typeface="Wingdings" pitchFamily="2" charset="2"/>
              <a:buNone/>
            </a:pPr>
            <a:r>
              <a:rPr lang="en-US" altLang="zh-CN" dirty="0" smtClean="0">
                <a:cs typeface="Arial" charset="0"/>
              </a:rPr>
              <a:t>b - 1 == a != c</a:t>
            </a:r>
          </a:p>
          <a:p>
            <a:pPr lvl="2" algn="just" eaLnBrk="1" hangingPunct="1">
              <a:buFont typeface="Wingdings" pitchFamily="2" charset="2"/>
              <a:buNone/>
            </a:pPr>
            <a:r>
              <a:rPr lang="en-US" altLang="zh-CN" dirty="0" smtClean="0">
                <a:cs typeface="Arial" charset="0"/>
              </a:rPr>
              <a:t>3 &lt;= x &lt;= 5</a:t>
            </a:r>
          </a:p>
          <a:p>
            <a:pPr algn="just" eaLnBrk="1" hangingPunct="1">
              <a:lnSpc>
                <a:spcPct val="90000"/>
              </a:lnSpc>
            </a:pPr>
            <a:r>
              <a:rPr lang="zh-CN" altLang="en-US" dirty="0" smtClean="0">
                <a:latin typeface="宋体" pitchFamily="2" charset="-122"/>
              </a:rPr>
              <a:t>关系</a:t>
            </a:r>
            <a:r>
              <a:rPr lang="zh-CN" altLang="en-US" dirty="0" smtClean="0">
                <a:latin typeface="宋体" pitchFamily="2" charset="-122"/>
              </a:rPr>
              <a:t>运算的结果</a:t>
            </a:r>
          </a:p>
          <a:p>
            <a:pPr lvl="1" algn="just" eaLnBrk="1" hangingPunct="1">
              <a:lnSpc>
                <a:spcPct val="90000"/>
              </a:lnSpc>
            </a:pPr>
            <a:r>
              <a:rPr lang="zh-CN" altLang="en-US" dirty="0" smtClean="0">
                <a:latin typeface="宋体" pitchFamily="2" charset="-122"/>
              </a:rPr>
              <a:t>真   </a:t>
            </a:r>
            <a:r>
              <a:rPr lang="zh-CN" altLang="en-US" dirty="0" smtClean="0">
                <a:solidFill>
                  <a:srgbClr val="CC0066"/>
                </a:solidFill>
              </a:rPr>
              <a:t>1</a:t>
            </a:r>
          </a:p>
          <a:p>
            <a:pPr lvl="1" algn="just" eaLnBrk="1" hangingPunct="1">
              <a:lnSpc>
                <a:spcPct val="90000"/>
              </a:lnSpc>
            </a:pPr>
            <a:r>
              <a:rPr lang="zh-CN" altLang="en-US" dirty="0" smtClean="0">
                <a:latin typeface="宋体" pitchFamily="2" charset="-122"/>
              </a:rPr>
              <a:t>假   </a:t>
            </a:r>
            <a:r>
              <a:rPr lang="zh-CN" altLang="en-US" dirty="0" smtClean="0">
                <a:solidFill>
                  <a:srgbClr val="CC0066"/>
                </a:solidFill>
              </a:rPr>
              <a:t>0</a:t>
            </a:r>
            <a:r>
              <a:rPr lang="zh-CN" altLang="en-US" dirty="0" smtClean="0">
                <a:latin typeface="宋体" pitchFamily="2" charset="-122"/>
              </a:rPr>
              <a:t> </a:t>
            </a:r>
          </a:p>
        </p:txBody>
      </p:sp>
      <p:sp>
        <p:nvSpPr>
          <p:cNvPr id="391173" name="Rectangle 5"/>
          <p:cNvSpPr>
            <a:spLocks noChangeArrowheads="1"/>
          </p:cNvSpPr>
          <p:nvPr/>
        </p:nvSpPr>
        <p:spPr bwMode="auto">
          <a:xfrm>
            <a:off x="4109429" y="1772816"/>
            <a:ext cx="4248472" cy="15703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2075" tIns="46038" rIns="92075" bIns="46038">
            <a:spAutoFit/>
          </a:bodyPr>
          <a:lstStyle/>
          <a:p>
            <a:pPr algn="just" eaLnBrk="0" hangingPunct="0"/>
            <a:r>
              <a:rPr lang="en-US" altLang="zh-CN" sz="3200" b="1" dirty="0">
                <a:solidFill>
                  <a:srgbClr val="00B050"/>
                </a:solidFill>
                <a:latin typeface="楷体" pitchFamily="49" charset="-122"/>
                <a:ea typeface="楷体" pitchFamily="49" charset="-122"/>
                <a:cs typeface="Arial Unicode MS" pitchFamily="34" charset="-122"/>
              </a:rPr>
              <a:t>char </a:t>
            </a:r>
            <a:r>
              <a:rPr lang="en-US" altLang="zh-CN" sz="3200" b="1" dirty="0" err="1">
                <a:solidFill>
                  <a:srgbClr val="00B050"/>
                </a:solidFill>
                <a:latin typeface="楷体" pitchFamily="49" charset="-122"/>
                <a:ea typeface="楷体" pitchFamily="49" charset="-122"/>
                <a:cs typeface="Arial Unicode MS" pitchFamily="34" charset="-122"/>
              </a:rPr>
              <a:t>ch</a:t>
            </a:r>
            <a:r>
              <a:rPr lang="en-US" altLang="zh-CN" sz="3200" b="1" dirty="0">
                <a:solidFill>
                  <a:srgbClr val="00B050"/>
                </a:solidFill>
                <a:latin typeface="楷体" pitchFamily="49" charset="-122"/>
                <a:ea typeface="楷体" pitchFamily="49" charset="-122"/>
                <a:cs typeface="Arial Unicode MS" pitchFamily="34" charset="-122"/>
              </a:rPr>
              <a:t> = 'w';</a:t>
            </a:r>
          </a:p>
          <a:p>
            <a:pPr algn="just" eaLnBrk="0" hangingPunct="0"/>
            <a:r>
              <a:rPr lang="en-US" altLang="zh-CN" sz="3200" b="1" dirty="0" err="1">
                <a:solidFill>
                  <a:srgbClr val="00B050"/>
                </a:solidFill>
                <a:latin typeface="楷体" pitchFamily="49" charset="-122"/>
                <a:ea typeface="楷体" pitchFamily="49" charset="-122"/>
                <a:cs typeface="Arial Unicode MS" pitchFamily="34" charset="-122"/>
              </a:rPr>
              <a:t>int</a:t>
            </a:r>
            <a:r>
              <a:rPr lang="en-US" altLang="zh-CN" sz="3200" b="1" dirty="0">
                <a:solidFill>
                  <a:srgbClr val="00B050"/>
                </a:solidFill>
                <a:latin typeface="楷体" pitchFamily="49" charset="-122"/>
                <a:ea typeface="楷体" pitchFamily="49" charset="-122"/>
                <a:cs typeface="Arial Unicode MS" pitchFamily="34" charset="-122"/>
              </a:rPr>
              <a:t> a = 2, b = </a:t>
            </a:r>
            <a:r>
              <a:rPr lang="en-US" altLang="zh-CN" sz="3200" b="1" dirty="0" smtClean="0">
                <a:solidFill>
                  <a:srgbClr val="00B050"/>
                </a:solidFill>
                <a:latin typeface="楷体" pitchFamily="49" charset="-122"/>
                <a:ea typeface="楷体" pitchFamily="49" charset="-122"/>
                <a:cs typeface="Arial Unicode MS" pitchFamily="34" charset="-122"/>
              </a:rPr>
              <a:t>3,</a:t>
            </a:r>
          </a:p>
          <a:p>
            <a:pPr algn="just" eaLnBrk="0" hangingPunct="0"/>
            <a:r>
              <a:rPr lang="en-US" altLang="zh-CN" sz="3200" b="1" dirty="0" err="1" smtClean="0">
                <a:solidFill>
                  <a:srgbClr val="00B050"/>
                </a:solidFill>
                <a:latin typeface="楷体" pitchFamily="49" charset="-122"/>
                <a:ea typeface="楷体" pitchFamily="49" charset="-122"/>
                <a:cs typeface="Arial Unicode MS" pitchFamily="34" charset="-122"/>
              </a:rPr>
              <a:t>int</a:t>
            </a:r>
            <a:r>
              <a:rPr lang="en-US" altLang="zh-CN" sz="3200" b="1" dirty="0" smtClean="0">
                <a:solidFill>
                  <a:srgbClr val="00B050"/>
                </a:solidFill>
                <a:latin typeface="楷体" pitchFamily="49" charset="-122"/>
                <a:ea typeface="楷体" pitchFamily="49" charset="-122"/>
                <a:cs typeface="Arial Unicode MS" pitchFamily="34" charset="-122"/>
              </a:rPr>
              <a:t> </a:t>
            </a:r>
            <a:r>
              <a:rPr lang="en-US" altLang="zh-CN" sz="3200" b="1" dirty="0" smtClean="0">
                <a:solidFill>
                  <a:srgbClr val="00B050"/>
                </a:solidFill>
                <a:latin typeface="楷体" pitchFamily="49" charset="-122"/>
                <a:ea typeface="楷体" pitchFamily="49" charset="-122"/>
                <a:cs typeface="Arial Unicode MS" pitchFamily="34" charset="-122"/>
              </a:rPr>
              <a:t>c </a:t>
            </a:r>
            <a:r>
              <a:rPr lang="en-US" altLang="zh-CN" sz="3200" b="1" dirty="0">
                <a:solidFill>
                  <a:srgbClr val="00B050"/>
                </a:solidFill>
                <a:latin typeface="楷体" pitchFamily="49" charset="-122"/>
                <a:ea typeface="楷体" pitchFamily="49" charset="-122"/>
                <a:cs typeface="Arial Unicode MS" pitchFamily="34" charset="-122"/>
              </a:rPr>
              <a:t>= 1, d, x=10;</a:t>
            </a:r>
          </a:p>
        </p:txBody>
      </p:sp>
      <p:sp>
        <p:nvSpPr>
          <p:cNvPr id="391174" name="Rectangle 6"/>
          <p:cNvSpPr>
            <a:spLocks noChangeArrowheads="1"/>
          </p:cNvSpPr>
          <p:nvPr/>
        </p:nvSpPr>
        <p:spPr bwMode="auto">
          <a:xfrm>
            <a:off x="798240" y="1700808"/>
            <a:ext cx="533400" cy="26782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/>
          <a:p>
            <a:pPr algn="just">
              <a:spcBef>
                <a:spcPct val="20000"/>
              </a:spcBef>
              <a:buClr>
                <a:srgbClr val="33CCCC"/>
              </a:buClr>
              <a:buSzPct val="75000"/>
              <a:buFont typeface="Wingdings" pitchFamily="2" charset="2"/>
              <a:buNone/>
            </a:pPr>
            <a:r>
              <a:rPr lang="en-US" altLang="zh-CN" sz="2400" dirty="0">
                <a:solidFill>
                  <a:srgbClr val="FF0000"/>
                </a:solidFill>
                <a:ea typeface="Arial Unicode MS" pitchFamily="34" charset="-122"/>
                <a:cs typeface="Arial Unicode MS" pitchFamily="34" charset="-122"/>
              </a:rPr>
              <a:t>0</a:t>
            </a:r>
          </a:p>
          <a:p>
            <a:pPr algn="just">
              <a:spcBef>
                <a:spcPct val="20000"/>
              </a:spcBef>
              <a:buClr>
                <a:srgbClr val="33CCCC"/>
              </a:buClr>
              <a:buSzPct val="75000"/>
              <a:buFont typeface="Wingdings" pitchFamily="2" charset="2"/>
              <a:buNone/>
            </a:pPr>
            <a:r>
              <a:rPr lang="en-US" altLang="zh-CN" sz="2400" dirty="0">
                <a:solidFill>
                  <a:srgbClr val="FF0000"/>
                </a:solidFill>
                <a:ea typeface="Arial Unicode MS" pitchFamily="34" charset="-122"/>
                <a:cs typeface="Arial Unicode MS" pitchFamily="34" charset="-122"/>
              </a:rPr>
              <a:t>0</a:t>
            </a:r>
          </a:p>
          <a:p>
            <a:pPr algn="just">
              <a:spcBef>
                <a:spcPct val="20000"/>
              </a:spcBef>
              <a:buClr>
                <a:srgbClr val="33CCCC"/>
              </a:buClr>
              <a:buSzPct val="75000"/>
              <a:buFont typeface="Wingdings" pitchFamily="2" charset="2"/>
              <a:buNone/>
            </a:pPr>
            <a:r>
              <a:rPr lang="en-US" altLang="zh-CN" sz="2400" dirty="0">
                <a:solidFill>
                  <a:srgbClr val="FF0000"/>
                </a:solidFill>
                <a:ea typeface="Arial Unicode MS" pitchFamily="34" charset="-122"/>
                <a:cs typeface="Arial Unicode MS" pitchFamily="34" charset="-122"/>
              </a:rPr>
              <a:t>1</a:t>
            </a:r>
          </a:p>
          <a:p>
            <a:pPr algn="just">
              <a:spcBef>
                <a:spcPct val="20000"/>
              </a:spcBef>
              <a:buClr>
                <a:srgbClr val="33CCCC"/>
              </a:buClr>
              <a:buSzPct val="75000"/>
              <a:buFont typeface="Wingdings" pitchFamily="2" charset="2"/>
              <a:buNone/>
            </a:pPr>
            <a:r>
              <a:rPr lang="en-US" altLang="zh-CN" sz="2400" dirty="0">
                <a:solidFill>
                  <a:srgbClr val="FF0000"/>
                </a:solidFill>
                <a:ea typeface="Arial Unicode MS" pitchFamily="34" charset="-122"/>
                <a:cs typeface="Arial Unicode MS" pitchFamily="34" charset="-122"/>
              </a:rPr>
              <a:t>1</a:t>
            </a:r>
          </a:p>
          <a:p>
            <a:pPr algn="just">
              <a:spcBef>
                <a:spcPct val="20000"/>
              </a:spcBef>
              <a:buClr>
                <a:srgbClr val="33CCCC"/>
              </a:buClr>
              <a:buSzPct val="75000"/>
              <a:buFont typeface="Wingdings" pitchFamily="2" charset="2"/>
              <a:buNone/>
            </a:pPr>
            <a:r>
              <a:rPr lang="en-US" altLang="zh-CN" sz="2400" dirty="0">
                <a:solidFill>
                  <a:srgbClr val="FF0000"/>
                </a:solidFill>
                <a:ea typeface="Arial Unicode MS" pitchFamily="34" charset="-122"/>
                <a:cs typeface="Arial Unicode MS" pitchFamily="34" charset="-122"/>
              </a:rPr>
              <a:t>0</a:t>
            </a:r>
          </a:p>
          <a:p>
            <a:pPr algn="just">
              <a:spcBef>
                <a:spcPct val="20000"/>
              </a:spcBef>
              <a:buClr>
                <a:srgbClr val="33CCCC"/>
              </a:buClr>
              <a:buSzPct val="75000"/>
              <a:buFont typeface="Wingdings" pitchFamily="2" charset="2"/>
              <a:buNone/>
            </a:pPr>
            <a:r>
              <a:rPr lang="en-US" altLang="zh-CN" sz="2400" dirty="0">
                <a:solidFill>
                  <a:srgbClr val="FF0000"/>
                </a:solidFill>
                <a:ea typeface="Arial Unicode MS" pitchFamily="34" charset="-122"/>
                <a:cs typeface="Arial Unicode MS" pitchFamily="34" charset="-122"/>
              </a:rPr>
              <a:t>1</a:t>
            </a:r>
          </a:p>
        </p:txBody>
      </p:sp>
      <p:sp>
        <p:nvSpPr>
          <p:cNvPr id="62470" name="灯片编号占位符 1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9pPr>
          </a:lstStyle>
          <a:p>
            <a:pPr eaLnBrk="1" hangingPunct="1"/>
            <a:fld id="{EC45D7A5-6B10-4D44-9A9C-D23A5C6732DE}" type="slidenum">
              <a:rPr lang="zh-CN" altLang="en-US" smtClean="0">
                <a:latin typeface="Arial Black" pitchFamily="34" charset="0"/>
              </a:rPr>
              <a:pPr eaLnBrk="1" hangingPunct="1"/>
              <a:t>48</a:t>
            </a:fld>
            <a:endParaRPr lang="en-US" altLang="zh-CN" smtClean="0"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464806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1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1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1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1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1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11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11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11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117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117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1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11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11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11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117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11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117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117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117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117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117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117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1171" grpId="0" build="p" bldLvl="2" autoUpdateAnimBg="0"/>
      <p:bldP spid="391173" grpId="0" autoUpdateAnimBg="0"/>
    </p:bld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逻辑运算</a:t>
            </a:r>
            <a:endParaRPr lang="zh-CN" altLang="en-US" dirty="0" smtClean="0"/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zh-CN" altLang="en-US" dirty="0">
                <a:solidFill>
                  <a:srgbClr val="FFFF00"/>
                </a:solidFill>
              </a:rPr>
              <a:t>运算对象为</a:t>
            </a:r>
            <a:r>
              <a:rPr lang="zh-CN" altLang="en-US" dirty="0" smtClean="0">
                <a:solidFill>
                  <a:srgbClr val="FFFF00"/>
                </a:solidFill>
              </a:rPr>
              <a:t>逻辑值</a:t>
            </a:r>
            <a:endParaRPr lang="en-US" altLang="zh-CN" dirty="0" smtClean="0">
              <a:solidFill>
                <a:srgbClr val="FFFF00"/>
              </a:solidFill>
            </a:endParaRPr>
          </a:p>
          <a:p>
            <a:pPr>
              <a:buNone/>
            </a:pPr>
            <a:r>
              <a:rPr lang="zh-CN" altLang="en-US" dirty="0"/>
              <a:t>逻辑运算结果：</a:t>
            </a:r>
            <a:r>
              <a:rPr lang="zh-CN" altLang="en-US" dirty="0">
                <a:solidFill>
                  <a:srgbClr val="CC0066"/>
                </a:solidFill>
              </a:rPr>
              <a:t>1</a:t>
            </a:r>
            <a:r>
              <a:rPr lang="zh-CN" altLang="en-US" dirty="0"/>
              <a:t>(真)</a:t>
            </a:r>
            <a:r>
              <a:rPr lang="zh-CN" altLang="en-US" dirty="0">
                <a:solidFill>
                  <a:srgbClr val="FFFF00"/>
                </a:solidFill>
              </a:rPr>
              <a:t>    </a:t>
            </a:r>
            <a:r>
              <a:rPr lang="zh-CN" altLang="en-US" dirty="0">
                <a:solidFill>
                  <a:srgbClr val="CC0066"/>
                </a:solidFill>
              </a:rPr>
              <a:t>0</a:t>
            </a:r>
            <a:r>
              <a:rPr lang="zh-CN" altLang="en-US" dirty="0">
                <a:solidFill>
                  <a:srgbClr val="FFFF00"/>
                </a:solidFill>
              </a:rPr>
              <a:t> </a:t>
            </a:r>
            <a:r>
              <a:rPr lang="zh-CN" altLang="en-US" dirty="0"/>
              <a:t>(假)</a:t>
            </a:r>
          </a:p>
          <a:p>
            <a:pPr>
              <a:buNone/>
            </a:pPr>
            <a:endParaRPr lang="en-US" altLang="zh-CN" dirty="0" smtClean="0">
              <a:solidFill>
                <a:srgbClr val="FFFF00"/>
              </a:solidFill>
            </a:endParaRPr>
          </a:p>
          <a:p>
            <a:pPr>
              <a:buNone/>
            </a:pPr>
            <a:r>
              <a:rPr lang="zh-CN" altLang="en-US" dirty="0" smtClean="0">
                <a:solidFill>
                  <a:srgbClr val="FFFF00"/>
                </a:solidFill>
              </a:rPr>
              <a:t>&amp;&amp; </a:t>
            </a:r>
            <a:r>
              <a:rPr lang="zh-CN" altLang="en-US" dirty="0">
                <a:solidFill>
                  <a:srgbClr val="FF0000"/>
                </a:solidFill>
              </a:rPr>
              <a:t>逻辑</a:t>
            </a:r>
            <a:r>
              <a:rPr lang="zh-CN" altLang="en-US" dirty="0" smtClean="0">
                <a:solidFill>
                  <a:srgbClr val="FF0000"/>
                </a:solidFill>
              </a:rPr>
              <a:t>与：</a:t>
            </a:r>
            <a:r>
              <a:rPr lang="zh-CN" altLang="en-US" dirty="0" smtClean="0">
                <a:solidFill>
                  <a:srgbClr val="FFFF00"/>
                </a:solidFill>
              </a:rPr>
              <a:t> </a:t>
            </a:r>
            <a:r>
              <a:rPr lang="en-US" altLang="zh-CN" dirty="0"/>
              <a:t>a &amp;&amp; b </a:t>
            </a:r>
            <a:r>
              <a:rPr lang="zh-CN" altLang="en-US" dirty="0"/>
              <a:t>为真 </a:t>
            </a:r>
            <a:r>
              <a:rPr lang="en-US" altLang="zh-CN" dirty="0"/>
              <a:t>&lt;=&gt; a</a:t>
            </a:r>
            <a:r>
              <a:rPr lang="zh-CN" altLang="en-US" dirty="0"/>
              <a:t>和</a:t>
            </a:r>
            <a:r>
              <a:rPr lang="en-US" altLang="zh-CN" dirty="0"/>
              <a:t>b</a:t>
            </a:r>
            <a:r>
              <a:rPr lang="zh-CN" altLang="en-US" dirty="0"/>
              <a:t>都为真</a:t>
            </a:r>
            <a:endParaRPr lang="en-US" altLang="zh-CN" dirty="0"/>
          </a:p>
          <a:p>
            <a:pPr>
              <a:buNone/>
            </a:pPr>
            <a:r>
              <a:rPr lang="en-US" altLang="zh-CN" dirty="0">
                <a:solidFill>
                  <a:srgbClr val="FFFF00"/>
                </a:solidFill>
              </a:rPr>
              <a:t>            </a:t>
            </a:r>
            <a:r>
              <a:rPr lang="en-US" altLang="zh-CN" dirty="0"/>
              <a:t>a &amp;&amp; b </a:t>
            </a:r>
            <a:r>
              <a:rPr lang="zh-CN" altLang="en-US" dirty="0"/>
              <a:t>为假 </a:t>
            </a:r>
            <a:r>
              <a:rPr lang="en-US" altLang="zh-CN" dirty="0"/>
              <a:t>&lt;=&gt; a</a:t>
            </a:r>
            <a:r>
              <a:rPr lang="zh-CN" altLang="en-US" dirty="0"/>
              <a:t>和</a:t>
            </a:r>
            <a:r>
              <a:rPr lang="en-US" altLang="zh-CN" dirty="0"/>
              <a:t>b</a:t>
            </a:r>
            <a:r>
              <a:rPr lang="zh-CN" altLang="en-US" dirty="0"/>
              <a:t>不全为真</a:t>
            </a:r>
            <a:endParaRPr lang="en-US" altLang="zh-CN" dirty="0"/>
          </a:p>
          <a:p>
            <a:pPr>
              <a:buNone/>
            </a:pPr>
            <a:r>
              <a:rPr lang="en-US" altLang="zh-CN" dirty="0">
                <a:solidFill>
                  <a:srgbClr val="FFFF00"/>
                </a:solidFill>
              </a:rPr>
              <a:t>                           </a:t>
            </a:r>
            <a:r>
              <a:rPr lang="zh-CN" altLang="en-US" dirty="0"/>
              <a:t>（至少一个为假）</a:t>
            </a:r>
            <a:endParaRPr lang="en-US" altLang="zh-CN" dirty="0"/>
          </a:p>
          <a:p>
            <a:pPr>
              <a:buNone/>
            </a:pPr>
            <a:r>
              <a:rPr lang="zh-CN" altLang="en-US" dirty="0">
                <a:solidFill>
                  <a:srgbClr val="FFFF00"/>
                </a:solidFill>
              </a:rPr>
              <a:t>|| </a:t>
            </a:r>
            <a:r>
              <a:rPr lang="zh-CN" altLang="en-US" dirty="0">
                <a:solidFill>
                  <a:srgbClr val="FF0000"/>
                </a:solidFill>
              </a:rPr>
              <a:t>逻辑</a:t>
            </a:r>
            <a:r>
              <a:rPr lang="zh-CN" altLang="en-US" dirty="0" smtClean="0">
                <a:solidFill>
                  <a:srgbClr val="FF0000"/>
                </a:solidFill>
              </a:rPr>
              <a:t>或： </a:t>
            </a:r>
            <a:r>
              <a:rPr lang="en-US" altLang="zh-CN" dirty="0"/>
              <a:t>a || b </a:t>
            </a:r>
            <a:r>
              <a:rPr lang="zh-CN" altLang="en-US" dirty="0"/>
              <a:t>为真 </a:t>
            </a:r>
            <a:r>
              <a:rPr lang="en-US" altLang="zh-CN" dirty="0"/>
              <a:t>&lt;=&gt; a</a:t>
            </a:r>
            <a:r>
              <a:rPr lang="zh-CN" altLang="en-US" dirty="0"/>
              <a:t>和</a:t>
            </a:r>
            <a:r>
              <a:rPr lang="en-US" altLang="zh-CN" dirty="0"/>
              <a:t>b</a:t>
            </a:r>
            <a:r>
              <a:rPr lang="zh-CN" altLang="en-US" dirty="0"/>
              <a:t>不全为假</a:t>
            </a:r>
            <a:endParaRPr lang="en-US" altLang="zh-CN" dirty="0"/>
          </a:p>
          <a:p>
            <a:pPr>
              <a:buNone/>
            </a:pPr>
            <a:r>
              <a:rPr lang="zh-CN" altLang="en-US" dirty="0">
                <a:solidFill>
                  <a:srgbClr val="FFFF00"/>
                </a:solidFill>
              </a:rPr>
              <a:t>                      </a:t>
            </a:r>
            <a:r>
              <a:rPr lang="en-US" altLang="zh-CN" dirty="0">
                <a:solidFill>
                  <a:srgbClr val="FFFF00"/>
                </a:solidFill>
              </a:rPr>
              <a:t>     </a:t>
            </a:r>
            <a:r>
              <a:rPr lang="zh-CN" altLang="en-US" dirty="0"/>
              <a:t>（至少一个为真）</a:t>
            </a:r>
            <a:endParaRPr lang="en-US" altLang="zh-CN" dirty="0"/>
          </a:p>
          <a:p>
            <a:pPr>
              <a:buNone/>
            </a:pPr>
            <a:r>
              <a:rPr lang="zh-CN" altLang="en-US" dirty="0">
                <a:solidFill>
                  <a:srgbClr val="FFFF00"/>
                </a:solidFill>
              </a:rPr>
              <a:t> ! </a:t>
            </a:r>
            <a:r>
              <a:rPr lang="zh-CN" altLang="en-US" dirty="0">
                <a:solidFill>
                  <a:srgbClr val="FF0000"/>
                </a:solidFill>
              </a:rPr>
              <a:t>逻辑</a:t>
            </a:r>
            <a:r>
              <a:rPr lang="zh-CN" altLang="en-US" dirty="0" smtClean="0">
                <a:solidFill>
                  <a:srgbClr val="FF0000"/>
                </a:solidFill>
              </a:rPr>
              <a:t>非：  </a:t>
            </a:r>
            <a:r>
              <a:rPr lang="en-US" altLang="zh-CN" dirty="0"/>
              <a:t>! a </a:t>
            </a:r>
            <a:r>
              <a:rPr lang="zh-CN" altLang="en-US" dirty="0"/>
              <a:t>为真   </a:t>
            </a:r>
            <a:r>
              <a:rPr lang="en-US" altLang="zh-CN" dirty="0"/>
              <a:t>&lt;=&gt; a</a:t>
            </a:r>
            <a:r>
              <a:rPr lang="zh-CN" altLang="en-US" dirty="0"/>
              <a:t>为假</a:t>
            </a:r>
            <a:endParaRPr lang="en-US" altLang="zh-CN" dirty="0"/>
          </a:p>
          <a:p>
            <a:pPr>
              <a:buNone/>
            </a:pPr>
            <a:r>
              <a:rPr lang="zh-CN" altLang="en-US" dirty="0"/>
              <a:t>             </a:t>
            </a:r>
            <a:r>
              <a:rPr lang="en-US" altLang="zh-CN" dirty="0"/>
              <a:t>! A </a:t>
            </a:r>
            <a:r>
              <a:rPr lang="zh-CN" altLang="en-US" dirty="0"/>
              <a:t>为假   </a:t>
            </a:r>
            <a:r>
              <a:rPr lang="en-US" altLang="zh-CN" dirty="0"/>
              <a:t>&lt;=&gt; a</a:t>
            </a:r>
            <a:r>
              <a:rPr lang="zh-CN" altLang="en-US" dirty="0"/>
              <a:t>为真 </a:t>
            </a:r>
            <a:endParaRPr lang="en-US" altLang="zh-CN" dirty="0" smtClean="0"/>
          </a:p>
          <a:p>
            <a:pPr>
              <a:buNone/>
            </a:pPr>
            <a:endParaRPr lang="en-US" altLang="zh-CN" dirty="0">
              <a:solidFill>
                <a:schemeClr val="accent1"/>
              </a:solidFill>
            </a:endParaRPr>
          </a:p>
          <a:p>
            <a:pPr>
              <a:buNone/>
            </a:pPr>
            <a:endParaRPr lang="zh-CN" altLang="en-US" dirty="0">
              <a:solidFill>
                <a:schemeClr val="accent1"/>
              </a:solidFill>
            </a:endParaRPr>
          </a:p>
          <a:p>
            <a:endParaRPr lang="en-US" altLang="zh-CN" dirty="0" smtClean="0">
              <a:solidFill>
                <a:srgbClr val="FF0000"/>
              </a:solidFill>
            </a:endParaRPr>
          </a:p>
        </p:txBody>
      </p:sp>
      <p:sp>
        <p:nvSpPr>
          <p:cNvPr id="20485" name="灯片编号占位符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9pPr>
          </a:lstStyle>
          <a:p>
            <a:fld id="{166D2E6D-973C-469D-B967-0EF871E202BE}" type="slidenum">
              <a:rPr lang="zh-CN" altLang="en-US" smtClean="0"/>
              <a:pPr/>
              <a:t>49</a:t>
            </a:fld>
            <a:endParaRPr lang="en-US" altLang="zh-CN" dirty="0" smtClean="0"/>
          </a:p>
        </p:txBody>
      </p:sp>
    </p:spTree>
    <p:extLst>
      <p:ext uri="{BB962C8B-B14F-4D97-AF65-F5344CB8AC3E}">
        <p14:creationId xmlns:p14="http://schemas.microsoft.com/office/powerpoint/2010/main" val="2339243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整型数据存储</a:t>
            </a:r>
            <a:endParaRPr lang="zh-CN" altLang="en-US" dirty="0" smtClean="0"/>
          </a:p>
        </p:txBody>
      </p:sp>
      <p:sp>
        <p:nvSpPr>
          <p:cNvPr id="2990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altLang="en-US" dirty="0" smtClean="0"/>
              <a:t>整数的第一位</a:t>
            </a:r>
            <a:r>
              <a:rPr lang="en-US" altLang="zh-CN" dirty="0" smtClean="0"/>
              <a:t>bit</a:t>
            </a:r>
            <a:r>
              <a:rPr lang="zh-CN" altLang="en-US" dirty="0" smtClean="0"/>
              <a:t>用于表示整数的符号</a:t>
            </a:r>
            <a:endParaRPr lang="en-US" altLang="zh-CN" dirty="0" smtClean="0"/>
          </a:p>
          <a:p>
            <a:pPr>
              <a:lnSpc>
                <a:spcPct val="80000"/>
              </a:lnSpc>
              <a:buClr>
                <a:srgbClr val="33CCCC"/>
              </a:buClr>
              <a:buSzPct val="80000"/>
              <a:buNone/>
            </a:pPr>
            <a:r>
              <a:rPr kumimoji="1" lang="zh-CN" altLang="en-US" sz="2800" b="1" dirty="0" smtClean="0">
                <a:solidFill>
                  <a:srgbClr val="CC0066"/>
                </a:solidFill>
              </a:rPr>
              <a:t>      1 </a:t>
            </a:r>
            <a:r>
              <a:rPr kumimoji="1" lang="en-US" altLang="zh-CN" sz="2800" b="1" dirty="0"/>
              <a:t>-</a:t>
            </a:r>
            <a:r>
              <a:rPr kumimoji="1" lang="en-US" altLang="zh-CN" sz="2800" b="1" dirty="0" smtClean="0">
                <a:solidFill>
                  <a:srgbClr val="CC0066"/>
                </a:solidFill>
              </a:rPr>
              <a:t> </a:t>
            </a:r>
            <a:r>
              <a:rPr kumimoji="1" lang="zh-CN" altLang="en-US" sz="2800" b="1" dirty="0" smtClean="0"/>
              <a:t>负数</a:t>
            </a:r>
            <a:endParaRPr kumimoji="1" lang="zh-CN" altLang="en-US" sz="2800" b="1" dirty="0"/>
          </a:p>
          <a:p>
            <a:pPr>
              <a:lnSpc>
                <a:spcPct val="80000"/>
              </a:lnSpc>
              <a:buClr>
                <a:srgbClr val="33CCCC"/>
              </a:buClr>
              <a:buSzPct val="80000"/>
              <a:buNone/>
            </a:pPr>
            <a:r>
              <a:rPr kumimoji="1" lang="zh-CN" altLang="en-US" sz="2800" b="1" dirty="0" smtClean="0">
                <a:solidFill>
                  <a:srgbClr val="CC0066"/>
                </a:solidFill>
              </a:rPr>
              <a:t>      0 </a:t>
            </a:r>
            <a:r>
              <a:rPr kumimoji="1" lang="en-US" altLang="zh-CN" sz="2800" b="1" dirty="0"/>
              <a:t>-</a:t>
            </a:r>
            <a:r>
              <a:rPr kumimoji="1" lang="en-US" altLang="zh-CN" sz="2800" b="1" dirty="0" smtClean="0">
                <a:solidFill>
                  <a:srgbClr val="CC0066"/>
                </a:solidFill>
              </a:rPr>
              <a:t> </a:t>
            </a:r>
            <a:r>
              <a:rPr kumimoji="1" lang="zh-CN" altLang="en-US" sz="2800" b="1" dirty="0" smtClean="0"/>
              <a:t>正数</a:t>
            </a:r>
            <a:endParaRPr lang="zh-CN" altLang="en-US" dirty="0" smtClean="0"/>
          </a:p>
          <a:p>
            <a:pPr marL="457200" lvl="1" indent="0">
              <a:buNone/>
            </a:pPr>
            <a:endParaRPr lang="en-US" altLang="zh-CN" dirty="0" smtClean="0">
              <a:solidFill>
                <a:srgbClr val="CC0066"/>
              </a:solidFill>
            </a:endParaRPr>
          </a:p>
          <a:p>
            <a:pPr marL="457200" lvl="1" indent="0">
              <a:buNone/>
            </a:pPr>
            <a:r>
              <a:rPr lang="zh-CN" altLang="en-US" dirty="0" smtClean="0">
                <a:solidFill>
                  <a:srgbClr val="CC0066"/>
                </a:solidFill>
              </a:rPr>
              <a:t>1</a:t>
            </a:r>
            <a:r>
              <a:rPr lang="zh-CN" altLang="en-US" dirty="0" smtClean="0"/>
              <a:t> 000 0001 1000 0001</a:t>
            </a:r>
          </a:p>
          <a:p>
            <a:pPr marL="457200" lvl="1" indent="0">
              <a:buNone/>
            </a:pPr>
            <a:r>
              <a:rPr lang="zh-CN" altLang="en-US" dirty="0" smtClean="0">
                <a:solidFill>
                  <a:srgbClr val="CC0066"/>
                </a:solidFill>
              </a:rPr>
              <a:t>0</a:t>
            </a:r>
            <a:r>
              <a:rPr lang="zh-CN" altLang="en-US" dirty="0" smtClean="0"/>
              <a:t> 000 0001 1000 0001</a:t>
            </a:r>
          </a:p>
        </p:txBody>
      </p:sp>
      <p:sp>
        <p:nvSpPr>
          <p:cNvPr id="7175" name="灯片编号占位符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9pPr>
          </a:lstStyle>
          <a:p>
            <a:fld id="{66C411EC-F1FF-4EB8-A626-4A8A27DA2E71}" type="slidenum">
              <a:rPr lang="zh-CN" altLang="en-US" smtClean="0"/>
              <a:pPr/>
              <a:t>5</a:t>
            </a:fld>
            <a:endParaRPr lang="en-US" altLang="zh-CN" smtClean="0"/>
          </a:p>
        </p:txBody>
      </p:sp>
    </p:spTree>
    <p:extLst>
      <p:ext uri="{BB962C8B-B14F-4D97-AF65-F5344CB8AC3E}">
        <p14:creationId xmlns:p14="http://schemas.microsoft.com/office/powerpoint/2010/main" val="41980120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0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990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0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2990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9011" grpId="0" uiExpand="1" build="p"/>
    </p:bld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CN" dirty="0" smtClean="0"/>
              <a:t>a</a:t>
            </a:r>
            <a:r>
              <a:rPr lang="zh-CN" altLang="en-US" dirty="0" smtClean="0"/>
              <a:t>与</a:t>
            </a:r>
            <a:r>
              <a:rPr lang="en-US" altLang="zh-CN" dirty="0" smtClean="0"/>
              <a:t>b</a:t>
            </a:r>
            <a:r>
              <a:rPr lang="zh-CN" altLang="en-US" dirty="0" smtClean="0"/>
              <a:t>的逻辑运算</a:t>
            </a:r>
          </a:p>
        </p:txBody>
      </p:sp>
      <p:sp>
        <p:nvSpPr>
          <p:cNvPr id="14341" name="灯片编号占位符 1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9pPr>
          </a:lstStyle>
          <a:p>
            <a:pPr eaLnBrk="1" hangingPunct="1"/>
            <a:fld id="{44CE50F7-30FF-40CB-BC97-84F8D767B32A}" type="slidenum">
              <a:rPr lang="zh-CN" altLang="en-US" smtClean="0">
                <a:latin typeface="Arial Black" pitchFamily="34" charset="0"/>
              </a:rPr>
              <a:pPr eaLnBrk="1" hangingPunct="1"/>
              <a:t>50</a:t>
            </a:fld>
            <a:endParaRPr lang="en-US" altLang="zh-CN" smtClean="0">
              <a:latin typeface="Arial Black" pitchFamily="34" charset="0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1043608" y="2492896"/>
            <a:ext cx="6984776" cy="2862322"/>
          </a:xfrm>
          <a:prstGeom prst="rect">
            <a:avLst/>
          </a:prstGeom>
          <a:ln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pPr lvl="1" eaLnBrk="1" hangingPunct="1">
              <a:buFont typeface="Wingdings" pitchFamily="2" charset="2"/>
              <a:buNone/>
            </a:pPr>
            <a:r>
              <a:rPr lang="en-US" altLang="zh-CN" sz="3600" dirty="0" smtClean="0">
                <a:solidFill>
                  <a:srgbClr val="FFFF00"/>
                </a:solidFill>
                <a:latin typeface="楷体" pitchFamily="49" charset="-122"/>
                <a:ea typeface="楷体" pitchFamily="49" charset="-122"/>
              </a:rPr>
              <a:t>a    </a:t>
            </a:r>
            <a:r>
              <a:rPr lang="en-US" altLang="zh-CN" sz="3600" dirty="0">
                <a:solidFill>
                  <a:srgbClr val="FFFF00"/>
                </a:solidFill>
                <a:latin typeface="楷体" pitchFamily="49" charset="-122"/>
                <a:ea typeface="楷体" pitchFamily="49" charset="-122"/>
              </a:rPr>
              <a:t>b </a:t>
            </a:r>
            <a:r>
              <a:rPr lang="en-US" altLang="zh-CN" sz="3600" dirty="0" smtClean="0">
                <a:solidFill>
                  <a:srgbClr val="FFFF00"/>
                </a:solidFill>
                <a:latin typeface="楷体" pitchFamily="49" charset="-122"/>
                <a:ea typeface="楷体" pitchFamily="49" charset="-122"/>
              </a:rPr>
              <a:t>   </a:t>
            </a:r>
            <a:r>
              <a:rPr lang="en-US" altLang="zh-CN" sz="3600" dirty="0">
                <a:solidFill>
                  <a:srgbClr val="FFFF00"/>
                </a:solidFill>
                <a:latin typeface="楷体" pitchFamily="49" charset="-122"/>
                <a:ea typeface="楷体" pitchFamily="49" charset="-122"/>
              </a:rPr>
              <a:t>a&amp;&amp;b  </a:t>
            </a:r>
            <a:r>
              <a:rPr lang="en-US" altLang="zh-CN" sz="3600" dirty="0" smtClean="0">
                <a:solidFill>
                  <a:srgbClr val="FFFF00"/>
                </a:solidFill>
                <a:latin typeface="楷体" pitchFamily="49" charset="-122"/>
                <a:ea typeface="楷体" pitchFamily="49" charset="-122"/>
              </a:rPr>
              <a:t>a</a:t>
            </a:r>
            <a:r>
              <a:rPr lang="en-US" altLang="zh-CN" sz="3600" dirty="0">
                <a:solidFill>
                  <a:srgbClr val="FFFF00"/>
                </a:solidFill>
                <a:latin typeface="楷体" pitchFamily="49" charset="-122"/>
                <a:ea typeface="楷体" pitchFamily="49" charset="-122"/>
              </a:rPr>
              <a:t>||b </a:t>
            </a:r>
            <a:r>
              <a:rPr lang="en-US" altLang="zh-CN" sz="3600" dirty="0" smtClean="0">
                <a:solidFill>
                  <a:srgbClr val="FFFF00"/>
                </a:solidFill>
                <a:latin typeface="楷体" pitchFamily="49" charset="-122"/>
                <a:ea typeface="楷体" pitchFamily="49" charset="-122"/>
              </a:rPr>
              <a:t> </a:t>
            </a:r>
            <a:r>
              <a:rPr lang="en-US" altLang="zh-CN" sz="3600" dirty="0">
                <a:solidFill>
                  <a:srgbClr val="FFFF00"/>
                </a:solidFill>
                <a:latin typeface="楷体" pitchFamily="49" charset="-122"/>
                <a:ea typeface="楷体" pitchFamily="49" charset="-122"/>
              </a:rPr>
              <a:t>!</a:t>
            </a:r>
            <a:r>
              <a:rPr lang="en-US" altLang="zh-CN" sz="3600" dirty="0" smtClean="0">
                <a:solidFill>
                  <a:srgbClr val="FFFF00"/>
                </a:solidFill>
                <a:latin typeface="楷体" pitchFamily="49" charset="-122"/>
                <a:ea typeface="楷体" pitchFamily="49" charset="-122"/>
              </a:rPr>
              <a:t>a</a:t>
            </a:r>
          </a:p>
          <a:p>
            <a:pPr lvl="1" eaLnBrk="1" hangingPunct="1">
              <a:buFont typeface="Wingdings" pitchFamily="2" charset="2"/>
              <a:buNone/>
            </a:pPr>
            <a:r>
              <a:rPr lang="en-US" altLang="zh-CN" sz="3600" dirty="0" smtClean="0">
                <a:latin typeface="楷体" pitchFamily="49" charset="-122"/>
                <a:ea typeface="楷体" pitchFamily="49" charset="-122"/>
              </a:rPr>
              <a:t>0</a:t>
            </a:r>
            <a:r>
              <a:rPr lang="zh-CN" altLang="en-US" sz="3600" dirty="0" smtClean="0">
                <a:latin typeface="楷体" pitchFamily="49" charset="-122"/>
                <a:ea typeface="楷体" pitchFamily="49" charset="-122"/>
              </a:rPr>
              <a:t>  </a:t>
            </a:r>
            <a:r>
              <a:rPr lang="en-US" altLang="zh-CN" sz="3600" dirty="0" smtClean="0">
                <a:latin typeface="楷体" pitchFamily="49" charset="-122"/>
                <a:ea typeface="楷体" pitchFamily="49" charset="-122"/>
              </a:rPr>
              <a:t>  0</a:t>
            </a:r>
            <a:r>
              <a:rPr lang="zh-CN" altLang="en-US" sz="3600" dirty="0" smtClean="0">
                <a:latin typeface="楷体" pitchFamily="49" charset="-122"/>
                <a:ea typeface="楷体" pitchFamily="49" charset="-122"/>
              </a:rPr>
              <a:t>     </a:t>
            </a:r>
            <a:r>
              <a:rPr lang="en-US" altLang="zh-CN" sz="3600" dirty="0" smtClean="0">
                <a:latin typeface="楷体" pitchFamily="49" charset="-122"/>
                <a:ea typeface="楷体" pitchFamily="49" charset="-122"/>
              </a:rPr>
              <a:t>0</a:t>
            </a:r>
            <a:r>
              <a:rPr lang="zh-CN" altLang="en-US" sz="3600" dirty="0" smtClean="0">
                <a:latin typeface="楷体" pitchFamily="49" charset="-122"/>
                <a:ea typeface="楷体" pitchFamily="49" charset="-122"/>
              </a:rPr>
              <a:t>     </a:t>
            </a:r>
            <a:r>
              <a:rPr lang="en-US" altLang="zh-CN" sz="3600" dirty="0" smtClean="0">
                <a:latin typeface="楷体" pitchFamily="49" charset="-122"/>
                <a:ea typeface="楷体" pitchFamily="49" charset="-122"/>
              </a:rPr>
              <a:t>0</a:t>
            </a:r>
            <a:r>
              <a:rPr lang="zh-CN" altLang="en-US" sz="3600" dirty="0" smtClean="0">
                <a:latin typeface="楷体" pitchFamily="49" charset="-122"/>
                <a:ea typeface="楷体" pitchFamily="49" charset="-122"/>
              </a:rPr>
              <a:t>    </a:t>
            </a:r>
            <a:r>
              <a:rPr lang="en-US" altLang="zh-CN" sz="3600" dirty="0" smtClean="0">
                <a:latin typeface="楷体" pitchFamily="49" charset="-122"/>
                <a:ea typeface="楷体" pitchFamily="49" charset="-122"/>
              </a:rPr>
              <a:t>1</a:t>
            </a:r>
            <a:endParaRPr lang="zh-CN" altLang="en-US" sz="3600" dirty="0">
              <a:latin typeface="楷体" pitchFamily="49" charset="-122"/>
              <a:ea typeface="楷体" pitchFamily="49" charset="-122"/>
            </a:endParaRPr>
          </a:p>
          <a:p>
            <a:pPr lvl="1"/>
            <a:r>
              <a:rPr lang="en-US" altLang="zh-CN" sz="3600" dirty="0" smtClean="0">
                <a:latin typeface="楷体" pitchFamily="49" charset="-122"/>
                <a:ea typeface="楷体" pitchFamily="49" charset="-122"/>
              </a:rPr>
              <a:t>0</a:t>
            </a:r>
            <a:r>
              <a:rPr lang="zh-CN" altLang="en-US" sz="3600" dirty="0" smtClean="0">
                <a:latin typeface="楷体" pitchFamily="49" charset="-122"/>
                <a:ea typeface="楷体" pitchFamily="49" charset="-122"/>
              </a:rPr>
              <a:t>  </a:t>
            </a:r>
            <a:r>
              <a:rPr lang="en-US" altLang="zh-CN" sz="3600" dirty="0" smtClean="0">
                <a:latin typeface="楷体" pitchFamily="49" charset="-122"/>
                <a:ea typeface="楷体" pitchFamily="49" charset="-122"/>
              </a:rPr>
              <a:t>  1</a:t>
            </a:r>
            <a:r>
              <a:rPr lang="zh-CN" altLang="en-US" sz="3600" dirty="0" smtClean="0">
                <a:latin typeface="楷体" pitchFamily="49" charset="-122"/>
                <a:ea typeface="楷体" pitchFamily="49" charset="-122"/>
              </a:rPr>
              <a:t>     </a:t>
            </a:r>
            <a:r>
              <a:rPr lang="en-US" altLang="zh-CN" sz="3600" dirty="0">
                <a:latin typeface="楷体" pitchFamily="49" charset="-122"/>
                <a:ea typeface="楷体" pitchFamily="49" charset="-122"/>
              </a:rPr>
              <a:t>0</a:t>
            </a:r>
            <a:r>
              <a:rPr lang="zh-CN" altLang="en-US" sz="3600" dirty="0">
                <a:latin typeface="楷体" pitchFamily="49" charset="-122"/>
                <a:ea typeface="楷体" pitchFamily="49" charset="-122"/>
              </a:rPr>
              <a:t>     </a:t>
            </a:r>
            <a:r>
              <a:rPr lang="en-US" altLang="zh-CN" sz="3600" dirty="0" smtClean="0">
                <a:latin typeface="楷体" pitchFamily="49" charset="-122"/>
                <a:ea typeface="楷体" pitchFamily="49" charset="-122"/>
              </a:rPr>
              <a:t>1</a:t>
            </a:r>
            <a:r>
              <a:rPr lang="zh-CN" altLang="en-US" sz="3600" dirty="0" smtClean="0">
                <a:latin typeface="楷体" pitchFamily="49" charset="-122"/>
                <a:ea typeface="楷体" pitchFamily="49" charset="-122"/>
              </a:rPr>
              <a:t>    </a:t>
            </a:r>
            <a:r>
              <a:rPr lang="en-US" altLang="zh-CN" sz="3600" dirty="0" smtClean="0">
                <a:latin typeface="楷体" pitchFamily="49" charset="-122"/>
                <a:ea typeface="楷体" pitchFamily="49" charset="-122"/>
              </a:rPr>
              <a:t>1</a:t>
            </a:r>
          </a:p>
          <a:p>
            <a:pPr lvl="1"/>
            <a:r>
              <a:rPr lang="en-US" altLang="zh-CN" sz="3600" dirty="0" smtClean="0">
                <a:latin typeface="楷体" pitchFamily="49" charset="-122"/>
                <a:ea typeface="楷体" pitchFamily="49" charset="-122"/>
              </a:rPr>
              <a:t>1</a:t>
            </a:r>
            <a:r>
              <a:rPr lang="zh-CN" altLang="en-US" sz="3600" dirty="0" smtClean="0">
                <a:latin typeface="楷体" pitchFamily="49" charset="-122"/>
                <a:ea typeface="楷体" pitchFamily="49" charset="-122"/>
              </a:rPr>
              <a:t>  </a:t>
            </a:r>
            <a:r>
              <a:rPr lang="en-US" altLang="zh-CN" sz="3600" dirty="0" smtClean="0">
                <a:latin typeface="楷体" pitchFamily="49" charset="-122"/>
                <a:ea typeface="楷体" pitchFamily="49" charset="-122"/>
              </a:rPr>
              <a:t>  </a:t>
            </a:r>
            <a:r>
              <a:rPr lang="en-US" altLang="zh-CN" sz="3600" dirty="0">
                <a:latin typeface="楷体" pitchFamily="49" charset="-122"/>
                <a:ea typeface="楷体" pitchFamily="49" charset="-122"/>
              </a:rPr>
              <a:t>0</a:t>
            </a:r>
            <a:r>
              <a:rPr lang="zh-CN" altLang="en-US" sz="3600" dirty="0">
                <a:latin typeface="楷体" pitchFamily="49" charset="-122"/>
                <a:ea typeface="楷体" pitchFamily="49" charset="-122"/>
              </a:rPr>
              <a:t>     </a:t>
            </a:r>
            <a:r>
              <a:rPr lang="en-US" altLang="zh-CN" sz="3600" dirty="0">
                <a:latin typeface="楷体" pitchFamily="49" charset="-122"/>
                <a:ea typeface="楷体" pitchFamily="49" charset="-122"/>
              </a:rPr>
              <a:t>0</a:t>
            </a:r>
            <a:r>
              <a:rPr lang="zh-CN" altLang="en-US" sz="3600" dirty="0">
                <a:latin typeface="楷体" pitchFamily="49" charset="-122"/>
                <a:ea typeface="楷体" pitchFamily="49" charset="-122"/>
              </a:rPr>
              <a:t>     </a:t>
            </a:r>
            <a:r>
              <a:rPr lang="en-US" altLang="zh-CN" sz="3600" dirty="0" smtClean="0">
                <a:latin typeface="楷体" pitchFamily="49" charset="-122"/>
                <a:ea typeface="楷体" pitchFamily="49" charset="-122"/>
              </a:rPr>
              <a:t>1</a:t>
            </a:r>
            <a:r>
              <a:rPr lang="zh-CN" altLang="en-US" sz="3600" dirty="0" smtClean="0">
                <a:latin typeface="楷体" pitchFamily="49" charset="-122"/>
                <a:ea typeface="楷体" pitchFamily="49" charset="-122"/>
              </a:rPr>
              <a:t>    </a:t>
            </a:r>
            <a:r>
              <a:rPr lang="en-US" altLang="zh-CN" sz="3600" dirty="0" smtClean="0">
                <a:latin typeface="楷体" pitchFamily="49" charset="-122"/>
                <a:ea typeface="楷体" pitchFamily="49" charset="-122"/>
              </a:rPr>
              <a:t>0</a:t>
            </a:r>
          </a:p>
          <a:p>
            <a:pPr lvl="1"/>
            <a:r>
              <a:rPr lang="en-US" altLang="zh-CN" sz="3600" dirty="0" smtClean="0">
                <a:latin typeface="楷体" pitchFamily="49" charset="-122"/>
                <a:ea typeface="楷体" pitchFamily="49" charset="-122"/>
              </a:rPr>
              <a:t>1</a:t>
            </a:r>
            <a:r>
              <a:rPr lang="zh-CN" altLang="en-US" sz="3600" dirty="0" smtClean="0">
                <a:latin typeface="楷体" pitchFamily="49" charset="-122"/>
                <a:ea typeface="楷体" pitchFamily="49" charset="-122"/>
              </a:rPr>
              <a:t>  </a:t>
            </a:r>
            <a:r>
              <a:rPr lang="en-US" altLang="zh-CN" sz="3600" dirty="0" smtClean="0">
                <a:latin typeface="楷体" pitchFamily="49" charset="-122"/>
                <a:ea typeface="楷体" pitchFamily="49" charset="-122"/>
              </a:rPr>
              <a:t>  1</a:t>
            </a:r>
            <a:r>
              <a:rPr lang="zh-CN" altLang="en-US" sz="3600" dirty="0" smtClean="0">
                <a:latin typeface="楷体" pitchFamily="49" charset="-122"/>
                <a:ea typeface="楷体" pitchFamily="49" charset="-122"/>
              </a:rPr>
              <a:t>     </a:t>
            </a:r>
            <a:r>
              <a:rPr lang="en-US" altLang="zh-CN" sz="3600" dirty="0" smtClean="0">
                <a:latin typeface="楷体" pitchFamily="49" charset="-122"/>
                <a:ea typeface="楷体" pitchFamily="49" charset="-122"/>
              </a:rPr>
              <a:t>1</a:t>
            </a:r>
            <a:r>
              <a:rPr lang="zh-CN" altLang="en-US" sz="3600" dirty="0" smtClean="0">
                <a:latin typeface="楷体" pitchFamily="49" charset="-122"/>
                <a:ea typeface="楷体" pitchFamily="49" charset="-122"/>
              </a:rPr>
              <a:t>     </a:t>
            </a:r>
            <a:r>
              <a:rPr lang="en-US" altLang="zh-CN" sz="3600" dirty="0" smtClean="0">
                <a:latin typeface="楷体" pitchFamily="49" charset="-122"/>
                <a:ea typeface="楷体" pitchFamily="49" charset="-122"/>
              </a:rPr>
              <a:t>1</a:t>
            </a:r>
            <a:r>
              <a:rPr lang="zh-CN" altLang="en-US" sz="3600" dirty="0" smtClean="0">
                <a:latin typeface="楷体" pitchFamily="49" charset="-122"/>
                <a:ea typeface="楷体" pitchFamily="49" charset="-122"/>
              </a:rPr>
              <a:t>    </a:t>
            </a:r>
            <a:r>
              <a:rPr lang="en-US" altLang="zh-CN" sz="3600" dirty="0">
                <a:latin typeface="楷体" pitchFamily="49" charset="-122"/>
                <a:ea typeface="楷体" pitchFamily="49" charset="-122"/>
              </a:rPr>
              <a:t>0</a:t>
            </a:r>
            <a:endParaRPr lang="zh-CN" altLang="en-US" sz="3600" dirty="0">
              <a:latin typeface="楷体" pitchFamily="49" charset="-122"/>
              <a:ea typeface="楷体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0506037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逻辑运算运用</a:t>
            </a:r>
            <a:endParaRPr lang="zh-CN" altLang="en-US" dirty="0" smtClean="0"/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zh-CN" altLang="en-US" dirty="0" smtClean="0"/>
              <a:t>判断字符 </a:t>
            </a:r>
            <a:r>
              <a:rPr lang="en-US" altLang="zh-CN" dirty="0" err="1" smtClean="0">
                <a:solidFill>
                  <a:srgbClr val="FF0000"/>
                </a:solidFill>
              </a:rPr>
              <a:t>ch</a:t>
            </a:r>
            <a:r>
              <a:rPr lang="en-US" altLang="zh-CN" dirty="0" smtClean="0"/>
              <a:t> </a:t>
            </a:r>
            <a:r>
              <a:rPr lang="zh-CN" altLang="en-US" dirty="0" smtClean="0"/>
              <a:t>是否为</a:t>
            </a:r>
            <a:r>
              <a:rPr lang="zh-CN" altLang="en-US" dirty="0" smtClean="0">
                <a:solidFill>
                  <a:srgbClr val="FF0000"/>
                </a:solidFill>
              </a:rPr>
              <a:t>数字字符</a:t>
            </a:r>
            <a:endParaRPr lang="en-US" altLang="zh-CN" dirty="0" smtClean="0">
              <a:solidFill>
                <a:srgbClr val="FF0000"/>
              </a:solidFill>
            </a:endParaRPr>
          </a:p>
          <a:p>
            <a:pPr marL="457200" lvl="1" indent="0">
              <a:buNone/>
            </a:pPr>
            <a:endParaRPr lang="en-US" altLang="zh-CN" dirty="0" smtClean="0"/>
          </a:p>
          <a:p>
            <a:pPr marL="457200" lvl="1" indent="0">
              <a:buNone/>
            </a:pPr>
            <a:r>
              <a:rPr lang="en-US" altLang="zh-CN" dirty="0" smtClean="0"/>
              <a:t>     </a:t>
            </a:r>
            <a:r>
              <a:rPr lang="en-US" altLang="zh-CN" dirty="0" err="1" smtClean="0"/>
              <a:t>ch</a:t>
            </a:r>
            <a:r>
              <a:rPr lang="en-US" altLang="zh-CN" dirty="0"/>
              <a:t>&gt;='0' &amp;&amp; </a:t>
            </a:r>
            <a:r>
              <a:rPr lang="en-US" altLang="zh-CN" dirty="0" err="1" smtClean="0"/>
              <a:t>ch</a:t>
            </a:r>
            <a:r>
              <a:rPr lang="en-US" altLang="zh-CN" dirty="0" smtClean="0"/>
              <a:t>&lt;='9</a:t>
            </a:r>
            <a:r>
              <a:rPr lang="en-US" altLang="zh-CN" dirty="0"/>
              <a:t>' </a:t>
            </a:r>
            <a:endParaRPr lang="en-US" altLang="zh-CN" dirty="0" smtClean="0"/>
          </a:p>
          <a:p>
            <a:pPr marL="457200" lvl="1" indent="0">
              <a:buNone/>
            </a:pPr>
            <a:endParaRPr lang="en-US" altLang="zh-CN" dirty="0" smtClean="0"/>
          </a:p>
          <a:p>
            <a:pPr marL="457200" lvl="1" indent="0">
              <a:buNone/>
            </a:pPr>
            <a:r>
              <a:rPr lang="en-US" altLang="zh-CN" dirty="0" smtClean="0"/>
              <a:t>if( </a:t>
            </a:r>
            <a:r>
              <a:rPr lang="en-US" altLang="zh-CN" dirty="0" err="1" smtClean="0"/>
              <a:t>ch</a:t>
            </a:r>
            <a:r>
              <a:rPr lang="en-US" altLang="zh-CN" dirty="0" smtClean="0"/>
              <a:t>&gt;='0' &amp;&amp; </a:t>
            </a:r>
            <a:r>
              <a:rPr lang="en-US" altLang="zh-CN" dirty="0" err="1" smtClean="0"/>
              <a:t>ch</a:t>
            </a:r>
            <a:r>
              <a:rPr lang="en-US" altLang="zh-CN" dirty="0" smtClean="0"/>
              <a:t> &lt;='9' )</a:t>
            </a:r>
          </a:p>
          <a:p>
            <a:pPr marL="457200" lvl="1" indent="0">
              <a:buNone/>
            </a:pPr>
            <a:r>
              <a:rPr lang="en-US" altLang="zh-CN" dirty="0"/>
              <a:t> </a:t>
            </a:r>
            <a:r>
              <a:rPr lang="en-US" altLang="zh-CN" dirty="0" smtClean="0"/>
              <a:t>  </a:t>
            </a:r>
            <a:r>
              <a:rPr lang="en-US" altLang="zh-CN" dirty="0" err="1" smtClean="0">
                <a:solidFill>
                  <a:schemeClr val="tx1"/>
                </a:solidFill>
              </a:rPr>
              <a:t>printf</a:t>
            </a:r>
            <a:r>
              <a:rPr lang="en-US" altLang="zh-CN" dirty="0" smtClean="0">
                <a:solidFill>
                  <a:schemeClr val="tx1"/>
                </a:solidFill>
              </a:rPr>
              <a:t>("It is a digital\n");</a:t>
            </a:r>
          </a:p>
          <a:p>
            <a:pPr marL="457200" lvl="1" indent="0">
              <a:buNone/>
            </a:pPr>
            <a:r>
              <a:rPr lang="en-US" altLang="zh-CN" dirty="0" smtClean="0"/>
              <a:t>else</a:t>
            </a:r>
          </a:p>
          <a:p>
            <a:pPr marL="457200" lvl="1" indent="0">
              <a:buNone/>
            </a:pPr>
            <a:r>
              <a:rPr lang="en-US" altLang="zh-CN" dirty="0" smtClean="0"/>
              <a:t>   </a:t>
            </a:r>
            <a:r>
              <a:rPr lang="en-US" altLang="zh-CN" dirty="0" err="1">
                <a:solidFill>
                  <a:schemeClr val="tx1"/>
                </a:solidFill>
              </a:rPr>
              <a:t>printf</a:t>
            </a:r>
            <a:r>
              <a:rPr lang="en-US" altLang="zh-CN" dirty="0">
                <a:solidFill>
                  <a:schemeClr val="tx1"/>
                </a:solidFill>
              </a:rPr>
              <a:t>("It is NOT a digital\n");</a:t>
            </a:r>
          </a:p>
          <a:p>
            <a:pPr marL="457200" lvl="1" indent="0">
              <a:buNone/>
            </a:pPr>
            <a:endParaRPr lang="en-US" altLang="zh-CN" dirty="0" smtClean="0"/>
          </a:p>
        </p:txBody>
      </p:sp>
      <p:sp>
        <p:nvSpPr>
          <p:cNvPr id="20485" name="灯片编号占位符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9pPr>
          </a:lstStyle>
          <a:p>
            <a:fld id="{166D2E6D-973C-469D-B967-0EF871E202BE}" type="slidenum">
              <a:rPr lang="zh-CN" altLang="en-US" smtClean="0"/>
              <a:pPr/>
              <a:t>51</a:t>
            </a:fld>
            <a:endParaRPr lang="en-US" altLang="zh-CN" dirty="0" smtClean="0"/>
          </a:p>
        </p:txBody>
      </p:sp>
    </p:spTree>
    <p:extLst>
      <p:ext uri="{BB962C8B-B14F-4D97-AF65-F5344CB8AC3E}">
        <p14:creationId xmlns:p14="http://schemas.microsoft.com/office/powerpoint/2010/main" val="33857897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04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204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204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2048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逻辑运算运用</a:t>
            </a:r>
            <a:r>
              <a:rPr lang="zh-CN" altLang="en-US" dirty="0"/>
              <a:t>（</a:t>
            </a:r>
            <a:r>
              <a:rPr lang="zh-CN" altLang="en-US" dirty="0" smtClean="0"/>
              <a:t>续）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zh-CN" altLang="en-US" dirty="0" smtClean="0"/>
              <a:t>判断字符 </a:t>
            </a:r>
            <a:r>
              <a:rPr lang="en-US" altLang="zh-CN" dirty="0" err="1" smtClean="0">
                <a:solidFill>
                  <a:srgbClr val="FF0000"/>
                </a:solidFill>
              </a:rPr>
              <a:t>ch</a:t>
            </a:r>
            <a:r>
              <a:rPr lang="en-US" altLang="zh-CN" dirty="0" smtClean="0"/>
              <a:t> </a:t>
            </a:r>
            <a:r>
              <a:rPr lang="zh-CN" altLang="en-US" dirty="0" smtClean="0"/>
              <a:t>是否为</a:t>
            </a:r>
            <a:r>
              <a:rPr lang="zh-CN" altLang="en-US" dirty="0" smtClean="0">
                <a:solidFill>
                  <a:srgbClr val="FF0000"/>
                </a:solidFill>
              </a:rPr>
              <a:t>小</a:t>
            </a:r>
            <a:r>
              <a:rPr lang="zh-CN" altLang="en-US" dirty="0" smtClean="0"/>
              <a:t>写</a:t>
            </a:r>
            <a:r>
              <a:rPr lang="zh-CN" altLang="en-US" dirty="0" smtClean="0">
                <a:solidFill>
                  <a:srgbClr val="FF0000"/>
                </a:solidFill>
              </a:rPr>
              <a:t>字母</a:t>
            </a:r>
            <a:endParaRPr lang="en-US" altLang="zh-CN" dirty="0" smtClean="0">
              <a:solidFill>
                <a:srgbClr val="FF0000"/>
              </a:solidFill>
            </a:endParaRPr>
          </a:p>
          <a:p>
            <a:pPr marL="457200" lvl="1" indent="0">
              <a:buNone/>
            </a:pPr>
            <a:endParaRPr lang="en-US" altLang="zh-CN" dirty="0" smtClean="0"/>
          </a:p>
          <a:p>
            <a:pPr marL="457200" lvl="1" indent="0">
              <a:buNone/>
            </a:pPr>
            <a:r>
              <a:rPr lang="en-US" altLang="zh-CN" dirty="0" smtClean="0"/>
              <a:t>     </a:t>
            </a:r>
            <a:r>
              <a:rPr lang="en-US" altLang="zh-CN" dirty="0" err="1"/>
              <a:t>ch</a:t>
            </a:r>
            <a:r>
              <a:rPr lang="en-US" altLang="zh-CN" dirty="0"/>
              <a:t>&gt;='a' &amp;&amp; </a:t>
            </a:r>
            <a:r>
              <a:rPr lang="en-US" altLang="zh-CN" dirty="0" err="1"/>
              <a:t>ch</a:t>
            </a:r>
            <a:r>
              <a:rPr lang="en-US" altLang="zh-CN" dirty="0"/>
              <a:t>&lt;='z' </a:t>
            </a:r>
            <a:endParaRPr lang="en-US" altLang="zh-CN" dirty="0" smtClean="0"/>
          </a:p>
          <a:p>
            <a:pPr marL="457200" lvl="1" indent="0">
              <a:buNone/>
            </a:pPr>
            <a:endParaRPr lang="en-US" altLang="zh-CN" dirty="0" smtClean="0"/>
          </a:p>
          <a:p>
            <a:r>
              <a:rPr lang="zh-CN" altLang="en-US" dirty="0"/>
              <a:t>判断字符 </a:t>
            </a:r>
            <a:r>
              <a:rPr lang="en-US" altLang="zh-CN" dirty="0" err="1">
                <a:solidFill>
                  <a:srgbClr val="FF0000"/>
                </a:solidFill>
              </a:rPr>
              <a:t>ch</a:t>
            </a:r>
            <a:r>
              <a:rPr lang="en-US" altLang="zh-CN" dirty="0"/>
              <a:t> </a:t>
            </a:r>
            <a:r>
              <a:rPr lang="zh-CN" altLang="en-US" dirty="0"/>
              <a:t>是否</a:t>
            </a:r>
            <a:r>
              <a:rPr lang="zh-CN" altLang="en-US" dirty="0" smtClean="0"/>
              <a:t>为</a:t>
            </a:r>
            <a:r>
              <a:rPr lang="zh-CN" altLang="en-US" dirty="0">
                <a:solidFill>
                  <a:srgbClr val="FF0000"/>
                </a:solidFill>
              </a:rPr>
              <a:t>大</a:t>
            </a:r>
            <a:r>
              <a:rPr lang="zh-CN" altLang="en-US" dirty="0" smtClean="0"/>
              <a:t>写</a:t>
            </a:r>
            <a:r>
              <a:rPr lang="zh-CN" altLang="en-US" dirty="0" smtClean="0">
                <a:solidFill>
                  <a:srgbClr val="FF0000"/>
                </a:solidFill>
              </a:rPr>
              <a:t>字母</a:t>
            </a:r>
            <a:endParaRPr lang="en-US" altLang="zh-CN" dirty="0">
              <a:solidFill>
                <a:srgbClr val="FF0000"/>
              </a:solidFill>
            </a:endParaRPr>
          </a:p>
          <a:p>
            <a:pPr marL="457200" lvl="1" indent="0">
              <a:buNone/>
            </a:pPr>
            <a:endParaRPr lang="en-US" altLang="zh-CN" dirty="0" smtClean="0"/>
          </a:p>
          <a:p>
            <a:pPr marL="457200" lvl="1" indent="0">
              <a:buNone/>
            </a:pPr>
            <a:r>
              <a:rPr lang="en-US" altLang="zh-CN" dirty="0" smtClean="0"/>
              <a:t>     </a:t>
            </a:r>
            <a:r>
              <a:rPr lang="en-US" altLang="zh-CN" dirty="0" err="1"/>
              <a:t>ch</a:t>
            </a:r>
            <a:r>
              <a:rPr lang="en-US" altLang="zh-CN" dirty="0" smtClean="0"/>
              <a:t>&gt;='A' </a:t>
            </a:r>
            <a:r>
              <a:rPr lang="en-US" altLang="zh-CN" dirty="0"/>
              <a:t>&amp;&amp; </a:t>
            </a:r>
            <a:r>
              <a:rPr lang="en-US" altLang="zh-CN" dirty="0" err="1"/>
              <a:t>ch</a:t>
            </a:r>
            <a:r>
              <a:rPr lang="en-US" altLang="zh-CN" dirty="0" smtClean="0"/>
              <a:t>&lt;='Z' </a:t>
            </a:r>
            <a:endParaRPr lang="en-US" altLang="zh-CN" dirty="0"/>
          </a:p>
          <a:p>
            <a:pPr marL="457200" lvl="1" indent="0">
              <a:buNone/>
            </a:pPr>
            <a:endParaRPr lang="en-US" altLang="zh-CN" dirty="0" smtClean="0"/>
          </a:p>
          <a:p>
            <a:r>
              <a:rPr lang="zh-CN" altLang="en-US" dirty="0"/>
              <a:t>判断字符 </a:t>
            </a:r>
            <a:r>
              <a:rPr lang="en-US" altLang="zh-CN" dirty="0" err="1">
                <a:solidFill>
                  <a:srgbClr val="FF0000"/>
                </a:solidFill>
              </a:rPr>
              <a:t>ch</a:t>
            </a:r>
            <a:r>
              <a:rPr lang="en-US" altLang="zh-CN" dirty="0"/>
              <a:t> </a:t>
            </a:r>
            <a:r>
              <a:rPr lang="zh-CN" altLang="en-US" dirty="0"/>
              <a:t>是否</a:t>
            </a:r>
            <a:r>
              <a:rPr lang="zh-CN" altLang="en-US" dirty="0" smtClean="0"/>
              <a:t>为</a:t>
            </a:r>
            <a:r>
              <a:rPr lang="zh-CN" altLang="en-US" dirty="0" smtClean="0">
                <a:solidFill>
                  <a:srgbClr val="FF0000"/>
                </a:solidFill>
              </a:rPr>
              <a:t>字母</a:t>
            </a:r>
            <a:endParaRPr lang="en-US" altLang="zh-CN" dirty="0" smtClean="0">
              <a:solidFill>
                <a:srgbClr val="FF0000"/>
              </a:solidFill>
            </a:endParaRPr>
          </a:p>
          <a:p>
            <a:pPr marL="457200" lvl="1" indent="0">
              <a:buNone/>
            </a:pPr>
            <a:r>
              <a:rPr lang="en-US" altLang="zh-CN" dirty="0" smtClean="0"/>
              <a:t> </a:t>
            </a:r>
          </a:p>
          <a:p>
            <a:pPr marL="457200" lvl="1" indent="0">
              <a:buNone/>
            </a:pPr>
            <a:r>
              <a:rPr lang="en-US" altLang="zh-CN" dirty="0" smtClean="0"/>
              <a:t>(</a:t>
            </a:r>
            <a:r>
              <a:rPr lang="en-US" altLang="zh-CN" dirty="0" err="1" smtClean="0"/>
              <a:t>ch</a:t>
            </a:r>
            <a:r>
              <a:rPr lang="en-US" altLang="zh-CN" dirty="0" smtClean="0"/>
              <a:t>&gt;='a' &amp;&amp; </a:t>
            </a:r>
            <a:r>
              <a:rPr lang="en-US" altLang="zh-CN" dirty="0" err="1" smtClean="0"/>
              <a:t>ch</a:t>
            </a:r>
            <a:r>
              <a:rPr lang="en-US" altLang="zh-CN" dirty="0" smtClean="0"/>
              <a:t>&lt;='z') || (</a:t>
            </a:r>
            <a:r>
              <a:rPr lang="en-US" altLang="zh-CN" dirty="0" err="1" smtClean="0"/>
              <a:t>ch</a:t>
            </a:r>
            <a:r>
              <a:rPr lang="en-US" altLang="zh-CN" dirty="0" smtClean="0"/>
              <a:t>&gt;='A' &amp;&amp; </a:t>
            </a:r>
            <a:r>
              <a:rPr lang="en-US" altLang="zh-CN" dirty="0" err="1" smtClean="0"/>
              <a:t>ch</a:t>
            </a:r>
            <a:r>
              <a:rPr lang="en-US" altLang="zh-CN" dirty="0" smtClean="0"/>
              <a:t>&lt;='Z')</a:t>
            </a:r>
          </a:p>
        </p:txBody>
      </p:sp>
      <p:sp>
        <p:nvSpPr>
          <p:cNvPr id="20485" name="灯片编号占位符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9pPr>
          </a:lstStyle>
          <a:p>
            <a:fld id="{166D2E6D-973C-469D-B967-0EF871E202BE}" type="slidenum">
              <a:rPr lang="zh-CN" altLang="en-US" smtClean="0"/>
              <a:pPr/>
              <a:t>52</a:t>
            </a:fld>
            <a:endParaRPr lang="en-US" altLang="zh-CN" dirty="0" smtClean="0"/>
          </a:p>
        </p:txBody>
      </p:sp>
    </p:spTree>
    <p:extLst>
      <p:ext uri="{BB962C8B-B14F-4D97-AF65-F5344CB8AC3E}">
        <p14:creationId xmlns:p14="http://schemas.microsoft.com/office/powerpoint/2010/main" val="35746934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700213"/>
            <a:ext cx="2819400" cy="4040187"/>
          </a:xfrm>
          <a:extLst>
            <a:ext uri="{91240B29-F687-4F45-9708-019B960494DF}">
              <a14:hiddenLine xmlns:a14="http://schemas.microsoft.com/office/drawing/2010/main" w="9525">
                <a:solidFill>
                  <a:schemeClr val="hlink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just" eaLnBrk="1" hangingPunct="1"/>
            <a:r>
              <a:rPr lang="zh-CN" altLang="en-US" sz="2800" smtClean="0"/>
              <a:t>优先级</a:t>
            </a:r>
          </a:p>
          <a:p>
            <a:pPr lvl="1" algn="just" eaLnBrk="1" hangingPunct="1"/>
            <a:r>
              <a:rPr lang="zh-CN" altLang="en-US" sz="2400" smtClean="0"/>
              <a:t>!</a:t>
            </a:r>
          </a:p>
          <a:p>
            <a:pPr lvl="1" algn="just" eaLnBrk="1" hangingPunct="1"/>
            <a:r>
              <a:rPr lang="zh-CN" altLang="en-US" sz="2400" smtClean="0"/>
              <a:t>算术运算符</a:t>
            </a:r>
          </a:p>
          <a:p>
            <a:pPr lvl="1" algn="just" eaLnBrk="1" hangingPunct="1"/>
            <a:r>
              <a:rPr lang="zh-CN" altLang="en-US" sz="2400" smtClean="0"/>
              <a:t>关系运算符</a:t>
            </a:r>
          </a:p>
          <a:p>
            <a:pPr lvl="1" algn="just" eaLnBrk="1" hangingPunct="1">
              <a:lnSpc>
                <a:spcPct val="120000"/>
              </a:lnSpc>
            </a:pPr>
            <a:r>
              <a:rPr lang="zh-CN" altLang="en-US" sz="2400" smtClean="0"/>
              <a:t>&amp;&amp;</a:t>
            </a:r>
          </a:p>
          <a:p>
            <a:pPr lvl="1" algn="just" eaLnBrk="1" hangingPunct="1">
              <a:lnSpc>
                <a:spcPct val="120000"/>
              </a:lnSpc>
            </a:pPr>
            <a:r>
              <a:rPr lang="zh-CN" altLang="en-US" sz="2400" smtClean="0"/>
              <a:t>||</a:t>
            </a:r>
          </a:p>
          <a:p>
            <a:pPr lvl="1" algn="just" eaLnBrk="1" hangingPunct="1"/>
            <a:r>
              <a:rPr lang="zh-CN" altLang="en-US" sz="2400" smtClean="0"/>
              <a:t>赋值运算符</a:t>
            </a:r>
          </a:p>
          <a:p>
            <a:pPr algn="just" eaLnBrk="1" hangingPunct="1"/>
            <a:r>
              <a:rPr lang="zh-CN" altLang="en-US" sz="2800" smtClean="0"/>
              <a:t>左结合</a:t>
            </a:r>
          </a:p>
        </p:txBody>
      </p:sp>
      <p:sp>
        <p:nvSpPr>
          <p:cNvPr id="65539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457200"/>
            <a:ext cx="8218488" cy="1171575"/>
          </a:xfrm>
        </p:spPr>
        <p:txBody>
          <a:bodyPr/>
          <a:lstStyle/>
          <a:p>
            <a:pPr eaLnBrk="1" hangingPunct="1"/>
            <a:r>
              <a:rPr lang="zh-CN" altLang="en-US" smtClean="0"/>
              <a:t>逻辑运算符的优先级和结合性</a:t>
            </a:r>
          </a:p>
        </p:txBody>
      </p:sp>
      <p:sp>
        <p:nvSpPr>
          <p:cNvPr id="398341" name="Rectangle 5"/>
          <p:cNvSpPr>
            <a:spLocks noChangeArrowheads="1"/>
          </p:cNvSpPr>
          <p:nvPr/>
        </p:nvSpPr>
        <p:spPr bwMode="auto">
          <a:xfrm>
            <a:off x="3276600" y="3717032"/>
            <a:ext cx="2590800" cy="2235100"/>
          </a:xfrm>
          <a:prstGeom prst="rect">
            <a:avLst/>
          </a:prstGeom>
          <a:noFill/>
          <a:ln w="57150">
            <a:solidFill>
              <a:srgbClr val="C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2075" tIns="46038" rIns="92075" bIns="46038">
            <a:spAutoFit/>
          </a:bodyPr>
          <a:lstStyle/>
          <a:p>
            <a:pPr algn="just" eaLnBrk="0" hangingPunct="0">
              <a:spcBef>
                <a:spcPct val="20000"/>
              </a:spcBef>
            </a:pPr>
            <a:r>
              <a:rPr lang="en-US" altLang="zh-CN" sz="2400" b="1" dirty="0">
                <a:cs typeface="Arial" charset="0"/>
              </a:rPr>
              <a:t>a || b &amp;&amp; c</a:t>
            </a:r>
            <a:endParaRPr lang="en-US" altLang="zh-CN" sz="2400" b="1" dirty="0">
              <a:latin typeface="宋体" pitchFamily="2" charset="-122"/>
              <a:ea typeface="Arial Unicode MS" pitchFamily="34" charset="-122"/>
              <a:cs typeface="Arial Unicode MS" pitchFamily="34" charset="-122"/>
            </a:endParaRPr>
          </a:p>
          <a:p>
            <a:pPr algn="just" eaLnBrk="0" hangingPunct="0">
              <a:spcBef>
                <a:spcPct val="20000"/>
              </a:spcBef>
            </a:pPr>
            <a:r>
              <a:rPr lang="en-US" altLang="zh-CN" sz="2400" b="1" dirty="0">
                <a:cs typeface="Arial" charset="0"/>
              </a:rPr>
              <a:t>!a &amp;&amp; b</a:t>
            </a:r>
            <a:endParaRPr lang="en-US" altLang="zh-CN" sz="2400" b="1" dirty="0">
              <a:latin typeface="宋体" pitchFamily="2" charset="-122"/>
              <a:ea typeface="Arial Unicode MS" pitchFamily="34" charset="-122"/>
              <a:cs typeface="Arial Unicode MS" pitchFamily="34" charset="-122"/>
            </a:endParaRPr>
          </a:p>
          <a:p>
            <a:pPr algn="just" eaLnBrk="0" hangingPunct="0">
              <a:spcBef>
                <a:spcPct val="20000"/>
              </a:spcBef>
            </a:pPr>
            <a:r>
              <a:rPr lang="en-US" altLang="zh-CN" sz="2400" b="1" dirty="0">
                <a:cs typeface="Arial" charset="0"/>
              </a:rPr>
              <a:t>x &gt;= 3 &amp;&amp; x &lt;= 5</a:t>
            </a:r>
            <a:endParaRPr lang="en-US" altLang="zh-CN" sz="2400" b="1" dirty="0">
              <a:latin typeface="宋体" pitchFamily="2" charset="-122"/>
              <a:ea typeface="Arial Unicode MS" pitchFamily="34" charset="-122"/>
              <a:cs typeface="Arial Unicode MS" pitchFamily="34" charset="-122"/>
            </a:endParaRPr>
          </a:p>
          <a:p>
            <a:pPr algn="just" eaLnBrk="0" hangingPunct="0">
              <a:spcBef>
                <a:spcPct val="20000"/>
              </a:spcBef>
            </a:pPr>
            <a:r>
              <a:rPr lang="en-US" altLang="zh-CN" sz="2400" b="1" dirty="0">
                <a:cs typeface="Arial" charset="0"/>
              </a:rPr>
              <a:t>!x == 2</a:t>
            </a:r>
            <a:endParaRPr lang="en-US" altLang="zh-CN" sz="2400" b="1" dirty="0">
              <a:latin typeface="宋体" pitchFamily="2" charset="-122"/>
              <a:ea typeface="Arial Unicode MS" pitchFamily="34" charset="-122"/>
              <a:cs typeface="Arial Unicode MS" pitchFamily="34" charset="-122"/>
            </a:endParaRPr>
          </a:p>
          <a:p>
            <a:pPr algn="just" eaLnBrk="0" hangingPunct="0">
              <a:spcBef>
                <a:spcPct val="20000"/>
              </a:spcBef>
            </a:pPr>
            <a:r>
              <a:rPr lang="en-US" altLang="zh-CN" sz="2400" b="1" dirty="0">
                <a:cs typeface="Arial" charset="0"/>
              </a:rPr>
              <a:t>a || 3 + 10 &amp;&amp; 2</a:t>
            </a:r>
            <a:endParaRPr lang="en-US" altLang="zh-CN" sz="2400" b="1" dirty="0">
              <a:latin typeface="宋体" pitchFamily="2" charset="-122"/>
              <a:ea typeface="Arial Unicode MS" pitchFamily="34" charset="-122"/>
              <a:cs typeface="Arial Unicode MS" pitchFamily="34" charset="-122"/>
            </a:endParaRPr>
          </a:p>
        </p:txBody>
      </p:sp>
      <p:sp>
        <p:nvSpPr>
          <p:cNvPr id="398343" name="Rectangle 7"/>
          <p:cNvSpPr>
            <a:spLocks noChangeArrowheads="1"/>
          </p:cNvSpPr>
          <p:nvPr/>
        </p:nvSpPr>
        <p:spPr bwMode="auto">
          <a:xfrm>
            <a:off x="5867400" y="3717032"/>
            <a:ext cx="3124200" cy="2235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/>
          <a:p>
            <a:pPr algn="just" eaLnBrk="0" hangingPunct="0">
              <a:spcBef>
                <a:spcPct val="20000"/>
              </a:spcBef>
            </a:pPr>
            <a:r>
              <a:rPr lang="en-US" altLang="zh-CN" sz="2400" b="1" dirty="0">
                <a:solidFill>
                  <a:srgbClr val="0070C0"/>
                </a:solidFill>
                <a:cs typeface="Arial" charset="0"/>
              </a:rPr>
              <a:t>a || (b &amp;&amp; c)</a:t>
            </a:r>
            <a:endParaRPr lang="en-US" altLang="zh-CN" sz="2400" b="1" dirty="0">
              <a:solidFill>
                <a:srgbClr val="0070C0"/>
              </a:solidFill>
              <a:latin typeface="宋体" pitchFamily="2" charset="-122"/>
              <a:ea typeface="Arial Unicode MS" pitchFamily="34" charset="-122"/>
              <a:cs typeface="Arial Unicode MS" pitchFamily="34" charset="-122"/>
            </a:endParaRPr>
          </a:p>
          <a:p>
            <a:pPr algn="just" eaLnBrk="0" hangingPunct="0">
              <a:spcBef>
                <a:spcPct val="20000"/>
              </a:spcBef>
            </a:pPr>
            <a:r>
              <a:rPr lang="en-US" altLang="zh-CN" sz="2400" b="1" dirty="0">
                <a:solidFill>
                  <a:srgbClr val="0070C0"/>
                </a:solidFill>
                <a:cs typeface="Arial" charset="0"/>
              </a:rPr>
              <a:t>(!a) &amp;&amp; b</a:t>
            </a:r>
            <a:endParaRPr lang="en-US" altLang="zh-CN" sz="2400" b="1" dirty="0">
              <a:solidFill>
                <a:srgbClr val="0070C0"/>
              </a:solidFill>
              <a:latin typeface="宋体" pitchFamily="2" charset="-122"/>
              <a:ea typeface="Arial Unicode MS" pitchFamily="34" charset="-122"/>
              <a:cs typeface="Arial Unicode MS" pitchFamily="34" charset="-122"/>
            </a:endParaRPr>
          </a:p>
          <a:p>
            <a:pPr algn="just" eaLnBrk="0" hangingPunct="0">
              <a:spcBef>
                <a:spcPct val="20000"/>
              </a:spcBef>
            </a:pPr>
            <a:r>
              <a:rPr lang="en-US" altLang="zh-CN" sz="2400" b="1" dirty="0">
                <a:solidFill>
                  <a:srgbClr val="0070C0"/>
                </a:solidFill>
                <a:cs typeface="Arial" charset="0"/>
              </a:rPr>
              <a:t>(x &gt;= 3) &amp;&amp; (x &lt;= 5)</a:t>
            </a:r>
            <a:endParaRPr lang="en-US" altLang="zh-CN" sz="2400" b="1" dirty="0">
              <a:solidFill>
                <a:srgbClr val="0070C0"/>
              </a:solidFill>
              <a:latin typeface="宋体" pitchFamily="2" charset="-122"/>
              <a:ea typeface="Arial Unicode MS" pitchFamily="34" charset="-122"/>
              <a:cs typeface="Arial Unicode MS" pitchFamily="34" charset="-122"/>
            </a:endParaRPr>
          </a:p>
          <a:p>
            <a:pPr algn="just" eaLnBrk="0" hangingPunct="0">
              <a:spcBef>
                <a:spcPct val="20000"/>
              </a:spcBef>
            </a:pPr>
            <a:r>
              <a:rPr lang="en-US" altLang="zh-CN" sz="2400" b="1" dirty="0">
                <a:solidFill>
                  <a:srgbClr val="0070C0"/>
                </a:solidFill>
                <a:cs typeface="Arial" charset="0"/>
              </a:rPr>
              <a:t>(!x) == 2</a:t>
            </a:r>
            <a:endParaRPr lang="en-US" altLang="zh-CN" sz="2400" b="1" dirty="0">
              <a:solidFill>
                <a:srgbClr val="0070C0"/>
              </a:solidFill>
              <a:latin typeface="宋体" pitchFamily="2" charset="-122"/>
              <a:ea typeface="Arial Unicode MS" pitchFamily="34" charset="-122"/>
              <a:cs typeface="Arial Unicode MS" pitchFamily="34" charset="-122"/>
            </a:endParaRPr>
          </a:p>
          <a:p>
            <a:pPr algn="just" eaLnBrk="0" hangingPunct="0">
              <a:spcBef>
                <a:spcPct val="20000"/>
              </a:spcBef>
            </a:pPr>
            <a:r>
              <a:rPr lang="en-US" altLang="zh-CN" sz="2400" b="1" dirty="0">
                <a:solidFill>
                  <a:srgbClr val="0070C0"/>
                </a:solidFill>
                <a:cs typeface="Arial" charset="0"/>
              </a:rPr>
              <a:t>a || ((3 + 10) &amp;&amp; 2)</a:t>
            </a:r>
            <a:endParaRPr lang="en-US" altLang="zh-CN" sz="2400" b="1" dirty="0">
              <a:solidFill>
                <a:srgbClr val="0070C0"/>
              </a:solidFill>
              <a:latin typeface="宋体" pitchFamily="2" charset="-122"/>
              <a:ea typeface="Arial Unicode MS" pitchFamily="34" charset="-122"/>
              <a:cs typeface="Arial Unicode MS" pitchFamily="34" charset="-122"/>
            </a:endParaRPr>
          </a:p>
        </p:txBody>
      </p:sp>
      <p:sp>
        <p:nvSpPr>
          <p:cNvPr id="65542" name="灯片编号占位符 1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9pPr>
          </a:lstStyle>
          <a:p>
            <a:pPr eaLnBrk="1" hangingPunct="1"/>
            <a:fld id="{1A433948-6E22-4B44-B287-D8DFF3650C05}" type="slidenum">
              <a:rPr lang="zh-CN" altLang="en-US" smtClean="0">
                <a:latin typeface="Arial Black" pitchFamily="34" charset="0"/>
              </a:rPr>
              <a:pPr eaLnBrk="1" hangingPunct="1"/>
              <a:t>53</a:t>
            </a:fld>
            <a:endParaRPr lang="en-US" altLang="zh-CN" smtClean="0"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234331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8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83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83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83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83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83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83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83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83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83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8341" grpId="0" animBg="1"/>
    </p:bld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ChangeArrowheads="1"/>
          </p:cNvSpPr>
          <p:nvPr>
            <p:ph type="title"/>
          </p:nvPr>
        </p:nvSpPr>
        <p:spPr>
          <a:xfrm>
            <a:off x="5724525" y="260350"/>
            <a:ext cx="3178175" cy="811213"/>
          </a:xfrm>
        </p:spPr>
        <p:txBody>
          <a:bodyPr/>
          <a:lstStyle/>
          <a:p>
            <a:pPr eaLnBrk="1" hangingPunct="1"/>
            <a:r>
              <a:rPr lang="zh-CN" altLang="en-US" smtClean="0"/>
              <a:t>逻辑表达式</a:t>
            </a:r>
          </a:p>
        </p:txBody>
      </p:sp>
      <p:sp>
        <p:nvSpPr>
          <p:cNvPr id="4249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88925" y="981075"/>
            <a:ext cx="8459788" cy="4752975"/>
          </a:xfrm>
        </p:spPr>
        <p:txBody>
          <a:bodyPr/>
          <a:lstStyle/>
          <a:p>
            <a:pPr algn="just" eaLnBrk="1" hangingPunct="1">
              <a:buFont typeface="Wingdings" pitchFamily="2" charset="2"/>
              <a:buNone/>
            </a:pPr>
            <a:r>
              <a:rPr lang="zh-CN" altLang="en-US" dirty="0" smtClean="0">
                <a:latin typeface="宋体" pitchFamily="2" charset="-122"/>
              </a:rPr>
              <a:t>用</a:t>
            </a:r>
            <a:r>
              <a:rPr lang="zh-CN" altLang="en-US" dirty="0" smtClean="0">
                <a:solidFill>
                  <a:srgbClr val="CC0066"/>
                </a:solidFill>
              </a:rPr>
              <a:t>逻辑运算符</a:t>
            </a:r>
            <a:r>
              <a:rPr lang="zh-CN" altLang="en-US" dirty="0" smtClean="0">
                <a:latin typeface="宋体" pitchFamily="2" charset="-122"/>
              </a:rPr>
              <a:t>将</a:t>
            </a:r>
            <a:r>
              <a:rPr lang="zh-CN" altLang="en-US" dirty="0" smtClean="0">
                <a:solidFill>
                  <a:schemeClr val="bg2"/>
                </a:solidFill>
              </a:rPr>
              <a:t>关系表达式</a:t>
            </a:r>
            <a:r>
              <a:rPr lang="zh-CN" altLang="en-US" dirty="0" smtClean="0">
                <a:latin typeface="宋体" pitchFamily="2" charset="-122"/>
              </a:rPr>
              <a:t>或</a:t>
            </a:r>
            <a:r>
              <a:rPr lang="zh-CN" altLang="en-US" dirty="0" smtClean="0">
                <a:solidFill>
                  <a:schemeClr val="bg2"/>
                </a:solidFill>
              </a:rPr>
              <a:t>逻辑量</a:t>
            </a:r>
            <a:r>
              <a:rPr lang="zh-CN" altLang="en-US" dirty="0" smtClean="0">
                <a:latin typeface="宋体" pitchFamily="2" charset="-122"/>
              </a:rPr>
              <a:t>连接起来的式子</a:t>
            </a:r>
          </a:p>
          <a:p>
            <a:pPr lvl="1" algn="just" eaLnBrk="1" hangingPunct="1">
              <a:buFont typeface="Wingdings" pitchFamily="2" charset="2"/>
              <a:buNone/>
            </a:pPr>
            <a:r>
              <a:rPr lang="zh-CN" altLang="en-US" dirty="0" smtClean="0">
                <a:latin typeface="宋体" pitchFamily="2" charset="-122"/>
              </a:rPr>
              <a:t>哪些是逻辑表达式</a:t>
            </a:r>
            <a:r>
              <a:rPr lang="zh-CN" altLang="en-US" dirty="0" smtClean="0"/>
              <a:t>?</a:t>
            </a:r>
          </a:p>
          <a:p>
            <a:pPr lvl="2" algn="just" eaLnBrk="1" hangingPunct="1">
              <a:buFont typeface="Wingdings" pitchFamily="2" charset="2"/>
              <a:buNone/>
            </a:pPr>
            <a:r>
              <a:rPr lang="en-US" altLang="zh-CN" dirty="0" smtClean="0">
                <a:ea typeface="Arial Unicode MS" pitchFamily="34" charset="-122"/>
                <a:cs typeface="Arial Unicode MS" pitchFamily="34" charset="-122"/>
              </a:rPr>
              <a:t>a &amp;&amp; b</a:t>
            </a:r>
          </a:p>
          <a:p>
            <a:pPr lvl="2" algn="just" eaLnBrk="1" hangingPunct="1">
              <a:buFont typeface="Wingdings" pitchFamily="2" charset="2"/>
              <a:buNone/>
            </a:pPr>
            <a:r>
              <a:rPr lang="en-US" altLang="zh-CN" dirty="0" smtClean="0">
                <a:ea typeface="Arial Unicode MS" pitchFamily="34" charset="-122"/>
                <a:cs typeface="Arial Unicode MS" pitchFamily="34" charset="-122"/>
              </a:rPr>
              <a:t>a || b &amp;&amp; c</a:t>
            </a:r>
          </a:p>
          <a:p>
            <a:pPr lvl="2" algn="just" eaLnBrk="1" hangingPunct="1">
              <a:buFont typeface="Wingdings" pitchFamily="2" charset="2"/>
              <a:buNone/>
            </a:pPr>
            <a:r>
              <a:rPr lang="en-US" altLang="zh-CN" dirty="0" smtClean="0">
                <a:ea typeface="Arial Unicode MS" pitchFamily="34" charset="-122"/>
                <a:cs typeface="Arial Unicode MS" pitchFamily="34" charset="-122"/>
              </a:rPr>
              <a:t>!a &amp;&amp; b</a:t>
            </a:r>
          </a:p>
          <a:p>
            <a:pPr lvl="2" algn="just" eaLnBrk="1" hangingPunct="1">
              <a:buFont typeface="Wingdings" pitchFamily="2" charset="2"/>
              <a:buNone/>
            </a:pPr>
            <a:r>
              <a:rPr lang="en-US" altLang="zh-CN" dirty="0" smtClean="0">
                <a:ea typeface="Arial Unicode MS" pitchFamily="34" charset="-122"/>
                <a:cs typeface="Arial Unicode MS" pitchFamily="34" charset="-122"/>
              </a:rPr>
              <a:t>a || 3+10 &amp;&amp; 2</a:t>
            </a:r>
          </a:p>
          <a:p>
            <a:pPr lvl="2" algn="just" eaLnBrk="1" hangingPunct="1">
              <a:buFont typeface="Wingdings" pitchFamily="2" charset="2"/>
              <a:buNone/>
            </a:pPr>
            <a:r>
              <a:rPr lang="en-US" altLang="zh-CN" dirty="0" smtClean="0">
                <a:ea typeface="Arial Unicode MS" pitchFamily="34" charset="-122"/>
                <a:cs typeface="Arial Unicode MS" pitchFamily="34" charset="-122"/>
              </a:rPr>
              <a:t>!(x == 2)</a:t>
            </a:r>
          </a:p>
          <a:p>
            <a:pPr lvl="2" algn="just" eaLnBrk="1" hangingPunct="1">
              <a:buFont typeface="Wingdings" pitchFamily="2" charset="2"/>
              <a:buNone/>
            </a:pPr>
            <a:r>
              <a:rPr lang="en-US" altLang="zh-CN" dirty="0" smtClean="0">
                <a:ea typeface="Arial Unicode MS" pitchFamily="34" charset="-122"/>
                <a:cs typeface="Arial Unicode MS" pitchFamily="34" charset="-122"/>
              </a:rPr>
              <a:t>!x == 2</a:t>
            </a:r>
          </a:p>
          <a:p>
            <a:pPr lvl="2" algn="just" eaLnBrk="1" hangingPunct="1">
              <a:buFont typeface="Wingdings" pitchFamily="2" charset="2"/>
              <a:buNone/>
            </a:pPr>
            <a:r>
              <a:rPr lang="en-US" altLang="zh-CN" dirty="0" err="1" smtClean="0">
                <a:ea typeface="Arial Unicode MS" pitchFamily="34" charset="-122"/>
                <a:cs typeface="Arial Unicode MS" pitchFamily="34" charset="-122"/>
              </a:rPr>
              <a:t>ch</a:t>
            </a:r>
            <a:r>
              <a:rPr lang="en-US" altLang="zh-CN" dirty="0" smtClean="0">
                <a:ea typeface="Arial Unicode MS" pitchFamily="34" charset="-122"/>
                <a:cs typeface="Arial Unicode MS" pitchFamily="34" charset="-122"/>
              </a:rPr>
              <a:t> || b</a:t>
            </a:r>
          </a:p>
        </p:txBody>
      </p:sp>
      <p:sp>
        <p:nvSpPr>
          <p:cNvPr id="424964" name="Rectangle 4"/>
          <p:cNvSpPr>
            <a:spLocks noChangeArrowheads="1"/>
          </p:cNvSpPr>
          <p:nvPr/>
        </p:nvSpPr>
        <p:spPr bwMode="auto">
          <a:xfrm>
            <a:off x="4643438" y="1989138"/>
            <a:ext cx="3429000" cy="120097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/>
          <a:p>
            <a:pPr algn="just" eaLnBrk="0" hangingPunct="0"/>
            <a:r>
              <a:rPr lang="en-US" altLang="zh-CN" sz="2400" b="1" dirty="0">
                <a:solidFill>
                  <a:srgbClr val="00B050"/>
                </a:solidFill>
                <a:ea typeface="Arial Unicode MS" pitchFamily="34" charset="-122"/>
                <a:cs typeface="Arial Unicode MS" pitchFamily="34" charset="-122"/>
              </a:rPr>
              <a:t>char </a:t>
            </a:r>
            <a:r>
              <a:rPr lang="en-US" altLang="zh-CN" sz="2400" b="1" dirty="0" err="1">
                <a:solidFill>
                  <a:srgbClr val="00B050"/>
                </a:solidFill>
                <a:ea typeface="Arial Unicode MS" pitchFamily="34" charset="-122"/>
                <a:cs typeface="Arial Unicode MS" pitchFamily="34" charset="-122"/>
              </a:rPr>
              <a:t>ch</a:t>
            </a:r>
            <a:r>
              <a:rPr lang="en-US" altLang="zh-CN" sz="2400" b="1" dirty="0">
                <a:solidFill>
                  <a:srgbClr val="00B050"/>
                </a:solidFill>
                <a:ea typeface="Arial Unicode MS" pitchFamily="34" charset="-122"/>
                <a:cs typeface="Arial Unicode MS" pitchFamily="34" charset="-122"/>
              </a:rPr>
              <a:t> = 'w';</a:t>
            </a:r>
          </a:p>
          <a:p>
            <a:pPr algn="just" eaLnBrk="0" hangingPunct="0"/>
            <a:r>
              <a:rPr lang="en-US" altLang="zh-CN" sz="2400" b="1" dirty="0" err="1">
                <a:solidFill>
                  <a:srgbClr val="00B050"/>
                </a:solidFill>
                <a:ea typeface="Arial Unicode MS" pitchFamily="34" charset="-122"/>
                <a:cs typeface="Arial Unicode MS" pitchFamily="34" charset="-122"/>
              </a:rPr>
              <a:t>int</a:t>
            </a:r>
            <a:r>
              <a:rPr lang="en-US" altLang="zh-CN" sz="2400" b="1" dirty="0">
                <a:solidFill>
                  <a:srgbClr val="00B050"/>
                </a:solidFill>
                <a:ea typeface="Arial Unicode MS" pitchFamily="34" charset="-122"/>
                <a:cs typeface="Arial Unicode MS" pitchFamily="34" charset="-122"/>
              </a:rPr>
              <a:t> a = 2, b = 0, c = 0;</a:t>
            </a:r>
          </a:p>
          <a:p>
            <a:pPr algn="just" eaLnBrk="0" hangingPunct="0"/>
            <a:r>
              <a:rPr lang="en-US" altLang="zh-CN" sz="2400" b="1" dirty="0">
                <a:solidFill>
                  <a:srgbClr val="00B050"/>
                </a:solidFill>
                <a:ea typeface="Arial Unicode MS" pitchFamily="34" charset="-122"/>
                <a:cs typeface="Arial Unicode MS" pitchFamily="34" charset="-122"/>
              </a:rPr>
              <a:t>float x = 3.0; </a:t>
            </a:r>
          </a:p>
        </p:txBody>
      </p:sp>
      <p:sp>
        <p:nvSpPr>
          <p:cNvPr id="424965" name="Rectangle 5"/>
          <p:cNvSpPr>
            <a:spLocks noChangeArrowheads="1"/>
          </p:cNvSpPr>
          <p:nvPr/>
        </p:nvSpPr>
        <p:spPr bwMode="auto">
          <a:xfrm>
            <a:off x="3462338" y="2565400"/>
            <a:ext cx="533400" cy="31214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/>
          <a:p>
            <a:pPr algn="just">
              <a:spcBef>
                <a:spcPct val="20000"/>
              </a:spcBef>
              <a:buClr>
                <a:srgbClr val="33CCCC"/>
              </a:buClr>
              <a:buSzPct val="75000"/>
              <a:buFont typeface="Wingdings" pitchFamily="2" charset="2"/>
              <a:buNone/>
            </a:pPr>
            <a:r>
              <a:rPr lang="en-US" altLang="zh-CN" sz="2400" b="1" dirty="0">
                <a:solidFill>
                  <a:srgbClr val="C00000"/>
                </a:solidFill>
                <a:ea typeface="Arial Unicode MS" pitchFamily="34" charset="-122"/>
                <a:cs typeface="Arial Unicode MS" pitchFamily="34" charset="-122"/>
              </a:rPr>
              <a:t>0</a:t>
            </a:r>
          </a:p>
          <a:p>
            <a:pPr algn="just">
              <a:spcBef>
                <a:spcPct val="20000"/>
              </a:spcBef>
              <a:buClr>
                <a:srgbClr val="33CCCC"/>
              </a:buClr>
              <a:buSzPct val="75000"/>
              <a:buFont typeface="Wingdings" pitchFamily="2" charset="2"/>
              <a:buNone/>
            </a:pPr>
            <a:r>
              <a:rPr lang="en-US" altLang="zh-CN" sz="2400" b="1" dirty="0">
                <a:solidFill>
                  <a:srgbClr val="C00000"/>
                </a:solidFill>
                <a:ea typeface="Arial Unicode MS" pitchFamily="34" charset="-122"/>
                <a:cs typeface="Arial Unicode MS" pitchFamily="34" charset="-122"/>
              </a:rPr>
              <a:t>1</a:t>
            </a:r>
          </a:p>
          <a:p>
            <a:pPr algn="just">
              <a:spcBef>
                <a:spcPct val="20000"/>
              </a:spcBef>
              <a:buClr>
                <a:srgbClr val="33CCCC"/>
              </a:buClr>
              <a:buSzPct val="75000"/>
              <a:buFont typeface="Wingdings" pitchFamily="2" charset="2"/>
              <a:buNone/>
            </a:pPr>
            <a:r>
              <a:rPr lang="en-US" altLang="zh-CN" sz="2400" b="1" dirty="0">
                <a:solidFill>
                  <a:srgbClr val="C00000"/>
                </a:solidFill>
                <a:ea typeface="Arial Unicode MS" pitchFamily="34" charset="-122"/>
                <a:cs typeface="Arial Unicode MS" pitchFamily="34" charset="-122"/>
              </a:rPr>
              <a:t>0</a:t>
            </a:r>
          </a:p>
          <a:p>
            <a:pPr algn="just">
              <a:spcBef>
                <a:spcPct val="20000"/>
              </a:spcBef>
              <a:buClr>
                <a:srgbClr val="33CCCC"/>
              </a:buClr>
              <a:buSzPct val="75000"/>
              <a:buFont typeface="Wingdings" pitchFamily="2" charset="2"/>
              <a:buNone/>
            </a:pPr>
            <a:r>
              <a:rPr lang="en-US" altLang="zh-CN" sz="2400" b="1" dirty="0">
                <a:solidFill>
                  <a:srgbClr val="C00000"/>
                </a:solidFill>
                <a:ea typeface="Arial Unicode MS" pitchFamily="34" charset="-122"/>
                <a:cs typeface="Arial Unicode MS" pitchFamily="34" charset="-122"/>
              </a:rPr>
              <a:t>1</a:t>
            </a:r>
          </a:p>
          <a:p>
            <a:pPr algn="just">
              <a:spcBef>
                <a:spcPct val="20000"/>
              </a:spcBef>
              <a:buClr>
                <a:srgbClr val="33CCCC"/>
              </a:buClr>
              <a:buSzPct val="75000"/>
              <a:buFont typeface="Wingdings" pitchFamily="2" charset="2"/>
              <a:buNone/>
            </a:pPr>
            <a:r>
              <a:rPr lang="en-US" altLang="zh-CN" sz="2400" b="1" dirty="0">
                <a:solidFill>
                  <a:srgbClr val="C00000"/>
                </a:solidFill>
                <a:ea typeface="Arial Unicode MS" pitchFamily="34" charset="-122"/>
                <a:cs typeface="Arial Unicode MS" pitchFamily="34" charset="-122"/>
              </a:rPr>
              <a:t>1</a:t>
            </a:r>
          </a:p>
          <a:p>
            <a:pPr algn="just">
              <a:spcBef>
                <a:spcPct val="20000"/>
              </a:spcBef>
              <a:buClr>
                <a:srgbClr val="33CCCC"/>
              </a:buClr>
              <a:buSzPct val="75000"/>
              <a:buFont typeface="Wingdings" pitchFamily="2" charset="2"/>
              <a:buNone/>
            </a:pPr>
            <a:r>
              <a:rPr lang="en-US" altLang="zh-CN" sz="2400" b="1" dirty="0">
                <a:solidFill>
                  <a:srgbClr val="C00000"/>
                </a:solidFill>
                <a:ea typeface="Arial Unicode MS" pitchFamily="34" charset="-122"/>
                <a:cs typeface="Arial Unicode MS" pitchFamily="34" charset="-122"/>
              </a:rPr>
              <a:t>0</a:t>
            </a:r>
          </a:p>
          <a:p>
            <a:pPr algn="just">
              <a:spcBef>
                <a:spcPct val="20000"/>
              </a:spcBef>
              <a:buClr>
                <a:srgbClr val="33CCCC"/>
              </a:buClr>
              <a:buSzPct val="75000"/>
              <a:buFont typeface="Wingdings" pitchFamily="2" charset="2"/>
              <a:buNone/>
            </a:pPr>
            <a:r>
              <a:rPr lang="en-US" altLang="zh-CN" sz="2400" b="1" dirty="0">
                <a:solidFill>
                  <a:srgbClr val="C00000"/>
                </a:solidFill>
                <a:ea typeface="Arial Unicode MS" pitchFamily="34" charset="-122"/>
                <a:cs typeface="Arial Unicode MS" pitchFamily="34" charset="-122"/>
              </a:rPr>
              <a:t>1</a:t>
            </a:r>
          </a:p>
        </p:txBody>
      </p:sp>
      <p:sp>
        <p:nvSpPr>
          <p:cNvPr id="424966" name="Rectangle 6"/>
          <p:cNvSpPr>
            <a:spLocks noChangeArrowheads="1"/>
          </p:cNvSpPr>
          <p:nvPr/>
        </p:nvSpPr>
        <p:spPr bwMode="auto">
          <a:xfrm>
            <a:off x="4356100" y="3590925"/>
            <a:ext cx="4464050" cy="2678298"/>
          </a:xfrm>
          <a:prstGeom prst="rect">
            <a:avLst/>
          </a:prstGeom>
          <a:noFill/>
          <a:ln w="57150">
            <a:solidFill>
              <a:srgbClr val="C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/>
          <a:p>
            <a:pPr algn="just">
              <a:spcBef>
                <a:spcPct val="20000"/>
              </a:spcBef>
              <a:buClr>
                <a:srgbClr val="33CCCC"/>
              </a:buClr>
              <a:buSzPct val="80000"/>
              <a:buFont typeface="Wingdings" pitchFamily="2" charset="2"/>
              <a:buNone/>
            </a:pPr>
            <a:r>
              <a:rPr kumimoji="1" lang="en-US" altLang="zh-CN" sz="2400" b="1" dirty="0">
                <a:solidFill>
                  <a:srgbClr val="FFFF00"/>
                </a:solidFill>
              </a:rPr>
              <a:t>exp1 &amp;&amp; exp2</a:t>
            </a:r>
            <a:endParaRPr kumimoji="1" lang="zh-CN" altLang="en-US" sz="2400" b="1" dirty="0">
              <a:solidFill>
                <a:srgbClr val="FFFF00"/>
              </a:solidFill>
            </a:endParaRPr>
          </a:p>
          <a:p>
            <a:pPr lvl="1" algn="just">
              <a:spcBef>
                <a:spcPct val="20000"/>
              </a:spcBef>
              <a:buClr>
                <a:srgbClr val="33CCCC"/>
              </a:buClr>
              <a:buSzPct val="80000"/>
              <a:buFont typeface="Wingdings" pitchFamily="2" charset="2"/>
              <a:buNone/>
            </a:pPr>
            <a:r>
              <a:rPr kumimoji="1" lang="zh-CN" altLang="en-US" sz="2400" b="1" dirty="0"/>
              <a:t>先算</a:t>
            </a:r>
            <a:r>
              <a:rPr kumimoji="1" lang="en-US" altLang="zh-CN" sz="2400" b="1" dirty="0"/>
              <a:t>exp1，</a:t>
            </a:r>
            <a:r>
              <a:rPr kumimoji="1" lang="zh-CN" altLang="en-US" sz="2400" b="1" dirty="0"/>
              <a:t>若其值为0</a:t>
            </a:r>
            <a:r>
              <a:rPr kumimoji="1" lang="zh-CN" altLang="en-US" sz="2400" b="1" dirty="0" smtClean="0"/>
              <a:t>，</a:t>
            </a:r>
            <a:endParaRPr kumimoji="1" lang="en-US" altLang="zh-CN" sz="2400" b="1" dirty="0" smtClean="0"/>
          </a:p>
          <a:p>
            <a:pPr lvl="1" algn="just">
              <a:spcBef>
                <a:spcPct val="20000"/>
              </a:spcBef>
              <a:buClr>
                <a:srgbClr val="33CCCC"/>
              </a:buClr>
              <a:buSzPct val="80000"/>
              <a:buFont typeface="Wingdings" pitchFamily="2" charset="2"/>
              <a:buNone/>
            </a:pPr>
            <a:r>
              <a:rPr kumimoji="1" lang="zh-CN" altLang="en-US" sz="2400" b="1" dirty="0" smtClean="0"/>
              <a:t>则 </a:t>
            </a:r>
            <a:r>
              <a:rPr kumimoji="1" lang="en-US" altLang="zh-CN" sz="2400" b="1" dirty="0" smtClean="0"/>
              <a:t>STOP</a:t>
            </a:r>
            <a:endParaRPr kumimoji="1" lang="en-US" altLang="zh-CN" sz="2400" b="1" dirty="0"/>
          </a:p>
          <a:p>
            <a:pPr algn="just">
              <a:spcBef>
                <a:spcPct val="20000"/>
              </a:spcBef>
              <a:buClr>
                <a:srgbClr val="33CCCC"/>
              </a:buClr>
              <a:buSzPct val="80000"/>
              <a:buFont typeface="Wingdings" pitchFamily="2" charset="2"/>
              <a:buNone/>
            </a:pPr>
            <a:r>
              <a:rPr kumimoji="1" lang="en-US" altLang="zh-CN" sz="2400" b="1" dirty="0">
                <a:solidFill>
                  <a:srgbClr val="FFFF00"/>
                </a:solidFill>
              </a:rPr>
              <a:t>exp1 || exp2</a:t>
            </a:r>
            <a:endParaRPr kumimoji="1" lang="zh-CN" altLang="en-US" sz="2400" b="1" dirty="0">
              <a:solidFill>
                <a:srgbClr val="FFFF00"/>
              </a:solidFill>
            </a:endParaRPr>
          </a:p>
          <a:p>
            <a:pPr lvl="1" algn="just">
              <a:spcBef>
                <a:spcPct val="20000"/>
              </a:spcBef>
              <a:buClr>
                <a:srgbClr val="33CCCC"/>
              </a:buClr>
              <a:buSzPct val="80000"/>
              <a:buFont typeface="Wingdings" pitchFamily="2" charset="2"/>
              <a:buNone/>
            </a:pPr>
            <a:r>
              <a:rPr kumimoji="1" lang="zh-CN" altLang="en-US" sz="2400" b="1" dirty="0"/>
              <a:t>先算</a:t>
            </a:r>
            <a:r>
              <a:rPr kumimoji="1" lang="en-US" altLang="zh-CN" sz="2400" b="1" dirty="0"/>
              <a:t>exp1，</a:t>
            </a:r>
            <a:r>
              <a:rPr kumimoji="1" lang="zh-CN" altLang="en-US" sz="2400" b="1" dirty="0"/>
              <a:t>若其值为1</a:t>
            </a:r>
            <a:r>
              <a:rPr kumimoji="1" lang="zh-CN" altLang="en-US" sz="2400" b="1" dirty="0" smtClean="0"/>
              <a:t>，</a:t>
            </a:r>
            <a:endParaRPr kumimoji="1" lang="en-US" altLang="zh-CN" sz="2400" b="1" dirty="0" smtClean="0"/>
          </a:p>
          <a:p>
            <a:pPr lvl="1" algn="just">
              <a:spcBef>
                <a:spcPct val="20000"/>
              </a:spcBef>
              <a:buClr>
                <a:srgbClr val="33CCCC"/>
              </a:buClr>
              <a:buSzPct val="80000"/>
              <a:buFont typeface="Wingdings" pitchFamily="2" charset="2"/>
              <a:buNone/>
            </a:pPr>
            <a:r>
              <a:rPr kumimoji="1" lang="zh-CN" altLang="en-US" sz="2400" b="1" dirty="0" smtClean="0"/>
              <a:t>则</a:t>
            </a:r>
            <a:r>
              <a:rPr kumimoji="1" lang="en-US" altLang="zh-CN" sz="2400" b="1" dirty="0" smtClean="0"/>
              <a:t>STOP</a:t>
            </a:r>
            <a:endParaRPr kumimoji="1" lang="zh-CN" altLang="en-US" sz="2400" b="1" dirty="0"/>
          </a:p>
        </p:txBody>
      </p:sp>
      <p:sp>
        <p:nvSpPr>
          <p:cNvPr id="66567" name="灯片编号占位符 1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9pPr>
          </a:lstStyle>
          <a:p>
            <a:pPr eaLnBrk="1" hangingPunct="1"/>
            <a:fld id="{CA2F50E5-C096-4F37-A24C-BE52EF9058B3}" type="slidenum">
              <a:rPr lang="zh-CN" altLang="en-US" smtClean="0">
                <a:latin typeface="Arial Black" pitchFamily="34" charset="0"/>
              </a:rPr>
              <a:pPr eaLnBrk="1" hangingPunct="1"/>
              <a:t>54</a:t>
            </a:fld>
            <a:endParaRPr lang="en-US" altLang="zh-CN" smtClean="0"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91892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49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49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49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49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49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49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49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49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496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49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49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496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49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496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496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496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496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496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496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496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496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496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496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49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4963" grpId="0" build="p" bldLvl="2" autoUpdateAnimBg="0"/>
      <p:bldP spid="424964" grpId="0" autoUpdateAnimBg="0"/>
      <p:bldP spid="424966" grpId="0" animBg="1" autoUpdateAnimBg="0"/>
    </p:bld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57200"/>
            <a:ext cx="8218488" cy="811213"/>
          </a:xfrm>
        </p:spPr>
        <p:txBody>
          <a:bodyPr/>
          <a:lstStyle/>
          <a:p>
            <a:pPr eaLnBrk="1" hangingPunct="1"/>
            <a:r>
              <a:rPr lang="zh-CN" altLang="en-US" sz="4000" dirty="0" smtClean="0"/>
              <a:t>例</a:t>
            </a:r>
            <a:r>
              <a:rPr lang="en-US" altLang="zh-CN" sz="4000" dirty="0" smtClean="0"/>
              <a:t>6-3</a:t>
            </a:r>
            <a:r>
              <a:rPr lang="zh-CN" altLang="en-US" sz="4000" dirty="0" smtClean="0"/>
              <a:t>写出</a:t>
            </a:r>
            <a:r>
              <a:rPr lang="zh-CN" altLang="en-US" sz="4000" dirty="0" smtClean="0"/>
              <a:t>满足要求的逻辑表达式</a:t>
            </a:r>
          </a:p>
        </p:txBody>
      </p:sp>
      <p:sp>
        <p:nvSpPr>
          <p:cNvPr id="399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435100"/>
            <a:ext cx="8066087" cy="4873625"/>
          </a:xfrm>
        </p:spPr>
        <p:txBody>
          <a:bodyPr/>
          <a:lstStyle/>
          <a:p>
            <a:pPr algn="just" eaLnBrk="1" hangingPunct="1">
              <a:lnSpc>
                <a:spcPct val="94000"/>
              </a:lnSpc>
            </a:pPr>
            <a:r>
              <a:rPr lang="en-US" altLang="zh-CN" sz="2800" smtClean="0"/>
              <a:t>x </a:t>
            </a:r>
            <a:r>
              <a:rPr lang="zh-CN" altLang="en-US" sz="2800" smtClean="0"/>
              <a:t>为零</a:t>
            </a:r>
          </a:p>
          <a:p>
            <a:pPr lvl="1" algn="just" eaLnBrk="1" hangingPunct="1">
              <a:lnSpc>
                <a:spcPct val="94000"/>
              </a:lnSpc>
            </a:pPr>
            <a:r>
              <a:rPr lang="zh-CN" altLang="en-US" sz="2400" smtClean="0"/>
              <a:t>关系表达式   </a:t>
            </a:r>
            <a:r>
              <a:rPr lang="en-US" altLang="zh-CN" sz="2400" smtClean="0"/>
              <a:t>x == 0  </a:t>
            </a:r>
          </a:p>
          <a:p>
            <a:pPr lvl="1" algn="just" eaLnBrk="1" hangingPunct="1">
              <a:lnSpc>
                <a:spcPct val="94000"/>
              </a:lnSpc>
              <a:buFont typeface="Wingdings" pitchFamily="2" charset="2"/>
              <a:buNone/>
            </a:pPr>
            <a:endParaRPr lang="zh-CN" altLang="en-US" sz="2400" smtClean="0"/>
          </a:p>
          <a:p>
            <a:pPr lvl="1" algn="just" eaLnBrk="1" hangingPunct="1">
              <a:lnSpc>
                <a:spcPct val="94000"/>
              </a:lnSpc>
            </a:pPr>
            <a:r>
              <a:rPr lang="zh-CN" altLang="en-US" sz="2400" smtClean="0"/>
              <a:t>逻辑表达式   !</a:t>
            </a:r>
            <a:r>
              <a:rPr lang="en-US" altLang="zh-CN" sz="2400" smtClean="0"/>
              <a:t>x</a:t>
            </a:r>
          </a:p>
          <a:p>
            <a:pPr algn="just" eaLnBrk="1" hangingPunct="1">
              <a:lnSpc>
                <a:spcPct val="94000"/>
              </a:lnSpc>
            </a:pPr>
            <a:r>
              <a:rPr lang="en-US" altLang="zh-CN" sz="2800" smtClean="0"/>
              <a:t>x </a:t>
            </a:r>
            <a:r>
              <a:rPr lang="zh-CN" altLang="en-US" sz="2800" smtClean="0"/>
              <a:t>不为零</a:t>
            </a:r>
          </a:p>
          <a:p>
            <a:pPr lvl="1" algn="just" eaLnBrk="1" hangingPunct="1">
              <a:lnSpc>
                <a:spcPct val="94000"/>
              </a:lnSpc>
            </a:pPr>
            <a:r>
              <a:rPr lang="en-US" altLang="zh-CN" sz="2400" smtClean="0"/>
              <a:t>x != 0</a:t>
            </a:r>
          </a:p>
          <a:p>
            <a:pPr lvl="1" algn="just" eaLnBrk="1" hangingPunct="1">
              <a:lnSpc>
                <a:spcPct val="94000"/>
              </a:lnSpc>
            </a:pPr>
            <a:r>
              <a:rPr lang="en-US" altLang="zh-CN" sz="2400" smtClean="0"/>
              <a:t>x </a:t>
            </a:r>
          </a:p>
          <a:p>
            <a:pPr algn="just" eaLnBrk="1" hangingPunct="1">
              <a:lnSpc>
                <a:spcPct val="94000"/>
              </a:lnSpc>
            </a:pPr>
            <a:r>
              <a:rPr lang="en-US" altLang="zh-CN" sz="2800" smtClean="0"/>
              <a:t>x </a:t>
            </a:r>
            <a:r>
              <a:rPr lang="zh-CN" altLang="en-US" sz="2800" smtClean="0"/>
              <a:t>和 </a:t>
            </a:r>
            <a:r>
              <a:rPr lang="en-US" altLang="zh-CN" sz="2800" smtClean="0"/>
              <a:t>y </a:t>
            </a:r>
            <a:r>
              <a:rPr lang="zh-CN" altLang="en-US" sz="2800" smtClean="0"/>
              <a:t>不同时为零</a:t>
            </a:r>
          </a:p>
          <a:p>
            <a:pPr lvl="1" algn="just" eaLnBrk="1" hangingPunct="1">
              <a:lnSpc>
                <a:spcPct val="94000"/>
              </a:lnSpc>
            </a:pPr>
            <a:r>
              <a:rPr lang="en-US" altLang="zh-CN" sz="2400" smtClean="0"/>
              <a:t>!(x == 0 &amp;&amp; y==0) </a:t>
            </a:r>
          </a:p>
          <a:p>
            <a:pPr lvl="1" algn="just" eaLnBrk="1" hangingPunct="1">
              <a:lnSpc>
                <a:spcPct val="94000"/>
              </a:lnSpc>
            </a:pPr>
            <a:r>
              <a:rPr lang="en-US" altLang="zh-CN" sz="2400" smtClean="0"/>
              <a:t>x != 0 || y!=0</a:t>
            </a:r>
          </a:p>
          <a:p>
            <a:pPr lvl="1" algn="just" eaLnBrk="1" hangingPunct="1">
              <a:lnSpc>
                <a:spcPct val="94000"/>
              </a:lnSpc>
            </a:pPr>
            <a:r>
              <a:rPr lang="en-US" altLang="zh-CN" sz="2400" smtClean="0"/>
              <a:t>x || y </a:t>
            </a:r>
            <a:endParaRPr lang="zh-CN" altLang="zh-CN" sz="2400" smtClean="0"/>
          </a:p>
        </p:txBody>
      </p:sp>
      <p:sp>
        <p:nvSpPr>
          <p:cNvPr id="399364" name="Text Box 4"/>
          <p:cNvSpPr txBox="1">
            <a:spLocks noChangeArrowheads="1"/>
          </p:cNvSpPr>
          <p:nvPr/>
        </p:nvSpPr>
        <p:spPr bwMode="auto">
          <a:xfrm>
            <a:off x="5018088" y="2565400"/>
            <a:ext cx="2362200" cy="1004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kumimoji="1" lang="en-US" altLang="zh-CN" sz="2400" b="1"/>
              <a:t>x</a:t>
            </a:r>
            <a:r>
              <a:rPr kumimoji="1" lang="zh-CN" altLang="en-US" sz="2400" b="1"/>
              <a:t>取0       !</a:t>
            </a:r>
            <a:r>
              <a:rPr kumimoji="1" lang="en-US" altLang="zh-CN" sz="2400" b="1"/>
              <a:t>x   </a:t>
            </a:r>
            <a:r>
              <a:rPr kumimoji="1" lang="zh-CN" altLang="en-US" sz="2400" b="1"/>
              <a:t>真</a:t>
            </a:r>
          </a:p>
          <a:p>
            <a:pPr eaLnBrk="1" hangingPunct="1">
              <a:spcBef>
                <a:spcPct val="50000"/>
              </a:spcBef>
            </a:pPr>
            <a:r>
              <a:rPr kumimoji="1" lang="en-US" altLang="zh-CN" sz="2400" b="1"/>
              <a:t>x</a:t>
            </a:r>
            <a:r>
              <a:rPr kumimoji="1" lang="zh-CN" altLang="en-US" sz="2400" b="1"/>
              <a:t>取非0   !</a:t>
            </a:r>
            <a:r>
              <a:rPr kumimoji="1" lang="en-US" altLang="zh-CN" sz="2400" b="1"/>
              <a:t>x   </a:t>
            </a:r>
            <a:r>
              <a:rPr kumimoji="1" lang="zh-CN" altLang="en-US" sz="2400" b="1"/>
              <a:t>假</a:t>
            </a:r>
          </a:p>
        </p:txBody>
      </p:sp>
      <p:sp>
        <p:nvSpPr>
          <p:cNvPr id="399365" name="AutoShape 5"/>
          <p:cNvSpPr>
            <a:spLocks/>
          </p:cNvSpPr>
          <p:nvPr/>
        </p:nvSpPr>
        <p:spPr bwMode="auto">
          <a:xfrm>
            <a:off x="4789488" y="2695575"/>
            <a:ext cx="228600" cy="762000"/>
          </a:xfrm>
          <a:prstGeom prst="leftBrace">
            <a:avLst>
              <a:gd name="adj1" fmla="val 27778"/>
              <a:gd name="adj2" fmla="val 50000"/>
            </a:avLst>
          </a:prstGeom>
          <a:noFill/>
          <a:ln w="38100">
            <a:solidFill>
              <a:schemeClr val="bg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399366" name="Text Box 6"/>
          <p:cNvSpPr txBox="1">
            <a:spLocks noChangeArrowheads="1"/>
          </p:cNvSpPr>
          <p:nvPr/>
        </p:nvSpPr>
        <p:spPr bwMode="auto">
          <a:xfrm>
            <a:off x="5016500" y="1412875"/>
            <a:ext cx="3048000" cy="1004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kumimoji="1" lang="en-US" altLang="zh-CN" sz="2400" b="1"/>
              <a:t>x</a:t>
            </a:r>
            <a:r>
              <a:rPr kumimoji="1" lang="zh-CN" altLang="en-US" sz="2400" b="1"/>
              <a:t>取0          </a:t>
            </a:r>
            <a:r>
              <a:rPr kumimoji="1" lang="en-US" altLang="zh-CN" sz="2400" b="1"/>
              <a:t>x==0   </a:t>
            </a:r>
            <a:r>
              <a:rPr kumimoji="1" lang="zh-CN" altLang="en-US" sz="2400" b="1"/>
              <a:t>真</a:t>
            </a:r>
          </a:p>
          <a:p>
            <a:pPr eaLnBrk="1" hangingPunct="1">
              <a:spcBef>
                <a:spcPct val="50000"/>
              </a:spcBef>
            </a:pPr>
            <a:r>
              <a:rPr kumimoji="1" lang="en-US" altLang="zh-CN" sz="2400" b="1"/>
              <a:t>x</a:t>
            </a:r>
            <a:r>
              <a:rPr kumimoji="1" lang="zh-CN" altLang="en-US" sz="2400" b="1"/>
              <a:t>取非0      </a:t>
            </a:r>
            <a:r>
              <a:rPr kumimoji="1" lang="en-US" altLang="zh-CN" sz="2400" b="1"/>
              <a:t>x==0  </a:t>
            </a:r>
            <a:r>
              <a:rPr kumimoji="1" lang="zh-CN" altLang="en-US" sz="2400" b="1"/>
              <a:t>假</a:t>
            </a:r>
          </a:p>
        </p:txBody>
      </p:sp>
      <p:sp>
        <p:nvSpPr>
          <p:cNvPr id="399367" name="AutoShape 7"/>
          <p:cNvSpPr>
            <a:spLocks/>
          </p:cNvSpPr>
          <p:nvPr/>
        </p:nvSpPr>
        <p:spPr bwMode="auto">
          <a:xfrm>
            <a:off x="4787900" y="1565275"/>
            <a:ext cx="228600" cy="762000"/>
          </a:xfrm>
          <a:prstGeom prst="leftBrace">
            <a:avLst>
              <a:gd name="adj1" fmla="val 27778"/>
              <a:gd name="adj2" fmla="val 50000"/>
            </a:avLst>
          </a:prstGeom>
          <a:noFill/>
          <a:ln w="38100">
            <a:solidFill>
              <a:schemeClr val="bg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399368" name="Text Box 8"/>
          <p:cNvSpPr txBox="1">
            <a:spLocks noChangeArrowheads="1"/>
          </p:cNvSpPr>
          <p:nvPr/>
        </p:nvSpPr>
        <p:spPr bwMode="auto">
          <a:xfrm>
            <a:off x="2339975" y="2276475"/>
            <a:ext cx="7969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kumimoji="1" lang="zh-CN" altLang="en-US" sz="2400" b="1">
                <a:solidFill>
                  <a:schemeClr val="bg2"/>
                </a:solidFill>
                <a:latin typeface="Times New Roman" pitchFamily="18" charset="0"/>
                <a:ea typeface="仿宋_GB2312" pitchFamily="49" charset="-122"/>
              </a:rPr>
              <a:t>等价</a:t>
            </a:r>
          </a:p>
        </p:txBody>
      </p:sp>
      <p:sp>
        <p:nvSpPr>
          <p:cNvPr id="67593" name="灯片编号占位符 1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9pPr>
          </a:lstStyle>
          <a:p>
            <a:pPr eaLnBrk="1" hangingPunct="1"/>
            <a:fld id="{4BB9328F-5DBE-402E-AACC-D2015910A507}" type="slidenum">
              <a:rPr lang="zh-CN" altLang="en-US" smtClean="0">
                <a:latin typeface="Arial Black" pitchFamily="34" charset="0"/>
              </a:rPr>
              <a:pPr eaLnBrk="1" hangingPunct="1"/>
              <a:t>55</a:t>
            </a:fld>
            <a:endParaRPr lang="en-US" altLang="zh-CN" smtClean="0"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601922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6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6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6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9363" grpId="0" build="p" bldLvl="2" autoUpdateAnimBg="0"/>
      <p:bldP spid="399364" grpId="0" autoUpdateAnimBg="0"/>
      <p:bldP spid="399365" grpId="0" animBg="1"/>
      <p:bldP spid="399366" grpId="0" autoUpdateAnimBg="0"/>
      <p:bldP spid="399367" grpId="0" animBg="1"/>
      <p:bldP spid="399368" grpId="0"/>
    </p:bld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57200"/>
            <a:ext cx="6923088" cy="1027113"/>
          </a:xfrm>
        </p:spPr>
        <p:txBody>
          <a:bodyPr/>
          <a:lstStyle/>
          <a:p>
            <a:pPr eaLnBrk="1" hangingPunct="1"/>
            <a:r>
              <a:rPr lang="zh-CN" altLang="en-US" dirty="0" smtClean="0"/>
              <a:t>条件</a:t>
            </a:r>
            <a:r>
              <a:rPr lang="zh-CN" altLang="en-US" dirty="0" smtClean="0"/>
              <a:t>表达式</a:t>
            </a:r>
            <a:endParaRPr lang="zh-CN" altLang="en-US" dirty="0" smtClean="0">
              <a:latin typeface="宋体" pitchFamily="2" charset="-122"/>
            </a:endParaRPr>
          </a:p>
        </p:txBody>
      </p:sp>
      <p:sp>
        <p:nvSpPr>
          <p:cNvPr id="686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447800"/>
            <a:ext cx="3902075" cy="755650"/>
          </a:xfrm>
        </p:spPr>
        <p:txBody>
          <a:bodyPr/>
          <a:lstStyle/>
          <a:p>
            <a:pPr algn="just" eaLnBrk="1" hangingPunct="1">
              <a:buFont typeface="Wingdings" pitchFamily="2" charset="2"/>
              <a:buNone/>
            </a:pPr>
            <a:r>
              <a:rPr lang="en-US" altLang="zh-CN" smtClean="0">
                <a:solidFill>
                  <a:schemeClr val="bg2"/>
                </a:solidFill>
              </a:rPr>
              <a:t>exp1</a:t>
            </a:r>
            <a:r>
              <a:rPr lang="en-US" altLang="zh-CN" smtClean="0">
                <a:solidFill>
                  <a:schemeClr val="accent1"/>
                </a:solidFill>
              </a:rPr>
              <a:t> </a:t>
            </a:r>
            <a:r>
              <a:rPr lang="en-US" altLang="zh-CN" smtClean="0">
                <a:solidFill>
                  <a:srgbClr val="CC0066"/>
                </a:solidFill>
              </a:rPr>
              <a:t>?</a:t>
            </a:r>
            <a:r>
              <a:rPr lang="en-US" altLang="zh-CN" smtClean="0">
                <a:solidFill>
                  <a:schemeClr val="accent1"/>
                </a:solidFill>
              </a:rPr>
              <a:t> </a:t>
            </a:r>
            <a:r>
              <a:rPr lang="en-US" altLang="zh-CN" smtClean="0">
                <a:solidFill>
                  <a:schemeClr val="bg2"/>
                </a:solidFill>
              </a:rPr>
              <a:t>exp2</a:t>
            </a:r>
            <a:r>
              <a:rPr lang="en-US" altLang="zh-CN" smtClean="0">
                <a:solidFill>
                  <a:schemeClr val="accent1"/>
                </a:solidFill>
              </a:rPr>
              <a:t> </a:t>
            </a:r>
            <a:r>
              <a:rPr lang="en-US" altLang="zh-CN" smtClean="0">
                <a:solidFill>
                  <a:srgbClr val="CC0066"/>
                </a:solidFill>
              </a:rPr>
              <a:t>:</a:t>
            </a:r>
            <a:r>
              <a:rPr lang="en-US" altLang="zh-CN" smtClean="0">
                <a:solidFill>
                  <a:schemeClr val="accent1"/>
                </a:solidFill>
              </a:rPr>
              <a:t> </a:t>
            </a:r>
            <a:r>
              <a:rPr lang="en-US" altLang="zh-CN" smtClean="0">
                <a:solidFill>
                  <a:schemeClr val="bg2"/>
                </a:solidFill>
              </a:rPr>
              <a:t>exp3</a:t>
            </a:r>
          </a:p>
        </p:txBody>
      </p:sp>
      <p:sp>
        <p:nvSpPr>
          <p:cNvPr id="402443" name="Rectangle 11"/>
          <p:cNvSpPr>
            <a:spLocks noChangeArrowheads="1"/>
          </p:cNvSpPr>
          <p:nvPr/>
        </p:nvSpPr>
        <p:spPr bwMode="auto">
          <a:xfrm>
            <a:off x="915393" y="5831284"/>
            <a:ext cx="4176464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just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None/>
            </a:pPr>
            <a:r>
              <a:rPr kumimoji="1" lang="en-US" altLang="zh-CN" sz="2800" b="1" dirty="0">
                <a:solidFill>
                  <a:schemeClr val="bg2"/>
                </a:solidFill>
              </a:rPr>
              <a:t>y = (x&gt;0) ? x+2 : x*x;</a:t>
            </a:r>
          </a:p>
        </p:txBody>
      </p:sp>
      <p:sp>
        <p:nvSpPr>
          <p:cNvPr id="402447" name="Rectangle 15"/>
          <p:cNvSpPr>
            <a:spLocks noChangeArrowheads="1"/>
          </p:cNvSpPr>
          <p:nvPr/>
        </p:nvSpPr>
        <p:spPr bwMode="auto">
          <a:xfrm>
            <a:off x="3923928" y="3998776"/>
            <a:ext cx="1655763" cy="175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 algn="just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None/>
            </a:pPr>
            <a:r>
              <a:rPr kumimoji="1" lang="en-US" altLang="zh-CN" sz="2400" b="1" dirty="0">
                <a:ea typeface="仿宋_GB2312" pitchFamily="49" charset="-122"/>
              </a:rPr>
              <a:t>if ( x&gt;0 )</a:t>
            </a:r>
          </a:p>
          <a:p>
            <a:pPr marL="342900" indent="-342900" algn="just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None/>
            </a:pPr>
            <a:r>
              <a:rPr kumimoji="1" lang="en-US" altLang="zh-CN" sz="2400" b="1" dirty="0">
                <a:ea typeface="仿宋_GB2312" pitchFamily="49" charset="-122"/>
              </a:rPr>
              <a:t>    y=x+2;</a:t>
            </a:r>
          </a:p>
          <a:p>
            <a:pPr marL="342900" indent="-342900" algn="just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None/>
            </a:pPr>
            <a:r>
              <a:rPr kumimoji="1" lang="en-US" altLang="zh-CN" sz="2400" b="1" dirty="0">
                <a:ea typeface="仿宋_GB2312" pitchFamily="49" charset="-122"/>
              </a:rPr>
              <a:t>else</a:t>
            </a:r>
          </a:p>
          <a:p>
            <a:pPr marL="342900" indent="-342900" algn="just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None/>
            </a:pPr>
            <a:r>
              <a:rPr kumimoji="1" lang="en-US" altLang="zh-CN" sz="2400" b="1" dirty="0">
                <a:ea typeface="仿宋_GB2312" pitchFamily="49" charset="-122"/>
              </a:rPr>
              <a:t>     y=x*x;</a:t>
            </a:r>
          </a:p>
        </p:txBody>
      </p:sp>
      <p:grpSp>
        <p:nvGrpSpPr>
          <p:cNvPr id="402450" name="Group 18"/>
          <p:cNvGrpSpPr>
            <a:grpSpLocks/>
          </p:cNvGrpSpPr>
          <p:nvPr/>
        </p:nvGrpSpPr>
        <p:grpSpPr bwMode="auto">
          <a:xfrm>
            <a:off x="862509" y="3933056"/>
            <a:ext cx="3276600" cy="1884040"/>
            <a:chOff x="3356" y="845"/>
            <a:chExt cx="2064" cy="960"/>
          </a:xfrm>
        </p:grpSpPr>
        <p:sp>
          <p:nvSpPr>
            <p:cNvPr id="68625" name="Rectangle 14"/>
            <p:cNvSpPr>
              <a:spLocks noChangeArrowheads="1"/>
            </p:cNvSpPr>
            <p:nvPr/>
          </p:nvSpPr>
          <p:spPr bwMode="auto">
            <a:xfrm>
              <a:off x="3356" y="845"/>
              <a:ext cx="2064" cy="9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342900" indent="-342900" algn="just">
                <a:spcBef>
                  <a:spcPct val="20000"/>
                </a:spcBef>
                <a:buClr>
                  <a:schemeClr val="accent2"/>
                </a:buClr>
                <a:buFont typeface="Wingdings" pitchFamily="2" charset="2"/>
                <a:buNone/>
              </a:pPr>
              <a:r>
                <a:rPr kumimoji="1" lang="en-US" altLang="zh-CN" sz="2800" b="1" dirty="0">
                  <a:ea typeface="仿宋_GB2312" pitchFamily="49" charset="-122"/>
                </a:rPr>
                <a:t>        x+2    x&gt;0</a:t>
              </a:r>
            </a:p>
            <a:p>
              <a:pPr marL="342900" indent="-342900" algn="just">
                <a:spcBef>
                  <a:spcPct val="20000"/>
                </a:spcBef>
                <a:buClr>
                  <a:schemeClr val="accent2"/>
                </a:buClr>
                <a:buFont typeface="Wingdings" pitchFamily="2" charset="2"/>
                <a:buNone/>
              </a:pPr>
              <a:r>
                <a:rPr kumimoji="1" lang="en-US" altLang="zh-CN" sz="2800" b="1" dirty="0">
                  <a:ea typeface="仿宋_GB2312" pitchFamily="49" charset="-122"/>
                </a:rPr>
                <a:t>y =</a:t>
              </a:r>
            </a:p>
            <a:p>
              <a:pPr marL="342900" indent="-342900" algn="just">
                <a:spcBef>
                  <a:spcPct val="20000"/>
                </a:spcBef>
                <a:buClr>
                  <a:schemeClr val="accent2"/>
                </a:buClr>
                <a:buFont typeface="Wingdings" pitchFamily="2" charset="2"/>
                <a:buNone/>
              </a:pPr>
              <a:r>
                <a:rPr kumimoji="1" lang="zh-CN" altLang="en-US" sz="2800" b="1" dirty="0">
                  <a:ea typeface="仿宋_GB2312" pitchFamily="49" charset="-122"/>
                </a:rPr>
                <a:t>        </a:t>
              </a:r>
              <a:r>
                <a:rPr kumimoji="1" lang="en-US" altLang="zh-CN" sz="2800" b="1" dirty="0">
                  <a:ea typeface="仿宋_GB2312" pitchFamily="49" charset="-122"/>
                </a:rPr>
                <a:t>x</a:t>
              </a:r>
              <a:r>
                <a:rPr kumimoji="1" lang="en-US" altLang="zh-CN" sz="2800" b="1" baseline="30000" dirty="0">
                  <a:ea typeface="仿宋_GB2312" pitchFamily="49" charset="-122"/>
                </a:rPr>
                <a:t>2</a:t>
              </a:r>
              <a:r>
                <a:rPr kumimoji="1" lang="en-US" altLang="zh-CN" sz="2800" b="1" dirty="0">
                  <a:ea typeface="仿宋_GB2312" pitchFamily="49" charset="-122"/>
                </a:rPr>
                <a:t>      x&lt;=0</a:t>
              </a:r>
            </a:p>
          </p:txBody>
        </p:sp>
        <p:sp>
          <p:nvSpPr>
            <p:cNvPr id="68626" name="AutoShape 16"/>
            <p:cNvSpPr>
              <a:spLocks/>
            </p:cNvSpPr>
            <p:nvPr/>
          </p:nvSpPr>
          <p:spPr bwMode="auto">
            <a:xfrm>
              <a:off x="3734" y="941"/>
              <a:ext cx="144" cy="816"/>
            </a:xfrm>
            <a:prstGeom prst="leftBrace">
              <a:avLst>
                <a:gd name="adj1" fmla="val 47222"/>
                <a:gd name="adj2" fmla="val 50000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</p:grpSp>
      <p:sp>
        <p:nvSpPr>
          <p:cNvPr id="402451" name="Rectangle 19"/>
          <p:cNvSpPr>
            <a:spLocks noChangeArrowheads="1"/>
          </p:cNvSpPr>
          <p:nvPr/>
        </p:nvSpPr>
        <p:spPr bwMode="auto">
          <a:xfrm>
            <a:off x="5939506" y="3185561"/>
            <a:ext cx="25923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None/>
            </a:pPr>
            <a:r>
              <a:rPr kumimoji="1" lang="en-US" altLang="zh-CN" sz="2400" b="1">
                <a:solidFill>
                  <a:schemeClr val="bg2"/>
                </a:solidFill>
              </a:rPr>
              <a:t>z = (a&gt;b) ? a : b;</a:t>
            </a:r>
          </a:p>
        </p:txBody>
      </p:sp>
      <p:sp>
        <p:nvSpPr>
          <p:cNvPr id="402452" name="Rectangle 20"/>
          <p:cNvSpPr>
            <a:spLocks noChangeArrowheads="1"/>
          </p:cNvSpPr>
          <p:nvPr/>
        </p:nvSpPr>
        <p:spPr bwMode="auto">
          <a:xfrm>
            <a:off x="6299869" y="1240874"/>
            <a:ext cx="1655762" cy="175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 algn="just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None/>
            </a:pPr>
            <a:r>
              <a:rPr kumimoji="1" lang="en-US" altLang="zh-CN" sz="2400" b="1">
                <a:ea typeface="仿宋_GB2312" pitchFamily="49" charset="-122"/>
              </a:rPr>
              <a:t>if ( a&gt;b )</a:t>
            </a:r>
          </a:p>
          <a:p>
            <a:pPr marL="342900" indent="-342900" algn="just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None/>
            </a:pPr>
            <a:r>
              <a:rPr kumimoji="1" lang="en-US" altLang="zh-CN" sz="2400" b="1">
                <a:ea typeface="仿宋_GB2312" pitchFamily="49" charset="-122"/>
              </a:rPr>
              <a:t>    z = a;</a:t>
            </a:r>
          </a:p>
          <a:p>
            <a:pPr marL="342900" indent="-342900" algn="just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None/>
            </a:pPr>
            <a:r>
              <a:rPr kumimoji="1" lang="en-US" altLang="zh-CN" sz="2400" b="1">
                <a:ea typeface="仿宋_GB2312" pitchFamily="49" charset="-122"/>
              </a:rPr>
              <a:t>else</a:t>
            </a:r>
          </a:p>
          <a:p>
            <a:pPr marL="342900" indent="-342900" algn="just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None/>
            </a:pPr>
            <a:r>
              <a:rPr kumimoji="1" lang="en-US" altLang="zh-CN" sz="2400" b="1">
                <a:ea typeface="仿宋_GB2312" pitchFamily="49" charset="-122"/>
              </a:rPr>
              <a:t>     z = b;</a:t>
            </a:r>
          </a:p>
        </p:txBody>
      </p:sp>
      <p:sp>
        <p:nvSpPr>
          <p:cNvPr id="68624" name="灯片编号占位符 1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9pPr>
          </a:lstStyle>
          <a:p>
            <a:pPr eaLnBrk="1" hangingPunct="1"/>
            <a:fld id="{538CB1A2-F333-489E-97C7-36EC351B0A6E}" type="slidenum">
              <a:rPr lang="zh-CN" altLang="en-US" smtClean="0">
                <a:latin typeface="Arial Black" pitchFamily="34" charset="0"/>
              </a:rPr>
              <a:pPr eaLnBrk="1" hangingPunct="1"/>
              <a:t>56</a:t>
            </a:fld>
            <a:endParaRPr lang="en-US" altLang="zh-CN" smtClean="0">
              <a:latin typeface="Arial Black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971600" y="2117174"/>
            <a:ext cx="2124299" cy="18158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800" b="1" dirty="0" smtClean="0">
                <a:solidFill>
                  <a:srgbClr val="C00000"/>
                </a:solidFill>
              </a:rPr>
              <a:t>if ( exp1 ) </a:t>
            </a:r>
          </a:p>
          <a:p>
            <a:r>
              <a:rPr lang="en-US" altLang="zh-CN" sz="2800" b="1" dirty="0">
                <a:solidFill>
                  <a:srgbClr val="C00000"/>
                </a:solidFill>
              </a:rPr>
              <a:t> </a:t>
            </a:r>
            <a:r>
              <a:rPr lang="en-US" altLang="zh-CN" sz="2800" b="1" dirty="0" smtClean="0">
                <a:solidFill>
                  <a:srgbClr val="C00000"/>
                </a:solidFill>
              </a:rPr>
              <a:t>   </a:t>
            </a:r>
            <a:r>
              <a:rPr lang="zh-CN" altLang="en-US" sz="2800" b="1" dirty="0" smtClean="0">
                <a:solidFill>
                  <a:srgbClr val="C00000"/>
                </a:solidFill>
              </a:rPr>
              <a:t>值为</a:t>
            </a:r>
            <a:r>
              <a:rPr lang="en-US" altLang="zh-CN" sz="2800" b="1" dirty="0" smtClean="0">
                <a:solidFill>
                  <a:srgbClr val="C00000"/>
                </a:solidFill>
              </a:rPr>
              <a:t>exp2</a:t>
            </a:r>
          </a:p>
          <a:p>
            <a:r>
              <a:rPr lang="en-US" altLang="zh-CN" sz="2800" b="1" dirty="0" smtClean="0">
                <a:solidFill>
                  <a:srgbClr val="C00000"/>
                </a:solidFill>
              </a:rPr>
              <a:t>else</a:t>
            </a:r>
          </a:p>
          <a:p>
            <a:r>
              <a:rPr lang="en-US" altLang="zh-CN" sz="2800" b="1" dirty="0" smtClean="0">
                <a:solidFill>
                  <a:srgbClr val="C00000"/>
                </a:solidFill>
              </a:rPr>
              <a:t>    </a:t>
            </a:r>
            <a:r>
              <a:rPr lang="zh-CN" altLang="en-US" sz="2800" b="1" dirty="0" smtClean="0">
                <a:solidFill>
                  <a:srgbClr val="C00000"/>
                </a:solidFill>
              </a:rPr>
              <a:t>值</a:t>
            </a:r>
            <a:r>
              <a:rPr lang="zh-CN" altLang="en-US" sz="2800" b="1" dirty="0">
                <a:solidFill>
                  <a:srgbClr val="C00000"/>
                </a:solidFill>
              </a:rPr>
              <a:t>为</a:t>
            </a:r>
            <a:r>
              <a:rPr lang="en-US" altLang="zh-CN" sz="2800" b="1" dirty="0">
                <a:solidFill>
                  <a:srgbClr val="C00000"/>
                </a:solidFill>
              </a:rPr>
              <a:t>exp2</a:t>
            </a:r>
            <a:endParaRPr lang="zh-CN" altLang="en-US" sz="28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33745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24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4024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24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4024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024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24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4024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4024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24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4024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4024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24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4024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4024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2443" grpId="0" autoUpdateAnimBg="0"/>
      <p:bldP spid="402447" grpId="0" autoUpdateAnimBg="0"/>
      <p:bldP spid="402451" grpId="0" autoUpdateAnimBg="0"/>
      <p:bldP spid="402452" grpId="0" autoUpdateAnimBg="0"/>
      <p:bldP spid="2" grpId="0"/>
    </p:bld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57200"/>
            <a:ext cx="8147050" cy="811213"/>
          </a:xfrm>
        </p:spPr>
        <p:txBody>
          <a:bodyPr/>
          <a:lstStyle/>
          <a:p>
            <a:pPr algn="just" eaLnBrk="1" hangingPunct="1"/>
            <a:r>
              <a:rPr lang="zh-CN" altLang="en-US" dirty="0" smtClean="0"/>
              <a:t>逗号</a:t>
            </a:r>
            <a:r>
              <a:rPr lang="zh-CN" altLang="en-US" dirty="0" smtClean="0">
                <a:latin typeface="宋体" pitchFamily="2" charset="-122"/>
              </a:rPr>
              <a:t>表达式</a:t>
            </a:r>
            <a:endParaRPr lang="zh-CN" altLang="en-US" dirty="0" smtClean="0"/>
          </a:p>
        </p:txBody>
      </p:sp>
      <p:sp>
        <p:nvSpPr>
          <p:cNvPr id="4259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371600"/>
            <a:ext cx="8229600" cy="4419600"/>
          </a:xfrm>
        </p:spPr>
        <p:txBody>
          <a:bodyPr/>
          <a:lstStyle/>
          <a:p>
            <a:pPr algn="just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zh-CN" altLang="en-US" dirty="0" smtClean="0"/>
              <a:t>表达式1</a:t>
            </a:r>
            <a:r>
              <a:rPr lang="zh-CN" altLang="en-US" dirty="0" smtClean="0">
                <a:solidFill>
                  <a:srgbClr val="CC0066"/>
                </a:solidFill>
              </a:rPr>
              <a:t>,</a:t>
            </a:r>
            <a:r>
              <a:rPr lang="zh-CN" altLang="en-US" dirty="0" smtClean="0">
                <a:solidFill>
                  <a:schemeClr val="bg2"/>
                </a:solidFill>
              </a:rPr>
              <a:t> </a:t>
            </a:r>
            <a:r>
              <a:rPr lang="zh-CN" altLang="en-US" dirty="0" smtClean="0"/>
              <a:t>表达式2</a:t>
            </a:r>
            <a:r>
              <a:rPr lang="zh-CN" altLang="en-US" dirty="0" smtClean="0">
                <a:solidFill>
                  <a:srgbClr val="CC0066"/>
                </a:solidFill>
              </a:rPr>
              <a:t>, </a:t>
            </a:r>
            <a:r>
              <a:rPr lang="zh-CN" altLang="en-US" dirty="0" smtClean="0"/>
              <a:t> ……</a:t>
            </a:r>
            <a:r>
              <a:rPr lang="en-US" altLang="zh-CN" dirty="0" smtClean="0">
                <a:solidFill>
                  <a:srgbClr val="CC0066"/>
                </a:solidFill>
              </a:rPr>
              <a:t>,</a:t>
            </a:r>
            <a:r>
              <a:rPr lang="en-US" altLang="zh-CN" dirty="0" smtClean="0"/>
              <a:t> </a:t>
            </a:r>
            <a:r>
              <a:rPr lang="zh-CN" altLang="en-US" dirty="0" smtClean="0"/>
              <a:t>表达式</a:t>
            </a:r>
            <a:r>
              <a:rPr lang="en-US" altLang="zh-CN" dirty="0" smtClean="0"/>
              <a:t>n</a:t>
            </a:r>
          </a:p>
          <a:p>
            <a:pPr algn="just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altLang="zh-CN" dirty="0">
                <a:solidFill>
                  <a:srgbClr val="FF0000"/>
                </a:solidFill>
              </a:rPr>
              <a:t> </a:t>
            </a:r>
            <a:r>
              <a:rPr lang="en-US" altLang="zh-CN" dirty="0" smtClean="0">
                <a:solidFill>
                  <a:srgbClr val="FF0000"/>
                </a:solidFill>
              </a:rPr>
              <a:t>  </a:t>
            </a:r>
            <a:r>
              <a:rPr lang="zh-CN" altLang="en-US" sz="2800" dirty="0" smtClean="0">
                <a:solidFill>
                  <a:srgbClr val="FF0000"/>
                </a:solidFill>
              </a:rPr>
              <a:t>依次</a:t>
            </a:r>
            <a:r>
              <a:rPr lang="zh-CN" altLang="en-US" sz="2800" dirty="0" smtClean="0"/>
              <a:t>计算</a:t>
            </a:r>
            <a:r>
              <a:rPr lang="zh-CN" altLang="en-US" sz="2800" dirty="0" smtClean="0">
                <a:solidFill>
                  <a:srgbClr val="00B050"/>
                </a:solidFill>
              </a:rPr>
              <a:t>表达式１</a:t>
            </a:r>
            <a:r>
              <a:rPr lang="zh-CN" altLang="en-US" sz="2800" dirty="0" smtClean="0"/>
              <a:t>，</a:t>
            </a:r>
            <a:r>
              <a:rPr lang="zh-CN" altLang="en-US" sz="2800" dirty="0" smtClean="0">
                <a:solidFill>
                  <a:srgbClr val="00B050"/>
                </a:solidFill>
              </a:rPr>
              <a:t>表达式２</a:t>
            </a:r>
            <a:r>
              <a:rPr lang="zh-CN" altLang="en-US" sz="2800" dirty="0" smtClean="0"/>
              <a:t>,……，</a:t>
            </a:r>
            <a:r>
              <a:rPr lang="zh-CN" altLang="en-US" sz="2800" dirty="0" smtClean="0">
                <a:solidFill>
                  <a:srgbClr val="00B050"/>
                </a:solidFill>
              </a:rPr>
              <a:t>表达式</a:t>
            </a:r>
            <a:r>
              <a:rPr lang="en-US" altLang="zh-CN" sz="2800" dirty="0" smtClean="0">
                <a:solidFill>
                  <a:srgbClr val="00B050"/>
                </a:solidFill>
              </a:rPr>
              <a:t>n</a:t>
            </a:r>
            <a:r>
              <a:rPr lang="zh-CN" altLang="en-US" sz="2800" dirty="0" smtClean="0"/>
              <a:t>，并将</a:t>
            </a:r>
            <a:r>
              <a:rPr lang="zh-CN" altLang="en-US" sz="2800" dirty="0" smtClean="0">
                <a:solidFill>
                  <a:srgbClr val="FF0000"/>
                </a:solidFill>
              </a:rPr>
              <a:t>最后一个</a:t>
            </a:r>
            <a:r>
              <a:rPr lang="zh-CN" altLang="en-US" sz="2800" dirty="0" smtClean="0">
                <a:solidFill>
                  <a:srgbClr val="C00000"/>
                </a:solidFill>
              </a:rPr>
              <a:t>表达式的值</a:t>
            </a:r>
            <a:r>
              <a:rPr lang="zh-CN" altLang="en-US" sz="2800" dirty="0" smtClean="0"/>
              <a:t>作为逗号表达式的值.</a:t>
            </a:r>
            <a:endParaRPr lang="zh-CN" altLang="en-US" dirty="0" smtClean="0"/>
          </a:p>
          <a:p>
            <a:pPr algn="just" eaLnBrk="1" hangingPunct="1">
              <a:lnSpc>
                <a:spcPct val="80000"/>
              </a:lnSpc>
              <a:buFont typeface="Wingdings" pitchFamily="2" charset="2"/>
              <a:buNone/>
            </a:pPr>
            <a:endParaRPr lang="zh-CN" altLang="en-US" sz="2800" dirty="0" smtClean="0"/>
          </a:p>
          <a:p>
            <a:pPr lvl="1" algn="just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altLang="zh-CN" dirty="0" err="1" smtClean="0"/>
              <a:t>int</a:t>
            </a:r>
            <a:r>
              <a:rPr lang="en-US" altLang="zh-CN" dirty="0" smtClean="0"/>
              <a:t> a, b, c;</a:t>
            </a:r>
          </a:p>
          <a:p>
            <a:pPr lvl="1" algn="just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altLang="zh-CN" dirty="0" smtClean="0"/>
              <a:t>(a=2), (b=3), (c=</a:t>
            </a:r>
            <a:r>
              <a:rPr lang="en-US" altLang="zh-CN" dirty="0" err="1" smtClean="0"/>
              <a:t>a+b</a:t>
            </a:r>
            <a:r>
              <a:rPr lang="en-US" altLang="zh-CN" dirty="0" smtClean="0"/>
              <a:t>);</a:t>
            </a:r>
          </a:p>
          <a:p>
            <a:pPr lvl="1" algn="just" eaLnBrk="1" hangingPunct="1">
              <a:lnSpc>
                <a:spcPct val="80000"/>
              </a:lnSpc>
              <a:buFont typeface="Wingdings" pitchFamily="2" charset="2"/>
              <a:buNone/>
            </a:pPr>
            <a:endParaRPr lang="zh-CN" altLang="en-US" dirty="0" smtClean="0"/>
          </a:p>
          <a:p>
            <a:pPr lvl="1" algn="just" eaLnBrk="1" hangingPunct="1">
              <a:lnSpc>
                <a:spcPct val="80000"/>
              </a:lnSpc>
              <a:buNone/>
            </a:pPr>
            <a:r>
              <a:rPr lang="zh-CN" altLang="en-US" dirty="0" smtClean="0"/>
              <a:t>逗号运算符的优先级最低，左结合</a:t>
            </a:r>
            <a:endParaRPr lang="en-US" altLang="zh-CN" dirty="0" smtClean="0"/>
          </a:p>
          <a:p>
            <a:pPr lvl="1" algn="just" eaLnBrk="1" hangingPunct="1">
              <a:lnSpc>
                <a:spcPct val="80000"/>
              </a:lnSpc>
              <a:buNone/>
            </a:pPr>
            <a:endParaRPr kumimoji="1" lang="en-US" altLang="zh-CN" dirty="0" smtClean="0"/>
          </a:p>
          <a:p>
            <a:pPr lvl="1" algn="just" eaLnBrk="1" hangingPunct="1">
              <a:lnSpc>
                <a:spcPct val="80000"/>
              </a:lnSpc>
              <a:buNone/>
            </a:pPr>
            <a:r>
              <a:rPr kumimoji="1" lang="zh-CN" altLang="en-US" dirty="0" smtClean="0"/>
              <a:t>可以不用括号：</a:t>
            </a:r>
            <a:r>
              <a:rPr kumimoji="1" lang="en-US" altLang="zh-CN" dirty="0" smtClean="0"/>
              <a:t>a=2</a:t>
            </a:r>
            <a:r>
              <a:rPr kumimoji="1" lang="en-US" altLang="zh-CN" dirty="0"/>
              <a:t>, b=3, c=</a:t>
            </a:r>
            <a:r>
              <a:rPr kumimoji="1" lang="en-US" altLang="zh-CN" dirty="0" err="1"/>
              <a:t>a+b</a:t>
            </a:r>
            <a:endParaRPr kumimoji="1" lang="zh-CN" altLang="en-US" dirty="0"/>
          </a:p>
          <a:p>
            <a:pPr lvl="1" algn="just" eaLnBrk="1" hangingPunct="1">
              <a:lnSpc>
                <a:spcPct val="80000"/>
              </a:lnSpc>
              <a:buFont typeface="Wingdings" pitchFamily="2" charset="2"/>
              <a:buNone/>
            </a:pPr>
            <a:endParaRPr lang="en-US" altLang="zh-CN" dirty="0" smtClean="0"/>
          </a:p>
        </p:txBody>
      </p:sp>
      <p:sp>
        <p:nvSpPr>
          <p:cNvPr id="69637" name="灯片编号占位符 1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9pPr>
          </a:lstStyle>
          <a:p>
            <a:pPr eaLnBrk="1" hangingPunct="1"/>
            <a:fld id="{8831E48E-6CB2-443B-BBC2-52BC163C224C}" type="slidenum">
              <a:rPr lang="zh-CN" altLang="en-US" smtClean="0">
                <a:latin typeface="Arial Black" pitchFamily="34" charset="0"/>
              </a:rPr>
              <a:pPr eaLnBrk="1" hangingPunct="1"/>
              <a:t>57</a:t>
            </a:fld>
            <a:endParaRPr lang="en-US" altLang="zh-CN" smtClean="0"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956232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59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59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59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59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59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598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5987" grpId="0" build="p" bldLvl="2" autoUpdateAnimBg="0"/>
    </p:bld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09600" y="1447800"/>
            <a:ext cx="4970512" cy="1600200"/>
          </a:xfrm>
          <a:extLst>
            <a:ext uri="{91240B29-F687-4F45-9708-019B960494DF}">
              <a14:hiddenLine xmlns:a14="http://schemas.microsoft.com/office/drawing/2010/main" w="9525" cap="rnd">
                <a:solidFill>
                  <a:schemeClr val="tx1"/>
                </a:solidFill>
                <a:prstDash val="sysDot"/>
                <a:miter lim="800000"/>
                <a:headEnd/>
                <a:tailEnd/>
              </a14:hiddenLine>
            </a:ext>
          </a:extLst>
        </p:spPr>
        <p:txBody>
          <a:bodyPr>
            <a:normAutofit/>
          </a:bodyPr>
          <a:lstStyle/>
          <a:p>
            <a:pPr algn="just" eaLnBrk="1" hangingPunct="1">
              <a:buClr>
                <a:schemeClr val="tx2"/>
              </a:buClr>
              <a:buFontTx/>
              <a:buNone/>
            </a:pPr>
            <a:r>
              <a:rPr lang="en-US" altLang="zh-CN" sz="2800" dirty="0" smtClean="0">
                <a:ea typeface="Arial Unicode MS" pitchFamily="34" charset="-122"/>
                <a:cs typeface="Arial Unicode MS" pitchFamily="34" charset="-122"/>
              </a:rPr>
              <a:t>sum = 0;</a:t>
            </a:r>
          </a:p>
          <a:p>
            <a:pPr algn="just" eaLnBrk="1" hangingPunct="1">
              <a:buClr>
                <a:schemeClr val="tx2"/>
              </a:buClr>
              <a:buFontTx/>
              <a:buNone/>
            </a:pPr>
            <a:r>
              <a:rPr lang="en-US" altLang="zh-CN" sz="2800" dirty="0" smtClean="0">
                <a:ea typeface="Arial Unicode MS" pitchFamily="34" charset="-122"/>
                <a:cs typeface="Arial Unicode MS" pitchFamily="34" charset="-122"/>
              </a:rPr>
              <a:t>for(i = 0; i &lt;= 100; i++)</a:t>
            </a:r>
          </a:p>
          <a:p>
            <a:pPr algn="just" eaLnBrk="1" hangingPunct="1">
              <a:buClr>
                <a:schemeClr val="tx2"/>
              </a:buClr>
              <a:buFontTx/>
              <a:buNone/>
            </a:pPr>
            <a:r>
              <a:rPr lang="en-US" altLang="zh-CN" sz="2800" dirty="0" smtClean="0">
                <a:ea typeface="Arial Unicode MS" pitchFamily="34" charset="-122"/>
                <a:cs typeface="Arial Unicode MS" pitchFamily="34" charset="-122"/>
              </a:rPr>
              <a:t>    sum = sum + i;</a:t>
            </a:r>
          </a:p>
        </p:txBody>
      </p:sp>
      <p:sp>
        <p:nvSpPr>
          <p:cNvPr id="70659" name="Rectangle 3"/>
          <p:cNvSpPr>
            <a:spLocks noGrp="1" noChangeArrowheads="1"/>
          </p:cNvSpPr>
          <p:nvPr>
            <p:ph type="title"/>
          </p:nvPr>
        </p:nvSpPr>
        <p:spPr>
          <a:xfrm>
            <a:off x="539750" y="620713"/>
            <a:ext cx="8229600" cy="762000"/>
          </a:xfrm>
        </p:spPr>
        <p:txBody>
          <a:bodyPr/>
          <a:lstStyle/>
          <a:p>
            <a:pPr eaLnBrk="1" hangingPunct="1"/>
            <a:r>
              <a:rPr lang="zh-CN" altLang="en-US" smtClean="0"/>
              <a:t>逗号</a:t>
            </a:r>
            <a:r>
              <a:rPr lang="zh-CN" altLang="en-US" smtClean="0">
                <a:latin typeface="宋体" pitchFamily="2" charset="-122"/>
              </a:rPr>
              <a:t>表达式的用途</a:t>
            </a:r>
            <a:endParaRPr lang="zh-CN" altLang="en-US" smtClean="0"/>
          </a:p>
        </p:txBody>
      </p:sp>
      <p:sp>
        <p:nvSpPr>
          <p:cNvPr id="427012" name="Rectangle 4"/>
          <p:cNvSpPr>
            <a:spLocks noChangeArrowheads="1"/>
          </p:cNvSpPr>
          <p:nvPr/>
        </p:nvSpPr>
        <p:spPr bwMode="auto">
          <a:xfrm>
            <a:off x="609600" y="3352800"/>
            <a:ext cx="5638800" cy="1143000"/>
          </a:xfrm>
          <a:prstGeom prst="rect">
            <a:avLst/>
          </a:prstGeom>
          <a:noFill/>
          <a:ln w="9525" cap="rnd">
            <a:solidFill>
              <a:schemeClr val="tx1"/>
            </a:solidFill>
            <a:prstDash val="sysDot"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2075" tIns="46038" rIns="92075" bIns="46038"/>
          <a:lstStyle/>
          <a:p>
            <a:pPr marL="342900" indent="-342900" algn="just">
              <a:spcBef>
                <a:spcPct val="20000"/>
              </a:spcBef>
              <a:buClr>
                <a:schemeClr val="tx2"/>
              </a:buClr>
              <a:buSzPct val="80000"/>
            </a:pPr>
            <a:r>
              <a:rPr kumimoji="1" lang="en-US" altLang="zh-CN" sz="2800" b="1">
                <a:ea typeface="Arial Unicode MS" pitchFamily="34" charset="-122"/>
                <a:cs typeface="Arial Unicode MS" pitchFamily="34" charset="-122"/>
              </a:rPr>
              <a:t>for(</a:t>
            </a:r>
            <a:r>
              <a:rPr kumimoji="1" lang="en-US" altLang="zh-CN" sz="2800" b="1">
                <a:solidFill>
                  <a:schemeClr val="bg2"/>
                </a:solidFill>
                <a:ea typeface="Arial Unicode MS" pitchFamily="34" charset="-122"/>
                <a:cs typeface="Arial Unicode MS" pitchFamily="34" charset="-122"/>
              </a:rPr>
              <a:t>i = 0, sum = 0</a:t>
            </a:r>
            <a:r>
              <a:rPr kumimoji="1" lang="en-US" altLang="zh-CN" sz="2800" b="1">
                <a:ea typeface="Arial Unicode MS" pitchFamily="34" charset="-122"/>
                <a:cs typeface="Arial Unicode MS" pitchFamily="34" charset="-122"/>
              </a:rPr>
              <a:t>; i &lt;= 100; i++)</a:t>
            </a:r>
          </a:p>
          <a:p>
            <a:pPr marL="342900" indent="-342900" algn="just">
              <a:spcBef>
                <a:spcPct val="20000"/>
              </a:spcBef>
              <a:buClr>
                <a:schemeClr val="tx2"/>
              </a:buClr>
              <a:buSzPct val="80000"/>
            </a:pPr>
            <a:r>
              <a:rPr kumimoji="1" lang="en-US" altLang="zh-CN" sz="2800" b="1">
                <a:ea typeface="Arial Unicode MS" pitchFamily="34" charset="-122"/>
                <a:cs typeface="Arial Unicode MS" pitchFamily="34" charset="-122"/>
              </a:rPr>
              <a:t>    sum = sum + i;</a:t>
            </a:r>
          </a:p>
        </p:txBody>
      </p:sp>
      <p:sp>
        <p:nvSpPr>
          <p:cNvPr id="70662" name="灯片编号占位符 1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9pPr>
          </a:lstStyle>
          <a:p>
            <a:pPr eaLnBrk="1" hangingPunct="1"/>
            <a:fld id="{20CB8FB9-8704-4BD5-AFFE-56EA8D712BAA}" type="slidenum">
              <a:rPr lang="zh-CN" altLang="en-US" smtClean="0">
                <a:latin typeface="Arial Black" pitchFamily="34" charset="0"/>
              </a:rPr>
              <a:pPr eaLnBrk="1" hangingPunct="1"/>
              <a:t>58</a:t>
            </a:fld>
            <a:endParaRPr lang="en-US" altLang="zh-CN" smtClean="0"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449113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70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270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270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7012" grpId="0" animBg="1" autoUpdateAnimBg="0"/>
    </p:bld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304800"/>
            <a:ext cx="7696200" cy="1104900"/>
          </a:xfrm>
        </p:spPr>
        <p:txBody>
          <a:bodyPr/>
          <a:lstStyle/>
          <a:p>
            <a:pPr eaLnBrk="1" hangingPunct="1"/>
            <a:r>
              <a:rPr lang="en-US" altLang="zh-CN" smtClean="0"/>
              <a:t>6.5.7   </a:t>
            </a:r>
            <a:r>
              <a:rPr lang="zh-CN" altLang="en-US" smtClean="0"/>
              <a:t>位运算</a:t>
            </a:r>
            <a:endParaRPr lang="zh-CN" altLang="en-US" sz="5400" b="0" smtClean="0">
              <a:latin typeface="宋体" pitchFamily="2" charset="-122"/>
            </a:endParaRPr>
          </a:p>
        </p:txBody>
      </p:sp>
      <p:sp>
        <p:nvSpPr>
          <p:cNvPr id="4423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484313"/>
            <a:ext cx="8135937" cy="4967287"/>
          </a:xfrm>
        </p:spPr>
        <p:txBody>
          <a:bodyPr/>
          <a:lstStyle/>
          <a:p>
            <a:pPr eaLnBrk="1" hangingPunct="1">
              <a:lnSpc>
                <a:spcPct val="90000"/>
              </a:lnSpc>
              <a:spcBef>
                <a:spcPct val="30000"/>
              </a:spcBef>
            </a:pPr>
            <a:r>
              <a:rPr lang="en-US" altLang="zh-CN" smtClean="0"/>
              <a:t> </a:t>
            </a:r>
            <a:r>
              <a:rPr lang="zh-CN" altLang="en-US" smtClean="0"/>
              <a:t>位逻辑运算</a:t>
            </a:r>
          </a:p>
          <a:p>
            <a:pPr lvl="1" eaLnBrk="1" hangingPunct="1">
              <a:lnSpc>
                <a:spcPct val="90000"/>
              </a:lnSpc>
              <a:spcBef>
                <a:spcPct val="30000"/>
              </a:spcBef>
              <a:buFont typeface="Wingdings" pitchFamily="2" charset="2"/>
              <a:buNone/>
            </a:pPr>
            <a:r>
              <a:rPr lang="zh-CN" altLang="en-US" smtClean="0">
                <a:solidFill>
                  <a:srgbClr val="CC0066"/>
                </a:solidFill>
              </a:rPr>
              <a:t>~</a:t>
            </a:r>
            <a:r>
              <a:rPr lang="zh-CN" altLang="en-US" smtClean="0"/>
              <a:t>   按位取反                </a:t>
            </a:r>
            <a:r>
              <a:rPr lang="zh-CN" altLang="en-US" smtClean="0">
                <a:solidFill>
                  <a:schemeClr val="bg2"/>
                </a:solidFill>
              </a:rPr>
              <a:t>单目   右结合</a:t>
            </a:r>
          </a:p>
          <a:p>
            <a:pPr lvl="1" eaLnBrk="1" hangingPunct="1">
              <a:lnSpc>
                <a:spcPct val="90000"/>
              </a:lnSpc>
              <a:spcBef>
                <a:spcPct val="30000"/>
              </a:spcBef>
              <a:buFont typeface="Wingdings" pitchFamily="2" charset="2"/>
              <a:buNone/>
            </a:pPr>
            <a:r>
              <a:rPr lang="zh-CN" altLang="en-US" smtClean="0">
                <a:solidFill>
                  <a:srgbClr val="CC0066"/>
                </a:solidFill>
              </a:rPr>
              <a:t>&amp;</a:t>
            </a:r>
            <a:r>
              <a:rPr lang="zh-CN" altLang="en-US" smtClean="0"/>
              <a:t>   按位与</a:t>
            </a:r>
          </a:p>
          <a:p>
            <a:pPr lvl="1" eaLnBrk="1" hangingPunct="1">
              <a:lnSpc>
                <a:spcPct val="90000"/>
              </a:lnSpc>
              <a:spcBef>
                <a:spcPct val="30000"/>
              </a:spcBef>
              <a:buFont typeface="Wingdings" pitchFamily="2" charset="2"/>
              <a:buNone/>
            </a:pPr>
            <a:r>
              <a:rPr lang="zh-CN" altLang="en-US" smtClean="0">
                <a:solidFill>
                  <a:srgbClr val="CC0066"/>
                </a:solidFill>
              </a:rPr>
              <a:t>^</a:t>
            </a:r>
            <a:r>
              <a:rPr lang="zh-CN" altLang="en-US" smtClean="0"/>
              <a:t>   按位异或：相同取0，不同取1</a:t>
            </a:r>
          </a:p>
          <a:p>
            <a:pPr lvl="1" eaLnBrk="1" hangingPunct="1">
              <a:lnSpc>
                <a:spcPct val="90000"/>
              </a:lnSpc>
              <a:spcBef>
                <a:spcPct val="30000"/>
              </a:spcBef>
              <a:buFont typeface="Wingdings" pitchFamily="2" charset="2"/>
              <a:buNone/>
            </a:pPr>
            <a:r>
              <a:rPr lang="zh-CN" altLang="en-US" smtClean="0">
                <a:solidFill>
                  <a:srgbClr val="CC0066"/>
                </a:solidFill>
              </a:rPr>
              <a:t>| </a:t>
            </a:r>
            <a:r>
              <a:rPr lang="zh-CN" altLang="en-US" smtClean="0"/>
              <a:t>  按位或</a:t>
            </a:r>
          </a:p>
          <a:p>
            <a:pPr eaLnBrk="1" hangingPunct="1">
              <a:lnSpc>
                <a:spcPct val="90000"/>
              </a:lnSpc>
              <a:spcBef>
                <a:spcPct val="30000"/>
              </a:spcBef>
            </a:pPr>
            <a:r>
              <a:rPr lang="zh-CN" altLang="en-US" smtClean="0"/>
              <a:t>移位运算</a:t>
            </a:r>
          </a:p>
          <a:p>
            <a:pPr lvl="1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zh-CN" altLang="en-US" smtClean="0">
                <a:solidFill>
                  <a:srgbClr val="CC0066"/>
                </a:solidFill>
              </a:rPr>
              <a:t>&lt;&lt;</a:t>
            </a:r>
            <a:r>
              <a:rPr lang="zh-CN" altLang="en-US" smtClean="0"/>
              <a:t>    对操作数左移给出的位数</a:t>
            </a:r>
          </a:p>
          <a:p>
            <a:pPr lvl="1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zh-CN" altLang="en-US" smtClean="0">
                <a:solidFill>
                  <a:srgbClr val="CC0066"/>
                </a:solidFill>
              </a:rPr>
              <a:t>&gt;&gt;</a:t>
            </a:r>
            <a:r>
              <a:rPr lang="zh-CN" altLang="en-US" smtClean="0"/>
              <a:t>    对操作数右移给出的位数</a:t>
            </a:r>
          </a:p>
          <a:p>
            <a:pPr eaLnBrk="1" hangingPunct="1">
              <a:lnSpc>
                <a:spcPct val="90000"/>
              </a:lnSpc>
              <a:spcBef>
                <a:spcPct val="30000"/>
              </a:spcBef>
            </a:pPr>
            <a:r>
              <a:rPr lang="zh-CN" altLang="en-US" smtClean="0"/>
              <a:t>复合位赋值运算</a:t>
            </a:r>
          </a:p>
        </p:txBody>
      </p:sp>
      <p:sp>
        <p:nvSpPr>
          <p:cNvPr id="71684" name="灯片编号占位符 1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9pPr>
          </a:lstStyle>
          <a:p>
            <a:pPr eaLnBrk="1" hangingPunct="1"/>
            <a:fld id="{04D9DA4F-FB97-4716-B2C0-E4A87C3E246F}" type="slidenum">
              <a:rPr lang="zh-CN" altLang="en-US" smtClean="0">
                <a:latin typeface="Arial Black" pitchFamily="34" charset="0"/>
              </a:rPr>
              <a:pPr eaLnBrk="1" hangingPunct="1"/>
              <a:t>59</a:t>
            </a:fld>
            <a:endParaRPr lang="en-US" altLang="zh-CN" smtClean="0"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282400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原码、反码、补码</a:t>
            </a:r>
          </a:p>
        </p:txBody>
      </p:sp>
      <p:sp>
        <p:nvSpPr>
          <p:cNvPr id="3000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zh-CN" altLang="en-US" dirty="0" smtClean="0"/>
              <a:t>正数的原码、反码和补码相同</a:t>
            </a:r>
          </a:p>
          <a:p>
            <a:pPr lvl="1"/>
            <a:r>
              <a:rPr lang="zh-CN" altLang="en-US" dirty="0" smtClean="0"/>
              <a:t>1 的补码        </a:t>
            </a:r>
            <a:r>
              <a:rPr lang="zh-CN" altLang="en-US" dirty="0" smtClean="0">
                <a:solidFill>
                  <a:srgbClr val="CC0066"/>
                </a:solidFill>
              </a:rPr>
              <a:t>0</a:t>
            </a:r>
            <a:r>
              <a:rPr lang="zh-CN" altLang="en-US" dirty="0" smtClean="0"/>
              <a:t> 000 0000 0000 0001</a:t>
            </a:r>
          </a:p>
          <a:p>
            <a:pPr lvl="1"/>
            <a:r>
              <a:rPr lang="zh-CN" altLang="en-US" dirty="0" smtClean="0"/>
              <a:t>……</a:t>
            </a:r>
          </a:p>
          <a:p>
            <a:pPr lvl="1"/>
            <a:r>
              <a:rPr lang="zh-CN" altLang="en-US" dirty="0" smtClean="0"/>
              <a:t>32767 的补码    </a:t>
            </a:r>
            <a:r>
              <a:rPr lang="zh-CN" altLang="en-US" dirty="0" smtClean="0">
                <a:solidFill>
                  <a:srgbClr val="CC0066"/>
                </a:solidFill>
              </a:rPr>
              <a:t>0</a:t>
            </a:r>
            <a:r>
              <a:rPr lang="zh-CN" altLang="en-US" dirty="0" smtClean="0"/>
              <a:t> 111 1111 1111 1111</a:t>
            </a:r>
          </a:p>
          <a:p>
            <a:pPr marL="457200" lvl="1" indent="0">
              <a:buNone/>
            </a:pPr>
            <a:r>
              <a:rPr lang="zh-CN" altLang="en-US" dirty="0" smtClean="0"/>
              <a:t> </a:t>
            </a:r>
            <a:r>
              <a:rPr lang="zh-CN" altLang="en-US" dirty="0" smtClean="0">
                <a:solidFill>
                  <a:srgbClr val="00B050"/>
                </a:solidFill>
              </a:rPr>
              <a:t>(2</a:t>
            </a:r>
            <a:r>
              <a:rPr lang="zh-CN" altLang="en-US" baseline="30000" dirty="0" smtClean="0">
                <a:solidFill>
                  <a:srgbClr val="00B050"/>
                </a:solidFill>
              </a:rPr>
              <a:t>15</a:t>
            </a:r>
            <a:r>
              <a:rPr lang="zh-CN" altLang="en-US" dirty="0" smtClean="0">
                <a:solidFill>
                  <a:srgbClr val="00B050"/>
                </a:solidFill>
              </a:rPr>
              <a:t>-1，2个字节的存储单元能表示的最大正数)</a:t>
            </a:r>
          </a:p>
          <a:p>
            <a:pPr lvl="2"/>
            <a:endParaRPr lang="zh-CN" altLang="en-US" dirty="0" smtClean="0"/>
          </a:p>
          <a:p>
            <a:r>
              <a:rPr lang="zh-CN" altLang="en-US" dirty="0" smtClean="0"/>
              <a:t>负数的原码、反码和补码不同 </a:t>
            </a:r>
          </a:p>
          <a:p>
            <a:pPr lvl="1"/>
            <a:r>
              <a:rPr lang="zh-CN" altLang="en-US" dirty="0" smtClean="0"/>
              <a:t>-1</a:t>
            </a:r>
          </a:p>
          <a:p>
            <a:pPr lvl="1"/>
            <a:r>
              <a:rPr lang="zh-CN" altLang="en-US" dirty="0" smtClean="0"/>
              <a:t>原码   </a:t>
            </a:r>
            <a:r>
              <a:rPr lang="zh-CN" altLang="en-US" dirty="0" smtClean="0">
                <a:solidFill>
                  <a:srgbClr val="CC0066"/>
                </a:solidFill>
              </a:rPr>
              <a:t>1</a:t>
            </a:r>
            <a:r>
              <a:rPr lang="zh-CN" altLang="en-US" dirty="0" smtClean="0"/>
              <a:t> 000 0000 0000 0001 </a:t>
            </a:r>
          </a:p>
          <a:p>
            <a:pPr lvl="1"/>
            <a:r>
              <a:rPr lang="zh-CN" altLang="en-US" dirty="0" smtClean="0"/>
              <a:t>反码   </a:t>
            </a:r>
            <a:r>
              <a:rPr lang="zh-CN" altLang="en-US" dirty="0" smtClean="0">
                <a:solidFill>
                  <a:srgbClr val="CC0066"/>
                </a:solidFill>
              </a:rPr>
              <a:t>1</a:t>
            </a:r>
            <a:r>
              <a:rPr lang="zh-CN" altLang="en-US" dirty="0" smtClean="0"/>
              <a:t> 111 1111 1111 1110     </a:t>
            </a:r>
            <a:r>
              <a:rPr lang="zh-CN" altLang="en-US" dirty="0" smtClean="0">
                <a:solidFill>
                  <a:srgbClr val="FF0000"/>
                </a:solidFill>
              </a:rPr>
              <a:t>原码取反</a:t>
            </a:r>
          </a:p>
          <a:p>
            <a:pPr lvl="1"/>
            <a:r>
              <a:rPr lang="zh-CN" altLang="en-US" dirty="0" smtClean="0"/>
              <a:t>补码   </a:t>
            </a:r>
            <a:r>
              <a:rPr lang="zh-CN" altLang="en-US" dirty="0" smtClean="0">
                <a:solidFill>
                  <a:srgbClr val="CC0066"/>
                </a:solidFill>
              </a:rPr>
              <a:t>1</a:t>
            </a:r>
            <a:r>
              <a:rPr lang="zh-CN" altLang="en-US" dirty="0" smtClean="0"/>
              <a:t> 111 1111 1111 1111     </a:t>
            </a:r>
            <a:r>
              <a:rPr lang="zh-CN" altLang="en-US" dirty="0" smtClean="0">
                <a:solidFill>
                  <a:srgbClr val="FF0000"/>
                </a:solidFill>
              </a:rPr>
              <a:t>反码＋1</a:t>
            </a:r>
          </a:p>
        </p:txBody>
      </p:sp>
      <p:sp>
        <p:nvSpPr>
          <p:cNvPr id="8196" name="灯片编号占位符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9pPr>
          </a:lstStyle>
          <a:p>
            <a:fld id="{38885B59-EDA9-4B92-963E-A02B85D128A3}" type="slidenum">
              <a:rPr lang="zh-CN" altLang="en-US" smtClean="0"/>
              <a:pPr/>
              <a:t>6</a:t>
            </a:fld>
            <a:endParaRPr lang="en-US" altLang="zh-CN" smtClean="0"/>
          </a:p>
        </p:txBody>
      </p:sp>
    </p:spTree>
    <p:extLst>
      <p:ext uri="{BB962C8B-B14F-4D97-AF65-F5344CB8AC3E}">
        <p14:creationId xmlns:p14="http://schemas.microsoft.com/office/powerpoint/2010/main" val="10305797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00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00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00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00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00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00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00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003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003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003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0035" grpId="0" build="p"/>
    </p:bld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Grp="1" noChangeArrowheads="1"/>
          </p:cNvSpPr>
          <p:nvPr>
            <p:ph type="title"/>
          </p:nvPr>
        </p:nvSpPr>
        <p:spPr>
          <a:xfrm>
            <a:off x="323850" y="404813"/>
            <a:ext cx="4859338" cy="936625"/>
          </a:xfrm>
        </p:spPr>
        <p:txBody>
          <a:bodyPr/>
          <a:lstStyle/>
          <a:p>
            <a:pPr eaLnBrk="1" hangingPunct="1"/>
            <a:r>
              <a:rPr lang="zh-CN" altLang="en-US" smtClean="0"/>
              <a:t>位逻辑运算</a:t>
            </a:r>
          </a:p>
        </p:txBody>
      </p:sp>
      <p:sp>
        <p:nvSpPr>
          <p:cNvPr id="4444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2997200"/>
            <a:ext cx="5616575" cy="3455988"/>
          </a:xfrm>
        </p:spPr>
        <p:txBody>
          <a:bodyPr/>
          <a:lstStyle/>
          <a:p>
            <a:pPr lvl="1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zh-CN" dirty="0" smtClean="0"/>
              <a:t>x=0     00000000 </a:t>
            </a:r>
          </a:p>
          <a:p>
            <a:pPr lvl="1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zh-CN" dirty="0" smtClean="0"/>
              <a:t>y=3     00000011</a:t>
            </a:r>
          </a:p>
          <a:p>
            <a:pPr lvl="1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zh-CN" dirty="0" smtClean="0"/>
              <a:t>x </a:t>
            </a:r>
            <a:r>
              <a:rPr lang="en-US" altLang="zh-CN" dirty="0" smtClean="0">
                <a:solidFill>
                  <a:srgbClr val="CC0066"/>
                </a:solidFill>
              </a:rPr>
              <a:t>&amp; </a:t>
            </a:r>
            <a:r>
              <a:rPr lang="en-US" altLang="zh-CN" dirty="0" smtClean="0"/>
              <a:t>y   00000000</a:t>
            </a:r>
          </a:p>
          <a:p>
            <a:pPr lvl="1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zh-CN" dirty="0" smtClean="0"/>
              <a:t>x </a:t>
            </a:r>
            <a:r>
              <a:rPr lang="en-US" altLang="zh-CN" dirty="0" smtClean="0">
                <a:solidFill>
                  <a:srgbClr val="CC0066"/>
                </a:solidFill>
              </a:rPr>
              <a:t>| </a:t>
            </a:r>
            <a:r>
              <a:rPr lang="en-US" altLang="zh-CN" dirty="0" smtClean="0"/>
              <a:t>y     00000011</a:t>
            </a:r>
          </a:p>
          <a:p>
            <a:pPr lvl="1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zh-CN" dirty="0" smtClean="0"/>
              <a:t>x </a:t>
            </a:r>
            <a:r>
              <a:rPr lang="en-US" altLang="zh-CN" dirty="0" smtClean="0">
                <a:solidFill>
                  <a:srgbClr val="CC0066"/>
                </a:solidFill>
              </a:rPr>
              <a:t>^ </a:t>
            </a:r>
            <a:r>
              <a:rPr lang="en-US" altLang="zh-CN" dirty="0" smtClean="0"/>
              <a:t>y    00000011</a:t>
            </a:r>
          </a:p>
          <a:p>
            <a:pPr lvl="1"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altLang="zh-CN" dirty="0" smtClean="0"/>
          </a:p>
          <a:p>
            <a:pPr lvl="1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zh-CN" dirty="0" smtClean="0"/>
              <a:t>1010 </a:t>
            </a:r>
            <a:r>
              <a:rPr lang="en-US" altLang="zh-CN" dirty="0" smtClean="0">
                <a:solidFill>
                  <a:srgbClr val="CC0066"/>
                </a:solidFill>
              </a:rPr>
              <a:t>^</a:t>
            </a:r>
            <a:r>
              <a:rPr lang="en-US" altLang="zh-CN" dirty="0" smtClean="0"/>
              <a:t> 0101 =1111 </a:t>
            </a:r>
          </a:p>
        </p:txBody>
      </p:sp>
      <p:sp>
        <p:nvSpPr>
          <p:cNvPr id="444421" name="Rectangle 5"/>
          <p:cNvSpPr>
            <a:spLocks noChangeArrowheads="1"/>
          </p:cNvSpPr>
          <p:nvPr/>
        </p:nvSpPr>
        <p:spPr bwMode="auto">
          <a:xfrm>
            <a:off x="6192837" y="1164431"/>
            <a:ext cx="2519363" cy="1584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/>
          <a:lstStyle/>
          <a:p>
            <a:pPr marL="342900" indent="-34290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None/>
            </a:pPr>
            <a:r>
              <a:rPr lang="zh-CN" altLang="en-US" sz="2800" b="1" dirty="0"/>
              <a:t>注意区分：</a:t>
            </a:r>
          </a:p>
          <a:p>
            <a:pPr marL="342900" indent="-34290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None/>
            </a:pPr>
            <a:r>
              <a:rPr lang="zh-CN" altLang="en-US" sz="2800" b="1" dirty="0">
                <a:solidFill>
                  <a:srgbClr val="CC0066"/>
                </a:solidFill>
              </a:rPr>
              <a:t>&amp; </a:t>
            </a:r>
            <a:r>
              <a:rPr lang="zh-CN" altLang="en-US" sz="2800" b="1" dirty="0"/>
              <a:t>和 </a:t>
            </a:r>
            <a:r>
              <a:rPr lang="zh-CN" altLang="en-US" sz="2800" b="1" dirty="0" smtClean="0">
                <a:solidFill>
                  <a:schemeClr val="bg2"/>
                </a:solidFill>
              </a:rPr>
              <a:t>&amp;&amp;</a:t>
            </a:r>
            <a:endParaRPr lang="zh-CN" altLang="en-US" sz="2800" b="1" dirty="0">
              <a:solidFill>
                <a:srgbClr val="CC0066"/>
              </a:solidFill>
            </a:endParaRPr>
          </a:p>
          <a:p>
            <a:pPr marL="342900" indent="-34290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None/>
            </a:pPr>
            <a:r>
              <a:rPr lang="zh-CN" altLang="en-US" sz="2800" b="1" dirty="0" smtClean="0">
                <a:solidFill>
                  <a:srgbClr val="CC0066"/>
                </a:solidFill>
              </a:rPr>
              <a:t> |  </a:t>
            </a:r>
            <a:r>
              <a:rPr lang="zh-CN" altLang="en-US" sz="2800" b="1" dirty="0" smtClean="0"/>
              <a:t>和 </a:t>
            </a:r>
            <a:r>
              <a:rPr lang="zh-CN" altLang="en-US" sz="2800" b="1" dirty="0">
                <a:solidFill>
                  <a:schemeClr val="bg2"/>
                </a:solidFill>
              </a:rPr>
              <a:t>||</a:t>
            </a:r>
            <a:endParaRPr lang="zh-CN" altLang="en-US" sz="2800" b="1" dirty="0"/>
          </a:p>
        </p:txBody>
      </p:sp>
      <p:sp>
        <p:nvSpPr>
          <p:cNvPr id="72709" name="Rectangle 6"/>
          <p:cNvSpPr>
            <a:spLocks noChangeArrowheads="1"/>
          </p:cNvSpPr>
          <p:nvPr/>
        </p:nvSpPr>
        <p:spPr bwMode="auto">
          <a:xfrm>
            <a:off x="539750" y="1341438"/>
            <a:ext cx="4895850" cy="1552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/>
          <a:p>
            <a:r>
              <a:rPr lang="zh-CN" altLang="en-US" sz="2400" b="1" dirty="0">
                <a:solidFill>
                  <a:srgbClr val="CC0066"/>
                </a:solidFill>
              </a:rPr>
              <a:t>~</a:t>
            </a:r>
            <a:r>
              <a:rPr lang="zh-CN" altLang="en-US" sz="2400" b="1" dirty="0"/>
              <a:t>   按位取反</a:t>
            </a:r>
          </a:p>
          <a:p>
            <a:r>
              <a:rPr lang="zh-CN" altLang="en-US" sz="2400" b="1" dirty="0">
                <a:solidFill>
                  <a:srgbClr val="CC0066"/>
                </a:solidFill>
              </a:rPr>
              <a:t>&amp;</a:t>
            </a:r>
            <a:r>
              <a:rPr lang="zh-CN" altLang="en-US" sz="2400" b="1" dirty="0"/>
              <a:t>   按位与</a:t>
            </a:r>
          </a:p>
          <a:p>
            <a:r>
              <a:rPr lang="zh-CN" altLang="en-US" sz="2400" b="1" dirty="0">
                <a:solidFill>
                  <a:srgbClr val="CC0066"/>
                </a:solidFill>
              </a:rPr>
              <a:t>^</a:t>
            </a:r>
            <a:r>
              <a:rPr lang="zh-CN" altLang="en-US" sz="2400" b="1" dirty="0"/>
              <a:t>   按位异或：相同取0，不同取1</a:t>
            </a:r>
          </a:p>
          <a:p>
            <a:r>
              <a:rPr lang="zh-CN" altLang="en-US" sz="2400" b="1" dirty="0">
                <a:solidFill>
                  <a:srgbClr val="CC0066"/>
                </a:solidFill>
              </a:rPr>
              <a:t>|</a:t>
            </a:r>
            <a:r>
              <a:rPr lang="zh-CN" altLang="en-US" sz="2400" b="1" dirty="0"/>
              <a:t>   按位或</a:t>
            </a:r>
          </a:p>
        </p:txBody>
      </p:sp>
      <p:sp>
        <p:nvSpPr>
          <p:cNvPr id="72710" name="Text Box 7"/>
          <p:cNvSpPr txBox="1">
            <a:spLocks noChangeArrowheads="1"/>
          </p:cNvSpPr>
          <p:nvPr/>
        </p:nvSpPr>
        <p:spPr bwMode="auto">
          <a:xfrm>
            <a:off x="6588125" y="981075"/>
            <a:ext cx="1728788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zh-CN" altLang="en-US"/>
          </a:p>
        </p:txBody>
      </p:sp>
      <p:sp>
        <p:nvSpPr>
          <p:cNvPr id="72712" name="灯片编号占位符 1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9pPr>
          </a:lstStyle>
          <a:p>
            <a:pPr eaLnBrk="1" hangingPunct="1"/>
            <a:fld id="{3FF50891-C67F-45CD-B1DE-60B52D9FAD03}" type="slidenum">
              <a:rPr lang="zh-CN" altLang="en-US" smtClean="0">
                <a:latin typeface="Arial Black" pitchFamily="34" charset="0"/>
              </a:rPr>
              <a:pPr eaLnBrk="1" hangingPunct="1"/>
              <a:t>60</a:t>
            </a:fld>
            <a:endParaRPr lang="en-US" altLang="zh-CN" smtClean="0"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41939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44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444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44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444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44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4444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44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4444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44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4419" grpId="0" build="p" bldLvl="2"/>
      <p:bldP spid="444421" grpId="0"/>
    </p:bld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位移位运算</a:t>
            </a:r>
            <a:endParaRPr lang="zh-CN" altLang="en-US" smtClean="0"/>
          </a:p>
        </p:txBody>
      </p:sp>
      <p:sp>
        <p:nvSpPr>
          <p:cNvPr id="4464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 lnSpcReduction="20000"/>
          </a:bodyPr>
          <a:lstStyle/>
          <a:p>
            <a:pPr marL="57150" indent="0">
              <a:buNone/>
            </a:pPr>
            <a:r>
              <a:rPr lang="zh-CN" altLang="en-US" dirty="0" smtClean="0"/>
              <a:t>&lt;&lt;    对操作数左移给出的位数</a:t>
            </a:r>
          </a:p>
          <a:p>
            <a:pPr marL="57150" indent="0">
              <a:buNone/>
            </a:pPr>
            <a:r>
              <a:rPr lang="zh-CN" altLang="en-US" dirty="0" smtClean="0"/>
              <a:t>&gt;&gt;    对操作数右移给出的位数</a:t>
            </a:r>
          </a:p>
          <a:p>
            <a:pPr marL="57150" indent="0">
              <a:buNone/>
            </a:pPr>
            <a:endParaRPr lang="zh-CN" altLang="en-US" dirty="0" smtClean="0"/>
          </a:p>
          <a:p>
            <a:pPr marL="57150" indent="0">
              <a:buNone/>
            </a:pPr>
            <a:r>
              <a:rPr lang="en-US" altLang="zh-CN" dirty="0" smtClean="0"/>
              <a:t>x&lt;&lt;3    </a:t>
            </a:r>
            <a:r>
              <a:rPr lang="zh-CN" altLang="en-US" dirty="0" smtClean="0"/>
              <a:t>将</a:t>
            </a:r>
            <a:r>
              <a:rPr lang="en-US" altLang="zh-CN" dirty="0" smtClean="0"/>
              <a:t>x</a:t>
            </a:r>
            <a:r>
              <a:rPr lang="zh-CN" altLang="zh-CN" dirty="0" smtClean="0"/>
              <a:t>向</a:t>
            </a:r>
            <a:r>
              <a:rPr lang="zh-CN" altLang="en-US" dirty="0" smtClean="0"/>
              <a:t>左移3位，空出的位用零填补 </a:t>
            </a:r>
          </a:p>
          <a:p>
            <a:pPr marL="57150" indent="0">
              <a:buNone/>
            </a:pPr>
            <a:r>
              <a:rPr lang="zh-CN" altLang="en-US" dirty="0" smtClean="0"/>
              <a:t>            00111010 &lt;&lt; 3        </a:t>
            </a:r>
          </a:p>
          <a:p>
            <a:pPr marL="57150" indent="0">
              <a:buNone/>
            </a:pPr>
            <a:r>
              <a:rPr lang="zh-CN" altLang="en-US" dirty="0" smtClean="0"/>
              <a:t>            11010000</a:t>
            </a:r>
          </a:p>
          <a:p>
            <a:pPr marL="57150" indent="0">
              <a:buNone/>
            </a:pPr>
            <a:r>
              <a:rPr lang="en-US" altLang="zh-CN" dirty="0" smtClean="0"/>
              <a:t>x&gt;&gt;3    </a:t>
            </a:r>
            <a:r>
              <a:rPr lang="zh-CN" altLang="en-US" dirty="0" smtClean="0"/>
              <a:t>将</a:t>
            </a:r>
            <a:r>
              <a:rPr lang="en-US" altLang="zh-CN" dirty="0" smtClean="0"/>
              <a:t>x</a:t>
            </a:r>
            <a:r>
              <a:rPr lang="zh-CN" altLang="en-US" dirty="0" smtClean="0"/>
              <a:t>向右移3位</a:t>
            </a:r>
          </a:p>
          <a:p>
            <a:pPr marL="57150" indent="0">
              <a:buNone/>
            </a:pPr>
            <a:r>
              <a:rPr lang="zh-CN" altLang="en-US" dirty="0" smtClean="0"/>
              <a:t>            00111010 &gt;&gt; 3 </a:t>
            </a:r>
          </a:p>
          <a:p>
            <a:pPr marL="57150" indent="0">
              <a:buNone/>
            </a:pPr>
            <a:r>
              <a:rPr lang="zh-CN" altLang="en-US" dirty="0" smtClean="0"/>
              <a:t>            00000111</a:t>
            </a:r>
            <a:endParaRPr lang="zh-CN" altLang="en-US" dirty="0" smtClean="0"/>
          </a:p>
        </p:txBody>
      </p:sp>
      <p:sp>
        <p:nvSpPr>
          <p:cNvPr id="73732" name="灯片编号占位符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9pPr>
          </a:lstStyle>
          <a:p>
            <a:fld id="{33F6A8BC-1ABD-414E-B8F9-8120CBCC2BC8}" type="slidenum">
              <a:rPr lang="zh-CN" altLang="en-US" smtClean="0"/>
              <a:pPr/>
              <a:t>61</a:t>
            </a:fld>
            <a:endParaRPr lang="en-US" altLang="zh-CN" smtClean="0"/>
          </a:p>
        </p:txBody>
      </p:sp>
    </p:spTree>
    <p:extLst>
      <p:ext uri="{BB962C8B-B14F-4D97-AF65-F5344CB8AC3E}">
        <p14:creationId xmlns:p14="http://schemas.microsoft.com/office/powerpoint/2010/main" val="40537191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64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64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64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64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64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64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64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646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6467" grpId="0" build="p" bldLvl="2" autoUpdateAnimBg="0"/>
    </p:bld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title"/>
          </p:nvPr>
        </p:nvSpPr>
        <p:spPr>
          <a:xfrm>
            <a:off x="323850" y="333375"/>
            <a:ext cx="6048375" cy="1079500"/>
          </a:xfrm>
        </p:spPr>
        <p:txBody>
          <a:bodyPr/>
          <a:lstStyle/>
          <a:p>
            <a:pPr eaLnBrk="1" hangingPunct="1"/>
            <a:r>
              <a:rPr lang="zh-CN" altLang="en-US" smtClean="0"/>
              <a:t>复合位赋值运算符</a:t>
            </a:r>
            <a:endParaRPr lang="zh-CN" altLang="en-US" smtClean="0">
              <a:latin typeface="宋体" pitchFamily="2" charset="-122"/>
            </a:endParaRPr>
          </a:p>
        </p:txBody>
      </p:sp>
      <p:sp>
        <p:nvSpPr>
          <p:cNvPr id="4485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403350" y="1628775"/>
            <a:ext cx="6192986" cy="4176713"/>
          </a:xfrm>
        </p:spPr>
        <p:txBody>
          <a:bodyPr>
            <a:normAutofit/>
          </a:bodyPr>
          <a:lstStyle/>
          <a:p>
            <a:pPr eaLnBrk="1" hangingPunct="1">
              <a:buFont typeface="Wingdings" pitchFamily="2" charset="2"/>
              <a:buNone/>
            </a:pPr>
            <a:r>
              <a:rPr lang="zh-CN" altLang="en-US" sz="2800" dirty="0" smtClean="0">
                <a:solidFill>
                  <a:srgbClr val="CC0066"/>
                </a:solidFill>
              </a:rPr>
              <a:t>&amp;=</a:t>
            </a:r>
          </a:p>
          <a:p>
            <a:pPr eaLnBrk="1" hangingPunct="1">
              <a:buFont typeface="Wingdings" pitchFamily="2" charset="2"/>
              <a:buNone/>
            </a:pPr>
            <a:r>
              <a:rPr lang="zh-CN" altLang="en-US" sz="2800" dirty="0" smtClean="0">
                <a:solidFill>
                  <a:srgbClr val="CC0066"/>
                </a:solidFill>
              </a:rPr>
              <a:t>|=</a:t>
            </a:r>
          </a:p>
          <a:p>
            <a:pPr eaLnBrk="1" hangingPunct="1">
              <a:buFont typeface="Wingdings" pitchFamily="2" charset="2"/>
              <a:buNone/>
            </a:pPr>
            <a:r>
              <a:rPr lang="zh-CN" altLang="en-US" sz="2800" dirty="0" smtClean="0">
                <a:solidFill>
                  <a:srgbClr val="CC0066"/>
                </a:solidFill>
              </a:rPr>
              <a:t>^=</a:t>
            </a:r>
          </a:p>
          <a:p>
            <a:pPr eaLnBrk="1" hangingPunct="1">
              <a:buFont typeface="Wingdings" pitchFamily="2" charset="2"/>
              <a:buNone/>
            </a:pPr>
            <a:r>
              <a:rPr lang="zh-CN" altLang="en-US" sz="2800" dirty="0" smtClean="0">
                <a:solidFill>
                  <a:srgbClr val="CC0066"/>
                </a:solidFill>
              </a:rPr>
              <a:t>&gt;&gt;=</a:t>
            </a:r>
          </a:p>
          <a:p>
            <a:pPr eaLnBrk="1" hangingPunct="1">
              <a:buFont typeface="Wingdings" pitchFamily="2" charset="2"/>
              <a:buNone/>
            </a:pPr>
            <a:r>
              <a:rPr lang="zh-CN" altLang="en-US" sz="2800" dirty="0" smtClean="0">
                <a:solidFill>
                  <a:srgbClr val="CC0066"/>
                </a:solidFill>
              </a:rPr>
              <a:t>&lt;&lt;=</a:t>
            </a:r>
          </a:p>
          <a:p>
            <a:pPr eaLnBrk="1" hangingPunct="1">
              <a:lnSpc>
                <a:spcPct val="70000"/>
              </a:lnSpc>
              <a:spcBef>
                <a:spcPct val="50000"/>
              </a:spcBef>
              <a:buFont typeface="Wingdings" pitchFamily="2" charset="2"/>
              <a:buNone/>
            </a:pPr>
            <a:endParaRPr lang="zh-CN" altLang="en-US" sz="2800" dirty="0" smtClean="0"/>
          </a:p>
          <a:p>
            <a:pPr lvl="1" eaLnBrk="1" hangingPunct="1">
              <a:lnSpc>
                <a:spcPct val="70000"/>
              </a:lnSpc>
              <a:spcBef>
                <a:spcPct val="50000"/>
              </a:spcBef>
              <a:buFont typeface="Wingdings" pitchFamily="2" charset="2"/>
              <a:buNone/>
            </a:pPr>
            <a:r>
              <a:rPr lang="en-US" altLang="zh-CN" sz="2400" dirty="0" smtClean="0"/>
              <a:t>a &amp;= b   </a:t>
            </a:r>
            <a:r>
              <a:rPr lang="zh-CN" altLang="en-US" sz="2400" dirty="0" smtClean="0"/>
              <a:t>相当于  </a:t>
            </a:r>
            <a:r>
              <a:rPr lang="en-US" altLang="zh-CN" sz="2400" dirty="0" smtClean="0"/>
              <a:t>a = a &amp; b </a:t>
            </a:r>
          </a:p>
          <a:p>
            <a:pPr lvl="1" eaLnBrk="1" hangingPunct="1">
              <a:lnSpc>
                <a:spcPct val="70000"/>
              </a:lnSpc>
              <a:spcBef>
                <a:spcPct val="50000"/>
              </a:spcBef>
              <a:buFont typeface="Wingdings" pitchFamily="2" charset="2"/>
              <a:buNone/>
            </a:pPr>
            <a:r>
              <a:rPr lang="en-US" altLang="zh-CN" sz="2400" dirty="0" smtClean="0"/>
              <a:t>a &lt;&lt;= 2  </a:t>
            </a:r>
            <a:r>
              <a:rPr lang="zh-CN" altLang="en-US" sz="2400" dirty="0" smtClean="0"/>
              <a:t>相当于  </a:t>
            </a:r>
            <a:r>
              <a:rPr lang="en-US" altLang="zh-CN" sz="2400" dirty="0" smtClean="0"/>
              <a:t>a = a &lt;&lt; 2</a:t>
            </a:r>
            <a:endParaRPr lang="zh-CN" altLang="en-US" sz="2400" dirty="0" smtClean="0"/>
          </a:p>
        </p:txBody>
      </p:sp>
      <p:sp>
        <p:nvSpPr>
          <p:cNvPr id="74756" name="Rectangle 4"/>
          <p:cNvSpPr>
            <a:spLocks noChangeArrowheads="1"/>
          </p:cNvSpPr>
          <p:nvPr/>
        </p:nvSpPr>
        <p:spPr bwMode="auto">
          <a:xfrm>
            <a:off x="457200" y="4038600"/>
            <a:ext cx="815340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/>
          <a:lstStyle/>
          <a:p>
            <a:pPr marL="742950" lvl="1" indent="-285750">
              <a:lnSpc>
                <a:spcPct val="70000"/>
              </a:lnSpc>
              <a:spcBef>
                <a:spcPct val="50000"/>
              </a:spcBef>
              <a:buClr>
                <a:schemeClr val="accent2"/>
              </a:buClr>
              <a:buSzPct val="80000"/>
              <a:buFont typeface="Wingdings" pitchFamily="2" charset="2"/>
              <a:buNone/>
            </a:pPr>
            <a:endParaRPr lang="en-US" altLang="zh-CN" sz="2800" b="1"/>
          </a:p>
        </p:txBody>
      </p:sp>
      <p:sp>
        <p:nvSpPr>
          <p:cNvPr id="74757" name="灯片编号占位符 1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9pPr>
          </a:lstStyle>
          <a:p>
            <a:pPr eaLnBrk="1" hangingPunct="1"/>
            <a:fld id="{B2A4A2F1-835E-44F3-BB58-EAA3E4C270C3}" type="slidenum">
              <a:rPr lang="zh-CN" altLang="en-US" smtClean="0">
                <a:latin typeface="Arial Black" pitchFamily="34" charset="0"/>
              </a:rPr>
              <a:pPr eaLnBrk="1" hangingPunct="1"/>
              <a:t>62</a:t>
            </a:fld>
            <a:endParaRPr lang="en-US" altLang="zh-CN" smtClean="0"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303987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85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485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85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485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85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4485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85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4485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85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4485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85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4485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85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4485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8515" grpId="0" build="p" bldLvl="2"/>
    </p:bld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57200"/>
            <a:ext cx="6923088" cy="955675"/>
          </a:xfrm>
        </p:spPr>
        <p:txBody>
          <a:bodyPr/>
          <a:lstStyle/>
          <a:p>
            <a:pPr algn="just" eaLnBrk="1" hangingPunct="1"/>
            <a:r>
              <a:rPr lang="en-US" altLang="zh-CN" smtClean="0"/>
              <a:t>6.5.8  </a:t>
            </a:r>
            <a:r>
              <a:rPr lang="zh-CN" altLang="en-US" smtClean="0"/>
              <a:t>其他运算</a:t>
            </a:r>
          </a:p>
        </p:txBody>
      </p:sp>
      <p:sp>
        <p:nvSpPr>
          <p:cNvPr id="4300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371600"/>
            <a:ext cx="8229600" cy="4800600"/>
          </a:xfrm>
        </p:spPr>
        <p:txBody>
          <a:bodyPr/>
          <a:lstStyle/>
          <a:p>
            <a:pPr algn="just" eaLnBrk="1" hangingPunct="1"/>
            <a:r>
              <a:rPr lang="zh-CN" altLang="en-US" sz="2800" dirty="0" smtClean="0"/>
              <a:t>长度运算符</a:t>
            </a:r>
            <a:r>
              <a:rPr lang="zh-CN" altLang="en-US" sz="2800" dirty="0" smtClean="0">
                <a:solidFill>
                  <a:srgbClr val="CC0066"/>
                </a:solidFill>
              </a:rPr>
              <a:t> </a:t>
            </a:r>
            <a:r>
              <a:rPr lang="en-US" altLang="zh-CN" dirty="0" err="1" smtClean="0">
                <a:solidFill>
                  <a:srgbClr val="CC0066"/>
                </a:solidFill>
                <a:ea typeface="Arial Unicode MS" pitchFamily="34" charset="-122"/>
                <a:cs typeface="Arial Unicode MS" pitchFamily="34" charset="-122"/>
              </a:rPr>
              <a:t>sizeof</a:t>
            </a:r>
            <a:endParaRPr lang="en-US" altLang="zh-CN" dirty="0" smtClean="0">
              <a:solidFill>
                <a:srgbClr val="CC0066"/>
              </a:solidFill>
              <a:ea typeface="Arial Unicode MS" pitchFamily="34" charset="-122"/>
              <a:cs typeface="Arial Unicode MS" pitchFamily="34" charset="-122"/>
            </a:endParaRPr>
          </a:p>
          <a:p>
            <a:pPr lvl="1" algn="just" eaLnBrk="1" hangingPunct="1">
              <a:buFont typeface="Wingdings" pitchFamily="2" charset="2"/>
              <a:buNone/>
            </a:pPr>
            <a:r>
              <a:rPr lang="zh-CN" altLang="en-US" dirty="0" smtClean="0">
                <a:latin typeface="宋体" pitchFamily="2" charset="-122"/>
              </a:rPr>
              <a:t>单目运算符，计算变量或数据类型的字节长度</a:t>
            </a:r>
          </a:p>
          <a:p>
            <a:pPr lvl="1" algn="just" eaLnBrk="1" hangingPunct="1">
              <a:buFont typeface="Wingdings" pitchFamily="2" charset="2"/>
              <a:buNone/>
            </a:pPr>
            <a:r>
              <a:rPr lang="en-US" altLang="zh-CN" dirty="0" err="1" smtClean="0"/>
              <a:t>int</a:t>
            </a:r>
            <a:r>
              <a:rPr lang="en-US" altLang="zh-CN" dirty="0" smtClean="0"/>
              <a:t> a;</a:t>
            </a:r>
          </a:p>
          <a:p>
            <a:pPr lvl="1" algn="just" eaLnBrk="1" hangingPunct="1">
              <a:buFont typeface="Wingdings" pitchFamily="2" charset="2"/>
              <a:buNone/>
            </a:pPr>
            <a:r>
              <a:rPr lang="en-US" altLang="zh-CN" dirty="0" err="1" smtClean="0">
                <a:ea typeface="Arial Unicode MS" pitchFamily="34" charset="-122"/>
                <a:cs typeface="Arial Unicode MS" pitchFamily="34" charset="-122"/>
              </a:rPr>
              <a:t>sizeof</a:t>
            </a:r>
            <a:r>
              <a:rPr lang="en-US" altLang="zh-CN" dirty="0" smtClean="0">
                <a:ea typeface="Arial Unicode MS" pitchFamily="34" charset="-122"/>
                <a:cs typeface="Arial Unicode MS" pitchFamily="34" charset="-122"/>
              </a:rPr>
              <a:t>(a)</a:t>
            </a:r>
          </a:p>
          <a:p>
            <a:pPr lvl="2" algn="just" eaLnBrk="1" hangingPunct="1">
              <a:buFont typeface="Wingdings" pitchFamily="2" charset="2"/>
              <a:buNone/>
            </a:pPr>
            <a:r>
              <a:rPr lang="zh-CN" altLang="en-US" dirty="0" smtClean="0">
                <a:latin typeface="宋体" pitchFamily="2" charset="-122"/>
              </a:rPr>
              <a:t>求整型变量</a:t>
            </a:r>
            <a:r>
              <a:rPr lang="zh-CN" altLang="en-US" dirty="0" smtClean="0">
                <a:ea typeface="Arial Unicode MS" pitchFamily="34" charset="-122"/>
                <a:cs typeface="Arial Unicode MS" pitchFamily="34" charset="-122"/>
              </a:rPr>
              <a:t> </a:t>
            </a:r>
            <a:r>
              <a:rPr lang="en-US" altLang="zh-CN" dirty="0" smtClean="0">
                <a:ea typeface="Arial Unicode MS" pitchFamily="34" charset="-122"/>
                <a:cs typeface="Arial Unicode MS" pitchFamily="34" charset="-122"/>
              </a:rPr>
              <a:t>a </a:t>
            </a:r>
            <a:r>
              <a:rPr lang="zh-CN" altLang="en-US" dirty="0" smtClean="0">
                <a:latin typeface="宋体" pitchFamily="2" charset="-122"/>
              </a:rPr>
              <a:t>的长度，值为</a:t>
            </a:r>
            <a:r>
              <a:rPr lang="zh-CN" altLang="en-US" dirty="0" smtClean="0">
                <a:ea typeface="Arial Unicode MS" pitchFamily="34" charset="-122"/>
                <a:cs typeface="Arial Unicode MS" pitchFamily="34" charset="-122"/>
              </a:rPr>
              <a:t>4</a:t>
            </a:r>
            <a:endParaRPr lang="en-US" altLang="zh-CN" dirty="0" smtClean="0">
              <a:ea typeface="Arial Unicode MS" pitchFamily="34" charset="-122"/>
              <a:cs typeface="Arial Unicode MS" pitchFamily="34" charset="-122"/>
            </a:endParaRPr>
          </a:p>
          <a:p>
            <a:pPr lvl="1" algn="just" eaLnBrk="1" hangingPunct="1">
              <a:buFont typeface="Wingdings" pitchFamily="2" charset="2"/>
              <a:buNone/>
            </a:pPr>
            <a:r>
              <a:rPr lang="en-US" altLang="zh-CN" dirty="0" err="1" smtClean="0">
                <a:ea typeface="Arial Unicode MS" pitchFamily="34" charset="-122"/>
                <a:cs typeface="Arial Unicode MS" pitchFamily="34" charset="-122"/>
              </a:rPr>
              <a:t>sizeof</a:t>
            </a:r>
            <a:r>
              <a:rPr lang="en-US" altLang="zh-CN" dirty="0" smtClean="0">
                <a:ea typeface="Arial Unicode MS" pitchFamily="34" charset="-122"/>
                <a:cs typeface="Arial Unicode MS" pitchFamily="34" charset="-122"/>
              </a:rPr>
              <a:t>(</a:t>
            </a:r>
            <a:r>
              <a:rPr lang="en-US" altLang="zh-CN" dirty="0" err="1" smtClean="0">
                <a:ea typeface="Arial Unicode MS" pitchFamily="34" charset="-122"/>
                <a:cs typeface="Arial Unicode MS" pitchFamily="34" charset="-122"/>
              </a:rPr>
              <a:t>int</a:t>
            </a:r>
            <a:r>
              <a:rPr lang="en-US" altLang="zh-CN" dirty="0" smtClean="0">
                <a:ea typeface="Arial Unicode MS" pitchFamily="34" charset="-122"/>
                <a:cs typeface="Arial Unicode MS" pitchFamily="34" charset="-122"/>
              </a:rPr>
              <a:t>)</a:t>
            </a:r>
          </a:p>
          <a:p>
            <a:pPr lvl="2" algn="just" eaLnBrk="1" hangingPunct="1">
              <a:buFont typeface="Wingdings" pitchFamily="2" charset="2"/>
              <a:buNone/>
            </a:pPr>
            <a:r>
              <a:rPr lang="zh-CN" altLang="en-US" dirty="0" smtClean="0">
                <a:latin typeface="宋体" pitchFamily="2" charset="-122"/>
              </a:rPr>
              <a:t>求整型的长度，值为</a:t>
            </a:r>
            <a:r>
              <a:rPr lang="zh-CN" altLang="en-US" dirty="0" smtClean="0">
                <a:ea typeface="Arial Unicode MS" pitchFamily="34" charset="-122"/>
                <a:cs typeface="Arial Unicode MS" pitchFamily="34" charset="-122"/>
              </a:rPr>
              <a:t>4</a:t>
            </a:r>
            <a:endParaRPr lang="en-US" altLang="zh-CN" dirty="0" smtClean="0">
              <a:ea typeface="Arial Unicode MS" pitchFamily="34" charset="-122"/>
              <a:cs typeface="Arial Unicode MS" pitchFamily="34" charset="-122"/>
            </a:endParaRPr>
          </a:p>
          <a:p>
            <a:pPr lvl="1" algn="just" eaLnBrk="1" hangingPunct="1">
              <a:buFont typeface="Wingdings" pitchFamily="2" charset="2"/>
              <a:buNone/>
            </a:pPr>
            <a:r>
              <a:rPr lang="en-US" altLang="zh-CN" dirty="0" err="1" smtClean="0">
                <a:ea typeface="Arial Unicode MS" pitchFamily="34" charset="-122"/>
                <a:cs typeface="Arial Unicode MS" pitchFamily="34" charset="-122"/>
              </a:rPr>
              <a:t>sizeof</a:t>
            </a:r>
            <a:r>
              <a:rPr lang="en-US" altLang="zh-CN" dirty="0" smtClean="0">
                <a:ea typeface="Arial Unicode MS" pitchFamily="34" charset="-122"/>
                <a:cs typeface="Arial Unicode MS" pitchFamily="34" charset="-122"/>
              </a:rPr>
              <a:t>(double)</a:t>
            </a:r>
          </a:p>
          <a:p>
            <a:pPr lvl="2" algn="just" eaLnBrk="1" hangingPunct="1">
              <a:buFont typeface="Wingdings" pitchFamily="2" charset="2"/>
              <a:buNone/>
            </a:pPr>
            <a:r>
              <a:rPr lang="zh-CN" altLang="en-US" dirty="0" smtClean="0">
                <a:latin typeface="宋体" pitchFamily="2" charset="-122"/>
              </a:rPr>
              <a:t>求双精度浮点型的长度，值为</a:t>
            </a:r>
            <a:endParaRPr lang="en-US" altLang="zh-CN" dirty="0" smtClean="0">
              <a:ea typeface="Arial Unicode MS" pitchFamily="34" charset="-122"/>
              <a:cs typeface="Arial Unicode MS" pitchFamily="34" charset="-122"/>
            </a:endParaRPr>
          </a:p>
        </p:txBody>
      </p:sp>
      <p:sp>
        <p:nvSpPr>
          <p:cNvPr id="75780" name="灯片编号占位符 1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9pPr>
          </a:lstStyle>
          <a:p>
            <a:pPr eaLnBrk="1" hangingPunct="1"/>
            <a:fld id="{328B2608-8583-45D4-837E-D142FF5DB2B7}" type="slidenum">
              <a:rPr lang="zh-CN" altLang="en-US" smtClean="0">
                <a:latin typeface="Arial Black" pitchFamily="34" charset="0"/>
              </a:rPr>
              <a:pPr eaLnBrk="1" hangingPunct="1"/>
              <a:t>63</a:t>
            </a:fld>
            <a:endParaRPr lang="en-US" altLang="zh-CN" smtClean="0"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184955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0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0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0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0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0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0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0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08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08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0083" grpId="0" build="p" bldLvl="2" autoUpdateAnimBg="0"/>
    </p:bld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/>
          <p:cNvSpPr>
            <a:spLocks noGrp="1" noChangeArrowheads="1"/>
          </p:cNvSpPr>
          <p:nvPr>
            <p:ph type="title"/>
          </p:nvPr>
        </p:nvSpPr>
        <p:spPr>
          <a:xfrm>
            <a:off x="755650" y="288925"/>
            <a:ext cx="6624638" cy="908050"/>
          </a:xfrm>
        </p:spPr>
        <p:txBody>
          <a:bodyPr/>
          <a:lstStyle/>
          <a:p>
            <a:pPr eaLnBrk="1" hangingPunct="1"/>
            <a:r>
              <a:rPr lang="zh-CN" altLang="en-US" smtClean="0"/>
              <a:t>运算符的优先级和结合性</a:t>
            </a:r>
          </a:p>
        </p:txBody>
      </p:sp>
      <p:sp>
        <p:nvSpPr>
          <p:cNvPr id="768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12825" y="1190625"/>
            <a:ext cx="5791200" cy="5334000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90000"/>
              </a:lnSpc>
            </a:pPr>
            <a:r>
              <a:rPr lang="zh-CN" altLang="en-US" sz="2800" smtClean="0"/>
              <a:t>( )</a:t>
            </a:r>
          </a:p>
          <a:p>
            <a:pPr eaLnBrk="1" hangingPunct="1">
              <a:lnSpc>
                <a:spcPct val="90000"/>
              </a:lnSpc>
            </a:pPr>
            <a:r>
              <a:rPr lang="zh-CN" altLang="en-US" sz="2800" smtClean="0"/>
              <a:t>!  -  +  ++  --   (类型名）</a:t>
            </a:r>
            <a:r>
              <a:rPr lang="en-US" altLang="zh-CN" sz="2800" smtClean="0"/>
              <a:t>sizeof</a:t>
            </a:r>
          </a:p>
          <a:p>
            <a:pPr eaLnBrk="1" hangingPunct="1">
              <a:lnSpc>
                <a:spcPct val="90000"/>
              </a:lnSpc>
            </a:pPr>
            <a:r>
              <a:rPr lang="zh-CN" altLang="en-US" sz="2800" smtClean="0"/>
              <a:t>* 	/   %		</a:t>
            </a:r>
          </a:p>
          <a:p>
            <a:pPr eaLnBrk="1" hangingPunct="1">
              <a:lnSpc>
                <a:spcPct val="90000"/>
              </a:lnSpc>
            </a:pPr>
            <a:r>
              <a:rPr lang="zh-CN" altLang="en-US" sz="2800" smtClean="0"/>
              <a:t>+	-</a:t>
            </a:r>
          </a:p>
          <a:p>
            <a:pPr eaLnBrk="1" hangingPunct="1">
              <a:lnSpc>
                <a:spcPct val="90000"/>
              </a:lnSpc>
            </a:pPr>
            <a:r>
              <a:rPr lang="zh-CN" altLang="en-US" sz="2800" smtClean="0"/>
              <a:t>&lt;  &lt;=  &gt;  &gt;=</a:t>
            </a:r>
          </a:p>
          <a:p>
            <a:pPr eaLnBrk="1" hangingPunct="1">
              <a:lnSpc>
                <a:spcPct val="90000"/>
              </a:lnSpc>
            </a:pPr>
            <a:r>
              <a:rPr lang="zh-CN" altLang="en-US" sz="2800" smtClean="0"/>
              <a:t>==  !=</a:t>
            </a:r>
          </a:p>
          <a:p>
            <a:pPr eaLnBrk="1" hangingPunct="1">
              <a:lnSpc>
                <a:spcPct val="90000"/>
              </a:lnSpc>
            </a:pPr>
            <a:r>
              <a:rPr lang="zh-CN" altLang="en-US" sz="2800" smtClean="0"/>
              <a:t>&amp;&amp;</a:t>
            </a:r>
          </a:p>
          <a:p>
            <a:pPr eaLnBrk="1" hangingPunct="1">
              <a:lnSpc>
                <a:spcPct val="90000"/>
              </a:lnSpc>
            </a:pPr>
            <a:r>
              <a:rPr lang="zh-CN" altLang="en-US" sz="2800" smtClean="0"/>
              <a:t>||</a:t>
            </a:r>
          </a:p>
          <a:p>
            <a:pPr eaLnBrk="1" hangingPunct="1">
              <a:lnSpc>
                <a:spcPct val="90000"/>
              </a:lnSpc>
            </a:pPr>
            <a:r>
              <a:rPr lang="zh-CN" altLang="en-US" sz="2800" smtClean="0"/>
              <a:t>? : </a:t>
            </a:r>
          </a:p>
          <a:p>
            <a:pPr eaLnBrk="1" hangingPunct="1">
              <a:lnSpc>
                <a:spcPct val="90000"/>
              </a:lnSpc>
            </a:pPr>
            <a:r>
              <a:rPr lang="zh-CN" altLang="en-US" sz="2800" smtClean="0"/>
              <a:t>=  +=  -=  *=  /=  %=</a:t>
            </a:r>
          </a:p>
          <a:p>
            <a:pPr eaLnBrk="1" hangingPunct="1">
              <a:lnSpc>
                <a:spcPct val="90000"/>
              </a:lnSpc>
            </a:pPr>
            <a:r>
              <a:rPr lang="zh-CN" altLang="en-US" sz="2800" smtClean="0"/>
              <a:t>,</a:t>
            </a:r>
          </a:p>
        </p:txBody>
      </p:sp>
      <p:grpSp>
        <p:nvGrpSpPr>
          <p:cNvPr id="76804" name="Group 13"/>
          <p:cNvGrpSpPr>
            <a:grpSpLocks/>
          </p:cNvGrpSpPr>
          <p:nvPr/>
        </p:nvGrpSpPr>
        <p:grpSpPr bwMode="auto">
          <a:xfrm>
            <a:off x="133350" y="1885950"/>
            <a:ext cx="685800" cy="3810000"/>
            <a:chOff x="1056" y="1056"/>
            <a:chExt cx="432" cy="2400"/>
          </a:xfrm>
        </p:grpSpPr>
        <p:sp>
          <p:nvSpPr>
            <p:cNvPr id="76806" name="Line 10"/>
            <p:cNvSpPr>
              <a:spLocks noChangeShapeType="1"/>
            </p:cNvSpPr>
            <p:nvPr/>
          </p:nvSpPr>
          <p:spPr bwMode="auto">
            <a:xfrm flipH="1">
              <a:off x="1104" y="1056"/>
              <a:ext cx="384" cy="0"/>
            </a:xfrm>
            <a:prstGeom prst="line">
              <a:avLst/>
            </a:prstGeom>
            <a:noFill/>
            <a:ln w="38100" cmpd="dbl">
              <a:solidFill>
                <a:srgbClr val="CC0066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2075" tIns="46038" rIns="92075" bIns="46038"/>
            <a:lstStyle/>
            <a:p>
              <a:endParaRPr lang="zh-CN" altLang="en-US"/>
            </a:p>
          </p:txBody>
        </p:sp>
        <p:sp>
          <p:nvSpPr>
            <p:cNvPr id="76807" name="Line 11"/>
            <p:cNvSpPr>
              <a:spLocks noChangeShapeType="1"/>
            </p:cNvSpPr>
            <p:nvPr/>
          </p:nvSpPr>
          <p:spPr bwMode="auto">
            <a:xfrm flipH="1">
              <a:off x="1056" y="3456"/>
              <a:ext cx="384" cy="0"/>
            </a:xfrm>
            <a:prstGeom prst="line">
              <a:avLst/>
            </a:prstGeom>
            <a:noFill/>
            <a:ln w="38100" cmpd="dbl">
              <a:solidFill>
                <a:srgbClr val="CC0066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2075" tIns="46038" rIns="92075" bIns="46038"/>
            <a:lstStyle/>
            <a:p>
              <a:endParaRPr lang="zh-CN" altLang="en-US"/>
            </a:p>
          </p:txBody>
        </p:sp>
        <p:sp>
          <p:nvSpPr>
            <p:cNvPr id="76808" name="Line 12"/>
            <p:cNvSpPr>
              <a:spLocks noChangeShapeType="1"/>
            </p:cNvSpPr>
            <p:nvPr/>
          </p:nvSpPr>
          <p:spPr bwMode="auto">
            <a:xfrm flipH="1">
              <a:off x="1056" y="3168"/>
              <a:ext cx="384" cy="0"/>
            </a:xfrm>
            <a:prstGeom prst="line">
              <a:avLst/>
            </a:prstGeom>
            <a:noFill/>
            <a:ln w="38100" cmpd="dbl">
              <a:solidFill>
                <a:srgbClr val="CC0066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2075" tIns="46038" rIns="92075" bIns="46038"/>
            <a:lstStyle/>
            <a:p>
              <a:endParaRPr lang="zh-CN" altLang="en-US"/>
            </a:p>
          </p:txBody>
        </p:sp>
      </p:grpSp>
      <p:sp>
        <p:nvSpPr>
          <p:cNvPr id="76805" name="灯片编号占位符 1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9pPr>
          </a:lstStyle>
          <a:p>
            <a:pPr eaLnBrk="1" hangingPunct="1"/>
            <a:fld id="{2CDB4EA3-3D32-45F0-9002-1D3F1658AA99}" type="slidenum">
              <a:rPr lang="zh-CN" altLang="en-US" smtClean="0">
                <a:latin typeface="Arial Black" pitchFamily="34" charset="0"/>
              </a:rPr>
              <a:pPr eaLnBrk="1" hangingPunct="1"/>
              <a:t>64</a:t>
            </a:fld>
            <a:endParaRPr lang="en-US" altLang="zh-CN" smtClean="0"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042009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[</a:t>
            </a:r>
            <a:r>
              <a:rPr lang="zh-CN" altLang="en-US" smtClean="0"/>
              <a:t>例</a:t>
            </a:r>
            <a:r>
              <a:rPr lang="en-US" altLang="zh-CN" smtClean="0"/>
              <a:t>6-5] </a:t>
            </a:r>
            <a:r>
              <a:rPr lang="zh-CN" altLang="en-US" smtClean="0"/>
              <a:t>大小写字母转换 </a:t>
            </a:r>
            <a:endParaRPr lang="zh-CN" altLang="en-US" dirty="0" smtClean="0"/>
          </a:p>
        </p:txBody>
      </p:sp>
      <p:sp>
        <p:nvSpPr>
          <p:cNvPr id="778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altLang="zh-CN" dirty="0" err="1" smtClean="0"/>
              <a:t>ch</a:t>
            </a:r>
            <a:r>
              <a:rPr lang="en-US" altLang="zh-CN" dirty="0" smtClean="0"/>
              <a:t> = </a:t>
            </a:r>
            <a:r>
              <a:rPr lang="en-US" altLang="zh-CN" dirty="0" err="1" smtClean="0"/>
              <a:t>getchar</a:t>
            </a:r>
            <a:r>
              <a:rPr lang="en-US" altLang="zh-CN" dirty="0" smtClean="0"/>
              <a:t>();</a:t>
            </a:r>
            <a:endParaRPr lang="zh-CN" altLang="en-US" dirty="0" smtClean="0"/>
          </a:p>
          <a:p>
            <a:pPr marL="0" indent="0">
              <a:buNone/>
            </a:pPr>
            <a:r>
              <a:rPr lang="en-US" altLang="zh-CN" dirty="0" smtClean="0"/>
              <a:t>while(</a:t>
            </a:r>
            <a:r>
              <a:rPr lang="en-US" altLang="zh-CN" dirty="0" err="1" smtClean="0"/>
              <a:t>ch</a:t>
            </a:r>
            <a:r>
              <a:rPr lang="en-US" altLang="zh-CN" dirty="0" smtClean="0"/>
              <a:t> != '\n')</a:t>
            </a:r>
          </a:p>
          <a:p>
            <a:pPr marL="0" indent="0">
              <a:buNone/>
            </a:pPr>
            <a:r>
              <a:rPr lang="en-US" altLang="zh-CN" dirty="0" smtClean="0"/>
              <a:t>{</a:t>
            </a:r>
          </a:p>
          <a:p>
            <a:pPr marL="0" indent="0">
              <a:buNone/>
            </a:pPr>
            <a:r>
              <a:rPr lang="en-US" altLang="zh-CN" dirty="0" smtClean="0"/>
              <a:t>   if(</a:t>
            </a:r>
            <a:r>
              <a:rPr lang="en-US" altLang="zh-CN" dirty="0" err="1" smtClean="0"/>
              <a:t>ch</a:t>
            </a:r>
            <a:r>
              <a:rPr lang="en-US" altLang="zh-CN" dirty="0" smtClean="0"/>
              <a:t> &gt;= 'A' &amp;&amp; </a:t>
            </a:r>
            <a:r>
              <a:rPr lang="en-US" altLang="zh-CN" dirty="0" err="1" smtClean="0"/>
              <a:t>ch</a:t>
            </a:r>
            <a:r>
              <a:rPr lang="en-US" altLang="zh-CN" dirty="0" smtClean="0"/>
              <a:t> &lt;= 'Z')</a:t>
            </a:r>
            <a:r>
              <a:rPr lang="zh-CN" altLang="en-US" dirty="0" smtClean="0"/>
              <a:t>   </a:t>
            </a:r>
            <a:endParaRPr lang="en-US" altLang="zh-CN" dirty="0" smtClean="0"/>
          </a:p>
          <a:p>
            <a:pPr marL="0" indent="0">
              <a:buNone/>
            </a:pPr>
            <a:r>
              <a:rPr lang="en-US" altLang="zh-CN" dirty="0" smtClean="0"/>
              <a:t>      </a:t>
            </a:r>
            <a:r>
              <a:rPr lang="en-US" altLang="zh-CN" dirty="0" err="1" smtClean="0"/>
              <a:t>ch</a:t>
            </a:r>
            <a:r>
              <a:rPr lang="en-US" altLang="zh-CN" dirty="0" smtClean="0"/>
              <a:t> = </a:t>
            </a:r>
            <a:r>
              <a:rPr lang="en-US" altLang="zh-CN" dirty="0" err="1" smtClean="0"/>
              <a:t>ch</a:t>
            </a:r>
            <a:r>
              <a:rPr lang="en-US" altLang="zh-CN" dirty="0" smtClean="0"/>
              <a:t> - 'A' + 'a'; </a:t>
            </a:r>
            <a:endParaRPr lang="zh-CN" altLang="en-US" dirty="0" smtClean="0"/>
          </a:p>
          <a:p>
            <a:pPr marL="0" indent="0">
              <a:buNone/>
            </a:pPr>
            <a:r>
              <a:rPr lang="zh-CN" altLang="en-US" dirty="0" smtClean="0"/>
              <a:t>   </a:t>
            </a:r>
            <a:r>
              <a:rPr lang="en-US" altLang="zh-CN" dirty="0" smtClean="0"/>
              <a:t>else if((</a:t>
            </a:r>
            <a:r>
              <a:rPr lang="en-US" altLang="zh-CN" dirty="0" err="1" smtClean="0"/>
              <a:t>ch</a:t>
            </a:r>
            <a:r>
              <a:rPr lang="en-US" altLang="zh-CN" dirty="0" smtClean="0"/>
              <a:t> &gt;= 'a' &amp;&amp; </a:t>
            </a:r>
            <a:r>
              <a:rPr lang="en-US" altLang="zh-CN" dirty="0" err="1" smtClean="0"/>
              <a:t>ch</a:t>
            </a:r>
            <a:r>
              <a:rPr lang="en-US" altLang="zh-CN" dirty="0" smtClean="0"/>
              <a:t> &lt;= 'z' )</a:t>
            </a:r>
            <a:r>
              <a:rPr lang="zh-CN" altLang="en-US" dirty="0" smtClean="0"/>
              <a:t> </a:t>
            </a:r>
            <a:endParaRPr lang="en-US" altLang="zh-CN" dirty="0" smtClean="0"/>
          </a:p>
          <a:p>
            <a:pPr marL="0" indent="0">
              <a:buNone/>
            </a:pPr>
            <a:r>
              <a:rPr lang="en-US" altLang="zh-CN" dirty="0" smtClean="0"/>
              <a:t>      </a:t>
            </a:r>
            <a:r>
              <a:rPr lang="en-US" altLang="zh-CN" dirty="0" err="1" smtClean="0"/>
              <a:t>ch</a:t>
            </a:r>
            <a:r>
              <a:rPr lang="en-US" altLang="zh-CN" dirty="0" smtClean="0"/>
              <a:t> = </a:t>
            </a:r>
            <a:r>
              <a:rPr lang="en-US" altLang="zh-CN" dirty="0" err="1" smtClean="0"/>
              <a:t>ch</a:t>
            </a:r>
            <a:r>
              <a:rPr lang="en-US" altLang="zh-CN" dirty="0" smtClean="0"/>
              <a:t> - 'a' + 'A'; </a:t>
            </a:r>
            <a:endParaRPr lang="zh-CN" altLang="en-US" dirty="0" smtClean="0"/>
          </a:p>
          <a:p>
            <a:pPr marL="0" indent="0">
              <a:buNone/>
            </a:pPr>
            <a:r>
              <a:rPr lang="en-US" altLang="zh-CN" dirty="0" smtClean="0"/>
              <a:t>   </a:t>
            </a:r>
            <a:r>
              <a:rPr lang="en-US" altLang="zh-CN" dirty="0" err="1" smtClean="0"/>
              <a:t>putchar</a:t>
            </a:r>
            <a:r>
              <a:rPr lang="en-US" altLang="zh-CN" dirty="0" smtClean="0"/>
              <a:t>(</a:t>
            </a:r>
            <a:r>
              <a:rPr lang="en-US" altLang="zh-CN" dirty="0" err="1" smtClean="0"/>
              <a:t>ch</a:t>
            </a:r>
            <a:r>
              <a:rPr lang="en-US" altLang="zh-CN" dirty="0" smtClean="0"/>
              <a:t>);</a:t>
            </a:r>
          </a:p>
          <a:p>
            <a:pPr marL="0" indent="0">
              <a:buNone/>
            </a:pPr>
            <a:r>
              <a:rPr lang="zh-CN" altLang="en-US" dirty="0" smtClean="0"/>
              <a:t>   </a:t>
            </a:r>
            <a:r>
              <a:rPr lang="en-US" altLang="zh-CN" dirty="0" err="1" smtClean="0"/>
              <a:t>ch</a:t>
            </a:r>
            <a:r>
              <a:rPr lang="en-US" altLang="zh-CN" dirty="0" smtClean="0"/>
              <a:t> = </a:t>
            </a:r>
            <a:r>
              <a:rPr lang="en-US" altLang="zh-CN" dirty="0" err="1" smtClean="0"/>
              <a:t>getchar</a:t>
            </a:r>
            <a:r>
              <a:rPr lang="en-US" altLang="zh-CN" dirty="0" smtClean="0"/>
              <a:t>(); </a:t>
            </a:r>
          </a:p>
          <a:p>
            <a:pPr marL="0" indent="0">
              <a:buNone/>
            </a:pPr>
            <a:r>
              <a:rPr lang="en-US" altLang="zh-CN" dirty="0" smtClean="0"/>
              <a:t>}</a:t>
            </a:r>
            <a:endParaRPr lang="en-US" altLang="zh-CN" dirty="0" smtClean="0"/>
          </a:p>
        </p:txBody>
      </p:sp>
      <p:sp>
        <p:nvSpPr>
          <p:cNvPr id="77834" name="灯片编号占位符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9pPr>
          </a:lstStyle>
          <a:p>
            <a:fld id="{7EBB1967-8C9B-43AB-AE9F-F8397DE247BA}" type="slidenum">
              <a:rPr lang="zh-CN" altLang="en-US" smtClean="0"/>
              <a:pPr/>
              <a:t>65</a:t>
            </a:fld>
            <a:endParaRPr lang="en-US" altLang="zh-CN" smtClean="0"/>
          </a:p>
        </p:txBody>
      </p:sp>
    </p:spTree>
    <p:extLst>
      <p:ext uri="{BB962C8B-B14F-4D97-AF65-F5344CB8AC3E}">
        <p14:creationId xmlns:p14="http://schemas.microsoft.com/office/powerpoint/2010/main" val="2212996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228600"/>
            <a:ext cx="8534400" cy="6096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altLang="zh-CN" smtClean="0"/>
              <a:t>6.5.9  </a:t>
            </a:r>
            <a:r>
              <a:rPr lang="zh-CN" altLang="en-US" smtClean="0">
                <a:latin typeface="宋体" pitchFamily="2" charset="-122"/>
              </a:rPr>
              <a:t>程序解析－大小写字母转换</a:t>
            </a:r>
            <a:r>
              <a:rPr lang="zh-CN" altLang="en-US" smtClean="0"/>
              <a:t> </a:t>
            </a:r>
          </a:p>
        </p:txBody>
      </p:sp>
      <p:sp>
        <p:nvSpPr>
          <p:cNvPr id="778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340768"/>
            <a:ext cx="8583613" cy="518385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zh-CN" sz="2400" dirty="0" smtClean="0"/>
              <a:t>while( </a:t>
            </a:r>
            <a:r>
              <a:rPr lang="en-US" altLang="zh-CN" sz="2400" dirty="0">
                <a:solidFill>
                  <a:srgbClr val="FFFF00"/>
                </a:solidFill>
              </a:rPr>
              <a:t>(</a:t>
            </a:r>
            <a:r>
              <a:rPr lang="en-US" altLang="zh-CN" sz="2400" dirty="0" err="1">
                <a:solidFill>
                  <a:srgbClr val="FFFF00"/>
                </a:solidFill>
              </a:rPr>
              <a:t>ch</a:t>
            </a:r>
            <a:r>
              <a:rPr lang="en-US" altLang="zh-CN" sz="2400" dirty="0">
                <a:solidFill>
                  <a:srgbClr val="FFFF00"/>
                </a:solidFill>
              </a:rPr>
              <a:t> </a:t>
            </a:r>
            <a:r>
              <a:rPr lang="en-US" altLang="zh-CN" sz="2400" dirty="0">
                <a:solidFill>
                  <a:srgbClr val="FFFF00"/>
                </a:solidFill>
              </a:rPr>
              <a:t>= </a:t>
            </a:r>
            <a:r>
              <a:rPr lang="en-US" altLang="zh-CN" sz="2400" dirty="0" err="1">
                <a:solidFill>
                  <a:srgbClr val="FFFF00"/>
                </a:solidFill>
              </a:rPr>
              <a:t>getchar</a:t>
            </a:r>
            <a:r>
              <a:rPr lang="en-US" altLang="zh-CN" sz="2400" dirty="0" smtClean="0">
                <a:solidFill>
                  <a:srgbClr val="FFFF00"/>
                </a:solidFill>
              </a:rPr>
              <a:t>()) </a:t>
            </a:r>
            <a:r>
              <a:rPr lang="en-US" altLang="zh-CN" sz="2400" dirty="0">
                <a:solidFill>
                  <a:srgbClr val="FFFF00"/>
                </a:solidFill>
              </a:rPr>
              <a:t>!= '\</a:t>
            </a:r>
            <a:r>
              <a:rPr lang="en-US" altLang="zh-CN" sz="2400" dirty="0" smtClean="0">
                <a:solidFill>
                  <a:srgbClr val="FFFF00"/>
                </a:solidFill>
              </a:rPr>
              <a:t>n' </a:t>
            </a:r>
            <a:r>
              <a:rPr lang="en-US" altLang="zh-CN" sz="2400" dirty="0" smtClean="0"/>
              <a:t>)</a:t>
            </a:r>
            <a:endParaRPr lang="en-US" altLang="zh-CN" sz="2400" dirty="0"/>
          </a:p>
          <a:p>
            <a:pPr marL="0" indent="0">
              <a:buNone/>
            </a:pPr>
            <a:r>
              <a:rPr lang="en-US" altLang="zh-CN" sz="2400" dirty="0"/>
              <a:t>{</a:t>
            </a:r>
          </a:p>
          <a:p>
            <a:pPr marL="0" indent="0">
              <a:buNone/>
            </a:pPr>
            <a:r>
              <a:rPr lang="en-US" altLang="zh-CN" sz="2400" dirty="0"/>
              <a:t>   if(</a:t>
            </a:r>
            <a:r>
              <a:rPr lang="en-US" altLang="zh-CN" sz="2400" dirty="0" err="1"/>
              <a:t>ch</a:t>
            </a:r>
            <a:r>
              <a:rPr lang="en-US" altLang="zh-CN" sz="2400" dirty="0"/>
              <a:t> &gt;= 'A' &amp;&amp; </a:t>
            </a:r>
            <a:r>
              <a:rPr lang="en-US" altLang="zh-CN" sz="2400" dirty="0" err="1"/>
              <a:t>ch</a:t>
            </a:r>
            <a:r>
              <a:rPr lang="en-US" altLang="zh-CN" sz="2400" dirty="0"/>
              <a:t> &lt;= 'Z')</a:t>
            </a:r>
            <a:r>
              <a:rPr lang="zh-CN" altLang="en-US" sz="2400" dirty="0"/>
              <a:t>   </a:t>
            </a:r>
            <a:endParaRPr lang="en-US" altLang="zh-CN" sz="2400" dirty="0"/>
          </a:p>
          <a:p>
            <a:pPr marL="0" indent="0">
              <a:buNone/>
            </a:pPr>
            <a:r>
              <a:rPr lang="en-US" altLang="zh-CN" sz="2400" dirty="0"/>
              <a:t>      </a:t>
            </a:r>
            <a:r>
              <a:rPr lang="en-US" altLang="zh-CN" sz="2400" dirty="0" err="1"/>
              <a:t>ch</a:t>
            </a:r>
            <a:r>
              <a:rPr lang="en-US" altLang="zh-CN" sz="2400" dirty="0"/>
              <a:t> = </a:t>
            </a:r>
            <a:r>
              <a:rPr lang="en-US" altLang="zh-CN" sz="2400" dirty="0" err="1"/>
              <a:t>ch</a:t>
            </a:r>
            <a:r>
              <a:rPr lang="en-US" altLang="zh-CN" sz="2400" dirty="0"/>
              <a:t> - 'A' + 'a'; </a:t>
            </a:r>
            <a:endParaRPr lang="zh-CN" altLang="en-US" sz="2400" dirty="0"/>
          </a:p>
          <a:p>
            <a:pPr marL="0" indent="0">
              <a:buNone/>
            </a:pPr>
            <a:r>
              <a:rPr lang="zh-CN" altLang="en-US" sz="2400" dirty="0"/>
              <a:t>   </a:t>
            </a:r>
            <a:r>
              <a:rPr lang="en-US" altLang="zh-CN" sz="2400" dirty="0"/>
              <a:t>else if((</a:t>
            </a:r>
            <a:r>
              <a:rPr lang="en-US" altLang="zh-CN" sz="2400" dirty="0" err="1"/>
              <a:t>ch</a:t>
            </a:r>
            <a:r>
              <a:rPr lang="en-US" altLang="zh-CN" sz="2400" dirty="0"/>
              <a:t> &gt;= 'a' &amp;&amp; </a:t>
            </a:r>
            <a:r>
              <a:rPr lang="en-US" altLang="zh-CN" sz="2400" dirty="0" err="1"/>
              <a:t>ch</a:t>
            </a:r>
            <a:r>
              <a:rPr lang="en-US" altLang="zh-CN" sz="2400" dirty="0"/>
              <a:t> &lt;= 'z' )</a:t>
            </a:r>
            <a:r>
              <a:rPr lang="zh-CN" altLang="en-US" sz="2400" dirty="0"/>
              <a:t> </a:t>
            </a:r>
            <a:endParaRPr lang="en-US" altLang="zh-CN" sz="2400" dirty="0"/>
          </a:p>
          <a:p>
            <a:pPr marL="0" indent="0">
              <a:buNone/>
            </a:pPr>
            <a:r>
              <a:rPr lang="en-US" altLang="zh-CN" sz="2400" dirty="0"/>
              <a:t>      </a:t>
            </a:r>
            <a:r>
              <a:rPr lang="en-US" altLang="zh-CN" sz="2400" dirty="0" err="1"/>
              <a:t>ch</a:t>
            </a:r>
            <a:r>
              <a:rPr lang="en-US" altLang="zh-CN" sz="2400" dirty="0"/>
              <a:t> = </a:t>
            </a:r>
            <a:r>
              <a:rPr lang="en-US" altLang="zh-CN" sz="2400" dirty="0" err="1"/>
              <a:t>ch</a:t>
            </a:r>
            <a:r>
              <a:rPr lang="en-US" altLang="zh-CN" sz="2400" dirty="0"/>
              <a:t> - 'a' + 'A'; </a:t>
            </a:r>
            <a:endParaRPr lang="zh-CN" altLang="en-US" sz="2400" dirty="0"/>
          </a:p>
          <a:p>
            <a:pPr marL="0" indent="0">
              <a:buNone/>
            </a:pPr>
            <a:r>
              <a:rPr lang="en-US" altLang="zh-CN" sz="2400" dirty="0"/>
              <a:t>   </a:t>
            </a:r>
            <a:r>
              <a:rPr lang="en-US" altLang="zh-CN" sz="2400" dirty="0" err="1"/>
              <a:t>putchar</a:t>
            </a:r>
            <a:r>
              <a:rPr lang="en-US" altLang="zh-CN" sz="2400" dirty="0"/>
              <a:t>(</a:t>
            </a:r>
            <a:r>
              <a:rPr lang="en-US" altLang="zh-CN" sz="2400" dirty="0" err="1"/>
              <a:t>ch</a:t>
            </a:r>
            <a:r>
              <a:rPr lang="en-US" altLang="zh-CN" sz="2400" dirty="0"/>
              <a:t>);</a:t>
            </a:r>
          </a:p>
          <a:p>
            <a:pPr marL="0" indent="0">
              <a:buNone/>
            </a:pPr>
            <a:r>
              <a:rPr lang="zh-CN" altLang="en-US" sz="2400" dirty="0"/>
              <a:t>   </a:t>
            </a:r>
            <a:r>
              <a:rPr lang="en-US" altLang="zh-CN" sz="2400" dirty="0" err="1"/>
              <a:t>ch</a:t>
            </a:r>
            <a:r>
              <a:rPr lang="en-US" altLang="zh-CN" sz="2400" dirty="0"/>
              <a:t> = </a:t>
            </a:r>
            <a:r>
              <a:rPr lang="en-US" altLang="zh-CN" sz="2400" dirty="0" err="1"/>
              <a:t>getchar</a:t>
            </a:r>
            <a:r>
              <a:rPr lang="en-US" altLang="zh-CN" sz="2400" dirty="0"/>
              <a:t>(); </a:t>
            </a:r>
          </a:p>
          <a:p>
            <a:pPr marL="0" indent="0">
              <a:buNone/>
            </a:pPr>
            <a:r>
              <a:rPr lang="en-US" altLang="zh-CN" sz="2400" dirty="0"/>
              <a:t>}</a:t>
            </a:r>
          </a:p>
        </p:txBody>
      </p:sp>
      <p:sp>
        <p:nvSpPr>
          <p:cNvPr id="433165" name="Rectangle 13"/>
          <p:cNvSpPr>
            <a:spLocks noChangeArrowheads="1"/>
          </p:cNvSpPr>
          <p:nvPr/>
        </p:nvSpPr>
        <p:spPr bwMode="auto">
          <a:xfrm>
            <a:off x="4211960" y="4221088"/>
            <a:ext cx="4428492" cy="23766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2075" tIns="46038" rIns="92075" bIns="46038">
            <a:spAutoFit/>
          </a:bodyPr>
          <a:lstStyle/>
          <a:p>
            <a:pPr algn="just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80000"/>
            </a:pPr>
            <a:r>
              <a:rPr kumimoji="1" lang="zh-CN" altLang="en-US" sz="2800" b="1" dirty="0" smtClean="0">
                <a:solidFill>
                  <a:srgbClr val="FF0000"/>
                </a:solidFill>
                <a:ea typeface="仿宋_GB2312" pitchFamily="49" charset="-122"/>
              </a:rPr>
              <a:t>可以把</a:t>
            </a:r>
            <a:endParaRPr kumimoji="1" lang="en-US" altLang="zh-CN" sz="2800" b="1" dirty="0" smtClean="0">
              <a:solidFill>
                <a:srgbClr val="FF0000"/>
              </a:solidFill>
              <a:ea typeface="仿宋_GB2312" pitchFamily="49" charset="-122"/>
            </a:endParaRPr>
          </a:p>
          <a:p>
            <a:pPr algn="just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80000"/>
            </a:pPr>
            <a:r>
              <a:rPr lang="en-US" altLang="zh-CN" sz="2800" dirty="0" smtClean="0">
                <a:solidFill>
                  <a:srgbClr val="FFFF00"/>
                </a:solidFill>
              </a:rPr>
              <a:t>(</a:t>
            </a:r>
            <a:r>
              <a:rPr lang="en-US" altLang="zh-CN" sz="2800" dirty="0" err="1" smtClean="0">
                <a:solidFill>
                  <a:srgbClr val="FFFF00"/>
                </a:solidFill>
              </a:rPr>
              <a:t>ch</a:t>
            </a:r>
            <a:r>
              <a:rPr lang="en-US" altLang="zh-CN" sz="2800" dirty="0" smtClean="0">
                <a:solidFill>
                  <a:srgbClr val="FFFF00"/>
                </a:solidFill>
              </a:rPr>
              <a:t> </a:t>
            </a:r>
            <a:r>
              <a:rPr lang="en-US" altLang="zh-CN" sz="2800" dirty="0">
                <a:solidFill>
                  <a:srgbClr val="FFFF00"/>
                </a:solidFill>
              </a:rPr>
              <a:t>= </a:t>
            </a:r>
            <a:r>
              <a:rPr lang="en-US" altLang="zh-CN" sz="2800" dirty="0" err="1">
                <a:solidFill>
                  <a:srgbClr val="FFFF00"/>
                </a:solidFill>
              </a:rPr>
              <a:t>getchar</a:t>
            </a:r>
            <a:r>
              <a:rPr lang="en-US" altLang="zh-CN" sz="2800" dirty="0">
                <a:solidFill>
                  <a:srgbClr val="FFFF00"/>
                </a:solidFill>
              </a:rPr>
              <a:t>()) != '\</a:t>
            </a:r>
            <a:r>
              <a:rPr lang="en-US" altLang="zh-CN" sz="2800" dirty="0" smtClean="0">
                <a:solidFill>
                  <a:srgbClr val="FFFF00"/>
                </a:solidFill>
              </a:rPr>
              <a:t>n' </a:t>
            </a:r>
          </a:p>
          <a:p>
            <a:pPr algn="just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80000"/>
            </a:pPr>
            <a:r>
              <a:rPr kumimoji="1" lang="zh-CN" altLang="en-US" sz="2800" b="1" dirty="0" smtClean="0">
                <a:solidFill>
                  <a:srgbClr val="FF0000"/>
                </a:solidFill>
                <a:ea typeface="仿宋_GB2312" pitchFamily="49" charset="-122"/>
              </a:rPr>
              <a:t>改为</a:t>
            </a:r>
            <a:endParaRPr kumimoji="1" lang="en-US" altLang="zh-CN" sz="2800" b="1" dirty="0" smtClean="0">
              <a:solidFill>
                <a:srgbClr val="FF0000"/>
              </a:solidFill>
              <a:ea typeface="仿宋_GB2312" pitchFamily="49" charset="-122"/>
            </a:endParaRPr>
          </a:p>
          <a:p>
            <a:pPr algn="just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80000"/>
            </a:pPr>
            <a:r>
              <a:rPr lang="en-US" altLang="zh-CN" sz="2800" dirty="0" err="1">
                <a:solidFill>
                  <a:srgbClr val="FFFF00"/>
                </a:solidFill>
              </a:rPr>
              <a:t>ch</a:t>
            </a:r>
            <a:r>
              <a:rPr lang="en-US" altLang="zh-CN" sz="2800" dirty="0">
                <a:solidFill>
                  <a:srgbClr val="FFFF00"/>
                </a:solidFill>
              </a:rPr>
              <a:t> = </a:t>
            </a:r>
            <a:r>
              <a:rPr lang="en-US" altLang="zh-CN" sz="2800" dirty="0" err="1">
                <a:solidFill>
                  <a:srgbClr val="FFFF00"/>
                </a:solidFill>
              </a:rPr>
              <a:t>getchar</a:t>
            </a:r>
            <a:r>
              <a:rPr lang="en-US" altLang="zh-CN" sz="2800" dirty="0" smtClean="0">
                <a:solidFill>
                  <a:srgbClr val="FFFF00"/>
                </a:solidFill>
              </a:rPr>
              <a:t>() </a:t>
            </a:r>
            <a:r>
              <a:rPr lang="en-US" altLang="zh-CN" sz="2800" dirty="0">
                <a:solidFill>
                  <a:srgbClr val="FFFF00"/>
                </a:solidFill>
              </a:rPr>
              <a:t>!= '\</a:t>
            </a:r>
            <a:r>
              <a:rPr lang="en-US" altLang="zh-CN" sz="2800" dirty="0" smtClean="0">
                <a:solidFill>
                  <a:srgbClr val="FFFF00"/>
                </a:solidFill>
              </a:rPr>
              <a:t>n'</a:t>
            </a:r>
          </a:p>
          <a:p>
            <a:pPr algn="just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80000"/>
            </a:pPr>
            <a:r>
              <a:rPr kumimoji="1" lang="zh-CN" altLang="en-US" sz="2800" b="1" dirty="0">
                <a:solidFill>
                  <a:srgbClr val="FF0000"/>
                </a:solidFill>
                <a:ea typeface="仿宋_GB2312" pitchFamily="49" charset="-122"/>
              </a:rPr>
              <a:t>吗？</a:t>
            </a:r>
            <a:endParaRPr kumimoji="1" lang="zh-CN" altLang="en-US" sz="2800" b="1" dirty="0">
              <a:solidFill>
                <a:srgbClr val="FF0000"/>
              </a:solidFill>
              <a:ea typeface="仿宋_GB2312" pitchFamily="49" charset="-122"/>
            </a:endParaRPr>
          </a:p>
        </p:txBody>
      </p:sp>
      <p:sp>
        <p:nvSpPr>
          <p:cNvPr id="77834" name="灯片编号占位符 1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9pPr>
          </a:lstStyle>
          <a:p>
            <a:pPr eaLnBrk="1" hangingPunct="1"/>
            <a:fld id="{7EBB1967-8C9B-43AB-AE9F-F8397DE247BA}" type="slidenum">
              <a:rPr lang="zh-CN" altLang="en-US" smtClean="0">
                <a:latin typeface="Arial Black" pitchFamily="34" charset="0"/>
              </a:rPr>
              <a:pPr eaLnBrk="1" hangingPunct="1"/>
              <a:t>66</a:t>
            </a:fld>
            <a:endParaRPr lang="en-US" altLang="zh-CN" smtClean="0"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61195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3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331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331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3165" grpId="0"/>
    </p:bld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CN" altLang="en-US" smtClean="0"/>
              <a:t>本章内容</a:t>
            </a:r>
            <a:r>
              <a:rPr lang="zh-CN" altLang="en-US"/>
              <a:t>总结</a:t>
            </a:r>
            <a:endParaRPr lang="zh-CN" altLang="en-US" dirty="0" smtClean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0113" y="2133600"/>
            <a:ext cx="7200900" cy="3743325"/>
          </a:xfrm>
        </p:spPr>
        <p:txBody>
          <a:bodyPr/>
          <a:lstStyle/>
          <a:p>
            <a:pPr marL="476250" indent="-476250" eaLnBrk="1" hangingPunct="1">
              <a:spcBef>
                <a:spcPct val="40000"/>
              </a:spcBef>
              <a:buFont typeface="Wingdings" pitchFamily="2" charset="2"/>
              <a:buNone/>
            </a:pPr>
            <a:r>
              <a:rPr lang="en-US" altLang="zh-CN" smtClean="0"/>
              <a:t>6.1  </a:t>
            </a:r>
            <a:r>
              <a:rPr lang="zh-CN" altLang="en-US" smtClean="0">
                <a:latin typeface="宋体" pitchFamily="2" charset="-122"/>
              </a:rPr>
              <a:t>数据的存储和基本数据类型</a:t>
            </a:r>
            <a:r>
              <a:rPr lang="zh-CN" altLang="en-US" smtClean="0"/>
              <a:t> </a:t>
            </a:r>
            <a:endParaRPr lang="en-US" altLang="zh-CN" smtClean="0"/>
          </a:p>
          <a:p>
            <a:pPr marL="476250" indent="-476250" eaLnBrk="1" hangingPunct="1">
              <a:spcBef>
                <a:spcPct val="40000"/>
              </a:spcBef>
              <a:buFont typeface="Wingdings" pitchFamily="2" charset="2"/>
              <a:buNone/>
            </a:pPr>
            <a:r>
              <a:rPr lang="en-US" altLang="zh-CN" smtClean="0"/>
              <a:t>6.2  </a:t>
            </a:r>
            <a:r>
              <a:rPr lang="zh-CN" altLang="en-US" smtClean="0">
                <a:latin typeface="宋体" pitchFamily="2" charset="-122"/>
              </a:rPr>
              <a:t>常量和变量</a:t>
            </a:r>
            <a:r>
              <a:rPr lang="zh-CN" altLang="en-US" smtClean="0"/>
              <a:t> </a:t>
            </a:r>
          </a:p>
          <a:p>
            <a:pPr marL="476250" indent="-476250" eaLnBrk="1" hangingPunct="1">
              <a:spcBef>
                <a:spcPct val="40000"/>
              </a:spcBef>
              <a:buFont typeface="Wingdings" pitchFamily="2" charset="2"/>
              <a:buNone/>
            </a:pPr>
            <a:r>
              <a:rPr lang="en-US" altLang="zh-CN" smtClean="0"/>
              <a:t>6.3  </a:t>
            </a:r>
            <a:r>
              <a:rPr lang="zh-CN" altLang="en-US" smtClean="0">
                <a:latin typeface="宋体" pitchFamily="2" charset="-122"/>
              </a:rPr>
              <a:t>数据的输入和输出</a:t>
            </a:r>
            <a:endParaRPr lang="zh-CN" altLang="en-US" smtClean="0"/>
          </a:p>
          <a:p>
            <a:pPr marL="476250" indent="-476250" eaLnBrk="1" hangingPunct="1">
              <a:spcBef>
                <a:spcPct val="40000"/>
              </a:spcBef>
              <a:buFont typeface="Wingdings" pitchFamily="2" charset="2"/>
              <a:buNone/>
            </a:pPr>
            <a:r>
              <a:rPr lang="en-US" altLang="zh-CN" smtClean="0"/>
              <a:t>6.4  </a:t>
            </a:r>
            <a:r>
              <a:rPr lang="zh-CN" altLang="en-US" smtClean="0">
                <a:latin typeface="宋体" pitchFamily="2" charset="-122"/>
              </a:rPr>
              <a:t>类型转换</a:t>
            </a:r>
            <a:endParaRPr lang="zh-CN" altLang="en-US" smtClean="0"/>
          </a:p>
          <a:p>
            <a:pPr marL="476250" indent="-476250" eaLnBrk="1" hangingPunct="1">
              <a:spcBef>
                <a:spcPct val="40000"/>
              </a:spcBef>
              <a:buFont typeface="Wingdings" pitchFamily="2" charset="2"/>
              <a:buNone/>
            </a:pPr>
            <a:r>
              <a:rPr lang="en-US" altLang="zh-CN" smtClean="0"/>
              <a:t>6.5  </a:t>
            </a:r>
            <a:r>
              <a:rPr lang="zh-CN" altLang="en-US" smtClean="0">
                <a:latin typeface="宋体" pitchFamily="2" charset="-122"/>
              </a:rPr>
              <a:t>表达式</a:t>
            </a:r>
            <a:endParaRPr lang="zh-CN" altLang="en-US" smtClean="0"/>
          </a:p>
        </p:txBody>
      </p:sp>
      <p:sp>
        <p:nvSpPr>
          <p:cNvPr id="3076" name="灯片编号占位符 1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9pPr>
          </a:lstStyle>
          <a:p>
            <a:pPr eaLnBrk="1" hangingPunct="1"/>
            <a:fld id="{2BB64778-083D-4A22-80FE-AC4444DECBB2}" type="slidenum">
              <a:rPr lang="zh-CN" altLang="en-US" smtClean="0">
                <a:latin typeface="Arial Black" pitchFamily="34" charset="0"/>
              </a:rPr>
              <a:pPr eaLnBrk="1" hangingPunct="1"/>
              <a:t>67</a:t>
            </a:fld>
            <a:endParaRPr lang="en-US" altLang="zh-CN" smtClean="0"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900917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原码 反码 补码</a:t>
            </a:r>
            <a:endParaRPr lang="zh-CN" altLang="en-US" dirty="0" smtClean="0"/>
          </a:p>
        </p:txBody>
      </p:sp>
      <p:sp>
        <p:nvSpPr>
          <p:cNvPr id="3010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pPr lvl="1"/>
            <a:r>
              <a:rPr lang="zh-CN" altLang="en-US" dirty="0" smtClean="0"/>
              <a:t>32767</a:t>
            </a:r>
          </a:p>
          <a:p>
            <a:pPr lvl="2"/>
            <a:r>
              <a:rPr lang="zh-CN" altLang="en-US" dirty="0" smtClean="0"/>
              <a:t>补码   </a:t>
            </a:r>
            <a:r>
              <a:rPr lang="zh-CN" altLang="en-US" dirty="0" smtClean="0">
                <a:solidFill>
                  <a:srgbClr val="FF0000"/>
                </a:solidFill>
              </a:rPr>
              <a:t>0</a:t>
            </a:r>
            <a:r>
              <a:rPr lang="zh-CN" altLang="en-US" dirty="0" smtClean="0"/>
              <a:t> 111 1111 1111 1111</a:t>
            </a:r>
          </a:p>
          <a:p>
            <a:pPr lvl="2"/>
            <a:endParaRPr lang="zh-CN" altLang="en-US" dirty="0" smtClean="0"/>
          </a:p>
          <a:p>
            <a:pPr lvl="1"/>
            <a:r>
              <a:rPr lang="zh-CN" altLang="en-US" dirty="0" smtClean="0"/>
              <a:t>-32767</a:t>
            </a:r>
          </a:p>
          <a:p>
            <a:pPr lvl="2"/>
            <a:r>
              <a:rPr lang="zh-CN" altLang="en-US" dirty="0" smtClean="0"/>
              <a:t>原码   </a:t>
            </a:r>
            <a:r>
              <a:rPr lang="zh-CN" altLang="en-US" dirty="0">
                <a:solidFill>
                  <a:srgbClr val="FF0000"/>
                </a:solidFill>
              </a:rPr>
              <a:t>1</a:t>
            </a:r>
            <a:r>
              <a:rPr lang="zh-CN" altLang="en-US" dirty="0" smtClean="0"/>
              <a:t> 111 1111 1111 1111</a:t>
            </a:r>
          </a:p>
          <a:p>
            <a:pPr lvl="2"/>
            <a:r>
              <a:rPr lang="zh-CN" altLang="en-US" dirty="0" smtClean="0"/>
              <a:t>反码   </a:t>
            </a:r>
            <a:r>
              <a:rPr lang="zh-CN" altLang="en-US" dirty="0">
                <a:solidFill>
                  <a:srgbClr val="FF0000"/>
                </a:solidFill>
              </a:rPr>
              <a:t>1</a:t>
            </a:r>
            <a:r>
              <a:rPr lang="zh-CN" altLang="en-US" dirty="0" smtClean="0"/>
              <a:t> 000 0000 0000 0000     原码取反</a:t>
            </a:r>
          </a:p>
          <a:p>
            <a:pPr lvl="2"/>
            <a:r>
              <a:rPr lang="zh-CN" altLang="en-US" dirty="0" smtClean="0"/>
              <a:t>补码   </a:t>
            </a:r>
            <a:r>
              <a:rPr lang="zh-CN" altLang="en-US" dirty="0">
                <a:solidFill>
                  <a:srgbClr val="FF0000"/>
                </a:solidFill>
              </a:rPr>
              <a:t>1</a:t>
            </a:r>
            <a:r>
              <a:rPr lang="zh-CN" altLang="en-US" dirty="0" smtClean="0"/>
              <a:t> 000 0000 0000 0001     反码＋1</a:t>
            </a:r>
          </a:p>
          <a:p>
            <a:pPr lvl="2"/>
            <a:endParaRPr lang="zh-CN" altLang="en-US" dirty="0" smtClean="0"/>
          </a:p>
          <a:p>
            <a:pPr lvl="1"/>
            <a:r>
              <a:rPr lang="zh-CN" altLang="en-US" dirty="0" smtClean="0"/>
              <a:t>-32768 </a:t>
            </a:r>
            <a:r>
              <a:rPr lang="zh-CN" altLang="en-US" sz="2400" dirty="0">
                <a:solidFill>
                  <a:srgbClr val="00B050"/>
                </a:solidFill>
              </a:rPr>
              <a:t>= -32767</a:t>
            </a:r>
            <a:r>
              <a:rPr lang="zh-CN" altLang="en-US" sz="2400" dirty="0" smtClean="0">
                <a:solidFill>
                  <a:srgbClr val="00B050"/>
                </a:solidFill>
              </a:rPr>
              <a:t>-1 </a:t>
            </a:r>
          </a:p>
          <a:p>
            <a:pPr lvl="2"/>
            <a:r>
              <a:rPr lang="zh-CN" altLang="en-US" dirty="0" smtClean="0"/>
              <a:t>补码   1 000 0000 0000 0000</a:t>
            </a:r>
          </a:p>
          <a:p>
            <a:pPr lvl="2"/>
            <a:r>
              <a:rPr lang="en-US" altLang="zh-CN" dirty="0" smtClean="0">
                <a:solidFill>
                  <a:srgbClr val="FFFF00"/>
                </a:solidFill>
              </a:rPr>
              <a:t>= </a:t>
            </a:r>
            <a:r>
              <a:rPr lang="en-US" altLang="zh-CN" dirty="0" smtClean="0">
                <a:solidFill>
                  <a:srgbClr val="FF0000"/>
                </a:solidFill>
              </a:rPr>
              <a:t>-</a:t>
            </a:r>
            <a:r>
              <a:rPr lang="zh-CN" altLang="en-US" dirty="0" smtClean="0">
                <a:solidFill>
                  <a:srgbClr val="FFFF00"/>
                </a:solidFill>
              </a:rPr>
              <a:t>2</a:t>
            </a:r>
            <a:r>
              <a:rPr lang="zh-CN" altLang="en-US" baseline="30000" dirty="0" smtClean="0">
                <a:solidFill>
                  <a:srgbClr val="FFFF00"/>
                </a:solidFill>
              </a:rPr>
              <a:t>15</a:t>
            </a:r>
            <a:r>
              <a:rPr lang="zh-CN" altLang="en-US" dirty="0" smtClean="0">
                <a:solidFill>
                  <a:srgbClr val="FFFF00"/>
                </a:solidFill>
              </a:rPr>
              <a:t>，2个字节的存储单元能表示的最小负数</a:t>
            </a:r>
          </a:p>
        </p:txBody>
      </p:sp>
      <p:sp>
        <p:nvSpPr>
          <p:cNvPr id="9220" name="灯片编号占位符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9pPr>
          </a:lstStyle>
          <a:p>
            <a:fld id="{33F6C608-7233-4CBA-879C-8804D40DED07}" type="slidenum">
              <a:rPr lang="zh-CN" altLang="en-US" smtClean="0"/>
              <a:pPr/>
              <a:t>7</a:t>
            </a:fld>
            <a:endParaRPr lang="en-US" altLang="zh-CN" smtClean="0"/>
          </a:p>
        </p:txBody>
      </p:sp>
    </p:spTree>
    <p:extLst>
      <p:ext uri="{BB962C8B-B14F-4D97-AF65-F5344CB8AC3E}">
        <p14:creationId xmlns:p14="http://schemas.microsoft.com/office/powerpoint/2010/main" val="37283001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10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10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10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10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10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10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105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105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105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1059" grpId="0" build="p" bldLvl="3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5496" y="1137592"/>
            <a:ext cx="7772400" cy="533400"/>
          </a:xfrm>
        </p:spPr>
        <p:txBody>
          <a:bodyPr>
            <a:normAutofit fontScale="70000" lnSpcReduction="20000"/>
          </a:bodyPr>
          <a:lstStyle/>
          <a:p>
            <a:pPr lvl="1" eaLnBrk="1" hangingPunct="1">
              <a:buFont typeface="Wingdings" pitchFamily="2" charset="2"/>
              <a:buNone/>
            </a:pPr>
            <a:r>
              <a:rPr lang="zh-CN" altLang="zh-CN" smtClean="0">
                <a:solidFill>
                  <a:srgbClr val="CC0066"/>
                </a:solidFill>
                <a:sym typeface="Symbol" pitchFamily="18" charset="2"/>
              </a:rPr>
              <a:t>  -32768                -1  0  1                   32767</a:t>
            </a:r>
            <a:r>
              <a:rPr lang="zh-CN" altLang="zh-CN" sz="2000" smtClean="0">
                <a:solidFill>
                  <a:srgbClr val="CC0066"/>
                </a:solidFill>
                <a:sym typeface="Symbol" pitchFamily="18" charset="2"/>
              </a:rPr>
              <a:t> </a:t>
            </a:r>
            <a:endParaRPr lang="zh-CN" altLang="en-US" sz="2000" smtClean="0">
              <a:solidFill>
                <a:srgbClr val="CC0066"/>
              </a:solidFill>
              <a:sym typeface="Symbol" pitchFamily="18" charset="2"/>
            </a:endParaRPr>
          </a:p>
        </p:txBody>
      </p:sp>
      <p:grpSp>
        <p:nvGrpSpPr>
          <p:cNvPr id="10243" name="Group 3"/>
          <p:cNvGrpSpPr>
            <a:grpSpLocks/>
          </p:cNvGrpSpPr>
          <p:nvPr/>
        </p:nvGrpSpPr>
        <p:grpSpPr bwMode="auto">
          <a:xfrm>
            <a:off x="568896" y="1670992"/>
            <a:ext cx="7391400" cy="990600"/>
            <a:chOff x="624" y="1200"/>
            <a:chExt cx="4656" cy="624"/>
          </a:xfrm>
        </p:grpSpPr>
        <p:sp>
          <p:nvSpPr>
            <p:cNvPr id="10247" name="Line 4"/>
            <p:cNvSpPr>
              <a:spLocks noChangeShapeType="1"/>
            </p:cNvSpPr>
            <p:nvPr/>
          </p:nvSpPr>
          <p:spPr bwMode="auto">
            <a:xfrm>
              <a:off x="960" y="1344"/>
              <a:ext cx="3936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0248" name="Line 5"/>
            <p:cNvSpPr>
              <a:spLocks noChangeShapeType="1"/>
            </p:cNvSpPr>
            <p:nvPr/>
          </p:nvSpPr>
          <p:spPr bwMode="auto">
            <a:xfrm>
              <a:off x="949" y="1200"/>
              <a:ext cx="0" cy="144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0249" name="Line 6"/>
            <p:cNvSpPr>
              <a:spLocks noChangeShapeType="1"/>
            </p:cNvSpPr>
            <p:nvPr/>
          </p:nvSpPr>
          <p:spPr bwMode="auto">
            <a:xfrm>
              <a:off x="2592" y="1200"/>
              <a:ext cx="0" cy="144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0250" name="Line 7"/>
            <p:cNvSpPr>
              <a:spLocks noChangeShapeType="1"/>
            </p:cNvSpPr>
            <p:nvPr/>
          </p:nvSpPr>
          <p:spPr bwMode="auto">
            <a:xfrm>
              <a:off x="2880" y="1200"/>
              <a:ext cx="0" cy="144"/>
            </a:xfrm>
            <a:prstGeom prst="line">
              <a:avLst/>
            </a:prstGeom>
            <a:noFill/>
            <a:ln w="38100" cap="sq">
              <a:solidFill>
                <a:schemeClr val="bg2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0251" name="Line 8"/>
            <p:cNvSpPr>
              <a:spLocks noChangeShapeType="1"/>
            </p:cNvSpPr>
            <p:nvPr/>
          </p:nvSpPr>
          <p:spPr bwMode="auto">
            <a:xfrm>
              <a:off x="3142" y="1200"/>
              <a:ext cx="0" cy="144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0252" name="Line 9"/>
            <p:cNvSpPr>
              <a:spLocks noChangeShapeType="1"/>
            </p:cNvSpPr>
            <p:nvPr/>
          </p:nvSpPr>
          <p:spPr bwMode="auto">
            <a:xfrm>
              <a:off x="4900" y="1200"/>
              <a:ext cx="0" cy="144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0253" name="Line 10"/>
            <p:cNvSpPr>
              <a:spLocks noChangeShapeType="1"/>
            </p:cNvSpPr>
            <p:nvPr/>
          </p:nvSpPr>
          <p:spPr bwMode="auto">
            <a:xfrm>
              <a:off x="4944" y="1248"/>
              <a:ext cx="336" cy="0"/>
            </a:xfrm>
            <a:prstGeom prst="line">
              <a:avLst/>
            </a:prstGeom>
            <a:noFill/>
            <a:ln w="28575" cap="sq">
              <a:solidFill>
                <a:srgbClr val="FF0000"/>
              </a:solidFill>
              <a:round/>
              <a:headEnd type="triangl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0254" name="Freeform 11"/>
            <p:cNvSpPr>
              <a:spLocks/>
            </p:cNvSpPr>
            <p:nvPr/>
          </p:nvSpPr>
          <p:spPr bwMode="auto">
            <a:xfrm>
              <a:off x="672" y="1248"/>
              <a:ext cx="4560" cy="576"/>
            </a:xfrm>
            <a:custGeom>
              <a:avLst/>
              <a:gdLst>
                <a:gd name="T0" fmla="*/ 4709 w 4416"/>
                <a:gd name="T1" fmla="*/ 0 h 768"/>
                <a:gd name="T2" fmla="*/ 4555 w 4416"/>
                <a:gd name="T3" fmla="*/ 270 h 768"/>
                <a:gd name="T4" fmla="*/ 4094 w 4416"/>
                <a:gd name="T5" fmla="*/ 351 h 768"/>
                <a:gd name="T6" fmla="*/ 2303 w 4416"/>
                <a:gd name="T7" fmla="*/ 432 h 768"/>
                <a:gd name="T8" fmla="*/ 410 w 4416"/>
                <a:gd name="T9" fmla="*/ 351 h 768"/>
                <a:gd name="T10" fmla="*/ 0 w 4416"/>
                <a:gd name="T11" fmla="*/ 27 h 76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4416" h="768">
                  <a:moveTo>
                    <a:pt x="4416" y="0"/>
                  </a:moveTo>
                  <a:cubicBezTo>
                    <a:pt x="4392" y="188"/>
                    <a:pt x="4368" y="376"/>
                    <a:pt x="4272" y="480"/>
                  </a:cubicBezTo>
                  <a:cubicBezTo>
                    <a:pt x="4176" y="584"/>
                    <a:pt x="4192" y="576"/>
                    <a:pt x="3840" y="624"/>
                  </a:cubicBezTo>
                  <a:cubicBezTo>
                    <a:pt x="3488" y="672"/>
                    <a:pt x="2736" y="768"/>
                    <a:pt x="2160" y="768"/>
                  </a:cubicBezTo>
                  <a:cubicBezTo>
                    <a:pt x="1584" y="768"/>
                    <a:pt x="744" y="744"/>
                    <a:pt x="384" y="624"/>
                  </a:cubicBezTo>
                  <a:cubicBezTo>
                    <a:pt x="24" y="504"/>
                    <a:pt x="40" y="136"/>
                    <a:pt x="0" y="48"/>
                  </a:cubicBezTo>
                </a:path>
              </a:pathLst>
            </a:custGeom>
            <a:noFill/>
            <a:ln w="12700" cap="sq" cmpd="sng">
              <a:solidFill>
                <a:srgbClr val="FF0000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0255" name="Line 12"/>
            <p:cNvSpPr>
              <a:spLocks noChangeShapeType="1"/>
            </p:cNvSpPr>
            <p:nvPr/>
          </p:nvSpPr>
          <p:spPr bwMode="auto">
            <a:xfrm>
              <a:off x="624" y="1248"/>
              <a:ext cx="336" cy="0"/>
            </a:xfrm>
            <a:prstGeom prst="line">
              <a:avLst/>
            </a:prstGeom>
            <a:noFill/>
            <a:ln w="28575" cap="sq">
              <a:solidFill>
                <a:srgbClr val="FF0000"/>
              </a:solidFill>
              <a:round/>
              <a:headEnd type="triangl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</p:grpSp>
      <p:sp>
        <p:nvSpPr>
          <p:cNvPr id="302093" name="Rectangle 13"/>
          <p:cNvSpPr>
            <a:spLocks noChangeArrowheads="1"/>
          </p:cNvSpPr>
          <p:nvPr/>
        </p:nvSpPr>
        <p:spPr bwMode="auto">
          <a:xfrm>
            <a:off x="228600" y="2753816"/>
            <a:ext cx="4343400" cy="35555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2075" tIns="46038" rIns="92075" bIns="46038"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rgbClr val="33CCCC"/>
              </a:buClr>
              <a:buSzPct val="80000"/>
              <a:buFont typeface="Wingdings" pitchFamily="2" charset="2"/>
              <a:buNone/>
            </a:pPr>
            <a:r>
              <a:rPr kumimoji="1" lang="zh-CN" altLang="en-US" b="1" dirty="0">
                <a:solidFill>
                  <a:srgbClr val="FFFF00"/>
                </a:solidFill>
                <a:latin typeface="楷体" pitchFamily="49" charset="-122"/>
                <a:ea typeface="楷体" pitchFamily="49" charset="-122"/>
                <a:sym typeface="Symbol" pitchFamily="18" charset="2"/>
              </a:rPr>
              <a:t>  </a:t>
            </a:r>
            <a:r>
              <a:rPr kumimoji="1" lang="zh-CN" altLang="en-US" b="1" dirty="0">
                <a:solidFill>
                  <a:schemeClr val="bg2"/>
                </a:solidFill>
                <a:latin typeface="楷体" pitchFamily="49" charset="-122"/>
                <a:ea typeface="楷体" pitchFamily="49" charset="-122"/>
                <a:sym typeface="Symbol" pitchFamily="18" charset="2"/>
              </a:rPr>
              <a:t>32767</a:t>
            </a:r>
            <a:r>
              <a:rPr kumimoji="1" lang="zh-CN" altLang="en-US" b="1" dirty="0">
                <a:solidFill>
                  <a:srgbClr val="FFFF00"/>
                </a:solidFill>
                <a:latin typeface="楷体" pitchFamily="49" charset="-122"/>
                <a:ea typeface="楷体" pitchFamily="49" charset="-122"/>
                <a:sym typeface="Symbol" pitchFamily="18" charset="2"/>
              </a:rPr>
              <a:t>    </a:t>
            </a:r>
            <a:r>
              <a:rPr kumimoji="1" lang="zh-CN" altLang="en-US" b="1" dirty="0">
                <a:latin typeface="楷体" pitchFamily="49" charset="-122"/>
                <a:ea typeface="楷体" pitchFamily="49" charset="-122"/>
                <a:sym typeface="Symbol" pitchFamily="18" charset="2"/>
              </a:rPr>
              <a:t>0111 1111 1111 1111</a:t>
            </a:r>
            <a:endParaRPr kumimoji="1" lang="en-US" altLang="zh-CN" b="1" dirty="0">
              <a:latin typeface="楷体" pitchFamily="49" charset="-122"/>
              <a:ea typeface="楷体" pitchFamily="49" charset="-122"/>
              <a:sym typeface="Symbol" pitchFamily="18" charset="2"/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rgbClr val="33CCCC"/>
              </a:buClr>
              <a:buSzPct val="80000"/>
              <a:buFont typeface="Wingdings" pitchFamily="2" charset="2"/>
              <a:buNone/>
            </a:pPr>
            <a:r>
              <a:rPr kumimoji="1" lang="en-US" altLang="zh-CN" b="1" dirty="0">
                <a:latin typeface="楷体" pitchFamily="49" charset="-122"/>
                <a:ea typeface="楷体" pitchFamily="49" charset="-122"/>
                <a:sym typeface="Symbol" pitchFamily="18" charset="2"/>
              </a:rPr>
              <a:t>  32766    0111 1111 1111 1110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rgbClr val="33CCCC"/>
              </a:buClr>
              <a:buSzPct val="80000"/>
              <a:buFont typeface="Wingdings" pitchFamily="2" charset="2"/>
              <a:buNone/>
            </a:pPr>
            <a:r>
              <a:rPr kumimoji="1" lang="en-US" altLang="zh-CN" b="1" dirty="0">
                <a:latin typeface="楷体" pitchFamily="49" charset="-122"/>
                <a:ea typeface="楷体" pitchFamily="49" charset="-122"/>
                <a:sym typeface="Symbol" pitchFamily="18" charset="2"/>
              </a:rPr>
              <a:t>  32765    0111 1111 1111 1101  </a:t>
            </a:r>
            <a:endParaRPr kumimoji="1" lang="zh-CN" altLang="en-US" b="1" dirty="0">
              <a:latin typeface="楷体" pitchFamily="49" charset="-122"/>
              <a:ea typeface="楷体" pitchFamily="49" charset="-122"/>
              <a:sym typeface="Symbol" pitchFamily="18" charset="2"/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rgbClr val="33CCCC"/>
              </a:buClr>
              <a:buSzPct val="80000"/>
              <a:buFont typeface="Wingdings" pitchFamily="2" charset="2"/>
              <a:buNone/>
            </a:pPr>
            <a:r>
              <a:rPr kumimoji="1" lang="zh-CN" altLang="en-US" b="1" dirty="0">
                <a:solidFill>
                  <a:srgbClr val="FFFF00"/>
                </a:solidFill>
                <a:latin typeface="楷体" pitchFamily="49" charset="-122"/>
                <a:ea typeface="楷体" pitchFamily="49" charset="-122"/>
                <a:sym typeface="Symbol" pitchFamily="18" charset="2"/>
              </a:rPr>
              <a:t>  </a:t>
            </a:r>
            <a:r>
              <a:rPr kumimoji="1" lang="zh-CN" altLang="en-US" b="1" dirty="0" smtClean="0">
                <a:solidFill>
                  <a:schemeClr val="bg2"/>
                </a:solidFill>
                <a:latin typeface="楷体" pitchFamily="49" charset="-122"/>
                <a:ea typeface="楷体" pitchFamily="49" charset="-122"/>
                <a:sym typeface="Symbol" pitchFamily="18" charset="2"/>
              </a:rPr>
              <a:t>……</a:t>
            </a:r>
            <a:endParaRPr kumimoji="1" lang="zh-CN" altLang="en-US" b="1" dirty="0">
              <a:solidFill>
                <a:schemeClr val="bg2"/>
              </a:solidFill>
              <a:latin typeface="楷体" pitchFamily="49" charset="-122"/>
              <a:ea typeface="楷体" pitchFamily="49" charset="-122"/>
              <a:sym typeface="Symbol" pitchFamily="18" charset="2"/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rgbClr val="33CCCC"/>
              </a:buClr>
              <a:buSzPct val="80000"/>
              <a:buFont typeface="Wingdings" pitchFamily="2" charset="2"/>
              <a:buNone/>
            </a:pPr>
            <a:r>
              <a:rPr kumimoji="1" lang="zh-CN" altLang="en-US" b="1" dirty="0">
                <a:solidFill>
                  <a:schemeClr val="bg2"/>
                </a:solidFill>
                <a:latin typeface="楷体" pitchFamily="49" charset="-122"/>
                <a:ea typeface="楷体" pitchFamily="49" charset="-122"/>
                <a:sym typeface="Symbol" pitchFamily="18" charset="2"/>
              </a:rPr>
              <a:t>    </a:t>
            </a:r>
            <a:r>
              <a:rPr kumimoji="1" lang="zh-CN" altLang="en-US" b="1" dirty="0" smtClean="0">
                <a:solidFill>
                  <a:schemeClr val="bg2"/>
                </a:solidFill>
                <a:latin typeface="楷体" pitchFamily="49" charset="-122"/>
                <a:ea typeface="楷体" pitchFamily="49" charset="-122"/>
                <a:sym typeface="Symbol" pitchFamily="18" charset="2"/>
              </a:rPr>
              <a:t>  </a:t>
            </a:r>
            <a:r>
              <a:rPr kumimoji="1" lang="zh-CN" altLang="en-US" b="1" dirty="0">
                <a:solidFill>
                  <a:schemeClr val="bg2"/>
                </a:solidFill>
                <a:latin typeface="楷体" pitchFamily="49" charset="-122"/>
                <a:ea typeface="楷体" pitchFamily="49" charset="-122"/>
                <a:sym typeface="Symbol" pitchFamily="18" charset="2"/>
              </a:rPr>
              <a:t>1</a:t>
            </a:r>
            <a:r>
              <a:rPr kumimoji="1" lang="zh-CN" altLang="en-US" b="1" dirty="0">
                <a:solidFill>
                  <a:srgbClr val="FFFF00"/>
                </a:solidFill>
                <a:latin typeface="楷体" pitchFamily="49" charset="-122"/>
                <a:ea typeface="楷体" pitchFamily="49" charset="-122"/>
                <a:sym typeface="Symbol" pitchFamily="18" charset="2"/>
              </a:rPr>
              <a:t>    </a:t>
            </a:r>
            <a:r>
              <a:rPr kumimoji="1" lang="zh-CN" altLang="en-US" b="1" dirty="0">
                <a:latin typeface="楷体" pitchFamily="49" charset="-122"/>
                <a:ea typeface="楷体" pitchFamily="49" charset="-122"/>
                <a:sym typeface="Symbol" pitchFamily="18" charset="2"/>
              </a:rPr>
              <a:t>0000 0000 0000 0001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rgbClr val="33CCCC"/>
              </a:buClr>
              <a:buSzPct val="80000"/>
              <a:buFont typeface="Wingdings" pitchFamily="2" charset="2"/>
              <a:buNone/>
            </a:pPr>
            <a:r>
              <a:rPr kumimoji="1" lang="zh-CN" altLang="en-US" b="1" dirty="0">
                <a:solidFill>
                  <a:schemeClr val="bg2"/>
                </a:solidFill>
                <a:latin typeface="楷体" pitchFamily="49" charset="-122"/>
                <a:ea typeface="楷体" pitchFamily="49" charset="-122"/>
                <a:sym typeface="Symbol" pitchFamily="18" charset="2"/>
              </a:rPr>
              <a:t>    </a:t>
            </a:r>
            <a:r>
              <a:rPr kumimoji="1" lang="zh-CN" altLang="en-US" b="1" dirty="0" smtClean="0">
                <a:solidFill>
                  <a:schemeClr val="bg2"/>
                </a:solidFill>
                <a:latin typeface="楷体" pitchFamily="49" charset="-122"/>
                <a:ea typeface="楷体" pitchFamily="49" charset="-122"/>
                <a:sym typeface="Symbol" pitchFamily="18" charset="2"/>
              </a:rPr>
              <a:t>  </a:t>
            </a:r>
            <a:r>
              <a:rPr kumimoji="1" lang="zh-CN" altLang="en-US" b="1" dirty="0">
                <a:solidFill>
                  <a:schemeClr val="bg2"/>
                </a:solidFill>
                <a:latin typeface="楷体" pitchFamily="49" charset="-122"/>
                <a:ea typeface="楷体" pitchFamily="49" charset="-122"/>
                <a:sym typeface="Symbol" pitchFamily="18" charset="2"/>
              </a:rPr>
              <a:t>0</a:t>
            </a:r>
            <a:r>
              <a:rPr kumimoji="1" lang="zh-CN" altLang="en-US" b="1" dirty="0">
                <a:solidFill>
                  <a:srgbClr val="FFFF00"/>
                </a:solidFill>
                <a:latin typeface="楷体" pitchFamily="49" charset="-122"/>
                <a:ea typeface="楷体" pitchFamily="49" charset="-122"/>
                <a:sym typeface="Symbol" pitchFamily="18" charset="2"/>
              </a:rPr>
              <a:t>    </a:t>
            </a:r>
            <a:r>
              <a:rPr kumimoji="1" lang="zh-CN" altLang="en-US" b="1" dirty="0">
                <a:latin typeface="楷体" pitchFamily="49" charset="-122"/>
                <a:ea typeface="楷体" pitchFamily="49" charset="-122"/>
                <a:sym typeface="Symbol" pitchFamily="18" charset="2"/>
              </a:rPr>
              <a:t>0000 0000 0000 0000</a:t>
            </a:r>
            <a:endParaRPr kumimoji="1" lang="zh-CN" altLang="en-US" b="1" dirty="0">
              <a:solidFill>
                <a:srgbClr val="FFFF00"/>
              </a:solidFill>
              <a:latin typeface="楷体" pitchFamily="49" charset="-122"/>
              <a:ea typeface="楷体" pitchFamily="49" charset="-122"/>
              <a:sym typeface="Symbol" pitchFamily="18" charset="2"/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rgbClr val="33CCCC"/>
              </a:buClr>
              <a:buSzPct val="80000"/>
              <a:buFont typeface="Wingdings" pitchFamily="2" charset="2"/>
              <a:buNone/>
            </a:pPr>
            <a:r>
              <a:rPr kumimoji="1" lang="zh-CN" altLang="en-US" b="1" dirty="0">
                <a:solidFill>
                  <a:schemeClr val="bg2"/>
                </a:solidFill>
                <a:latin typeface="楷体" pitchFamily="49" charset="-122"/>
                <a:ea typeface="楷体" pitchFamily="49" charset="-122"/>
                <a:sym typeface="Symbol" pitchFamily="18" charset="2"/>
              </a:rPr>
              <a:t>    </a:t>
            </a:r>
            <a:r>
              <a:rPr kumimoji="1" lang="zh-CN" altLang="en-US" b="1" dirty="0" smtClean="0">
                <a:solidFill>
                  <a:schemeClr val="bg2"/>
                </a:solidFill>
                <a:latin typeface="楷体" pitchFamily="49" charset="-122"/>
                <a:ea typeface="楷体" pitchFamily="49" charset="-122"/>
                <a:sym typeface="Symbol" pitchFamily="18" charset="2"/>
              </a:rPr>
              <a:t> </a:t>
            </a:r>
            <a:r>
              <a:rPr kumimoji="1" lang="zh-CN" altLang="en-US" b="1" dirty="0">
                <a:solidFill>
                  <a:schemeClr val="bg2"/>
                </a:solidFill>
                <a:latin typeface="楷体" pitchFamily="49" charset="-122"/>
                <a:ea typeface="楷体" pitchFamily="49" charset="-122"/>
                <a:sym typeface="Symbol" pitchFamily="18" charset="2"/>
              </a:rPr>
              <a:t>-1</a:t>
            </a:r>
            <a:r>
              <a:rPr kumimoji="1" lang="zh-CN" altLang="en-US" b="1" dirty="0">
                <a:solidFill>
                  <a:srgbClr val="FFFF00"/>
                </a:solidFill>
                <a:latin typeface="楷体" pitchFamily="49" charset="-122"/>
                <a:ea typeface="楷体" pitchFamily="49" charset="-122"/>
                <a:sym typeface="Symbol" pitchFamily="18" charset="2"/>
              </a:rPr>
              <a:t>   </a:t>
            </a:r>
            <a:r>
              <a:rPr kumimoji="1" lang="zh-CN" altLang="en-US" b="1" dirty="0" smtClean="0">
                <a:solidFill>
                  <a:srgbClr val="FFFF00"/>
                </a:solidFill>
                <a:latin typeface="楷体" pitchFamily="49" charset="-122"/>
                <a:ea typeface="楷体" pitchFamily="49" charset="-122"/>
                <a:sym typeface="Symbol" pitchFamily="18" charset="2"/>
              </a:rPr>
              <a:t> </a:t>
            </a:r>
            <a:r>
              <a:rPr kumimoji="1" lang="zh-CN" altLang="en-US" b="1" dirty="0" smtClean="0">
                <a:latin typeface="楷体" pitchFamily="49" charset="-122"/>
                <a:ea typeface="楷体" pitchFamily="49" charset="-122"/>
                <a:sym typeface="Symbol" pitchFamily="18" charset="2"/>
              </a:rPr>
              <a:t>1111 1111 1111 </a:t>
            </a:r>
            <a:r>
              <a:rPr kumimoji="1" lang="zh-CN" altLang="en-US" b="1" dirty="0">
                <a:latin typeface="楷体" pitchFamily="49" charset="-122"/>
                <a:ea typeface="楷体" pitchFamily="49" charset="-122"/>
                <a:sym typeface="Symbol" pitchFamily="18" charset="2"/>
              </a:rPr>
              <a:t>1111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rgbClr val="33CCCC"/>
              </a:buClr>
              <a:buSzPct val="80000"/>
              <a:buFont typeface="Wingdings" pitchFamily="2" charset="2"/>
              <a:buNone/>
            </a:pPr>
            <a:r>
              <a:rPr kumimoji="1" lang="zh-CN" altLang="en-US" b="1" dirty="0">
                <a:solidFill>
                  <a:schemeClr val="bg2"/>
                </a:solidFill>
                <a:latin typeface="楷体" pitchFamily="49" charset="-122"/>
                <a:ea typeface="楷体" pitchFamily="49" charset="-122"/>
                <a:sym typeface="Symbol" pitchFamily="18" charset="2"/>
              </a:rPr>
              <a:t>    </a:t>
            </a:r>
            <a:r>
              <a:rPr kumimoji="1" lang="zh-CN" altLang="en-US" b="1" dirty="0" smtClean="0">
                <a:solidFill>
                  <a:schemeClr val="bg2"/>
                </a:solidFill>
                <a:latin typeface="楷体" pitchFamily="49" charset="-122"/>
                <a:ea typeface="楷体" pitchFamily="49" charset="-122"/>
                <a:sym typeface="Symbol" pitchFamily="18" charset="2"/>
              </a:rPr>
              <a:t> </a:t>
            </a:r>
            <a:r>
              <a:rPr kumimoji="1" lang="zh-CN" altLang="en-US" b="1" dirty="0">
                <a:solidFill>
                  <a:schemeClr val="bg2"/>
                </a:solidFill>
                <a:latin typeface="楷体" pitchFamily="49" charset="-122"/>
                <a:ea typeface="楷体" pitchFamily="49" charset="-122"/>
                <a:sym typeface="Symbol" pitchFamily="18" charset="2"/>
              </a:rPr>
              <a:t>-2</a:t>
            </a:r>
            <a:r>
              <a:rPr kumimoji="1" lang="zh-CN" altLang="en-US" b="1" dirty="0">
                <a:solidFill>
                  <a:srgbClr val="FFFF00"/>
                </a:solidFill>
                <a:latin typeface="楷体" pitchFamily="49" charset="-122"/>
                <a:ea typeface="楷体" pitchFamily="49" charset="-122"/>
                <a:sym typeface="Symbol" pitchFamily="18" charset="2"/>
              </a:rPr>
              <a:t>   </a:t>
            </a:r>
            <a:r>
              <a:rPr kumimoji="1" lang="zh-CN" altLang="en-US" b="1" dirty="0" smtClean="0">
                <a:solidFill>
                  <a:srgbClr val="FFFF00"/>
                </a:solidFill>
                <a:latin typeface="楷体" pitchFamily="49" charset="-122"/>
                <a:ea typeface="楷体" pitchFamily="49" charset="-122"/>
                <a:sym typeface="Symbol" pitchFamily="18" charset="2"/>
              </a:rPr>
              <a:t> </a:t>
            </a:r>
            <a:r>
              <a:rPr kumimoji="1" lang="zh-CN" altLang="en-US" b="1" dirty="0" smtClean="0">
                <a:latin typeface="楷体" pitchFamily="49" charset="-122"/>
                <a:ea typeface="楷体" pitchFamily="49" charset="-122"/>
                <a:sym typeface="Symbol" pitchFamily="18" charset="2"/>
              </a:rPr>
              <a:t>1111 1111 1111 </a:t>
            </a:r>
            <a:r>
              <a:rPr kumimoji="1" lang="zh-CN" altLang="en-US" b="1" dirty="0">
                <a:latin typeface="楷体" pitchFamily="49" charset="-122"/>
                <a:ea typeface="楷体" pitchFamily="49" charset="-122"/>
                <a:sym typeface="Symbol" pitchFamily="18" charset="2"/>
              </a:rPr>
              <a:t>1110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rgbClr val="33CCCC"/>
              </a:buClr>
              <a:buSzPct val="80000"/>
              <a:buFont typeface="Wingdings" pitchFamily="2" charset="2"/>
              <a:buNone/>
            </a:pPr>
            <a:r>
              <a:rPr kumimoji="1" lang="zh-CN" altLang="en-US" b="1" dirty="0">
                <a:solidFill>
                  <a:schemeClr val="bg2"/>
                </a:solidFill>
                <a:latin typeface="楷体" pitchFamily="49" charset="-122"/>
                <a:ea typeface="楷体" pitchFamily="49" charset="-122"/>
                <a:sym typeface="Symbol" pitchFamily="18" charset="2"/>
              </a:rPr>
              <a:t>  </a:t>
            </a:r>
            <a:r>
              <a:rPr kumimoji="1" lang="zh-CN" altLang="en-US" b="1" dirty="0" smtClean="0">
                <a:solidFill>
                  <a:schemeClr val="bg2"/>
                </a:solidFill>
                <a:latin typeface="楷体" pitchFamily="49" charset="-122"/>
                <a:ea typeface="楷体" pitchFamily="49" charset="-122"/>
                <a:sym typeface="Symbol" pitchFamily="18" charset="2"/>
              </a:rPr>
              <a:t>……</a:t>
            </a:r>
            <a:endParaRPr kumimoji="1" lang="zh-CN" altLang="en-US" b="1" dirty="0">
              <a:solidFill>
                <a:schemeClr val="bg2"/>
              </a:solidFill>
              <a:latin typeface="楷体" pitchFamily="49" charset="-122"/>
              <a:ea typeface="楷体" pitchFamily="49" charset="-122"/>
              <a:sym typeface="Symbol" pitchFamily="18" charset="2"/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rgbClr val="33CCCC"/>
              </a:buClr>
              <a:buSzPct val="80000"/>
              <a:buFont typeface="Wingdings" pitchFamily="2" charset="2"/>
              <a:buNone/>
            </a:pPr>
            <a:r>
              <a:rPr kumimoji="1" lang="zh-CN" altLang="en-US" b="1" dirty="0">
                <a:solidFill>
                  <a:srgbClr val="FFFF00"/>
                </a:solidFill>
                <a:latin typeface="楷体" pitchFamily="49" charset="-122"/>
                <a:ea typeface="楷体" pitchFamily="49" charset="-122"/>
                <a:sym typeface="Symbol" pitchFamily="18" charset="2"/>
              </a:rPr>
              <a:t>  </a:t>
            </a:r>
            <a:r>
              <a:rPr kumimoji="1" lang="zh-CN" altLang="en-US" b="1" dirty="0" smtClean="0">
                <a:solidFill>
                  <a:schemeClr val="bg2"/>
                </a:solidFill>
                <a:latin typeface="楷体" pitchFamily="49" charset="-122"/>
                <a:ea typeface="楷体" pitchFamily="49" charset="-122"/>
                <a:sym typeface="Symbol" pitchFamily="18" charset="2"/>
              </a:rPr>
              <a:t>-</a:t>
            </a:r>
            <a:r>
              <a:rPr kumimoji="1" lang="zh-CN" altLang="en-US" b="1" dirty="0">
                <a:solidFill>
                  <a:schemeClr val="bg2"/>
                </a:solidFill>
                <a:latin typeface="楷体" pitchFamily="49" charset="-122"/>
                <a:ea typeface="楷体" pitchFamily="49" charset="-122"/>
                <a:sym typeface="Symbol" pitchFamily="18" charset="2"/>
              </a:rPr>
              <a:t>32767</a:t>
            </a:r>
            <a:r>
              <a:rPr kumimoji="1" lang="zh-CN" altLang="en-US" b="1" dirty="0">
                <a:solidFill>
                  <a:srgbClr val="FFFF00"/>
                </a:solidFill>
                <a:latin typeface="楷体" pitchFamily="49" charset="-122"/>
                <a:ea typeface="楷体" pitchFamily="49" charset="-122"/>
                <a:sym typeface="Symbol" pitchFamily="18" charset="2"/>
              </a:rPr>
              <a:t> </a:t>
            </a:r>
            <a:r>
              <a:rPr kumimoji="1" lang="zh-CN" altLang="en-US" b="1" dirty="0" smtClean="0">
                <a:solidFill>
                  <a:srgbClr val="FFFF00"/>
                </a:solidFill>
                <a:latin typeface="楷体" pitchFamily="49" charset="-122"/>
                <a:ea typeface="楷体" pitchFamily="49" charset="-122"/>
                <a:sym typeface="Symbol" pitchFamily="18" charset="2"/>
              </a:rPr>
              <a:t>  </a:t>
            </a:r>
            <a:r>
              <a:rPr kumimoji="1" lang="zh-CN" altLang="en-US" b="1" dirty="0">
                <a:latin typeface="楷体" pitchFamily="49" charset="-122"/>
                <a:ea typeface="楷体" pitchFamily="49" charset="-122"/>
                <a:sym typeface="Symbol" pitchFamily="18" charset="2"/>
              </a:rPr>
              <a:t>1000 0000 0000 0001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rgbClr val="33CCCC"/>
              </a:buClr>
              <a:buSzPct val="80000"/>
              <a:buFont typeface="Wingdings" pitchFamily="2" charset="2"/>
              <a:buNone/>
            </a:pPr>
            <a:r>
              <a:rPr kumimoji="1" lang="zh-CN" altLang="en-US" b="1" dirty="0">
                <a:solidFill>
                  <a:schemeClr val="bg2"/>
                </a:solidFill>
                <a:latin typeface="楷体" pitchFamily="49" charset="-122"/>
                <a:ea typeface="楷体" pitchFamily="49" charset="-122"/>
                <a:sym typeface="Symbol" pitchFamily="18" charset="2"/>
              </a:rPr>
              <a:t>  -32768</a:t>
            </a:r>
            <a:r>
              <a:rPr kumimoji="1" lang="zh-CN" altLang="en-US" b="1" dirty="0">
                <a:solidFill>
                  <a:srgbClr val="FFFF00"/>
                </a:solidFill>
                <a:latin typeface="楷体" pitchFamily="49" charset="-122"/>
                <a:ea typeface="楷体" pitchFamily="49" charset="-122"/>
                <a:sym typeface="Symbol" pitchFamily="18" charset="2"/>
              </a:rPr>
              <a:t>  </a:t>
            </a:r>
            <a:r>
              <a:rPr kumimoji="1" lang="zh-CN" altLang="en-US" b="1" dirty="0" smtClean="0">
                <a:solidFill>
                  <a:srgbClr val="FFFF00"/>
                </a:solidFill>
                <a:latin typeface="楷体" pitchFamily="49" charset="-122"/>
                <a:ea typeface="楷体" pitchFamily="49" charset="-122"/>
                <a:sym typeface="Symbol" pitchFamily="18" charset="2"/>
              </a:rPr>
              <a:t> </a:t>
            </a:r>
            <a:r>
              <a:rPr kumimoji="1" lang="zh-CN" altLang="en-US" b="1" dirty="0" smtClean="0">
                <a:latin typeface="楷体" pitchFamily="49" charset="-122"/>
                <a:ea typeface="楷体" pitchFamily="49" charset="-122"/>
                <a:sym typeface="Symbol" pitchFamily="18" charset="2"/>
              </a:rPr>
              <a:t>1000 </a:t>
            </a:r>
            <a:r>
              <a:rPr kumimoji="1" lang="zh-CN" altLang="en-US" b="1" dirty="0">
                <a:latin typeface="楷体" pitchFamily="49" charset="-122"/>
                <a:ea typeface="楷体" pitchFamily="49" charset="-122"/>
                <a:sym typeface="Symbol" pitchFamily="18" charset="2"/>
              </a:rPr>
              <a:t>0000 0000 0000</a:t>
            </a:r>
            <a:endParaRPr kumimoji="1" lang="zh-CN" altLang="zh-CN" b="1" dirty="0">
              <a:latin typeface="楷体" pitchFamily="49" charset="-122"/>
              <a:ea typeface="楷体" pitchFamily="49" charset="-122"/>
              <a:sym typeface="Symbol" pitchFamily="18" charset="2"/>
            </a:endParaRPr>
          </a:p>
        </p:txBody>
      </p:sp>
      <p:sp>
        <p:nvSpPr>
          <p:cNvPr id="302094" name="Rectangle 14"/>
          <p:cNvSpPr>
            <a:spLocks noChangeArrowheads="1"/>
          </p:cNvSpPr>
          <p:nvPr/>
        </p:nvSpPr>
        <p:spPr bwMode="auto">
          <a:xfrm>
            <a:off x="4427984" y="3063124"/>
            <a:ext cx="3822576" cy="166202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2075" tIns="46038" rIns="92075" bIns="46038"/>
          <a:lstStyle/>
          <a:p>
            <a:pPr marL="342900" indent="-342900" algn="ctr">
              <a:lnSpc>
                <a:spcPct val="90000"/>
              </a:lnSpc>
              <a:spcBef>
                <a:spcPct val="20000"/>
              </a:spcBef>
              <a:buClr>
                <a:srgbClr val="33CCCC"/>
              </a:buClr>
              <a:buSzPct val="80000"/>
              <a:buFont typeface="Wingdings" pitchFamily="2" charset="2"/>
              <a:buNone/>
            </a:pPr>
            <a:r>
              <a:rPr kumimoji="1" lang="zh-CN" altLang="en-US" b="1" dirty="0">
                <a:solidFill>
                  <a:schemeClr val="bg2"/>
                </a:solidFill>
                <a:latin typeface="楷体" pitchFamily="49" charset="-122"/>
                <a:ea typeface="楷体" pitchFamily="49" charset="-122"/>
                <a:sym typeface="Symbol" pitchFamily="18" charset="2"/>
              </a:rPr>
              <a:t>32767</a:t>
            </a:r>
            <a:r>
              <a:rPr kumimoji="1" lang="zh-CN" altLang="en-US" b="1" dirty="0">
                <a:solidFill>
                  <a:schemeClr val="accent1"/>
                </a:solidFill>
                <a:latin typeface="楷体" pitchFamily="49" charset="-122"/>
                <a:ea typeface="楷体" pitchFamily="49" charset="-122"/>
                <a:sym typeface="Symbol" pitchFamily="18" charset="2"/>
              </a:rPr>
              <a:t> </a:t>
            </a:r>
            <a:r>
              <a:rPr kumimoji="1" lang="zh-CN" altLang="en-US" b="1" dirty="0">
                <a:solidFill>
                  <a:srgbClr val="CC0066"/>
                </a:solidFill>
                <a:latin typeface="楷体" pitchFamily="49" charset="-122"/>
                <a:ea typeface="楷体" pitchFamily="49" charset="-122"/>
                <a:sym typeface="Symbol" pitchFamily="18" charset="2"/>
              </a:rPr>
              <a:t>+ 1 </a:t>
            </a:r>
            <a:r>
              <a:rPr kumimoji="1" lang="zh-CN" altLang="en-US" b="1" dirty="0">
                <a:latin typeface="楷体" pitchFamily="49" charset="-122"/>
                <a:ea typeface="楷体" pitchFamily="49" charset="-122"/>
                <a:sym typeface="Symbol" pitchFamily="18" charset="2"/>
              </a:rPr>
              <a:t>=</a:t>
            </a:r>
            <a:r>
              <a:rPr kumimoji="1" lang="zh-CN" altLang="en-US" b="1" dirty="0">
                <a:solidFill>
                  <a:srgbClr val="CC0066"/>
                </a:solidFill>
                <a:latin typeface="楷体" pitchFamily="49" charset="-122"/>
                <a:ea typeface="楷体" pitchFamily="49" charset="-122"/>
                <a:sym typeface="Symbol" pitchFamily="18" charset="2"/>
              </a:rPr>
              <a:t> </a:t>
            </a:r>
            <a:r>
              <a:rPr kumimoji="1" lang="en-US" altLang="zh-CN" b="1" dirty="0" smtClean="0">
                <a:solidFill>
                  <a:srgbClr val="CC0066"/>
                </a:solidFill>
                <a:latin typeface="楷体" pitchFamily="49" charset="-122"/>
                <a:ea typeface="楷体" pitchFamily="49" charset="-122"/>
                <a:sym typeface="Symbol" pitchFamily="18" charset="2"/>
              </a:rPr>
              <a:t>? </a:t>
            </a:r>
          </a:p>
          <a:p>
            <a:pPr marL="342900" indent="-342900" algn="ctr">
              <a:lnSpc>
                <a:spcPct val="90000"/>
              </a:lnSpc>
              <a:spcBef>
                <a:spcPct val="20000"/>
              </a:spcBef>
              <a:buClr>
                <a:srgbClr val="33CCCC"/>
              </a:buClr>
              <a:buSzPct val="80000"/>
              <a:buFont typeface="Wingdings" pitchFamily="2" charset="2"/>
              <a:buNone/>
            </a:pPr>
            <a:r>
              <a:rPr kumimoji="1" lang="zh-CN" altLang="en-US" b="1" dirty="0" smtClean="0">
                <a:latin typeface="楷体" pitchFamily="49" charset="-122"/>
                <a:ea typeface="楷体" pitchFamily="49" charset="-122"/>
                <a:sym typeface="Symbol" pitchFamily="18" charset="2"/>
              </a:rPr>
              <a:t> 0111 </a:t>
            </a:r>
            <a:r>
              <a:rPr kumimoji="1" lang="zh-CN" altLang="en-US" b="1" dirty="0">
                <a:latin typeface="楷体" pitchFamily="49" charset="-122"/>
                <a:ea typeface="楷体" pitchFamily="49" charset="-122"/>
                <a:sym typeface="Symbol" pitchFamily="18" charset="2"/>
              </a:rPr>
              <a:t>1111 1111 </a:t>
            </a:r>
            <a:r>
              <a:rPr kumimoji="1" lang="zh-CN" altLang="en-US" b="1" dirty="0" smtClean="0">
                <a:latin typeface="楷体" pitchFamily="49" charset="-122"/>
                <a:ea typeface="楷体" pitchFamily="49" charset="-122"/>
                <a:sym typeface="Symbol" pitchFamily="18" charset="2"/>
              </a:rPr>
              <a:t>1111</a:t>
            </a:r>
            <a:endParaRPr kumimoji="1" lang="en-US" altLang="zh-CN" b="1" dirty="0" smtClean="0">
              <a:latin typeface="楷体" pitchFamily="49" charset="-122"/>
              <a:ea typeface="楷体" pitchFamily="49" charset="-122"/>
              <a:sym typeface="Symbol" pitchFamily="18" charset="2"/>
            </a:endParaRPr>
          </a:p>
          <a:p>
            <a:pPr marL="342900" indent="-342900" algn="ctr">
              <a:lnSpc>
                <a:spcPct val="90000"/>
              </a:lnSpc>
              <a:spcBef>
                <a:spcPct val="20000"/>
              </a:spcBef>
              <a:buClr>
                <a:srgbClr val="33CCCC"/>
              </a:buClr>
              <a:buSzPct val="80000"/>
              <a:buFont typeface="Wingdings" pitchFamily="2" charset="2"/>
              <a:buNone/>
            </a:pPr>
            <a:r>
              <a:rPr kumimoji="1" lang="en-US" altLang="zh-CN" b="1" dirty="0" smtClean="0">
                <a:solidFill>
                  <a:srgbClr val="CC0066"/>
                </a:solidFill>
                <a:latin typeface="楷体" pitchFamily="49" charset="-122"/>
                <a:ea typeface="楷体" pitchFamily="49" charset="-122"/>
                <a:sym typeface="Symbol" pitchFamily="18" charset="2"/>
              </a:rPr>
              <a:t>                  </a:t>
            </a:r>
            <a:r>
              <a:rPr kumimoji="1" lang="en-US" altLang="zh-CN" b="1" dirty="0" smtClean="0">
                <a:solidFill>
                  <a:srgbClr val="CC0066"/>
                </a:solidFill>
                <a:latin typeface="楷体" pitchFamily="49" charset="-122"/>
                <a:ea typeface="楷体" pitchFamily="49" charset="-122"/>
                <a:sym typeface="Symbol" pitchFamily="18" charset="2"/>
              </a:rPr>
              <a:t>+</a:t>
            </a:r>
            <a:r>
              <a:rPr kumimoji="1" lang="en-US" altLang="zh-CN" b="1" dirty="0" smtClean="0">
                <a:solidFill>
                  <a:srgbClr val="CC0066"/>
                </a:solidFill>
                <a:latin typeface="楷体" pitchFamily="49" charset="-122"/>
                <a:ea typeface="楷体" pitchFamily="49" charset="-122"/>
                <a:sym typeface="Symbol" pitchFamily="18" charset="2"/>
              </a:rPr>
              <a:t>1</a:t>
            </a:r>
            <a:endParaRPr kumimoji="1" lang="zh-CN" altLang="en-US" b="1" dirty="0" smtClean="0">
              <a:solidFill>
                <a:srgbClr val="CC0066"/>
              </a:solidFill>
              <a:latin typeface="楷体" pitchFamily="49" charset="-122"/>
              <a:ea typeface="楷体" pitchFamily="49" charset="-122"/>
              <a:sym typeface="Symbol" pitchFamily="18" charset="2"/>
            </a:endParaRPr>
          </a:p>
          <a:p>
            <a:pPr marL="342900" indent="-342900" algn="ctr">
              <a:lnSpc>
                <a:spcPct val="90000"/>
              </a:lnSpc>
              <a:spcBef>
                <a:spcPct val="20000"/>
              </a:spcBef>
              <a:buClr>
                <a:srgbClr val="33CCCC"/>
              </a:buClr>
              <a:buSzPct val="80000"/>
              <a:buFont typeface="Wingdings" pitchFamily="2" charset="2"/>
              <a:buNone/>
            </a:pPr>
            <a:r>
              <a:rPr kumimoji="1" lang="en-US" altLang="zh-CN" b="1" dirty="0" smtClean="0">
                <a:latin typeface="楷体" pitchFamily="49" charset="-122"/>
                <a:ea typeface="楷体" pitchFamily="49" charset="-122"/>
                <a:sym typeface="Symbol" pitchFamily="18" charset="2"/>
              </a:rPr>
              <a:t>= </a:t>
            </a:r>
            <a:r>
              <a:rPr kumimoji="1" lang="zh-CN" altLang="en-US" b="1" dirty="0" smtClean="0">
                <a:latin typeface="楷体" pitchFamily="49" charset="-122"/>
                <a:ea typeface="楷体" pitchFamily="49" charset="-122"/>
                <a:sym typeface="Symbol" pitchFamily="18" charset="2"/>
              </a:rPr>
              <a:t>1000 0000 0000 000 </a:t>
            </a:r>
            <a:endParaRPr kumimoji="1" lang="en-US" altLang="zh-CN" b="1" dirty="0" smtClean="0">
              <a:latin typeface="楷体" pitchFamily="49" charset="-122"/>
              <a:ea typeface="楷体" pitchFamily="49" charset="-122"/>
              <a:sym typeface="Symbol" pitchFamily="18" charset="2"/>
            </a:endParaRPr>
          </a:p>
          <a:p>
            <a:pPr marL="342900" indent="-342900" algn="ctr">
              <a:lnSpc>
                <a:spcPct val="90000"/>
              </a:lnSpc>
              <a:spcBef>
                <a:spcPct val="20000"/>
              </a:spcBef>
              <a:buClr>
                <a:srgbClr val="33CCCC"/>
              </a:buClr>
              <a:buSzPct val="80000"/>
              <a:buFont typeface="Wingdings" pitchFamily="2" charset="2"/>
              <a:buNone/>
            </a:pPr>
            <a:r>
              <a:rPr kumimoji="1" lang="en-US" altLang="zh-CN" b="1" dirty="0" smtClean="0">
                <a:solidFill>
                  <a:srgbClr val="CC0066"/>
                </a:solidFill>
                <a:latin typeface="楷体" pitchFamily="49" charset="-122"/>
                <a:ea typeface="楷体" pitchFamily="49" charset="-122"/>
                <a:sym typeface="Symbol" pitchFamily="18" charset="2"/>
              </a:rPr>
              <a:t>  </a:t>
            </a:r>
            <a:r>
              <a:rPr kumimoji="1" lang="zh-CN" altLang="en-US" b="1" dirty="0" smtClean="0">
                <a:solidFill>
                  <a:srgbClr val="FFFF00"/>
                </a:solidFill>
                <a:latin typeface="楷体" pitchFamily="49" charset="-122"/>
                <a:ea typeface="楷体" pitchFamily="49" charset="-122"/>
                <a:sym typeface="Symbol" pitchFamily="18" charset="2"/>
              </a:rPr>
              <a:t>（-32768）</a:t>
            </a:r>
            <a:endParaRPr kumimoji="1" lang="zh-CN" altLang="zh-CN" b="1" dirty="0">
              <a:solidFill>
                <a:srgbClr val="CC0066"/>
              </a:solidFill>
              <a:latin typeface="楷体" pitchFamily="49" charset="-122"/>
              <a:ea typeface="楷体" pitchFamily="49" charset="-122"/>
              <a:sym typeface="Symbol" pitchFamily="18" charset="2"/>
            </a:endParaRPr>
          </a:p>
        </p:txBody>
      </p:sp>
      <p:sp>
        <p:nvSpPr>
          <p:cNvPr id="10246" name="灯片编号占位符 1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9pPr>
          </a:lstStyle>
          <a:p>
            <a:pPr eaLnBrk="1" hangingPunct="1"/>
            <a:fld id="{9885C802-53C0-47AB-B509-3406A6B70DA6}" type="slidenum">
              <a:rPr lang="zh-CN" altLang="en-US" smtClean="0">
                <a:latin typeface="Arial Black" pitchFamily="34" charset="0"/>
              </a:rPr>
              <a:pPr eaLnBrk="1" hangingPunct="1"/>
              <a:t>8</a:t>
            </a:fld>
            <a:endParaRPr lang="en-US" altLang="zh-CN" smtClean="0">
              <a:latin typeface="Arial Black" pitchFamily="34" charset="0"/>
            </a:endParaRPr>
          </a:p>
        </p:txBody>
      </p:sp>
      <p:sp>
        <p:nvSpPr>
          <p:cNvPr id="16" name="Rectangle 14"/>
          <p:cNvSpPr>
            <a:spLocks noChangeArrowheads="1"/>
          </p:cNvSpPr>
          <p:nvPr/>
        </p:nvSpPr>
        <p:spPr bwMode="auto">
          <a:xfrm>
            <a:off x="4427984" y="4725144"/>
            <a:ext cx="3822576" cy="173111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2075" tIns="46038" rIns="92075" bIns="46038"/>
          <a:lstStyle/>
          <a:p>
            <a:pPr marL="342900" indent="-342900" algn="ctr">
              <a:lnSpc>
                <a:spcPct val="90000"/>
              </a:lnSpc>
              <a:spcBef>
                <a:spcPct val="20000"/>
              </a:spcBef>
              <a:buClr>
                <a:srgbClr val="33CCCC"/>
              </a:buClr>
              <a:buSzPct val="80000"/>
              <a:buFont typeface="Wingdings" pitchFamily="2" charset="2"/>
              <a:buNone/>
            </a:pPr>
            <a:r>
              <a:rPr kumimoji="1" lang="zh-CN" altLang="en-US" b="1" dirty="0" smtClean="0">
                <a:solidFill>
                  <a:schemeClr val="bg2"/>
                </a:solidFill>
                <a:latin typeface="楷体" pitchFamily="49" charset="-122"/>
                <a:ea typeface="楷体" pitchFamily="49" charset="-122"/>
                <a:sym typeface="Symbol" pitchFamily="18" charset="2"/>
              </a:rPr>
              <a:t>-</a:t>
            </a:r>
            <a:r>
              <a:rPr kumimoji="1" lang="zh-CN" altLang="en-US" b="1" dirty="0">
                <a:solidFill>
                  <a:schemeClr val="bg2"/>
                </a:solidFill>
                <a:latin typeface="楷体" pitchFamily="49" charset="-122"/>
                <a:ea typeface="楷体" pitchFamily="49" charset="-122"/>
                <a:sym typeface="Symbol" pitchFamily="18" charset="2"/>
              </a:rPr>
              <a:t>32768</a:t>
            </a:r>
            <a:r>
              <a:rPr kumimoji="1" lang="zh-CN" altLang="en-US" b="1" dirty="0">
                <a:solidFill>
                  <a:schemeClr val="accent1"/>
                </a:solidFill>
                <a:latin typeface="楷体" pitchFamily="49" charset="-122"/>
                <a:ea typeface="楷体" pitchFamily="49" charset="-122"/>
                <a:sym typeface="Symbol" pitchFamily="18" charset="2"/>
              </a:rPr>
              <a:t> </a:t>
            </a:r>
            <a:r>
              <a:rPr kumimoji="1" lang="zh-CN" altLang="en-US" b="1" dirty="0">
                <a:solidFill>
                  <a:srgbClr val="CC0066"/>
                </a:solidFill>
                <a:latin typeface="楷体" pitchFamily="49" charset="-122"/>
                <a:ea typeface="楷体" pitchFamily="49" charset="-122"/>
                <a:sym typeface="Symbol" pitchFamily="18" charset="2"/>
              </a:rPr>
              <a:t>- 1 </a:t>
            </a:r>
            <a:r>
              <a:rPr kumimoji="1" lang="zh-CN" altLang="en-US" b="1" dirty="0" smtClean="0">
                <a:latin typeface="楷体" pitchFamily="49" charset="-122"/>
                <a:ea typeface="楷体" pitchFamily="49" charset="-122"/>
                <a:sym typeface="Symbol" pitchFamily="18" charset="2"/>
              </a:rPr>
              <a:t>= </a:t>
            </a:r>
            <a:r>
              <a:rPr kumimoji="1" lang="zh-CN" altLang="en-US" b="1" dirty="0" smtClean="0">
                <a:solidFill>
                  <a:srgbClr val="CC0066"/>
                </a:solidFill>
                <a:latin typeface="楷体" pitchFamily="49" charset="-122"/>
                <a:ea typeface="楷体" pitchFamily="49" charset="-122"/>
                <a:sym typeface="Symbol" pitchFamily="18" charset="2"/>
              </a:rPr>
              <a:t>?</a:t>
            </a:r>
            <a:r>
              <a:rPr kumimoji="1" lang="en-US" altLang="zh-CN" b="1" dirty="0" smtClean="0">
                <a:solidFill>
                  <a:srgbClr val="CC0066"/>
                </a:solidFill>
                <a:latin typeface="楷体" pitchFamily="49" charset="-122"/>
                <a:ea typeface="楷体" pitchFamily="49" charset="-122"/>
                <a:sym typeface="Symbol" pitchFamily="18" charset="2"/>
              </a:rPr>
              <a:t>??</a:t>
            </a:r>
          </a:p>
          <a:p>
            <a:pPr marL="342900" indent="-342900" algn="ctr">
              <a:lnSpc>
                <a:spcPct val="90000"/>
              </a:lnSpc>
              <a:spcBef>
                <a:spcPct val="20000"/>
              </a:spcBef>
              <a:buClr>
                <a:srgbClr val="33CCCC"/>
              </a:buClr>
              <a:buSzPct val="80000"/>
            </a:pPr>
            <a:r>
              <a:rPr kumimoji="1" lang="zh-CN" altLang="en-US" b="1" dirty="0" smtClean="0">
                <a:latin typeface="楷体" pitchFamily="49" charset="-122"/>
                <a:ea typeface="楷体" pitchFamily="49" charset="-122"/>
                <a:sym typeface="Symbol" pitchFamily="18" charset="2"/>
              </a:rPr>
              <a:t>  1000 </a:t>
            </a:r>
            <a:r>
              <a:rPr kumimoji="1" lang="zh-CN" altLang="en-US" b="1" dirty="0">
                <a:latin typeface="楷体" pitchFamily="49" charset="-122"/>
                <a:ea typeface="楷体" pitchFamily="49" charset="-122"/>
                <a:sym typeface="Symbol" pitchFamily="18" charset="2"/>
              </a:rPr>
              <a:t>0000 0000 0000</a:t>
            </a:r>
            <a:endParaRPr kumimoji="1" lang="zh-CN" altLang="zh-CN" b="1" dirty="0">
              <a:latin typeface="楷体" pitchFamily="49" charset="-122"/>
              <a:ea typeface="楷体" pitchFamily="49" charset="-122"/>
              <a:sym typeface="Symbol" pitchFamily="18" charset="2"/>
            </a:endParaRPr>
          </a:p>
          <a:p>
            <a:pPr marL="342900" indent="-342900" algn="ctr">
              <a:lnSpc>
                <a:spcPct val="90000"/>
              </a:lnSpc>
              <a:spcBef>
                <a:spcPct val="20000"/>
              </a:spcBef>
              <a:buClr>
                <a:srgbClr val="33CCCC"/>
              </a:buClr>
              <a:buSzPct val="80000"/>
            </a:pPr>
            <a:r>
              <a:rPr kumimoji="1" lang="en-US" altLang="zh-CN" b="1" dirty="0" smtClean="0">
                <a:solidFill>
                  <a:srgbClr val="CC0066"/>
                </a:solidFill>
                <a:latin typeface="楷体" pitchFamily="49" charset="-122"/>
                <a:ea typeface="楷体" pitchFamily="49" charset="-122"/>
                <a:sym typeface="Symbol" pitchFamily="18" charset="2"/>
              </a:rPr>
              <a:t>                   </a:t>
            </a:r>
            <a:r>
              <a:rPr kumimoji="1" lang="en-US" altLang="zh-CN" b="1" dirty="0" smtClean="0">
                <a:solidFill>
                  <a:srgbClr val="CC0066"/>
                </a:solidFill>
                <a:latin typeface="楷体" pitchFamily="49" charset="-122"/>
                <a:ea typeface="楷体" pitchFamily="49" charset="-122"/>
                <a:sym typeface="Symbol" pitchFamily="18" charset="2"/>
              </a:rPr>
              <a:t>-1</a:t>
            </a:r>
            <a:endParaRPr kumimoji="1" lang="en-US" altLang="zh-CN" b="1" dirty="0">
              <a:solidFill>
                <a:srgbClr val="CC0066"/>
              </a:solidFill>
              <a:latin typeface="楷体" pitchFamily="49" charset="-122"/>
              <a:ea typeface="楷体" pitchFamily="49" charset="-122"/>
              <a:sym typeface="Symbol" pitchFamily="18" charset="2"/>
            </a:endParaRPr>
          </a:p>
          <a:p>
            <a:pPr marL="342900" indent="-342900" algn="ctr">
              <a:lnSpc>
                <a:spcPct val="90000"/>
              </a:lnSpc>
              <a:spcBef>
                <a:spcPct val="20000"/>
              </a:spcBef>
              <a:buClr>
                <a:srgbClr val="33CCCC"/>
              </a:buClr>
              <a:buSzPct val="80000"/>
              <a:buFont typeface="Wingdings" pitchFamily="2" charset="2"/>
              <a:buNone/>
            </a:pPr>
            <a:r>
              <a:rPr kumimoji="1" lang="en-US" altLang="zh-CN" b="1" dirty="0" smtClean="0">
                <a:latin typeface="楷体" pitchFamily="49" charset="-122"/>
                <a:ea typeface="楷体" pitchFamily="49" charset="-122"/>
                <a:sym typeface="Symbol" pitchFamily="18" charset="2"/>
              </a:rPr>
              <a:t>= </a:t>
            </a:r>
            <a:r>
              <a:rPr kumimoji="1" lang="zh-CN" altLang="en-US" b="1" dirty="0" smtClean="0">
                <a:latin typeface="楷体" pitchFamily="49" charset="-122"/>
                <a:ea typeface="楷体" pitchFamily="49" charset="-122"/>
                <a:sym typeface="Symbol" pitchFamily="18" charset="2"/>
              </a:rPr>
              <a:t>0111 </a:t>
            </a:r>
            <a:r>
              <a:rPr kumimoji="1" lang="zh-CN" altLang="en-US" b="1" dirty="0">
                <a:latin typeface="楷体" pitchFamily="49" charset="-122"/>
                <a:ea typeface="楷体" pitchFamily="49" charset="-122"/>
                <a:sym typeface="Symbol" pitchFamily="18" charset="2"/>
              </a:rPr>
              <a:t>1111 1111 </a:t>
            </a:r>
            <a:r>
              <a:rPr kumimoji="1" lang="zh-CN" altLang="en-US" b="1" dirty="0" smtClean="0">
                <a:latin typeface="楷体" pitchFamily="49" charset="-122"/>
                <a:ea typeface="楷体" pitchFamily="49" charset="-122"/>
                <a:sym typeface="Symbol" pitchFamily="18" charset="2"/>
              </a:rPr>
              <a:t>1111</a:t>
            </a:r>
            <a:endParaRPr kumimoji="1" lang="en-US" altLang="zh-CN" b="1" dirty="0" smtClean="0">
              <a:latin typeface="楷体" pitchFamily="49" charset="-122"/>
              <a:ea typeface="楷体" pitchFamily="49" charset="-122"/>
              <a:sym typeface="Symbol" pitchFamily="18" charset="2"/>
            </a:endParaRPr>
          </a:p>
          <a:p>
            <a:pPr marL="342900" indent="-342900" algn="ctr">
              <a:lnSpc>
                <a:spcPct val="90000"/>
              </a:lnSpc>
              <a:spcBef>
                <a:spcPct val="20000"/>
              </a:spcBef>
              <a:buClr>
                <a:srgbClr val="33CCCC"/>
              </a:buClr>
              <a:buSzPct val="80000"/>
              <a:buFont typeface="Wingdings" pitchFamily="2" charset="2"/>
              <a:buNone/>
            </a:pPr>
            <a:r>
              <a:rPr kumimoji="1" lang="zh-CN" altLang="en-US" b="1" dirty="0">
                <a:solidFill>
                  <a:srgbClr val="FFFF00"/>
                </a:solidFill>
                <a:latin typeface="楷体" pitchFamily="49" charset="-122"/>
                <a:ea typeface="楷体" pitchFamily="49" charset="-122"/>
                <a:sym typeface="Symbol" pitchFamily="18" charset="2"/>
              </a:rPr>
              <a:t>（32767）</a:t>
            </a:r>
            <a:endParaRPr kumimoji="1" lang="zh-CN" altLang="zh-CN" b="1" dirty="0">
              <a:solidFill>
                <a:srgbClr val="FFFF00"/>
              </a:solidFill>
              <a:latin typeface="楷体" pitchFamily="49" charset="-122"/>
              <a:ea typeface="楷体" pitchFamily="49" charset="-122"/>
              <a:sym typeface="Symbol" pitchFamily="18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25985932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209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0209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20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3020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20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3020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209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30209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209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30209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209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30209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500"/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2094" grpId="0" uiExpand="1" build="allAtOnce" animBg="1"/>
      <p:bldP spid="1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57200"/>
            <a:ext cx="7786688" cy="811213"/>
          </a:xfrm>
        </p:spPr>
        <p:txBody>
          <a:bodyPr/>
          <a:lstStyle/>
          <a:p>
            <a:pPr eaLnBrk="1" hangingPunct="1"/>
            <a:r>
              <a:rPr lang="zh-CN" altLang="en-US" dirty="0" smtClean="0"/>
              <a:t>浮点型数据存储</a:t>
            </a:r>
          </a:p>
        </p:txBody>
      </p:sp>
      <p:sp>
        <p:nvSpPr>
          <p:cNvPr id="3102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524000"/>
            <a:ext cx="8153400" cy="4857328"/>
          </a:xfrm>
        </p:spPr>
        <p:txBody>
          <a:bodyPr>
            <a:normAutofit/>
          </a:bodyPr>
          <a:lstStyle/>
          <a:p>
            <a:pPr eaLnBrk="1" hangingPunct="1"/>
            <a:r>
              <a:rPr lang="zh-CN" altLang="en-US" dirty="0" smtClean="0">
                <a:latin typeface="宋体" pitchFamily="2" charset="-122"/>
              </a:rPr>
              <a:t>实型数据的存储</a:t>
            </a:r>
            <a:endParaRPr lang="en-US" altLang="zh-CN" dirty="0" smtClean="0">
              <a:latin typeface="宋体" pitchFamily="2" charset="-122"/>
            </a:endParaRPr>
          </a:p>
          <a:p>
            <a:pPr marL="457200" lvl="1" indent="0">
              <a:buNone/>
            </a:pPr>
            <a:r>
              <a:rPr lang="en-US" altLang="zh-CN" sz="3500" dirty="0" smtClean="0">
                <a:latin typeface="宋体" pitchFamily="2" charset="-122"/>
              </a:rPr>
              <a:t>x = </a:t>
            </a:r>
            <a:r>
              <a:rPr lang="en-US" altLang="zh-CN" sz="2400" dirty="0" smtClean="0">
                <a:latin typeface="宋体" pitchFamily="2" charset="-122"/>
              </a:rPr>
              <a:t>±</a:t>
            </a:r>
            <a:r>
              <a:rPr lang="en-US" altLang="zh-CN" sz="3500" dirty="0" smtClean="0">
                <a:latin typeface="宋体" pitchFamily="2" charset="-122"/>
              </a:rPr>
              <a:t>m *</a:t>
            </a:r>
            <a:r>
              <a:rPr lang="zh-CN" altLang="en-US" sz="3500" dirty="0" smtClean="0">
                <a:latin typeface="宋体" pitchFamily="2" charset="-122"/>
              </a:rPr>
              <a:t> </a:t>
            </a:r>
            <a:r>
              <a:rPr lang="en-US" altLang="zh-CN" sz="3500" dirty="0" smtClean="0">
                <a:latin typeface="宋体" pitchFamily="2" charset="-122"/>
              </a:rPr>
              <a:t>r</a:t>
            </a:r>
            <a:r>
              <a:rPr lang="en-US" altLang="zh-CN" sz="3500" baseline="30000" dirty="0" smtClean="0">
                <a:latin typeface="宋体" pitchFamily="2" charset="-122"/>
              </a:rPr>
              <a:t>e</a:t>
            </a:r>
          </a:p>
          <a:p>
            <a:pPr marL="457200" lvl="1" indent="0">
              <a:buNone/>
            </a:pPr>
            <a:endParaRPr lang="en-US" altLang="zh-CN" sz="3500" baseline="30000" dirty="0">
              <a:latin typeface="宋体" pitchFamily="2" charset="-122"/>
            </a:endParaRPr>
          </a:p>
          <a:p>
            <a:pPr marL="457200" lvl="1" indent="0">
              <a:buNone/>
            </a:pPr>
            <a:r>
              <a:rPr lang="en-US" altLang="zh-CN" sz="3500" baseline="30000" dirty="0" smtClean="0">
                <a:latin typeface="宋体" pitchFamily="2" charset="-122"/>
              </a:rPr>
              <a:t>m – </a:t>
            </a:r>
            <a:r>
              <a:rPr lang="zh-CN" altLang="en-US" sz="3500" baseline="30000" dirty="0" smtClean="0">
                <a:latin typeface="宋体" pitchFamily="2" charset="-122"/>
              </a:rPr>
              <a:t>尾数</a:t>
            </a:r>
            <a:endParaRPr lang="en-US" altLang="zh-CN" sz="3500" baseline="30000" dirty="0" smtClean="0">
              <a:latin typeface="宋体" pitchFamily="2" charset="-122"/>
            </a:endParaRPr>
          </a:p>
          <a:p>
            <a:pPr marL="457200" lvl="1" indent="0">
              <a:buNone/>
            </a:pPr>
            <a:r>
              <a:rPr lang="en-US" altLang="zh-CN" sz="3500" baseline="30000" dirty="0" smtClean="0">
                <a:latin typeface="宋体" pitchFamily="2" charset="-122"/>
              </a:rPr>
              <a:t>r – </a:t>
            </a:r>
            <a:r>
              <a:rPr lang="zh-CN" altLang="en-US" sz="3500" baseline="30000" dirty="0" smtClean="0">
                <a:latin typeface="宋体" pitchFamily="2" charset="-122"/>
              </a:rPr>
              <a:t>基数</a:t>
            </a:r>
            <a:endParaRPr lang="en-US" altLang="zh-CN" sz="3500" baseline="30000" dirty="0" smtClean="0">
              <a:latin typeface="宋体" pitchFamily="2" charset="-122"/>
            </a:endParaRPr>
          </a:p>
          <a:p>
            <a:pPr marL="457200" lvl="1" indent="0">
              <a:buNone/>
            </a:pPr>
            <a:r>
              <a:rPr lang="en-US" altLang="zh-CN" sz="3500" baseline="30000" dirty="0" smtClean="0">
                <a:latin typeface="宋体" pitchFamily="2" charset="-122"/>
              </a:rPr>
              <a:t>e – </a:t>
            </a:r>
            <a:r>
              <a:rPr lang="zh-CN" altLang="en-US" sz="3500" baseline="30000" dirty="0" smtClean="0">
                <a:latin typeface="宋体" pitchFamily="2" charset="-122"/>
              </a:rPr>
              <a:t>阶码</a:t>
            </a:r>
            <a:endParaRPr lang="en-US" altLang="zh-CN" sz="3500" baseline="30000" dirty="0" smtClean="0">
              <a:latin typeface="宋体" pitchFamily="2" charset="-122"/>
            </a:endParaRPr>
          </a:p>
          <a:p>
            <a:r>
              <a:rPr lang="en-US" altLang="zh-CN" sz="2600" dirty="0" smtClean="0"/>
              <a:t>IEEE</a:t>
            </a:r>
            <a:r>
              <a:rPr lang="zh-CN" altLang="en-US" sz="2600" dirty="0" smtClean="0"/>
              <a:t>标准规定，常用</a:t>
            </a:r>
            <a:r>
              <a:rPr lang="zh-CN" altLang="en-US" sz="2600" dirty="0"/>
              <a:t>的浮点数的格式为</a:t>
            </a:r>
            <a:r>
              <a:rPr lang="zh-CN" altLang="en-US" sz="2600" dirty="0" smtClean="0"/>
              <a:t>：</a:t>
            </a:r>
            <a:endParaRPr lang="en-US" altLang="zh-CN" sz="2600" dirty="0" smtClean="0"/>
          </a:p>
          <a:p>
            <a:pPr marL="457200" lvl="1" indent="0">
              <a:buNone/>
            </a:pPr>
            <a:r>
              <a:rPr lang="zh-CN" altLang="en-US" sz="2200" dirty="0"/>
              <a:t> </a:t>
            </a:r>
            <a:r>
              <a:rPr lang="zh-CN" altLang="en-US" sz="2200" dirty="0" smtClean="0"/>
              <a:t>          符号位 </a:t>
            </a:r>
            <a:r>
              <a:rPr lang="zh-CN" altLang="en-US" sz="2200" dirty="0"/>
              <a:t>　阶</a:t>
            </a:r>
            <a:r>
              <a:rPr lang="zh-CN" altLang="en-US" sz="2200" dirty="0" smtClean="0"/>
              <a:t>码   尾数 </a:t>
            </a:r>
            <a:r>
              <a:rPr lang="zh-CN" altLang="en-US" sz="2200" dirty="0"/>
              <a:t>　总位数</a:t>
            </a:r>
            <a:br>
              <a:rPr lang="zh-CN" altLang="en-US" sz="2200" dirty="0"/>
            </a:br>
            <a:r>
              <a:rPr lang="zh-CN" altLang="en-US" sz="2200" dirty="0"/>
              <a:t>　短浮点数 　　</a:t>
            </a:r>
            <a:r>
              <a:rPr lang="en-US" altLang="zh-CN" sz="2200" dirty="0"/>
              <a:t>1 </a:t>
            </a:r>
            <a:r>
              <a:rPr lang="zh-CN" altLang="en-US" sz="2200" dirty="0"/>
              <a:t>　</a:t>
            </a:r>
            <a:r>
              <a:rPr lang="zh-CN" altLang="en-US" sz="2200" dirty="0" smtClean="0"/>
              <a:t> </a:t>
            </a:r>
            <a:r>
              <a:rPr lang="zh-CN" altLang="en-US" sz="2200" dirty="0"/>
              <a:t>　</a:t>
            </a:r>
            <a:r>
              <a:rPr lang="en-US" altLang="zh-CN" sz="2200" dirty="0" smtClean="0"/>
              <a:t>8  </a:t>
            </a:r>
            <a:r>
              <a:rPr lang="zh-CN" altLang="en-US" sz="2200" dirty="0"/>
              <a:t>　　</a:t>
            </a:r>
            <a:r>
              <a:rPr lang="en-US" altLang="zh-CN" sz="2200" dirty="0"/>
              <a:t>23 </a:t>
            </a:r>
            <a:r>
              <a:rPr lang="zh-CN" altLang="en-US" sz="2200" dirty="0"/>
              <a:t>　　</a:t>
            </a:r>
            <a:r>
              <a:rPr lang="en-US" altLang="zh-CN" sz="2200" dirty="0"/>
              <a:t>32</a:t>
            </a:r>
            <a:r>
              <a:rPr lang="zh-CN" altLang="en-US" sz="2200" dirty="0"/>
              <a:t/>
            </a:r>
            <a:br>
              <a:rPr lang="zh-CN" altLang="en-US" sz="2200" dirty="0"/>
            </a:br>
            <a:r>
              <a:rPr lang="zh-CN" altLang="en-US" sz="2200" dirty="0"/>
              <a:t>  </a:t>
            </a:r>
            <a:r>
              <a:rPr lang="zh-CN" altLang="en-US" sz="2200" dirty="0" smtClean="0"/>
              <a:t>  浮点数 </a:t>
            </a:r>
            <a:r>
              <a:rPr lang="zh-CN" altLang="en-US" sz="2200" dirty="0"/>
              <a:t>　　</a:t>
            </a:r>
            <a:r>
              <a:rPr lang="en-US" altLang="zh-CN" sz="2200" dirty="0"/>
              <a:t>1 </a:t>
            </a:r>
            <a:r>
              <a:rPr lang="zh-CN" altLang="en-US" sz="2200" dirty="0"/>
              <a:t>　　 </a:t>
            </a:r>
            <a:r>
              <a:rPr lang="en-US" altLang="zh-CN" sz="2200" dirty="0"/>
              <a:t>11 </a:t>
            </a:r>
            <a:r>
              <a:rPr lang="zh-CN" altLang="en-US" sz="2200" dirty="0"/>
              <a:t>　　</a:t>
            </a:r>
            <a:r>
              <a:rPr lang="en-US" altLang="zh-CN" sz="2200" dirty="0"/>
              <a:t>52 </a:t>
            </a:r>
            <a:r>
              <a:rPr lang="zh-CN" altLang="en-US" sz="2200" dirty="0"/>
              <a:t>　　</a:t>
            </a:r>
            <a:r>
              <a:rPr lang="en-US" altLang="zh-CN" sz="2200" dirty="0"/>
              <a:t>64</a:t>
            </a:r>
            <a:r>
              <a:rPr lang="zh-CN" altLang="en-US" sz="2200" dirty="0"/>
              <a:t/>
            </a:r>
            <a:br>
              <a:rPr lang="zh-CN" altLang="en-US" sz="2200" dirty="0"/>
            </a:br>
            <a:r>
              <a:rPr lang="zh-CN" altLang="en-US" sz="2200" dirty="0"/>
              <a:t>  </a:t>
            </a:r>
            <a:r>
              <a:rPr lang="zh-CN" altLang="en-US" sz="2200" dirty="0" smtClean="0"/>
              <a:t>临时</a:t>
            </a:r>
            <a:r>
              <a:rPr lang="zh-CN" altLang="en-US" sz="2200" dirty="0"/>
              <a:t>浮点数 　</a:t>
            </a:r>
            <a:r>
              <a:rPr lang="en-US" altLang="zh-CN" sz="2200" dirty="0"/>
              <a:t>1 </a:t>
            </a:r>
            <a:r>
              <a:rPr lang="zh-CN" altLang="en-US" sz="2200" dirty="0"/>
              <a:t>　　 </a:t>
            </a:r>
            <a:r>
              <a:rPr lang="en-US" altLang="zh-CN" sz="2200" dirty="0"/>
              <a:t>15</a:t>
            </a:r>
            <a:r>
              <a:rPr lang="zh-CN" altLang="en-US" sz="2200" dirty="0"/>
              <a:t>　　 </a:t>
            </a:r>
            <a:r>
              <a:rPr lang="en-US" altLang="zh-CN" sz="2200" dirty="0"/>
              <a:t>64 </a:t>
            </a:r>
            <a:r>
              <a:rPr lang="zh-CN" altLang="en-US" sz="2200" dirty="0"/>
              <a:t>　　</a:t>
            </a:r>
            <a:r>
              <a:rPr lang="en-US" altLang="zh-CN" sz="2200" dirty="0" smtClean="0"/>
              <a:t>80</a:t>
            </a:r>
          </a:p>
          <a:p>
            <a:pPr marL="0" indent="0" eaLnBrk="1" hangingPunct="1">
              <a:buNone/>
            </a:pPr>
            <a:endParaRPr lang="en-US" altLang="zh-CN" dirty="0" smtClean="0"/>
          </a:p>
          <a:p>
            <a:pPr marL="0" indent="0" eaLnBrk="1" hangingPunct="1">
              <a:buNone/>
            </a:pPr>
            <a:endParaRPr lang="en-US" altLang="zh-CN" dirty="0"/>
          </a:p>
          <a:p>
            <a:pPr marL="0" indent="0" eaLnBrk="1" hangingPunct="1">
              <a:buNone/>
            </a:pPr>
            <a:endParaRPr lang="en-US" altLang="zh-CN" dirty="0" smtClean="0"/>
          </a:p>
        </p:txBody>
      </p:sp>
      <p:sp>
        <p:nvSpPr>
          <p:cNvPr id="11268" name="灯片编号占位符 1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9pPr>
          </a:lstStyle>
          <a:p>
            <a:pPr eaLnBrk="1" hangingPunct="1"/>
            <a:fld id="{271C7064-251E-45EE-AD50-07435B38F41C}" type="slidenum">
              <a:rPr lang="zh-CN" altLang="en-US" smtClean="0">
                <a:latin typeface="Arial Black" pitchFamily="34" charset="0"/>
              </a:rPr>
              <a:pPr eaLnBrk="1" hangingPunct="1"/>
              <a:t>9</a:t>
            </a:fld>
            <a:endParaRPr lang="en-US" altLang="zh-CN" smtClean="0">
              <a:latin typeface="Arial Black" pitchFamily="34" charset="0"/>
            </a:endParaRPr>
          </a:p>
        </p:txBody>
      </p:sp>
      <p:grpSp>
        <p:nvGrpSpPr>
          <p:cNvPr id="5" name="组合 4"/>
          <p:cNvGrpSpPr/>
          <p:nvPr/>
        </p:nvGrpSpPr>
        <p:grpSpPr>
          <a:xfrm>
            <a:off x="4860032" y="2302509"/>
            <a:ext cx="2772308" cy="1359622"/>
            <a:chOff x="1763688" y="2204864"/>
            <a:chExt cx="2772308" cy="1359622"/>
          </a:xfrm>
        </p:grpSpPr>
        <p:grpSp>
          <p:nvGrpSpPr>
            <p:cNvPr id="3" name="组合 2"/>
            <p:cNvGrpSpPr/>
            <p:nvPr/>
          </p:nvGrpSpPr>
          <p:grpSpPr>
            <a:xfrm>
              <a:off x="1835696" y="2204864"/>
              <a:ext cx="2700300" cy="432048"/>
              <a:chOff x="1277634" y="1844824"/>
              <a:chExt cx="2700300" cy="432048"/>
            </a:xfrm>
          </p:grpSpPr>
          <p:sp>
            <p:nvSpPr>
              <p:cNvPr id="2" name="矩形 1"/>
              <p:cNvSpPr/>
              <p:nvPr/>
            </p:nvSpPr>
            <p:spPr>
              <a:xfrm>
                <a:off x="1277634" y="1844824"/>
                <a:ext cx="324036" cy="432048"/>
              </a:xfrm>
              <a:prstGeom prst="rect">
                <a:avLst/>
              </a:prstGeom>
              <a:solidFill>
                <a:schemeClr val="tx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altLang="zh-CN" dirty="0" smtClean="0">
                    <a:solidFill>
                      <a:srgbClr val="FF0000"/>
                    </a:solidFill>
                  </a:rPr>
                  <a:t>±</a:t>
                </a:r>
                <a:endParaRPr lang="zh-CN" altLang="en-US" dirty="0">
                  <a:solidFill>
                    <a:srgbClr val="FF0000"/>
                  </a:solidFill>
                </a:endParaRPr>
              </a:p>
            </p:txBody>
          </p:sp>
          <p:sp>
            <p:nvSpPr>
              <p:cNvPr id="6" name="矩形 5"/>
              <p:cNvSpPr/>
              <p:nvPr/>
            </p:nvSpPr>
            <p:spPr>
              <a:xfrm>
                <a:off x="2321750" y="1844824"/>
                <a:ext cx="1656184" cy="432048"/>
              </a:xfrm>
              <a:prstGeom prst="rect">
                <a:avLst/>
              </a:prstGeom>
              <a:solidFill>
                <a:schemeClr val="tx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altLang="zh-CN" dirty="0" smtClean="0">
                    <a:solidFill>
                      <a:srgbClr val="FF0000"/>
                    </a:solidFill>
                  </a:rPr>
                  <a:t>m</a:t>
                </a:r>
                <a:endParaRPr lang="zh-CN" altLang="en-US" dirty="0">
                  <a:solidFill>
                    <a:srgbClr val="FF0000"/>
                  </a:solidFill>
                </a:endParaRPr>
              </a:p>
            </p:txBody>
          </p:sp>
          <p:sp>
            <p:nvSpPr>
              <p:cNvPr id="7" name="矩形 6"/>
              <p:cNvSpPr/>
              <p:nvPr/>
            </p:nvSpPr>
            <p:spPr>
              <a:xfrm>
                <a:off x="1601670" y="1844824"/>
                <a:ext cx="720080" cy="432048"/>
              </a:xfrm>
              <a:prstGeom prst="rect">
                <a:avLst/>
              </a:prstGeom>
              <a:solidFill>
                <a:schemeClr val="tx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altLang="zh-CN" dirty="0" smtClean="0">
                    <a:solidFill>
                      <a:srgbClr val="FF0000"/>
                    </a:solidFill>
                  </a:rPr>
                  <a:t>e</a:t>
                </a:r>
                <a:endParaRPr lang="zh-CN" altLang="en-US" dirty="0">
                  <a:solidFill>
                    <a:srgbClr val="FF0000"/>
                  </a:solidFill>
                </a:endParaRPr>
              </a:p>
            </p:txBody>
          </p:sp>
        </p:grpSp>
        <p:sp>
          <p:nvSpPr>
            <p:cNvPr id="4" name="TextBox 3"/>
            <p:cNvSpPr txBox="1"/>
            <p:nvPr/>
          </p:nvSpPr>
          <p:spPr>
            <a:xfrm>
              <a:off x="1763688" y="2641156"/>
              <a:ext cx="2300630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zh-CN" altLang="en-US" dirty="0" smtClean="0"/>
                <a:t>符    阶</a:t>
              </a:r>
              <a:r>
                <a:rPr lang="zh-CN" altLang="en-US" dirty="0"/>
                <a:t>码           </a:t>
              </a:r>
              <a:r>
                <a:rPr lang="zh-CN" altLang="en-US" dirty="0" smtClean="0"/>
                <a:t>尾数</a:t>
              </a:r>
              <a:endParaRPr lang="en-US" altLang="zh-CN" dirty="0"/>
            </a:p>
            <a:p>
              <a:r>
                <a:rPr lang="zh-CN" altLang="en-US" dirty="0" smtClean="0"/>
                <a:t>号</a:t>
              </a:r>
              <a:endParaRPr lang="en-US" altLang="zh-CN" dirty="0" smtClean="0"/>
            </a:p>
            <a:p>
              <a:r>
                <a:rPr lang="zh-CN" altLang="en-US" dirty="0" smtClean="0"/>
                <a:t>位</a:t>
              </a:r>
              <a:endParaRPr lang="zh-CN" altLang="en-US" dirty="0">
                <a:solidFill>
                  <a:srgbClr val="CC0066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9046285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凤舞九天">
  <a:themeElements>
    <a:clrScheme name="波形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凤舞九天">
      <a:majorFont>
        <a:latin typeface="Footlight MT Light"/>
        <a:ea typeface=""/>
        <a:cs typeface=""/>
        <a:font script="Jpan" typeface="ＭＳ Ｐゴシック"/>
        <a:font script="Hang" typeface="맑은 고딕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oudy Old Style"/>
        <a:ea typeface=""/>
        <a:cs typeface=""/>
        <a:font script="Jpan" typeface="ＭＳ Ｐ明朝"/>
        <a:font script="Hang" typeface="HY견명조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凤舞九天">
      <a:fillStyleLst>
        <a:solidFill>
          <a:schemeClr val="phClr">
            <a:tint val="100000"/>
            <a:shade val="100000"/>
            <a:hueMod val="100000"/>
            <a:satMod val="100000"/>
          </a:schemeClr>
        </a:solidFill>
        <a:gradFill rotWithShape="1">
          <a:gsLst>
            <a:gs pos="0">
              <a:schemeClr val="phClr">
                <a:tint val="65000"/>
                <a:satMod val="180000"/>
              </a:schemeClr>
            </a:gs>
            <a:gs pos="50000">
              <a:schemeClr val="phClr">
                <a:tint val="40000"/>
                <a:satMod val="175000"/>
              </a:schemeClr>
            </a:gs>
            <a:gs pos="100000">
              <a:schemeClr val="phClr">
                <a:tint val="65000"/>
                <a:satMod val="180000"/>
              </a:schemeClr>
            </a:gs>
          </a:gsLst>
          <a:lin ang="0" scaled="1"/>
        </a:gradFill>
        <a:gradFill rotWithShape="1">
          <a:gsLst>
            <a:gs pos="0">
              <a:schemeClr val="phClr">
                <a:shade val="38000"/>
                <a:satMod val="150000"/>
              </a:schemeClr>
            </a:gs>
            <a:gs pos="50000">
              <a:schemeClr val="phClr">
                <a:shade val="100000"/>
                <a:satMod val="100000"/>
              </a:schemeClr>
            </a:gs>
            <a:gs pos="100000">
              <a:schemeClr val="phClr">
                <a:shade val="38000"/>
                <a:satMod val="150000"/>
              </a:schemeClr>
            </a:gs>
          </a:gsLst>
          <a:lin ang="0" scaled="1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90500" dist="78600" dir="2700000" rotWithShape="0">
              <a:srgbClr val="000000">
                <a:alpha val="35500"/>
              </a:srgbClr>
            </a:outerShdw>
          </a:effectLst>
        </a:effectStyle>
        <a:effectStyle>
          <a:effectLst>
            <a:outerShdw blurRad="190500" dist="78600" dir="2700000" rotWithShape="0">
              <a:srgbClr val="000000">
                <a:alpha val="35500"/>
              </a:srgbClr>
            </a:outerShdw>
          </a:effectLst>
        </a:effectStyle>
        <a:effectStyle>
          <a:effectLst>
            <a:outerShdw blurRad="190500" dist="78600" dir="2700000" rotWithShape="0">
              <a:srgbClr val="000000">
                <a:alpha val="3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>
            <a:tint val="100000"/>
            <a:shade val="100000"/>
            <a:hueMod val="100000"/>
            <a:satMod val="100000"/>
          </a:schemeClr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00000"/>
              </a:schemeClr>
            </a:gs>
            <a:gs pos="100000">
              <a:schemeClr val="phClr">
                <a:shade val="15000"/>
                <a:satMod val="300000"/>
              </a:schemeClr>
            </a:gs>
          </a:gsLst>
          <a:path path="circle">
            <a:fillToRect l="10000" t="180000" r="1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100000"/>
                <a:shade val="70000"/>
                <a:hueMod val="100000"/>
                <a:satMod val="100000"/>
              </a:schemeClr>
              <a:schemeClr val="phClr">
                <a:tint val="90000"/>
                <a:shade val="100000"/>
                <a:hueMod val="100000"/>
                <a:satMod val="100000"/>
              </a:schemeClr>
            </a:duotone>
          </a:blip>
          <a:tile tx="0" ty="0" sx="50000" sy="50000" flip="x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主题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主题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Phoenix</Template>
  <TotalTime>7282</TotalTime>
  <Words>4217</Words>
  <Application>Microsoft Office PowerPoint</Application>
  <PresentationFormat>全屏显示(4:3)</PresentationFormat>
  <Paragraphs>848</Paragraphs>
  <Slides>67</Slides>
  <Notes>8</Notes>
  <HiddenSlides>0</HiddenSlides>
  <MMClips>0</MMClips>
  <ScaleCrop>false</ScaleCrop>
  <HeadingPairs>
    <vt:vector size="6" baseType="variant">
      <vt:variant>
        <vt:lpstr>主题</vt:lpstr>
      </vt:variant>
      <vt:variant>
        <vt:i4>1</vt:i4>
      </vt:variant>
      <vt:variant>
        <vt:lpstr>嵌入 OLE 服务器</vt:lpstr>
      </vt:variant>
      <vt:variant>
        <vt:i4>1</vt:i4>
      </vt:variant>
      <vt:variant>
        <vt:lpstr>幻灯片标题</vt:lpstr>
      </vt:variant>
      <vt:variant>
        <vt:i4>67</vt:i4>
      </vt:variant>
    </vt:vector>
  </HeadingPairs>
  <TitlesOfParts>
    <vt:vector size="69" baseType="lpstr">
      <vt:lpstr>凤舞九天</vt:lpstr>
      <vt:lpstr>Equation.DSMT4</vt:lpstr>
      <vt:lpstr>C语言程序设计基础</vt:lpstr>
      <vt:lpstr>第六章数据类型和表达式</vt:lpstr>
      <vt:lpstr>C语言的数据类型</vt:lpstr>
      <vt:lpstr>一、基本数据类型的存储</vt:lpstr>
      <vt:lpstr>整型数据存储</vt:lpstr>
      <vt:lpstr>原码、反码、补码</vt:lpstr>
      <vt:lpstr>原码 反码 补码</vt:lpstr>
      <vt:lpstr>PowerPoint 演示文稿</vt:lpstr>
      <vt:lpstr>浮点型数据存储</vt:lpstr>
      <vt:lpstr>字符型数据存储</vt:lpstr>
      <vt:lpstr>二、基本数据类型</vt:lpstr>
      <vt:lpstr>基本数据类型－整型</vt:lpstr>
      <vt:lpstr>整数类型的取值范围</vt:lpstr>
      <vt:lpstr>基本数据类型－字符型</vt:lpstr>
      <vt:lpstr>基本数据类型－字符型</vt:lpstr>
      <vt:lpstr>基本数据类型－字符型</vt:lpstr>
      <vt:lpstr>基本数据类型－实型</vt:lpstr>
      <vt:lpstr>数据精度和取值范围</vt:lpstr>
      <vt:lpstr>实数的常量表示</vt:lpstr>
      <vt:lpstr>三、数据的输入输出</vt:lpstr>
      <vt:lpstr>整型数据的输入输出</vt:lpstr>
      <vt:lpstr>【示例】整型数据输出格式</vt:lpstr>
      <vt:lpstr>输出格式的宽度控制</vt:lpstr>
      <vt:lpstr>实型数据的输入和输出</vt:lpstr>
      <vt:lpstr>实型数据输出示例</vt:lpstr>
      <vt:lpstr>实型数据输入输出示例</vt:lpstr>
      <vt:lpstr>字符型数据输入输出</vt:lpstr>
      <vt:lpstr>输入输出字符示例</vt:lpstr>
      <vt:lpstr>输出字符型数据</vt:lpstr>
      <vt:lpstr>字符运算</vt:lpstr>
      <vt:lpstr>三  类型转换</vt:lpstr>
      <vt:lpstr>自动类型转换（非赋值运算）</vt:lpstr>
      <vt:lpstr>自动类型转换（非赋值运算）</vt:lpstr>
      <vt:lpstr>自动类型转换（赋值运算）</vt:lpstr>
      <vt:lpstr>【例子】自动转换</vt:lpstr>
      <vt:lpstr>自动类型转换（赋值运算）</vt:lpstr>
      <vt:lpstr>强制类型转换</vt:lpstr>
      <vt:lpstr>五 表达式 </vt:lpstr>
      <vt:lpstr>算术表达式－算术运算符</vt:lpstr>
      <vt:lpstr>自增运算符++和自减运算符--</vt:lpstr>
      <vt:lpstr>自增运算和自减运算</vt:lpstr>
      <vt:lpstr>算术运算符的优先级和结合性</vt:lpstr>
      <vt:lpstr>写出C表达式</vt:lpstr>
      <vt:lpstr>赋值表达式</vt:lpstr>
      <vt:lpstr>赋值表达式</vt:lpstr>
      <vt:lpstr>复合赋值运算符</vt:lpstr>
      <vt:lpstr>关系表达式－关系运算符</vt:lpstr>
      <vt:lpstr>关系表达式</vt:lpstr>
      <vt:lpstr>逻辑运算</vt:lpstr>
      <vt:lpstr>a与b的逻辑运算</vt:lpstr>
      <vt:lpstr>逻辑运算运用</vt:lpstr>
      <vt:lpstr>逻辑运算运用（续）</vt:lpstr>
      <vt:lpstr>逻辑运算符的优先级和结合性</vt:lpstr>
      <vt:lpstr>逻辑表达式</vt:lpstr>
      <vt:lpstr>例6-3写出满足要求的逻辑表达式</vt:lpstr>
      <vt:lpstr>条件表达式</vt:lpstr>
      <vt:lpstr>逗号表达式</vt:lpstr>
      <vt:lpstr>逗号表达式的用途</vt:lpstr>
      <vt:lpstr>6.5.7   位运算</vt:lpstr>
      <vt:lpstr>位逻辑运算</vt:lpstr>
      <vt:lpstr>位移位运算</vt:lpstr>
      <vt:lpstr>复合位赋值运算符</vt:lpstr>
      <vt:lpstr>6.5.8  其他运算</vt:lpstr>
      <vt:lpstr>运算符的优先级和结合性</vt:lpstr>
      <vt:lpstr>[例6-5] 大小写字母转换 </vt:lpstr>
      <vt:lpstr>6.5.9  程序解析－大小写字母转换 </vt:lpstr>
      <vt:lpstr>本章内容总结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chap1 引言</dc:title>
  <dc:creator>yanhui</dc:creator>
  <cp:lastModifiedBy>2012</cp:lastModifiedBy>
  <cp:revision>940</cp:revision>
  <dcterms:created xsi:type="dcterms:W3CDTF">1998-02-11T08:33:02Z</dcterms:created>
  <dcterms:modified xsi:type="dcterms:W3CDTF">2014-10-27T13:11:57Z</dcterms:modified>
</cp:coreProperties>
</file>