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75" r:id="rId1"/>
  </p:sldMasterIdLst>
  <p:notesMasterIdLst>
    <p:notesMasterId r:id="rId40"/>
  </p:notesMasterIdLst>
  <p:handoutMasterIdLst>
    <p:handoutMasterId r:id="rId41"/>
  </p:handoutMasterIdLst>
  <p:sldIdLst>
    <p:sldId id="378" r:id="rId2"/>
    <p:sldId id="545" r:id="rId3"/>
    <p:sldId id="599" r:id="rId4"/>
    <p:sldId id="579" r:id="rId5"/>
    <p:sldId id="547" r:id="rId6"/>
    <p:sldId id="583" r:id="rId7"/>
    <p:sldId id="553" r:id="rId8"/>
    <p:sldId id="584" r:id="rId9"/>
    <p:sldId id="556" r:id="rId10"/>
    <p:sldId id="557" r:id="rId11"/>
    <p:sldId id="558" r:id="rId12"/>
    <p:sldId id="559" r:id="rId13"/>
    <p:sldId id="560" r:id="rId14"/>
    <p:sldId id="561" r:id="rId15"/>
    <p:sldId id="562" r:id="rId16"/>
    <p:sldId id="587" r:id="rId17"/>
    <p:sldId id="563" r:id="rId18"/>
    <p:sldId id="588" r:id="rId19"/>
    <p:sldId id="564" r:id="rId20"/>
    <p:sldId id="603" r:id="rId21"/>
    <p:sldId id="589" r:id="rId22"/>
    <p:sldId id="590" r:id="rId23"/>
    <p:sldId id="600" r:id="rId24"/>
    <p:sldId id="601" r:id="rId25"/>
    <p:sldId id="593" r:id="rId26"/>
    <p:sldId id="604" r:id="rId27"/>
    <p:sldId id="594" r:id="rId28"/>
    <p:sldId id="568" r:id="rId29"/>
    <p:sldId id="597" r:id="rId30"/>
    <p:sldId id="596" r:id="rId31"/>
    <p:sldId id="569" r:id="rId32"/>
    <p:sldId id="570" r:id="rId33"/>
    <p:sldId id="572" r:id="rId34"/>
    <p:sldId id="573" r:id="rId35"/>
    <p:sldId id="598" r:id="rId36"/>
    <p:sldId id="575" r:id="rId37"/>
    <p:sldId id="576" r:id="rId38"/>
    <p:sldId id="577" r:id="rId39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宋体" pitchFamily="2" charset="-122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宋体" pitchFamily="2" charset="-122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宋体" pitchFamily="2" charset="-122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宋体" pitchFamily="2" charset="-122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宋体" pitchFamily="2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宋体" pitchFamily="2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宋体" pitchFamily="2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宋体" pitchFamily="2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宋体" pitchFamily="2" charset="-122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3300"/>
    <a:srgbClr val="FF9966"/>
    <a:srgbClr val="FFFF00"/>
    <a:srgbClr val="009900"/>
    <a:srgbClr val="FF9933"/>
    <a:srgbClr val="CC0066"/>
    <a:srgbClr val="000000"/>
    <a:srgbClr val="008080"/>
    <a:srgbClr val="757E30"/>
    <a:srgbClr val="33CC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中度样式 2 - 强调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616DA210-FB5B-4158-B5E0-FEB733F419BA}" styleName="浅色样式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BDBED569-4797-4DF1-A0F4-6AAB3CD982D8}" styleName="浅色样式 3 - 强调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68D230F3-CF80-4859-8CE7-A43EE81993B5}" styleName="浅色样式 1 - 强调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7218" autoAdjust="0"/>
    <p:restoredTop sz="94643" autoAdjust="0"/>
  </p:normalViewPr>
  <p:slideViewPr>
    <p:cSldViewPr>
      <p:cViewPr>
        <p:scale>
          <a:sx n="76" d="100"/>
          <a:sy n="76" d="100"/>
        </p:scale>
        <p:origin x="-1925" y="-85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0" d="100"/>
        <a:sy n="150" d="100"/>
      </p:scale>
      <p:origin x="0" y="0"/>
    </p:cViewPr>
  </p:sorterViewPr>
  <p:notesViewPr>
    <p:cSldViewPr>
      <p:cViewPr varScale="1">
        <p:scale>
          <a:sx n="60" d="100"/>
          <a:sy n="60" d="100"/>
        </p:scale>
        <p:origin x="-2549" y="-8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notesMaster" Target="notesMasters/notesMaster1.xml"/><Relationship Id="rId45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kumimoji="1"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kumimoji="1"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kumimoji="1"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12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kumimoji="1" sz="1200">
                <a:latin typeface="Times New Roman" pitchFamily="18" charset="0"/>
              </a:defRPr>
            </a:lvl1pPr>
          </a:lstStyle>
          <a:p>
            <a:pPr>
              <a:defRPr/>
            </a:pPr>
            <a:fld id="{59A1641E-8083-46A4-9CDB-657123491BC6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61600738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kumimoji="1"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kumimoji="1"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8916" name="Rectangle 4"/>
          <p:cNvSpPr>
            <a:spLocks noGrp="1" noRot="1" noChangeAspect="1" noChangeArrowheads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noProof="0" smtClean="0"/>
              <a:t>单击此处编辑母版文本样式</a:t>
            </a:r>
          </a:p>
          <a:p>
            <a:pPr lvl="1"/>
            <a:r>
              <a:rPr lang="zh-CN" altLang="en-US" noProof="0" smtClean="0"/>
              <a:t>第二级</a:t>
            </a:r>
          </a:p>
          <a:p>
            <a:pPr lvl="2"/>
            <a:r>
              <a:rPr lang="zh-CN" altLang="en-US" noProof="0" smtClean="0"/>
              <a:t>第三级</a:t>
            </a:r>
          </a:p>
          <a:p>
            <a:pPr lvl="3"/>
            <a:r>
              <a:rPr lang="zh-CN" altLang="en-US" noProof="0" smtClean="0"/>
              <a:t>第四级</a:t>
            </a:r>
          </a:p>
          <a:p>
            <a:pPr lvl="4"/>
            <a:r>
              <a:rPr lang="zh-CN" altLang="en-US" noProof="0" smtClean="0"/>
              <a:t>第五级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kumimoji="1"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kumimoji="1" sz="1200">
                <a:latin typeface="Times New Roman" pitchFamily="18" charset="0"/>
              </a:defRPr>
            </a:lvl1pPr>
          </a:lstStyle>
          <a:p>
            <a:pPr>
              <a:defRPr/>
            </a:pPr>
            <a:fld id="{57A737B0-5BEA-48F1-8705-0962B05D44DA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32211316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宋体" pitchFamily="2" charset="-122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宋体" pitchFamily="2" charset="-122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宋体" pitchFamily="2" charset="-122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宋体" pitchFamily="2" charset="-122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宋体" pitchFamily="2" charset="-122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 sz="2400" b="1"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1pPr>
            <a:lvl2pPr marL="742950" indent="-285750" eaLnBrk="0" hangingPunct="0">
              <a:defRPr kumimoji="1" sz="2400" b="1"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2pPr>
            <a:lvl3pPr marL="1143000" indent="-228600" eaLnBrk="0" hangingPunct="0">
              <a:defRPr kumimoji="1" sz="2400" b="1"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3pPr>
            <a:lvl4pPr marL="1600200" indent="-228600" eaLnBrk="0" hangingPunct="0">
              <a:defRPr kumimoji="1" sz="2400" b="1"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4pPr>
            <a:lvl5pPr marL="2057400" indent="-228600" eaLnBrk="0" hangingPunct="0">
              <a:defRPr kumimoji="1" sz="2400" b="1"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9pPr>
          </a:lstStyle>
          <a:p>
            <a:pPr eaLnBrk="1" hangingPunct="1"/>
            <a:fld id="{C298B2B1-5C24-4F49-918C-877CD2491DB2}" type="slidenum">
              <a:rPr lang="zh-CN" altLang="en-US" sz="1200" b="0">
                <a:latin typeface="Times New Roman" pitchFamily="18" charset="0"/>
              </a:rPr>
              <a:pPr eaLnBrk="1" hangingPunct="1"/>
              <a:t>4</a:t>
            </a:fld>
            <a:endParaRPr lang="en-US" altLang="zh-CN" sz="1200" b="0">
              <a:latin typeface="Times New Roman" pitchFamily="18" charset="0"/>
            </a:endParaRPr>
          </a:p>
        </p:txBody>
      </p:sp>
      <p:sp>
        <p:nvSpPr>
          <p:cNvPr id="40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zh-CN" alt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 sz="2400" b="1"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1pPr>
            <a:lvl2pPr marL="742950" indent="-285750" eaLnBrk="0" hangingPunct="0">
              <a:defRPr kumimoji="1" sz="2400" b="1"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2pPr>
            <a:lvl3pPr marL="1143000" indent="-228600" eaLnBrk="0" hangingPunct="0">
              <a:defRPr kumimoji="1" sz="2400" b="1"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3pPr>
            <a:lvl4pPr marL="1600200" indent="-228600" eaLnBrk="0" hangingPunct="0">
              <a:defRPr kumimoji="1" sz="2400" b="1"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4pPr>
            <a:lvl5pPr marL="2057400" indent="-228600" eaLnBrk="0" hangingPunct="0">
              <a:defRPr kumimoji="1" sz="2400" b="1"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9pPr>
          </a:lstStyle>
          <a:p>
            <a:pPr eaLnBrk="1" hangingPunct="1"/>
            <a:fld id="{AC4087D1-F92A-48A9-96F1-A9276DB246D4}" type="slidenum">
              <a:rPr lang="zh-CN" altLang="en-US" sz="1200" b="0">
                <a:latin typeface="Times New Roman" pitchFamily="18" charset="0"/>
              </a:rPr>
              <a:pPr eaLnBrk="1" hangingPunct="1"/>
              <a:t>5</a:t>
            </a:fld>
            <a:endParaRPr lang="en-US" altLang="zh-CN" sz="1200" b="0">
              <a:latin typeface="Times New Roman" pitchFamily="18" charset="0"/>
            </a:endParaRPr>
          </a:p>
        </p:txBody>
      </p:sp>
      <p:sp>
        <p:nvSpPr>
          <p:cNvPr id="399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4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zh-CN" alt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图片 8"/>
          <p:cNvPicPr>
            <a:picLocks noChangeAspect="1"/>
          </p:cNvPicPr>
          <p:nvPr/>
        </p:nvPicPr>
        <p:blipFill>
          <a:blip r:embed="rId2">
            <a:duotone>
              <a:schemeClr val="bg2"/>
              <a:srgbClr val="FFF1C1"/>
            </a:duotone>
            <a:lum bright="-10000" contrast="-40000"/>
          </a:blip>
          <a:stretch>
            <a:fillRect/>
          </a:stretch>
        </p:blipFill>
        <p:spPr>
          <a:xfrm>
            <a:off x="3" y="5214949"/>
            <a:ext cx="1472173" cy="1643051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1214424"/>
            <a:ext cx="7772400" cy="1470025"/>
          </a:xfrm>
        </p:spPr>
        <p:txBody>
          <a:bodyPr/>
          <a:lstStyle>
            <a:lvl1pPr algn="ctr">
              <a:defRPr sz="4800"/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1733" y="2759582"/>
            <a:ext cx="6100534" cy="1740989"/>
          </a:xfrm>
        </p:spPr>
        <p:txBody>
          <a:bodyPr anchor="t"/>
          <a:lstStyle>
            <a:lvl1pPr marL="0" indent="0" algn="ctr">
              <a:buNone/>
              <a:defRPr lang="zh-CN" altLang="en-US" dirty="0">
                <a:effectLst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0" lang="zh-CN" altLang="en-US" dirty="0" smtClean="0"/>
              <a:t>单击此处编辑母版副标题样式</a:t>
            </a:r>
            <a:endParaRPr kumimoji="0" 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EFA6286-CB94-45D7-998B-3B3E47EC4A79}" type="slidenum">
              <a:rPr lang="zh-CN" altLang="en-US" smtClean="0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7286644" y="274639"/>
            <a:ext cx="1400156" cy="5940444"/>
          </a:xfrm>
        </p:spPr>
        <p:txBody>
          <a:bodyPr vert="eaVert"/>
          <a:lstStyle>
            <a:lvl1pPr algn="ctr">
              <a:defRPr>
                <a:effectLst>
                  <a:outerShdw dist="50800" dir="18900000" algn="tl" rotWithShape="0">
                    <a:srgbClr val="000000">
                      <a:alpha val="75000"/>
                    </a:srgbClr>
                  </a:outerShdw>
                </a:effectLst>
              </a:defRPr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758006" cy="5940444"/>
          </a:xfrm>
        </p:spPr>
        <p:txBody>
          <a:bodyPr vert="eaVert"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17E0B85-DB53-425D-AF23-C4D84F16102A}" type="slidenum">
              <a:rPr lang="zh-CN" altLang="en-US" smtClean="0"/>
              <a:pPr>
                <a:defRPr/>
              </a:pPr>
              <a:t>‹#›</a:t>
            </a:fld>
            <a:endParaRPr lang="en-US" altLang="zh-CN"/>
          </a:p>
        </p:txBody>
      </p:sp>
      <p:pic>
        <p:nvPicPr>
          <p:cNvPr id="8" name="图片 7"/>
          <p:cNvPicPr>
            <a:picLocks noChangeAspect="1"/>
          </p:cNvPicPr>
          <p:nvPr/>
        </p:nvPicPr>
        <p:blipFill>
          <a:blip r:embed="rId2">
            <a:duotone>
              <a:schemeClr val="bg2"/>
              <a:srgbClr val="FFF1C1"/>
            </a:duotone>
          </a:blip>
          <a:stretch>
            <a:fillRect/>
          </a:stretch>
        </p:blipFill>
        <p:spPr>
          <a:xfrm>
            <a:off x="8135909" y="0"/>
            <a:ext cx="1008093" cy="142873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zh-CN" altLang="en-US" dirty="0" smtClean="0"/>
              <a:t>单击此处编辑母版标题样式</a:t>
            </a:r>
            <a:endParaRPr kumimoji="0" 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zh-CN" altLang="en-US" dirty="0" smtClean="0"/>
              <a:t>单击此处编辑母版文本样式</a:t>
            </a:r>
          </a:p>
          <a:p>
            <a:pPr lvl="1" eaLnBrk="1" latinLnBrk="0" hangingPunct="1"/>
            <a:r>
              <a:rPr lang="zh-CN" altLang="en-US" dirty="0" smtClean="0"/>
              <a:t>第二级</a:t>
            </a:r>
          </a:p>
          <a:p>
            <a:pPr lvl="2" eaLnBrk="1" latinLnBrk="0" hangingPunct="1"/>
            <a:r>
              <a:rPr lang="zh-CN" altLang="en-US" dirty="0" smtClean="0"/>
              <a:t>第三级</a:t>
            </a:r>
          </a:p>
          <a:p>
            <a:pPr lvl="3" eaLnBrk="1" latinLnBrk="0" hangingPunct="1"/>
            <a:r>
              <a:rPr lang="zh-CN" altLang="en-US" dirty="0" smtClean="0"/>
              <a:t>第四级</a:t>
            </a:r>
          </a:p>
          <a:p>
            <a:pPr lvl="4" eaLnBrk="1" latinLnBrk="0" hangingPunct="1"/>
            <a:r>
              <a:rPr lang="zh-CN" altLang="en-US" dirty="0" smtClean="0"/>
              <a:t>第五级</a:t>
            </a:r>
            <a:endParaRPr kumimoji="0" 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1469C93-C33A-457B-B141-E0DA5E2594F6}" type="slidenum">
              <a:rPr lang="zh-CN" altLang="en-US" smtClean="0"/>
              <a:pPr>
                <a:defRPr/>
              </a:pPr>
              <a:t>‹#›</a:t>
            </a:fld>
            <a:endParaRPr lang="en-US" altLang="zh-CN"/>
          </a:p>
        </p:txBody>
      </p:sp>
      <p:pic>
        <p:nvPicPr>
          <p:cNvPr id="8" name="图片 7"/>
          <p:cNvPicPr>
            <a:picLocks noChangeAspect="1"/>
          </p:cNvPicPr>
          <p:nvPr/>
        </p:nvPicPr>
        <p:blipFill>
          <a:blip r:embed="rId2">
            <a:duotone>
              <a:schemeClr val="bg2"/>
              <a:srgbClr val="FFF1C1"/>
            </a:duotone>
          </a:blip>
          <a:stretch>
            <a:fillRect/>
          </a:stretch>
        </p:blipFill>
        <p:spPr>
          <a:xfrm>
            <a:off x="8135909" y="0"/>
            <a:ext cx="1008093" cy="142873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143369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643183"/>
            <a:ext cx="7772400" cy="1500187"/>
          </a:xfrm>
        </p:spPr>
        <p:txBody>
          <a:bodyPr anchor="b"/>
          <a:lstStyle>
            <a:lvl1pPr marL="0" indent="0">
              <a:buNone/>
              <a:defRPr lang="zh-CN" altLang="en-US" sz="2800" smtClean="0">
                <a:effectLst/>
              </a:defRPr>
            </a:lvl1pPr>
            <a:lvl2pPr marL="457200" indent="0">
              <a:buNone/>
              <a:defRPr lang="zh-CN" altLang="en-US" sz="2400" smtClean="0">
                <a:effectLst/>
              </a:defRPr>
            </a:lvl2pPr>
            <a:lvl3pPr marL="914400" indent="0">
              <a:buNone/>
              <a:defRPr lang="zh-CN" altLang="en-US" sz="2000" smtClean="0">
                <a:effectLst/>
              </a:defRPr>
            </a:lvl3pPr>
            <a:lvl4pPr marL="1371600" indent="0">
              <a:buNone/>
              <a:defRPr lang="zh-CN" altLang="en-US" sz="1600" smtClean="0">
                <a:effectLst/>
              </a:defRPr>
            </a:lvl4pPr>
            <a:lvl5pPr marL="1828800" indent="0">
              <a:buNone/>
              <a:defRPr lang="zh-CN" altLang="en-US" sz="1400" dirty="0" smtClean="0">
                <a:effectLst/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8AB0BA5-D2FA-4596-8068-921CA2942E55}" type="slidenum">
              <a:rPr lang="zh-CN" altLang="en-US" smtClean="0"/>
              <a:pPr>
                <a:defRPr/>
              </a:pPr>
              <a:t>‹#›</a:t>
            </a:fld>
            <a:endParaRPr lang="en-US" altLang="zh-CN"/>
          </a:p>
        </p:txBody>
      </p:sp>
      <p:pic>
        <p:nvPicPr>
          <p:cNvPr id="7" name="图片 6"/>
          <p:cNvPicPr>
            <a:picLocks noChangeAspect="1"/>
          </p:cNvPicPr>
          <p:nvPr/>
        </p:nvPicPr>
        <p:blipFill>
          <a:blip r:embed="rId2">
            <a:duotone>
              <a:schemeClr val="bg2"/>
              <a:srgbClr val="FFF1C1"/>
            </a:duotone>
            <a:lum bright="-10000" contrast="-30000"/>
          </a:blip>
          <a:stretch>
            <a:fillRect/>
          </a:stretch>
        </p:blipFill>
        <p:spPr>
          <a:xfrm>
            <a:off x="7480636" y="1"/>
            <a:ext cx="1663364" cy="235743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A6A2224-08F2-472E-818A-E72F6E704BF6}" type="slidenum">
              <a:rPr lang="zh-CN" altLang="en-US" smtClean="0"/>
              <a:pPr>
                <a:defRPr/>
              </a:pPr>
              <a:t>‹#›</a:t>
            </a:fld>
            <a:endParaRPr lang="en-US" altLang="zh-CN"/>
          </a:p>
        </p:txBody>
      </p:sp>
      <p:pic>
        <p:nvPicPr>
          <p:cNvPr id="9" name="图片 8"/>
          <p:cNvPicPr>
            <a:picLocks noChangeAspect="1"/>
          </p:cNvPicPr>
          <p:nvPr/>
        </p:nvPicPr>
        <p:blipFill>
          <a:blip r:embed="rId2">
            <a:duotone>
              <a:schemeClr val="bg2"/>
              <a:srgbClr val="FFF1C1"/>
            </a:duotone>
          </a:blip>
          <a:stretch>
            <a:fillRect/>
          </a:stretch>
        </p:blipFill>
        <p:spPr>
          <a:xfrm>
            <a:off x="8135909" y="0"/>
            <a:ext cx="1008093" cy="142873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7AEDBEC-7D28-4E5E-8157-BFFB55974D52}" type="slidenum">
              <a:rPr lang="zh-CN" altLang="en-US" smtClean="0"/>
              <a:pPr>
                <a:defRPr/>
              </a:pPr>
              <a:t>‹#›</a:t>
            </a:fld>
            <a:endParaRPr lang="en-US" altLang="zh-CN"/>
          </a:p>
        </p:txBody>
      </p:sp>
      <p:pic>
        <p:nvPicPr>
          <p:cNvPr id="11" name="图片 10"/>
          <p:cNvPicPr>
            <a:picLocks noChangeAspect="1"/>
          </p:cNvPicPr>
          <p:nvPr/>
        </p:nvPicPr>
        <p:blipFill>
          <a:blip r:embed="rId2">
            <a:duotone>
              <a:schemeClr val="bg2"/>
              <a:srgbClr val="FFF1C1"/>
            </a:duotone>
          </a:blip>
          <a:stretch>
            <a:fillRect/>
          </a:stretch>
        </p:blipFill>
        <p:spPr>
          <a:xfrm>
            <a:off x="8135909" y="0"/>
            <a:ext cx="1008093" cy="142873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EEEBB5-02B7-4F8C-93FF-D8777F5FF3EA}" type="slidenum">
              <a:rPr lang="zh-CN" altLang="en-US" smtClean="0"/>
              <a:pPr>
                <a:defRPr/>
              </a:pPr>
              <a:t>‹#›</a:t>
            </a:fld>
            <a:endParaRPr lang="en-US" altLang="zh-CN"/>
          </a:p>
        </p:txBody>
      </p:sp>
      <p:pic>
        <p:nvPicPr>
          <p:cNvPr id="7" name="图片 6"/>
          <p:cNvPicPr>
            <a:picLocks noChangeAspect="1"/>
          </p:cNvPicPr>
          <p:nvPr/>
        </p:nvPicPr>
        <p:blipFill>
          <a:blip r:embed="rId2">
            <a:duotone>
              <a:schemeClr val="bg2"/>
              <a:srgbClr val="FFF1C1"/>
            </a:duotone>
          </a:blip>
          <a:stretch>
            <a:fillRect/>
          </a:stretch>
        </p:blipFill>
        <p:spPr>
          <a:xfrm>
            <a:off x="8135909" y="0"/>
            <a:ext cx="1008093" cy="142873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F50D6FB-756F-4F55-91C3-1B773CB64368}" type="slidenum">
              <a:rPr lang="zh-CN" altLang="en-US" smtClean="0"/>
              <a:pPr>
                <a:defRPr/>
              </a:pPr>
              <a:t>‹#›</a:t>
            </a:fld>
            <a:endParaRPr lang="en-US" altLang="zh-CN"/>
          </a:p>
        </p:txBody>
      </p:sp>
      <p:pic>
        <p:nvPicPr>
          <p:cNvPr id="6" name="图片 5"/>
          <p:cNvPicPr>
            <a:picLocks noChangeAspect="1"/>
          </p:cNvPicPr>
          <p:nvPr/>
        </p:nvPicPr>
        <p:blipFill>
          <a:blip r:embed="rId2">
            <a:duotone>
              <a:schemeClr val="bg2"/>
              <a:srgbClr val="FFF1C1"/>
            </a:duotone>
          </a:blip>
          <a:stretch>
            <a:fillRect/>
          </a:stretch>
        </p:blipFill>
        <p:spPr>
          <a:xfrm>
            <a:off x="8135909" y="0"/>
            <a:ext cx="1008093" cy="142873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61177" y="5357827"/>
            <a:ext cx="8226225" cy="768028"/>
          </a:xfrm>
        </p:spPr>
        <p:txBody>
          <a:bodyPr anchor="ctr"/>
          <a:lstStyle>
            <a:lvl1pPr algn="ctr">
              <a:defRPr lang="zh-CN" altLang="en-US" sz="3600" b="0" kern="1200" spc="50" dirty="0">
                <a:ln w="12700">
                  <a:noFill/>
                  <a:prstDash val="solid"/>
                </a:ln>
                <a:solidFill>
                  <a:schemeClr val="accent4"/>
                </a:solidFill>
                <a:effectLst>
                  <a:outerShdw blurRad="38100" dist="20320" dir="2700000" algn="tl" rotWithShape="0">
                    <a:srgbClr val="000000">
                      <a:alpha val="7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60382" y="428605"/>
            <a:ext cx="5111750" cy="48577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5679088" y="1357297"/>
            <a:ext cx="3008313" cy="392909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B8E2A49-151F-4F22-ADE4-04E844A4897C}" type="slidenum">
              <a:rPr lang="zh-CN" altLang="en-US" smtClean="0"/>
              <a:pPr>
                <a:defRPr/>
              </a:pPr>
              <a:t>‹#›</a:t>
            </a:fld>
            <a:endParaRPr lang="en-US" altLang="zh-CN"/>
          </a:p>
        </p:txBody>
      </p:sp>
      <p:pic>
        <p:nvPicPr>
          <p:cNvPr id="9" name="图片 8"/>
          <p:cNvPicPr>
            <a:picLocks noChangeAspect="1"/>
          </p:cNvPicPr>
          <p:nvPr/>
        </p:nvPicPr>
        <p:blipFill>
          <a:blip r:embed="rId2">
            <a:duotone>
              <a:schemeClr val="bg2"/>
              <a:srgbClr val="FFF1C1"/>
            </a:duotone>
          </a:blip>
          <a:stretch>
            <a:fillRect/>
          </a:stretch>
        </p:blipFill>
        <p:spPr>
          <a:xfrm>
            <a:off x="8135909" y="0"/>
            <a:ext cx="1008093" cy="142873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1500177"/>
            <a:ext cx="8229600" cy="4714907"/>
          </a:xfrm>
        </p:spPr>
        <p:txBody>
          <a:bodyPr vert="eaVert"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82A6C9E-1646-43D8-8CC0-5D5E07A5B90B}" type="slidenum">
              <a:rPr lang="zh-CN" altLang="en-US" smtClean="0"/>
              <a:pPr>
                <a:defRPr/>
              </a:pPr>
              <a:t>‹#›</a:t>
            </a:fld>
            <a:endParaRPr lang="en-US" altLang="zh-CN"/>
          </a:p>
        </p:txBody>
      </p:sp>
      <p:pic>
        <p:nvPicPr>
          <p:cNvPr id="8" name="图片 7"/>
          <p:cNvPicPr>
            <a:picLocks noChangeAspect="1"/>
          </p:cNvPicPr>
          <p:nvPr/>
        </p:nvPicPr>
        <p:blipFill>
          <a:blip r:embed="rId2">
            <a:duotone>
              <a:schemeClr val="bg2"/>
              <a:srgbClr val="FFF1C1"/>
            </a:duotone>
          </a:blip>
          <a:stretch>
            <a:fillRect/>
          </a:stretch>
        </p:blipFill>
        <p:spPr>
          <a:xfrm>
            <a:off x="8135909" y="0"/>
            <a:ext cx="1008093" cy="142873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9"/>
            <a:ext cx="7776000" cy="1143000"/>
          </a:xfrm>
          <a:prstGeom prst="rect">
            <a:avLst/>
          </a:prstGeom>
        </p:spPr>
        <p:txBody>
          <a:bodyPr vert="horz" rtlCol="0" anchor="ctr">
            <a:normAutofit/>
            <a:scene3d>
              <a:camera prst="orthographicFront"/>
              <a:lightRig rig="soft" dir="t"/>
            </a:scene3d>
            <a:sp3d prstMaterial="matte">
              <a:bevelT w="12700" h="12700"/>
            </a:sp3d>
          </a:bodyPr>
          <a:lstStyle/>
          <a:p>
            <a:r>
              <a:rPr kumimoji="0" lang="zh-CN" altLang="en-US" dirty="0" smtClean="0"/>
              <a:t>单击此处编辑母版标题样式</a:t>
            </a:r>
            <a:endParaRPr kumimoji="0" 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rtlCol="0">
            <a:normAutofit/>
          </a:bodyPr>
          <a:lstStyle/>
          <a:p>
            <a:pPr lvl="0" eaLnBrk="1" latinLnBrk="0" hangingPunct="1"/>
            <a:r>
              <a:rPr kumimoji="0" lang="zh-CN" altLang="en-US" dirty="0" smtClean="0"/>
              <a:t>单击此处编辑母版文本样式</a:t>
            </a:r>
          </a:p>
          <a:p>
            <a:pPr lvl="1" eaLnBrk="1" latinLnBrk="0" hangingPunct="1"/>
            <a:r>
              <a:rPr kumimoji="0" lang="zh-CN" altLang="en-US" dirty="0" smtClean="0"/>
              <a:t>第二级</a:t>
            </a:r>
          </a:p>
          <a:p>
            <a:pPr lvl="2" eaLnBrk="1" latinLnBrk="0" hangingPunct="1"/>
            <a:r>
              <a:rPr kumimoji="0" lang="zh-CN" altLang="en-US" dirty="0" smtClean="0"/>
              <a:t>第三级</a:t>
            </a:r>
          </a:p>
          <a:p>
            <a:pPr lvl="3" eaLnBrk="1" latinLnBrk="0" hangingPunct="1"/>
            <a:r>
              <a:rPr kumimoji="0" lang="zh-CN" altLang="en-US" dirty="0" smtClean="0"/>
              <a:t>第四级</a:t>
            </a:r>
          </a:p>
          <a:p>
            <a:pPr lvl="4" eaLnBrk="1" latinLnBrk="0" hangingPunct="1"/>
            <a:r>
              <a:rPr kumimoji="0" lang="zh-CN" altLang="en-US" dirty="0" smtClean="0"/>
              <a:t>第五级</a:t>
            </a:r>
            <a:endParaRPr kumimoji="0" 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274320" rtlCol="0" anchor="ctr"/>
          <a:lstStyle>
            <a:lvl1pPr algn="l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rtlCol="0" anchor="ctr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45720" tIns="45720" rIns="45720" rtlCol="0" anchor="ctr"/>
          <a:lstStyle>
            <a:lvl1pPr algn="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69AC93E1-E19E-431D-AFD2-2AADF5969F72}" type="slidenum">
              <a:rPr lang="zh-CN" altLang="en-US" smtClean="0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976" r:id="rId1"/>
    <p:sldLayoutId id="2147483977" r:id="rId2"/>
    <p:sldLayoutId id="2147483978" r:id="rId3"/>
    <p:sldLayoutId id="2147483979" r:id="rId4"/>
    <p:sldLayoutId id="2147483980" r:id="rId5"/>
    <p:sldLayoutId id="2147483981" r:id="rId6"/>
    <p:sldLayoutId id="2147483982" r:id="rId7"/>
    <p:sldLayoutId id="2147483983" r:id="rId8"/>
    <p:sldLayoutId id="2147483985" r:id="rId9"/>
    <p:sldLayoutId id="2147483986" r:id="rId10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1" latinLnBrk="0" hangingPunct="1">
        <a:spcBef>
          <a:spcPct val="0"/>
        </a:spcBef>
        <a:buNone/>
        <a:defRPr kumimoji="0" lang="zh-CN" altLang="en-US" sz="4400" b="0" kern="1200" spc="50" dirty="0">
          <a:ln w="12700">
            <a:noFill/>
            <a:prstDash val="solid"/>
          </a:ln>
          <a:solidFill>
            <a:srgbClr val="FFFF00"/>
          </a:solidFill>
          <a:effectLst>
            <a:outerShdw blurRad="38100" dist="20320" dir="2700000" algn="tl" rotWithShape="0">
              <a:srgbClr val="000000">
                <a:alpha val="70000"/>
              </a:srgbClr>
            </a:outerShdw>
          </a:effectLst>
          <a:latin typeface="+mj-lt"/>
          <a:ea typeface="+mj-ea"/>
          <a:cs typeface="+mj-cs"/>
        </a:defRPr>
      </a:lvl1pPr>
      <a:lvl2pPr eaLnBrk="1" latinLnBrk="0" hangingPunct="1">
        <a:defRPr kumimoji="0">
          <a:solidFill>
            <a:schemeClr val="tx2"/>
          </a:solidFill>
        </a:defRPr>
      </a:lvl2pPr>
      <a:lvl3pPr eaLnBrk="1" latinLnBrk="0" hangingPunct="1">
        <a:defRPr kumimoji="0">
          <a:solidFill>
            <a:schemeClr val="tx2"/>
          </a:solidFill>
        </a:defRPr>
      </a:lvl3pPr>
      <a:lvl4pPr eaLnBrk="1" latinLnBrk="0" hangingPunct="1">
        <a:defRPr kumimoji="0">
          <a:solidFill>
            <a:schemeClr val="tx2"/>
          </a:solidFill>
        </a:defRPr>
      </a:lvl4pPr>
      <a:lvl5pPr eaLnBrk="1" latinLnBrk="0" hangingPunct="1">
        <a:defRPr kumimoji="0">
          <a:solidFill>
            <a:schemeClr val="tx2"/>
          </a:solidFill>
        </a:defRPr>
      </a:lvl5pPr>
      <a:lvl6pPr eaLnBrk="1" latinLnBrk="0" hangingPunct="1">
        <a:defRPr kumimoji="0">
          <a:solidFill>
            <a:schemeClr val="tx2"/>
          </a:solidFill>
        </a:defRPr>
      </a:lvl6pPr>
      <a:lvl7pPr eaLnBrk="1" latinLnBrk="0" hangingPunct="1">
        <a:defRPr kumimoji="0">
          <a:solidFill>
            <a:schemeClr val="tx2"/>
          </a:solidFill>
        </a:defRPr>
      </a:lvl7pPr>
      <a:lvl8pPr eaLnBrk="1" latinLnBrk="0" hangingPunct="1">
        <a:defRPr kumimoji="0">
          <a:solidFill>
            <a:schemeClr val="tx2"/>
          </a:solidFill>
        </a:defRPr>
      </a:lvl8pPr>
      <a:lvl9pPr eaLnBrk="1" latinLnBrk="0" hangingPunct="1">
        <a:defRPr kumimoji="0">
          <a:solidFill>
            <a:schemeClr val="tx2"/>
          </a:solidFill>
        </a:defRPr>
      </a:lvl9pPr>
    </p:titleStyle>
    <p:bodyStyle>
      <a:lvl1pPr marL="342900" indent="-342900" algn="l" rtl="0" eaLnBrk="1" latinLnBrk="0" hangingPunct="1">
        <a:spcBef>
          <a:spcPct val="20000"/>
        </a:spcBef>
        <a:buClr>
          <a:schemeClr val="tx2"/>
        </a:buClr>
        <a:buSzPct val="60000"/>
        <a:buFont typeface="Wingdings 2"/>
        <a:buChar char=""/>
        <a:defRPr kumimoji="0" sz="3200" kern="1200">
          <a:solidFill>
            <a:schemeClr val="tx1"/>
          </a:solidFill>
          <a:latin typeface="楷体" pitchFamily="49" charset="-122"/>
          <a:ea typeface="楷体" pitchFamily="49" charset="-122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tx2"/>
        </a:buClr>
        <a:buSzPct val="60000"/>
        <a:buFont typeface="Wingdings 2"/>
        <a:buChar char=""/>
        <a:defRPr kumimoji="0" sz="2800" kern="1200">
          <a:solidFill>
            <a:srgbClr val="FFFF00"/>
          </a:solidFill>
          <a:latin typeface="楷体" pitchFamily="49" charset="-122"/>
          <a:ea typeface="楷体" pitchFamily="49" charset="-122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tx2"/>
        </a:buClr>
        <a:buSzPct val="60000"/>
        <a:buFont typeface="Wingdings 2"/>
        <a:buChar char=""/>
        <a:defRPr kumimoji="0" sz="2400" kern="1200">
          <a:solidFill>
            <a:schemeClr val="tx1"/>
          </a:solidFill>
          <a:latin typeface="楷体" pitchFamily="49" charset="-122"/>
          <a:ea typeface="楷体" pitchFamily="49" charset="-122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tx2"/>
        </a:buClr>
        <a:buSzPct val="60000"/>
        <a:buFont typeface="Wingdings 2"/>
        <a:buChar char=""/>
        <a:defRPr kumimoji="0" sz="2000" kern="1200">
          <a:solidFill>
            <a:srgbClr val="FFFF00"/>
          </a:solidFill>
          <a:latin typeface="楷体" pitchFamily="49" charset="-122"/>
          <a:ea typeface="楷体" pitchFamily="49" charset="-122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tx2"/>
        </a:buClr>
        <a:buSzPct val="60000"/>
        <a:buFont typeface="Wingdings 2"/>
        <a:buChar char=""/>
        <a:defRPr kumimoji="0" sz="2000" kern="1200">
          <a:solidFill>
            <a:schemeClr val="tx1"/>
          </a:solidFill>
          <a:latin typeface="楷体" pitchFamily="49" charset="-122"/>
          <a:ea typeface="楷体" pitchFamily="49" charset="-122"/>
          <a:cs typeface="+mn-cs"/>
        </a:defRPr>
      </a:lvl5pPr>
      <a:lvl6pPr marL="2514600" indent="-228600" algn="l" rtl="0" eaLnBrk="1" latinLnBrk="0" hangingPunct="1">
        <a:spcBef>
          <a:spcPct val="20000"/>
        </a:spcBef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1028"/>
          <p:cNvSpPr>
            <a:spLocks noGrp="1" noChangeArrowheads="1"/>
          </p:cNvSpPr>
          <p:nvPr>
            <p:ph type="ctrTitle"/>
          </p:nvPr>
        </p:nvSpPr>
        <p:spPr>
          <a:xfrm>
            <a:off x="685800" y="1214421"/>
            <a:ext cx="7772400" cy="2142571"/>
          </a:xfrm>
        </p:spPr>
        <p:txBody>
          <a:bodyPr>
            <a:noAutofit/>
          </a:bodyPr>
          <a:lstStyle/>
          <a:p>
            <a:pPr eaLnBrk="1" hangingPunct="1"/>
            <a:r>
              <a:rPr lang="en-US" altLang="zh-CN" sz="6600" dirty="0" smtClean="0"/>
              <a:t>C</a:t>
            </a:r>
            <a:r>
              <a:rPr lang="zh-CN" altLang="en-US" sz="6600" dirty="0" smtClean="0"/>
              <a:t>语言程序设计基础</a:t>
            </a:r>
          </a:p>
        </p:txBody>
      </p:sp>
      <p:sp>
        <p:nvSpPr>
          <p:cNvPr id="3075" name="Rectangle 1029"/>
          <p:cNvSpPr>
            <a:spLocks noGrp="1" noChangeArrowheads="1"/>
          </p:cNvSpPr>
          <p:nvPr>
            <p:ph type="subTitle" idx="1"/>
          </p:nvPr>
        </p:nvSpPr>
        <p:spPr>
          <a:xfrm>
            <a:off x="1547664" y="3645024"/>
            <a:ext cx="6100534" cy="1071571"/>
          </a:xfrm>
        </p:spPr>
        <p:txBody>
          <a:bodyPr anchor="ctr">
            <a:normAutofit/>
          </a:bodyPr>
          <a:lstStyle/>
          <a:p>
            <a:pPr eaLnBrk="1" hangingPunct="1">
              <a:lnSpc>
                <a:spcPct val="90000"/>
              </a:lnSpc>
            </a:pPr>
            <a:r>
              <a:rPr lang="zh-CN" altLang="en-US" sz="6600" dirty="0" smtClean="0">
                <a:solidFill>
                  <a:srgbClr val="92D050"/>
                </a:solidFill>
                <a:latin typeface="方正古隶简体" pitchFamily="65" charset="-122"/>
                <a:ea typeface="方正古隶简体" pitchFamily="65" charset="-122"/>
              </a:rPr>
              <a:t>刘新国</a:t>
            </a:r>
          </a:p>
        </p:txBody>
      </p:sp>
      <p:sp>
        <p:nvSpPr>
          <p:cNvPr id="3076" name="灯片编号占位符 1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eaLnBrk="1" hangingPunct="1"/>
            <a:fld id="{CA350B1D-F09C-4E55-AA2B-BDE9A33513F4}" type="slidenum">
              <a:rPr lang="zh-CN" altLang="en-US" smtClean="0">
                <a:latin typeface="Arial Black" pitchFamily="34" charset="0"/>
              </a:rPr>
              <a:pPr eaLnBrk="1" hangingPunct="1"/>
              <a:t>1</a:t>
            </a:fld>
            <a:endParaRPr lang="en-US" altLang="zh-CN" smtClean="0"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函数调用的形式</a:t>
            </a:r>
          </a:p>
        </p:txBody>
      </p:sp>
      <p:sp>
        <p:nvSpPr>
          <p:cNvPr id="394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zh-CN" altLang="en-US" sz="3500" dirty="0" smtClean="0">
                <a:solidFill>
                  <a:srgbClr val="FF0000"/>
                </a:solidFill>
              </a:rPr>
              <a:t>函数名</a:t>
            </a:r>
            <a:r>
              <a:rPr lang="en-US" altLang="zh-CN" sz="3500" dirty="0" smtClean="0">
                <a:solidFill>
                  <a:srgbClr val="FF0000"/>
                </a:solidFill>
              </a:rPr>
              <a:t>( </a:t>
            </a:r>
            <a:r>
              <a:rPr lang="zh-CN" altLang="en-US" sz="3500" dirty="0" smtClean="0">
                <a:solidFill>
                  <a:srgbClr val="FF0000"/>
                </a:solidFill>
              </a:rPr>
              <a:t>实际参数表 </a:t>
            </a:r>
            <a:r>
              <a:rPr lang="en-US" altLang="zh-CN" sz="3500" dirty="0" smtClean="0">
                <a:solidFill>
                  <a:srgbClr val="FF0000"/>
                </a:solidFill>
              </a:rPr>
              <a:t>)</a:t>
            </a:r>
          </a:p>
          <a:p>
            <a:endParaRPr lang="en-US" altLang="zh-CN" dirty="0" smtClean="0"/>
          </a:p>
          <a:p>
            <a:r>
              <a:rPr lang="zh-CN" altLang="en-US" dirty="0">
                <a:solidFill>
                  <a:srgbClr val="00B050"/>
                </a:solidFill>
              </a:rPr>
              <a:t>实际</a:t>
            </a:r>
            <a:r>
              <a:rPr lang="zh-CN" altLang="en-US" dirty="0" smtClean="0">
                <a:solidFill>
                  <a:srgbClr val="00B050"/>
                </a:solidFill>
              </a:rPr>
              <a:t>参数表</a:t>
            </a:r>
            <a:r>
              <a:rPr lang="zh-CN" altLang="en-US" dirty="0" smtClean="0"/>
              <a:t>与</a:t>
            </a:r>
            <a:r>
              <a:rPr lang="zh-CN" altLang="en-US" dirty="0" smtClean="0">
                <a:solidFill>
                  <a:srgbClr val="00B050"/>
                </a:solidFill>
              </a:rPr>
              <a:t>形式参数表</a:t>
            </a:r>
            <a:r>
              <a:rPr lang="zh-CN" altLang="en-US" dirty="0" smtClean="0"/>
              <a:t>对应</a:t>
            </a:r>
            <a:endParaRPr lang="en-US" altLang="zh-CN" dirty="0" smtClean="0"/>
          </a:p>
          <a:p>
            <a:pPr lvl="1"/>
            <a:r>
              <a:rPr lang="zh-CN" altLang="en-US" dirty="0" smtClean="0"/>
              <a:t>可以是常量、变量、表达式</a:t>
            </a:r>
            <a:endParaRPr lang="en-US" altLang="zh-CN" dirty="0" smtClean="0"/>
          </a:p>
          <a:p>
            <a:r>
              <a:rPr lang="zh-CN" altLang="en-US" dirty="0"/>
              <a:t>返回结果的</a:t>
            </a:r>
            <a:r>
              <a:rPr lang="zh-CN" altLang="en-US" dirty="0" smtClean="0"/>
              <a:t>函数调用（使用返回值）</a:t>
            </a:r>
          </a:p>
          <a:p>
            <a:pPr lvl="1"/>
            <a:r>
              <a:rPr lang="en-US" altLang="zh-CN" dirty="0" smtClean="0"/>
              <a:t>volume = cylinder(radius, height);</a:t>
            </a:r>
          </a:p>
          <a:p>
            <a:pPr lvl="1"/>
            <a:r>
              <a:rPr lang="en-US" altLang="zh-CN" dirty="0" err="1" smtClean="0"/>
              <a:t>printf</a:t>
            </a:r>
            <a:r>
              <a:rPr lang="en-US" altLang="zh-CN" dirty="0" smtClean="0"/>
              <a:t>("%f \n", cylinder(radius, height));</a:t>
            </a:r>
          </a:p>
          <a:p>
            <a:pPr lvl="1"/>
            <a:endParaRPr lang="en-US" altLang="zh-CN" dirty="0" smtClean="0"/>
          </a:p>
          <a:p>
            <a:r>
              <a:rPr lang="zh-CN" altLang="en-US" dirty="0" smtClean="0"/>
              <a:t>无返回结果的函数调用（完成操作）</a:t>
            </a:r>
          </a:p>
          <a:p>
            <a:pPr lvl="1"/>
            <a:r>
              <a:rPr lang="en-US" altLang="zh-CN" dirty="0" smtClean="0"/>
              <a:t>pyramid(5);</a:t>
            </a:r>
          </a:p>
        </p:txBody>
      </p:sp>
    </p:spTree>
    <p:extLst>
      <p:ext uri="{BB962C8B-B14F-4D97-AF65-F5344CB8AC3E}">
        <p14:creationId xmlns:p14="http://schemas.microsoft.com/office/powerpoint/2010/main" val="16642203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4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94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4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94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4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394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4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394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42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3942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42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3942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424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39424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424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39424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424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函数调用的过程</a:t>
            </a:r>
          </a:p>
        </p:txBody>
      </p:sp>
      <p:sp>
        <p:nvSpPr>
          <p:cNvPr id="17411" name="Rectangle 9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/>
          </a:bodyPr>
          <a:lstStyle/>
          <a:p>
            <a:r>
              <a:rPr lang="zh-CN" altLang="en-US" dirty="0" smtClean="0"/>
              <a:t>计算机在执行程序时，从主函数</a:t>
            </a:r>
            <a:r>
              <a:rPr lang="en-US" altLang="zh-CN" dirty="0" smtClean="0"/>
              <a:t>main</a:t>
            </a:r>
            <a:r>
              <a:rPr lang="zh-CN" altLang="en-US" dirty="0" smtClean="0"/>
              <a:t>开始执行</a:t>
            </a:r>
            <a:endParaRPr lang="en-US" altLang="zh-CN" dirty="0" smtClean="0"/>
          </a:p>
          <a:p>
            <a:endParaRPr lang="en-US" altLang="zh-CN" dirty="0" smtClean="0"/>
          </a:p>
          <a:p>
            <a:r>
              <a:rPr lang="zh-CN" altLang="en-US" dirty="0" smtClean="0"/>
              <a:t>如果遇到某个函数调用，主函数被暂停执行，转而执行相应的函数，该函数执行完后，将返回主函数。然后再从原先暂停的位置继续执行。</a:t>
            </a:r>
          </a:p>
          <a:p>
            <a:endParaRPr lang="zh-CN" altLang="en-US" dirty="0" smtClean="0"/>
          </a:p>
          <a:p>
            <a:r>
              <a:rPr lang="zh-CN" altLang="en-US" dirty="0" smtClean="0"/>
              <a:t>在函数中，如果执行</a:t>
            </a:r>
            <a:r>
              <a:rPr lang="zh-CN" altLang="en-US" dirty="0"/>
              <a:t>完所有</a:t>
            </a:r>
            <a:r>
              <a:rPr lang="zh-CN" altLang="en-US" dirty="0" smtClean="0"/>
              <a:t>语句或者执行到</a:t>
            </a:r>
            <a:r>
              <a:rPr lang="en-US" altLang="zh-CN" dirty="0" smtClean="0"/>
              <a:t>return</a:t>
            </a:r>
            <a:r>
              <a:rPr lang="zh-CN" altLang="en-US" dirty="0" smtClean="0"/>
              <a:t>语句，那么将返回主函数</a:t>
            </a:r>
          </a:p>
        </p:txBody>
      </p:sp>
    </p:spTree>
    <p:extLst>
      <p:ext uri="{BB962C8B-B14F-4D97-AF65-F5344CB8AC3E}">
        <p14:creationId xmlns:p14="http://schemas.microsoft.com/office/powerpoint/2010/main" val="775837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7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分析函数调用的过程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altLang="zh-CN" dirty="0" smtClean="0"/>
              <a:t>#include &lt;</a:t>
            </a:r>
            <a:r>
              <a:rPr lang="en-US" altLang="zh-CN" dirty="0" err="1" smtClean="0"/>
              <a:t>stdio.h</a:t>
            </a:r>
            <a:r>
              <a:rPr lang="en-US" altLang="zh-CN" dirty="0" smtClean="0"/>
              <a:t>&gt;</a:t>
            </a:r>
          </a:p>
          <a:p>
            <a:pPr marL="0" indent="0">
              <a:buNone/>
            </a:pPr>
            <a:r>
              <a:rPr lang="en-US" altLang="zh-CN" dirty="0" err="1" smtClean="0"/>
              <a:t>int</a:t>
            </a:r>
            <a:r>
              <a:rPr lang="en-US" altLang="zh-CN" dirty="0" smtClean="0"/>
              <a:t> main( void )</a:t>
            </a:r>
          </a:p>
          <a:p>
            <a:pPr marL="0" indent="0">
              <a:buNone/>
            </a:pPr>
            <a:r>
              <a:rPr lang="en-US" altLang="zh-CN" dirty="0" smtClean="0"/>
              <a:t>{</a:t>
            </a:r>
          </a:p>
          <a:p>
            <a:pPr marL="0" indent="0">
              <a:buNone/>
            </a:pPr>
            <a:r>
              <a:rPr lang="en-US" altLang="zh-CN" dirty="0" smtClean="0"/>
              <a:t>   ……	</a:t>
            </a:r>
          </a:p>
          <a:p>
            <a:pPr marL="0" indent="0">
              <a:buNone/>
            </a:pPr>
            <a:r>
              <a:rPr lang="en-US" altLang="zh-CN" dirty="0" smtClean="0"/>
              <a:t>   volume = cylinder (radius, height );</a:t>
            </a:r>
          </a:p>
          <a:p>
            <a:pPr marL="0" indent="0">
              <a:buNone/>
            </a:pPr>
            <a:r>
              <a:rPr lang="en-US" altLang="zh-CN" dirty="0" smtClean="0"/>
              <a:t>   ……</a:t>
            </a:r>
          </a:p>
          <a:p>
            <a:pPr marL="0" indent="0">
              <a:buNone/>
            </a:pPr>
            <a:r>
              <a:rPr lang="en-US" altLang="zh-CN" dirty="0" smtClean="0"/>
              <a:t>}</a:t>
            </a:r>
          </a:p>
          <a:p>
            <a:pPr marL="0" indent="0">
              <a:buNone/>
            </a:pPr>
            <a:endParaRPr lang="en-US" altLang="zh-CN" dirty="0" smtClean="0"/>
          </a:p>
          <a:p>
            <a:pPr marL="0" indent="0">
              <a:buNone/>
            </a:pPr>
            <a:r>
              <a:rPr lang="en-US" altLang="zh-CN" dirty="0" smtClean="0">
                <a:solidFill>
                  <a:srgbClr val="FFC000"/>
                </a:solidFill>
              </a:rPr>
              <a:t>double cylinder (double r, double h)</a:t>
            </a:r>
          </a:p>
          <a:p>
            <a:pPr marL="0" indent="0">
              <a:buNone/>
            </a:pPr>
            <a:r>
              <a:rPr lang="en-US" altLang="zh-CN" dirty="0" smtClean="0"/>
              <a:t>{</a:t>
            </a:r>
          </a:p>
          <a:p>
            <a:pPr marL="0" indent="0">
              <a:buNone/>
            </a:pPr>
            <a:r>
              <a:rPr lang="en-US" altLang="zh-CN" dirty="0" smtClean="0"/>
              <a:t>   …… </a:t>
            </a:r>
          </a:p>
          <a:p>
            <a:pPr marL="0" indent="0">
              <a:buNone/>
            </a:pPr>
            <a:r>
              <a:rPr lang="en-US" altLang="zh-CN" dirty="0" smtClean="0"/>
              <a:t>   return result;                                    </a:t>
            </a:r>
          </a:p>
          <a:p>
            <a:pPr marL="0" indent="0">
              <a:buNone/>
            </a:pPr>
            <a:r>
              <a:rPr lang="en-US" altLang="zh-CN" dirty="0" smtClean="0"/>
              <a:t>}</a:t>
            </a:r>
            <a:endParaRPr lang="zh-CN" altLang="en-US" dirty="0" smtClean="0"/>
          </a:p>
        </p:txBody>
      </p:sp>
      <p:sp>
        <p:nvSpPr>
          <p:cNvPr id="18436" name="Rectangle 4"/>
          <p:cNvSpPr>
            <a:spLocks noChangeArrowheads="1"/>
          </p:cNvSpPr>
          <p:nvPr/>
        </p:nvSpPr>
        <p:spPr bwMode="auto">
          <a:xfrm>
            <a:off x="6156176" y="2899791"/>
            <a:ext cx="1980029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A3EFE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kumimoji="0" lang="en-US" altLang="zh-CN" sz="2000" dirty="0" smtClean="0">
                <a:solidFill>
                  <a:srgbClr val="FF0000"/>
                </a:solidFill>
                <a:latin typeface="楷体" pitchFamily="49" charset="-122"/>
                <a:ea typeface="楷体" pitchFamily="49" charset="-122"/>
              </a:rPr>
              <a:t>/* </a:t>
            </a:r>
            <a:r>
              <a:rPr kumimoji="0" lang="zh-CN" altLang="en-US" sz="2000" dirty="0" smtClean="0">
                <a:solidFill>
                  <a:srgbClr val="FF0000"/>
                </a:solidFill>
                <a:latin typeface="楷体" pitchFamily="49" charset="-122"/>
                <a:ea typeface="楷体" pitchFamily="49" charset="-122"/>
              </a:rPr>
              <a:t>调用函数 </a:t>
            </a:r>
            <a:r>
              <a:rPr kumimoji="0" lang="en-US" altLang="zh-CN" sz="2000" dirty="0" smtClean="0">
                <a:solidFill>
                  <a:srgbClr val="FF0000"/>
                </a:solidFill>
                <a:latin typeface="楷体" pitchFamily="49" charset="-122"/>
                <a:ea typeface="楷体" pitchFamily="49" charset="-122"/>
              </a:rPr>
              <a:t>*/</a:t>
            </a:r>
            <a:endParaRPr kumimoji="0" lang="zh-CN" altLang="en-US" sz="2000" dirty="0">
              <a:solidFill>
                <a:srgbClr val="FF0000"/>
              </a:solidFill>
              <a:latin typeface="楷体" pitchFamily="49" charset="-122"/>
              <a:ea typeface="楷体" pitchFamily="49" charset="-122"/>
            </a:endParaRPr>
          </a:p>
        </p:txBody>
      </p:sp>
      <p:sp>
        <p:nvSpPr>
          <p:cNvPr id="18437" name="Line 5"/>
          <p:cNvSpPr>
            <a:spLocks noChangeShapeType="1"/>
          </p:cNvSpPr>
          <p:nvPr/>
        </p:nvSpPr>
        <p:spPr bwMode="auto">
          <a:xfrm flipH="1">
            <a:off x="4031453" y="3356991"/>
            <a:ext cx="35719" cy="864098"/>
          </a:xfrm>
          <a:prstGeom prst="line">
            <a:avLst/>
          </a:prstGeom>
          <a:noFill/>
          <a:ln w="38100">
            <a:solidFill>
              <a:schemeClr val="bg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8438" name="Line 7"/>
          <p:cNvSpPr>
            <a:spLocks noChangeShapeType="1"/>
          </p:cNvSpPr>
          <p:nvPr/>
        </p:nvSpPr>
        <p:spPr bwMode="auto">
          <a:xfrm>
            <a:off x="5184775" y="3356991"/>
            <a:ext cx="107950" cy="864098"/>
          </a:xfrm>
          <a:prstGeom prst="line">
            <a:avLst/>
          </a:prstGeom>
          <a:noFill/>
          <a:ln w="38100">
            <a:solidFill>
              <a:schemeClr val="bg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8439" name="Rectangle 8"/>
          <p:cNvSpPr>
            <a:spLocks noChangeArrowheads="1"/>
          </p:cNvSpPr>
          <p:nvPr/>
        </p:nvSpPr>
        <p:spPr bwMode="auto">
          <a:xfrm>
            <a:off x="5405438" y="3560440"/>
            <a:ext cx="2231701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A3EFE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kumimoji="0" lang="en-US" altLang="zh-CN" sz="2000" dirty="0" smtClean="0">
                <a:solidFill>
                  <a:srgbClr val="FF0000"/>
                </a:solidFill>
                <a:latin typeface="楷体" pitchFamily="49" charset="-122"/>
                <a:ea typeface="楷体" pitchFamily="49" charset="-122"/>
              </a:rPr>
              <a:t>/* </a:t>
            </a:r>
            <a:r>
              <a:rPr kumimoji="0" lang="zh-CN" altLang="en-US" sz="2000" dirty="0" smtClean="0">
                <a:solidFill>
                  <a:srgbClr val="FF0000"/>
                </a:solidFill>
                <a:latin typeface="楷体" pitchFamily="49" charset="-122"/>
                <a:ea typeface="楷体" pitchFamily="49" charset="-122"/>
              </a:rPr>
              <a:t>实参</a:t>
            </a:r>
            <a:r>
              <a:rPr kumimoji="0" lang="en-US" altLang="zh-CN" sz="2000" dirty="0">
                <a:solidFill>
                  <a:srgbClr val="FF0000"/>
                </a:solidFill>
                <a:latin typeface="楷体" pitchFamily="49" charset="-122"/>
                <a:ea typeface="楷体" pitchFamily="49" charset="-122"/>
                <a:sym typeface="Wingdings" pitchFamily="2" charset="2"/>
              </a:rPr>
              <a:t></a:t>
            </a:r>
            <a:r>
              <a:rPr kumimoji="0" lang="zh-CN" altLang="en-US" sz="2000" dirty="0" smtClean="0">
                <a:solidFill>
                  <a:srgbClr val="FF0000"/>
                </a:solidFill>
                <a:latin typeface="楷体" pitchFamily="49" charset="-122"/>
                <a:ea typeface="楷体" pitchFamily="49" charset="-122"/>
              </a:rPr>
              <a:t>形参 </a:t>
            </a:r>
            <a:r>
              <a:rPr kumimoji="0" lang="en-US" altLang="zh-CN" sz="2000" dirty="0" smtClean="0">
                <a:solidFill>
                  <a:srgbClr val="FF0000"/>
                </a:solidFill>
                <a:latin typeface="楷体" pitchFamily="49" charset="-122"/>
                <a:ea typeface="楷体" pitchFamily="49" charset="-122"/>
              </a:rPr>
              <a:t>*/</a:t>
            </a:r>
            <a:endParaRPr kumimoji="0" lang="zh-CN" altLang="en-US" sz="2000" dirty="0">
              <a:solidFill>
                <a:srgbClr val="FF0000"/>
              </a:solidFill>
              <a:latin typeface="楷体" pitchFamily="49" charset="-122"/>
              <a:ea typeface="楷体" pitchFamily="49" charset="-122"/>
            </a:endParaRPr>
          </a:p>
        </p:txBody>
      </p:sp>
      <p:sp>
        <p:nvSpPr>
          <p:cNvPr id="18440" name="Rectangle 9"/>
          <p:cNvSpPr>
            <a:spLocks noChangeArrowheads="1"/>
          </p:cNvSpPr>
          <p:nvPr/>
        </p:nvSpPr>
        <p:spPr bwMode="auto">
          <a:xfrm>
            <a:off x="1547664" y="4844008"/>
            <a:ext cx="3005951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A3EFE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CN" sz="2000" dirty="0" smtClean="0">
                <a:solidFill>
                  <a:srgbClr val="FF0000"/>
                </a:solidFill>
                <a:latin typeface="楷体" pitchFamily="49" charset="-122"/>
                <a:ea typeface="楷体" pitchFamily="49" charset="-122"/>
              </a:rPr>
              <a:t>/</a:t>
            </a:r>
            <a:r>
              <a:rPr kumimoji="0" lang="zh-CN" altLang="en-US" sz="2000" dirty="0" smtClean="0">
                <a:solidFill>
                  <a:srgbClr val="FF0000"/>
                </a:solidFill>
                <a:latin typeface="楷体" pitchFamily="49" charset="-122"/>
                <a:ea typeface="楷体" pitchFamily="49" charset="-122"/>
              </a:rPr>
              <a:t>* 执行</a:t>
            </a:r>
            <a:r>
              <a:rPr kumimoji="0" lang="zh-CN" altLang="en-US" sz="2000" dirty="0">
                <a:solidFill>
                  <a:srgbClr val="FF0000"/>
                </a:solidFill>
                <a:latin typeface="楷体" pitchFamily="49" charset="-122"/>
                <a:ea typeface="楷体" pitchFamily="49" charset="-122"/>
              </a:rPr>
              <a:t>函数中的</a:t>
            </a:r>
            <a:r>
              <a:rPr kumimoji="0" lang="zh-CN" altLang="en-US" sz="2000" dirty="0" smtClean="0">
                <a:solidFill>
                  <a:srgbClr val="FF0000"/>
                </a:solidFill>
                <a:latin typeface="楷体" pitchFamily="49" charset="-122"/>
                <a:ea typeface="楷体" pitchFamily="49" charset="-122"/>
              </a:rPr>
              <a:t>语句 </a:t>
            </a:r>
            <a:r>
              <a:rPr kumimoji="0" lang="en-US" altLang="zh-CN" sz="2000" dirty="0" smtClean="0">
                <a:solidFill>
                  <a:srgbClr val="FF0000"/>
                </a:solidFill>
                <a:latin typeface="楷体" pitchFamily="49" charset="-122"/>
                <a:ea typeface="楷体" pitchFamily="49" charset="-122"/>
              </a:rPr>
              <a:t>*/</a:t>
            </a:r>
            <a:endParaRPr kumimoji="0" lang="zh-CN" altLang="en-US" sz="2000" dirty="0">
              <a:solidFill>
                <a:srgbClr val="FF0000"/>
              </a:solidFill>
              <a:latin typeface="楷体" pitchFamily="49" charset="-122"/>
              <a:ea typeface="楷体" pitchFamily="49" charset="-122"/>
            </a:endParaRPr>
          </a:p>
        </p:txBody>
      </p:sp>
      <p:sp>
        <p:nvSpPr>
          <p:cNvPr id="18441" name="Rectangle 10"/>
          <p:cNvSpPr>
            <a:spLocks noChangeArrowheads="1"/>
          </p:cNvSpPr>
          <p:nvPr/>
        </p:nvSpPr>
        <p:spPr bwMode="auto">
          <a:xfrm>
            <a:off x="3059832" y="5301208"/>
            <a:ext cx="3096344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A3EFE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kumimoji="0" lang="en-US" altLang="zh-CN" sz="2000" dirty="0" smtClean="0">
                <a:solidFill>
                  <a:srgbClr val="FF0000"/>
                </a:solidFill>
                <a:latin typeface="楷体" pitchFamily="49" charset="-122"/>
                <a:ea typeface="楷体" pitchFamily="49" charset="-122"/>
              </a:rPr>
              <a:t>/* </a:t>
            </a:r>
            <a:r>
              <a:rPr kumimoji="0" lang="zh-CN" altLang="en-US" sz="2000" dirty="0" smtClean="0">
                <a:solidFill>
                  <a:srgbClr val="FF0000"/>
                </a:solidFill>
                <a:latin typeface="楷体" pitchFamily="49" charset="-122"/>
                <a:ea typeface="楷体" pitchFamily="49" charset="-122"/>
              </a:rPr>
              <a:t>返回</a:t>
            </a:r>
            <a:r>
              <a:rPr kumimoji="0" lang="zh-CN" altLang="en-US" sz="2000" dirty="0">
                <a:solidFill>
                  <a:srgbClr val="FF0000"/>
                </a:solidFill>
                <a:latin typeface="楷体" pitchFamily="49" charset="-122"/>
                <a:ea typeface="楷体" pitchFamily="49" charset="-122"/>
              </a:rPr>
              <a:t>调用它的</a:t>
            </a:r>
            <a:r>
              <a:rPr kumimoji="0" lang="zh-CN" altLang="en-US" sz="2000" dirty="0" smtClean="0">
                <a:solidFill>
                  <a:srgbClr val="FF0000"/>
                </a:solidFill>
                <a:latin typeface="楷体" pitchFamily="49" charset="-122"/>
                <a:ea typeface="楷体" pitchFamily="49" charset="-122"/>
              </a:rPr>
              <a:t>地方 </a:t>
            </a:r>
            <a:r>
              <a:rPr kumimoji="0" lang="en-US" altLang="zh-CN" sz="2000" dirty="0" smtClean="0">
                <a:solidFill>
                  <a:srgbClr val="FF0000"/>
                </a:solidFill>
                <a:latin typeface="楷体" pitchFamily="49" charset="-122"/>
                <a:ea typeface="楷体" pitchFamily="49" charset="-122"/>
              </a:rPr>
              <a:t>*/</a:t>
            </a:r>
            <a:endParaRPr kumimoji="0" lang="zh-CN" altLang="en-US" sz="2000" dirty="0">
              <a:solidFill>
                <a:srgbClr val="FF0000"/>
              </a:solidFill>
              <a:latin typeface="楷体" pitchFamily="49" charset="-122"/>
              <a:ea typeface="楷体" pitchFamily="49" charset="-122"/>
            </a:endParaRPr>
          </a:p>
        </p:txBody>
      </p:sp>
      <p:sp>
        <p:nvSpPr>
          <p:cNvPr id="18442" name="Line 11"/>
          <p:cNvSpPr>
            <a:spLocks noChangeShapeType="1"/>
          </p:cNvSpPr>
          <p:nvPr/>
        </p:nvSpPr>
        <p:spPr bwMode="auto">
          <a:xfrm flipH="1">
            <a:off x="101345" y="3132712"/>
            <a:ext cx="828295" cy="2353161"/>
          </a:xfrm>
          <a:custGeom>
            <a:avLst/>
            <a:gdLst>
              <a:gd name="connsiteX0" fmla="*/ 0 w 1296141"/>
              <a:gd name="connsiteY0" fmla="*/ 0 h 2272774"/>
              <a:gd name="connsiteX1" fmla="*/ 1296141 w 1296141"/>
              <a:gd name="connsiteY1" fmla="*/ 2272774 h 2272774"/>
              <a:gd name="connsiteX0" fmla="*/ 0 w 2045008"/>
              <a:gd name="connsiteY0" fmla="*/ 0 h 2272774"/>
              <a:gd name="connsiteX1" fmla="*/ 2045008 w 2045008"/>
              <a:gd name="connsiteY1" fmla="*/ 605274 h 2272774"/>
              <a:gd name="connsiteX2" fmla="*/ 1296141 w 2045008"/>
              <a:gd name="connsiteY2" fmla="*/ 2272774 h 2272774"/>
              <a:gd name="connsiteX0" fmla="*/ 0 w 2051165"/>
              <a:gd name="connsiteY0" fmla="*/ 0 h 2272774"/>
              <a:gd name="connsiteX1" fmla="*/ 2045008 w 2051165"/>
              <a:gd name="connsiteY1" fmla="*/ 605274 h 2272774"/>
              <a:gd name="connsiteX2" fmla="*/ 1296141 w 2051165"/>
              <a:gd name="connsiteY2" fmla="*/ 2272774 h 2272774"/>
              <a:gd name="connsiteX0" fmla="*/ 0 w 2088331"/>
              <a:gd name="connsiteY0" fmla="*/ 0 h 2272774"/>
              <a:gd name="connsiteX1" fmla="*/ 2045008 w 2088331"/>
              <a:gd name="connsiteY1" fmla="*/ 605274 h 2272774"/>
              <a:gd name="connsiteX2" fmla="*/ 1296141 w 2088331"/>
              <a:gd name="connsiteY2" fmla="*/ 2272774 h 2272774"/>
              <a:gd name="connsiteX0" fmla="*/ 0 w 2088331"/>
              <a:gd name="connsiteY0" fmla="*/ 0 h 2272774"/>
              <a:gd name="connsiteX1" fmla="*/ 2045008 w 2088331"/>
              <a:gd name="connsiteY1" fmla="*/ 605274 h 2272774"/>
              <a:gd name="connsiteX2" fmla="*/ 1296141 w 2088331"/>
              <a:gd name="connsiteY2" fmla="*/ 2272774 h 2272774"/>
              <a:gd name="connsiteX0" fmla="*/ 0 w 822239"/>
              <a:gd name="connsiteY0" fmla="*/ 0 h 2353161"/>
              <a:gd name="connsiteX1" fmla="*/ 778916 w 822239"/>
              <a:gd name="connsiteY1" fmla="*/ 685661 h 2353161"/>
              <a:gd name="connsiteX2" fmla="*/ 30049 w 822239"/>
              <a:gd name="connsiteY2" fmla="*/ 2353161 h 2353161"/>
              <a:gd name="connsiteX0" fmla="*/ 0 w 822239"/>
              <a:gd name="connsiteY0" fmla="*/ 0 h 2353161"/>
              <a:gd name="connsiteX1" fmla="*/ 778916 w 822239"/>
              <a:gd name="connsiteY1" fmla="*/ 685661 h 2353161"/>
              <a:gd name="connsiteX2" fmla="*/ 30049 w 822239"/>
              <a:gd name="connsiteY2" fmla="*/ 2353161 h 2353161"/>
              <a:gd name="connsiteX0" fmla="*/ 0 w 848177"/>
              <a:gd name="connsiteY0" fmla="*/ 0 h 2353161"/>
              <a:gd name="connsiteX1" fmla="*/ 809061 w 848177"/>
              <a:gd name="connsiteY1" fmla="*/ 816290 h 2353161"/>
              <a:gd name="connsiteX2" fmla="*/ 30049 w 848177"/>
              <a:gd name="connsiteY2" fmla="*/ 2353161 h 2353161"/>
              <a:gd name="connsiteX0" fmla="*/ 0 w 848177"/>
              <a:gd name="connsiteY0" fmla="*/ 0 h 2353161"/>
              <a:gd name="connsiteX1" fmla="*/ 809061 w 848177"/>
              <a:gd name="connsiteY1" fmla="*/ 816290 h 2353161"/>
              <a:gd name="connsiteX2" fmla="*/ 30049 w 848177"/>
              <a:gd name="connsiteY2" fmla="*/ 2353161 h 2353161"/>
              <a:gd name="connsiteX0" fmla="*/ 0 w 848177"/>
              <a:gd name="connsiteY0" fmla="*/ 0 h 2353161"/>
              <a:gd name="connsiteX1" fmla="*/ 809061 w 848177"/>
              <a:gd name="connsiteY1" fmla="*/ 816290 h 2353161"/>
              <a:gd name="connsiteX2" fmla="*/ 30049 w 848177"/>
              <a:gd name="connsiteY2" fmla="*/ 2353161 h 2353161"/>
              <a:gd name="connsiteX0" fmla="*/ 0 w 848177"/>
              <a:gd name="connsiteY0" fmla="*/ 0 h 2353161"/>
              <a:gd name="connsiteX1" fmla="*/ 809061 w 848177"/>
              <a:gd name="connsiteY1" fmla="*/ 816290 h 2353161"/>
              <a:gd name="connsiteX2" fmla="*/ 30049 w 848177"/>
              <a:gd name="connsiteY2" fmla="*/ 2353161 h 2353161"/>
              <a:gd name="connsiteX0" fmla="*/ 0 w 848177"/>
              <a:gd name="connsiteY0" fmla="*/ 0 h 2353161"/>
              <a:gd name="connsiteX1" fmla="*/ 809061 w 848177"/>
              <a:gd name="connsiteY1" fmla="*/ 816290 h 2353161"/>
              <a:gd name="connsiteX2" fmla="*/ 30049 w 848177"/>
              <a:gd name="connsiteY2" fmla="*/ 2353161 h 2353161"/>
              <a:gd name="connsiteX0" fmla="*/ 0 w 828295"/>
              <a:gd name="connsiteY0" fmla="*/ 0 h 2353161"/>
              <a:gd name="connsiteX1" fmla="*/ 809061 w 828295"/>
              <a:gd name="connsiteY1" fmla="*/ 816290 h 2353161"/>
              <a:gd name="connsiteX2" fmla="*/ 30049 w 828295"/>
              <a:gd name="connsiteY2" fmla="*/ 2353161 h 23531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828295" h="2353161">
                <a:moveTo>
                  <a:pt x="0" y="0"/>
                </a:moveTo>
                <a:cubicBezTo>
                  <a:pt x="681669" y="241951"/>
                  <a:pt x="753995" y="503200"/>
                  <a:pt x="809061" y="816290"/>
                </a:cubicBezTo>
                <a:cubicBezTo>
                  <a:pt x="864127" y="1129380"/>
                  <a:pt x="854046" y="1545329"/>
                  <a:pt x="30049" y="2353161"/>
                </a:cubicBezTo>
              </a:path>
            </a:pathLst>
          </a:custGeom>
          <a:noFill/>
          <a:ln w="38100">
            <a:solidFill>
              <a:schemeClr val="bg2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425832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18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FF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7" dur="500" fill="hold"/>
                                        <p:tgtEl>
                                          <p:spTgt spid="18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FF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18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84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184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184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84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84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84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184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6" grpId="0"/>
      <p:bldP spid="18437" grpId="0" animBg="1"/>
      <p:bldP spid="18438" grpId="0" animBg="1"/>
      <p:bldP spid="18439" grpId="0"/>
      <p:bldP spid="18440" grpId="0"/>
      <p:bldP spid="18441" grpId="0"/>
      <p:bldP spid="18442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函数调用的参数传递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zh-CN" altLang="en-US" dirty="0" smtClean="0"/>
              <a:t>函数定义时的参数被称为</a:t>
            </a:r>
            <a:r>
              <a:rPr lang="zh-CN" altLang="en-US" dirty="0" smtClean="0">
                <a:solidFill>
                  <a:srgbClr val="FF0000"/>
                </a:solidFill>
              </a:rPr>
              <a:t>形式参数</a:t>
            </a:r>
            <a:r>
              <a:rPr lang="zh-CN" altLang="en-US" dirty="0" smtClean="0"/>
              <a:t>（简称</a:t>
            </a:r>
            <a:r>
              <a:rPr lang="zh-CN" altLang="en-US" dirty="0" smtClean="0">
                <a:solidFill>
                  <a:srgbClr val="FF0000"/>
                </a:solidFill>
              </a:rPr>
              <a:t>形参</a:t>
            </a:r>
            <a:r>
              <a:rPr lang="zh-CN" altLang="en-US" dirty="0" smtClean="0"/>
              <a:t>）</a:t>
            </a:r>
          </a:p>
          <a:p>
            <a:pPr marL="457200" lvl="1" indent="0">
              <a:buNone/>
            </a:pPr>
            <a:r>
              <a:rPr lang="en-US" altLang="zh-CN" dirty="0" smtClean="0"/>
              <a:t>double cylinder (double r, double h)</a:t>
            </a:r>
            <a:r>
              <a:rPr lang="zh-CN" altLang="en-US" dirty="0" smtClean="0"/>
              <a:t>；</a:t>
            </a:r>
          </a:p>
          <a:p>
            <a:endParaRPr lang="en-US" altLang="zh-CN" dirty="0" smtClean="0"/>
          </a:p>
          <a:p>
            <a:r>
              <a:rPr lang="zh-CN" altLang="en-US" dirty="0" smtClean="0"/>
              <a:t>函数调用时的参数被称为</a:t>
            </a:r>
            <a:r>
              <a:rPr lang="zh-CN" altLang="en-US" dirty="0" smtClean="0">
                <a:solidFill>
                  <a:srgbClr val="FF0000"/>
                </a:solidFill>
              </a:rPr>
              <a:t>实际参数</a:t>
            </a:r>
            <a:r>
              <a:rPr lang="zh-CN" altLang="en-US" dirty="0" smtClean="0"/>
              <a:t>（简称</a:t>
            </a:r>
            <a:r>
              <a:rPr lang="zh-CN" altLang="en-US" dirty="0" smtClean="0">
                <a:solidFill>
                  <a:srgbClr val="FF0000"/>
                </a:solidFill>
              </a:rPr>
              <a:t>实参</a:t>
            </a:r>
            <a:r>
              <a:rPr lang="zh-CN" altLang="en-US" dirty="0" smtClean="0"/>
              <a:t>）</a:t>
            </a:r>
          </a:p>
          <a:p>
            <a:pPr marL="457200" lvl="1" indent="0">
              <a:buNone/>
            </a:pPr>
            <a:r>
              <a:rPr lang="en-US" altLang="zh-CN" dirty="0" smtClean="0"/>
              <a:t>volume = cylinder (radius, height);</a:t>
            </a:r>
          </a:p>
          <a:p>
            <a:pPr lvl="1"/>
            <a:endParaRPr lang="en-US" altLang="zh-CN" dirty="0" smtClean="0"/>
          </a:p>
          <a:p>
            <a:r>
              <a:rPr lang="zh-CN" altLang="en-US" dirty="0" smtClean="0"/>
              <a:t>实参</a:t>
            </a:r>
            <a:r>
              <a:rPr lang="en-US" altLang="zh-CN" dirty="0" smtClean="0">
                <a:sym typeface="Wingdings" pitchFamily="2" charset="2"/>
              </a:rPr>
              <a:t></a:t>
            </a:r>
            <a:r>
              <a:rPr lang="zh-CN" altLang="en-US" dirty="0" smtClean="0">
                <a:sym typeface="Wingdings" pitchFamily="2" charset="2"/>
              </a:rPr>
              <a:t>形参</a:t>
            </a:r>
          </a:p>
          <a:p>
            <a:pPr lvl="1"/>
            <a:r>
              <a:rPr lang="zh-CN" altLang="en-US" dirty="0" smtClean="0"/>
              <a:t>在参数传递过程中，</a:t>
            </a:r>
            <a:r>
              <a:rPr lang="zh-CN" altLang="en-US" dirty="0" smtClean="0">
                <a:solidFill>
                  <a:srgbClr val="FF0000"/>
                </a:solidFill>
              </a:rPr>
              <a:t>实参</a:t>
            </a:r>
            <a:r>
              <a:rPr lang="zh-CN" altLang="en-US" dirty="0" smtClean="0"/>
              <a:t>把</a:t>
            </a:r>
            <a:r>
              <a:rPr lang="zh-CN" altLang="en-US" dirty="0" smtClean="0">
                <a:solidFill>
                  <a:srgbClr val="FF0000"/>
                </a:solidFill>
              </a:rPr>
              <a:t>值复制</a:t>
            </a:r>
            <a:r>
              <a:rPr lang="zh-CN" altLang="en-US" dirty="0" smtClean="0"/>
              <a:t>给</a:t>
            </a:r>
            <a:r>
              <a:rPr lang="zh-CN" altLang="en-US" dirty="0" smtClean="0">
                <a:solidFill>
                  <a:srgbClr val="FF0000"/>
                </a:solidFill>
              </a:rPr>
              <a:t>形参</a:t>
            </a:r>
            <a:r>
              <a:rPr lang="zh-CN" altLang="en-US" dirty="0" smtClean="0"/>
              <a:t>。</a:t>
            </a:r>
            <a:endParaRPr lang="zh-CN" altLang="en-US" dirty="0" smtClean="0">
              <a:sym typeface="Wingdings" pitchFamily="2" charset="2"/>
            </a:endParaRPr>
          </a:p>
          <a:p>
            <a:pPr lvl="1"/>
            <a:r>
              <a:rPr lang="zh-CN" altLang="en-US" dirty="0" smtClean="0"/>
              <a:t>形参和实参一一对应</a:t>
            </a:r>
            <a:endParaRPr lang="en-US" altLang="zh-CN" dirty="0" smtClean="0"/>
          </a:p>
          <a:p>
            <a:pPr lvl="2"/>
            <a:r>
              <a:rPr lang="zh-CN" altLang="en-US" dirty="0" smtClean="0"/>
              <a:t>数量、类型、顺序</a:t>
            </a:r>
          </a:p>
          <a:p>
            <a:r>
              <a:rPr lang="zh-CN" altLang="en-US" dirty="0"/>
              <a:t>实参：</a:t>
            </a:r>
            <a:r>
              <a:rPr lang="zh-CN" altLang="en-US" dirty="0">
                <a:solidFill>
                  <a:srgbClr val="FF0000"/>
                </a:solidFill>
              </a:rPr>
              <a:t>常量</a:t>
            </a:r>
            <a:r>
              <a:rPr lang="zh-CN" altLang="en-US" dirty="0"/>
              <a:t>、</a:t>
            </a:r>
            <a:r>
              <a:rPr lang="zh-CN" altLang="en-US" dirty="0">
                <a:solidFill>
                  <a:srgbClr val="FF0000"/>
                </a:solidFill>
              </a:rPr>
              <a:t>变量</a:t>
            </a:r>
            <a:r>
              <a:rPr lang="zh-CN" altLang="en-US" dirty="0"/>
              <a:t>或</a:t>
            </a:r>
            <a:r>
              <a:rPr lang="zh-CN" altLang="en-US" dirty="0" smtClean="0">
                <a:solidFill>
                  <a:srgbClr val="FF0000"/>
                </a:solidFill>
              </a:rPr>
              <a:t>表达式</a:t>
            </a:r>
            <a:endParaRPr lang="en-US" altLang="zh-CN" dirty="0" smtClean="0">
              <a:solidFill>
                <a:srgbClr val="FF0000"/>
              </a:solidFill>
            </a:endParaRPr>
          </a:p>
          <a:p>
            <a:r>
              <a:rPr lang="zh-CN" altLang="en-US" dirty="0" smtClean="0"/>
              <a:t>形参：</a:t>
            </a:r>
            <a:r>
              <a:rPr lang="zh-CN" altLang="en-US" dirty="0" smtClean="0">
                <a:solidFill>
                  <a:srgbClr val="FF0000"/>
                </a:solidFill>
              </a:rPr>
              <a:t>变量</a:t>
            </a:r>
            <a:r>
              <a:rPr lang="zh-CN" altLang="en-US" dirty="0" smtClean="0"/>
              <a:t>，用于接受实参传递过来的值</a:t>
            </a:r>
          </a:p>
        </p:txBody>
      </p:sp>
    </p:spTree>
    <p:extLst>
      <p:ext uri="{BB962C8B-B14F-4D97-AF65-F5344CB8AC3E}">
        <p14:creationId xmlns:p14="http://schemas.microsoft.com/office/powerpoint/2010/main" val="605396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9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194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94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1945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1945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1945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1945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1945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57200"/>
            <a:ext cx="6202363" cy="955675"/>
          </a:xfrm>
        </p:spPr>
        <p:txBody>
          <a:bodyPr/>
          <a:lstStyle/>
          <a:p>
            <a:pPr eaLnBrk="1" hangingPunct="1"/>
            <a:r>
              <a:rPr lang="zh-CN" altLang="en-US" dirty="0" smtClean="0"/>
              <a:t>函数结果返回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557338"/>
            <a:ext cx="8291512" cy="5184030"/>
          </a:xfrm>
        </p:spPr>
        <p:txBody>
          <a:bodyPr>
            <a:normAutofit lnSpcReduction="10000"/>
          </a:bodyPr>
          <a:lstStyle/>
          <a:p>
            <a:pPr eaLnBrk="1" hangingPunct="1"/>
            <a:r>
              <a:rPr lang="zh-CN" altLang="en-US" dirty="0" smtClean="0"/>
              <a:t>函数结果返回的形式：</a:t>
            </a:r>
          </a:p>
          <a:p>
            <a:pPr marL="457200" lvl="1" indent="0" eaLnBrk="1" hangingPunct="1">
              <a:buNone/>
            </a:pPr>
            <a:r>
              <a:rPr lang="en-US" altLang="zh-CN" dirty="0" smtClean="0"/>
              <a:t>return  </a:t>
            </a:r>
            <a:r>
              <a:rPr lang="zh-CN" altLang="en-US" dirty="0" smtClean="0"/>
              <a:t>表达式；</a:t>
            </a:r>
          </a:p>
          <a:p>
            <a:pPr marL="457200" lvl="1" indent="0" eaLnBrk="1" hangingPunct="1">
              <a:buNone/>
            </a:pPr>
            <a:r>
              <a:rPr lang="en-US" altLang="zh-CN" dirty="0" smtClean="0"/>
              <a:t>return  (</a:t>
            </a:r>
            <a:r>
              <a:rPr lang="zh-CN" altLang="en-US" dirty="0" smtClean="0"/>
              <a:t>表达式</a:t>
            </a:r>
            <a:r>
              <a:rPr lang="en-US" altLang="zh-CN" dirty="0" smtClean="0"/>
              <a:t>)</a:t>
            </a:r>
            <a:r>
              <a:rPr lang="zh-CN" altLang="en-US" dirty="0" smtClean="0"/>
              <a:t>；</a:t>
            </a:r>
            <a:endParaRPr lang="en-US" altLang="zh-CN" dirty="0" smtClean="0"/>
          </a:p>
          <a:p>
            <a:pPr marL="457200" lvl="1" indent="0" eaLnBrk="1" hangingPunct="1">
              <a:buNone/>
            </a:pPr>
            <a:endParaRPr lang="en-US" altLang="zh-CN" dirty="0"/>
          </a:p>
          <a:p>
            <a:pPr marL="457200" lvl="1" indent="0" eaLnBrk="1" hangingPunct="1">
              <a:buNone/>
            </a:pPr>
            <a:r>
              <a:rPr lang="zh-CN" altLang="en-US" dirty="0" smtClean="0"/>
              <a:t>对于</a:t>
            </a:r>
            <a:r>
              <a:rPr lang="en-US" altLang="zh-CN" dirty="0" smtClean="0">
                <a:solidFill>
                  <a:srgbClr val="FF0000"/>
                </a:solidFill>
              </a:rPr>
              <a:t>void</a:t>
            </a:r>
            <a:r>
              <a:rPr lang="zh-CN" altLang="en-US" dirty="0" smtClean="0"/>
              <a:t>类型的函数，</a:t>
            </a:r>
            <a:r>
              <a:rPr lang="zh-CN" altLang="en-US" dirty="0" smtClean="0">
                <a:solidFill>
                  <a:srgbClr val="FF0000"/>
                </a:solidFill>
              </a:rPr>
              <a:t>表达式为空</a:t>
            </a:r>
            <a:endParaRPr lang="en-US" altLang="zh-CN" dirty="0" smtClean="0">
              <a:solidFill>
                <a:srgbClr val="FF0000"/>
              </a:solidFill>
            </a:endParaRPr>
          </a:p>
          <a:p>
            <a:endParaRPr lang="en-US" altLang="zh-CN" dirty="0" smtClean="0"/>
          </a:p>
          <a:p>
            <a:r>
              <a:rPr lang="zh-CN" altLang="en-US" dirty="0" smtClean="0"/>
              <a:t>函数</a:t>
            </a:r>
            <a:r>
              <a:rPr lang="zh-CN" altLang="en-US" dirty="0"/>
              <a:t>返回的两种情况</a:t>
            </a:r>
          </a:p>
          <a:p>
            <a:pPr lvl="1" algn="just"/>
            <a:r>
              <a:rPr lang="zh-CN" altLang="en-US" dirty="0" smtClean="0"/>
              <a:t>完成运算，</a:t>
            </a:r>
            <a:r>
              <a:rPr lang="zh-CN" altLang="en-US" dirty="0"/>
              <a:t>将</a:t>
            </a:r>
            <a:r>
              <a:rPr lang="zh-CN" altLang="en-US" dirty="0" smtClean="0"/>
              <a:t>结果</a:t>
            </a:r>
            <a:r>
              <a:rPr lang="zh-CN" altLang="en-US" dirty="0"/>
              <a:t>返回给主调函数。</a:t>
            </a:r>
          </a:p>
          <a:p>
            <a:pPr lvl="1" algn="just"/>
            <a:r>
              <a:rPr lang="zh-CN" altLang="en-US" dirty="0" smtClean="0"/>
              <a:t>只是完成工作，无需返回结果给</a:t>
            </a:r>
            <a:r>
              <a:rPr lang="zh-CN" altLang="en-US" dirty="0"/>
              <a:t>主调</a:t>
            </a:r>
            <a:r>
              <a:rPr lang="zh-CN" altLang="en-US" dirty="0" smtClean="0"/>
              <a:t>函数</a:t>
            </a:r>
            <a:endParaRPr lang="en-US" altLang="zh-CN" dirty="0" smtClean="0"/>
          </a:p>
          <a:p>
            <a:pPr lvl="2" algn="just"/>
            <a:r>
              <a:rPr lang="zh-CN" altLang="en-US" dirty="0" smtClean="0"/>
              <a:t>函数类型为</a:t>
            </a:r>
            <a:r>
              <a:rPr lang="en-US" altLang="zh-CN" dirty="0" smtClean="0">
                <a:solidFill>
                  <a:srgbClr val="FF0000"/>
                </a:solidFill>
              </a:rPr>
              <a:t>void</a:t>
            </a:r>
            <a:r>
              <a:rPr lang="zh-CN" altLang="en-US" dirty="0" smtClean="0"/>
              <a:t>。</a:t>
            </a:r>
          </a:p>
        </p:txBody>
      </p:sp>
    </p:spTree>
    <p:extLst>
      <p:ext uri="{BB962C8B-B14F-4D97-AF65-F5344CB8AC3E}">
        <p14:creationId xmlns:p14="http://schemas.microsoft.com/office/powerpoint/2010/main" val="4568057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04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2048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2048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2048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CN" dirty="0" smtClean="0"/>
              <a:t>[</a:t>
            </a:r>
            <a:r>
              <a:rPr lang="zh-CN" altLang="en-US" dirty="0" smtClean="0"/>
              <a:t>例</a:t>
            </a:r>
            <a:r>
              <a:rPr lang="en-US" altLang="zh-CN" dirty="0" smtClean="0"/>
              <a:t>5-3</a:t>
            </a:r>
            <a:r>
              <a:rPr lang="zh-CN" altLang="en-US" dirty="0" smtClean="0"/>
              <a:t>，</a:t>
            </a:r>
            <a:r>
              <a:rPr lang="en-US" altLang="zh-CN" dirty="0" smtClean="0"/>
              <a:t>P94] </a:t>
            </a:r>
            <a:r>
              <a:rPr lang="zh-CN" altLang="en-US" dirty="0" smtClean="0"/>
              <a:t>判断奇偶数的函数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zh-CN" altLang="en-US" dirty="0" smtClean="0"/>
              <a:t>定义一个判断奇偶数的函数：当</a:t>
            </a:r>
            <a:r>
              <a:rPr lang="zh-CN" altLang="en-US" dirty="0"/>
              <a:t>参数</a:t>
            </a:r>
            <a:r>
              <a:rPr lang="zh-CN" altLang="en-US" dirty="0" smtClean="0"/>
              <a:t>为偶数时返回</a:t>
            </a:r>
            <a:r>
              <a:rPr lang="en-US" altLang="zh-CN" dirty="0" smtClean="0">
                <a:solidFill>
                  <a:srgbClr val="FF0000"/>
                </a:solidFill>
              </a:rPr>
              <a:t>1</a:t>
            </a:r>
            <a:r>
              <a:rPr lang="zh-CN" altLang="en-US" dirty="0" smtClean="0">
                <a:solidFill>
                  <a:srgbClr val="FF0000"/>
                </a:solidFill>
              </a:rPr>
              <a:t>，</a:t>
            </a:r>
            <a:r>
              <a:rPr lang="zh-CN" altLang="en-US" dirty="0" smtClean="0"/>
              <a:t>否则返回</a:t>
            </a:r>
            <a:r>
              <a:rPr lang="en-US" altLang="zh-CN" dirty="0" smtClean="0">
                <a:solidFill>
                  <a:srgbClr val="FF0000"/>
                </a:solidFill>
              </a:rPr>
              <a:t>0</a:t>
            </a:r>
            <a:r>
              <a:rPr lang="zh-CN" altLang="en-US" dirty="0" smtClean="0"/>
              <a:t>。</a:t>
            </a:r>
          </a:p>
          <a:p>
            <a:pPr marL="0" indent="0">
              <a:buNone/>
            </a:pPr>
            <a:endParaRPr lang="en-US" altLang="zh-CN" dirty="0" smtClean="0"/>
          </a:p>
          <a:p>
            <a:pPr marL="0" indent="0">
              <a:buNone/>
            </a:pPr>
            <a:r>
              <a:rPr lang="en-US" altLang="zh-CN" dirty="0" smtClean="0"/>
              <a:t>    </a:t>
            </a:r>
            <a:r>
              <a:rPr lang="en-US" altLang="zh-CN" dirty="0" err="1" smtClean="0">
                <a:solidFill>
                  <a:srgbClr val="FFFF00"/>
                </a:solidFill>
              </a:rPr>
              <a:t>int</a:t>
            </a:r>
            <a:r>
              <a:rPr lang="en-US" altLang="zh-CN" dirty="0" smtClean="0">
                <a:solidFill>
                  <a:srgbClr val="FFFF00"/>
                </a:solidFill>
              </a:rPr>
              <a:t> </a:t>
            </a:r>
            <a:r>
              <a:rPr lang="en-US" altLang="zh-CN" dirty="0">
                <a:solidFill>
                  <a:srgbClr val="FFFF00"/>
                </a:solidFill>
              </a:rPr>
              <a:t>even( </a:t>
            </a:r>
            <a:r>
              <a:rPr lang="en-US" altLang="zh-CN" dirty="0" err="1">
                <a:solidFill>
                  <a:srgbClr val="FFFF00"/>
                </a:solidFill>
              </a:rPr>
              <a:t>int</a:t>
            </a:r>
            <a:r>
              <a:rPr lang="en-US" altLang="zh-CN" dirty="0">
                <a:solidFill>
                  <a:srgbClr val="FFFF00"/>
                </a:solidFill>
              </a:rPr>
              <a:t> n )</a:t>
            </a:r>
          </a:p>
          <a:p>
            <a:pPr marL="0" indent="0">
              <a:buNone/>
            </a:pPr>
            <a:endParaRPr lang="en-US" altLang="zh-CN" dirty="0" smtClean="0"/>
          </a:p>
        </p:txBody>
      </p:sp>
    </p:spTree>
    <p:extLst>
      <p:ext uri="{BB962C8B-B14F-4D97-AF65-F5344CB8AC3E}">
        <p14:creationId xmlns:p14="http://schemas.microsoft.com/office/powerpoint/2010/main" val="26345237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CN" dirty="0" smtClean="0"/>
              <a:t>[</a:t>
            </a:r>
            <a:r>
              <a:rPr lang="zh-CN" altLang="en-US" dirty="0" smtClean="0"/>
              <a:t>例</a:t>
            </a:r>
            <a:r>
              <a:rPr lang="en-US" altLang="zh-CN" dirty="0" smtClean="0"/>
              <a:t>5-3</a:t>
            </a:r>
            <a:r>
              <a:rPr lang="zh-CN" altLang="en-US" dirty="0" smtClean="0"/>
              <a:t>，</a:t>
            </a:r>
            <a:r>
              <a:rPr lang="en-US" altLang="zh-CN" dirty="0" smtClean="0"/>
              <a:t>P94] </a:t>
            </a:r>
            <a:r>
              <a:rPr lang="zh-CN" altLang="en-US" dirty="0" smtClean="0"/>
              <a:t>判断奇偶数的函数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altLang="zh-CN" dirty="0" err="1" smtClean="0"/>
              <a:t>int</a:t>
            </a:r>
            <a:r>
              <a:rPr lang="en-US" altLang="zh-CN" dirty="0" smtClean="0"/>
              <a:t> even (</a:t>
            </a:r>
            <a:r>
              <a:rPr lang="en-US" altLang="zh-CN" dirty="0" err="1" smtClean="0"/>
              <a:t>int</a:t>
            </a:r>
            <a:r>
              <a:rPr lang="en-US" altLang="zh-CN" dirty="0" smtClean="0"/>
              <a:t> n)        /* </a:t>
            </a:r>
            <a:r>
              <a:rPr lang="zh-CN" altLang="en-US" dirty="0" smtClean="0"/>
              <a:t>函数首部 *</a:t>
            </a:r>
            <a:r>
              <a:rPr lang="en-US" altLang="zh-CN" dirty="0" smtClean="0"/>
              <a:t>/	</a:t>
            </a:r>
          </a:p>
          <a:p>
            <a:pPr marL="0" indent="0">
              <a:buNone/>
            </a:pPr>
            <a:r>
              <a:rPr lang="en-US" altLang="zh-CN" dirty="0" smtClean="0"/>
              <a:t>{</a:t>
            </a:r>
          </a:p>
          <a:p>
            <a:pPr marL="0" indent="0">
              <a:buNone/>
            </a:pPr>
            <a:r>
              <a:rPr lang="en-US" altLang="zh-CN" dirty="0" smtClean="0"/>
              <a:t>   if( n % 2 == 0 ) 	/* </a:t>
            </a:r>
            <a:r>
              <a:rPr lang="zh-CN" altLang="en-US" dirty="0" smtClean="0"/>
              <a:t>判别奇偶数 *</a:t>
            </a:r>
            <a:r>
              <a:rPr lang="en-US" altLang="zh-CN" dirty="0" smtClean="0"/>
              <a:t>/</a:t>
            </a:r>
          </a:p>
          <a:p>
            <a:pPr marL="0" indent="0">
              <a:buNone/>
            </a:pPr>
            <a:r>
              <a:rPr lang="en-US" altLang="zh-CN" dirty="0" smtClean="0"/>
              <a:t>      return 1;		/* </a:t>
            </a:r>
            <a:r>
              <a:rPr lang="zh-CN" altLang="en-US" dirty="0" smtClean="0"/>
              <a:t>偶数返回</a:t>
            </a:r>
            <a:r>
              <a:rPr lang="en-US" altLang="zh-CN" dirty="0" smtClean="0"/>
              <a:t>1 */</a:t>
            </a:r>
          </a:p>
          <a:p>
            <a:pPr marL="0" indent="0">
              <a:buNone/>
            </a:pPr>
            <a:r>
              <a:rPr lang="en-US" altLang="zh-CN" dirty="0"/>
              <a:t> </a:t>
            </a:r>
            <a:r>
              <a:rPr lang="en-US" altLang="zh-CN" dirty="0" smtClean="0"/>
              <a:t>  else		</a:t>
            </a:r>
          </a:p>
          <a:p>
            <a:pPr marL="0" indent="0">
              <a:buNone/>
            </a:pPr>
            <a:r>
              <a:rPr lang="en-US" altLang="zh-CN" dirty="0"/>
              <a:t> </a:t>
            </a:r>
            <a:r>
              <a:rPr lang="en-US" altLang="zh-CN" dirty="0" smtClean="0"/>
              <a:t>     return 0;		/* </a:t>
            </a:r>
            <a:r>
              <a:rPr lang="zh-CN" altLang="en-US" dirty="0" smtClean="0"/>
              <a:t>奇数返回</a:t>
            </a:r>
            <a:r>
              <a:rPr lang="en-US" altLang="zh-CN" dirty="0" smtClean="0"/>
              <a:t>0 */</a:t>
            </a:r>
          </a:p>
          <a:p>
            <a:pPr marL="0" indent="0">
              <a:buNone/>
            </a:pPr>
            <a:r>
              <a:rPr lang="en-US" altLang="zh-CN" dirty="0" smtClean="0"/>
              <a:t>}</a:t>
            </a:r>
          </a:p>
          <a:p>
            <a:pPr marL="0" indent="0">
              <a:buNone/>
            </a:pPr>
            <a:endParaRPr lang="en-US" altLang="zh-CN" dirty="0"/>
          </a:p>
          <a:p>
            <a:pPr marL="0" indent="0">
              <a:buNone/>
            </a:pPr>
            <a:r>
              <a:rPr lang="zh-CN" altLang="en-US" dirty="0">
                <a:solidFill>
                  <a:srgbClr val="FFFF00"/>
                </a:solidFill>
              </a:rPr>
              <a:t>如何调用该函数</a:t>
            </a:r>
            <a:r>
              <a:rPr lang="zh-CN" altLang="en-US" dirty="0" smtClean="0">
                <a:solidFill>
                  <a:srgbClr val="FFFF00"/>
                </a:solidFill>
              </a:rPr>
              <a:t>？</a:t>
            </a:r>
            <a:endParaRPr lang="en-US" altLang="zh-CN" dirty="0" smtClean="0">
              <a:solidFill>
                <a:srgbClr val="FFFF00"/>
              </a:solidFill>
            </a:endParaRPr>
          </a:p>
          <a:p>
            <a:pPr marL="0" indent="0">
              <a:buNone/>
            </a:pPr>
            <a:r>
              <a:rPr lang="zh-CN" altLang="en-US" dirty="0" smtClean="0">
                <a:solidFill>
                  <a:srgbClr val="00B050"/>
                </a:solidFill>
              </a:rPr>
              <a:t>例如：</a:t>
            </a:r>
            <a:endParaRPr lang="en-US" altLang="zh-CN" dirty="0" smtClean="0">
              <a:solidFill>
                <a:srgbClr val="00B050"/>
              </a:solidFill>
            </a:endParaRPr>
          </a:p>
          <a:p>
            <a:pPr marL="0" indent="0">
              <a:buNone/>
            </a:pPr>
            <a:r>
              <a:rPr lang="en-US" altLang="zh-CN" dirty="0" smtClean="0"/>
              <a:t>even( 3 );</a:t>
            </a:r>
          </a:p>
          <a:p>
            <a:pPr marL="0" indent="0">
              <a:buNone/>
            </a:pPr>
            <a:r>
              <a:rPr lang="en-US" altLang="zh-CN" dirty="0" smtClean="0"/>
              <a:t>if( even(x) ) </a:t>
            </a:r>
          </a:p>
          <a:p>
            <a:pPr marL="0" indent="0">
              <a:buNone/>
            </a:pPr>
            <a:r>
              <a:rPr lang="en-US" altLang="zh-CN" dirty="0"/>
              <a:t>	</a:t>
            </a:r>
            <a:r>
              <a:rPr lang="en-US" altLang="zh-CN" dirty="0" err="1" smtClean="0"/>
              <a:t>printf</a:t>
            </a:r>
            <a:r>
              <a:rPr lang="en-US" altLang="zh-CN" dirty="0" smtClean="0"/>
              <a:t>("x is even\n");</a:t>
            </a:r>
            <a:endParaRPr lang="zh-CN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18395679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150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2150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2150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2150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函数原型声明</a:t>
            </a:r>
          </a:p>
        </p:txBody>
      </p:sp>
      <p:sp>
        <p:nvSpPr>
          <p:cNvPr id="397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zh-CN" altLang="en-US" sz="4100" dirty="0"/>
              <a:t>    </a:t>
            </a:r>
            <a:r>
              <a:rPr lang="zh-CN" altLang="en-US" sz="4100" dirty="0">
                <a:solidFill>
                  <a:srgbClr val="FF0000"/>
                </a:solidFill>
              </a:rPr>
              <a:t>函数类型 函数名</a:t>
            </a:r>
            <a:r>
              <a:rPr lang="en-US" altLang="zh-CN" sz="4100" dirty="0">
                <a:solidFill>
                  <a:srgbClr val="FF0000"/>
                </a:solidFill>
              </a:rPr>
              <a:t>(</a:t>
            </a:r>
            <a:r>
              <a:rPr lang="zh-CN" altLang="en-US" sz="4100" dirty="0">
                <a:solidFill>
                  <a:srgbClr val="FF0000"/>
                </a:solidFill>
              </a:rPr>
              <a:t>参数表</a:t>
            </a:r>
            <a:r>
              <a:rPr lang="en-US" altLang="zh-CN" sz="4100" dirty="0" smtClean="0">
                <a:solidFill>
                  <a:srgbClr val="FF0000"/>
                </a:solidFill>
              </a:rPr>
              <a:t>);</a:t>
            </a:r>
            <a:endParaRPr lang="en-US" altLang="zh-CN" sz="4100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altLang="zh-CN" sz="3100" dirty="0"/>
          </a:p>
          <a:p>
            <a:pPr marL="0" indent="0">
              <a:buNone/>
            </a:pPr>
            <a:r>
              <a:rPr lang="zh-CN" altLang="en-US" sz="3100" dirty="0" smtClean="0"/>
              <a:t>即：函数</a:t>
            </a:r>
            <a:r>
              <a:rPr lang="zh-CN" altLang="en-US" sz="3100" dirty="0"/>
              <a:t>定义中的第</a:t>
            </a:r>
            <a:r>
              <a:rPr lang="en-US" altLang="zh-CN" sz="3100" dirty="0"/>
              <a:t>1</a:t>
            </a:r>
            <a:r>
              <a:rPr lang="zh-CN" altLang="en-US" sz="3100" dirty="0"/>
              <a:t>行（函数首部），并以分号结束</a:t>
            </a:r>
            <a:r>
              <a:rPr lang="zh-CN" altLang="en-US" sz="3100" dirty="0" smtClean="0"/>
              <a:t>。</a:t>
            </a:r>
            <a:endParaRPr lang="en-US" altLang="zh-CN" sz="3100" dirty="0" smtClean="0"/>
          </a:p>
          <a:p>
            <a:pPr marL="0" indent="0">
              <a:buNone/>
            </a:pPr>
            <a:r>
              <a:rPr lang="zh-CN" altLang="en-US" sz="3100" dirty="0" smtClean="0"/>
              <a:t>例如</a:t>
            </a:r>
            <a:endParaRPr lang="zh-CN" altLang="en-US" sz="3100" dirty="0"/>
          </a:p>
          <a:p>
            <a:pPr marL="457200" lvl="1" indent="0">
              <a:buNone/>
            </a:pPr>
            <a:r>
              <a:rPr lang="en-US" altLang="zh-CN" dirty="0" smtClean="0"/>
              <a:t>double cylinder (double r, double h);</a:t>
            </a:r>
          </a:p>
          <a:p>
            <a:pPr marL="457200" lvl="1" indent="0">
              <a:buNone/>
            </a:pPr>
            <a:r>
              <a:rPr lang="en-US" altLang="zh-CN" dirty="0" smtClean="0"/>
              <a:t>void pyramid (</a:t>
            </a:r>
            <a:r>
              <a:rPr lang="en-US" altLang="zh-CN" dirty="0" err="1" smtClean="0"/>
              <a:t>int</a:t>
            </a:r>
            <a:r>
              <a:rPr lang="en-US" altLang="zh-CN" dirty="0" smtClean="0"/>
              <a:t> n);</a:t>
            </a:r>
          </a:p>
          <a:p>
            <a:pPr marL="57150" indent="0">
              <a:buNone/>
            </a:pPr>
            <a:endParaRPr lang="en-US" altLang="zh-CN" dirty="0" smtClean="0"/>
          </a:p>
          <a:p>
            <a:pPr marL="57150" indent="0">
              <a:buNone/>
            </a:pPr>
            <a:r>
              <a:rPr lang="zh-CN" altLang="en-US" dirty="0" smtClean="0"/>
              <a:t>声明函数时，</a:t>
            </a:r>
            <a:r>
              <a:rPr lang="zh-CN" altLang="en-US" dirty="0"/>
              <a:t>可省略</a:t>
            </a:r>
            <a:r>
              <a:rPr lang="zh-CN" altLang="en-US" dirty="0" smtClean="0"/>
              <a:t>形式参数</a:t>
            </a:r>
            <a:r>
              <a:rPr lang="zh-CN" altLang="en-US" dirty="0"/>
              <a:t>的</a:t>
            </a:r>
            <a:r>
              <a:rPr lang="zh-CN" altLang="en-US" dirty="0" smtClean="0"/>
              <a:t>名字，因为无关紧要。</a:t>
            </a:r>
            <a:endParaRPr lang="en-US" altLang="zh-CN" dirty="0" smtClean="0"/>
          </a:p>
          <a:p>
            <a:pPr marL="57150" indent="0">
              <a:buNone/>
            </a:pPr>
            <a:r>
              <a:rPr lang="zh-CN" altLang="en-US" dirty="0" smtClean="0"/>
              <a:t>例如</a:t>
            </a:r>
            <a:endParaRPr lang="en-US" altLang="zh-CN" dirty="0" smtClean="0">
              <a:solidFill>
                <a:schemeClr val="tx1"/>
              </a:solidFill>
            </a:endParaRPr>
          </a:p>
          <a:p>
            <a:pPr marL="457200" lvl="1" indent="0">
              <a:buNone/>
            </a:pPr>
            <a:r>
              <a:rPr lang="en-US" altLang="zh-CN" dirty="0"/>
              <a:t>double cylinder (</a:t>
            </a:r>
            <a:r>
              <a:rPr lang="en-US" altLang="zh-CN" dirty="0" smtClean="0"/>
              <a:t>double, double);</a:t>
            </a:r>
            <a:endParaRPr lang="en-US" altLang="zh-CN" dirty="0"/>
          </a:p>
          <a:p>
            <a:pPr marL="457200" lvl="1" indent="0">
              <a:buNone/>
            </a:pPr>
            <a:r>
              <a:rPr lang="en-US" altLang="zh-CN" dirty="0"/>
              <a:t>void pyramid (</a:t>
            </a:r>
            <a:r>
              <a:rPr lang="en-US" altLang="zh-CN" dirty="0" err="1" smtClean="0"/>
              <a:t>int</a:t>
            </a:r>
            <a:r>
              <a:rPr lang="en-US" altLang="zh-CN" dirty="0" smtClean="0"/>
              <a:t>);</a:t>
            </a:r>
          </a:p>
          <a:p>
            <a:pPr marL="57150" indent="0">
              <a:buNone/>
            </a:pPr>
            <a:r>
              <a:rPr lang="zh-CN" altLang="en-US" dirty="0" smtClean="0"/>
              <a:t>但是</a:t>
            </a:r>
            <a:r>
              <a:rPr lang="zh-CN" altLang="en-US" dirty="0"/>
              <a:t>建议不要省略，</a:t>
            </a:r>
            <a:r>
              <a:rPr lang="zh-CN" altLang="en-US" dirty="0" smtClean="0"/>
              <a:t>增加可读性</a:t>
            </a:r>
            <a:endParaRPr lang="en-US" altLang="zh-CN" dirty="0"/>
          </a:p>
          <a:p>
            <a:pPr marL="457200" lvl="1" indent="0">
              <a:buNone/>
            </a:pPr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616643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7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97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7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97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7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397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73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3973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73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3973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73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3973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731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39731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731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39731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731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39731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7315" grpId="0" uiExpand="1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函数原型声明</a:t>
            </a:r>
          </a:p>
        </p:txBody>
      </p:sp>
      <p:sp>
        <p:nvSpPr>
          <p:cNvPr id="397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zh-CN" altLang="en-US" sz="3500" dirty="0"/>
              <a:t>    </a:t>
            </a:r>
            <a:r>
              <a:rPr lang="zh-CN" altLang="en-US" sz="3800" dirty="0">
                <a:solidFill>
                  <a:srgbClr val="FF0000"/>
                </a:solidFill>
              </a:rPr>
              <a:t>函数类型 函数名</a:t>
            </a:r>
            <a:r>
              <a:rPr lang="en-US" altLang="zh-CN" sz="3800" dirty="0">
                <a:solidFill>
                  <a:srgbClr val="FF0000"/>
                </a:solidFill>
              </a:rPr>
              <a:t>(</a:t>
            </a:r>
            <a:r>
              <a:rPr lang="zh-CN" altLang="en-US" sz="3800" dirty="0">
                <a:solidFill>
                  <a:srgbClr val="FF0000"/>
                </a:solidFill>
              </a:rPr>
              <a:t>参数表</a:t>
            </a:r>
            <a:r>
              <a:rPr lang="en-US" altLang="zh-CN" sz="3800" dirty="0">
                <a:solidFill>
                  <a:srgbClr val="FF0000"/>
                </a:solidFill>
              </a:rPr>
              <a:t>);</a:t>
            </a:r>
          </a:p>
          <a:p>
            <a:pPr marL="0" indent="0">
              <a:buNone/>
            </a:pPr>
            <a:endParaRPr lang="en-US" altLang="zh-CN" sz="3100" dirty="0"/>
          </a:p>
          <a:p>
            <a:r>
              <a:rPr lang="zh-CN" altLang="en-US" dirty="0" smtClean="0"/>
              <a:t>函数必须先定义后调用</a:t>
            </a:r>
            <a:endParaRPr lang="en-US" altLang="zh-CN" dirty="0" smtClean="0"/>
          </a:p>
          <a:p>
            <a:pPr lvl="1"/>
            <a:r>
              <a:rPr lang="zh-CN" altLang="en-US" dirty="0" smtClean="0"/>
              <a:t>将主调函数放在被调函数的后面，就像变量先定义后使用一样</a:t>
            </a:r>
            <a:endParaRPr lang="en-US" altLang="zh-CN" dirty="0" smtClean="0"/>
          </a:p>
          <a:p>
            <a:pPr lvl="1"/>
            <a:endParaRPr lang="zh-CN" altLang="en-US" dirty="0" smtClean="0"/>
          </a:p>
          <a:p>
            <a:r>
              <a:rPr lang="zh-CN" altLang="en-US" dirty="0"/>
              <a:t>函数</a:t>
            </a:r>
            <a:r>
              <a:rPr lang="zh-CN" altLang="en-US" dirty="0" smtClean="0"/>
              <a:t>定义可以出现在主调函数之后</a:t>
            </a:r>
            <a:endParaRPr lang="en-US" altLang="zh-CN" dirty="0" smtClean="0"/>
          </a:p>
          <a:p>
            <a:pPr lvl="1"/>
            <a:r>
              <a:rPr lang="zh-CN" altLang="en-US" dirty="0" smtClean="0"/>
              <a:t>需要在函数调用</a:t>
            </a:r>
            <a:r>
              <a:rPr lang="zh-CN" altLang="en-US" dirty="0"/>
              <a:t>前，声明函数</a:t>
            </a:r>
            <a:r>
              <a:rPr lang="zh-CN" altLang="en-US" dirty="0" smtClean="0"/>
              <a:t>原型</a:t>
            </a:r>
          </a:p>
          <a:p>
            <a:pPr lvl="2"/>
            <a:r>
              <a:rPr lang="zh-CN" altLang="en-US" dirty="0" smtClean="0"/>
              <a:t>说明函数的类型和参数的情况，以保证程序编译时能判断对该函数的调用是否正确。</a:t>
            </a:r>
          </a:p>
        </p:txBody>
      </p:sp>
    </p:spTree>
    <p:extLst>
      <p:ext uri="{BB962C8B-B14F-4D97-AF65-F5344CB8AC3E}">
        <p14:creationId xmlns:p14="http://schemas.microsoft.com/office/powerpoint/2010/main" val="31967707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7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97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7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397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73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3973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73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3973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73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3973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7315" grpId="0" uiExpand="1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323850" y="476250"/>
            <a:ext cx="7777163" cy="936625"/>
          </a:xfrm>
        </p:spPr>
        <p:txBody>
          <a:bodyPr/>
          <a:lstStyle/>
          <a:p>
            <a:r>
              <a:rPr lang="zh-CN" altLang="en-US" dirty="0" smtClean="0"/>
              <a:t>四、函数应用</a:t>
            </a:r>
            <a:endParaRPr lang="en-US" altLang="zh-CN" dirty="0" smtClean="0"/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1844674"/>
            <a:ext cx="8229600" cy="4176613"/>
          </a:xfrm>
        </p:spPr>
        <p:txBody>
          <a:bodyPr>
            <a:normAutofit fontScale="92500" lnSpcReduction="20000"/>
          </a:bodyPr>
          <a:lstStyle/>
          <a:p>
            <a:pPr algn="just">
              <a:buNone/>
            </a:pPr>
            <a:r>
              <a:rPr lang="en-US" altLang="zh-CN" dirty="0" smtClean="0"/>
              <a:t>[</a:t>
            </a:r>
            <a:r>
              <a:rPr lang="zh-CN" altLang="en-US" dirty="0" smtClean="0"/>
              <a:t>例</a:t>
            </a:r>
            <a:r>
              <a:rPr lang="en-US" altLang="zh-CN" dirty="0" smtClean="0"/>
              <a:t>5-2] </a:t>
            </a:r>
            <a:r>
              <a:rPr lang="zh-CN" altLang="en-US" dirty="0" smtClean="0"/>
              <a:t>定义一个函数判定一个整数的奇偶</a:t>
            </a:r>
            <a:endParaRPr lang="en-US" altLang="zh-CN" dirty="0" smtClean="0"/>
          </a:p>
          <a:p>
            <a:pPr algn="just">
              <a:buNone/>
            </a:pPr>
            <a:endParaRPr lang="en-US" altLang="zh-CN" dirty="0" smtClean="0"/>
          </a:p>
          <a:p>
            <a:pPr algn="just">
              <a:buNone/>
            </a:pPr>
            <a:r>
              <a:rPr lang="en-US" altLang="zh-CN" dirty="0" err="1" smtClean="0"/>
              <a:t>int</a:t>
            </a:r>
            <a:r>
              <a:rPr lang="en-US" altLang="zh-CN" dirty="0" smtClean="0"/>
              <a:t> even( </a:t>
            </a:r>
            <a:r>
              <a:rPr lang="en-US" altLang="zh-CN" dirty="0" err="1" smtClean="0">
                <a:solidFill>
                  <a:srgbClr val="FFFF00"/>
                </a:solidFill>
              </a:rPr>
              <a:t>int</a:t>
            </a:r>
            <a:r>
              <a:rPr lang="en-US" altLang="zh-CN" dirty="0" smtClean="0">
                <a:solidFill>
                  <a:srgbClr val="FFFF00"/>
                </a:solidFill>
              </a:rPr>
              <a:t> n</a:t>
            </a:r>
            <a:r>
              <a:rPr lang="en-US" altLang="zh-CN" dirty="0" smtClean="0"/>
              <a:t> )</a:t>
            </a:r>
          </a:p>
          <a:p>
            <a:pPr algn="just">
              <a:buNone/>
            </a:pPr>
            <a:r>
              <a:rPr lang="en-US" altLang="zh-CN" dirty="0" smtClean="0"/>
              <a:t>{</a:t>
            </a:r>
          </a:p>
          <a:p>
            <a:pPr algn="just">
              <a:buNone/>
            </a:pPr>
            <a:r>
              <a:rPr lang="en-US" altLang="zh-CN" dirty="0" smtClean="0"/>
              <a:t>   if( n%2==0 )</a:t>
            </a:r>
          </a:p>
          <a:p>
            <a:pPr algn="just">
              <a:buNone/>
            </a:pPr>
            <a:r>
              <a:rPr lang="en-US" altLang="zh-CN" dirty="0"/>
              <a:t> </a:t>
            </a:r>
            <a:r>
              <a:rPr lang="en-US" altLang="zh-CN" dirty="0" smtClean="0"/>
              <a:t>      </a:t>
            </a:r>
            <a:r>
              <a:rPr lang="en-US" altLang="zh-CN" dirty="0" smtClean="0">
                <a:solidFill>
                  <a:srgbClr val="FFFF00"/>
                </a:solidFill>
              </a:rPr>
              <a:t>return 1;</a:t>
            </a:r>
          </a:p>
          <a:p>
            <a:pPr algn="just">
              <a:buNone/>
            </a:pPr>
            <a:r>
              <a:rPr lang="en-US" altLang="zh-CN" dirty="0"/>
              <a:t> </a:t>
            </a:r>
            <a:r>
              <a:rPr lang="en-US" altLang="zh-CN" dirty="0" smtClean="0"/>
              <a:t>  else</a:t>
            </a:r>
          </a:p>
          <a:p>
            <a:pPr algn="just">
              <a:buNone/>
            </a:pPr>
            <a:r>
              <a:rPr lang="en-US" altLang="zh-CN" dirty="0"/>
              <a:t> </a:t>
            </a:r>
            <a:r>
              <a:rPr lang="en-US" altLang="zh-CN" dirty="0" smtClean="0"/>
              <a:t>      </a:t>
            </a:r>
            <a:r>
              <a:rPr lang="en-US" altLang="zh-CN" dirty="0" smtClean="0">
                <a:solidFill>
                  <a:srgbClr val="FFFF00"/>
                </a:solidFill>
              </a:rPr>
              <a:t>return 0;</a:t>
            </a:r>
          </a:p>
          <a:p>
            <a:pPr algn="just">
              <a:buNone/>
            </a:pPr>
            <a:r>
              <a:rPr lang="en-US" altLang="zh-CN" dirty="0"/>
              <a:t>}</a:t>
            </a:r>
            <a:endParaRPr lang="en-US" altLang="zh-CN" dirty="0" smtClean="0"/>
          </a:p>
          <a:p>
            <a:pPr lvl="1" algn="just">
              <a:buNone/>
            </a:pPr>
            <a:endParaRPr lang="en-US" altLang="zh-CN" dirty="0" smtClean="0"/>
          </a:p>
          <a:p>
            <a:pPr algn="just" eaLnBrk="1" hangingPunct="1">
              <a:buFont typeface="Wingdings" pitchFamily="2" charset="2"/>
              <a:buNone/>
            </a:pPr>
            <a:endParaRPr lang="zh-CN" altLang="en-US" dirty="0" smtClean="0"/>
          </a:p>
        </p:txBody>
      </p:sp>
      <p:sp>
        <p:nvSpPr>
          <p:cNvPr id="23556" name="Rectangle 5"/>
          <p:cNvSpPr>
            <a:spLocks noChangeArrowheads="1"/>
          </p:cNvSpPr>
          <p:nvPr/>
        </p:nvSpPr>
        <p:spPr bwMode="auto">
          <a:xfrm>
            <a:off x="0" y="325278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A3EFE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2013967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第五章</a:t>
            </a:r>
            <a:r>
              <a:rPr lang="en-US" altLang="zh-CN" smtClean="0"/>
              <a:t>  </a:t>
            </a:r>
            <a:r>
              <a:rPr lang="zh-CN" altLang="en-US" smtClean="0"/>
              <a:t>函数 </a:t>
            </a:r>
            <a:endParaRPr lang="zh-CN" altLang="en-US" dirty="0" smtClean="0"/>
          </a:p>
        </p:txBody>
      </p:sp>
      <p:sp>
        <p:nvSpPr>
          <p:cNvPr id="3075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altLang="en-US" dirty="0" smtClean="0"/>
              <a:t>结构化程序设计</a:t>
            </a:r>
            <a:r>
              <a:rPr lang="en-US" altLang="zh-CN" dirty="0" smtClean="0"/>
              <a:t>(Structured Programming)</a:t>
            </a:r>
          </a:p>
          <a:p>
            <a:pPr lvl="1"/>
            <a:r>
              <a:rPr lang="zh-CN" altLang="en-US" dirty="0" smtClean="0"/>
              <a:t>将复杂程序分解为若干个简单的模块，用函数进行实现</a:t>
            </a:r>
            <a:endParaRPr lang="en-US" altLang="zh-CN" dirty="0" smtClean="0"/>
          </a:p>
          <a:p>
            <a:pPr lvl="1"/>
            <a:r>
              <a:rPr lang="zh-CN" altLang="en-US" dirty="0" smtClean="0"/>
              <a:t>模块之间相对独立，通过参数进行调用</a:t>
            </a:r>
            <a:endParaRPr lang="en-US" altLang="zh-CN" dirty="0" smtClean="0"/>
          </a:p>
          <a:p>
            <a:r>
              <a:rPr lang="en-US" altLang="zh-CN" dirty="0" smtClean="0"/>
              <a:t>C</a:t>
            </a:r>
            <a:r>
              <a:rPr lang="zh-CN" altLang="en-US" dirty="0" smtClean="0"/>
              <a:t>语言中的函数</a:t>
            </a:r>
            <a:endParaRPr lang="en-US" altLang="zh-CN" dirty="0" smtClean="0"/>
          </a:p>
          <a:p>
            <a:pPr lvl="1"/>
            <a:r>
              <a:rPr lang="zh-CN" altLang="en-US" dirty="0" smtClean="0"/>
              <a:t>众多函数是</a:t>
            </a:r>
            <a:r>
              <a:rPr lang="zh-CN" altLang="en-US" dirty="0" smtClean="0">
                <a:solidFill>
                  <a:srgbClr val="FF0000"/>
                </a:solidFill>
              </a:rPr>
              <a:t>平等</a:t>
            </a:r>
            <a:r>
              <a:rPr lang="zh-CN" altLang="en-US" dirty="0">
                <a:solidFill>
                  <a:srgbClr val="FF0000"/>
                </a:solidFill>
              </a:rPr>
              <a:t>的</a:t>
            </a:r>
            <a:r>
              <a:rPr lang="zh-CN" altLang="en-US" dirty="0" smtClean="0">
                <a:solidFill>
                  <a:srgbClr val="FF0000"/>
                </a:solidFill>
              </a:rPr>
              <a:t>兄弟关系</a:t>
            </a:r>
            <a:endParaRPr lang="en-US" altLang="zh-CN" dirty="0" smtClean="0">
              <a:solidFill>
                <a:srgbClr val="FF0000"/>
              </a:solidFill>
            </a:endParaRPr>
          </a:p>
          <a:p>
            <a:pPr lvl="2"/>
            <a:r>
              <a:rPr lang="zh-CN" altLang="en-US" dirty="0"/>
              <a:t>函数</a:t>
            </a:r>
            <a:r>
              <a:rPr lang="en-US" altLang="zh-CN" dirty="0" smtClean="0">
                <a:solidFill>
                  <a:srgbClr val="FFFF00"/>
                </a:solidFill>
              </a:rPr>
              <a:t>main</a:t>
            </a:r>
            <a:r>
              <a:rPr lang="zh-CN" altLang="en-US" dirty="0" smtClean="0"/>
              <a:t>是第一个被执行的函数</a:t>
            </a:r>
            <a:endParaRPr lang="en-US" altLang="zh-CN" dirty="0" smtClean="0"/>
          </a:p>
          <a:p>
            <a:pPr lvl="1"/>
            <a:r>
              <a:rPr lang="zh-CN" altLang="en-US" dirty="0" smtClean="0"/>
              <a:t>函数之间通过</a:t>
            </a:r>
            <a:r>
              <a:rPr lang="zh-CN" altLang="en-US" dirty="0" smtClean="0">
                <a:solidFill>
                  <a:srgbClr val="00B050"/>
                </a:solidFill>
              </a:rPr>
              <a:t>调用</a:t>
            </a:r>
            <a:r>
              <a:rPr lang="zh-CN" altLang="en-US" dirty="0" smtClean="0"/>
              <a:t>结合在一起</a:t>
            </a:r>
            <a:endParaRPr lang="en-US" altLang="zh-CN" dirty="0" smtClean="0"/>
          </a:p>
          <a:p>
            <a:pPr lvl="1"/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82857825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323850" y="476250"/>
            <a:ext cx="7777163" cy="936625"/>
          </a:xfrm>
        </p:spPr>
        <p:txBody>
          <a:bodyPr/>
          <a:lstStyle/>
          <a:p>
            <a:r>
              <a:rPr lang="zh-CN" altLang="en-US" dirty="0" smtClean="0"/>
              <a:t>函数程序设计</a:t>
            </a:r>
            <a:endParaRPr lang="en-US" altLang="zh-CN" dirty="0" smtClean="0"/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1844675"/>
            <a:ext cx="8229600" cy="3886200"/>
          </a:xfrm>
        </p:spPr>
        <p:txBody>
          <a:bodyPr/>
          <a:lstStyle/>
          <a:p>
            <a:pPr algn="just">
              <a:buNone/>
            </a:pPr>
            <a:r>
              <a:rPr lang="en-US" altLang="zh-CN" dirty="0" smtClean="0"/>
              <a:t>[</a:t>
            </a:r>
            <a:r>
              <a:rPr lang="zh-CN" altLang="en-US" dirty="0" smtClean="0"/>
              <a:t>例</a:t>
            </a:r>
            <a:r>
              <a:rPr lang="en-US" altLang="zh-CN" dirty="0" smtClean="0"/>
              <a:t>5-3] </a:t>
            </a:r>
            <a:r>
              <a:rPr lang="zh-CN" altLang="en-US" dirty="0" smtClean="0"/>
              <a:t>使用格里高利公式</a:t>
            </a:r>
            <a:r>
              <a:rPr lang="zh-CN" altLang="en-US" dirty="0"/>
              <a:t>，</a:t>
            </a:r>
            <a:r>
              <a:rPr lang="zh-CN" altLang="en-US" dirty="0" smtClean="0"/>
              <a:t>求</a:t>
            </a:r>
            <a:r>
              <a:rPr lang="en-US" altLang="zh-CN" dirty="0" smtClean="0"/>
              <a:t>π</a:t>
            </a:r>
            <a:r>
              <a:rPr lang="zh-CN" altLang="en-US" dirty="0" smtClean="0"/>
              <a:t>的</a:t>
            </a:r>
            <a:r>
              <a:rPr lang="zh-CN" altLang="en-US" dirty="0"/>
              <a:t>近似值。输入精度</a:t>
            </a:r>
            <a:r>
              <a:rPr lang="en-US" altLang="zh-CN" dirty="0" smtClean="0"/>
              <a:t>e</a:t>
            </a:r>
            <a:r>
              <a:rPr lang="zh-CN" altLang="en-US" dirty="0" smtClean="0"/>
              <a:t>，精确到最后一项的</a:t>
            </a:r>
            <a:r>
              <a:rPr lang="zh-CN" altLang="en-US" dirty="0" smtClean="0">
                <a:solidFill>
                  <a:srgbClr val="FF0000"/>
                </a:solidFill>
              </a:rPr>
              <a:t>绝对值</a:t>
            </a:r>
            <a:r>
              <a:rPr lang="zh-CN" altLang="en-US" dirty="0" smtClean="0"/>
              <a:t>小于</a:t>
            </a:r>
            <a:r>
              <a:rPr lang="en-US" altLang="zh-CN" dirty="0" smtClean="0"/>
              <a:t>e</a:t>
            </a:r>
            <a:r>
              <a:rPr lang="zh-CN" altLang="en-US" dirty="0" smtClean="0"/>
              <a:t>。</a:t>
            </a:r>
            <a:endParaRPr lang="en-US" altLang="zh-CN" dirty="0" smtClean="0"/>
          </a:p>
          <a:p>
            <a:pPr lvl="1" algn="just">
              <a:buNone/>
            </a:pPr>
            <a:endParaRPr lang="en-US" altLang="zh-CN" dirty="0" smtClean="0"/>
          </a:p>
          <a:p>
            <a:pPr algn="just" eaLnBrk="1" hangingPunct="1">
              <a:buFont typeface="Wingdings" pitchFamily="2" charset="2"/>
              <a:buNone/>
            </a:pPr>
            <a:endParaRPr lang="zh-CN" altLang="en-US" dirty="0" smtClean="0"/>
          </a:p>
        </p:txBody>
      </p:sp>
      <p:sp>
        <p:nvSpPr>
          <p:cNvPr id="23556" name="Rectangle 5"/>
          <p:cNvSpPr>
            <a:spLocks noChangeArrowheads="1"/>
          </p:cNvSpPr>
          <p:nvPr/>
        </p:nvSpPr>
        <p:spPr bwMode="auto">
          <a:xfrm>
            <a:off x="0" y="325278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A3EFE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039196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en-US" dirty="0" smtClean="0"/>
              <a:t>定义函数</a:t>
            </a:r>
            <a:r>
              <a:rPr lang="en-US" altLang="zh-CN" dirty="0" err="1" smtClean="0"/>
              <a:t>funpi</a:t>
            </a:r>
            <a:r>
              <a:rPr lang="zh-CN" altLang="en-US" dirty="0" smtClean="0"/>
              <a:t>，求</a:t>
            </a:r>
            <a:r>
              <a:rPr lang="en-US" altLang="zh-CN" dirty="0"/>
              <a:t>π</a:t>
            </a:r>
            <a:r>
              <a:rPr lang="zh-CN" altLang="en-US" dirty="0"/>
              <a:t>的近似值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556791"/>
            <a:ext cx="8229600" cy="5256585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altLang="zh-CN" dirty="0" smtClean="0"/>
              <a:t>double </a:t>
            </a:r>
            <a:r>
              <a:rPr lang="en-US" altLang="zh-CN" dirty="0" err="1" smtClean="0"/>
              <a:t>funpi</a:t>
            </a:r>
            <a:r>
              <a:rPr lang="en-US" altLang="zh-CN" dirty="0" smtClean="0"/>
              <a:t> (double e) </a:t>
            </a:r>
          </a:p>
          <a:p>
            <a:pPr marL="0" indent="0">
              <a:buNone/>
            </a:pPr>
            <a:r>
              <a:rPr lang="en-US" altLang="zh-CN" dirty="0" smtClean="0"/>
              <a:t>{	 </a:t>
            </a:r>
          </a:p>
          <a:p>
            <a:pPr marL="0" indent="0">
              <a:buNone/>
            </a:pPr>
            <a:r>
              <a:rPr lang="en-US" altLang="zh-CN" dirty="0"/>
              <a:t> </a:t>
            </a:r>
            <a:r>
              <a:rPr lang="en-US" altLang="zh-CN" dirty="0" smtClean="0"/>
              <a:t>  </a:t>
            </a:r>
            <a:r>
              <a:rPr lang="en-US" altLang="zh-CN" dirty="0" err="1" smtClean="0"/>
              <a:t>int</a:t>
            </a:r>
            <a:r>
              <a:rPr lang="en-US" altLang="zh-CN" dirty="0" smtClean="0"/>
              <a:t> denominator = 1, flag = 1; </a:t>
            </a:r>
          </a:p>
          <a:p>
            <a:pPr marL="0" indent="0">
              <a:buNone/>
            </a:pPr>
            <a:r>
              <a:rPr lang="en-US" altLang="zh-CN" dirty="0" smtClean="0"/>
              <a:t>   double item = 1, sum = 0;</a:t>
            </a:r>
          </a:p>
          <a:p>
            <a:pPr marL="0" indent="0">
              <a:buNone/>
            </a:pPr>
            <a:r>
              <a:rPr lang="en-US" altLang="zh-CN" dirty="0"/>
              <a:t> </a:t>
            </a:r>
            <a:r>
              <a:rPr lang="en-US" altLang="zh-CN" dirty="0" smtClean="0"/>
              <a:t>  </a:t>
            </a:r>
          </a:p>
          <a:p>
            <a:pPr marL="0" indent="0">
              <a:buNone/>
            </a:pPr>
            <a:r>
              <a:rPr lang="en-US" altLang="zh-CN" dirty="0" smtClean="0"/>
              <a:t>   while (</a:t>
            </a:r>
            <a:r>
              <a:rPr lang="en-US" altLang="zh-CN" dirty="0" err="1" smtClean="0">
                <a:solidFill>
                  <a:srgbClr val="FFFF00"/>
                </a:solidFill>
              </a:rPr>
              <a:t>fabs</a:t>
            </a:r>
            <a:r>
              <a:rPr lang="en-US" altLang="zh-CN" dirty="0" smtClean="0"/>
              <a:t> (item) &gt;= e)</a:t>
            </a:r>
          </a:p>
          <a:p>
            <a:pPr marL="0" indent="0">
              <a:buNone/>
            </a:pPr>
            <a:r>
              <a:rPr lang="en-US" altLang="zh-CN" dirty="0"/>
              <a:t> </a:t>
            </a:r>
            <a:r>
              <a:rPr lang="en-US" altLang="zh-CN" dirty="0" smtClean="0"/>
              <a:t>  {   </a:t>
            </a:r>
          </a:p>
          <a:p>
            <a:pPr marL="0" indent="0">
              <a:buNone/>
            </a:pPr>
            <a:r>
              <a:rPr lang="en-US" altLang="zh-CN" dirty="0" smtClean="0"/>
              <a:t>      item = flag * 1.0 / denominator;</a:t>
            </a:r>
          </a:p>
          <a:p>
            <a:pPr marL="0" indent="0">
              <a:buNone/>
            </a:pPr>
            <a:r>
              <a:rPr lang="en-US" altLang="zh-CN" dirty="0" smtClean="0"/>
              <a:t>      sum = sum + item;</a:t>
            </a:r>
          </a:p>
          <a:p>
            <a:pPr marL="0" indent="0">
              <a:buNone/>
            </a:pPr>
            <a:r>
              <a:rPr lang="en-US" altLang="zh-CN" dirty="0" smtClean="0"/>
              <a:t>      flag = -flag; </a:t>
            </a:r>
          </a:p>
          <a:p>
            <a:pPr marL="0" indent="0">
              <a:buNone/>
            </a:pPr>
            <a:r>
              <a:rPr lang="en-US" altLang="zh-CN" dirty="0" smtClean="0"/>
              <a:t>      denominator = denominator + 2; </a:t>
            </a:r>
          </a:p>
          <a:p>
            <a:pPr marL="0" indent="0">
              <a:buNone/>
            </a:pPr>
            <a:r>
              <a:rPr lang="en-US" altLang="zh-CN" dirty="0" smtClean="0"/>
              <a:t>   }</a:t>
            </a:r>
          </a:p>
          <a:p>
            <a:pPr marL="0" indent="0">
              <a:buNone/>
            </a:pPr>
            <a:r>
              <a:rPr lang="en-US" altLang="zh-CN" dirty="0" smtClean="0"/>
              <a:t>   </a:t>
            </a:r>
          </a:p>
          <a:p>
            <a:pPr marL="0" indent="0">
              <a:buNone/>
            </a:pPr>
            <a:r>
              <a:rPr lang="en-US" altLang="zh-CN" dirty="0"/>
              <a:t> </a:t>
            </a:r>
            <a:r>
              <a:rPr lang="en-US" altLang="zh-CN" dirty="0" smtClean="0"/>
              <a:t>  return sum * 4;</a:t>
            </a:r>
          </a:p>
          <a:p>
            <a:pPr marL="0" indent="0">
              <a:buNone/>
            </a:pPr>
            <a:r>
              <a:rPr lang="en-US" altLang="zh-CN" dirty="0" smtClean="0"/>
              <a:t>}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4631039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245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245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245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2457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2457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2457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2457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2457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2457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24579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79" grpId="0" uiExpand="1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[</a:t>
            </a:r>
            <a:r>
              <a:rPr lang="zh-CN" altLang="en-US" dirty="0"/>
              <a:t>例</a:t>
            </a:r>
            <a:r>
              <a:rPr lang="en-US" altLang="zh-CN" dirty="0"/>
              <a:t>5-4, P94]</a:t>
            </a:r>
            <a:r>
              <a:rPr lang="zh-CN" altLang="en-US" dirty="0" smtClean="0"/>
              <a:t>源程序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1"/>
            <a:ext cx="8229600" cy="4997151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altLang="zh-CN" dirty="0" smtClean="0"/>
              <a:t>#include &lt;</a:t>
            </a:r>
            <a:r>
              <a:rPr lang="en-US" altLang="zh-CN" dirty="0" err="1" smtClean="0"/>
              <a:t>stdio.h</a:t>
            </a:r>
            <a:r>
              <a:rPr lang="en-US" altLang="zh-CN" dirty="0" smtClean="0"/>
              <a:t>&gt;</a:t>
            </a:r>
          </a:p>
          <a:p>
            <a:pPr marL="0" indent="0">
              <a:buNone/>
            </a:pPr>
            <a:r>
              <a:rPr lang="en-US" altLang="zh-CN" dirty="0" smtClean="0"/>
              <a:t>#include &lt;</a:t>
            </a:r>
            <a:r>
              <a:rPr lang="en-US" altLang="zh-CN" dirty="0" err="1" smtClean="0"/>
              <a:t>math.h</a:t>
            </a:r>
            <a:r>
              <a:rPr lang="en-US" altLang="zh-CN" dirty="0" smtClean="0"/>
              <a:t>&gt;</a:t>
            </a:r>
          </a:p>
          <a:p>
            <a:pPr marL="0" indent="0">
              <a:buNone/>
            </a:pPr>
            <a:r>
              <a:rPr lang="en-US" altLang="zh-CN" dirty="0" err="1" smtClean="0"/>
              <a:t>int</a:t>
            </a:r>
            <a:r>
              <a:rPr lang="en-US" altLang="zh-CN" dirty="0" smtClean="0"/>
              <a:t> main (void)</a:t>
            </a:r>
          </a:p>
          <a:p>
            <a:pPr marL="0" indent="0">
              <a:buNone/>
            </a:pPr>
            <a:r>
              <a:rPr lang="en-US" altLang="zh-CN" dirty="0" smtClean="0"/>
              <a:t>{</a:t>
            </a:r>
          </a:p>
          <a:p>
            <a:pPr marL="0" indent="0">
              <a:buNone/>
            </a:pPr>
            <a:r>
              <a:rPr lang="en-US" altLang="zh-CN" dirty="0" smtClean="0"/>
              <a:t>   </a:t>
            </a:r>
            <a:r>
              <a:rPr lang="en-US" altLang="zh-CN" dirty="0" smtClean="0">
                <a:solidFill>
                  <a:srgbClr val="FFFF00"/>
                </a:solidFill>
              </a:rPr>
              <a:t>double error, pi;</a:t>
            </a:r>
          </a:p>
          <a:p>
            <a:pPr marL="0" indent="0">
              <a:buNone/>
            </a:pPr>
            <a:r>
              <a:rPr lang="en-US" altLang="zh-CN" dirty="0" smtClean="0">
                <a:solidFill>
                  <a:srgbClr val="FF0000"/>
                </a:solidFill>
              </a:rPr>
              <a:t>   double </a:t>
            </a:r>
            <a:r>
              <a:rPr lang="en-US" altLang="zh-CN" dirty="0" err="1" smtClean="0">
                <a:solidFill>
                  <a:srgbClr val="FF0000"/>
                </a:solidFill>
              </a:rPr>
              <a:t>funpi</a:t>
            </a:r>
            <a:r>
              <a:rPr lang="en-US" altLang="zh-CN" dirty="0" smtClean="0">
                <a:solidFill>
                  <a:srgbClr val="FF0000"/>
                </a:solidFill>
              </a:rPr>
              <a:t> (double e); </a:t>
            </a:r>
          </a:p>
          <a:p>
            <a:pPr marL="0" indent="0">
              <a:buNone/>
            </a:pPr>
            <a:r>
              <a:rPr lang="en-US" altLang="zh-CN" dirty="0" smtClean="0">
                <a:solidFill>
                  <a:srgbClr val="FFFF00"/>
                </a:solidFill>
              </a:rPr>
              <a:t>   </a:t>
            </a:r>
            <a:r>
              <a:rPr lang="en-US" altLang="zh-CN" dirty="0" err="1" smtClean="0"/>
              <a:t>printf</a:t>
            </a:r>
            <a:r>
              <a:rPr lang="en-US" altLang="zh-CN" dirty="0" smtClean="0"/>
              <a:t> ("Enter error:");</a:t>
            </a:r>
          </a:p>
          <a:p>
            <a:pPr marL="0" indent="0">
              <a:buNone/>
            </a:pPr>
            <a:r>
              <a:rPr lang="en-US" altLang="zh-CN" dirty="0" smtClean="0"/>
              <a:t>   </a:t>
            </a:r>
            <a:r>
              <a:rPr lang="en-US" altLang="zh-CN" dirty="0" err="1" smtClean="0"/>
              <a:t>scanf</a:t>
            </a:r>
            <a:r>
              <a:rPr lang="en-US" altLang="zh-CN" dirty="0" smtClean="0"/>
              <a:t> ("%lf", </a:t>
            </a:r>
            <a:r>
              <a:rPr lang="en-US" altLang="zh-CN" dirty="0" smtClean="0">
                <a:solidFill>
                  <a:srgbClr val="00B050"/>
                </a:solidFill>
              </a:rPr>
              <a:t>&amp;</a:t>
            </a:r>
            <a:r>
              <a:rPr lang="en-US" altLang="zh-CN" dirty="0" smtClean="0"/>
              <a:t>error);</a:t>
            </a:r>
          </a:p>
          <a:p>
            <a:pPr marL="0" indent="0">
              <a:buNone/>
            </a:pPr>
            <a:r>
              <a:rPr lang="en-US" altLang="zh-CN" dirty="0" smtClean="0">
                <a:solidFill>
                  <a:srgbClr val="FFFF00"/>
                </a:solidFill>
              </a:rPr>
              <a:t>   pi = </a:t>
            </a:r>
            <a:r>
              <a:rPr lang="en-US" altLang="zh-CN" dirty="0" err="1" smtClean="0">
                <a:solidFill>
                  <a:srgbClr val="FF0000"/>
                </a:solidFill>
              </a:rPr>
              <a:t>funpi</a:t>
            </a:r>
            <a:r>
              <a:rPr lang="en-US" altLang="zh-CN" dirty="0" smtClean="0">
                <a:solidFill>
                  <a:srgbClr val="FF0000"/>
                </a:solidFill>
              </a:rPr>
              <a:t> (error)</a:t>
            </a:r>
            <a:r>
              <a:rPr lang="en-US" altLang="zh-CN" dirty="0" smtClean="0">
                <a:solidFill>
                  <a:srgbClr val="FFFF00"/>
                </a:solidFill>
              </a:rPr>
              <a:t>;</a:t>
            </a:r>
          </a:p>
          <a:p>
            <a:pPr marL="0" indent="0">
              <a:buNone/>
            </a:pPr>
            <a:r>
              <a:rPr lang="en-US" altLang="zh-CN" dirty="0" smtClean="0">
                <a:solidFill>
                  <a:srgbClr val="FFFF00"/>
                </a:solidFill>
              </a:rPr>
              <a:t>   </a:t>
            </a:r>
            <a:r>
              <a:rPr lang="en-US" altLang="zh-CN" dirty="0" err="1" smtClean="0"/>
              <a:t>printf</a:t>
            </a:r>
            <a:r>
              <a:rPr lang="en-US" altLang="zh-CN" dirty="0" smtClean="0"/>
              <a:t> ("pi = %f\n", pi);	</a:t>
            </a:r>
          </a:p>
          <a:p>
            <a:pPr marL="0" indent="0">
              <a:buNone/>
            </a:pPr>
            <a:r>
              <a:rPr lang="en-US" altLang="zh-CN" dirty="0" smtClean="0"/>
              <a:t>   return 0;</a:t>
            </a:r>
          </a:p>
          <a:p>
            <a:pPr marL="0" indent="0">
              <a:buNone/>
            </a:pPr>
            <a:r>
              <a:rPr lang="en-US" altLang="zh-CN" dirty="0" smtClean="0"/>
              <a:t>}</a:t>
            </a:r>
            <a:endParaRPr lang="zh-CN" altLang="en-US" dirty="0" smtClean="0"/>
          </a:p>
        </p:txBody>
      </p:sp>
      <p:sp>
        <p:nvSpPr>
          <p:cNvPr id="2" name="矩形 1"/>
          <p:cNvSpPr/>
          <p:nvPr/>
        </p:nvSpPr>
        <p:spPr>
          <a:xfrm>
            <a:off x="971600" y="5013176"/>
            <a:ext cx="6624736" cy="5078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n-US" altLang="zh-CN" sz="2700" dirty="0" err="1" smtClean="0">
                <a:latin typeface="楷体" pitchFamily="49" charset="-122"/>
                <a:ea typeface="楷体" pitchFamily="49" charset="-122"/>
              </a:rPr>
              <a:t>printf</a:t>
            </a:r>
            <a:r>
              <a:rPr lang="en-US" altLang="zh-CN" sz="2700" dirty="0" smtClean="0">
                <a:latin typeface="楷体" pitchFamily="49" charset="-122"/>
                <a:ea typeface="楷体" pitchFamily="49" charset="-122"/>
              </a:rPr>
              <a:t> </a:t>
            </a:r>
            <a:r>
              <a:rPr lang="en-US" altLang="zh-CN" sz="2700" dirty="0">
                <a:latin typeface="楷体" pitchFamily="49" charset="-122"/>
                <a:ea typeface="楷体" pitchFamily="49" charset="-122"/>
              </a:rPr>
              <a:t>("pi = %f\n", </a:t>
            </a:r>
            <a:r>
              <a:rPr lang="en-US" altLang="zh-CN" sz="2700" dirty="0" err="1" smtClean="0">
                <a:solidFill>
                  <a:srgbClr val="FF0000"/>
                </a:solidFill>
                <a:latin typeface="楷体" pitchFamily="49" charset="-122"/>
                <a:ea typeface="楷体" pitchFamily="49" charset="-122"/>
              </a:rPr>
              <a:t>funpi</a:t>
            </a:r>
            <a:r>
              <a:rPr lang="en-US" altLang="zh-CN" sz="2700" dirty="0" smtClean="0">
                <a:solidFill>
                  <a:srgbClr val="FF0000"/>
                </a:solidFill>
                <a:latin typeface="楷体" pitchFamily="49" charset="-122"/>
                <a:ea typeface="楷体" pitchFamily="49" charset="-122"/>
              </a:rPr>
              <a:t>(error</a:t>
            </a:r>
            <a:r>
              <a:rPr lang="en-US" altLang="zh-CN" sz="2700" dirty="0">
                <a:solidFill>
                  <a:srgbClr val="FF0000"/>
                </a:solidFill>
                <a:latin typeface="楷体" pitchFamily="49" charset="-122"/>
                <a:ea typeface="楷体" pitchFamily="49" charset="-122"/>
              </a:rPr>
              <a:t>)</a:t>
            </a:r>
            <a:r>
              <a:rPr lang="en-US" altLang="zh-CN" sz="2700" dirty="0" smtClean="0">
                <a:latin typeface="楷体" pitchFamily="49" charset="-122"/>
                <a:ea typeface="楷体" pitchFamily="49" charset="-122"/>
              </a:rPr>
              <a:t>);</a:t>
            </a:r>
            <a:endParaRPr lang="zh-CN" altLang="en-US" sz="2700" dirty="0">
              <a:latin typeface="楷体" pitchFamily="49" charset="-122"/>
              <a:ea typeface="楷体" pitchFamily="49" charset="-122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644008" y="2276872"/>
            <a:ext cx="38779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dirty="0" smtClean="0"/>
              <a:t>建议将函数申明语句放在函数体外面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7387836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2457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500"/>
                                        <p:tgtEl>
                                          <p:spTgt spid="2457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79" grpId="0" uiExpand="1" build="p"/>
      <p:bldP spid="2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0" indent="0"/>
            <a:r>
              <a:rPr lang="en-US" altLang="zh-CN" dirty="0" smtClean="0"/>
              <a:t>[</a:t>
            </a:r>
            <a:r>
              <a:rPr lang="zh-CN" altLang="en-US" dirty="0" smtClean="0"/>
              <a:t>例</a:t>
            </a:r>
            <a:r>
              <a:rPr lang="en-US" altLang="zh-CN" dirty="0" smtClean="0"/>
              <a:t>5-5</a:t>
            </a:r>
            <a:r>
              <a:rPr lang="zh-CN" altLang="en-US" dirty="0" smtClean="0"/>
              <a:t>，</a:t>
            </a:r>
            <a:r>
              <a:rPr lang="en-US" altLang="zh-CN" dirty="0" smtClean="0"/>
              <a:t>P103]</a:t>
            </a:r>
            <a:r>
              <a:rPr lang="zh-CN" altLang="en-US" dirty="0" smtClean="0"/>
              <a:t>输出数字</a:t>
            </a:r>
            <a:r>
              <a:rPr lang="zh-CN" altLang="en-US" dirty="0"/>
              <a:t>金字塔</a:t>
            </a:r>
            <a:endParaRPr lang="en-US" altLang="zh-CN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1469C93-C33A-457B-B141-E0DA5E2594F6}" type="slidenum">
              <a:rPr lang="zh-CN" altLang="en-US" smtClean="0"/>
              <a:pPr>
                <a:defRPr/>
              </a:pPr>
              <a:t>23</a:t>
            </a:fld>
            <a:endParaRPr lang="en-US" altLang="zh-CN"/>
          </a:p>
        </p:txBody>
      </p:sp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1600200"/>
            <a:ext cx="8229600" cy="4525963"/>
          </a:xfrm>
        </p:spPr>
        <p:txBody>
          <a:bodyPr/>
          <a:lstStyle/>
          <a:p>
            <a:pPr marL="0" indent="0">
              <a:buNone/>
            </a:pPr>
            <a:endParaRPr lang="en-US" altLang="zh-CN" dirty="0"/>
          </a:p>
          <a:p>
            <a:pPr marL="0" indent="0">
              <a:buNone/>
            </a:pPr>
            <a:r>
              <a:rPr lang="en-US" altLang="zh-CN" dirty="0" smtClean="0">
                <a:latin typeface="Times New Roman" pitchFamily="18" charset="0"/>
                <a:cs typeface="Times New Roman" pitchFamily="18" charset="0"/>
              </a:rPr>
              <a:t>        </a:t>
            </a:r>
            <a:endParaRPr lang="zh-CN" altLang="en-US" dirty="0"/>
          </a:p>
        </p:txBody>
      </p:sp>
      <p:sp>
        <p:nvSpPr>
          <p:cNvPr id="6" name="矩形 5"/>
          <p:cNvSpPr/>
          <p:nvPr/>
        </p:nvSpPr>
        <p:spPr>
          <a:xfrm>
            <a:off x="3275856" y="1916832"/>
            <a:ext cx="2880320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n-US" altLang="zh-CN" sz="40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       </a:t>
            </a:r>
            <a:r>
              <a:rPr lang="en-US" altLang="zh-CN" sz="40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1</a:t>
            </a:r>
          </a:p>
          <a:p>
            <a:pPr marL="0" indent="0">
              <a:buNone/>
            </a:pPr>
            <a:r>
              <a:rPr lang="en-US" altLang="zh-CN" sz="40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     2  2</a:t>
            </a:r>
          </a:p>
          <a:p>
            <a:pPr marL="0" indent="0">
              <a:buNone/>
            </a:pPr>
            <a:r>
              <a:rPr lang="en-US" altLang="zh-CN" sz="40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   3  3  3</a:t>
            </a:r>
          </a:p>
          <a:p>
            <a:pPr marL="0" indent="0">
              <a:buNone/>
            </a:pPr>
            <a:r>
              <a:rPr lang="en-US" altLang="zh-CN" sz="40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 4  4  4  4</a:t>
            </a:r>
          </a:p>
          <a:p>
            <a:pPr marL="0" indent="0">
              <a:buNone/>
            </a:pPr>
            <a:r>
              <a:rPr lang="en-US" altLang="zh-CN" sz="40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5  5  5  5  5 </a:t>
            </a:r>
            <a:endParaRPr lang="zh-CN" altLang="en-US" sz="4000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512247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CN" dirty="0" smtClean="0"/>
              <a:t>[</a:t>
            </a:r>
            <a:r>
              <a:rPr lang="zh-CN" altLang="en-US" dirty="0" smtClean="0"/>
              <a:t>例</a:t>
            </a:r>
            <a:r>
              <a:rPr lang="en-US" altLang="zh-CN" dirty="0" smtClean="0"/>
              <a:t>5-5</a:t>
            </a:r>
            <a:r>
              <a:rPr lang="zh-CN" altLang="en-US" dirty="0" smtClean="0"/>
              <a:t>，</a:t>
            </a:r>
            <a:r>
              <a:rPr lang="en-US" altLang="zh-CN" dirty="0" smtClean="0"/>
              <a:t>103]</a:t>
            </a:r>
            <a:r>
              <a:rPr lang="zh-CN" altLang="en-US" dirty="0" smtClean="0"/>
              <a:t>数字金字塔源程序</a:t>
            </a:r>
          </a:p>
        </p:txBody>
      </p:sp>
      <p:sp>
        <p:nvSpPr>
          <p:cNvPr id="391171" name="Rectangle 3"/>
          <p:cNvSpPr>
            <a:spLocks noGrp="1" noChangeArrowheads="1"/>
          </p:cNvSpPr>
          <p:nvPr>
            <p:ph sz="half" idx="1"/>
          </p:nvPr>
        </p:nvSpPr>
        <p:spPr>
          <a:xfrm>
            <a:off x="457200" y="3760296"/>
            <a:ext cx="4038600" cy="2365868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altLang="zh-CN" dirty="0" smtClean="0"/>
              <a:t>#include &lt;</a:t>
            </a:r>
            <a:r>
              <a:rPr lang="en-US" altLang="zh-CN" dirty="0" err="1" smtClean="0"/>
              <a:t>stdio.h</a:t>
            </a:r>
            <a:r>
              <a:rPr lang="en-US" altLang="zh-CN" dirty="0" smtClean="0"/>
              <a:t>&gt;</a:t>
            </a:r>
          </a:p>
          <a:p>
            <a:pPr marL="0" indent="0">
              <a:buNone/>
            </a:pPr>
            <a:r>
              <a:rPr lang="en-US" altLang="zh-CN" dirty="0" err="1" smtClean="0"/>
              <a:t>int</a:t>
            </a:r>
            <a:r>
              <a:rPr lang="en-US" altLang="zh-CN" dirty="0" smtClean="0"/>
              <a:t> main (void)</a:t>
            </a:r>
          </a:p>
          <a:p>
            <a:pPr marL="0" indent="0">
              <a:buNone/>
            </a:pPr>
            <a:r>
              <a:rPr lang="en-US" altLang="zh-CN" dirty="0" smtClean="0"/>
              <a:t>{   </a:t>
            </a:r>
          </a:p>
          <a:p>
            <a:pPr marL="0" indent="0">
              <a:buNone/>
            </a:pPr>
            <a:r>
              <a:rPr lang="en-US" altLang="zh-CN" dirty="0" smtClean="0"/>
              <a:t>   </a:t>
            </a:r>
            <a:r>
              <a:rPr lang="en-US" altLang="zh-CN" dirty="0" smtClean="0">
                <a:solidFill>
                  <a:srgbClr val="FFFF00"/>
                </a:solidFill>
              </a:rPr>
              <a:t>void pyramid (</a:t>
            </a:r>
            <a:r>
              <a:rPr lang="en-US" altLang="zh-CN" dirty="0" err="1" smtClean="0">
                <a:solidFill>
                  <a:srgbClr val="FFFF00"/>
                </a:solidFill>
              </a:rPr>
              <a:t>int</a:t>
            </a:r>
            <a:r>
              <a:rPr lang="en-US" altLang="zh-CN" dirty="0" smtClean="0">
                <a:solidFill>
                  <a:srgbClr val="FFFF00"/>
                </a:solidFill>
              </a:rPr>
              <a:t> n);</a:t>
            </a:r>
          </a:p>
          <a:p>
            <a:pPr marL="0" indent="0">
              <a:buNone/>
            </a:pPr>
            <a:r>
              <a:rPr lang="en-US" altLang="zh-CN" dirty="0" smtClean="0"/>
              <a:t>   </a:t>
            </a:r>
            <a:r>
              <a:rPr lang="en-US" altLang="zh-CN" dirty="0" smtClean="0">
                <a:solidFill>
                  <a:srgbClr val="C00000"/>
                </a:solidFill>
              </a:rPr>
              <a:t>pyramid(5);</a:t>
            </a:r>
          </a:p>
          <a:p>
            <a:pPr marL="0" indent="0">
              <a:buNone/>
            </a:pPr>
            <a:r>
              <a:rPr lang="en-US" altLang="zh-CN" dirty="0"/>
              <a:t> </a:t>
            </a:r>
            <a:r>
              <a:rPr lang="en-US" altLang="zh-CN" dirty="0" smtClean="0"/>
              <a:t>  return 0;</a:t>
            </a:r>
          </a:p>
          <a:p>
            <a:pPr marL="0" indent="0">
              <a:buNone/>
            </a:pPr>
            <a:r>
              <a:rPr lang="en-US" altLang="zh-CN" dirty="0" smtClean="0"/>
              <a:t>}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3995936" y="1600201"/>
            <a:ext cx="5148064" cy="3917031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altLang="zh-CN" dirty="0">
                <a:solidFill>
                  <a:srgbClr val="FFFF00"/>
                </a:solidFill>
              </a:rPr>
              <a:t>void pyramid (</a:t>
            </a:r>
            <a:r>
              <a:rPr lang="en-US" altLang="zh-CN" dirty="0" err="1">
                <a:solidFill>
                  <a:srgbClr val="FFFF00"/>
                </a:solidFill>
              </a:rPr>
              <a:t>int</a:t>
            </a:r>
            <a:r>
              <a:rPr lang="en-US" altLang="zh-CN" dirty="0">
                <a:solidFill>
                  <a:srgbClr val="FFFF00"/>
                </a:solidFill>
              </a:rPr>
              <a:t> n)</a:t>
            </a:r>
          </a:p>
          <a:p>
            <a:pPr marL="0" indent="0">
              <a:buNone/>
            </a:pPr>
            <a:r>
              <a:rPr lang="en-US" altLang="zh-CN" dirty="0">
                <a:solidFill>
                  <a:srgbClr val="FF0000"/>
                </a:solidFill>
              </a:rPr>
              <a:t>{</a:t>
            </a:r>
          </a:p>
          <a:p>
            <a:pPr marL="0" indent="0">
              <a:buNone/>
            </a:pPr>
            <a:r>
              <a:rPr lang="en-US" altLang="zh-CN" dirty="0"/>
              <a:t>   </a:t>
            </a:r>
            <a:r>
              <a:rPr lang="en-US" altLang="zh-CN" dirty="0" err="1"/>
              <a:t>int</a:t>
            </a:r>
            <a:r>
              <a:rPr lang="en-US" altLang="zh-CN" dirty="0"/>
              <a:t> </a:t>
            </a:r>
            <a:r>
              <a:rPr lang="en-US" altLang="zh-CN" dirty="0" smtClean="0"/>
              <a:t>k, </a:t>
            </a:r>
            <a:r>
              <a:rPr lang="en-US" altLang="zh-CN" dirty="0"/>
              <a:t>j;</a:t>
            </a:r>
          </a:p>
          <a:p>
            <a:pPr marL="0" indent="0">
              <a:buNone/>
            </a:pPr>
            <a:r>
              <a:rPr lang="en-US" altLang="zh-CN" dirty="0"/>
              <a:t>   </a:t>
            </a:r>
            <a:r>
              <a:rPr lang="en-US" altLang="zh-CN" dirty="0" smtClean="0"/>
              <a:t>for( k </a:t>
            </a:r>
            <a:r>
              <a:rPr lang="en-US" altLang="zh-CN" dirty="0"/>
              <a:t>= 1; </a:t>
            </a:r>
            <a:r>
              <a:rPr lang="en-US" altLang="zh-CN" dirty="0" smtClean="0"/>
              <a:t>k </a:t>
            </a:r>
            <a:r>
              <a:rPr lang="en-US" altLang="zh-CN" dirty="0"/>
              <a:t>&lt;= n; </a:t>
            </a:r>
            <a:r>
              <a:rPr lang="en-US" altLang="zh-CN" dirty="0" smtClean="0"/>
              <a:t>k++ )</a:t>
            </a:r>
          </a:p>
          <a:p>
            <a:pPr marL="0" indent="0">
              <a:buNone/>
            </a:pPr>
            <a:r>
              <a:rPr lang="en-US" altLang="zh-CN" dirty="0"/>
              <a:t> </a:t>
            </a:r>
            <a:r>
              <a:rPr lang="en-US" altLang="zh-CN" dirty="0" smtClean="0"/>
              <a:t>  {</a:t>
            </a:r>
            <a:endParaRPr lang="en-US" altLang="zh-CN" dirty="0"/>
          </a:p>
          <a:p>
            <a:pPr marL="0" indent="0">
              <a:buNone/>
            </a:pPr>
            <a:r>
              <a:rPr lang="en-US" altLang="zh-CN" dirty="0"/>
              <a:t>      </a:t>
            </a:r>
            <a:r>
              <a:rPr lang="en-US" altLang="zh-CN" dirty="0" smtClean="0">
                <a:solidFill>
                  <a:srgbClr val="FFFF00"/>
                </a:solidFill>
              </a:rPr>
              <a:t>for( j </a:t>
            </a:r>
            <a:r>
              <a:rPr lang="en-US" altLang="zh-CN" dirty="0">
                <a:solidFill>
                  <a:srgbClr val="FFFF00"/>
                </a:solidFill>
              </a:rPr>
              <a:t>= 1; j &lt;= </a:t>
            </a:r>
            <a:r>
              <a:rPr lang="en-US" altLang="zh-CN" dirty="0" smtClean="0">
                <a:solidFill>
                  <a:srgbClr val="FFFF00"/>
                </a:solidFill>
              </a:rPr>
              <a:t>n-</a:t>
            </a:r>
            <a:r>
              <a:rPr lang="en-US" altLang="zh-CN" dirty="0">
                <a:solidFill>
                  <a:srgbClr val="FFFF00"/>
                </a:solidFill>
              </a:rPr>
              <a:t>k</a:t>
            </a:r>
            <a:r>
              <a:rPr lang="en-US" altLang="zh-CN" dirty="0" smtClean="0">
                <a:solidFill>
                  <a:srgbClr val="FFFF00"/>
                </a:solidFill>
              </a:rPr>
              <a:t>; </a:t>
            </a:r>
            <a:r>
              <a:rPr lang="en-US" altLang="zh-CN" dirty="0">
                <a:solidFill>
                  <a:srgbClr val="FFFF00"/>
                </a:solidFill>
              </a:rPr>
              <a:t>j</a:t>
            </a:r>
            <a:r>
              <a:rPr lang="en-US" altLang="zh-CN" dirty="0" smtClean="0">
                <a:solidFill>
                  <a:srgbClr val="FFFF00"/>
                </a:solidFill>
              </a:rPr>
              <a:t>++ )</a:t>
            </a:r>
            <a:endParaRPr lang="en-US" altLang="zh-CN" dirty="0">
              <a:solidFill>
                <a:srgbClr val="FFFF00"/>
              </a:solidFill>
            </a:endParaRPr>
          </a:p>
          <a:p>
            <a:pPr marL="0" indent="0">
              <a:buNone/>
            </a:pPr>
            <a:r>
              <a:rPr lang="en-US" altLang="zh-CN" dirty="0"/>
              <a:t>	</a:t>
            </a:r>
            <a:r>
              <a:rPr lang="en-US" altLang="zh-CN" dirty="0" smtClean="0"/>
              <a:t> </a:t>
            </a:r>
            <a:r>
              <a:rPr lang="en-US" altLang="zh-CN" dirty="0" err="1" smtClean="0">
                <a:solidFill>
                  <a:srgbClr val="00B050"/>
                </a:solidFill>
              </a:rPr>
              <a:t>printf</a:t>
            </a:r>
            <a:r>
              <a:rPr lang="en-US" altLang="zh-CN" dirty="0">
                <a:solidFill>
                  <a:srgbClr val="00B050"/>
                </a:solidFill>
              </a:rPr>
              <a:t>(" "); </a:t>
            </a:r>
            <a:r>
              <a:rPr lang="en-US" altLang="zh-CN" dirty="0" smtClean="0">
                <a:solidFill>
                  <a:srgbClr val="00B050"/>
                </a:solidFill>
              </a:rPr>
              <a:t>      </a:t>
            </a:r>
            <a:r>
              <a:rPr lang="en-US" altLang="zh-CN" dirty="0" smtClean="0"/>
              <a:t>/* </a:t>
            </a:r>
            <a:r>
              <a:rPr lang="zh-CN" altLang="en-US" dirty="0" smtClean="0"/>
              <a:t>空格 *</a:t>
            </a:r>
            <a:r>
              <a:rPr lang="en-US" altLang="zh-CN" dirty="0" smtClean="0"/>
              <a:t>/</a:t>
            </a:r>
            <a:endParaRPr lang="en-US" altLang="zh-CN" dirty="0"/>
          </a:p>
          <a:p>
            <a:pPr marL="0" indent="0">
              <a:buNone/>
            </a:pPr>
            <a:r>
              <a:rPr lang="en-US" altLang="zh-CN" dirty="0"/>
              <a:t>      </a:t>
            </a:r>
            <a:r>
              <a:rPr lang="en-US" altLang="zh-CN" dirty="0" smtClean="0">
                <a:solidFill>
                  <a:srgbClr val="FFFF00"/>
                </a:solidFill>
              </a:rPr>
              <a:t>for( j </a:t>
            </a:r>
            <a:r>
              <a:rPr lang="en-US" altLang="zh-CN" dirty="0">
                <a:solidFill>
                  <a:srgbClr val="FFFF00"/>
                </a:solidFill>
              </a:rPr>
              <a:t>= 1; j &lt;= </a:t>
            </a:r>
            <a:r>
              <a:rPr lang="en-US" altLang="zh-CN" dirty="0" smtClean="0">
                <a:solidFill>
                  <a:srgbClr val="FFFF00"/>
                </a:solidFill>
              </a:rPr>
              <a:t>k; </a:t>
            </a:r>
            <a:r>
              <a:rPr lang="en-US" altLang="zh-CN" dirty="0">
                <a:solidFill>
                  <a:srgbClr val="FFFF00"/>
                </a:solidFill>
              </a:rPr>
              <a:t>j</a:t>
            </a:r>
            <a:r>
              <a:rPr lang="en-US" altLang="zh-CN" dirty="0" smtClean="0">
                <a:solidFill>
                  <a:srgbClr val="FFFF00"/>
                </a:solidFill>
              </a:rPr>
              <a:t>++ )</a:t>
            </a:r>
            <a:endParaRPr lang="en-US" altLang="zh-CN" dirty="0">
              <a:solidFill>
                <a:srgbClr val="FFFF00"/>
              </a:solidFill>
            </a:endParaRPr>
          </a:p>
          <a:p>
            <a:pPr marL="0" indent="0">
              <a:buNone/>
            </a:pPr>
            <a:r>
              <a:rPr lang="en-US" altLang="zh-CN" dirty="0"/>
              <a:t>	</a:t>
            </a:r>
            <a:r>
              <a:rPr lang="en-US" altLang="zh-CN" dirty="0" smtClean="0"/>
              <a:t> </a:t>
            </a:r>
            <a:r>
              <a:rPr lang="en-US" altLang="zh-CN" dirty="0" err="1" smtClean="0">
                <a:solidFill>
                  <a:srgbClr val="00B050"/>
                </a:solidFill>
              </a:rPr>
              <a:t>printf</a:t>
            </a:r>
            <a:r>
              <a:rPr lang="en-US" altLang="zh-CN" dirty="0" smtClean="0">
                <a:solidFill>
                  <a:srgbClr val="00B050"/>
                </a:solidFill>
              </a:rPr>
              <a:t>("%</a:t>
            </a:r>
            <a:r>
              <a:rPr lang="en-US" altLang="zh-CN" dirty="0">
                <a:solidFill>
                  <a:srgbClr val="00B050"/>
                </a:solidFill>
              </a:rPr>
              <a:t>d ", </a:t>
            </a:r>
            <a:r>
              <a:rPr lang="en-US" altLang="zh-CN" dirty="0" smtClean="0">
                <a:solidFill>
                  <a:srgbClr val="00B050"/>
                </a:solidFill>
              </a:rPr>
              <a:t>k);</a:t>
            </a:r>
            <a:r>
              <a:rPr lang="en-US" altLang="zh-CN" dirty="0" smtClean="0"/>
              <a:t> </a:t>
            </a:r>
            <a:r>
              <a:rPr lang="en-US" altLang="zh-CN" dirty="0"/>
              <a:t>/</a:t>
            </a:r>
            <a:r>
              <a:rPr lang="zh-CN" altLang="en-US" dirty="0" smtClean="0"/>
              <a:t>* 数字 *</a:t>
            </a:r>
            <a:r>
              <a:rPr lang="en-US" altLang="zh-CN" dirty="0" smtClean="0"/>
              <a:t>/</a:t>
            </a:r>
            <a:endParaRPr lang="en-US" altLang="zh-CN" dirty="0"/>
          </a:p>
          <a:p>
            <a:pPr marL="0" indent="0">
              <a:buNone/>
            </a:pPr>
            <a:r>
              <a:rPr lang="en-US" altLang="zh-CN" dirty="0"/>
              <a:t>      </a:t>
            </a:r>
            <a:r>
              <a:rPr lang="en-US" altLang="zh-CN" dirty="0" err="1"/>
              <a:t>putchar</a:t>
            </a:r>
            <a:r>
              <a:rPr lang="en-US" altLang="zh-CN" dirty="0"/>
              <a:t> ('\n'); </a:t>
            </a:r>
            <a:r>
              <a:rPr lang="en-US" altLang="zh-CN" dirty="0" smtClean="0">
                <a:solidFill>
                  <a:srgbClr val="00B050"/>
                </a:solidFill>
              </a:rPr>
              <a:t>     </a:t>
            </a:r>
            <a:r>
              <a:rPr lang="en-US" altLang="zh-CN" dirty="0" smtClean="0"/>
              <a:t>/* </a:t>
            </a:r>
            <a:r>
              <a:rPr lang="zh-CN" altLang="en-US" dirty="0"/>
              <a:t>换行 *</a:t>
            </a:r>
            <a:r>
              <a:rPr lang="en-US" altLang="zh-CN" dirty="0"/>
              <a:t>/</a:t>
            </a:r>
            <a:r>
              <a:rPr lang="zh-CN" altLang="en-US" dirty="0"/>
              <a:t>  </a:t>
            </a:r>
            <a:endParaRPr lang="en-US" altLang="zh-CN" dirty="0"/>
          </a:p>
          <a:p>
            <a:pPr marL="0" indent="0">
              <a:buNone/>
            </a:pPr>
            <a:r>
              <a:rPr lang="en-US" altLang="zh-CN" dirty="0"/>
              <a:t>   }</a:t>
            </a:r>
          </a:p>
          <a:p>
            <a:pPr marL="0" indent="0">
              <a:buNone/>
            </a:pPr>
            <a:r>
              <a:rPr lang="en-US" altLang="zh-CN" dirty="0">
                <a:solidFill>
                  <a:srgbClr val="FF0000"/>
                </a:solidFill>
              </a:rPr>
              <a:t>}</a:t>
            </a:r>
            <a:endParaRPr lang="zh-CN" altLang="en-US" dirty="0">
              <a:solidFill>
                <a:srgbClr val="FF0000"/>
              </a:solidFill>
            </a:endParaRPr>
          </a:p>
          <a:p>
            <a:endParaRPr lang="zh-CN" altLang="en-US" dirty="0"/>
          </a:p>
        </p:txBody>
      </p:sp>
      <p:cxnSp>
        <p:nvCxnSpPr>
          <p:cNvPr id="6" name="直接连接符 5"/>
          <p:cNvCxnSpPr/>
          <p:nvPr/>
        </p:nvCxnSpPr>
        <p:spPr>
          <a:xfrm>
            <a:off x="3851920" y="1484784"/>
            <a:ext cx="0" cy="432048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矩形 6"/>
          <p:cNvSpPr/>
          <p:nvPr/>
        </p:nvSpPr>
        <p:spPr>
          <a:xfrm>
            <a:off x="611560" y="1398255"/>
            <a:ext cx="2304256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n-US" altLang="zh-CN" sz="28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       </a:t>
            </a:r>
            <a:r>
              <a:rPr lang="en-US" altLang="zh-CN" sz="28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1</a:t>
            </a:r>
          </a:p>
          <a:p>
            <a:pPr marL="0" indent="0">
              <a:buNone/>
            </a:pPr>
            <a:r>
              <a:rPr lang="en-US" altLang="zh-CN" sz="28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     2  2</a:t>
            </a:r>
          </a:p>
          <a:p>
            <a:pPr marL="0" indent="0">
              <a:buNone/>
            </a:pPr>
            <a:r>
              <a:rPr lang="en-US" altLang="zh-CN" sz="28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   3  3  3</a:t>
            </a:r>
          </a:p>
          <a:p>
            <a:pPr marL="0" indent="0">
              <a:buNone/>
            </a:pPr>
            <a:r>
              <a:rPr lang="en-US" altLang="zh-CN" sz="28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 4  4  4  4</a:t>
            </a:r>
          </a:p>
          <a:p>
            <a:pPr marL="0" indent="0">
              <a:buNone/>
            </a:pPr>
            <a:r>
              <a:rPr lang="en-US" altLang="zh-CN" sz="28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5  5  5  5  5 </a:t>
            </a:r>
            <a:endParaRPr lang="zh-CN" altLang="en-US" sz="2800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058672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1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91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1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91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11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911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5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5" dur="500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1171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[</a:t>
            </a:r>
            <a:r>
              <a:rPr lang="zh-CN" altLang="en-US" dirty="0" smtClean="0"/>
              <a:t>例</a:t>
            </a:r>
            <a:r>
              <a:rPr lang="en-US" altLang="zh-CN" dirty="0" smtClean="0"/>
              <a:t>5-6, P100]</a:t>
            </a:r>
            <a:r>
              <a:rPr lang="zh-CN" altLang="en-US" dirty="0" smtClean="0"/>
              <a:t>复数运算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00201"/>
            <a:ext cx="8229600" cy="492514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zh-CN" altLang="en-US" dirty="0" smtClean="0"/>
              <a:t>输入两个复数的实部和虚部，采用函数计算它们的和与积。</a:t>
            </a:r>
            <a:endParaRPr lang="en-US" altLang="zh-CN" dirty="0" smtClean="0"/>
          </a:p>
          <a:p>
            <a:pPr marL="0" indent="0">
              <a:buNone/>
            </a:pPr>
            <a:endParaRPr lang="en-US" altLang="zh-CN" dirty="0"/>
          </a:p>
          <a:p>
            <a:pPr marL="400050" lvl="1" indent="0">
              <a:buNone/>
            </a:pPr>
            <a:r>
              <a:rPr lang="zh-CN" altLang="en-US" dirty="0" smtClean="0"/>
              <a:t>复数的计算结果有两个：实部和虚部</a:t>
            </a:r>
            <a:endParaRPr lang="en-US" altLang="zh-CN" dirty="0" smtClean="0"/>
          </a:p>
          <a:p>
            <a:pPr marL="0" indent="0">
              <a:buNone/>
            </a:pPr>
            <a:r>
              <a:rPr lang="en-US" altLang="zh-CN" sz="2800" dirty="0" smtClean="0"/>
              <a:t>   </a:t>
            </a:r>
            <a:r>
              <a:rPr lang="zh-CN" altLang="en-US" sz="2800" dirty="0" smtClean="0"/>
              <a:t>但是，</a:t>
            </a:r>
            <a:r>
              <a:rPr lang="en-US" altLang="zh-CN" sz="2800" dirty="0" smtClean="0"/>
              <a:t>return</a:t>
            </a:r>
            <a:r>
              <a:rPr lang="zh-CN" altLang="en-US" sz="2800" dirty="0" smtClean="0"/>
              <a:t>语句只能返回一个计算结果  </a:t>
            </a:r>
            <a:endParaRPr lang="en-US" altLang="zh-CN" sz="2800" dirty="0" smtClean="0"/>
          </a:p>
          <a:p>
            <a:pPr marL="0" indent="0">
              <a:buNone/>
            </a:pPr>
            <a:r>
              <a:rPr lang="en-US" altLang="zh-CN" sz="5800" dirty="0">
                <a:solidFill>
                  <a:srgbClr val="FFFF00"/>
                </a:solidFill>
              </a:rPr>
              <a:t> </a:t>
            </a:r>
            <a:r>
              <a:rPr lang="en-US" altLang="zh-CN" sz="5800" dirty="0" smtClean="0">
                <a:solidFill>
                  <a:srgbClr val="FFFF00"/>
                </a:solidFill>
              </a:rPr>
              <a:t>    </a:t>
            </a:r>
            <a:r>
              <a:rPr lang="zh-CN" altLang="en-US" sz="5800" dirty="0" smtClean="0">
                <a:solidFill>
                  <a:srgbClr val="FFFF00"/>
                </a:solidFill>
              </a:rPr>
              <a:t>怎么办？？？</a:t>
            </a:r>
            <a:endParaRPr lang="en-US" altLang="zh-CN" sz="58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642173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6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66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CN" dirty="0" smtClean="0"/>
              <a:t>[</a:t>
            </a:r>
            <a:r>
              <a:rPr lang="zh-CN" altLang="en-US" dirty="0" smtClean="0"/>
              <a:t>例</a:t>
            </a:r>
            <a:r>
              <a:rPr lang="en-US" altLang="zh-CN" dirty="0" smtClean="0"/>
              <a:t>5-6, P100]</a:t>
            </a:r>
            <a:r>
              <a:rPr lang="zh-CN" altLang="en-US" dirty="0" smtClean="0"/>
              <a:t>复数运算源程序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124744"/>
            <a:ext cx="8229600" cy="5616625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en-US" altLang="zh-CN" dirty="0" smtClean="0"/>
              <a:t>#include &lt;</a:t>
            </a:r>
            <a:r>
              <a:rPr lang="en-US" altLang="zh-CN" dirty="0" err="1" smtClean="0"/>
              <a:t>stdio.h</a:t>
            </a:r>
            <a:r>
              <a:rPr lang="en-US" altLang="zh-CN" dirty="0" smtClean="0"/>
              <a:t>&gt;</a:t>
            </a:r>
          </a:p>
          <a:p>
            <a:pPr marL="0" indent="0">
              <a:buNone/>
            </a:pPr>
            <a:r>
              <a:rPr lang="en-US" altLang="zh-CN" dirty="0" smtClean="0"/>
              <a:t>#include &lt;</a:t>
            </a:r>
            <a:r>
              <a:rPr lang="en-US" altLang="zh-CN" dirty="0" err="1" smtClean="0"/>
              <a:t>math.h</a:t>
            </a:r>
            <a:r>
              <a:rPr lang="en-US" altLang="zh-CN" dirty="0" smtClean="0"/>
              <a:t>&gt;</a:t>
            </a:r>
          </a:p>
          <a:p>
            <a:pPr marL="0" indent="0">
              <a:buNone/>
            </a:pPr>
            <a:endParaRPr lang="en-US" altLang="zh-CN" dirty="0" smtClean="0"/>
          </a:p>
          <a:p>
            <a:pPr marL="0" indent="0">
              <a:buNone/>
            </a:pPr>
            <a:r>
              <a:rPr lang="en-US" altLang="zh-CN" dirty="0" smtClean="0">
                <a:solidFill>
                  <a:srgbClr val="FFFF00"/>
                </a:solidFill>
              </a:rPr>
              <a:t>float </a:t>
            </a:r>
            <a:r>
              <a:rPr lang="en-US" altLang="zh-CN" dirty="0" err="1" smtClean="0">
                <a:solidFill>
                  <a:srgbClr val="FFFF00"/>
                </a:solidFill>
              </a:rPr>
              <a:t>result_real</a:t>
            </a:r>
            <a:r>
              <a:rPr lang="en-US" altLang="zh-CN" dirty="0" smtClean="0">
                <a:solidFill>
                  <a:srgbClr val="FFFF00"/>
                </a:solidFill>
              </a:rPr>
              <a:t>, </a:t>
            </a:r>
            <a:r>
              <a:rPr lang="en-US" altLang="zh-CN" dirty="0" err="1" smtClean="0">
                <a:solidFill>
                  <a:srgbClr val="FFFF00"/>
                </a:solidFill>
              </a:rPr>
              <a:t>result_imag</a:t>
            </a:r>
            <a:r>
              <a:rPr lang="en-US" altLang="zh-CN" dirty="0" smtClean="0">
                <a:solidFill>
                  <a:srgbClr val="FFFF00"/>
                </a:solidFill>
              </a:rPr>
              <a:t>;</a:t>
            </a:r>
          </a:p>
          <a:p>
            <a:pPr marL="0" indent="0">
              <a:buNone/>
            </a:pPr>
            <a:endParaRPr lang="en-US" altLang="zh-CN" dirty="0" smtClean="0"/>
          </a:p>
          <a:p>
            <a:pPr marL="0" indent="0">
              <a:buNone/>
            </a:pPr>
            <a:r>
              <a:rPr lang="en-US" altLang="zh-CN" dirty="0"/>
              <a:t>/* </a:t>
            </a:r>
            <a:r>
              <a:rPr lang="zh-CN" altLang="en-US" dirty="0"/>
              <a:t>复数之和 </a:t>
            </a:r>
            <a:r>
              <a:rPr lang="en-US" altLang="zh-CN" dirty="0"/>
              <a:t>*/</a:t>
            </a:r>
          </a:p>
          <a:p>
            <a:pPr marL="0" indent="0">
              <a:buNone/>
            </a:pPr>
            <a:r>
              <a:rPr lang="en-US" altLang="zh-CN" dirty="0"/>
              <a:t>void </a:t>
            </a:r>
            <a:r>
              <a:rPr lang="en-US" altLang="zh-CN" dirty="0" err="1"/>
              <a:t>complex_add</a:t>
            </a:r>
            <a:r>
              <a:rPr lang="en-US" altLang="zh-CN" dirty="0"/>
              <a:t>(float r1, float m1, float r2, float m2)</a:t>
            </a:r>
          </a:p>
          <a:p>
            <a:pPr marL="0" indent="0">
              <a:buNone/>
            </a:pPr>
            <a:r>
              <a:rPr lang="en-US" altLang="zh-CN" dirty="0"/>
              <a:t>{</a:t>
            </a:r>
          </a:p>
          <a:p>
            <a:pPr marL="0" indent="0">
              <a:buNone/>
            </a:pPr>
            <a:r>
              <a:rPr lang="en-US" altLang="zh-CN" dirty="0"/>
              <a:t>   </a:t>
            </a:r>
            <a:r>
              <a:rPr lang="en-US" altLang="zh-CN" dirty="0" err="1">
                <a:solidFill>
                  <a:srgbClr val="FF0000"/>
                </a:solidFill>
              </a:rPr>
              <a:t>result_real</a:t>
            </a:r>
            <a:r>
              <a:rPr lang="en-US" altLang="zh-CN" dirty="0"/>
              <a:t> = r1 + r2;</a:t>
            </a:r>
          </a:p>
          <a:p>
            <a:pPr marL="0" indent="0">
              <a:buNone/>
            </a:pPr>
            <a:r>
              <a:rPr lang="en-US" altLang="zh-CN" dirty="0"/>
              <a:t>   </a:t>
            </a:r>
            <a:r>
              <a:rPr lang="en-US" altLang="zh-CN" dirty="0" err="1">
                <a:solidFill>
                  <a:srgbClr val="FF0000"/>
                </a:solidFill>
              </a:rPr>
              <a:t>result_imag</a:t>
            </a:r>
            <a:r>
              <a:rPr lang="en-US" altLang="zh-CN" dirty="0">
                <a:solidFill>
                  <a:srgbClr val="FF0000"/>
                </a:solidFill>
              </a:rPr>
              <a:t> </a:t>
            </a:r>
            <a:r>
              <a:rPr lang="en-US" altLang="zh-CN" dirty="0"/>
              <a:t>= m1 + m2;</a:t>
            </a:r>
          </a:p>
          <a:p>
            <a:pPr marL="0" indent="0">
              <a:buNone/>
            </a:pPr>
            <a:r>
              <a:rPr lang="en-US" altLang="zh-CN" dirty="0"/>
              <a:t>}</a:t>
            </a:r>
          </a:p>
          <a:p>
            <a:pPr marL="0" indent="0">
              <a:buNone/>
            </a:pPr>
            <a:endParaRPr lang="en-US" altLang="zh-CN" dirty="0"/>
          </a:p>
          <a:p>
            <a:pPr marL="0" indent="0">
              <a:buNone/>
            </a:pPr>
            <a:r>
              <a:rPr lang="en-US" altLang="zh-CN" dirty="0"/>
              <a:t>/* </a:t>
            </a:r>
            <a:r>
              <a:rPr lang="zh-CN" altLang="en-US" dirty="0"/>
              <a:t>复数之积 </a:t>
            </a:r>
            <a:r>
              <a:rPr lang="en-US" altLang="zh-CN" dirty="0"/>
              <a:t>*/</a:t>
            </a:r>
          </a:p>
          <a:p>
            <a:pPr marL="0" indent="0">
              <a:buNone/>
            </a:pPr>
            <a:r>
              <a:rPr lang="en-US" altLang="zh-CN" dirty="0"/>
              <a:t>void </a:t>
            </a:r>
            <a:r>
              <a:rPr lang="en-US" altLang="zh-CN" dirty="0" err="1"/>
              <a:t>complex_prod</a:t>
            </a:r>
            <a:r>
              <a:rPr lang="en-US" altLang="zh-CN" dirty="0"/>
              <a:t>(float r1, float m1, float r2, float m2)</a:t>
            </a:r>
          </a:p>
          <a:p>
            <a:pPr marL="0" indent="0">
              <a:buNone/>
            </a:pPr>
            <a:r>
              <a:rPr lang="en-US" altLang="zh-CN" dirty="0"/>
              <a:t>{</a:t>
            </a:r>
          </a:p>
          <a:p>
            <a:pPr marL="0" indent="0">
              <a:buNone/>
            </a:pPr>
            <a:r>
              <a:rPr lang="en-US" altLang="zh-CN" dirty="0"/>
              <a:t>   </a:t>
            </a:r>
            <a:r>
              <a:rPr lang="en-US" altLang="zh-CN" dirty="0" err="1">
                <a:solidFill>
                  <a:srgbClr val="FF0000"/>
                </a:solidFill>
              </a:rPr>
              <a:t>result_real</a:t>
            </a:r>
            <a:r>
              <a:rPr lang="en-US" altLang="zh-CN" dirty="0">
                <a:solidFill>
                  <a:srgbClr val="FF0000"/>
                </a:solidFill>
              </a:rPr>
              <a:t> </a:t>
            </a:r>
            <a:r>
              <a:rPr lang="en-US" altLang="zh-CN" dirty="0"/>
              <a:t>= r1*r2 - m1*m2;</a:t>
            </a:r>
          </a:p>
          <a:p>
            <a:pPr marL="0" indent="0">
              <a:buNone/>
            </a:pPr>
            <a:r>
              <a:rPr lang="en-US" altLang="zh-CN" dirty="0"/>
              <a:t>   </a:t>
            </a:r>
            <a:r>
              <a:rPr lang="en-US" altLang="zh-CN" dirty="0" err="1">
                <a:solidFill>
                  <a:srgbClr val="FF0000"/>
                </a:solidFill>
              </a:rPr>
              <a:t>result_imag</a:t>
            </a:r>
            <a:r>
              <a:rPr lang="en-US" altLang="zh-CN" dirty="0">
                <a:solidFill>
                  <a:srgbClr val="FF0000"/>
                </a:solidFill>
              </a:rPr>
              <a:t> </a:t>
            </a:r>
            <a:r>
              <a:rPr lang="en-US" altLang="zh-CN" dirty="0"/>
              <a:t>= r1*m2 + r2*m1;</a:t>
            </a:r>
          </a:p>
          <a:p>
            <a:pPr marL="0" indent="0">
              <a:buNone/>
            </a:pPr>
            <a:r>
              <a:rPr lang="en-US" altLang="zh-CN" dirty="0"/>
              <a:t>}</a:t>
            </a:r>
            <a:endParaRPr lang="zh-CN" altLang="en-US" dirty="0"/>
          </a:p>
          <a:p>
            <a:pPr marL="0" indent="0">
              <a:buNone/>
            </a:pPr>
            <a:endParaRPr lang="zh-CN" altLang="en-US" dirty="0" smtClean="0"/>
          </a:p>
        </p:txBody>
      </p:sp>
      <p:sp>
        <p:nvSpPr>
          <p:cNvPr id="2" name="矩形 1"/>
          <p:cNvSpPr/>
          <p:nvPr/>
        </p:nvSpPr>
        <p:spPr>
          <a:xfrm>
            <a:off x="4716016" y="1340768"/>
            <a:ext cx="3816424" cy="830997"/>
          </a:xfrm>
          <a:prstGeom prst="rect">
            <a:avLst/>
          </a:prstGeom>
          <a:ln>
            <a:solidFill>
              <a:srgbClr val="00B050"/>
            </a:solidFill>
          </a:ln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zh-CN" altLang="en-US" sz="2400" dirty="0"/>
              <a:t>定义</a:t>
            </a:r>
            <a:r>
              <a:rPr lang="zh-CN" altLang="en-US" sz="2400" dirty="0">
                <a:solidFill>
                  <a:srgbClr val="FF0000"/>
                </a:solidFill>
              </a:rPr>
              <a:t>全局变量</a:t>
            </a:r>
            <a:r>
              <a:rPr lang="zh-CN" altLang="en-US" sz="2400" dirty="0"/>
              <a:t>保存和传递计算结果</a:t>
            </a:r>
          </a:p>
        </p:txBody>
      </p:sp>
    </p:spTree>
    <p:extLst>
      <p:ext uri="{BB962C8B-B14F-4D97-AF65-F5344CB8AC3E}">
        <p14:creationId xmlns:p14="http://schemas.microsoft.com/office/powerpoint/2010/main" val="6184076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CN" dirty="0" smtClean="0"/>
              <a:t>[</a:t>
            </a:r>
            <a:r>
              <a:rPr lang="zh-CN" altLang="en-US" dirty="0" smtClean="0"/>
              <a:t>例</a:t>
            </a:r>
            <a:r>
              <a:rPr lang="en-US" altLang="zh-CN" dirty="0" smtClean="0"/>
              <a:t>5-6, P100]</a:t>
            </a:r>
            <a:r>
              <a:rPr lang="zh-CN" altLang="en-US" dirty="0" smtClean="0"/>
              <a:t>复数运算源程序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124744"/>
            <a:ext cx="8229600" cy="5616625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en-US" altLang="zh-CN" sz="2400" dirty="0" smtClean="0"/>
          </a:p>
          <a:p>
            <a:pPr marL="0" indent="0">
              <a:buNone/>
            </a:pPr>
            <a:r>
              <a:rPr lang="en-US" altLang="zh-CN" sz="2400" dirty="0" err="1" smtClean="0"/>
              <a:t>int</a:t>
            </a:r>
            <a:r>
              <a:rPr lang="en-US" altLang="zh-CN" sz="2400" dirty="0" smtClean="0"/>
              <a:t> main(void)</a:t>
            </a:r>
          </a:p>
          <a:p>
            <a:pPr marL="0" indent="0">
              <a:buNone/>
            </a:pPr>
            <a:r>
              <a:rPr lang="en-US" altLang="zh-CN" sz="2400" dirty="0" smtClean="0"/>
              <a:t>{</a:t>
            </a:r>
          </a:p>
          <a:p>
            <a:pPr marL="0" indent="0">
              <a:buNone/>
            </a:pPr>
            <a:r>
              <a:rPr lang="en-US" altLang="zh-CN" sz="2400" dirty="0"/>
              <a:t> </a:t>
            </a:r>
            <a:r>
              <a:rPr lang="en-US" altLang="zh-CN" sz="2400" dirty="0" smtClean="0"/>
              <a:t>  float real1, real2, imag1,imag2;</a:t>
            </a:r>
          </a:p>
          <a:p>
            <a:pPr marL="0" indent="0">
              <a:buNone/>
            </a:pPr>
            <a:r>
              <a:rPr lang="en-US" altLang="zh-CN" sz="2400" dirty="0" smtClean="0"/>
              <a:t>    …… /* </a:t>
            </a:r>
            <a:r>
              <a:rPr lang="zh-CN" altLang="en-US" sz="2400" dirty="0" smtClean="0"/>
              <a:t>输入两个复数，此处略 *</a:t>
            </a:r>
            <a:r>
              <a:rPr lang="en-US" altLang="zh-CN" sz="2400" dirty="0" smtClean="0"/>
              <a:t>/</a:t>
            </a:r>
          </a:p>
          <a:p>
            <a:pPr marL="0" indent="0">
              <a:buNone/>
            </a:pPr>
            <a:r>
              <a:rPr lang="en-US" altLang="zh-CN" sz="2400" dirty="0" smtClean="0"/>
              <a:t>   </a:t>
            </a:r>
            <a:r>
              <a:rPr lang="en-US" altLang="zh-CN" sz="2400" dirty="0" err="1" smtClean="0">
                <a:solidFill>
                  <a:srgbClr val="FFFF00"/>
                </a:solidFill>
              </a:rPr>
              <a:t>complex_add</a:t>
            </a:r>
            <a:r>
              <a:rPr lang="en-US" altLang="zh-CN" sz="2400" dirty="0" smtClean="0"/>
              <a:t>(real1, imag1, real2, imag2);</a:t>
            </a:r>
          </a:p>
          <a:p>
            <a:pPr marL="0" indent="0">
              <a:buNone/>
            </a:pPr>
            <a:r>
              <a:rPr lang="en-US" altLang="zh-CN" sz="2400" dirty="0" smtClean="0"/>
              <a:t>   </a:t>
            </a:r>
            <a:r>
              <a:rPr lang="en-US" altLang="zh-CN" sz="2400" dirty="0" err="1" smtClean="0"/>
              <a:t>printf</a:t>
            </a:r>
            <a:r>
              <a:rPr lang="en-US" altLang="zh-CN" sz="2400" dirty="0" smtClean="0"/>
              <a:t>("addition of complex is %f+%fi\n", </a:t>
            </a:r>
          </a:p>
          <a:p>
            <a:pPr marL="0" indent="0">
              <a:buNone/>
            </a:pPr>
            <a:r>
              <a:rPr lang="en-US" altLang="zh-CN" sz="2400" dirty="0"/>
              <a:t> </a:t>
            </a:r>
            <a:r>
              <a:rPr lang="en-US" altLang="zh-CN" sz="2400" dirty="0" smtClean="0"/>
              <a:t>      </a:t>
            </a:r>
            <a:r>
              <a:rPr lang="en-US" altLang="zh-CN" sz="2400" dirty="0" err="1" smtClean="0"/>
              <a:t>result_real</a:t>
            </a:r>
            <a:r>
              <a:rPr lang="en-US" altLang="zh-CN" sz="2400" dirty="0" smtClean="0"/>
              <a:t>, </a:t>
            </a:r>
            <a:r>
              <a:rPr lang="en-US" altLang="zh-CN" sz="2400" dirty="0" err="1" smtClean="0"/>
              <a:t>result_imag</a:t>
            </a:r>
            <a:r>
              <a:rPr lang="en-US" altLang="zh-CN" sz="2400" dirty="0" smtClean="0"/>
              <a:t>);</a:t>
            </a:r>
          </a:p>
          <a:p>
            <a:pPr marL="0" indent="0">
              <a:buNone/>
            </a:pPr>
            <a:r>
              <a:rPr lang="en-US" altLang="zh-CN" sz="2400" dirty="0"/>
              <a:t>  </a:t>
            </a:r>
            <a:r>
              <a:rPr lang="en-US" altLang="zh-CN" sz="2400" dirty="0" smtClean="0"/>
              <a:t> </a:t>
            </a:r>
            <a:r>
              <a:rPr lang="en-US" altLang="zh-CN" sz="2400" dirty="0" err="1" smtClean="0">
                <a:solidFill>
                  <a:srgbClr val="FFFF00"/>
                </a:solidFill>
              </a:rPr>
              <a:t>complex_prod</a:t>
            </a:r>
            <a:r>
              <a:rPr lang="en-US" altLang="zh-CN" sz="2400" dirty="0" smtClean="0"/>
              <a:t>(real1</a:t>
            </a:r>
            <a:r>
              <a:rPr lang="en-US" altLang="zh-CN" sz="2400" dirty="0"/>
              <a:t>, imag1, real2, imag2);</a:t>
            </a:r>
          </a:p>
          <a:p>
            <a:pPr marL="0" indent="0">
              <a:buNone/>
            </a:pPr>
            <a:r>
              <a:rPr lang="en-US" altLang="zh-CN" sz="2400" dirty="0"/>
              <a:t>   </a:t>
            </a:r>
            <a:r>
              <a:rPr lang="en-US" altLang="zh-CN" sz="2400" dirty="0" err="1"/>
              <a:t>printf</a:t>
            </a:r>
            <a:r>
              <a:rPr lang="en-US" altLang="zh-CN" sz="2400" dirty="0" smtClean="0"/>
              <a:t>("product </a:t>
            </a:r>
            <a:r>
              <a:rPr lang="en-US" altLang="zh-CN" sz="2400" dirty="0"/>
              <a:t>of complex is %f+%fi\n", </a:t>
            </a:r>
          </a:p>
          <a:p>
            <a:pPr marL="0" indent="0">
              <a:buNone/>
            </a:pPr>
            <a:r>
              <a:rPr lang="en-US" altLang="zh-CN" sz="2400" dirty="0" smtClean="0"/>
              <a:t>       </a:t>
            </a:r>
            <a:r>
              <a:rPr lang="en-US" altLang="zh-CN" sz="2400" dirty="0" err="1" smtClean="0"/>
              <a:t>result_real</a:t>
            </a:r>
            <a:r>
              <a:rPr lang="en-US" altLang="zh-CN" sz="2400" dirty="0"/>
              <a:t>, </a:t>
            </a:r>
            <a:r>
              <a:rPr lang="en-US" altLang="zh-CN" sz="2400" dirty="0" err="1"/>
              <a:t>result_imag</a:t>
            </a:r>
            <a:r>
              <a:rPr lang="en-US" altLang="zh-CN" sz="2400" dirty="0" smtClean="0"/>
              <a:t>);</a:t>
            </a:r>
            <a:endParaRPr lang="en-US" altLang="zh-CN" sz="2400" dirty="0"/>
          </a:p>
          <a:p>
            <a:pPr marL="0" indent="0">
              <a:buNone/>
            </a:pPr>
            <a:r>
              <a:rPr lang="en-US" altLang="zh-CN" sz="2400" dirty="0" smtClean="0"/>
              <a:t>   return 0;</a:t>
            </a:r>
          </a:p>
          <a:p>
            <a:pPr marL="0" indent="0">
              <a:buNone/>
            </a:pPr>
            <a:r>
              <a:rPr lang="en-US" altLang="zh-CN" sz="2400" dirty="0"/>
              <a:t>}</a:t>
            </a:r>
            <a:endParaRPr lang="zh-CN" alt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33705163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五、变量分类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altLang="en-US" dirty="0" smtClean="0"/>
              <a:t>全局变量</a:t>
            </a:r>
            <a:endParaRPr lang="en-US" altLang="zh-CN" dirty="0" smtClean="0"/>
          </a:p>
          <a:p>
            <a:pPr lvl="1"/>
            <a:r>
              <a:rPr lang="zh-CN" altLang="en-US" dirty="0" smtClean="0"/>
              <a:t>在函数外部定义的变量</a:t>
            </a:r>
            <a:endParaRPr lang="en-US" altLang="zh-CN" dirty="0" smtClean="0"/>
          </a:p>
          <a:p>
            <a:pPr lvl="2"/>
            <a:r>
              <a:rPr lang="en-US" altLang="zh-CN" dirty="0" smtClean="0"/>
              <a:t>[</a:t>
            </a:r>
            <a:r>
              <a:rPr lang="zh-CN" altLang="en-US" dirty="0" smtClean="0"/>
              <a:t>例</a:t>
            </a:r>
            <a:r>
              <a:rPr lang="en-US" altLang="zh-CN" dirty="0" smtClean="0"/>
              <a:t>5-6]</a:t>
            </a:r>
            <a:r>
              <a:rPr lang="zh-CN" altLang="en-US" dirty="0" smtClean="0"/>
              <a:t>中的</a:t>
            </a:r>
            <a:r>
              <a:rPr lang="en-US" altLang="zh-CN" dirty="0" smtClean="0"/>
              <a:t> </a:t>
            </a:r>
            <a:r>
              <a:rPr lang="en-US" altLang="zh-CN" dirty="0" err="1" smtClean="0"/>
              <a:t>result_real</a:t>
            </a:r>
            <a:r>
              <a:rPr lang="en-US" altLang="zh-CN" dirty="0" smtClean="0"/>
              <a:t> </a:t>
            </a:r>
            <a:r>
              <a:rPr lang="zh-CN" altLang="en-US" dirty="0" smtClean="0"/>
              <a:t>和</a:t>
            </a:r>
            <a:r>
              <a:rPr lang="en-US" altLang="zh-CN" dirty="0" smtClean="0"/>
              <a:t> </a:t>
            </a:r>
            <a:r>
              <a:rPr lang="en-US" altLang="zh-CN" dirty="0" err="1" smtClean="0"/>
              <a:t>result_imag</a:t>
            </a:r>
            <a:endParaRPr lang="en-US" altLang="zh-CN" dirty="0" smtClean="0"/>
          </a:p>
          <a:p>
            <a:pPr lvl="1"/>
            <a:r>
              <a:rPr lang="zh-CN" altLang="en-US" dirty="0" smtClean="0"/>
              <a:t>从定义起，之后的函数都可以使用</a:t>
            </a:r>
            <a:endParaRPr lang="en-US" altLang="zh-CN" dirty="0" smtClean="0"/>
          </a:p>
          <a:p>
            <a:pPr lvl="2"/>
            <a:r>
              <a:rPr lang="zh-CN" altLang="en-US" dirty="0" smtClean="0"/>
              <a:t>定义之前的函数不可以</a:t>
            </a:r>
            <a:endParaRPr lang="en-US" altLang="zh-CN" dirty="0" smtClean="0"/>
          </a:p>
          <a:p>
            <a:pPr lvl="1"/>
            <a:r>
              <a:rPr lang="zh-CN" altLang="en-US" dirty="0" smtClean="0"/>
              <a:t>作用范围广，使用方便</a:t>
            </a:r>
            <a:endParaRPr lang="en-US" altLang="zh-CN" dirty="0" smtClean="0"/>
          </a:p>
          <a:p>
            <a:pPr lvl="2"/>
            <a:r>
              <a:rPr lang="zh-CN" altLang="en-US" dirty="0" smtClean="0"/>
              <a:t>省去参数传递</a:t>
            </a:r>
            <a:endParaRPr lang="en-US" altLang="zh-CN" dirty="0" smtClean="0"/>
          </a:p>
          <a:p>
            <a:pPr lvl="1"/>
            <a:endParaRPr lang="en-US" altLang="zh-CN" dirty="0" smtClean="0"/>
          </a:p>
        </p:txBody>
      </p:sp>
    </p:spTree>
    <p:extLst>
      <p:ext uri="{BB962C8B-B14F-4D97-AF65-F5344CB8AC3E}">
        <p14:creationId xmlns:p14="http://schemas.microsoft.com/office/powerpoint/2010/main" val="25568333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27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27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276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276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276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276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1" grpId="0" uiExpand="1" build="p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全局变量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zh-CN" altLang="en-US" dirty="0" smtClean="0"/>
              <a:t>典型应用</a:t>
            </a:r>
            <a:endParaRPr lang="en-US" altLang="zh-CN" dirty="0" smtClean="0"/>
          </a:p>
          <a:p>
            <a:pPr lvl="1"/>
            <a:r>
              <a:rPr lang="zh-CN" altLang="en-US" dirty="0" smtClean="0"/>
              <a:t>软件运行的全局状态</a:t>
            </a:r>
            <a:endParaRPr lang="en-US" altLang="zh-CN" dirty="0" smtClean="0"/>
          </a:p>
          <a:p>
            <a:pPr lvl="1"/>
            <a:r>
              <a:rPr lang="zh-CN" altLang="en-US" dirty="0" smtClean="0"/>
              <a:t>公共资源</a:t>
            </a:r>
            <a:endParaRPr lang="en-US" altLang="zh-CN" dirty="0" smtClean="0"/>
          </a:p>
          <a:p>
            <a:pPr lvl="1"/>
            <a:r>
              <a:rPr lang="zh-CN" altLang="en-US" dirty="0" smtClean="0"/>
              <a:t>传递运算结果</a:t>
            </a:r>
            <a:endParaRPr lang="en-US" altLang="zh-CN" dirty="0" smtClean="0"/>
          </a:p>
          <a:p>
            <a:r>
              <a:rPr lang="zh-CN" altLang="en-US" dirty="0" smtClean="0"/>
              <a:t>避免滥用</a:t>
            </a:r>
            <a:endParaRPr lang="en-US" altLang="zh-CN" dirty="0" smtClean="0"/>
          </a:p>
          <a:p>
            <a:pPr lvl="1"/>
            <a:r>
              <a:rPr lang="zh-CN" altLang="en-US" dirty="0" smtClean="0"/>
              <a:t>所用范围广，缺点</a:t>
            </a:r>
            <a:r>
              <a:rPr lang="en-US" altLang="zh-CN" dirty="0" smtClean="0"/>
              <a:t>+</a:t>
            </a:r>
            <a:r>
              <a:rPr lang="zh-CN" altLang="en-US" dirty="0" smtClean="0"/>
              <a:t>优点，</a:t>
            </a:r>
            <a:endParaRPr lang="en-US" altLang="zh-CN" dirty="0" smtClean="0"/>
          </a:p>
          <a:p>
            <a:pPr lvl="1"/>
            <a:r>
              <a:rPr lang="zh-CN" altLang="en-US" dirty="0" smtClean="0"/>
              <a:t>不易管理、</a:t>
            </a:r>
            <a:r>
              <a:rPr lang="zh-CN" altLang="en-US" dirty="0" smtClean="0">
                <a:solidFill>
                  <a:srgbClr val="FF0000"/>
                </a:solidFill>
              </a:rPr>
              <a:t>破坏程序的模块化</a:t>
            </a:r>
            <a:endParaRPr lang="en-US" altLang="zh-CN" dirty="0" smtClean="0">
              <a:solidFill>
                <a:srgbClr val="FF0000"/>
              </a:solidFill>
            </a:endParaRPr>
          </a:p>
          <a:p>
            <a:pPr lvl="1"/>
            <a:r>
              <a:rPr lang="zh-CN" altLang="en-US" dirty="0">
                <a:solidFill>
                  <a:srgbClr val="FF0000"/>
                </a:solidFill>
              </a:rPr>
              <a:t>慎用、尽量少</a:t>
            </a:r>
            <a:r>
              <a:rPr lang="zh-CN" altLang="en-US" dirty="0" smtClean="0">
                <a:solidFill>
                  <a:srgbClr val="FF0000"/>
                </a:solidFill>
              </a:rPr>
              <a:t>用</a:t>
            </a:r>
            <a:endParaRPr lang="en-US" altLang="zh-CN" dirty="0" smtClean="0"/>
          </a:p>
          <a:p>
            <a:pPr lvl="1"/>
            <a:endParaRPr lang="en-US" altLang="zh-CN" dirty="0" smtClean="0"/>
          </a:p>
        </p:txBody>
      </p:sp>
    </p:spTree>
    <p:extLst>
      <p:ext uri="{BB962C8B-B14F-4D97-AF65-F5344CB8AC3E}">
        <p14:creationId xmlns:p14="http://schemas.microsoft.com/office/powerpoint/2010/main" val="6582425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27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27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276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276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276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276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2765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1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AutoShape 44"/>
          <p:cNvSpPr>
            <a:spLocks noChangeAspect="1" noChangeArrowheads="1"/>
          </p:cNvSpPr>
          <p:nvPr/>
        </p:nvSpPr>
        <p:spPr bwMode="auto">
          <a:xfrm>
            <a:off x="395288" y="2349500"/>
            <a:ext cx="7869237" cy="2922588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55302" name="Text Box 45"/>
          <p:cNvSpPr txBox="1">
            <a:spLocks noChangeArrowheads="1"/>
          </p:cNvSpPr>
          <p:nvPr/>
        </p:nvSpPr>
        <p:spPr bwMode="auto">
          <a:xfrm>
            <a:off x="3127375" y="2511425"/>
            <a:ext cx="2405063" cy="488950"/>
          </a:xfrm>
          <a:prstGeom prst="rect">
            <a:avLst/>
          </a:prstGeom>
          <a:noFill/>
          <a:ln w="9525">
            <a:solidFill>
              <a:srgbClr val="92D05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9pPr>
          </a:lstStyle>
          <a:p>
            <a:pPr algn="ctr" eaLnBrk="1" hangingPunct="1"/>
            <a:r>
              <a:rPr lang="zh-CN" altLang="en-US" sz="1600" b="1">
                <a:latin typeface="Times New Roman" pitchFamily="18" charset="0"/>
              </a:rPr>
              <a:t>学生成绩统计程序</a:t>
            </a:r>
            <a:endParaRPr lang="zh-CN" altLang="en-US" sz="1600" b="1"/>
          </a:p>
        </p:txBody>
      </p:sp>
      <p:grpSp>
        <p:nvGrpSpPr>
          <p:cNvPr id="2" name="组合 1"/>
          <p:cNvGrpSpPr>
            <a:grpSpLocks/>
          </p:cNvGrpSpPr>
          <p:nvPr/>
        </p:nvGrpSpPr>
        <p:grpSpPr bwMode="auto">
          <a:xfrm>
            <a:off x="723900" y="2998788"/>
            <a:ext cx="7431088" cy="974725"/>
            <a:chOff x="724214" y="2998964"/>
            <a:chExt cx="7431016" cy="975237"/>
          </a:xfrm>
          <a:noFill/>
        </p:grpSpPr>
        <p:sp>
          <p:nvSpPr>
            <p:cNvPr id="55310" name="Text Box 46"/>
            <p:cNvSpPr txBox="1">
              <a:spLocks noChangeArrowheads="1"/>
            </p:cNvSpPr>
            <p:nvPr/>
          </p:nvSpPr>
          <p:spPr bwMode="auto">
            <a:xfrm>
              <a:off x="724214" y="3487103"/>
              <a:ext cx="1420834" cy="487098"/>
            </a:xfrm>
            <a:prstGeom prst="rect">
              <a:avLst/>
            </a:prstGeom>
            <a:grpFill/>
            <a:ln w="9525">
              <a:solidFill>
                <a:srgbClr val="92D050"/>
              </a:solidFill>
              <a:miter lim="800000"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9pPr>
            </a:lstStyle>
            <a:p>
              <a:pPr algn="ctr" eaLnBrk="1" hangingPunct="1"/>
              <a:r>
                <a:rPr lang="zh-CN" altLang="en-US" sz="1600" b="1">
                  <a:latin typeface="Times New Roman" pitchFamily="18" charset="0"/>
                </a:rPr>
                <a:t>成绩输入</a:t>
              </a:r>
              <a:endParaRPr lang="zh-CN" altLang="en-US" sz="1600" b="1"/>
            </a:p>
          </p:txBody>
        </p:sp>
        <p:sp>
          <p:nvSpPr>
            <p:cNvPr id="55311" name="Text Box 47"/>
            <p:cNvSpPr txBox="1">
              <a:spLocks noChangeArrowheads="1"/>
            </p:cNvSpPr>
            <p:nvPr/>
          </p:nvSpPr>
          <p:spPr bwMode="auto">
            <a:xfrm>
              <a:off x="2691523" y="3487103"/>
              <a:ext cx="1420834" cy="487098"/>
            </a:xfrm>
            <a:prstGeom prst="rect">
              <a:avLst/>
            </a:prstGeom>
            <a:grpFill/>
            <a:ln w="9525">
              <a:solidFill>
                <a:srgbClr val="92D050"/>
              </a:solidFill>
              <a:miter lim="800000"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9pPr>
            </a:lstStyle>
            <a:p>
              <a:pPr algn="ctr" eaLnBrk="1" hangingPunct="1"/>
              <a:r>
                <a:rPr lang="zh-CN" altLang="en-US" sz="1600" b="1">
                  <a:latin typeface="Times New Roman" pitchFamily="18" charset="0"/>
                </a:rPr>
                <a:t>数据计算</a:t>
              </a:r>
              <a:endParaRPr lang="zh-CN" altLang="en-US" sz="1600" b="1"/>
            </a:p>
          </p:txBody>
        </p:sp>
        <p:sp>
          <p:nvSpPr>
            <p:cNvPr id="55312" name="Text Box 48"/>
            <p:cNvSpPr txBox="1">
              <a:spLocks noChangeArrowheads="1"/>
            </p:cNvSpPr>
            <p:nvPr/>
          </p:nvSpPr>
          <p:spPr bwMode="auto">
            <a:xfrm>
              <a:off x="4768127" y="3487103"/>
              <a:ext cx="1420834" cy="487098"/>
            </a:xfrm>
            <a:prstGeom prst="rect">
              <a:avLst/>
            </a:prstGeom>
            <a:grpFill/>
            <a:ln w="9525">
              <a:solidFill>
                <a:srgbClr val="92D050"/>
              </a:solidFill>
              <a:miter lim="800000"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9pPr>
            </a:lstStyle>
            <a:p>
              <a:pPr algn="ctr" eaLnBrk="1" hangingPunct="1"/>
              <a:r>
                <a:rPr lang="zh-CN" altLang="en-US" sz="1600" b="1">
                  <a:latin typeface="Times New Roman" pitchFamily="18" charset="0"/>
                </a:rPr>
                <a:t>数据查找</a:t>
              </a:r>
              <a:endParaRPr lang="zh-CN" altLang="en-US" sz="1600" b="1"/>
            </a:p>
          </p:txBody>
        </p:sp>
        <p:sp>
          <p:nvSpPr>
            <p:cNvPr id="55313" name="Text Box 49"/>
            <p:cNvSpPr txBox="1">
              <a:spLocks noChangeArrowheads="1"/>
            </p:cNvSpPr>
            <p:nvPr/>
          </p:nvSpPr>
          <p:spPr bwMode="auto">
            <a:xfrm>
              <a:off x="6844731" y="3487103"/>
              <a:ext cx="1310499" cy="487098"/>
            </a:xfrm>
            <a:prstGeom prst="rect">
              <a:avLst/>
            </a:prstGeom>
            <a:grpFill/>
            <a:ln w="9525">
              <a:solidFill>
                <a:srgbClr val="92D050"/>
              </a:solidFill>
              <a:miter lim="800000"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9pPr>
            </a:lstStyle>
            <a:p>
              <a:pPr algn="ctr" eaLnBrk="1" hangingPunct="1"/>
              <a:r>
                <a:rPr lang="zh-CN" altLang="en-US" sz="1600" b="1">
                  <a:latin typeface="Times New Roman" pitchFamily="18" charset="0"/>
                </a:rPr>
                <a:t>输出成绩</a:t>
              </a:r>
              <a:endParaRPr lang="zh-CN" altLang="en-US" sz="1600" b="1"/>
            </a:p>
          </p:txBody>
        </p:sp>
        <p:sp>
          <p:nvSpPr>
            <p:cNvPr id="55314" name="Line 52"/>
            <p:cNvSpPr>
              <a:spLocks noChangeShapeType="1"/>
            </p:cNvSpPr>
            <p:nvPr/>
          </p:nvSpPr>
          <p:spPr bwMode="auto">
            <a:xfrm>
              <a:off x="1378943" y="3161330"/>
              <a:ext cx="6120518" cy="1041"/>
            </a:xfrm>
            <a:prstGeom prst="line">
              <a:avLst/>
            </a:prstGeom>
            <a:grpFill/>
            <a:ln w="9525">
              <a:solidFill>
                <a:srgbClr val="92D05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55315" name="Line 53"/>
            <p:cNvSpPr>
              <a:spLocks noChangeShapeType="1"/>
            </p:cNvSpPr>
            <p:nvPr/>
          </p:nvSpPr>
          <p:spPr bwMode="auto">
            <a:xfrm>
              <a:off x="1378943" y="3161330"/>
              <a:ext cx="0" cy="324732"/>
            </a:xfrm>
            <a:prstGeom prst="line">
              <a:avLst/>
            </a:prstGeom>
            <a:grpFill/>
            <a:ln w="9525">
              <a:solidFill>
                <a:srgbClr val="92D05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55316" name="Line 54"/>
            <p:cNvSpPr>
              <a:spLocks noChangeShapeType="1"/>
            </p:cNvSpPr>
            <p:nvPr/>
          </p:nvSpPr>
          <p:spPr bwMode="auto">
            <a:xfrm>
              <a:off x="3346252" y="3161330"/>
              <a:ext cx="0" cy="324732"/>
            </a:xfrm>
            <a:prstGeom prst="line">
              <a:avLst/>
            </a:prstGeom>
            <a:grpFill/>
            <a:ln w="9525">
              <a:solidFill>
                <a:srgbClr val="92D05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55317" name="Line 55"/>
            <p:cNvSpPr>
              <a:spLocks noChangeShapeType="1"/>
            </p:cNvSpPr>
            <p:nvPr/>
          </p:nvSpPr>
          <p:spPr bwMode="auto">
            <a:xfrm>
              <a:off x="5422856" y="3161330"/>
              <a:ext cx="1041" cy="324732"/>
            </a:xfrm>
            <a:prstGeom prst="line">
              <a:avLst/>
            </a:prstGeom>
            <a:grpFill/>
            <a:ln w="9525">
              <a:solidFill>
                <a:srgbClr val="92D05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55318" name="Line 56"/>
            <p:cNvSpPr>
              <a:spLocks noChangeShapeType="1"/>
            </p:cNvSpPr>
            <p:nvPr/>
          </p:nvSpPr>
          <p:spPr bwMode="auto">
            <a:xfrm>
              <a:off x="7499460" y="3161330"/>
              <a:ext cx="0" cy="324732"/>
            </a:xfrm>
            <a:prstGeom prst="line">
              <a:avLst/>
            </a:prstGeom>
            <a:grpFill/>
            <a:ln w="9525">
              <a:solidFill>
                <a:srgbClr val="92D05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55319" name="Line 57"/>
            <p:cNvSpPr>
              <a:spLocks noChangeShapeType="1"/>
            </p:cNvSpPr>
            <p:nvPr/>
          </p:nvSpPr>
          <p:spPr bwMode="auto">
            <a:xfrm>
              <a:off x="4329907" y="2998964"/>
              <a:ext cx="0" cy="162366"/>
            </a:xfrm>
            <a:prstGeom prst="line">
              <a:avLst/>
            </a:prstGeom>
            <a:grpFill/>
            <a:ln w="9525">
              <a:solidFill>
                <a:srgbClr val="92D05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zh-CN" altLang="en-US"/>
            </a:p>
          </p:txBody>
        </p:sp>
      </p:grpSp>
      <p:grpSp>
        <p:nvGrpSpPr>
          <p:cNvPr id="3" name="组合 2"/>
          <p:cNvGrpSpPr>
            <a:grpSpLocks/>
          </p:cNvGrpSpPr>
          <p:nvPr/>
        </p:nvGrpSpPr>
        <p:grpSpPr bwMode="auto">
          <a:xfrm>
            <a:off x="1050925" y="3973513"/>
            <a:ext cx="4591050" cy="1136650"/>
            <a:chOff x="1051058" y="3973160"/>
            <a:chExt cx="4590388" cy="1136562"/>
          </a:xfrm>
          <a:noFill/>
        </p:grpSpPr>
        <p:sp>
          <p:nvSpPr>
            <p:cNvPr id="55304" name="Text Box 50"/>
            <p:cNvSpPr txBox="1">
              <a:spLocks noChangeArrowheads="1"/>
            </p:cNvSpPr>
            <p:nvPr/>
          </p:nvSpPr>
          <p:spPr bwMode="auto">
            <a:xfrm>
              <a:off x="1051058" y="4622624"/>
              <a:ext cx="1967309" cy="487098"/>
            </a:xfrm>
            <a:prstGeom prst="rect">
              <a:avLst/>
            </a:prstGeom>
            <a:grpFill/>
            <a:ln w="9525">
              <a:solidFill>
                <a:srgbClr val="92D050"/>
              </a:solidFill>
              <a:miter lim="800000"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9pPr>
            </a:lstStyle>
            <a:p>
              <a:pPr algn="ctr" eaLnBrk="1" hangingPunct="1"/>
              <a:r>
                <a:rPr lang="zh-CN" altLang="en-US" sz="1600" b="1">
                  <a:latin typeface="Times New Roman" pitchFamily="18" charset="0"/>
                </a:rPr>
                <a:t>计算学生平均分</a:t>
              </a:r>
              <a:endParaRPr lang="zh-CN" altLang="en-US" sz="1600" b="1"/>
            </a:p>
          </p:txBody>
        </p:sp>
        <p:sp>
          <p:nvSpPr>
            <p:cNvPr id="55305" name="Text Box 51"/>
            <p:cNvSpPr txBox="1">
              <a:spLocks noChangeArrowheads="1"/>
            </p:cNvSpPr>
            <p:nvPr/>
          </p:nvSpPr>
          <p:spPr bwMode="auto">
            <a:xfrm>
              <a:off x="3674137" y="4622624"/>
              <a:ext cx="1967309" cy="487098"/>
            </a:xfrm>
            <a:prstGeom prst="rect">
              <a:avLst/>
            </a:prstGeom>
            <a:grpFill/>
            <a:ln w="9525">
              <a:solidFill>
                <a:srgbClr val="92D050"/>
              </a:solidFill>
              <a:miter lim="800000"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9pPr>
            </a:lstStyle>
            <a:p>
              <a:pPr algn="ctr" eaLnBrk="1" hangingPunct="1"/>
              <a:r>
                <a:rPr lang="zh-CN" altLang="en-US" sz="1600" b="1">
                  <a:latin typeface="Times New Roman" pitchFamily="18" charset="0"/>
                </a:rPr>
                <a:t>计算课程平均分</a:t>
              </a:r>
              <a:endParaRPr lang="zh-CN" altLang="en-US" sz="1600" b="1"/>
            </a:p>
          </p:txBody>
        </p:sp>
        <p:sp>
          <p:nvSpPr>
            <p:cNvPr id="55306" name="Line 58"/>
            <p:cNvSpPr>
              <a:spLocks noChangeShapeType="1"/>
            </p:cNvSpPr>
            <p:nvPr/>
          </p:nvSpPr>
          <p:spPr bwMode="auto">
            <a:xfrm>
              <a:off x="1925417" y="4297892"/>
              <a:ext cx="2841669" cy="0"/>
            </a:xfrm>
            <a:prstGeom prst="line">
              <a:avLst/>
            </a:prstGeom>
            <a:grpFill/>
            <a:ln w="9525">
              <a:solidFill>
                <a:srgbClr val="92D05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55307" name="Line 59"/>
            <p:cNvSpPr>
              <a:spLocks noChangeShapeType="1"/>
            </p:cNvSpPr>
            <p:nvPr/>
          </p:nvSpPr>
          <p:spPr bwMode="auto">
            <a:xfrm>
              <a:off x="1925417" y="4297892"/>
              <a:ext cx="0" cy="324732"/>
            </a:xfrm>
            <a:prstGeom prst="line">
              <a:avLst/>
            </a:prstGeom>
            <a:grpFill/>
            <a:ln w="9525">
              <a:solidFill>
                <a:srgbClr val="92D05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55308" name="Line 60"/>
            <p:cNvSpPr>
              <a:spLocks noChangeShapeType="1"/>
            </p:cNvSpPr>
            <p:nvPr/>
          </p:nvSpPr>
          <p:spPr bwMode="auto">
            <a:xfrm>
              <a:off x="4767086" y="4297892"/>
              <a:ext cx="0" cy="324732"/>
            </a:xfrm>
            <a:prstGeom prst="line">
              <a:avLst/>
            </a:prstGeom>
            <a:grpFill/>
            <a:ln w="9525">
              <a:solidFill>
                <a:srgbClr val="92D05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55309" name="Line 61"/>
            <p:cNvSpPr>
              <a:spLocks noChangeShapeType="1"/>
            </p:cNvSpPr>
            <p:nvPr/>
          </p:nvSpPr>
          <p:spPr bwMode="auto">
            <a:xfrm>
              <a:off x="3346252" y="3973160"/>
              <a:ext cx="0" cy="324732"/>
            </a:xfrm>
            <a:prstGeom prst="line">
              <a:avLst/>
            </a:prstGeom>
            <a:grpFill/>
            <a:ln w="9525">
              <a:solidFill>
                <a:srgbClr val="92D05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zh-CN" altLang="en-US"/>
            </a:p>
          </p:txBody>
        </p:sp>
      </p:grpSp>
      <p:sp>
        <p:nvSpPr>
          <p:cNvPr id="4" name="Rectangle 6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zh-CN" altLang="en-US" smtClean="0"/>
              <a:t>学生成绩统计程序的层次结构图 </a:t>
            </a:r>
          </a:p>
        </p:txBody>
      </p:sp>
      <p:sp>
        <p:nvSpPr>
          <p:cNvPr id="55303" name="灯片编号占位符 1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9pPr>
          </a:lstStyle>
          <a:p>
            <a:pPr eaLnBrk="1" hangingPunct="1"/>
            <a:fld id="{FED8AC7E-8569-4374-97CB-CEB3E85EFC27}" type="slidenum">
              <a:rPr lang="zh-CN" altLang="en-US" smtClean="0">
                <a:latin typeface="Arial Black" pitchFamily="34" charset="0"/>
              </a:rPr>
              <a:pPr eaLnBrk="1" hangingPunct="1"/>
              <a:t>3</a:t>
            </a:fld>
            <a:endParaRPr lang="en-US" altLang="zh-CN" smtClean="0"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795971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302" grpId="0" animBg="1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局部变量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zh-CN" altLang="en-US" dirty="0" smtClean="0"/>
              <a:t>函数内部的变量</a:t>
            </a:r>
            <a:endParaRPr lang="en-US" altLang="zh-CN" dirty="0" smtClean="0"/>
          </a:p>
          <a:p>
            <a:pPr lvl="1"/>
            <a:r>
              <a:rPr lang="zh-CN" altLang="en-US" dirty="0" smtClean="0"/>
              <a:t>局部变量</a:t>
            </a:r>
            <a:endParaRPr lang="en-US" altLang="zh-CN" dirty="0" smtClean="0"/>
          </a:p>
          <a:p>
            <a:r>
              <a:rPr lang="zh-CN" altLang="en-US" dirty="0" smtClean="0"/>
              <a:t>函数的形式参数</a:t>
            </a:r>
            <a:endParaRPr lang="en-US" altLang="zh-CN" dirty="0" smtClean="0"/>
          </a:p>
          <a:p>
            <a:pPr lvl="1"/>
            <a:r>
              <a:rPr lang="zh-CN" altLang="en-US" dirty="0" smtClean="0"/>
              <a:t>特殊的局部变量</a:t>
            </a:r>
            <a:endParaRPr lang="en-US" altLang="zh-CN" dirty="0" smtClean="0"/>
          </a:p>
          <a:p>
            <a:pPr lvl="1"/>
            <a:r>
              <a:rPr lang="zh-CN" altLang="en-US" dirty="0"/>
              <a:t>函数调用</a:t>
            </a:r>
            <a:r>
              <a:rPr lang="zh-CN" altLang="en-US" dirty="0" smtClean="0"/>
              <a:t>时，用于接收的实际参数值</a:t>
            </a:r>
            <a:endParaRPr lang="en-US" altLang="zh-CN" dirty="0" smtClean="0"/>
          </a:p>
          <a:p>
            <a:r>
              <a:rPr lang="zh-CN" altLang="en-US" dirty="0" smtClean="0"/>
              <a:t>复合语句</a:t>
            </a:r>
            <a:r>
              <a:rPr lang="zh-CN" altLang="en-US" dirty="0"/>
              <a:t>内部的</a:t>
            </a:r>
            <a:r>
              <a:rPr lang="zh-CN" altLang="en-US" dirty="0" smtClean="0"/>
              <a:t>变量</a:t>
            </a:r>
            <a:endParaRPr lang="en-US" altLang="zh-CN" dirty="0" smtClean="0"/>
          </a:p>
          <a:p>
            <a:pPr lvl="1"/>
            <a:r>
              <a:rPr lang="zh-CN" altLang="en-US" dirty="0" smtClean="0"/>
              <a:t>局部变量</a:t>
            </a:r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2797394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27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27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276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276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276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276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1" grpId="0" uiExpand="1" build="p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57200"/>
            <a:ext cx="7859713" cy="1027113"/>
          </a:xfrm>
        </p:spPr>
        <p:txBody>
          <a:bodyPr/>
          <a:lstStyle/>
          <a:p>
            <a:pPr eaLnBrk="1" hangingPunct="1"/>
            <a:r>
              <a:rPr lang="zh-CN" altLang="en-US" dirty="0" smtClean="0"/>
              <a:t>局部变量和全局变量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1484313"/>
            <a:ext cx="8507413" cy="4895850"/>
          </a:xfrm>
        </p:spPr>
        <p:txBody>
          <a:bodyPr>
            <a:normAutofit/>
          </a:bodyPr>
          <a:lstStyle/>
          <a:p>
            <a:pPr eaLnBrk="1" hangingPunct="1"/>
            <a:r>
              <a:rPr lang="zh-CN" altLang="en-US" dirty="0" smtClean="0"/>
              <a:t>局部变量</a:t>
            </a:r>
          </a:p>
          <a:p>
            <a:pPr lvl="1" eaLnBrk="1" hangingPunct="1"/>
            <a:r>
              <a:rPr lang="zh-CN" altLang="en-US" dirty="0" smtClean="0"/>
              <a:t>函数内部定义的变量（</a:t>
            </a:r>
            <a:r>
              <a:rPr lang="zh-CN" altLang="en-US" dirty="0" smtClean="0">
                <a:solidFill>
                  <a:srgbClr val="00B050"/>
                </a:solidFill>
              </a:rPr>
              <a:t>包括形参</a:t>
            </a:r>
            <a:r>
              <a:rPr lang="zh-CN" altLang="en-US" dirty="0" smtClean="0"/>
              <a:t>）</a:t>
            </a:r>
          </a:p>
          <a:p>
            <a:pPr lvl="2" eaLnBrk="1" hangingPunct="1">
              <a:buFont typeface="Wingdings" pitchFamily="2" charset="2"/>
              <a:buNone/>
            </a:pPr>
            <a:r>
              <a:rPr lang="zh-CN" altLang="en-US" dirty="0" smtClean="0"/>
              <a:t>作用范围：</a:t>
            </a:r>
            <a:r>
              <a:rPr lang="zh-CN" altLang="en-US" dirty="0" smtClean="0">
                <a:solidFill>
                  <a:srgbClr val="FF0000"/>
                </a:solidFill>
              </a:rPr>
              <a:t>本函数内部</a:t>
            </a:r>
          </a:p>
          <a:p>
            <a:pPr lvl="1" eaLnBrk="1" hangingPunct="1"/>
            <a:r>
              <a:rPr lang="zh-CN" altLang="en-US" dirty="0" smtClean="0"/>
              <a:t>定义在复合语句内的变量</a:t>
            </a:r>
          </a:p>
          <a:p>
            <a:pPr lvl="2" eaLnBrk="1" hangingPunct="1">
              <a:buFont typeface="Wingdings" pitchFamily="2" charset="2"/>
              <a:buNone/>
            </a:pPr>
            <a:r>
              <a:rPr lang="zh-CN" altLang="en-US" dirty="0" smtClean="0"/>
              <a:t>作用范围：</a:t>
            </a:r>
            <a:r>
              <a:rPr lang="zh-CN" altLang="en-US" dirty="0" smtClean="0">
                <a:solidFill>
                  <a:srgbClr val="FF0000"/>
                </a:solidFill>
              </a:rPr>
              <a:t>复合语句内部</a:t>
            </a:r>
          </a:p>
          <a:p>
            <a:pPr eaLnBrk="1" hangingPunct="1">
              <a:lnSpc>
                <a:spcPct val="150000"/>
              </a:lnSpc>
            </a:pPr>
            <a:r>
              <a:rPr lang="zh-CN" altLang="en-US" dirty="0" smtClean="0"/>
              <a:t>全局变量</a:t>
            </a:r>
            <a:endParaRPr lang="en-US" altLang="zh-CN" dirty="0" smtClean="0"/>
          </a:p>
          <a:p>
            <a:pPr lvl="1">
              <a:lnSpc>
                <a:spcPct val="150000"/>
              </a:lnSpc>
            </a:pPr>
            <a:r>
              <a:rPr lang="zh-CN" altLang="en-US" dirty="0" smtClean="0"/>
              <a:t>在所有函数外部定义的变量，不属于任何函数</a:t>
            </a:r>
            <a:endParaRPr lang="en-US" altLang="zh-CN" dirty="0" smtClean="0"/>
          </a:p>
          <a:p>
            <a:pPr lvl="2">
              <a:lnSpc>
                <a:spcPct val="150000"/>
              </a:lnSpc>
            </a:pPr>
            <a:r>
              <a:rPr lang="zh-CN" altLang="en-US" dirty="0" smtClean="0"/>
              <a:t>作用范围：</a:t>
            </a:r>
            <a:r>
              <a:rPr lang="zh-CN" altLang="en-US" dirty="0" smtClean="0">
                <a:solidFill>
                  <a:srgbClr val="FF0000"/>
                </a:solidFill>
              </a:rPr>
              <a:t>从定义处到源文件结束</a:t>
            </a:r>
            <a:r>
              <a:rPr lang="zh-CN" altLang="zh-CN" dirty="0" smtClean="0"/>
              <a:t>（包括各函数）</a:t>
            </a:r>
            <a:endParaRPr lang="zh-CN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3569712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CN" sz="3200" dirty="0" smtClean="0"/>
              <a:t>[</a:t>
            </a:r>
            <a:r>
              <a:rPr lang="zh-CN" altLang="en-US" sz="3200" dirty="0" smtClean="0"/>
              <a:t>例</a:t>
            </a:r>
            <a:r>
              <a:rPr lang="en-US" altLang="zh-CN" sz="3200" dirty="0" smtClean="0"/>
              <a:t>5-7</a:t>
            </a:r>
            <a:r>
              <a:rPr lang="zh-CN" altLang="en-US" sz="3200" dirty="0" smtClean="0"/>
              <a:t>，</a:t>
            </a:r>
            <a:r>
              <a:rPr lang="en-US" altLang="zh-CN" sz="3200" dirty="0" smtClean="0"/>
              <a:t>P103] </a:t>
            </a:r>
            <a:r>
              <a:rPr lang="zh-CN" altLang="en-US" sz="3200" dirty="0" smtClean="0"/>
              <a:t>局部变量和全局变量。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sz="half" idx="1"/>
          </p:nvPr>
        </p:nvSpPr>
        <p:spPr>
          <a:xfrm>
            <a:off x="457200" y="1124744"/>
            <a:ext cx="4038600" cy="5616624"/>
          </a:xfrm>
        </p:spPr>
        <p:txBody>
          <a:bodyPr>
            <a:normAutofit fontScale="85000" lnSpcReduction="20000"/>
          </a:bodyPr>
          <a:lstStyle/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altLang="zh-CN" sz="2400" dirty="0" smtClean="0"/>
              <a:t>#include &lt;</a:t>
            </a:r>
            <a:r>
              <a:rPr lang="en-US" altLang="zh-CN" sz="2400" dirty="0" err="1" smtClean="0"/>
              <a:t>stdio.h</a:t>
            </a:r>
            <a:r>
              <a:rPr lang="en-US" altLang="zh-CN" sz="2400" dirty="0" smtClean="0"/>
              <a:t>&gt;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altLang="zh-CN" sz="2400" dirty="0" err="1" smtClean="0">
                <a:solidFill>
                  <a:srgbClr val="FF0000"/>
                </a:solidFill>
              </a:rPr>
              <a:t>int</a:t>
            </a:r>
            <a:r>
              <a:rPr lang="en-US" altLang="zh-CN" sz="2400" dirty="0" smtClean="0">
                <a:solidFill>
                  <a:srgbClr val="FF0000"/>
                </a:solidFill>
              </a:rPr>
              <a:t> x</a:t>
            </a:r>
            <a:r>
              <a:rPr lang="en-US" altLang="zh-CN" sz="2400" dirty="0" smtClean="0"/>
              <a:t>;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altLang="zh-CN" sz="2400" dirty="0" err="1" smtClean="0"/>
              <a:t>int</a:t>
            </a:r>
            <a:r>
              <a:rPr lang="en-US" altLang="zh-CN" sz="2400" dirty="0" smtClean="0"/>
              <a:t> f();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altLang="zh-CN" sz="2400" dirty="0" err="1" smtClean="0"/>
              <a:t>int</a:t>
            </a:r>
            <a:r>
              <a:rPr lang="en-US" altLang="zh-CN" sz="2400" dirty="0" smtClean="0"/>
              <a:t> main (void)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altLang="zh-CN" sz="2400" dirty="0" smtClean="0"/>
              <a:t>{ </a:t>
            </a:r>
            <a:endParaRPr lang="en-US" altLang="zh-CN" sz="2400" dirty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altLang="zh-CN" sz="2400" dirty="0"/>
              <a:t>   </a:t>
            </a:r>
            <a:r>
              <a:rPr lang="en-US" altLang="zh-CN" sz="2400" dirty="0" err="1">
                <a:solidFill>
                  <a:srgbClr val="FFFF00"/>
                </a:solidFill>
              </a:rPr>
              <a:t>int</a:t>
            </a:r>
            <a:r>
              <a:rPr lang="en-US" altLang="zh-CN" sz="2400" dirty="0">
                <a:solidFill>
                  <a:srgbClr val="FFFF00"/>
                </a:solidFill>
              </a:rPr>
              <a:t> a</a:t>
            </a:r>
            <a:r>
              <a:rPr lang="en-US" altLang="zh-CN" sz="2400" dirty="0"/>
              <a:t> = 1;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altLang="zh-CN" sz="2400" dirty="0"/>
              <a:t>   x = a;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altLang="zh-CN" sz="2400" dirty="0"/>
              <a:t>   a = f();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altLang="zh-CN" sz="2400" dirty="0"/>
              <a:t>   {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altLang="zh-CN" sz="2400" dirty="0"/>
              <a:t>      </a:t>
            </a:r>
            <a:r>
              <a:rPr lang="en-US" altLang="zh-CN" sz="2400" dirty="0" err="1">
                <a:solidFill>
                  <a:srgbClr val="00B050"/>
                </a:solidFill>
              </a:rPr>
              <a:t>int</a:t>
            </a:r>
            <a:r>
              <a:rPr lang="en-US" altLang="zh-CN" sz="2400" dirty="0">
                <a:solidFill>
                  <a:srgbClr val="00B050"/>
                </a:solidFill>
              </a:rPr>
              <a:t> b</a:t>
            </a:r>
            <a:r>
              <a:rPr lang="en-US" altLang="zh-CN" sz="2400" dirty="0"/>
              <a:t> = 2;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altLang="zh-CN" sz="2400" dirty="0"/>
              <a:t>      b = a + b;     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altLang="zh-CN" sz="2400" dirty="0"/>
              <a:t>      x = x + b;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altLang="zh-CN" sz="2400" dirty="0"/>
              <a:t>	 }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altLang="zh-CN" sz="2400" dirty="0"/>
              <a:t>  	 </a:t>
            </a:r>
            <a:r>
              <a:rPr lang="en-US" altLang="zh-CN" sz="2400" dirty="0" err="1"/>
              <a:t>printf</a:t>
            </a:r>
            <a:r>
              <a:rPr lang="en-US" altLang="zh-CN" sz="2400" dirty="0"/>
              <a:t> ("%d %d" , a, x);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altLang="zh-CN" sz="2400" dirty="0"/>
              <a:t>  	 return 0;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altLang="zh-CN" sz="2400" dirty="0" smtClean="0"/>
              <a:t>}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altLang="zh-CN" sz="2400" dirty="0" err="1" smtClean="0"/>
              <a:t>int</a:t>
            </a:r>
            <a:r>
              <a:rPr lang="en-US" altLang="zh-CN" sz="2400" dirty="0" smtClean="0"/>
              <a:t> f()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altLang="zh-CN" sz="2400" dirty="0" smtClean="0"/>
              <a:t>{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altLang="zh-CN" sz="2400" dirty="0" smtClean="0"/>
              <a:t>   </a:t>
            </a:r>
            <a:r>
              <a:rPr lang="en-US" altLang="zh-CN" sz="2400" dirty="0" err="1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int</a:t>
            </a:r>
            <a:r>
              <a:rPr lang="en-US" altLang="zh-CN" sz="2400" dirty="0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 x</a:t>
            </a:r>
            <a:r>
              <a:rPr lang="en-US" altLang="zh-CN" sz="2400" dirty="0" smtClean="0"/>
              <a:t> = 4;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altLang="zh-CN" sz="2400" dirty="0"/>
              <a:t> </a:t>
            </a:r>
            <a:r>
              <a:rPr lang="en-US" altLang="zh-CN" sz="2400" dirty="0" smtClean="0"/>
              <a:t>  return x;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altLang="zh-CN" sz="2400" dirty="0"/>
              <a:t>}</a:t>
            </a:r>
            <a:endParaRPr lang="zh-CN" altLang="en-US" sz="2400" dirty="0" smtClean="0"/>
          </a:p>
        </p:txBody>
      </p:sp>
      <p:sp>
        <p:nvSpPr>
          <p:cNvPr id="5" name="内容占位符 4"/>
          <p:cNvSpPr>
            <a:spLocks noGrp="1"/>
          </p:cNvSpPr>
          <p:nvPr>
            <p:ph sz="half" idx="2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zh-CN" altLang="en-US" dirty="0" smtClean="0"/>
              <a:t>运行结果</a:t>
            </a:r>
            <a:endParaRPr lang="en-US" altLang="zh-CN" dirty="0" smtClean="0"/>
          </a:p>
          <a:p>
            <a:pPr marL="0" indent="0">
              <a:buNone/>
            </a:pPr>
            <a:r>
              <a:rPr lang="en-US" altLang="zh-CN" dirty="0"/>
              <a:t> </a:t>
            </a:r>
            <a:r>
              <a:rPr lang="en-US" altLang="zh-CN" dirty="0" smtClean="0"/>
              <a:t> 4 7</a:t>
            </a:r>
          </a:p>
          <a:p>
            <a:pPr marL="0" indent="0">
              <a:buNone/>
            </a:pPr>
            <a:endParaRPr lang="en-US" altLang="zh-CN" dirty="0"/>
          </a:p>
          <a:p>
            <a:pPr marL="0" indent="0">
              <a:buNone/>
            </a:pPr>
            <a:r>
              <a:rPr lang="zh-CN" altLang="en-US" dirty="0" smtClean="0"/>
              <a:t>在函数</a:t>
            </a:r>
            <a:r>
              <a:rPr lang="en-US" altLang="zh-CN" dirty="0" smtClean="0"/>
              <a:t>f</a:t>
            </a:r>
            <a:r>
              <a:rPr lang="zh-CN" altLang="en-US" dirty="0" smtClean="0"/>
              <a:t>内部，</a:t>
            </a:r>
            <a:r>
              <a:rPr lang="zh-CN" altLang="en-US" dirty="0" smtClean="0">
                <a:solidFill>
                  <a:srgbClr val="FFFF00"/>
                </a:solidFill>
              </a:rPr>
              <a:t>全局变量</a:t>
            </a:r>
            <a:r>
              <a:rPr lang="en-US" altLang="zh-CN" dirty="0" smtClean="0">
                <a:solidFill>
                  <a:srgbClr val="FFFF00"/>
                </a:solidFill>
              </a:rPr>
              <a:t>x</a:t>
            </a:r>
            <a:r>
              <a:rPr lang="zh-CN" altLang="en-US" dirty="0" smtClean="0"/>
              <a:t>被</a:t>
            </a:r>
            <a:r>
              <a:rPr lang="en-US" altLang="zh-CN" dirty="0" smtClean="0"/>
              <a:t>f</a:t>
            </a:r>
            <a:r>
              <a:rPr lang="zh-CN" altLang="en-US" dirty="0" smtClean="0"/>
              <a:t>的</a:t>
            </a:r>
            <a:r>
              <a:rPr lang="zh-CN" altLang="en-US" dirty="0" smtClean="0">
                <a:solidFill>
                  <a:srgbClr val="FFFF00"/>
                </a:solidFill>
              </a:rPr>
              <a:t>局部变量</a:t>
            </a:r>
            <a:r>
              <a:rPr lang="en-US" altLang="zh-CN" dirty="0" smtClean="0">
                <a:solidFill>
                  <a:srgbClr val="FFFF00"/>
                </a:solidFill>
              </a:rPr>
              <a:t>x</a:t>
            </a:r>
            <a:r>
              <a:rPr lang="zh-CN" altLang="en-US" dirty="0" smtClean="0">
                <a:solidFill>
                  <a:srgbClr val="FF0000"/>
                </a:solidFill>
              </a:rPr>
              <a:t>屏蔽</a:t>
            </a:r>
            <a:r>
              <a:rPr lang="zh-CN" altLang="en-US" dirty="0" smtClean="0"/>
              <a:t>了</a:t>
            </a:r>
            <a:endParaRPr lang="zh-CN" altLang="en-US" dirty="0"/>
          </a:p>
        </p:txBody>
      </p:sp>
      <p:sp>
        <p:nvSpPr>
          <p:cNvPr id="3" name="左中括号 2"/>
          <p:cNvSpPr/>
          <p:nvPr/>
        </p:nvSpPr>
        <p:spPr>
          <a:xfrm>
            <a:off x="107504" y="1412776"/>
            <a:ext cx="288032" cy="4753371"/>
          </a:xfrm>
          <a:prstGeom prst="leftBracket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0" name="左中括号 9"/>
          <p:cNvSpPr/>
          <p:nvPr/>
        </p:nvSpPr>
        <p:spPr>
          <a:xfrm>
            <a:off x="395396" y="2420888"/>
            <a:ext cx="526242" cy="2304256"/>
          </a:xfrm>
          <a:prstGeom prst="leftBracket">
            <a:avLst/>
          </a:prstGeom>
          <a:ln w="381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1" name="左中括号 10"/>
          <p:cNvSpPr/>
          <p:nvPr/>
        </p:nvSpPr>
        <p:spPr>
          <a:xfrm>
            <a:off x="539552" y="3434851"/>
            <a:ext cx="698034" cy="570213"/>
          </a:xfrm>
          <a:prstGeom prst="leftBracket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3" name="左中括号 12"/>
          <p:cNvSpPr/>
          <p:nvPr/>
        </p:nvSpPr>
        <p:spPr>
          <a:xfrm>
            <a:off x="395536" y="5589240"/>
            <a:ext cx="526102" cy="354189"/>
          </a:xfrm>
          <a:prstGeom prst="leftBracket">
            <a:avLst/>
          </a:prstGeom>
          <a:ln w="38100"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616589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10" grpId="0" animBg="1"/>
      <p:bldP spid="11" grpId="0" animBg="1"/>
      <p:bldP spid="13" grpId="0" animBg="1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>
          <a:xfrm>
            <a:off x="4859338" y="404813"/>
            <a:ext cx="4002087" cy="762000"/>
          </a:xfrm>
        </p:spPr>
        <p:txBody>
          <a:bodyPr/>
          <a:lstStyle/>
          <a:p>
            <a:pPr eaLnBrk="1" hangingPunct="1"/>
            <a:r>
              <a:rPr lang="zh-CN" altLang="en-US" sz="3600" dirty="0" smtClean="0"/>
              <a:t>变量作用范围示例</a:t>
            </a:r>
            <a:endParaRPr lang="en-US" altLang="zh-CN" sz="3600" dirty="0" smtClean="0"/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552" y="188641"/>
            <a:ext cx="6912173" cy="6480448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zh-CN" sz="2000" dirty="0" err="1" smtClean="0">
                <a:solidFill>
                  <a:srgbClr val="FF0000"/>
                </a:solidFill>
              </a:rPr>
              <a:t>int</a:t>
            </a:r>
            <a:r>
              <a:rPr lang="en-US" altLang="zh-CN" sz="2000" dirty="0" smtClean="0">
                <a:solidFill>
                  <a:srgbClr val="FF0000"/>
                </a:solidFill>
              </a:rPr>
              <a:t> x=1;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altLang="zh-CN" sz="2000" dirty="0" smtClean="0"/>
              <a:t>void main( )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altLang="zh-CN" sz="2000" dirty="0" smtClean="0"/>
              <a:t>{  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altLang="zh-CN" sz="2000" dirty="0">
                <a:solidFill>
                  <a:schemeClr val="bg2"/>
                </a:solidFill>
              </a:rPr>
              <a:t> </a:t>
            </a:r>
            <a:r>
              <a:rPr lang="en-US" altLang="zh-CN" sz="2000" dirty="0" smtClean="0">
                <a:solidFill>
                  <a:schemeClr val="bg2"/>
                </a:solidFill>
              </a:rPr>
              <a:t>  </a:t>
            </a:r>
            <a:r>
              <a:rPr lang="en-US" altLang="zh-CN" sz="2000" dirty="0" err="1" smtClean="0">
                <a:solidFill>
                  <a:srgbClr val="FFFF00"/>
                </a:solidFill>
              </a:rPr>
              <a:t>int</a:t>
            </a:r>
            <a:r>
              <a:rPr lang="en-US" altLang="zh-CN" sz="2000" dirty="0" smtClean="0">
                <a:solidFill>
                  <a:srgbClr val="FFFF00"/>
                </a:solidFill>
              </a:rPr>
              <a:t> a=2;</a:t>
            </a:r>
          </a:p>
          <a:p>
            <a:pPr eaLnBrk="1" hangingPunct="1">
              <a:lnSpc>
                <a:spcPct val="60000"/>
              </a:lnSpc>
              <a:buFont typeface="Wingdings" pitchFamily="2" charset="2"/>
              <a:buNone/>
            </a:pPr>
            <a:r>
              <a:rPr lang="en-US" altLang="zh-CN" sz="2000" dirty="0" smtClean="0"/>
              <a:t>   ……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altLang="zh-CN" sz="2000" dirty="0" smtClean="0"/>
              <a:t>   {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altLang="zh-CN" sz="2000" dirty="0" smtClean="0">
                <a:solidFill>
                  <a:srgbClr val="33CC33"/>
                </a:solidFill>
              </a:rPr>
              <a:t>      </a:t>
            </a:r>
            <a:r>
              <a:rPr lang="en-US" altLang="zh-CN" sz="2000" dirty="0" err="1" smtClean="0">
                <a:solidFill>
                  <a:srgbClr val="33CC33"/>
                </a:solidFill>
              </a:rPr>
              <a:t>int</a:t>
            </a:r>
            <a:r>
              <a:rPr lang="en-US" altLang="zh-CN" sz="2000" dirty="0" smtClean="0">
                <a:solidFill>
                  <a:srgbClr val="33CC33"/>
                </a:solidFill>
              </a:rPr>
              <a:t> b=3;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altLang="zh-CN" sz="2000" dirty="0" smtClean="0"/>
              <a:t>      ……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altLang="zh-CN" sz="2000" dirty="0" smtClean="0"/>
              <a:t>   }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altLang="zh-CN" sz="2000" dirty="0" smtClean="0"/>
              <a:t>   f();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altLang="zh-CN" sz="2000" dirty="0" smtClean="0"/>
              <a:t>   ………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altLang="zh-CN" sz="2000" dirty="0" smtClean="0"/>
              <a:t>}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altLang="zh-CN" sz="2000" dirty="0" err="1" smtClean="0">
                <a:solidFill>
                  <a:srgbClr val="FF0000"/>
                </a:solidFill>
              </a:rPr>
              <a:t>int</a:t>
            </a:r>
            <a:r>
              <a:rPr lang="en-US" altLang="zh-CN" sz="2000" dirty="0" smtClean="0">
                <a:solidFill>
                  <a:srgbClr val="FF0000"/>
                </a:solidFill>
              </a:rPr>
              <a:t> t=4 ;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altLang="zh-CN" sz="2000" dirty="0" smtClean="0"/>
              <a:t>void f( )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altLang="zh-CN" sz="2000" dirty="0" smtClean="0"/>
              <a:t>{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altLang="zh-CN" sz="2000" dirty="0" smtClean="0">
                <a:solidFill>
                  <a:schemeClr val="bg2"/>
                </a:solidFill>
              </a:rPr>
              <a:t>   </a:t>
            </a:r>
            <a:r>
              <a:rPr lang="en-US" altLang="zh-CN" sz="2000" dirty="0" err="1" smtClean="0">
                <a:solidFill>
                  <a:srgbClr val="FFFF00"/>
                </a:solidFill>
              </a:rPr>
              <a:t>int</a:t>
            </a:r>
            <a:r>
              <a:rPr lang="en-US" altLang="zh-CN" sz="2000" dirty="0" smtClean="0">
                <a:solidFill>
                  <a:srgbClr val="FFFF00"/>
                </a:solidFill>
              </a:rPr>
              <a:t> x=5, b=6;</a:t>
            </a:r>
          </a:p>
          <a:p>
            <a:pPr eaLnBrk="1" hangingPunct="1">
              <a:lnSpc>
                <a:spcPct val="40000"/>
              </a:lnSpc>
              <a:buFont typeface="Wingdings" pitchFamily="2" charset="2"/>
              <a:buNone/>
            </a:pPr>
            <a:r>
              <a:rPr lang="en-US" altLang="zh-CN" sz="2000" dirty="0" smtClean="0"/>
              <a:t>   ……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altLang="zh-CN" sz="2000" dirty="0" smtClean="0"/>
              <a:t>}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altLang="zh-CN" sz="2000" dirty="0" err="1" smtClean="0">
                <a:solidFill>
                  <a:srgbClr val="FF0000"/>
                </a:solidFill>
              </a:rPr>
              <a:t>int</a:t>
            </a:r>
            <a:r>
              <a:rPr lang="en-US" altLang="zh-CN" sz="2000" dirty="0" smtClean="0">
                <a:solidFill>
                  <a:srgbClr val="FF0000"/>
                </a:solidFill>
              </a:rPr>
              <a:t> a=7;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altLang="zh-CN" sz="2000" dirty="0" smtClean="0">
                <a:solidFill>
                  <a:srgbClr val="FF0000"/>
                </a:solidFill>
              </a:rPr>
              <a:t>……</a:t>
            </a:r>
          </a:p>
        </p:txBody>
      </p:sp>
      <p:sp>
        <p:nvSpPr>
          <p:cNvPr id="430084" name="Text Box 4"/>
          <p:cNvSpPr txBox="1">
            <a:spLocks noChangeArrowheads="1"/>
          </p:cNvSpPr>
          <p:nvPr/>
        </p:nvSpPr>
        <p:spPr bwMode="auto">
          <a:xfrm>
            <a:off x="3167534" y="1889844"/>
            <a:ext cx="2663825" cy="830997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kumimoji="1" sz="2400" b="1"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1pPr>
            <a:lvl2pPr marL="742950" indent="-285750" eaLnBrk="0" hangingPunct="0">
              <a:defRPr kumimoji="1" sz="2400" b="1"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2pPr>
            <a:lvl3pPr marL="1143000" indent="-228600" eaLnBrk="0" hangingPunct="0">
              <a:defRPr kumimoji="1" sz="2400" b="1"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3pPr>
            <a:lvl4pPr marL="1600200" indent="-228600" eaLnBrk="0" hangingPunct="0">
              <a:defRPr kumimoji="1" sz="2400" b="1"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4pPr>
            <a:lvl5pPr marL="2057400" indent="-228600" eaLnBrk="0" hangingPunct="0">
              <a:defRPr kumimoji="1" sz="2400" b="1"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9pPr>
          </a:lstStyle>
          <a:p>
            <a:pPr algn="l" eaLnBrk="1" hangingPunct="1">
              <a:spcBef>
                <a:spcPts val="0"/>
              </a:spcBef>
            </a:pPr>
            <a:r>
              <a:rPr lang="en-US" altLang="zh-CN" dirty="0" smtClean="0">
                <a:latin typeface="楷体" pitchFamily="49" charset="-122"/>
                <a:ea typeface="楷体" pitchFamily="49" charset="-122"/>
              </a:rPr>
              <a:t>x</a:t>
            </a:r>
            <a:r>
              <a:rPr lang="en-US" altLang="zh-CN" dirty="0">
                <a:latin typeface="楷体" pitchFamily="49" charset="-122"/>
                <a:ea typeface="楷体" pitchFamily="49" charset="-122"/>
              </a:rPr>
              <a:t>=?  a=?  b</a:t>
            </a:r>
            <a:r>
              <a:rPr lang="en-US" altLang="zh-CN" dirty="0" smtClean="0">
                <a:latin typeface="楷体" pitchFamily="49" charset="-122"/>
                <a:ea typeface="楷体" pitchFamily="49" charset="-122"/>
              </a:rPr>
              <a:t>=?</a:t>
            </a:r>
          </a:p>
          <a:p>
            <a:pPr algn="l" eaLnBrk="1" hangingPunct="1">
              <a:spcBef>
                <a:spcPts val="0"/>
              </a:spcBef>
            </a:pPr>
            <a:r>
              <a:rPr lang="en-US" altLang="zh-CN" dirty="0" smtClean="0">
                <a:latin typeface="楷体" pitchFamily="49" charset="-122"/>
                <a:ea typeface="楷体" pitchFamily="49" charset="-122"/>
              </a:rPr>
              <a:t>x=1, a=2, b=3</a:t>
            </a:r>
            <a:endParaRPr lang="en-US" altLang="zh-CN" dirty="0">
              <a:latin typeface="楷体" pitchFamily="49" charset="-122"/>
              <a:ea typeface="楷体" pitchFamily="49" charset="-122"/>
            </a:endParaRPr>
          </a:p>
        </p:txBody>
      </p:sp>
      <p:sp>
        <p:nvSpPr>
          <p:cNvPr id="430085" name="Text Box 5"/>
          <p:cNvSpPr txBox="1">
            <a:spLocks noChangeArrowheads="1"/>
          </p:cNvSpPr>
          <p:nvPr/>
        </p:nvSpPr>
        <p:spPr bwMode="auto">
          <a:xfrm>
            <a:off x="3167534" y="2933292"/>
            <a:ext cx="2714321" cy="830997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kumimoji="1" sz="2400" b="1"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1pPr>
            <a:lvl2pPr marL="742950" indent="-285750" eaLnBrk="0" hangingPunct="0">
              <a:defRPr kumimoji="1" sz="2400" b="1"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2pPr>
            <a:lvl3pPr marL="1143000" indent="-228600" eaLnBrk="0" hangingPunct="0">
              <a:defRPr kumimoji="1" sz="2400" b="1"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3pPr>
            <a:lvl4pPr marL="1600200" indent="-228600" eaLnBrk="0" hangingPunct="0">
              <a:defRPr kumimoji="1" sz="2400" b="1"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4pPr>
            <a:lvl5pPr marL="2057400" indent="-228600" eaLnBrk="0" hangingPunct="0">
              <a:defRPr kumimoji="1" sz="2400" b="1"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9pPr>
          </a:lstStyle>
          <a:p>
            <a:pPr algn="l" eaLnBrk="1" hangingPunct="1">
              <a:spcBef>
                <a:spcPts val="0"/>
              </a:spcBef>
            </a:pPr>
            <a:r>
              <a:rPr lang="en-US" altLang="zh-CN" b="0" dirty="0">
                <a:latin typeface="楷体" pitchFamily="49" charset="-122"/>
                <a:ea typeface="楷体" pitchFamily="49" charset="-122"/>
              </a:rPr>
              <a:t>b</a:t>
            </a:r>
            <a:r>
              <a:rPr lang="en-US" altLang="zh-CN" dirty="0" smtClean="0">
                <a:latin typeface="楷体" pitchFamily="49" charset="-122"/>
                <a:ea typeface="楷体" pitchFamily="49" charset="-122"/>
              </a:rPr>
              <a:t>=?</a:t>
            </a:r>
          </a:p>
          <a:p>
            <a:pPr algn="l" eaLnBrk="1" hangingPunct="1">
              <a:spcBef>
                <a:spcPts val="0"/>
              </a:spcBef>
            </a:pPr>
            <a:r>
              <a:rPr lang="en-US" altLang="zh-CN" b="0" dirty="0">
                <a:latin typeface="楷体" pitchFamily="49" charset="-122"/>
                <a:ea typeface="楷体" pitchFamily="49" charset="-122"/>
              </a:rPr>
              <a:t>b</a:t>
            </a:r>
            <a:r>
              <a:rPr lang="zh-CN" altLang="en-US" b="0" dirty="0" smtClean="0">
                <a:latin typeface="楷体" pitchFamily="49" charset="-122"/>
                <a:ea typeface="楷体" pitchFamily="49" charset="-122"/>
              </a:rPr>
              <a:t>没有定义</a:t>
            </a:r>
            <a:r>
              <a:rPr lang="en-US" altLang="zh-CN" b="0" dirty="0" smtClean="0">
                <a:latin typeface="楷体" pitchFamily="49" charset="-122"/>
                <a:ea typeface="楷体" pitchFamily="49" charset="-122"/>
              </a:rPr>
              <a:t> </a:t>
            </a:r>
            <a:endParaRPr lang="en-US" altLang="zh-CN" b="0" dirty="0">
              <a:latin typeface="楷体" pitchFamily="49" charset="-122"/>
              <a:ea typeface="楷体" pitchFamily="49" charset="-122"/>
            </a:endParaRPr>
          </a:p>
        </p:txBody>
      </p:sp>
      <p:sp>
        <p:nvSpPr>
          <p:cNvPr id="430094" name="Text Box 14"/>
          <p:cNvSpPr txBox="1">
            <a:spLocks noChangeArrowheads="1"/>
          </p:cNvSpPr>
          <p:nvPr/>
        </p:nvSpPr>
        <p:spPr bwMode="auto">
          <a:xfrm>
            <a:off x="3167534" y="4505726"/>
            <a:ext cx="4212778" cy="830997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kumimoji="1" sz="2400" b="1"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1pPr>
            <a:lvl2pPr marL="742950" indent="-285750" eaLnBrk="0" hangingPunct="0">
              <a:defRPr kumimoji="1" sz="2400" b="1"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2pPr>
            <a:lvl3pPr marL="1143000" indent="-228600" eaLnBrk="0" hangingPunct="0">
              <a:defRPr kumimoji="1" sz="2400" b="1"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3pPr>
            <a:lvl4pPr marL="1600200" indent="-228600" eaLnBrk="0" hangingPunct="0">
              <a:defRPr kumimoji="1" sz="2400" b="1"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4pPr>
            <a:lvl5pPr marL="2057400" indent="-228600" eaLnBrk="0" hangingPunct="0">
              <a:defRPr kumimoji="1" sz="2400" b="1"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9pPr>
          </a:lstStyle>
          <a:p>
            <a:pPr algn="l" eaLnBrk="1" hangingPunct="1">
              <a:spcBef>
                <a:spcPts val="0"/>
              </a:spcBef>
            </a:pPr>
            <a:r>
              <a:rPr lang="en-US" altLang="zh-CN" dirty="0" smtClean="0">
                <a:latin typeface="楷体" pitchFamily="49" charset="-122"/>
                <a:ea typeface="楷体" pitchFamily="49" charset="-122"/>
              </a:rPr>
              <a:t>x</a:t>
            </a:r>
            <a:r>
              <a:rPr lang="en-US" altLang="zh-CN" dirty="0">
                <a:latin typeface="楷体" pitchFamily="49" charset="-122"/>
                <a:ea typeface="楷体" pitchFamily="49" charset="-122"/>
              </a:rPr>
              <a:t>=?  b=?  t=? a</a:t>
            </a:r>
            <a:r>
              <a:rPr lang="en-US" altLang="zh-CN" dirty="0" smtClean="0">
                <a:latin typeface="楷体" pitchFamily="49" charset="-122"/>
                <a:ea typeface="楷体" pitchFamily="49" charset="-122"/>
              </a:rPr>
              <a:t>=?</a:t>
            </a:r>
          </a:p>
          <a:p>
            <a:pPr eaLnBrk="1" hangingPunct="1">
              <a:spcBef>
                <a:spcPts val="0"/>
              </a:spcBef>
            </a:pPr>
            <a:r>
              <a:rPr lang="en-US" altLang="zh-CN" dirty="0">
                <a:latin typeface="楷体" pitchFamily="49" charset="-122"/>
                <a:ea typeface="楷体" pitchFamily="49" charset="-122"/>
              </a:rPr>
              <a:t>x=5  b=6  t=4  a</a:t>
            </a:r>
            <a:r>
              <a:rPr lang="zh-CN" altLang="en-US" dirty="0">
                <a:latin typeface="楷体" pitchFamily="49" charset="-122"/>
                <a:ea typeface="楷体" pitchFamily="49" charset="-122"/>
              </a:rPr>
              <a:t>没定义</a:t>
            </a:r>
            <a:endParaRPr lang="en-US" altLang="zh-CN" dirty="0">
              <a:latin typeface="楷体" pitchFamily="49" charset="-122"/>
              <a:ea typeface="楷体" pitchFamily="49" charset="-122"/>
            </a:endParaRPr>
          </a:p>
        </p:txBody>
      </p:sp>
      <p:sp>
        <p:nvSpPr>
          <p:cNvPr id="16" name="左中括号 15"/>
          <p:cNvSpPr/>
          <p:nvPr/>
        </p:nvSpPr>
        <p:spPr>
          <a:xfrm>
            <a:off x="154718" y="332656"/>
            <a:ext cx="288032" cy="5616624"/>
          </a:xfrm>
          <a:prstGeom prst="leftBracket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7" name="左中括号 16"/>
          <p:cNvSpPr/>
          <p:nvPr/>
        </p:nvSpPr>
        <p:spPr>
          <a:xfrm>
            <a:off x="442750" y="1268760"/>
            <a:ext cx="526242" cy="2088232"/>
          </a:xfrm>
          <a:prstGeom prst="leftBracket">
            <a:avLst/>
          </a:prstGeom>
          <a:ln w="381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9" name="左中括号 18"/>
          <p:cNvSpPr/>
          <p:nvPr/>
        </p:nvSpPr>
        <p:spPr>
          <a:xfrm>
            <a:off x="298734" y="4017963"/>
            <a:ext cx="288032" cy="1931317"/>
          </a:xfrm>
          <a:prstGeom prst="leftBracket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0" name="左中括号 19"/>
          <p:cNvSpPr/>
          <p:nvPr/>
        </p:nvSpPr>
        <p:spPr>
          <a:xfrm>
            <a:off x="899592" y="2060848"/>
            <a:ext cx="360040" cy="394581"/>
          </a:xfrm>
          <a:prstGeom prst="leftBracket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1" name="左中括号 20"/>
          <p:cNvSpPr/>
          <p:nvPr/>
        </p:nvSpPr>
        <p:spPr>
          <a:xfrm>
            <a:off x="461395" y="4796945"/>
            <a:ext cx="438197" cy="394581"/>
          </a:xfrm>
          <a:prstGeom prst="leftBracket">
            <a:avLst/>
          </a:prstGeom>
          <a:ln w="381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514073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0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4300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08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43008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0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4300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08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43008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0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4300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0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4300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17" grpId="0" animBg="1"/>
      <p:bldP spid="19" grpId="0" animBg="1"/>
      <p:bldP spid="20" grpId="0" animBg="1"/>
      <p:bldP spid="21" grpId="0" animBg="1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1" name="Rectangle 2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变量的生命周期</a:t>
            </a:r>
          </a:p>
        </p:txBody>
      </p:sp>
      <p:sp>
        <p:nvSpPr>
          <p:cNvPr id="411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r>
              <a:rPr lang="zh-CN" altLang="en-US" dirty="0" smtClean="0"/>
              <a:t>变量的生命周期</a:t>
            </a:r>
            <a:endParaRPr lang="zh-CN" altLang="en-US" dirty="0"/>
          </a:p>
          <a:p>
            <a:pPr lvl="1"/>
            <a:r>
              <a:rPr lang="zh-CN" altLang="en-US" dirty="0"/>
              <a:t>变量</a:t>
            </a:r>
            <a:r>
              <a:rPr lang="zh-CN" altLang="en-US" dirty="0" smtClean="0"/>
              <a:t>从分配存储单元</a:t>
            </a:r>
            <a:r>
              <a:rPr lang="zh-CN" altLang="en-US" dirty="0"/>
              <a:t>开始</a:t>
            </a:r>
            <a:r>
              <a:rPr lang="zh-CN" altLang="en-US" dirty="0" smtClean="0"/>
              <a:t>，到被回收</a:t>
            </a:r>
            <a:r>
              <a:rPr lang="zh-CN" altLang="en-US" dirty="0"/>
              <a:t>存储单元</a:t>
            </a:r>
            <a:r>
              <a:rPr lang="zh-CN" altLang="en-US" dirty="0" smtClean="0"/>
              <a:t>的过程</a:t>
            </a:r>
            <a:endParaRPr lang="zh-CN" altLang="en-US" dirty="0"/>
          </a:p>
          <a:p>
            <a:r>
              <a:rPr lang="zh-CN" altLang="en-US" dirty="0" smtClean="0"/>
              <a:t>局部变量</a:t>
            </a:r>
          </a:p>
          <a:p>
            <a:pPr lvl="1"/>
            <a:r>
              <a:rPr lang="zh-CN" altLang="zh-CN" dirty="0" smtClean="0"/>
              <a:t>函数调用时，定义变量，分配存储单元</a:t>
            </a:r>
            <a:endParaRPr lang="zh-CN" altLang="en-US" dirty="0" smtClean="0"/>
          </a:p>
          <a:p>
            <a:pPr lvl="1"/>
            <a:r>
              <a:rPr lang="zh-CN" altLang="zh-CN" dirty="0" smtClean="0"/>
              <a:t>函数调用结束，存储单元</a:t>
            </a:r>
            <a:r>
              <a:rPr lang="zh-CN" altLang="en-US" dirty="0" smtClean="0"/>
              <a:t>自动被收回</a:t>
            </a:r>
            <a:endParaRPr lang="en-US" altLang="zh-CN" dirty="0" smtClean="0"/>
          </a:p>
          <a:p>
            <a:pPr lvl="1"/>
            <a:r>
              <a:rPr lang="zh-CN" altLang="en-US" dirty="0" smtClean="0"/>
              <a:t>包括形式参数</a:t>
            </a:r>
          </a:p>
          <a:p>
            <a:r>
              <a:rPr lang="zh-CN" altLang="en-US" dirty="0" smtClean="0"/>
              <a:t>全局变量：从</a:t>
            </a:r>
            <a:r>
              <a:rPr lang="zh-CN" altLang="zh-CN" dirty="0" smtClean="0"/>
              <a:t>程序</a:t>
            </a:r>
            <a:r>
              <a:rPr lang="zh-CN" altLang="en-US" dirty="0" smtClean="0"/>
              <a:t>执行开始，到程序的结束</a:t>
            </a:r>
            <a:r>
              <a:rPr lang="zh-CN" altLang="zh-CN" dirty="0" smtClean="0"/>
              <a:t>，</a:t>
            </a:r>
            <a:r>
              <a:rPr lang="zh-CN" altLang="en-US" dirty="0" smtClean="0"/>
              <a:t>存储单元</a:t>
            </a:r>
            <a:r>
              <a:rPr lang="zh-CN" altLang="en-US" dirty="0" smtClean="0">
                <a:solidFill>
                  <a:srgbClr val="FF0000"/>
                </a:solidFill>
              </a:rPr>
              <a:t>始终存在</a:t>
            </a:r>
            <a:endParaRPr lang="zh-CN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30639828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411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500"/>
                                        <p:tgtEl>
                                          <p:spTgt spid="411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" dur="500"/>
                                        <p:tgtEl>
                                          <p:spTgt spid="411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6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4116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6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4116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6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4116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6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4116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1651" grpId="0" build="p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1" name="Rectangle 2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变量的存储类型</a:t>
            </a:r>
          </a:p>
        </p:txBody>
      </p:sp>
      <p:sp>
        <p:nvSpPr>
          <p:cNvPr id="411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1"/>
            <a:ext cx="4186808" cy="5257799"/>
          </a:xfrm>
        </p:spPr>
        <p:txBody>
          <a:bodyPr>
            <a:normAutofit fontScale="85000" lnSpcReduction="10000"/>
          </a:bodyPr>
          <a:lstStyle/>
          <a:p>
            <a:r>
              <a:rPr lang="zh-CN" altLang="en-US" dirty="0"/>
              <a:t>自动型（</a:t>
            </a:r>
            <a:r>
              <a:rPr lang="en-US" altLang="zh-CN" dirty="0"/>
              <a:t>auto</a:t>
            </a:r>
            <a:r>
              <a:rPr lang="zh-CN" altLang="en-US" dirty="0" smtClean="0"/>
              <a:t>）</a:t>
            </a:r>
            <a:endParaRPr lang="en-US" altLang="zh-CN" dirty="0" smtClean="0"/>
          </a:p>
          <a:p>
            <a:pPr lvl="1"/>
            <a:r>
              <a:rPr lang="zh-CN" altLang="en-US" dirty="0" smtClean="0"/>
              <a:t>普通的局部变量 </a:t>
            </a:r>
            <a:endParaRPr lang="en-US" altLang="zh-CN" dirty="0" smtClean="0"/>
          </a:p>
          <a:p>
            <a:r>
              <a:rPr lang="zh-CN" altLang="en-US" dirty="0" smtClean="0"/>
              <a:t>静态</a:t>
            </a:r>
            <a:r>
              <a:rPr lang="zh-CN" altLang="en-US" dirty="0"/>
              <a:t>型（</a:t>
            </a:r>
            <a:r>
              <a:rPr lang="en-US" altLang="zh-CN" dirty="0"/>
              <a:t>static</a:t>
            </a:r>
            <a:r>
              <a:rPr lang="zh-CN" altLang="en-US" dirty="0" smtClean="0"/>
              <a:t>）</a:t>
            </a:r>
            <a:endParaRPr lang="en-US" altLang="zh-CN" dirty="0" smtClean="0"/>
          </a:p>
          <a:p>
            <a:pPr lvl="1"/>
            <a:r>
              <a:rPr lang="zh-CN" altLang="en-US" dirty="0" smtClean="0"/>
              <a:t>静态的局部变量</a:t>
            </a:r>
            <a:endParaRPr lang="en-US" altLang="zh-CN" dirty="0" smtClean="0"/>
          </a:p>
          <a:p>
            <a:pPr lvl="2"/>
            <a:r>
              <a:rPr lang="zh-CN" altLang="en-US" dirty="0" smtClean="0"/>
              <a:t>生命周期和全局变量一样</a:t>
            </a:r>
            <a:endParaRPr lang="en-US" altLang="zh-CN" dirty="0" smtClean="0"/>
          </a:p>
          <a:p>
            <a:pPr lvl="1"/>
            <a:r>
              <a:rPr lang="zh-CN" altLang="en-US" dirty="0" smtClean="0"/>
              <a:t>静态的全局变量</a:t>
            </a:r>
            <a:endParaRPr lang="en-US" altLang="zh-CN" dirty="0" smtClean="0"/>
          </a:p>
          <a:p>
            <a:pPr lvl="2"/>
            <a:r>
              <a:rPr lang="zh-CN" altLang="en-US" dirty="0" smtClean="0"/>
              <a:t>只能在本文件中使用</a:t>
            </a:r>
            <a:endParaRPr lang="en-US" altLang="zh-CN" dirty="0" smtClean="0"/>
          </a:p>
          <a:p>
            <a:r>
              <a:rPr lang="zh-CN" altLang="en-US" dirty="0" smtClean="0"/>
              <a:t>外部变量</a:t>
            </a:r>
            <a:r>
              <a:rPr lang="zh-CN" altLang="en-US" dirty="0"/>
              <a:t>（</a:t>
            </a:r>
            <a:r>
              <a:rPr lang="en-US" altLang="zh-CN" dirty="0"/>
              <a:t>extern</a:t>
            </a:r>
            <a:r>
              <a:rPr lang="zh-CN" altLang="en-US" dirty="0" smtClean="0"/>
              <a:t>）</a:t>
            </a:r>
            <a:endParaRPr lang="en-US" altLang="zh-CN" dirty="0" smtClean="0"/>
          </a:p>
          <a:p>
            <a:pPr lvl="1"/>
            <a:r>
              <a:rPr lang="zh-CN" altLang="en-US" dirty="0" smtClean="0"/>
              <a:t>全局变量，可跨文件使用</a:t>
            </a:r>
            <a:endParaRPr lang="en-US" altLang="zh-CN" dirty="0" smtClean="0"/>
          </a:p>
          <a:p>
            <a:r>
              <a:rPr lang="zh-CN" altLang="en-US" dirty="0" smtClean="0"/>
              <a:t>寄存器</a:t>
            </a:r>
            <a:r>
              <a:rPr lang="zh-CN" altLang="en-US" dirty="0"/>
              <a:t>型（</a:t>
            </a:r>
            <a:r>
              <a:rPr lang="en-US" altLang="zh-CN" dirty="0"/>
              <a:t>register</a:t>
            </a:r>
            <a:r>
              <a:rPr lang="zh-CN" altLang="en-US" dirty="0" smtClean="0"/>
              <a:t>）</a:t>
            </a:r>
            <a:endParaRPr lang="en-US" altLang="zh-CN" dirty="0" smtClean="0"/>
          </a:p>
          <a:p>
            <a:pPr lvl="1"/>
            <a:r>
              <a:rPr lang="zh-CN" altLang="en-US" dirty="0"/>
              <a:t>存储在硬件寄存器中的</a:t>
            </a:r>
            <a:r>
              <a:rPr lang="zh-CN" altLang="en-US" dirty="0" smtClean="0"/>
              <a:t>变量</a:t>
            </a:r>
            <a:endParaRPr lang="en-US" altLang="zh-CN" dirty="0" smtClean="0"/>
          </a:p>
        </p:txBody>
      </p:sp>
      <p:grpSp>
        <p:nvGrpSpPr>
          <p:cNvPr id="4" name="组合 3"/>
          <p:cNvGrpSpPr/>
          <p:nvPr/>
        </p:nvGrpSpPr>
        <p:grpSpPr>
          <a:xfrm>
            <a:off x="4644008" y="1808820"/>
            <a:ext cx="4248472" cy="3816424"/>
            <a:chOff x="4572000" y="1844824"/>
            <a:chExt cx="4248472" cy="3816424"/>
          </a:xfrm>
        </p:grpSpPr>
        <p:sp>
          <p:nvSpPr>
            <p:cNvPr id="3" name="矩形 2"/>
            <p:cNvSpPr/>
            <p:nvPr/>
          </p:nvSpPr>
          <p:spPr>
            <a:xfrm>
              <a:off x="4572000" y="1844824"/>
              <a:ext cx="4248472" cy="432048"/>
            </a:xfrm>
            <a:prstGeom prst="rect">
              <a:avLst/>
            </a:prstGeom>
            <a:noFill/>
            <a:ln>
              <a:solidFill>
                <a:schemeClr val="tx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CN" altLang="en-US" dirty="0" smtClean="0"/>
                <a:t>操作系统（例如</a:t>
              </a:r>
              <a:r>
                <a:rPr lang="en-US" altLang="zh-CN" dirty="0" smtClean="0"/>
                <a:t>Windows</a:t>
              </a:r>
              <a:r>
                <a:rPr lang="zh-CN" altLang="en-US" dirty="0" smtClean="0"/>
                <a:t>）、语言系统</a:t>
              </a:r>
              <a:endParaRPr lang="zh-CN" altLang="en-US" dirty="0"/>
            </a:p>
          </p:txBody>
        </p:sp>
        <p:sp>
          <p:nvSpPr>
            <p:cNvPr id="6" name="矩形 5"/>
            <p:cNvSpPr/>
            <p:nvPr/>
          </p:nvSpPr>
          <p:spPr>
            <a:xfrm>
              <a:off x="4572000" y="2276872"/>
              <a:ext cx="4248472" cy="576064"/>
            </a:xfrm>
            <a:prstGeom prst="rect">
              <a:avLst/>
            </a:prstGeom>
            <a:noFill/>
            <a:ln>
              <a:solidFill>
                <a:schemeClr val="tx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zh-CN" altLang="en-US" dirty="0" smtClean="0"/>
                <a:t>  程序区（代码）</a:t>
              </a:r>
              <a:endParaRPr lang="en-US" altLang="zh-CN" dirty="0" smtClean="0"/>
            </a:p>
            <a:p>
              <a:r>
                <a:rPr lang="zh-CN" altLang="en-US" dirty="0" smtClean="0"/>
                <a:t>       主函数</a:t>
              </a:r>
              <a:r>
                <a:rPr lang="en-US" altLang="zh-CN" dirty="0" smtClean="0"/>
                <a:t>main</a:t>
              </a:r>
              <a:r>
                <a:rPr lang="zh-CN" altLang="en-US" dirty="0" smtClean="0"/>
                <a:t>、其他子函数等</a:t>
              </a:r>
              <a:endParaRPr lang="zh-CN" altLang="en-US" dirty="0"/>
            </a:p>
          </p:txBody>
        </p:sp>
        <p:sp>
          <p:nvSpPr>
            <p:cNvPr id="7" name="矩形 6"/>
            <p:cNvSpPr/>
            <p:nvPr/>
          </p:nvSpPr>
          <p:spPr>
            <a:xfrm>
              <a:off x="4572000" y="2852936"/>
              <a:ext cx="1008112" cy="2808312"/>
            </a:xfrm>
            <a:prstGeom prst="rect">
              <a:avLst/>
            </a:prstGeom>
            <a:noFill/>
            <a:ln>
              <a:solidFill>
                <a:schemeClr val="tx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zh-CN" altLang="en-US" dirty="0" smtClean="0"/>
                <a:t>  数据区</a:t>
              </a:r>
              <a:endParaRPr lang="zh-CN" altLang="en-US" dirty="0"/>
            </a:p>
          </p:txBody>
        </p:sp>
        <p:sp>
          <p:nvSpPr>
            <p:cNvPr id="8" name="矩形 7"/>
            <p:cNvSpPr/>
            <p:nvPr/>
          </p:nvSpPr>
          <p:spPr>
            <a:xfrm>
              <a:off x="5580112" y="2852936"/>
              <a:ext cx="1116124" cy="1008112"/>
            </a:xfrm>
            <a:prstGeom prst="rect">
              <a:avLst/>
            </a:prstGeom>
            <a:noFill/>
            <a:ln>
              <a:solidFill>
                <a:schemeClr val="tx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zh-CN" altLang="en-US" dirty="0" smtClean="0"/>
                <a:t>  静态</a:t>
              </a:r>
              <a:endParaRPr lang="en-US" altLang="zh-CN" dirty="0" smtClean="0"/>
            </a:p>
            <a:p>
              <a:r>
                <a:rPr lang="en-US" altLang="zh-CN" dirty="0"/>
                <a:t> </a:t>
              </a:r>
              <a:r>
                <a:rPr lang="en-US" altLang="zh-CN" dirty="0" smtClean="0"/>
                <a:t> </a:t>
              </a:r>
              <a:r>
                <a:rPr lang="zh-CN" altLang="en-US" dirty="0" smtClean="0"/>
                <a:t>存储区</a:t>
              </a:r>
              <a:endParaRPr lang="zh-CN" altLang="en-US" dirty="0"/>
            </a:p>
          </p:txBody>
        </p:sp>
        <p:sp>
          <p:nvSpPr>
            <p:cNvPr id="9" name="矩形 8"/>
            <p:cNvSpPr/>
            <p:nvPr/>
          </p:nvSpPr>
          <p:spPr>
            <a:xfrm>
              <a:off x="5580112" y="3861048"/>
              <a:ext cx="1116124" cy="1800200"/>
            </a:xfrm>
            <a:prstGeom prst="rect">
              <a:avLst/>
            </a:prstGeom>
            <a:noFill/>
            <a:ln>
              <a:solidFill>
                <a:schemeClr val="tx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zh-CN" altLang="en-US" dirty="0" smtClean="0"/>
                <a:t>  动态</a:t>
              </a:r>
              <a:endParaRPr lang="en-US" altLang="zh-CN" dirty="0" smtClean="0"/>
            </a:p>
            <a:p>
              <a:r>
                <a:rPr lang="en-US" altLang="zh-CN" dirty="0"/>
                <a:t> </a:t>
              </a:r>
              <a:r>
                <a:rPr lang="en-US" altLang="zh-CN" dirty="0" smtClean="0"/>
                <a:t> </a:t>
              </a:r>
              <a:r>
                <a:rPr lang="zh-CN" altLang="en-US" dirty="0" smtClean="0"/>
                <a:t>存储区</a:t>
              </a:r>
              <a:endParaRPr lang="zh-CN" altLang="en-US" dirty="0"/>
            </a:p>
          </p:txBody>
        </p:sp>
        <p:sp>
          <p:nvSpPr>
            <p:cNvPr id="10" name="矩形 9"/>
            <p:cNvSpPr/>
            <p:nvPr/>
          </p:nvSpPr>
          <p:spPr>
            <a:xfrm>
              <a:off x="6690220" y="2852936"/>
              <a:ext cx="2130251" cy="504056"/>
            </a:xfrm>
            <a:prstGeom prst="rect">
              <a:avLst/>
            </a:prstGeom>
            <a:noFill/>
            <a:ln>
              <a:solidFill>
                <a:schemeClr val="tx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zh-CN" altLang="en-US" dirty="0" smtClean="0"/>
                <a:t>  全局变量</a:t>
              </a:r>
              <a:endParaRPr lang="zh-CN" altLang="en-US" dirty="0"/>
            </a:p>
          </p:txBody>
        </p:sp>
        <p:sp>
          <p:nvSpPr>
            <p:cNvPr id="11" name="矩形 10"/>
            <p:cNvSpPr/>
            <p:nvPr/>
          </p:nvSpPr>
          <p:spPr>
            <a:xfrm>
              <a:off x="6690219" y="3356992"/>
              <a:ext cx="2130251" cy="504056"/>
            </a:xfrm>
            <a:prstGeom prst="rect">
              <a:avLst/>
            </a:prstGeom>
            <a:noFill/>
            <a:ln>
              <a:solidFill>
                <a:schemeClr val="tx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zh-CN" altLang="en-US" dirty="0" smtClean="0"/>
                <a:t>  静态局部变量</a:t>
              </a:r>
              <a:endParaRPr lang="zh-CN" altLang="en-US" dirty="0"/>
            </a:p>
          </p:txBody>
        </p:sp>
        <p:sp>
          <p:nvSpPr>
            <p:cNvPr id="12" name="矩形 11"/>
            <p:cNvSpPr/>
            <p:nvPr/>
          </p:nvSpPr>
          <p:spPr>
            <a:xfrm>
              <a:off x="6690219" y="3861048"/>
              <a:ext cx="2130251" cy="504056"/>
            </a:xfrm>
            <a:prstGeom prst="rect">
              <a:avLst/>
            </a:prstGeom>
            <a:noFill/>
            <a:ln>
              <a:solidFill>
                <a:schemeClr val="tx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zh-CN" altLang="en-US" dirty="0" smtClean="0"/>
                <a:t>  主函数局部变量区</a:t>
              </a:r>
              <a:endParaRPr lang="zh-CN" altLang="en-US" dirty="0"/>
            </a:p>
          </p:txBody>
        </p:sp>
        <p:sp>
          <p:nvSpPr>
            <p:cNvPr id="13" name="矩形 12"/>
            <p:cNvSpPr/>
            <p:nvPr/>
          </p:nvSpPr>
          <p:spPr>
            <a:xfrm>
              <a:off x="6690219" y="4379272"/>
              <a:ext cx="2130251" cy="1281976"/>
            </a:xfrm>
            <a:prstGeom prst="rect">
              <a:avLst/>
            </a:prstGeom>
            <a:noFill/>
            <a:ln>
              <a:solidFill>
                <a:schemeClr val="tx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zh-CN" altLang="en-US" dirty="0" smtClean="0"/>
                <a:t>  其他函数的</a:t>
              </a:r>
              <a:endParaRPr lang="en-US" altLang="zh-CN" dirty="0" smtClean="0"/>
            </a:p>
            <a:p>
              <a:r>
                <a:rPr lang="en-US" altLang="zh-CN" dirty="0"/>
                <a:t> </a:t>
              </a:r>
              <a:r>
                <a:rPr lang="en-US" altLang="zh-CN" dirty="0" smtClean="0"/>
                <a:t> </a:t>
              </a:r>
              <a:r>
                <a:rPr lang="zh-CN" altLang="en-US" dirty="0" smtClean="0"/>
                <a:t>局部变量区</a:t>
              </a:r>
              <a:endParaRPr lang="zh-CN" alt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6880968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411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500"/>
                                        <p:tgtEl>
                                          <p:spTgt spid="411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411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6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" dur="500"/>
                                        <p:tgtEl>
                                          <p:spTgt spid="4116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6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" dur="500"/>
                                        <p:tgtEl>
                                          <p:spTgt spid="4116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6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500"/>
                                        <p:tgtEl>
                                          <p:spTgt spid="4116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6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4116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65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41165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65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5" dur="500"/>
                                        <p:tgtEl>
                                          <p:spTgt spid="41165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65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0" dur="500"/>
                                        <p:tgtEl>
                                          <p:spTgt spid="41165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65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3" dur="500"/>
                                        <p:tgtEl>
                                          <p:spTgt spid="41165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1651" grpId="0" build="p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9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静态变量</a:t>
            </a:r>
          </a:p>
        </p:txBody>
      </p:sp>
      <p:sp>
        <p:nvSpPr>
          <p:cNvPr id="413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altLang="zh-CN" dirty="0" smtClean="0">
                <a:solidFill>
                  <a:srgbClr val="FF0000"/>
                </a:solidFill>
              </a:rPr>
              <a:t>     static  </a:t>
            </a:r>
            <a:r>
              <a:rPr lang="zh-CN" altLang="en-US" dirty="0" smtClean="0">
                <a:solidFill>
                  <a:srgbClr val="FF0000"/>
                </a:solidFill>
              </a:rPr>
              <a:t>类型名  变量表</a:t>
            </a:r>
            <a:endParaRPr lang="en-US" altLang="zh-CN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zh-CN" altLang="en-US" dirty="0" smtClean="0"/>
          </a:p>
          <a:p>
            <a:r>
              <a:rPr lang="zh-CN" altLang="en-US" dirty="0" smtClean="0"/>
              <a:t>作用范围</a:t>
            </a:r>
            <a:endParaRPr lang="en-US" altLang="zh-CN" dirty="0" smtClean="0"/>
          </a:p>
          <a:p>
            <a:pPr lvl="1"/>
            <a:r>
              <a:rPr lang="zh-CN" altLang="en-US" dirty="0" smtClean="0"/>
              <a:t>保持不变</a:t>
            </a:r>
            <a:endParaRPr lang="en-US" altLang="zh-CN" dirty="0" smtClean="0"/>
          </a:p>
          <a:p>
            <a:r>
              <a:rPr lang="zh-CN" altLang="en-US" dirty="0" smtClean="0"/>
              <a:t>生命周期</a:t>
            </a:r>
            <a:endParaRPr lang="en-US" altLang="zh-CN" dirty="0" smtClean="0"/>
          </a:p>
          <a:p>
            <a:pPr lvl="1"/>
            <a:r>
              <a:rPr lang="zh-CN" altLang="en-US" dirty="0" smtClean="0"/>
              <a:t>程序开始执行直到程序结束</a:t>
            </a:r>
            <a:endParaRPr lang="en-US" altLang="zh-CN" dirty="0" smtClean="0"/>
          </a:p>
          <a:p>
            <a:pPr lvl="1"/>
            <a:r>
              <a:rPr lang="zh-CN" altLang="en-US" dirty="0" smtClean="0"/>
              <a:t>等同于全局变量</a:t>
            </a:r>
            <a:endParaRPr lang="en-US" altLang="zh-CN" dirty="0" smtClean="0"/>
          </a:p>
          <a:p>
            <a:r>
              <a:rPr lang="zh-CN" altLang="en-US" dirty="0" smtClean="0"/>
              <a:t>静态变量的初值</a:t>
            </a:r>
            <a:endParaRPr lang="en-US" altLang="zh-CN" dirty="0" smtClean="0"/>
          </a:p>
          <a:p>
            <a:pPr lvl="1"/>
            <a:r>
              <a:rPr lang="zh-CN" altLang="en-US" dirty="0" smtClean="0"/>
              <a:t>定义的时候给初值</a:t>
            </a:r>
            <a:endParaRPr lang="en-US" altLang="zh-CN" dirty="0" smtClean="0"/>
          </a:p>
          <a:p>
            <a:pPr lvl="1"/>
            <a:r>
              <a:rPr lang="zh-CN" altLang="en-US" dirty="0" smtClean="0"/>
              <a:t>否则，缺省为</a:t>
            </a:r>
            <a:r>
              <a:rPr lang="en-US" altLang="zh-CN" dirty="0" smtClean="0"/>
              <a:t>0</a:t>
            </a:r>
            <a:r>
              <a:rPr lang="zh-CN" altLang="en-US" dirty="0" smtClean="0"/>
              <a:t>（每一个</a:t>
            </a:r>
            <a:r>
              <a:rPr lang="en-US" altLang="zh-CN" dirty="0" smtClean="0"/>
              <a:t>bit</a:t>
            </a:r>
            <a:r>
              <a:rPr lang="zh-CN" altLang="en-US" dirty="0" smtClean="0"/>
              <a:t>都是</a:t>
            </a:r>
            <a:r>
              <a:rPr lang="en-US" altLang="zh-CN" dirty="0" smtClean="0"/>
              <a:t>0</a:t>
            </a:r>
            <a:r>
              <a:rPr lang="zh-CN" altLang="en-US" dirty="0" smtClean="0"/>
              <a:t>）</a:t>
            </a:r>
          </a:p>
        </p:txBody>
      </p:sp>
    </p:spTree>
    <p:extLst>
      <p:ext uri="{BB962C8B-B14F-4D97-AF65-F5344CB8AC3E}">
        <p14:creationId xmlns:p14="http://schemas.microsoft.com/office/powerpoint/2010/main" val="31111489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13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13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6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4136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6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4136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6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4136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6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4136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6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4136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69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41369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69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41369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3699" grpId="0" build="p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r"/>
            <a:r>
              <a:rPr lang="en-US" altLang="zh-CN" dirty="0"/>
              <a:t>[</a:t>
            </a:r>
            <a:r>
              <a:rPr lang="zh-CN" altLang="en-US" dirty="0" smtClean="0"/>
              <a:t>例</a:t>
            </a:r>
            <a:r>
              <a:rPr lang="en-US" altLang="zh-CN" dirty="0" smtClean="0"/>
              <a:t>5-9] </a:t>
            </a:r>
            <a:r>
              <a:rPr lang="zh-CN" altLang="en-US" dirty="0" smtClean="0"/>
              <a:t>静态变量示例：计算</a:t>
            </a:r>
            <a:r>
              <a:rPr lang="en-US" altLang="zh-CN" dirty="0" smtClean="0"/>
              <a:t>1-n</a:t>
            </a:r>
            <a:r>
              <a:rPr lang="zh-CN" altLang="en-US" dirty="0" smtClean="0"/>
              <a:t>的阶乘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196752"/>
            <a:ext cx="8229600" cy="5661247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en-US" altLang="zh-CN" dirty="0" smtClean="0"/>
              <a:t>#include &lt;</a:t>
            </a:r>
            <a:r>
              <a:rPr lang="en-US" altLang="zh-CN" dirty="0" err="1" smtClean="0"/>
              <a:t>stdio.h</a:t>
            </a:r>
            <a:r>
              <a:rPr lang="en-US" altLang="zh-CN" dirty="0" smtClean="0"/>
              <a:t>&gt;</a:t>
            </a:r>
          </a:p>
          <a:p>
            <a:pPr marL="0" indent="0">
              <a:buNone/>
            </a:pPr>
            <a:r>
              <a:rPr lang="en-US" altLang="zh-CN" dirty="0" smtClean="0">
                <a:solidFill>
                  <a:srgbClr val="00B050"/>
                </a:solidFill>
              </a:rPr>
              <a:t>double </a:t>
            </a:r>
            <a:r>
              <a:rPr lang="en-US" altLang="zh-CN" dirty="0" err="1" smtClean="0">
                <a:solidFill>
                  <a:srgbClr val="00B050"/>
                </a:solidFill>
              </a:rPr>
              <a:t>fact_s</a:t>
            </a:r>
            <a:r>
              <a:rPr lang="en-US" altLang="zh-CN" dirty="0" smtClean="0">
                <a:solidFill>
                  <a:srgbClr val="00B050"/>
                </a:solidFill>
              </a:rPr>
              <a:t>( </a:t>
            </a:r>
            <a:r>
              <a:rPr lang="en-US" altLang="zh-CN" dirty="0" err="1" smtClean="0">
                <a:solidFill>
                  <a:srgbClr val="00B050"/>
                </a:solidFill>
              </a:rPr>
              <a:t>int</a:t>
            </a:r>
            <a:r>
              <a:rPr lang="en-US" altLang="zh-CN" dirty="0" smtClean="0">
                <a:solidFill>
                  <a:srgbClr val="00B050"/>
                </a:solidFill>
              </a:rPr>
              <a:t> );</a:t>
            </a:r>
          </a:p>
          <a:p>
            <a:pPr marL="0" indent="0">
              <a:buNone/>
            </a:pPr>
            <a:r>
              <a:rPr lang="en-US" altLang="zh-CN" dirty="0" err="1" smtClean="0"/>
              <a:t>int</a:t>
            </a:r>
            <a:r>
              <a:rPr lang="en-US" altLang="zh-CN" dirty="0" smtClean="0"/>
              <a:t> main( void )</a:t>
            </a:r>
          </a:p>
          <a:p>
            <a:pPr marL="0" indent="0">
              <a:buNone/>
            </a:pPr>
            <a:r>
              <a:rPr lang="en-US" altLang="zh-CN" dirty="0" smtClean="0"/>
              <a:t>{</a:t>
            </a:r>
          </a:p>
          <a:p>
            <a:pPr marL="0" indent="0">
              <a:buNone/>
            </a:pPr>
            <a:r>
              <a:rPr lang="en-US" altLang="zh-CN" dirty="0" smtClean="0"/>
              <a:t>   </a:t>
            </a:r>
            <a:r>
              <a:rPr lang="en-US" altLang="zh-CN" dirty="0" err="1" smtClean="0"/>
              <a:t>int</a:t>
            </a:r>
            <a:r>
              <a:rPr lang="en-US" altLang="zh-CN" dirty="0" smtClean="0"/>
              <a:t> i, n;</a:t>
            </a:r>
          </a:p>
          <a:p>
            <a:pPr marL="0" indent="0">
              <a:buNone/>
            </a:pPr>
            <a:r>
              <a:rPr lang="en-US" altLang="zh-CN" dirty="0"/>
              <a:t> </a:t>
            </a:r>
            <a:r>
              <a:rPr lang="en-US" altLang="zh-CN" dirty="0" smtClean="0"/>
              <a:t>  </a:t>
            </a:r>
            <a:r>
              <a:rPr lang="en-US" altLang="zh-CN" dirty="0" err="1" smtClean="0"/>
              <a:t>printf</a:t>
            </a:r>
            <a:r>
              <a:rPr lang="en-US" altLang="zh-CN" dirty="0" smtClean="0"/>
              <a:t>("Input n: </a:t>
            </a:r>
            <a:r>
              <a:rPr lang="en-US" altLang="zh-CN" dirty="0"/>
              <a:t>"</a:t>
            </a:r>
            <a:r>
              <a:rPr lang="en-US" altLang="zh-CN" dirty="0" smtClean="0"/>
              <a:t>);</a:t>
            </a:r>
          </a:p>
          <a:p>
            <a:pPr marL="0" indent="0">
              <a:buNone/>
            </a:pPr>
            <a:r>
              <a:rPr lang="en-US" altLang="zh-CN" dirty="0"/>
              <a:t> </a:t>
            </a:r>
            <a:r>
              <a:rPr lang="en-US" altLang="zh-CN" dirty="0" smtClean="0"/>
              <a:t>  </a:t>
            </a:r>
            <a:r>
              <a:rPr lang="en-US" altLang="zh-CN" dirty="0" err="1" smtClean="0"/>
              <a:t>scanf</a:t>
            </a:r>
            <a:r>
              <a:rPr lang="en-US" altLang="zh-CN" dirty="0" smtClean="0"/>
              <a:t>("%d</a:t>
            </a:r>
            <a:r>
              <a:rPr lang="en-US" altLang="zh-CN" dirty="0"/>
              <a:t>"</a:t>
            </a:r>
            <a:r>
              <a:rPr lang="en-US" altLang="zh-CN" dirty="0" smtClean="0"/>
              <a:t>, &amp;n);</a:t>
            </a:r>
          </a:p>
          <a:p>
            <a:pPr marL="0" indent="0">
              <a:buNone/>
            </a:pPr>
            <a:r>
              <a:rPr lang="en-US" altLang="zh-CN" dirty="0"/>
              <a:t> </a:t>
            </a:r>
            <a:r>
              <a:rPr lang="en-US" altLang="zh-CN" dirty="0" smtClean="0"/>
              <a:t>  for( i=0; i&lt;n; i++ )</a:t>
            </a:r>
          </a:p>
          <a:p>
            <a:pPr marL="0" indent="0">
              <a:buNone/>
            </a:pPr>
            <a:r>
              <a:rPr lang="en-US" altLang="zh-CN" dirty="0"/>
              <a:t> </a:t>
            </a:r>
            <a:r>
              <a:rPr lang="en-US" altLang="zh-CN" dirty="0" smtClean="0"/>
              <a:t>     </a:t>
            </a:r>
            <a:r>
              <a:rPr lang="en-US" altLang="zh-CN" dirty="0" err="1" smtClean="0"/>
              <a:t>printf</a:t>
            </a:r>
            <a:r>
              <a:rPr lang="en-US" altLang="zh-CN" dirty="0" smtClean="0"/>
              <a:t>(</a:t>
            </a:r>
            <a:r>
              <a:rPr lang="en-US" altLang="zh-CN" dirty="0"/>
              <a:t>"</a:t>
            </a:r>
            <a:r>
              <a:rPr lang="en-US" altLang="zh-CN" dirty="0" smtClean="0"/>
              <a:t>%3d!=%.0f\n", i, </a:t>
            </a:r>
            <a:r>
              <a:rPr lang="en-US" altLang="zh-CN" dirty="0" err="1" smtClean="0">
                <a:solidFill>
                  <a:srgbClr val="FFFF00"/>
                </a:solidFill>
              </a:rPr>
              <a:t>fact_s</a:t>
            </a:r>
            <a:r>
              <a:rPr lang="en-US" altLang="zh-CN" dirty="0" smtClean="0"/>
              <a:t>(i));</a:t>
            </a:r>
          </a:p>
          <a:p>
            <a:pPr marL="0" indent="0">
              <a:buNone/>
            </a:pPr>
            <a:r>
              <a:rPr lang="en-US" altLang="zh-CN" dirty="0"/>
              <a:t> </a:t>
            </a:r>
            <a:r>
              <a:rPr lang="en-US" altLang="zh-CN" dirty="0" smtClean="0"/>
              <a:t>  return 0;</a:t>
            </a:r>
          </a:p>
          <a:p>
            <a:pPr marL="0" indent="0">
              <a:buNone/>
            </a:pPr>
            <a:r>
              <a:rPr lang="en-US" altLang="zh-CN" dirty="0"/>
              <a:t>}</a:t>
            </a:r>
            <a:endParaRPr lang="en-US" altLang="zh-CN" dirty="0" smtClean="0"/>
          </a:p>
          <a:p>
            <a:pPr marL="0" indent="0">
              <a:buNone/>
            </a:pPr>
            <a:r>
              <a:rPr lang="en-US" altLang="zh-CN" dirty="0" smtClean="0">
                <a:solidFill>
                  <a:srgbClr val="00B050"/>
                </a:solidFill>
              </a:rPr>
              <a:t>double </a:t>
            </a:r>
            <a:r>
              <a:rPr lang="en-US" altLang="zh-CN" dirty="0" err="1" smtClean="0">
                <a:solidFill>
                  <a:srgbClr val="00B050"/>
                </a:solidFill>
              </a:rPr>
              <a:t>fact_s</a:t>
            </a:r>
            <a:r>
              <a:rPr lang="en-US" altLang="zh-CN" dirty="0" smtClean="0">
                <a:solidFill>
                  <a:srgbClr val="00B050"/>
                </a:solidFill>
              </a:rPr>
              <a:t>(</a:t>
            </a:r>
            <a:r>
              <a:rPr lang="en-US" altLang="zh-CN" dirty="0" err="1" smtClean="0">
                <a:solidFill>
                  <a:srgbClr val="00B050"/>
                </a:solidFill>
              </a:rPr>
              <a:t>int</a:t>
            </a:r>
            <a:r>
              <a:rPr lang="en-US" altLang="zh-CN" dirty="0" smtClean="0">
                <a:solidFill>
                  <a:srgbClr val="00B050"/>
                </a:solidFill>
              </a:rPr>
              <a:t> n)</a:t>
            </a:r>
          </a:p>
          <a:p>
            <a:pPr marL="0" indent="0">
              <a:buNone/>
            </a:pPr>
            <a:r>
              <a:rPr lang="en-US" altLang="zh-CN" dirty="0" smtClean="0"/>
              <a:t>{</a:t>
            </a:r>
          </a:p>
          <a:p>
            <a:pPr marL="0" indent="0">
              <a:buNone/>
            </a:pPr>
            <a:r>
              <a:rPr lang="en-US" altLang="zh-CN" dirty="0"/>
              <a:t> </a:t>
            </a:r>
            <a:r>
              <a:rPr lang="en-US" altLang="zh-CN" dirty="0" smtClean="0"/>
              <a:t>  </a:t>
            </a:r>
            <a:r>
              <a:rPr lang="en-US" altLang="zh-CN" dirty="0" smtClean="0">
                <a:solidFill>
                  <a:srgbClr val="FF0000"/>
                </a:solidFill>
              </a:rPr>
              <a:t>static</a:t>
            </a:r>
            <a:r>
              <a:rPr lang="en-US" altLang="zh-CN" dirty="0" smtClean="0"/>
              <a:t> double </a:t>
            </a:r>
            <a:r>
              <a:rPr lang="en-US" altLang="zh-CN" dirty="0" smtClean="0">
                <a:solidFill>
                  <a:srgbClr val="FF0000"/>
                </a:solidFill>
              </a:rPr>
              <a:t>f = 1</a:t>
            </a:r>
            <a:r>
              <a:rPr lang="en-US" altLang="zh-CN" dirty="0" smtClean="0"/>
              <a:t>;</a:t>
            </a:r>
          </a:p>
          <a:p>
            <a:pPr marL="0" indent="0">
              <a:buNone/>
            </a:pPr>
            <a:r>
              <a:rPr lang="en-US" altLang="zh-CN" dirty="0"/>
              <a:t> </a:t>
            </a:r>
            <a:r>
              <a:rPr lang="en-US" altLang="zh-CN" dirty="0" smtClean="0"/>
              <a:t>  </a:t>
            </a:r>
            <a:r>
              <a:rPr lang="en-US" altLang="zh-CN" dirty="0" smtClean="0">
                <a:solidFill>
                  <a:srgbClr val="00B050"/>
                </a:solidFill>
              </a:rPr>
              <a:t>f = f * n</a:t>
            </a:r>
            <a:r>
              <a:rPr lang="en-US" altLang="zh-CN" dirty="0" smtClean="0"/>
              <a:t>;</a:t>
            </a:r>
          </a:p>
          <a:p>
            <a:pPr marL="0" indent="0">
              <a:buNone/>
            </a:pPr>
            <a:r>
              <a:rPr lang="en-US" altLang="zh-CN" dirty="0"/>
              <a:t> </a:t>
            </a:r>
            <a:r>
              <a:rPr lang="en-US" altLang="zh-CN" dirty="0" smtClean="0"/>
              <a:t>  return f;</a:t>
            </a:r>
          </a:p>
          <a:p>
            <a:pPr marL="0" indent="0">
              <a:buNone/>
            </a:pPr>
            <a:r>
              <a:rPr lang="en-US" altLang="zh-CN" dirty="0" smtClean="0"/>
              <a:t>} </a:t>
            </a:r>
          </a:p>
        </p:txBody>
      </p:sp>
      <p:sp>
        <p:nvSpPr>
          <p:cNvPr id="425990" name="Rectangle 6"/>
          <p:cNvSpPr>
            <a:spLocks noChangeArrowheads="1"/>
          </p:cNvSpPr>
          <p:nvPr/>
        </p:nvSpPr>
        <p:spPr bwMode="auto">
          <a:xfrm>
            <a:off x="2555874" y="5454516"/>
            <a:ext cx="5112469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A3EFE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kumimoji="0" lang="zh-CN" altLang="en-US" sz="2000" dirty="0">
                <a:solidFill>
                  <a:srgbClr val="FFFF00"/>
                </a:solidFill>
                <a:latin typeface="楷体" pitchFamily="49" charset="-122"/>
                <a:ea typeface="楷体" pitchFamily="49" charset="-122"/>
              </a:rPr>
              <a:t>静态变量会记住前一次调用</a:t>
            </a:r>
            <a:r>
              <a:rPr kumimoji="0" lang="zh-CN" altLang="en-US" sz="2000" dirty="0" smtClean="0">
                <a:solidFill>
                  <a:srgbClr val="FFFF00"/>
                </a:solidFill>
                <a:latin typeface="楷体" pitchFamily="49" charset="-122"/>
                <a:ea typeface="楷体" pitchFamily="49" charset="-122"/>
              </a:rPr>
              <a:t>时的</a:t>
            </a:r>
            <a:r>
              <a:rPr kumimoji="0" lang="zh-CN" altLang="en-US" sz="2000" dirty="0">
                <a:solidFill>
                  <a:srgbClr val="FFFF00"/>
                </a:solidFill>
                <a:latin typeface="楷体" pitchFamily="49" charset="-122"/>
                <a:ea typeface="楷体" pitchFamily="49" charset="-122"/>
              </a:rPr>
              <a:t>值</a:t>
            </a:r>
          </a:p>
        </p:txBody>
      </p:sp>
      <p:sp>
        <p:nvSpPr>
          <p:cNvPr id="425991" name="Rectangle 7"/>
          <p:cNvSpPr>
            <a:spLocks noChangeArrowheads="1"/>
          </p:cNvSpPr>
          <p:nvPr/>
        </p:nvSpPr>
        <p:spPr bwMode="auto">
          <a:xfrm>
            <a:off x="3779912" y="5085184"/>
            <a:ext cx="2665042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A3EFE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l"/>
            <a:r>
              <a:rPr kumimoji="0" lang="zh-CN" altLang="en-US" sz="2000" dirty="0">
                <a:solidFill>
                  <a:srgbClr val="FFFF00"/>
                </a:solidFill>
                <a:latin typeface="楷体" pitchFamily="49" charset="-122"/>
                <a:ea typeface="楷体" pitchFamily="49" charset="-122"/>
              </a:rPr>
              <a:t>静态变量的初值</a:t>
            </a:r>
            <a:r>
              <a:rPr kumimoji="0" lang="zh-CN" altLang="en-US" sz="2000" dirty="0" smtClean="0">
                <a:solidFill>
                  <a:srgbClr val="FFFF00"/>
                </a:solidFill>
                <a:latin typeface="楷体" pitchFamily="49" charset="-122"/>
                <a:ea typeface="楷体" pitchFamily="49" charset="-122"/>
              </a:rPr>
              <a:t>为</a:t>
            </a:r>
            <a:r>
              <a:rPr kumimoji="0" lang="en-US" altLang="zh-CN" sz="2000" dirty="0" smtClean="0">
                <a:solidFill>
                  <a:srgbClr val="FF0000"/>
                </a:solidFill>
                <a:latin typeface="楷体" pitchFamily="49" charset="-122"/>
                <a:ea typeface="楷体" pitchFamily="49" charset="-122"/>
              </a:rPr>
              <a:t>1</a:t>
            </a:r>
            <a:endParaRPr kumimoji="0" lang="zh-CN" altLang="en-US" sz="2000" dirty="0">
              <a:solidFill>
                <a:srgbClr val="FF0000"/>
              </a:solidFill>
              <a:latin typeface="楷体" pitchFamily="49" charset="-122"/>
              <a:ea typeface="楷体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0960563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58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584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3584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3584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358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358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358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358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3584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3584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00"/>
                                        <p:tgtEl>
                                          <p:spTgt spid="3584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" dur="500"/>
                                        <p:tgtEl>
                                          <p:spTgt spid="3584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59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00"/>
                                        <p:tgtEl>
                                          <p:spTgt spid="4259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59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6" dur="500"/>
                                        <p:tgtEl>
                                          <p:spTgt spid="4259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43" grpId="0" uiExpand="1" build="p"/>
      <p:bldP spid="425990" grpId="0"/>
      <p:bldP spid="425991" grpId="0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8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CN" altLang="en-US" smtClean="0"/>
              <a:t>本章要点</a:t>
            </a:r>
          </a:p>
        </p:txBody>
      </p:sp>
      <p:sp>
        <p:nvSpPr>
          <p:cNvPr id="36867" name="Rectangle 9"/>
          <p:cNvSpPr>
            <a:spLocks noGrp="1" noChangeArrowheads="1"/>
          </p:cNvSpPr>
          <p:nvPr>
            <p:ph type="body" idx="1"/>
          </p:nvPr>
        </p:nvSpPr>
        <p:spPr>
          <a:xfrm>
            <a:off x="684213" y="1700213"/>
            <a:ext cx="7848600" cy="4327525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zh-CN" altLang="en-US" dirty="0"/>
              <a:t>函数</a:t>
            </a:r>
            <a:r>
              <a:rPr lang="zh-CN" altLang="en-US" dirty="0" smtClean="0"/>
              <a:t>定义</a:t>
            </a:r>
            <a:r>
              <a:rPr lang="zh-CN" altLang="en-US" dirty="0"/>
              <a:t>、声明</a:t>
            </a:r>
            <a:r>
              <a:rPr lang="zh-CN" altLang="en-US" dirty="0" smtClean="0"/>
              <a:t>、调用</a:t>
            </a:r>
          </a:p>
          <a:p>
            <a:pPr eaLnBrk="1" hangingPunct="1">
              <a:lnSpc>
                <a:spcPct val="90000"/>
              </a:lnSpc>
            </a:pPr>
            <a:r>
              <a:rPr lang="zh-CN" altLang="en-US" dirty="0" smtClean="0"/>
              <a:t>函数参数，参数传递</a:t>
            </a:r>
          </a:p>
          <a:p>
            <a:pPr eaLnBrk="1" hangingPunct="1">
              <a:lnSpc>
                <a:spcPct val="90000"/>
              </a:lnSpc>
            </a:pPr>
            <a:r>
              <a:rPr lang="zh-CN" altLang="en-US" dirty="0" smtClean="0"/>
              <a:t>变量的分类、生命周期、存储类型</a:t>
            </a:r>
            <a:endParaRPr lang="en-US" altLang="zh-CN" dirty="0" smtClean="0"/>
          </a:p>
          <a:p>
            <a:pPr eaLnBrk="1" hangingPunct="1">
              <a:lnSpc>
                <a:spcPct val="90000"/>
              </a:lnSpc>
            </a:pPr>
            <a:r>
              <a:rPr lang="zh-CN" altLang="en-US" dirty="0" smtClean="0"/>
              <a:t>局部变量、全局变量、静态变量</a:t>
            </a:r>
            <a:endParaRPr lang="en-US" altLang="zh-CN" dirty="0" smtClean="0"/>
          </a:p>
          <a:p>
            <a:pPr eaLnBrk="1" hangingPunct="1">
              <a:lnSpc>
                <a:spcPct val="90000"/>
              </a:lnSpc>
            </a:pPr>
            <a:r>
              <a:rPr lang="zh-CN" altLang="en-US" dirty="0" smtClean="0"/>
              <a:t>全局变量优缺点，静态变量的特性</a:t>
            </a:r>
          </a:p>
        </p:txBody>
      </p:sp>
    </p:spTree>
    <p:extLst>
      <p:ext uri="{BB962C8B-B14F-4D97-AF65-F5344CB8AC3E}">
        <p14:creationId xmlns:p14="http://schemas.microsoft.com/office/powerpoint/2010/main" val="312144487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10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一、函数是什么？</a:t>
            </a:r>
          </a:p>
        </p:txBody>
      </p:sp>
      <p:sp>
        <p:nvSpPr>
          <p:cNvPr id="226315" name="Rectangle 11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zh-CN" altLang="en-US" dirty="0" smtClean="0"/>
              <a:t>函数是指完成一个特定工作的独立程序模块。</a:t>
            </a:r>
          </a:p>
          <a:p>
            <a:pPr lvl="1"/>
            <a:r>
              <a:rPr lang="zh-CN" altLang="en-US" dirty="0" smtClean="0"/>
              <a:t>库函数：由</a:t>
            </a:r>
            <a:r>
              <a:rPr lang="en-US" altLang="zh-CN" dirty="0" smtClean="0"/>
              <a:t>C</a:t>
            </a:r>
            <a:r>
              <a:rPr lang="zh-CN" altLang="en-US" dirty="0" smtClean="0"/>
              <a:t>语言系统提供定义</a:t>
            </a:r>
          </a:p>
          <a:p>
            <a:pPr lvl="2"/>
            <a:r>
              <a:rPr lang="zh-CN" altLang="en-US" dirty="0" smtClean="0"/>
              <a:t>如</a:t>
            </a:r>
            <a:r>
              <a:rPr lang="en-US" altLang="zh-CN" dirty="0" err="1" smtClean="0"/>
              <a:t>scanf</a:t>
            </a:r>
            <a:r>
              <a:rPr lang="zh-CN" altLang="en-US" dirty="0" smtClean="0"/>
              <a:t>（）、</a:t>
            </a:r>
            <a:r>
              <a:rPr lang="en-US" altLang="zh-CN" dirty="0" err="1" smtClean="0"/>
              <a:t>printf</a:t>
            </a:r>
            <a:r>
              <a:rPr lang="zh-CN" altLang="en-US" dirty="0" smtClean="0"/>
              <a:t>（）等函数</a:t>
            </a:r>
          </a:p>
          <a:p>
            <a:pPr lvl="1"/>
            <a:r>
              <a:rPr lang="zh-CN" altLang="en-US" dirty="0" smtClean="0"/>
              <a:t>自定义函数：需要用户自己定义</a:t>
            </a:r>
          </a:p>
          <a:p>
            <a:pPr lvl="2"/>
            <a:r>
              <a:rPr lang="zh-CN" altLang="en-US" dirty="0" smtClean="0"/>
              <a:t>如计算圆柱体体积函数</a:t>
            </a:r>
            <a:r>
              <a:rPr lang="en-US" altLang="zh-CN" dirty="0" smtClean="0"/>
              <a:t>cylinder</a:t>
            </a:r>
            <a:r>
              <a:rPr lang="zh-CN" altLang="en-US" dirty="0" smtClean="0"/>
              <a:t>（）</a:t>
            </a:r>
            <a:endParaRPr lang="en-US" altLang="zh-CN" dirty="0" smtClean="0"/>
          </a:p>
          <a:p>
            <a:pPr lvl="1"/>
            <a:r>
              <a:rPr lang="en-US" altLang="zh-CN" dirty="0" smtClean="0"/>
              <a:t>main()</a:t>
            </a:r>
            <a:r>
              <a:rPr lang="zh-CN" altLang="en-US" dirty="0" smtClean="0"/>
              <a:t>也是一个函数，</a:t>
            </a:r>
            <a:r>
              <a:rPr lang="en-US" altLang="zh-CN" dirty="0" smtClean="0"/>
              <a:t>C</a:t>
            </a:r>
            <a:r>
              <a:rPr lang="zh-CN" altLang="en-US" dirty="0" smtClean="0"/>
              <a:t>程序有且仅有一个</a:t>
            </a:r>
            <a:r>
              <a:rPr lang="en-US" altLang="zh-CN" dirty="0" smtClean="0"/>
              <a:t>main()</a:t>
            </a:r>
          </a:p>
        </p:txBody>
      </p:sp>
    </p:spTree>
    <p:extLst>
      <p:ext uri="{BB962C8B-B14F-4D97-AF65-F5344CB8AC3E}">
        <p14:creationId xmlns:p14="http://schemas.microsoft.com/office/powerpoint/2010/main" val="207132728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26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226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226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226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226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3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2263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6315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17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en-US" dirty="0" smtClean="0"/>
              <a:t>函数定义</a:t>
            </a:r>
          </a:p>
        </p:txBody>
      </p:sp>
      <p:sp>
        <p:nvSpPr>
          <p:cNvPr id="6147" name="Rectangle 18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altLang="zh-CN" dirty="0" smtClean="0">
                <a:solidFill>
                  <a:schemeClr val="accent3"/>
                </a:solidFill>
              </a:rPr>
              <a:t>/</a:t>
            </a:r>
            <a:r>
              <a:rPr lang="zh-CN" altLang="en-US" dirty="0" smtClean="0">
                <a:solidFill>
                  <a:schemeClr val="accent3"/>
                </a:solidFill>
              </a:rPr>
              <a:t>* 计算圆柱体体积 *</a:t>
            </a:r>
            <a:r>
              <a:rPr lang="en-US" altLang="zh-CN" dirty="0" smtClean="0">
                <a:solidFill>
                  <a:schemeClr val="accent3"/>
                </a:solidFill>
              </a:rPr>
              <a:t>/</a:t>
            </a:r>
            <a:endParaRPr lang="en-US" altLang="zh-CN" dirty="0">
              <a:solidFill>
                <a:schemeClr val="accent3"/>
              </a:solidFill>
            </a:endParaRPr>
          </a:p>
          <a:p>
            <a:pPr marL="0" indent="0">
              <a:buNone/>
            </a:pPr>
            <a:r>
              <a:rPr lang="en-US" altLang="zh-CN" dirty="0" smtClean="0"/>
              <a:t>double </a:t>
            </a:r>
            <a:r>
              <a:rPr lang="en-US" altLang="zh-CN" dirty="0"/>
              <a:t>cylinder (double r, double h)	</a:t>
            </a:r>
          </a:p>
          <a:p>
            <a:pPr marL="0" indent="0">
              <a:buNone/>
            </a:pPr>
            <a:r>
              <a:rPr lang="en-US" altLang="zh-CN" dirty="0"/>
              <a:t>{</a:t>
            </a:r>
          </a:p>
          <a:p>
            <a:pPr marL="0" indent="0">
              <a:buNone/>
            </a:pPr>
            <a:r>
              <a:rPr lang="en-US" altLang="zh-CN" dirty="0"/>
              <a:t>    </a:t>
            </a:r>
            <a:r>
              <a:rPr lang="en-US" altLang="zh-CN" dirty="0">
                <a:solidFill>
                  <a:srgbClr val="FFFF00"/>
                </a:solidFill>
              </a:rPr>
              <a:t>double </a:t>
            </a:r>
            <a:r>
              <a:rPr lang="en-US" altLang="zh-CN" dirty="0">
                <a:solidFill>
                  <a:srgbClr val="FF0000"/>
                </a:solidFill>
              </a:rPr>
              <a:t>result</a:t>
            </a:r>
            <a:r>
              <a:rPr lang="en-US" altLang="zh-CN" dirty="0">
                <a:solidFill>
                  <a:srgbClr val="FFFF00"/>
                </a:solidFill>
              </a:rPr>
              <a:t>;</a:t>
            </a:r>
          </a:p>
          <a:p>
            <a:pPr marL="0" indent="0">
              <a:buNone/>
            </a:pPr>
            <a:r>
              <a:rPr lang="en-US" altLang="zh-CN" dirty="0" smtClean="0"/>
              <a:t>    </a:t>
            </a:r>
            <a:r>
              <a:rPr lang="en-US" altLang="zh-CN" dirty="0"/>
              <a:t>/* </a:t>
            </a:r>
            <a:r>
              <a:rPr lang="zh-CN" altLang="en-US" dirty="0"/>
              <a:t>计算体积 *</a:t>
            </a:r>
            <a:r>
              <a:rPr lang="en-US" altLang="zh-CN" dirty="0"/>
              <a:t>/</a:t>
            </a:r>
          </a:p>
          <a:p>
            <a:pPr marL="0" indent="0">
              <a:buNone/>
            </a:pPr>
            <a:r>
              <a:rPr lang="en-US" altLang="zh-CN" dirty="0"/>
              <a:t>    </a:t>
            </a:r>
            <a:r>
              <a:rPr lang="en-US" altLang="zh-CN" dirty="0">
                <a:solidFill>
                  <a:srgbClr val="FF0000"/>
                </a:solidFill>
              </a:rPr>
              <a:t>result</a:t>
            </a:r>
            <a:r>
              <a:rPr lang="en-US" altLang="zh-CN" dirty="0"/>
              <a:t> = 3.1415926 * r * r * h;</a:t>
            </a:r>
          </a:p>
          <a:p>
            <a:pPr marL="0" indent="0">
              <a:buNone/>
            </a:pPr>
            <a:r>
              <a:rPr lang="en-US" altLang="zh-CN" dirty="0" smtClean="0"/>
              <a:t>    </a:t>
            </a:r>
            <a:r>
              <a:rPr lang="en-US" altLang="zh-CN" dirty="0">
                <a:solidFill>
                  <a:srgbClr val="FFFF00"/>
                </a:solidFill>
              </a:rPr>
              <a:t>/* </a:t>
            </a:r>
            <a:r>
              <a:rPr lang="zh-CN" altLang="en-US" dirty="0">
                <a:solidFill>
                  <a:srgbClr val="FFFF00"/>
                </a:solidFill>
              </a:rPr>
              <a:t>返回结果 *</a:t>
            </a:r>
            <a:r>
              <a:rPr lang="en-US" altLang="zh-CN" dirty="0">
                <a:solidFill>
                  <a:srgbClr val="FFFF00"/>
                </a:solidFill>
              </a:rPr>
              <a:t>/</a:t>
            </a:r>
          </a:p>
          <a:p>
            <a:pPr marL="0" indent="0">
              <a:buNone/>
            </a:pPr>
            <a:r>
              <a:rPr lang="en-US" altLang="zh-CN" dirty="0">
                <a:solidFill>
                  <a:srgbClr val="FFFF00"/>
                </a:solidFill>
              </a:rPr>
              <a:t>    return </a:t>
            </a:r>
            <a:r>
              <a:rPr lang="en-US" altLang="zh-CN" dirty="0">
                <a:solidFill>
                  <a:srgbClr val="FF0000"/>
                </a:solidFill>
              </a:rPr>
              <a:t>result</a:t>
            </a:r>
            <a:r>
              <a:rPr lang="en-US" altLang="zh-CN" dirty="0">
                <a:solidFill>
                  <a:srgbClr val="FFFF00"/>
                </a:solidFill>
              </a:rPr>
              <a:t>;</a:t>
            </a:r>
          </a:p>
          <a:p>
            <a:pPr marL="0" indent="0">
              <a:buNone/>
            </a:pPr>
            <a:r>
              <a:rPr lang="en-US" altLang="zh-CN" dirty="0" smtClean="0"/>
              <a:t>}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58007559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1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二、函数的定义</a:t>
            </a:r>
          </a:p>
        </p:txBody>
      </p:sp>
      <p:sp>
        <p:nvSpPr>
          <p:cNvPr id="4" name="内容占位符 3"/>
          <p:cNvSpPr>
            <a:spLocks noGrp="1"/>
          </p:cNvSpPr>
          <p:nvPr>
            <p:ph idx="1"/>
          </p:nvPr>
        </p:nvSpPr>
        <p:spPr>
          <a:xfrm>
            <a:off x="457200" y="1196753"/>
            <a:ext cx="8229600" cy="5472608"/>
          </a:xfrm>
        </p:spPr>
        <p:txBody>
          <a:bodyPr>
            <a:normAutofit fontScale="92500" lnSpcReduction="10000"/>
          </a:bodyPr>
          <a:lstStyle/>
          <a:p>
            <a:pPr marL="57150" indent="0">
              <a:buNone/>
            </a:pPr>
            <a:r>
              <a:rPr lang="zh-CN" altLang="en-US" sz="3600" dirty="0" smtClean="0">
                <a:solidFill>
                  <a:srgbClr val="FF0000"/>
                </a:solidFill>
              </a:rPr>
              <a:t>函数类型 </a:t>
            </a:r>
            <a:r>
              <a:rPr lang="zh-CN" altLang="en-US" sz="3600" dirty="0" smtClean="0">
                <a:solidFill>
                  <a:schemeClr val="tx1"/>
                </a:solidFill>
              </a:rPr>
              <a:t>函数名</a:t>
            </a:r>
            <a:r>
              <a:rPr lang="zh-CN" altLang="en-US" sz="3600" dirty="0" smtClean="0"/>
              <a:t>（ </a:t>
            </a:r>
            <a:r>
              <a:rPr lang="zh-CN" altLang="en-US" sz="3600" dirty="0" smtClean="0">
                <a:solidFill>
                  <a:srgbClr val="00B050"/>
                </a:solidFill>
              </a:rPr>
              <a:t>形式参数表</a:t>
            </a:r>
            <a:r>
              <a:rPr lang="zh-CN" altLang="en-US" sz="3600" dirty="0" smtClean="0"/>
              <a:t> ）</a:t>
            </a:r>
            <a:endParaRPr lang="en-US" altLang="zh-CN" sz="3600" dirty="0" smtClean="0"/>
          </a:p>
          <a:p>
            <a:pPr marL="57150" indent="0">
              <a:buNone/>
            </a:pPr>
            <a:r>
              <a:rPr lang="en-US" altLang="zh-CN" sz="3600" dirty="0" smtClean="0"/>
              <a:t>{</a:t>
            </a:r>
          </a:p>
          <a:p>
            <a:pPr marL="57150" indent="0">
              <a:buNone/>
            </a:pPr>
            <a:r>
              <a:rPr lang="en-US" altLang="zh-CN" sz="3600" dirty="0" smtClean="0"/>
              <a:t>    </a:t>
            </a:r>
            <a:r>
              <a:rPr lang="zh-CN" altLang="en-US" sz="3600" dirty="0" smtClean="0">
                <a:solidFill>
                  <a:srgbClr val="FF9966"/>
                </a:solidFill>
              </a:rPr>
              <a:t>函数实现语句</a:t>
            </a:r>
          </a:p>
          <a:p>
            <a:pPr marL="57150" indent="0">
              <a:buNone/>
            </a:pPr>
            <a:r>
              <a:rPr lang="en-US" altLang="zh-CN" sz="3600" dirty="0" smtClean="0"/>
              <a:t>}</a:t>
            </a:r>
          </a:p>
          <a:p>
            <a:endParaRPr lang="en-US" altLang="zh-CN" sz="2800" dirty="0" smtClean="0">
              <a:solidFill>
                <a:srgbClr val="FF0000"/>
              </a:solidFill>
            </a:endParaRPr>
          </a:p>
          <a:p>
            <a:r>
              <a:rPr lang="zh-CN" altLang="en-US" sz="2800" dirty="0" smtClean="0">
                <a:solidFill>
                  <a:srgbClr val="FF0000"/>
                </a:solidFill>
              </a:rPr>
              <a:t>函数类型</a:t>
            </a:r>
            <a:r>
              <a:rPr lang="zh-CN" altLang="en-US" sz="2800" dirty="0" smtClean="0"/>
              <a:t>：返回值的类型</a:t>
            </a:r>
            <a:endParaRPr lang="en-US" altLang="zh-CN" sz="2800" dirty="0" smtClean="0"/>
          </a:p>
          <a:p>
            <a:pPr marL="457200" lvl="1" indent="0">
              <a:buNone/>
            </a:pPr>
            <a:r>
              <a:rPr lang="zh-CN" altLang="en-US" sz="2400" dirty="0" smtClean="0">
                <a:solidFill>
                  <a:schemeClr val="tx1"/>
                </a:solidFill>
              </a:rPr>
              <a:t>例如</a:t>
            </a:r>
            <a:r>
              <a:rPr lang="en-US" altLang="zh-CN" sz="2400" dirty="0" smtClean="0">
                <a:solidFill>
                  <a:schemeClr val="tx1"/>
                </a:solidFill>
              </a:rPr>
              <a:t>void</a:t>
            </a:r>
            <a:r>
              <a:rPr lang="zh-CN" altLang="en-US" sz="2400" dirty="0" smtClean="0">
                <a:solidFill>
                  <a:schemeClr val="tx1"/>
                </a:solidFill>
              </a:rPr>
              <a:t>、</a:t>
            </a:r>
            <a:r>
              <a:rPr lang="en-US" altLang="zh-CN" sz="2400" dirty="0" err="1" smtClean="0">
                <a:solidFill>
                  <a:schemeClr val="tx1"/>
                </a:solidFill>
              </a:rPr>
              <a:t>int</a:t>
            </a:r>
            <a:r>
              <a:rPr lang="zh-CN" altLang="en-US" sz="2400" dirty="0" smtClean="0">
                <a:solidFill>
                  <a:schemeClr val="tx1"/>
                </a:solidFill>
              </a:rPr>
              <a:t>、</a:t>
            </a:r>
            <a:r>
              <a:rPr lang="en-US" altLang="zh-CN" sz="2400" dirty="0" smtClean="0">
                <a:solidFill>
                  <a:schemeClr val="tx1"/>
                </a:solidFill>
              </a:rPr>
              <a:t>float</a:t>
            </a:r>
            <a:r>
              <a:rPr lang="zh-CN" altLang="en-US" sz="2400" dirty="0" smtClean="0">
                <a:solidFill>
                  <a:schemeClr val="tx1"/>
                </a:solidFill>
              </a:rPr>
              <a:t>，等等</a:t>
            </a:r>
            <a:endParaRPr lang="en-US" altLang="zh-CN" sz="2400" dirty="0" smtClean="0">
              <a:solidFill>
                <a:schemeClr val="tx1"/>
              </a:solidFill>
            </a:endParaRPr>
          </a:p>
          <a:p>
            <a:pPr lvl="1"/>
            <a:r>
              <a:rPr lang="zh-CN" altLang="en-US" sz="2400" dirty="0" smtClean="0"/>
              <a:t>如果返回类型</a:t>
            </a:r>
            <a:r>
              <a:rPr lang="zh-CN" altLang="en-US" sz="2400" dirty="0" smtClean="0">
                <a:solidFill>
                  <a:srgbClr val="FF0000"/>
                </a:solidFill>
              </a:rPr>
              <a:t>不是</a:t>
            </a:r>
            <a:r>
              <a:rPr lang="en-US" altLang="zh-CN" sz="2400" dirty="0" smtClean="0">
                <a:solidFill>
                  <a:srgbClr val="FF0000"/>
                </a:solidFill>
              </a:rPr>
              <a:t>void</a:t>
            </a:r>
            <a:r>
              <a:rPr lang="zh-CN" altLang="en-US" sz="2400" dirty="0" smtClean="0"/>
              <a:t>，必须使用</a:t>
            </a:r>
            <a:r>
              <a:rPr lang="en-US" altLang="zh-CN" sz="2400" dirty="0" smtClean="0">
                <a:solidFill>
                  <a:srgbClr val="FF0000"/>
                </a:solidFill>
              </a:rPr>
              <a:t>return</a:t>
            </a:r>
            <a:r>
              <a:rPr lang="zh-CN" altLang="en-US" sz="2400" dirty="0" smtClean="0"/>
              <a:t>语句返回</a:t>
            </a:r>
            <a:r>
              <a:rPr lang="zh-CN" altLang="en-US" sz="2400" dirty="0" smtClean="0">
                <a:solidFill>
                  <a:srgbClr val="FF0000"/>
                </a:solidFill>
              </a:rPr>
              <a:t>函数值</a:t>
            </a:r>
            <a:endParaRPr lang="en-US" altLang="zh-CN" sz="2400" dirty="0" smtClean="0">
              <a:solidFill>
                <a:srgbClr val="FF0000"/>
              </a:solidFill>
            </a:endParaRPr>
          </a:p>
          <a:p>
            <a:endParaRPr lang="en-US" altLang="zh-CN" sz="2800" dirty="0" smtClean="0">
              <a:solidFill>
                <a:srgbClr val="00B050"/>
              </a:solidFill>
            </a:endParaRPr>
          </a:p>
          <a:p>
            <a:r>
              <a:rPr lang="zh-CN" altLang="en-US" sz="2800" dirty="0" smtClean="0">
                <a:solidFill>
                  <a:srgbClr val="00B050"/>
                </a:solidFill>
              </a:rPr>
              <a:t>形式参数表</a:t>
            </a:r>
            <a:r>
              <a:rPr lang="zh-CN" altLang="en-US" sz="2800" dirty="0" smtClean="0"/>
              <a:t>：</a:t>
            </a:r>
            <a:endParaRPr lang="en-US" altLang="zh-CN" sz="2800" dirty="0" smtClean="0"/>
          </a:p>
          <a:p>
            <a:pPr marL="457200" lvl="1" indent="0">
              <a:buNone/>
            </a:pPr>
            <a:r>
              <a:rPr lang="zh-CN" altLang="en-US" sz="2400" dirty="0" smtClean="0">
                <a:solidFill>
                  <a:schemeClr val="tx1"/>
                </a:solidFill>
              </a:rPr>
              <a:t>类型</a:t>
            </a:r>
            <a:r>
              <a:rPr lang="en-US" altLang="zh-CN" sz="2400" dirty="0" smtClean="0">
                <a:solidFill>
                  <a:srgbClr val="FF0000"/>
                </a:solidFill>
              </a:rPr>
              <a:t>1</a:t>
            </a:r>
            <a:r>
              <a:rPr lang="en-US" altLang="zh-CN" sz="2400" dirty="0" smtClean="0">
                <a:solidFill>
                  <a:schemeClr val="tx1"/>
                </a:solidFill>
              </a:rPr>
              <a:t> </a:t>
            </a:r>
            <a:r>
              <a:rPr lang="zh-CN" altLang="en-US" sz="2400" dirty="0" smtClean="0">
                <a:solidFill>
                  <a:schemeClr val="tx1"/>
                </a:solidFill>
              </a:rPr>
              <a:t>参数名</a:t>
            </a:r>
            <a:r>
              <a:rPr lang="en-US" altLang="zh-CN" sz="2400" dirty="0" smtClean="0">
                <a:solidFill>
                  <a:srgbClr val="FF0000"/>
                </a:solidFill>
              </a:rPr>
              <a:t>1</a:t>
            </a:r>
            <a:r>
              <a:rPr lang="zh-CN" altLang="en-US" sz="2400" dirty="0" smtClean="0">
                <a:solidFill>
                  <a:schemeClr val="tx1"/>
                </a:solidFill>
              </a:rPr>
              <a:t>，类型</a:t>
            </a:r>
            <a:r>
              <a:rPr lang="en-US" altLang="zh-CN" sz="2400" dirty="0" smtClean="0">
                <a:solidFill>
                  <a:srgbClr val="FF0000"/>
                </a:solidFill>
              </a:rPr>
              <a:t>2</a:t>
            </a:r>
            <a:r>
              <a:rPr lang="en-US" altLang="zh-CN" sz="2400" dirty="0" smtClean="0">
                <a:solidFill>
                  <a:schemeClr val="tx1"/>
                </a:solidFill>
              </a:rPr>
              <a:t> </a:t>
            </a:r>
            <a:r>
              <a:rPr lang="zh-CN" altLang="en-US" sz="2400" dirty="0">
                <a:solidFill>
                  <a:schemeClr val="tx1"/>
                </a:solidFill>
              </a:rPr>
              <a:t>参数名</a:t>
            </a:r>
            <a:r>
              <a:rPr lang="en-US" altLang="zh-CN" sz="2400" dirty="0" smtClean="0">
                <a:solidFill>
                  <a:srgbClr val="FF0000"/>
                </a:solidFill>
              </a:rPr>
              <a:t>1</a:t>
            </a:r>
            <a:r>
              <a:rPr lang="en-US" altLang="zh-CN" sz="2400" dirty="0" smtClean="0">
                <a:solidFill>
                  <a:schemeClr val="tx1"/>
                </a:solidFill>
              </a:rPr>
              <a:t>,…,</a:t>
            </a:r>
            <a:r>
              <a:rPr lang="zh-CN" altLang="en-US" sz="2400" dirty="0" smtClean="0">
                <a:solidFill>
                  <a:schemeClr val="tx1"/>
                </a:solidFill>
              </a:rPr>
              <a:t>类型</a:t>
            </a:r>
            <a:r>
              <a:rPr lang="en-US" altLang="zh-CN" sz="2400" dirty="0" smtClean="0">
                <a:solidFill>
                  <a:srgbClr val="FF0000"/>
                </a:solidFill>
              </a:rPr>
              <a:t>n</a:t>
            </a:r>
            <a:r>
              <a:rPr lang="en-US" altLang="zh-CN" sz="2400" dirty="0" smtClean="0">
                <a:solidFill>
                  <a:schemeClr val="tx1"/>
                </a:solidFill>
              </a:rPr>
              <a:t> </a:t>
            </a:r>
            <a:r>
              <a:rPr lang="zh-CN" altLang="en-US" sz="2400" dirty="0">
                <a:solidFill>
                  <a:schemeClr val="tx1"/>
                </a:solidFill>
              </a:rPr>
              <a:t>参数</a:t>
            </a:r>
            <a:r>
              <a:rPr lang="zh-CN" altLang="en-US" sz="2400" dirty="0" smtClean="0">
                <a:solidFill>
                  <a:schemeClr val="tx1"/>
                </a:solidFill>
              </a:rPr>
              <a:t>名</a:t>
            </a:r>
            <a:r>
              <a:rPr lang="en-US" altLang="zh-CN" sz="2400" dirty="0" smtClean="0">
                <a:solidFill>
                  <a:srgbClr val="FF0000"/>
                </a:solidFill>
              </a:rPr>
              <a:t>n</a:t>
            </a:r>
          </a:p>
          <a:p>
            <a:pPr marL="457200" lvl="1" indent="0">
              <a:buNone/>
            </a:pPr>
            <a:r>
              <a:rPr lang="zh-CN" altLang="en-US" sz="2400" dirty="0"/>
              <a:t>不能</a:t>
            </a:r>
            <a:r>
              <a:rPr lang="zh-CN" altLang="en-US" sz="2400" dirty="0">
                <a:solidFill>
                  <a:schemeClr val="tx1"/>
                </a:solidFill>
              </a:rPr>
              <a:t>把</a:t>
            </a:r>
            <a:r>
              <a:rPr lang="en-US" altLang="zh-CN" sz="2400" dirty="0">
                <a:solidFill>
                  <a:schemeClr val="tx1"/>
                </a:solidFill>
              </a:rPr>
              <a:t>cylinder</a:t>
            </a:r>
            <a:r>
              <a:rPr lang="zh-CN" altLang="en-US" sz="2400" dirty="0">
                <a:solidFill>
                  <a:schemeClr val="tx1"/>
                </a:solidFill>
              </a:rPr>
              <a:t>的形式参数写作：</a:t>
            </a:r>
            <a:r>
              <a:rPr lang="en-US" altLang="zh-CN" sz="2400" dirty="0" smtClean="0">
                <a:solidFill>
                  <a:srgbClr val="FF0000"/>
                </a:solidFill>
              </a:rPr>
              <a:t>double r, h</a:t>
            </a:r>
          </a:p>
          <a:p>
            <a:endParaRPr lang="en-US" altLang="zh-CN" sz="2800" dirty="0" smtClean="0">
              <a:solidFill>
                <a:srgbClr val="FF0000"/>
              </a:solidFill>
            </a:endParaRPr>
          </a:p>
          <a:p>
            <a:endParaRPr lang="zh-CN" altLang="en-US" sz="2800" dirty="0"/>
          </a:p>
        </p:txBody>
      </p:sp>
      <p:sp>
        <p:nvSpPr>
          <p:cNvPr id="11" name="Rectangle 23"/>
          <p:cNvSpPr>
            <a:spLocks noChangeArrowheads="1"/>
          </p:cNvSpPr>
          <p:nvPr/>
        </p:nvSpPr>
        <p:spPr bwMode="auto">
          <a:xfrm>
            <a:off x="4716016" y="1844824"/>
            <a:ext cx="3960440" cy="1754326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A3EFE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n-US" altLang="zh-CN" dirty="0">
                <a:solidFill>
                  <a:srgbClr val="FF0000"/>
                </a:solidFill>
              </a:rPr>
              <a:t>double</a:t>
            </a:r>
            <a:r>
              <a:rPr lang="en-US" altLang="zh-CN" dirty="0"/>
              <a:t> cylinder (</a:t>
            </a:r>
            <a:r>
              <a:rPr lang="en-US" altLang="zh-CN" dirty="0">
                <a:solidFill>
                  <a:srgbClr val="00B050"/>
                </a:solidFill>
              </a:rPr>
              <a:t>double r, double h</a:t>
            </a:r>
            <a:r>
              <a:rPr lang="en-US" altLang="zh-CN" dirty="0"/>
              <a:t>)	</a:t>
            </a:r>
          </a:p>
          <a:p>
            <a:pPr marL="0" indent="0">
              <a:buNone/>
            </a:pPr>
            <a:r>
              <a:rPr lang="en-US" altLang="zh-CN" dirty="0"/>
              <a:t>{</a:t>
            </a:r>
          </a:p>
          <a:p>
            <a:pPr marL="0" indent="0">
              <a:buNone/>
            </a:pPr>
            <a:r>
              <a:rPr lang="en-US" altLang="zh-CN" dirty="0"/>
              <a:t>    </a:t>
            </a:r>
            <a:r>
              <a:rPr lang="en-US" altLang="zh-CN" dirty="0">
                <a:solidFill>
                  <a:srgbClr val="FFFF00"/>
                </a:solidFill>
              </a:rPr>
              <a:t>double </a:t>
            </a:r>
            <a:r>
              <a:rPr lang="en-US" altLang="zh-CN" dirty="0">
                <a:solidFill>
                  <a:srgbClr val="FF0000"/>
                </a:solidFill>
              </a:rPr>
              <a:t>result</a:t>
            </a:r>
            <a:r>
              <a:rPr lang="en-US" altLang="zh-CN" dirty="0">
                <a:solidFill>
                  <a:srgbClr val="FFFF00"/>
                </a:solidFill>
              </a:rPr>
              <a:t>;</a:t>
            </a:r>
          </a:p>
          <a:p>
            <a:pPr marL="0" indent="0">
              <a:buNone/>
            </a:pPr>
            <a:r>
              <a:rPr lang="en-US" altLang="zh-CN" dirty="0" smtClean="0">
                <a:solidFill>
                  <a:srgbClr val="FF0000"/>
                </a:solidFill>
              </a:rPr>
              <a:t>    result</a:t>
            </a:r>
            <a:r>
              <a:rPr lang="en-US" altLang="zh-CN" dirty="0" smtClean="0"/>
              <a:t> </a:t>
            </a:r>
            <a:r>
              <a:rPr lang="en-US" altLang="zh-CN" dirty="0"/>
              <a:t>= 3.1415926 * r * r * h;</a:t>
            </a:r>
          </a:p>
          <a:p>
            <a:pPr marL="0" indent="0">
              <a:buNone/>
            </a:pPr>
            <a:r>
              <a:rPr lang="en-US" altLang="zh-CN" dirty="0" smtClean="0">
                <a:solidFill>
                  <a:srgbClr val="FFFF00"/>
                </a:solidFill>
              </a:rPr>
              <a:t>    return </a:t>
            </a:r>
            <a:r>
              <a:rPr lang="en-US" altLang="zh-CN" dirty="0">
                <a:solidFill>
                  <a:srgbClr val="FF0000"/>
                </a:solidFill>
              </a:rPr>
              <a:t>result</a:t>
            </a:r>
            <a:r>
              <a:rPr lang="en-US" altLang="zh-CN" dirty="0">
                <a:solidFill>
                  <a:srgbClr val="FFFF00"/>
                </a:solidFill>
              </a:rPr>
              <a:t>;</a:t>
            </a:r>
          </a:p>
          <a:p>
            <a:pPr marL="0" indent="0">
              <a:buNone/>
            </a:pPr>
            <a:r>
              <a:rPr lang="en-US" altLang="zh-CN" dirty="0"/>
              <a:t>}</a:t>
            </a:r>
            <a:endParaRPr lang="zh-CN" altLang="en-US" dirty="0"/>
          </a:p>
        </p:txBody>
      </p:sp>
      <p:cxnSp>
        <p:nvCxnSpPr>
          <p:cNvPr id="12" name="直接连接符 11"/>
          <p:cNvCxnSpPr/>
          <p:nvPr/>
        </p:nvCxnSpPr>
        <p:spPr>
          <a:xfrm>
            <a:off x="526351" y="3717032"/>
            <a:ext cx="815010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7747963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Rectangle 9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0" indent="0"/>
            <a:r>
              <a:rPr lang="zh-CN" altLang="en-US" dirty="0"/>
              <a:t>指出函数类型、函数名、形参、函数头、函数体、返回值？</a:t>
            </a:r>
          </a:p>
        </p:txBody>
      </p:sp>
      <p:sp>
        <p:nvSpPr>
          <p:cNvPr id="12290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zh-CN" dirty="0" smtClean="0"/>
              <a:t>double cylinder (double r, double h)</a:t>
            </a:r>
          </a:p>
          <a:p>
            <a:pPr marL="0" indent="0">
              <a:buNone/>
            </a:pPr>
            <a:r>
              <a:rPr lang="en-US" altLang="zh-CN" dirty="0" smtClean="0"/>
              <a:t>{		 		</a:t>
            </a:r>
          </a:p>
          <a:p>
            <a:pPr marL="0" indent="0">
              <a:buNone/>
            </a:pPr>
            <a:r>
              <a:rPr lang="en-US" altLang="zh-CN" dirty="0" smtClean="0"/>
              <a:t>   double result;</a:t>
            </a:r>
          </a:p>
          <a:p>
            <a:pPr marL="0" indent="0">
              <a:buNone/>
            </a:pPr>
            <a:r>
              <a:rPr lang="en-US" altLang="zh-CN" dirty="0" smtClean="0"/>
              <a:t>   result = 3.1415926 * r * r * h;</a:t>
            </a:r>
          </a:p>
          <a:p>
            <a:pPr marL="0" indent="0">
              <a:buNone/>
            </a:pPr>
            <a:r>
              <a:rPr lang="en-US" altLang="zh-CN" dirty="0"/>
              <a:t> </a:t>
            </a:r>
            <a:r>
              <a:rPr lang="en-US" altLang="zh-CN" dirty="0" smtClean="0"/>
              <a:t>  return result;</a:t>
            </a:r>
          </a:p>
          <a:p>
            <a:pPr marL="0" indent="0">
              <a:buNone/>
            </a:pPr>
            <a:r>
              <a:rPr lang="en-US" altLang="zh-CN" dirty="0" smtClean="0"/>
              <a:t>}</a:t>
            </a:r>
          </a:p>
          <a:p>
            <a:pPr marL="0" indent="0">
              <a:buNone/>
            </a:pPr>
            <a:endParaRPr lang="en-US" altLang="zh-CN" dirty="0" smtClean="0"/>
          </a:p>
        </p:txBody>
      </p:sp>
    </p:spTree>
    <p:extLst>
      <p:ext uri="{BB962C8B-B14F-4D97-AF65-F5344CB8AC3E}">
        <p14:creationId xmlns:p14="http://schemas.microsoft.com/office/powerpoint/2010/main" val="35734242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en-US" dirty="0" smtClean="0"/>
              <a:t>无结果的函数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85000" lnSpcReduction="10000"/>
          </a:bodyPr>
          <a:lstStyle/>
          <a:p>
            <a:pPr marL="0" lvl="1" indent="0">
              <a:buNone/>
            </a:pPr>
            <a:r>
              <a:rPr lang="zh-CN" altLang="en-US" sz="3300" dirty="0">
                <a:solidFill>
                  <a:schemeClr val="tx1"/>
                </a:solidFill>
              </a:rPr>
              <a:t>函数也可以完成一系列操作步骤，不返回任何运算结果。</a:t>
            </a:r>
          </a:p>
          <a:p>
            <a:pPr marL="0" indent="0">
              <a:buNone/>
            </a:pPr>
            <a:endParaRPr lang="en-US" altLang="zh-CN" dirty="0" smtClean="0"/>
          </a:p>
          <a:p>
            <a:pPr marL="0" indent="0">
              <a:buNone/>
            </a:pPr>
            <a:r>
              <a:rPr lang="en-US" altLang="zh-CN" dirty="0" smtClean="0">
                <a:solidFill>
                  <a:srgbClr val="FF0000"/>
                </a:solidFill>
              </a:rPr>
              <a:t>void</a:t>
            </a:r>
            <a:r>
              <a:rPr lang="en-US" altLang="zh-CN" dirty="0" smtClean="0">
                <a:solidFill>
                  <a:srgbClr val="FFFF00"/>
                </a:solidFill>
              </a:rPr>
              <a:t> </a:t>
            </a:r>
            <a:r>
              <a:rPr lang="zh-CN" altLang="en-US" dirty="0" smtClean="0">
                <a:solidFill>
                  <a:srgbClr val="FFFF00"/>
                </a:solidFill>
              </a:rPr>
              <a:t>函数名（参数表）</a:t>
            </a:r>
            <a:endParaRPr lang="en-US" altLang="zh-CN" dirty="0" smtClean="0">
              <a:solidFill>
                <a:srgbClr val="FFFF00"/>
              </a:solidFill>
            </a:endParaRPr>
          </a:p>
          <a:p>
            <a:pPr marL="0" indent="0">
              <a:buNone/>
            </a:pPr>
            <a:r>
              <a:rPr lang="en-US" altLang="zh-CN" dirty="0" smtClean="0">
                <a:solidFill>
                  <a:srgbClr val="FFFF00"/>
                </a:solidFill>
              </a:rPr>
              <a:t>{</a:t>
            </a:r>
          </a:p>
          <a:p>
            <a:pPr marL="0" indent="0">
              <a:buNone/>
            </a:pPr>
            <a:r>
              <a:rPr lang="en-US" altLang="zh-CN" dirty="0" smtClean="0">
                <a:solidFill>
                  <a:srgbClr val="FFFF00"/>
                </a:solidFill>
              </a:rPr>
              <a:t>    </a:t>
            </a:r>
            <a:r>
              <a:rPr lang="zh-CN" altLang="en-US" dirty="0" smtClean="0">
                <a:solidFill>
                  <a:srgbClr val="FFFF00"/>
                </a:solidFill>
              </a:rPr>
              <a:t>函数实现语句</a:t>
            </a:r>
            <a:endParaRPr lang="en-US" altLang="zh-CN" dirty="0" smtClean="0">
              <a:solidFill>
                <a:srgbClr val="FFFF00"/>
              </a:solidFill>
            </a:endParaRPr>
          </a:p>
          <a:p>
            <a:pPr marL="0" indent="0">
              <a:buNone/>
            </a:pPr>
            <a:r>
              <a:rPr lang="en-US" altLang="zh-CN" dirty="0" smtClean="0">
                <a:solidFill>
                  <a:srgbClr val="FFFF00"/>
                </a:solidFill>
              </a:rPr>
              <a:t>}</a:t>
            </a:r>
          </a:p>
          <a:p>
            <a:r>
              <a:rPr lang="en-US" altLang="zh-CN" dirty="0" smtClean="0">
                <a:solidFill>
                  <a:srgbClr val="FF0000"/>
                </a:solidFill>
              </a:rPr>
              <a:t>void</a:t>
            </a:r>
            <a:r>
              <a:rPr lang="zh-CN" altLang="en-US" dirty="0" smtClean="0"/>
              <a:t>不可少</a:t>
            </a:r>
            <a:r>
              <a:rPr lang="zh-CN" altLang="en-US" dirty="0" smtClean="0">
                <a:solidFill>
                  <a:schemeClr val="bg2"/>
                </a:solidFill>
              </a:rPr>
              <a:t>，</a:t>
            </a:r>
            <a:r>
              <a:rPr lang="zh-CN" altLang="en-US" dirty="0" smtClean="0">
                <a:solidFill>
                  <a:srgbClr val="FFFF00"/>
                </a:solidFill>
              </a:rPr>
              <a:t>否则</a:t>
            </a:r>
            <a:r>
              <a:rPr lang="zh-CN" altLang="en-US" dirty="0" smtClean="0">
                <a:solidFill>
                  <a:srgbClr val="00B050"/>
                </a:solidFill>
              </a:rPr>
              <a:t>默认为</a:t>
            </a:r>
            <a:r>
              <a:rPr lang="en-US" altLang="zh-CN" dirty="0" err="1" smtClean="0">
                <a:solidFill>
                  <a:srgbClr val="CC0066"/>
                </a:solidFill>
              </a:rPr>
              <a:t>int</a:t>
            </a:r>
            <a:endParaRPr lang="en-US" altLang="zh-CN" dirty="0" smtClean="0">
              <a:solidFill>
                <a:srgbClr val="CC0066"/>
              </a:solidFill>
            </a:endParaRPr>
          </a:p>
          <a:p>
            <a:r>
              <a:rPr lang="zh-CN" altLang="en-US" dirty="0"/>
              <a:t>可以</a:t>
            </a:r>
            <a:r>
              <a:rPr lang="zh-CN" altLang="en-US" dirty="0" smtClean="0"/>
              <a:t>没有</a:t>
            </a:r>
            <a:r>
              <a:rPr lang="en-US" altLang="zh-CN" dirty="0" smtClean="0"/>
              <a:t>return</a:t>
            </a:r>
            <a:r>
              <a:rPr lang="zh-CN" altLang="en-US" dirty="0" smtClean="0"/>
              <a:t>语句</a:t>
            </a:r>
            <a:endParaRPr lang="en-US" altLang="zh-CN" dirty="0" smtClean="0"/>
          </a:p>
          <a:p>
            <a:r>
              <a:rPr lang="zh-CN" altLang="en-US" dirty="0" smtClean="0"/>
              <a:t>可用</a:t>
            </a:r>
            <a:r>
              <a:rPr lang="en-US" altLang="zh-CN" dirty="0" smtClean="0"/>
              <a:t>return</a:t>
            </a:r>
            <a:r>
              <a:rPr lang="zh-CN" altLang="en-US" dirty="0" smtClean="0"/>
              <a:t>提前结束函数（一般是在分支语句中）</a:t>
            </a:r>
            <a:endParaRPr lang="en-US" altLang="zh-CN" dirty="0" smtClean="0"/>
          </a:p>
          <a:p>
            <a:endParaRPr lang="zh-CN" altLang="en-US" dirty="0">
              <a:solidFill>
                <a:srgbClr val="CC0066"/>
              </a:solidFill>
              <a:ea typeface="仿宋_GB2312" pitchFamily="49" charset="-122"/>
            </a:endParaRPr>
          </a:p>
          <a:p>
            <a:pPr marL="0" indent="0">
              <a:buNone/>
            </a:pPr>
            <a:endParaRPr lang="en-US" altLang="zh-CN" dirty="0" smtClean="0"/>
          </a:p>
          <a:p>
            <a:pPr marL="0" indent="0">
              <a:buNone/>
            </a:pPr>
            <a:endParaRPr lang="en-US" altLang="zh-CN" dirty="0"/>
          </a:p>
          <a:p>
            <a:pPr marL="0" indent="0">
              <a:buNone/>
            </a:pPr>
            <a:endParaRPr lang="zh-CN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1481572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三、函数的调用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zh-CN" altLang="en-US" dirty="0" smtClean="0"/>
              <a:t>定义一个函数后，就可以在程序中调用这个函数</a:t>
            </a:r>
          </a:p>
          <a:p>
            <a:endParaRPr lang="zh-CN" altLang="en-US" dirty="0" smtClean="0"/>
          </a:p>
          <a:p>
            <a:r>
              <a:rPr lang="zh-CN" altLang="en-US" dirty="0" smtClean="0"/>
              <a:t>调用标准库函数时，在程序的最前面用</a:t>
            </a:r>
            <a:endParaRPr lang="en-US" altLang="zh-CN" dirty="0" smtClean="0"/>
          </a:p>
          <a:p>
            <a:pPr marL="457200" lvl="1" indent="0">
              <a:buNone/>
            </a:pPr>
            <a:r>
              <a:rPr lang="en-US" altLang="zh-CN" dirty="0" smtClean="0"/>
              <a:t>#include</a:t>
            </a:r>
          </a:p>
          <a:p>
            <a:pPr marL="0" indent="0">
              <a:buNone/>
            </a:pPr>
            <a:r>
              <a:rPr lang="zh-CN" altLang="en-US" dirty="0" smtClean="0"/>
              <a:t>  命令包含相应的头文件</a:t>
            </a:r>
            <a:endParaRPr lang="en-US" altLang="zh-CN" dirty="0" smtClean="0"/>
          </a:p>
          <a:p>
            <a:pPr marL="0" indent="0">
              <a:buNone/>
            </a:pPr>
            <a:endParaRPr lang="zh-CN" altLang="en-US" dirty="0" smtClean="0"/>
          </a:p>
          <a:p>
            <a:r>
              <a:rPr lang="zh-CN" altLang="en-US" dirty="0" smtClean="0"/>
              <a:t>调用自定义函数时，程序中必须有相应的函数定义。</a:t>
            </a:r>
          </a:p>
        </p:txBody>
      </p:sp>
    </p:spTree>
    <p:extLst>
      <p:ext uri="{BB962C8B-B14F-4D97-AF65-F5344CB8AC3E}">
        <p14:creationId xmlns:p14="http://schemas.microsoft.com/office/powerpoint/2010/main" val="36723622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凤舞九天">
  <a:themeElements>
    <a:clrScheme name="波形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凤舞九天">
      <a:majorFont>
        <a:latin typeface="Footlight MT Light"/>
        <a:ea typeface=""/>
        <a:cs typeface=""/>
        <a:font script="Jpan" typeface="ＭＳ Ｐゴシック"/>
        <a:font script="Hang" typeface="맑은 고딕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oudy Old Style"/>
        <a:ea typeface=""/>
        <a:cs typeface=""/>
        <a:font script="Jpan" typeface="ＭＳ Ｐ明朝"/>
        <a:font script="Hang" typeface="HY견명조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凤舞九天">
      <a:fillStyleLst>
        <a:solidFill>
          <a:schemeClr val="phClr">
            <a:tint val="100000"/>
            <a:shade val="100000"/>
            <a:hueMod val="100000"/>
            <a:satMod val="100000"/>
          </a:schemeClr>
        </a:solidFill>
        <a:gradFill rotWithShape="1">
          <a:gsLst>
            <a:gs pos="0">
              <a:schemeClr val="phClr">
                <a:tint val="65000"/>
                <a:satMod val="180000"/>
              </a:schemeClr>
            </a:gs>
            <a:gs pos="50000">
              <a:schemeClr val="phClr">
                <a:tint val="40000"/>
                <a:satMod val="175000"/>
              </a:schemeClr>
            </a:gs>
            <a:gs pos="100000">
              <a:schemeClr val="phClr">
                <a:tint val="65000"/>
                <a:satMod val="180000"/>
              </a:schemeClr>
            </a:gs>
          </a:gsLst>
          <a:lin ang="0" scaled="1"/>
        </a:gradFill>
        <a:gradFill rotWithShape="1">
          <a:gsLst>
            <a:gs pos="0">
              <a:schemeClr val="phClr">
                <a:shade val="38000"/>
                <a:satMod val="150000"/>
              </a:schemeClr>
            </a:gs>
            <a:gs pos="50000">
              <a:schemeClr val="phClr">
                <a:shade val="100000"/>
                <a:satMod val="100000"/>
              </a:schemeClr>
            </a:gs>
            <a:gs pos="100000">
              <a:schemeClr val="phClr">
                <a:shade val="38000"/>
                <a:satMod val="150000"/>
              </a:schemeClr>
            </a:gs>
          </a:gsLst>
          <a:lin ang="0" scaled="1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90500" dist="78600" dir="2700000" rotWithShape="0">
              <a:srgbClr val="000000">
                <a:alpha val="35500"/>
              </a:srgbClr>
            </a:outerShdw>
          </a:effectLst>
        </a:effectStyle>
        <a:effectStyle>
          <a:effectLst>
            <a:outerShdw blurRad="190500" dist="78600" dir="2700000" rotWithShape="0">
              <a:srgbClr val="000000">
                <a:alpha val="35500"/>
              </a:srgbClr>
            </a:outerShdw>
          </a:effectLst>
        </a:effectStyle>
        <a:effectStyle>
          <a:effectLst>
            <a:outerShdw blurRad="190500" dist="78600" dir="2700000" rotWithShape="0">
              <a:srgbClr val="000000">
                <a:alpha val="3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>
            <a:tint val="100000"/>
            <a:shade val="100000"/>
            <a:hueMod val="100000"/>
            <a:satMod val="100000"/>
          </a:schemeClr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00000"/>
              </a:schemeClr>
            </a:gs>
            <a:gs pos="100000">
              <a:schemeClr val="phClr">
                <a:shade val="15000"/>
                <a:satMod val="300000"/>
              </a:schemeClr>
            </a:gs>
          </a:gsLst>
          <a:path path="circle">
            <a:fillToRect l="10000" t="180000" r="1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100000"/>
                <a:shade val="70000"/>
                <a:hueMod val="100000"/>
                <a:satMod val="100000"/>
              </a:schemeClr>
              <a:schemeClr val="phClr">
                <a:tint val="90000"/>
                <a:shade val="100000"/>
                <a:hueMod val="100000"/>
                <a:satMod val="100000"/>
              </a:schemeClr>
            </a:duotone>
          </a:blip>
          <a:tile tx="0" ty="0" sx="50000" sy="50000" flip="x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主题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主题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Phoenix</Template>
  <TotalTime>7182</TotalTime>
  <Words>2181</Words>
  <Application>Microsoft Office PowerPoint</Application>
  <PresentationFormat>全屏显示(4:3)</PresentationFormat>
  <Paragraphs>458</Paragraphs>
  <Slides>38</Slides>
  <Notes>2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38</vt:i4>
      </vt:variant>
    </vt:vector>
  </HeadingPairs>
  <TitlesOfParts>
    <vt:vector size="39" baseType="lpstr">
      <vt:lpstr>凤舞九天</vt:lpstr>
      <vt:lpstr>C语言程序设计基础</vt:lpstr>
      <vt:lpstr>第五章  函数 </vt:lpstr>
      <vt:lpstr>学生成绩统计程序的层次结构图 </vt:lpstr>
      <vt:lpstr>一、函数是什么？</vt:lpstr>
      <vt:lpstr>函数定义</vt:lpstr>
      <vt:lpstr>二、函数的定义</vt:lpstr>
      <vt:lpstr>指出函数类型、函数名、形参、函数头、函数体、返回值？</vt:lpstr>
      <vt:lpstr>无结果的函数</vt:lpstr>
      <vt:lpstr>三、函数的调用</vt:lpstr>
      <vt:lpstr>函数调用的形式</vt:lpstr>
      <vt:lpstr>函数调用的过程</vt:lpstr>
      <vt:lpstr>分析函数调用的过程</vt:lpstr>
      <vt:lpstr>函数调用的参数传递</vt:lpstr>
      <vt:lpstr>函数结果返回</vt:lpstr>
      <vt:lpstr>[例5-3，P94] 判断奇偶数的函数</vt:lpstr>
      <vt:lpstr>[例5-3，P94] 判断奇偶数的函数</vt:lpstr>
      <vt:lpstr>函数原型声明</vt:lpstr>
      <vt:lpstr>函数原型声明</vt:lpstr>
      <vt:lpstr>四、函数应用</vt:lpstr>
      <vt:lpstr>函数程序设计</vt:lpstr>
      <vt:lpstr>定义函数funpi，求π的近似值</vt:lpstr>
      <vt:lpstr>[例5-4, P94]源程序</vt:lpstr>
      <vt:lpstr>[例5-5，P103]输出数字金字塔</vt:lpstr>
      <vt:lpstr>[例5-5，103]数字金字塔源程序</vt:lpstr>
      <vt:lpstr>[例5-6, P100]复数运算</vt:lpstr>
      <vt:lpstr>[例5-6, P100]复数运算源程序</vt:lpstr>
      <vt:lpstr>[例5-6, P100]复数运算源程序</vt:lpstr>
      <vt:lpstr>五、变量分类</vt:lpstr>
      <vt:lpstr>全局变量</vt:lpstr>
      <vt:lpstr>局部变量</vt:lpstr>
      <vt:lpstr>局部变量和全局变量</vt:lpstr>
      <vt:lpstr>[例5-7，P103] 局部变量和全局变量。</vt:lpstr>
      <vt:lpstr>变量作用范围示例</vt:lpstr>
      <vt:lpstr>变量的生命周期</vt:lpstr>
      <vt:lpstr>变量的存储类型</vt:lpstr>
      <vt:lpstr>静态变量</vt:lpstr>
      <vt:lpstr>[例5-9] 静态变量示例：计算1-n的阶乘</vt:lpstr>
      <vt:lpstr>本章要点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chap1 引言</dc:title>
  <dc:creator>yanhui</dc:creator>
  <cp:lastModifiedBy>liu</cp:lastModifiedBy>
  <cp:revision>988</cp:revision>
  <dcterms:created xsi:type="dcterms:W3CDTF">1998-02-11T08:33:02Z</dcterms:created>
  <dcterms:modified xsi:type="dcterms:W3CDTF">2016-10-25T04:24:25Z</dcterms:modified>
</cp:coreProperties>
</file>