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5" r:id="rId1"/>
  </p:sldMasterIdLst>
  <p:notesMasterIdLst>
    <p:notesMasterId r:id="rId46"/>
  </p:notesMasterIdLst>
  <p:handoutMasterIdLst>
    <p:handoutMasterId r:id="rId47"/>
  </p:handoutMasterIdLst>
  <p:sldIdLst>
    <p:sldId id="378" r:id="rId2"/>
    <p:sldId id="591" r:id="rId3"/>
    <p:sldId id="593" r:id="rId4"/>
    <p:sldId id="592" r:id="rId5"/>
    <p:sldId id="426" r:id="rId6"/>
    <p:sldId id="544" r:id="rId7"/>
    <p:sldId id="546" r:id="rId8"/>
    <p:sldId id="547" r:id="rId9"/>
    <p:sldId id="543" r:id="rId10"/>
    <p:sldId id="549" r:id="rId11"/>
    <p:sldId id="550" r:id="rId12"/>
    <p:sldId id="551" r:id="rId13"/>
    <p:sldId id="552" r:id="rId14"/>
    <p:sldId id="553" r:id="rId15"/>
    <p:sldId id="554" r:id="rId16"/>
    <p:sldId id="555" r:id="rId17"/>
    <p:sldId id="556" r:id="rId18"/>
    <p:sldId id="558" r:id="rId19"/>
    <p:sldId id="560" r:id="rId20"/>
    <p:sldId id="561" r:id="rId21"/>
    <p:sldId id="563" r:id="rId22"/>
    <p:sldId id="564" r:id="rId23"/>
    <p:sldId id="565" r:id="rId24"/>
    <p:sldId id="567" r:id="rId25"/>
    <p:sldId id="569" r:id="rId26"/>
    <p:sldId id="570" r:id="rId27"/>
    <p:sldId id="571" r:id="rId28"/>
    <p:sldId id="573" r:id="rId29"/>
    <p:sldId id="574" r:id="rId30"/>
    <p:sldId id="575" r:id="rId31"/>
    <p:sldId id="578" r:id="rId32"/>
    <p:sldId id="576" r:id="rId33"/>
    <p:sldId id="577" r:id="rId34"/>
    <p:sldId id="579" r:id="rId35"/>
    <p:sldId id="581" r:id="rId36"/>
    <p:sldId id="580" r:id="rId37"/>
    <p:sldId id="582" r:id="rId38"/>
    <p:sldId id="583" r:id="rId39"/>
    <p:sldId id="584" r:id="rId40"/>
    <p:sldId id="587" r:id="rId41"/>
    <p:sldId id="585" r:id="rId42"/>
    <p:sldId id="588" r:id="rId43"/>
    <p:sldId id="590" r:id="rId44"/>
    <p:sldId id="594" r:id="rId4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009900"/>
    <a:srgbClr val="FF3300"/>
    <a:srgbClr val="FF9933"/>
    <a:srgbClr val="33CCCC"/>
    <a:srgbClr val="CC0066"/>
    <a:srgbClr val="000000"/>
    <a:srgbClr val="008080"/>
    <a:srgbClr val="FF9966"/>
    <a:srgbClr val="757E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16DA210-FB5B-4158-B5E0-FEB733F419BA}" styleName="浅色样式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DBED569-4797-4DF1-A0F4-6AAB3CD982D8}" styleName="浅色样式 3 - 强调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浅色样式 1 - 强调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218" autoAdjust="0"/>
    <p:restoredTop sz="94643" autoAdjust="0"/>
  </p:normalViewPr>
  <p:slideViewPr>
    <p:cSldViewPr>
      <p:cViewPr>
        <p:scale>
          <a:sx n="75" d="100"/>
          <a:sy n="75" d="100"/>
        </p:scale>
        <p:origin x="-1944" y="-82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-2549" y="-8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handoutMaster" Target="handoutMasters/handout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1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1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1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1" sz="1200">
                <a:latin typeface="Times New Roman" pitchFamily="18" charset="0"/>
              </a:defRPr>
            </a:lvl1pPr>
          </a:lstStyle>
          <a:p>
            <a:pPr>
              <a:defRPr/>
            </a:pPr>
            <a:fld id="{59A1641E-8083-46A4-9CDB-657123491BC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160073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1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1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8916" name="Rectangle 4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1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1" sz="1200">
                <a:latin typeface="Times New Roman" pitchFamily="18" charset="0"/>
              </a:defRPr>
            </a:lvl1pPr>
          </a:lstStyle>
          <a:p>
            <a:pPr>
              <a:defRPr/>
            </a:pPr>
            <a:fld id="{57A737B0-5BEA-48F1-8705-0962B05D44D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221131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A737B0-5BEA-48F1-8705-0962B05D44DA}" type="slidenum">
              <a:rPr lang="zh-CN" altLang="en-US" smtClean="0"/>
              <a:pPr>
                <a:defRPr/>
              </a:pPr>
              <a:t>16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158195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A737B0-5BEA-48F1-8705-0962B05D44DA}" type="slidenum">
              <a:rPr lang="zh-CN" altLang="en-US" smtClean="0"/>
              <a:pPr>
                <a:defRPr/>
              </a:pPr>
              <a:t>17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158195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A737B0-5BEA-48F1-8705-0962B05D44DA}" type="slidenum">
              <a:rPr lang="zh-CN" altLang="en-US" smtClean="0"/>
              <a:pPr>
                <a:defRPr/>
              </a:pPr>
              <a:t>18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4694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A737B0-5BEA-48F1-8705-0962B05D44DA}" type="slidenum">
              <a:rPr lang="zh-CN" altLang="en-US" smtClean="0"/>
              <a:pPr>
                <a:defRPr/>
              </a:pPr>
              <a:t>20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4694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A737B0-5BEA-48F1-8705-0962B05D44DA}" type="slidenum">
              <a:rPr lang="zh-CN" altLang="en-US" smtClean="0"/>
              <a:pPr>
                <a:defRPr/>
              </a:pPr>
              <a:t>21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4694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A737B0-5BEA-48F1-8705-0962B05D44DA}" type="slidenum">
              <a:rPr lang="zh-CN" altLang="en-US" smtClean="0"/>
              <a:pPr>
                <a:defRPr/>
              </a:pPr>
              <a:t>22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158195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A737B0-5BEA-48F1-8705-0962B05D44DA}" type="slidenum">
              <a:rPr lang="zh-CN" altLang="en-US" smtClean="0"/>
              <a:pPr>
                <a:defRPr/>
              </a:pPr>
              <a:t>23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158195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A737B0-5BEA-48F1-8705-0962B05D44DA}" type="slidenum">
              <a:rPr lang="zh-CN" altLang="en-US" smtClean="0"/>
              <a:pPr>
                <a:defRPr/>
              </a:pPr>
              <a:t>24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158195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A737B0-5BEA-48F1-8705-0962B05D44DA}" type="slidenum">
              <a:rPr lang="zh-CN" altLang="en-US" smtClean="0"/>
              <a:pPr>
                <a:defRPr/>
              </a:pPr>
              <a:t>25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158195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  <a:lum bright="-10000" contrast="-40000"/>
          </a:blip>
          <a:stretch>
            <a:fillRect/>
          </a:stretch>
        </p:blipFill>
        <p:spPr>
          <a:xfrm>
            <a:off x="3" y="5214949"/>
            <a:ext cx="1472173" cy="164305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214424"/>
            <a:ext cx="7772400" cy="1470025"/>
          </a:xfrm>
        </p:spPr>
        <p:txBody>
          <a:bodyPr/>
          <a:lstStyle>
            <a:lvl1pPr algn="ctr">
              <a:defRPr sz="480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1733" y="2759582"/>
            <a:ext cx="6100534" cy="1740989"/>
          </a:xfrm>
        </p:spPr>
        <p:txBody>
          <a:bodyPr anchor="t"/>
          <a:lstStyle>
            <a:lvl1pPr marL="0" indent="0" algn="ctr">
              <a:buNone/>
              <a:defRPr lang="zh-CN" altLang="en-US" dirty="0"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zh-CN" altLang="en-US" dirty="0" smtClean="0"/>
              <a:t>单击此处编辑母版副标题样式</a:t>
            </a:r>
            <a:endParaRPr kumimoji="0"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FA6286-CB94-45D7-998B-3B3E47EC4A79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286644" y="274639"/>
            <a:ext cx="1400156" cy="5940444"/>
          </a:xfrm>
        </p:spPr>
        <p:txBody>
          <a:bodyPr vert="eaVert"/>
          <a:lstStyle>
            <a:lvl1pPr algn="ctr">
              <a:defRPr>
                <a:effectLst>
                  <a:outerShdw dist="50800" dir="18900000" algn="tl" rotWithShape="0">
                    <a:srgbClr val="000000">
                      <a:alpha val="75000"/>
                    </a:srgbClr>
                  </a:outerShdw>
                </a:effectLst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758006" cy="5940444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7E0B85-DB53-425D-AF23-C4D84F16102A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9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CN" altLang="en-US" dirty="0" smtClean="0"/>
              <a:t>单击此处编辑母版标题样式</a:t>
            </a:r>
            <a:endParaRPr kumimoji="0"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dirty="0" smtClean="0"/>
              <a:t>单击此处编辑母版文本样式</a:t>
            </a:r>
          </a:p>
          <a:p>
            <a:pPr lvl="1" eaLnBrk="1" latinLnBrk="0" hangingPunct="1"/>
            <a:r>
              <a:rPr lang="zh-CN" altLang="en-US" dirty="0" smtClean="0"/>
              <a:t>第二级</a:t>
            </a:r>
          </a:p>
          <a:p>
            <a:pPr lvl="2" eaLnBrk="1" latinLnBrk="0" hangingPunct="1"/>
            <a:r>
              <a:rPr lang="zh-CN" altLang="en-US" dirty="0" smtClean="0"/>
              <a:t>第三级</a:t>
            </a:r>
          </a:p>
          <a:p>
            <a:pPr lvl="3" eaLnBrk="1" latinLnBrk="0" hangingPunct="1"/>
            <a:r>
              <a:rPr lang="zh-CN" altLang="en-US" dirty="0" smtClean="0"/>
              <a:t>第四级</a:t>
            </a:r>
          </a:p>
          <a:p>
            <a:pPr lvl="4" eaLnBrk="1" latinLnBrk="0" hangingPunct="1"/>
            <a:r>
              <a:rPr lang="zh-CN" altLang="en-US" dirty="0" smtClean="0"/>
              <a:t>第五级</a:t>
            </a:r>
            <a:endParaRPr kumimoji="0"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469C93-C33A-457B-B141-E0DA5E2594F6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9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143369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643183"/>
            <a:ext cx="7772400" cy="1500187"/>
          </a:xfrm>
        </p:spPr>
        <p:txBody>
          <a:bodyPr anchor="b"/>
          <a:lstStyle>
            <a:lvl1pPr marL="0" indent="0">
              <a:buNone/>
              <a:defRPr lang="zh-CN" altLang="en-US" sz="2800" smtClean="0">
                <a:effectLst/>
              </a:defRPr>
            </a:lvl1pPr>
            <a:lvl2pPr marL="457200" indent="0">
              <a:buNone/>
              <a:defRPr lang="zh-CN" altLang="en-US" sz="2400" smtClean="0">
                <a:effectLst/>
              </a:defRPr>
            </a:lvl2pPr>
            <a:lvl3pPr marL="914400" indent="0">
              <a:buNone/>
              <a:defRPr lang="zh-CN" altLang="en-US" sz="2000" smtClean="0">
                <a:effectLst/>
              </a:defRPr>
            </a:lvl3pPr>
            <a:lvl4pPr marL="1371600" indent="0">
              <a:buNone/>
              <a:defRPr lang="zh-CN" altLang="en-US" sz="1600" smtClean="0">
                <a:effectLst/>
              </a:defRPr>
            </a:lvl4pPr>
            <a:lvl5pPr marL="1828800" indent="0">
              <a:buNone/>
              <a:defRPr lang="zh-CN" altLang="en-US" sz="1400" dirty="0" smtClean="0">
                <a:effectLst/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AB0BA5-D2FA-4596-8068-921CA2942E55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  <a:lum bright="-10000" contrast="-30000"/>
          </a:blip>
          <a:stretch>
            <a:fillRect/>
          </a:stretch>
        </p:blipFill>
        <p:spPr>
          <a:xfrm>
            <a:off x="7480636" y="1"/>
            <a:ext cx="1663364" cy="23574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6A2224-08F2-472E-818A-E72F6E704BF6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9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AEDBEC-7D28-4E5E-8157-BFFB55974D52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11" name="图片 10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9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EEEBB5-02B7-4F8C-93FF-D8777F5FF3EA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9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50D6FB-756F-4F55-91C3-1B773CB64368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9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1177" y="5357827"/>
            <a:ext cx="8226225" cy="768028"/>
          </a:xfrm>
        </p:spPr>
        <p:txBody>
          <a:bodyPr anchor="ctr"/>
          <a:lstStyle>
            <a:lvl1pPr algn="ctr">
              <a:defRPr lang="zh-CN" altLang="en-US" sz="3600" b="0" kern="1200" spc="50" dirty="0">
                <a:ln w="12700">
                  <a:noFill/>
                  <a:prstDash val="solid"/>
                </a:ln>
                <a:solidFill>
                  <a:schemeClr val="accent4"/>
                </a:solidFill>
                <a:effectLst>
                  <a:outerShdw blurRad="38100" dist="20320" dir="2700000" algn="tl" rotWithShape="0">
                    <a:srgbClr val="000000">
                      <a:alpha val="7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0382" y="428605"/>
            <a:ext cx="5111750" cy="48577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679088" y="1357297"/>
            <a:ext cx="3008313" cy="392909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8E2A49-151F-4F22-ADE4-04E844A4897C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9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500177"/>
            <a:ext cx="8229600" cy="4714907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2A6C9E-1646-43D8-8CC0-5D5E07A5B90B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9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7776000" cy="11430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matte">
              <a:bevelT w="12700" h="12700"/>
            </a:sp3d>
          </a:bodyPr>
          <a:lstStyle/>
          <a:p>
            <a:r>
              <a:rPr kumimoji="0" lang="zh-CN" altLang="en-US" dirty="0" smtClean="0"/>
              <a:t>单击此处编辑母版标题样式</a:t>
            </a:r>
            <a:endParaRPr kumimoji="0" 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zh-CN" altLang="en-US" dirty="0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dirty="0" smtClean="0"/>
              <a:t>第二级</a:t>
            </a:r>
          </a:p>
          <a:p>
            <a:pPr lvl="2" eaLnBrk="1" latinLnBrk="0" hangingPunct="1"/>
            <a:r>
              <a:rPr kumimoji="0" lang="zh-CN" altLang="en-US" dirty="0" smtClean="0"/>
              <a:t>第三级</a:t>
            </a:r>
          </a:p>
          <a:p>
            <a:pPr lvl="3" eaLnBrk="1" latinLnBrk="0" hangingPunct="1"/>
            <a:r>
              <a:rPr kumimoji="0" lang="zh-CN" altLang="en-US" dirty="0" smtClean="0"/>
              <a:t>第四级</a:t>
            </a:r>
          </a:p>
          <a:p>
            <a:pPr lvl="4" eaLnBrk="1" latinLnBrk="0" hangingPunct="1"/>
            <a:r>
              <a:rPr kumimoji="0" lang="zh-CN" altLang="en-US" dirty="0" smtClean="0"/>
              <a:t>第五级</a:t>
            </a:r>
            <a:endParaRPr kumimoji="0"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274320" rtlCol="0" anchor="ctr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45720" tIns="45720" rIns="45720" rtlCol="0" anchor="ctr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69AC93E1-E19E-431D-AFD2-2AADF5969F72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76" r:id="rId1"/>
    <p:sldLayoutId id="2147483977" r:id="rId2"/>
    <p:sldLayoutId id="2147483978" r:id="rId3"/>
    <p:sldLayoutId id="2147483979" r:id="rId4"/>
    <p:sldLayoutId id="2147483980" r:id="rId5"/>
    <p:sldLayoutId id="2147483981" r:id="rId6"/>
    <p:sldLayoutId id="2147483982" r:id="rId7"/>
    <p:sldLayoutId id="2147483983" r:id="rId8"/>
    <p:sldLayoutId id="2147483985" r:id="rId9"/>
    <p:sldLayoutId id="2147483986" r:id="rId10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lang="zh-CN" altLang="en-US" sz="4400" b="0" kern="1200" spc="50" dirty="0">
          <a:ln w="12700">
            <a:noFill/>
            <a:prstDash val="solid"/>
          </a:ln>
          <a:solidFill>
            <a:srgbClr val="FFFF00"/>
          </a:solidFill>
          <a:effectLst>
            <a:outerShdw blurRad="38100" dist="20320" dir="2700000" algn="tl" rotWithShape="0">
              <a:srgbClr val="000000">
                <a:alpha val="70000"/>
              </a:srgbClr>
            </a:outerShdw>
          </a:effectLst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"/>
        <a:defRPr kumimoji="0" sz="3200" kern="1200">
          <a:solidFill>
            <a:schemeClr val="tx1"/>
          </a:solidFill>
          <a:latin typeface="楷体" pitchFamily="49" charset="-122"/>
          <a:ea typeface="楷体" pitchFamily="49" charset="-122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"/>
        <a:defRPr kumimoji="0" sz="2800" kern="1200">
          <a:solidFill>
            <a:srgbClr val="FFFF00"/>
          </a:solidFill>
          <a:latin typeface="楷体" pitchFamily="49" charset="-122"/>
          <a:ea typeface="楷体" pitchFamily="49" charset="-122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"/>
        <a:defRPr kumimoji="0" sz="2400" kern="1200">
          <a:solidFill>
            <a:schemeClr val="tx1"/>
          </a:solidFill>
          <a:latin typeface="楷体" pitchFamily="49" charset="-122"/>
          <a:ea typeface="楷体" pitchFamily="49" charset="-122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"/>
        <a:defRPr kumimoji="0" sz="2000" kern="1200">
          <a:solidFill>
            <a:srgbClr val="FFFF00"/>
          </a:solidFill>
          <a:latin typeface="楷体" pitchFamily="49" charset="-122"/>
          <a:ea typeface="楷体" pitchFamily="49" charset="-122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"/>
        <a:defRPr kumimoji="0" sz="2000" kern="1200">
          <a:solidFill>
            <a:schemeClr val="tx1"/>
          </a:solidFill>
          <a:latin typeface="楷体" pitchFamily="49" charset="-122"/>
          <a:ea typeface="楷体" pitchFamily="49" charset="-122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ad.zju.edu.cn/home/xgliu/C2016/homework-3-4.doc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028"/>
          <p:cNvSpPr>
            <a:spLocks noGrp="1" noChangeArrowheads="1"/>
          </p:cNvSpPr>
          <p:nvPr>
            <p:ph type="ctrTitle"/>
          </p:nvPr>
        </p:nvSpPr>
        <p:spPr>
          <a:xfrm>
            <a:off x="685800" y="1214421"/>
            <a:ext cx="7772400" cy="2142571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zh-CN" sz="6600" dirty="0" smtClean="0"/>
              <a:t>C</a:t>
            </a:r>
            <a:r>
              <a:rPr lang="zh-CN" altLang="en-US" sz="6600" dirty="0" smtClean="0"/>
              <a:t>语言程序设计基础</a:t>
            </a:r>
          </a:p>
        </p:txBody>
      </p:sp>
      <p:sp>
        <p:nvSpPr>
          <p:cNvPr id="3075" name="Rectangle 1029"/>
          <p:cNvSpPr>
            <a:spLocks noGrp="1" noChangeArrowheads="1"/>
          </p:cNvSpPr>
          <p:nvPr>
            <p:ph type="subTitle" idx="1"/>
          </p:nvPr>
        </p:nvSpPr>
        <p:spPr>
          <a:xfrm>
            <a:off x="1547664" y="3645024"/>
            <a:ext cx="6100534" cy="1071571"/>
          </a:xfrm>
        </p:spPr>
        <p:txBody>
          <a:bodyPr anchor="ctr"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zh-CN" altLang="en-US" sz="6600" dirty="0" smtClean="0">
                <a:solidFill>
                  <a:srgbClr val="92D050"/>
                </a:solidFill>
                <a:latin typeface="方正古隶简体" pitchFamily="65" charset="-122"/>
                <a:ea typeface="方正古隶简体" pitchFamily="65" charset="-122"/>
              </a:rPr>
              <a:t>刘新国</a:t>
            </a:r>
          </a:p>
        </p:txBody>
      </p:sp>
      <p:sp>
        <p:nvSpPr>
          <p:cNvPr id="3076" name="灯片编号占位符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CA350B1D-F09C-4E55-AA2B-BDE9A33513F4}" type="slidenum">
              <a:rPr lang="zh-CN" altLang="en-US" smtClean="0">
                <a:latin typeface="Arial Black" pitchFamily="34" charset="0"/>
              </a:rPr>
              <a:pPr eaLnBrk="1" hangingPunct="1"/>
              <a:t>1</a:t>
            </a:fld>
            <a:endParaRPr lang="en-US" altLang="zh-CN" smtClean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标题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zh-CN" altLang="en-US" dirty="0"/>
                  <a:t>用格雷戈里公式求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l-GR" altLang="zh-CN" dirty="0"/>
                      <m:t>π</m:t>
                    </m:r>
                  </m:oMath>
                </a14:m>
                <a:endParaRPr lang="zh-CN" altLang="en-US" dirty="0"/>
              </a:p>
            </p:txBody>
          </p:sp>
        </mc:Choice>
        <mc:Fallback xmlns="">
          <p:sp>
            <p:nvSpPr>
              <p:cNvPr id="2" name="标题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 l="-3527" b="-13298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5141167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altLang="zh-CN" dirty="0"/>
              <a:t>sum = </a:t>
            </a:r>
            <a:r>
              <a:rPr lang="en-US" altLang="zh-CN" dirty="0" smtClean="0"/>
              <a:t>0</a:t>
            </a:r>
            <a:r>
              <a:rPr lang="en-US" altLang="zh-CN" dirty="0" smtClean="0"/>
              <a:t>; denominator </a:t>
            </a:r>
            <a:r>
              <a:rPr lang="en-US" altLang="zh-CN" dirty="0"/>
              <a:t>= </a:t>
            </a:r>
            <a:r>
              <a:rPr lang="en-US" altLang="zh-CN" dirty="0" smtClean="0"/>
              <a:t>1; flag </a:t>
            </a:r>
            <a:r>
              <a:rPr lang="en-US" altLang="zh-CN" dirty="0"/>
              <a:t>= </a:t>
            </a:r>
            <a:r>
              <a:rPr lang="en-US" altLang="zh-CN" dirty="0" smtClean="0"/>
              <a:t>1; </a:t>
            </a:r>
          </a:p>
          <a:p>
            <a:pPr marL="0" indent="0">
              <a:buNone/>
            </a:pPr>
            <a:r>
              <a:rPr lang="en-US" altLang="zh-CN" dirty="0" smtClean="0"/>
              <a:t>item </a:t>
            </a:r>
            <a:r>
              <a:rPr lang="en-US" altLang="zh-CN" dirty="0"/>
              <a:t>= </a:t>
            </a:r>
            <a:r>
              <a:rPr lang="en-US" altLang="zh-CN" dirty="0" smtClean="0"/>
              <a:t>1.0; </a:t>
            </a:r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while( </a:t>
            </a:r>
            <a:r>
              <a:rPr lang="en-US" altLang="zh-CN" dirty="0" err="1" smtClean="0">
                <a:solidFill>
                  <a:srgbClr val="00B050"/>
                </a:solidFill>
              </a:rPr>
              <a:t>fabs</a:t>
            </a:r>
            <a:r>
              <a:rPr lang="en-US" altLang="zh-CN" dirty="0" smtClean="0">
                <a:solidFill>
                  <a:srgbClr val="00B050"/>
                </a:solidFill>
              </a:rPr>
              <a:t>(item) &gt; 0.0001 </a:t>
            </a:r>
            <a:r>
              <a:rPr lang="en-US" altLang="zh-CN" dirty="0" smtClean="0"/>
              <a:t>)</a:t>
            </a:r>
          </a:p>
          <a:p>
            <a:pPr marL="0" indent="0">
              <a:buNone/>
            </a:pPr>
            <a:r>
              <a:rPr lang="en-US" altLang="zh-CN" dirty="0" smtClean="0"/>
              <a:t>{</a:t>
            </a:r>
          </a:p>
          <a:p>
            <a:pPr marL="0" indent="0">
              <a:buNone/>
            </a:pPr>
            <a:r>
              <a:rPr lang="en-US" altLang="zh-CN" dirty="0" smtClean="0"/>
              <a:t>   item = flag * 1.0/denominator;</a:t>
            </a:r>
          </a:p>
          <a:p>
            <a:pPr marL="0" indent="0">
              <a:buNone/>
            </a:pPr>
            <a:r>
              <a:rPr lang="en-US" altLang="zh-CN" dirty="0" smtClean="0"/>
              <a:t>   sum = sum + item;</a:t>
            </a:r>
          </a:p>
          <a:p>
            <a:pPr marL="0" indent="0">
              <a:buNone/>
            </a:pPr>
            <a:r>
              <a:rPr lang="en-US" altLang="zh-CN" dirty="0" smtClean="0"/>
              <a:t>   /* </a:t>
            </a:r>
            <a:r>
              <a:rPr lang="zh-CN" altLang="en-US" dirty="0" smtClean="0"/>
              <a:t>准备下一项 </a:t>
            </a:r>
            <a:r>
              <a:rPr lang="en-US" altLang="zh-CN" dirty="0" smtClean="0"/>
              <a:t>*/</a:t>
            </a:r>
          </a:p>
          <a:p>
            <a:pPr marL="0" indent="0">
              <a:buNone/>
            </a:pPr>
            <a:r>
              <a:rPr lang="en-US" altLang="zh-CN" dirty="0" smtClean="0"/>
              <a:t>   </a:t>
            </a:r>
            <a:r>
              <a:rPr lang="en-US" altLang="zh-CN" dirty="0" smtClean="0">
                <a:solidFill>
                  <a:srgbClr val="FF0000"/>
                </a:solidFill>
              </a:rPr>
              <a:t>flag = -flag;</a:t>
            </a:r>
          </a:p>
          <a:p>
            <a:pPr marL="0" indent="0">
              <a:buNone/>
            </a:pPr>
            <a:r>
              <a:rPr lang="en-US" altLang="zh-CN" dirty="0" smtClean="0">
                <a:solidFill>
                  <a:srgbClr val="FF0000"/>
                </a:solidFill>
              </a:rPr>
              <a:t>   denominator = denominator + 2;</a:t>
            </a:r>
          </a:p>
          <a:p>
            <a:pPr marL="0" indent="0">
              <a:buNone/>
            </a:pPr>
            <a:r>
              <a:rPr lang="en-US" altLang="zh-CN" dirty="0" smtClean="0"/>
              <a:t>}</a:t>
            </a:r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err="1" smtClean="0"/>
              <a:t>printf</a:t>
            </a:r>
            <a:r>
              <a:rPr lang="en-US" altLang="zh-CN" dirty="0" smtClean="0"/>
              <a:t>( "pi = %.4f\n", </a:t>
            </a:r>
            <a:r>
              <a:rPr lang="en-US" altLang="zh-CN" dirty="0" smtClean="0">
                <a:solidFill>
                  <a:srgbClr val="FF0000"/>
                </a:solidFill>
              </a:rPr>
              <a:t>sum * 4 </a:t>
            </a:r>
            <a:r>
              <a:rPr lang="en-US" altLang="zh-CN" dirty="0" smtClean="0"/>
              <a:t>);</a:t>
            </a:r>
            <a:endParaRPr lang="en-US" altLang="zh-CN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469C93-C33A-457B-B141-E0DA5E2594F6}" type="slidenum">
              <a:rPr lang="zh-CN" altLang="en-US" smtClean="0"/>
              <a:pPr>
                <a:defRPr/>
              </a:pPr>
              <a:t>10</a:t>
            </a:fld>
            <a:endParaRPr lang="en-US" altLang="zh-CN"/>
          </a:p>
        </p:txBody>
      </p:sp>
      <p:sp>
        <p:nvSpPr>
          <p:cNvPr id="5" name="矩形 4"/>
          <p:cNvSpPr/>
          <p:nvPr/>
        </p:nvSpPr>
        <p:spPr>
          <a:xfrm>
            <a:off x="2649678" y="1988840"/>
            <a:ext cx="3809056" cy="523220"/>
          </a:xfrm>
          <a:prstGeom prst="rect">
            <a:avLst/>
          </a:prstGeom>
          <a:ln>
            <a:solidFill>
              <a:srgbClr val="FFFF00"/>
            </a:solidFill>
          </a:ln>
        </p:spPr>
        <p:txBody>
          <a:bodyPr wrap="none">
            <a:spAutoFit/>
          </a:bodyPr>
          <a:lstStyle/>
          <a:p>
            <a:pPr marL="0" indent="0">
              <a:buNone/>
            </a:pPr>
            <a:r>
              <a:rPr lang="en-US" altLang="zh-CN" sz="2800" b="1" dirty="0" smtClean="0">
                <a:solidFill>
                  <a:srgbClr val="FF0000"/>
                </a:solidFill>
              </a:rPr>
              <a:t>item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的</a:t>
            </a:r>
            <a:r>
              <a:rPr lang="zh-CN" altLang="en-US" sz="2800" b="1" dirty="0" smtClean="0">
                <a:solidFill>
                  <a:srgbClr val="00B050"/>
                </a:solidFill>
              </a:rPr>
              <a:t>初值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有</a:t>
            </a:r>
            <a:r>
              <a:rPr lang="zh-CN" altLang="en-US" sz="2800" b="1" dirty="0" smtClean="0">
                <a:solidFill>
                  <a:srgbClr val="00B050"/>
                </a:solidFill>
              </a:rPr>
              <a:t>多重要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？</a:t>
            </a:r>
            <a:endParaRPr lang="en-US" altLang="zh-CN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9632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34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1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62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63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64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65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while</a:t>
            </a:r>
            <a:r>
              <a:rPr lang="zh-CN" altLang="en-US" dirty="0" smtClean="0"/>
              <a:t>语句应用（</a:t>
            </a:r>
            <a:r>
              <a:rPr lang="en-US" altLang="zh-CN" dirty="0"/>
              <a:t> </a:t>
            </a:r>
            <a:r>
              <a:rPr lang="en-US" altLang="zh-CN" dirty="0" smtClean="0"/>
              <a:t>II </a:t>
            </a:r>
            <a:r>
              <a:rPr lang="zh-CN" altLang="en-US" dirty="0" smtClean="0"/>
              <a:t>）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zh-CN" dirty="0" smtClean="0"/>
              <a:t>[</a:t>
            </a:r>
            <a:r>
              <a:rPr lang="zh-CN" altLang="en-US" dirty="0" smtClean="0"/>
              <a:t>例</a:t>
            </a:r>
            <a:r>
              <a:rPr lang="en-US" altLang="zh-CN" dirty="0" smtClean="0"/>
              <a:t>4-2</a:t>
            </a:r>
            <a:r>
              <a:rPr lang="zh-CN" altLang="en-US" dirty="0" smtClean="0"/>
              <a:t>，</a:t>
            </a:r>
            <a:r>
              <a:rPr lang="en-US" altLang="zh-CN" dirty="0" smtClean="0"/>
              <a:t>P67] </a:t>
            </a:r>
            <a:r>
              <a:rPr lang="zh-CN" altLang="en-US" dirty="0" smtClean="0"/>
              <a:t>输入一批</a:t>
            </a:r>
            <a:r>
              <a:rPr lang="zh-CN" altLang="en-US" dirty="0" smtClean="0">
                <a:solidFill>
                  <a:srgbClr val="00B050"/>
                </a:solidFill>
              </a:rPr>
              <a:t>学生成绩</a:t>
            </a:r>
            <a:r>
              <a:rPr lang="zh-CN" altLang="en-US" dirty="0" smtClean="0"/>
              <a:t>，以</a:t>
            </a:r>
            <a:r>
              <a:rPr lang="zh-CN" altLang="en-US" dirty="0" smtClean="0">
                <a:solidFill>
                  <a:srgbClr val="FF0000"/>
                </a:solidFill>
              </a:rPr>
              <a:t>负数作为结束标志</a:t>
            </a:r>
            <a:r>
              <a:rPr lang="zh-CN" altLang="en-US" dirty="0" smtClean="0"/>
              <a:t>，计算</a:t>
            </a:r>
            <a:r>
              <a:rPr lang="zh-CN" altLang="en-US" dirty="0" smtClean="0">
                <a:solidFill>
                  <a:srgbClr val="00B050"/>
                </a:solidFill>
              </a:rPr>
              <a:t>平均成绩</a:t>
            </a:r>
            <a:r>
              <a:rPr lang="zh-CN" altLang="en-US" dirty="0" smtClean="0"/>
              <a:t>，统计</a:t>
            </a:r>
            <a:r>
              <a:rPr lang="zh-CN" altLang="en-US" dirty="0" smtClean="0">
                <a:solidFill>
                  <a:srgbClr val="00B050"/>
                </a:solidFill>
              </a:rPr>
              <a:t>不及格人数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en-US" altLang="zh-CN" sz="3600" dirty="0" err="1" smtClean="0"/>
              <a:t>int</a:t>
            </a:r>
            <a:r>
              <a:rPr lang="en-US" altLang="zh-CN" sz="3600" dirty="0" smtClean="0"/>
              <a:t> </a:t>
            </a:r>
            <a:r>
              <a:rPr lang="en-US" altLang="zh-CN" sz="3600" dirty="0" err="1" smtClean="0"/>
              <a:t>num</a:t>
            </a:r>
            <a:r>
              <a:rPr lang="en-US" altLang="zh-CN" sz="3600" dirty="0" smtClean="0"/>
              <a:t>, failed;</a:t>
            </a:r>
          </a:p>
          <a:p>
            <a:pPr marL="0" indent="0">
              <a:buNone/>
            </a:pPr>
            <a:r>
              <a:rPr lang="en-US" altLang="zh-CN" sz="3600" dirty="0" smtClean="0"/>
              <a:t>double grade, sum;</a:t>
            </a:r>
          </a:p>
          <a:p>
            <a:pPr marL="0" indent="0">
              <a:buNone/>
            </a:pPr>
            <a:endParaRPr lang="en-US" altLang="zh-CN" sz="3600" dirty="0"/>
          </a:p>
          <a:p>
            <a:pPr marL="0" indent="0">
              <a:buNone/>
            </a:pPr>
            <a:r>
              <a:rPr lang="en-US" altLang="zh-CN" sz="3600" dirty="0" err="1" smtClean="0"/>
              <a:t>num</a:t>
            </a:r>
            <a:r>
              <a:rPr lang="en-US" altLang="zh-CN" sz="3600" dirty="0" smtClean="0"/>
              <a:t> = failed = 0;</a:t>
            </a:r>
          </a:p>
          <a:p>
            <a:pPr marL="0" indent="0">
              <a:buNone/>
            </a:pPr>
            <a:r>
              <a:rPr lang="en-US" altLang="zh-CN" sz="3600" dirty="0" smtClean="0"/>
              <a:t>sum = 0;</a:t>
            </a:r>
          </a:p>
          <a:p>
            <a:pPr marL="0" indent="0">
              <a:buNone/>
            </a:pPr>
            <a:endParaRPr lang="en-US" altLang="zh-CN" sz="3600" dirty="0"/>
          </a:p>
          <a:p>
            <a:pPr marL="0" indent="0">
              <a:buNone/>
            </a:pPr>
            <a:r>
              <a:rPr lang="en-US" altLang="zh-CN" sz="3600" dirty="0" err="1" smtClean="0"/>
              <a:t>printf</a:t>
            </a:r>
            <a:r>
              <a:rPr lang="en-US" altLang="zh-CN" sz="3600" dirty="0" smtClean="0"/>
              <a:t>("Enter grades:");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469C93-C33A-457B-B141-E0DA5E2594F6}" type="slidenum">
              <a:rPr lang="zh-CN" altLang="en-US" smtClean="0"/>
              <a:pPr>
                <a:defRPr/>
              </a:pPr>
              <a:t>11</a:t>
            </a:fld>
            <a:endParaRPr lang="en-US" altLang="zh-CN"/>
          </a:p>
        </p:txBody>
      </p:sp>
      <p:sp>
        <p:nvSpPr>
          <p:cNvPr id="5" name="矩形 4"/>
          <p:cNvSpPr/>
          <p:nvPr/>
        </p:nvSpPr>
        <p:spPr>
          <a:xfrm>
            <a:off x="5580112" y="2708920"/>
            <a:ext cx="2709396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indent="0">
              <a:buNone/>
            </a:pPr>
            <a:r>
              <a:rPr lang="zh-CN" altLang="en-US" sz="2800" b="1" dirty="0" smtClean="0">
                <a:solidFill>
                  <a:srgbClr val="FFFF00"/>
                </a:solidFill>
                <a:latin typeface="楷体" pitchFamily="49" charset="-122"/>
                <a:ea typeface="楷体" pitchFamily="49" charset="-122"/>
              </a:rPr>
              <a:t>成绩</a:t>
            </a:r>
            <a:r>
              <a:rPr lang="zh-CN" altLang="en-US" sz="2800" b="1" dirty="0">
                <a:solidFill>
                  <a:srgbClr val="FFFF00"/>
                </a:solidFill>
                <a:latin typeface="楷体" pitchFamily="49" charset="-122"/>
                <a:ea typeface="楷体" pitchFamily="49" charset="-122"/>
              </a:rPr>
              <a:t>个数</a:t>
            </a:r>
            <a:r>
              <a:rPr lang="zh-CN" altLang="en-US" sz="2800" b="1" dirty="0" smtClean="0">
                <a:solidFill>
                  <a:srgbClr val="FFFF00"/>
                </a:solidFill>
                <a:latin typeface="楷体" pitchFamily="49" charset="-122"/>
                <a:ea typeface="楷体" pitchFamily="49" charset="-122"/>
              </a:rPr>
              <a:t>未知！</a:t>
            </a:r>
            <a:endParaRPr lang="en-US" altLang="zh-CN" sz="2800" b="1" dirty="0" smtClean="0">
              <a:solidFill>
                <a:srgbClr val="FFFF00"/>
              </a:solidFill>
              <a:latin typeface="楷体" pitchFamily="49" charset="-122"/>
              <a:ea typeface="楷体" pitchFamily="49" charset="-122"/>
            </a:endParaRPr>
          </a:p>
          <a:p>
            <a:pPr marL="0" indent="0">
              <a:buNone/>
            </a:pPr>
            <a:r>
              <a:rPr lang="zh-CN" altLang="en-US" sz="2800" b="1" dirty="0" smtClean="0">
                <a:solidFill>
                  <a:srgbClr val="FFFF00"/>
                </a:solidFill>
                <a:latin typeface="楷体" pitchFamily="49" charset="-122"/>
                <a:ea typeface="楷体" pitchFamily="49" charset="-122"/>
              </a:rPr>
              <a:t>适合</a:t>
            </a:r>
            <a:r>
              <a:rPr lang="en-US" altLang="zh-CN" sz="2800" b="1" dirty="0" smtClean="0">
                <a:solidFill>
                  <a:srgbClr val="FFFF00"/>
                </a:solidFill>
                <a:latin typeface="楷体" pitchFamily="49" charset="-122"/>
                <a:ea typeface="楷体" pitchFamily="49" charset="-122"/>
              </a:rPr>
              <a:t>while</a:t>
            </a:r>
            <a:r>
              <a:rPr lang="zh-CN" altLang="en-US" sz="2800" b="1" dirty="0" smtClean="0">
                <a:solidFill>
                  <a:srgbClr val="FFFF00"/>
                </a:solidFill>
                <a:latin typeface="楷体" pitchFamily="49" charset="-122"/>
                <a:ea typeface="楷体" pitchFamily="49" charset="-122"/>
              </a:rPr>
              <a:t>循环</a:t>
            </a:r>
            <a:endParaRPr lang="en-US" altLang="zh-CN" sz="2800" b="1" dirty="0">
              <a:solidFill>
                <a:srgbClr val="FFFF00"/>
              </a:solidFill>
              <a:latin typeface="楷体" pitchFamily="49" charset="-122"/>
              <a:ea typeface="楷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444437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统计学生成绩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661247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altLang="zh-CN" sz="3400" dirty="0" err="1" smtClean="0"/>
              <a:t>scanf</a:t>
            </a:r>
            <a:r>
              <a:rPr lang="en-US" altLang="zh-CN" sz="3400" dirty="0" smtClean="0"/>
              <a:t>("%lf", &amp;grade);</a:t>
            </a:r>
          </a:p>
          <a:p>
            <a:pPr marL="0" indent="0">
              <a:buNone/>
            </a:pPr>
            <a:r>
              <a:rPr lang="en-US" altLang="zh-CN" sz="3400" dirty="0" smtClean="0"/>
              <a:t>while( </a:t>
            </a:r>
            <a:r>
              <a:rPr lang="en-US" altLang="zh-CN" sz="3400" dirty="0" smtClean="0">
                <a:solidFill>
                  <a:srgbClr val="00B050"/>
                </a:solidFill>
              </a:rPr>
              <a:t>grade &gt;=0 </a:t>
            </a:r>
            <a:r>
              <a:rPr lang="en-US" altLang="zh-CN" sz="3400" dirty="0" smtClean="0"/>
              <a:t>)</a:t>
            </a:r>
          </a:p>
          <a:p>
            <a:pPr marL="0" indent="0">
              <a:buNone/>
            </a:pPr>
            <a:r>
              <a:rPr lang="en-US" altLang="zh-CN" sz="3400" dirty="0" smtClean="0"/>
              <a:t>{</a:t>
            </a:r>
          </a:p>
          <a:p>
            <a:pPr marL="0" indent="0">
              <a:buNone/>
            </a:pPr>
            <a:r>
              <a:rPr lang="en-US" altLang="zh-CN" sz="3400" dirty="0"/>
              <a:t> </a:t>
            </a:r>
            <a:r>
              <a:rPr lang="en-US" altLang="zh-CN" sz="3400" dirty="0" smtClean="0"/>
              <a:t>  sum = sum + grade;</a:t>
            </a:r>
          </a:p>
          <a:p>
            <a:pPr marL="0" indent="0">
              <a:buNone/>
            </a:pPr>
            <a:r>
              <a:rPr lang="en-US" altLang="zh-CN" sz="3400" dirty="0"/>
              <a:t> </a:t>
            </a:r>
            <a:r>
              <a:rPr lang="en-US" altLang="zh-CN" sz="3400" dirty="0" smtClean="0"/>
              <a:t>  </a:t>
            </a:r>
            <a:r>
              <a:rPr lang="en-US" altLang="zh-CN" sz="3400" dirty="0" err="1" smtClean="0"/>
              <a:t>num</a:t>
            </a:r>
            <a:r>
              <a:rPr lang="en-US" altLang="zh-CN" sz="3400" dirty="0" smtClean="0"/>
              <a:t> ++;</a:t>
            </a:r>
          </a:p>
          <a:p>
            <a:pPr marL="0" indent="0">
              <a:buNone/>
            </a:pPr>
            <a:r>
              <a:rPr lang="en-US" altLang="zh-CN" sz="3400" dirty="0"/>
              <a:t> </a:t>
            </a:r>
            <a:r>
              <a:rPr lang="en-US" altLang="zh-CN" sz="3400" dirty="0" smtClean="0"/>
              <a:t>  if( grade &lt; 60 ) </a:t>
            </a:r>
          </a:p>
          <a:p>
            <a:pPr marL="0" indent="0">
              <a:buNone/>
            </a:pPr>
            <a:r>
              <a:rPr lang="en-US" altLang="zh-CN" sz="3400" dirty="0"/>
              <a:t> </a:t>
            </a:r>
            <a:r>
              <a:rPr lang="en-US" altLang="zh-CN" sz="3400" dirty="0" smtClean="0"/>
              <a:t>     failed ++;</a:t>
            </a:r>
          </a:p>
          <a:p>
            <a:pPr marL="0" indent="0">
              <a:buNone/>
            </a:pPr>
            <a:r>
              <a:rPr lang="en-US" altLang="zh-CN" sz="3400" dirty="0" smtClean="0"/>
              <a:t>   /* </a:t>
            </a:r>
            <a:r>
              <a:rPr lang="zh-CN" altLang="en-US" sz="3400" dirty="0" smtClean="0"/>
              <a:t>准备下个数据 </a:t>
            </a:r>
            <a:r>
              <a:rPr lang="en-US" altLang="zh-CN" sz="3400" dirty="0" smtClean="0"/>
              <a:t>*/</a:t>
            </a:r>
          </a:p>
          <a:p>
            <a:pPr marL="0" indent="0">
              <a:buNone/>
            </a:pPr>
            <a:r>
              <a:rPr lang="en-US" altLang="zh-CN" sz="3400" dirty="0"/>
              <a:t> </a:t>
            </a:r>
            <a:r>
              <a:rPr lang="en-US" altLang="zh-CN" sz="3400" dirty="0" smtClean="0"/>
              <a:t>  </a:t>
            </a:r>
            <a:r>
              <a:rPr lang="en-US" altLang="zh-CN" sz="3400" dirty="0" err="1" smtClean="0">
                <a:solidFill>
                  <a:srgbClr val="FF0000"/>
                </a:solidFill>
              </a:rPr>
              <a:t>scanf</a:t>
            </a:r>
            <a:r>
              <a:rPr lang="en-US" altLang="zh-CN" sz="3400" dirty="0">
                <a:solidFill>
                  <a:srgbClr val="FF0000"/>
                </a:solidFill>
              </a:rPr>
              <a:t>("%lf", &amp;grade</a:t>
            </a:r>
            <a:r>
              <a:rPr lang="en-US" altLang="zh-CN" sz="3400" dirty="0" smtClean="0">
                <a:solidFill>
                  <a:srgbClr val="FF0000"/>
                </a:solidFill>
              </a:rPr>
              <a:t>); </a:t>
            </a:r>
          </a:p>
          <a:p>
            <a:pPr marL="0" indent="0">
              <a:buNone/>
            </a:pPr>
            <a:r>
              <a:rPr lang="en-US" altLang="zh-CN" sz="3400" dirty="0" smtClean="0"/>
              <a:t>}</a:t>
            </a:r>
          </a:p>
          <a:p>
            <a:pPr marL="0" indent="0">
              <a:buNone/>
            </a:pPr>
            <a:endParaRPr lang="en-US" altLang="zh-CN" sz="3400" dirty="0" smtClean="0"/>
          </a:p>
          <a:p>
            <a:pPr marL="0" indent="0">
              <a:buNone/>
            </a:pPr>
            <a:r>
              <a:rPr lang="en-US" altLang="zh-CN" sz="3400" dirty="0" smtClean="0"/>
              <a:t>if</a:t>
            </a:r>
            <a:r>
              <a:rPr lang="en-US" altLang="zh-CN" sz="3400" dirty="0"/>
              <a:t>( </a:t>
            </a:r>
            <a:r>
              <a:rPr lang="en-US" altLang="zh-CN" sz="3400" dirty="0" err="1"/>
              <a:t>num</a:t>
            </a:r>
            <a:r>
              <a:rPr lang="en-US" altLang="zh-CN" sz="3400" dirty="0"/>
              <a:t> != 0 </a:t>
            </a:r>
            <a:r>
              <a:rPr lang="en-US" altLang="zh-CN" sz="3400" dirty="0" smtClean="0"/>
              <a:t>) </a:t>
            </a:r>
          </a:p>
          <a:p>
            <a:pPr marL="0" indent="0">
              <a:buNone/>
            </a:pPr>
            <a:r>
              <a:rPr lang="en-US" altLang="zh-CN" sz="3400" dirty="0"/>
              <a:t> </a:t>
            </a:r>
            <a:r>
              <a:rPr lang="en-US" altLang="zh-CN" sz="3400" dirty="0" smtClean="0"/>
              <a:t>  </a:t>
            </a:r>
            <a:r>
              <a:rPr lang="en-US" altLang="zh-CN" sz="3400" dirty="0" err="1" smtClean="0"/>
              <a:t>printf</a:t>
            </a:r>
            <a:r>
              <a:rPr lang="en-US" altLang="zh-CN" sz="3400" dirty="0"/>
              <a:t>("Grade average is %f\n", sum/</a:t>
            </a:r>
            <a:r>
              <a:rPr lang="en-US" altLang="zh-CN" sz="3400" dirty="0" err="1"/>
              <a:t>num</a:t>
            </a:r>
            <a:r>
              <a:rPr lang="en-US" altLang="zh-CN" sz="3400" dirty="0" smtClean="0"/>
              <a:t>);</a:t>
            </a:r>
          </a:p>
          <a:p>
            <a:pPr marL="0" indent="0">
              <a:buNone/>
            </a:pPr>
            <a:r>
              <a:rPr lang="en-US" altLang="zh-CN" sz="3400" dirty="0" err="1" smtClean="0"/>
              <a:t>printf</a:t>
            </a:r>
            <a:r>
              <a:rPr lang="en-US" altLang="zh-CN" sz="3400" dirty="0"/>
              <a:t>("Number of failures is %d\n", failed);</a:t>
            </a:r>
          </a:p>
          <a:p>
            <a:pPr marL="0" indent="0">
              <a:buNone/>
            </a:pPr>
            <a:endParaRPr lang="en-US" altLang="zh-CN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469C93-C33A-457B-B141-E0DA5E2594F6}" type="slidenum">
              <a:rPr lang="zh-CN" altLang="en-US" smtClean="0"/>
              <a:pPr>
                <a:defRPr/>
              </a:pPr>
              <a:t>12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24824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do-while</a:t>
            </a:r>
            <a:r>
              <a:rPr lang="zh-CN" altLang="en-US" dirty="0" smtClean="0"/>
              <a:t>语句</a:t>
            </a:r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 smtClean="0"/>
              <a:t>do {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</a:t>
            </a:r>
            <a:r>
              <a:rPr lang="zh-CN" altLang="en-US" dirty="0" smtClean="0"/>
              <a:t>循环体语句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} </a:t>
            </a:r>
            <a:r>
              <a:rPr lang="en-US" altLang="zh-CN" dirty="0"/>
              <a:t>while( </a:t>
            </a:r>
            <a:r>
              <a:rPr lang="zh-CN" altLang="en-US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表达式</a:t>
            </a:r>
            <a:r>
              <a:rPr lang="en-US" altLang="zh-CN" dirty="0">
                <a:solidFill>
                  <a:srgbClr val="FF0000"/>
                </a:solidFill>
              </a:rPr>
              <a:t> </a:t>
            </a:r>
            <a:r>
              <a:rPr lang="en-US" altLang="zh-CN" dirty="0"/>
              <a:t>)</a:t>
            </a:r>
          </a:p>
          <a:p>
            <a:pPr marL="0" indent="0">
              <a:buNone/>
            </a:pPr>
            <a:endParaRPr lang="zh-CN" altLang="en-US" dirty="0"/>
          </a:p>
          <a:p>
            <a:pPr marL="57150" indent="0">
              <a:buNone/>
            </a:pPr>
            <a:endParaRPr lang="en-US" altLang="zh-CN" dirty="0" smtClean="0"/>
          </a:p>
          <a:p>
            <a:pPr marL="57150" indent="0">
              <a:buNone/>
            </a:pPr>
            <a:r>
              <a:rPr lang="zh-CN" altLang="en-US" dirty="0" smtClean="0"/>
              <a:t>执行</a:t>
            </a:r>
            <a:r>
              <a:rPr lang="zh-CN" altLang="en-US" dirty="0" smtClean="0">
                <a:solidFill>
                  <a:srgbClr val="FFFF00"/>
                </a:solidFill>
              </a:rPr>
              <a:t>循环操作</a:t>
            </a:r>
            <a:r>
              <a:rPr lang="en-US" altLang="zh-CN" dirty="0" smtClean="0">
                <a:solidFill>
                  <a:srgbClr val="FFFF00"/>
                </a:solidFill>
              </a:rPr>
              <a:t>,</a:t>
            </a:r>
          </a:p>
          <a:p>
            <a:pPr marL="57150" indent="0">
              <a:buNone/>
            </a:pPr>
            <a:r>
              <a:rPr lang="zh-CN" altLang="en-US" dirty="0"/>
              <a:t>直到</a:t>
            </a:r>
            <a:r>
              <a:rPr lang="zh-CN" alt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表达式</a:t>
            </a:r>
            <a:r>
              <a:rPr lang="zh-CN" altLang="en-US" dirty="0" smtClean="0">
                <a:solidFill>
                  <a:srgbClr val="FF0000"/>
                </a:solidFill>
              </a:rPr>
              <a:t>为假</a:t>
            </a:r>
            <a:endParaRPr lang="en-US" altLang="zh-CN" dirty="0">
              <a:solidFill>
                <a:srgbClr val="FF0000"/>
              </a:solidFill>
            </a:endParaRP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69C93-C33A-457B-B141-E0DA5E2594F6}" type="slidenum">
              <a:rPr lang="zh-CN" altLang="en-US" smtClean="0"/>
              <a:pPr/>
              <a:t>13</a:t>
            </a:fld>
            <a:endParaRPr lang="en-US" altLang="zh-CN"/>
          </a:p>
        </p:txBody>
      </p:sp>
      <p:grpSp>
        <p:nvGrpSpPr>
          <p:cNvPr id="8" name="Group 5"/>
          <p:cNvGrpSpPr>
            <a:grpSpLocks/>
          </p:cNvGrpSpPr>
          <p:nvPr/>
        </p:nvGrpSpPr>
        <p:grpSpPr bwMode="auto">
          <a:xfrm>
            <a:off x="5018983" y="1252766"/>
            <a:ext cx="2784285" cy="3557588"/>
            <a:chOff x="1947" y="1953"/>
            <a:chExt cx="2171" cy="2241"/>
          </a:xfrm>
        </p:grpSpPr>
        <p:sp>
          <p:nvSpPr>
            <p:cNvPr id="9" name="Line 6"/>
            <p:cNvSpPr>
              <a:spLocks noChangeShapeType="1"/>
            </p:cNvSpPr>
            <p:nvPr/>
          </p:nvSpPr>
          <p:spPr bwMode="auto">
            <a:xfrm flipH="1">
              <a:off x="3016" y="1953"/>
              <a:ext cx="7" cy="336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" name="AutoShape 7"/>
            <p:cNvSpPr>
              <a:spLocks noChangeArrowheads="1"/>
            </p:cNvSpPr>
            <p:nvPr/>
          </p:nvSpPr>
          <p:spPr bwMode="auto">
            <a:xfrm>
              <a:off x="2320" y="2907"/>
              <a:ext cx="1392" cy="432"/>
            </a:xfrm>
            <a:prstGeom prst="diamond">
              <a:avLst/>
            </a:prstGeom>
            <a:noFill/>
            <a:ln w="57150">
              <a:solidFill>
                <a:srgbClr val="FFC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rIns="0" anchor="ctr"/>
            <a:lstStyle/>
            <a:p>
              <a:r>
                <a:rPr lang="zh-CN" altLang="en-US" sz="2000" b="1" dirty="0" smtClean="0">
                  <a:solidFill>
                    <a:srgbClr val="00B050"/>
                  </a:solidFill>
                  <a:latin typeface="Times New Roman" pitchFamily="18" charset="0"/>
                  <a:ea typeface="宋体" charset="-122"/>
                </a:rPr>
                <a:t>表达式</a:t>
              </a:r>
              <a:endParaRPr lang="zh-CN" altLang="en-US" sz="2000" b="1" dirty="0">
                <a:solidFill>
                  <a:srgbClr val="00B050"/>
                </a:solidFill>
                <a:latin typeface="Times New Roman" pitchFamily="18" charset="0"/>
                <a:ea typeface="宋体" charset="-122"/>
              </a:endParaRPr>
            </a:p>
          </p:txBody>
        </p:sp>
        <p:sp>
          <p:nvSpPr>
            <p:cNvPr id="11" name="Text Box 10"/>
            <p:cNvSpPr txBox="1">
              <a:spLocks noChangeArrowheads="1"/>
            </p:cNvSpPr>
            <p:nvPr/>
          </p:nvSpPr>
          <p:spPr bwMode="auto">
            <a:xfrm>
              <a:off x="2394" y="2289"/>
              <a:ext cx="1235" cy="252"/>
            </a:xfrm>
            <a:prstGeom prst="rect">
              <a:avLst/>
            </a:prstGeom>
            <a:noFill/>
            <a:ln w="57150">
              <a:solidFill>
                <a:srgbClr val="FFC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zh-CN" altLang="en-US" sz="2000" b="1" dirty="0" smtClean="0">
                  <a:latin typeface="Times New Roman" pitchFamily="18" charset="0"/>
                </a:rPr>
                <a:t> 循环体语句</a:t>
              </a:r>
              <a:endParaRPr lang="zh-CN" altLang="en-US" sz="2000" b="1" dirty="0">
                <a:latin typeface="Times New Roman" pitchFamily="18" charset="0"/>
              </a:endParaRPr>
            </a:p>
          </p:txBody>
        </p:sp>
        <p:sp>
          <p:nvSpPr>
            <p:cNvPr id="12" name="Line 11"/>
            <p:cNvSpPr>
              <a:spLocks noChangeShapeType="1"/>
            </p:cNvSpPr>
            <p:nvPr/>
          </p:nvSpPr>
          <p:spPr bwMode="auto">
            <a:xfrm>
              <a:off x="1947" y="3625"/>
              <a:ext cx="1094" cy="6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" name="Line 12"/>
            <p:cNvSpPr>
              <a:spLocks noChangeShapeType="1"/>
            </p:cNvSpPr>
            <p:nvPr/>
          </p:nvSpPr>
          <p:spPr bwMode="auto">
            <a:xfrm>
              <a:off x="1974" y="2115"/>
              <a:ext cx="1038" cy="0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" name="Line 13"/>
            <p:cNvSpPr>
              <a:spLocks noChangeShapeType="1"/>
            </p:cNvSpPr>
            <p:nvPr/>
          </p:nvSpPr>
          <p:spPr bwMode="auto">
            <a:xfrm>
              <a:off x="3734" y="3123"/>
              <a:ext cx="384" cy="0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" name="Line 16"/>
            <p:cNvSpPr>
              <a:spLocks noChangeShapeType="1"/>
            </p:cNvSpPr>
            <p:nvPr/>
          </p:nvSpPr>
          <p:spPr bwMode="auto">
            <a:xfrm flipH="1">
              <a:off x="4099" y="3123"/>
              <a:ext cx="14" cy="754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" name="Line 17"/>
            <p:cNvSpPr>
              <a:spLocks noChangeShapeType="1"/>
            </p:cNvSpPr>
            <p:nvPr/>
          </p:nvSpPr>
          <p:spPr bwMode="auto">
            <a:xfrm flipV="1">
              <a:off x="3012" y="3866"/>
              <a:ext cx="1101" cy="11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" name="Line 18"/>
            <p:cNvSpPr>
              <a:spLocks noChangeShapeType="1"/>
            </p:cNvSpPr>
            <p:nvPr/>
          </p:nvSpPr>
          <p:spPr bwMode="auto">
            <a:xfrm>
              <a:off x="3019" y="3858"/>
              <a:ext cx="0" cy="336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" name="Text Box 19"/>
            <p:cNvSpPr txBox="1">
              <a:spLocks noChangeArrowheads="1"/>
            </p:cNvSpPr>
            <p:nvPr/>
          </p:nvSpPr>
          <p:spPr bwMode="auto">
            <a:xfrm>
              <a:off x="3042" y="3356"/>
              <a:ext cx="38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zh-CN" altLang="en-US" sz="2000" b="1" dirty="0">
                  <a:latin typeface="Times New Roman" pitchFamily="18" charset="0"/>
                </a:rPr>
                <a:t>真</a:t>
              </a:r>
            </a:p>
          </p:txBody>
        </p:sp>
        <p:sp>
          <p:nvSpPr>
            <p:cNvPr id="19" name="Text Box 20"/>
            <p:cNvSpPr txBox="1">
              <a:spLocks noChangeArrowheads="1"/>
            </p:cNvSpPr>
            <p:nvPr/>
          </p:nvSpPr>
          <p:spPr bwMode="auto">
            <a:xfrm>
              <a:off x="3668" y="2782"/>
              <a:ext cx="33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zh-CN" altLang="en-US" sz="2000" b="1" dirty="0">
                  <a:latin typeface="Times New Roman" pitchFamily="18" charset="0"/>
                </a:rPr>
                <a:t>假</a:t>
              </a:r>
            </a:p>
          </p:txBody>
        </p:sp>
        <p:sp>
          <p:nvSpPr>
            <p:cNvPr id="20" name="Line 16"/>
            <p:cNvSpPr>
              <a:spLocks noChangeShapeType="1"/>
            </p:cNvSpPr>
            <p:nvPr/>
          </p:nvSpPr>
          <p:spPr bwMode="auto">
            <a:xfrm>
              <a:off x="1974" y="2121"/>
              <a:ext cx="0" cy="1510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" name="Line 6"/>
            <p:cNvSpPr>
              <a:spLocks noChangeShapeType="1"/>
            </p:cNvSpPr>
            <p:nvPr/>
          </p:nvSpPr>
          <p:spPr bwMode="auto">
            <a:xfrm flipH="1">
              <a:off x="3019" y="3332"/>
              <a:ext cx="4" cy="299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" name="Line 6"/>
            <p:cNvSpPr>
              <a:spLocks noChangeShapeType="1"/>
            </p:cNvSpPr>
            <p:nvPr/>
          </p:nvSpPr>
          <p:spPr bwMode="auto">
            <a:xfrm flipH="1">
              <a:off x="3016" y="2563"/>
              <a:ext cx="7" cy="336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427978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 descr="Large confetti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While</a:t>
            </a:r>
            <a:r>
              <a:rPr lang="zh-CN" altLang="en-US" dirty="0" smtClean="0"/>
              <a:t>与</a:t>
            </a:r>
            <a:r>
              <a:rPr lang="en-US" altLang="zh-CN" dirty="0" smtClean="0"/>
              <a:t>do-while</a:t>
            </a:r>
            <a:endParaRPr lang="zh-CN" altLang="en-US" dirty="0" smtClean="0"/>
          </a:p>
        </p:txBody>
      </p:sp>
      <p:sp>
        <p:nvSpPr>
          <p:cNvPr id="37890" name="Rectangle 2"/>
          <p:cNvSpPr>
            <a:spLocks noGrp="1" noChangeArrowheads="1"/>
          </p:cNvSpPr>
          <p:nvPr>
            <p:ph sz="half" idx="1"/>
          </p:nvPr>
        </p:nvSpPr>
        <p:spPr>
          <a:xfrm>
            <a:off x="457200" y="1340769"/>
            <a:ext cx="4038600" cy="47853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dirty="0" smtClean="0"/>
              <a:t>while( </a:t>
            </a:r>
            <a:r>
              <a:rPr lang="zh-CN" alt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表达式</a:t>
            </a:r>
            <a:r>
              <a:rPr lang="en-US" altLang="zh-CN" dirty="0" smtClean="0">
                <a:solidFill>
                  <a:srgbClr val="FF0000"/>
                </a:solidFill>
              </a:rPr>
              <a:t> </a:t>
            </a:r>
            <a:r>
              <a:rPr lang="en-US" altLang="zh-CN" dirty="0" smtClean="0"/>
              <a:t>)</a:t>
            </a:r>
          </a:p>
          <a:p>
            <a:pPr marL="0" indent="0">
              <a:buNone/>
            </a:pPr>
            <a:r>
              <a:rPr lang="en-US" altLang="zh-CN" dirty="0" smtClean="0"/>
              <a:t>    </a:t>
            </a:r>
            <a:r>
              <a:rPr lang="zh-CN" altLang="en-US" dirty="0" smtClean="0"/>
              <a:t>循环体语句</a:t>
            </a:r>
          </a:p>
          <a:p>
            <a:pPr marL="57150" indent="0">
              <a:buNone/>
            </a:pPr>
            <a:endParaRPr lang="en-US" altLang="zh-CN" sz="2800" dirty="0" smtClean="0">
              <a:solidFill>
                <a:schemeClr val="tx1"/>
              </a:solidFill>
            </a:endParaRPr>
          </a:p>
        </p:txBody>
      </p:sp>
      <p:sp>
        <p:nvSpPr>
          <p:cNvPr id="2" name="内容占位符 1"/>
          <p:cNvSpPr>
            <a:spLocks noGrp="1"/>
          </p:cNvSpPr>
          <p:nvPr>
            <p:ph sz="half" idx="2"/>
          </p:nvPr>
        </p:nvSpPr>
        <p:spPr>
          <a:xfrm>
            <a:off x="4648200" y="1196753"/>
            <a:ext cx="4038600" cy="4929412"/>
          </a:xfrm>
        </p:spPr>
        <p:txBody>
          <a:bodyPr/>
          <a:lstStyle/>
          <a:p>
            <a:pPr marL="0" indent="0">
              <a:buNone/>
            </a:pPr>
            <a:r>
              <a:rPr lang="en-US" altLang="zh-CN" dirty="0"/>
              <a:t>do {</a:t>
            </a:r>
          </a:p>
          <a:p>
            <a:pPr marL="0" indent="0">
              <a:buNone/>
            </a:pPr>
            <a:r>
              <a:rPr lang="en-US" altLang="zh-CN" dirty="0"/>
              <a:t>   </a:t>
            </a:r>
            <a:r>
              <a:rPr lang="zh-CN" altLang="en-US" dirty="0"/>
              <a:t>循环体语句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} while( </a:t>
            </a:r>
            <a:r>
              <a:rPr lang="zh-CN" altLang="en-US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表达式</a:t>
            </a:r>
            <a:r>
              <a:rPr lang="en-US" altLang="zh-CN" dirty="0">
                <a:solidFill>
                  <a:srgbClr val="FF0000"/>
                </a:solidFill>
              </a:rPr>
              <a:t> </a:t>
            </a:r>
            <a:r>
              <a:rPr lang="en-US" altLang="zh-CN" dirty="0"/>
              <a:t>)</a:t>
            </a:r>
          </a:p>
          <a:p>
            <a:endParaRPr lang="zh-CN" altLang="en-US" dirty="0"/>
          </a:p>
        </p:txBody>
      </p:sp>
      <p:sp>
        <p:nvSpPr>
          <p:cNvPr id="37894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fld id="{A4CDB797-7F21-4E97-873E-F49E3261C149}" type="slidenum">
              <a:rPr lang="zh-CN" altLang="en-US" smtClean="0"/>
              <a:pPr/>
              <a:t>14</a:t>
            </a:fld>
            <a:endParaRPr lang="en-US" altLang="zh-CN" smtClean="0"/>
          </a:p>
        </p:txBody>
      </p: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683568" y="3219447"/>
            <a:ext cx="2777873" cy="3557588"/>
            <a:chOff x="1947" y="1953"/>
            <a:chExt cx="2166" cy="2241"/>
          </a:xfrm>
        </p:grpSpPr>
        <p:sp>
          <p:nvSpPr>
            <p:cNvPr id="7" name="Line 6"/>
            <p:cNvSpPr>
              <a:spLocks noChangeShapeType="1"/>
            </p:cNvSpPr>
            <p:nvPr/>
          </p:nvSpPr>
          <p:spPr bwMode="auto">
            <a:xfrm flipH="1">
              <a:off x="3016" y="1953"/>
              <a:ext cx="7" cy="336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" name="AutoShape 7"/>
            <p:cNvSpPr>
              <a:spLocks noChangeArrowheads="1"/>
            </p:cNvSpPr>
            <p:nvPr/>
          </p:nvSpPr>
          <p:spPr bwMode="auto">
            <a:xfrm>
              <a:off x="2323" y="2308"/>
              <a:ext cx="1392" cy="432"/>
            </a:xfrm>
            <a:prstGeom prst="diamond">
              <a:avLst/>
            </a:prstGeom>
            <a:noFill/>
            <a:ln w="57150">
              <a:solidFill>
                <a:srgbClr val="FFC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rIns="0" anchor="ctr"/>
            <a:lstStyle/>
            <a:p>
              <a:r>
                <a:rPr lang="zh-CN" altLang="en-US" sz="2000" b="1" dirty="0" smtClean="0">
                  <a:solidFill>
                    <a:srgbClr val="00B050"/>
                  </a:solidFill>
                  <a:latin typeface="Times New Roman" pitchFamily="18" charset="0"/>
                  <a:ea typeface="宋体" charset="-122"/>
                </a:rPr>
                <a:t>表达式</a:t>
              </a:r>
              <a:endParaRPr lang="zh-CN" altLang="en-US" sz="2000" b="1" dirty="0">
                <a:solidFill>
                  <a:srgbClr val="00B050"/>
                </a:solidFill>
                <a:latin typeface="Times New Roman" pitchFamily="18" charset="0"/>
                <a:ea typeface="宋体" charset="-122"/>
              </a:endParaRPr>
            </a:p>
          </p:txBody>
        </p:sp>
        <p:sp>
          <p:nvSpPr>
            <p:cNvPr id="10" name="Text Box 10"/>
            <p:cNvSpPr txBox="1">
              <a:spLocks noChangeArrowheads="1"/>
            </p:cNvSpPr>
            <p:nvPr/>
          </p:nvSpPr>
          <p:spPr bwMode="auto">
            <a:xfrm>
              <a:off x="2402" y="3061"/>
              <a:ext cx="1235" cy="252"/>
            </a:xfrm>
            <a:prstGeom prst="rect">
              <a:avLst/>
            </a:prstGeom>
            <a:noFill/>
            <a:ln w="57150">
              <a:solidFill>
                <a:srgbClr val="FFC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zh-CN" altLang="en-US" sz="2000" b="1" dirty="0" smtClean="0">
                  <a:latin typeface="Times New Roman" pitchFamily="18" charset="0"/>
                </a:rPr>
                <a:t> 循环体语句</a:t>
              </a:r>
              <a:endParaRPr lang="zh-CN" altLang="en-US" sz="2000" b="1" dirty="0">
                <a:latin typeface="Times New Roman" pitchFamily="18" charset="0"/>
              </a:endParaRPr>
            </a:p>
          </p:txBody>
        </p:sp>
        <p:sp>
          <p:nvSpPr>
            <p:cNvPr id="11" name="Line 11"/>
            <p:cNvSpPr>
              <a:spLocks noChangeShapeType="1"/>
            </p:cNvSpPr>
            <p:nvPr/>
          </p:nvSpPr>
          <p:spPr bwMode="auto">
            <a:xfrm>
              <a:off x="1947" y="3625"/>
              <a:ext cx="1094" cy="6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" name="Line 12"/>
            <p:cNvSpPr>
              <a:spLocks noChangeShapeType="1"/>
            </p:cNvSpPr>
            <p:nvPr/>
          </p:nvSpPr>
          <p:spPr bwMode="auto">
            <a:xfrm>
              <a:off x="1974" y="2115"/>
              <a:ext cx="1038" cy="0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" name="Line 13"/>
            <p:cNvSpPr>
              <a:spLocks noChangeShapeType="1"/>
            </p:cNvSpPr>
            <p:nvPr/>
          </p:nvSpPr>
          <p:spPr bwMode="auto">
            <a:xfrm>
              <a:off x="3715" y="2517"/>
              <a:ext cx="384" cy="0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" name="Line 16"/>
            <p:cNvSpPr>
              <a:spLocks noChangeShapeType="1"/>
            </p:cNvSpPr>
            <p:nvPr/>
          </p:nvSpPr>
          <p:spPr bwMode="auto">
            <a:xfrm flipH="1">
              <a:off x="4099" y="2498"/>
              <a:ext cx="14" cy="1379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" name="Line 17"/>
            <p:cNvSpPr>
              <a:spLocks noChangeShapeType="1"/>
            </p:cNvSpPr>
            <p:nvPr/>
          </p:nvSpPr>
          <p:spPr bwMode="auto">
            <a:xfrm flipV="1">
              <a:off x="3012" y="3866"/>
              <a:ext cx="1101" cy="11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" name="Line 18"/>
            <p:cNvSpPr>
              <a:spLocks noChangeShapeType="1"/>
            </p:cNvSpPr>
            <p:nvPr/>
          </p:nvSpPr>
          <p:spPr bwMode="auto">
            <a:xfrm>
              <a:off x="3019" y="3858"/>
              <a:ext cx="0" cy="336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9" name="Text Box 19"/>
            <p:cNvSpPr txBox="1">
              <a:spLocks noChangeArrowheads="1"/>
            </p:cNvSpPr>
            <p:nvPr/>
          </p:nvSpPr>
          <p:spPr bwMode="auto">
            <a:xfrm>
              <a:off x="3042" y="2703"/>
              <a:ext cx="38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zh-CN" altLang="en-US" sz="2000" b="1" dirty="0">
                  <a:latin typeface="Times New Roman" pitchFamily="18" charset="0"/>
                </a:rPr>
                <a:t>真</a:t>
              </a:r>
            </a:p>
          </p:txBody>
        </p:sp>
        <p:sp>
          <p:nvSpPr>
            <p:cNvPr id="20" name="Text Box 20"/>
            <p:cNvSpPr txBox="1">
              <a:spLocks noChangeArrowheads="1"/>
            </p:cNvSpPr>
            <p:nvPr/>
          </p:nvSpPr>
          <p:spPr bwMode="auto">
            <a:xfrm>
              <a:off x="3660" y="2249"/>
              <a:ext cx="33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zh-CN" altLang="en-US" sz="2000" b="1" dirty="0">
                  <a:latin typeface="Times New Roman" pitchFamily="18" charset="0"/>
                </a:rPr>
                <a:t>假</a:t>
              </a:r>
            </a:p>
          </p:txBody>
        </p:sp>
        <p:sp>
          <p:nvSpPr>
            <p:cNvPr id="24" name="Line 16"/>
            <p:cNvSpPr>
              <a:spLocks noChangeShapeType="1"/>
            </p:cNvSpPr>
            <p:nvPr/>
          </p:nvSpPr>
          <p:spPr bwMode="auto">
            <a:xfrm>
              <a:off x="1974" y="2121"/>
              <a:ext cx="0" cy="1510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5" name="Line 6"/>
            <p:cNvSpPr>
              <a:spLocks noChangeShapeType="1"/>
            </p:cNvSpPr>
            <p:nvPr/>
          </p:nvSpPr>
          <p:spPr bwMode="auto">
            <a:xfrm flipH="1">
              <a:off x="3019" y="3332"/>
              <a:ext cx="4" cy="299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7" name="Line 6"/>
            <p:cNvSpPr>
              <a:spLocks noChangeShapeType="1"/>
            </p:cNvSpPr>
            <p:nvPr/>
          </p:nvSpPr>
          <p:spPr bwMode="auto">
            <a:xfrm flipH="1">
              <a:off x="3016" y="2731"/>
              <a:ext cx="7" cy="336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21" name="Group 5"/>
          <p:cNvGrpSpPr>
            <a:grpSpLocks/>
          </p:cNvGrpSpPr>
          <p:nvPr/>
        </p:nvGrpSpPr>
        <p:grpSpPr bwMode="auto">
          <a:xfrm>
            <a:off x="5148064" y="3220241"/>
            <a:ext cx="2784285" cy="3557588"/>
            <a:chOff x="1947" y="1953"/>
            <a:chExt cx="2171" cy="2241"/>
          </a:xfrm>
        </p:grpSpPr>
        <p:sp>
          <p:nvSpPr>
            <p:cNvPr id="22" name="Line 6"/>
            <p:cNvSpPr>
              <a:spLocks noChangeShapeType="1"/>
            </p:cNvSpPr>
            <p:nvPr/>
          </p:nvSpPr>
          <p:spPr bwMode="auto">
            <a:xfrm flipH="1">
              <a:off x="3016" y="1953"/>
              <a:ext cx="7" cy="336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3" name="AutoShape 7"/>
            <p:cNvSpPr>
              <a:spLocks noChangeArrowheads="1"/>
            </p:cNvSpPr>
            <p:nvPr/>
          </p:nvSpPr>
          <p:spPr bwMode="auto">
            <a:xfrm>
              <a:off x="2320" y="2907"/>
              <a:ext cx="1392" cy="432"/>
            </a:xfrm>
            <a:prstGeom prst="diamond">
              <a:avLst/>
            </a:prstGeom>
            <a:noFill/>
            <a:ln w="57150">
              <a:solidFill>
                <a:srgbClr val="FFC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rIns="0" anchor="ctr"/>
            <a:lstStyle/>
            <a:p>
              <a:r>
                <a:rPr lang="zh-CN" altLang="en-US" sz="2000" b="1" dirty="0" smtClean="0">
                  <a:solidFill>
                    <a:srgbClr val="00B050"/>
                  </a:solidFill>
                  <a:latin typeface="Times New Roman" pitchFamily="18" charset="0"/>
                  <a:ea typeface="宋体" charset="-122"/>
                </a:rPr>
                <a:t>表达式</a:t>
              </a:r>
              <a:endParaRPr lang="zh-CN" altLang="en-US" sz="2000" b="1" dirty="0">
                <a:solidFill>
                  <a:srgbClr val="00B050"/>
                </a:solidFill>
                <a:latin typeface="Times New Roman" pitchFamily="18" charset="0"/>
                <a:ea typeface="宋体" charset="-122"/>
              </a:endParaRPr>
            </a:p>
          </p:txBody>
        </p:sp>
        <p:sp>
          <p:nvSpPr>
            <p:cNvPr id="26" name="Text Box 10"/>
            <p:cNvSpPr txBox="1">
              <a:spLocks noChangeArrowheads="1"/>
            </p:cNvSpPr>
            <p:nvPr/>
          </p:nvSpPr>
          <p:spPr bwMode="auto">
            <a:xfrm>
              <a:off x="2394" y="2289"/>
              <a:ext cx="1235" cy="252"/>
            </a:xfrm>
            <a:prstGeom prst="rect">
              <a:avLst/>
            </a:prstGeom>
            <a:noFill/>
            <a:ln w="57150">
              <a:solidFill>
                <a:srgbClr val="FFC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zh-CN" altLang="en-US" sz="2000" b="1" dirty="0" smtClean="0">
                  <a:latin typeface="Times New Roman" pitchFamily="18" charset="0"/>
                </a:rPr>
                <a:t> 循环体语句</a:t>
              </a:r>
              <a:endParaRPr lang="zh-CN" altLang="en-US" sz="2000" b="1" dirty="0">
                <a:latin typeface="Times New Roman" pitchFamily="18" charset="0"/>
              </a:endParaRPr>
            </a:p>
          </p:txBody>
        </p:sp>
        <p:sp>
          <p:nvSpPr>
            <p:cNvPr id="28" name="Line 11"/>
            <p:cNvSpPr>
              <a:spLocks noChangeShapeType="1"/>
            </p:cNvSpPr>
            <p:nvPr/>
          </p:nvSpPr>
          <p:spPr bwMode="auto">
            <a:xfrm>
              <a:off x="1947" y="3625"/>
              <a:ext cx="1094" cy="6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9" name="Line 12"/>
            <p:cNvSpPr>
              <a:spLocks noChangeShapeType="1"/>
            </p:cNvSpPr>
            <p:nvPr/>
          </p:nvSpPr>
          <p:spPr bwMode="auto">
            <a:xfrm>
              <a:off x="1974" y="2115"/>
              <a:ext cx="1038" cy="0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0" name="Line 13"/>
            <p:cNvSpPr>
              <a:spLocks noChangeShapeType="1"/>
            </p:cNvSpPr>
            <p:nvPr/>
          </p:nvSpPr>
          <p:spPr bwMode="auto">
            <a:xfrm>
              <a:off x="3734" y="3123"/>
              <a:ext cx="384" cy="0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1" name="Line 16"/>
            <p:cNvSpPr>
              <a:spLocks noChangeShapeType="1"/>
            </p:cNvSpPr>
            <p:nvPr/>
          </p:nvSpPr>
          <p:spPr bwMode="auto">
            <a:xfrm flipH="1">
              <a:off x="4099" y="3123"/>
              <a:ext cx="14" cy="754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2" name="Line 17"/>
            <p:cNvSpPr>
              <a:spLocks noChangeShapeType="1"/>
            </p:cNvSpPr>
            <p:nvPr/>
          </p:nvSpPr>
          <p:spPr bwMode="auto">
            <a:xfrm flipV="1">
              <a:off x="3012" y="3866"/>
              <a:ext cx="1101" cy="11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" name="Line 18"/>
            <p:cNvSpPr>
              <a:spLocks noChangeShapeType="1"/>
            </p:cNvSpPr>
            <p:nvPr/>
          </p:nvSpPr>
          <p:spPr bwMode="auto">
            <a:xfrm>
              <a:off x="3019" y="3858"/>
              <a:ext cx="0" cy="336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4" name="Text Box 19"/>
            <p:cNvSpPr txBox="1">
              <a:spLocks noChangeArrowheads="1"/>
            </p:cNvSpPr>
            <p:nvPr/>
          </p:nvSpPr>
          <p:spPr bwMode="auto">
            <a:xfrm>
              <a:off x="3042" y="3356"/>
              <a:ext cx="38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zh-CN" altLang="en-US" sz="2000" b="1" dirty="0">
                  <a:latin typeface="Times New Roman" pitchFamily="18" charset="0"/>
                </a:rPr>
                <a:t>真</a:t>
              </a:r>
            </a:p>
          </p:txBody>
        </p:sp>
        <p:sp>
          <p:nvSpPr>
            <p:cNvPr id="35" name="Text Box 20"/>
            <p:cNvSpPr txBox="1">
              <a:spLocks noChangeArrowheads="1"/>
            </p:cNvSpPr>
            <p:nvPr/>
          </p:nvSpPr>
          <p:spPr bwMode="auto">
            <a:xfrm>
              <a:off x="3668" y="2782"/>
              <a:ext cx="33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zh-CN" altLang="en-US" sz="2000" b="1" dirty="0">
                  <a:latin typeface="Times New Roman" pitchFamily="18" charset="0"/>
                </a:rPr>
                <a:t>假</a:t>
              </a:r>
            </a:p>
          </p:txBody>
        </p:sp>
        <p:sp>
          <p:nvSpPr>
            <p:cNvPr id="36" name="Line 16"/>
            <p:cNvSpPr>
              <a:spLocks noChangeShapeType="1"/>
            </p:cNvSpPr>
            <p:nvPr/>
          </p:nvSpPr>
          <p:spPr bwMode="auto">
            <a:xfrm>
              <a:off x="1974" y="2121"/>
              <a:ext cx="0" cy="1510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7" name="Line 6"/>
            <p:cNvSpPr>
              <a:spLocks noChangeShapeType="1"/>
            </p:cNvSpPr>
            <p:nvPr/>
          </p:nvSpPr>
          <p:spPr bwMode="auto">
            <a:xfrm flipH="1">
              <a:off x="3019" y="3332"/>
              <a:ext cx="4" cy="299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8" name="Line 6"/>
            <p:cNvSpPr>
              <a:spLocks noChangeShapeType="1"/>
            </p:cNvSpPr>
            <p:nvPr/>
          </p:nvSpPr>
          <p:spPr bwMode="auto">
            <a:xfrm flipH="1">
              <a:off x="3016" y="2563"/>
              <a:ext cx="7" cy="336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cxnSp>
        <p:nvCxnSpPr>
          <p:cNvPr id="4" name="直接连接符 3"/>
          <p:cNvCxnSpPr/>
          <p:nvPr/>
        </p:nvCxnSpPr>
        <p:spPr>
          <a:xfrm>
            <a:off x="4283968" y="1268760"/>
            <a:ext cx="0" cy="55082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1401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do-while</a:t>
            </a:r>
            <a:r>
              <a:rPr lang="zh-CN" altLang="en-US" dirty="0" smtClean="0"/>
              <a:t>语句应用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dirty="0" smtClean="0"/>
              <a:t>[</a:t>
            </a:r>
            <a:r>
              <a:rPr lang="zh-CN" altLang="en-US" dirty="0" smtClean="0"/>
              <a:t>例</a:t>
            </a:r>
            <a:r>
              <a:rPr lang="en-US" altLang="zh-CN" dirty="0" smtClean="0"/>
              <a:t>4-3</a:t>
            </a:r>
            <a:r>
              <a:rPr lang="zh-CN" altLang="en-US" dirty="0" smtClean="0"/>
              <a:t>，</a:t>
            </a:r>
            <a:r>
              <a:rPr lang="en-US" altLang="zh-CN" dirty="0" smtClean="0"/>
              <a:t>P68] </a:t>
            </a:r>
            <a:r>
              <a:rPr lang="zh-CN" altLang="en-US" dirty="0" smtClean="0"/>
              <a:t>计算一个整数的位数。例如：</a:t>
            </a:r>
            <a:r>
              <a:rPr lang="en-US" altLang="zh-CN" dirty="0" smtClean="0"/>
              <a:t>0</a:t>
            </a:r>
            <a:r>
              <a:rPr lang="zh-CN" altLang="en-US" dirty="0" smtClean="0"/>
              <a:t>的位数为</a:t>
            </a:r>
            <a:r>
              <a:rPr lang="en-US" altLang="zh-CN" dirty="0" smtClean="0"/>
              <a:t>1</a:t>
            </a:r>
            <a:r>
              <a:rPr lang="zh-CN" altLang="en-US" dirty="0" smtClean="0"/>
              <a:t>，</a:t>
            </a:r>
            <a:r>
              <a:rPr lang="en-US" altLang="zh-CN" dirty="0" smtClean="0"/>
              <a:t>-99</a:t>
            </a:r>
            <a:r>
              <a:rPr lang="zh-CN" altLang="en-US" dirty="0" smtClean="0"/>
              <a:t>的位数为</a:t>
            </a:r>
            <a:r>
              <a:rPr lang="en-US" altLang="zh-CN" dirty="0" smtClean="0"/>
              <a:t>2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err="1" smtClean="0"/>
              <a:t>int</a:t>
            </a:r>
            <a:r>
              <a:rPr lang="en-US" altLang="zh-CN" dirty="0" smtClean="0"/>
              <a:t> number, count;</a:t>
            </a:r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err="1" smtClean="0"/>
              <a:t>printf</a:t>
            </a:r>
            <a:r>
              <a:rPr lang="en-US" altLang="zh-CN" dirty="0" smtClean="0"/>
              <a:t>("Enter a number: ");</a:t>
            </a:r>
          </a:p>
          <a:p>
            <a:pPr marL="0" indent="0">
              <a:buNone/>
            </a:pPr>
            <a:r>
              <a:rPr lang="en-US" altLang="zh-CN" dirty="0" err="1" smtClean="0"/>
              <a:t>scanf</a:t>
            </a:r>
            <a:r>
              <a:rPr lang="en-US" altLang="zh-CN" dirty="0" smtClean="0"/>
              <a:t>("%d", &amp;number);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469C93-C33A-457B-B141-E0DA5E2594F6}" type="slidenum">
              <a:rPr lang="zh-CN" altLang="en-US" smtClean="0"/>
              <a:pPr>
                <a:defRPr/>
              </a:pPr>
              <a:t>15</a:t>
            </a:fld>
            <a:endParaRPr lang="en-US" altLang="zh-CN"/>
          </a:p>
        </p:txBody>
      </p:sp>
      <p:sp>
        <p:nvSpPr>
          <p:cNvPr id="5" name="矩形 4"/>
          <p:cNvSpPr/>
          <p:nvPr/>
        </p:nvSpPr>
        <p:spPr>
          <a:xfrm>
            <a:off x="6300192" y="2420888"/>
            <a:ext cx="2736303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200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如何计算一个整数的</a:t>
            </a:r>
            <a:r>
              <a:rPr lang="zh-CN" altLang="en-US" sz="3200" dirty="0" smtClean="0">
                <a:solidFill>
                  <a:srgbClr val="FFFF00"/>
                </a:solidFill>
                <a:latin typeface="楷体" pitchFamily="49" charset="-122"/>
                <a:ea typeface="楷体" pitchFamily="49" charset="-122"/>
              </a:rPr>
              <a:t>位数</a:t>
            </a:r>
            <a:r>
              <a:rPr lang="zh-CN" altLang="en-US" sz="3200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？</a:t>
            </a:r>
            <a:endParaRPr lang="en-US" altLang="zh-CN" sz="3200" dirty="0" smtClean="0">
              <a:solidFill>
                <a:srgbClr val="FF0000"/>
              </a:solidFill>
              <a:latin typeface="楷体" pitchFamily="49" charset="-122"/>
              <a:ea typeface="楷体" pitchFamily="49" charset="-122"/>
            </a:endParaRPr>
          </a:p>
          <a:p>
            <a:endParaRPr lang="en-US" altLang="zh-CN" sz="3200" dirty="0" smtClean="0">
              <a:solidFill>
                <a:srgbClr val="FF0000"/>
              </a:solidFill>
              <a:latin typeface="楷体" pitchFamily="49" charset="-122"/>
              <a:ea typeface="楷体" pitchFamily="49" charset="-122"/>
            </a:endParaRPr>
          </a:p>
          <a:p>
            <a:r>
              <a:rPr lang="zh-CN" altLang="en-US" sz="3200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不断用</a:t>
            </a:r>
            <a:r>
              <a:rPr lang="en-US" altLang="zh-CN" sz="3200" dirty="0" smtClean="0">
                <a:solidFill>
                  <a:srgbClr val="FFFF00"/>
                </a:solidFill>
                <a:latin typeface="楷体" pitchFamily="49" charset="-122"/>
                <a:ea typeface="楷体" pitchFamily="49" charset="-122"/>
              </a:rPr>
              <a:t>10</a:t>
            </a:r>
            <a:r>
              <a:rPr lang="zh-CN" altLang="en-US" sz="3200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去</a:t>
            </a:r>
            <a:r>
              <a:rPr lang="zh-CN" altLang="en-US" sz="3200" dirty="0" smtClean="0">
                <a:solidFill>
                  <a:srgbClr val="FFFF00"/>
                </a:solidFill>
                <a:latin typeface="楷体" pitchFamily="49" charset="-122"/>
                <a:ea typeface="楷体" pitchFamily="49" charset="-122"/>
              </a:rPr>
              <a:t>除</a:t>
            </a:r>
            <a:r>
              <a:rPr lang="zh-CN" altLang="en-US" sz="3200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它，直到</a:t>
            </a:r>
            <a:r>
              <a:rPr lang="zh-CN" altLang="en-US" sz="3200" dirty="0" smtClean="0">
                <a:solidFill>
                  <a:srgbClr val="FFFF00"/>
                </a:solidFill>
                <a:latin typeface="楷体" pitchFamily="49" charset="-122"/>
                <a:ea typeface="楷体" pitchFamily="49" charset="-122"/>
              </a:rPr>
              <a:t>零</a:t>
            </a:r>
            <a:r>
              <a:rPr lang="zh-CN" altLang="en-US" sz="3200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为止</a:t>
            </a:r>
            <a:endParaRPr lang="zh-CN" altLang="en-US" sz="3200" dirty="0">
              <a:solidFill>
                <a:srgbClr val="FF0000"/>
              </a:solidFill>
              <a:latin typeface="楷体" pitchFamily="49" charset="-122"/>
              <a:ea typeface="楷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87783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计算整数</a:t>
            </a:r>
            <a:r>
              <a:rPr lang="zh-CN" altLang="en-US" dirty="0"/>
              <a:t>的位数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2400" dirty="0" smtClean="0">
                <a:solidFill>
                  <a:srgbClr val="FF0000"/>
                </a:solidFill>
              </a:rPr>
              <a:t>count</a:t>
            </a:r>
            <a:r>
              <a:rPr lang="en-US" altLang="zh-CN" sz="2400" dirty="0" smtClean="0"/>
              <a:t> = 0</a:t>
            </a:r>
            <a:r>
              <a:rPr lang="zh-CN" altLang="en-US" sz="2400" dirty="0" smtClean="0"/>
              <a:t>；</a:t>
            </a:r>
            <a:endParaRPr lang="en-US" altLang="zh-CN" sz="2400" dirty="0" smtClean="0"/>
          </a:p>
          <a:p>
            <a:pPr marL="0" indent="0">
              <a:buNone/>
            </a:pPr>
            <a:endParaRPr lang="en-US" altLang="zh-CN" sz="2400" dirty="0" smtClean="0"/>
          </a:p>
          <a:p>
            <a:pPr marL="0" indent="0">
              <a:buNone/>
            </a:pPr>
            <a:r>
              <a:rPr lang="en-US" altLang="zh-CN" sz="2400" dirty="0" smtClean="0"/>
              <a:t>do {</a:t>
            </a:r>
          </a:p>
          <a:p>
            <a:pPr marL="0" indent="0">
              <a:buNone/>
            </a:pPr>
            <a:r>
              <a:rPr lang="en-US" altLang="zh-CN" sz="2400" dirty="0"/>
              <a:t> </a:t>
            </a:r>
            <a:r>
              <a:rPr lang="en-US" altLang="zh-CN" sz="2400" dirty="0" smtClean="0"/>
              <a:t>  </a:t>
            </a:r>
            <a:r>
              <a:rPr lang="en-US" altLang="zh-CN" sz="2400" dirty="0">
                <a:solidFill>
                  <a:srgbClr val="FFFF00"/>
                </a:solidFill>
              </a:rPr>
              <a:t>number = number / 10;</a:t>
            </a:r>
          </a:p>
          <a:p>
            <a:pPr marL="0" indent="0">
              <a:buNone/>
            </a:pPr>
            <a:r>
              <a:rPr lang="en-US" altLang="zh-CN" sz="2400" dirty="0" smtClean="0">
                <a:solidFill>
                  <a:srgbClr val="FFFF00"/>
                </a:solidFill>
              </a:rPr>
              <a:t>   </a:t>
            </a:r>
            <a:r>
              <a:rPr lang="en-US" altLang="zh-CN" sz="2400" dirty="0" smtClean="0">
                <a:solidFill>
                  <a:srgbClr val="FF0000"/>
                </a:solidFill>
              </a:rPr>
              <a:t>count ++;</a:t>
            </a:r>
          </a:p>
          <a:p>
            <a:pPr marL="0" indent="0">
              <a:buNone/>
            </a:pPr>
            <a:r>
              <a:rPr lang="en-US" altLang="zh-CN" sz="2400" dirty="0" smtClean="0"/>
              <a:t>} while ( </a:t>
            </a:r>
            <a:r>
              <a:rPr lang="en-US" altLang="zh-CN" sz="2400" dirty="0" smtClean="0">
                <a:solidFill>
                  <a:srgbClr val="00B050"/>
                </a:solidFill>
              </a:rPr>
              <a:t>number!=0 </a:t>
            </a:r>
            <a:r>
              <a:rPr lang="en-US" altLang="zh-CN" sz="2400" dirty="0" smtClean="0"/>
              <a:t>);</a:t>
            </a:r>
          </a:p>
          <a:p>
            <a:pPr marL="0" indent="0">
              <a:buNone/>
            </a:pPr>
            <a:endParaRPr lang="en-US" altLang="zh-CN" sz="2400" dirty="0"/>
          </a:p>
          <a:p>
            <a:pPr marL="0" indent="0">
              <a:buNone/>
            </a:pPr>
            <a:r>
              <a:rPr lang="en-US" altLang="zh-CN" sz="2400" dirty="0" err="1" smtClean="0"/>
              <a:t>printf</a:t>
            </a:r>
            <a:r>
              <a:rPr lang="en-US" altLang="zh-CN" sz="2400" dirty="0" smtClean="0"/>
              <a:t>("it contains %d digitals.\n", </a:t>
            </a:r>
            <a:r>
              <a:rPr lang="en-US" altLang="zh-CN" sz="2400" dirty="0" smtClean="0">
                <a:solidFill>
                  <a:srgbClr val="FF0000"/>
                </a:solidFill>
              </a:rPr>
              <a:t>count</a:t>
            </a:r>
            <a:r>
              <a:rPr lang="en-US" altLang="zh-CN" sz="2400" dirty="0" smtClean="0"/>
              <a:t>);</a:t>
            </a:r>
            <a:endParaRPr lang="en-US" altLang="zh-CN" sz="24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469C93-C33A-457B-B141-E0DA5E2594F6}" type="slidenum">
              <a:rPr lang="zh-CN" altLang="en-US" smtClean="0"/>
              <a:pPr>
                <a:defRPr/>
              </a:pPr>
              <a:t>16</a:t>
            </a:fld>
            <a:endParaRPr lang="en-US" altLang="zh-CN" dirty="0"/>
          </a:p>
        </p:txBody>
      </p:sp>
      <p:sp>
        <p:nvSpPr>
          <p:cNvPr id="5" name="内容占位符 2"/>
          <p:cNvSpPr txBox="1">
            <a:spLocks/>
          </p:cNvSpPr>
          <p:nvPr/>
        </p:nvSpPr>
        <p:spPr>
          <a:xfrm>
            <a:off x="4698130" y="1340768"/>
            <a:ext cx="4194350" cy="3168352"/>
          </a:xfrm>
          <a:prstGeom prst="rect">
            <a:avLst/>
          </a:prstGeom>
          <a:ln>
            <a:solidFill>
              <a:srgbClr val="FFFF00"/>
            </a:solidFill>
          </a:ln>
        </p:spPr>
        <p:txBody>
          <a:bodyPr vert="horz" rtlCol="0">
            <a:normAutofit/>
          </a:bodyPr>
          <a:lstStyle>
            <a:lvl1pPr marL="342900" indent="-342900" algn="l" rtl="0" eaLnBrk="1" latinLnBrk="0" hangingPunct="1">
              <a:spcBef>
                <a:spcPct val="20000"/>
              </a:spcBef>
              <a:buClr>
                <a:schemeClr val="tx2"/>
              </a:buClr>
              <a:buSzPct val="60000"/>
              <a:buFont typeface="Wingdings 2"/>
              <a:buChar char=""/>
              <a:defRPr kumimoji="0" sz="3200" kern="1200">
                <a:solidFill>
                  <a:schemeClr val="tx1"/>
                </a:solidFill>
                <a:latin typeface="楷体" pitchFamily="49" charset="-122"/>
                <a:ea typeface="楷体" pitchFamily="49" charset="-122"/>
                <a:cs typeface="+mn-cs"/>
              </a:defRPr>
            </a:lvl1pPr>
            <a:lvl2pPr marL="742950" indent="-285750" algn="l" rtl="0" eaLnBrk="1" latinLnBrk="0" hangingPunct="1">
              <a:spcBef>
                <a:spcPct val="20000"/>
              </a:spcBef>
              <a:buClr>
                <a:schemeClr val="tx2"/>
              </a:buClr>
              <a:buSzPct val="60000"/>
              <a:buFont typeface="Wingdings 2"/>
              <a:buChar char=""/>
              <a:defRPr kumimoji="0" sz="2800" kern="1200">
                <a:solidFill>
                  <a:srgbClr val="FFFF00"/>
                </a:solidFill>
                <a:latin typeface="楷体" pitchFamily="49" charset="-122"/>
                <a:ea typeface="楷体" pitchFamily="49" charset="-122"/>
                <a:cs typeface="+mn-cs"/>
              </a:defRPr>
            </a:lvl2pPr>
            <a:lvl3pPr marL="1143000" indent="-228600" algn="l" rtl="0" eaLnBrk="1" latinLnBrk="0" hangingPunct="1">
              <a:spcBef>
                <a:spcPct val="20000"/>
              </a:spcBef>
              <a:buClr>
                <a:schemeClr val="tx2"/>
              </a:buClr>
              <a:buSzPct val="60000"/>
              <a:buFont typeface="Wingdings 2"/>
              <a:buChar char=""/>
              <a:defRPr kumimoji="0" sz="2400" kern="1200">
                <a:solidFill>
                  <a:schemeClr val="tx1"/>
                </a:solidFill>
                <a:latin typeface="楷体" pitchFamily="49" charset="-122"/>
                <a:ea typeface="楷体" pitchFamily="49" charset="-122"/>
                <a:cs typeface="+mn-cs"/>
              </a:defRPr>
            </a:lvl3pPr>
            <a:lvl4pPr marL="1600200" indent="-228600" algn="l" rtl="0" eaLnBrk="1" latinLnBrk="0" hangingPunct="1">
              <a:spcBef>
                <a:spcPct val="20000"/>
              </a:spcBef>
              <a:buClr>
                <a:schemeClr val="tx2"/>
              </a:buClr>
              <a:buSzPct val="60000"/>
              <a:buFont typeface="Wingdings 2"/>
              <a:buChar char=""/>
              <a:defRPr kumimoji="0" sz="2000" kern="1200">
                <a:solidFill>
                  <a:srgbClr val="FFFF00"/>
                </a:solidFill>
                <a:latin typeface="楷体" pitchFamily="49" charset="-122"/>
                <a:ea typeface="楷体" pitchFamily="49" charset="-122"/>
                <a:cs typeface="+mn-cs"/>
              </a:defRPr>
            </a:lvl4pPr>
            <a:lvl5pPr marL="2057400" indent="-228600" algn="l" rtl="0" eaLnBrk="1" latinLnBrk="0" hangingPunct="1">
              <a:spcBef>
                <a:spcPct val="20000"/>
              </a:spcBef>
              <a:buClr>
                <a:schemeClr val="tx2"/>
              </a:buClr>
              <a:buSzPct val="60000"/>
              <a:buFont typeface="Wingdings 2"/>
              <a:buChar char=""/>
              <a:defRPr kumimoji="0" sz="2000" kern="1200">
                <a:solidFill>
                  <a:schemeClr val="tx1"/>
                </a:solidFill>
                <a:latin typeface="楷体" pitchFamily="49" charset="-122"/>
                <a:ea typeface="楷体" pitchFamily="49" charset="-122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Font typeface="Arial"/>
              <a:buChar char="•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Font typeface="Arial"/>
              <a:buChar char="•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Font typeface="Arial"/>
              <a:buChar char="•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Font typeface="Arial"/>
              <a:buChar char="•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sz="2400" dirty="0" smtClean="0">
                <a:solidFill>
                  <a:srgbClr val="FF0000"/>
                </a:solidFill>
              </a:rPr>
              <a:t>改为下面的</a:t>
            </a:r>
            <a:r>
              <a:rPr lang="en-US" altLang="zh-CN" sz="2400" dirty="0" smtClean="0">
                <a:solidFill>
                  <a:srgbClr val="FF0000"/>
                </a:solidFill>
              </a:rPr>
              <a:t>while</a:t>
            </a:r>
            <a:r>
              <a:rPr lang="zh-CN" altLang="en-US" sz="2400" dirty="0" smtClean="0">
                <a:solidFill>
                  <a:srgbClr val="FF0000"/>
                </a:solidFill>
              </a:rPr>
              <a:t>循环如何？</a:t>
            </a:r>
            <a:endParaRPr lang="en-US" altLang="zh-CN" sz="24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zh-CN" sz="2400" dirty="0" smtClean="0">
                <a:solidFill>
                  <a:srgbClr val="FFFF00"/>
                </a:solidFill>
              </a:rPr>
              <a:t>count = 1;</a:t>
            </a:r>
          </a:p>
          <a:p>
            <a:pPr marL="0" indent="0">
              <a:buNone/>
            </a:pPr>
            <a:r>
              <a:rPr lang="en-US" altLang="zh-CN" sz="2400" dirty="0" smtClean="0"/>
              <a:t>while </a:t>
            </a:r>
            <a:r>
              <a:rPr lang="en-US" altLang="zh-CN" sz="2400" dirty="0"/>
              <a:t>( </a:t>
            </a:r>
            <a:r>
              <a:rPr lang="en-US" altLang="zh-CN" sz="2400" dirty="0">
                <a:solidFill>
                  <a:srgbClr val="00B050"/>
                </a:solidFill>
              </a:rPr>
              <a:t>number!=0 </a:t>
            </a:r>
            <a:r>
              <a:rPr lang="en-US" altLang="zh-CN" sz="2400" dirty="0" smtClean="0"/>
              <a:t>)</a:t>
            </a:r>
          </a:p>
          <a:p>
            <a:pPr marL="0" indent="0">
              <a:buNone/>
            </a:pPr>
            <a:r>
              <a:rPr lang="en-US" altLang="zh-CN" sz="2400" dirty="0"/>
              <a:t>{</a:t>
            </a:r>
          </a:p>
          <a:p>
            <a:pPr marL="0" indent="0">
              <a:buFont typeface="Wingdings 2"/>
              <a:buNone/>
            </a:pPr>
            <a:r>
              <a:rPr lang="en-US" altLang="zh-CN" sz="2400" dirty="0" smtClean="0"/>
              <a:t>   count ++;</a:t>
            </a:r>
          </a:p>
          <a:p>
            <a:pPr marL="0" indent="0">
              <a:buFont typeface="Wingdings 2"/>
              <a:buNone/>
            </a:pPr>
            <a:r>
              <a:rPr lang="en-US" altLang="zh-CN" sz="2400" dirty="0" smtClean="0"/>
              <a:t>   number = number / 10;</a:t>
            </a:r>
          </a:p>
          <a:p>
            <a:pPr marL="0" indent="0">
              <a:buFont typeface="Wingdings 2"/>
              <a:buNone/>
            </a:pPr>
            <a:r>
              <a:rPr lang="en-US" altLang="zh-CN" sz="2400" dirty="0"/>
              <a:t>}</a:t>
            </a:r>
            <a:endParaRPr lang="en-US" altLang="zh-CN" sz="2400" dirty="0" smtClean="0"/>
          </a:p>
        </p:txBody>
      </p:sp>
      <p:sp>
        <p:nvSpPr>
          <p:cNvPr id="6" name="矩形 5"/>
          <p:cNvSpPr/>
          <p:nvPr/>
        </p:nvSpPr>
        <p:spPr>
          <a:xfrm>
            <a:off x="5567913" y="2204864"/>
            <a:ext cx="2800767" cy="461665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marL="0" indent="0">
              <a:buNone/>
            </a:pPr>
            <a:r>
              <a:rPr lang="en-US" altLang="zh-CN" sz="2400" dirty="0" smtClean="0">
                <a:latin typeface="楷体" pitchFamily="49" charset="-122"/>
                <a:ea typeface="楷体" pitchFamily="49" charset="-122"/>
              </a:rPr>
              <a:t>( </a:t>
            </a:r>
            <a:r>
              <a:rPr lang="en-US" altLang="zh-CN" sz="2400" dirty="0" smtClean="0">
                <a:solidFill>
                  <a:srgbClr val="00B050"/>
                </a:solidFill>
                <a:latin typeface="楷体" pitchFamily="49" charset="-122"/>
                <a:ea typeface="楷体" pitchFamily="49" charset="-122"/>
              </a:rPr>
              <a:t>abs(number)&gt;9 </a:t>
            </a:r>
            <a:r>
              <a:rPr lang="en-US" altLang="zh-CN" sz="2400" dirty="0" smtClean="0">
                <a:latin typeface="楷体" pitchFamily="49" charset="-122"/>
                <a:ea typeface="楷体" pitchFamily="49" charset="-122"/>
              </a:rPr>
              <a:t>)</a:t>
            </a:r>
            <a:endParaRPr lang="en-US" altLang="zh-CN" sz="2400" dirty="0">
              <a:latin typeface="楷体" pitchFamily="49" charset="-122"/>
              <a:ea typeface="楷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53388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循环体中</a:t>
            </a:r>
            <a:r>
              <a:rPr lang="en-US" altLang="zh-CN" dirty="0" smtClean="0">
                <a:solidFill>
                  <a:srgbClr val="009900"/>
                </a:solidFill>
              </a:rPr>
              <a:t>break</a:t>
            </a:r>
            <a:r>
              <a:rPr lang="zh-CN" altLang="en-US" dirty="0"/>
              <a:t>和</a:t>
            </a:r>
            <a:r>
              <a:rPr lang="en-US" altLang="zh-CN" dirty="0" smtClean="0">
                <a:solidFill>
                  <a:srgbClr val="009900"/>
                </a:solidFill>
              </a:rPr>
              <a:t>continue</a:t>
            </a:r>
            <a:r>
              <a:rPr lang="zh-CN" altLang="en-US" dirty="0" smtClean="0"/>
              <a:t>语句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251520" y="1600201"/>
            <a:ext cx="4186808" cy="485313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zh-CN" b="1" dirty="0" smtClean="0"/>
              <a:t>[</a:t>
            </a:r>
            <a:r>
              <a:rPr lang="zh-CN" altLang="en-US" b="1" dirty="0" smtClean="0"/>
              <a:t>例</a:t>
            </a:r>
            <a:r>
              <a:rPr lang="en-US" altLang="zh-CN" b="1" dirty="0" smtClean="0"/>
              <a:t>4-4,P70]</a:t>
            </a:r>
            <a:r>
              <a:rPr lang="zh-CN" altLang="en-US" dirty="0" smtClean="0">
                <a:solidFill>
                  <a:srgbClr val="FF0000"/>
                </a:solidFill>
              </a:rPr>
              <a:t>素数</a:t>
            </a:r>
            <a:r>
              <a:rPr lang="zh-CN" altLang="en-US" dirty="0" smtClean="0"/>
              <a:t>的判定问题：除了</a:t>
            </a:r>
            <a:r>
              <a:rPr lang="en-US" altLang="zh-CN" dirty="0" smtClean="0">
                <a:solidFill>
                  <a:srgbClr val="FFC000"/>
                </a:solidFill>
              </a:rPr>
              <a:t>1</a:t>
            </a:r>
            <a:r>
              <a:rPr lang="zh-CN" altLang="en-US" dirty="0" smtClean="0">
                <a:solidFill>
                  <a:srgbClr val="FFC000"/>
                </a:solidFill>
              </a:rPr>
              <a:t>和自身</a:t>
            </a:r>
            <a:r>
              <a:rPr lang="zh-CN" altLang="en-US" dirty="0" smtClean="0"/>
              <a:t>，</a:t>
            </a:r>
            <a:r>
              <a:rPr lang="zh-CN" altLang="en-US" dirty="0" smtClean="0">
                <a:solidFill>
                  <a:srgbClr val="FFFF00"/>
                </a:solidFill>
              </a:rPr>
              <a:t>不能</a:t>
            </a:r>
            <a:r>
              <a:rPr lang="zh-CN" altLang="en-US" dirty="0" smtClean="0"/>
              <a:t>被别的数</a:t>
            </a:r>
            <a:r>
              <a:rPr lang="zh-CN" altLang="en-US" dirty="0" smtClean="0">
                <a:solidFill>
                  <a:srgbClr val="FFFF00"/>
                </a:solidFill>
              </a:rPr>
              <a:t>整除</a:t>
            </a:r>
            <a:endParaRPr lang="en-US" altLang="zh-CN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en-US" altLang="zh-CN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altLang="zh-CN" dirty="0" err="1" smtClean="0"/>
              <a:t>int</a:t>
            </a:r>
            <a:r>
              <a:rPr lang="en-US" altLang="zh-CN" dirty="0" smtClean="0"/>
              <a:t> i, m;</a:t>
            </a:r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err="1" smtClean="0"/>
              <a:t>scanf</a:t>
            </a:r>
            <a:r>
              <a:rPr lang="en-US" altLang="zh-CN" dirty="0" smtClean="0"/>
              <a:t>("%d", &amp;m);</a:t>
            </a:r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for( </a:t>
            </a:r>
            <a:r>
              <a:rPr lang="en-US" altLang="zh-CN" dirty="0"/>
              <a:t>i</a:t>
            </a:r>
            <a:r>
              <a:rPr lang="en-US" altLang="zh-CN" dirty="0" smtClean="0"/>
              <a:t> = 2; i&lt;=m/2; i++ )</a:t>
            </a:r>
          </a:p>
          <a:p>
            <a:pPr marL="0" indent="0">
              <a:buNone/>
            </a:pPr>
            <a:r>
              <a:rPr lang="en-US" altLang="zh-CN" dirty="0">
                <a:solidFill>
                  <a:srgbClr val="FFFF00"/>
                </a:solidFill>
              </a:rPr>
              <a:t> </a:t>
            </a:r>
            <a:r>
              <a:rPr lang="en-US" altLang="zh-CN" dirty="0" smtClean="0">
                <a:solidFill>
                  <a:srgbClr val="FFFF00"/>
                </a:solidFill>
              </a:rPr>
              <a:t>  if( </a:t>
            </a:r>
            <a:r>
              <a:rPr lang="en-US" altLang="zh-CN" dirty="0" err="1" smtClean="0">
                <a:solidFill>
                  <a:srgbClr val="FFFF00"/>
                </a:solidFill>
              </a:rPr>
              <a:t>m%i</a:t>
            </a:r>
            <a:r>
              <a:rPr lang="en-US" altLang="zh-CN" dirty="0" smtClean="0">
                <a:solidFill>
                  <a:srgbClr val="FFFF00"/>
                </a:solidFill>
              </a:rPr>
              <a:t>==0 ) </a:t>
            </a:r>
          </a:p>
          <a:p>
            <a:pPr marL="0" indent="0">
              <a:buNone/>
            </a:pPr>
            <a:r>
              <a:rPr lang="en-US" altLang="zh-CN" dirty="0">
                <a:solidFill>
                  <a:srgbClr val="FFFF00"/>
                </a:solidFill>
              </a:rPr>
              <a:t> </a:t>
            </a:r>
            <a:r>
              <a:rPr lang="en-US" altLang="zh-CN" dirty="0" smtClean="0">
                <a:solidFill>
                  <a:srgbClr val="FFFF00"/>
                </a:solidFill>
              </a:rPr>
              <a:t>      break;</a:t>
            </a:r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</p:txBody>
      </p:sp>
      <p:sp>
        <p:nvSpPr>
          <p:cNvPr id="10" name="内容占位符 9"/>
          <p:cNvSpPr>
            <a:spLocks noGrp="1"/>
          </p:cNvSpPr>
          <p:nvPr>
            <p:ph sz="half" idx="2"/>
          </p:nvPr>
        </p:nvSpPr>
        <p:spPr>
          <a:xfrm>
            <a:off x="4853880" y="3068960"/>
            <a:ext cx="4038600" cy="305720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zh-CN" dirty="0"/>
              <a:t>if( </a:t>
            </a:r>
            <a:r>
              <a:rPr lang="en-US" altLang="zh-CN" dirty="0" smtClean="0"/>
              <a:t>i&gt;m/2 </a:t>
            </a:r>
            <a:r>
              <a:rPr lang="en-US" altLang="zh-CN" dirty="0"/>
              <a:t>&amp;&amp; m!=1 )</a:t>
            </a:r>
          </a:p>
          <a:p>
            <a:pPr marL="0" indent="0">
              <a:buNone/>
            </a:pPr>
            <a:r>
              <a:rPr lang="en-US" altLang="zh-CN" dirty="0"/>
              <a:t>   </a:t>
            </a:r>
            <a:r>
              <a:rPr lang="en-US" altLang="zh-CN" dirty="0" err="1"/>
              <a:t>printf</a:t>
            </a:r>
            <a:r>
              <a:rPr lang="en-US" altLang="zh-CN" dirty="0"/>
              <a:t>("Yes\n");</a:t>
            </a:r>
          </a:p>
          <a:p>
            <a:pPr marL="0" indent="0">
              <a:buNone/>
            </a:pPr>
            <a:r>
              <a:rPr lang="en-US" altLang="zh-CN" dirty="0"/>
              <a:t>else</a:t>
            </a:r>
          </a:p>
          <a:p>
            <a:pPr marL="0" indent="0">
              <a:buNone/>
            </a:pPr>
            <a:r>
              <a:rPr lang="en-US" altLang="zh-CN" dirty="0"/>
              <a:t>   </a:t>
            </a:r>
            <a:r>
              <a:rPr lang="en-US" altLang="zh-CN" dirty="0" err="1"/>
              <a:t>printf</a:t>
            </a:r>
            <a:r>
              <a:rPr lang="en-US" altLang="zh-CN" dirty="0"/>
              <a:t>("No!\n</a:t>
            </a:r>
            <a:r>
              <a:rPr lang="en-US" altLang="zh-CN" dirty="0" smtClean="0"/>
              <a:t>");</a:t>
            </a:r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69C93-C33A-457B-B141-E0DA5E2594F6}" type="slidenum">
              <a:rPr lang="zh-CN" altLang="en-US" smtClean="0"/>
              <a:pPr/>
              <a:t>17</a:t>
            </a:fld>
            <a:endParaRPr lang="en-US" altLang="zh-CN"/>
          </a:p>
        </p:txBody>
      </p:sp>
      <p:cxnSp>
        <p:nvCxnSpPr>
          <p:cNvPr id="12" name="直接连接符 11"/>
          <p:cNvCxnSpPr/>
          <p:nvPr/>
        </p:nvCxnSpPr>
        <p:spPr>
          <a:xfrm>
            <a:off x="4644008" y="1628800"/>
            <a:ext cx="0" cy="475252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3046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for</a:t>
            </a:r>
            <a:r>
              <a:rPr lang="zh-CN" altLang="en-US" dirty="0" smtClean="0"/>
              <a:t>循环中的</a:t>
            </a:r>
            <a:r>
              <a:rPr lang="en-US" altLang="zh-CN" dirty="0" smtClean="0">
                <a:solidFill>
                  <a:srgbClr val="009900"/>
                </a:solidFill>
              </a:rPr>
              <a:t>break</a:t>
            </a:r>
            <a:r>
              <a:rPr lang="zh-CN" altLang="en-US" dirty="0" smtClean="0"/>
              <a:t>语句</a:t>
            </a:r>
            <a:endParaRPr lang="zh-CN" altLang="en-US" dirty="0"/>
          </a:p>
        </p:txBody>
      </p:sp>
      <p:sp>
        <p:nvSpPr>
          <p:cNvPr id="9" name="文本占位符 8"/>
          <p:cNvSpPr>
            <a:spLocks noGrp="1"/>
          </p:cNvSpPr>
          <p:nvPr>
            <p:ph idx="1"/>
          </p:nvPr>
        </p:nvSpPr>
        <p:spPr>
          <a:xfrm>
            <a:off x="457200" y="1600202"/>
            <a:ext cx="8229600" cy="372309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zh-CN" dirty="0" smtClean="0"/>
              <a:t>for( </a:t>
            </a:r>
            <a:r>
              <a:rPr lang="zh-CN" altLang="en-US" dirty="0" smtClean="0"/>
              <a:t>表达式</a:t>
            </a:r>
            <a:r>
              <a:rPr lang="en-US" altLang="zh-CN" dirty="0" smtClean="0"/>
              <a:t>1</a:t>
            </a:r>
            <a:r>
              <a:rPr lang="zh-CN" altLang="en-US" dirty="0" smtClean="0"/>
              <a:t>；表达式</a:t>
            </a:r>
            <a:r>
              <a:rPr lang="en-US" altLang="zh-CN" dirty="0" smtClean="0"/>
              <a:t>2</a:t>
            </a:r>
            <a:r>
              <a:rPr lang="zh-CN" altLang="en-US" dirty="0" smtClean="0"/>
              <a:t>；表达式</a:t>
            </a:r>
            <a:r>
              <a:rPr lang="en-US" altLang="zh-CN" dirty="0" smtClean="0"/>
              <a:t>3 )</a:t>
            </a:r>
          </a:p>
          <a:p>
            <a:pPr marL="0" indent="0">
              <a:buNone/>
            </a:pPr>
            <a:r>
              <a:rPr lang="en-US" altLang="zh-CN" dirty="0" smtClean="0"/>
              <a:t>{</a:t>
            </a:r>
          </a:p>
          <a:p>
            <a:pPr marL="0" indent="0">
              <a:buNone/>
            </a:pPr>
            <a:r>
              <a:rPr lang="en-US" altLang="zh-CN" dirty="0" smtClean="0"/>
              <a:t>    </a:t>
            </a:r>
            <a:r>
              <a:rPr lang="zh-CN" altLang="en-US" dirty="0" smtClean="0"/>
              <a:t>语句段</a:t>
            </a:r>
            <a:r>
              <a:rPr lang="en-US" altLang="zh-CN" dirty="0" smtClean="0">
                <a:solidFill>
                  <a:srgbClr val="FF0000"/>
                </a:solidFill>
              </a:rPr>
              <a:t>1</a:t>
            </a:r>
          </a:p>
          <a:p>
            <a:pPr marL="0" indent="0">
              <a:buNone/>
            </a:pPr>
            <a:endParaRPr lang="en-US" altLang="zh-CN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zh-CN" dirty="0" smtClean="0"/>
              <a:t>    if( </a:t>
            </a:r>
            <a:r>
              <a:rPr lang="en-US" altLang="zh-CN" dirty="0" err="1" smtClean="0">
                <a:solidFill>
                  <a:srgbClr val="009900"/>
                </a:solidFill>
              </a:rPr>
              <a:t>exp</a:t>
            </a:r>
            <a:r>
              <a:rPr lang="en-US" altLang="zh-CN" dirty="0" smtClean="0">
                <a:solidFill>
                  <a:srgbClr val="009900"/>
                </a:solidFill>
              </a:rPr>
              <a:t> </a:t>
            </a:r>
            <a:r>
              <a:rPr lang="en-US" altLang="zh-CN" dirty="0" smtClean="0"/>
              <a:t>)</a:t>
            </a:r>
          </a:p>
          <a:p>
            <a:pPr marL="0" indent="0">
              <a:buNone/>
            </a:pPr>
            <a:r>
              <a:rPr lang="en-US" altLang="zh-CN" dirty="0" smtClean="0"/>
              <a:t>       </a:t>
            </a:r>
            <a:r>
              <a:rPr lang="en-US" altLang="zh-CN" dirty="0" smtClean="0">
                <a:solidFill>
                  <a:srgbClr val="FF0000"/>
                </a:solidFill>
              </a:rPr>
              <a:t>break</a:t>
            </a:r>
            <a:r>
              <a:rPr lang="en-US" altLang="zh-CN" dirty="0" smtClean="0"/>
              <a:t>;</a:t>
            </a:r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    </a:t>
            </a:r>
            <a:r>
              <a:rPr lang="zh-CN" altLang="en-US" dirty="0" smtClean="0"/>
              <a:t>语句段</a:t>
            </a:r>
            <a:r>
              <a:rPr lang="en-US" altLang="zh-CN" dirty="0" smtClean="0">
                <a:solidFill>
                  <a:srgbClr val="FF0000"/>
                </a:solidFill>
              </a:rPr>
              <a:t>2</a:t>
            </a:r>
          </a:p>
          <a:p>
            <a:pPr marL="0" indent="0">
              <a:buNone/>
            </a:pPr>
            <a:r>
              <a:rPr lang="en-US" altLang="zh-CN" dirty="0" smtClean="0"/>
              <a:t>}</a:t>
            </a:r>
            <a:endParaRPr lang="zh-CN" altLang="en-US" dirty="0" smtClean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69C93-C33A-457B-B141-E0DA5E2594F6}" type="slidenum">
              <a:rPr lang="zh-CN" altLang="en-US" smtClean="0"/>
              <a:pPr/>
              <a:t>18</a:t>
            </a:fld>
            <a:endParaRPr lang="en-US" altLang="zh-CN"/>
          </a:p>
        </p:txBody>
      </p:sp>
      <p:grpSp>
        <p:nvGrpSpPr>
          <p:cNvPr id="47" name="Group 5"/>
          <p:cNvGrpSpPr>
            <a:grpSpLocks/>
          </p:cNvGrpSpPr>
          <p:nvPr/>
        </p:nvGrpSpPr>
        <p:grpSpPr bwMode="auto">
          <a:xfrm>
            <a:off x="6156495" y="836849"/>
            <a:ext cx="2430786" cy="5816223"/>
            <a:chOff x="1920" y="1370"/>
            <a:chExt cx="2193" cy="4282"/>
          </a:xfrm>
        </p:grpSpPr>
        <p:sp>
          <p:nvSpPr>
            <p:cNvPr id="48" name="Line 6"/>
            <p:cNvSpPr>
              <a:spLocks noChangeShapeType="1"/>
            </p:cNvSpPr>
            <p:nvPr/>
          </p:nvSpPr>
          <p:spPr bwMode="auto">
            <a:xfrm flipH="1">
              <a:off x="3016" y="1937"/>
              <a:ext cx="13" cy="352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 sz="1400">
                <a:latin typeface="楷体" pitchFamily="49" charset="-122"/>
                <a:ea typeface="楷体" pitchFamily="49" charset="-122"/>
              </a:endParaRPr>
            </a:p>
          </p:txBody>
        </p:sp>
        <p:sp>
          <p:nvSpPr>
            <p:cNvPr id="49" name="AutoShape 7"/>
            <p:cNvSpPr>
              <a:spLocks noChangeArrowheads="1"/>
            </p:cNvSpPr>
            <p:nvPr/>
          </p:nvSpPr>
          <p:spPr bwMode="auto">
            <a:xfrm>
              <a:off x="2323" y="2308"/>
              <a:ext cx="1392" cy="432"/>
            </a:xfrm>
            <a:prstGeom prst="diamond">
              <a:avLst/>
            </a:prstGeom>
            <a:noFill/>
            <a:ln w="57150">
              <a:solidFill>
                <a:srgbClr val="FFC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rIns="0" anchor="ctr"/>
            <a:lstStyle/>
            <a:p>
              <a:r>
                <a:rPr lang="zh-CN" altLang="en-US" sz="1600" b="1" dirty="0">
                  <a:latin typeface="楷体" pitchFamily="49" charset="-122"/>
                  <a:ea typeface="楷体" pitchFamily="49" charset="-122"/>
                </a:rPr>
                <a:t>表达式</a:t>
              </a:r>
              <a:r>
                <a:rPr lang="en-US" altLang="zh-CN" sz="1600" b="1" dirty="0">
                  <a:latin typeface="楷体" pitchFamily="49" charset="-122"/>
                  <a:ea typeface="楷体" pitchFamily="49" charset="-122"/>
                </a:rPr>
                <a:t>2</a:t>
              </a:r>
              <a:endParaRPr lang="zh-CN" altLang="en-US" sz="1600" b="1" dirty="0">
                <a:latin typeface="楷体" pitchFamily="49" charset="-122"/>
                <a:ea typeface="楷体" pitchFamily="49" charset="-122"/>
              </a:endParaRPr>
            </a:p>
          </p:txBody>
        </p:sp>
        <p:sp>
          <p:nvSpPr>
            <p:cNvPr id="50" name="Text Box 10"/>
            <p:cNvSpPr txBox="1">
              <a:spLocks noChangeArrowheads="1"/>
            </p:cNvSpPr>
            <p:nvPr/>
          </p:nvSpPr>
          <p:spPr bwMode="auto">
            <a:xfrm>
              <a:off x="2402" y="2971"/>
              <a:ext cx="1235" cy="249"/>
            </a:xfrm>
            <a:prstGeom prst="rect">
              <a:avLst/>
            </a:prstGeom>
            <a:noFill/>
            <a:ln w="57150">
              <a:solidFill>
                <a:srgbClr val="FFC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zh-CN" altLang="en-US" sz="1600" b="1" dirty="0">
                  <a:latin typeface="楷体" pitchFamily="49" charset="-122"/>
                  <a:ea typeface="楷体" pitchFamily="49" charset="-122"/>
                </a:rPr>
                <a:t>语句段</a:t>
              </a:r>
              <a:r>
                <a:rPr lang="en-US" altLang="zh-CN" sz="1600" b="1" dirty="0">
                  <a:solidFill>
                    <a:srgbClr val="FF0000"/>
                  </a:solidFill>
                  <a:latin typeface="楷体" pitchFamily="49" charset="-122"/>
                  <a:ea typeface="楷体" pitchFamily="49" charset="-122"/>
                </a:rPr>
                <a:t>1</a:t>
              </a:r>
              <a:endParaRPr lang="zh-CN" altLang="en-US" sz="1600" b="1" dirty="0">
                <a:latin typeface="楷体" pitchFamily="49" charset="-122"/>
                <a:ea typeface="楷体" pitchFamily="49" charset="-122"/>
              </a:endParaRPr>
            </a:p>
          </p:txBody>
        </p:sp>
        <p:sp>
          <p:nvSpPr>
            <p:cNvPr id="51" name="Line 11"/>
            <p:cNvSpPr>
              <a:spLocks noChangeShapeType="1"/>
            </p:cNvSpPr>
            <p:nvPr/>
          </p:nvSpPr>
          <p:spPr bwMode="auto">
            <a:xfrm>
              <a:off x="1974" y="5127"/>
              <a:ext cx="1045" cy="0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 sz="1400">
                <a:latin typeface="楷体" pitchFamily="49" charset="-122"/>
                <a:ea typeface="楷体" pitchFamily="49" charset="-122"/>
              </a:endParaRPr>
            </a:p>
          </p:txBody>
        </p:sp>
        <p:sp>
          <p:nvSpPr>
            <p:cNvPr id="52" name="Line 12"/>
            <p:cNvSpPr>
              <a:spLocks noChangeShapeType="1"/>
            </p:cNvSpPr>
            <p:nvPr/>
          </p:nvSpPr>
          <p:spPr bwMode="auto">
            <a:xfrm>
              <a:off x="1920" y="2059"/>
              <a:ext cx="1103" cy="0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 sz="1400">
                <a:latin typeface="楷体" pitchFamily="49" charset="-122"/>
                <a:ea typeface="楷体" pitchFamily="49" charset="-122"/>
              </a:endParaRPr>
            </a:p>
          </p:txBody>
        </p:sp>
        <p:sp>
          <p:nvSpPr>
            <p:cNvPr id="53" name="Line 13"/>
            <p:cNvSpPr>
              <a:spLocks noChangeShapeType="1"/>
            </p:cNvSpPr>
            <p:nvPr/>
          </p:nvSpPr>
          <p:spPr bwMode="auto">
            <a:xfrm>
              <a:off x="3715" y="2517"/>
              <a:ext cx="384" cy="0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 sz="1400">
                <a:latin typeface="楷体" pitchFamily="49" charset="-122"/>
                <a:ea typeface="楷体" pitchFamily="49" charset="-122"/>
              </a:endParaRPr>
            </a:p>
          </p:txBody>
        </p:sp>
        <p:sp>
          <p:nvSpPr>
            <p:cNvPr id="54" name="Line 15"/>
            <p:cNvSpPr>
              <a:spLocks noChangeShapeType="1"/>
            </p:cNvSpPr>
            <p:nvPr/>
          </p:nvSpPr>
          <p:spPr bwMode="auto">
            <a:xfrm>
              <a:off x="3007" y="4929"/>
              <a:ext cx="4" cy="198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 sz="1400">
                <a:latin typeface="楷体" pitchFamily="49" charset="-122"/>
                <a:ea typeface="楷体" pitchFamily="49" charset="-122"/>
              </a:endParaRPr>
            </a:p>
          </p:txBody>
        </p:sp>
        <p:sp>
          <p:nvSpPr>
            <p:cNvPr id="55" name="Line 16"/>
            <p:cNvSpPr>
              <a:spLocks noChangeShapeType="1"/>
            </p:cNvSpPr>
            <p:nvPr/>
          </p:nvSpPr>
          <p:spPr bwMode="auto">
            <a:xfrm flipH="1">
              <a:off x="4113" y="2498"/>
              <a:ext cx="0" cy="2803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 sz="1400">
                <a:latin typeface="楷体" pitchFamily="49" charset="-122"/>
                <a:ea typeface="楷体" pitchFamily="49" charset="-122"/>
              </a:endParaRPr>
            </a:p>
          </p:txBody>
        </p:sp>
        <p:sp>
          <p:nvSpPr>
            <p:cNvPr id="56" name="Line 17"/>
            <p:cNvSpPr>
              <a:spLocks noChangeShapeType="1"/>
            </p:cNvSpPr>
            <p:nvPr/>
          </p:nvSpPr>
          <p:spPr bwMode="auto">
            <a:xfrm flipV="1">
              <a:off x="3012" y="5301"/>
              <a:ext cx="1101" cy="11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 sz="1400">
                <a:latin typeface="楷体" pitchFamily="49" charset="-122"/>
                <a:ea typeface="楷体" pitchFamily="49" charset="-122"/>
              </a:endParaRPr>
            </a:p>
          </p:txBody>
        </p:sp>
        <p:sp>
          <p:nvSpPr>
            <p:cNvPr id="57" name="Line 18"/>
            <p:cNvSpPr>
              <a:spLocks noChangeShapeType="1"/>
            </p:cNvSpPr>
            <p:nvPr/>
          </p:nvSpPr>
          <p:spPr bwMode="auto">
            <a:xfrm>
              <a:off x="3012" y="4313"/>
              <a:ext cx="0" cy="336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 sz="1400">
                <a:latin typeface="楷体" pitchFamily="49" charset="-122"/>
                <a:ea typeface="楷体" pitchFamily="49" charset="-122"/>
              </a:endParaRPr>
            </a:p>
          </p:txBody>
        </p:sp>
        <p:sp>
          <p:nvSpPr>
            <p:cNvPr id="58" name="Text Box 19"/>
            <p:cNvSpPr txBox="1">
              <a:spLocks noChangeArrowheads="1"/>
            </p:cNvSpPr>
            <p:nvPr/>
          </p:nvSpPr>
          <p:spPr bwMode="auto">
            <a:xfrm>
              <a:off x="3042" y="2703"/>
              <a:ext cx="384" cy="2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zh-CN" altLang="en-US" sz="1600" b="1" dirty="0">
                  <a:latin typeface="楷体" pitchFamily="49" charset="-122"/>
                  <a:ea typeface="楷体" pitchFamily="49" charset="-122"/>
                </a:rPr>
                <a:t>真</a:t>
              </a:r>
            </a:p>
          </p:txBody>
        </p:sp>
        <p:sp>
          <p:nvSpPr>
            <p:cNvPr id="59" name="Text Box 20"/>
            <p:cNvSpPr txBox="1">
              <a:spLocks noChangeArrowheads="1"/>
            </p:cNvSpPr>
            <p:nvPr/>
          </p:nvSpPr>
          <p:spPr bwMode="auto">
            <a:xfrm>
              <a:off x="3660" y="2249"/>
              <a:ext cx="336" cy="2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zh-CN" altLang="en-US" sz="1600" b="1" dirty="0">
                  <a:latin typeface="楷体" pitchFamily="49" charset="-122"/>
                  <a:ea typeface="楷体" pitchFamily="49" charset="-122"/>
                </a:rPr>
                <a:t>假</a:t>
              </a:r>
            </a:p>
          </p:txBody>
        </p:sp>
        <p:sp>
          <p:nvSpPr>
            <p:cNvPr id="60" name="Text Box 10"/>
            <p:cNvSpPr txBox="1">
              <a:spLocks noChangeArrowheads="1"/>
            </p:cNvSpPr>
            <p:nvPr/>
          </p:nvSpPr>
          <p:spPr bwMode="auto">
            <a:xfrm>
              <a:off x="2402" y="1688"/>
              <a:ext cx="1235" cy="249"/>
            </a:xfrm>
            <a:prstGeom prst="rect">
              <a:avLst/>
            </a:prstGeom>
            <a:noFill/>
            <a:ln w="57150">
              <a:solidFill>
                <a:srgbClr val="FFC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zh-CN" altLang="en-US" sz="1600" b="1" dirty="0" smtClean="0">
                  <a:latin typeface="楷体" pitchFamily="49" charset="-122"/>
                  <a:ea typeface="楷体" pitchFamily="49" charset="-122"/>
                </a:rPr>
                <a:t>表达式</a:t>
              </a:r>
              <a:r>
                <a:rPr lang="en-US" altLang="zh-CN" sz="1600" b="1" dirty="0" smtClean="0">
                  <a:latin typeface="楷体" pitchFamily="49" charset="-122"/>
                  <a:ea typeface="楷体" pitchFamily="49" charset="-122"/>
                </a:rPr>
                <a:t>1</a:t>
              </a:r>
              <a:endParaRPr lang="zh-CN" altLang="en-US" sz="1600" b="1" dirty="0">
                <a:latin typeface="楷体" pitchFamily="49" charset="-122"/>
                <a:ea typeface="楷体" pitchFamily="49" charset="-122"/>
              </a:endParaRPr>
            </a:p>
          </p:txBody>
        </p:sp>
        <p:sp>
          <p:nvSpPr>
            <p:cNvPr id="61" name="Line 6"/>
            <p:cNvSpPr>
              <a:spLocks noChangeShapeType="1"/>
            </p:cNvSpPr>
            <p:nvPr/>
          </p:nvSpPr>
          <p:spPr bwMode="auto">
            <a:xfrm flipH="1">
              <a:off x="3016" y="2760"/>
              <a:ext cx="7" cy="192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 sz="1400">
                <a:latin typeface="楷体" pitchFamily="49" charset="-122"/>
                <a:ea typeface="楷体" pitchFamily="49" charset="-122"/>
              </a:endParaRPr>
            </a:p>
          </p:txBody>
        </p:sp>
        <p:sp>
          <p:nvSpPr>
            <p:cNvPr id="62" name="Text Box 10"/>
            <p:cNvSpPr txBox="1">
              <a:spLocks noChangeArrowheads="1"/>
            </p:cNvSpPr>
            <p:nvPr/>
          </p:nvSpPr>
          <p:spPr bwMode="auto">
            <a:xfrm>
              <a:off x="2405" y="4673"/>
              <a:ext cx="1235" cy="249"/>
            </a:xfrm>
            <a:prstGeom prst="rect">
              <a:avLst/>
            </a:prstGeom>
            <a:noFill/>
            <a:ln w="57150">
              <a:solidFill>
                <a:srgbClr val="FFC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zh-CN" altLang="en-US" sz="1600" b="1" dirty="0" smtClean="0">
                  <a:solidFill>
                    <a:srgbClr val="FF0000"/>
                  </a:solidFill>
                  <a:latin typeface="楷体" pitchFamily="49" charset="-122"/>
                  <a:ea typeface="楷体" pitchFamily="49" charset="-122"/>
                </a:rPr>
                <a:t> 表达式</a:t>
              </a:r>
              <a:r>
                <a:rPr lang="en-US" altLang="zh-CN" sz="1600" b="1" dirty="0" smtClean="0">
                  <a:solidFill>
                    <a:srgbClr val="FF0000"/>
                  </a:solidFill>
                  <a:latin typeface="楷体" pitchFamily="49" charset="-122"/>
                  <a:ea typeface="楷体" pitchFamily="49" charset="-122"/>
                </a:rPr>
                <a:t>3</a:t>
              </a:r>
              <a:endParaRPr lang="zh-CN" altLang="en-US" sz="1600" b="1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endParaRPr>
            </a:p>
          </p:txBody>
        </p:sp>
        <p:sp>
          <p:nvSpPr>
            <p:cNvPr id="63" name="Line 16"/>
            <p:cNvSpPr>
              <a:spLocks noChangeShapeType="1"/>
            </p:cNvSpPr>
            <p:nvPr/>
          </p:nvSpPr>
          <p:spPr bwMode="auto">
            <a:xfrm>
              <a:off x="1974" y="2059"/>
              <a:ext cx="0" cy="3053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 sz="1400">
                <a:latin typeface="楷体" pitchFamily="49" charset="-122"/>
                <a:ea typeface="楷体" pitchFamily="49" charset="-122"/>
              </a:endParaRPr>
            </a:p>
          </p:txBody>
        </p:sp>
        <p:sp>
          <p:nvSpPr>
            <p:cNvPr id="64" name="Line 6"/>
            <p:cNvSpPr>
              <a:spLocks noChangeShapeType="1"/>
            </p:cNvSpPr>
            <p:nvPr/>
          </p:nvSpPr>
          <p:spPr bwMode="auto">
            <a:xfrm flipH="1">
              <a:off x="3016" y="3245"/>
              <a:ext cx="7" cy="192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 sz="1400">
                <a:latin typeface="楷体" pitchFamily="49" charset="-122"/>
                <a:ea typeface="楷体" pitchFamily="49" charset="-122"/>
              </a:endParaRPr>
            </a:p>
          </p:txBody>
        </p:sp>
        <p:sp>
          <p:nvSpPr>
            <p:cNvPr id="65" name="Line 6"/>
            <p:cNvSpPr>
              <a:spLocks noChangeShapeType="1"/>
            </p:cNvSpPr>
            <p:nvPr/>
          </p:nvSpPr>
          <p:spPr bwMode="auto">
            <a:xfrm flipH="1">
              <a:off x="3016" y="1370"/>
              <a:ext cx="5" cy="281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 sz="1400">
                <a:latin typeface="楷体" pitchFamily="49" charset="-122"/>
                <a:ea typeface="楷体" pitchFamily="49" charset="-122"/>
              </a:endParaRPr>
            </a:p>
          </p:txBody>
        </p:sp>
        <p:sp>
          <p:nvSpPr>
            <p:cNvPr id="66" name="Text Box 10"/>
            <p:cNvSpPr txBox="1">
              <a:spLocks noChangeArrowheads="1"/>
            </p:cNvSpPr>
            <p:nvPr/>
          </p:nvSpPr>
          <p:spPr bwMode="auto">
            <a:xfrm>
              <a:off x="2423" y="4074"/>
              <a:ext cx="1235" cy="249"/>
            </a:xfrm>
            <a:prstGeom prst="rect">
              <a:avLst/>
            </a:prstGeom>
            <a:noFill/>
            <a:ln w="57150">
              <a:solidFill>
                <a:srgbClr val="FFC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zh-CN" altLang="en-US" sz="1600" b="1" dirty="0">
                  <a:latin typeface="楷体" pitchFamily="49" charset="-122"/>
                  <a:ea typeface="楷体" pitchFamily="49" charset="-122"/>
                </a:rPr>
                <a:t>语句</a:t>
              </a:r>
              <a:r>
                <a:rPr lang="zh-CN" altLang="en-US" sz="1600" b="1" dirty="0" smtClean="0">
                  <a:latin typeface="楷体" pitchFamily="49" charset="-122"/>
                  <a:ea typeface="楷体" pitchFamily="49" charset="-122"/>
                </a:rPr>
                <a:t>段</a:t>
              </a:r>
              <a:r>
                <a:rPr lang="en-US" altLang="zh-CN" sz="1600" b="1" dirty="0" smtClean="0">
                  <a:solidFill>
                    <a:srgbClr val="FF0000"/>
                  </a:solidFill>
                  <a:latin typeface="楷体" pitchFamily="49" charset="-122"/>
                  <a:ea typeface="楷体" pitchFamily="49" charset="-122"/>
                </a:rPr>
                <a:t>2</a:t>
              </a:r>
              <a:endParaRPr lang="zh-CN" altLang="en-US" sz="1600" b="1" dirty="0">
                <a:latin typeface="楷体" pitchFamily="49" charset="-122"/>
                <a:ea typeface="楷体" pitchFamily="49" charset="-122"/>
              </a:endParaRPr>
            </a:p>
          </p:txBody>
        </p:sp>
        <p:sp>
          <p:nvSpPr>
            <p:cNvPr id="67" name="AutoShape 7"/>
            <p:cNvSpPr>
              <a:spLocks noChangeArrowheads="1"/>
            </p:cNvSpPr>
            <p:nvPr/>
          </p:nvSpPr>
          <p:spPr bwMode="auto">
            <a:xfrm>
              <a:off x="2307" y="3437"/>
              <a:ext cx="1392" cy="432"/>
            </a:xfrm>
            <a:prstGeom prst="diamond">
              <a:avLst/>
            </a:prstGeom>
            <a:noFill/>
            <a:ln w="57150">
              <a:solidFill>
                <a:srgbClr val="FFC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rIns="0" anchor="ctr"/>
            <a:lstStyle/>
            <a:p>
              <a:pPr algn="ctr"/>
              <a:r>
                <a:rPr lang="en-US" altLang="zh-CN" sz="2000" b="1" dirty="0" err="1" smtClean="0">
                  <a:solidFill>
                    <a:srgbClr val="009900"/>
                  </a:solidFill>
                  <a:latin typeface="楷体" pitchFamily="49" charset="-122"/>
                  <a:ea typeface="楷体" pitchFamily="49" charset="-122"/>
                </a:rPr>
                <a:t>exp</a:t>
              </a:r>
              <a:endParaRPr lang="zh-CN" altLang="en-US" sz="2000" b="1" dirty="0">
                <a:solidFill>
                  <a:srgbClr val="009900"/>
                </a:solidFill>
                <a:latin typeface="楷体" pitchFamily="49" charset="-122"/>
                <a:ea typeface="楷体" pitchFamily="49" charset="-122"/>
              </a:endParaRPr>
            </a:p>
          </p:txBody>
        </p:sp>
        <p:sp>
          <p:nvSpPr>
            <p:cNvPr id="68" name="Line 6"/>
            <p:cNvSpPr>
              <a:spLocks noChangeShapeType="1"/>
            </p:cNvSpPr>
            <p:nvPr/>
          </p:nvSpPr>
          <p:spPr bwMode="auto">
            <a:xfrm flipH="1">
              <a:off x="2996" y="3869"/>
              <a:ext cx="7" cy="192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 sz="1400">
                <a:latin typeface="楷体" pitchFamily="49" charset="-122"/>
                <a:ea typeface="楷体" pitchFamily="49" charset="-122"/>
              </a:endParaRPr>
            </a:p>
          </p:txBody>
        </p:sp>
        <p:sp>
          <p:nvSpPr>
            <p:cNvPr id="69" name="Line 12"/>
            <p:cNvSpPr>
              <a:spLocks noChangeShapeType="1"/>
            </p:cNvSpPr>
            <p:nvPr/>
          </p:nvSpPr>
          <p:spPr bwMode="auto">
            <a:xfrm>
              <a:off x="3715" y="3653"/>
              <a:ext cx="398" cy="0"/>
            </a:xfrm>
            <a:prstGeom prst="line">
              <a:avLst/>
            </a:prstGeom>
            <a:noFill/>
            <a:ln w="57150">
              <a:solidFill>
                <a:srgbClr val="00B05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 sz="1400">
                <a:latin typeface="楷体" pitchFamily="49" charset="-122"/>
                <a:ea typeface="楷体" pitchFamily="49" charset="-122"/>
              </a:endParaRPr>
            </a:p>
          </p:txBody>
        </p:sp>
        <p:sp>
          <p:nvSpPr>
            <p:cNvPr id="70" name="Text Box 19"/>
            <p:cNvSpPr txBox="1">
              <a:spLocks noChangeArrowheads="1"/>
            </p:cNvSpPr>
            <p:nvPr/>
          </p:nvSpPr>
          <p:spPr bwMode="auto">
            <a:xfrm>
              <a:off x="3697" y="3341"/>
              <a:ext cx="384" cy="2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zh-CN" altLang="en-US" sz="1600" b="1" dirty="0">
                  <a:latin typeface="楷体" pitchFamily="49" charset="-122"/>
                  <a:ea typeface="楷体" pitchFamily="49" charset="-122"/>
                </a:rPr>
                <a:t>真</a:t>
              </a:r>
            </a:p>
          </p:txBody>
        </p:sp>
        <p:sp>
          <p:nvSpPr>
            <p:cNvPr id="71" name="Text Box 20"/>
            <p:cNvSpPr txBox="1">
              <a:spLocks noChangeArrowheads="1"/>
            </p:cNvSpPr>
            <p:nvPr/>
          </p:nvSpPr>
          <p:spPr bwMode="auto">
            <a:xfrm>
              <a:off x="3154" y="3801"/>
              <a:ext cx="336" cy="2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zh-CN" altLang="en-US" sz="1600" b="1" dirty="0">
                  <a:latin typeface="楷体" pitchFamily="49" charset="-122"/>
                  <a:ea typeface="楷体" pitchFamily="49" charset="-122"/>
                </a:rPr>
                <a:t>假</a:t>
              </a:r>
            </a:p>
          </p:txBody>
        </p:sp>
        <p:sp>
          <p:nvSpPr>
            <p:cNvPr id="72" name="Line 18"/>
            <p:cNvSpPr>
              <a:spLocks noChangeShapeType="1"/>
            </p:cNvSpPr>
            <p:nvPr/>
          </p:nvSpPr>
          <p:spPr bwMode="auto">
            <a:xfrm>
              <a:off x="3016" y="5316"/>
              <a:ext cx="0" cy="336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 sz="1400">
                <a:latin typeface="楷体" pitchFamily="49" charset="-122"/>
                <a:ea typeface="楷体" pitchFamily="49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89515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for</a:t>
            </a:r>
            <a:r>
              <a:rPr lang="zh-CN" altLang="en-US" dirty="0" smtClean="0"/>
              <a:t>循环中的</a:t>
            </a:r>
            <a:r>
              <a:rPr lang="en-US" altLang="zh-CN" dirty="0" smtClean="0">
                <a:solidFill>
                  <a:srgbClr val="009900"/>
                </a:solidFill>
              </a:rPr>
              <a:t>continue</a:t>
            </a:r>
            <a:r>
              <a:rPr lang="zh-CN" altLang="en-US" dirty="0" smtClean="0"/>
              <a:t>语句</a:t>
            </a:r>
            <a:endParaRPr lang="zh-CN" altLang="en-US" dirty="0"/>
          </a:p>
        </p:txBody>
      </p:sp>
      <p:sp>
        <p:nvSpPr>
          <p:cNvPr id="9" name="文本占位符 8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6905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zh-CN" dirty="0" smtClean="0"/>
              <a:t>for( </a:t>
            </a:r>
            <a:r>
              <a:rPr lang="zh-CN" altLang="en-US" dirty="0" smtClean="0"/>
              <a:t>表达式</a:t>
            </a:r>
            <a:r>
              <a:rPr lang="en-US" altLang="zh-CN" dirty="0" smtClean="0"/>
              <a:t>1</a:t>
            </a:r>
            <a:r>
              <a:rPr lang="zh-CN" altLang="en-US" dirty="0" smtClean="0"/>
              <a:t>；表达式</a:t>
            </a:r>
            <a:r>
              <a:rPr lang="en-US" altLang="zh-CN" dirty="0" smtClean="0"/>
              <a:t>2</a:t>
            </a:r>
            <a:r>
              <a:rPr lang="zh-CN" altLang="en-US" dirty="0" smtClean="0"/>
              <a:t>；表达式</a:t>
            </a:r>
            <a:r>
              <a:rPr lang="en-US" altLang="zh-CN" dirty="0" smtClean="0"/>
              <a:t>3 )</a:t>
            </a:r>
          </a:p>
          <a:p>
            <a:pPr marL="0" indent="0">
              <a:buNone/>
            </a:pPr>
            <a:r>
              <a:rPr lang="en-US" altLang="zh-CN" dirty="0" smtClean="0"/>
              <a:t>{</a:t>
            </a:r>
          </a:p>
          <a:p>
            <a:pPr marL="0" indent="0">
              <a:buNone/>
            </a:pPr>
            <a:r>
              <a:rPr lang="en-US" altLang="zh-CN" dirty="0" smtClean="0"/>
              <a:t>    </a:t>
            </a:r>
            <a:r>
              <a:rPr lang="zh-CN" altLang="en-US" dirty="0" smtClean="0"/>
              <a:t>语句段</a:t>
            </a:r>
            <a:r>
              <a:rPr lang="en-US" altLang="zh-CN" dirty="0" smtClean="0">
                <a:solidFill>
                  <a:srgbClr val="FF0000"/>
                </a:solidFill>
              </a:rPr>
              <a:t>1</a:t>
            </a:r>
            <a:br>
              <a:rPr lang="en-US" altLang="zh-CN" dirty="0" smtClean="0">
                <a:solidFill>
                  <a:srgbClr val="FF0000"/>
                </a:solidFill>
              </a:rPr>
            </a:br>
            <a:endParaRPr lang="en-US" altLang="zh-CN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zh-CN" dirty="0" smtClean="0"/>
              <a:t>    if( </a:t>
            </a:r>
            <a:r>
              <a:rPr lang="en-US" altLang="zh-CN" dirty="0" err="1" smtClean="0">
                <a:solidFill>
                  <a:srgbClr val="009900"/>
                </a:solidFill>
              </a:rPr>
              <a:t>exp</a:t>
            </a:r>
            <a:r>
              <a:rPr lang="en-US" altLang="zh-CN" dirty="0" smtClean="0">
                <a:solidFill>
                  <a:srgbClr val="009900"/>
                </a:solidFill>
              </a:rPr>
              <a:t> </a:t>
            </a:r>
            <a:r>
              <a:rPr lang="en-US" altLang="zh-CN" dirty="0" smtClean="0"/>
              <a:t>)</a:t>
            </a:r>
          </a:p>
          <a:p>
            <a:pPr marL="0" indent="0">
              <a:buNone/>
            </a:pPr>
            <a:r>
              <a:rPr lang="en-US" altLang="zh-CN" dirty="0" smtClean="0"/>
              <a:t>       continue;</a:t>
            </a:r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    </a:t>
            </a:r>
            <a:r>
              <a:rPr lang="zh-CN" altLang="en-US" dirty="0" smtClean="0"/>
              <a:t>语句段</a:t>
            </a:r>
            <a:r>
              <a:rPr lang="en-US" altLang="zh-CN" dirty="0" smtClean="0">
                <a:solidFill>
                  <a:srgbClr val="FF0000"/>
                </a:solidFill>
              </a:rPr>
              <a:t>2</a:t>
            </a:r>
          </a:p>
          <a:p>
            <a:pPr marL="0" indent="0">
              <a:buNone/>
            </a:pPr>
            <a:r>
              <a:rPr lang="en-US" altLang="zh-CN" dirty="0" smtClean="0"/>
              <a:t>}</a:t>
            </a:r>
            <a:endParaRPr lang="zh-CN" altLang="en-US" dirty="0" smtClean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69C93-C33A-457B-B141-E0DA5E2594F6}" type="slidenum">
              <a:rPr lang="zh-CN" altLang="en-US" smtClean="0"/>
              <a:pPr/>
              <a:t>19</a:t>
            </a:fld>
            <a:endParaRPr lang="en-US" altLang="zh-CN"/>
          </a:p>
        </p:txBody>
      </p:sp>
      <p:grpSp>
        <p:nvGrpSpPr>
          <p:cNvPr id="3" name="组合 2"/>
          <p:cNvGrpSpPr/>
          <p:nvPr/>
        </p:nvGrpSpPr>
        <p:grpSpPr>
          <a:xfrm>
            <a:off x="6156176" y="836849"/>
            <a:ext cx="2430786" cy="5816223"/>
            <a:chOff x="3131840" y="836849"/>
            <a:chExt cx="2430786" cy="5816223"/>
          </a:xfrm>
        </p:grpSpPr>
        <p:sp>
          <p:nvSpPr>
            <p:cNvPr id="34" name="Line 6"/>
            <p:cNvSpPr>
              <a:spLocks noChangeShapeType="1"/>
            </p:cNvSpPr>
            <p:nvPr/>
          </p:nvSpPr>
          <p:spPr bwMode="auto">
            <a:xfrm flipH="1">
              <a:off x="4346679" y="1607003"/>
              <a:ext cx="14410" cy="478120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 sz="1400">
                <a:latin typeface="楷体" pitchFamily="49" charset="-122"/>
                <a:ea typeface="楷体" pitchFamily="49" charset="-122"/>
              </a:endParaRPr>
            </a:p>
          </p:txBody>
        </p:sp>
        <p:sp>
          <p:nvSpPr>
            <p:cNvPr id="35" name="AutoShape 7"/>
            <p:cNvSpPr>
              <a:spLocks noChangeArrowheads="1"/>
            </p:cNvSpPr>
            <p:nvPr/>
          </p:nvSpPr>
          <p:spPr bwMode="auto">
            <a:xfrm>
              <a:off x="3578537" y="2110931"/>
              <a:ext cx="1542934" cy="586784"/>
            </a:xfrm>
            <a:prstGeom prst="diamond">
              <a:avLst/>
            </a:prstGeom>
            <a:noFill/>
            <a:ln w="57150">
              <a:solidFill>
                <a:srgbClr val="FFC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rIns="0" anchor="ctr"/>
            <a:lstStyle/>
            <a:p>
              <a:r>
                <a:rPr lang="zh-CN" altLang="en-US" sz="1600" b="1" dirty="0">
                  <a:latin typeface="楷体" pitchFamily="49" charset="-122"/>
                  <a:ea typeface="楷体" pitchFamily="49" charset="-122"/>
                </a:rPr>
                <a:t>表达式</a:t>
              </a:r>
              <a:r>
                <a:rPr lang="en-US" altLang="zh-CN" sz="1600" b="1" dirty="0">
                  <a:latin typeface="楷体" pitchFamily="49" charset="-122"/>
                  <a:ea typeface="楷体" pitchFamily="49" charset="-122"/>
                </a:rPr>
                <a:t>2</a:t>
              </a:r>
              <a:endParaRPr lang="zh-CN" altLang="en-US" sz="1600" b="1" dirty="0">
                <a:latin typeface="楷体" pitchFamily="49" charset="-122"/>
                <a:ea typeface="楷体" pitchFamily="49" charset="-122"/>
              </a:endParaRPr>
            </a:p>
          </p:txBody>
        </p:sp>
        <p:sp>
          <p:nvSpPr>
            <p:cNvPr id="36" name="Text Box 10"/>
            <p:cNvSpPr txBox="1">
              <a:spLocks noChangeArrowheads="1"/>
            </p:cNvSpPr>
            <p:nvPr/>
          </p:nvSpPr>
          <p:spPr bwMode="auto">
            <a:xfrm>
              <a:off x="3666103" y="3011481"/>
              <a:ext cx="1368910" cy="338216"/>
            </a:xfrm>
            <a:prstGeom prst="rect">
              <a:avLst/>
            </a:prstGeom>
            <a:noFill/>
            <a:ln w="57150">
              <a:solidFill>
                <a:srgbClr val="FFC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zh-CN" altLang="en-US" sz="1600" b="1" dirty="0">
                  <a:latin typeface="楷体" pitchFamily="49" charset="-122"/>
                  <a:ea typeface="楷体" pitchFamily="49" charset="-122"/>
                </a:rPr>
                <a:t>语句段</a:t>
              </a:r>
              <a:r>
                <a:rPr lang="en-US" altLang="zh-CN" sz="1600" b="1" dirty="0">
                  <a:solidFill>
                    <a:srgbClr val="FF0000"/>
                  </a:solidFill>
                  <a:latin typeface="楷体" pitchFamily="49" charset="-122"/>
                  <a:ea typeface="楷体" pitchFamily="49" charset="-122"/>
                </a:rPr>
                <a:t>1</a:t>
              </a:r>
              <a:endParaRPr lang="zh-CN" altLang="en-US" sz="1600" b="1" dirty="0">
                <a:latin typeface="楷体" pitchFamily="49" charset="-122"/>
                <a:ea typeface="楷体" pitchFamily="49" charset="-122"/>
              </a:endParaRPr>
            </a:p>
          </p:txBody>
        </p:sp>
        <p:sp>
          <p:nvSpPr>
            <p:cNvPr id="37" name="Line 11"/>
            <p:cNvSpPr>
              <a:spLocks noChangeShapeType="1"/>
            </p:cNvSpPr>
            <p:nvPr/>
          </p:nvSpPr>
          <p:spPr bwMode="auto">
            <a:xfrm>
              <a:off x="3191695" y="5939967"/>
              <a:ext cx="1158309" cy="0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 sz="1400">
                <a:latin typeface="楷体" pitchFamily="49" charset="-122"/>
                <a:ea typeface="楷体" pitchFamily="49" charset="-122"/>
              </a:endParaRPr>
            </a:p>
          </p:txBody>
        </p:sp>
        <p:sp>
          <p:nvSpPr>
            <p:cNvPr id="38" name="Line 12"/>
            <p:cNvSpPr>
              <a:spLocks noChangeShapeType="1"/>
            </p:cNvSpPr>
            <p:nvPr/>
          </p:nvSpPr>
          <p:spPr bwMode="auto">
            <a:xfrm>
              <a:off x="3131840" y="1772715"/>
              <a:ext cx="1222598" cy="0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 sz="1400">
                <a:latin typeface="楷体" pitchFamily="49" charset="-122"/>
                <a:ea typeface="楷体" pitchFamily="49" charset="-122"/>
              </a:endParaRPr>
            </a:p>
          </p:txBody>
        </p:sp>
        <p:sp>
          <p:nvSpPr>
            <p:cNvPr id="39" name="Line 13"/>
            <p:cNvSpPr>
              <a:spLocks noChangeShapeType="1"/>
            </p:cNvSpPr>
            <p:nvPr/>
          </p:nvSpPr>
          <p:spPr bwMode="auto">
            <a:xfrm>
              <a:off x="5121471" y="2394814"/>
              <a:ext cx="425637" cy="0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 sz="1400">
                <a:latin typeface="楷体" pitchFamily="49" charset="-122"/>
                <a:ea typeface="楷体" pitchFamily="49" charset="-122"/>
              </a:endParaRPr>
            </a:p>
          </p:txBody>
        </p:sp>
        <p:sp>
          <p:nvSpPr>
            <p:cNvPr id="40" name="Line 15"/>
            <p:cNvSpPr>
              <a:spLocks noChangeShapeType="1"/>
            </p:cNvSpPr>
            <p:nvPr/>
          </p:nvSpPr>
          <p:spPr bwMode="auto">
            <a:xfrm>
              <a:off x="4336703" y="5671024"/>
              <a:ext cx="4434" cy="268943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 sz="1400">
                <a:latin typeface="楷体" pitchFamily="49" charset="-122"/>
                <a:ea typeface="楷体" pitchFamily="49" charset="-122"/>
              </a:endParaRPr>
            </a:p>
          </p:txBody>
        </p:sp>
        <p:sp>
          <p:nvSpPr>
            <p:cNvPr id="41" name="Line 16"/>
            <p:cNvSpPr>
              <a:spLocks noChangeShapeType="1"/>
            </p:cNvSpPr>
            <p:nvPr/>
          </p:nvSpPr>
          <p:spPr bwMode="auto">
            <a:xfrm flipH="1">
              <a:off x="5562626" y="2369007"/>
              <a:ext cx="0" cy="3807303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 sz="1400">
                <a:latin typeface="楷体" pitchFamily="49" charset="-122"/>
                <a:ea typeface="楷体" pitchFamily="49" charset="-122"/>
              </a:endParaRPr>
            </a:p>
          </p:txBody>
        </p:sp>
        <p:sp>
          <p:nvSpPr>
            <p:cNvPr id="42" name="Line 17"/>
            <p:cNvSpPr>
              <a:spLocks noChangeShapeType="1"/>
            </p:cNvSpPr>
            <p:nvPr/>
          </p:nvSpPr>
          <p:spPr bwMode="auto">
            <a:xfrm flipV="1">
              <a:off x="4342245" y="6176310"/>
              <a:ext cx="1220381" cy="14941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 sz="1400">
                <a:latin typeface="楷体" pitchFamily="49" charset="-122"/>
                <a:ea typeface="楷体" pitchFamily="49" charset="-122"/>
              </a:endParaRPr>
            </a:p>
          </p:txBody>
        </p:sp>
        <p:sp>
          <p:nvSpPr>
            <p:cNvPr id="43" name="Line 18"/>
            <p:cNvSpPr>
              <a:spLocks noChangeShapeType="1"/>
            </p:cNvSpPr>
            <p:nvPr/>
          </p:nvSpPr>
          <p:spPr bwMode="auto">
            <a:xfrm>
              <a:off x="4342245" y="4834314"/>
              <a:ext cx="0" cy="456387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 sz="1400">
                <a:latin typeface="楷体" pitchFamily="49" charset="-122"/>
                <a:ea typeface="楷体" pitchFamily="49" charset="-122"/>
              </a:endParaRPr>
            </a:p>
          </p:txBody>
        </p:sp>
        <p:sp>
          <p:nvSpPr>
            <p:cNvPr id="44" name="Text Box 19"/>
            <p:cNvSpPr txBox="1">
              <a:spLocks noChangeArrowheads="1"/>
            </p:cNvSpPr>
            <p:nvPr/>
          </p:nvSpPr>
          <p:spPr bwMode="auto">
            <a:xfrm>
              <a:off x="4375498" y="2647457"/>
              <a:ext cx="425637" cy="3382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zh-CN" altLang="en-US" sz="1600" b="1" dirty="0">
                  <a:latin typeface="楷体" pitchFamily="49" charset="-122"/>
                  <a:ea typeface="楷体" pitchFamily="49" charset="-122"/>
                </a:rPr>
                <a:t>真</a:t>
              </a:r>
            </a:p>
          </p:txBody>
        </p:sp>
        <p:sp>
          <p:nvSpPr>
            <p:cNvPr id="45" name="Text Box 20"/>
            <p:cNvSpPr txBox="1">
              <a:spLocks noChangeArrowheads="1"/>
            </p:cNvSpPr>
            <p:nvPr/>
          </p:nvSpPr>
          <p:spPr bwMode="auto">
            <a:xfrm>
              <a:off x="5060507" y="2030791"/>
              <a:ext cx="372432" cy="3382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zh-CN" altLang="en-US" sz="1600" b="1" dirty="0">
                  <a:latin typeface="楷体" pitchFamily="49" charset="-122"/>
                  <a:ea typeface="楷体" pitchFamily="49" charset="-122"/>
                </a:rPr>
                <a:t>假</a:t>
              </a:r>
            </a:p>
          </p:txBody>
        </p:sp>
        <p:sp>
          <p:nvSpPr>
            <p:cNvPr id="46" name="Text Box 10"/>
            <p:cNvSpPr txBox="1">
              <a:spLocks noChangeArrowheads="1"/>
            </p:cNvSpPr>
            <p:nvPr/>
          </p:nvSpPr>
          <p:spPr bwMode="auto">
            <a:xfrm>
              <a:off x="3666103" y="1268787"/>
              <a:ext cx="1368910" cy="338216"/>
            </a:xfrm>
            <a:prstGeom prst="rect">
              <a:avLst/>
            </a:prstGeom>
            <a:noFill/>
            <a:ln w="57150">
              <a:solidFill>
                <a:srgbClr val="FFC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zh-CN" altLang="en-US" sz="1600" b="1" dirty="0" smtClean="0">
                  <a:latin typeface="楷体" pitchFamily="49" charset="-122"/>
                  <a:ea typeface="楷体" pitchFamily="49" charset="-122"/>
                </a:rPr>
                <a:t>表达式</a:t>
              </a:r>
              <a:r>
                <a:rPr lang="en-US" altLang="zh-CN" sz="1600" b="1" dirty="0" smtClean="0">
                  <a:latin typeface="楷体" pitchFamily="49" charset="-122"/>
                  <a:ea typeface="楷体" pitchFamily="49" charset="-122"/>
                </a:rPr>
                <a:t>1</a:t>
              </a:r>
              <a:endParaRPr lang="zh-CN" altLang="en-US" sz="1600" b="1" dirty="0">
                <a:latin typeface="楷体" pitchFamily="49" charset="-122"/>
                <a:ea typeface="楷体" pitchFamily="49" charset="-122"/>
              </a:endParaRPr>
            </a:p>
          </p:txBody>
        </p:sp>
        <p:sp>
          <p:nvSpPr>
            <p:cNvPr id="73" name="Line 6"/>
            <p:cNvSpPr>
              <a:spLocks noChangeShapeType="1"/>
            </p:cNvSpPr>
            <p:nvPr/>
          </p:nvSpPr>
          <p:spPr bwMode="auto">
            <a:xfrm flipH="1">
              <a:off x="4346679" y="2724880"/>
              <a:ext cx="7759" cy="260793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 sz="1400">
                <a:latin typeface="楷体" pitchFamily="49" charset="-122"/>
                <a:ea typeface="楷体" pitchFamily="49" charset="-122"/>
              </a:endParaRPr>
            </a:p>
          </p:txBody>
        </p:sp>
        <p:sp>
          <p:nvSpPr>
            <p:cNvPr id="74" name="Text Box 10"/>
            <p:cNvSpPr txBox="1">
              <a:spLocks noChangeArrowheads="1"/>
            </p:cNvSpPr>
            <p:nvPr/>
          </p:nvSpPr>
          <p:spPr bwMode="auto">
            <a:xfrm>
              <a:off x="3669428" y="5323300"/>
              <a:ext cx="1368910" cy="338216"/>
            </a:xfrm>
            <a:prstGeom prst="rect">
              <a:avLst/>
            </a:prstGeom>
            <a:noFill/>
            <a:ln w="57150">
              <a:solidFill>
                <a:srgbClr val="FFC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zh-CN" altLang="en-US" sz="1600" b="1" dirty="0" smtClean="0">
                  <a:solidFill>
                    <a:srgbClr val="FF0000"/>
                  </a:solidFill>
                  <a:latin typeface="楷体" pitchFamily="49" charset="-122"/>
                  <a:ea typeface="楷体" pitchFamily="49" charset="-122"/>
                </a:rPr>
                <a:t> 表达式</a:t>
              </a:r>
              <a:r>
                <a:rPr lang="en-US" altLang="zh-CN" sz="1600" b="1" dirty="0" smtClean="0">
                  <a:solidFill>
                    <a:srgbClr val="FF0000"/>
                  </a:solidFill>
                  <a:latin typeface="楷体" pitchFamily="49" charset="-122"/>
                  <a:ea typeface="楷体" pitchFamily="49" charset="-122"/>
                </a:rPr>
                <a:t>3</a:t>
              </a:r>
              <a:endParaRPr lang="zh-CN" altLang="en-US" sz="1600" b="1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endParaRPr>
            </a:p>
          </p:txBody>
        </p:sp>
        <p:sp>
          <p:nvSpPr>
            <p:cNvPr id="75" name="Line 16"/>
            <p:cNvSpPr>
              <a:spLocks noChangeShapeType="1"/>
            </p:cNvSpPr>
            <p:nvPr/>
          </p:nvSpPr>
          <p:spPr bwMode="auto">
            <a:xfrm>
              <a:off x="3191695" y="1772715"/>
              <a:ext cx="0" cy="4146877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 sz="1400">
                <a:latin typeface="楷体" pitchFamily="49" charset="-122"/>
                <a:ea typeface="楷体" pitchFamily="49" charset="-122"/>
              </a:endParaRPr>
            </a:p>
          </p:txBody>
        </p:sp>
        <p:sp>
          <p:nvSpPr>
            <p:cNvPr id="76" name="Line 6"/>
            <p:cNvSpPr>
              <a:spLocks noChangeShapeType="1"/>
            </p:cNvSpPr>
            <p:nvPr/>
          </p:nvSpPr>
          <p:spPr bwMode="auto">
            <a:xfrm flipH="1">
              <a:off x="4346679" y="3383654"/>
              <a:ext cx="7759" cy="260793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 sz="1400">
                <a:latin typeface="楷体" pitchFamily="49" charset="-122"/>
                <a:ea typeface="楷体" pitchFamily="49" charset="-122"/>
              </a:endParaRPr>
            </a:p>
          </p:txBody>
        </p:sp>
        <p:sp>
          <p:nvSpPr>
            <p:cNvPr id="77" name="Line 6"/>
            <p:cNvSpPr>
              <a:spLocks noChangeShapeType="1"/>
            </p:cNvSpPr>
            <p:nvPr/>
          </p:nvSpPr>
          <p:spPr bwMode="auto">
            <a:xfrm flipH="1">
              <a:off x="4346679" y="836849"/>
              <a:ext cx="5542" cy="381681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 sz="1400">
                <a:latin typeface="楷体" pitchFamily="49" charset="-122"/>
                <a:ea typeface="楷体" pitchFamily="49" charset="-122"/>
              </a:endParaRPr>
            </a:p>
          </p:txBody>
        </p:sp>
        <p:sp>
          <p:nvSpPr>
            <p:cNvPr id="78" name="Text Box 10"/>
            <p:cNvSpPr txBox="1">
              <a:spLocks noChangeArrowheads="1"/>
            </p:cNvSpPr>
            <p:nvPr/>
          </p:nvSpPr>
          <p:spPr bwMode="auto">
            <a:xfrm>
              <a:off x="3689380" y="4509681"/>
              <a:ext cx="1368910" cy="338216"/>
            </a:xfrm>
            <a:prstGeom prst="rect">
              <a:avLst/>
            </a:prstGeom>
            <a:noFill/>
            <a:ln w="57150">
              <a:solidFill>
                <a:srgbClr val="FFC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zh-CN" altLang="en-US" sz="1600" b="1" dirty="0">
                  <a:latin typeface="楷体" pitchFamily="49" charset="-122"/>
                  <a:ea typeface="楷体" pitchFamily="49" charset="-122"/>
                </a:rPr>
                <a:t>语句</a:t>
              </a:r>
              <a:r>
                <a:rPr lang="zh-CN" altLang="en-US" sz="1600" b="1" dirty="0" smtClean="0">
                  <a:latin typeface="楷体" pitchFamily="49" charset="-122"/>
                  <a:ea typeface="楷体" pitchFamily="49" charset="-122"/>
                </a:rPr>
                <a:t>段</a:t>
              </a:r>
              <a:r>
                <a:rPr lang="en-US" altLang="zh-CN" sz="1600" b="1" dirty="0" smtClean="0">
                  <a:solidFill>
                    <a:srgbClr val="FF0000"/>
                  </a:solidFill>
                  <a:latin typeface="楷体" pitchFamily="49" charset="-122"/>
                  <a:ea typeface="楷体" pitchFamily="49" charset="-122"/>
                </a:rPr>
                <a:t>2</a:t>
              </a:r>
              <a:endParaRPr lang="zh-CN" altLang="en-US" sz="1600" b="1" dirty="0">
                <a:latin typeface="楷体" pitchFamily="49" charset="-122"/>
                <a:ea typeface="楷体" pitchFamily="49" charset="-122"/>
              </a:endParaRPr>
            </a:p>
          </p:txBody>
        </p:sp>
        <p:sp>
          <p:nvSpPr>
            <p:cNvPr id="79" name="AutoShape 7"/>
            <p:cNvSpPr>
              <a:spLocks noChangeArrowheads="1"/>
            </p:cNvSpPr>
            <p:nvPr/>
          </p:nvSpPr>
          <p:spPr bwMode="auto">
            <a:xfrm>
              <a:off x="3560802" y="3644447"/>
              <a:ext cx="1542934" cy="586784"/>
            </a:xfrm>
            <a:prstGeom prst="diamond">
              <a:avLst/>
            </a:prstGeom>
            <a:noFill/>
            <a:ln w="57150">
              <a:solidFill>
                <a:srgbClr val="FFC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rIns="0" anchor="ctr"/>
            <a:lstStyle/>
            <a:p>
              <a:pPr algn="ctr"/>
              <a:r>
                <a:rPr lang="en-US" altLang="zh-CN" sz="2000" b="1" dirty="0" err="1" smtClean="0">
                  <a:solidFill>
                    <a:srgbClr val="009900"/>
                  </a:solidFill>
                  <a:latin typeface="楷体" pitchFamily="49" charset="-122"/>
                  <a:ea typeface="楷体" pitchFamily="49" charset="-122"/>
                </a:rPr>
                <a:t>exp</a:t>
              </a:r>
              <a:endParaRPr lang="zh-CN" altLang="en-US" sz="2000" b="1" dirty="0">
                <a:solidFill>
                  <a:srgbClr val="009900"/>
                </a:solidFill>
                <a:latin typeface="楷体" pitchFamily="49" charset="-122"/>
                <a:ea typeface="楷体" pitchFamily="49" charset="-122"/>
              </a:endParaRPr>
            </a:p>
          </p:txBody>
        </p:sp>
        <p:sp>
          <p:nvSpPr>
            <p:cNvPr id="80" name="Line 6"/>
            <p:cNvSpPr>
              <a:spLocks noChangeShapeType="1"/>
            </p:cNvSpPr>
            <p:nvPr/>
          </p:nvSpPr>
          <p:spPr bwMode="auto">
            <a:xfrm flipH="1">
              <a:off x="4324510" y="4231230"/>
              <a:ext cx="7759" cy="260793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 sz="1400">
                <a:latin typeface="楷体" pitchFamily="49" charset="-122"/>
                <a:ea typeface="楷体" pitchFamily="49" charset="-122"/>
              </a:endParaRPr>
            </a:p>
          </p:txBody>
        </p:sp>
        <p:sp>
          <p:nvSpPr>
            <p:cNvPr id="82" name="Text Box 19"/>
            <p:cNvSpPr txBox="1">
              <a:spLocks noChangeArrowheads="1"/>
            </p:cNvSpPr>
            <p:nvPr/>
          </p:nvSpPr>
          <p:spPr bwMode="auto">
            <a:xfrm>
              <a:off x="5101519" y="3514050"/>
              <a:ext cx="425637" cy="3382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zh-CN" altLang="en-US" sz="1600" b="1" dirty="0">
                  <a:latin typeface="楷体" pitchFamily="49" charset="-122"/>
                  <a:ea typeface="楷体" pitchFamily="49" charset="-122"/>
                </a:rPr>
                <a:t>真</a:t>
              </a:r>
            </a:p>
          </p:txBody>
        </p:sp>
        <p:sp>
          <p:nvSpPr>
            <p:cNvPr id="83" name="Text Box 20"/>
            <p:cNvSpPr txBox="1">
              <a:spLocks noChangeArrowheads="1"/>
            </p:cNvSpPr>
            <p:nvPr/>
          </p:nvSpPr>
          <p:spPr bwMode="auto">
            <a:xfrm>
              <a:off x="4499642" y="4138866"/>
              <a:ext cx="372432" cy="3382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zh-CN" altLang="en-US" sz="1600" b="1" dirty="0">
                  <a:latin typeface="楷体" pitchFamily="49" charset="-122"/>
                  <a:ea typeface="楷体" pitchFamily="49" charset="-122"/>
                </a:rPr>
                <a:t>假</a:t>
              </a:r>
            </a:p>
          </p:txBody>
        </p:sp>
        <p:sp>
          <p:nvSpPr>
            <p:cNvPr id="84" name="Line 18"/>
            <p:cNvSpPr>
              <a:spLocks noChangeShapeType="1"/>
            </p:cNvSpPr>
            <p:nvPr/>
          </p:nvSpPr>
          <p:spPr bwMode="auto">
            <a:xfrm>
              <a:off x="4346679" y="6196685"/>
              <a:ext cx="0" cy="456387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 sz="1400">
                <a:latin typeface="楷体" pitchFamily="49" charset="-122"/>
                <a:ea typeface="楷体" pitchFamily="49" charset="-122"/>
              </a:endParaRPr>
            </a:p>
          </p:txBody>
        </p:sp>
        <p:sp>
          <p:nvSpPr>
            <p:cNvPr id="85" name="Line 12"/>
            <p:cNvSpPr>
              <a:spLocks noChangeShapeType="1"/>
            </p:cNvSpPr>
            <p:nvPr/>
          </p:nvSpPr>
          <p:spPr bwMode="auto">
            <a:xfrm flipH="1">
              <a:off x="4388188" y="5048217"/>
              <a:ext cx="1006454" cy="0"/>
            </a:xfrm>
            <a:prstGeom prst="line">
              <a:avLst/>
            </a:prstGeom>
            <a:noFill/>
            <a:ln w="57150">
              <a:solidFill>
                <a:srgbClr val="00B05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 sz="1400"/>
            </a:p>
          </p:txBody>
        </p:sp>
        <p:sp>
          <p:nvSpPr>
            <p:cNvPr id="86" name="Line 16"/>
            <p:cNvSpPr>
              <a:spLocks noChangeShapeType="1"/>
            </p:cNvSpPr>
            <p:nvPr/>
          </p:nvSpPr>
          <p:spPr bwMode="auto">
            <a:xfrm flipH="1">
              <a:off x="5394642" y="3933056"/>
              <a:ext cx="0" cy="1139610"/>
            </a:xfrm>
            <a:prstGeom prst="line">
              <a:avLst/>
            </a:prstGeom>
            <a:noFill/>
            <a:ln w="57150">
              <a:solidFill>
                <a:srgbClr val="00B05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 sz="1400"/>
            </a:p>
          </p:txBody>
        </p:sp>
        <p:sp>
          <p:nvSpPr>
            <p:cNvPr id="87" name="Line 13"/>
            <p:cNvSpPr>
              <a:spLocks noChangeShapeType="1"/>
            </p:cNvSpPr>
            <p:nvPr/>
          </p:nvSpPr>
          <p:spPr bwMode="auto">
            <a:xfrm flipV="1">
              <a:off x="5167414" y="3942564"/>
              <a:ext cx="227228" cy="0"/>
            </a:xfrm>
            <a:prstGeom prst="line">
              <a:avLst/>
            </a:prstGeom>
            <a:noFill/>
            <a:ln w="57150">
              <a:solidFill>
                <a:srgbClr val="00B05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 sz="1400"/>
            </a:p>
          </p:txBody>
        </p:sp>
      </p:grpSp>
    </p:spTree>
    <p:extLst>
      <p:ext uri="{BB962C8B-B14F-4D97-AF65-F5344CB8AC3E}">
        <p14:creationId xmlns:p14="http://schemas.microsoft.com/office/powerpoint/2010/main" val="3832801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回顾分支结构</a:t>
            </a:r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if</a:t>
            </a:r>
          </a:p>
          <a:p>
            <a:r>
              <a:rPr lang="en-US" altLang="zh-CN" dirty="0" smtClean="0"/>
              <a:t>if/else</a:t>
            </a:r>
          </a:p>
          <a:p>
            <a:r>
              <a:rPr lang="en-US" altLang="zh-CN" dirty="0" smtClean="0"/>
              <a:t>if/else if/…/else if/else</a:t>
            </a:r>
          </a:p>
          <a:p>
            <a:r>
              <a:rPr lang="en-US" altLang="zh-CN" dirty="0" smtClean="0"/>
              <a:t>switch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69C93-C33A-457B-B141-E0DA5E2594F6}" type="slidenum">
              <a:rPr lang="zh-CN" altLang="en-US" smtClean="0"/>
              <a:pPr/>
              <a:t>2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547533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while</a:t>
            </a:r>
            <a:r>
              <a:rPr lang="zh-CN" altLang="en-US" dirty="0" smtClean="0"/>
              <a:t>循环中的</a:t>
            </a:r>
            <a:r>
              <a:rPr lang="en-US" altLang="zh-CN" dirty="0" smtClean="0">
                <a:solidFill>
                  <a:srgbClr val="009900"/>
                </a:solidFill>
              </a:rPr>
              <a:t>break</a:t>
            </a:r>
            <a:r>
              <a:rPr lang="zh-CN" altLang="en-US" dirty="0" smtClean="0"/>
              <a:t>语句</a:t>
            </a:r>
            <a:endParaRPr lang="zh-CN" altLang="en-US" dirty="0"/>
          </a:p>
        </p:txBody>
      </p:sp>
      <p:sp>
        <p:nvSpPr>
          <p:cNvPr id="9" name="文本占位符 8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27707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zh-CN" dirty="0"/>
              <a:t>while( </a:t>
            </a:r>
            <a:r>
              <a:rPr lang="zh-CN" altLang="en-US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表达式</a:t>
            </a:r>
            <a:r>
              <a:rPr lang="en-US" altLang="zh-CN" dirty="0">
                <a:solidFill>
                  <a:srgbClr val="FF0000"/>
                </a:solidFill>
              </a:rPr>
              <a:t> </a:t>
            </a:r>
            <a:r>
              <a:rPr lang="en-US" altLang="zh-CN" dirty="0"/>
              <a:t>)</a:t>
            </a:r>
          </a:p>
          <a:p>
            <a:pPr marL="0" indent="0">
              <a:buNone/>
            </a:pPr>
            <a:r>
              <a:rPr lang="en-US" altLang="zh-CN" dirty="0" smtClean="0"/>
              <a:t>{</a:t>
            </a:r>
          </a:p>
          <a:p>
            <a:pPr marL="0" indent="0">
              <a:buNone/>
            </a:pPr>
            <a:r>
              <a:rPr lang="en-US" altLang="zh-CN" dirty="0" smtClean="0"/>
              <a:t>    </a:t>
            </a:r>
            <a:r>
              <a:rPr lang="zh-CN" altLang="en-US" dirty="0" smtClean="0"/>
              <a:t>语句段</a:t>
            </a:r>
            <a:r>
              <a:rPr lang="en-US" altLang="zh-CN" dirty="0" smtClean="0">
                <a:solidFill>
                  <a:srgbClr val="FF0000"/>
                </a:solidFill>
              </a:rPr>
              <a:t>1</a:t>
            </a:r>
          </a:p>
          <a:p>
            <a:pPr marL="0" indent="0">
              <a:buNone/>
            </a:pPr>
            <a:endParaRPr lang="en-US" altLang="zh-CN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zh-CN" dirty="0" smtClean="0"/>
              <a:t>    if( </a:t>
            </a:r>
            <a:r>
              <a:rPr lang="en-US" altLang="zh-CN" dirty="0" err="1" smtClean="0">
                <a:solidFill>
                  <a:srgbClr val="009900"/>
                </a:solidFill>
              </a:rPr>
              <a:t>exp</a:t>
            </a:r>
            <a:r>
              <a:rPr lang="en-US" altLang="zh-CN" dirty="0" smtClean="0">
                <a:solidFill>
                  <a:srgbClr val="009900"/>
                </a:solidFill>
              </a:rPr>
              <a:t> </a:t>
            </a:r>
            <a:r>
              <a:rPr lang="en-US" altLang="zh-CN" dirty="0" smtClean="0"/>
              <a:t>)</a:t>
            </a:r>
          </a:p>
          <a:p>
            <a:pPr marL="0" indent="0">
              <a:buNone/>
            </a:pPr>
            <a:r>
              <a:rPr lang="en-US" altLang="zh-CN" dirty="0" smtClean="0"/>
              <a:t>       </a:t>
            </a:r>
            <a:r>
              <a:rPr lang="en-US" altLang="zh-CN" dirty="0" smtClean="0">
                <a:solidFill>
                  <a:srgbClr val="FF0000"/>
                </a:solidFill>
              </a:rPr>
              <a:t>break</a:t>
            </a:r>
            <a:r>
              <a:rPr lang="en-US" altLang="zh-CN" dirty="0" smtClean="0"/>
              <a:t>;</a:t>
            </a:r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    </a:t>
            </a:r>
            <a:r>
              <a:rPr lang="zh-CN" altLang="en-US" dirty="0" smtClean="0"/>
              <a:t>语句段</a:t>
            </a:r>
            <a:r>
              <a:rPr lang="en-US" altLang="zh-CN" dirty="0" smtClean="0">
                <a:solidFill>
                  <a:srgbClr val="FF0000"/>
                </a:solidFill>
              </a:rPr>
              <a:t>2</a:t>
            </a:r>
          </a:p>
          <a:p>
            <a:pPr marL="0" indent="0">
              <a:buNone/>
            </a:pPr>
            <a:r>
              <a:rPr lang="en-US" altLang="zh-CN" dirty="0" smtClean="0"/>
              <a:t>}</a:t>
            </a:r>
            <a:endParaRPr lang="zh-CN" altLang="en-US" dirty="0" smtClean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69C93-C33A-457B-B141-E0DA5E2594F6}" type="slidenum">
              <a:rPr lang="zh-CN" altLang="en-US" smtClean="0"/>
              <a:pPr/>
              <a:t>20</a:t>
            </a:fld>
            <a:endParaRPr lang="en-US" altLang="zh-CN"/>
          </a:p>
        </p:txBody>
      </p:sp>
      <p:grpSp>
        <p:nvGrpSpPr>
          <p:cNvPr id="47" name="Group 5"/>
          <p:cNvGrpSpPr>
            <a:grpSpLocks/>
          </p:cNvGrpSpPr>
          <p:nvPr/>
        </p:nvGrpSpPr>
        <p:grpSpPr bwMode="auto">
          <a:xfrm>
            <a:off x="5819999" y="1451170"/>
            <a:ext cx="2408617" cy="4509542"/>
            <a:chOff x="1960" y="2332"/>
            <a:chExt cx="2173" cy="3320"/>
          </a:xfrm>
        </p:grpSpPr>
        <p:sp>
          <p:nvSpPr>
            <p:cNvPr id="49" name="AutoShape 7"/>
            <p:cNvSpPr>
              <a:spLocks noChangeArrowheads="1"/>
            </p:cNvSpPr>
            <p:nvPr/>
          </p:nvSpPr>
          <p:spPr bwMode="auto">
            <a:xfrm>
              <a:off x="2323" y="2793"/>
              <a:ext cx="1392" cy="432"/>
            </a:xfrm>
            <a:prstGeom prst="diamond">
              <a:avLst/>
            </a:prstGeom>
            <a:noFill/>
            <a:ln w="57150">
              <a:solidFill>
                <a:srgbClr val="FFC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rIns="0" anchor="ctr"/>
            <a:lstStyle/>
            <a:p>
              <a:r>
                <a:rPr lang="zh-CN" altLang="en-US" sz="1600" b="1" dirty="0" smtClean="0">
                  <a:latin typeface="Times New Roman" pitchFamily="18" charset="0"/>
                  <a:ea typeface="宋体" charset="-122"/>
                </a:rPr>
                <a:t>表达式</a:t>
              </a:r>
              <a:endParaRPr lang="zh-CN" altLang="en-US" sz="1600" b="1" dirty="0">
                <a:latin typeface="Times New Roman" pitchFamily="18" charset="0"/>
                <a:ea typeface="宋体" charset="-122"/>
              </a:endParaRPr>
            </a:p>
          </p:txBody>
        </p:sp>
        <p:sp>
          <p:nvSpPr>
            <p:cNvPr id="50" name="Text Box 10"/>
            <p:cNvSpPr txBox="1">
              <a:spLocks noChangeArrowheads="1"/>
            </p:cNvSpPr>
            <p:nvPr/>
          </p:nvSpPr>
          <p:spPr bwMode="auto">
            <a:xfrm>
              <a:off x="2402" y="3456"/>
              <a:ext cx="1235" cy="249"/>
            </a:xfrm>
            <a:prstGeom prst="rect">
              <a:avLst/>
            </a:prstGeom>
            <a:noFill/>
            <a:ln w="57150">
              <a:solidFill>
                <a:srgbClr val="FFC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zh-CN" altLang="en-US" sz="1600" b="1" dirty="0"/>
                <a:t>语句段</a:t>
              </a:r>
              <a:r>
                <a:rPr lang="en-US" altLang="zh-CN" sz="1600" b="1" dirty="0">
                  <a:solidFill>
                    <a:srgbClr val="FF0000"/>
                  </a:solidFill>
                </a:rPr>
                <a:t>1</a:t>
              </a:r>
              <a:endParaRPr lang="zh-CN" altLang="en-US" sz="1600" b="1" dirty="0">
                <a:latin typeface="Times New Roman" pitchFamily="18" charset="0"/>
              </a:endParaRPr>
            </a:p>
          </p:txBody>
        </p:sp>
        <p:sp>
          <p:nvSpPr>
            <p:cNvPr id="51" name="Line 11"/>
            <p:cNvSpPr>
              <a:spLocks noChangeShapeType="1"/>
            </p:cNvSpPr>
            <p:nvPr/>
          </p:nvSpPr>
          <p:spPr bwMode="auto">
            <a:xfrm>
              <a:off x="1960" y="5112"/>
              <a:ext cx="1094" cy="6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 sz="1400"/>
            </a:p>
          </p:txBody>
        </p:sp>
        <p:sp>
          <p:nvSpPr>
            <p:cNvPr id="52" name="Line 12"/>
            <p:cNvSpPr>
              <a:spLocks noChangeShapeType="1"/>
            </p:cNvSpPr>
            <p:nvPr/>
          </p:nvSpPr>
          <p:spPr bwMode="auto">
            <a:xfrm>
              <a:off x="1974" y="2562"/>
              <a:ext cx="1039" cy="0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 sz="1400"/>
            </a:p>
          </p:txBody>
        </p:sp>
        <p:sp>
          <p:nvSpPr>
            <p:cNvPr id="53" name="Line 13"/>
            <p:cNvSpPr>
              <a:spLocks noChangeShapeType="1"/>
            </p:cNvSpPr>
            <p:nvPr/>
          </p:nvSpPr>
          <p:spPr bwMode="auto">
            <a:xfrm>
              <a:off x="3749" y="3013"/>
              <a:ext cx="384" cy="0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 sz="1400"/>
            </a:p>
          </p:txBody>
        </p:sp>
        <p:sp>
          <p:nvSpPr>
            <p:cNvPr id="54" name="Line 15"/>
            <p:cNvSpPr>
              <a:spLocks noChangeShapeType="1"/>
            </p:cNvSpPr>
            <p:nvPr/>
          </p:nvSpPr>
          <p:spPr bwMode="auto">
            <a:xfrm flipH="1">
              <a:off x="3011" y="4808"/>
              <a:ext cx="0" cy="319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 sz="1400"/>
            </a:p>
          </p:txBody>
        </p:sp>
        <p:sp>
          <p:nvSpPr>
            <p:cNvPr id="55" name="Line 16"/>
            <p:cNvSpPr>
              <a:spLocks noChangeShapeType="1"/>
            </p:cNvSpPr>
            <p:nvPr/>
          </p:nvSpPr>
          <p:spPr bwMode="auto">
            <a:xfrm flipH="1">
              <a:off x="4113" y="3013"/>
              <a:ext cx="0" cy="2288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 sz="1400"/>
            </a:p>
          </p:txBody>
        </p:sp>
        <p:sp>
          <p:nvSpPr>
            <p:cNvPr id="56" name="Line 17"/>
            <p:cNvSpPr>
              <a:spLocks noChangeShapeType="1"/>
            </p:cNvSpPr>
            <p:nvPr/>
          </p:nvSpPr>
          <p:spPr bwMode="auto">
            <a:xfrm flipV="1">
              <a:off x="3012" y="5301"/>
              <a:ext cx="1101" cy="11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 sz="1400"/>
            </a:p>
          </p:txBody>
        </p:sp>
        <p:sp>
          <p:nvSpPr>
            <p:cNvPr id="58" name="Text Box 19"/>
            <p:cNvSpPr txBox="1">
              <a:spLocks noChangeArrowheads="1"/>
            </p:cNvSpPr>
            <p:nvPr/>
          </p:nvSpPr>
          <p:spPr bwMode="auto">
            <a:xfrm>
              <a:off x="3179" y="3181"/>
              <a:ext cx="384" cy="2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zh-CN" altLang="en-US" sz="1600" b="1" dirty="0">
                  <a:latin typeface="Times New Roman" pitchFamily="18" charset="0"/>
                </a:rPr>
                <a:t>真</a:t>
              </a:r>
            </a:p>
          </p:txBody>
        </p:sp>
        <p:sp>
          <p:nvSpPr>
            <p:cNvPr id="59" name="Text Box 20"/>
            <p:cNvSpPr txBox="1">
              <a:spLocks noChangeArrowheads="1"/>
            </p:cNvSpPr>
            <p:nvPr/>
          </p:nvSpPr>
          <p:spPr bwMode="auto">
            <a:xfrm>
              <a:off x="3694" y="2745"/>
              <a:ext cx="336" cy="2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zh-CN" altLang="en-US" sz="1600" b="1" dirty="0">
                  <a:latin typeface="Times New Roman" pitchFamily="18" charset="0"/>
                </a:rPr>
                <a:t>假</a:t>
              </a:r>
            </a:p>
          </p:txBody>
        </p:sp>
        <p:sp>
          <p:nvSpPr>
            <p:cNvPr id="61" name="Line 6"/>
            <p:cNvSpPr>
              <a:spLocks noChangeShapeType="1"/>
            </p:cNvSpPr>
            <p:nvPr/>
          </p:nvSpPr>
          <p:spPr bwMode="auto">
            <a:xfrm flipH="1">
              <a:off x="3016" y="3245"/>
              <a:ext cx="7" cy="192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 sz="1400"/>
            </a:p>
          </p:txBody>
        </p:sp>
        <p:sp>
          <p:nvSpPr>
            <p:cNvPr id="63" name="Line 16"/>
            <p:cNvSpPr>
              <a:spLocks noChangeShapeType="1"/>
            </p:cNvSpPr>
            <p:nvPr/>
          </p:nvSpPr>
          <p:spPr bwMode="auto">
            <a:xfrm>
              <a:off x="1974" y="2562"/>
              <a:ext cx="0" cy="2550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 sz="1400"/>
            </a:p>
          </p:txBody>
        </p:sp>
        <p:sp>
          <p:nvSpPr>
            <p:cNvPr id="64" name="Line 6"/>
            <p:cNvSpPr>
              <a:spLocks noChangeShapeType="1"/>
            </p:cNvSpPr>
            <p:nvPr/>
          </p:nvSpPr>
          <p:spPr bwMode="auto">
            <a:xfrm flipH="1">
              <a:off x="3016" y="3730"/>
              <a:ext cx="7" cy="192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 sz="1400"/>
            </a:p>
          </p:txBody>
        </p:sp>
        <p:sp>
          <p:nvSpPr>
            <p:cNvPr id="65" name="Line 6"/>
            <p:cNvSpPr>
              <a:spLocks noChangeShapeType="1"/>
            </p:cNvSpPr>
            <p:nvPr/>
          </p:nvSpPr>
          <p:spPr bwMode="auto">
            <a:xfrm>
              <a:off x="3034" y="2332"/>
              <a:ext cx="7" cy="461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 sz="1400"/>
            </a:p>
          </p:txBody>
        </p:sp>
        <p:sp>
          <p:nvSpPr>
            <p:cNvPr id="66" name="Text Box 10"/>
            <p:cNvSpPr txBox="1">
              <a:spLocks noChangeArrowheads="1"/>
            </p:cNvSpPr>
            <p:nvPr/>
          </p:nvSpPr>
          <p:spPr bwMode="auto">
            <a:xfrm>
              <a:off x="2423" y="4559"/>
              <a:ext cx="1235" cy="249"/>
            </a:xfrm>
            <a:prstGeom prst="rect">
              <a:avLst/>
            </a:prstGeom>
            <a:noFill/>
            <a:ln w="57150">
              <a:solidFill>
                <a:srgbClr val="FFC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zh-CN" altLang="en-US" sz="1600" b="1" dirty="0"/>
                <a:t>语句</a:t>
              </a:r>
              <a:r>
                <a:rPr lang="zh-CN" altLang="en-US" sz="1600" b="1" dirty="0" smtClean="0"/>
                <a:t>段</a:t>
              </a:r>
              <a:r>
                <a:rPr lang="en-US" altLang="zh-CN" sz="1600" b="1" dirty="0" smtClean="0">
                  <a:solidFill>
                    <a:srgbClr val="FF0000"/>
                  </a:solidFill>
                </a:rPr>
                <a:t>2</a:t>
              </a:r>
              <a:endParaRPr lang="zh-CN" altLang="en-US" sz="1600" b="1" dirty="0">
                <a:latin typeface="Times New Roman" pitchFamily="18" charset="0"/>
              </a:endParaRPr>
            </a:p>
          </p:txBody>
        </p:sp>
        <p:sp>
          <p:nvSpPr>
            <p:cNvPr id="67" name="AutoShape 7"/>
            <p:cNvSpPr>
              <a:spLocks noChangeArrowheads="1"/>
            </p:cNvSpPr>
            <p:nvPr/>
          </p:nvSpPr>
          <p:spPr bwMode="auto">
            <a:xfrm>
              <a:off x="2307" y="3922"/>
              <a:ext cx="1392" cy="432"/>
            </a:xfrm>
            <a:prstGeom prst="diamond">
              <a:avLst/>
            </a:prstGeom>
            <a:noFill/>
            <a:ln w="57150">
              <a:solidFill>
                <a:srgbClr val="FFC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rIns="0" anchor="ctr"/>
            <a:lstStyle/>
            <a:p>
              <a:pPr algn="ctr"/>
              <a:r>
                <a:rPr lang="en-US" altLang="zh-CN" sz="2000" b="1" dirty="0" err="1" smtClean="0">
                  <a:solidFill>
                    <a:srgbClr val="009900"/>
                  </a:solidFill>
                  <a:latin typeface="Times New Roman" pitchFamily="18" charset="0"/>
                  <a:ea typeface="宋体" charset="-122"/>
                </a:rPr>
                <a:t>exp</a:t>
              </a:r>
              <a:endParaRPr lang="zh-CN" altLang="en-US" sz="2000" b="1" dirty="0">
                <a:solidFill>
                  <a:srgbClr val="009900"/>
                </a:solidFill>
                <a:latin typeface="Times New Roman" pitchFamily="18" charset="0"/>
                <a:ea typeface="宋体" charset="-122"/>
              </a:endParaRPr>
            </a:p>
          </p:txBody>
        </p:sp>
        <p:sp>
          <p:nvSpPr>
            <p:cNvPr id="68" name="Line 6"/>
            <p:cNvSpPr>
              <a:spLocks noChangeShapeType="1"/>
            </p:cNvSpPr>
            <p:nvPr/>
          </p:nvSpPr>
          <p:spPr bwMode="auto">
            <a:xfrm flipH="1">
              <a:off x="2996" y="4354"/>
              <a:ext cx="7" cy="192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 sz="1400"/>
            </a:p>
          </p:txBody>
        </p:sp>
        <p:sp>
          <p:nvSpPr>
            <p:cNvPr id="69" name="Line 12"/>
            <p:cNvSpPr>
              <a:spLocks noChangeShapeType="1"/>
            </p:cNvSpPr>
            <p:nvPr/>
          </p:nvSpPr>
          <p:spPr bwMode="auto">
            <a:xfrm>
              <a:off x="3732" y="4138"/>
              <a:ext cx="398" cy="0"/>
            </a:xfrm>
            <a:prstGeom prst="line">
              <a:avLst/>
            </a:prstGeom>
            <a:noFill/>
            <a:ln w="57150">
              <a:solidFill>
                <a:srgbClr val="00B05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 sz="1400"/>
            </a:p>
          </p:txBody>
        </p:sp>
        <p:sp>
          <p:nvSpPr>
            <p:cNvPr id="70" name="Text Box 19"/>
            <p:cNvSpPr txBox="1">
              <a:spLocks noChangeArrowheads="1"/>
            </p:cNvSpPr>
            <p:nvPr/>
          </p:nvSpPr>
          <p:spPr bwMode="auto">
            <a:xfrm>
              <a:off x="3714" y="3826"/>
              <a:ext cx="384" cy="2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zh-CN" altLang="en-US" sz="1600" b="1" dirty="0">
                  <a:latin typeface="Times New Roman" pitchFamily="18" charset="0"/>
                </a:rPr>
                <a:t>真</a:t>
              </a:r>
            </a:p>
          </p:txBody>
        </p:sp>
        <p:sp>
          <p:nvSpPr>
            <p:cNvPr id="71" name="Text Box 20"/>
            <p:cNvSpPr txBox="1">
              <a:spLocks noChangeArrowheads="1"/>
            </p:cNvSpPr>
            <p:nvPr/>
          </p:nvSpPr>
          <p:spPr bwMode="auto">
            <a:xfrm>
              <a:off x="3154" y="4286"/>
              <a:ext cx="336" cy="2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zh-CN" altLang="en-US" sz="1600" b="1" dirty="0">
                  <a:latin typeface="Times New Roman" pitchFamily="18" charset="0"/>
                </a:rPr>
                <a:t>假</a:t>
              </a:r>
            </a:p>
          </p:txBody>
        </p:sp>
        <p:sp>
          <p:nvSpPr>
            <p:cNvPr id="72" name="Line 18"/>
            <p:cNvSpPr>
              <a:spLocks noChangeShapeType="1"/>
            </p:cNvSpPr>
            <p:nvPr/>
          </p:nvSpPr>
          <p:spPr bwMode="auto">
            <a:xfrm>
              <a:off x="3016" y="5316"/>
              <a:ext cx="0" cy="336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 sz="1400"/>
            </a:p>
          </p:txBody>
        </p:sp>
      </p:grpSp>
    </p:spTree>
    <p:extLst>
      <p:ext uri="{BB962C8B-B14F-4D97-AF65-F5344CB8AC3E}">
        <p14:creationId xmlns:p14="http://schemas.microsoft.com/office/powerpoint/2010/main" val="1751136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while</a:t>
            </a:r>
            <a:r>
              <a:rPr lang="zh-CN" altLang="en-US" dirty="0" smtClean="0"/>
              <a:t>循环中的</a:t>
            </a:r>
            <a:r>
              <a:rPr lang="en-US" altLang="zh-CN" dirty="0" err="1" smtClean="0">
                <a:solidFill>
                  <a:srgbClr val="009900"/>
                </a:solidFill>
              </a:rPr>
              <a:t>coninue</a:t>
            </a:r>
            <a:r>
              <a:rPr lang="zh-CN" altLang="en-US" dirty="0" smtClean="0"/>
              <a:t>语句</a:t>
            </a:r>
            <a:endParaRPr lang="zh-CN" altLang="en-US" dirty="0"/>
          </a:p>
        </p:txBody>
      </p:sp>
      <p:sp>
        <p:nvSpPr>
          <p:cNvPr id="9" name="文本占位符 8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49309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zh-CN" dirty="0"/>
              <a:t>while( </a:t>
            </a:r>
            <a:r>
              <a:rPr lang="zh-CN" altLang="en-US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表达式</a:t>
            </a:r>
            <a:r>
              <a:rPr lang="en-US" altLang="zh-CN" dirty="0">
                <a:solidFill>
                  <a:srgbClr val="FF0000"/>
                </a:solidFill>
              </a:rPr>
              <a:t> </a:t>
            </a:r>
            <a:r>
              <a:rPr lang="en-US" altLang="zh-CN" dirty="0"/>
              <a:t>)</a:t>
            </a:r>
          </a:p>
          <a:p>
            <a:pPr marL="0" indent="0">
              <a:buNone/>
            </a:pPr>
            <a:r>
              <a:rPr lang="en-US" altLang="zh-CN" dirty="0" smtClean="0"/>
              <a:t>{</a:t>
            </a:r>
          </a:p>
          <a:p>
            <a:pPr marL="0" indent="0">
              <a:buNone/>
            </a:pPr>
            <a:r>
              <a:rPr lang="en-US" altLang="zh-CN" dirty="0" smtClean="0"/>
              <a:t>    </a:t>
            </a:r>
            <a:r>
              <a:rPr lang="zh-CN" altLang="en-US" dirty="0" smtClean="0"/>
              <a:t>语句段</a:t>
            </a:r>
            <a:r>
              <a:rPr lang="en-US" altLang="zh-CN" dirty="0" smtClean="0">
                <a:solidFill>
                  <a:srgbClr val="FF0000"/>
                </a:solidFill>
              </a:rPr>
              <a:t>1</a:t>
            </a:r>
          </a:p>
          <a:p>
            <a:pPr marL="0" indent="0">
              <a:buNone/>
            </a:pPr>
            <a:endParaRPr lang="en-US" altLang="zh-CN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zh-CN" dirty="0" smtClean="0"/>
              <a:t>    if( </a:t>
            </a:r>
            <a:r>
              <a:rPr lang="en-US" altLang="zh-CN" dirty="0" err="1" smtClean="0">
                <a:solidFill>
                  <a:srgbClr val="009900"/>
                </a:solidFill>
              </a:rPr>
              <a:t>exp</a:t>
            </a:r>
            <a:r>
              <a:rPr lang="en-US" altLang="zh-CN" dirty="0" smtClean="0">
                <a:solidFill>
                  <a:srgbClr val="009900"/>
                </a:solidFill>
              </a:rPr>
              <a:t> </a:t>
            </a:r>
            <a:r>
              <a:rPr lang="en-US" altLang="zh-CN" dirty="0" smtClean="0"/>
              <a:t>)</a:t>
            </a:r>
          </a:p>
          <a:p>
            <a:pPr marL="0" indent="0">
              <a:buNone/>
            </a:pPr>
            <a:r>
              <a:rPr lang="en-US" altLang="zh-CN" dirty="0" smtClean="0"/>
              <a:t>       </a:t>
            </a:r>
            <a:r>
              <a:rPr lang="en-US" altLang="zh-CN" dirty="0" smtClean="0">
                <a:solidFill>
                  <a:srgbClr val="FF0000"/>
                </a:solidFill>
              </a:rPr>
              <a:t>continue</a:t>
            </a:r>
            <a:r>
              <a:rPr lang="en-US" altLang="zh-CN" dirty="0" smtClean="0"/>
              <a:t>;</a:t>
            </a:r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    </a:t>
            </a:r>
            <a:r>
              <a:rPr lang="zh-CN" altLang="en-US" dirty="0" smtClean="0"/>
              <a:t>语句段</a:t>
            </a:r>
            <a:r>
              <a:rPr lang="en-US" altLang="zh-CN" dirty="0" smtClean="0">
                <a:solidFill>
                  <a:srgbClr val="FF0000"/>
                </a:solidFill>
              </a:rPr>
              <a:t>2</a:t>
            </a:r>
          </a:p>
          <a:p>
            <a:pPr marL="0" indent="0">
              <a:buNone/>
            </a:pPr>
            <a:r>
              <a:rPr lang="en-US" altLang="zh-CN" dirty="0" smtClean="0"/>
              <a:t>}</a:t>
            </a:r>
            <a:endParaRPr lang="zh-CN" altLang="en-US" dirty="0" smtClean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69C93-C33A-457B-B141-E0DA5E2594F6}" type="slidenum">
              <a:rPr lang="zh-CN" altLang="en-US" smtClean="0"/>
              <a:pPr/>
              <a:t>21</a:t>
            </a:fld>
            <a:endParaRPr lang="en-US" altLang="zh-CN"/>
          </a:p>
        </p:txBody>
      </p:sp>
      <p:grpSp>
        <p:nvGrpSpPr>
          <p:cNvPr id="2" name="组合 1"/>
          <p:cNvGrpSpPr/>
          <p:nvPr/>
        </p:nvGrpSpPr>
        <p:grpSpPr>
          <a:xfrm>
            <a:off x="5819999" y="1451170"/>
            <a:ext cx="2408617" cy="4509542"/>
            <a:chOff x="5819999" y="1451170"/>
            <a:chExt cx="2408617" cy="4509542"/>
          </a:xfrm>
        </p:grpSpPr>
        <p:sp>
          <p:nvSpPr>
            <p:cNvPr id="49" name="AutoShape 7"/>
            <p:cNvSpPr>
              <a:spLocks noChangeArrowheads="1"/>
            </p:cNvSpPr>
            <p:nvPr/>
          </p:nvSpPr>
          <p:spPr bwMode="auto">
            <a:xfrm>
              <a:off x="6222359" y="2077344"/>
              <a:ext cx="1542934" cy="586784"/>
            </a:xfrm>
            <a:prstGeom prst="diamond">
              <a:avLst/>
            </a:prstGeom>
            <a:noFill/>
            <a:ln w="57150">
              <a:solidFill>
                <a:srgbClr val="FFC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rIns="0" anchor="ctr"/>
            <a:lstStyle/>
            <a:p>
              <a:r>
                <a:rPr lang="zh-CN" altLang="en-US" sz="1600" b="1" dirty="0" smtClean="0">
                  <a:latin typeface="Times New Roman" pitchFamily="18" charset="0"/>
                  <a:ea typeface="宋体" charset="-122"/>
                </a:rPr>
                <a:t>表达式</a:t>
              </a:r>
              <a:endParaRPr lang="zh-CN" altLang="en-US" sz="1600" b="1" dirty="0">
                <a:latin typeface="Times New Roman" pitchFamily="18" charset="0"/>
                <a:ea typeface="宋体" charset="-122"/>
              </a:endParaRPr>
            </a:p>
          </p:txBody>
        </p:sp>
        <p:sp>
          <p:nvSpPr>
            <p:cNvPr id="50" name="Text Box 10"/>
            <p:cNvSpPr txBox="1">
              <a:spLocks noChangeArrowheads="1"/>
            </p:cNvSpPr>
            <p:nvPr/>
          </p:nvSpPr>
          <p:spPr bwMode="auto">
            <a:xfrm>
              <a:off x="6309925" y="2977894"/>
              <a:ext cx="1368910" cy="338216"/>
            </a:xfrm>
            <a:prstGeom prst="rect">
              <a:avLst/>
            </a:prstGeom>
            <a:noFill/>
            <a:ln w="57150">
              <a:solidFill>
                <a:srgbClr val="FFC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zh-CN" altLang="en-US" sz="1600" b="1" dirty="0"/>
                <a:t>语句段</a:t>
              </a:r>
              <a:r>
                <a:rPr lang="en-US" altLang="zh-CN" sz="1600" b="1" dirty="0">
                  <a:solidFill>
                    <a:srgbClr val="FF0000"/>
                  </a:solidFill>
                </a:rPr>
                <a:t>1</a:t>
              </a:r>
              <a:endParaRPr lang="zh-CN" altLang="en-US" sz="1600" b="1" dirty="0">
                <a:latin typeface="Times New Roman" pitchFamily="18" charset="0"/>
              </a:endParaRPr>
            </a:p>
          </p:txBody>
        </p:sp>
        <p:sp>
          <p:nvSpPr>
            <p:cNvPr id="51" name="Line 11"/>
            <p:cNvSpPr>
              <a:spLocks noChangeShapeType="1"/>
            </p:cNvSpPr>
            <p:nvPr/>
          </p:nvSpPr>
          <p:spPr bwMode="auto">
            <a:xfrm>
              <a:off x="5819999" y="5227232"/>
              <a:ext cx="1212622" cy="8150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 sz="1400"/>
            </a:p>
          </p:txBody>
        </p:sp>
        <p:sp>
          <p:nvSpPr>
            <p:cNvPr id="52" name="Line 12"/>
            <p:cNvSpPr>
              <a:spLocks noChangeShapeType="1"/>
            </p:cNvSpPr>
            <p:nvPr/>
          </p:nvSpPr>
          <p:spPr bwMode="auto">
            <a:xfrm>
              <a:off x="5835517" y="1763578"/>
              <a:ext cx="1151658" cy="0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 sz="1400"/>
            </a:p>
          </p:txBody>
        </p:sp>
        <p:sp>
          <p:nvSpPr>
            <p:cNvPr id="53" name="Line 13"/>
            <p:cNvSpPr>
              <a:spLocks noChangeShapeType="1"/>
            </p:cNvSpPr>
            <p:nvPr/>
          </p:nvSpPr>
          <p:spPr bwMode="auto">
            <a:xfrm>
              <a:off x="7802979" y="2376169"/>
              <a:ext cx="425637" cy="0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 sz="1400"/>
            </a:p>
          </p:txBody>
        </p:sp>
        <p:sp>
          <p:nvSpPr>
            <p:cNvPr id="54" name="Line 15"/>
            <p:cNvSpPr>
              <a:spLocks noChangeShapeType="1"/>
            </p:cNvSpPr>
            <p:nvPr/>
          </p:nvSpPr>
          <p:spPr bwMode="auto">
            <a:xfrm flipH="1">
              <a:off x="6984958" y="4814310"/>
              <a:ext cx="0" cy="433296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 sz="1400"/>
            </a:p>
          </p:txBody>
        </p:sp>
        <p:sp>
          <p:nvSpPr>
            <p:cNvPr id="55" name="Line 16"/>
            <p:cNvSpPr>
              <a:spLocks noChangeShapeType="1"/>
            </p:cNvSpPr>
            <p:nvPr/>
          </p:nvSpPr>
          <p:spPr bwMode="auto">
            <a:xfrm flipH="1">
              <a:off x="8206447" y="2376169"/>
              <a:ext cx="0" cy="3107781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 sz="1400"/>
            </a:p>
          </p:txBody>
        </p:sp>
        <p:sp>
          <p:nvSpPr>
            <p:cNvPr id="56" name="Line 17"/>
            <p:cNvSpPr>
              <a:spLocks noChangeShapeType="1"/>
            </p:cNvSpPr>
            <p:nvPr/>
          </p:nvSpPr>
          <p:spPr bwMode="auto">
            <a:xfrm flipV="1">
              <a:off x="6986067" y="5483950"/>
              <a:ext cx="1220381" cy="14941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 sz="1400"/>
            </a:p>
          </p:txBody>
        </p:sp>
        <p:sp>
          <p:nvSpPr>
            <p:cNvPr id="58" name="Text Box 19"/>
            <p:cNvSpPr txBox="1">
              <a:spLocks noChangeArrowheads="1"/>
            </p:cNvSpPr>
            <p:nvPr/>
          </p:nvSpPr>
          <p:spPr bwMode="auto">
            <a:xfrm>
              <a:off x="7171174" y="2604363"/>
              <a:ext cx="425637" cy="3382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zh-CN" altLang="en-US" sz="1600" b="1" dirty="0">
                  <a:latin typeface="Times New Roman" pitchFamily="18" charset="0"/>
                </a:rPr>
                <a:t>真</a:t>
              </a:r>
            </a:p>
          </p:txBody>
        </p:sp>
        <p:sp>
          <p:nvSpPr>
            <p:cNvPr id="59" name="Text Box 20"/>
            <p:cNvSpPr txBox="1">
              <a:spLocks noChangeArrowheads="1"/>
            </p:cNvSpPr>
            <p:nvPr/>
          </p:nvSpPr>
          <p:spPr bwMode="auto">
            <a:xfrm>
              <a:off x="7742016" y="2012146"/>
              <a:ext cx="372432" cy="3382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zh-CN" altLang="en-US" sz="1600" b="1" dirty="0">
                  <a:latin typeface="Times New Roman" pitchFamily="18" charset="0"/>
                </a:rPr>
                <a:t>假</a:t>
              </a:r>
            </a:p>
          </p:txBody>
        </p:sp>
        <p:sp>
          <p:nvSpPr>
            <p:cNvPr id="61" name="Line 6"/>
            <p:cNvSpPr>
              <a:spLocks noChangeShapeType="1"/>
            </p:cNvSpPr>
            <p:nvPr/>
          </p:nvSpPr>
          <p:spPr bwMode="auto">
            <a:xfrm flipH="1">
              <a:off x="6990500" y="2691294"/>
              <a:ext cx="7759" cy="260793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 sz="1400"/>
            </a:p>
          </p:txBody>
        </p:sp>
        <p:sp>
          <p:nvSpPr>
            <p:cNvPr id="63" name="Line 16"/>
            <p:cNvSpPr>
              <a:spLocks noChangeShapeType="1"/>
            </p:cNvSpPr>
            <p:nvPr/>
          </p:nvSpPr>
          <p:spPr bwMode="auto">
            <a:xfrm>
              <a:off x="5835517" y="1763578"/>
              <a:ext cx="0" cy="3463654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 sz="1400"/>
            </a:p>
          </p:txBody>
        </p:sp>
        <p:sp>
          <p:nvSpPr>
            <p:cNvPr id="64" name="Line 6"/>
            <p:cNvSpPr>
              <a:spLocks noChangeShapeType="1"/>
            </p:cNvSpPr>
            <p:nvPr/>
          </p:nvSpPr>
          <p:spPr bwMode="auto">
            <a:xfrm flipH="1">
              <a:off x="6990500" y="3350068"/>
              <a:ext cx="7759" cy="260793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 sz="1400"/>
            </a:p>
          </p:txBody>
        </p:sp>
        <p:sp>
          <p:nvSpPr>
            <p:cNvPr id="65" name="Line 6"/>
            <p:cNvSpPr>
              <a:spLocks noChangeShapeType="1"/>
            </p:cNvSpPr>
            <p:nvPr/>
          </p:nvSpPr>
          <p:spPr bwMode="auto">
            <a:xfrm>
              <a:off x="7010452" y="1451170"/>
              <a:ext cx="7759" cy="626174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 sz="1400"/>
            </a:p>
          </p:txBody>
        </p:sp>
        <p:sp>
          <p:nvSpPr>
            <p:cNvPr id="66" name="Text Box 10"/>
            <p:cNvSpPr txBox="1">
              <a:spLocks noChangeArrowheads="1"/>
            </p:cNvSpPr>
            <p:nvPr/>
          </p:nvSpPr>
          <p:spPr bwMode="auto">
            <a:xfrm>
              <a:off x="6333202" y="4476095"/>
              <a:ext cx="1368910" cy="338216"/>
            </a:xfrm>
            <a:prstGeom prst="rect">
              <a:avLst/>
            </a:prstGeom>
            <a:noFill/>
            <a:ln w="57150">
              <a:solidFill>
                <a:srgbClr val="FFC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zh-CN" altLang="en-US" sz="1600" b="1" dirty="0"/>
                <a:t>语句</a:t>
              </a:r>
              <a:r>
                <a:rPr lang="zh-CN" altLang="en-US" sz="1600" b="1" dirty="0" smtClean="0"/>
                <a:t>段</a:t>
              </a:r>
              <a:r>
                <a:rPr lang="en-US" altLang="zh-CN" sz="1600" b="1" dirty="0" smtClean="0">
                  <a:solidFill>
                    <a:srgbClr val="FF0000"/>
                  </a:solidFill>
                </a:rPr>
                <a:t>2</a:t>
              </a:r>
              <a:endParaRPr lang="zh-CN" altLang="en-US" sz="1600" b="1" dirty="0">
                <a:latin typeface="Times New Roman" pitchFamily="18" charset="0"/>
              </a:endParaRPr>
            </a:p>
          </p:txBody>
        </p:sp>
        <p:sp>
          <p:nvSpPr>
            <p:cNvPr id="67" name="AutoShape 7"/>
            <p:cNvSpPr>
              <a:spLocks noChangeArrowheads="1"/>
            </p:cNvSpPr>
            <p:nvPr/>
          </p:nvSpPr>
          <p:spPr bwMode="auto">
            <a:xfrm>
              <a:off x="6204624" y="3610860"/>
              <a:ext cx="1542934" cy="586784"/>
            </a:xfrm>
            <a:prstGeom prst="diamond">
              <a:avLst/>
            </a:prstGeom>
            <a:noFill/>
            <a:ln w="57150">
              <a:solidFill>
                <a:srgbClr val="FFC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rIns="0" anchor="ctr"/>
            <a:lstStyle/>
            <a:p>
              <a:pPr algn="ctr"/>
              <a:r>
                <a:rPr lang="en-US" altLang="zh-CN" sz="2000" b="1" dirty="0" err="1" smtClean="0">
                  <a:solidFill>
                    <a:srgbClr val="009900"/>
                  </a:solidFill>
                  <a:latin typeface="Times New Roman" pitchFamily="18" charset="0"/>
                  <a:ea typeface="宋体" charset="-122"/>
                </a:rPr>
                <a:t>exp</a:t>
              </a:r>
              <a:endParaRPr lang="zh-CN" altLang="en-US" sz="2000" b="1" dirty="0">
                <a:solidFill>
                  <a:srgbClr val="009900"/>
                </a:solidFill>
                <a:latin typeface="Times New Roman" pitchFamily="18" charset="0"/>
                <a:ea typeface="宋体" charset="-122"/>
              </a:endParaRPr>
            </a:p>
          </p:txBody>
        </p:sp>
        <p:sp>
          <p:nvSpPr>
            <p:cNvPr id="68" name="Line 6"/>
            <p:cNvSpPr>
              <a:spLocks noChangeShapeType="1"/>
            </p:cNvSpPr>
            <p:nvPr/>
          </p:nvSpPr>
          <p:spPr bwMode="auto">
            <a:xfrm flipH="1">
              <a:off x="6968332" y="4197644"/>
              <a:ext cx="7759" cy="260793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 sz="1400"/>
            </a:p>
          </p:txBody>
        </p:sp>
        <p:sp>
          <p:nvSpPr>
            <p:cNvPr id="70" name="Text Box 19"/>
            <p:cNvSpPr txBox="1">
              <a:spLocks noChangeArrowheads="1"/>
            </p:cNvSpPr>
            <p:nvPr/>
          </p:nvSpPr>
          <p:spPr bwMode="auto">
            <a:xfrm>
              <a:off x="7764184" y="3480464"/>
              <a:ext cx="425637" cy="3382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zh-CN" altLang="en-US" sz="1600" b="1" dirty="0">
                  <a:latin typeface="Times New Roman" pitchFamily="18" charset="0"/>
                </a:rPr>
                <a:t>真</a:t>
              </a:r>
            </a:p>
          </p:txBody>
        </p:sp>
        <p:sp>
          <p:nvSpPr>
            <p:cNvPr id="71" name="Text Box 20"/>
            <p:cNvSpPr txBox="1">
              <a:spLocks noChangeArrowheads="1"/>
            </p:cNvSpPr>
            <p:nvPr/>
          </p:nvSpPr>
          <p:spPr bwMode="auto">
            <a:xfrm>
              <a:off x="7143464" y="4105280"/>
              <a:ext cx="372432" cy="3382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zh-CN" altLang="en-US" sz="1600" b="1" dirty="0">
                  <a:latin typeface="Times New Roman" pitchFamily="18" charset="0"/>
                </a:rPr>
                <a:t>假</a:t>
              </a:r>
            </a:p>
          </p:txBody>
        </p:sp>
        <p:sp>
          <p:nvSpPr>
            <p:cNvPr id="72" name="Line 18"/>
            <p:cNvSpPr>
              <a:spLocks noChangeShapeType="1"/>
            </p:cNvSpPr>
            <p:nvPr/>
          </p:nvSpPr>
          <p:spPr bwMode="auto">
            <a:xfrm>
              <a:off x="6990500" y="5504325"/>
              <a:ext cx="0" cy="456387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 sz="1400"/>
            </a:p>
          </p:txBody>
        </p:sp>
        <p:sp>
          <p:nvSpPr>
            <p:cNvPr id="27" name="Line 12"/>
            <p:cNvSpPr>
              <a:spLocks noChangeShapeType="1"/>
            </p:cNvSpPr>
            <p:nvPr/>
          </p:nvSpPr>
          <p:spPr bwMode="auto">
            <a:xfrm flipH="1">
              <a:off x="7027505" y="5003793"/>
              <a:ext cx="1006454" cy="0"/>
            </a:xfrm>
            <a:prstGeom prst="line">
              <a:avLst/>
            </a:prstGeom>
            <a:noFill/>
            <a:ln w="57150">
              <a:solidFill>
                <a:srgbClr val="00B05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 sz="1400"/>
            </a:p>
          </p:txBody>
        </p:sp>
        <p:sp>
          <p:nvSpPr>
            <p:cNvPr id="28" name="Line 16"/>
            <p:cNvSpPr>
              <a:spLocks noChangeShapeType="1"/>
            </p:cNvSpPr>
            <p:nvPr/>
          </p:nvSpPr>
          <p:spPr bwMode="auto">
            <a:xfrm flipH="1">
              <a:off x="8033959" y="3888632"/>
              <a:ext cx="0" cy="1139610"/>
            </a:xfrm>
            <a:prstGeom prst="line">
              <a:avLst/>
            </a:prstGeom>
            <a:noFill/>
            <a:ln w="57150">
              <a:solidFill>
                <a:srgbClr val="00B05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 sz="1400"/>
            </a:p>
          </p:txBody>
        </p:sp>
        <p:sp>
          <p:nvSpPr>
            <p:cNvPr id="29" name="Line 13"/>
            <p:cNvSpPr>
              <a:spLocks noChangeShapeType="1"/>
            </p:cNvSpPr>
            <p:nvPr/>
          </p:nvSpPr>
          <p:spPr bwMode="auto">
            <a:xfrm flipV="1">
              <a:off x="7806731" y="3898140"/>
              <a:ext cx="227228" cy="0"/>
            </a:xfrm>
            <a:prstGeom prst="line">
              <a:avLst/>
            </a:prstGeom>
            <a:noFill/>
            <a:ln w="57150">
              <a:solidFill>
                <a:srgbClr val="00B05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 sz="1400"/>
            </a:p>
          </p:txBody>
        </p:sp>
      </p:grpSp>
    </p:spTree>
    <p:extLst>
      <p:ext uri="{BB962C8B-B14F-4D97-AF65-F5344CB8AC3E}">
        <p14:creationId xmlns:p14="http://schemas.microsoft.com/office/powerpoint/2010/main" val="3785215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循环体中</a:t>
            </a:r>
            <a:r>
              <a:rPr lang="en-US" altLang="zh-CN" smtClean="0"/>
              <a:t>break</a:t>
            </a:r>
            <a:r>
              <a:rPr lang="zh-CN" altLang="en-US" smtClean="0"/>
              <a:t>和</a:t>
            </a:r>
            <a:r>
              <a:rPr lang="en-US" altLang="zh-CN" smtClean="0"/>
              <a:t>continue</a:t>
            </a:r>
            <a:r>
              <a:rPr lang="zh-CN" altLang="en-US" smtClean="0"/>
              <a:t>语句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适用于所有的循环结构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for, while, do-while</a:t>
            </a:r>
          </a:p>
          <a:p>
            <a:endParaRPr lang="en-US" altLang="zh-CN" dirty="0" smtClean="0"/>
          </a:p>
          <a:p>
            <a:r>
              <a:rPr lang="zh-CN" altLang="en-US" dirty="0" smtClean="0"/>
              <a:t>用于灵活控制循环结构的执行流程</a:t>
            </a:r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69C93-C33A-457B-B141-E0DA5E2594F6}" type="slidenum">
              <a:rPr lang="zh-CN" altLang="en-US" smtClean="0"/>
              <a:pPr/>
              <a:t>22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91834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多重嵌套循环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for, while, do-while </a:t>
            </a:r>
            <a:r>
              <a:rPr lang="zh-CN" altLang="en-US" dirty="0" smtClean="0"/>
              <a:t>能够相互嵌套</a:t>
            </a:r>
            <a:endParaRPr lang="en-US" altLang="zh-CN" dirty="0"/>
          </a:p>
          <a:p>
            <a:pPr marL="857250" lvl="1" indent="-457200"/>
            <a:r>
              <a:rPr lang="zh-CN" altLang="en-US" dirty="0" smtClean="0"/>
              <a:t>构成多重循环</a:t>
            </a:r>
            <a:endParaRPr lang="en-US" altLang="zh-CN" dirty="0" smtClean="0"/>
          </a:p>
          <a:p>
            <a:pPr marL="457200" indent="-457200"/>
            <a:r>
              <a:rPr lang="zh-CN" altLang="en-US" dirty="0" smtClean="0"/>
              <a:t>处理多维数据</a:t>
            </a:r>
            <a:endParaRPr lang="en-US" altLang="zh-CN" dirty="0" smtClean="0"/>
          </a:p>
          <a:p>
            <a:pPr marL="457200" indent="-457200"/>
            <a:r>
              <a:rPr lang="zh-CN" altLang="en-US" dirty="0" smtClean="0"/>
              <a:t>处理复杂过程</a:t>
            </a:r>
            <a:endParaRPr lang="en-US" altLang="zh-CN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69C93-C33A-457B-B141-E0DA5E2594F6}" type="slidenum">
              <a:rPr lang="zh-CN" altLang="en-US" smtClean="0"/>
              <a:pPr/>
              <a:t>23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36533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多重嵌套循环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7260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2800" dirty="0" smtClean="0"/>
              <a:t>假设有一幅宽度为</a:t>
            </a:r>
            <a:r>
              <a:rPr lang="en-US" altLang="zh-CN" sz="2800" dirty="0" smtClean="0">
                <a:solidFill>
                  <a:srgbClr val="FFC000"/>
                </a:solidFill>
              </a:rPr>
              <a:t>width</a:t>
            </a:r>
            <a:r>
              <a:rPr lang="zh-CN" altLang="en-US" sz="2800" dirty="0" smtClean="0"/>
              <a:t>、高度为</a:t>
            </a:r>
            <a:r>
              <a:rPr lang="en-US" altLang="zh-CN" sz="2800" dirty="0" smtClean="0">
                <a:solidFill>
                  <a:srgbClr val="FFC000"/>
                </a:solidFill>
              </a:rPr>
              <a:t>height</a:t>
            </a:r>
            <a:r>
              <a:rPr lang="zh-CN" altLang="en-US" sz="2800" dirty="0" smtClean="0"/>
              <a:t>的图像，使用</a:t>
            </a:r>
            <a:r>
              <a:rPr lang="en-US" altLang="zh-CN" sz="2800" dirty="0" smtClean="0">
                <a:solidFill>
                  <a:srgbClr val="FFC000"/>
                </a:solidFill>
              </a:rPr>
              <a:t>for-for</a:t>
            </a:r>
            <a:r>
              <a:rPr lang="zh-CN" altLang="en-US" sz="2800" dirty="0"/>
              <a:t>嵌套语句</a:t>
            </a:r>
            <a:r>
              <a:rPr lang="zh-CN" altLang="en-US" sz="2800" dirty="0" smtClean="0"/>
              <a:t>，对它的每一个</a:t>
            </a:r>
            <a:r>
              <a:rPr lang="zh-CN" altLang="en-US" sz="2800" dirty="0" smtClean="0">
                <a:solidFill>
                  <a:srgbClr val="FFC000"/>
                </a:solidFill>
              </a:rPr>
              <a:t>像素进行处理</a:t>
            </a:r>
            <a:r>
              <a:rPr lang="zh-CN" altLang="en-US" sz="2800" dirty="0" smtClean="0"/>
              <a:t>。（例如亮度值放大）</a:t>
            </a:r>
            <a:endParaRPr lang="en-US" altLang="zh-CN" sz="2800" dirty="0" smtClean="0"/>
          </a:p>
          <a:p>
            <a:pPr marL="400050" lvl="1" indent="0">
              <a:buNone/>
            </a:pPr>
            <a:r>
              <a:rPr lang="en-US" altLang="zh-CN" dirty="0" smtClean="0"/>
              <a:t>for( x = 0; x &lt; width; x ++ )</a:t>
            </a:r>
          </a:p>
          <a:p>
            <a:pPr marL="400050" lvl="1" indent="0">
              <a:buNone/>
            </a:pPr>
            <a:r>
              <a:rPr lang="en-US" altLang="zh-CN" dirty="0" smtClean="0"/>
              <a:t>{</a:t>
            </a:r>
          </a:p>
          <a:p>
            <a:pPr marL="400050" lvl="1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</a:t>
            </a:r>
            <a:r>
              <a:rPr lang="en-US" altLang="zh-CN" dirty="0" smtClean="0">
                <a:solidFill>
                  <a:srgbClr val="00B050"/>
                </a:solidFill>
              </a:rPr>
              <a:t>for( y = 0; y &lt; height; y ++ )</a:t>
            </a:r>
          </a:p>
          <a:p>
            <a:pPr marL="400050" lvl="1" indent="0">
              <a:buNone/>
            </a:pPr>
            <a:r>
              <a:rPr lang="en-US" altLang="zh-CN" dirty="0">
                <a:solidFill>
                  <a:srgbClr val="00B050"/>
                </a:solidFill>
              </a:rPr>
              <a:t> </a:t>
            </a:r>
            <a:r>
              <a:rPr lang="en-US" altLang="zh-CN" dirty="0" smtClean="0">
                <a:solidFill>
                  <a:srgbClr val="00B050"/>
                </a:solidFill>
              </a:rPr>
              <a:t>   {</a:t>
            </a:r>
          </a:p>
          <a:p>
            <a:pPr marL="400050" lvl="1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   </a:t>
            </a:r>
            <a:r>
              <a:rPr lang="en-US" altLang="zh-CN" dirty="0">
                <a:solidFill>
                  <a:schemeClr val="tx1"/>
                </a:solidFill>
              </a:rPr>
              <a:t>/* </a:t>
            </a:r>
            <a:r>
              <a:rPr lang="zh-CN" altLang="en-US" dirty="0">
                <a:solidFill>
                  <a:schemeClr val="tx1"/>
                </a:solidFill>
              </a:rPr>
              <a:t>处理坐标为</a:t>
            </a:r>
            <a:r>
              <a:rPr lang="en-US" altLang="zh-CN" dirty="0">
                <a:solidFill>
                  <a:schemeClr val="tx1"/>
                </a:solidFill>
              </a:rPr>
              <a:t>(</a:t>
            </a:r>
            <a:r>
              <a:rPr lang="en-US" altLang="zh-CN" dirty="0" err="1">
                <a:solidFill>
                  <a:schemeClr val="tx1"/>
                </a:solidFill>
              </a:rPr>
              <a:t>x,y</a:t>
            </a:r>
            <a:r>
              <a:rPr lang="en-US" altLang="zh-CN" dirty="0">
                <a:solidFill>
                  <a:schemeClr val="tx1"/>
                </a:solidFill>
              </a:rPr>
              <a:t>)</a:t>
            </a:r>
            <a:r>
              <a:rPr lang="zh-CN" altLang="en-US" dirty="0">
                <a:solidFill>
                  <a:schemeClr val="tx1"/>
                </a:solidFill>
              </a:rPr>
              <a:t>的图像像素 </a:t>
            </a:r>
            <a:r>
              <a:rPr lang="en-US" altLang="zh-CN" dirty="0" smtClean="0">
                <a:solidFill>
                  <a:schemeClr val="tx1"/>
                </a:solidFill>
              </a:rPr>
              <a:t>*/</a:t>
            </a:r>
          </a:p>
          <a:p>
            <a:pPr marL="400050" lvl="1" indent="0">
              <a:buNone/>
            </a:pPr>
            <a:r>
              <a:rPr lang="en-US" altLang="zh-CN" dirty="0">
                <a:solidFill>
                  <a:schemeClr val="tx1"/>
                </a:solidFill>
              </a:rPr>
              <a:t> </a:t>
            </a:r>
            <a:r>
              <a:rPr lang="en-US" altLang="zh-CN" dirty="0" smtClean="0">
                <a:solidFill>
                  <a:schemeClr val="tx1"/>
                </a:solidFill>
              </a:rPr>
              <a:t>       </a:t>
            </a:r>
            <a:r>
              <a:rPr lang="en-US" altLang="zh-CN" dirty="0" smtClean="0">
                <a:solidFill>
                  <a:srgbClr val="FF0000"/>
                </a:solidFill>
              </a:rPr>
              <a:t>… … … </a:t>
            </a:r>
            <a:r>
              <a:rPr lang="en-US" altLang="zh-CN" dirty="0" smtClean="0">
                <a:solidFill>
                  <a:schemeClr val="tx1"/>
                </a:solidFill>
              </a:rPr>
              <a:t>/* </a:t>
            </a:r>
            <a:r>
              <a:rPr lang="zh-CN" altLang="en-US" dirty="0" smtClean="0">
                <a:solidFill>
                  <a:schemeClr val="tx1"/>
                </a:solidFill>
              </a:rPr>
              <a:t>具体代码略 </a:t>
            </a:r>
            <a:r>
              <a:rPr lang="en-US" altLang="zh-CN" dirty="0" smtClean="0">
                <a:solidFill>
                  <a:schemeClr val="tx1"/>
                </a:solidFill>
              </a:rPr>
              <a:t>*/</a:t>
            </a:r>
            <a:endParaRPr lang="en-US" altLang="zh-CN" dirty="0">
              <a:solidFill>
                <a:schemeClr val="tx1"/>
              </a:solidFill>
            </a:endParaRPr>
          </a:p>
          <a:p>
            <a:pPr marL="400050" lvl="1" indent="0">
              <a:buNone/>
            </a:pPr>
            <a:r>
              <a:rPr lang="en-US" altLang="zh-CN" dirty="0" smtClean="0"/>
              <a:t>    </a:t>
            </a:r>
            <a:r>
              <a:rPr lang="en-US" altLang="zh-CN" dirty="0" smtClean="0">
                <a:solidFill>
                  <a:srgbClr val="00B050"/>
                </a:solidFill>
              </a:rPr>
              <a:t>}</a:t>
            </a:r>
          </a:p>
          <a:p>
            <a:pPr marL="400050" lvl="1" indent="0">
              <a:buNone/>
            </a:pPr>
            <a:r>
              <a:rPr lang="en-US" altLang="zh-CN" dirty="0"/>
              <a:t>}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69C93-C33A-457B-B141-E0DA5E2594F6}" type="slidenum">
              <a:rPr lang="zh-CN" altLang="en-US" smtClean="0"/>
              <a:pPr/>
              <a:t>24</a:t>
            </a:fld>
            <a:endParaRPr lang="en-US" altLang="zh-CN"/>
          </a:p>
        </p:txBody>
      </p:sp>
      <p:sp>
        <p:nvSpPr>
          <p:cNvPr id="5" name="矩形 4"/>
          <p:cNvSpPr/>
          <p:nvPr/>
        </p:nvSpPr>
        <p:spPr>
          <a:xfrm>
            <a:off x="3779912" y="5517232"/>
            <a:ext cx="5262979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600" dirty="0">
                <a:solidFill>
                  <a:srgbClr val="FFFF00"/>
                </a:solidFill>
                <a:latin typeface="楷体" pitchFamily="49" charset="-122"/>
                <a:ea typeface="楷体" pitchFamily="49" charset="-122"/>
              </a:rPr>
              <a:t>循环体被</a:t>
            </a:r>
            <a:r>
              <a:rPr lang="zh-CN" altLang="en-US" sz="3600" dirty="0" smtClean="0">
                <a:solidFill>
                  <a:srgbClr val="FFFF00"/>
                </a:solidFill>
                <a:latin typeface="楷体" pitchFamily="49" charset="-122"/>
                <a:ea typeface="楷体" pitchFamily="49" charset="-122"/>
              </a:rPr>
              <a:t>执行了多少次？</a:t>
            </a:r>
            <a:endParaRPr lang="en-US" altLang="zh-CN" sz="3600" dirty="0" smtClean="0">
              <a:solidFill>
                <a:srgbClr val="FFFF00"/>
              </a:solidFill>
              <a:latin typeface="楷体" pitchFamily="49" charset="-122"/>
              <a:ea typeface="楷体" pitchFamily="49" charset="-122"/>
            </a:endParaRPr>
          </a:p>
          <a:p>
            <a:r>
              <a:rPr lang="en-US" altLang="zh-CN" sz="3600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width * height</a:t>
            </a:r>
            <a:endParaRPr lang="zh-CN" altLang="en-US" sz="3600" dirty="0">
              <a:solidFill>
                <a:srgbClr val="FF0000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3802705" y="2060848"/>
            <a:ext cx="431400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每个</a:t>
            </a:r>
            <a:r>
              <a:rPr lang="zh-CN" altLang="en-US" sz="2800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像素</a:t>
            </a:r>
            <a:r>
              <a:rPr lang="zh-CN" altLang="en-US" sz="2800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用</a:t>
            </a:r>
            <a:r>
              <a:rPr lang="en-US" altLang="zh-CN" sz="2800" dirty="0" smtClean="0">
                <a:solidFill>
                  <a:srgbClr val="FFFF00"/>
                </a:solidFill>
                <a:latin typeface="楷体" pitchFamily="49" charset="-122"/>
                <a:ea typeface="楷体" pitchFamily="49" charset="-122"/>
              </a:rPr>
              <a:t>(</a:t>
            </a:r>
            <a:r>
              <a:rPr lang="en-US" altLang="zh-CN" sz="2800" dirty="0" err="1" smtClean="0">
                <a:solidFill>
                  <a:srgbClr val="FFFF00"/>
                </a:solidFill>
                <a:latin typeface="楷体" pitchFamily="49" charset="-122"/>
                <a:ea typeface="楷体" pitchFamily="49" charset="-122"/>
              </a:rPr>
              <a:t>x,y</a:t>
            </a:r>
            <a:r>
              <a:rPr lang="en-US" altLang="zh-CN" sz="2800" dirty="0" smtClean="0">
                <a:solidFill>
                  <a:srgbClr val="FFFF00"/>
                </a:solidFill>
                <a:latin typeface="楷体" pitchFamily="49" charset="-122"/>
                <a:ea typeface="楷体" pitchFamily="49" charset="-122"/>
              </a:rPr>
              <a:t>)</a:t>
            </a:r>
            <a:r>
              <a:rPr lang="zh-CN" altLang="en-US" sz="2800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坐标</a:t>
            </a:r>
            <a:r>
              <a:rPr lang="zh-CN" altLang="en-US" sz="2800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表示</a:t>
            </a:r>
          </a:p>
        </p:txBody>
      </p:sp>
      <p:sp>
        <p:nvSpPr>
          <p:cNvPr id="7" name="矩形 6"/>
          <p:cNvSpPr/>
          <p:nvPr/>
        </p:nvSpPr>
        <p:spPr>
          <a:xfrm>
            <a:off x="30516" y="4149080"/>
            <a:ext cx="115710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600" dirty="0" smtClean="0">
                <a:solidFill>
                  <a:srgbClr val="FFC000"/>
                </a:solidFill>
              </a:rPr>
              <a:t>省略</a:t>
            </a:r>
            <a:r>
              <a:rPr lang="zh-CN" altLang="en-US" sz="3600" dirty="0" smtClean="0"/>
              <a:t> </a:t>
            </a:r>
            <a:r>
              <a:rPr lang="en-US" altLang="zh-CN" sz="3600" dirty="0" smtClean="0">
                <a:solidFill>
                  <a:srgbClr val="FF0000"/>
                </a:solidFill>
              </a:rPr>
              <a:t>{ }</a:t>
            </a:r>
            <a:endParaRPr lang="zh-CN" altLang="en-US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746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多重嵌套循环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7260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2800" dirty="0" smtClean="0"/>
              <a:t>假设有一幅宽度为</a:t>
            </a:r>
            <a:r>
              <a:rPr lang="en-US" altLang="zh-CN" sz="2800" dirty="0" smtClean="0">
                <a:solidFill>
                  <a:srgbClr val="FFC000"/>
                </a:solidFill>
              </a:rPr>
              <a:t>width</a:t>
            </a:r>
            <a:r>
              <a:rPr lang="zh-CN" altLang="en-US" sz="2800" dirty="0" smtClean="0"/>
              <a:t>、高度为</a:t>
            </a:r>
            <a:r>
              <a:rPr lang="en-US" altLang="zh-CN" sz="2800" dirty="0" smtClean="0">
                <a:solidFill>
                  <a:srgbClr val="FFC000"/>
                </a:solidFill>
              </a:rPr>
              <a:t>height</a:t>
            </a:r>
            <a:r>
              <a:rPr lang="zh-CN" altLang="en-US" sz="2800" dirty="0" smtClean="0"/>
              <a:t>的图像，使用</a:t>
            </a:r>
            <a:r>
              <a:rPr lang="en-US" altLang="zh-CN" sz="2800" dirty="0" smtClean="0">
                <a:solidFill>
                  <a:srgbClr val="FFC000"/>
                </a:solidFill>
              </a:rPr>
              <a:t>for-for</a:t>
            </a:r>
            <a:r>
              <a:rPr lang="zh-CN" altLang="en-US" sz="2800" dirty="0"/>
              <a:t>嵌套语句</a:t>
            </a:r>
            <a:r>
              <a:rPr lang="zh-CN" altLang="en-US" sz="2800" dirty="0" smtClean="0"/>
              <a:t>，对它的每一个</a:t>
            </a:r>
            <a:r>
              <a:rPr lang="zh-CN" altLang="en-US" sz="2800" dirty="0" smtClean="0">
                <a:solidFill>
                  <a:srgbClr val="FFC000"/>
                </a:solidFill>
              </a:rPr>
              <a:t>像素进行处理</a:t>
            </a:r>
            <a:r>
              <a:rPr lang="zh-CN" altLang="en-US" sz="2800" dirty="0" smtClean="0"/>
              <a:t>。（例如亮度值放大）</a:t>
            </a:r>
            <a:endParaRPr lang="en-US" altLang="zh-CN" sz="2800" dirty="0" smtClean="0"/>
          </a:p>
          <a:p>
            <a:pPr marL="400050" lvl="1" indent="0">
              <a:buNone/>
            </a:pPr>
            <a:r>
              <a:rPr lang="en-US" altLang="zh-CN" dirty="0" smtClean="0"/>
              <a:t>for( x = 0; x &lt; width; x ++ )</a:t>
            </a:r>
          </a:p>
          <a:p>
            <a:pPr marL="400050" lvl="1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</a:t>
            </a:r>
            <a:r>
              <a:rPr lang="en-US" altLang="zh-CN" dirty="0" smtClean="0">
                <a:solidFill>
                  <a:srgbClr val="00B050"/>
                </a:solidFill>
              </a:rPr>
              <a:t>for( y = 0; y &lt; height; y ++ )</a:t>
            </a:r>
          </a:p>
          <a:p>
            <a:pPr marL="400050" lvl="1" indent="0">
              <a:buNone/>
            </a:pPr>
            <a:r>
              <a:rPr lang="en-US" altLang="zh-CN" dirty="0">
                <a:solidFill>
                  <a:srgbClr val="00B050"/>
                </a:solidFill>
              </a:rPr>
              <a:t> </a:t>
            </a:r>
            <a:r>
              <a:rPr lang="en-US" altLang="zh-CN" dirty="0" smtClean="0">
                <a:solidFill>
                  <a:srgbClr val="00B050"/>
                </a:solidFill>
              </a:rPr>
              <a:t>   {</a:t>
            </a:r>
          </a:p>
          <a:p>
            <a:pPr marL="400050" lvl="1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   </a:t>
            </a:r>
            <a:r>
              <a:rPr lang="en-US" altLang="zh-CN" dirty="0">
                <a:solidFill>
                  <a:schemeClr val="tx1"/>
                </a:solidFill>
              </a:rPr>
              <a:t>/* </a:t>
            </a:r>
            <a:r>
              <a:rPr lang="zh-CN" altLang="en-US" dirty="0">
                <a:solidFill>
                  <a:schemeClr val="tx1"/>
                </a:solidFill>
              </a:rPr>
              <a:t>处理坐标为</a:t>
            </a:r>
            <a:r>
              <a:rPr lang="en-US" altLang="zh-CN" dirty="0">
                <a:solidFill>
                  <a:schemeClr val="tx1"/>
                </a:solidFill>
              </a:rPr>
              <a:t>(</a:t>
            </a:r>
            <a:r>
              <a:rPr lang="en-US" altLang="zh-CN" dirty="0" err="1">
                <a:solidFill>
                  <a:schemeClr val="tx1"/>
                </a:solidFill>
              </a:rPr>
              <a:t>x,y</a:t>
            </a:r>
            <a:r>
              <a:rPr lang="en-US" altLang="zh-CN" dirty="0">
                <a:solidFill>
                  <a:schemeClr val="tx1"/>
                </a:solidFill>
              </a:rPr>
              <a:t>)</a:t>
            </a:r>
            <a:r>
              <a:rPr lang="zh-CN" altLang="en-US" dirty="0">
                <a:solidFill>
                  <a:schemeClr val="tx1"/>
                </a:solidFill>
              </a:rPr>
              <a:t>的图像像素 </a:t>
            </a:r>
            <a:r>
              <a:rPr lang="en-US" altLang="zh-CN" dirty="0" smtClean="0">
                <a:solidFill>
                  <a:schemeClr val="tx1"/>
                </a:solidFill>
              </a:rPr>
              <a:t>*/</a:t>
            </a:r>
          </a:p>
          <a:p>
            <a:pPr marL="400050" lvl="1" indent="0">
              <a:buNone/>
            </a:pPr>
            <a:r>
              <a:rPr lang="en-US" altLang="zh-CN" dirty="0">
                <a:solidFill>
                  <a:schemeClr val="tx1"/>
                </a:solidFill>
              </a:rPr>
              <a:t> </a:t>
            </a:r>
            <a:r>
              <a:rPr lang="en-US" altLang="zh-CN" dirty="0" smtClean="0">
                <a:solidFill>
                  <a:schemeClr val="tx1"/>
                </a:solidFill>
              </a:rPr>
              <a:t>       … … …</a:t>
            </a:r>
            <a:endParaRPr lang="en-US" altLang="zh-CN" dirty="0">
              <a:solidFill>
                <a:schemeClr val="tx1"/>
              </a:solidFill>
            </a:endParaRPr>
          </a:p>
          <a:p>
            <a:pPr marL="400050" lvl="1" indent="0">
              <a:buNone/>
            </a:pPr>
            <a:r>
              <a:rPr lang="en-US" altLang="zh-CN" dirty="0" smtClean="0"/>
              <a:t>    </a:t>
            </a:r>
            <a:r>
              <a:rPr lang="en-US" altLang="zh-CN" dirty="0" smtClean="0">
                <a:solidFill>
                  <a:srgbClr val="00B050"/>
                </a:solidFill>
              </a:rPr>
              <a:t>}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69C93-C33A-457B-B141-E0DA5E2594F6}" type="slidenum">
              <a:rPr lang="zh-CN" altLang="en-US" smtClean="0"/>
              <a:pPr/>
              <a:t>25</a:t>
            </a:fld>
            <a:endParaRPr lang="en-US" altLang="zh-CN"/>
          </a:p>
        </p:txBody>
      </p:sp>
      <p:sp>
        <p:nvSpPr>
          <p:cNvPr id="6" name="矩形 5"/>
          <p:cNvSpPr/>
          <p:nvPr/>
        </p:nvSpPr>
        <p:spPr>
          <a:xfrm>
            <a:off x="3779912" y="5517232"/>
            <a:ext cx="5262979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600" dirty="0">
                <a:solidFill>
                  <a:srgbClr val="FFFF00"/>
                </a:solidFill>
                <a:latin typeface="楷体" pitchFamily="49" charset="-122"/>
                <a:ea typeface="楷体" pitchFamily="49" charset="-122"/>
              </a:rPr>
              <a:t>循环体被</a:t>
            </a:r>
            <a:r>
              <a:rPr lang="zh-CN" altLang="en-US" sz="3600" dirty="0" smtClean="0">
                <a:solidFill>
                  <a:srgbClr val="FFFF00"/>
                </a:solidFill>
                <a:latin typeface="楷体" pitchFamily="49" charset="-122"/>
                <a:ea typeface="楷体" pitchFamily="49" charset="-122"/>
              </a:rPr>
              <a:t>执行了多少次？</a:t>
            </a:r>
            <a:endParaRPr lang="en-US" altLang="zh-CN" sz="3600" dirty="0" smtClean="0">
              <a:solidFill>
                <a:srgbClr val="FFFF00"/>
              </a:solidFill>
              <a:latin typeface="楷体" pitchFamily="49" charset="-122"/>
              <a:ea typeface="楷体" pitchFamily="49" charset="-122"/>
            </a:endParaRPr>
          </a:p>
          <a:p>
            <a:r>
              <a:rPr lang="en-US" altLang="zh-CN" sz="3600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width * height</a:t>
            </a:r>
            <a:endParaRPr lang="zh-CN" altLang="en-US" sz="3600" dirty="0">
              <a:solidFill>
                <a:srgbClr val="FF0000"/>
              </a:solidFill>
              <a:latin typeface="楷体" pitchFamily="49" charset="-122"/>
              <a:ea typeface="楷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18119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5800" y="427038"/>
            <a:ext cx="5181600" cy="914400"/>
          </a:xfrm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</a:extLst>
        </p:spPr>
        <p:txBody>
          <a:bodyPr/>
          <a:lstStyle/>
          <a:p>
            <a:r>
              <a:rPr lang="zh-CN" altLang="en-US" dirty="0"/>
              <a:t>循环结构的设计</a:t>
            </a:r>
            <a:endParaRPr lang="zh-CN" altLang="en-US" dirty="0" smtClean="0"/>
          </a:p>
        </p:txBody>
      </p:sp>
      <p:sp>
        <p:nvSpPr>
          <p:cNvPr id="70659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4724400"/>
          </a:xfrm>
        </p:spPr>
        <p:txBody>
          <a:bodyPr>
            <a:normAutofit fontScale="92500" lnSpcReduction="10000"/>
          </a:bodyPr>
          <a:lstStyle/>
          <a:p>
            <a:pPr algn="just" eaLnBrk="1" hangingPunct="1"/>
            <a:r>
              <a:rPr lang="zh-CN" altLang="en-US" dirty="0" smtClean="0"/>
              <a:t>循环程序的实现要点：</a:t>
            </a:r>
          </a:p>
          <a:p>
            <a:pPr lvl="1" algn="just" eaLnBrk="1" hangingPunct="1"/>
            <a:r>
              <a:rPr lang="zh-CN" altLang="en-US" dirty="0" smtClean="0">
                <a:latin typeface="宋体" pitchFamily="2" charset="-122"/>
              </a:rPr>
              <a:t>归纳出</a:t>
            </a:r>
            <a:r>
              <a:rPr lang="zh-CN" altLang="en-US" dirty="0" smtClean="0"/>
              <a:t>哪些操作需要反复执行？</a:t>
            </a:r>
            <a:r>
              <a:rPr lang="zh-CN" altLang="en-US" b="0" dirty="0" smtClean="0">
                <a:latin typeface="宋体" pitchFamily="2" charset="-122"/>
              </a:rPr>
              <a:t> </a:t>
            </a:r>
            <a:r>
              <a:rPr lang="zh-CN" altLang="en-US" dirty="0" smtClean="0">
                <a:solidFill>
                  <a:srgbClr val="C00000"/>
                </a:solidFill>
              </a:rPr>
              <a:t>循环体</a:t>
            </a:r>
          </a:p>
          <a:p>
            <a:pPr lvl="1" algn="just" eaLnBrk="1" hangingPunct="1"/>
            <a:r>
              <a:rPr lang="zh-CN" altLang="en-US" dirty="0" smtClean="0"/>
              <a:t>这些操作在什么情况下重复执行</a:t>
            </a:r>
            <a:r>
              <a:rPr lang="zh-CN" altLang="en-US" dirty="0" smtClean="0">
                <a:latin typeface="宋体" pitchFamily="2" charset="-122"/>
              </a:rPr>
              <a:t>？</a:t>
            </a:r>
            <a:r>
              <a:rPr lang="zh-CN" altLang="en-US" dirty="0" smtClean="0"/>
              <a:t> </a:t>
            </a:r>
            <a:r>
              <a:rPr lang="zh-CN" altLang="en-US" dirty="0" smtClean="0">
                <a:solidFill>
                  <a:srgbClr val="CC0066"/>
                </a:solidFill>
              </a:rPr>
              <a:t>循环条件</a:t>
            </a:r>
          </a:p>
          <a:p>
            <a:pPr algn="just" eaLnBrk="1" hangingPunct="1"/>
            <a:r>
              <a:rPr lang="zh-CN" altLang="en-US" dirty="0" smtClean="0"/>
              <a:t>选用合适的循环语句</a:t>
            </a:r>
          </a:p>
          <a:p>
            <a:pPr lvl="1" algn="just" eaLnBrk="1" hangingPunct="1">
              <a:buFont typeface="Wingdings" pitchFamily="2" charset="2"/>
              <a:buNone/>
            </a:pPr>
            <a:r>
              <a:rPr lang="en-US" altLang="zh-CN" dirty="0" smtClean="0"/>
              <a:t>for  while   do-while</a:t>
            </a:r>
            <a:endParaRPr lang="zh-CN" altLang="en-US" dirty="0" smtClean="0"/>
          </a:p>
          <a:p>
            <a:pPr algn="just" eaLnBrk="1" hangingPunct="1"/>
            <a:r>
              <a:rPr lang="zh-CN" altLang="en-US" dirty="0" smtClean="0">
                <a:latin typeface="宋体" pitchFamily="2" charset="-122"/>
              </a:rPr>
              <a:t>循环具体实现时考虑（循环条件）：</a:t>
            </a:r>
          </a:p>
          <a:p>
            <a:pPr lvl="1" algn="just" eaLnBrk="1" hangingPunct="1"/>
            <a:r>
              <a:rPr lang="zh-CN" altLang="en-US" dirty="0" smtClean="0">
                <a:latin typeface="宋体" pitchFamily="2" charset="-122"/>
              </a:rPr>
              <a:t>事先给定循环次数，首选</a:t>
            </a:r>
            <a:r>
              <a:rPr lang="en-US" altLang="zh-CN" dirty="0" smtClean="0"/>
              <a:t>for</a:t>
            </a:r>
            <a:endParaRPr lang="zh-CN" altLang="en-US" dirty="0" smtClean="0">
              <a:latin typeface="宋体" pitchFamily="2" charset="-122"/>
            </a:endParaRPr>
          </a:p>
          <a:p>
            <a:pPr lvl="1" algn="just" eaLnBrk="1" hangingPunct="1"/>
            <a:r>
              <a:rPr lang="zh-CN" altLang="en-US" dirty="0" smtClean="0"/>
              <a:t>通过其他条件控制循环，考虑</a:t>
            </a:r>
            <a:r>
              <a:rPr lang="en-US" altLang="zh-CN" dirty="0" smtClean="0"/>
              <a:t>while</a:t>
            </a:r>
            <a:r>
              <a:rPr lang="zh-CN" altLang="en-US" dirty="0" smtClean="0"/>
              <a:t>或</a:t>
            </a:r>
            <a:r>
              <a:rPr lang="en-US" altLang="zh-CN" dirty="0" smtClean="0"/>
              <a:t>do-while</a:t>
            </a:r>
            <a:endParaRPr lang="en-US" altLang="zh-CN" dirty="0"/>
          </a:p>
          <a:p>
            <a:pPr lvl="2" algn="just"/>
            <a:r>
              <a:rPr lang="zh-CN" altLang="en-US" dirty="0" smtClean="0"/>
              <a:t>至少执行</a:t>
            </a:r>
            <a:r>
              <a:rPr lang="en-US" altLang="zh-CN" dirty="0" smtClean="0">
                <a:solidFill>
                  <a:srgbClr val="FF0000"/>
                </a:solidFill>
              </a:rPr>
              <a:t>1</a:t>
            </a:r>
            <a:r>
              <a:rPr lang="zh-CN" altLang="en-US" dirty="0" smtClean="0"/>
              <a:t>次，用</a:t>
            </a:r>
            <a:r>
              <a:rPr lang="en-US" altLang="zh-CN" dirty="0" smtClean="0">
                <a:solidFill>
                  <a:srgbClr val="FF0000"/>
                </a:solidFill>
              </a:rPr>
              <a:t>do-while</a:t>
            </a:r>
          </a:p>
          <a:p>
            <a:pPr lvl="2" algn="just"/>
            <a:r>
              <a:rPr lang="zh-CN" altLang="en-US" dirty="0" smtClean="0"/>
              <a:t>否则，用</a:t>
            </a:r>
            <a:r>
              <a:rPr lang="en-US" altLang="zh-CN" dirty="0" smtClean="0"/>
              <a:t>while</a:t>
            </a:r>
            <a:endParaRPr lang="zh-CN" altLang="zh-CN" dirty="0" smtClean="0"/>
          </a:p>
        </p:txBody>
      </p:sp>
      <p:sp>
        <p:nvSpPr>
          <p:cNvPr id="30725" name="灯片编号占位符 2"/>
          <p:cNvSpPr>
            <a:spLocks noGrp="1"/>
          </p:cNvSpPr>
          <p:nvPr>
            <p:ph type="sldNum" sz="quarter" idx="11"/>
          </p:nvPr>
        </p:nvSpPr>
        <p:spPr>
          <a:xfrm>
            <a:off x="6248400" y="6309320"/>
            <a:ext cx="2895600" cy="365125"/>
          </a:xfrm>
          <a:noFill/>
        </p:spPr>
        <p:txBody>
          <a:bodyPr/>
          <a:lstStyle>
            <a:lvl1pPr eaLnBrk="0" hangingPunct="0">
              <a:defRPr sz="4400" b="1">
                <a:solidFill>
                  <a:schemeClr val="hlink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 sz="4400" b="1">
                <a:solidFill>
                  <a:schemeClr val="hlink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 sz="4400" b="1">
                <a:solidFill>
                  <a:schemeClr val="hlink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 sz="4400" b="1">
                <a:solidFill>
                  <a:schemeClr val="hlink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 sz="4400" b="1">
                <a:solidFill>
                  <a:schemeClr val="hlink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hlink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hlink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hlink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hlink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B79F59F2-6868-43F5-8963-E14D7145C1FF}" type="slidenum">
              <a:rPr lang="zh-CN" altLang="en-US" sz="1200" b="0" smtClean="0">
                <a:solidFill>
                  <a:schemeClr val="tx1"/>
                </a:solidFill>
                <a:latin typeface="Arial Black" pitchFamily="34" charset="0"/>
              </a:rPr>
              <a:pPr eaLnBrk="1" hangingPunct="1"/>
              <a:t>26</a:t>
            </a:fld>
            <a:endParaRPr lang="en-US" altLang="zh-CN" sz="1200" b="0" dirty="0" smtClean="0">
              <a:solidFill>
                <a:schemeClr val="tx1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9186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70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70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706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706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706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706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59" grpId="0" uiExpand="1" build="p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/>
              <a:t>[</a:t>
            </a:r>
            <a:r>
              <a:rPr lang="zh-CN" altLang="en-US" dirty="0" smtClean="0"/>
              <a:t>例</a:t>
            </a:r>
            <a:r>
              <a:rPr lang="en-US" altLang="zh-CN" dirty="0" smtClean="0"/>
              <a:t>4-8</a:t>
            </a:r>
            <a:r>
              <a:rPr lang="zh-CN" altLang="en-US" dirty="0" smtClean="0"/>
              <a:t>，</a:t>
            </a:r>
            <a:r>
              <a:rPr lang="en-US" altLang="zh-CN" dirty="0" smtClean="0"/>
              <a:t>P78] n</a:t>
            </a:r>
            <a:r>
              <a:rPr lang="zh-CN" altLang="en-US" dirty="0" smtClean="0"/>
              <a:t>个成绩的最高分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lnSpc>
                <a:spcPct val="80000"/>
              </a:lnSpc>
              <a:buNone/>
            </a:pPr>
            <a:r>
              <a:rPr lang="en-US" altLang="zh-CN" dirty="0" err="1"/>
              <a:t>int</a:t>
            </a:r>
            <a:r>
              <a:rPr lang="en-US" altLang="zh-CN" dirty="0"/>
              <a:t> </a:t>
            </a:r>
            <a:r>
              <a:rPr lang="en-US" altLang="zh-CN" dirty="0" smtClean="0"/>
              <a:t>n, i</a:t>
            </a:r>
            <a:r>
              <a:rPr lang="en-US" altLang="zh-CN" dirty="0"/>
              <a:t>, </a:t>
            </a:r>
            <a:r>
              <a:rPr lang="en-US" altLang="zh-CN" dirty="0" smtClean="0"/>
              <a:t>grade, max;</a:t>
            </a:r>
          </a:p>
          <a:p>
            <a:pPr algn="just">
              <a:lnSpc>
                <a:spcPct val="80000"/>
              </a:lnSpc>
              <a:buNone/>
            </a:pPr>
            <a:endParaRPr lang="en-US" altLang="zh-CN" dirty="0" smtClean="0"/>
          </a:p>
          <a:p>
            <a:pPr algn="just">
              <a:lnSpc>
                <a:spcPct val="80000"/>
              </a:lnSpc>
              <a:buNone/>
            </a:pPr>
            <a:r>
              <a:rPr lang="en-US" altLang="zh-CN" dirty="0" err="1" smtClean="0"/>
              <a:t>printf</a:t>
            </a:r>
            <a:r>
              <a:rPr lang="en-US" altLang="zh-CN" dirty="0"/>
              <a:t>("Enter n: </a:t>
            </a:r>
            <a:r>
              <a:rPr lang="en-US" altLang="zh-CN" dirty="0" smtClean="0"/>
              <a:t>");</a:t>
            </a:r>
          </a:p>
          <a:p>
            <a:pPr algn="just">
              <a:lnSpc>
                <a:spcPct val="80000"/>
              </a:lnSpc>
              <a:buNone/>
            </a:pPr>
            <a:r>
              <a:rPr lang="en-US" altLang="zh-CN" dirty="0" err="1" smtClean="0"/>
              <a:t>scanf</a:t>
            </a:r>
            <a:r>
              <a:rPr lang="en-US" altLang="zh-CN" dirty="0" smtClean="0"/>
              <a:t> </a:t>
            </a:r>
            <a:r>
              <a:rPr lang="en-US" altLang="zh-CN" dirty="0"/>
              <a:t>("%d", </a:t>
            </a:r>
            <a:r>
              <a:rPr lang="en-US" altLang="zh-CN" dirty="0">
                <a:solidFill>
                  <a:srgbClr val="FF0000"/>
                </a:solidFill>
              </a:rPr>
              <a:t>&amp;</a:t>
            </a:r>
            <a:r>
              <a:rPr lang="en-US" altLang="zh-CN" dirty="0">
                <a:solidFill>
                  <a:srgbClr val="FFFF00"/>
                </a:solidFill>
              </a:rPr>
              <a:t>n</a:t>
            </a:r>
            <a:r>
              <a:rPr lang="en-US" altLang="zh-CN" dirty="0" smtClean="0"/>
              <a:t>);</a:t>
            </a:r>
          </a:p>
          <a:p>
            <a:pPr algn="just">
              <a:lnSpc>
                <a:spcPct val="80000"/>
              </a:lnSpc>
              <a:buNone/>
            </a:pPr>
            <a:r>
              <a:rPr lang="en-US" altLang="zh-CN" dirty="0" err="1" smtClean="0"/>
              <a:t>printf</a:t>
            </a:r>
            <a:r>
              <a:rPr lang="en-US" altLang="zh-CN" dirty="0"/>
              <a:t>("Enter %d marks: ", n</a:t>
            </a:r>
            <a:r>
              <a:rPr lang="en-US" altLang="zh-CN" dirty="0" smtClean="0"/>
              <a:t>);</a:t>
            </a:r>
          </a:p>
          <a:p>
            <a:pPr algn="just">
              <a:lnSpc>
                <a:spcPct val="80000"/>
              </a:lnSpc>
              <a:buNone/>
            </a:pPr>
            <a:endParaRPr lang="en-US" altLang="zh-CN" dirty="0"/>
          </a:p>
          <a:p>
            <a:pPr algn="just">
              <a:lnSpc>
                <a:spcPct val="80000"/>
              </a:lnSpc>
              <a:buNone/>
            </a:pPr>
            <a:r>
              <a:rPr lang="en-US" altLang="zh-CN" dirty="0" err="1" smtClean="0"/>
              <a:t>scanf</a:t>
            </a:r>
            <a:r>
              <a:rPr lang="en-US" altLang="zh-CN" dirty="0" smtClean="0"/>
              <a:t> </a:t>
            </a:r>
            <a:r>
              <a:rPr lang="en-US" altLang="zh-CN" dirty="0"/>
              <a:t>("%d", </a:t>
            </a:r>
            <a:r>
              <a:rPr lang="en-US" altLang="zh-CN" dirty="0">
                <a:solidFill>
                  <a:srgbClr val="FF0000"/>
                </a:solidFill>
              </a:rPr>
              <a:t>&amp;</a:t>
            </a:r>
            <a:r>
              <a:rPr lang="en-US" altLang="zh-CN" dirty="0">
                <a:solidFill>
                  <a:srgbClr val="FFFF00"/>
                </a:solidFill>
              </a:rPr>
              <a:t>mark</a:t>
            </a:r>
            <a:r>
              <a:rPr lang="en-US" altLang="zh-CN" dirty="0" smtClean="0"/>
              <a:t>);</a:t>
            </a:r>
          </a:p>
          <a:p>
            <a:pPr algn="just">
              <a:lnSpc>
                <a:spcPct val="80000"/>
              </a:lnSpc>
              <a:buNone/>
            </a:pPr>
            <a:r>
              <a:rPr lang="en-US" altLang="zh-CN" dirty="0"/>
              <a:t>m</a:t>
            </a:r>
            <a:r>
              <a:rPr lang="en-US" altLang="zh-CN" dirty="0" smtClean="0"/>
              <a:t>ax = mark;</a:t>
            </a:r>
          </a:p>
          <a:p>
            <a:pPr algn="just">
              <a:lnSpc>
                <a:spcPct val="80000"/>
              </a:lnSpc>
              <a:buNone/>
            </a:pPr>
            <a:endParaRPr lang="en-US" altLang="zh-CN" dirty="0" smtClean="0">
              <a:solidFill>
                <a:srgbClr val="FFFF00"/>
              </a:solidFill>
            </a:endParaRPr>
          </a:p>
          <a:p>
            <a:pPr algn="just">
              <a:lnSpc>
                <a:spcPct val="80000"/>
              </a:lnSpc>
              <a:buNone/>
            </a:pPr>
            <a:r>
              <a:rPr lang="en-US" altLang="zh-CN" dirty="0" smtClean="0">
                <a:solidFill>
                  <a:srgbClr val="FFFF00"/>
                </a:solidFill>
              </a:rPr>
              <a:t>/* </a:t>
            </a:r>
            <a:r>
              <a:rPr lang="zh-CN" altLang="en-US" dirty="0">
                <a:solidFill>
                  <a:srgbClr val="FFFF00"/>
                </a:solidFill>
              </a:rPr>
              <a:t>剩余成绩循环处理 *</a:t>
            </a:r>
            <a:r>
              <a:rPr lang="en-US" altLang="zh-CN" dirty="0">
                <a:solidFill>
                  <a:srgbClr val="FFFF00"/>
                </a:solidFill>
              </a:rPr>
              <a:t>/</a:t>
            </a:r>
          </a:p>
          <a:p>
            <a:pPr algn="just">
              <a:lnSpc>
                <a:spcPct val="80000"/>
              </a:lnSpc>
              <a:buNone/>
            </a:pPr>
            <a:r>
              <a:rPr lang="en-US" altLang="zh-CN" dirty="0">
                <a:solidFill>
                  <a:srgbClr val="FFFF00"/>
                </a:solidFill>
              </a:rPr>
              <a:t>/</a:t>
            </a:r>
            <a:r>
              <a:rPr lang="zh-CN" altLang="en-US" dirty="0">
                <a:solidFill>
                  <a:srgbClr val="FFFF00"/>
                </a:solidFill>
              </a:rPr>
              <a:t>* 次数未知，适合</a:t>
            </a:r>
            <a:r>
              <a:rPr lang="en-US" altLang="zh-CN" dirty="0">
                <a:solidFill>
                  <a:srgbClr val="FFFF00"/>
                </a:solidFill>
              </a:rPr>
              <a:t>while</a:t>
            </a:r>
            <a:r>
              <a:rPr lang="zh-CN" altLang="en-US" dirty="0">
                <a:solidFill>
                  <a:srgbClr val="FFFF00"/>
                </a:solidFill>
              </a:rPr>
              <a:t>语句 </a:t>
            </a:r>
            <a:r>
              <a:rPr lang="en-US" altLang="zh-CN" dirty="0">
                <a:solidFill>
                  <a:srgbClr val="FFFF00"/>
                </a:solidFill>
              </a:rPr>
              <a:t>*/</a:t>
            </a:r>
          </a:p>
          <a:p>
            <a:pPr algn="just">
              <a:lnSpc>
                <a:spcPct val="80000"/>
              </a:lnSpc>
              <a:buNone/>
            </a:pPr>
            <a:endParaRPr lang="en-US" altLang="zh-CN" dirty="0" smtClean="0"/>
          </a:p>
          <a:p>
            <a:pPr algn="just">
              <a:lnSpc>
                <a:spcPct val="80000"/>
              </a:lnSpc>
              <a:buNone/>
            </a:pP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469C93-C33A-457B-B141-E0DA5E2594F6}" type="slidenum">
              <a:rPr lang="zh-CN" altLang="en-US" smtClean="0"/>
              <a:pPr>
                <a:defRPr/>
              </a:pPr>
              <a:t>27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85696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/>
              <a:t>[</a:t>
            </a:r>
            <a:r>
              <a:rPr lang="zh-CN" altLang="en-US" dirty="0" smtClean="0"/>
              <a:t>例</a:t>
            </a:r>
            <a:r>
              <a:rPr lang="en-US" altLang="zh-CN" dirty="0" smtClean="0"/>
              <a:t>4-8</a:t>
            </a:r>
            <a:r>
              <a:rPr lang="zh-CN" altLang="en-US" dirty="0" smtClean="0"/>
              <a:t>，</a:t>
            </a:r>
            <a:r>
              <a:rPr lang="en-US" altLang="zh-CN" dirty="0" smtClean="0"/>
              <a:t>P78] n</a:t>
            </a:r>
            <a:r>
              <a:rPr lang="zh-CN" altLang="en-US" dirty="0" smtClean="0"/>
              <a:t>个成绩的最高分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80000"/>
              </a:lnSpc>
              <a:buNone/>
            </a:pPr>
            <a:r>
              <a:rPr lang="en-US" altLang="zh-CN" dirty="0" smtClean="0"/>
              <a:t>for( i </a:t>
            </a:r>
            <a:r>
              <a:rPr lang="en-US" altLang="zh-CN" dirty="0"/>
              <a:t>= 1; i &lt; n; i++ </a:t>
            </a:r>
            <a:r>
              <a:rPr lang="en-US" altLang="zh-CN" dirty="0" smtClean="0"/>
              <a:t>)</a:t>
            </a:r>
          </a:p>
          <a:p>
            <a:pPr algn="just">
              <a:lnSpc>
                <a:spcPct val="80000"/>
              </a:lnSpc>
              <a:buNone/>
            </a:pPr>
            <a:r>
              <a:rPr lang="en-US" altLang="zh-CN" dirty="0" smtClean="0"/>
              <a:t>{     </a:t>
            </a:r>
            <a:endParaRPr lang="en-US" altLang="zh-CN" dirty="0"/>
          </a:p>
          <a:p>
            <a:pPr algn="just">
              <a:lnSpc>
                <a:spcPct val="80000"/>
              </a:lnSpc>
              <a:buNone/>
            </a:pPr>
            <a:r>
              <a:rPr lang="zh-CN" altLang="en-US" dirty="0" smtClean="0">
                <a:solidFill>
                  <a:srgbClr val="FFFF00"/>
                </a:solidFill>
              </a:rPr>
              <a:t>    </a:t>
            </a:r>
            <a:r>
              <a:rPr lang="en-US" altLang="zh-CN" dirty="0" err="1">
                <a:solidFill>
                  <a:srgbClr val="FFFF00"/>
                </a:solidFill>
              </a:rPr>
              <a:t>scanf</a:t>
            </a:r>
            <a:r>
              <a:rPr lang="en-US" altLang="zh-CN" dirty="0">
                <a:solidFill>
                  <a:srgbClr val="FFFF00"/>
                </a:solidFill>
              </a:rPr>
              <a:t> ("%d", &amp;mark); </a:t>
            </a:r>
            <a:endParaRPr lang="en-US" altLang="zh-CN" dirty="0" smtClean="0">
              <a:solidFill>
                <a:srgbClr val="FFFF00"/>
              </a:solidFill>
            </a:endParaRPr>
          </a:p>
          <a:p>
            <a:pPr algn="just">
              <a:lnSpc>
                <a:spcPct val="80000"/>
              </a:lnSpc>
              <a:buNone/>
            </a:pPr>
            <a:r>
              <a:rPr lang="en-US" altLang="zh-CN" dirty="0" smtClean="0">
                <a:solidFill>
                  <a:srgbClr val="FFFF00"/>
                </a:solidFill>
              </a:rPr>
              <a:t> </a:t>
            </a:r>
            <a:endParaRPr lang="zh-CN" altLang="en-US" dirty="0">
              <a:solidFill>
                <a:srgbClr val="FFFF00"/>
              </a:solidFill>
            </a:endParaRPr>
          </a:p>
          <a:p>
            <a:pPr algn="just">
              <a:lnSpc>
                <a:spcPct val="80000"/>
              </a:lnSpc>
              <a:buNone/>
            </a:pPr>
            <a:r>
              <a:rPr lang="zh-CN" altLang="en-US" dirty="0" smtClean="0">
                <a:solidFill>
                  <a:srgbClr val="FFFF00"/>
                </a:solidFill>
              </a:rPr>
              <a:t>    </a:t>
            </a:r>
            <a:r>
              <a:rPr lang="en-US" altLang="zh-CN" dirty="0" smtClean="0">
                <a:solidFill>
                  <a:srgbClr val="FFFF00"/>
                </a:solidFill>
              </a:rPr>
              <a:t>if( max </a:t>
            </a:r>
            <a:r>
              <a:rPr lang="en-US" altLang="zh-CN" dirty="0">
                <a:solidFill>
                  <a:srgbClr val="FFFF00"/>
                </a:solidFill>
              </a:rPr>
              <a:t>&lt; </a:t>
            </a:r>
            <a:r>
              <a:rPr lang="en-US" altLang="zh-CN" dirty="0" smtClean="0">
                <a:solidFill>
                  <a:srgbClr val="FFFF00"/>
                </a:solidFill>
              </a:rPr>
              <a:t>mark )</a:t>
            </a:r>
            <a:endParaRPr lang="zh-CN" altLang="en-US" dirty="0">
              <a:solidFill>
                <a:srgbClr val="FFFF00"/>
              </a:solidFill>
            </a:endParaRPr>
          </a:p>
          <a:p>
            <a:pPr algn="just">
              <a:lnSpc>
                <a:spcPct val="80000"/>
              </a:lnSpc>
              <a:buNone/>
            </a:pPr>
            <a:r>
              <a:rPr lang="zh-CN" altLang="en-US" dirty="0" smtClean="0">
                <a:solidFill>
                  <a:srgbClr val="FFFF00"/>
                </a:solidFill>
              </a:rPr>
              <a:t>        </a:t>
            </a:r>
            <a:r>
              <a:rPr lang="en-US" altLang="zh-CN" dirty="0">
                <a:solidFill>
                  <a:srgbClr val="FFFF00"/>
                </a:solidFill>
              </a:rPr>
              <a:t>max = mark;</a:t>
            </a:r>
            <a:endParaRPr lang="zh-CN" altLang="en-US" dirty="0">
              <a:solidFill>
                <a:srgbClr val="FFFF00"/>
              </a:solidFill>
            </a:endParaRPr>
          </a:p>
          <a:p>
            <a:pPr algn="just">
              <a:lnSpc>
                <a:spcPct val="80000"/>
              </a:lnSpc>
              <a:buNone/>
            </a:pPr>
            <a:r>
              <a:rPr lang="zh-CN" altLang="en-US" dirty="0" smtClean="0"/>
              <a:t>} </a:t>
            </a:r>
            <a:endParaRPr lang="zh-CN" altLang="en-US" dirty="0"/>
          </a:p>
          <a:p>
            <a:pPr algn="just">
              <a:lnSpc>
                <a:spcPct val="80000"/>
              </a:lnSpc>
              <a:buNone/>
            </a:pPr>
            <a:endParaRPr lang="en-US" altLang="zh-CN" dirty="0" smtClean="0"/>
          </a:p>
          <a:p>
            <a:pPr algn="just">
              <a:lnSpc>
                <a:spcPct val="80000"/>
              </a:lnSpc>
              <a:buNone/>
            </a:pPr>
            <a:r>
              <a:rPr lang="en-US" altLang="zh-CN" dirty="0" err="1" smtClean="0"/>
              <a:t>printf</a:t>
            </a:r>
            <a:r>
              <a:rPr lang="en-US" altLang="zh-CN" dirty="0"/>
              <a:t>("Max = %d\n", max</a:t>
            </a:r>
            <a:r>
              <a:rPr lang="en-US" altLang="zh-CN" dirty="0" smtClean="0"/>
              <a:t>);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469C93-C33A-457B-B141-E0DA5E2594F6}" type="slidenum">
              <a:rPr lang="zh-CN" altLang="en-US" smtClean="0"/>
              <a:pPr>
                <a:defRPr/>
              </a:pPr>
              <a:t>28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04853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/>
              <a:t>[P79] </a:t>
            </a:r>
            <a:r>
              <a:rPr lang="zh-CN" altLang="en-US" dirty="0" smtClean="0"/>
              <a:t>如果</a:t>
            </a:r>
            <a:r>
              <a:rPr lang="zh-CN" altLang="en-US" dirty="0"/>
              <a:t>一批</a:t>
            </a:r>
            <a:r>
              <a:rPr lang="zh-CN" altLang="en-US" dirty="0" smtClean="0"/>
              <a:t>成绩以</a:t>
            </a:r>
            <a:r>
              <a:rPr lang="zh-CN" altLang="en-US" dirty="0">
                <a:solidFill>
                  <a:srgbClr val="FF0000"/>
                </a:solidFill>
              </a:rPr>
              <a:t>负数</a:t>
            </a:r>
            <a:r>
              <a:rPr lang="zh-CN" altLang="en-US" dirty="0" smtClean="0">
                <a:solidFill>
                  <a:srgbClr val="FF0000"/>
                </a:solidFill>
              </a:rPr>
              <a:t>结尾</a:t>
            </a:r>
            <a:r>
              <a:rPr lang="en-US" altLang="zh-CN" dirty="0" smtClean="0">
                <a:solidFill>
                  <a:srgbClr val="FF0000"/>
                </a:solidFill>
              </a:rPr>
              <a:t/>
            </a:r>
            <a:br>
              <a:rPr lang="en-US" altLang="zh-CN" dirty="0" smtClean="0">
                <a:solidFill>
                  <a:srgbClr val="FF0000"/>
                </a:solidFill>
              </a:rPr>
            </a:br>
            <a:r>
              <a:rPr lang="zh-CN" altLang="en-US" dirty="0" smtClean="0"/>
              <a:t>求最高分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8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80000"/>
              </a:lnSpc>
              <a:buNone/>
            </a:pPr>
            <a:r>
              <a:rPr lang="en-US" altLang="zh-CN" dirty="0" err="1"/>
              <a:t>int</a:t>
            </a:r>
            <a:r>
              <a:rPr lang="en-US" altLang="zh-CN" dirty="0"/>
              <a:t> </a:t>
            </a:r>
            <a:r>
              <a:rPr lang="en-US" altLang="zh-CN" dirty="0" smtClean="0"/>
              <a:t>grade, max;</a:t>
            </a:r>
          </a:p>
          <a:p>
            <a:pPr algn="just">
              <a:lnSpc>
                <a:spcPct val="80000"/>
              </a:lnSpc>
              <a:buNone/>
            </a:pPr>
            <a:endParaRPr lang="en-US" altLang="zh-CN" dirty="0" smtClean="0"/>
          </a:p>
          <a:p>
            <a:pPr algn="just">
              <a:lnSpc>
                <a:spcPct val="80000"/>
              </a:lnSpc>
              <a:buNone/>
            </a:pPr>
            <a:r>
              <a:rPr lang="en-US" altLang="zh-CN" dirty="0" err="1" smtClean="0"/>
              <a:t>printf</a:t>
            </a:r>
            <a:r>
              <a:rPr lang="en-US" altLang="zh-CN" dirty="0"/>
              <a:t>("Enter </a:t>
            </a:r>
            <a:r>
              <a:rPr lang="en-US" altLang="zh-CN" dirty="0" smtClean="0"/>
              <a:t>marks</a:t>
            </a:r>
            <a:r>
              <a:rPr lang="en-US" altLang="zh-CN" dirty="0"/>
              <a:t>: </a:t>
            </a:r>
            <a:r>
              <a:rPr lang="en-US" altLang="zh-CN" dirty="0" smtClean="0"/>
              <a:t>");</a:t>
            </a:r>
          </a:p>
          <a:p>
            <a:pPr algn="just">
              <a:lnSpc>
                <a:spcPct val="80000"/>
              </a:lnSpc>
              <a:buNone/>
            </a:pPr>
            <a:endParaRPr lang="en-US" altLang="zh-CN" dirty="0"/>
          </a:p>
          <a:p>
            <a:pPr algn="just">
              <a:lnSpc>
                <a:spcPct val="80000"/>
              </a:lnSpc>
              <a:buNone/>
            </a:pPr>
            <a:r>
              <a:rPr lang="en-US" altLang="zh-CN" dirty="0" err="1" smtClean="0"/>
              <a:t>scanf</a:t>
            </a:r>
            <a:r>
              <a:rPr lang="en-US" altLang="zh-CN" dirty="0" smtClean="0"/>
              <a:t> </a:t>
            </a:r>
            <a:r>
              <a:rPr lang="en-US" altLang="zh-CN" dirty="0"/>
              <a:t>("%d", &amp;mark</a:t>
            </a:r>
            <a:r>
              <a:rPr lang="en-US" altLang="zh-CN" dirty="0" smtClean="0"/>
              <a:t>);</a:t>
            </a:r>
          </a:p>
          <a:p>
            <a:pPr algn="just">
              <a:lnSpc>
                <a:spcPct val="80000"/>
              </a:lnSpc>
              <a:buNone/>
            </a:pPr>
            <a:r>
              <a:rPr lang="en-US" altLang="zh-CN" dirty="0"/>
              <a:t>m</a:t>
            </a:r>
            <a:r>
              <a:rPr lang="en-US" altLang="zh-CN" dirty="0" smtClean="0"/>
              <a:t>ax = mark;</a:t>
            </a:r>
          </a:p>
          <a:p>
            <a:pPr algn="just">
              <a:lnSpc>
                <a:spcPct val="80000"/>
              </a:lnSpc>
              <a:buNone/>
            </a:pPr>
            <a:endParaRPr lang="en-US" altLang="zh-CN" dirty="0"/>
          </a:p>
          <a:p>
            <a:pPr algn="just">
              <a:lnSpc>
                <a:spcPct val="80000"/>
              </a:lnSpc>
              <a:buNone/>
            </a:pPr>
            <a:r>
              <a:rPr lang="en-US" altLang="zh-CN" dirty="0">
                <a:solidFill>
                  <a:srgbClr val="FFFF00"/>
                </a:solidFill>
              </a:rPr>
              <a:t>/* </a:t>
            </a:r>
            <a:r>
              <a:rPr lang="zh-CN" altLang="en-US" dirty="0" smtClean="0">
                <a:solidFill>
                  <a:srgbClr val="FFFF00"/>
                </a:solidFill>
              </a:rPr>
              <a:t>剩余成绩</a:t>
            </a:r>
            <a:r>
              <a:rPr lang="zh-CN" altLang="en-US" dirty="0">
                <a:solidFill>
                  <a:srgbClr val="FFFF00"/>
                </a:solidFill>
              </a:rPr>
              <a:t>循环</a:t>
            </a:r>
            <a:r>
              <a:rPr lang="zh-CN" altLang="en-US" dirty="0" smtClean="0">
                <a:solidFill>
                  <a:srgbClr val="FFFF00"/>
                </a:solidFill>
              </a:rPr>
              <a:t>处理 *</a:t>
            </a:r>
            <a:r>
              <a:rPr lang="en-US" altLang="zh-CN" dirty="0" smtClean="0">
                <a:solidFill>
                  <a:srgbClr val="FFFF00"/>
                </a:solidFill>
              </a:rPr>
              <a:t>/</a:t>
            </a:r>
          </a:p>
          <a:p>
            <a:pPr algn="just">
              <a:lnSpc>
                <a:spcPct val="80000"/>
              </a:lnSpc>
              <a:buNone/>
            </a:pPr>
            <a:r>
              <a:rPr lang="en-US" altLang="zh-CN" dirty="0" smtClean="0">
                <a:solidFill>
                  <a:srgbClr val="FFFF00"/>
                </a:solidFill>
              </a:rPr>
              <a:t>/</a:t>
            </a:r>
            <a:r>
              <a:rPr lang="zh-CN" altLang="en-US" dirty="0" smtClean="0">
                <a:solidFill>
                  <a:srgbClr val="FFFF00"/>
                </a:solidFill>
              </a:rPr>
              <a:t>* 次数未知，适合</a:t>
            </a:r>
            <a:r>
              <a:rPr lang="en-US" altLang="zh-CN" dirty="0" smtClean="0">
                <a:solidFill>
                  <a:srgbClr val="FFFF00"/>
                </a:solidFill>
              </a:rPr>
              <a:t>while</a:t>
            </a:r>
            <a:r>
              <a:rPr lang="zh-CN" altLang="en-US" dirty="0" smtClean="0">
                <a:solidFill>
                  <a:srgbClr val="FFFF00"/>
                </a:solidFill>
              </a:rPr>
              <a:t>语句 </a:t>
            </a:r>
            <a:r>
              <a:rPr lang="en-US" altLang="zh-CN" dirty="0">
                <a:solidFill>
                  <a:srgbClr val="FFFF00"/>
                </a:solidFill>
              </a:rPr>
              <a:t>*/</a:t>
            </a:r>
          </a:p>
          <a:p>
            <a:pPr algn="just">
              <a:lnSpc>
                <a:spcPct val="80000"/>
              </a:lnSpc>
              <a:buNone/>
            </a:pPr>
            <a:endParaRPr lang="en-US" altLang="zh-CN" dirty="0" smtClean="0"/>
          </a:p>
          <a:p>
            <a:pPr algn="just">
              <a:lnSpc>
                <a:spcPct val="80000"/>
              </a:lnSpc>
              <a:buNone/>
            </a:pP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469C93-C33A-457B-B141-E0DA5E2594F6}" type="slidenum">
              <a:rPr lang="zh-CN" altLang="en-US" smtClean="0"/>
              <a:pPr>
                <a:defRPr/>
              </a:pPr>
              <a:t>29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19742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71" name="Group 4"/>
          <p:cNvGrpSpPr>
            <a:grpSpLocks/>
          </p:cNvGrpSpPr>
          <p:nvPr/>
        </p:nvGrpSpPr>
        <p:grpSpPr bwMode="auto">
          <a:xfrm>
            <a:off x="107504" y="2348880"/>
            <a:ext cx="7932585" cy="4364420"/>
            <a:chOff x="2714" y="2536"/>
            <a:chExt cx="7076" cy="5003"/>
          </a:xfrm>
          <a:noFill/>
        </p:grpSpPr>
        <p:grpSp>
          <p:nvGrpSpPr>
            <p:cNvPr id="40973" name="Group 5"/>
            <p:cNvGrpSpPr>
              <a:grpSpLocks/>
            </p:cNvGrpSpPr>
            <p:nvPr/>
          </p:nvGrpSpPr>
          <p:grpSpPr bwMode="auto">
            <a:xfrm>
              <a:off x="2714" y="2536"/>
              <a:ext cx="7076" cy="5003"/>
              <a:chOff x="2254" y="11080"/>
              <a:chExt cx="7076" cy="5003"/>
            </a:xfrm>
            <a:grpFill/>
          </p:grpSpPr>
          <p:sp>
            <p:nvSpPr>
              <p:cNvPr id="40975" name="Line 6"/>
              <p:cNvSpPr>
                <a:spLocks noChangeShapeType="1"/>
              </p:cNvSpPr>
              <p:nvPr/>
            </p:nvSpPr>
            <p:spPr bwMode="auto">
              <a:xfrm>
                <a:off x="6091" y="14821"/>
                <a:ext cx="285" cy="0"/>
              </a:xfrm>
              <a:prstGeom prst="line">
                <a:avLst/>
              </a:prstGeom>
              <a:grpFill/>
              <a:ln w="38100">
                <a:solidFill>
                  <a:srgbClr val="FFC000"/>
                </a:solidFill>
                <a:prstDash val="sysDot"/>
                <a:round/>
                <a:headEnd/>
                <a:tailEnd/>
              </a:ln>
              <a:extLst/>
            </p:spPr>
            <p:txBody>
              <a:bodyPr/>
              <a:lstStyle/>
              <a:p>
                <a:endParaRPr lang="zh-CN" altLang="en-US" sz="1600">
                  <a:latin typeface="+mn-ea"/>
                  <a:ea typeface="+mn-ea"/>
                </a:endParaRPr>
              </a:p>
            </p:txBody>
          </p:sp>
          <p:grpSp>
            <p:nvGrpSpPr>
              <p:cNvPr id="40976" name="Group 7"/>
              <p:cNvGrpSpPr>
                <a:grpSpLocks/>
              </p:cNvGrpSpPr>
              <p:nvPr/>
            </p:nvGrpSpPr>
            <p:grpSpPr bwMode="auto">
              <a:xfrm>
                <a:off x="2254" y="11080"/>
                <a:ext cx="7076" cy="5003"/>
                <a:chOff x="2254" y="2456"/>
                <a:chExt cx="7076" cy="5003"/>
              </a:xfrm>
              <a:grpFill/>
            </p:grpSpPr>
            <p:sp>
              <p:nvSpPr>
                <p:cNvPr id="40979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4089" y="2872"/>
                  <a:ext cx="480" cy="406"/>
                </a:xfrm>
                <a:prstGeom prst="rect">
                  <a:avLst/>
                </a:prstGeom>
                <a:noFill/>
                <a:ln w="38100">
                  <a:noFill/>
                  <a:miter lim="800000"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9pPr>
                </a:lstStyle>
                <a:p>
                  <a:pPr algn="just"/>
                  <a:r>
                    <a:rPr lang="zh-CN" altLang="en-US" sz="1600" dirty="0">
                      <a:latin typeface="+mn-ea"/>
                      <a:ea typeface="+mn-ea"/>
                    </a:rPr>
                    <a:t>假</a:t>
                  </a:r>
                </a:p>
              </p:txBody>
            </p:sp>
            <p:sp>
              <p:nvSpPr>
                <p:cNvPr id="40980" name="AutoShape 9"/>
                <p:cNvSpPr>
                  <a:spLocks noChangeArrowheads="1"/>
                </p:cNvSpPr>
                <p:nvPr/>
              </p:nvSpPr>
              <p:spPr bwMode="auto">
                <a:xfrm>
                  <a:off x="2254" y="2911"/>
                  <a:ext cx="1740" cy="780"/>
                </a:xfrm>
                <a:prstGeom prst="flowChartDecision">
                  <a:avLst/>
                </a:prstGeom>
                <a:grpFill/>
                <a:ln w="38100">
                  <a:solidFill>
                    <a:srgbClr val="FFC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just" eaLnBrk="0" hangingPunct="0"/>
                  <a:r>
                    <a:rPr lang="zh-CN" altLang="en-US" sz="1600">
                      <a:latin typeface="+mn-ea"/>
                      <a:ea typeface="+mn-ea"/>
                    </a:rPr>
                    <a:t>表达式1</a:t>
                  </a:r>
                </a:p>
              </p:txBody>
            </p:sp>
            <p:sp>
              <p:nvSpPr>
                <p:cNvPr id="40981" name="AutoShape 10"/>
                <p:cNvSpPr>
                  <a:spLocks noChangeArrowheads="1"/>
                </p:cNvSpPr>
                <p:nvPr/>
              </p:nvSpPr>
              <p:spPr bwMode="auto">
                <a:xfrm>
                  <a:off x="3834" y="3531"/>
                  <a:ext cx="1725" cy="750"/>
                </a:xfrm>
                <a:prstGeom prst="flowChartDecision">
                  <a:avLst/>
                </a:prstGeom>
                <a:grpFill/>
                <a:ln w="38100">
                  <a:solidFill>
                    <a:srgbClr val="FFC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just" eaLnBrk="0" hangingPunct="0"/>
                  <a:r>
                    <a:rPr lang="zh-CN" altLang="en-US" sz="1600">
                      <a:latin typeface="+mn-ea"/>
                      <a:ea typeface="+mn-ea"/>
                    </a:rPr>
                    <a:t>表达式2</a:t>
                  </a:r>
                  <a:endParaRPr lang="zh-CN" altLang="en-US" sz="800">
                    <a:latin typeface="+mn-ea"/>
                    <a:ea typeface="+mn-ea"/>
                  </a:endParaRPr>
                </a:p>
              </p:txBody>
            </p:sp>
            <p:sp>
              <p:nvSpPr>
                <p:cNvPr id="40982" name="AutoShape 11"/>
                <p:cNvSpPr>
                  <a:spLocks noChangeArrowheads="1"/>
                </p:cNvSpPr>
                <p:nvPr/>
              </p:nvSpPr>
              <p:spPr bwMode="auto">
                <a:xfrm>
                  <a:off x="2650" y="5984"/>
                  <a:ext cx="980" cy="434"/>
                </a:xfrm>
                <a:prstGeom prst="flowChartProcess">
                  <a:avLst/>
                </a:prstGeom>
                <a:grpFill/>
                <a:ln w="38100">
                  <a:solidFill>
                    <a:srgbClr val="FFC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zh-CN" altLang="en-US" sz="1600">
                      <a:latin typeface="+mn-ea"/>
                      <a:ea typeface="+mn-ea"/>
                    </a:rPr>
                    <a:t>语句1</a:t>
                  </a:r>
                </a:p>
              </p:txBody>
            </p:sp>
            <p:sp>
              <p:nvSpPr>
                <p:cNvPr id="40983" name="AutoShape 12"/>
                <p:cNvSpPr>
                  <a:spLocks noChangeArrowheads="1"/>
                </p:cNvSpPr>
                <p:nvPr/>
              </p:nvSpPr>
              <p:spPr bwMode="auto">
                <a:xfrm>
                  <a:off x="4311" y="5984"/>
                  <a:ext cx="780" cy="434"/>
                </a:xfrm>
                <a:prstGeom prst="flowChartProcess">
                  <a:avLst/>
                </a:prstGeom>
                <a:grpFill/>
                <a:ln w="38100">
                  <a:solidFill>
                    <a:srgbClr val="FFC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zh-CN" altLang="en-US" sz="1600">
                      <a:latin typeface="+mn-ea"/>
                      <a:ea typeface="+mn-ea"/>
                    </a:rPr>
                    <a:t>语句2</a:t>
                  </a:r>
                </a:p>
              </p:txBody>
            </p:sp>
            <p:sp>
              <p:nvSpPr>
                <p:cNvPr id="40984" name="AutoShape 13"/>
                <p:cNvSpPr>
                  <a:spLocks noChangeArrowheads="1"/>
                </p:cNvSpPr>
                <p:nvPr/>
              </p:nvSpPr>
              <p:spPr bwMode="auto">
                <a:xfrm>
                  <a:off x="6761" y="6006"/>
                  <a:ext cx="982" cy="434"/>
                </a:xfrm>
                <a:prstGeom prst="flowChartProcess">
                  <a:avLst/>
                </a:prstGeom>
                <a:grpFill/>
                <a:ln w="38100">
                  <a:solidFill>
                    <a:srgbClr val="FFC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zh-CN" altLang="en-US" sz="1600">
                      <a:latin typeface="+mn-ea"/>
                      <a:ea typeface="+mn-ea"/>
                    </a:rPr>
                    <a:t>语句</a:t>
                  </a:r>
                  <a:r>
                    <a:rPr lang="en-US" altLang="zh-CN" sz="1600">
                      <a:latin typeface="+mn-ea"/>
                      <a:ea typeface="+mn-ea"/>
                    </a:rPr>
                    <a:t>n-1</a:t>
                  </a:r>
                </a:p>
              </p:txBody>
            </p:sp>
            <p:sp>
              <p:nvSpPr>
                <p:cNvPr id="40985" name="AutoShape 14"/>
                <p:cNvSpPr>
                  <a:spLocks noChangeArrowheads="1"/>
                </p:cNvSpPr>
                <p:nvPr/>
              </p:nvSpPr>
              <p:spPr bwMode="auto">
                <a:xfrm>
                  <a:off x="8574" y="5984"/>
                  <a:ext cx="756" cy="434"/>
                </a:xfrm>
                <a:prstGeom prst="flowChartProcess">
                  <a:avLst/>
                </a:prstGeom>
                <a:grpFill/>
                <a:ln w="38100">
                  <a:solidFill>
                    <a:srgbClr val="FFC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zh-CN" altLang="en-US" sz="1600">
                      <a:latin typeface="+mn-ea"/>
                      <a:ea typeface="+mn-ea"/>
                    </a:rPr>
                    <a:t>语句</a:t>
                  </a:r>
                  <a:r>
                    <a:rPr lang="en-US" altLang="zh-CN" sz="1600">
                      <a:latin typeface="+mn-ea"/>
                      <a:ea typeface="+mn-ea"/>
                    </a:rPr>
                    <a:t>n</a:t>
                  </a:r>
                </a:p>
              </p:txBody>
            </p:sp>
            <p:sp>
              <p:nvSpPr>
                <p:cNvPr id="40986" name="Line 15"/>
                <p:cNvSpPr>
                  <a:spLocks noChangeShapeType="1"/>
                </p:cNvSpPr>
                <p:nvPr/>
              </p:nvSpPr>
              <p:spPr bwMode="auto">
                <a:xfrm>
                  <a:off x="3129" y="3777"/>
                  <a:ext cx="5" cy="2174"/>
                </a:xfrm>
                <a:prstGeom prst="line">
                  <a:avLst/>
                </a:prstGeom>
                <a:grpFill/>
                <a:ln w="38100">
                  <a:solidFill>
                    <a:srgbClr val="FFC000"/>
                  </a:solidFill>
                  <a:round/>
                  <a:headEnd/>
                  <a:tailEnd type="triangle" w="med" len="med"/>
                </a:ln>
                <a:extLst/>
              </p:spPr>
              <p:txBody>
                <a:bodyPr/>
                <a:lstStyle/>
                <a:p>
                  <a:endParaRPr lang="zh-CN" altLang="en-US" sz="1600">
                    <a:latin typeface="+mn-ea"/>
                    <a:ea typeface="+mn-ea"/>
                  </a:endParaRPr>
                </a:p>
              </p:txBody>
            </p:sp>
            <p:sp>
              <p:nvSpPr>
                <p:cNvPr id="40987" name="Line 16"/>
                <p:cNvSpPr>
                  <a:spLocks noChangeShapeType="1"/>
                </p:cNvSpPr>
                <p:nvPr/>
              </p:nvSpPr>
              <p:spPr bwMode="auto">
                <a:xfrm>
                  <a:off x="4694" y="4316"/>
                  <a:ext cx="0" cy="1675"/>
                </a:xfrm>
                <a:prstGeom prst="line">
                  <a:avLst/>
                </a:prstGeom>
                <a:grpFill/>
                <a:ln w="38100">
                  <a:solidFill>
                    <a:srgbClr val="FFC000"/>
                  </a:solidFill>
                  <a:round/>
                  <a:headEnd/>
                  <a:tailEnd type="triangle" w="med" len="med"/>
                </a:ln>
                <a:extLst/>
              </p:spPr>
              <p:txBody>
                <a:bodyPr/>
                <a:lstStyle/>
                <a:p>
                  <a:endParaRPr lang="zh-CN" altLang="en-US" sz="1600">
                    <a:latin typeface="+mn-ea"/>
                    <a:ea typeface="+mn-ea"/>
                  </a:endParaRPr>
                </a:p>
              </p:txBody>
            </p:sp>
            <p:sp>
              <p:nvSpPr>
                <p:cNvPr id="40988" name="Freeform 17"/>
                <p:cNvSpPr>
                  <a:spLocks/>
                </p:cNvSpPr>
                <p:nvPr/>
              </p:nvSpPr>
              <p:spPr bwMode="auto">
                <a:xfrm>
                  <a:off x="4034" y="3291"/>
                  <a:ext cx="680" cy="280"/>
                </a:xfrm>
                <a:custGeom>
                  <a:avLst/>
                  <a:gdLst>
                    <a:gd name="T0" fmla="*/ 0 w 675"/>
                    <a:gd name="T1" fmla="*/ 0 h 462"/>
                    <a:gd name="T2" fmla="*/ 685 w 675"/>
                    <a:gd name="T3" fmla="*/ 0 h 462"/>
                    <a:gd name="T4" fmla="*/ 685 w 675"/>
                    <a:gd name="T5" fmla="*/ 170 h 462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675" h="462">
                      <a:moveTo>
                        <a:pt x="0" y="0"/>
                      </a:moveTo>
                      <a:lnTo>
                        <a:pt x="675" y="0"/>
                      </a:lnTo>
                      <a:lnTo>
                        <a:pt x="675" y="462"/>
                      </a:lnTo>
                    </a:path>
                  </a:pathLst>
                </a:custGeom>
                <a:grpFill/>
                <a:ln w="38100">
                  <a:solidFill>
                    <a:srgbClr val="FFC000"/>
                  </a:solidFill>
                  <a:round/>
                  <a:headEnd type="none" w="med" len="med"/>
                  <a:tailEnd type="triangle" w="med" len="med"/>
                </a:ln>
                <a:extLst/>
              </p:spPr>
              <p:txBody>
                <a:bodyPr/>
                <a:lstStyle/>
                <a:p>
                  <a:endParaRPr lang="zh-CN" altLang="en-US" sz="1600">
                    <a:latin typeface="+mn-ea"/>
                    <a:ea typeface="+mn-ea"/>
                  </a:endParaRPr>
                </a:p>
              </p:txBody>
            </p:sp>
            <p:sp>
              <p:nvSpPr>
                <p:cNvPr id="40989" name="Line 18"/>
                <p:cNvSpPr>
                  <a:spLocks noChangeShapeType="1"/>
                </p:cNvSpPr>
                <p:nvPr/>
              </p:nvSpPr>
              <p:spPr bwMode="auto">
                <a:xfrm flipH="1">
                  <a:off x="3129" y="2456"/>
                  <a:ext cx="5" cy="401"/>
                </a:xfrm>
                <a:prstGeom prst="line">
                  <a:avLst/>
                </a:prstGeom>
                <a:grpFill/>
                <a:ln w="38100">
                  <a:solidFill>
                    <a:srgbClr val="FFC000"/>
                  </a:solidFill>
                  <a:round/>
                  <a:headEnd/>
                  <a:tailEnd type="triangle" w="med" len="med"/>
                </a:ln>
                <a:extLst/>
              </p:spPr>
              <p:txBody>
                <a:bodyPr/>
                <a:lstStyle/>
                <a:p>
                  <a:endParaRPr lang="zh-CN" altLang="en-US" sz="1600">
                    <a:latin typeface="+mn-ea"/>
                    <a:ea typeface="+mn-ea"/>
                  </a:endParaRPr>
                </a:p>
              </p:txBody>
            </p:sp>
            <p:sp>
              <p:nvSpPr>
                <p:cNvPr id="40990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2764" y="3751"/>
                  <a:ext cx="370" cy="406"/>
                </a:xfrm>
                <a:prstGeom prst="rect">
                  <a:avLst/>
                </a:prstGeom>
                <a:noFill/>
                <a:ln w="38100">
                  <a:noFill/>
                  <a:miter lim="800000"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9pPr>
                </a:lstStyle>
                <a:p>
                  <a:pPr algn="just"/>
                  <a:r>
                    <a:rPr lang="zh-CN" altLang="en-US" sz="1600" dirty="0">
                      <a:latin typeface="+mn-ea"/>
                      <a:ea typeface="+mn-ea"/>
                    </a:rPr>
                    <a:t>真  </a:t>
                  </a:r>
                  <a:endParaRPr lang="zh-CN" altLang="en-US" sz="900" dirty="0">
                    <a:latin typeface="+mn-ea"/>
                    <a:ea typeface="+mn-ea"/>
                  </a:endParaRPr>
                </a:p>
              </p:txBody>
            </p:sp>
            <p:sp>
              <p:nvSpPr>
                <p:cNvPr id="40991" name="Freeform 20"/>
                <p:cNvSpPr>
                  <a:spLocks/>
                </p:cNvSpPr>
                <p:nvPr/>
              </p:nvSpPr>
              <p:spPr bwMode="auto">
                <a:xfrm>
                  <a:off x="3114" y="6418"/>
                  <a:ext cx="5820" cy="508"/>
                </a:xfrm>
                <a:custGeom>
                  <a:avLst/>
                  <a:gdLst>
                    <a:gd name="T0" fmla="*/ 0 w 5790"/>
                    <a:gd name="T1" fmla="*/ 0 h 455"/>
                    <a:gd name="T2" fmla="*/ 0 w 5790"/>
                    <a:gd name="T3" fmla="*/ 455 h 455"/>
                    <a:gd name="T4" fmla="*/ 5790 w 5790"/>
                    <a:gd name="T5" fmla="*/ 455 h 455"/>
                    <a:gd name="T6" fmla="*/ 5790 w 5790"/>
                    <a:gd name="T7" fmla="*/ 63 h 455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5790" h="455">
                      <a:moveTo>
                        <a:pt x="0" y="0"/>
                      </a:moveTo>
                      <a:lnTo>
                        <a:pt x="0" y="455"/>
                      </a:lnTo>
                      <a:lnTo>
                        <a:pt x="5790" y="455"/>
                      </a:lnTo>
                      <a:lnTo>
                        <a:pt x="5790" y="63"/>
                      </a:lnTo>
                    </a:path>
                  </a:pathLst>
                </a:custGeom>
                <a:grpFill/>
                <a:ln w="38100">
                  <a:solidFill>
                    <a:srgbClr val="FFC000"/>
                  </a:solidFill>
                  <a:round/>
                  <a:headEnd/>
                  <a:tailEnd/>
                </a:ln>
                <a:extLst/>
              </p:spPr>
              <p:txBody>
                <a:bodyPr/>
                <a:lstStyle/>
                <a:p>
                  <a:endParaRPr lang="zh-CN" altLang="en-US" sz="1600">
                    <a:latin typeface="+mn-ea"/>
                    <a:ea typeface="+mn-ea"/>
                  </a:endParaRPr>
                </a:p>
              </p:txBody>
            </p:sp>
            <p:sp>
              <p:nvSpPr>
                <p:cNvPr id="40992" name="Line 21"/>
                <p:cNvSpPr>
                  <a:spLocks noChangeShapeType="1"/>
                </p:cNvSpPr>
                <p:nvPr/>
              </p:nvSpPr>
              <p:spPr bwMode="auto">
                <a:xfrm>
                  <a:off x="4706" y="6418"/>
                  <a:ext cx="0" cy="483"/>
                </a:xfrm>
                <a:prstGeom prst="line">
                  <a:avLst/>
                </a:prstGeom>
                <a:grpFill/>
                <a:ln w="38100">
                  <a:solidFill>
                    <a:srgbClr val="FFC000"/>
                  </a:solidFill>
                  <a:round/>
                  <a:headEnd/>
                  <a:tailEnd/>
                </a:ln>
                <a:extLst/>
              </p:spPr>
              <p:txBody>
                <a:bodyPr/>
                <a:lstStyle/>
                <a:p>
                  <a:endParaRPr lang="zh-CN" altLang="en-US" sz="1600">
                    <a:latin typeface="+mn-ea"/>
                    <a:ea typeface="+mn-ea"/>
                  </a:endParaRPr>
                </a:p>
              </p:txBody>
            </p:sp>
            <p:sp>
              <p:nvSpPr>
                <p:cNvPr id="40993" name="Line 22"/>
                <p:cNvSpPr>
                  <a:spLocks noChangeShapeType="1"/>
                </p:cNvSpPr>
                <p:nvPr/>
              </p:nvSpPr>
              <p:spPr bwMode="auto">
                <a:xfrm>
                  <a:off x="7267" y="6418"/>
                  <a:ext cx="8" cy="499"/>
                </a:xfrm>
                <a:prstGeom prst="line">
                  <a:avLst/>
                </a:prstGeom>
                <a:grpFill/>
                <a:ln w="38100">
                  <a:solidFill>
                    <a:srgbClr val="FFC000"/>
                  </a:solidFill>
                  <a:round/>
                  <a:headEnd/>
                  <a:tailEnd/>
                </a:ln>
                <a:extLst/>
              </p:spPr>
              <p:txBody>
                <a:bodyPr/>
                <a:lstStyle/>
                <a:p>
                  <a:endParaRPr lang="zh-CN" altLang="en-US" sz="1600">
                    <a:latin typeface="+mn-ea"/>
                    <a:ea typeface="+mn-ea"/>
                  </a:endParaRPr>
                </a:p>
              </p:txBody>
            </p:sp>
            <p:sp>
              <p:nvSpPr>
                <p:cNvPr id="40994" name="Line 23"/>
                <p:cNvSpPr>
                  <a:spLocks noChangeShapeType="1"/>
                </p:cNvSpPr>
                <p:nvPr/>
              </p:nvSpPr>
              <p:spPr bwMode="auto">
                <a:xfrm>
                  <a:off x="5934" y="7011"/>
                  <a:ext cx="0" cy="448"/>
                </a:xfrm>
                <a:prstGeom prst="line">
                  <a:avLst/>
                </a:prstGeom>
                <a:grpFill/>
                <a:ln w="38100">
                  <a:solidFill>
                    <a:srgbClr val="FFC000"/>
                  </a:solidFill>
                  <a:round/>
                  <a:headEnd/>
                  <a:tailEnd type="triangle" w="med" len="med"/>
                </a:ln>
                <a:extLst/>
              </p:spPr>
              <p:txBody>
                <a:bodyPr/>
                <a:lstStyle/>
                <a:p>
                  <a:endParaRPr lang="zh-CN" altLang="en-US" sz="1600">
                    <a:latin typeface="+mn-ea"/>
                    <a:ea typeface="+mn-ea"/>
                  </a:endParaRPr>
                </a:p>
              </p:txBody>
            </p:sp>
            <p:sp>
              <p:nvSpPr>
                <p:cNvPr id="40995" name="Freeform 24"/>
                <p:cNvSpPr>
                  <a:spLocks/>
                </p:cNvSpPr>
                <p:nvPr/>
              </p:nvSpPr>
              <p:spPr bwMode="auto">
                <a:xfrm>
                  <a:off x="5594" y="3891"/>
                  <a:ext cx="680" cy="280"/>
                </a:xfrm>
                <a:custGeom>
                  <a:avLst/>
                  <a:gdLst>
                    <a:gd name="T0" fmla="*/ 0 w 675"/>
                    <a:gd name="T1" fmla="*/ 0 h 462"/>
                    <a:gd name="T2" fmla="*/ 685 w 675"/>
                    <a:gd name="T3" fmla="*/ 0 h 462"/>
                    <a:gd name="T4" fmla="*/ 685 w 675"/>
                    <a:gd name="T5" fmla="*/ 170 h 462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675" h="462">
                      <a:moveTo>
                        <a:pt x="0" y="0"/>
                      </a:moveTo>
                      <a:lnTo>
                        <a:pt x="675" y="0"/>
                      </a:lnTo>
                      <a:lnTo>
                        <a:pt x="675" y="462"/>
                      </a:lnTo>
                    </a:path>
                  </a:pathLst>
                </a:custGeom>
                <a:grpFill/>
                <a:ln w="38100">
                  <a:solidFill>
                    <a:srgbClr val="FFC000"/>
                  </a:solidFill>
                  <a:round/>
                  <a:headEnd type="none" w="med" len="med"/>
                  <a:tailEnd type="triangle" w="med" len="med"/>
                </a:ln>
                <a:extLst/>
              </p:spPr>
              <p:txBody>
                <a:bodyPr/>
                <a:lstStyle/>
                <a:p>
                  <a:endParaRPr lang="zh-CN" altLang="en-US" sz="1600">
                    <a:latin typeface="+mn-ea"/>
                    <a:ea typeface="+mn-ea"/>
                  </a:endParaRPr>
                </a:p>
              </p:txBody>
            </p:sp>
            <p:sp>
              <p:nvSpPr>
                <p:cNvPr id="40996" name="AutoShape 25"/>
                <p:cNvSpPr>
                  <a:spLocks noChangeArrowheads="1"/>
                </p:cNvSpPr>
                <p:nvPr/>
              </p:nvSpPr>
              <p:spPr bwMode="auto">
                <a:xfrm>
                  <a:off x="6269" y="4751"/>
                  <a:ext cx="2023" cy="780"/>
                </a:xfrm>
                <a:prstGeom prst="flowChartDecision">
                  <a:avLst/>
                </a:prstGeom>
                <a:grpFill/>
                <a:ln w="38100">
                  <a:solidFill>
                    <a:srgbClr val="FFC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just" eaLnBrk="0" hangingPunct="0"/>
                  <a:r>
                    <a:rPr lang="zh-CN" altLang="en-US" sz="1600" dirty="0">
                      <a:latin typeface="+mn-ea"/>
                      <a:ea typeface="+mn-ea"/>
                    </a:rPr>
                    <a:t>表达式</a:t>
                  </a:r>
                  <a:r>
                    <a:rPr lang="en-US" altLang="zh-CN" sz="1600" dirty="0">
                      <a:latin typeface="+mn-ea"/>
                      <a:ea typeface="+mn-ea"/>
                    </a:rPr>
                    <a:t>n-1</a:t>
                  </a:r>
                  <a:endParaRPr lang="en-US" altLang="zh-CN" sz="900" dirty="0">
                    <a:latin typeface="+mn-ea"/>
                    <a:ea typeface="+mn-ea"/>
                  </a:endParaRPr>
                </a:p>
              </p:txBody>
            </p:sp>
            <p:sp>
              <p:nvSpPr>
                <p:cNvPr id="40997" name="Line 26"/>
                <p:cNvSpPr>
                  <a:spLocks noChangeShapeType="1"/>
                </p:cNvSpPr>
                <p:nvPr/>
              </p:nvSpPr>
              <p:spPr bwMode="auto">
                <a:xfrm flipH="1">
                  <a:off x="7260" y="5551"/>
                  <a:ext cx="15" cy="477"/>
                </a:xfrm>
                <a:prstGeom prst="line">
                  <a:avLst/>
                </a:prstGeom>
                <a:grpFill/>
                <a:ln w="38100">
                  <a:solidFill>
                    <a:srgbClr val="FFC000"/>
                  </a:solidFill>
                  <a:round/>
                  <a:headEnd/>
                  <a:tailEnd type="triangle" w="med" len="med"/>
                </a:ln>
                <a:extLst/>
              </p:spPr>
              <p:txBody>
                <a:bodyPr/>
                <a:lstStyle/>
                <a:p>
                  <a:endParaRPr lang="zh-CN" altLang="en-US" sz="1600">
                    <a:latin typeface="+mn-ea"/>
                    <a:ea typeface="+mn-ea"/>
                  </a:endParaRPr>
                </a:p>
              </p:txBody>
            </p:sp>
            <p:sp>
              <p:nvSpPr>
                <p:cNvPr id="40998" name="Freeform 27"/>
                <p:cNvSpPr>
                  <a:spLocks/>
                </p:cNvSpPr>
                <p:nvPr/>
              </p:nvSpPr>
              <p:spPr bwMode="auto">
                <a:xfrm>
                  <a:off x="8254" y="5131"/>
                  <a:ext cx="680" cy="860"/>
                </a:xfrm>
                <a:custGeom>
                  <a:avLst/>
                  <a:gdLst>
                    <a:gd name="T0" fmla="*/ 0 w 675"/>
                    <a:gd name="T1" fmla="*/ 0 h 462"/>
                    <a:gd name="T2" fmla="*/ 685 w 675"/>
                    <a:gd name="T3" fmla="*/ 0 h 462"/>
                    <a:gd name="T4" fmla="*/ 685 w 675"/>
                    <a:gd name="T5" fmla="*/ 1601 h 462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675" h="462">
                      <a:moveTo>
                        <a:pt x="0" y="0"/>
                      </a:moveTo>
                      <a:lnTo>
                        <a:pt x="675" y="0"/>
                      </a:lnTo>
                      <a:lnTo>
                        <a:pt x="675" y="462"/>
                      </a:lnTo>
                    </a:path>
                  </a:pathLst>
                </a:custGeom>
                <a:grpFill/>
                <a:ln w="38100">
                  <a:solidFill>
                    <a:srgbClr val="FFC000"/>
                  </a:solidFill>
                  <a:round/>
                  <a:headEnd type="none" w="med" len="med"/>
                  <a:tailEnd type="triangle" w="med" len="med"/>
                </a:ln>
                <a:extLst/>
              </p:spPr>
              <p:txBody>
                <a:bodyPr/>
                <a:lstStyle/>
                <a:p>
                  <a:endParaRPr lang="zh-CN" altLang="en-US" sz="1600">
                    <a:latin typeface="+mn-ea"/>
                    <a:ea typeface="+mn-ea"/>
                  </a:endParaRPr>
                </a:p>
              </p:txBody>
            </p:sp>
            <p:sp>
              <p:nvSpPr>
                <p:cNvPr id="40999" name="Freeform 28"/>
                <p:cNvSpPr>
                  <a:spLocks/>
                </p:cNvSpPr>
                <p:nvPr/>
              </p:nvSpPr>
              <p:spPr bwMode="auto">
                <a:xfrm>
                  <a:off x="6595" y="4451"/>
                  <a:ext cx="680" cy="280"/>
                </a:xfrm>
                <a:custGeom>
                  <a:avLst/>
                  <a:gdLst>
                    <a:gd name="T0" fmla="*/ 0 w 675"/>
                    <a:gd name="T1" fmla="*/ 0 h 462"/>
                    <a:gd name="T2" fmla="*/ 685 w 675"/>
                    <a:gd name="T3" fmla="*/ 0 h 462"/>
                    <a:gd name="T4" fmla="*/ 685 w 675"/>
                    <a:gd name="T5" fmla="*/ 170 h 462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675" h="462">
                      <a:moveTo>
                        <a:pt x="0" y="0"/>
                      </a:moveTo>
                      <a:lnTo>
                        <a:pt x="675" y="0"/>
                      </a:lnTo>
                      <a:lnTo>
                        <a:pt x="675" y="462"/>
                      </a:lnTo>
                    </a:path>
                  </a:pathLst>
                </a:custGeom>
                <a:grpFill/>
                <a:ln w="38100">
                  <a:solidFill>
                    <a:srgbClr val="FFC000"/>
                  </a:solidFill>
                  <a:round/>
                  <a:headEnd type="none" w="med" len="med"/>
                  <a:tailEnd type="triangle" w="med" len="med"/>
                </a:ln>
                <a:extLst/>
              </p:spPr>
              <p:txBody>
                <a:bodyPr/>
                <a:lstStyle/>
                <a:p>
                  <a:endParaRPr lang="zh-CN" altLang="en-US" sz="1600">
                    <a:latin typeface="+mn-ea"/>
                    <a:ea typeface="+mn-ea"/>
                  </a:endParaRPr>
                </a:p>
              </p:txBody>
            </p:sp>
            <p:sp>
              <p:nvSpPr>
                <p:cNvPr id="41000" name="Text Box 29"/>
                <p:cNvSpPr txBox="1">
                  <a:spLocks noChangeArrowheads="1"/>
                </p:cNvSpPr>
                <p:nvPr/>
              </p:nvSpPr>
              <p:spPr bwMode="auto">
                <a:xfrm>
                  <a:off x="8334" y="4631"/>
                  <a:ext cx="480" cy="421"/>
                </a:xfrm>
                <a:prstGeom prst="rect">
                  <a:avLst/>
                </a:prstGeom>
                <a:noFill/>
                <a:ln w="38100">
                  <a:noFill/>
                  <a:miter lim="800000"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9pPr>
                </a:lstStyle>
                <a:p>
                  <a:pPr algn="just"/>
                  <a:r>
                    <a:rPr lang="zh-CN" altLang="en-US" sz="1600">
                      <a:latin typeface="+mn-ea"/>
                      <a:ea typeface="+mn-ea"/>
                    </a:rPr>
                    <a:t>假</a:t>
                  </a:r>
                </a:p>
              </p:txBody>
            </p:sp>
            <p:sp>
              <p:nvSpPr>
                <p:cNvPr id="41001" name="Line 30"/>
                <p:cNvSpPr>
                  <a:spLocks noChangeShapeType="1"/>
                </p:cNvSpPr>
                <p:nvPr/>
              </p:nvSpPr>
              <p:spPr bwMode="auto">
                <a:xfrm>
                  <a:off x="6094" y="4431"/>
                  <a:ext cx="285" cy="0"/>
                </a:xfrm>
                <a:prstGeom prst="line">
                  <a:avLst/>
                </a:prstGeom>
                <a:grpFill/>
                <a:ln w="38100">
                  <a:solidFill>
                    <a:srgbClr val="FFC000"/>
                  </a:solidFill>
                  <a:prstDash val="sysDot"/>
                  <a:round/>
                  <a:headEnd/>
                  <a:tailEnd/>
                </a:ln>
                <a:extLst/>
              </p:spPr>
              <p:txBody>
                <a:bodyPr/>
                <a:lstStyle/>
                <a:p>
                  <a:endParaRPr lang="zh-CN" altLang="en-US" sz="1600">
                    <a:latin typeface="+mn-ea"/>
                    <a:ea typeface="+mn-ea"/>
                  </a:endParaRPr>
                </a:p>
              </p:txBody>
            </p:sp>
            <p:sp>
              <p:nvSpPr>
                <p:cNvPr id="41002" name="Text Box 31"/>
                <p:cNvSpPr txBox="1">
                  <a:spLocks noChangeArrowheads="1"/>
                </p:cNvSpPr>
                <p:nvPr/>
              </p:nvSpPr>
              <p:spPr bwMode="auto">
                <a:xfrm>
                  <a:off x="6744" y="5491"/>
                  <a:ext cx="370" cy="406"/>
                </a:xfrm>
                <a:prstGeom prst="rect">
                  <a:avLst/>
                </a:prstGeom>
                <a:noFill/>
                <a:ln w="38100">
                  <a:noFill/>
                  <a:miter lim="800000"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9pPr>
                </a:lstStyle>
                <a:p>
                  <a:pPr algn="just"/>
                  <a:r>
                    <a:rPr lang="zh-CN" altLang="en-US" sz="1600" dirty="0">
                      <a:latin typeface="+mn-ea"/>
                      <a:ea typeface="+mn-ea"/>
                    </a:rPr>
                    <a:t>真</a:t>
                  </a:r>
                  <a:r>
                    <a:rPr lang="zh-CN" altLang="en-US" dirty="0">
                      <a:latin typeface="+mn-ea"/>
                      <a:ea typeface="+mn-ea"/>
                    </a:rPr>
                    <a:t>  </a:t>
                  </a:r>
                  <a:endParaRPr lang="zh-CN" altLang="en-US" sz="900" dirty="0">
                    <a:latin typeface="+mn-ea"/>
                    <a:ea typeface="+mn-ea"/>
                  </a:endParaRPr>
                </a:p>
              </p:txBody>
            </p:sp>
          </p:grpSp>
          <p:sp>
            <p:nvSpPr>
              <p:cNvPr id="40977" name="Text Box 32"/>
              <p:cNvSpPr txBox="1">
                <a:spLocks noChangeArrowheads="1"/>
              </p:cNvSpPr>
              <p:nvPr/>
            </p:nvSpPr>
            <p:spPr bwMode="auto">
              <a:xfrm>
                <a:off x="5594" y="12016"/>
                <a:ext cx="420" cy="406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9pPr>
              </a:lstStyle>
              <a:p>
                <a:pPr algn="just"/>
                <a:r>
                  <a:rPr lang="zh-CN" altLang="en-US" sz="1600">
                    <a:latin typeface="+mn-ea"/>
                    <a:ea typeface="+mn-ea"/>
                  </a:rPr>
                  <a:t>假</a:t>
                </a:r>
              </a:p>
            </p:txBody>
          </p:sp>
          <p:sp>
            <p:nvSpPr>
              <p:cNvPr id="40978" name="Text Box 33"/>
              <p:cNvSpPr txBox="1">
                <a:spLocks noChangeArrowheads="1"/>
              </p:cNvSpPr>
              <p:nvPr/>
            </p:nvSpPr>
            <p:spPr bwMode="auto">
              <a:xfrm>
                <a:off x="6654" y="12566"/>
                <a:ext cx="420" cy="406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9pPr>
              </a:lstStyle>
              <a:p>
                <a:pPr algn="just"/>
                <a:r>
                  <a:rPr lang="zh-CN" altLang="en-US" sz="1600" dirty="0">
                    <a:latin typeface="+mn-ea"/>
                    <a:ea typeface="+mn-ea"/>
                  </a:rPr>
                  <a:t>假</a:t>
                </a:r>
              </a:p>
            </p:txBody>
          </p:sp>
        </p:grpSp>
        <p:sp>
          <p:nvSpPr>
            <p:cNvPr id="40974" name="Text Box 34"/>
            <p:cNvSpPr txBox="1">
              <a:spLocks noChangeArrowheads="1"/>
            </p:cNvSpPr>
            <p:nvPr/>
          </p:nvSpPr>
          <p:spPr bwMode="auto">
            <a:xfrm>
              <a:off x="4704" y="4436"/>
              <a:ext cx="370" cy="406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 algn="just"/>
              <a:r>
                <a:rPr lang="zh-CN" altLang="en-US" sz="1600" dirty="0">
                  <a:latin typeface="+mn-ea"/>
                  <a:ea typeface="+mn-ea"/>
                </a:rPr>
                <a:t>真</a:t>
              </a:r>
              <a:r>
                <a:rPr lang="zh-CN" altLang="en-US" sz="1400" dirty="0">
                  <a:latin typeface="+mn-ea"/>
                  <a:ea typeface="+mn-ea"/>
                </a:rPr>
                <a:t>  </a:t>
              </a:r>
              <a:endParaRPr lang="zh-CN" altLang="en-US" sz="900" dirty="0">
                <a:latin typeface="+mn-ea"/>
                <a:ea typeface="+mn-ea"/>
              </a:endParaRPr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if/else if</a:t>
            </a:r>
            <a:r>
              <a:rPr lang="zh-CN" altLang="en-US" dirty="0" smtClean="0"/>
              <a:t>语句</a:t>
            </a:r>
            <a:endParaRPr lang="zh-CN" altLang="en-US" dirty="0"/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744730" y="116631"/>
            <a:ext cx="3206820" cy="3854839"/>
          </a:xfrm>
        </p:spPr>
        <p:txBody>
          <a:bodyPr>
            <a:normAutofit fontScale="92500" lnSpcReduction="10000"/>
          </a:bodyPr>
          <a:lstStyle/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CN" sz="2800" dirty="0" smtClean="0">
                <a:solidFill>
                  <a:srgbClr val="FF0000"/>
                </a:solidFill>
              </a:rPr>
              <a:t>if</a:t>
            </a:r>
            <a:r>
              <a:rPr lang="en-US" altLang="zh-CN" sz="2800" dirty="0" smtClean="0"/>
              <a:t> (</a:t>
            </a:r>
            <a:r>
              <a:rPr lang="zh-CN" altLang="en-US" sz="2800" dirty="0" smtClean="0">
                <a:solidFill>
                  <a:srgbClr val="FFFF00"/>
                </a:solidFill>
              </a:rPr>
              <a:t>表达式</a:t>
            </a:r>
            <a:r>
              <a:rPr lang="en-US" altLang="zh-CN" sz="2800" dirty="0" smtClean="0">
                <a:solidFill>
                  <a:srgbClr val="FFFF00"/>
                </a:solidFill>
              </a:rPr>
              <a:t>1</a:t>
            </a:r>
            <a:r>
              <a:rPr lang="en-US" altLang="zh-CN" sz="2800" dirty="0" smtClean="0"/>
              <a:t>)    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CN" sz="2800" dirty="0"/>
              <a:t> </a:t>
            </a:r>
            <a:r>
              <a:rPr lang="en-US" altLang="zh-CN" sz="2800" dirty="0" smtClean="0"/>
              <a:t>  </a:t>
            </a:r>
            <a:r>
              <a:rPr lang="zh-CN" altLang="en-US" sz="2800" dirty="0" smtClean="0"/>
              <a:t>语句1</a:t>
            </a:r>
            <a:endParaRPr lang="en-US" altLang="zh-CN" sz="2800" dirty="0" smtClean="0"/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CN" sz="2800" dirty="0" smtClean="0">
                <a:solidFill>
                  <a:srgbClr val="FF0000"/>
                </a:solidFill>
              </a:rPr>
              <a:t>else if</a:t>
            </a:r>
            <a:r>
              <a:rPr lang="en-US" altLang="zh-CN" sz="2800" dirty="0" smtClean="0"/>
              <a:t>(</a:t>
            </a:r>
            <a:r>
              <a:rPr lang="zh-CN" altLang="en-US" sz="2800" dirty="0">
                <a:solidFill>
                  <a:srgbClr val="FFFF00"/>
                </a:solidFill>
              </a:rPr>
              <a:t>表达式</a:t>
            </a:r>
            <a:r>
              <a:rPr lang="en-US" altLang="zh-CN" sz="2800" dirty="0">
                <a:solidFill>
                  <a:srgbClr val="FFFF00"/>
                </a:solidFill>
              </a:rPr>
              <a:t>2</a:t>
            </a:r>
            <a:r>
              <a:rPr lang="en-US" altLang="zh-CN" sz="2800" dirty="0" smtClean="0"/>
              <a:t>)  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CN" sz="2800" dirty="0"/>
              <a:t> </a:t>
            </a:r>
            <a:r>
              <a:rPr lang="en-US" altLang="zh-CN" sz="2800" dirty="0" smtClean="0"/>
              <a:t>  </a:t>
            </a:r>
            <a:r>
              <a:rPr lang="zh-CN" altLang="en-US" sz="2800" dirty="0" smtClean="0"/>
              <a:t>语句</a:t>
            </a:r>
            <a:r>
              <a:rPr lang="en-US" altLang="zh-CN" sz="2800" dirty="0" smtClean="0"/>
              <a:t>2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zh-CN" altLang="en-US" sz="2800" dirty="0" smtClean="0"/>
              <a:t>……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CN" sz="2800" dirty="0" smtClean="0">
                <a:solidFill>
                  <a:srgbClr val="FF0000"/>
                </a:solidFill>
              </a:rPr>
              <a:t>else if</a:t>
            </a:r>
            <a:r>
              <a:rPr lang="en-US" altLang="zh-CN" sz="2800" dirty="0" smtClean="0"/>
              <a:t>(</a:t>
            </a:r>
            <a:r>
              <a:rPr lang="zh-CN" altLang="en-US" sz="2800" dirty="0">
                <a:solidFill>
                  <a:srgbClr val="FFFF00"/>
                </a:solidFill>
              </a:rPr>
              <a:t>表达式</a:t>
            </a:r>
            <a:r>
              <a:rPr lang="en-US" altLang="zh-CN" sz="2800" dirty="0">
                <a:solidFill>
                  <a:srgbClr val="FFFF00"/>
                </a:solidFill>
              </a:rPr>
              <a:t>n-1</a:t>
            </a:r>
            <a:r>
              <a:rPr lang="zh-CN" altLang="en-US" sz="2800" dirty="0" smtClean="0"/>
              <a:t>)  </a:t>
            </a:r>
            <a:endParaRPr lang="en-US" altLang="zh-CN" sz="2800" dirty="0" smtClean="0"/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CN" sz="2800" dirty="0"/>
              <a:t> </a:t>
            </a:r>
            <a:r>
              <a:rPr lang="en-US" altLang="zh-CN" sz="2800" dirty="0" smtClean="0"/>
              <a:t>  </a:t>
            </a:r>
            <a:r>
              <a:rPr lang="zh-CN" altLang="en-US" sz="2800" dirty="0" smtClean="0"/>
              <a:t>语句</a:t>
            </a:r>
            <a:r>
              <a:rPr lang="en-US" altLang="zh-CN" sz="2800" dirty="0" smtClean="0"/>
              <a:t>n-1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CN" sz="2800" dirty="0" smtClean="0">
                <a:solidFill>
                  <a:srgbClr val="FF0000"/>
                </a:solidFill>
              </a:rPr>
              <a:t>else</a:t>
            </a:r>
            <a:r>
              <a:rPr lang="en-US" altLang="zh-CN" sz="2800" dirty="0" smtClean="0"/>
              <a:t> 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CN" sz="2800" dirty="0"/>
              <a:t> </a:t>
            </a:r>
            <a:r>
              <a:rPr lang="en-US" altLang="zh-CN" sz="2800" dirty="0" smtClean="0"/>
              <a:t>  </a:t>
            </a:r>
            <a:r>
              <a:rPr lang="zh-CN" altLang="en-US" sz="2800" dirty="0" smtClean="0"/>
              <a:t>语句</a:t>
            </a:r>
            <a:r>
              <a:rPr lang="en-US" altLang="zh-CN" sz="2800" dirty="0" smtClean="0"/>
              <a:t>n</a:t>
            </a:r>
          </a:p>
        </p:txBody>
      </p:sp>
    </p:spTree>
    <p:extLst>
      <p:ext uri="{BB962C8B-B14F-4D97-AF65-F5344CB8AC3E}">
        <p14:creationId xmlns:p14="http://schemas.microsoft.com/office/powerpoint/2010/main" val="621035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/>
              <a:t>[P79] </a:t>
            </a:r>
            <a:r>
              <a:rPr lang="zh-CN" altLang="en-US" dirty="0" smtClean="0"/>
              <a:t>如果</a:t>
            </a:r>
            <a:r>
              <a:rPr lang="zh-CN" altLang="en-US" dirty="0"/>
              <a:t>一批成绩以</a:t>
            </a:r>
            <a:r>
              <a:rPr lang="zh-CN" altLang="en-US" dirty="0">
                <a:solidFill>
                  <a:srgbClr val="FF0000"/>
                </a:solidFill>
              </a:rPr>
              <a:t>负数结尾</a:t>
            </a:r>
            <a:r>
              <a:rPr lang="en-US" altLang="zh-CN" dirty="0">
                <a:solidFill>
                  <a:srgbClr val="FF0000"/>
                </a:solidFill>
              </a:rPr>
              <a:t/>
            </a:r>
            <a:br>
              <a:rPr lang="en-US" altLang="zh-CN" dirty="0">
                <a:solidFill>
                  <a:srgbClr val="FF0000"/>
                </a:solidFill>
              </a:rPr>
            </a:br>
            <a:r>
              <a:rPr lang="zh-CN" altLang="en-US" dirty="0"/>
              <a:t>求最高分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8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80000"/>
              </a:lnSpc>
              <a:buNone/>
            </a:pPr>
            <a:r>
              <a:rPr lang="en-US" altLang="zh-CN" dirty="0"/>
              <a:t>w</a:t>
            </a:r>
            <a:r>
              <a:rPr lang="en-US" altLang="zh-CN" dirty="0" smtClean="0"/>
              <a:t>hile( mark&gt;=0 )</a:t>
            </a:r>
          </a:p>
          <a:p>
            <a:pPr algn="just">
              <a:lnSpc>
                <a:spcPct val="80000"/>
              </a:lnSpc>
              <a:buNone/>
            </a:pPr>
            <a:r>
              <a:rPr lang="en-US" altLang="zh-CN" dirty="0" smtClean="0"/>
              <a:t>{     </a:t>
            </a:r>
          </a:p>
          <a:p>
            <a:pPr algn="just">
              <a:lnSpc>
                <a:spcPct val="80000"/>
              </a:lnSpc>
              <a:buNone/>
            </a:pPr>
            <a:r>
              <a:rPr lang="en-US" altLang="zh-CN" dirty="0" smtClean="0">
                <a:solidFill>
                  <a:srgbClr val="FFFF00"/>
                </a:solidFill>
              </a:rPr>
              <a:t>    if( max </a:t>
            </a:r>
            <a:r>
              <a:rPr lang="en-US" altLang="zh-CN" dirty="0">
                <a:solidFill>
                  <a:srgbClr val="FFFF00"/>
                </a:solidFill>
              </a:rPr>
              <a:t>&lt; </a:t>
            </a:r>
            <a:r>
              <a:rPr lang="en-US" altLang="zh-CN" dirty="0" smtClean="0">
                <a:solidFill>
                  <a:srgbClr val="FFFF00"/>
                </a:solidFill>
              </a:rPr>
              <a:t>mark )</a:t>
            </a:r>
            <a:endParaRPr lang="zh-CN" altLang="en-US" dirty="0">
              <a:solidFill>
                <a:srgbClr val="FFFF00"/>
              </a:solidFill>
            </a:endParaRPr>
          </a:p>
          <a:p>
            <a:pPr algn="just">
              <a:lnSpc>
                <a:spcPct val="80000"/>
              </a:lnSpc>
              <a:buNone/>
            </a:pPr>
            <a:r>
              <a:rPr lang="zh-CN" altLang="en-US" dirty="0" smtClean="0">
                <a:solidFill>
                  <a:srgbClr val="FFFF00"/>
                </a:solidFill>
              </a:rPr>
              <a:t>        </a:t>
            </a:r>
            <a:r>
              <a:rPr lang="en-US" altLang="zh-CN" dirty="0">
                <a:solidFill>
                  <a:srgbClr val="FFFF00"/>
                </a:solidFill>
              </a:rPr>
              <a:t>max = mark</a:t>
            </a:r>
            <a:r>
              <a:rPr lang="en-US" altLang="zh-CN" dirty="0" smtClean="0">
                <a:solidFill>
                  <a:srgbClr val="FFFF00"/>
                </a:solidFill>
              </a:rPr>
              <a:t>;</a:t>
            </a:r>
          </a:p>
          <a:p>
            <a:pPr algn="just">
              <a:lnSpc>
                <a:spcPct val="80000"/>
              </a:lnSpc>
              <a:buNone/>
            </a:pPr>
            <a:endParaRPr lang="en-US" altLang="zh-CN" dirty="0"/>
          </a:p>
          <a:p>
            <a:pPr algn="just">
              <a:lnSpc>
                <a:spcPct val="80000"/>
              </a:lnSpc>
              <a:buNone/>
            </a:pPr>
            <a:r>
              <a:rPr lang="zh-CN" altLang="en-US" dirty="0">
                <a:solidFill>
                  <a:srgbClr val="FFFF00"/>
                </a:solidFill>
              </a:rPr>
              <a:t>    </a:t>
            </a:r>
            <a:r>
              <a:rPr lang="en-US" altLang="zh-CN" dirty="0" err="1">
                <a:solidFill>
                  <a:srgbClr val="FFFF00"/>
                </a:solidFill>
              </a:rPr>
              <a:t>scanf</a:t>
            </a:r>
            <a:r>
              <a:rPr lang="en-US" altLang="zh-CN" dirty="0">
                <a:solidFill>
                  <a:srgbClr val="FFFF00"/>
                </a:solidFill>
              </a:rPr>
              <a:t> ("%d", &amp;mark); </a:t>
            </a:r>
            <a:endParaRPr lang="zh-CN" altLang="en-US" dirty="0">
              <a:solidFill>
                <a:srgbClr val="FFFF00"/>
              </a:solidFill>
            </a:endParaRPr>
          </a:p>
          <a:p>
            <a:pPr algn="just">
              <a:lnSpc>
                <a:spcPct val="80000"/>
              </a:lnSpc>
              <a:buNone/>
            </a:pPr>
            <a:r>
              <a:rPr lang="zh-CN" altLang="en-US" dirty="0" smtClean="0"/>
              <a:t>} </a:t>
            </a:r>
            <a:endParaRPr lang="zh-CN" altLang="en-US" dirty="0"/>
          </a:p>
          <a:p>
            <a:pPr algn="just">
              <a:lnSpc>
                <a:spcPct val="80000"/>
              </a:lnSpc>
              <a:buNone/>
            </a:pPr>
            <a:endParaRPr lang="en-US" altLang="zh-CN" dirty="0" smtClean="0"/>
          </a:p>
          <a:p>
            <a:pPr algn="just">
              <a:lnSpc>
                <a:spcPct val="80000"/>
              </a:lnSpc>
              <a:buNone/>
            </a:pPr>
            <a:r>
              <a:rPr lang="en-US" altLang="zh-CN" dirty="0" err="1" smtClean="0"/>
              <a:t>printf</a:t>
            </a:r>
            <a:r>
              <a:rPr lang="en-US" altLang="zh-CN" dirty="0"/>
              <a:t>("Max = %d\n", max</a:t>
            </a:r>
            <a:r>
              <a:rPr lang="en-US" altLang="zh-CN" dirty="0" smtClean="0"/>
              <a:t>);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469C93-C33A-457B-B141-E0DA5E2594F6}" type="slidenum">
              <a:rPr lang="zh-CN" altLang="en-US" smtClean="0"/>
              <a:pPr>
                <a:defRPr/>
              </a:pPr>
              <a:t>30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75174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zh-CN" sz="3200" dirty="0" smtClean="0"/>
              <a:t>[</a:t>
            </a:r>
            <a:r>
              <a:rPr lang="zh-CN" altLang="en-US" sz="3200" dirty="0" smtClean="0"/>
              <a:t>例</a:t>
            </a:r>
            <a:r>
              <a:rPr lang="en-US" altLang="zh-CN" sz="3200" dirty="0" smtClean="0"/>
              <a:t>4-9</a:t>
            </a:r>
            <a:r>
              <a:rPr lang="zh-CN" altLang="en-US" sz="3200" dirty="0" smtClean="0"/>
              <a:t>，</a:t>
            </a:r>
            <a:r>
              <a:rPr lang="en-US" altLang="zh-CN" sz="3200" dirty="0" smtClean="0"/>
              <a:t>P80] </a:t>
            </a:r>
            <a:r>
              <a:rPr lang="zh-CN" altLang="en-US" sz="3200" dirty="0" smtClean="0"/>
              <a:t>将整数按照数字逆序输出</a:t>
            </a:r>
            <a:endParaRPr lang="zh-CN" altLang="en-US" sz="3200" dirty="0"/>
          </a:p>
        </p:txBody>
      </p:sp>
      <p:sp>
        <p:nvSpPr>
          <p:cNvPr id="7" name="内容占位符 6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CN" altLang="en-US" dirty="0" smtClean="0"/>
              <a:t>例如：</a:t>
            </a:r>
            <a:r>
              <a:rPr lang="en-US" altLang="zh-CN" dirty="0" smtClean="0"/>
              <a:t>x = 12345 </a:t>
            </a:r>
            <a:r>
              <a:rPr lang="zh-CN" altLang="en-US" dirty="0" smtClean="0"/>
              <a:t>的逆序为 </a:t>
            </a:r>
            <a:r>
              <a:rPr lang="en-US" altLang="zh-CN" dirty="0" smtClean="0"/>
              <a:t>54321</a:t>
            </a:r>
          </a:p>
          <a:p>
            <a:pPr marL="0" indent="0">
              <a:buNone/>
            </a:pPr>
            <a:r>
              <a:rPr lang="zh-CN" altLang="en-US" dirty="0" smtClean="0"/>
              <a:t>如何得到呢？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>
                <a:solidFill>
                  <a:srgbClr val="FFFF00"/>
                </a:solidFill>
              </a:rPr>
              <a:t>从低位开始逐个计算</a:t>
            </a:r>
            <a:endParaRPr lang="en-US" altLang="zh-CN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altLang="zh-CN" dirty="0" smtClean="0"/>
              <a:t>  </a:t>
            </a:r>
            <a:r>
              <a:rPr lang="en-US" altLang="zh-CN" dirty="0"/>
              <a:t>5 = x % </a:t>
            </a:r>
            <a:r>
              <a:rPr lang="en-US" altLang="zh-CN" dirty="0" smtClean="0"/>
              <a:t>10</a:t>
            </a:r>
            <a:r>
              <a:rPr lang="zh-CN" altLang="en-US" dirty="0" smtClean="0">
                <a:solidFill>
                  <a:srgbClr val="FF0000"/>
                </a:solidFill>
              </a:rPr>
              <a:t>，</a:t>
            </a:r>
            <a:r>
              <a:rPr lang="en-US" altLang="zh-CN" dirty="0" smtClean="0">
                <a:solidFill>
                  <a:srgbClr val="FF0000"/>
                </a:solidFill>
              </a:rPr>
              <a:t>x </a:t>
            </a:r>
            <a:r>
              <a:rPr lang="en-US" altLang="zh-CN" dirty="0" smtClean="0">
                <a:solidFill>
                  <a:srgbClr val="FF0000"/>
                </a:solidFill>
                <a:sym typeface="Wingdings" pitchFamily="2" charset="2"/>
              </a:rPr>
              <a:t></a:t>
            </a:r>
            <a:r>
              <a:rPr lang="en-US" altLang="zh-CN" dirty="0" smtClean="0">
                <a:solidFill>
                  <a:srgbClr val="FF0000"/>
                </a:solidFill>
              </a:rPr>
              <a:t> </a:t>
            </a:r>
            <a:r>
              <a:rPr lang="en-US" altLang="zh-CN" dirty="0">
                <a:solidFill>
                  <a:srgbClr val="FF0000"/>
                </a:solidFill>
              </a:rPr>
              <a:t>x/10 = 1234</a:t>
            </a:r>
          </a:p>
          <a:p>
            <a:pPr marL="0" indent="0">
              <a:buNone/>
            </a:pPr>
            <a:r>
              <a:rPr lang="en-US" altLang="zh-CN" dirty="0"/>
              <a:t>  4 = x % </a:t>
            </a:r>
            <a:r>
              <a:rPr lang="en-US" altLang="zh-CN" dirty="0" smtClean="0"/>
              <a:t>10</a:t>
            </a:r>
            <a:r>
              <a:rPr lang="zh-CN" altLang="en-US" dirty="0" smtClean="0">
                <a:solidFill>
                  <a:srgbClr val="FF0000"/>
                </a:solidFill>
              </a:rPr>
              <a:t>，</a:t>
            </a:r>
            <a:r>
              <a:rPr lang="en-US" altLang="zh-CN" dirty="0" smtClean="0">
                <a:solidFill>
                  <a:srgbClr val="FF0000"/>
                </a:solidFill>
              </a:rPr>
              <a:t>x </a:t>
            </a:r>
            <a:r>
              <a:rPr lang="en-US" altLang="zh-CN" dirty="0">
                <a:solidFill>
                  <a:srgbClr val="FF0000"/>
                </a:solidFill>
                <a:sym typeface="Wingdings" pitchFamily="2" charset="2"/>
              </a:rPr>
              <a:t></a:t>
            </a:r>
            <a:r>
              <a:rPr lang="en-US" altLang="zh-CN" dirty="0" smtClean="0">
                <a:solidFill>
                  <a:srgbClr val="FF0000"/>
                </a:solidFill>
              </a:rPr>
              <a:t> </a:t>
            </a:r>
            <a:r>
              <a:rPr lang="en-US" altLang="zh-CN" dirty="0">
                <a:solidFill>
                  <a:srgbClr val="FF0000"/>
                </a:solidFill>
              </a:rPr>
              <a:t>x/10 = </a:t>
            </a:r>
            <a:r>
              <a:rPr lang="en-US" altLang="zh-CN" dirty="0" smtClean="0">
                <a:solidFill>
                  <a:srgbClr val="FF0000"/>
                </a:solidFill>
              </a:rPr>
              <a:t>123</a:t>
            </a:r>
            <a:r>
              <a:rPr lang="en-US" altLang="zh-CN" dirty="0">
                <a:solidFill>
                  <a:srgbClr val="FF0000"/>
                </a:solidFill>
              </a:rPr>
              <a:t> 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3 </a:t>
            </a:r>
            <a:r>
              <a:rPr lang="en-US" altLang="zh-CN" dirty="0"/>
              <a:t>= x % </a:t>
            </a:r>
            <a:r>
              <a:rPr lang="en-US" altLang="zh-CN" dirty="0" smtClean="0"/>
              <a:t>10</a:t>
            </a:r>
            <a:r>
              <a:rPr lang="zh-CN" altLang="en-US" dirty="0" smtClean="0">
                <a:solidFill>
                  <a:srgbClr val="FF0000"/>
                </a:solidFill>
              </a:rPr>
              <a:t>，</a:t>
            </a:r>
            <a:r>
              <a:rPr lang="en-US" altLang="zh-CN" dirty="0" smtClean="0">
                <a:solidFill>
                  <a:srgbClr val="FF0000"/>
                </a:solidFill>
              </a:rPr>
              <a:t>x </a:t>
            </a:r>
            <a:r>
              <a:rPr lang="en-US" altLang="zh-CN" dirty="0">
                <a:solidFill>
                  <a:srgbClr val="FF0000"/>
                </a:solidFill>
                <a:sym typeface="Wingdings" pitchFamily="2" charset="2"/>
              </a:rPr>
              <a:t></a:t>
            </a:r>
            <a:r>
              <a:rPr lang="en-US" altLang="zh-CN" dirty="0" smtClean="0">
                <a:solidFill>
                  <a:srgbClr val="FF0000"/>
                </a:solidFill>
              </a:rPr>
              <a:t> </a:t>
            </a:r>
            <a:r>
              <a:rPr lang="en-US" altLang="zh-CN" dirty="0">
                <a:solidFill>
                  <a:srgbClr val="FF0000"/>
                </a:solidFill>
              </a:rPr>
              <a:t>x/10 = </a:t>
            </a:r>
            <a:r>
              <a:rPr lang="en-US" altLang="zh-CN" dirty="0" smtClean="0">
                <a:solidFill>
                  <a:srgbClr val="FF0000"/>
                </a:solidFill>
              </a:rPr>
              <a:t>12</a:t>
            </a:r>
            <a:endParaRPr lang="en-US" altLang="zh-CN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zh-CN" dirty="0"/>
              <a:t>  </a:t>
            </a:r>
            <a:r>
              <a:rPr lang="en-US" altLang="zh-CN" dirty="0" smtClean="0"/>
              <a:t>2 </a:t>
            </a:r>
            <a:r>
              <a:rPr lang="en-US" altLang="zh-CN" dirty="0"/>
              <a:t>= x % </a:t>
            </a:r>
            <a:r>
              <a:rPr lang="en-US" altLang="zh-CN" dirty="0" smtClean="0"/>
              <a:t>10</a:t>
            </a:r>
            <a:r>
              <a:rPr lang="zh-CN" altLang="en-US" dirty="0" smtClean="0">
                <a:solidFill>
                  <a:srgbClr val="FF0000"/>
                </a:solidFill>
              </a:rPr>
              <a:t>，</a:t>
            </a:r>
            <a:r>
              <a:rPr lang="en-US" altLang="zh-CN" dirty="0" smtClean="0">
                <a:solidFill>
                  <a:srgbClr val="FF0000"/>
                </a:solidFill>
              </a:rPr>
              <a:t>x </a:t>
            </a:r>
            <a:r>
              <a:rPr lang="en-US" altLang="zh-CN" dirty="0">
                <a:solidFill>
                  <a:srgbClr val="FF0000"/>
                </a:solidFill>
                <a:sym typeface="Wingdings" pitchFamily="2" charset="2"/>
              </a:rPr>
              <a:t></a:t>
            </a:r>
            <a:r>
              <a:rPr lang="en-US" altLang="zh-CN" dirty="0" smtClean="0">
                <a:solidFill>
                  <a:srgbClr val="FF0000"/>
                </a:solidFill>
              </a:rPr>
              <a:t> </a:t>
            </a:r>
            <a:r>
              <a:rPr lang="en-US" altLang="zh-CN" dirty="0">
                <a:solidFill>
                  <a:srgbClr val="FF0000"/>
                </a:solidFill>
              </a:rPr>
              <a:t>x/10 = </a:t>
            </a:r>
            <a:r>
              <a:rPr lang="en-US" altLang="zh-CN" dirty="0" smtClean="0">
                <a:solidFill>
                  <a:srgbClr val="FF0000"/>
                </a:solidFill>
              </a:rPr>
              <a:t>1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1 = x % 10</a:t>
            </a:r>
            <a:r>
              <a:rPr lang="zh-CN" altLang="en-US" dirty="0" smtClean="0">
                <a:solidFill>
                  <a:srgbClr val="FF0000"/>
                </a:solidFill>
              </a:rPr>
              <a:t>，</a:t>
            </a:r>
            <a:r>
              <a:rPr lang="en-US" altLang="zh-CN" dirty="0" smtClean="0">
                <a:solidFill>
                  <a:srgbClr val="FF0000"/>
                </a:solidFill>
              </a:rPr>
              <a:t>x </a:t>
            </a:r>
            <a:r>
              <a:rPr lang="en-US" altLang="zh-CN" dirty="0">
                <a:solidFill>
                  <a:srgbClr val="FF0000"/>
                </a:solidFill>
                <a:sym typeface="Wingdings" pitchFamily="2" charset="2"/>
              </a:rPr>
              <a:t></a:t>
            </a:r>
            <a:r>
              <a:rPr lang="en-US" altLang="zh-CN" dirty="0" smtClean="0">
                <a:solidFill>
                  <a:srgbClr val="FF0000"/>
                </a:solidFill>
              </a:rPr>
              <a:t> x/10 = 0 [</a:t>
            </a:r>
            <a:r>
              <a:rPr lang="zh-CN" altLang="en-US" dirty="0" smtClean="0">
                <a:solidFill>
                  <a:srgbClr val="FF0000"/>
                </a:solidFill>
              </a:rPr>
              <a:t>结束</a:t>
            </a:r>
            <a:r>
              <a:rPr lang="en-US" altLang="zh-CN" dirty="0" smtClean="0">
                <a:solidFill>
                  <a:srgbClr val="FF0000"/>
                </a:solidFill>
              </a:rPr>
              <a:t>]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469C93-C33A-457B-B141-E0DA5E2594F6}" type="slidenum">
              <a:rPr lang="zh-CN" altLang="en-US" smtClean="0"/>
              <a:pPr>
                <a:defRPr/>
              </a:pPr>
              <a:t>31</a:t>
            </a:fld>
            <a:endParaRPr lang="en-US" altLang="zh-CN"/>
          </a:p>
        </p:txBody>
      </p:sp>
      <p:sp>
        <p:nvSpPr>
          <p:cNvPr id="5" name="矩形 4"/>
          <p:cNvSpPr/>
          <p:nvPr/>
        </p:nvSpPr>
        <p:spPr>
          <a:xfrm>
            <a:off x="2987824" y="3212976"/>
            <a:ext cx="4032448" cy="504056"/>
          </a:xfrm>
          <a:prstGeom prst="rect">
            <a:avLst/>
          </a:prstGeom>
          <a:solidFill>
            <a:schemeClr val="bg1">
              <a:alpha val="88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2987824" y="3736192"/>
            <a:ext cx="4032448" cy="504056"/>
          </a:xfrm>
          <a:prstGeom prst="rect">
            <a:avLst/>
          </a:prstGeom>
          <a:solidFill>
            <a:schemeClr val="bg1">
              <a:alpha val="88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矩形 8"/>
          <p:cNvSpPr/>
          <p:nvPr/>
        </p:nvSpPr>
        <p:spPr>
          <a:xfrm>
            <a:off x="2987824" y="4243609"/>
            <a:ext cx="4032448" cy="504056"/>
          </a:xfrm>
          <a:prstGeom prst="rect">
            <a:avLst/>
          </a:prstGeom>
          <a:solidFill>
            <a:schemeClr val="bg1">
              <a:alpha val="88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矩形 9"/>
          <p:cNvSpPr/>
          <p:nvPr/>
        </p:nvSpPr>
        <p:spPr>
          <a:xfrm>
            <a:off x="2987824" y="4869160"/>
            <a:ext cx="4032448" cy="504056"/>
          </a:xfrm>
          <a:prstGeom prst="rect">
            <a:avLst/>
          </a:prstGeom>
          <a:solidFill>
            <a:schemeClr val="bg1">
              <a:alpha val="88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矩形 10"/>
          <p:cNvSpPr/>
          <p:nvPr/>
        </p:nvSpPr>
        <p:spPr>
          <a:xfrm>
            <a:off x="2995996" y="5373216"/>
            <a:ext cx="4744355" cy="504056"/>
          </a:xfrm>
          <a:prstGeom prst="rect">
            <a:avLst/>
          </a:prstGeom>
          <a:solidFill>
            <a:schemeClr val="bg1">
              <a:alpha val="88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81423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sz="3600" dirty="0"/>
              <a:t>[</a:t>
            </a:r>
            <a:r>
              <a:rPr lang="zh-CN" altLang="en-US" sz="3600" dirty="0"/>
              <a:t>例</a:t>
            </a:r>
            <a:r>
              <a:rPr lang="en-US" altLang="zh-CN" sz="3600" dirty="0"/>
              <a:t>4-9</a:t>
            </a:r>
            <a:r>
              <a:rPr lang="zh-CN" altLang="en-US" sz="3600" dirty="0"/>
              <a:t>，</a:t>
            </a:r>
            <a:r>
              <a:rPr lang="en-US" altLang="zh-CN" sz="3600" dirty="0"/>
              <a:t>P80] </a:t>
            </a:r>
            <a:r>
              <a:rPr lang="zh-CN" altLang="en-US" sz="3600" dirty="0"/>
              <a:t>将整数按照数字逆序输出</a:t>
            </a:r>
          </a:p>
        </p:txBody>
      </p:sp>
      <p:sp>
        <p:nvSpPr>
          <p:cNvPr id="7" name="内容占位符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 err="1" smtClean="0"/>
              <a:t>int</a:t>
            </a:r>
            <a:r>
              <a:rPr lang="en-US" altLang="zh-CN" dirty="0" smtClean="0"/>
              <a:t> x;</a:t>
            </a:r>
          </a:p>
          <a:p>
            <a:pPr marL="0" indent="0">
              <a:buNone/>
            </a:pPr>
            <a:endParaRPr lang="en-US" altLang="zh-CN" dirty="0"/>
          </a:p>
          <a:p>
            <a:pPr algn="just">
              <a:lnSpc>
                <a:spcPct val="80000"/>
              </a:lnSpc>
              <a:buNone/>
            </a:pPr>
            <a:r>
              <a:rPr lang="en-US" altLang="zh-CN" dirty="0" err="1"/>
              <a:t>printf</a:t>
            </a:r>
            <a:r>
              <a:rPr lang="en-US" altLang="zh-CN" dirty="0"/>
              <a:t>("Enter </a:t>
            </a:r>
            <a:r>
              <a:rPr lang="en-US" altLang="zh-CN" dirty="0" smtClean="0"/>
              <a:t>x: </a:t>
            </a:r>
            <a:r>
              <a:rPr lang="en-US" altLang="zh-CN" dirty="0"/>
              <a:t>");</a:t>
            </a:r>
          </a:p>
          <a:p>
            <a:pPr algn="just">
              <a:lnSpc>
                <a:spcPct val="80000"/>
              </a:lnSpc>
              <a:buNone/>
            </a:pPr>
            <a:r>
              <a:rPr lang="en-US" altLang="zh-CN" dirty="0" err="1" smtClean="0"/>
              <a:t>scanf</a:t>
            </a:r>
            <a:r>
              <a:rPr lang="en-US" altLang="zh-CN" dirty="0" smtClean="0"/>
              <a:t> </a:t>
            </a:r>
            <a:r>
              <a:rPr lang="en-US" altLang="zh-CN" dirty="0"/>
              <a:t>("%d", </a:t>
            </a:r>
            <a:r>
              <a:rPr lang="en-US" altLang="zh-CN" dirty="0" smtClean="0"/>
              <a:t>&amp;x);</a:t>
            </a:r>
            <a:endParaRPr lang="en-US" altLang="zh-CN" dirty="0"/>
          </a:p>
          <a:p>
            <a:pPr algn="just">
              <a:lnSpc>
                <a:spcPct val="80000"/>
              </a:lnSpc>
              <a:buNone/>
            </a:pPr>
            <a:endParaRPr lang="en-US" altLang="zh-CN" dirty="0" smtClean="0">
              <a:solidFill>
                <a:srgbClr val="FFFF00"/>
              </a:solidFill>
            </a:endParaRPr>
          </a:p>
          <a:p>
            <a:pPr algn="just">
              <a:lnSpc>
                <a:spcPct val="80000"/>
              </a:lnSpc>
              <a:buNone/>
            </a:pPr>
            <a:r>
              <a:rPr lang="en-US" altLang="zh-CN" dirty="0" smtClean="0">
                <a:solidFill>
                  <a:srgbClr val="FFFF00"/>
                </a:solidFill>
              </a:rPr>
              <a:t>/* </a:t>
            </a:r>
            <a:r>
              <a:rPr lang="zh-CN" altLang="en-US" dirty="0" smtClean="0">
                <a:solidFill>
                  <a:srgbClr val="FFFF00"/>
                </a:solidFill>
              </a:rPr>
              <a:t>对每一位数字进行循环</a:t>
            </a:r>
            <a:r>
              <a:rPr lang="zh-CN" altLang="en-US" dirty="0">
                <a:solidFill>
                  <a:srgbClr val="FFFF00"/>
                </a:solidFill>
              </a:rPr>
              <a:t>处理 *</a:t>
            </a:r>
            <a:r>
              <a:rPr lang="en-US" altLang="zh-CN" dirty="0">
                <a:solidFill>
                  <a:srgbClr val="FFFF00"/>
                </a:solidFill>
              </a:rPr>
              <a:t>/</a:t>
            </a:r>
          </a:p>
          <a:p>
            <a:pPr algn="just">
              <a:lnSpc>
                <a:spcPct val="80000"/>
              </a:lnSpc>
              <a:buNone/>
            </a:pPr>
            <a:r>
              <a:rPr lang="en-US" altLang="zh-CN" dirty="0">
                <a:solidFill>
                  <a:srgbClr val="FFFF00"/>
                </a:solidFill>
              </a:rPr>
              <a:t>/</a:t>
            </a:r>
            <a:r>
              <a:rPr lang="zh-CN" altLang="en-US" dirty="0">
                <a:solidFill>
                  <a:srgbClr val="FFFF00"/>
                </a:solidFill>
              </a:rPr>
              <a:t>* 次数未知，适合</a:t>
            </a:r>
            <a:r>
              <a:rPr lang="en-US" altLang="zh-CN" dirty="0">
                <a:solidFill>
                  <a:srgbClr val="FFFF00"/>
                </a:solidFill>
              </a:rPr>
              <a:t>while</a:t>
            </a:r>
            <a:r>
              <a:rPr lang="zh-CN" altLang="en-US" dirty="0">
                <a:solidFill>
                  <a:srgbClr val="FFFF00"/>
                </a:solidFill>
              </a:rPr>
              <a:t>语句 </a:t>
            </a:r>
            <a:r>
              <a:rPr lang="en-US" altLang="zh-CN" dirty="0">
                <a:solidFill>
                  <a:srgbClr val="FFFF00"/>
                </a:solidFill>
              </a:rPr>
              <a:t>*/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469C93-C33A-457B-B141-E0DA5E2594F6}" type="slidenum">
              <a:rPr lang="zh-CN" altLang="en-US" smtClean="0"/>
              <a:pPr>
                <a:defRPr/>
              </a:pPr>
              <a:t>32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72245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sz="3600" dirty="0"/>
              <a:t>[</a:t>
            </a:r>
            <a:r>
              <a:rPr lang="zh-CN" altLang="en-US" sz="3600" dirty="0"/>
              <a:t>例</a:t>
            </a:r>
            <a:r>
              <a:rPr lang="en-US" altLang="zh-CN" sz="3600" dirty="0"/>
              <a:t>4-9</a:t>
            </a:r>
            <a:r>
              <a:rPr lang="zh-CN" altLang="en-US" sz="3600" dirty="0"/>
              <a:t>，</a:t>
            </a:r>
            <a:r>
              <a:rPr lang="en-US" altLang="zh-CN" sz="3600" dirty="0"/>
              <a:t>P80] </a:t>
            </a:r>
            <a:r>
              <a:rPr lang="zh-CN" altLang="en-US" sz="3600" dirty="0"/>
              <a:t>将整数按照数字逆序输出</a:t>
            </a:r>
          </a:p>
        </p:txBody>
      </p:sp>
      <p:sp>
        <p:nvSpPr>
          <p:cNvPr id="7" name="内容占位符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 smtClean="0"/>
              <a:t>while( x </a:t>
            </a:r>
            <a:r>
              <a:rPr lang="en-US" altLang="zh-CN" dirty="0"/>
              <a:t>!= </a:t>
            </a:r>
            <a:r>
              <a:rPr lang="en-US" altLang="zh-CN" dirty="0" smtClean="0"/>
              <a:t>0 )</a:t>
            </a:r>
          </a:p>
          <a:p>
            <a:pPr marL="0" indent="0">
              <a:buNone/>
            </a:pPr>
            <a:r>
              <a:rPr lang="en-US" altLang="zh-CN" dirty="0" smtClean="0"/>
              <a:t>{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 smtClean="0"/>
              <a:t>    </a:t>
            </a:r>
            <a:r>
              <a:rPr lang="en-US" altLang="zh-CN" dirty="0" err="1" smtClean="0">
                <a:solidFill>
                  <a:srgbClr val="FFFF00"/>
                </a:solidFill>
              </a:rPr>
              <a:t>printf</a:t>
            </a:r>
            <a:r>
              <a:rPr lang="en-US" altLang="zh-CN" dirty="0">
                <a:solidFill>
                  <a:srgbClr val="FFFF00"/>
                </a:solidFill>
              </a:rPr>
              <a:t>( "%</a:t>
            </a:r>
            <a:r>
              <a:rPr lang="en-US" altLang="zh-CN" dirty="0" smtClean="0">
                <a:solidFill>
                  <a:srgbClr val="FFFF00"/>
                </a:solidFill>
              </a:rPr>
              <a:t>d", x%10 );</a:t>
            </a:r>
            <a:endParaRPr lang="en-US" altLang="zh-CN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altLang="zh-CN" dirty="0" smtClean="0">
                <a:solidFill>
                  <a:srgbClr val="FFFF00"/>
                </a:solidFill>
              </a:rPr>
              <a:t>    </a:t>
            </a:r>
            <a:r>
              <a:rPr lang="en-US" altLang="zh-CN" dirty="0">
                <a:solidFill>
                  <a:srgbClr val="FFFF00"/>
                </a:solidFill>
              </a:rPr>
              <a:t>x = </a:t>
            </a:r>
            <a:r>
              <a:rPr lang="en-US" altLang="zh-CN" dirty="0" smtClean="0">
                <a:solidFill>
                  <a:srgbClr val="FFFF00"/>
                </a:solidFill>
              </a:rPr>
              <a:t>x/10;</a:t>
            </a:r>
          </a:p>
          <a:p>
            <a:pPr marL="0" indent="0">
              <a:buNone/>
            </a:pPr>
            <a:r>
              <a:rPr lang="en-US" altLang="zh-CN" dirty="0" smtClean="0"/>
              <a:t>}</a:t>
            </a:r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469C93-C33A-457B-B141-E0DA5E2594F6}" type="slidenum">
              <a:rPr lang="zh-CN" altLang="en-US" smtClean="0"/>
              <a:pPr>
                <a:defRPr/>
              </a:pPr>
              <a:t>33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85633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sz="3600" dirty="0"/>
              <a:t>[</a:t>
            </a:r>
            <a:r>
              <a:rPr lang="zh-CN" altLang="en-US" sz="3600" dirty="0"/>
              <a:t>例</a:t>
            </a:r>
            <a:r>
              <a:rPr lang="en-US" altLang="zh-CN" sz="3600" dirty="0"/>
              <a:t>4-9</a:t>
            </a:r>
            <a:r>
              <a:rPr lang="zh-CN" altLang="en-US" sz="3600" dirty="0"/>
              <a:t>，</a:t>
            </a:r>
            <a:r>
              <a:rPr lang="en-US" altLang="zh-CN" sz="3600" dirty="0"/>
              <a:t>P80] </a:t>
            </a:r>
            <a:r>
              <a:rPr lang="zh-CN" altLang="en-US" sz="3600" dirty="0"/>
              <a:t>将整数按照数字逆序输出</a:t>
            </a:r>
          </a:p>
        </p:txBody>
      </p:sp>
      <p:sp>
        <p:nvSpPr>
          <p:cNvPr id="7" name="内容占位符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 smtClean="0"/>
              <a:t>/</a:t>
            </a:r>
            <a:r>
              <a:rPr lang="zh-CN" altLang="en-US" dirty="0" smtClean="0"/>
              <a:t>* 用 </a:t>
            </a:r>
            <a:r>
              <a:rPr lang="en-US" altLang="zh-CN" dirty="0" smtClean="0"/>
              <a:t>do-while </a:t>
            </a:r>
            <a:r>
              <a:rPr lang="zh-CN" altLang="en-US" dirty="0" smtClean="0"/>
              <a:t>实现 *</a:t>
            </a:r>
            <a:r>
              <a:rPr lang="en-US" altLang="zh-CN" dirty="0" smtClean="0"/>
              <a:t>/</a:t>
            </a:r>
          </a:p>
          <a:p>
            <a:pPr marL="0" indent="0">
              <a:buNone/>
            </a:pPr>
            <a:r>
              <a:rPr lang="en-US" altLang="zh-CN" dirty="0" smtClean="0"/>
              <a:t>do {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 smtClean="0"/>
              <a:t>    </a:t>
            </a:r>
            <a:r>
              <a:rPr lang="en-US" altLang="zh-CN" dirty="0" err="1" smtClean="0">
                <a:solidFill>
                  <a:srgbClr val="FFFF00"/>
                </a:solidFill>
              </a:rPr>
              <a:t>printf</a:t>
            </a:r>
            <a:r>
              <a:rPr lang="en-US" altLang="zh-CN" dirty="0">
                <a:solidFill>
                  <a:srgbClr val="FFFF00"/>
                </a:solidFill>
              </a:rPr>
              <a:t>( "%</a:t>
            </a:r>
            <a:r>
              <a:rPr lang="en-US" altLang="zh-CN" dirty="0" smtClean="0">
                <a:solidFill>
                  <a:srgbClr val="FFFF00"/>
                </a:solidFill>
              </a:rPr>
              <a:t>d", x%10 );</a:t>
            </a:r>
            <a:endParaRPr lang="en-US" altLang="zh-CN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altLang="zh-CN" dirty="0" smtClean="0">
                <a:solidFill>
                  <a:srgbClr val="FFFF00"/>
                </a:solidFill>
              </a:rPr>
              <a:t>    </a:t>
            </a:r>
            <a:r>
              <a:rPr lang="en-US" altLang="zh-CN" dirty="0">
                <a:solidFill>
                  <a:srgbClr val="FFFF00"/>
                </a:solidFill>
              </a:rPr>
              <a:t>x = </a:t>
            </a:r>
            <a:r>
              <a:rPr lang="en-US" altLang="zh-CN" dirty="0" smtClean="0">
                <a:solidFill>
                  <a:srgbClr val="FFFF00"/>
                </a:solidFill>
              </a:rPr>
              <a:t>x/10;</a:t>
            </a:r>
          </a:p>
          <a:p>
            <a:pPr marL="0" indent="0">
              <a:buNone/>
            </a:pPr>
            <a:r>
              <a:rPr lang="en-US" altLang="zh-CN" dirty="0" smtClean="0"/>
              <a:t>} </a:t>
            </a:r>
            <a:r>
              <a:rPr lang="en-US" altLang="zh-CN" dirty="0"/>
              <a:t>while( x != 0 )</a:t>
            </a:r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>
                <a:solidFill>
                  <a:srgbClr val="FFFF00"/>
                </a:solidFill>
              </a:rPr>
              <a:t>用 </a:t>
            </a:r>
            <a:r>
              <a:rPr lang="en-US" altLang="zh-CN" dirty="0">
                <a:solidFill>
                  <a:srgbClr val="FFFF00"/>
                </a:solidFill>
              </a:rPr>
              <a:t>do-while </a:t>
            </a:r>
            <a:r>
              <a:rPr lang="zh-CN" altLang="en-US" dirty="0">
                <a:solidFill>
                  <a:srgbClr val="FFFF00"/>
                </a:solidFill>
              </a:rPr>
              <a:t>实现</a:t>
            </a:r>
            <a:r>
              <a:rPr lang="zh-CN" altLang="en-US" dirty="0" smtClean="0">
                <a:solidFill>
                  <a:srgbClr val="FFFF00"/>
                </a:solidFill>
              </a:rPr>
              <a:t>更好，对</a:t>
            </a:r>
            <a:r>
              <a:rPr lang="en-US" altLang="zh-CN" dirty="0" smtClean="0">
                <a:solidFill>
                  <a:srgbClr val="FF0000"/>
                </a:solidFill>
              </a:rPr>
              <a:t>0</a:t>
            </a:r>
            <a:r>
              <a:rPr lang="zh-CN" altLang="en-US" dirty="0" smtClean="0">
                <a:solidFill>
                  <a:srgbClr val="FFFF00"/>
                </a:solidFill>
              </a:rPr>
              <a:t>也</a:t>
            </a:r>
            <a:r>
              <a:rPr lang="en-US" altLang="zh-CN" dirty="0" smtClean="0">
                <a:solidFill>
                  <a:srgbClr val="FFFF00"/>
                </a:solidFill>
              </a:rPr>
              <a:t>work!!</a:t>
            </a:r>
            <a:endParaRPr lang="en-US" altLang="zh-CN" dirty="0">
              <a:solidFill>
                <a:srgbClr val="FFFF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469C93-C33A-457B-B141-E0DA5E2594F6}" type="slidenum">
              <a:rPr lang="zh-CN" altLang="en-US" smtClean="0"/>
              <a:pPr>
                <a:defRPr/>
              </a:pPr>
              <a:t>34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56311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/>
              <a:t>[</a:t>
            </a:r>
            <a:r>
              <a:rPr lang="zh-CN" altLang="en-US" dirty="0" smtClean="0"/>
              <a:t>例</a:t>
            </a:r>
            <a:r>
              <a:rPr lang="en-US" altLang="zh-CN" dirty="0" smtClean="0"/>
              <a:t>4-10</a:t>
            </a:r>
            <a:r>
              <a:rPr lang="zh-CN" altLang="en-US" dirty="0" smtClean="0"/>
              <a:t>，</a:t>
            </a:r>
            <a:r>
              <a:rPr lang="en-US" altLang="zh-CN" dirty="0" smtClean="0"/>
              <a:t>P81]</a:t>
            </a:r>
            <a:r>
              <a:rPr lang="zh-CN" altLang="en-US" dirty="0" smtClean="0"/>
              <a:t>求</a:t>
            </a:r>
            <a:r>
              <a:rPr lang="en-US" altLang="zh-CN" dirty="0" smtClean="0"/>
              <a:t>100</a:t>
            </a:r>
            <a:r>
              <a:rPr lang="zh-CN" altLang="en-US" dirty="0" smtClean="0"/>
              <a:t>以内的素数</a:t>
            </a: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zh-CN" altLang="en-US" dirty="0">
                <a:solidFill>
                  <a:srgbClr val="FF0000"/>
                </a:solidFill>
              </a:rPr>
              <a:t>每</a:t>
            </a:r>
            <a:r>
              <a:rPr lang="zh-CN" altLang="en-US" dirty="0" smtClean="0">
                <a:solidFill>
                  <a:srgbClr val="FF0000"/>
                </a:solidFill>
              </a:rPr>
              <a:t>行输出</a:t>
            </a:r>
            <a:r>
              <a:rPr lang="en-US" altLang="zh-CN" dirty="0" smtClean="0">
                <a:solidFill>
                  <a:srgbClr val="FF0000"/>
                </a:solidFill>
              </a:rPr>
              <a:t>10</a:t>
            </a:r>
            <a:r>
              <a:rPr lang="zh-CN" altLang="en-US" dirty="0" smtClean="0">
                <a:solidFill>
                  <a:srgbClr val="FF0000"/>
                </a:solidFill>
              </a:rPr>
              <a:t>个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zh-CN" altLang="en-US" dirty="0" smtClean="0"/>
              <a:t>需要考察的整数范围</a:t>
            </a:r>
            <a:endParaRPr lang="en-US" altLang="zh-CN" dirty="0" smtClean="0"/>
          </a:p>
          <a:p>
            <a:pPr marL="457200" lvl="1" indent="0">
              <a:buNone/>
            </a:pPr>
            <a:r>
              <a:rPr lang="en-US" altLang="zh-CN" dirty="0" smtClean="0"/>
              <a:t>2,3,4,…,100</a:t>
            </a:r>
          </a:p>
          <a:p>
            <a:r>
              <a:rPr lang="zh-CN" altLang="en-US" dirty="0" smtClean="0"/>
              <a:t>素数：没有真因子。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  对于整数 </a:t>
            </a:r>
            <a:r>
              <a:rPr lang="en-US" altLang="zh-CN" dirty="0" smtClean="0"/>
              <a:t>m</a:t>
            </a:r>
            <a:r>
              <a:rPr lang="zh-CN" altLang="en-US" dirty="0" smtClean="0"/>
              <a:t>，真因子的范围是：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1 &lt; </a:t>
            </a:r>
            <a:r>
              <a:rPr lang="zh-CN" altLang="en-US" dirty="0" smtClean="0"/>
              <a:t>真因子 </a:t>
            </a:r>
            <a:r>
              <a:rPr lang="en-US" altLang="zh-CN" dirty="0" smtClean="0"/>
              <a:t>&lt; m</a:t>
            </a:r>
          </a:p>
          <a:p>
            <a:pPr lvl="1"/>
            <a:r>
              <a:rPr lang="en-US" altLang="zh-CN" dirty="0"/>
              <a:t>1 &lt; </a:t>
            </a:r>
            <a:r>
              <a:rPr lang="zh-CN" altLang="en-US" dirty="0"/>
              <a:t>真因子 </a:t>
            </a:r>
            <a:r>
              <a:rPr lang="en-US" altLang="zh-CN" dirty="0" smtClean="0"/>
              <a:t>&lt;= m/2</a:t>
            </a:r>
            <a:endParaRPr lang="en-US" altLang="zh-CN" dirty="0"/>
          </a:p>
          <a:p>
            <a:pPr lvl="1"/>
            <a:r>
              <a:rPr lang="zh-CN" altLang="en-US" dirty="0" smtClean="0"/>
              <a:t>如非素数，必有真因子满足：</a:t>
            </a:r>
            <a:r>
              <a:rPr lang="en-US" altLang="zh-CN" dirty="0" smtClean="0"/>
              <a:t>1 </a:t>
            </a:r>
            <a:r>
              <a:rPr lang="en-US" altLang="zh-CN" dirty="0"/>
              <a:t>&lt; </a:t>
            </a:r>
            <a:r>
              <a:rPr lang="zh-CN" altLang="en-US" dirty="0"/>
              <a:t>真因子 </a:t>
            </a:r>
            <a:r>
              <a:rPr lang="en-US" altLang="zh-CN" dirty="0" smtClean="0"/>
              <a:t>&lt;= m</a:t>
            </a:r>
            <a:r>
              <a:rPr lang="en-US" altLang="zh-CN" baseline="30000" dirty="0" smtClean="0"/>
              <a:t>1/2</a:t>
            </a:r>
            <a:endParaRPr lang="en-US" altLang="zh-CN" dirty="0" smtClean="0"/>
          </a:p>
          <a:p>
            <a:r>
              <a:rPr lang="zh-CN" altLang="en-US" dirty="0" smtClean="0"/>
              <a:t>每行输出</a:t>
            </a:r>
            <a:r>
              <a:rPr lang="en-US" altLang="zh-CN" dirty="0" smtClean="0"/>
              <a:t>10</a:t>
            </a:r>
            <a:r>
              <a:rPr lang="zh-CN" altLang="en-US" dirty="0" smtClean="0"/>
              <a:t>个</a:t>
            </a:r>
            <a:endParaRPr lang="en-US" altLang="zh-CN" dirty="0" smtClean="0"/>
          </a:p>
          <a:p>
            <a:pPr lvl="1"/>
            <a:r>
              <a:rPr lang="zh-CN" altLang="en-US" dirty="0"/>
              <a:t>当</a:t>
            </a:r>
            <a:r>
              <a:rPr lang="zh-CN" altLang="en-US" dirty="0" smtClean="0"/>
              <a:t>个数是</a:t>
            </a:r>
            <a:r>
              <a:rPr lang="en-US" altLang="zh-CN" dirty="0" smtClean="0"/>
              <a:t>10</a:t>
            </a:r>
            <a:r>
              <a:rPr lang="zh-CN" altLang="en-US" dirty="0" smtClean="0"/>
              <a:t>的倍数时，输出</a:t>
            </a:r>
            <a:r>
              <a:rPr lang="zh-CN" altLang="en-US" dirty="0" smtClean="0">
                <a:solidFill>
                  <a:srgbClr val="FF0000"/>
                </a:solidFill>
              </a:rPr>
              <a:t>换行符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pPr marL="914400" lvl="2" indent="0">
              <a:buNone/>
            </a:pPr>
            <a:r>
              <a:rPr lang="en-US" altLang="zh-CN" dirty="0" err="1"/>
              <a:t>p</a:t>
            </a:r>
            <a:r>
              <a:rPr lang="en-US" altLang="zh-CN" dirty="0" err="1" smtClean="0"/>
              <a:t>rintf</a:t>
            </a:r>
            <a:r>
              <a:rPr lang="en-US" altLang="zh-CN" dirty="0" smtClean="0"/>
              <a:t>("</a:t>
            </a:r>
            <a:r>
              <a:rPr lang="en-US" altLang="zh-CN" dirty="0" smtClean="0">
                <a:solidFill>
                  <a:srgbClr val="FF0000"/>
                </a:solidFill>
              </a:rPr>
              <a:t>\n</a:t>
            </a:r>
            <a:r>
              <a:rPr lang="en-US" altLang="zh-CN" dirty="0" smtClean="0"/>
              <a:t>")</a:t>
            </a:r>
            <a:r>
              <a:rPr lang="en-US" altLang="zh-CN" dirty="0"/>
              <a:t>;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469C93-C33A-457B-B141-E0DA5E2594F6}" type="slidenum">
              <a:rPr lang="zh-CN" altLang="en-US" smtClean="0"/>
              <a:pPr>
                <a:defRPr/>
              </a:pPr>
              <a:t>35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08619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251520" y="188640"/>
            <a:ext cx="3816424" cy="6408712"/>
          </a:xfrm>
          <a:ln>
            <a:noFill/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dirty="0" smtClean="0"/>
              <a:t>#include&lt;</a:t>
            </a:r>
            <a:r>
              <a:rPr lang="en-US" altLang="zh-CN" dirty="0" err="1" smtClean="0"/>
              <a:t>stdio.h</a:t>
            </a:r>
            <a:r>
              <a:rPr lang="en-US" altLang="zh-CN" dirty="0" smtClean="0"/>
              <a:t>&gt;</a:t>
            </a:r>
          </a:p>
          <a:p>
            <a:pPr marL="0" indent="0">
              <a:buNone/>
            </a:pPr>
            <a:r>
              <a:rPr lang="en-US" altLang="zh-CN" dirty="0" smtClean="0">
                <a:solidFill>
                  <a:srgbClr val="FFFF00"/>
                </a:solidFill>
              </a:rPr>
              <a:t>#include&lt;</a:t>
            </a:r>
            <a:r>
              <a:rPr lang="en-US" altLang="zh-CN" dirty="0" err="1" smtClean="0">
                <a:solidFill>
                  <a:srgbClr val="FFFF00"/>
                </a:solidFill>
              </a:rPr>
              <a:t>math.h</a:t>
            </a:r>
            <a:r>
              <a:rPr lang="en-US" altLang="zh-CN" dirty="0" smtClean="0">
                <a:solidFill>
                  <a:srgbClr val="FFFF00"/>
                </a:solidFill>
              </a:rPr>
              <a:t>&gt;</a:t>
            </a:r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en-US" altLang="zh-CN" dirty="0" err="1" smtClean="0"/>
              <a:t>int</a:t>
            </a:r>
            <a:r>
              <a:rPr lang="en-US" altLang="zh-CN" dirty="0" smtClean="0"/>
              <a:t> count, m, n, i;</a:t>
            </a:r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count = 0</a:t>
            </a:r>
            <a:r>
              <a:rPr lang="zh-CN" altLang="en-US" dirty="0" smtClean="0"/>
              <a:t>；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zh-CN" altLang="en-US" dirty="0"/>
          </a:p>
        </p:txBody>
      </p:sp>
      <p:sp>
        <p:nvSpPr>
          <p:cNvPr id="5" name="内容占位符 4"/>
          <p:cNvSpPr>
            <a:spLocks noGrp="1"/>
          </p:cNvSpPr>
          <p:nvPr>
            <p:ph sz="half" idx="2"/>
          </p:nvPr>
        </p:nvSpPr>
        <p:spPr>
          <a:xfrm>
            <a:off x="4139952" y="188640"/>
            <a:ext cx="4690864" cy="6669360"/>
          </a:xfrm>
          <a:ln>
            <a:noFill/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dirty="0"/>
              <a:t>for( m = 2; m&lt;100; m++ )</a:t>
            </a:r>
          </a:p>
          <a:p>
            <a:pPr marL="0" indent="0">
              <a:buNone/>
            </a:pPr>
            <a:r>
              <a:rPr lang="en-US" altLang="zh-CN" dirty="0">
                <a:solidFill>
                  <a:srgbClr val="FF0000"/>
                </a:solidFill>
              </a:rPr>
              <a:t>{</a:t>
            </a:r>
          </a:p>
          <a:p>
            <a:pPr marL="0" indent="0">
              <a:buNone/>
            </a:pPr>
            <a:r>
              <a:rPr lang="en-US" altLang="zh-CN" dirty="0"/>
              <a:t>   n = </a:t>
            </a:r>
            <a:r>
              <a:rPr lang="en-US" altLang="zh-CN" dirty="0" err="1"/>
              <a:t>sqrt</a:t>
            </a:r>
            <a:r>
              <a:rPr lang="en-US" altLang="zh-CN" dirty="0"/>
              <a:t>(m);</a:t>
            </a:r>
          </a:p>
          <a:p>
            <a:pPr marL="0" indent="0">
              <a:buNone/>
            </a:pPr>
            <a:r>
              <a:rPr lang="en-US" altLang="zh-CN" dirty="0"/>
              <a:t>   for( i=2; i&lt;=n; i++ )</a:t>
            </a:r>
          </a:p>
          <a:p>
            <a:pPr marL="0" indent="0">
              <a:buNone/>
            </a:pPr>
            <a:r>
              <a:rPr lang="en-US" altLang="zh-CN" dirty="0"/>
              <a:t>      if( </a:t>
            </a:r>
            <a:r>
              <a:rPr lang="en-US" altLang="zh-CN" dirty="0" err="1"/>
              <a:t>m%i</a:t>
            </a:r>
            <a:r>
              <a:rPr lang="en-US" altLang="zh-CN" dirty="0"/>
              <a:t>==0 </a:t>
            </a:r>
            <a:r>
              <a:rPr lang="en-US" altLang="zh-CN" dirty="0" smtClean="0"/>
              <a:t>)</a:t>
            </a:r>
          </a:p>
          <a:p>
            <a:pPr marL="0" indent="0">
              <a:buNone/>
            </a:pPr>
            <a:r>
              <a:rPr lang="en-US" altLang="zh-CN" dirty="0" smtClean="0"/>
              <a:t>         </a:t>
            </a:r>
            <a:r>
              <a:rPr lang="en-US" altLang="zh-CN" dirty="0" smtClean="0">
                <a:solidFill>
                  <a:srgbClr val="FF0000"/>
                </a:solidFill>
              </a:rPr>
              <a:t>break</a:t>
            </a:r>
            <a:r>
              <a:rPr lang="en-US" altLang="zh-CN" dirty="0" smtClean="0"/>
              <a:t>;</a:t>
            </a:r>
          </a:p>
          <a:p>
            <a:pPr marL="0" indent="0">
              <a:buNone/>
            </a:pPr>
            <a:r>
              <a:rPr lang="en-US" altLang="zh-CN" dirty="0" smtClean="0"/>
              <a:t>   </a:t>
            </a:r>
            <a:r>
              <a:rPr lang="en-US" altLang="zh-CN" dirty="0"/>
              <a:t>if( i</a:t>
            </a:r>
            <a:r>
              <a:rPr lang="en-US" altLang="zh-CN" dirty="0" smtClean="0"/>
              <a:t>&lt;=n </a:t>
            </a:r>
            <a:r>
              <a:rPr lang="zh-CN" altLang="en-US" dirty="0" smtClean="0"/>
              <a:t>）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      </a:t>
            </a:r>
            <a:r>
              <a:rPr lang="en-US" altLang="zh-CN" dirty="0" smtClean="0">
                <a:solidFill>
                  <a:srgbClr val="FF0000"/>
                </a:solidFill>
              </a:rPr>
              <a:t>continue</a:t>
            </a:r>
            <a:r>
              <a:rPr lang="en-US" altLang="zh-CN" dirty="0" smtClean="0"/>
              <a:t>;</a:t>
            </a:r>
          </a:p>
          <a:p>
            <a:pPr marL="0" indent="0">
              <a:buNone/>
            </a:pPr>
            <a:r>
              <a:rPr lang="en-US" altLang="zh-CN" dirty="0" smtClean="0"/>
              <a:t>   </a:t>
            </a:r>
            <a:r>
              <a:rPr lang="en-US" altLang="zh-CN" dirty="0" err="1"/>
              <a:t>printf</a:t>
            </a:r>
            <a:r>
              <a:rPr lang="en-US" altLang="zh-CN" dirty="0" smtClean="0"/>
              <a:t>("%6d", m</a:t>
            </a:r>
            <a:r>
              <a:rPr lang="en-US" altLang="zh-CN" dirty="0"/>
              <a:t>);</a:t>
            </a:r>
          </a:p>
          <a:p>
            <a:pPr marL="0" indent="0">
              <a:buNone/>
            </a:pPr>
            <a:r>
              <a:rPr lang="en-US" altLang="zh-CN" dirty="0"/>
              <a:t>   count </a:t>
            </a:r>
            <a:r>
              <a:rPr lang="en-US" altLang="zh-CN" dirty="0" smtClean="0"/>
              <a:t>++;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if( count%10==0 )</a:t>
            </a:r>
          </a:p>
          <a:p>
            <a:pPr marL="0" indent="0">
              <a:buNone/>
            </a:pPr>
            <a:r>
              <a:rPr lang="en-US" altLang="zh-CN" dirty="0"/>
              <a:t>      </a:t>
            </a:r>
            <a:r>
              <a:rPr lang="en-US" altLang="zh-CN" dirty="0" err="1"/>
              <a:t>printf</a:t>
            </a:r>
            <a:r>
              <a:rPr lang="en-US" altLang="zh-CN" dirty="0" smtClean="0"/>
              <a:t>(</a:t>
            </a:r>
            <a:r>
              <a:rPr lang="en-US" altLang="zh-CN" dirty="0"/>
              <a:t>"</a:t>
            </a:r>
            <a:r>
              <a:rPr lang="en-US" altLang="zh-CN" dirty="0" smtClean="0"/>
              <a:t>\n</a:t>
            </a:r>
            <a:r>
              <a:rPr lang="en-US" altLang="zh-CN" dirty="0"/>
              <a:t>"</a:t>
            </a:r>
            <a:r>
              <a:rPr lang="en-US" altLang="zh-CN" dirty="0" smtClean="0"/>
              <a:t>);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>
                <a:solidFill>
                  <a:srgbClr val="FF0000"/>
                </a:solidFill>
              </a:rPr>
              <a:t>}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469C93-C33A-457B-B141-E0DA5E2594F6}" type="slidenum">
              <a:rPr lang="zh-CN" altLang="en-US" smtClean="0"/>
              <a:pPr>
                <a:defRPr/>
              </a:pPr>
              <a:t>36</a:t>
            </a:fld>
            <a:endParaRPr lang="en-US" altLang="zh-CN"/>
          </a:p>
        </p:txBody>
      </p:sp>
      <p:cxnSp>
        <p:nvCxnSpPr>
          <p:cNvPr id="7" name="直接连接符 6"/>
          <p:cNvCxnSpPr/>
          <p:nvPr/>
        </p:nvCxnSpPr>
        <p:spPr>
          <a:xfrm>
            <a:off x="3923928" y="0"/>
            <a:ext cx="72008" cy="68580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5975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/>
              <a:t>[</a:t>
            </a:r>
            <a:r>
              <a:rPr lang="zh-CN" altLang="en-US" dirty="0" smtClean="0"/>
              <a:t>例</a:t>
            </a:r>
            <a:r>
              <a:rPr lang="en-US" altLang="zh-CN" dirty="0" smtClean="0"/>
              <a:t>4-11</a:t>
            </a:r>
            <a:r>
              <a:rPr lang="zh-CN" altLang="en-US" dirty="0" smtClean="0"/>
              <a:t>，</a:t>
            </a:r>
            <a:r>
              <a:rPr lang="en-US" altLang="zh-CN" dirty="0" smtClean="0"/>
              <a:t>P82]</a:t>
            </a:r>
            <a:r>
              <a:rPr lang="zh-CN" altLang="en-US" dirty="0" smtClean="0"/>
              <a:t>计算并输出：</a:t>
            </a:r>
            <a:r>
              <a:rPr lang="zh-CN" altLang="en-US" dirty="0" smtClean="0">
                <a:solidFill>
                  <a:srgbClr val="FF0000"/>
                </a:solidFill>
              </a:rPr>
              <a:t>斐波那契数列</a:t>
            </a:r>
            <a:r>
              <a:rPr lang="zh-CN" altLang="en-US" dirty="0" smtClean="0"/>
              <a:t>前</a:t>
            </a:r>
            <a:r>
              <a:rPr lang="en-US" altLang="zh-CN" dirty="0" smtClean="0">
                <a:solidFill>
                  <a:srgbClr val="FF0000"/>
                </a:solidFill>
              </a:rPr>
              <a:t>10</a:t>
            </a:r>
            <a:r>
              <a:rPr lang="zh-CN" altLang="en-US" dirty="0" smtClean="0"/>
              <a:t>项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1 1 2 3 5 8 13 21 …</a:t>
            </a:r>
          </a:p>
          <a:p>
            <a:r>
              <a:rPr lang="zh-CN" altLang="en-US" dirty="0"/>
              <a:t>从第</a:t>
            </a:r>
            <a:r>
              <a:rPr lang="en-US" altLang="zh-CN" dirty="0"/>
              <a:t>3</a:t>
            </a:r>
            <a:r>
              <a:rPr lang="zh-CN" altLang="en-US" dirty="0"/>
              <a:t>项起，等于</a:t>
            </a:r>
            <a:r>
              <a:rPr lang="zh-CN" altLang="en-US" dirty="0">
                <a:solidFill>
                  <a:srgbClr val="FF0000"/>
                </a:solidFill>
              </a:rPr>
              <a:t>前</a:t>
            </a:r>
            <a:r>
              <a:rPr lang="en-US" altLang="zh-CN" dirty="0">
                <a:solidFill>
                  <a:srgbClr val="FF0000"/>
                </a:solidFill>
              </a:rPr>
              <a:t>2</a:t>
            </a:r>
            <a:r>
              <a:rPr lang="zh-CN" altLang="en-US" dirty="0">
                <a:solidFill>
                  <a:srgbClr val="FF0000"/>
                </a:solidFill>
              </a:rPr>
              <a:t>项</a:t>
            </a:r>
            <a:r>
              <a:rPr lang="zh-CN" altLang="en-US" dirty="0"/>
              <a:t>之</a:t>
            </a:r>
            <a:r>
              <a:rPr lang="zh-CN" altLang="en-US" dirty="0">
                <a:solidFill>
                  <a:srgbClr val="FF0000"/>
                </a:solidFill>
              </a:rPr>
              <a:t>和</a:t>
            </a:r>
          </a:p>
          <a:p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err="1" smtClean="0"/>
              <a:t>int</a:t>
            </a:r>
            <a:r>
              <a:rPr lang="en-US" altLang="zh-CN" dirty="0" smtClean="0"/>
              <a:t> x1, x2, x, i;</a:t>
            </a:r>
          </a:p>
          <a:p>
            <a:pPr marL="0" indent="0">
              <a:buNone/>
            </a:pPr>
            <a:r>
              <a:rPr lang="en-US" altLang="zh-CN" dirty="0"/>
              <a:t>x</a:t>
            </a:r>
            <a:r>
              <a:rPr lang="en-US" altLang="zh-CN" dirty="0" smtClean="0"/>
              <a:t>1 = x2 = 1;</a:t>
            </a:r>
          </a:p>
          <a:p>
            <a:pPr marL="0" indent="0">
              <a:buNone/>
            </a:pPr>
            <a:r>
              <a:rPr lang="en-US" altLang="zh-CN" dirty="0" err="1" smtClean="0"/>
              <a:t>printf</a:t>
            </a:r>
            <a:r>
              <a:rPr lang="en-US" altLang="zh-CN" dirty="0" smtClean="0"/>
              <a:t>("%6d%6d</a:t>
            </a:r>
            <a:r>
              <a:rPr lang="en-US" altLang="zh-CN" dirty="0"/>
              <a:t>"</a:t>
            </a:r>
            <a:r>
              <a:rPr lang="en-US" altLang="zh-CN" dirty="0" smtClean="0"/>
              <a:t>,x1,x2);</a:t>
            </a:r>
          </a:p>
          <a:p>
            <a:pPr marL="0" indent="0">
              <a:buNone/>
            </a:pPr>
            <a:endParaRPr lang="en-US" altLang="zh-CN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469C93-C33A-457B-B141-E0DA5E2594F6}" type="slidenum">
              <a:rPr lang="zh-CN" altLang="en-US" smtClean="0"/>
              <a:pPr>
                <a:defRPr/>
              </a:pPr>
              <a:t>37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08619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/>
              <a:t>[</a:t>
            </a:r>
            <a:r>
              <a:rPr lang="zh-CN" altLang="en-US" dirty="0" smtClean="0"/>
              <a:t>例</a:t>
            </a:r>
            <a:r>
              <a:rPr lang="en-US" altLang="zh-CN" dirty="0" smtClean="0"/>
              <a:t>4-11</a:t>
            </a:r>
            <a:r>
              <a:rPr lang="zh-CN" altLang="en-US" dirty="0" smtClean="0"/>
              <a:t>，</a:t>
            </a:r>
            <a:r>
              <a:rPr lang="en-US" altLang="zh-CN" dirty="0" smtClean="0"/>
              <a:t>P82]</a:t>
            </a:r>
            <a:r>
              <a:rPr lang="zh-CN" altLang="en-US" dirty="0" smtClean="0"/>
              <a:t>计算并输出：</a:t>
            </a:r>
            <a:r>
              <a:rPr lang="zh-CN" altLang="en-US" dirty="0" smtClean="0">
                <a:solidFill>
                  <a:srgbClr val="FF0000"/>
                </a:solidFill>
              </a:rPr>
              <a:t>斐波那契数列</a:t>
            </a:r>
            <a:r>
              <a:rPr lang="zh-CN" altLang="en-US" dirty="0" smtClean="0"/>
              <a:t>前</a:t>
            </a:r>
            <a:r>
              <a:rPr lang="en-US" altLang="zh-CN" dirty="0" smtClean="0">
                <a:solidFill>
                  <a:srgbClr val="FF0000"/>
                </a:solidFill>
              </a:rPr>
              <a:t>10</a:t>
            </a:r>
            <a:r>
              <a:rPr lang="zh-CN" altLang="en-US" dirty="0" smtClean="0"/>
              <a:t>项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zh-CN" dirty="0" smtClean="0"/>
              <a:t>for( i=3; i&lt;=10; i++ )</a:t>
            </a:r>
          </a:p>
          <a:p>
            <a:pPr marL="0" indent="0">
              <a:buNone/>
            </a:pPr>
            <a:r>
              <a:rPr lang="en-US" altLang="zh-CN" dirty="0" smtClean="0"/>
              <a:t>{</a:t>
            </a:r>
          </a:p>
          <a:p>
            <a:pPr marL="0" indent="0">
              <a:buNone/>
            </a:pPr>
            <a:r>
              <a:rPr lang="en-US" altLang="zh-CN" dirty="0" smtClean="0"/>
              <a:t>   x = x1 + x2;</a:t>
            </a:r>
          </a:p>
          <a:p>
            <a:pPr marL="0" indent="0">
              <a:buNone/>
            </a:pPr>
            <a:r>
              <a:rPr lang="en-US" altLang="zh-CN" dirty="0" smtClean="0"/>
              <a:t>   </a:t>
            </a:r>
            <a:r>
              <a:rPr lang="en-US" altLang="zh-CN" dirty="0" err="1" smtClean="0"/>
              <a:t>printf</a:t>
            </a:r>
            <a:r>
              <a:rPr lang="en-US" altLang="zh-CN" dirty="0" smtClean="0"/>
              <a:t>("%6d",x);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</a:t>
            </a:r>
            <a:r>
              <a:rPr lang="en-US" altLang="zh-CN" dirty="0" smtClean="0">
                <a:solidFill>
                  <a:srgbClr val="FFFF00"/>
                </a:solidFill>
              </a:rPr>
              <a:t>x1 = x2;</a:t>
            </a:r>
          </a:p>
          <a:p>
            <a:pPr marL="0" indent="0">
              <a:buNone/>
            </a:pPr>
            <a:r>
              <a:rPr lang="en-US" altLang="zh-CN" dirty="0">
                <a:solidFill>
                  <a:srgbClr val="FFFF00"/>
                </a:solidFill>
              </a:rPr>
              <a:t> </a:t>
            </a:r>
            <a:r>
              <a:rPr lang="en-US" altLang="zh-CN" dirty="0" smtClean="0">
                <a:solidFill>
                  <a:srgbClr val="FFFF00"/>
                </a:solidFill>
              </a:rPr>
              <a:t>  x2 = x;</a:t>
            </a:r>
          </a:p>
          <a:p>
            <a:pPr marL="0" indent="0">
              <a:buNone/>
            </a:pPr>
            <a:r>
              <a:rPr lang="en-US" altLang="zh-CN" dirty="0" smtClean="0"/>
              <a:t>}</a:t>
            </a:r>
          </a:p>
          <a:p>
            <a:pPr marL="0" indent="0">
              <a:buNone/>
            </a:pPr>
            <a:r>
              <a:rPr lang="en-US" altLang="zh-CN" dirty="0" err="1" smtClean="0"/>
              <a:t>printf</a:t>
            </a:r>
            <a:r>
              <a:rPr lang="en-US" altLang="zh-CN" dirty="0" smtClean="0"/>
              <a:t>("\n");</a:t>
            </a:r>
          </a:p>
          <a:p>
            <a:pPr marL="0" indent="0">
              <a:buNone/>
            </a:pPr>
            <a:endParaRPr lang="en-US" altLang="zh-CN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469C93-C33A-457B-B141-E0DA5E2594F6}" type="slidenum">
              <a:rPr lang="zh-CN" altLang="en-US" smtClean="0"/>
              <a:pPr>
                <a:defRPr/>
              </a:pPr>
              <a:t>38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3449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[</a:t>
            </a:r>
            <a:r>
              <a:rPr lang="zh-CN" altLang="en-US" dirty="0" smtClean="0"/>
              <a:t>例</a:t>
            </a:r>
            <a:r>
              <a:rPr lang="en-US" altLang="zh-CN" dirty="0" smtClean="0"/>
              <a:t>4-12</a:t>
            </a:r>
            <a:r>
              <a:rPr lang="zh-CN" altLang="en-US" dirty="0" smtClean="0"/>
              <a:t>，</a:t>
            </a:r>
            <a:r>
              <a:rPr lang="en-US" altLang="zh-CN" dirty="0" smtClean="0"/>
              <a:t>P82]</a:t>
            </a:r>
            <a:r>
              <a:rPr lang="zh-CN" altLang="en-US" dirty="0" smtClean="0"/>
              <a:t>穷举算法（搬砖）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男人：</a:t>
            </a:r>
            <a:r>
              <a:rPr lang="en-US" altLang="zh-CN" dirty="0" smtClean="0">
                <a:solidFill>
                  <a:srgbClr val="FF0000"/>
                </a:solidFill>
              </a:rPr>
              <a:t>3</a:t>
            </a:r>
            <a:r>
              <a:rPr lang="zh-CN" altLang="en-US" dirty="0" smtClean="0"/>
              <a:t>块</a:t>
            </a:r>
            <a:r>
              <a:rPr lang="en-US" altLang="zh-CN" dirty="0" smtClean="0"/>
              <a:t>/</a:t>
            </a:r>
            <a:r>
              <a:rPr lang="zh-CN" altLang="en-US" dirty="0" smtClean="0"/>
              <a:t>人</a:t>
            </a:r>
            <a:endParaRPr lang="en-US" altLang="zh-CN" dirty="0" smtClean="0"/>
          </a:p>
          <a:p>
            <a:r>
              <a:rPr lang="zh-CN" altLang="en-US" dirty="0" smtClean="0"/>
              <a:t>女人：</a:t>
            </a:r>
            <a:r>
              <a:rPr lang="en-US" altLang="zh-CN" dirty="0" smtClean="0">
                <a:solidFill>
                  <a:srgbClr val="FF0000"/>
                </a:solidFill>
              </a:rPr>
              <a:t>2</a:t>
            </a:r>
            <a:r>
              <a:rPr lang="zh-CN" altLang="en-US" dirty="0" smtClean="0"/>
              <a:t>块</a:t>
            </a:r>
            <a:r>
              <a:rPr lang="en-US" altLang="zh-CN" dirty="0" smtClean="0"/>
              <a:t>/</a:t>
            </a:r>
            <a:r>
              <a:rPr lang="zh-CN" altLang="en-US" dirty="0" smtClean="0"/>
              <a:t>人</a:t>
            </a:r>
            <a:endParaRPr lang="en-US" altLang="zh-CN" dirty="0" smtClean="0"/>
          </a:p>
          <a:p>
            <a:r>
              <a:rPr lang="zh-CN" altLang="en-US" dirty="0" smtClean="0"/>
              <a:t>小孩：</a:t>
            </a:r>
            <a:r>
              <a:rPr lang="en-US" altLang="zh-CN" dirty="0" smtClean="0">
                <a:solidFill>
                  <a:srgbClr val="FF0000"/>
                </a:solidFill>
              </a:rPr>
              <a:t>1</a:t>
            </a:r>
            <a:r>
              <a:rPr lang="zh-CN" altLang="en-US" dirty="0" smtClean="0"/>
              <a:t>块</a:t>
            </a:r>
            <a:r>
              <a:rPr lang="en-US" altLang="zh-CN" dirty="0" smtClean="0"/>
              <a:t>/</a:t>
            </a:r>
            <a:r>
              <a:rPr lang="en-US" altLang="zh-CN" dirty="0" smtClean="0">
                <a:solidFill>
                  <a:srgbClr val="FF0000"/>
                </a:solidFill>
              </a:rPr>
              <a:t>2</a:t>
            </a:r>
            <a:r>
              <a:rPr lang="zh-CN" altLang="en-US" dirty="0" smtClean="0"/>
              <a:t>人</a:t>
            </a:r>
            <a:endParaRPr lang="en-US" altLang="zh-CN" dirty="0" smtClean="0"/>
          </a:p>
          <a:p>
            <a:r>
              <a:rPr lang="zh-CN" altLang="en-US" dirty="0"/>
              <a:t>问</a:t>
            </a:r>
            <a:r>
              <a:rPr lang="zh-CN" altLang="en-US" dirty="0" smtClean="0"/>
              <a:t>：</a:t>
            </a:r>
            <a:r>
              <a:rPr lang="en-US" altLang="zh-CN" dirty="0" smtClean="0">
                <a:solidFill>
                  <a:srgbClr val="FF0000"/>
                </a:solidFill>
              </a:rPr>
              <a:t>45</a:t>
            </a:r>
            <a:r>
              <a:rPr lang="zh-CN" altLang="en-US" dirty="0" smtClean="0"/>
              <a:t>人搬</a:t>
            </a:r>
            <a:r>
              <a:rPr lang="en-US" altLang="zh-CN" dirty="0" smtClean="0">
                <a:solidFill>
                  <a:srgbClr val="FF0000"/>
                </a:solidFill>
              </a:rPr>
              <a:t>45</a:t>
            </a:r>
            <a:r>
              <a:rPr lang="zh-CN" altLang="en-US" dirty="0" smtClean="0"/>
              <a:t>块砖，有多少种搬法？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en-US" altLang="zh-CN" dirty="0" err="1" smtClean="0"/>
              <a:t>int</a:t>
            </a:r>
            <a:r>
              <a:rPr lang="en-US" altLang="zh-CN" dirty="0" smtClean="0"/>
              <a:t> men, women, child;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469C93-C33A-457B-B141-E0DA5E2594F6}" type="slidenum">
              <a:rPr lang="zh-CN" altLang="en-US" smtClean="0"/>
              <a:pPr>
                <a:defRPr/>
              </a:pPr>
              <a:t>39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20794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switch</a:t>
            </a:r>
            <a:r>
              <a:rPr lang="zh-CN" altLang="en-US" dirty="0" smtClean="0"/>
              <a:t>语句流程图</a:t>
            </a:r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6A2224-08F2-472E-818A-E72F6E704BF6}" type="slidenum">
              <a:rPr lang="zh-CN" altLang="en-US" smtClean="0"/>
              <a:pPr>
                <a:defRPr/>
              </a:pPr>
              <a:t>4</a:t>
            </a:fld>
            <a:endParaRPr lang="en-US" altLang="zh-CN"/>
          </a:p>
        </p:txBody>
      </p:sp>
      <p:grpSp>
        <p:nvGrpSpPr>
          <p:cNvPr id="31" name="Group 4"/>
          <p:cNvGrpSpPr>
            <a:grpSpLocks/>
          </p:cNvGrpSpPr>
          <p:nvPr/>
        </p:nvGrpSpPr>
        <p:grpSpPr bwMode="auto">
          <a:xfrm>
            <a:off x="251520" y="1628063"/>
            <a:ext cx="7728550" cy="5185313"/>
            <a:chOff x="2714" y="1380"/>
            <a:chExt cx="6894" cy="5944"/>
          </a:xfrm>
          <a:noFill/>
        </p:grpSpPr>
        <p:grpSp>
          <p:nvGrpSpPr>
            <p:cNvPr id="32" name="Group 5"/>
            <p:cNvGrpSpPr>
              <a:grpSpLocks/>
            </p:cNvGrpSpPr>
            <p:nvPr/>
          </p:nvGrpSpPr>
          <p:grpSpPr bwMode="auto">
            <a:xfrm>
              <a:off x="2714" y="1380"/>
              <a:ext cx="6894" cy="5944"/>
              <a:chOff x="2254" y="9924"/>
              <a:chExt cx="6894" cy="5944"/>
            </a:xfrm>
            <a:grpFill/>
          </p:grpSpPr>
          <p:sp>
            <p:nvSpPr>
              <p:cNvPr id="34" name="Line 6"/>
              <p:cNvSpPr>
                <a:spLocks noChangeShapeType="1"/>
              </p:cNvSpPr>
              <p:nvPr/>
            </p:nvSpPr>
            <p:spPr bwMode="auto">
              <a:xfrm>
                <a:off x="5648" y="14803"/>
                <a:ext cx="285" cy="0"/>
              </a:xfrm>
              <a:prstGeom prst="line">
                <a:avLst/>
              </a:prstGeom>
              <a:grpFill/>
              <a:ln w="38100">
                <a:solidFill>
                  <a:srgbClr val="FFC000"/>
                </a:solidFill>
                <a:prstDash val="sysDot"/>
                <a:round/>
                <a:headEnd/>
                <a:tailEnd/>
              </a:ln>
              <a:extLst/>
            </p:spPr>
            <p:txBody>
              <a:bodyPr/>
              <a:lstStyle/>
              <a:p>
                <a:endParaRPr lang="zh-CN" altLang="en-US" sz="1600">
                  <a:latin typeface="+mn-ea"/>
                  <a:ea typeface="+mn-ea"/>
                </a:endParaRPr>
              </a:p>
            </p:txBody>
          </p:sp>
          <p:grpSp>
            <p:nvGrpSpPr>
              <p:cNvPr id="35" name="Group 7"/>
              <p:cNvGrpSpPr>
                <a:grpSpLocks/>
              </p:cNvGrpSpPr>
              <p:nvPr/>
            </p:nvGrpSpPr>
            <p:grpSpPr bwMode="auto">
              <a:xfrm>
                <a:off x="2254" y="9924"/>
                <a:ext cx="6894" cy="5944"/>
                <a:chOff x="2254" y="1300"/>
                <a:chExt cx="6894" cy="5944"/>
              </a:xfrm>
              <a:grpFill/>
            </p:grpSpPr>
            <p:sp>
              <p:nvSpPr>
                <p:cNvPr id="38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3849" y="2872"/>
                  <a:ext cx="480" cy="406"/>
                </a:xfrm>
                <a:prstGeom prst="rect">
                  <a:avLst/>
                </a:prstGeom>
                <a:noFill/>
                <a:ln w="38100">
                  <a:noFill/>
                  <a:miter lim="800000"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9pPr>
                </a:lstStyle>
                <a:p>
                  <a:pPr algn="just"/>
                  <a:r>
                    <a:rPr lang="zh-CN" altLang="en-US" sz="1600" dirty="0">
                      <a:latin typeface="+mn-ea"/>
                      <a:ea typeface="+mn-ea"/>
                    </a:rPr>
                    <a:t>假</a:t>
                  </a:r>
                </a:p>
              </p:txBody>
            </p:sp>
            <p:sp>
              <p:nvSpPr>
                <p:cNvPr id="39" name="AutoShape 9"/>
                <p:cNvSpPr>
                  <a:spLocks noChangeArrowheads="1"/>
                </p:cNvSpPr>
                <p:nvPr/>
              </p:nvSpPr>
              <p:spPr bwMode="auto">
                <a:xfrm>
                  <a:off x="2254" y="2911"/>
                  <a:ext cx="1740" cy="780"/>
                </a:xfrm>
                <a:prstGeom prst="flowChartDecision">
                  <a:avLst/>
                </a:prstGeom>
                <a:grpFill/>
                <a:ln w="38100">
                  <a:solidFill>
                    <a:srgbClr val="FFC000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/>
                <a:p>
                  <a:pPr algn="just" eaLnBrk="0" hangingPunct="0"/>
                  <a:r>
                    <a:rPr lang="en-US" altLang="zh-CN" sz="1600" dirty="0" smtClean="0">
                      <a:latin typeface="+mn-ea"/>
                      <a:ea typeface="+mn-ea"/>
                    </a:rPr>
                    <a:t>v=</a:t>
                  </a:r>
                  <a:r>
                    <a:rPr lang="zh-CN" altLang="en-US" sz="1600" dirty="0" smtClean="0">
                      <a:latin typeface="+mn-ea"/>
                      <a:ea typeface="+mn-ea"/>
                    </a:rPr>
                    <a:t>常量</a:t>
                  </a:r>
                  <a:r>
                    <a:rPr lang="zh-CN" altLang="en-US" sz="1600" dirty="0" smtClean="0">
                      <a:solidFill>
                        <a:srgbClr val="FF0000"/>
                      </a:solidFill>
                      <a:latin typeface="+mn-ea"/>
                      <a:ea typeface="+mn-ea"/>
                    </a:rPr>
                    <a:t>1</a:t>
                  </a:r>
                  <a:r>
                    <a:rPr lang="zh-CN" altLang="en-US" sz="1600" dirty="0" smtClean="0">
                      <a:latin typeface="+mn-ea"/>
                      <a:ea typeface="+mn-ea"/>
                    </a:rPr>
                    <a:t>？</a:t>
                  </a:r>
                  <a:endParaRPr lang="en-US" altLang="zh-CN" sz="1600" dirty="0" smtClean="0">
                    <a:latin typeface="+mn-ea"/>
                    <a:ea typeface="+mn-ea"/>
                  </a:endParaRPr>
                </a:p>
                <a:p>
                  <a:pPr algn="just" eaLnBrk="0" hangingPunct="0"/>
                  <a:endParaRPr lang="zh-CN" altLang="en-US" sz="1600" dirty="0">
                    <a:latin typeface="+mn-ea"/>
                    <a:ea typeface="+mn-ea"/>
                  </a:endParaRPr>
                </a:p>
              </p:txBody>
            </p:sp>
            <p:sp>
              <p:nvSpPr>
                <p:cNvPr id="41" name="AutoShape 11"/>
                <p:cNvSpPr>
                  <a:spLocks noChangeArrowheads="1"/>
                </p:cNvSpPr>
                <p:nvPr/>
              </p:nvSpPr>
              <p:spPr bwMode="auto">
                <a:xfrm>
                  <a:off x="2723" y="5973"/>
                  <a:ext cx="803" cy="413"/>
                </a:xfrm>
                <a:prstGeom prst="flowChartProcess">
                  <a:avLst/>
                </a:prstGeom>
                <a:grpFill/>
                <a:ln w="38100">
                  <a:solidFill>
                    <a:srgbClr val="FFC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zh-CN" altLang="en-US" sz="1600" dirty="0" smtClean="0">
                      <a:latin typeface="+mn-ea"/>
                      <a:ea typeface="+mn-ea"/>
                    </a:rPr>
                    <a:t>语句段1</a:t>
                  </a:r>
                  <a:endParaRPr lang="zh-CN" altLang="en-US" sz="1600" dirty="0">
                    <a:latin typeface="+mn-ea"/>
                    <a:ea typeface="+mn-ea"/>
                  </a:endParaRPr>
                </a:p>
              </p:txBody>
            </p:sp>
            <p:sp>
              <p:nvSpPr>
                <p:cNvPr id="42" name="AutoShape 12"/>
                <p:cNvSpPr>
                  <a:spLocks noChangeArrowheads="1"/>
                </p:cNvSpPr>
                <p:nvPr/>
              </p:nvSpPr>
              <p:spPr bwMode="auto">
                <a:xfrm>
                  <a:off x="4242" y="5973"/>
                  <a:ext cx="803" cy="413"/>
                </a:xfrm>
                <a:prstGeom prst="flowChartProcess">
                  <a:avLst/>
                </a:prstGeom>
                <a:grpFill/>
                <a:ln w="38100">
                  <a:solidFill>
                    <a:srgbClr val="FFC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zh-CN" altLang="en-US" sz="1600" dirty="0" smtClean="0">
                      <a:latin typeface="+mn-ea"/>
                      <a:ea typeface="+mn-ea"/>
                    </a:rPr>
                    <a:t>语句</a:t>
                  </a:r>
                  <a:r>
                    <a:rPr lang="zh-CN" altLang="en-US" sz="1600" dirty="0">
                      <a:latin typeface="+mn-ea"/>
                    </a:rPr>
                    <a:t>段</a:t>
                  </a:r>
                  <a:r>
                    <a:rPr lang="zh-CN" altLang="en-US" sz="1600" dirty="0" smtClean="0">
                      <a:latin typeface="+mn-ea"/>
                      <a:ea typeface="+mn-ea"/>
                    </a:rPr>
                    <a:t>2</a:t>
                  </a:r>
                  <a:endParaRPr lang="zh-CN" altLang="en-US" sz="1600" dirty="0">
                    <a:latin typeface="+mn-ea"/>
                    <a:ea typeface="+mn-ea"/>
                  </a:endParaRPr>
                </a:p>
              </p:txBody>
            </p:sp>
            <p:sp>
              <p:nvSpPr>
                <p:cNvPr id="43" name="AutoShape 13"/>
                <p:cNvSpPr>
                  <a:spLocks noChangeArrowheads="1"/>
                </p:cNvSpPr>
                <p:nvPr/>
              </p:nvSpPr>
              <p:spPr bwMode="auto">
                <a:xfrm>
                  <a:off x="6752" y="5973"/>
                  <a:ext cx="803" cy="413"/>
                </a:xfrm>
                <a:prstGeom prst="flowChartProcess">
                  <a:avLst/>
                </a:prstGeom>
                <a:grpFill/>
                <a:ln w="38100">
                  <a:solidFill>
                    <a:srgbClr val="FFC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zh-CN" altLang="en-US" sz="1600" dirty="0" smtClean="0">
                      <a:latin typeface="+mn-ea"/>
                      <a:ea typeface="+mn-ea"/>
                    </a:rPr>
                    <a:t>语句</a:t>
                  </a:r>
                  <a:r>
                    <a:rPr lang="zh-CN" altLang="en-US" sz="1600" dirty="0">
                      <a:latin typeface="+mn-ea"/>
                    </a:rPr>
                    <a:t>段</a:t>
                  </a:r>
                  <a:r>
                    <a:rPr lang="en-US" altLang="zh-CN" sz="1600" dirty="0" smtClean="0">
                      <a:latin typeface="+mn-ea"/>
                      <a:ea typeface="+mn-ea"/>
                    </a:rPr>
                    <a:t>n</a:t>
                  </a:r>
                  <a:endParaRPr lang="en-US" altLang="zh-CN" sz="1600" dirty="0">
                    <a:latin typeface="+mn-ea"/>
                    <a:ea typeface="+mn-ea"/>
                  </a:endParaRPr>
                </a:p>
              </p:txBody>
            </p:sp>
            <p:sp>
              <p:nvSpPr>
                <p:cNvPr id="44" name="AutoShape 14"/>
                <p:cNvSpPr>
                  <a:spLocks noChangeArrowheads="1"/>
                </p:cNvSpPr>
                <p:nvPr/>
              </p:nvSpPr>
              <p:spPr bwMode="auto">
                <a:xfrm>
                  <a:off x="8024" y="5973"/>
                  <a:ext cx="1124" cy="413"/>
                </a:xfrm>
                <a:prstGeom prst="flowChartProcess">
                  <a:avLst/>
                </a:prstGeom>
                <a:grpFill/>
                <a:ln w="38100">
                  <a:solidFill>
                    <a:srgbClr val="FFC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zh-CN" altLang="en-US" sz="1600" dirty="0" smtClean="0">
                      <a:latin typeface="+mn-ea"/>
                      <a:ea typeface="+mn-ea"/>
                    </a:rPr>
                    <a:t>语句</a:t>
                  </a:r>
                  <a:r>
                    <a:rPr lang="zh-CN" altLang="en-US" sz="1600" dirty="0">
                      <a:latin typeface="+mn-ea"/>
                    </a:rPr>
                    <a:t>段</a:t>
                  </a:r>
                  <a:r>
                    <a:rPr lang="en-US" altLang="zh-CN" sz="1600" dirty="0" smtClean="0">
                      <a:latin typeface="+mn-ea"/>
                      <a:ea typeface="+mn-ea"/>
                    </a:rPr>
                    <a:t>n+1</a:t>
                  </a:r>
                  <a:endParaRPr lang="en-US" altLang="zh-CN" sz="1600" dirty="0">
                    <a:latin typeface="+mn-ea"/>
                    <a:ea typeface="+mn-ea"/>
                  </a:endParaRPr>
                </a:p>
              </p:txBody>
            </p:sp>
            <p:sp>
              <p:nvSpPr>
                <p:cNvPr id="45" name="Line 15"/>
                <p:cNvSpPr>
                  <a:spLocks noChangeShapeType="1"/>
                </p:cNvSpPr>
                <p:nvPr/>
              </p:nvSpPr>
              <p:spPr bwMode="auto">
                <a:xfrm>
                  <a:off x="3119" y="3691"/>
                  <a:ext cx="10" cy="2260"/>
                </a:xfrm>
                <a:prstGeom prst="line">
                  <a:avLst/>
                </a:prstGeom>
                <a:grpFill/>
                <a:ln w="38100">
                  <a:solidFill>
                    <a:srgbClr val="FFC000"/>
                  </a:solidFill>
                  <a:round/>
                  <a:headEnd/>
                  <a:tailEnd type="triangle" w="med" len="med"/>
                </a:ln>
                <a:extLst/>
              </p:spPr>
              <p:txBody>
                <a:bodyPr/>
                <a:lstStyle/>
                <a:p>
                  <a:endParaRPr lang="zh-CN" altLang="en-US" sz="1600">
                    <a:latin typeface="+mn-ea"/>
                    <a:ea typeface="+mn-ea"/>
                  </a:endParaRPr>
                </a:p>
              </p:txBody>
            </p:sp>
            <p:sp>
              <p:nvSpPr>
                <p:cNvPr id="46" name="Line 16"/>
                <p:cNvSpPr>
                  <a:spLocks noChangeShapeType="1"/>
                </p:cNvSpPr>
                <p:nvPr/>
              </p:nvSpPr>
              <p:spPr bwMode="auto">
                <a:xfrm>
                  <a:off x="4655" y="4320"/>
                  <a:ext cx="0" cy="1675"/>
                </a:xfrm>
                <a:prstGeom prst="line">
                  <a:avLst/>
                </a:prstGeom>
                <a:grpFill/>
                <a:ln w="38100">
                  <a:solidFill>
                    <a:srgbClr val="FFC000"/>
                  </a:solidFill>
                  <a:round/>
                  <a:headEnd/>
                  <a:tailEnd type="triangle" w="med" len="med"/>
                </a:ln>
                <a:extLst/>
              </p:spPr>
              <p:txBody>
                <a:bodyPr/>
                <a:lstStyle/>
                <a:p>
                  <a:endParaRPr lang="zh-CN" altLang="en-US" sz="1600">
                    <a:latin typeface="+mn-ea"/>
                    <a:ea typeface="+mn-ea"/>
                  </a:endParaRPr>
                </a:p>
              </p:txBody>
            </p:sp>
            <p:sp>
              <p:nvSpPr>
                <p:cNvPr id="47" name="Freeform 17"/>
                <p:cNvSpPr>
                  <a:spLocks/>
                </p:cNvSpPr>
                <p:nvPr/>
              </p:nvSpPr>
              <p:spPr bwMode="auto">
                <a:xfrm>
                  <a:off x="3965" y="3291"/>
                  <a:ext cx="680" cy="280"/>
                </a:xfrm>
                <a:custGeom>
                  <a:avLst/>
                  <a:gdLst>
                    <a:gd name="T0" fmla="*/ 0 w 675"/>
                    <a:gd name="T1" fmla="*/ 0 h 462"/>
                    <a:gd name="T2" fmla="*/ 685 w 675"/>
                    <a:gd name="T3" fmla="*/ 0 h 462"/>
                    <a:gd name="T4" fmla="*/ 685 w 675"/>
                    <a:gd name="T5" fmla="*/ 170 h 462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675" h="462">
                      <a:moveTo>
                        <a:pt x="0" y="0"/>
                      </a:moveTo>
                      <a:lnTo>
                        <a:pt x="675" y="0"/>
                      </a:lnTo>
                      <a:lnTo>
                        <a:pt x="675" y="462"/>
                      </a:lnTo>
                    </a:path>
                  </a:pathLst>
                </a:custGeom>
                <a:grpFill/>
                <a:ln w="38100">
                  <a:solidFill>
                    <a:srgbClr val="FFC000"/>
                  </a:solidFill>
                  <a:round/>
                  <a:headEnd type="none" w="med" len="med"/>
                  <a:tailEnd type="triangle" w="med" len="med"/>
                </a:ln>
                <a:extLst/>
              </p:spPr>
              <p:txBody>
                <a:bodyPr/>
                <a:lstStyle/>
                <a:p>
                  <a:endParaRPr lang="zh-CN" altLang="en-US" sz="1600">
                    <a:latin typeface="+mn-ea"/>
                    <a:ea typeface="+mn-ea"/>
                  </a:endParaRPr>
                </a:p>
              </p:txBody>
            </p:sp>
            <p:sp>
              <p:nvSpPr>
                <p:cNvPr id="48" name="Line 18"/>
                <p:cNvSpPr>
                  <a:spLocks noChangeShapeType="1"/>
                </p:cNvSpPr>
                <p:nvPr/>
              </p:nvSpPr>
              <p:spPr bwMode="auto">
                <a:xfrm flipH="1">
                  <a:off x="3122" y="2539"/>
                  <a:ext cx="5" cy="401"/>
                </a:xfrm>
                <a:prstGeom prst="line">
                  <a:avLst/>
                </a:prstGeom>
                <a:grpFill/>
                <a:ln w="38100">
                  <a:solidFill>
                    <a:srgbClr val="FFC000"/>
                  </a:solidFill>
                  <a:round/>
                  <a:headEnd/>
                  <a:tailEnd type="triangle" w="med" len="med"/>
                </a:ln>
                <a:extLst/>
              </p:spPr>
              <p:txBody>
                <a:bodyPr/>
                <a:lstStyle/>
                <a:p>
                  <a:endParaRPr lang="zh-CN" altLang="en-US" sz="1600">
                    <a:latin typeface="+mn-ea"/>
                    <a:ea typeface="+mn-ea"/>
                  </a:endParaRPr>
                </a:p>
              </p:txBody>
            </p:sp>
            <p:sp>
              <p:nvSpPr>
                <p:cNvPr id="49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2764" y="3751"/>
                  <a:ext cx="370" cy="406"/>
                </a:xfrm>
                <a:prstGeom prst="rect">
                  <a:avLst/>
                </a:prstGeom>
                <a:noFill/>
                <a:ln w="38100">
                  <a:noFill/>
                  <a:miter lim="800000"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9pPr>
                </a:lstStyle>
                <a:p>
                  <a:pPr algn="just"/>
                  <a:r>
                    <a:rPr lang="zh-CN" altLang="en-US" sz="1600" dirty="0">
                      <a:latin typeface="+mn-ea"/>
                      <a:ea typeface="+mn-ea"/>
                    </a:rPr>
                    <a:t>真  </a:t>
                  </a:r>
                  <a:endParaRPr lang="zh-CN" altLang="en-US" sz="900" dirty="0">
                    <a:latin typeface="+mn-ea"/>
                    <a:ea typeface="+mn-ea"/>
                  </a:endParaRPr>
                </a:p>
              </p:txBody>
            </p:sp>
            <p:sp>
              <p:nvSpPr>
                <p:cNvPr id="53" name="Line 23"/>
                <p:cNvSpPr>
                  <a:spLocks noChangeShapeType="1"/>
                </p:cNvSpPr>
                <p:nvPr/>
              </p:nvSpPr>
              <p:spPr bwMode="auto">
                <a:xfrm>
                  <a:off x="8576" y="6410"/>
                  <a:ext cx="0" cy="448"/>
                </a:xfrm>
                <a:prstGeom prst="line">
                  <a:avLst/>
                </a:prstGeom>
                <a:grpFill/>
                <a:ln w="38100">
                  <a:solidFill>
                    <a:srgbClr val="FFC000"/>
                  </a:solidFill>
                  <a:round/>
                  <a:headEnd/>
                  <a:tailEnd type="triangle" w="med" len="med"/>
                </a:ln>
                <a:extLst/>
              </p:spPr>
              <p:txBody>
                <a:bodyPr/>
                <a:lstStyle/>
                <a:p>
                  <a:endParaRPr lang="zh-CN" altLang="en-US" sz="1600">
                    <a:latin typeface="+mn-ea"/>
                    <a:ea typeface="+mn-ea"/>
                  </a:endParaRPr>
                </a:p>
              </p:txBody>
            </p:sp>
            <p:sp>
              <p:nvSpPr>
                <p:cNvPr id="54" name="Freeform 24"/>
                <p:cNvSpPr>
                  <a:spLocks/>
                </p:cNvSpPr>
                <p:nvPr/>
              </p:nvSpPr>
              <p:spPr bwMode="auto">
                <a:xfrm>
                  <a:off x="5525" y="3965"/>
                  <a:ext cx="680" cy="280"/>
                </a:xfrm>
                <a:custGeom>
                  <a:avLst/>
                  <a:gdLst>
                    <a:gd name="T0" fmla="*/ 0 w 675"/>
                    <a:gd name="T1" fmla="*/ 0 h 462"/>
                    <a:gd name="T2" fmla="*/ 685 w 675"/>
                    <a:gd name="T3" fmla="*/ 0 h 462"/>
                    <a:gd name="T4" fmla="*/ 685 w 675"/>
                    <a:gd name="T5" fmla="*/ 170 h 462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675" h="462">
                      <a:moveTo>
                        <a:pt x="0" y="0"/>
                      </a:moveTo>
                      <a:lnTo>
                        <a:pt x="675" y="0"/>
                      </a:lnTo>
                      <a:lnTo>
                        <a:pt x="675" y="462"/>
                      </a:lnTo>
                    </a:path>
                  </a:pathLst>
                </a:custGeom>
                <a:grpFill/>
                <a:ln w="38100">
                  <a:solidFill>
                    <a:srgbClr val="FFC000"/>
                  </a:solidFill>
                  <a:round/>
                  <a:headEnd type="none" w="med" len="med"/>
                  <a:tailEnd type="triangle" w="med" len="med"/>
                </a:ln>
                <a:extLst/>
              </p:spPr>
              <p:txBody>
                <a:bodyPr/>
                <a:lstStyle/>
                <a:p>
                  <a:endParaRPr lang="zh-CN" altLang="en-US" sz="1600">
                    <a:latin typeface="+mn-ea"/>
                    <a:ea typeface="+mn-ea"/>
                  </a:endParaRPr>
                </a:p>
              </p:txBody>
            </p:sp>
            <p:sp>
              <p:nvSpPr>
                <p:cNvPr id="56" name="Line 26"/>
                <p:cNvSpPr>
                  <a:spLocks noChangeShapeType="1"/>
                </p:cNvSpPr>
                <p:nvPr/>
              </p:nvSpPr>
              <p:spPr bwMode="auto">
                <a:xfrm flipH="1">
                  <a:off x="7154" y="5537"/>
                  <a:ext cx="0" cy="414"/>
                </a:xfrm>
                <a:prstGeom prst="line">
                  <a:avLst/>
                </a:prstGeom>
                <a:grpFill/>
                <a:ln w="38100">
                  <a:solidFill>
                    <a:srgbClr val="FFC000"/>
                  </a:solidFill>
                  <a:round/>
                  <a:headEnd/>
                  <a:tailEnd type="triangle" w="med" len="med"/>
                </a:ln>
                <a:extLst/>
              </p:spPr>
              <p:txBody>
                <a:bodyPr/>
                <a:lstStyle/>
                <a:p>
                  <a:endParaRPr lang="zh-CN" altLang="en-US" sz="1600">
                    <a:latin typeface="+mn-ea"/>
                    <a:ea typeface="+mn-ea"/>
                  </a:endParaRPr>
                </a:p>
              </p:txBody>
            </p:sp>
            <p:sp>
              <p:nvSpPr>
                <p:cNvPr id="57" name="Freeform 27"/>
                <p:cNvSpPr>
                  <a:spLocks/>
                </p:cNvSpPr>
                <p:nvPr/>
              </p:nvSpPr>
              <p:spPr bwMode="auto">
                <a:xfrm>
                  <a:off x="8024" y="5117"/>
                  <a:ext cx="549" cy="840"/>
                </a:xfrm>
                <a:custGeom>
                  <a:avLst/>
                  <a:gdLst>
                    <a:gd name="T0" fmla="*/ 0 w 675"/>
                    <a:gd name="T1" fmla="*/ 0 h 462"/>
                    <a:gd name="T2" fmla="*/ 685 w 675"/>
                    <a:gd name="T3" fmla="*/ 0 h 462"/>
                    <a:gd name="T4" fmla="*/ 685 w 675"/>
                    <a:gd name="T5" fmla="*/ 1601 h 462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675" h="462">
                      <a:moveTo>
                        <a:pt x="0" y="0"/>
                      </a:moveTo>
                      <a:lnTo>
                        <a:pt x="675" y="0"/>
                      </a:lnTo>
                      <a:lnTo>
                        <a:pt x="675" y="462"/>
                      </a:lnTo>
                    </a:path>
                  </a:pathLst>
                </a:custGeom>
                <a:grpFill/>
                <a:ln w="38100">
                  <a:solidFill>
                    <a:srgbClr val="FFC000"/>
                  </a:solidFill>
                  <a:round/>
                  <a:headEnd type="none" w="med" len="med"/>
                  <a:tailEnd type="triangle" w="med" len="med"/>
                </a:ln>
                <a:extLst/>
              </p:spPr>
              <p:txBody>
                <a:bodyPr/>
                <a:lstStyle/>
                <a:p>
                  <a:endParaRPr lang="zh-CN" altLang="en-US" sz="1600">
                    <a:latin typeface="+mn-ea"/>
                    <a:ea typeface="+mn-ea"/>
                  </a:endParaRPr>
                </a:p>
              </p:txBody>
            </p:sp>
            <p:sp>
              <p:nvSpPr>
                <p:cNvPr id="58" name="Freeform 28"/>
                <p:cNvSpPr>
                  <a:spLocks/>
                </p:cNvSpPr>
                <p:nvPr/>
              </p:nvSpPr>
              <p:spPr bwMode="auto">
                <a:xfrm>
                  <a:off x="6474" y="4437"/>
                  <a:ext cx="680" cy="280"/>
                </a:xfrm>
                <a:custGeom>
                  <a:avLst/>
                  <a:gdLst>
                    <a:gd name="T0" fmla="*/ 0 w 675"/>
                    <a:gd name="T1" fmla="*/ 0 h 462"/>
                    <a:gd name="T2" fmla="*/ 685 w 675"/>
                    <a:gd name="T3" fmla="*/ 0 h 462"/>
                    <a:gd name="T4" fmla="*/ 685 w 675"/>
                    <a:gd name="T5" fmla="*/ 170 h 462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675" h="462">
                      <a:moveTo>
                        <a:pt x="0" y="0"/>
                      </a:moveTo>
                      <a:lnTo>
                        <a:pt x="675" y="0"/>
                      </a:lnTo>
                      <a:lnTo>
                        <a:pt x="675" y="462"/>
                      </a:lnTo>
                    </a:path>
                  </a:pathLst>
                </a:custGeom>
                <a:grpFill/>
                <a:ln w="38100">
                  <a:solidFill>
                    <a:srgbClr val="FFC000"/>
                  </a:solidFill>
                  <a:round/>
                  <a:headEnd type="none" w="med" len="med"/>
                  <a:tailEnd type="triangle" w="med" len="med"/>
                </a:ln>
                <a:extLst/>
              </p:spPr>
              <p:txBody>
                <a:bodyPr/>
                <a:lstStyle/>
                <a:p>
                  <a:endParaRPr lang="zh-CN" altLang="en-US" sz="1600">
                    <a:latin typeface="+mn-ea"/>
                    <a:ea typeface="+mn-ea"/>
                  </a:endParaRPr>
                </a:p>
              </p:txBody>
            </p:sp>
            <p:sp>
              <p:nvSpPr>
                <p:cNvPr id="59" name="Text Box 29"/>
                <p:cNvSpPr txBox="1">
                  <a:spLocks noChangeArrowheads="1"/>
                </p:cNvSpPr>
                <p:nvPr/>
              </p:nvSpPr>
              <p:spPr bwMode="auto">
                <a:xfrm>
                  <a:off x="7930" y="4677"/>
                  <a:ext cx="480" cy="421"/>
                </a:xfrm>
                <a:prstGeom prst="rect">
                  <a:avLst/>
                </a:prstGeom>
                <a:noFill/>
                <a:ln w="38100">
                  <a:noFill/>
                  <a:miter lim="800000"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9pPr>
                </a:lstStyle>
                <a:p>
                  <a:pPr algn="just"/>
                  <a:r>
                    <a:rPr lang="zh-CN" altLang="en-US" sz="1600" dirty="0">
                      <a:latin typeface="+mn-ea"/>
                      <a:ea typeface="+mn-ea"/>
                    </a:rPr>
                    <a:t>假</a:t>
                  </a:r>
                </a:p>
              </p:txBody>
            </p:sp>
            <p:sp>
              <p:nvSpPr>
                <p:cNvPr id="60" name="Line 30"/>
                <p:cNvSpPr>
                  <a:spLocks noChangeShapeType="1"/>
                </p:cNvSpPr>
                <p:nvPr/>
              </p:nvSpPr>
              <p:spPr bwMode="auto">
                <a:xfrm>
                  <a:off x="6025" y="4431"/>
                  <a:ext cx="395" cy="0"/>
                </a:xfrm>
                <a:prstGeom prst="line">
                  <a:avLst/>
                </a:prstGeom>
                <a:grpFill/>
                <a:ln w="38100">
                  <a:solidFill>
                    <a:srgbClr val="FFC000"/>
                  </a:solidFill>
                  <a:prstDash val="sysDot"/>
                  <a:round/>
                  <a:headEnd/>
                  <a:tailEnd/>
                </a:ln>
                <a:extLst/>
              </p:spPr>
              <p:txBody>
                <a:bodyPr/>
                <a:lstStyle/>
                <a:p>
                  <a:endParaRPr lang="zh-CN" altLang="en-US" sz="1600">
                    <a:latin typeface="+mn-ea"/>
                    <a:ea typeface="+mn-ea"/>
                  </a:endParaRPr>
                </a:p>
              </p:txBody>
            </p:sp>
            <p:sp>
              <p:nvSpPr>
                <p:cNvPr id="61" name="Text Box 31"/>
                <p:cNvSpPr txBox="1">
                  <a:spLocks noChangeArrowheads="1"/>
                </p:cNvSpPr>
                <p:nvPr/>
              </p:nvSpPr>
              <p:spPr bwMode="auto">
                <a:xfrm>
                  <a:off x="6744" y="5491"/>
                  <a:ext cx="370" cy="406"/>
                </a:xfrm>
                <a:prstGeom prst="rect">
                  <a:avLst/>
                </a:prstGeom>
                <a:noFill/>
                <a:ln w="38100">
                  <a:noFill/>
                  <a:miter lim="800000"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9pPr>
                </a:lstStyle>
                <a:p>
                  <a:pPr algn="just"/>
                  <a:r>
                    <a:rPr lang="zh-CN" altLang="en-US" sz="1600" dirty="0">
                      <a:latin typeface="+mn-ea"/>
                      <a:ea typeface="+mn-ea"/>
                    </a:rPr>
                    <a:t>真</a:t>
                  </a:r>
                  <a:r>
                    <a:rPr lang="zh-CN" altLang="en-US" dirty="0">
                      <a:latin typeface="+mn-ea"/>
                      <a:ea typeface="+mn-ea"/>
                    </a:rPr>
                    <a:t>  </a:t>
                  </a:r>
                  <a:endParaRPr lang="zh-CN" altLang="en-US" sz="900" dirty="0">
                    <a:latin typeface="+mn-ea"/>
                    <a:ea typeface="+mn-ea"/>
                  </a:endParaRPr>
                </a:p>
              </p:txBody>
            </p:sp>
            <p:sp>
              <p:nvSpPr>
                <p:cNvPr id="62" name="AutoShape 9"/>
                <p:cNvSpPr>
                  <a:spLocks noChangeArrowheads="1"/>
                </p:cNvSpPr>
                <p:nvPr/>
              </p:nvSpPr>
              <p:spPr bwMode="auto">
                <a:xfrm>
                  <a:off x="3785" y="3575"/>
                  <a:ext cx="1740" cy="780"/>
                </a:xfrm>
                <a:prstGeom prst="flowChartDecision">
                  <a:avLst/>
                </a:prstGeom>
                <a:grpFill/>
                <a:ln w="38100">
                  <a:solidFill>
                    <a:srgbClr val="FFC000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/>
                <a:p>
                  <a:pPr algn="just" eaLnBrk="0" hangingPunct="0"/>
                  <a:r>
                    <a:rPr lang="en-US" altLang="zh-CN" sz="1600" dirty="0">
                      <a:latin typeface="+mn-ea"/>
                    </a:rPr>
                    <a:t>v=</a:t>
                  </a:r>
                  <a:r>
                    <a:rPr lang="zh-CN" altLang="en-US" sz="1600" dirty="0" smtClean="0">
                      <a:latin typeface="+mn-ea"/>
                    </a:rPr>
                    <a:t>常量</a:t>
                  </a:r>
                  <a:r>
                    <a:rPr lang="en-US" altLang="zh-CN" sz="1600" dirty="0" smtClean="0">
                      <a:solidFill>
                        <a:srgbClr val="FF0000"/>
                      </a:solidFill>
                      <a:latin typeface="+mn-ea"/>
                    </a:rPr>
                    <a:t>2</a:t>
                  </a:r>
                  <a:r>
                    <a:rPr lang="zh-CN" altLang="en-US" sz="1600" dirty="0" smtClean="0">
                      <a:latin typeface="+mn-ea"/>
                    </a:rPr>
                    <a:t>？</a:t>
                  </a:r>
                  <a:endParaRPr lang="zh-CN" altLang="en-US" sz="1600" dirty="0">
                    <a:latin typeface="+mn-ea"/>
                    <a:ea typeface="+mn-ea"/>
                  </a:endParaRPr>
                </a:p>
              </p:txBody>
            </p:sp>
            <p:sp>
              <p:nvSpPr>
                <p:cNvPr id="63" name="AutoShape 9"/>
                <p:cNvSpPr>
                  <a:spLocks noChangeArrowheads="1"/>
                </p:cNvSpPr>
                <p:nvPr/>
              </p:nvSpPr>
              <p:spPr bwMode="auto">
                <a:xfrm>
                  <a:off x="6284" y="4727"/>
                  <a:ext cx="1740" cy="780"/>
                </a:xfrm>
                <a:prstGeom prst="flowChartDecision">
                  <a:avLst/>
                </a:prstGeom>
                <a:grpFill/>
                <a:ln w="38100">
                  <a:solidFill>
                    <a:srgbClr val="FFC000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/>
                <a:p>
                  <a:pPr algn="just" eaLnBrk="0" hangingPunct="0"/>
                  <a:r>
                    <a:rPr lang="en-US" altLang="zh-CN" sz="1600" dirty="0">
                      <a:latin typeface="+mn-ea"/>
                    </a:rPr>
                    <a:t>v=</a:t>
                  </a:r>
                  <a:r>
                    <a:rPr lang="zh-CN" altLang="en-US" sz="1600" dirty="0" smtClean="0">
                      <a:latin typeface="+mn-ea"/>
                    </a:rPr>
                    <a:t>常量</a:t>
                  </a:r>
                  <a:r>
                    <a:rPr lang="en-US" altLang="zh-CN" sz="1600" dirty="0" smtClean="0">
                      <a:solidFill>
                        <a:srgbClr val="FF0000"/>
                      </a:solidFill>
                      <a:latin typeface="+mn-ea"/>
                    </a:rPr>
                    <a:t>n</a:t>
                  </a:r>
                  <a:r>
                    <a:rPr lang="zh-CN" altLang="en-US" sz="1600" dirty="0" smtClean="0">
                      <a:latin typeface="+mn-ea"/>
                    </a:rPr>
                    <a:t>？</a:t>
                  </a:r>
                  <a:endParaRPr lang="zh-CN" altLang="en-US" sz="1600" dirty="0">
                    <a:latin typeface="+mn-ea"/>
                    <a:ea typeface="+mn-ea"/>
                  </a:endParaRPr>
                </a:p>
              </p:txBody>
            </p:sp>
            <p:sp>
              <p:nvSpPr>
                <p:cNvPr id="66" name="Line 23"/>
                <p:cNvSpPr>
                  <a:spLocks noChangeShapeType="1"/>
                </p:cNvSpPr>
                <p:nvPr/>
              </p:nvSpPr>
              <p:spPr bwMode="auto">
                <a:xfrm>
                  <a:off x="3525" y="6178"/>
                  <a:ext cx="719" cy="1"/>
                </a:xfrm>
                <a:prstGeom prst="line">
                  <a:avLst/>
                </a:prstGeom>
                <a:grpFill/>
                <a:ln w="38100">
                  <a:solidFill>
                    <a:srgbClr val="FFC000"/>
                  </a:solidFill>
                  <a:round/>
                  <a:headEnd/>
                  <a:tailEnd type="triangle" w="med" len="med"/>
                </a:ln>
                <a:extLst/>
              </p:spPr>
              <p:txBody>
                <a:bodyPr/>
                <a:lstStyle/>
                <a:p>
                  <a:endParaRPr lang="zh-CN" altLang="en-US" sz="1600">
                    <a:latin typeface="+mn-ea"/>
                    <a:ea typeface="+mn-ea"/>
                  </a:endParaRPr>
                </a:p>
              </p:txBody>
            </p:sp>
            <p:sp>
              <p:nvSpPr>
                <p:cNvPr id="67" name="Line 23"/>
                <p:cNvSpPr>
                  <a:spLocks noChangeShapeType="1"/>
                </p:cNvSpPr>
                <p:nvPr/>
              </p:nvSpPr>
              <p:spPr bwMode="auto">
                <a:xfrm>
                  <a:off x="5022" y="6179"/>
                  <a:ext cx="503" cy="0"/>
                </a:xfrm>
                <a:prstGeom prst="line">
                  <a:avLst/>
                </a:prstGeom>
                <a:grpFill/>
                <a:ln w="38100">
                  <a:solidFill>
                    <a:srgbClr val="FFC000"/>
                  </a:solidFill>
                  <a:round/>
                  <a:headEnd/>
                  <a:tailEnd type="triangle" w="med" len="med"/>
                </a:ln>
                <a:extLst/>
              </p:spPr>
              <p:txBody>
                <a:bodyPr/>
                <a:lstStyle/>
                <a:p>
                  <a:endParaRPr lang="zh-CN" altLang="en-US" sz="1600">
                    <a:latin typeface="+mn-ea"/>
                    <a:ea typeface="+mn-ea"/>
                  </a:endParaRPr>
                </a:p>
              </p:txBody>
            </p:sp>
            <p:sp>
              <p:nvSpPr>
                <p:cNvPr id="68" name="Line 23"/>
                <p:cNvSpPr>
                  <a:spLocks noChangeShapeType="1"/>
                </p:cNvSpPr>
                <p:nvPr/>
              </p:nvSpPr>
              <p:spPr bwMode="auto">
                <a:xfrm>
                  <a:off x="6097" y="6179"/>
                  <a:ext cx="507" cy="0"/>
                </a:xfrm>
                <a:prstGeom prst="line">
                  <a:avLst/>
                </a:prstGeom>
                <a:grpFill/>
                <a:ln w="38100">
                  <a:solidFill>
                    <a:srgbClr val="FFC000"/>
                  </a:solidFill>
                  <a:round/>
                  <a:headEnd/>
                  <a:tailEnd type="triangle" w="med" len="med"/>
                </a:ln>
                <a:extLst/>
              </p:spPr>
              <p:txBody>
                <a:bodyPr/>
                <a:lstStyle/>
                <a:p>
                  <a:endParaRPr lang="zh-CN" altLang="en-US" sz="1600">
                    <a:latin typeface="+mn-ea"/>
                    <a:ea typeface="+mn-ea"/>
                  </a:endParaRPr>
                </a:p>
              </p:txBody>
            </p:sp>
            <p:sp>
              <p:nvSpPr>
                <p:cNvPr id="69" name="Line 23"/>
                <p:cNvSpPr>
                  <a:spLocks noChangeShapeType="1"/>
                </p:cNvSpPr>
                <p:nvPr/>
              </p:nvSpPr>
              <p:spPr bwMode="auto">
                <a:xfrm>
                  <a:off x="7555" y="6179"/>
                  <a:ext cx="469" cy="0"/>
                </a:xfrm>
                <a:prstGeom prst="line">
                  <a:avLst/>
                </a:prstGeom>
                <a:grpFill/>
                <a:ln w="38100">
                  <a:solidFill>
                    <a:srgbClr val="FFC000"/>
                  </a:solidFill>
                  <a:round/>
                  <a:headEnd/>
                  <a:tailEnd type="triangle" w="med" len="med"/>
                </a:ln>
                <a:extLst/>
              </p:spPr>
              <p:txBody>
                <a:bodyPr/>
                <a:lstStyle/>
                <a:p>
                  <a:endParaRPr lang="zh-CN" altLang="en-US" sz="1600">
                    <a:latin typeface="+mn-ea"/>
                    <a:ea typeface="+mn-ea"/>
                  </a:endParaRPr>
                </a:p>
              </p:txBody>
            </p:sp>
            <p:sp>
              <p:nvSpPr>
                <p:cNvPr id="70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2886" y="1300"/>
                  <a:ext cx="750" cy="406"/>
                </a:xfrm>
                <a:prstGeom prst="rect">
                  <a:avLst/>
                </a:prstGeom>
                <a:noFill/>
                <a:ln w="38100">
                  <a:noFill/>
                  <a:miter lim="800000"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9pPr>
                </a:lstStyle>
                <a:p>
                  <a:pPr algn="just"/>
                  <a:r>
                    <a:rPr lang="zh-CN" altLang="en-US" sz="1600" dirty="0">
                      <a:latin typeface="+mn-ea"/>
                      <a:ea typeface="+mn-ea"/>
                    </a:rPr>
                    <a:t>入口</a:t>
                  </a:r>
                </a:p>
              </p:txBody>
            </p:sp>
            <p:sp>
              <p:nvSpPr>
                <p:cNvPr id="71" name="AutoShape 11"/>
                <p:cNvSpPr>
                  <a:spLocks noChangeArrowheads="1"/>
                </p:cNvSpPr>
                <p:nvPr/>
              </p:nvSpPr>
              <p:spPr bwMode="auto">
                <a:xfrm>
                  <a:off x="2254" y="2116"/>
                  <a:ext cx="1711" cy="434"/>
                </a:xfrm>
                <a:prstGeom prst="flowChartProcess">
                  <a:avLst/>
                </a:prstGeom>
                <a:grpFill/>
                <a:ln w="38100">
                  <a:solidFill>
                    <a:srgbClr val="FFC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zh-CN" altLang="en-US" sz="1600" dirty="0">
                      <a:latin typeface="+mn-ea"/>
                      <a:ea typeface="+mn-ea"/>
                    </a:rPr>
                    <a:t>计算</a:t>
                  </a:r>
                  <a:r>
                    <a:rPr lang="zh-CN" altLang="en-US" sz="1600" dirty="0" smtClean="0">
                      <a:latin typeface="+mn-ea"/>
                      <a:ea typeface="+mn-ea"/>
                    </a:rPr>
                    <a:t>表达式值</a:t>
                  </a:r>
                  <a:r>
                    <a:rPr lang="en-US" altLang="zh-CN" sz="1600" dirty="0" smtClean="0">
                      <a:latin typeface="+mn-ea"/>
                      <a:ea typeface="+mn-ea"/>
                    </a:rPr>
                    <a:t>v</a:t>
                  </a:r>
                  <a:endParaRPr lang="zh-CN" altLang="en-US" sz="1600" dirty="0">
                    <a:latin typeface="+mn-ea"/>
                    <a:ea typeface="+mn-ea"/>
                  </a:endParaRPr>
                </a:p>
              </p:txBody>
            </p:sp>
            <p:sp>
              <p:nvSpPr>
                <p:cNvPr id="72" name="Line 18"/>
                <p:cNvSpPr>
                  <a:spLocks noChangeShapeType="1"/>
                </p:cNvSpPr>
                <p:nvPr/>
              </p:nvSpPr>
              <p:spPr bwMode="auto">
                <a:xfrm flipH="1">
                  <a:off x="3122" y="1715"/>
                  <a:ext cx="5" cy="401"/>
                </a:xfrm>
                <a:prstGeom prst="line">
                  <a:avLst/>
                </a:prstGeom>
                <a:grpFill/>
                <a:ln w="38100">
                  <a:solidFill>
                    <a:srgbClr val="FFC000"/>
                  </a:solidFill>
                  <a:round/>
                  <a:headEnd/>
                  <a:tailEnd type="triangle" w="med" len="med"/>
                </a:ln>
                <a:extLst/>
              </p:spPr>
              <p:txBody>
                <a:bodyPr/>
                <a:lstStyle/>
                <a:p>
                  <a:endParaRPr lang="zh-CN" altLang="en-US" sz="1600">
                    <a:latin typeface="+mn-ea"/>
                    <a:ea typeface="+mn-ea"/>
                  </a:endParaRPr>
                </a:p>
              </p:txBody>
            </p:sp>
            <p:sp>
              <p:nvSpPr>
                <p:cNvPr id="73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8326" y="6838"/>
                  <a:ext cx="790" cy="406"/>
                </a:xfrm>
                <a:prstGeom prst="rect">
                  <a:avLst/>
                </a:prstGeom>
                <a:noFill/>
                <a:ln w="38100">
                  <a:noFill/>
                  <a:miter lim="800000"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9pPr>
                </a:lstStyle>
                <a:p>
                  <a:pPr algn="just"/>
                  <a:r>
                    <a:rPr lang="zh-CN" altLang="en-US" sz="1600" dirty="0" smtClean="0">
                      <a:latin typeface="+mn-ea"/>
                      <a:ea typeface="+mn-ea"/>
                    </a:rPr>
                    <a:t>出口</a:t>
                  </a:r>
                  <a:endParaRPr lang="zh-CN" altLang="en-US" sz="1600" dirty="0">
                    <a:latin typeface="+mn-ea"/>
                    <a:ea typeface="+mn-ea"/>
                  </a:endParaRPr>
                </a:p>
              </p:txBody>
            </p:sp>
          </p:grpSp>
          <p:sp>
            <p:nvSpPr>
              <p:cNvPr id="36" name="Text Box 32"/>
              <p:cNvSpPr txBox="1">
                <a:spLocks noChangeArrowheads="1"/>
              </p:cNvSpPr>
              <p:nvPr/>
            </p:nvSpPr>
            <p:spPr bwMode="auto">
              <a:xfrm>
                <a:off x="5420" y="12154"/>
                <a:ext cx="420" cy="406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9pPr>
              </a:lstStyle>
              <a:p>
                <a:pPr algn="just"/>
                <a:r>
                  <a:rPr lang="zh-CN" altLang="en-US" sz="1600" dirty="0">
                    <a:latin typeface="+mn-ea"/>
                    <a:ea typeface="+mn-ea"/>
                  </a:rPr>
                  <a:t>假</a:t>
                </a:r>
              </a:p>
            </p:txBody>
          </p:sp>
          <p:sp>
            <p:nvSpPr>
              <p:cNvPr id="37" name="Text Box 33"/>
              <p:cNvSpPr txBox="1">
                <a:spLocks noChangeArrowheads="1"/>
              </p:cNvSpPr>
              <p:nvPr/>
            </p:nvSpPr>
            <p:spPr bwMode="auto">
              <a:xfrm>
                <a:off x="6654" y="12649"/>
                <a:ext cx="420" cy="406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9pPr>
              </a:lstStyle>
              <a:p>
                <a:pPr algn="just"/>
                <a:r>
                  <a:rPr lang="zh-CN" altLang="en-US" sz="1600" dirty="0">
                    <a:latin typeface="+mn-ea"/>
                    <a:ea typeface="+mn-ea"/>
                  </a:rPr>
                  <a:t>假</a:t>
                </a:r>
              </a:p>
            </p:txBody>
          </p:sp>
        </p:grpSp>
        <p:sp>
          <p:nvSpPr>
            <p:cNvPr id="33" name="Text Box 34"/>
            <p:cNvSpPr txBox="1">
              <a:spLocks noChangeArrowheads="1"/>
            </p:cNvSpPr>
            <p:nvPr/>
          </p:nvSpPr>
          <p:spPr bwMode="auto">
            <a:xfrm>
              <a:off x="4704" y="4436"/>
              <a:ext cx="370" cy="406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 algn="just"/>
              <a:r>
                <a:rPr lang="zh-CN" altLang="en-US" sz="1600" dirty="0">
                  <a:latin typeface="+mn-ea"/>
                  <a:ea typeface="+mn-ea"/>
                </a:rPr>
                <a:t>真</a:t>
              </a:r>
              <a:r>
                <a:rPr lang="zh-CN" altLang="en-US" sz="1400" dirty="0">
                  <a:latin typeface="+mn-ea"/>
                  <a:ea typeface="+mn-ea"/>
                </a:rPr>
                <a:t>  </a:t>
              </a:r>
              <a:endParaRPr lang="zh-CN" altLang="en-US" sz="900" dirty="0">
                <a:latin typeface="+mn-ea"/>
                <a:ea typeface="+mn-ea"/>
              </a:endParaRPr>
            </a:p>
          </p:txBody>
        </p:sp>
      </p:grpSp>
      <p:sp>
        <p:nvSpPr>
          <p:cNvPr id="74" name="内容占位符 4"/>
          <p:cNvSpPr txBox="1">
            <a:spLocks/>
          </p:cNvSpPr>
          <p:nvPr/>
        </p:nvSpPr>
        <p:spPr>
          <a:xfrm>
            <a:off x="5868144" y="1078181"/>
            <a:ext cx="2803447" cy="3479681"/>
          </a:xfrm>
          <a:prstGeom prst="rect">
            <a:avLst/>
          </a:prstGeom>
          <a:ln>
            <a:noFill/>
          </a:ln>
        </p:spPr>
        <p:txBody>
          <a:bodyPr>
            <a:normAutofit fontScale="62500" lnSpcReduction="20000"/>
          </a:bodyPr>
          <a:lstStyle>
            <a:lvl1pPr marL="342900" indent="-342900" algn="l" rtl="0" eaLnBrk="1" latinLnBrk="0" hangingPunct="1">
              <a:spcBef>
                <a:spcPct val="20000"/>
              </a:spcBef>
              <a:buClr>
                <a:schemeClr val="tx2"/>
              </a:buClr>
              <a:buSzPct val="60000"/>
              <a:buFont typeface="Wingdings 2"/>
              <a:buChar char=""/>
              <a:defRPr kumimoji="0" sz="3200" kern="1200">
                <a:solidFill>
                  <a:schemeClr val="tx1"/>
                </a:solidFill>
                <a:latin typeface="楷体" pitchFamily="49" charset="-122"/>
                <a:ea typeface="楷体" pitchFamily="49" charset="-122"/>
                <a:cs typeface="+mn-cs"/>
              </a:defRPr>
            </a:lvl1pPr>
            <a:lvl2pPr marL="742950" indent="-285750" algn="l" rtl="0" eaLnBrk="1" latinLnBrk="0" hangingPunct="1">
              <a:spcBef>
                <a:spcPct val="20000"/>
              </a:spcBef>
              <a:buClr>
                <a:schemeClr val="tx2"/>
              </a:buClr>
              <a:buSzPct val="60000"/>
              <a:buFont typeface="Wingdings 2"/>
              <a:buChar char=""/>
              <a:defRPr kumimoji="0" sz="2800" kern="1200">
                <a:solidFill>
                  <a:srgbClr val="FFFF00"/>
                </a:solidFill>
                <a:latin typeface="楷体" pitchFamily="49" charset="-122"/>
                <a:ea typeface="楷体" pitchFamily="49" charset="-122"/>
                <a:cs typeface="+mn-cs"/>
              </a:defRPr>
            </a:lvl2pPr>
            <a:lvl3pPr marL="1143000" indent="-228600" algn="l" rtl="0" eaLnBrk="1" latinLnBrk="0" hangingPunct="1">
              <a:spcBef>
                <a:spcPct val="20000"/>
              </a:spcBef>
              <a:buClr>
                <a:schemeClr val="tx2"/>
              </a:buClr>
              <a:buSzPct val="60000"/>
              <a:buFont typeface="Wingdings 2"/>
              <a:buChar char=""/>
              <a:defRPr kumimoji="0" sz="2400" kern="1200">
                <a:solidFill>
                  <a:schemeClr val="tx1"/>
                </a:solidFill>
                <a:latin typeface="楷体" pitchFamily="49" charset="-122"/>
                <a:ea typeface="楷体" pitchFamily="49" charset="-122"/>
                <a:cs typeface="+mn-cs"/>
              </a:defRPr>
            </a:lvl3pPr>
            <a:lvl4pPr marL="1600200" indent="-228600" algn="l" rtl="0" eaLnBrk="1" latinLnBrk="0" hangingPunct="1">
              <a:spcBef>
                <a:spcPct val="20000"/>
              </a:spcBef>
              <a:buClr>
                <a:schemeClr val="tx2"/>
              </a:buClr>
              <a:buSzPct val="60000"/>
              <a:buFont typeface="Wingdings 2"/>
              <a:buChar char=""/>
              <a:defRPr kumimoji="0" sz="2000" kern="1200">
                <a:solidFill>
                  <a:srgbClr val="FFFF00"/>
                </a:solidFill>
                <a:latin typeface="楷体" pitchFamily="49" charset="-122"/>
                <a:ea typeface="楷体" pitchFamily="49" charset="-122"/>
                <a:cs typeface="+mn-cs"/>
              </a:defRPr>
            </a:lvl4pPr>
            <a:lvl5pPr marL="2057400" indent="-228600" algn="l" rtl="0" eaLnBrk="1" latinLnBrk="0" hangingPunct="1">
              <a:spcBef>
                <a:spcPct val="20000"/>
              </a:spcBef>
              <a:buClr>
                <a:schemeClr val="tx2"/>
              </a:buClr>
              <a:buSzPct val="60000"/>
              <a:buFont typeface="Wingdings 2"/>
              <a:buChar char=""/>
              <a:defRPr kumimoji="0" sz="2000" kern="1200">
                <a:solidFill>
                  <a:schemeClr val="tx1"/>
                </a:solidFill>
                <a:latin typeface="楷体" pitchFamily="49" charset="-122"/>
                <a:ea typeface="楷体" pitchFamily="49" charset="-122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Font typeface="Arial"/>
              <a:buChar char="•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Font typeface="Arial"/>
              <a:buChar char="•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Font typeface="Arial"/>
              <a:buChar char="•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Font typeface="Arial"/>
              <a:buChar char="•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dirty="0" smtClean="0"/>
              <a:t>从哪个语句段开始执行？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有</a:t>
            </a:r>
            <a:r>
              <a:rPr lang="en-US" altLang="zh-CN" dirty="0" smtClean="0">
                <a:solidFill>
                  <a:srgbClr val="FF0000"/>
                </a:solidFill>
              </a:rPr>
              <a:t>n+1</a:t>
            </a:r>
            <a:r>
              <a:rPr lang="zh-CN" altLang="en-US" dirty="0" smtClean="0"/>
              <a:t>个入口可以选择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分别对应</a:t>
            </a:r>
            <a:r>
              <a:rPr lang="en-US" altLang="zh-CN" dirty="0" smtClean="0">
                <a:solidFill>
                  <a:srgbClr val="FF0000"/>
                </a:solidFill>
              </a:rPr>
              <a:t>n</a:t>
            </a:r>
            <a:r>
              <a:rPr lang="zh-CN" altLang="en-US" dirty="0" smtClean="0"/>
              <a:t>个</a:t>
            </a:r>
            <a:r>
              <a:rPr lang="en-US" altLang="zh-CN" dirty="0" smtClean="0"/>
              <a:t>case</a:t>
            </a:r>
            <a:r>
              <a:rPr lang="zh-CN" altLang="en-US" dirty="0" smtClean="0"/>
              <a:t>的入口和</a:t>
            </a:r>
            <a:r>
              <a:rPr lang="en-US" altLang="zh-CN" dirty="0" smtClean="0">
                <a:solidFill>
                  <a:srgbClr val="FF0000"/>
                </a:solidFill>
              </a:rPr>
              <a:t>1</a:t>
            </a:r>
            <a:r>
              <a:rPr lang="zh-CN" altLang="en-US" dirty="0" smtClean="0">
                <a:solidFill>
                  <a:srgbClr val="FF0000"/>
                </a:solidFill>
              </a:rPr>
              <a:t>个缺省</a:t>
            </a:r>
            <a:r>
              <a:rPr lang="en-US" altLang="zh-CN" dirty="0" smtClean="0"/>
              <a:t>(default</a:t>
            </a:r>
            <a:r>
              <a:rPr lang="zh-CN" altLang="en-US" dirty="0" smtClean="0"/>
              <a:t>）的入口</a:t>
            </a:r>
            <a:endParaRPr lang="en-US" altLang="zh-CN" dirty="0" smtClean="0"/>
          </a:p>
          <a:p>
            <a:r>
              <a:rPr lang="zh-CN" altLang="en-US" dirty="0" smtClean="0"/>
              <a:t>根据表达式的值决定执行入口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如果</a:t>
            </a:r>
            <a:r>
              <a:rPr lang="zh-CN" altLang="en-US" dirty="0" smtClean="0">
                <a:solidFill>
                  <a:srgbClr val="FF0000"/>
                </a:solidFill>
              </a:rPr>
              <a:t>表达式</a:t>
            </a:r>
            <a:r>
              <a:rPr lang="zh-CN" altLang="en-US" dirty="0" smtClean="0"/>
              <a:t>等于</a:t>
            </a:r>
            <a:r>
              <a:rPr lang="zh-CN" altLang="en-US" dirty="0" smtClean="0">
                <a:solidFill>
                  <a:srgbClr val="CC0066"/>
                </a:solidFill>
              </a:rPr>
              <a:t>常量表达式</a:t>
            </a:r>
            <a:r>
              <a:rPr lang="en-US" altLang="zh-CN" dirty="0" smtClean="0">
                <a:solidFill>
                  <a:srgbClr val="CC0066"/>
                </a:solidFill>
              </a:rPr>
              <a:t>k</a:t>
            </a:r>
            <a:r>
              <a:rPr lang="zh-CN" altLang="en-US" dirty="0" smtClean="0">
                <a:solidFill>
                  <a:srgbClr val="CC0066"/>
                </a:solidFill>
              </a:rPr>
              <a:t>，</a:t>
            </a:r>
            <a:r>
              <a:rPr lang="zh-CN" altLang="en-US" dirty="0" smtClean="0">
                <a:solidFill>
                  <a:schemeClr val="tx1"/>
                </a:solidFill>
              </a:rPr>
              <a:t>那么从</a:t>
            </a:r>
            <a:r>
              <a:rPr lang="zh-CN" altLang="en-US" dirty="0" smtClean="0"/>
              <a:t>语句段</a:t>
            </a:r>
            <a:r>
              <a:rPr lang="en-US" altLang="zh-CN" dirty="0" smtClean="0"/>
              <a:t>k</a:t>
            </a:r>
            <a:r>
              <a:rPr lang="zh-CN" altLang="en-US" dirty="0" smtClean="0">
                <a:solidFill>
                  <a:schemeClr val="tx1"/>
                </a:solidFill>
              </a:rPr>
              <a:t>开始执行</a:t>
            </a:r>
            <a:endParaRPr lang="en-US" altLang="zh-CN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7947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[</a:t>
            </a:r>
            <a:r>
              <a:rPr lang="zh-CN" altLang="en-US" dirty="0" smtClean="0"/>
              <a:t>例</a:t>
            </a:r>
            <a:r>
              <a:rPr lang="en-US" altLang="zh-CN" dirty="0" smtClean="0"/>
              <a:t>4-12</a:t>
            </a:r>
            <a:r>
              <a:rPr lang="zh-CN" altLang="en-US" dirty="0" smtClean="0"/>
              <a:t>，</a:t>
            </a:r>
            <a:r>
              <a:rPr lang="en-US" altLang="zh-CN" dirty="0" smtClean="0"/>
              <a:t>P82]</a:t>
            </a:r>
            <a:r>
              <a:rPr lang="zh-CN" altLang="en-US" dirty="0" smtClean="0"/>
              <a:t>穷举算法（搬砖）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2800" dirty="0" smtClean="0"/>
              <a:t>for( men=0; men&lt;=45; men++ )</a:t>
            </a:r>
          </a:p>
          <a:p>
            <a:pPr marL="0" indent="0">
              <a:buNone/>
            </a:pPr>
            <a:r>
              <a:rPr lang="en-US" altLang="zh-CN" sz="2800" dirty="0"/>
              <a:t>for( </a:t>
            </a:r>
            <a:r>
              <a:rPr lang="en-US" altLang="zh-CN" sz="2800" dirty="0" smtClean="0"/>
              <a:t>women=0</a:t>
            </a:r>
            <a:r>
              <a:rPr lang="en-US" altLang="zh-CN" sz="2800" dirty="0"/>
              <a:t>; wo</a:t>
            </a:r>
            <a:r>
              <a:rPr lang="en-US" altLang="zh-CN" sz="2800" dirty="0" smtClean="0"/>
              <a:t>men&lt;=45; </a:t>
            </a:r>
            <a:r>
              <a:rPr lang="en-US" altLang="zh-CN" sz="2800" dirty="0"/>
              <a:t>wo</a:t>
            </a:r>
            <a:r>
              <a:rPr lang="en-US" altLang="zh-CN" sz="2800" dirty="0" smtClean="0"/>
              <a:t>men</a:t>
            </a:r>
            <a:r>
              <a:rPr lang="en-US" altLang="zh-CN" sz="2800" dirty="0"/>
              <a:t>++ )</a:t>
            </a:r>
          </a:p>
          <a:p>
            <a:pPr marL="0" indent="0">
              <a:buNone/>
            </a:pPr>
            <a:r>
              <a:rPr lang="en-US" altLang="zh-CN" sz="2800" dirty="0"/>
              <a:t>for( </a:t>
            </a:r>
            <a:r>
              <a:rPr lang="en-US" altLang="zh-CN" sz="2800" dirty="0" smtClean="0"/>
              <a:t>child=0</a:t>
            </a:r>
            <a:r>
              <a:rPr lang="en-US" altLang="zh-CN" sz="2800" dirty="0"/>
              <a:t>; child</a:t>
            </a:r>
            <a:r>
              <a:rPr lang="en-US" altLang="zh-CN" sz="2800" dirty="0" smtClean="0"/>
              <a:t>&lt;=45; </a:t>
            </a:r>
            <a:r>
              <a:rPr lang="en-US" altLang="zh-CN" sz="2800" dirty="0"/>
              <a:t>child</a:t>
            </a:r>
            <a:r>
              <a:rPr lang="en-US" altLang="zh-CN" sz="2800" dirty="0" smtClean="0"/>
              <a:t>++ )</a:t>
            </a:r>
          </a:p>
          <a:p>
            <a:pPr marL="0" indent="0">
              <a:buNone/>
            </a:pPr>
            <a:r>
              <a:rPr lang="en-US" altLang="zh-CN" sz="2800" dirty="0"/>
              <a:t> </a:t>
            </a:r>
            <a:r>
              <a:rPr lang="en-US" altLang="zh-CN" sz="2800" dirty="0" smtClean="0"/>
              <a:t>  if( </a:t>
            </a:r>
            <a:r>
              <a:rPr lang="en-US" altLang="zh-CN" sz="2800" dirty="0" err="1" smtClean="0">
                <a:solidFill>
                  <a:srgbClr val="FFFF00"/>
                </a:solidFill>
              </a:rPr>
              <a:t>men+women+child</a:t>
            </a:r>
            <a:r>
              <a:rPr lang="en-US" altLang="zh-CN" sz="2800" dirty="0" smtClean="0">
                <a:solidFill>
                  <a:srgbClr val="FFFF00"/>
                </a:solidFill>
              </a:rPr>
              <a:t>==45</a:t>
            </a:r>
            <a:r>
              <a:rPr lang="en-US" altLang="zh-CN" sz="2800" dirty="0" smtClean="0"/>
              <a:t> </a:t>
            </a:r>
            <a:r>
              <a:rPr lang="en-US" altLang="zh-CN" sz="2800" dirty="0" smtClean="0">
                <a:solidFill>
                  <a:srgbClr val="FF0000"/>
                </a:solidFill>
              </a:rPr>
              <a:t>&amp;&amp;</a:t>
            </a:r>
          </a:p>
          <a:p>
            <a:pPr marL="0" indent="0">
              <a:buNone/>
            </a:pPr>
            <a:r>
              <a:rPr lang="en-US" altLang="zh-CN" sz="2800" dirty="0"/>
              <a:t> </a:t>
            </a:r>
            <a:r>
              <a:rPr lang="en-US" altLang="zh-CN" sz="2800" dirty="0" smtClean="0"/>
              <a:t>      </a:t>
            </a:r>
            <a:r>
              <a:rPr lang="en-US" altLang="zh-CN" sz="2800" dirty="0" smtClean="0">
                <a:solidFill>
                  <a:srgbClr val="FFFF00"/>
                </a:solidFill>
              </a:rPr>
              <a:t>men*3+women*2+child*0.5==45 </a:t>
            </a:r>
            <a:r>
              <a:rPr lang="en-US" altLang="zh-CN" sz="2800" dirty="0" smtClean="0"/>
              <a:t>)</a:t>
            </a:r>
          </a:p>
          <a:p>
            <a:pPr marL="0" indent="0">
              <a:buNone/>
            </a:pPr>
            <a:r>
              <a:rPr lang="en-US" altLang="zh-CN" sz="2800" dirty="0"/>
              <a:t> </a:t>
            </a:r>
            <a:r>
              <a:rPr lang="en-US" altLang="zh-CN" sz="2800" dirty="0" smtClean="0"/>
              <a:t>   {</a:t>
            </a:r>
          </a:p>
          <a:p>
            <a:pPr marL="0" indent="0">
              <a:buNone/>
            </a:pPr>
            <a:r>
              <a:rPr lang="en-US" altLang="zh-CN" sz="2800" dirty="0"/>
              <a:t> </a:t>
            </a:r>
            <a:r>
              <a:rPr lang="en-US" altLang="zh-CN" sz="2800" dirty="0" smtClean="0"/>
              <a:t>      </a:t>
            </a:r>
            <a:r>
              <a:rPr lang="en-US" altLang="zh-CN" sz="2800" dirty="0" err="1" smtClean="0"/>
              <a:t>printf</a:t>
            </a:r>
            <a:r>
              <a:rPr lang="en-US" altLang="zh-CN" sz="2800" dirty="0" smtClean="0"/>
              <a:t>("men=%d, women=%d, child=%d\n", </a:t>
            </a:r>
          </a:p>
          <a:p>
            <a:pPr marL="0" indent="0">
              <a:buNone/>
            </a:pPr>
            <a:r>
              <a:rPr lang="en-US" altLang="zh-CN" sz="2800" dirty="0"/>
              <a:t> </a:t>
            </a:r>
            <a:r>
              <a:rPr lang="en-US" altLang="zh-CN" sz="2800" dirty="0" smtClean="0"/>
              <a:t>              men, women, child);</a:t>
            </a:r>
          </a:p>
          <a:p>
            <a:pPr marL="0" indent="0">
              <a:buNone/>
            </a:pPr>
            <a:r>
              <a:rPr lang="en-US" altLang="zh-CN" sz="2800" dirty="0"/>
              <a:t> </a:t>
            </a:r>
            <a:r>
              <a:rPr lang="en-US" altLang="zh-CN" sz="2800" dirty="0" smtClean="0"/>
              <a:t>   }</a:t>
            </a:r>
            <a:endParaRPr lang="en-US" altLang="zh-CN" sz="28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469C93-C33A-457B-B141-E0DA5E2594F6}" type="slidenum">
              <a:rPr lang="zh-CN" altLang="en-US" smtClean="0"/>
              <a:pPr>
                <a:defRPr/>
              </a:pPr>
              <a:t>40</a:t>
            </a:fld>
            <a:endParaRPr lang="en-US" altLang="zh-CN"/>
          </a:p>
        </p:txBody>
      </p:sp>
      <p:sp>
        <p:nvSpPr>
          <p:cNvPr id="5" name="矩形 4"/>
          <p:cNvSpPr/>
          <p:nvPr/>
        </p:nvSpPr>
        <p:spPr>
          <a:xfrm>
            <a:off x="7066215" y="2132856"/>
            <a:ext cx="2077785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en-US" sz="3200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合计执行</a:t>
            </a:r>
            <a:r>
              <a:rPr lang="zh-CN" altLang="en-US" sz="3200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多少</a:t>
            </a:r>
            <a:r>
              <a:rPr lang="zh-CN" altLang="en-US" sz="3200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次循环操作？</a:t>
            </a:r>
            <a:endParaRPr lang="en-US" altLang="zh-CN" sz="3200" dirty="0" smtClean="0">
              <a:solidFill>
                <a:srgbClr val="FF0000"/>
              </a:solidFill>
              <a:latin typeface="楷体" pitchFamily="49" charset="-122"/>
              <a:ea typeface="楷体" pitchFamily="49" charset="-122"/>
            </a:endParaRPr>
          </a:p>
          <a:p>
            <a:pPr algn="ctr"/>
            <a:r>
              <a:rPr lang="en-US" altLang="zh-CN" sz="3200" dirty="0" smtClean="0">
                <a:solidFill>
                  <a:srgbClr val="FFFF00"/>
                </a:solidFill>
                <a:latin typeface="楷体" pitchFamily="49" charset="-122"/>
                <a:ea typeface="楷体" pitchFamily="49" charset="-122"/>
              </a:rPr>
              <a:t>45</a:t>
            </a:r>
            <a:r>
              <a:rPr lang="zh-CN" altLang="en-US" sz="3200" dirty="0" smtClean="0">
                <a:solidFill>
                  <a:srgbClr val="FFFF00"/>
                </a:solidFill>
                <a:latin typeface="楷体" pitchFamily="49" charset="-122"/>
                <a:ea typeface="楷体" pitchFamily="49" charset="-122"/>
              </a:rPr>
              <a:t>*</a:t>
            </a:r>
            <a:r>
              <a:rPr lang="en-US" altLang="zh-CN" sz="3200" dirty="0" smtClean="0">
                <a:solidFill>
                  <a:srgbClr val="FFFF00"/>
                </a:solidFill>
                <a:latin typeface="楷体" pitchFamily="49" charset="-122"/>
                <a:ea typeface="楷体" pitchFamily="49" charset="-122"/>
              </a:rPr>
              <a:t>45*45</a:t>
            </a:r>
            <a:endParaRPr lang="zh-CN" altLang="en-US" sz="3200" dirty="0">
              <a:solidFill>
                <a:srgbClr val="FFFF00"/>
              </a:solidFill>
              <a:latin typeface="楷体" pitchFamily="49" charset="-122"/>
              <a:ea typeface="楷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00261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改进</a:t>
            </a:r>
            <a:r>
              <a:rPr lang="en-US" altLang="zh-CN" dirty="0" smtClean="0"/>
              <a:t>[1]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124745"/>
            <a:ext cx="8229600" cy="500142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2800" dirty="0" smtClean="0"/>
              <a:t>for( men=0; men&lt;=45; men++ )</a:t>
            </a:r>
          </a:p>
          <a:p>
            <a:pPr marL="0" indent="0">
              <a:buNone/>
            </a:pPr>
            <a:r>
              <a:rPr lang="en-US" altLang="zh-CN" sz="2800" dirty="0"/>
              <a:t>for( </a:t>
            </a:r>
            <a:r>
              <a:rPr lang="en-US" altLang="zh-CN" sz="2800" dirty="0" smtClean="0"/>
              <a:t>women=0</a:t>
            </a:r>
            <a:r>
              <a:rPr lang="en-US" altLang="zh-CN" sz="2800" dirty="0"/>
              <a:t>; wo</a:t>
            </a:r>
            <a:r>
              <a:rPr lang="en-US" altLang="zh-CN" sz="2800" dirty="0" smtClean="0"/>
              <a:t>men&lt;=45; </a:t>
            </a:r>
            <a:r>
              <a:rPr lang="en-US" altLang="zh-CN" sz="2800" dirty="0"/>
              <a:t>wo</a:t>
            </a:r>
            <a:r>
              <a:rPr lang="en-US" altLang="zh-CN" sz="2800" dirty="0" smtClean="0"/>
              <a:t>men</a:t>
            </a:r>
            <a:r>
              <a:rPr lang="en-US" altLang="zh-CN" sz="2800" dirty="0"/>
              <a:t>++ </a:t>
            </a:r>
            <a:r>
              <a:rPr lang="en-US" altLang="zh-CN" sz="2800" dirty="0" smtClean="0"/>
              <a:t>)</a:t>
            </a:r>
          </a:p>
          <a:p>
            <a:pPr marL="0" indent="0">
              <a:buNone/>
            </a:pPr>
            <a:r>
              <a:rPr lang="en-US" altLang="zh-CN" sz="2800" dirty="0"/>
              <a:t>{</a:t>
            </a:r>
          </a:p>
          <a:p>
            <a:pPr marL="0" indent="0">
              <a:buNone/>
            </a:pPr>
            <a:r>
              <a:rPr lang="en-US" altLang="zh-CN" sz="2800" dirty="0" smtClean="0"/>
              <a:t>    child = 45-men-women;   </a:t>
            </a:r>
          </a:p>
          <a:p>
            <a:pPr marL="0" indent="0">
              <a:buNone/>
            </a:pPr>
            <a:r>
              <a:rPr lang="en-US" altLang="zh-CN" sz="2800" dirty="0"/>
              <a:t> </a:t>
            </a:r>
            <a:r>
              <a:rPr lang="en-US" altLang="zh-CN" sz="2800" dirty="0" smtClean="0"/>
              <a:t>   if( </a:t>
            </a:r>
            <a:r>
              <a:rPr lang="en-US" altLang="zh-CN" sz="2800" dirty="0" smtClean="0">
                <a:solidFill>
                  <a:srgbClr val="FF0000"/>
                </a:solidFill>
              </a:rPr>
              <a:t>child&gt;=0 &amp;&amp; </a:t>
            </a:r>
          </a:p>
          <a:p>
            <a:pPr marL="0" indent="0">
              <a:buNone/>
            </a:pPr>
            <a:r>
              <a:rPr lang="en-US" altLang="zh-CN" sz="2800" dirty="0">
                <a:solidFill>
                  <a:srgbClr val="FFFF00"/>
                </a:solidFill>
              </a:rPr>
              <a:t> </a:t>
            </a:r>
            <a:r>
              <a:rPr lang="en-US" altLang="zh-CN" sz="2800" dirty="0" smtClean="0">
                <a:solidFill>
                  <a:srgbClr val="FFFF00"/>
                </a:solidFill>
              </a:rPr>
              <a:t>       men*3+women*2+child*0.5==45 </a:t>
            </a:r>
            <a:r>
              <a:rPr lang="en-US" altLang="zh-CN" sz="2800" dirty="0" smtClean="0"/>
              <a:t>)</a:t>
            </a:r>
          </a:p>
          <a:p>
            <a:pPr marL="0" indent="0">
              <a:buNone/>
            </a:pPr>
            <a:r>
              <a:rPr lang="en-US" altLang="zh-CN" sz="2800" dirty="0"/>
              <a:t> </a:t>
            </a:r>
            <a:r>
              <a:rPr lang="en-US" altLang="zh-CN" sz="2800" dirty="0" smtClean="0"/>
              <a:t>   {</a:t>
            </a:r>
          </a:p>
          <a:p>
            <a:pPr marL="0" indent="0">
              <a:buNone/>
            </a:pPr>
            <a:r>
              <a:rPr lang="en-US" altLang="zh-CN" sz="2800" dirty="0"/>
              <a:t> </a:t>
            </a:r>
            <a:r>
              <a:rPr lang="en-US" altLang="zh-CN" sz="2800" dirty="0" smtClean="0"/>
              <a:t>      </a:t>
            </a:r>
            <a:r>
              <a:rPr lang="en-US" altLang="zh-CN" sz="2800" dirty="0" err="1" smtClean="0"/>
              <a:t>printf</a:t>
            </a:r>
            <a:r>
              <a:rPr lang="en-US" altLang="zh-CN" sz="2800" dirty="0" smtClean="0"/>
              <a:t>("men=%d, women=%d, child=%d\n", </a:t>
            </a:r>
          </a:p>
          <a:p>
            <a:pPr marL="0" indent="0">
              <a:buNone/>
            </a:pPr>
            <a:r>
              <a:rPr lang="en-US" altLang="zh-CN" sz="2800" dirty="0"/>
              <a:t> </a:t>
            </a:r>
            <a:r>
              <a:rPr lang="en-US" altLang="zh-CN" sz="2800" dirty="0" smtClean="0"/>
              <a:t>              men, women, child);</a:t>
            </a:r>
          </a:p>
          <a:p>
            <a:pPr marL="0" indent="0">
              <a:buNone/>
            </a:pPr>
            <a:r>
              <a:rPr lang="en-US" altLang="zh-CN" sz="2800" dirty="0"/>
              <a:t> </a:t>
            </a:r>
            <a:r>
              <a:rPr lang="en-US" altLang="zh-CN" sz="2800" dirty="0" smtClean="0"/>
              <a:t>   }</a:t>
            </a:r>
          </a:p>
          <a:p>
            <a:pPr marL="0" indent="0">
              <a:buNone/>
            </a:pPr>
            <a:r>
              <a:rPr lang="en-US" altLang="zh-CN" sz="2800" dirty="0"/>
              <a:t>}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469C93-C33A-457B-B141-E0DA5E2594F6}" type="slidenum">
              <a:rPr lang="zh-CN" altLang="en-US" smtClean="0"/>
              <a:pPr>
                <a:defRPr/>
              </a:pPr>
              <a:t>41</a:t>
            </a:fld>
            <a:endParaRPr lang="en-US" altLang="zh-CN"/>
          </a:p>
        </p:txBody>
      </p:sp>
      <p:sp>
        <p:nvSpPr>
          <p:cNvPr id="5" name="矩形 4"/>
          <p:cNvSpPr/>
          <p:nvPr/>
        </p:nvSpPr>
        <p:spPr>
          <a:xfrm>
            <a:off x="6948264" y="1268760"/>
            <a:ext cx="2077785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en-US" sz="3200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合计执行</a:t>
            </a:r>
            <a:r>
              <a:rPr lang="zh-CN" altLang="en-US" sz="3200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多少</a:t>
            </a:r>
            <a:r>
              <a:rPr lang="zh-CN" altLang="en-US" sz="3200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次循环操作？</a:t>
            </a:r>
            <a:endParaRPr lang="en-US" altLang="zh-CN" sz="3200" dirty="0" smtClean="0">
              <a:solidFill>
                <a:srgbClr val="FF0000"/>
              </a:solidFill>
              <a:latin typeface="楷体" pitchFamily="49" charset="-122"/>
              <a:ea typeface="楷体" pitchFamily="49" charset="-122"/>
            </a:endParaRPr>
          </a:p>
          <a:p>
            <a:pPr algn="ctr"/>
            <a:r>
              <a:rPr lang="en-US" altLang="zh-CN" sz="3200" dirty="0" smtClean="0">
                <a:solidFill>
                  <a:srgbClr val="FFFF00"/>
                </a:solidFill>
                <a:latin typeface="楷体" pitchFamily="49" charset="-122"/>
                <a:ea typeface="楷体" pitchFamily="49" charset="-122"/>
              </a:rPr>
              <a:t>45</a:t>
            </a:r>
            <a:r>
              <a:rPr lang="zh-CN" altLang="en-US" sz="3200" dirty="0" smtClean="0">
                <a:solidFill>
                  <a:srgbClr val="FFFF00"/>
                </a:solidFill>
                <a:latin typeface="楷体" pitchFamily="49" charset="-122"/>
                <a:ea typeface="楷体" pitchFamily="49" charset="-122"/>
              </a:rPr>
              <a:t>*</a:t>
            </a:r>
            <a:r>
              <a:rPr lang="en-US" altLang="zh-CN" sz="3200" dirty="0" smtClean="0">
                <a:solidFill>
                  <a:srgbClr val="FFFF00"/>
                </a:solidFill>
                <a:latin typeface="楷体" pitchFamily="49" charset="-122"/>
                <a:ea typeface="楷体" pitchFamily="49" charset="-122"/>
              </a:rPr>
              <a:t>45</a:t>
            </a:r>
            <a:endParaRPr lang="zh-CN" altLang="en-US" sz="3200" dirty="0">
              <a:solidFill>
                <a:srgbClr val="FFFF00"/>
              </a:solidFill>
              <a:latin typeface="楷体" pitchFamily="49" charset="-122"/>
              <a:ea typeface="楷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83227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改进</a:t>
            </a:r>
            <a:r>
              <a:rPr lang="en-US" altLang="zh-CN" dirty="0" smtClean="0"/>
              <a:t>[2]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124745"/>
            <a:ext cx="8229600" cy="500142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2800" dirty="0" smtClean="0"/>
              <a:t>for( men=0; men&lt;=15; men++ )</a:t>
            </a:r>
          </a:p>
          <a:p>
            <a:pPr marL="0" indent="0">
              <a:buNone/>
            </a:pPr>
            <a:r>
              <a:rPr lang="en-US" altLang="zh-CN" sz="2800" dirty="0"/>
              <a:t>for( </a:t>
            </a:r>
            <a:r>
              <a:rPr lang="en-US" altLang="zh-CN" sz="2800" dirty="0" smtClean="0"/>
              <a:t>women=0</a:t>
            </a:r>
            <a:r>
              <a:rPr lang="en-US" altLang="zh-CN" sz="2800" dirty="0"/>
              <a:t>; wo</a:t>
            </a:r>
            <a:r>
              <a:rPr lang="en-US" altLang="zh-CN" sz="2800" dirty="0" smtClean="0"/>
              <a:t>men&lt;=22; </a:t>
            </a:r>
            <a:r>
              <a:rPr lang="en-US" altLang="zh-CN" sz="2800" dirty="0"/>
              <a:t>wo</a:t>
            </a:r>
            <a:r>
              <a:rPr lang="en-US" altLang="zh-CN" sz="2800" dirty="0" smtClean="0"/>
              <a:t>men</a:t>
            </a:r>
            <a:r>
              <a:rPr lang="en-US" altLang="zh-CN" sz="2800" dirty="0"/>
              <a:t>++ </a:t>
            </a:r>
            <a:r>
              <a:rPr lang="en-US" altLang="zh-CN" sz="2800" dirty="0" smtClean="0"/>
              <a:t>)</a:t>
            </a:r>
          </a:p>
          <a:p>
            <a:pPr marL="0" indent="0">
              <a:buNone/>
            </a:pPr>
            <a:r>
              <a:rPr lang="en-US" altLang="zh-CN" sz="2800" dirty="0"/>
              <a:t>{</a:t>
            </a:r>
          </a:p>
          <a:p>
            <a:pPr marL="0" indent="0">
              <a:buNone/>
            </a:pPr>
            <a:r>
              <a:rPr lang="en-US" altLang="zh-CN" sz="2800" dirty="0" smtClean="0"/>
              <a:t>    child = 45-men-women;   </a:t>
            </a:r>
          </a:p>
          <a:p>
            <a:pPr marL="0" indent="0">
              <a:buNone/>
            </a:pPr>
            <a:r>
              <a:rPr lang="en-US" altLang="zh-CN" sz="2800" dirty="0"/>
              <a:t> </a:t>
            </a:r>
            <a:r>
              <a:rPr lang="en-US" altLang="zh-CN" sz="2800" dirty="0" smtClean="0"/>
              <a:t>   if( </a:t>
            </a:r>
            <a:r>
              <a:rPr lang="en-US" altLang="zh-CN" sz="2800" dirty="0" smtClean="0">
                <a:solidFill>
                  <a:srgbClr val="FFFF00"/>
                </a:solidFill>
              </a:rPr>
              <a:t>men*3+women*2+child*0.5==45 </a:t>
            </a:r>
            <a:r>
              <a:rPr lang="en-US" altLang="zh-CN" sz="2800" dirty="0" smtClean="0"/>
              <a:t>)</a:t>
            </a:r>
          </a:p>
          <a:p>
            <a:pPr marL="0" indent="0">
              <a:buNone/>
            </a:pPr>
            <a:r>
              <a:rPr lang="en-US" altLang="zh-CN" sz="2800" dirty="0"/>
              <a:t> </a:t>
            </a:r>
            <a:r>
              <a:rPr lang="en-US" altLang="zh-CN" sz="2800" dirty="0" smtClean="0"/>
              <a:t>   {</a:t>
            </a:r>
          </a:p>
          <a:p>
            <a:pPr marL="0" indent="0">
              <a:buNone/>
            </a:pPr>
            <a:r>
              <a:rPr lang="en-US" altLang="zh-CN" sz="2800" dirty="0"/>
              <a:t> </a:t>
            </a:r>
            <a:r>
              <a:rPr lang="en-US" altLang="zh-CN" sz="2800" dirty="0" smtClean="0"/>
              <a:t>      </a:t>
            </a:r>
            <a:r>
              <a:rPr lang="en-US" altLang="zh-CN" sz="2800" dirty="0" err="1" smtClean="0"/>
              <a:t>printf</a:t>
            </a:r>
            <a:r>
              <a:rPr lang="en-US" altLang="zh-CN" sz="2800" dirty="0" smtClean="0"/>
              <a:t>("men=%d, women=%d, child=%d\n", </a:t>
            </a:r>
          </a:p>
          <a:p>
            <a:pPr marL="0" indent="0">
              <a:buNone/>
            </a:pPr>
            <a:r>
              <a:rPr lang="en-US" altLang="zh-CN" sz="2800" dirty="0"/>
              <a:t> </a:t>
            </a:r>
            <a:r>
              <a:rPr lang="en-US" altLang="zh-CN" sz="2800" dirty="0" smtClean="0"/>
              <a:t>              men, women, child);</a:t>
            </a:r>
          </a:p>
          <a:p>
            <a:pPr marL="0" indent="0">
              <a:buNone/>
            </a:pPr>
            <a:r>
              <a:rPr lang="en-US" altLang="zh-CN" sz="2800" dirty="0"/>
              <a:t> </a:t>
            </a:r>
            <a:r>
              <a:rPr lang="en-US" altLang="zh-CN" sz="2800" dirty="0" smtClean="0"/>
              <a:t>   }</a:t>
            </a:r>
          </a:p>
          <a:p>
            <a:pPr marL="0" indent="0">
              <a:buNone/>
            </a:pPr>
            <a:r>
              <a:rPr lang="en-US" altLang="zh-CN" sz="2800" dirty="0"/>
              <a:t>}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469C93-C33A-457B-B141-E0DA5E2594F6}" type="slidenum">
              <a:rPr lang="zh-CN" altLang="en-US" smtClean="0"/>
              <a:pPr>
                <a:defRPr/>
              </a:pPr>
              <a:t>42</a:t>
            </a:fld>
            <a:endParaRPr lang="en-US" altLang="zh-CN"/>
          </a:p>
        </p:txBody>
      </p:sp>
      <p:sp>
        <p:nvSpPr>
          <p:cNvPr id="5" name="矩形 4"/>
          <p:cNvSpPr/>
          <p:nvPr/>
        </p:nvSpPr>
        <p:spPr>
          <a:xfrm>
            <a:off x="6948264" y="1268760"/>
            <a:ext cx="2077785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en-US" sz="3200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合计执行</a:t>
            </a:r>
            <a:r>
              <a:rPr lang="zh-CN" altLang="en-US" sz="3200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多少</a:t>
            </a:r>
            <a:r>
              <a:rPr lang="zh-CN" altLang="en-US" sz="3200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次循环操作？</a:t>
            </a:r>
            <a:endParaRPr lang="en-US" altLang="zh-CN" sz="3200" dirty="0" smtClean="0">
              <a:solidFill>
                <a:srgbClr val="FF0000"/>
              </a:solidFill>
              <a:latin typeface="楷体" pitchFamily="49" charset="-122"/>
              <a:ea typeface="楷体" pitchFamily="49" charset="-122"/>
            </a:endParaRPr>
          </a:p>
          <a:p>
            <a:pPr algn="ctr"/>
            <a:r>
              <a:rPr lang="en-US" altLang="zh-CN" sz="3200" dirty="0" smtClean="0">
                <a:solidFill>
                  <a:srgbClr val="FFFF00"/>
                </a:solidFill>
                <a:latin typeface="楷体" pitchFamily="49" charset="-122"/>
                <a:ea typeface="楷体" pitchFamily="49" charset="-122"/>
              </a:rPr>
              <a:t>15</a:t>
            </a:r>
            <a:r>
              <a:rPr lang="zh-CN" altLang="en-US" sz="3200" dirty="0" smtClean="0">
                <a:solidFill>
                  <a:srgbClr val="FFFF00"/>
                </a:solidFill>
                <a:latin typeface="楷体" pitchFamily="49" charset="-122"/>
                <a:ea typeface="楷体" pitchFamily="49" charset="-122"/>
              </a:rPr>
              <a:t>*</a:t>
            </a:r>
            <a:r>
              <a:rPr lang="en-US" altLang="zh-CN" sz="3200" dirty="0" smtClean="0">
                <a:solidFill>
                  <a:srgbClr val="FFFF00"/>
                </a:solidFill>
                <a:latin typeface="楷体" pitchFamily="49" charset="-122"/>
                <a:ea typeface="楷体" pitchFamily="49" charset="-122"/>
              </a:rPr>
              <a:t>22</a:t>
            </a:r>
            <a:endParaRPr lang="zh-CN" altLang="en-US" sz="3200" dirty="0">
              <a:solidFill>
                <a:srgbClr val="FFFF00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2771800" y="12288"/>
            <a:ext cx="521535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en-US" sz="3200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编写循环程序时</a:t>
            </a:r>
            <a:endParaRPr lang="en-US" altLang="zh-CN" sz="3200" dirty="0" smtClean="0">
              <a:solidFill>
                <a:srgbClr val="FF0000"/>
              </a:solidFill>
              <a:latin typeface="楷体" pitchFamily="49" charset="-122"/>
              <a:ea typeface="楷体" pitchFamily="49" charset="-122"/>
            </a:endParaRPr>
          </a:p>
          <a:p>
            <a:pPr algn="ctr"/>
            <a:r>
              <a:rPr lang="zh-CN" altLang="en-US" sz="3200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注意代码的</a:t>
            </a:r>
            <a:r>
              <a:rPr lang="zh-CN" altLang="en-US" sz="3200" dirty="0" smtClean="0">
                <a:solidFill>
                  <a:srgbClr val="FFFF00"/>
                </a:solidFill>
                <a:latin typeface="楷体" pitchFamily="49" charset="-122"/>
                <a:ea typeface="楷体" pitchFamily="49" charset="-122"/>
              </a:rPr>
              <a:t>执行效率</a:t>
            </a:r>
            <a:endParaRPr lang="zh-CN" altLang="en-US" sz="3200" dirty="0">
              <a:solidFill>
                <a:srgbClr val="FFFF00"/>
              </a:solidFill>
              <a:latin typeface="楷体" pitchFamily="49" charset="-122"/>
              <a:ea typeface="楷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5537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要点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CN" dirty="0" smtClean="0"/>
              <a:t>for</a:t>
            </a:r>
          </a:p>
          <a:p>
            <a:r>
              <a:rPr lang="en-US" altLang="zh-CN" dirty="0" smtClean="0"/>
              <a:t>while</a:t>
            </a:r>
          </a:p>
          <a:p>
            <a:r>
              <a:rPr lang="en-US" altLang="zh-CN" dirty="0" smtClean="0"/>
              <a:t>do-while</a:t>
            </a:r>
          </a:p>
          <a:p>
            <a:r>
              <a:rPr lang="en-US" altLang="zh-CN" dirty="0" smtClean="0"/>
              <a:t>break</a:t>
            </a:r>
          </a:p>
          <a:p>
            <a:r>
              <a:rPr lang="en-US" altLang="zh-CN" dirty="0" smtClean="0"/>
              <a:t>continue</a:t>
            </a:r>
          </a:p>
          <a:p>
            <a:r>
              <a:rPr lang="zh-CN" altLang="en-US" dirty="0" smtClean="0"/>
              <a:t>多重循环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循环次数的计算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执行效率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469C93-C33A-457B-B141-E0DA5E2594F6}" type="slidenum">
              <a:rPr lang="zh-CN" altLang="en-US" smtClean="0"/>
              <a:pPr>
                <a:defRPr/>
              </a:pPr>
              <a:t>43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31874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作业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u="sng" dirty="0" smtClean="0">
                <a:hlinkClick r:id="rId2"/>
              </a:rPr>
              <a:t>课本的习题</a:t>
            </a:r>
            <a:r>
              <a:rPr lang="en-US" altLang="zh-CN" u="sng" dirty="0" smtClean="0">
                <a:hlinkClick r:id="rId2"/>
              </a:rPr>
              <a:t>3</a:t>
            </a:r>
            <a:r>
              <a:rPr lang="zh-CN" altLang="en-US" u="sng" dirty="0" smtClean="0">
                <a:hlinkClick r:id="rId2"/>
              </a:rPr>
              <a:t>和</a:t>
            </a:r>
            <a:r>
              <a:rPr lang="zh-CN" altLang="en-US" u="sng" dirty="0">
                <a:hlinkClick r:id="rId2"/>
              </a:rPr>
              <a:t>习题</a:t>
            </a:r>
            <a:r>
              <a:rPr lang="en-US" altLang="zh-CN" u="sng" dirty="0" smtClean="0">
                <a:hlinkClick r:id="rId2"/>
              </a:rPr>
              <a:t>4</a:t>
            </a:r>
          </a:p>
          <a:p>
            <a:pPr marL="457200" lvl="1" indent="0">
              <a:buNone/>
            </a:pPr>
            <a:r>
              <a:rPr lang="en-US" altLang="zh-CN" u="sng" dirty="0" smtClean="0">
                <a:hlinkClick r:id="rId2"/>
              </a:rPr>
              <a:t>http</a:t>
            </a:r>
            <a:r>
              <a:rPr lang="en-US" altLang="zh-CN" u="sng" dirty="0">
                <a:hlinkClick r:id="rId2"/>
              </a:rPr>
              <a:t>://www.cad.zju.edu.cn/home/xgliu/C2016/homework-3-4.doc</a:t>
            </a:r>
            <a:r>
              <a:rPr lang="en-US" altLang="zh-CN" dirty="0"/>
              <a:t> </a:t>
            </a:r>
            <a:endParaRPr lang="en-US" altLang="zh-CN" dirty="0" smtClean="0"/>
          </a:p>
          <a:p>
            <a:pPr marL="457200" lvl="1" indent="0">
              <a:buNone/>
            </a:pPr>
            <a:endParaRPr lang="en-US" altLang="zh-CN" dirty="0"/>
          </a:p>
          <a:p>
            <a:pPr marL="457200" lvl="1" indent="0">
              <a:buNone/>
            </a:pPr>
            <a:r>
              <a:rPr lang="en-US" altLang="zh-CN" dirty="0" smtClean="0"/>
              <a:t>10</a:t>
            </a:r>
            <a:r>
              <a:rPr lang="zh-CN" altLang="en-US" dirty="0" smtClean="0"/>
              <a:t>月</a:t>
            </a:r>
            <a:r>
              <a:rPr lang="en-US" altLang="zh-CN" dirty="0" smtClean="0"/>
              <a:t>25</a:t>
            </a:r>
            <a:r>
              <a:rPr lang="zh-CN" altLang="en-US" dirty="0" smtClean="0"/>
              <a:t>日提交</a:t>
            </a:r>
            <a:endParaRPr lang="en-US" altLang="zh-CN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469C93-C33A-457B-B141-E0DA5E2594F6}" type="slidenum">
              <a:rPr lang="zh-CN" altLang="en-US" smtClean="0"/>
              <a:pPr>
                <a:defRPr/>
              </a:pPr>
              <a:t>44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101643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dirty="0"/>
              <a:t>第二</a:t>
            </a:r>
            <a:r>
              <a:rPr lang="zh-CN" altLang="en-US" dirty="0" smtClean="0"/>
              <a:t>章循环结构</a:t>
            </a:r>
          </a:p>
        </p:txBody>
      </p:sp>
      <p:sp>
        <p:nvSpPr>
          <p:cNvPr id="307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514350" indent="-514350" eaLnBrk="1" hangingPunct="1">
              <a:buFont typeface="+mj-ea"/>
              <a:buAutoNum type="circleNumDbPlain"/>
            </a:pPr>
            <a:r>
              <a:rPr lang="en-US" altLang="zh-CN" dirty="0" smtClean="0"/>
              <a:t>while</a:t>
            </a:r>
            <a:r>
              <a:rPr lang="zh-CN" altLang="en-US" dirty="0" smtClean="0"/>
              <a:t>循环结构</a:t>
            </a:r>
            <a:endParaRPr lang="en-US" altLang="zh-CN" dirty="0" smtClean="0"/>
          </a:p>
          <a:p>
            <a:pPr marL="514350" indent="-514350">
              <a:buFont typeface="+mj-ea"/>
              <a:buAutoNum type="circleNumDbPlain"/>
            </a:pPr>
            <a:r>
              <a:rPr lang="en-US" altLang="zh-CN" dirty="0" smtClean="0"/>
              <a:t>do-while</a:t>
            </a:r>
            <a:r>
              <a:rPr lang="zh-CN" altLang="en-US" dirty="0"/>
              <a:t>循环结构</a:t>
            </a:r>
            <a:endParaRPr lang="en-US" altLang="zh-CN" dirty="0"/>
          </a:p>
          <a:p>
            <a:pPr marL="514350" indent="-514350" eaLnBrk="1" hangingPunct="1">
              <a:buFont typeface="+mj-ea"/>
              <a:buAutoNum type="circleNumDbPlain"/>
            </a:pPr>
            <a:r>
              <a:rPr lang="en-US" altLang="zh-CN" dirty="0" smtClean="0">
                <a:solidFill>
                  <a:srgbClr val="FF0000"/>
                </a:solidFill>
              </a:rPr>
              <a:t>break</a:t>
            </a:r>
            <a:r>
              <a:rPr lang="zh-CN" altLang="en-US" dirty="0" smtClean="0"/>
              <a:t>语句和</a:t>
            </a:r>
            <a:r>
              <a:rPr lang="en-US" altLang="zh-CN" dirty="0" smtClean="0">
                <a:solidFill>
                  <a:srgbClr val="FF0000"/>
                </a:solidFill>
              </a:rPr>
              <a:t>continue</a:t>
            </a:r>
            <a:r>
              <a:rPr lang="zh-CN" altLang="en-US" dirty="0" smtClean="0"/>
              <a:t>语句</a:t>
            </a:r>
            <a:endParaRPr lang="en-US" altLang="zh-CN" dirty="0" smtClean="0"/>
          </a:p>
          <a:p>
            <a:pPr marL="514350" indent="-514350" eaLnBrk="1" hangingPunct="1">
              <a:buFont typeface="+mj-ea"/>
              <a:buAutoNum type="circleNumDbPlain"/>
            </a:pPr>
            <a:r>
              <a:rPr lang="zh-CN" altLang="en-US" dirty="0" smtClean="0"/>
              <a:t>多重</a:t>
            </a:r>
            <a:r>
              <a:rPr lang="en-US" altLang="zh-CN" dirty="0" smtClean="0"/>
              <a:t>/</a:t>
            </a:r>
            <a:r>
              <a:rPr lang="zh-CN" altLang="en-US" dirty="0" smtClean="0"/>
              <a:t>嵌套循环</a:t>
            </a:r>
            <a:endParaRPr lang="en-US" altLang="zh-CN" dirty="0" smtClean="0"/>
          </a:p>
        </p:txBody>
      </p:sp>
      <p:sp>
        <p:nvSpPr>
          <p:cNvPr id="3076" name="灯片编号占位符 1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hangingPunct="1"/>
            <a:fld id="{D02EC297-3DC7-4E45-A98B-975278DD5E01}" type="slidenum">
              <a:rPr lang="zh-CN" altLang="en-US" smtClean="0">
                <a:latin typeface="Arial Black" pitchFamily="34" charset="0"/>
              </a:rPr>
              <a:pPr eaLnBrk="1" hangingPunct="1"/>
              <a:t>5</a:t>
            </a:fld>
            <a:endParaRPr lang="en-US" altLang="zh-CN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04811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 descr="Large confetti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for</a:t>
            </a:r>
            <a:r>
              <a:rPr lang="zh-CN" altLang="en-US" dirty="0"/>
              <a:t>语句回顾</a:t>
            </a:r>
            <a:endParaRPr lang="zh-CN" altLang="en-US" dirty="0" smtClean="0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zh-CN" dirty="0" smtClean="0"/>
              <a:t>for( </a:t>
            </a:r>
            <a:r>
              <a:rPr lang="zh-CN" alt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表达式</a:t>
            </a:r>
            <a:r>
              <a:rPr lang="en-US" altLang="zh-CN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1</a:t>
            </a:r>
            <a:r>
              <a:rPr lang="zh-CN" altLang="en-US" dirty="0" smtClean="0"/>
              <a:t>；</a:t>
            </a:r>
            <a:r>
              <a:rPr lang="zh-CN" altLang="en-US" dirty="0" smtClean="0">
                <a:solidFill>
                  <a:srgbClr val="00B050"/>
                </a:solidFill>
              </a:rPr>
              <a:t>表达式</a:t>
            </a:r>
            <a:r>
              <a:rPr lang="en-US" altLang="zh-CN" dirty="0" smtClean="0">
                <a:solidFill>
                  <a:srgbClr val="00B050"/>
                </a:solidFill>
              </a:rPr>
              <a:t>2</a:t>
            </a:r>
            <a:r>
              <a:rPr lang="zh-CN" altLang="en-US" dirty="0" smtClean="0"/>
              <a:t>；</a:t>
            </a:r>
            <a:r>
              <a:rPr lang="zh-CN" altLang="en-US" dirty="0" smtClean="0">
                <a:solidFill>
                  <a:srgbClr val="FF0000"/>
                </a:solidFill>
              </a:rPr>
              <a:t>表达式</a:t>
            </a:r>
            <a:r>
              <a:rPr lang="en-US" altLang="zh-CN" dirty="0" smtClean="0">
                <a:solidFill>
                  <a:srgbClr val="FF0000"/>
                </a:solidFill>
              </a:rPr>
              <a:t>3 </a:t>
            </a:r>
            <a:r>
              <a:rPr lang="en-US" altLang="zh-CN" dirty="0" smtClean="0"/>
              <a:t>)</a:t>
            </a:r>
          </a:p>
          <a:p>
            <a:pPr marL="0" indent="0">
              <a:buNone/>
            </a:pPr>
            <a:r>
              <a:rPr lang="en-US" altLang="zh-CN" dirty="0" smtClean="0"/>
              <a:t>    </a:t>
            </a:r>
            <a:r>
              <a:rPr lang="zh-CN" altLang="en-US" dirty="0" smtClean="0"/>
              <a:t>循环体语句</a:t>
            </a:r>
          </a:p>
          <a:p>
            <a:endParaRPr lang="en-US" altLang="zh-CN" dirty="0" smtClean="0"/>
          </a:p>
          <a:p>
            <a:pPr marL="457200" lvl="1" indent="0">
              <a:buNone/>
            </a:pPr>
            <a:r>
              <a:rPr lang="en-US" altLang="zh-CN" sz="3200" dirty="0" smtClean="0">
                <a:solidFill>
                  <a:schemeClr val="tx1"/>
                </a:solidFill>
              </a:rPr>
              <a:t>for</a:t>
            </a:r>
            <a:r>
              <a:rPr lang="en-US" altLang="zh-CN" sz="3200" smtClean="0">
                <a:solidFill>
                  <a:schemeClr val="tx1"/>
                </a:solidFill>
              </a:rPr>
              <a:t>( </a:t>
            </a:r>
            <a:r>
              <a:rPr lang="en-US" altLang="zh-CN" sz="3200" smtClean="0">
                <a:solidFill>
                  <a:srgbClr val="33CCCC"/>
                </a:solidFill>
              </a:rPr>
              <a:t>i=1</a:t>
            </a:r>
            <a:r>
              <a:rPr lang="en-US" altLang="zh-CN" sz="3200" smtClean="0">
                <a:solidFill>
                  <a:schemeClr val="tx1"/>
                </a:solidFill>
              </a:rPr>
              <a:t>; </a:t>
            </a:r>
            <a:r>
              <a:rPr lang="en-US" altLang="zh-CN" sz="3200" dirty="0" smtClean="0">
                <a:solidFill>
                  <a:srgbClr val="009900"/>
                </a:solidFill>
              </a:rPr>
              <a:t>i&lt;n</a:t>
            </a:r>
            <a:r>
              <a:rPr lang="en-US" altLang="zh-CN" sz="3200" dirty="0" smtClean="0">
                <a:solidFill>
                  <a:schemeClr val="tx1"/>
                </a:solidFill>
              </a:rPr>
              <a:t>; </a:t>
            </a:r>
            <a:r>
              <a:rPr lang="en-US" altLang="zh-CN" sz="3200" dirty="0" smtClean="0">
                <a:solidFill>
                  <a:srgbClr val="FF3300"/>
                </a:solidFill>
              </a:rPr>
              <a:t>i++ </a:t>
            </a:r>
            <a:r>
              <a:rPr lang="en-US" altLang="zh-CN" sz="3200" dirty="0" smtClean="0">
                <a:solidFill>
                  <a:schemeClr val="tx1"/>
                </a:solidFill>
              </a:rPr>
              <a:t>)</a:t>
            </a:r>
          </a:p>
          <a:p>
            <a:pPr marL="457200" lvl="1" indent="0">
              <a:buNone/>
            </a:pPr>
            <a:r>
              <a:rPr lang="en-US" altLang="zh-CN" sz="3200" dirty="0" smtClean="0">
                <a:solidFill>
                  <a:schemeClr val="tx1"/>
                </a:solidFill>
              </a:rPr>
              <a:t>{</a:t>
            </a:r>
          </a:p>
          <a:p>
            <a:pPr marL="457200" lvl="1" indent="0">
              <a:buNone/>
            </a:pPr>
            <a:r>
              <a:rPr lang="en-US" altLang="zh-CN" sz="3200" dirty="0">
                <a:solidFill>
                  <a:schemeClr val="tx1"/>
                </a:solidFill>
              </a:rPr>
              <a:t> </a:t>
            </a:r>
            <a:r>
              <a:rPr lang="en-US" altLang="zh-CN" sz="3200" dirty="0" smtClean="0">
                <a:solidFill>
                  <a:schemeClr val="tx1"/>
                </a:solidFill>
              </a:rPr>
              <a:t>  item = 1.0/i;</a:t>
            </a:r>
          </a:p>
          <a:p>
            <a:pPr marL="457200" lvl="1" indent="0">
              <a:buNone/>
            </a:pPr>
            <a:r>
              <a:rPr lang="en-US" altLang="zh-CN" sz="3200" dirty="0">
                <a:solidFill>
                  <a:schemeClr val="tx1"/>
                </a:solidFill>
              </a:rPr>
              <a:t> </a:t>
            </a:r>
            <a:r>
              <a:rPr lang="en-US" altLang="zh-CN" sz="3200" dirty="0" smtClean="0">
                <a:solidFill>
                  <a:schemeClr val="tx1"/>
                </a:solidFill>
              </a:rPr>
              <a:t>  sum = sum + item;</a:t>
            </a:r>
          </a:p>
          <a:p>
            <a:pPr marL="457200" lvl="1" indent="0">
              <a:buNone/>
            </a:pPr>
            <a:r>
              <a:rPr lang="en-US" altLang="zh-CN" sz="3200" dirty="0">
                <a:solidFill>
                  <a:schemeClr val="tx1"/>
                </a:solidFill>
              </a:rPr>
              <a:t>}</a:t>
            </a:r>
          </a:p>
          <a:p>
            <a:pPr marL="457200" lvl="1" indent="0">
              <a:buNone/>
            </a:pPr>
            <a:endParaRPr lang="en-US" altLang="zh-CN" b="1" dirty="0" smtClean="0">
              <a:latin typeface="Times New Roman" pitchFamily="18" charset="0"/>
            </a:endParaRPr>
          </a:p>
          <a:p>
            <a:endParaRPr lang="zh-CN" altLang="en-US" dirty="0" smtClean="0"/>
          </a:p>
        </p:txBody>
      </p:sp>
      <p:sp>
        <p:nvSpPr>
          <p:cNvPr id="37894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fld id="{A4CDB797-7F21-4E97-873E-F49E3261C149}" type="slidenum">
              <a:rPr lang="zh-CN" altLang="en-US" smtClean="0"/>
              <a:pPr/>
              <a:t>6</a:t>
            </a:fld>
            <a:endParaRPr lang="en-US" altLang="zh-CN" smtClean="0"/>
          </a:p>
        </p:txBody>
      </p: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5970591" y="2277317"/>
            <a:ext cx="2777873" cy="4464051"/>
            <a:chOff x="1947" y="1545"/>
            <a:chExt cx="2166" cy="2812"/>
          </a:xfrm>
        </p:grpSpPr>
        <p:sp>
          <p:nvSpPr>
            <p:cNvPr id="7" name="Line 6"/>
            <p:cNvSpPr>
              <a:spLocks noChangeShapeType="1"/>
            </p:cNvSpPr>
            <p:nvPr/>
          </p:nvSpPr>
          <p:spPr bwMode="auto">
            <a:xfrm flipH="1">
              <a:off x="3016" y="2097"/>
              <a:ext cx="7" cy="192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" name="AutoShape 7"/>
            <p:cNvSpPr>
              <a:spLocks noChangeArrowheads="1"/>
            </p:cNvSpPr>
            <p:nvPr/>
          </p:nvSpPr>
          <p:spPr bwMode="auto">
            <a:xfrm>
              <a:off x="2323" y="2308"/>
              <a:ext cx="1392" cy="432"/>
            </a:xfrm>
            <a:prstGeom prst="diamond">
              <a:avLst/>
            </a:prstGeom>
            <a:noFill/>
            <a:ln w="57150">
              <a:solidFill>
                <a:srgbClr val="FFC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rIns="0" anchor="ctr"/>
            <a:lstStyle/>
            <a:p>
              <a:r>
                <a:rPr lang="zh-CN" altLang="en-US" sz="2000" b="1" dirty="0">
                  <a:solidFill>
                    <a:srgbClr val="00B050"/>
                  </a:solidFill>
                  <a:latin typeface="Times New Roman" pitchFamily="18" charset="0"/>
                  <a:ea typeface="宋体" charset="-122"/>
                </a:rPr>
                <a:t>表达式</a:t>
              </a:r>
              <a:r>
                <a:rPr lang="en-US" altLang="zh-CN" sz="2000" b="1" dirty="0">
                  <a:solidFill>
                    <a:srgbClr val="00B050"/>
                  </a:solidFill>
                  <a:latin typeface="Times New Roman" pitchFamily="18" charset="0"/>
                  <a:ea typeface="宋体" charset="-122"/>
                </a:rPr>
                <a:t>2</a:t>
              </a:r>
              <a:endParaRPr lang="zh-CN" altLang="en-US" sz="2000" b="1" dirty="0">
                <a:solidFill>
                  <a:srgbClr val="00B050"/>
                </a:solidFill>
                <a:latin typeface="Times New Roman" pitchFamily="18" charset="0"/>
                <a:ea typeface="宋体" charset="-122"/>
              </a:endParaRPr>
            </a:p>
          </p:txBody>
        </p:sp>
        <p:sp>
          <p:nvSpPr>
            <p:cNvPr id="10" name="Text Box 10"/>
            <p:cNvSpPr txBox="1">
              <a:spLocks noChangeArrowheads="1"/>
            </p:cNvSpPr>
            <p:nvPr/>
          </p:nvSpPr>
          <p:spPr bwMode="auto">
            <a:xfrm>
              <a:off x="2402" y="2971"/>
              <a:ext cx="1235" cy="252"/>
            </a:xfrm>
            <a:prstGeom prst="rect">
              <a:avLst/>
            </a:prstGeom>
            <a:noFill/>
            <a:ln w="57150">
              <a:solidFill>
                <a:srgbClr val="FFC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zh-CN" altLang="en-US" sz="2000" b="1" dirty="0" smtClean="0">
                  <a:latin typeface="Times New Roman" pitchFamily="18" charset="0"/>
                </a:rPr>
                <a:t> 循环体语句</a:t>
              </a:r>
              <a:endParaRPr lang="zh-CN" altLang="en-US" sz="2000" b="1" dirty="0">
                <a:latin typeface="Times New Roman" pitchFamily="18" charset="0"/>
              </a:endParaRPr>
            </a:p>
          </p:txBody>
        </p:sp>
        <p:sp>
          <p:nvSpPr>
            <p:cNvPr id="11" name="Line 11"/>
            <p:cNvSpPr>
              <a:spLocks noChangeShapeType="1"/>
            </p:cNvSpPr>
            <p:nvPr/>
          </p:nvSpPr>
          <p:spPr bwMode="auto">
            <a:xfrm>
              <a:off x="1947" y="3917"/>
              <a:ext cx="1094" cy="6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" name="Line 12"/>
            <p:cNvSpPr>
              <a:spLocks noChangeShapeType="1"/>
            </p:cNvSpPr>
            <p:nvPr/>
          </p:nvSpPr>
          <p:spPr bwMode="auto">
            <a:xfrm>
              <a:off x="1974" y="2193"/>
              <a:ext cx="963" cy="0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" name="Line 13"/>
            <p:cNvSpPr>
              <a:spLocks noChangeShapeType="1"/>
            </p:cNvSpPr>
            <p:nvPr/>
          </p:nvSpPr>
          <p:spPr bwMode="auto">
            <a:xfrm>
              <a:off x="3715" y="2517"/>
              <a:ext cx="384" cy="0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" name="Line 15"/>
            <p:cNvSpPr>
              <a:spLocks noChangeShapeType="1"/>
            </p:cNvSpPr>
            <p:nvPr/>
          </p:nvSpPr>
          <p:spPr bwMode="auto">
            <a:xfrm>
              <a:off x="3019" y="3725"/>
              <a:ext cx="4" cy="198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" name="Line 16"/>
            <p:cNvSpPr>
              <a:spLocks noChangeShapeType="1"/>
            </p:cNvSpPr>
            <p:nvPr/>
          </p:nvSpPr>
          <p:spPr bwMode="auto">
            <a:xfrm>
              <a:off x="4113" y="2498"/>
              <a:ext cx="0" cy="1542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" name="Line 17"/>
            <p:cNvSpPr>
              <a:spLocks noChangeShapeType="1"/>
            </p:cNvSpPr>
            <p:nvPr/>
          </p:nvSpPr>
          <p:spPr bwMode="auto">
            <a:xfrm flipV="1">
              <a:off x="3012" y="4029"/>
              <a:ext cx="1101" cy="11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" name="Line 18"/>
            <p:cNvSpPr>
              <a:spLocks noChangeShapeType="1"/>
            </p:cNvSpPr>
            <p:nvPr/>
          </p:nvSpPr>
          <p:spPr bwMode="auto">
            <a:xfrm>
              <a:off x="3019" y="4021"/>
              <a:ext cx="0" cy="336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9" name="Text Box 19"/>
            <p:cNvSpPr txBox="1">
              <a:spLocks noChangeArrowheads="1"/>
            </p:cNvSpPr>
            <p:nvPr/>
          </p:nvSpPr>
          <p:spPr bwMode="auto">
            <a:xfrm>
              <a:off x="3042" y="2703"/>
              <a:ext cx="38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zh-CN" altLang="en-US" sz="2000" b="1" dirty="0">
                  <a:latin typeface="Times New Roman" pitchFamily="18" charset="0"/>
                </a:rPr>
                <a:t>真</a:t>
              </a:r>
            </a:p>
          </p:txBody>
        </p:sp>
        <p:sp>
          <p:nvSpPr>
            <p:cNvPr id="20" name="Text Box 20"/>
            <p:cNvSpPr txBox="1">
              <a:spLocks noChangeArrowheads="1"/>
            </p:cNvSpPr>
            <p:nvPr/>
          </p:nvSpPr>
          <p:spPr bwMode="auto">
            <a:xfrm>
              <a:off x="3660" y="2249"/>
              <a:ext cx="33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zh-CN" altLang="en-US" sz="2000" b="1" dirty="0">
                  <a:latin typeface="Times New Roman" pitchFamily="18" charset="0"/>
                </a:rPr>
                <a:t>假</a:t>
              </a:r>
            </a:p>
          </p:txBody>
        </p:sp>
        <p:sp>
          <p:nvSpPr>
            <p:cNvPr id="21" name="Text Box 10"/>
            <p:cNvSpPr txBox="1">
              <a:spLocks noChangeArrowheads="1"/>
            </p:cNvSpPr>
            <p:nvPr/>
          </p:nvSpPr>
          <p:spPr bwMode="auto">
            <a:xfrm>
              <a:off x="2402" y="1826"/>
              <a:ext cx="1235" cy="252"/>
            </a:xfrm>
            <a:prstGeom prst="rect">
              <a:avLst/>
            </a:prstGeom>
            <a:noFill/>
            <a:ln w="57150">
              <a:solidFill>
                <a:srgbClr val="FFC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zh-CN" altLang="en-US" sz="2000" b="1" dirty="0" smtClean="0">
                  <a:solidFill>
                    <a:schemeClr val="accent6">
                      <a:lumMod val="60000"/>
                      <a:lumOff val="40000"/>
                    </a:schemeClr>
                  </a:solidFill>
                  <a:latin typeface="Times New Roman" pitchFamily="18" charset="0"/>
                </a:rPr>
                <a:t>表达式</a:t>
              </a:r>
              <a:r>
                <a:rPr lang="en-US" altLang="zh-CN" sz="2000" b="1" dirty="0" smtClean="0">
                  <a:solidFill>
                    <a:schemeClr val="accent6">
                      <a:lumMod val="60000"/>
                      <a:lumOff val="40000"/>
                    </a:schemeClr>
                  </a:solidFill>
                  <a:latin typeface="Times New Roman" pitchFamily="18" charset="0"/>
                </a:rPr>
                <a:t>1</a:t>
              </a:r>
              <a:endParaRPr lang="zh-CN" altLang="en-US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</a:endParaRPr>
            </a:p>
          </p:txBody>
        </p:sp>
        <p:sp>
          <p:nvSpPr>
            <p:cNvPr id="22" name="Line 6"/>
            <p:cNvSpPr>
              <a:spLocks noChangeShapeType="1"/>
            </p:cNvSpPr>
            <p:nvPr/>
          </p:nvSpPr>
          <p:spPr bwMode="auto">
            <a:xfrm flipH="1">
              <a:off x="3016" y="2760"/>
              <a:ext cx="7" cy="192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3" name="Text Box 10"/>
            <p:cNvSpPr txBox="1">
              <a:spLocks noChangeArrowheads="1"/>
            </p:cNvSpPr>
            <p:nvPr/>
          </p:nvSpPr>
          <p:spPr bwMode="auto">
            <a:xfrm>
              <a:off x="2402" y="3453"/>
              <a:ext cx="1235" cy="252"/>
            </a:xfrm>
            <a:prstGeom prst="rect">
              <a:avLst/>
            </a:prstGeom>
            <a:noFill/>
            <a:ln w="57150">
              <a:solidFill>
                <a:srgbClr val="FFC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zh-CN" altLang="en-US" sz="2000" b="1" dirty="0" smtClean="0">
                  <a:solidFill>
                    <a:srgbClr val="FF0000"/>
                  </a:solidFill>
                  <a:latin typeface="Times New Roman" pitchFamily="18" charset="0"/>
                </a:rPr>
                <a:t> 表达式</a:t>
              </a:r>
              <a:r>
                <a:rPr lang="en-US" altLang="zh-CN" sz="2000" b="1" dirty="0" smtClean="0">
                  <a:solidFill>
                    <a:srgbClr val="FF0000"/>
                  </a:solidFill>
                  <a:latin typeface="Times New Roman" pitchFamily="18" charset="0"/>
                </a:rPr>
                <a:t>3</a:t>
              </a:r>
              <a:endParaRPr lang="zh-CN" altLang="en-US" sz="2000" b="1" dirty="0">
                <a:solidFill>
                  <a:srgbClr val="FF0000"/>
                </a:solidFill>
                <a:latin typeface="Times New Roman" pitchFamily="18" charset="0"/>
              </a:endParaRPr>
            </a:p>
          </p:txBody>
        </p:sp>
        <p:sp>
          <p:nvSpPr>
            <p:cNvPr id="24" name="Line 16"/>
            <p:cNvSpPr>
              <a:spLocks noChangeShapeType="1"/>
            </p:cNvSpPr>
            <p:nvPr/>
          </p:nvSpPr>
          <p:spPr bwMode="auto">
            <a:xfrm>
              <a:off x="1974" y="2193"/>
              <a:ext cx="0" cy="1730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5" name="Line 6"/>
            <p:cNvSpPr>
              <a:spLocks noChangeShapeType="1"/>
            </p:cNvSpPr>
            <p:nvPr/>
          </p:nvSpPr>
          <p:spPr bwMode="auto">
            <a:xfrm flipH="1">
              <a:off x="3016" y="3242"/>
              <a:ext cx="7" cy="192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6" name="Line 6"/>
            <p:cNvSpPr>
              <a:spLocks noChangeShapeType="1"/>
            </p:cNvSpPr>
            <p:nvPr/>
          </p:nvSpPr>
          <p:spPr bwMode="auto">
            <a:xfrm flipH="1">
              <a:off x="3016" y="1545"/>
              <a:ext cx="5" cy="281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578055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78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78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78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78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789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 descr="Large confetti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while</a:t>
            </a:r>
            <a:r>
              <a:rPr lang="zh-CN" altLang="en-US" dirty="0" smtClean="0"/>
              <a:t>循环语句</a:t>
            </a:r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3600" dirty="0" smtClean="0"/>
              <a:t>while( </a:t>
            </a:r>
            <a:r>
              <a:rPr lang="zh-CN" altLang="en-US" sz="36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表达式</a:t>
            </a:r>
            <a:r>
              <a:rPr lang="en-US" altLang="zh-CN" sz="3600" dirty="0" smtClean="0">
                <a:solidFill>
                  <a:srgbClr val="FF0000"/>
                </a:solidFill>
              </a:rPr>
              <a:t> </a:t>
            </a:r>
            <a:r>
              <a:rPr lang="en-US" altLang="zh-CN" sz="3600" dirty="0" smtClean="0"/>
              <a:t>)</a:t>
            </a:r>
          </a:p>
          <a:p>
            <a:pPr marL="0" indent="0">
              <a:buNone/>
            </a:pPr>
            <a:r>
              <a:rPr lang="en-US" altLang="zh-CN" sz="3600" dirty="0" smtClean="0"/>
              <a:t>    </a:t>
            </a:r>
            <a:r>
              <a:rPr lang="zh-CN" altLang="en-US" sz="3600" dirty="0" smtClean="0"/>
              <a:t>循环体语句</a:t>
            </a:r>
          </a:p>
          <a:p>
            <a:pPr marL="57150" indent="0">
              <a:buNone/>
            </a:pPr>
            <a:endParaRPr lang="en-US" altLang="zh-CN" sz="2800" dirty="0" smtClean="0">
              <a:solidFill>
                <a:schemeClr val="tx1"/>
              </a:solidFill>
            </a:endParaRPr>
          </a:p>
          <a:p>
            <a:pPr marL="57150" indent="0">
              <a:buNone/>
            </a:pPr>
            <a:r>
              <a:rPr lang="zh-CN" altLang="en-US" sz="3600" dirty="0" smtClean="0">
                <a:solidFill>
                  <a:srgbClr val="FF0000"/>
                </a:solidFill>
              </a:rPr>
              <a:t>当</a:t>
            </a:r>
            <a:r>
              <a:rPr lang="zh-CN" altLang="en-US" sz="36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表达式</a:t>
            </a:r>
            <a:r>
              <a:rPr lang="zh-CN" altLang="en-US" sz="3600" dirty="0" smtClean="0">
                <a:solidFill>
                  <a:srgbClr val="FF0000"/>
                </a:solidFill>
              </a:rPr>
              <a:t>成立的时候</a:t>
            </a:r>
            <a:endParaRPr lang="en-US" altLang="zh-CN" sz="3600" dirty="0" smtClean="0">
              <a:solidFill>
                <a:srgbClr val="FF0000"/>
              </a:solidFill>
            </a:endParaRPr>
          </a:p>
          <a:p>
            <a:pPr marL="57150" indent="0">
              <a:buNone/>
            </a:pPr>
            <a:r>
              <a:rPr lang="zh-CN" altLang="en-US" sz="3600" dirty="0" smtClean="0">
                <a:solidFill>
                  <a:srgbClr val="FF0000"/>
                </a:solidFill>
              </a:rPr>
              <a:t>执行</a:t>
            </a:r>
            <a:r>
              <a:rPr lang="zh-CN" altLang="en-US" sz="3600" dirty="0" smtClean="0">
                <a:solidFill>
                  <a:srgbClr val="FFFF00"/>
                </a:solidFill>
              </a:rPr>
              <a:t>循环操作</a:t>
            </a:r>
            <a:endParaRPr lang="en-US" altLang="zh-CN" sz="2800" dirty="0">
              <a:solidFill>
                <a:srgbClr val="FFFF00"/>
              </a:solidFill>
            </a:endParaRPr>
          </a:p>
        </p:txBody>
      </p:sp>
      <p:sp>
        <p:nvSpPr>
          <p:cNvPr id="37894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fld id="{A4CDB797-7F21-4E97-873E-F49E3261C149}" type="slidenum">
              <a:rPr lang="zh-CN" altLang="en-US" smtClean="0"/>
              <a:pPr/>
              <a:t>7</a:t>
            </a:fld>
            <a:endParaRPr lang="en-US" altLang="zh-CN" smtClean="0"/>
          </a:p>
        </p:txBody>
      </p: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5018983" y="1252766"/>
            <a:ext cx="2777873" cy="3557588"/>
            <a:chOff x="1947" y="1953"/>
            <a:chExt cx="2166" cy="2241"/>
          </a:xfrm>
        </p:grpSpPr>
        <p:sp>
          <p:nvSpPr>
            <p:cNvPr id="7" name="Line 6"/>
            <p:cNvSpPr>
              <a:spLocks noChangeShapeType="1"/>
            </p:cNvSpPr>
            <p:nvPr/>
          </p:nvSpPr>
          <p:spPr bwMode="auto">
            <a:xfrm flipH="1">
              <a:off x="3016" y="1953"/>
              <a:ext cx="7" cy="336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" name="AutoShape 7"/>
            <p:cNvSpPr>
              <a:spLocks noChangeArrowheads="1"/>
            </p:cNvSpPr>
            <p:nvPr/>
          </p:nvSpPr>
          <p:spPr bwMode="auto">
            <a:xfrm>
              <a:off x="2323" y="2308"/>
              <a:ext cx="1392" cy="432"/>
            </a:xfrm>
            <a:prstGeom prst="diamond">
              <a:avLst/>
            </a:prstGeom>
            <a:noFill/>
            <a:ln w="57150">
              <a:solidFill>
                <a:srgbClr val="FFC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rIns="0" anchor="ctr"/>
            <a:lstStyle/>
            <a:p>
              <a:r>
                <a:rPr lang="zh-CN" altLang="en-US" sz="2000" b="1" dirty="0" smtClean="0">
                  <a:solidFill>
                    <a:srgbClr val="00B050"/>
                  </a:solidFill>
                  <a:latin typeface="Times New Roman" pitchFamily="18" charset="0"/>
                  <a:ea typeface="宋体" charset="-122"/>
                </a:rPr>
                <a:t>表达式</a:t>
              </a:r>
              <a:endParaRPr lang="zh-CN" altLang="en-US" sz="2000" b="1" dirty="0">
                <a:solidFill>
                  <a:srgbClr val="00B050"/>
                </a:solidFill>
                <a:latin typeface="Times New Roman" pitchFamily="18" charset="0"/>
                <a:ea typeface="宋体" charset="-122"/>
              </a:endParaRPr>
            </a:p>
          </p:txBody>
        </p:sp>
        <p:sp>
          <p:nvSpPr>
            <p:cNvPr id="10" name="Text Box 10"/>
            <p:cNvSpPr txBox="1">
              <a:spLocks noChangeArrowheads="1"/>
            </p:cNvSpPr>
            <p:nvPr/>
          </p:nvSpPr>
          <p:spPr bwMode="auto">
            <a:xfrm>
              <a:off x="2402" y="3061"/>
              <a:ext cx="1235" cy="252"/>
            </a:xfrm>
            <a:prstGeom prst="rect">
              <a:avLst/>
            </a:prstGeom>
            <a:noFill/>
            <a:ln w="57150">
              <a:solidFill>
                <a:srgbClr val="FFC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zh-CN" altLang="en-US" sz="2000" b="1" dirty="0" smtClean="0">
                  <a:latin typeface="Times New Roman" pitchFamily="18" charset="0"/>
                </a:rPr>
                <a:t> 循环体语句</a:t>
              </a:r>
              <a:endParaRPr lang="zh-CN" altLang="en-US" sz="2000" b="1" dirty="0">
                <a:latin typeface="Times New Roman" pitchFamily="18" charset="0"/>
              </a:endParaRPr>
            </a:p>
          </p:txBody>
        </p:sp>
        <p:sp>
          <p:nvSpPr>
            <p:cNvPr id="11" name="Line 11"/>
            <p:cNvSpPr>
              <a:spLocks noChangeShapeType="1"/>
            </p:cNvSpPr>
            <p:nvPr/>
          </p:nvSpPr>
          <p:spPr bwMode="auto">
            <a:xfrm>
              <a:off x="1947" y="3625"/>
              <a:ext cx="1094" cy="6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" name="Line 12"/>
            <p:cNvSpPr>
              <a:spLocks noChangeShapeType="1"/>
            </p:cNvSpPr>
            <p:nvPr/>
          </p:nvSpPr>
          <p:spPr bwMode="auto">
            <a:xfrm>
              <a:off x="1974" y="2115"/>
              <a:ext cx="1038" cy="0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" name="Line 13"/>
            <p:cNvSpPr>
              <a:spLocks noChangeShapeType="1"/>
            </p:cNvSpPr>
            <p:nvPr/>
          </p:nvSpPr>
          <p:spPr bwMode="auto">
            <a:xfrm>
              <a:off x="3715" y="2517"/>
              <a:ext cx="384" cy="0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" name="Line 16"/>
            <p:cNvSpPr>
              <a:spLocks noChangeShapeType="1"/>
            </p:cNvSpPr>
            <p:nvPr/>
          </p:nvSpPr>
          <p:spPr bwMode="auto">
            <a:xfrm flipH="1">
              <a:off x="4099" y="2498"/>
              <a:ext cx="14" cy="1379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" name="Line 17"/>
            <p:cNvSpPr>
              <a:spLocks noChangeShapeType="1"/>
            </p:cNvSpPr>
            <p:nvPr/>
          </p:nvSpPr>
          <p:spPr bwMode="auto">
            <a:xfrm flipV="1">
              <a:off x="3012" y="3866"/>
              <a:ext cx="1101" cy="11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" name="Line 18"/>
            <p:cNvSpPr>
              <a:spLocks noChangeShapeType="1"/>
            </p:cNvSpPr>
            <p:nvPr/>
          </p:nvSpPr>
          <p:spPr bwMode="auto">
            <a:xfrm>
              <a:off x="3019" y="3858"/>
              <a:ext cx="0" cy="336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9" name="Text Box 19"/>
            <p:cNvSpPr txBox="1">
              <a:spLocks noChangeArrowheads="1"/>
            </p:cNvSpPr>
            <p:nvPr/>
          </p:nvSpPr>
          <p:spPr bwMode="auto">
            <a:xfrm>
              <a:off x="3042" y="2703"/>
              <a:ext cx="38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zh-CN" altLang="en-US" sz="2000" b="1" dirty="0">
                  <a:latin typeface="Times New Roman" pitchFamily="18" charset="0"/>
                </a:rPr>
                <a:t>真</a:t>
              </a:r>
            </a:p>
          </p:txBody>
        </p:sp>
        <p:sp>
          <p:nvSpPr>
            <p:cNvPr id="20" name="Text Box 20"/>
            <p:cNvSpPr txBox="1">
              <a:spLocks noChangeArrowheads="1"/>
            </p:cNvSpPr>
            <p:nvPr/>
          </p:nvSpPr>
          <p:spPr bwMode="auto">
            <a:xfrm>
              <a:off x="3660" y="2249"/>
              <a:ext cx="33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zh-CN" altLang="en-US" sz="2000" b="1" dirty="0">
                  <a:latin typeface="Times New Roman" pitchFamily="18" charset="0"/>
                </a:rPr>
                <a:t>假</a:t>
              </a:r>
            </a:p>
          </p:txBody>
        </p:sp>
        <p:sp>
          <p:nvSpPr>
            <p:cNvPr id="24" name="Line 16"/>
            <p:cNvSpPr>
              <a:spLocks noChangeShapeType="1"/>
            </p:cNvSpPr>
            <p:nvPr/>
          </p:nvSpPr>
          <p:spPr bwMode="auto">
            <a:xfrm>
              <a:off x="1974" y="2121"/>
              <a:ext cx="0" cy="1510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5" name="Line 6"/>
            <p:cNvSpPr>
              <a:spLocks noChangeShapeType="1"/>
            </p:cNvSpPr>
            <p:nvPr/>
          </p:nvSpPr>
          <p:spPr bwMode="auto">
            <a:xfrm flipH="1">
              <a:off x="3019" y="3332"/>
              <a:ext cx="4" cy="299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7" name="Line 6"/>
            <p:cNvSpPr>
              <a:spLocks noChangeShapeType="1"/>
            </p:cNvSpPr>
            <p:nvPr/>
          </p:nvSpPr>
          <p:spPr bwMode="auto">
            <a:xfrm flipH="1">
              <a:off x="3016" y="2731"/>
              <a:ext cx="7" cy="336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905387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78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78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for</a:t>
            </a:r>
            <a:r>
              <a:rPr lang="zh-CN" altLang="en-US" dirty="0" smtClean="0"/>
              <a:t>与</a:t>
            </a:r>
            <a:r>
              <a:rPr lang="en-US" altLang="zh-CN" dirty="0" smtClean="0"/>
              <a:t>while</a:t>
            </a:r>
            <a:r>
              <a:rPr lang="zh-CN" altLang="en-US" dirty="0" smtClean="0"/>
              <a:t>对比</a:t>
            </a:r>
            <a:endParaRPr lang="zh-CN" altLang="en-US" dirty="0"/>
          </a:p>
        </p:txBody>
      </p:sp>
      <p:sp>
        <p:nvSpPr>
          <p:cNvPr id="9" name="文本占位符 8"/>
          <p:cNvSpPr>
            <a:spLocks noGrp="1"/>
          </p:cNvSpPr>
          <p:nvPr>
            <p:ph sz="half" idx="1"/>
          </p:nvPr>
        </p:nvSpPr>
        <p:spPr>
          <a:xfrm>
            <a:off x="107504" y="1628800"/>
            <a:ext cx="5122912" cy="4525963"/>
          </a:xfrm>
        </p:spPr>
        <p:txBody>
          <a:bodyPr/>
          <a:lstStyle/>
          <a:p>
            <a:pPr marL="0" indent="0">
              <a:buNone/>
            </a:pPr>
            <a:r>
              <a:rPr lang="en-US" altLang="zh-CN" sz="2400" dirty="0"/>
              <a:t>for( </a:t>
            </a:r>
            <a:r>
              <a:rPr lang="zh-CN" altLang="en-US" sz="2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表达式</a:t>
            </a:r>
            <a:r>
              <a:rPr lang="en-US" altLang="zh-CN" sz="2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1</a:t>
            </a:r>
            <a:r>
              <a:rPr lang="zh-CN" altLang="en-US" sz="2400" dirty="0"/>
              <a:t>；</a:t>
            </a:r>
            <a:r>
              <a:rPr lang="zh-CN" altLang="en-US" sz="2400" dirty="0">
                <a:solidFill>
                  <a:srgbClr val="00B050"/>
                </a:solidFill>
              </a:rPr>
              <a:t>表达式</a:t>
            </a:r>
            <a:r>
              <a:rPr lang="en-US" altLang="zh-CN" sz="2400" dirty="0">
                <a:solidFill>
                  <a:srgbClr val="00B050"/>
                </a:solidFill>
              </a:rPr>
              <a:t>2</a:t>
            </a:r>
            <a:r>
              <a:rPr lang="zh-CN" altLang="en-US" sz="2400" dirty="0"/>
              <a:t>；</a:t>
            </a:r>
            <a:r>
              <a:rPr lang="zh-CN" altLang="en-US" sz="2400" dirty="0">
                <a:solidFill>
                  <a:srgbClr val="FF0000"/>
                </a:solidFill>
              </a:rPr>
              <a:t>表达式</a:t>
            </a:r>
            <a:r>
              <a:rPr lang="en-US" altLang="zh-CN" sz="2400" dirty="0">
                <a:solidFill>
                  <a:srgbClr val="FF0000"/>
                </a:solidFill>
              </a:rPr>
              <a:t>3 </a:t>
            </a:r>
            <a:r>
              <a:rPr lang="en-US" altLang="zh-CN" sz="2400" dirty="0"/>
              <a:t>)</a:t>
            </a:r>
          </a:p>
          <a:p>
            <a:pPr marL="0" indent="0">
              <a:buNone/>
            </a:pPr>
            <a:r>
              <a:rPr lang="en-US" altLang="zh-CN" sz="2400" dirty="0"/>
              <a:t>    </a:t>
            </a:r>
            <a:r>
              <a:rPr lang="zh-CN" altLang="en-US" sz="2400" dirty="0"/>
              <a:t>循环体语句</a:t>
            </a:r>
          </a:p>
          <a:p>
            <a:endParaRPr lang="zh-CN" altLang="en-US" dirty="0"/>
          </a:p>
        </p:txBody>
      </p:sp>
      <p:sp>
        <p:nvSpPr>
          <p:cNvPr id="11" name="文本占位符 10"/>
          <p:cNvSpPr>
            <a:spLocks noGrp="1"/>
          </p:cNvSpPr>
          <p:nvPr>
            <p:ph sz="half" idx="2"/>
          </p:nvPr>
        </p:nvSpPr>
        <p:spPr>
          <a:xfrm>
            <a:off x="5796136" y="1600201"/>
            <a:ext cx="2890664" cy="4525963"/>
          </a:xfrm>
        </p:spPr>
        <p:txBody>
          <a:bodyPr/>
          <a:lstStyle/>
          <a:p>
            <a:pPr marL="0" indent="0">
              <a:buNone/>
            </a:pPr>
            <a:r>
              <a:rPr lang="en-US" altLang="zh-CN" sz="2400" dirty="0"/>
              <a:t>while( </a:t>
            </a:r>
            <a:r>
              <a:rPr lang="zh-CN" altLang="en-US" sz="2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表达式</a:t>
            </a:r>
            <a:r>
              <a:rPr lang="en-US" altLang="zh-CN" sz="2400" dirty="0">
                <a:solidFill>
                  <a:srgbClr val="FF0000"/>
                </a:solidFill>
              </a:rPr>
              <a:t> </a:t>
            </a:r>
            <a:r>
              <a:rPr lang="en-US" altLang="zh-CN" sz="2400" dirty="0"/>
              <a:t>)</a:t>
            </a:r>
          </a:p>
          <a:p>
            <a:pPr marL="0" indent="0">
              <a:buNone/>
            </a:pPr>
            <a:r>
              <a:rPr lang="en-US" altLang="zh-CN" sz="2400" dirty="0"/>
              <a:t>    </a:t>
            </a:r>
            <a:r>
              <a:rPr lang="zh-CN" altLang="en-US" sz="2400" dirty="0"/>
              <a:t>循环体语句</a:t>
            </a:r>
          </a:p>
          <a:p>
            <a:pPr marL="0" indent="0">
              <a:buNone/>
            </a:pP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469C93-C33A-457B-B141-E0DA5E2594F6}" type="slidenum">
              <a:rPr lang="zh-CN" altLang="en-US" smtClean="0"/>
              <a:pPr>
                <a:defRPr/>
              </a:pPr>
              <a:t>8</a:t>
            </a:fld>
            <a:endParaRPr lang="en-US" altLang="zh-CN"/>
          </a:p>
        </p:txBody>
      </p:sp>
      <p:grpSp>
        <p:nvGrpSpPr>
          <p:cNvPr id="32" name="Group 5"/>
          <p:cNvGrpSpPr>
            <a:grpSpLocks/>
          </p:cNvGrpSpPr>
          <p:nvPr/>
        </p:nvGrpSpPr>
        <p:grpSpPr bwMode="auto">
          <a:xfrm>
            <a:off x="6300192" y="2889235"/>
            <a:ext cx="2513680" cy="3557588"/>
            <a:chOff x="1947" y="1953"/>
            <a:chExt cx="2166" cy="2241"/>
          </a:xfrm>
        </p:grpSpPr>
        <p:sp>
          <p:nvSpPr>
            <p:cNvPr id="33" name="Line 6"/>
            <p:cNvSpPr>
              <a:spLocks noChangeShapeType="1"/>
            </p:cNvSpPr>
            <p:nvPr/>
          </p:nvSpPr>
          <p:spPr bwMode="auto">
            <a:xfrm flipH="1">
              <a:off x="3016" y="1953"/>
              <a:ext cx="7" cy="336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 sz="1600"/>
            </a:p>
          </p:txBody>
        </p:sp>
        <p:sp>
          <p:nvSpPr>
            <p:cNvPr id="34" name="AutoShape 7"/>
            <p:cNvSpPr>
              <a:spLocks noChangeArrowheads="1"/>
            </p:cNvSpPr>
            <p:nvPr/>
          </p:nvSpPr>
          <p:spPr bwMode="auto">
            <a:xfrm>
              <a:off x="2323" y="2308"/>
              <a:ext cx="1392" cy="432"/>
            </a:xfrm>
            <a:prstGeom prst="diamond">
              <a:avLst/>
            </a:prstGeom>
            <a:noFill/>
            <a:ln w="57150">
              <a:solidFill>
                <a:srgbClr val="FFC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rIns="0" anchor="ctr"/>
            <a:lstStyle/>
            <a:p>
              <a:r>
                <a:rPr lang="zh-CN" altLang="en-US" b="1" dirty="0" smtClean="0">
                  <a:solidFill>
                    <a:srgbClr val="00B050"/>
                  </a:solidFill>
                  <a:latin typeface="Times New Roman" pitchFamily="18" charset="0"/>
                  <a:ea typeface="宋体" charset="-122"/>
                </a:rPr>
                <a:t>表达式</a:t>
              </a:r>
              <a:endParaRPr lang="zh-CN" altLang="en-US" b="1" dirty="0">
                <a:solidFill>
                  <a:srgbClr val="00B050"/>
                </a:solidFill>
                <a:latin typeface="Times New Roman" pitchFamily="18" charset="0"/>
                <a:ea typeface="宋体" charset="-122"/>
              </a:endParaRPr>
            </a:p>
          </p:txBody>
        </p:sp>
        <p:sp>
          <p:nvSpPr>
            <p:cNvPr id="35" name="Text Box 10"/>
            <p:cNvSpPr txBox="1">
              <a:spLocks noChangeArrowheads="1"/>
            </p:cNvSpPr>
            <p:nvPr/>
          </p:nvSpPr>
          <p:spPr bwMode="auto">
            <a:xfrm>
              <a:off x="2402" y="3061"/>
              <a:ext cx="1235" cy="233"/>
            </a:xfrm>
            <a:prstGeom prst="rect">
              <a:avLst/>
            </a:prstGeom>
            <a:noFill/>
            <a:ln w="57150">
              <a:solidFill>
                <a:srgbClr val="FFC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zh-CN" altLang="en-US" b="1" dirty="0" smtClean="0">
                  <a:latin typeface="Times New Roman" pitchFamily="18" charset="0"/>
                </a:rPr>
                <a:t> 循环体语句</a:t>
              </a:r>
              <a:endParaRPr lang="zh-CN" altLang="en-US" b="1" dirty="0">
                <a:latin typeface="Times New Roman" pitchFamily="18" charset="0"/>
              </a:endParaRPr>
            </a:p>
          </p:txBody>
        </p:sp>
        <p:sp>
          <p:nvSpPr>
            <p:cNvPr id="36" name="Line 11"/>
            <p:cNvSpPr>
              <a:spLocks noChangeShapeType="1"/>
            </p:cNvSpPr>
            <p:nvPr/>
          </p:nvSpPr>
          <p:spPr bwMode="auto">
            <a:xfrm>
              <a:off x="1947" y="3625"/>
              <a:ext cx="1094" cy="6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 sz="1600"/>
            </a:p>
          </p:txBody>
        </p:sp>
        <p:sp>
          <p:nvSpPr>
            <p:cNvPr id="37" name="Line 12"/>
            <p:cNvSpPr>
              <a:spLocks noChangeShapeType="1"/>
            </p:cNvSpPr>
            <p:nvPr/>
          </p:nvSpPr>
          <p:spPr bwMode="auto">
            <a:xfrm>
              <a:off x="1983" y="2516"/>
              <a:ext cx="340" cy="0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 sz="1600"/>
            </a:p>
          </p:txBody>
        </p:sp>
        <p:sp>
          <p:nvSpPr>
            <p:cNvPr id="38" name="Line 13"/>
            <p:cNvSpPr>
              <a:spLocks noChangeShapeType="1"/>
            </p:cNvSpPr>
            <p:nvPr/>
          </p:nvSpPr>
          <p:spPr bwMode="auto">
            <a:xfrm>
              <a:off x="3715" y="2517"/>
              <a:ext cx="384" cy="0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 sz="1600"/>
            </a:p>
          </p:txBody>
        </p:sp>
        <p:sp>
          <p:nvSpPr>
            <p:cNvPr id="39" name="Line 16"/>
            <p:cNvSpPr>
              <a:spLocks noChangeShapeType="1"/>
            </p:cNvSpPr>
            <p:nvPr/>
          </p:nvSpPr>
          <p:spPr bwMode="auto">
            <a:xfrm flipH="1">
              <a:off x="4099" y="2498"/>
              <a:ext cx="14" cy="1379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 sz="1600"/>
            </a:p>
          </p:txBody>
        </p:sp>
        <p:sp>
          <p:nvSpPr>
            <p:cNvPr id="40" name="Line 17"/>
            <p:cNvSpPr>
              <a:spLocks noChangeShapeType="1"/>
            </p:cNvSpPr>
            <p:nvPr/>
          </p:nvSpPr>
          <p:spPr bwMode="auto">
            <a:xfrm flipV="1">
              <a:off x="3012" y="3866"/>
              <a:ext cx="1101" cy="11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 sz="1600"/>
            </a:p>
          </p:txBody>
        </p:sp>
        <p:sp>
          <p:nvSpPr>
            <p:cNvPr id="41" name="Line 18"/>
            <p:cNvSpPr>
              <a:spLocks noChangeShapeType="1"/>
            </p:cNvSpPr>
            <p:nvPr/>
          </p:nvSpPr>
          <p:spPr bwMode="auto">
            <a:xfrm>
              <a:off x="3019" y="3858"/>
              <a:ext cx="0" cy="336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 sz="1600"/>
            </a:p>
          </p:txBody>
        </p:sp>
        <p:sp>
          <p:nvSpPr>
            <p:cNvPr id="42" name="Text Box 19"/>
            <p:cNvSpPr txBox="1">
              <a:spLocks noChangeArrowheads="1"/>
            </p:cNvSpPr>
            <p:nvPr/>
          </p:nvSpPr>
          <p:spPr bwMode="auto">
            <a:xfrm>
              <a:off x="3042" y="2703"/>
              <a:ext cx="384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zh-CN" altLang="en-US" b="1" dirty="0">
                  <a:latin typeface="Times New Roman" pitchFamily="18" charset="0"/>
                </a:rPr>
                <a:t>真</a:t>
              </a:r>
            </a:p>
          </p:txBody>
        </p:sp>
        <p:sp>
          <p:nvSpPr>
            <p:cNvPr id="43" name="Text Box 20"/>
            <p:cNvSpPr txBox="1">
              <a:spLocks noChangeArrowheads="1"/>
            </p:cNvSpPr>
            <p:nvPr/>
          </p:nvSpPr>
          <p:spPr bwMode="auto">
            <a:xfrm>
              <a:off x="3660" y="2249"/>
              <a:ext cx="336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zh-CN" altLang="en-US" b="1" dirty="0">
                  <a:latin typeface="Times New Roman" pitchFamily="18" charset="0"/>
                </a:rPr>
                <a:t>假</a:t>
              </a:r>
            </a:p>
          </p:txBody>
        </p:sp>
        <p:sp>
          <p:nvSpPr>
            <p:cNvPr id="44" name="Line 16"/>
            <p:cNvSpPr>
              <a:spLocks noChangeShapeType="1"/>
            </p:cNvSpPr>
            <p:nvPr/>
          </p:nvSpPr>
          <p:spPr bwMode="auto">
            <a:xfrm>
              <a:off x="1974" y="2498"/>
              <a:ext cx="0" cy="1133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 sz="1600"/>
            </a:p>
          </p:txBody>
        </p:sp>
        <p:sp>
          <p:nvSpPr>
            <p:cNvPr id="45" name="Line 6"/>
            <p:cNvSpPr>
              <a:spLocks noChangeShapeType="1"/>
            </p:cNvSpPr>
            <p:nvPr/>
          </p:nvSpPr>
          <p:spPr bwMode="auto">
            <a:xfrm flipH="1">
              <a:off x="3019" y="3332"/>
              <a:ext cx="4" cy="299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 sz="1600"/>
            </a:p>
          </p:txBody>
        </p:sp>
        <p:sp>
          <p:nvSpPr>
            <p:cNvPr id="46" name="Line 6"/>
            <p:cNvSpPr>
              <a:spLocks noChangeShapeType="1"/>
            </p:cNvSpPr>
            <p:nvPr/>
          </p:nvSpPr>
          <p:spPr bwMode="auto">
            <a:xfrm flipH="1">
              <a:off x="3016" y="2731"/>
              <a:ext cx="7" cy="336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 sz="1600"/>
            </a:p>
          </p:txBody>
        </p:sp>
      </p:grpSp>
      <p:grpSp>
        <p:nvGrpSpPr>
          <p:cNvPr id="47" name="Group 5"/>
          <p:cNvGrpSpPr>
            <a:grpSpLocks/>
          </p:cNvGrpSpPr>
          <p:nvPr/>
        </p:nvGrpSpPr>
        <p:grpSpPr bwMode="auto">
          <a:xfrm>
            <a:off x="323528" y="2852561"/>
            <a:ext cx="2400859" cy="3856199"/>
            <a:chOff x="1947" y="1518"/>
            <a:chExt cx="2166" cy="2839"/>
          </a:xfrm>
        </p:grpSpPr>
        <p:sp>
          <p:nvSpPr>
            <p:cNvPr id="48" name="Line 6"/>
            <p:cNvSpPr>
              <a:spLocks noChangeShapeType="1"/>
            </p:cNvSpPr>
            <p:nvPr/>
          </p:nvSpPr>
          <p:spPr bwMode="auto">
            <a:xfrm flipH="1">
              <a:off x="3016" y="1518"/>
              <a:ext cx="7" cy="192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 sz="1400"/>
            </a:p>
          </p:txBody>
        </p:sp>
        <p:sp>
          <p:nvSpPr>
            <p:cNvPr id="49" name="AutoShape 7"/>
            <p:cNvSpPr>
              <a:spLocks noChangeArrowheads="1"/>
            </p:cNvSpPr>
            <p:nvPr/>
          </p:nvSpPr>
          <p:spPr bwMode="auto">
            <a:xfrm>
              <a:off x="2323" y="2308"/>
              <a:ext cx="1392" cy="432"/>
            </a:xfrm>
            <a:prstGeom prst="diamond">
              <a:avLst/>
            </a:prstGeom>
            <a:noFill/>
            <a:ln w="57150">
              <a:solidFill>
                <a:srgbClr val="FFC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rIns="0" anchor="ctr"/>
            <a:lstStyle/>
            <a:p>
              <a:r>
                <a:rPr lang="zh-CN" altLang="en-US" sz="1600" b="1" dirty="0">
                  <a:solidFill>
                    <a:srgbClr val="00B050"/>
                  </a:solidFill>
                  <a:latin typeface="Times New Roman" pitchFamily="18" charset="0"/>
                  <a:ea typeface="宋体" charset="-122"/>
                </a:rPr>
                <a:t>表达式</a:t>
              </a:r>
              <a:r>
                <a:rPr lang="en-US" altLang="zh-CN" sz="1600" b="1" dirty="0">
                  <a:solidFill>
                    <a:srgbClr val="00B050"/>
                  </a:solidFill>
                  <a:latin typeface="Times New Roman" pitchFamily="18" charset="0"/>
                  <a:ea typeface="宋体" charset="-122"/>
                </a:rPr>
                <a:t>2</a:t>
              </a:r>
              <a:endParaRPr lang="zh-CN" altLang="en-US" sz="1600" b="1" dirty="0">
                <a:solidFill>
                  <a:srgbClr val="00B050"/>
                </a:solidFill>
                <a:latin typeface="Times New Roman" pitchFamily="18" charset="0"/>
                <a:ea typeface="宋体" charset="-122"/>
              </a:endParaRPr>
            </a:p>
          </p:txBody>
        </p:sp>
        <p:sp>
          <p:nvSpPr>
            <p:cNvPr id="50" name="Text Box 10"/>
            <p:cNvSpPr txBox="1">
              <a:spLocks noChangeArrowheads="1"/>
            </p:cNvSpPr>
            <p:nvPr/>
          </p:nvSpPr>
          <p:spPr bwMode="auto">
            <a:xfrm>
              <a:off x="2402" y="2971"/>
              <a:ext cx="1235" cy="249"/>
            </a:xfrm>
            <a:prstGeom prst="rect">
              <a:avLst/>
            </a:prstGeom>
            <a:noFill/>
            <a:ln w="57150">
              <a:solidFill>
                <a:srgbClr val="FFC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zh-CN" altLang="en-US" sz="1600" b="1" dirty="0" smtClean="0">
                  <a:latin typeface="Times New Roman" pitchFamily="18" charset="0"/>
                </a:rPr>
                <a:t> 循环体语句</a:t>
              </a:r>
              <a:endParaRPr lang="zh-CN" altLang="en-US" sz="1600" b="1" dirty="0">
                <a:latin typeface="Times New Roman" pitchFamily="18" charset="0"/>
              </a:endParaRPr>
            </a:p>
          </p:txBody>
        </p:sp>
        <p:sp>
          <p:nvSpPr>
            <p:cNvPr id="51" name="Line 11"/>
            <p:cNvSpPr>
              <a:spLocks noChangeShapeType="1"/>
            </p:cNvSpPr>
            <p:nvPr/>
          </p:nvSpPr>
          <p:spPr bwMode="auto">
            <a:xfrm>
              <a:off x="1947" y="3917"/>
              <a:ext cx="1094" cy="6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 sz="1400"/>
            </a:p>
          </p:txBody>
        </p:sp>
        <p:sp>
          <p:nvSpPr>
            <p:cNvPr id="52" name="Line 12"/>
            <p:cNvSpPr>
              <a:spLocks noChangeShapeType="1"/>
            </p:cNvSpPr>
            <p:nvPr/>
          </p:nvSpPr>
          <p:spPr bwMode="auto">
            <a:xfrm>
              <a:off x="1974" y="2193"/>
              <a:ext cx="963" cy="0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 sz="1400"/>
            </a:p>
          </p:txBody>
        </p:sp>
        <p:sp>
          <p:nvSpPr>
            <p:cNvPr id="53" name="Line 13"/>
            <p:cNvSpPr>
              <a:spLocks noChangeShapeType="1"/>
            </p:cNvSpPr>
            <p:nvPr/>
          </p:nvSpPr>
          <p:spPr bwMode="auto">
            <a:xfrm>
              <a:off x="3715" y="2517"/>
              <a:ext cx="384" cy="0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 sz="1400"/>
            </a:p>
          </p:txBody>
        </p:sp>
        <p:sp>
          <p:nvSpPr>
            <p:cNvPr id="54" name="Line 15"/>
            <p:cNvSpPr>
              <a:spLocks noChangeShapeType="1"/>
            </p:cNvSpPr>
            <p:nvPr/>
          </p:nvSpPr>
          <p:spPr bwMode="auto">
            <a:xfrm>
              <a:off x="3019" y="3725"/>
              <a:ext cx="4" cy="198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 sz="1400"/>
            </a:p>
          </p:txBody>
        </p:sp>
        <p:sp>
          <p:nvSpPr>
            <p:cNvPr id="55" name="Line 16"/>
            <p:cNvSpPr>
              <a:spLocks noChangeShapeType="1"/>
            </p:cNvSpPr>
            <p:nvPr/>
          </p:nvSpPr>
          <p:spPr bwMode="auto">
            <a:xfrm>
              <a:off x="4113" y="2498"/>
              <a:ext cx="0" cy="1542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 sz="1400"/>
            </a:p>
          </p:txBody>
        </p:sp>
        <p:sp>
          <p:nvSpPr>
            <p:cNvPr id="56" name="Line 17"/>
            <p:cNvSpPr>
              <a:spLocks noChangeShapeType="1"/>
            </p:cNvSpPr>
            <p:nvPr/>
          </p:nvSpPr>
          <p:spPr bwMode="auto">
            <a:xfrm flipV="1">
              <a:off x="3012" y="4029"/>
              <a:ext cx="1101" cy="11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 sz="1400"/>
            </a:p>
          </p:txBody>
        </p:sp>
        <p:sp>
          <p:nvSpPr>
            <p:cNvPr id="57" name="Line 18"/>
            <p:cNvSpPr>
              <a:spLocks noChangeShapeType="1"/>
            </p:cNvSpPr>
            <p:nvPr/>
          </p:nvSpPr>
          <p:spPr bwMode="auto">
            <a:xfrm>
              <a:off x="3019" y="4021"/>
              <a:ext cx="0" cy="336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 sz="1400"/>
            </a:p>
          </p:txBody>
        </p:sp>
        <p:sp>
          <p:nvSpPr>
            <p:cNvPr id="58" name="Text Box 19"/>
            <p:cNvSpPr txBox="1">
              <a:spLocks noChangeArrowheads="1"/>
            </p:cNvSpPr>
            <p:nvPr/>
          </p:nvSpPr>
          <p:spPr bwMode="auto">
            <a:xfrm>
              <a:off x="3042" y="2703"/>
              <a:ext cx="384" cy="2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zh-CN" altLang="en-US" sz="1600" b="1" dirty="0">
                  <a:latin typeface="Times New Roman" pitchFamily="18" charset="0"/>
                </a:rPr>
                <a:t>真</a:t>
              </a:r>
            </a:p>
          </p:txBody>
        </p:sp>
        <p:sp>
          <p:nvSpPr>
            <p:cNvPr id="59" name="Text Box 20"/>
            <p:cNvSpPr txBox="1">
              <a:spLocks noChangeArrowheads="1"/>
            </p:cNvSpPr>
            <p:nvPr/>
          </p:nvSpPr>
          <p:spPr bwMode="auto">
            <a:xfrm>
              <a:off x="3660" y="2249"/>
              <a:ext cx="336" cy="2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zh-CN" altLang="en-US" sz="1600" b="1" dirty="0">
                  <a:latin typeface="Times New Roman" pitchFamily="18" charset="0"/>
                </a:rPr>
                <a:t>假</a:t>
              </a:r>
            </a:p>
          </p:txBody>
        </p:sp>
        <p:sp>
          <p:nvSpPr>
            <p:cNvPr id="60" name="Text Box 10"/>
            <p:cNvSpPr txBox="1">
              <a:spLocks noChangeArrowheads="1"/>
            </p:cNvSpPr>
            <p:nvPr/>
          </p:nvSpPr>
          <p:spPr bwMode="auto">
            <a:xfrm>
              <a:off x="2402" y="1746"/>
              <a:ext cx="1235" cy="249"/>
            </a:xfrm>
            <a:prstGeom prst="rect">
              <a:avLst/>
            </a:prstGeom>
            <a:noFill/>
            <a:ln w="57150">
              <a:solidFill>
                <a:srgbClr val="FFC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zh-CN" altLang="en-US" sz="1600" b="1" dirty="0" smtClean="0">
                  <a:solidFill>
                    <a:schemeClr val="accent6">
                      <a:lumMod val="60000"/>
                      <a:lumOff val="40000"/>
                    </a:schemeClr>
                  </a:solidFill>
                  <a:latin typeface="Times New Roman" pitchFamily="18" charset="0"/>
                </a:rPr>
                <a:t>表达式</a:t>
              </a:r>
              <a:r>
                <a:rPr lang="en-US" altLang="zh-CN" sz="1600" b="1" dirty="0" smtClean="0">
                  <a:solidFill>
                    <a:schemeClr val="accent6">
                      <a:lumMod val="60000"/>
                      <a:lumOff val="40000"/>
                    </a:schemeClr>
                  </a:solidFill>
                  <a:latin typeface="Times New Roman" pitchFamily="18" charset="0"/>
                </a:rPr>
                <a:t>1</a:t>
              </a:r>
              <a:endParaRPr lang="zh-CN" altLang="en-US" sz="16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</a:endParaRPr>
            </a:p>
          </p:txBody>
        </p:sp>
        <p:sp>
          <p:nvSpPr>
            <p:cNvPr id="61" name="Line 6"/>
            <p:cNvSpPr>
              <a:spLocks noChangeShapeType="1"/>
            </p:cNvSpPr>
            <p:nvPr/>
          </p:nvSpPr>
          <p:spPr bwMode="auto">
            <a:xfrm flipH="1">
              <a:off x="3016" y="2760"/>
              <a:ext cx="7" cy="192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 sz="1400"/>
            </a:p>
          </p:txBody>
        </p:sp>
        <p:sp>
          <p:nvSpPr>
            <p:cNvPr id="62" name="Text Box 10"/>
            <p:cNvSpPr txBox="1">
              <a:spLocks noChangeArrowheads="1"/>
            </p:cNvSpPr>
            <p:nvPr/>
          </p:nvSpPr>
          <p:spPr bwMode="auto">
            <a:xfrm>
              <a:off x="2402" y="3453"/>
              <a:ext cx="1235" cy="249"/>
            </a:xfrm>
            <a:prstGeom prst="rect">
              <a:avLst/>
            </a:prstGeom>
            <a:noFill/>
            <a:ln w="57150">
              <a:solidFill>
                <a:srgbClr val="FFC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zh-CN" altLang="en-US" sz="1600" b="1" dirty="0" smtClean="0">
                  <a:solidFill>
                    <a:srgbClr val="FF0000"/>
                  </a:solidFill>
                  <a:latin typeface="Times New Roman" pitchFamily="18" charset="0"/>
                </a:rPr>
                <a:t> 表达式</a:t>
              </a:r>
              <a:r>
                <a:rPr lang="en-US" altLang="zh-CN" sz="1600" b="1" dirty="0" smtClean="0">
                  <a:solidFill>
                    <a:srgbClr val="FF0000"/>
                  </a:solidFill>
                  <a:latin typeface="Times New Roman" pitchFamily="18" charset="0"/>
                </a:rPr>
                <a:t>3</a:t>
              </a:r>
              <a:endParaRPr lang="zh-CN" altLang="en-US" sz="1600" b="1" dirty="0">
                <a:solidFill>
                  <a:srgbClr val="FF0000"/>
                </a:solidFill>
                <a:latin typeface="Times New Roman" pitchFamily="18" charset="0"/>
              </a:endParaRPr>
            </a:p>
          </p:txBody>
        </p:sp>
        <p:sp>
          <p:nvSpPr>
            <p:cNvPr id="63" name="Line 16"/>
            <p:cNvSpPr>
              <a:spLocks noChangeShapeType="1"/>
            </p:cNvSpPr>
            <p:nvPr/>
          </p:nvSpPr>
          <p:spPr bwMode="auto">
            <a:xfrm>
              <a:off x="1974" y="2193"/>
              <a:ext cx="0" cy="1730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 sz="1400"/>
            </a:p>
          </p:txBody>
        </p:sp>
        <p:sp>
          <p:nvSpPr>
            <p:cNvPr id="64" name="Line 6"/>
            <p:cNvSpPr>
              <a:spLocks noChangeShapeType="1"/>
            </p:cNvSpPr>
            <p:nvPr/>
          </p:nvSpPr>
          <p:spPr bwMode="auto">
            <a:xfrm flipH="1">
              <a:off x="3016" y="3242"/>
              <a:ext cx="7" cy="192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 sz="1400"/>
            </a:p>
          </p:txBody>
        </p:sp>
        <p:sp>
          <p:nvSpPr>
            <p:cNvPr id="65" name="Line 6"/>
            <p:cNvSpPr>
              <a:spLocks noChangeShapeType="1"/>
            </p:cNvSpPr>
            <p:nvPr/>
          </p:nvSpPr>
          <p:spPr bwMode="auto">
            <a:xfrm flipH="1">
              <a:off x="3016" y="2032"/>
              <a:ext cx="5" cy="281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 sz="1400"/>
            </a:p>
          </p:txBody>
        </p:sp>
      </p:grpSp>
      <p:sp>
        <p:nvSpPr>
          <p:cNvPr id="104" name="文本占位符 8"/>
          <p:cNvSpPr txBox="1">
            <a:spLocks/>
          </p:cNvSpPr>
          <p:nvPr/>
        </p:nvSpPr>
        <p:spPr>
          <a:xfrm>
            <a:off x="3059832" y="2889236"/>
            <a:ext cx="2783160" cy="3352740"/>
          </a:xfrm>
          <a:prstGeom prst="rect">
            <a:avLst/>
          </a:prstGeom>
          <a:ln>
            <a:solidFill>
              <a:srgbClr val="FF9933"/>
            </a:solidFill>
          </a:ln>
        </p:spPr>
        <p:txBody>
          <a:bodyPr vert="horz" rtlCol="0">
            <a:normAutofit lnSpcReduction="10000"/>
          </a:bodyPr>
          <a:lstStyle>
            <a:lvl1pPr marL="342900" indent="-342900" algn="l" rtl="0" eaLnBrk="1" latinLnBrk="0" hangingPunct="1">
              <a:spcBef>
                <a:spcPct val="20000"/>
              </a:spcBef>
              <a:buClr>
                <a:schemeClr val="tx2"/>
              </a:buClr>
              <a:buSzPct val="60000"/>
              <a:buFont typeface="Wingdings 2"/>
              <a:buChar char=""/>
              <a:defRPr kumimoji="0" sz="2800" kern="1200">
                <a:solidFill>
                  <a:schemeClr val="tx1"/>
                </a:solidFill>
                <a:latin typeface="楷体" pitchFamily="49" charset="-122"/>
                <a:ea typeface="楷体" pitchFamily="49" charset="-122"/>
                <a:cs typeface="+mn-cs"/>
              </a:defRPr>
            </a:lvl1pPr>
            <a:lvl2pPr marL="742950" indent="-285750" algn="l" rtl="0" eaLnBrk="1" latinLnBrk="0" hangingPunct="1">
              <a:spcBef>
                <a:spcPct val="20000"/>
              </a:spcBef>
              <a:buClr>
                <a:schemeClr val="tx2"/>
              </a:buClr>
              <a:buSzPct val="60000"/>
              <a:buFont typeface="Wingdings 2"/>
              <a:buChar char=""/>
              <a:defRPr kumimoji="0" sz="2400" kern="1200">
                <a:solidFill>
                  <a:srgbClr val="FFFF00"/>
                </a:solidFill>
                <a:latin typeface="楷体" pitchFamily="49" charset="-122"/>
                <a:ea typeface="楷体" pitchFamily="49" charset="-122"/>
                <a:cs typeface="+mn-cs"/>
              </a:defRPr>
            </a:lvl2pPr>
            <a:lvl3pPr marL="1143000" indent="-228600" algn="l" rtl="0" eaLnBrk="1" latinLnBrk="0" hangingPunct="1">
              <a:spcBef>
                <a:spcPct val="20000"/>
              </a:spcBef>
              <a:buClr>
                <a:schemeClr val="tx2"/>
              </a:buClr>
              <a:buSzPct val="60000"/>
              <a:buFont typeface="Wingdings 2"/>
              <a:buChar char=""/>
              <a:defRPr kumimoji="0" sz="2000" kern="1200">
                <a:solidFill>
                  <a:schemeClr val="tx1"/>
                </a:solidFill>
                <a:latin typeface="楷体" pitchFamily="49" charset="-122"/>
                <a:ea typeface="楷体" pitchFamily="49" charset="-122"/>
                <a:cs typeface="+mn-cs"/>
              </a:defRPr>
            </a:lvl3pPr>
            <a:lvl4pPr marL="1600200" indent="-228600" algn="l" rtl="0" eaLnBrk="1" latinLnBrk="0" hangingPunct="1">
              <a:spcBef>
                <a:spcPct val="20000"/>
              </a:spcBef>
              <a:buClr>
                <a:schemeClr val="tx2"/>
              </a:buClr>
              <a:buSzPct val="60000"/>
              <a:buFont typeface="Wingdings 2"/>
              <a:buChar char=""/>
              <a:defRPr kumimoji="0" sz="1800" kern="1200">
                <a:solidFill>
                  <a:srgbClr val="FFFF00"/>
                </a:solidFill>
                <a:latin typeface="楷体" pitchFamily="49" charset="-122"/>
                <a:ea typeface="楷体" pitchFamily="49" charset="-122"/>
                <a:cs typeface="+mn-cs"/>
              </a:defRPr>
            </a:lvl4pPr>
            <a:lvl5pPr marL="2057400" indent="-228600" algn="l" rtl="0" eaLnBrk="1" latinLnBrk="0" hangingPunct="1">
              <a:spcBef>
                <a:spcPct val="20000"/>
              </a:spcBef>
              <a:buClr>
                <a:schemeClr val="tx2"/>
              </a:buClr>
              <a:buSzPct val="60000"/>
              <a:buFont typeface="Wingdings 2"/>
              <a:buChar char=""/>
              <a:defRPr kumimoji="0" sz="1800" kern="1200">
                <a:solidFill>
                  <a:schemeClr val="tx1"/>
                </a:solidFill>
                <a:latin typeface="楷体" pitchFamily="49" charset="-122"/>
                <a:ea typeface="楷体" pitchFamily="49" charset="-122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Font typeface="Arial"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Font typeface="Arial"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Font typeface="Arial"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Font typeface="Arial"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en-US" altLang="zh-CN" sz="2400" u="sng" dirty="0" smtClean="0"/>
              <a:t>for</a:t>
            </a:r>
            <a:r>
              <a:rPr lang="zh-CN" altLang="en-US" sz="2400" u="sng" dirty="0" smtClean="0"/>
              <a:t>改</a:t>
            </a:r>
            <a:r>
              <a:rPr lang="en-US" altLang="zh-CN" sz="2400" u="sng" dirty="0" smtClean="0"/>
              <a:t>while</a:t>
            </a:r>
          </a:p>
          <a:p>
            <a:pPr marL="0" indent="0">
              <a:buFont typeface="Wingdings 2"/>
              <a:buNone/>
            </a:pPr>
            <a:endParaRPr lang="en-US" altLang="zh-CN" sz="2400" dirty="0" smtClean="0"/>
          </a:p>
          <a:p>
            <a:pPr marL="0" indent="0">
              <a:buFont typeface="Wingdings 2"/>
              <a:buNone/>
            </a:pPr>
            <a:r>
              <a:rPr lang="zh-CN" altLang="en-US" sz="24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表达式</a:t>
            </a:r>
            <a:r>
              <a:rPr lang="en-US" altLang="zh-CN" sz="24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1</a:t>
            </a:r>
            <a:r>
              <a:rPr lang="zh-CN" altLang="en-US" sz="2400" dirty="0" smtClean="0"/>
              <a:t>；</a:t>
            </a:r>
            <a:endParaRPr lang="en-US" altLang="zh-CN" sz="2400" dirty="0" smtClean="0"/>
          </a:p>
          <a:p>
            <a:pPr marL="0" indent="0">
              <a:buFont typeface="Wingdings 2"/>
              <a:buNone/>
            </a:pPr>
            <a:r>
              <a:rPr lang="en-US" altLang="zh-CN" sz="2400" dirty="0" smtClean="0"/>
              <a:t>while( </a:t>
            </a:r>
            <a:r>
              <a:rPr lang="zh-CN" altLang="en-US" sz="2400" dirty="0" smtClean="0">
                <a:solidFill>
                  <a:srgbClr val="00B050"/>
                </a:solidFill>
              </a:rPr>
              <a:t>表达式</a:t>
            </a:r>
            <a:r>
              <a:rPr lang="en-US" altLang="zh-CN" sz="2400" dirty="0" smtClean="0">
                <a:solidFill>
                  <a:srgbClr val="00B050"/>
                </a:solidFill>
              </a:rPr>
              <a:t>2 </a:t>
            </a:r>
            <a:r>
              <a:rPr lang="en-US" altLang="zh-CN" sz="2400" dirty="0" smtClean="0"/>
              <a:t>)</a:t>
            </a:r>
          </a:p>
          <a:p>
            <a:pPr marL="0" indent="0">
              <a:buFont typeface="Wingdings 2"/>
              <a:buNone/>
            </a:pPr>
            <a:r>
              <a:rPr lang="en-US" altLang="zh-CN" sz="2400" dirty="0" smtClean="0"/>
              <a:t>{</a:t>
            </a:r>
          </a:p>
          <a:p>
            <a:pPr marL="0" indent="0">
              <a:buFont typeface="Wingdings 2"/>
              <a:buNone/>
            </a:pPr>
            <a:r>
              <a:rPr lang="zh-CN" altLang="en-US" sz="2400" dirty="0" smtClean="0"/>
              <a:t>    循环体语句</a:t>
            </a:r>
            <a:endParaRPr lang="en-US" altLang="zh-CN" sz="2400" dirty="0" smtClean="0"/>
          </a:p>
          <a:p>
            <a:pPr marL="0" indent="0">
              <a:buFont typeface="Wingdings 2"/>
              <a:buNone/>
            </a:pPr>
            <a:r>
              <a:rPr lang="zh-CN" altLang="en-US" sz="2400" dirty="0" smtClean="0">
                <a:solidFill>
                  <a:srgbClr val="FF0000"/>
                </a:solidFill>
              </a:rPr>
              <a:t>    表达式</a:t>
            </a:r>
            <a:r>
              <a:rPr lang="en-US" altLang="zh-CN" sz="2400" dirty="0" smtClean="0">
                <a:solidFill>
                  <a:srgbClr val="FF0000"/>
                </a:solidFill>
              </a:rPr>
              <a:t>3</a:t>
            </a:r>
            <a:r>
              <a:rPr lang="en-US" altLang="zh-CN" sz="2400" dirty="0" smtClean="0"/>
              <a:t>;</a:t>
            </a:r>
          </a:p>
          <a:p>
            <a:pPr marL="0" indent="0">
              <a:buFont typeface="Wingdings 2"/>
              <a:buNone/>
            </a:pPr>
            <a:r>
              <a:rPr lang="en-US" altLang="zh-CN" sz="2400" dirty="0" smtClean="0"/>
              <a:t>}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78609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" dur="500"/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0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while</a:t>
            </a:r>
            <a:r>
              <a:rPr lang="zh-CN" altLang="en-US" dirty="0" smtClean="0"/>
              <a:t>语句应用（</a:t>
            </a:r>
            <a:r>
              <a:rPr lang="en-US" altLang="zh-CN" dirty="0"/>
              <a:t> I </a:t>
            </a:r>
            <a:r>
              <a:rPr lang="zh-CN" altLang="en-US" dirty="0" smtClean="0"/>
              <a:t>）</a:t>
            </a:r>
            <a:endParaRPr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内容占位符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altLang="zh-CN" dirty="0" smtClean="0"/>
                  <a:t>[</a:t>
                </a:r>
                <a:r>
                  <a:rPr lang="zh-CN" altLang="en-US" dirty="0" smtClean="0"/>
                  <a:t>例</a:t>
                </a:r>
                <a:r>
                  <a:rPr lang="en-US" altLang="zh-CN" dirty="0" smtClean="0"/>
                  <a:t>4-1</a:t>
                </a:r>
                <a:r>
                  <a:rPr lang="zh-CN" altLang="en-US" dirty="0" smtClean="0"/>
                  <a:t>，</a:t>
                </a:r>
                <a:r>
                  <a:rPr lang="en-US" altLang="zh-CN" dirty="0" smtClean="0"/>
                  <a:t>P64] </a:t>
                </a:r>
                <a:r>
                  <a:rPr lang="zh-CN" altLang="en-US" dirty="0" smtClean="0"/>
                  <a:t>使用格雷戈里公式求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l-GR" altLang="zh-CN" dirty="0"/>
                      <m:t>π</m:t>
                    </m:r>
                  </m:oMath>
                </a14:m>
                <a:r>
                  <a:rPr lang="en-US" altLang="zh-CN" dirty="0" smtClean="0"/>
                  <a:t>,</a:t>
                </a:r>
                <a:r>
                  <a:rPr lang="zh-CN" altLang="en-US" dirty="0"/>
                  <a:t> 要求最后一项绝对值小于</a:t>
                </a:r>
                <a:r>
                  <a:rPr lang="en-US" altLang="zh-CN" dirty="0"/>
                  <a:t>10</a:t>
                </a:r>
                <a:r>
                  <a:rPr lang="en-US" altLang="zh-CN" baseline="30000" dirty="0"/>
                  <a:t>-4</a:t>
                </a:r>
                <a:r>
                  <a:rPr lang="zh-CN" altLang="en-US" dirty="0"/>
                  <a:t>。</a:t>
                </a:r>
                <a:endParaRPr lang="en-US" altLang="zh-CN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zh-CN" i="1">
                              <a:latin typeface="Cambria Math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l-GR" altLang="zh-CN" dirty="0"/>
                            <m:t>π</m:t>
                          </m:r>
                        </m:num>
                        <m:den>
                          <m:r>
                            <a:rPr lang="en-US" altLang="zh-CN" b="0" i="1" smtClean="0">
                              <a:latin typeface="Cambria Math"/>
                            </a:rPr>
                            <m:t>4</m:t>
                          </m:r>
                        </m:den>
                      </m:f>
                      <m:r>
                        <a:rPr lang="en-US" altLang="zh-CN" b="0" i="1" smtClean="0">
                          <a:latin typeface="Cambria Math"/>
                        </a:rPr>
                        <m:t>=1−</m:t>
                      </m:r>
                      <m:f>
                        <m:fPr>
                          <m:ctrlPr>
                            <a:rPr lang="en-US" altLang="zh-CN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altLang="zh-CN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altLang="zh-CN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a:rPr lang="en-US" altLang="zh-CN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altLang="zh-CN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altLang="zh-CN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altLang="zh-CN" b="0" i="1" smtClean="0">
                              <a:latin typeface="Cambria Math"/>
                            </a:rPr>
                            <m:t>5</m:t>
                          </m:r>
                        </m:den>
                      </m:f>
                      <m:r>
                        <a:rPr lang="en-US" altLang="zh-CN" b="0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US" altLang="zh-CN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altLang="zh-CN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altLang="zh-CN" b="0" i="1" smtClean="0">
                              <a:latin typeface="Cambria Math"/>
                            </a:rPr>
                            <m:t>7</m:t>
                          </m:r>
                        </m:den>
                      </m:f>
                      <m:r>
                        <a:rPr lang="en-US" altLang="zh-CN" b="0" i="1" smtClean="0">
                          <a:latin typeface="Cambria Math"/>
                        </a:rPr>
                        <m:t>+</m:t>
                      </m:r>
                      <m:r>
                        <a:rPr lang="en-US" altLang="zh-CN" i="1" smtClean="0">
                          <a:latin typeface="Cambria Math"/>
                        </a:rPr>
                        <m:t>…</m:t>
                      </m:r>
                    </m:oMath>
                  </m:oMathPara>
                </a14:m>
                <a:endParaRPr lang="en-US" altLang="zh-CN" dirty="0" smtClean="0"/>
              </a:p>
              <a:p>
                <a:pPr marL="0" indent="0">
                  <a:buNone/>
                </a:pPr>
                <a:endParaRPr lang="en-US" altLang="zh-CN" dirty="0" smtClean="0"/>
              </a:p>
              <a:p>
                <a:pPr marL="0" indent="0">
                  <a:buNone/>
                </a:pPr>
                <a:r>
                  <a:rPr lang="en-US" altLang="zh-CN" dirty="0" smtClean="0"/>
                  <a:t>double sum, item;</a:t>
                </a:r>
              </a:p>
              <a:p>
                <a:pPr marL="0" indent="0">
                  <a:buNone/>
                </a:pPr>
                <a:r>
                  <a:rPr lang="en-US" altLang="zh-CN" dirty="0" err="1" smtClean="0"/>
                  <a:t>int</a:t>
                </a:r>
                <a:r>
                  <a:rPr lang="en-US" altLang="zh-CN" dirty="0" smtClean="0"/>
                  <a:t> denominator, flag;</a:t>
                </a:r>
                <a:endParaRPr lang="en-US" altLang="zh-CN" dirty="0"/>
              </a:p>
              <a:p>
                <a:pPr marL="0" indent="0">
                  <a:buNone/>
                </a:pPr>
                <a:endParaRPr lang="en-US" altLang="zh-CN" dirty="0" smtClean="0"/>
              </a:p>
              <a:p>
                <a:pPr marL="0" indent="0">
                  <a:buNone/>
                </a:pPr>
                <a:endParaRPr lang="en-US" altLang="zh-CN" dirty="0" smtClean="0"/>
              </a:p>
            </p:txBody>
          </p:sp>
        </mc:Choice>
        <mc:Fallback xmlns="">
          <p:sp>
            <p:nvSpPr>
              <p:cNvPr id="3" name="内容占位符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852" t="-2156" r="-444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469C93-C33A-457B-B141-E0DA5E2594F6}" type="slidenum">
              <a:rPr lang="zh-CN" altLang="en-US" smtClean="0"/>
              <a:pPr>
                <a:defRPr/>
              </a:pPr>
              <a:t>9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14457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凤舞九天">
  <a:themeElements>
    <a:clrScheme name="波形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凤舞九天">
      <a:majorFont>
        <a:latin typeface="Footlight MT Light"/>
        <a:ea typeface=""/>
        <a:cs typeface=""/>
        <a:font script="Jpan" typeface="ＭＳ Ｐゴシック"/>
        <a:font script="Hang" typeface="맑은 고딕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oudy Old Style"/>
        <a:ea typeface=""/>
        <a:cs typeface=""/>
        <a:font script="Jpan" typeface="ＭＳ Ｐ明朝"/>
        <a:font script="Hang" typeface="HY견명조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凤舞九天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65000"/>
                <a:satMod val="180000"/>
              </a:schemeClr>
            </a:gs>
            <a:gs pos="50000">
              <a:schemeClr val="phClr">
                <a:tint val="40000"/>
                <a:satMod val="175000"/>
              </a:schemeClr>
            </a:gs>
            <a:gs pos="100000">
              <a:schemeClr val="phClr">
                <a:tint val="65000"/>
                <a:satMod val="180000"/>
              </a:schemeClr>
            </a:gs>
          </a:gsLst>
          <a:lin ang="0" scaled="1"/>
        </a:gradFill>
        <a:gradFill rotWithShape="1">
          <a:gsLst>
            <a:gs pos="0">
              <a:schemeClr val="phClr">
                <a:shade val="38000"/>
                <a:satMod val="150000"/>
              </a:schemeClr>
            </a:gs>
            <a:gs pos="50000">
              <a:schemeClr val="phClr">
                <a:shade val="100000"/>
                <a:satMod val="100000"/>
              </a:schemeClr>
            </a:gs>
            <a:gs pos="100000">
              <a:schemeClr val="phClr">
                <a:shade val="38000"/>
                <a:satMod val="150000"/>
              </a:schemeClr>
            </a:gs>
          </a:gsLst>
          <a:lin ang="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90500" dist="78600" dir="2700000" rotWithShape="0">
              <a:srgbClr val="000000">
                <a:alpha val="35500"/>
              </a:srgbClr>
            </a:outerShdw>
          </a:effectLst>
        </a:effectStyle>
        <a:effectStyle>
          <a:effectLst>
            <a:outerShdw blurRad="190500" dist="78600" dir="2700000" rotWithShape="0">
              <a:srgbClr val="000000">
                <a:alpha val="35500"/>
              </a:srgbClr>
            </a:outerShdw>
          </a:effectLst>
        </a:effectStyle>
        <a:effectStyle>
          <a:effectLst>
            <a:outerShdw blurRad="190500" dist="78600" dir="2700000" rotWithShape="0">
              <a:srgbClr val="000000">
                <a:alpha val="3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00000"/>
              </a:schemeClr>
            </a:gs>
            <a:gs pos="100000">
              <a:schemeClr val="phClr">
                <a:shade val="15000"/>
                <a:satMod val="300000"/>
              </a:schemeClr>
            </a:gs>
          </a:gsLst>
          <a:path path="circle">
            <a:fillToRect l="10000" t="180000" r="1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90000"/>
                <a:shade val="100000"/>
                <a:hueMod val="100000"/>
                <a:satMod val="100000"/>
              </a:schemeClr>
            </a:duotone>
          </a:blip>
          <a:tile tx="0" ty="0" sx="50000" sy="5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Phoenix</Template>
  <TotalTime>6735</TotalTime>
  <Words>2500</Words>
  <Application>Microsoft Office PowerPoint</Application>
  <PresentationFormat>全屏显示(4:3)</PresentationFormat>
  <Paragraphs>575</Paragraphs>
  <Slides>44</Slides>
  <Notes>9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44</vt:i4>
      </vt:variant>
    </vt:vector>
  </HeadingPairs>
  <TitlesOfParts>
    <vt:vector size="45" baseType="lpstr">
      <vt:lpstr>凤舞九天</vt:lpstr>
      <vt:lpstr>C语言程序设计基础</vt:lpstr>
      <vt:lpstr>回顾分支结构</vt:lpstr>
      <vt:lpstr>if/else if语句</vt:lpstr>
      <vt:lpstr>switch语句流程图</vt:lpstr>
      <vt:lpstr>第二章循环结构</vt:lpstr>
      <vt:lpstr>for语句回顾</vt:lpstr>
      <vt:lpstr>while循环语句</vt:lpstr>
      <vt:lpstr>for与while对比</vt:lpstr>
      <vt:lpstr>while语句应用（ I ）</vt:lpstr>
      <vt:lpstr>用格雷戈里公式求"π"</vt:lpstr>
      <vt:lpstr>while语句应用（ II ）</vt:lpstr>
      <vt:lpstr>统计学生成绩</vt:lpstr>
      <vt:lpstr>do-while语句</vt:lpstr>
      <vt:lpstr>While与do-while</vt:lpstr>
      <vt:lpstr>do-while语句应用</vt:lpstr>
      <vt:lpstr>计算整数的位数</vt:lpstr>
      <vt:lpstr>循环体中break和continue语句</vt:lpstr>
      <vt:lpstr>for循环中的break语句</vt:lpstr>
      <vt:lpstr>for循环中的continue语句</vt:lpstr>
      <vt:lpstr>while循环中的break语句</vt:lpstr>
      <vt:lpstr>while循环中的coninue语句</vt:lpstr>
      <vt:lpstr>循环体中break和continue语句</vt:lpstr>
      <vt:lpstr>多重嵌套循环</vt:lpstr>
      <vt:lpstr>多重嵌套循环</vt:lpstr>
      <vt:lpstr>多重嵌套循环</vt:lpstr>
      <vt:lpstr>循环结构的设计</vt:lpstr>
      <vt:lpstr>[例4-8，P78] n个成绩的最高分</vt:lpstr>
      <vt:lpstr>[例4-8，P78] n个成绩的最高分</vt:lpstr>
      <vt:lpstr>[P79] 如果一批成绩以负数结尾 求最高分</vt:lpstr>
      <vt:lpstr>[P79] 如果一批成绩以负数结尾 求最高分</vt:lpstr>
      <vt:lpstr>[例4-9，P80] 将整数按照数字逆序输出</vt:lpstr>
      <vt:lpstr>[例4-9，P80] 将整数按照数字逆序输出</vt:lpstr>
      <vt:lpstr>[例4-9，P80] 将整数按照数字逆序输出</vt:lpstr>
      <vt:lpstr>[例4-9，P80] 将整数按照数字逆序输出</vt:lpstr>
      <vt:lpstr>[例4-10，P81]求100以内的素数 每行输出10个</vt:lpstr>
      <vt:lpstr>PowerPoint 演示文稿</vt:lpstr>
      <vt:lpstr>[例4-11，P82]计算并输出：斐波那契数列前10项</vt:lpstr>
      <vt:lpstr>[例4-11，P82]计算并输出：斐波那契数列前10项</vt:lpstr>
      <vt:lpstr>[例4-12，P82]穷举算法（搬砖）</vt:lpstr>
      <vt:lpstr>[例4-12，P82]穷举算法（搬砖）</vt:lpstr>
      <vt:lpstr>改进[1]</vt:lpstr>
      <vt:lpstr>改进[2]</vt:lpstr>
      <vt:lpstr>要点</vt:lpstr>
      <vt:lpstr>作业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chap1 引言</dc:title>
  <dc:creator>yanhui</dc:creator>
  <cp:lastModifiedBy>liu</cp:lastModifiedBy>
  <cp:revision>973</cp:revision>
  <dcterms:created xsi:type="dcterms:W3CDTF">1998-02-11T08:33:02Z</dcterms:created>
  <dcterms:modified xsi:type="dcterms:W3CDTF">2016-10-15T08:43:03Z</dcterms:modified>
</cp:coreProperties>
</file>