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5" r:id="rId1"/>
  </p:sldMasterIdLst>
  <p:notesMasterIdLst>
    <p:notesMasterId r:id="rId44"/>
  </p:notesMasterIdLst>
  <p:handoutMasterIdLst>
    <p:handoutMasterId r:id="rId45"/>
  </p:handoutMasterIdLst>
  <p:sldIdLst>
    <p:sldId id="378" r:id="rId2"/>
    <p:sldId id="542" r:id="rId3"/>
    <p:sldId id="543" r:id="rId4"/>
    <p:sldId id="544" r:id="rId5"/>
    <p:sldId id="545" r:id="rId6"/>
    <p:sldId id="426" r:id="rId7"/>
    <p:sldId id="427" r:id="rId8"/>
    <p:sldId id="489" r:id="rId9"/>
    <p:sldId id="490" r:id="rId10"/>
    <p:sldId id="493" r:id="rId11"/>
    <p:sldId id="494" r:id="rId12"/>
    <p:sldId id="491" r:id="rId13"/>
    <p:sldId id="496" r:id="rId14"/>
    <p:sldId id="497" r:id="rId15"/>
    <p:sldId id="499" r:id="rId16"/>
    <p:sldId id="501" r:id="rId17"/>
    <p:sldId id="520" r:id="rId18"/>
    <p:sldId id="539" r:id="rId19"/>
    <p:sldId id="540" r:id="rId20"/>
    <p:sldId id="492" r:id="rId21"/>
    <p:sldId id="517" r:id="rId22"/>
    <p:sldId id="503" r:id="rId23"/>
    <p:sldId id="504" r:id="rId24"/>
    <p:sldId id="512" r:id="rId25"/>
    <p:sldId id="510" r:id="rId26"/>
    <p:sldId id="511" r:id="rId27"/>
    <p:sldId id="509" r:id="rId28"/>
    <p:sldId id="505" r:id="rId29"/>
    <p:sldId id="508" r:id="rId30"/>
    <p:sldId id="513" r:id="rId31"/>
    <p:sldId id="514" r:id="rId32"/>
    <p:sldId id="515" r:id="rId33"/>
    <p:sldId id="516" r:id="rId34"/>
    <p:sldId id="518" r:id="rId35"/>
    <p:sldId id="519" r:id="rId36"/>
    <p:sldId id="526" r:id="rId37"/>
    <p:sldId id="535" r:id="rId38"/>
    <p:sldId id="537" r:id="rId39"/>
    <p:sldId id="538" r:id="rId40"/>
    <p:sldId id="536" r:id="rId41"/>
    <p:sldId id="534" r:id="rId42"/>
    <p:sldId id="541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009900"/>
    <a:srgbClr val="FF3300"/>
    <a:srgbClr val="FF9933"/>
    <a:srgbClr val="CC0066"/>
    <a:srgbClr val="000000"/>
    <a:srgbClr val="008080"/>
    <a:srgbClr val="FF9966"/>
    <a:srgbClr val="757E3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218" autoAdjust="0"/>
    <p:restoredTop sz="94643" autoAdjust="0"/>
  </p:normalViewPr>
  <p:slideViewPr>
    <p:cSldViewPr>
      <p:cViewPr>
        <p:scale>
          <a:sx n="76" d="100"/>
          <a:sy n="76" d="100"/>
        </p:scale>
        <p:origin x="-1914" y="-8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549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59A1641E-8083-46A4-9CDB-657123491B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6007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916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57A737B0-5BEA-48F1-8705-0962B05D44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2113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FD5F97F7-0E90-4F78-A914-92893EC7165E}" type="slidenum">
              <a:rPr lang="zh-CN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40000"/>
          </a:blip>
          <a:stretch>
            <a:fillRect/>
          </a:stretch>
        </p:blipFill>
        <p:spPr>
          <a:xfrm>
            <a:off x="3" y="5214949"/>
            <a:ext cx="1472173" cy="16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14424"/>
            <a:ext cx="7772400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1733" y="2759582"/>
            <a:ext cx="6100534" cy="1740989"/>
          </a:xfrm>
        </p:spPr>
        <p:txBody>
          <a:bodyPr anchor="t"/>
          <a:lstStyle>
            <a:lvl1pPr marL="0" indent="0" algn="ctr">
              <a:buNone/>
              <a:defRPr lang="zh-CN" altLang="en-US" dirty="0"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dirty="0" smtClean="0"/>
              <a:t>单击此处编辑母版副标题样式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FA6286-CB94-45D7-998B-3B3E47EC4A79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86644" y="274639"/>
            <a:ext cx="1400156" cy="5940444"/>
          </a:xfrm>
        </p:spPr>
        <p:txBody>
          <a:bodyPr vert="eaVert"/>
          <a:lstStyle>
            <a:lvl1pPr algn="ctr">
              <a:defRPr>
                <a:effectLst>
                  <a:outerShdw dist="50800" dir="18900000" algn="tl" rotWithShape="0">
                    <a:srgbClr val="000000">
                      <a:alpha val="7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758006" cy="5940444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E0B85-DB53-425D-AF23-C4D84F16102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lang="zh-CN" altLang="en-US" dirty="0" smtClean="0"/>
              <a:t>第二级</a:t>
            </a:r>
          </a:p>
          <a:p>
            <a:pPr lvl="2" eaLnBrk="1" latinLnBrk="0" hangingPunct="1"/>
            <a:r>
              <a:rPr lang="zh-CN" altLang="en-US" dirty="0" smtClean="0"/>
              <a:t>第三级</a:t>
            </a:r>
          </a:p>
          <a:p>
            <a:pPr lvl="3" eaLnBrk="1" latinLnBrk="0" hangingPunct="1"/>
            <a:r>
              <a:rPr lang="zh-CN" altLang="en-US" dirty="0" smtClean="0"/>
              <a:t>第四级</a:t>
            </a:r>
          </a:p>
          <a:p>
            <a:pPr lvl="4" eaLnBrk="1" latinLnBrk="0" hangingPunct="1"/>
            <a:r>
              <a:rPr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14336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643183"/>
            <a:ext cx="7772400" cy="1500187"/>
          </a:xfrm>
        </p:spPr>
        <p:txBody>
          <a:bodyPr anchor="b"/>
          <a:lstStyle>
            <a:lvl1pPr marL="0" indent="0">
              <a:buNone/>
              <a:defRPr lang="zh-CN" altLang="en-US" sz="2800" smtClean="0">
                <a:effectLst/>
              </a:defRPr>
            </a:lvl1pPr>
            <a:lvl2pPr marL="457200" indent="0">
              <a:buNone/>
              <a:defRPr lang="zh-CN" altLang="en-US" sz="2400" smtClean="0">
                <a:effectLst/>
              </a:defRPr>
            </a:lvl2pPr>
            <a:lvl3pPr marL="914400" indent="0">
              <a:buNone/>
              <a:defRPr lang="zh-CN" altLang="en-US" sz="2000" smtClean="0">
                <a:effectLst/>
              </a:defRPr>
            </a:lvl3pPr>
            <a:lvl4pPr marL="1371600" indent="0">
              <a:buNone/>
              <a:defRPr lang="zh-CN" altLang="en-US" sz="1600" smtClean="0">
                <a:effectLst/>
              </a:defRPr>
            </a:lvl4pPr>
            <a:lvl5pPr marL="1828800" indent="0">
              <a:buNone/>
              <a:defRPr lang="zh-CN" altLang="en-US" sz="1400" dirty="0" smtClean="0">
                <a:effectLst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AB0BA5-D2FA-4596-8068-921CA2942E55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30000"/>
          </a:blip>
          <a:stretch>
            <a:fillRect/>
          </a:stretch>
        </p:blipFill>
        <p:spPr>
          <a:xfrm>
            <a:off x="7480636" y="1"/>
            <a:ext cx="1663364" cy="23574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6A2224-08F2-472E-818A-E72F6E704BF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AEDBEC-7D28-4E5E-8157-BFFB55974D52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EEEBB5-02B7-4F8C-93FF-D8777F5FF3E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50D6FB-756F-4F55-91C3-1B773CB64368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177" y="5357827"/>
            <a:ext cx="8226225" cy="768028"/>
          </a:xfrm>
        </p:spPr>
        <p:txBody>
          <a:bodyPr anchor="ctr"/>
          <a:lstStyle>
            <a:lvl1pPr algn="ctr">
              <a:defRPr lang="zh-CN" altLang="en-US" sz="3600" b="0" kern="1200" spc="50" dirty="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428605"/>
            <a:ext cx="5111750" cy="48577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8" y="1357297"/>
            <a:ext cx="3008313" cy="392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E2A49-151F-4F22-ADE4-04E844A4897C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00177"/>
            <a:ext cx="8229600" cy="4714907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2A6C9E-1646-43D8-8CC0-5D5E07A5B90B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776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dirty="0" smtClean="0"/>
              <a:t>第二级</a:t>
            </a:r>
          </a:p>
          <a:p>
            <a:pPr lvl="2" eaLnBrk="1" latinLnBrk="0" hangingPunct="1"/>
            <a:r>
              <a:rPr kumimoji="0" lang="zh-CN" altLang="en-US" dirty="0" smtClean="0"/>
              <a:t>第三级</a:t>
            </a:r>
          </a:p>
          <a:p>
            <a:pPr lvl="3" eaLnBrk="1" latinLnBrk="0" hangingPunct="1"/>
            <a:r>
              <a:rPr kumimoji="0" lang="zh-CN" altLang="en-US" dirty="0" smtClean="0"/>
              <a:t>第四级</a:t>
            </a:r>
          </a:p>
          <a:p>
            <a:pPr lvl="4" eaLnBrk="1" latinLnBrk="0" hangingPunct="1"/>
            <a:r>
              <a:rPr kumimoji="0"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274320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45720" tIns="45720" rIns="45720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9AC93E1-E19E-431D-AFD2-2AADF5969F72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6" r:id="rId1"/>
    <p:sldLayoutId id="2147483977" r:id="rId2"/>
    <p:sldLayoutId id="2147483978" r:id="rId3"/>
    <p:sldLayoutId id="2147483979" r:id="rId4"/>
    <p:sldLayoutId id="2147483980" r:id="rId5"/>
    <p:sldLayoutId id="2147483981" r:id="rId6"/>
    <p:sldLayoutId id="2147483982" r:id="rId7"/>
    <p:sldLayoutId id="2147483983" r:id="rId8"/>
    <p:sldLayoutId id="2147483985" r:id="rId9"/>
    <p:sldLayoutId id="214748398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lang="zh-CN" altLang="en-US" sz="4400" b="0" kern="1200" spc="50" dirty="0">
          <a:ln w="12700">
            <a:noFill/>
            <a:prstDash val="solid"/>
          </a:ln>
          <a:solidFill>
            <a:srgbClr val="FFFF00"/>
          </a:solidFill>
          <a:effectLst>
            <a:outerShdw blurRad="38100" dist="20320" dir="27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"/>
        <a:defRPr kumimoji="0" sz="32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"/>
        <a:defRPr kumimoji="0" sz="2800" kern="1200">
          <a:solidFill>
            <a:srgbClr val="FFFF00"/>
          </a:solidFill>
          <a:latin typeface="楷体" pitchFamily="49" charset="-122"/>
          <a:ea typeface="楷体" pitchFamily="49" charset="-122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"/>
        <a:defRPr kumimoji="0" sz="24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"/>
        <a:defRPr kumimoji="0" sz="2000" kern="1200">
          <a:solidFill>
            <a:srgbClr val="FFFF00"/>
          </a:solidFill>
          <a:latin typeface="楷体" pitchFamily="49" charset="-122"/>
          <a:ea typeface="楷体" pitchFamily="49" charset="-122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"/>
        <a:defRPr kumimoji="0" sz="20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8"/>
          <p:cNvSpPr>
            <a:spLocks noGrp="1" noChangeArrowheads="1"/>
          </p:cNvSpPr>
          <p:nvPr>
            <p:ph type="ctrTitle"/>
          </p:nvPr>
        </p:nvSpPr>
        <p:spPr>
          <a:xfrm>
            <a:off x="685800" y="1214421"/>
            <a:ext cx="7772400" cy="214257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zh-CN" sz="6600" dirty="0" smtClean="0"/>
              <a:t>C</a:t>
            </a:r>
            <a:r>
              <a:rPr lang="zh-CN" altLang="en-US" sz="6600" dirty="0" smtClean="0"/>
              <a:t>语言程序设计基础</a:t>
            </a:r>
          </a:p>
        </p:txBody>
      </p:sp>
      <p:sp>
        <p:nvSpPr>
          <p:cNvPr id="3075" name="Rectangle 1029"/>
          <p:cNvSpPr>
            <a:spLocks noGrp="1" noChangeArrowheads="1"/>
          </p:cNvSpPr>
          <p:nvPr>
            <p:ph type="subTitle" idx="1"/>
          </p:nvPr>
        </p:nvSpPr>
        <p:spPr>
          <a:xfrm>
            <a:off x="1547664" y="3645024"/>
            <a:ext cx="6100534" cy="1071571"/>
          </a:xfrm>
        </p:spPr>
        <p:txBody>
          <a:bodyPr anchor="ctr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zh-CN" altLang="en-US" sz="6600" dirty="0" smtClean="0">
                <a:solidFill>
                  <a:srgbClr val="92D050"/>
                </a:solidFill>
                <a:latin typeface="方正古隶简体" pitchFamily="65" charset="-122"/>
                <a:ea typeface="方正古隶简体" pitchFamily="65" charset="-122"/>
              </a:rPr>
              <a:t>刘新国</a:t>
            </a:r>
          </a:p>
        </p:txBody>
      </p:sp>
      <p:sp>
        <p:nvSpPr>
          <p:cNvPr id="3076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CA350B1D-F09C-4E55-AA2B-BDE9A33513F4}" type="slidenum">
              <a:rPr lang="zh-CN" altLang="en-US" smtClean="0">
                <a:latin typeface="Arial Black" pitchFamily="34" charset="0"/>
              </a:rPr>
              <a:pPr eaLnBrk="1" hangingPunct="1"/>
              <a:t>1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复合语句</a:t>
            </a:r>
          </a:p>
        </p:txBody>
      </p:sp>
      <p:sp>
        <p:nvSpPr>
          <p:cNvPr id="35840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899592" y="1412776"/>
            <a:ext cx="7488832" cy="47133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sz="4600" dirty="0" smtClean="0">
                <a:solidFill>
                  <a:srgbClr val="FFFF00"/>
                </a:solidFill>
              </a:rPr>
              <a:t>复合语句</a:t>
            </a:r>
            <a:r>
              <a:rPr lang="zh-CN" altLang="en-US" sz="4600" dirty="0" smtClean="0"/>
              <a:t>由</a:t>
            </a:r>
            <a:r>
              <a:rPr lang="zh-CN" altLang="en-US" sz="4600" dirty="0">
                <a:solidFill>
                  <a:srgbClr val="FFFF00"/>
                </a:solidFill>
              </a:rPr>
              <a:t>多条语句</a:t>
            </a:r>
            <a:r>
              <a:rPr lang="zh-CN" altLang="en-US" sz="4600" dirty="0" smtClean="0"/>
              <a:t>构成，用</a:t>
            </a:r>
            <a:r>
              <a:rPr lang="en-US" altLang="zh-CN" sz="4600" dirty="0" smtClean="0">
                <a:solidFill>
                  <a:srgbClr val="FF0000"/>
                </a:solidFill>
              </a:rPr>
              <a:t>{ }</a:t>
            </a:r>
            <a:r>
              <a:rPr lang="zh-CN" altLang="en-US" sz="4600" dirty="0"/>
              <a:t>括</a:t>
            </a:r>
            <a:r>
              <a:rPr lang="zh-CN" altLang="en-US" sz="4600" dirty="0" smtClean="0"/>
              <a:t>起来。</a:t>
            </a:r>
            <a:r>
              <a:rPr lang="en-US" altLang="zh-CN" sz="4600" dirty="0" smtClean="0">
                <a:solidFill>
                  <a:srgbClr val="00B050"/>
                </a:solidFill>
              </a:rPr>
              <a:t>(for</a:t>
            </a:r>
            <a:r>
              <a:rPr lang="zh-CN" altLang="en-US" sz="4600" dirty="0" smtClean="0">
                <a:solidFill>
                  <a:srgbClr val="00B050"/>
                </a:solidFill>
              </a:rPr>
              <a:t>循环的循环语句已经使用过了</a:t>
            </a:r>
            <a:r>
              <a:rPr lang="en-US" altLang="zh-CN" sz="4600" dirty="0" smtClean="0">
                <a:solidFill>
                  <a:srgbClr val="00B050"/>
                </a:solidFill>
              </a:rPr>
              <a:t>)</a:t>
            </a:r>
          </a:p>
          <a:p>
            <a:pPr marL="0" indent="0">
              <a:buNone/>
            </a:pPr>
            <a:endParaRPr lang="zh-CN" altLang="en-US" sz="4600" dirty="0"/>
          </a:p>
          <a:p>
            <a:pPr marL="457200" lvl="1" indent="0">
              <a:buNone/>
            </a:pPr>
            <a:r>
              <a:rPr lang="en-US" altLang="zh-CN" dirty="0"/>
              <a:t>for (</a:t>
            </a:r>
            <a:r>
              <a:rPr lang="en-US" altLang="zh-CN" dirty="0" err="1">
                <a:solidFill>
                  <a:schemeClr val="tx1"/>
                </a:solidFill>
              </a:rPr>
              <a:t>fahr</a:t>
            </a:r>
            <a:r>
              <a:rPr lang="en-US" altLang="zh-CN" dirty="0">
                <a:solidFill>
                  <a:schemeClr val="tx1"/>
                </a:solidFill>
              </a:rPr>
              <a:t> = lower; </a:t>
            </a:r>
            <a:r>
              <a:rPr lang="en-US" altLang="zh-CN" dirty="0" err="1">
                <a:solidFill>
                  <a:schemeClr val="tx1"/>
                </a:solidFill>
              </a:rPr>
              <a:t>fahr</a:t>
            </a:r>
            <a:r>
              <a:rPr lang="en-US" altLang="zh-CN" dirty="0">
                <a:solidFill>
                  <a:schemeClr val="tx1"/>
                </a:solidFill>
              </a:rPr>
              <a:t> &lt;= upper; </a:t>
            </a:r>
            <a:r>
              <a:rPr lang="en-US" altLang="zh-CN" dirty="0" err="1">
                <a:solidFill>
                  <a:schemeClr val="tx1"/>
                </a:solidFill>
              </a:rPr>
              <a:t>fahr</a:t>
            </a:r>
            <a:r>
              <a:rPr lang="en-US" altLang="zh-CN" dirty="0">
                <a:solidFill>
                  <a:schemeClr val="tx1"/>
                </a:solidFill>
              </a:rPr>
              <a:t> ++)</a:t>
            </a:r>
          </a:p>
          <a:p>
            <a:pPr marL="457200" lvl="1" indent="0">
              <a:buNone/>
            </a:pPr>
            <a:r>
              <a:rPr lang="en-US" altLang="zh-CN" dirty="0"/>
              <a:t>{ </a:t>
            </a:r>
          </a:p>
          <a:p>
            <a:pPr marL="457200" lvl="1" indent="0">
              <a:buNone/>
            </a:pPr>
            <a:r>
              <a:rPr lang="en-US" altLang="zh-CN" dirty="0"/>
              <a:t>    </a:t>
            </a:r>
            <a:r>
              <a:rPr lang="en-US" altLang="zh-CN" dirty="0" err="1">
                <a:solidFill>
                  <a:schemeClr val="tx1"/>
                </a:solidFill>
              </a:rPr>
              <a:t>celsius</a:t>
            </a:r>
            <a:r>
              <a:rPr lang="en-US" altLang="zh-CN" dirty="0">
                <a:solidFill>
                  <a:schemeClr val="tx1"/>
                </a:solidFill>
              </a:rPr>
              <a:t> = (5.0 / 9.0) * (</a:t>
            </a:r>
            <a:r>
              <a:rPr lang="en-US" altLang="zh-CN" dirty="0" err="1">
                <a:solidFill>
                  <a:schemeClr val="tx1"/>
                </a:solidFill>
              </a:rPr>
              <a:t>fahr</a:t>
            </a:r>
            <a:r>
              <a:rPr lang="en-US" altLang="zh-CN" dirty="0">
                <a:solidFill>
                  <a:schemeClr val="tx1"/>
                </a:solidFill>
              </a:rPr>
              <a:t> - 32); </a:t>
            </a:r>
          </a:p>
          <a:p>
            <a:pPr marL="457200" lvl="1" indent="0">
              <a:buNone/>
            </a:pPr>
            <a:r>
              <a:rPr lang="en-US" altLang="zh-CN" dirty="0">
                <a:solidFill>
                  <a:schemeClr val="tx1"/>
                </a:solidFill>
              </a:rPr>
              <a:t>    </a:t>
            </a:r>
            <a:r>
              <a:rPr lang="en-US" altLang="zh-CN" dirty="0" err="1">
                <a:solidFill>
                  <a:schemeClr val="tx1"/>
                </a:solidFill>
              </a:rPr>
              <a:t>printf</a:t>
            </a:r>
            <a:r>
              <a:rPr lang="en-US" altLang="zh-CN" dirty="0">
                <a:solidFill>
                  <a:schemeClr val="tx1"/>
                </a:solidFill>
              </a:rPr>
              <a:t>("%d %6.1f\n", </a:t>
            </a:r>
            <a:r>
              <a:rPr lang="en-US" altLang="zh-CN" dirty="0" err="1">
                <a:solidFill>
                  <a:schemeClr val="tx1"/>
                </a:solidFill>
              </a:rPr>
              <a:t>fahr</a:t>
            </a:r>
            <a:r>
              <a:rPr lang="en-US" altLang="zh-CN" dirty="0">
                <a:solidFill>
                  <a:schemeClr val="tx1"/>
                </a:solidFill>
              </a:rPr>
              <a:t>, </a:t>
            </a:r>
            <a:r>
              <a:rPr lang="en-US" altLang="zh-CN" dirty="0" err="1">
                <a:solidFill>
                  <a:schemeClr val="tx1"/>
                </a:solidFill>
              </a:rPr>
              <a:t>celsius</a:t>
            </a:r>
            <a:r>
              <a:rPr lang="en-US" altLang="zh-CN" dirty="0">
                <a:solidFill>
                  <a:schemeClr val="tx1"/>
                </a:solidFill>
              </a:rPr>
              <a:t>); </a:t>
            </a:r>
          </a:p>
          <a:p>
            <a:pPr marL="457200" lvl="1" indent="0">
              <a:buNone/>
            </a:pPr>
            <a:r>
              <a:rPr lang="en-US" altLang="zh-CN" dirty="0" smtClean="0"/>
              <a:t>}</a:t>
            </a:r>
          </a:p>
          <a:p>
            <a:pPr marL="457200" lvl="1" indent="0">
              <a:buNone/>
            </a:pP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>
                <a:solidFill>
                  <a:schemeClr val="tx1"/>
                </a:solidFill>
              </a:rPr>
              <a:t>{ }</a:t>
            </a:r>
            <a:r>
              <a:rPr lang="zh-CN" altLang="en-US" dirty="0" smtClean="0">
                <a:solidFill>
                  <a:schemeClr val="tx1"/>
                </a:solidFill>
              </a:rPr>
              <a:t>里面有</a:t>
            </a:r>
            <a:r>
              <a:rPr lang="en-US" altLang="zh-CN" dirty="0" smtClean="0">
                <a:solidFill>
                  <a:srgbClr val="FF0000"/>
                </a:solidFill>
              </a:rPr>
              <a:t>2</a:t>
            </a:r>
            <a:r>
              <a:rPr lang="zh-CN" altLang="en-US" dirty="0">
                <a:solidFill>
                  <a:schemeClr val="tx1"/>
                </a:solidFill>
              </a:rPr>
              <a:t>条语句</a:t>
            </a:r>
            <a:r>
              <a:rPr lang="zh-CN" altLang="en-US" dirty="0" smtClean="0">
                <a:solidFill>
                  <a:schemeClr val="tx1"/>
                </a:solidFill>
              </a:rPr>
              <a:t>，</a:t>
            </a:r>
            <a:r>
              <a:rPr lang="zh-CN" altLang="en-US" dirty="0">
                <a:solidFill>
                  <a:schemeClr val="tx1"/>
                </a:solidFill>
              </a:rPr>
              <a:t>还可以</a:t>
            </a:r>
            <a:r>
              <a:rPr lang="zh-CN" altLang="en-US" dirty="0" smtClean="0">
                <a:solidFill>
                  <a:srgbClr val="FF0000"/>
                </a:solidFill>
              </a:rPr>
              <a:t>更多</a:t>
            </a:r>
            <a:r>
              <a:rPr lang="zh-CN" altLang="en-US" dirty="0" smtClean="0">
                <a:solidFill>
                  <a:schemeClr val="tx1"/>
                </a:solidFill>
              </a:rPr>
              <a:t>，理论上</a:t>
            </a:r>
            <a:r>
              <a:rPr lang="zh-CN" altLang="en-US" dirty="0" smtClean="0">
                <a:solidFill>
                  <a:srgbClr val="FF0000"/>
                </a:solidFill>
              </a:rPr>
              <a:t>无限制</a:t>
            </a:r>
            <a:endParaRPr lang="zh-CN" alt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CC0066"/>
              </a:solidFill>
            </a:endParaRPr>
          </a:p>
        </p:txBody>
      </p:sp>
      <p:sp>
        <p:nvSpPr>
          <p:cNvPr id="22534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BBFE81F2-B815-427C-A895-C28259CD895C}" type="slidenum">
              <a:rPr lang="zh-CN" altLang="en-US" smtClean="0"/>
              <a:pPr/>
              <a:t>10</a:t>
            </a:fld>
            <a:endParaRPr lang="en-US" altLang="zh-CN" smtClean="0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396343" y="1620837"/>
            <a:ext cx="3600450" cy="437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476250" indent="-476250"/>
            <a:endParaRPr lang="zh-CN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62282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58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58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在</a:t>
            </a:r>
            <a:r>
              <a:rPr lang="en-US" altLang="zh-CN" dirty="0" smtClean="0"/>
              <a:t>if/if-else</a:t>
            </a:r>
            <a:r>
              <a:rPr lang="zh-CN" altLang="en-US" dirty="0" smtClean="0"/>
              <a:t>中使用复合语句</a:t>
            </a:r>
          </a:p>
        </p:txBody>
      </p:sp>
      <p:sp>
        <p:nvSpPr>
          <p:cNvPr id="35840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899592" y="1412776"/>
            <a:ext cx="7488832" cy="47133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dirty="0" smtClean="0">
                <a:solidFill>
                  <a:srgbClr val="CC0066"/>
                </a:solidFill>
              </a:rPr>
              <a:t>if</a:t>
            </a:r>
            <a:r>
              <a:rPr lang="en-US" altLang="zh-CN" dirty="0" smtClean="0"/>
              <a:t>( choice==apple ) 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CC0066"/>
                </a:solidFill>
              </a:rPr>
              <a:t>{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    </a:t>
            </a:r>
            <a:r>
              <a:rPr lang="en-US" altLang="zh-CN" dirty="0" err="1" smtClean="0">
                <a:solidFill>
                  <a:srgbClr val="FFFF00"/>
                </a:solidFill>
              </a:rPr>
              <a:t>printf</a:t>
            </a:r>
            <a:r>
              <a:rPr lang="en-US" altLang="zh-CN" dirty="0" smtClean="0">
                <a:solidFill>
                  <a:srgbClr val="FFFF00"/>
                </a:solidFill>
              </a:rPr>
              <a:t>("your choice is apple\n");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    </a:t>
            </a:r>
            <a:r>
              <a:rPr lang="en-US" altLang="zh-CN" dirty="0" err="1" smtClean="0">
                <a:solidFill>
                  <a:srgbClr val="FFFF00"/>
                </a:solidFill>
              </a:rPr>
              <a:t>printf</a:t>
            </a:r>
            <a:r>
              <a:rPr lang="en-US" altLang="zh-CN" dirty="0" smtClean="0">
                <a:solidFill>
                  <a:srgbClr val="FFFF00"/>
                </a:solidFill>
              </a:rPr>
              <a:t>("the price for apple is 3\n");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CC0066"/>
                </a:solidFill>
              </a:rPr>
              <a:t>}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CC0066"/>
                </a:solidFill>
              </a:rPr>
              <a:t>else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CC0066"/>
                </a:solidFill>
              </a:rPr>
              <a:t>{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    </a:t>
            </a:r>
            <a:r>
              <a:rPr lang="en-US" altLang="zh-CN" dirty="0" err="1" smtClean="0">
                <a:solidFill>
                  <a:srgbClr val="FFFF00"/>
                </a:solidFill>
              </a:rPr>
              <a:t>printf</a:t>
            </a:r>
            <a:r>
              <a:rPr lang="en-US" altLang="zh-CN" dirty="0" smtClean="0">
                <a:solidFill>
                  <a:srgbClr val="FFFF00"/>
                </a:solidFill>
              </a:rPr>
              <a:t>("your choice is not apple\n");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    </a:t>
            </a:r>
            <a:r>
              <a:rPr lang="en-US" altLang="zh-CN" dirty="0" err="1" smtClean="0">
                <a:solidFill>
                  <a:srgbClr val="FFFF00"/>
                </a:solidFill>
              </a:rPr>
              <a:t>printf</a:t>
            </a:r>
            <a:r>
              <a:rPr lang="en-US" altLang="zh-CN" dirty="0" smtClean="0">
                <a:solidFill>
                  <a:srgbClr val="FFFF00"/>
                </a:solidFill>
              </a:rPr>
              <a:t>("the price is 2\n");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CC0066"/>
                </a:solidFill>
              </a:rPr>
              <a:t>}</a:t>
            </a:r>
            <a:r>
              <a:rPr lang="en-US" altLang="zh-CN" dirty="0" smtClean="0"/>
              <a:t> </a:t>
            </a:r>
            <a:endParaRPr lang="en-US" altLang="zh-CN" dirty="0">
              <a:solidFill>
                <a:schemeClr val="bg2"/>
              </a:solidFill>
            </a:endParaRPr>
          </a:p>
        </p:txBody>
      </p:sp>
      <p:sp>
        <p:nvSpPr>
          <p:cNvPr id="22534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BBFE81F2-B815-427C-A895-C28259CD895C}" type="slidenum">
              <a:rPr lang="zh-CN" altLang="en-US" smtClean="0"/>
              <a:pPr/>
              <a:t>11</a:t>
            </a:fld>
            <a:endParaRPr lang="en-US" altLang="zh-CN" smtClean="0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396343" y="1620837"/>
            <a:ext cx="3600450" cy="437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476250" indent="-476250"/>
            <a:endParaRPr lang="zh-CN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924448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58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58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5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58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在</a:t>
            </a:r>
            <a:r>
              <a:rPr lang="en-US" altLang="zh-CN" dirty="0" smtClean="0"/>
              <a:t>if/if-else</a:t>
            </a:r>
            <a:r>
              <a:rPr lang="zh-CN" altLang="en-US" dirty="0"/>
              <a:t>中</a:t>
            </a:r>
            <a:r>
              <a:rPr lang="zh-CN" altLang="en-US" dirty="0" smtClean="0"/>
              <a:t>嵌套</a:t>
            </a:r>
            <a:r>
              <a:rPr lang="en-US" altLang="zh-CN" dirty="0" smtClean="0"/>
              <a:t>if/if-else</a:t>
            </a:r>
            <a:r>
              <a:rPr lang="zh-CN" altLang="en-US" dirty="0" smtClean="0"/>
              <a:t>语句</a:t>
            </a:r>
            <a:endParaRPr lang="en-US" altLang="zh-CN" dirty="0"/>
          </a:p>
        </p:txBody>
      </p:sp>
      <p:sp>
        <p:nvSpPr>
          <p:cNvPr id="35840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600201"/>
            <a:ext cx="346672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if ( </a:t>
            </a:r>
            <a:r>
              <a:rPr lang="zh-CN" altLang="en-US" dirty="0"/>
              <a:t>表达式 )</a:t>
            </a:r>
          </a:p>
          <a:p>
            <a:pPr marL="0" indent="0">
              <a:buNone/>
            </a:pPr>
            <a:r>
              <a:rPr lang="en-US" altLang="zh-CN" dirty="0"/>
              <a:t>    </a:t>
            </a:r>
            <a:r>
              <a:rPr lang="zh-CN" altLang="en-US" dirty="0" smtClean="0">
                <a:solidFill>
                  <a:srgbClr val="FFFF00"/>
                </a:solidFill>
              </a:rPr>
              <a:t>语句</a:t>
            </a:r>
            <a:endParaRPr lang="en-US" altLang="zh-CN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FF00"/>
                </a:solidFill>
              </a:rPr>
              <a:t>语句</a:t>
            </a:r>
            <a:r>
              <a:rPr lang="zh-CN" altLang="en-US" dirty="0" smtClean="0"/>
              <a:t>可以是</a:t>
            </a:r>
            <a:r>
              <a:rPr lang="en-US" altLang="zh-CN" dirty="0" smtClean="0">
                <a:solidFill>
                  <a:srgbClr val="FF0000"/>
                </a:solidFill>
              </a:rPr>
              <a:t>if-else</a:t>
            </a:r>
            <a:r>
              <a:rPr lang="zh-CN" altLang="en-US" dirty="0" smtClean="0"/>
              <a:t>语句或者</a:t>
            </a:r>
            <a:r>
              <a:rPr lang="en-US" altLang="zh-CN" dirty="0" smtClean="0">
                <a:solidFill>
                  <a:srgbClr val="FF0000"/>
                </a:solidFill>
              </a:rPr>
              <a:t>if</a:t>
            </a:r>
            <a:r>
              <a:rPr lang="zh-CN" altLang="en-US" dirty="0" smtClean="0"/>
              <a:t>语句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22534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BBFE81F2-B815-427C-A895-C28259CD895C}" type="slidenum">
              <a:rPr lang="zh-CN" altLang="en-US" smtClean="0"/>
              <a:pPr/>
              <a:t>12</a:t>
            </a:fld>
            <a:endParaRPr lang="en-US" altLang="zh-CN" smtClean="0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396343" y="1620837"/>
            <a:ext cx="3600450" cy="437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476250" indent="-476250"/>
            <a:endParaRPr lang="zh-CN" altLang="en-US" sz="2800" b="1" dirty="0"/>
          </a:p>
        </p:txBody>
      </p:sp>
      <p:sp>
        <p:nvSpPr>
          <p:cNvPr id="2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139952" y="1547017"/>
            <a:ext cx="489654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if( choice==apple</a:t>
            </a:r>
            <a:r>
              <a:rPr lang="zh-CN" altLang="en-US" dirty="0" smtClean="0"/>
              <a:t> )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</a:t>
            </a:r>
            <a:r>
              <a:rPr lang="en-US" altLang="zh-CN" dirty="0" smtClean="0">
                <a:solidFill>
                  <a:srgbClr val="FF0000"/>
                </a:solidFill>
              </a:rPr>
              <a:t>if</a:t>
            </a:r>
            <a:r>
              <a:rPr lang="en-US" altLang="zh-CN" dirty="0" smtClean="0"/>
              <a:t>( user==student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print("price is 2");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smtClean="0">
                <a:solidFill>
                  <a:srgbClr val="FF0000"/>
                </a:solidFill>
              </a:rPr>
              <a:t>else</a:t>
            </a:r>
          </a:p>
          <a:p>
            <a:pPr marL="0" indent="0">
              <a:buNone/>
            </a:pPr>
            <a:r>
              <a:rPr lang="en-US" altLang="zh-CN" dirty="0"/>
              <a:t>  </a:t>
            </a:r>
            <a:r>
              <a:rPr lang="en-US" altLang="zh-CN" dirty="0" smtClean="0"/>
              <a:t>   print</a:t>
            </a:r>
            <a:r>
              <a:rPr lang="en-US" altLang="zh-CN" dirty="0"/>
              <a:t>("price is </a:t>
            </a:r>
            <a:r>
              <a:rPr lang="en-US" altLang="zh-CN" dirty="0" smtClean="0"/>
              <a:t>3");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83461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在</a:t>
            </a:r>
            <a:r>
              <a:rPr lang="en-US" altLang="zh-CN" smtClean="0"/>
              <a:t>if/if-else</a:t>
            </a:r>
            <a:r>
              <a:rPr lang="zh-CN" altLang="en-US" smtClean="0"/>
              <a:t>中嵌套</a:t>
            </a:r>
            <a:r>
              <a:rPr lang="en-US" altLang="zh-CN" smtClean="0"/>
              <a:t>if/if-else</a:t>
            </a:r>
            <a:r>
              <a:rPr lang="zh-CN" altLang="en-US" smtClean="0"/>
              <a:t>语句</a:t>
            </a:r>
            <a:endParaRPr lang="en-US" altLang="zh-CN" dirty="0"/>
          </a:p>
        </p:txBody>
      </p:sp>
      <p:sp>
        <p:nvSpPr>
          <p:cNvPr id="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if( choice!=apple</a:t>
            </a:r>
            <a:r>
              <a:rPr lang="zh-CN" altLang="en-US" dirty="0" smtClean="0"/>
              <a:t> )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print</a:t>
            </a:r>
            <a:r>
              <a:rPr lang="en-US" altLang="zh-CN" dirty="0"/>
              <a:t>("price is </a:t>
            </a:r>
            <a:r>
              <a:rPr lang="en-US" altLang="zh-CN" dirty="0" smtClean="0"/>
              <a:t>1");</a:t>
            </a:r>
          </a:p>
          <a:p>
            <a:pPr marL="0" indent="0">
              <a:buNone/>
            </a:pPr>
            <a:r>
              <a:rPr lang="en-US" altLang="zh-CN" dirty="0"/>
              <a:t>else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if( user==student )</a:t>
            </a:r>
          </a:p>
          <a:p>
            <a:pPr marL="0" indent="0">
              <a:buNone/>
            </a:pPr>
            <a:r>
              <a:rPr lang="en-US" altLang="zh-CN" dirty="0" smtClean="0"/>
              <a:t>     print("price is 2");</a:t>
            </a:r>
          </a:p>
          <a:p>
            <a:pPr marL="0" indent="0">
              <a:buNone/>
            </a:pPr>
            <a:r>
              <a:rPr lang="en-US" altLang="zh-CN" dirty="0" smtClean="0"/>
              <a:t>   else</a:t>
            </a:r>
          </a:p>
          <a:p>
            <a:pPr marL="0" indent="0">
              <a:buNone/>
            </a:pPr>
            <a:r>
              <a:rPr lang="en-US" altLang="zh-CN" dirty="0" smtClean="0"/>
              <a:t>     print("price is 3");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</p:txBody>
      </p:sp>
      <p:sp>
        <p:nvSpPr>
          <p:cNvPr id="22534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BBFE81F2-B815-427C-A895-C28259CD895C}" type="slidenum">
              <a:rPr lang="zh-CN" altLang="en-US" smtClean="0"/>
              <a:pPr/>
              <a:t>13</a:t>
            </a:fld>
            <a:endParaRPr lang="en-US" altLang="zh-CN" smtClean="0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396343" y="1620837"/>
            <a:ext cx="3600450" cy="437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476250" indent="-476250"/>
            <a:endParaRPr lang="zh-CN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57860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在</a:t>
            </a:r>
            <a:r>
              <a:rPr lang="en-US" altLang="zh-CN" smtClean="0"/>
              <a:t>if/if-else</a:t>
            </a:r>
            <a:r>
              <a:rPr lang="zh-CN" altLang="en-US" smtClean="0"/>
              <a:t>中嵌套</a:t>
            </a:r>
            <a:r>
              <a:rPr lang="en-US" altLang="zh-CN" smtClean="0"/>
              <a:t>if/if-else</a:t>
            </a:r>
            <a:r>
              <a:rPr lang="zh-CN" altLang="en-US" smtClean="0"/>
              <a:t>语句</a:t>
            </a:r>
            <a:endParaRPr lang="en-US" altLang="zh-CN" dirty="0"/>
          </a:p>
        </p:txBody>
      </p:sp>
      <p:sp>
        <p:nvSpPr>
          <p:cNvPr id="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if( choice!=apple</a:t>
            </a:r>
            <a:r>
              <a:rPr lang="zh-CN" altLang="en-US" dirty="0" smtClean="0"/>
              <a:t> )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print</a:t>
            </a:r>
            <a:r>
              <a:rPr lang="en-US" altLang="zh-CN" dirty="0"/>
              <a:t>("price is </a:t>
            </a:r>
            <a:r>
              <a:rPr lang="en-US" altLang="zh-CN" dirty="0" smtClean="0"/>
              <a:t>1");</a:t>
            </a:r>
          </a:p>
          <a:p>
            <a:pPr marL="0" indent="0">
              <a:buNone/>
            </a:pPr>
            <a:r>
              <a:rPr lang="en-US" altLang="zh-CN" dirty="0"/>
              <a:t>else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if( user==student )</a:t>
            </a:r>
          </a:p>
          <a:p>
            <a:pPr marL="0" indent="0">
              <a:buNone/>
            </a:pPr>
            <a:r>
              <a:rPr lang="en-US" altLang="zh-CN" dirty="0" smtClean="0"/>
              <a:t>     print("price is 2");</a:t>
            </a:r>
          </a:p>
          <a:p>
            <a:pPr marL="0" indent="0">
              <a:buNone/>
            </a:pPr>
            <a:r>
              <a:rPr lang="en-US" altLang="zh-CN" dirty="0" smtClean="0"/>
              <a:t>   else</a:t>
            </a:r>
          </a:p>
          <a:p>
            <a:pPr marL="0" indent="0">
              <a:buNone/>
            </a:pPr>
            <a:r>
              <a:rPr lang="en-US" altLang="zh-CN" dirty="0" smtClean="0"/>
              <a:t>     print("price is 3");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22534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BBFE81F2-B815-427C-A895-C28259CD895C}" type="slidenum">
              <a:rPr lang="zh-CN" altLang="en-US" smtClean="0"/>
              <a:pPr/>
              <a:t>14</a:t>
            </a:fld>
            <a:endParaRPr lang="en-US" altLang="zh-CN" smtClean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004048" y="1152128"/>
            <a:ext cx="4139952" cy="27089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FF0000"/>
            </a:solidFill>
          </a:ln>
        </p:spPr>
        <p:txBody>
          <a:bodyPr vert="horz" rtlCol="0">
            <a:normAutofit fontScale="77500" lnSpcReduction="20000"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"/>
              <a:defRPr kumimoji="0" sz="32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"/>
              <a:defRPr kumimoji="0" sz="28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"/>
              <a:defRPr kumimoji="0" sz="24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"/>
              <a:defRPr kumimoji="0" sz="20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"/>
              <a:defRPr kumimoji="0" sz="20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省略</a:t>
            </a:r>
            <a:r>
              <a:rPr lang="en-US" altLang="zh-CN" dirty="0" smtClean="0">
                <a:solidFill>
                  <a:srgbClr val="FF0000"/>
                </a:solidFill>
              </a:rPr>
              <a:t>{ }, </a:t>
            </a:r>
            <a:r>
              <a:rPr lang="zh-CN" altLang="en-US" dirty="0" smtClean="0">
                <a:solidFill>
                  <a:srgbClr val="FF0000"/>
                </a:solidFill>
              </a:rPr>
              <a:t>等价为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0" indent="0">
              <a:buFont typeface="Wingdings 2"/>
              <a:buNone/>
            </a:pPr>
            <a:r>
              <a:rPr lang="en-US" altLang="zh-CN" dirty="0" smtClean="0"/>
              <a:t>if( choice!=apple</a:t>
            </a:r>
            <a:r>
              <a:rPr lang="zh-CN" altLang="en-US" dirty="0" smtClean="0"/>
              <a:t> )</a:t>
            </a:r>
            <a:endParaRPr lang="en-US" altLang="zh-CN" dirty="0" smtClean="0"/>
          </a:p>
          <a:p>
            <a:pPr marL="0" indent="0">
              <a:buFont typeface="Wingdings 2"/>
              <a:buNone/>
            </a:pPr>
            <a:r>
              <a:rPr lang="en-US" altLang="zh-CN" dirty="0" smtClean="0"/>
              <a:t>   print("price is 1");</a:t>
            </a:r>
          </a:p>
          <a:p>
            <a:pPr marL="0" indent="0">
              <a:buFont typeface="Wingdings 2"/>
              <a:buNone/>
            </a:pPr>
            <a:r>
              <a:rPr lang="en-US" altLang="zh-CN" dirty="0" smtClean="0"/>
              <a:t>else if( user==student )</a:t>
            </a:r>
          </a:p>
          <a:p>
            <a:pPr marL="0" indent="0">
              <a:buFont typeface="Wingdings 2"/>
              <a:buNone/>
            </a:pPr>
            <a:r>
              <a:rPr lang="en-US" altLang="zh-CN" dirty="0" smtClean="0"/>
              <a:t>   print("price is 2");</a:t>
            </a:r>
          </a:p>
          <a:p>
            <a:pPr marL="0" indent="0">
              <a:buFont typeface="Wingdings 2"/>
              <a:buNone/>
            </a:pPr>
            <a:r>
              <a:rPr lang="en-US" altLang="zh-CN" dirty="0" smtClean="0"/>
              <a:t>else</a:t>
            </a:r>
          </a:p>
          <a:p>
            <a:pPr marL="0" indent="0">
              <a:buFont typeface="Wingdings 2"/>
              <a:buNone/>
            </a:pPr>
            <a:r>
              <a:rPr lang="en-US" altLang="zh-CN" dirty="0" smtClean="0"/>
              <a:t>   print("price is 3");</a:t>
            </a:r>
          </a:p>
          <a:p>
            <a:pPr marL="0" indent="0">
              <a:buFont typeface="Wingdings 2"/>
              <a:buNone/>
            </a:pPr>
            <a:endParaRPr lang="en-US" altLang="zh-CN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774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if-else if</a:t>
            </a:r>
            <a:r>
              <a:rPr lang="zh-CN" altLang="en-US" dirty="0" smtClean="0"/>
              <a:t>多路分支语句</a:t>
            </a:r>
            <a:endParaRPr lang="en-US" altLang="zh-CN" dirty="0"/>
          </a:p>
        </p:txBody>
      </p:sp>
      <p:sp>
        <p:nvSpPr>
          <p:cNvPr id="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  <a:buNone/>
            </a:pPr>
            <a:r>
              <a:rPr lang="en-US" altLang="zh-CN" dirty="0">
                <a:solidFill>
                  <a:srgbClr val="FF0000"/>
                </a:solidFill>
              </a:rPr>
              <a:t>if</a:t>
            </a:r>
            <a:r>
              <a:rPr lang="en-US" altLang="zh-CN" dirty="0"/>
              <a:t> (</a:t>
            </a:r>
            <a:r>
              <a:rPr lang="zh-CN" altLang="en-US" dirty="0">
                <a:solidFill>
                  <a:srgbClr val="FFFF00"/>
                </a:solidFill>
              </a:rPr>
              <a:t>表达式</a:t>
            </a:r>
            <a:r>
              <a:rPr lang="en-US" altLang="zh-CN" dirty="0">
                <a:solidFill>
                  <a:srgbClr val="FFFF00"/>
                </a:solidFill>
              </a:rPr>
              <a:t>1</a:t>
            </a:r>
            <a:r>
              <a:rPr lang="en-US" altLang="zh-CN" dirty="0"/>
              <a:t>)    </a:t>
            </a:r>
            <a:endParaRPr lang="en-US" altLang="zh-CN" dirty="0" smtClean="0"/>
          </a:p>
          <a:p>
            <a:pPr algn="just">
              <a:lnSpc>
                <a:spcPct val="90000"/>
              </a:lnSpc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</a:t>
            </a:r>
            <a:r>
              <a:rPr lang="zh-CN" altLang="en-US" dirty="0" smtClean="0"/>
              <a:t>语句</a:t>
            </a:r>
            <a:r>
              <a:rPr lang="zh-CN" altLang="en-US" dirty="0"/>
              <a:t>1</a:t>
            </a:r>
            <a:endParaRPr lang="en-US" altLang="zh-CN" dirty="0"/>
          </a:p>
          <a:p>
            <a:pPr algn="just">
              <a:lnSpc>
                <a:spcPct val="90000"/>
              </a:lnSpc>
              <a:buNone/>
            </a:pPr>
            <a:r>
              <a:rPr lang="en-US" altLang="zh-CN" dirty="0">
                <a:solidFill>
                  <a:srgbClr val="FF0000"/>
                </a:solidFill>
              </a:rPr>
              <a:t>else if</a:t>
            </a:r>
            <a:r>
              <a:rPr lang="en-US" altLang="zh-CN" dirty="0"/>
              <a:t>(</a:t>
            </a:r>
            <a:r>
              <a:rPr lang="zh-CN" altLang="en-US" dirty="0">
                <a:solidFill>
                  <a:srgbClr val="FFFF00"/>
                </a:solidFill>
              </a:rPr>
              <a:t>表达式</a:t>
            </a:r>
            <a:r>
              <a:rPr lang="en-US" altLang="zh-CN" dirty="0">
                <a:solidFill>
                  <a:srgbClr val="FFFF00"/>
                </a:solidFill>
              </a:rPr>
              <a:t>2</a:t>
            </a:r>
            <a:r>
              <a:rPr lang="en-US" altLang="zh-CN" dirty="0" smtClean="0"/>
              <a:t>)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</a:t>
            </a:r>
            <a:r>
              <a:rPr lang="zh-CN" altLang="en-US" dirty="0"/>
              <a:t>语句</a:t>
            </a:r>
            <a:r>
              <a:rPr lang="en-US" altLang="zh-CN" dirty="0"/>
              <a:t>2</a:t>
            </a:r>
          </a:p>
          <a:p>
            <a:pPr algn="just">
              <a:lnSpc>
                <a:spcPct val="90000"/>
              </a:lnSpc>
              <a:buNone/>
            </a:pPr>
            <a:r>
              <a:rPr lang="zh-CN" altLang="en-US" dirty="0"/>
              <a:t>……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zh-CN" dirty="0">
                <a:solidFill>
                  <a:srgbClr val="FF0000"/>
                </a:solidFill>
              </a:rPr>
              <a:t>else if</a:t>
            </a:r>
            <a:r>
              <a:rPr lang="en-US" altLang="zh-CN" dirty="0"/>
              <a:t>(</a:t>
            </a:r>
            <a:r>
              <a:rPr lang="zh-CN" altLang="en-US" dirty="0">
                <a:solidFill>
                  <a:srgbClr val="FFFF00"/>
                </a:solidFill>
              </a:rPr>
              <a:t>表达式</a:t>
            </a:r>
            <a:r>
              <a:rPr lang="en-US" altLang="zh-CN" dirty="0">
                <a:solidFill>
                  <a:srgbClr val="FFFF00"/>
                </a:solidFill>
              </a:rPr>
              <a:t>n-1</a:t>
            </a:r>
            <a:r>
              <a:rPr lang="zh-CN" altLang="en-US" dirty="0" smtClean="0"/>
              <a:t>)</a:t>
            </a:r>
            <a:endParaRPr lang="en-US" altLang="zh-CN" dirty="0" smtClean="0"/>
          </a:p>
          <a:p>
            <a:pPr algn="just">
              <a:lnSpc>
                <a:spcPct val="90000"/>
              </a:lnSpc>
              <a:buNone/>
            </a:pPr>
            <a:r>
              <a:rPr lang="zh-CN" altLang="en-US" dirty="0" smtClean="0"/>
              <a:t>  </a:t>
            </a:r>
            <a:r>
              <a:rPr lang="zh-CN" altLang="en-US" dirty="0"/>
              <a:t>语句</a:t>
            </a:r>
            <a:r>
              <a:rPr lang="en-US" altLang="zh-CN" dirty="0"/>
              <a:t>n-1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else</a:t>
            </a:r>
          </a:p>
          <a:p>
            <a:pPr algn="just">
              <a:lnSpc>
                <a:spcPct val="90000"/>
              </a:lnSpc>
              <a:buNone/>
            </a:pPr>
            <a:r>
              <a:rPr lang="en-US" altLang="zh-CN" dirty="0" smtClean="0"/>
              <a:t>  </a:t>
            </a:r>
            <a:r>
              <a:rPr lang="zh-CN" altLang="en-US" dirty="0" smtClean="0"/>
              <a:t>语句</a:t>
            </a:r>
            <a:r>
              <a:rPr lang="en-US" altLang="zh-CN" dirty="0"/>
              <a:t>n</a:t>
            </a:r>
          </a:p>
          <a:p>
            <a:pPr marL="0" indent="0">
              <a:buNone/>
            </a:pPr>
            <a:endParaRPr lang="en-US" altLang="zh-CN" dirty="0" smtClean="0">
              <a:solidFill>
                <a:srgbClr val="FF0000"/>
              </a:solidFill>
            </a:endParaRPr>
          </a:p>
        </p:txBody>
      </p:sp>
      <p:sp>
        <p:nvSpPr>
          <p:cNvPr id="22534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BBFE81F2-B815-427C-A895-C28259CD895C}" type="slidenum">
              <a:rPr lang="zh-CN" altLang="en-US" smtClean="0"/>
              <a:pPr/>
              <a:t>15</a:t>
            </a:fld>
            <a:endParaRPr lang="en-US" altLang="zh-CN" smtClean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0" y="2636912"/>
            <a:ext cx="4330824" cy="305293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FF0000"/>
            </a:solidFill>
          </a:ln>
        </p:spPr>
        <p:txBody>
          <a:bodyPr vert="horz" rtlCol="0">
            <a:normAutofit fontScale="85000" lnSpcReduction="10000"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"/>
              <a:defRPr kumimoji="0" sz="32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"/>
              <a:defRPr kumimoji="0" sz="28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"/>
              <a:defRPr kumimoji="0" sz="24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"/>
              <a:defRPr kumimoji="0" sz="20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"/>
              <a:defRPr kumimoji="0" sz="20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if</a:t>
            </a:r>
            <a:r>
              <a:rPr lang="en-US" altLang="zh-CN" dirty="0" smtClean="0"/>
              <a:t>( </a:t>
            </a:r>
            <a:r>
              <a:rPr lang="en-US" altLang="zh-CN" dirty="0" smtClean="0">
                <a:solidFill>
                  <a:srgbClr val="FFFF00"/>
                </a:solidFill>
              </a:rPr>
              <a:t>choice!=apple</a:t>
            </a:r>
            <a:r>
              <a:rPr lang="zh-CN" altLang="en-US" dirty="0" smtClean="0">
                <a:solidFill>
                  <a:srgbClr val="FFFF00"/>
                </a:solidFill>
              </a:rPr>
              <a:t> </a:t>
            </a:r>
            <a:r>
              <a:rPr lang="zh-CN" altLang="en-US" dirty="0" smtClean="0"/>
              <a:t>)</a:t>
            </a:r>
            <a:endParaRPr lang="en-US" altLang="zh-CN" dirty="0" smtClean="0"/>
          </a:p>
          <a:p>
            <a:pPr marL="0" indent="0">
              <a:buFont typeface="Wingdings 2"/>
              <a:buNone/>
            </a:pPr>
            <a:r>
              <a:rPr lang="en-US" altLang="zh-CN" dirty="0" smtClean="0"/>
              <a:t>   print("price is 1");</a:t>
            </a:r>
          </a:p>
          <a:p>
            <a:pPr marL="0" indent="0">
              <a:buFont typeface="Wingdings 2"/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else if</a:t>
            </a:r>
            <a:r>
              <a:rPr lang="en-US" altLang="zh-CN" dirty="0" smtClean="0"/>
              <a:t>( </a:t>
            </a:r>
            <a:r>
              <a:rPr lang="en-US" altLang="zh-CN" dirty="0" smtClean="0">
                <a:solidFill>
                  <a:srgbClr val="FFFF00"/>
                </a:solidFill>
              </a:rPr>
              <a:t>user==student </a:t>
            </a:r>
            <a:r>
              <a:rPr lang="en-US" altLang="zh-CN" dirty="0" smtClean="0"/>
              <a:t>)</a:t>
            </a:r>
          </a:p>
          <a:p>
            <a:pPr marL="0" indent="0">
              <a:buFont typeface="Wingdings 2"/>
              <a:buNone/>
            </a:pPr>
            <a:r>
              <a:rPr lang="en-US" altLang="zh-CN" dirty="0" smtClean="0"/>
              <a:t>   print("price is 2");</a:t>
            </a:r>
          </a:p>
          <a:p>
            <a:pPr marL="0" indent="0">
              <a:buFont typeface="Wingdings 2"/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else</a:t>
            </a:r>
          </a:p>
          <a:p>
            <a:pPr marL="0" indent="0">
              <a:buFont typeface="Wingdings 2"/>
              <a:buNone/>
            </a:pPr>
            <a:r>
              <a:rPr lang="en-US" altLang="zh-CN" dirty="0" smtClean="0"/>
              <a:t>   print("price is 3");</a:t>
            </a:r>
          </a:p>
          <a:p>
            <a:pPr marL="0" indent="0">
              <a:buFont typeface="Wingdings 2"/>
              <a:buNone/>
            </a:pPr>
            <a:endParaRPr lang="en-US" altLang="zh-CN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40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6" dur="500" fill="hold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4" dur="500" fill="hold"/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8" dur="500" fill="hold"/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71" name="Group 4"/>
          <p:cNvGrpSpPr>
            <a:grpSpLocks/>
          </p:cNvGrpSpPr>
          <p:nvPr/>
        </p:nvGrpSpPr>
        <p:grpSpPr bwMode="auto">
          <a:xfrm>
            <a:off x="107504" y="2348880"/>
            <a:ext cx="7932585" cy="4364420"/>
            <a:chOff x="2714" y="2536"/>
            <a:chExt cx="7076" cy="5003"/>
          </a:xfrm>
          <a:noFill/>
        </p:grpSpPr>
        <p:grpSp>
          <p:nvGrpSpPr>
            <p:cNvPr id="40973" name="Group 5"/>
            <p:cNvGrpSpPr>
              <a:grpSpLocks/>
            </p:cNvGrpSpPr>
            <p:nvPr/>
          </p:nvGrpSpPr>
          <p:grpSpPr bwMode="auto">
            <a:xfrm>
              <a:off x="2714" y="2536"/>
              <a:ext cx="7076" cy="5003"/>
              <a:chOff x="2254" y="11080"/>
              <a:chExt cx="7076" cy="5003"/>
            </a:xfrm>
            <a:grpFill/>
          </p:grpSpPr>
          <p:sp>
            <p:nvSpPr>
              <p:cNvPr id="40975" name="Line 6"/>
              <p:cNvSpPr>
                <a:spLocks noChangeShapeType="1"/>
              </p:cNvSpPr>
              <p:nvPr/>
            </p:nvSpPr>
            <p:spPr bwMode="auto">
              <a:xfrm>
                <a:off x="6091" y="14821"/>
                <a:ext cx="285" cy="0"/>
              </a:xfrm>
              <a:prstGeom prst="line">
                <a:avLst/>
              </a:prstGeom>
              <a:grpFill/>
              <a:ln w="38100">
                <a:solidFill>
                  <a:srgbClr val="FFC000"/>
                </a:solidFill>
                <a:prstDash val="sysDot"/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zh-CN" altLang="en-US" sz="1600">
                  <a:latin typeface="+mn-ea"/>
                  <a:ea typeface="+mn-ea"/>
                </a:endParaRPr>
              </a:p>
            </p:txBody>
          </p:sp>
          <p:grpSp>
            <p:nvGrpSpPr>
              <p:cNvPr id="40976" name="Group 7"/>
              <p:cNvGrpSpPr>
                <a:grpSpLocks/>
              </p:cNvGrpSpPr>
              <p:nvPr/>
            </p:nvGrpSpPr>
            <p:grpSpPr bwMode="auto">
              <a:xfrm>
                <a:off x="2254" y="11080"/>
                <a:ext cx="7076" cy="5003"/>
                <a:chOff x="2254" y="2456"/>
                <a:chExt cx="7076" cy="5003"/>
              </a:xfrm>
              <a:grpFill/>
            </p:grpSpPr>
            <p:sp>
              <p:nvSpPr>
                <p:cNvPr id="40979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4089" y="2872"/>
                  <a:ext cx="480" cy="406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pPr algn="just"/>
                  <a:r>
                    <a:rPr lang="zh-CN" altLang="en-US" sz="1600" dirty="0">
                      <a:latin typeface="+mn-ea"/>
                      <a:ea typeface="+mn-ea"/>
                    </a:rPr>
                    <a:t>假</a:t>
                  </a:r>
                </a:p>
              </p:txBody>
            </p:sp>
            <p:sp>
              <p:nvSpPr>
                <p:cNvPr id="40980" name="AutoShape 9"/>
                <p:cNvSpPr>
                  <a:spLocks noChangeArrowheads="1"/>
                </p:cNvSpPr>
                <p:nvPr/>
              </p:nvSpPr>
              <p:spPr bwMode="auto">
                <a:xfrm>
                  <a:off x="2254" y="2911"/>
                  <a:ext cx="1740" cy="780"/>
                </a:xfrm>
                <a:prstGeom prst="flowChartDecision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just" eaLnBrk="0" hangingPunct="0"/>
                  <a:r>
                    <a:rPr lang="zh-CN" altLang="en-US" sz="1600">
                      <a:latin typeface="+mn-ea"/>
                      <a:ea typeface="+mn-ea"/>
                    </a:rPr>
                    <a:t>表达式1</a:t>
                  </a:r>
                </a:p>
              </p:txBody>
            </p:sp>
            <p:sp>
              <p:nvSpPr>
                <p:cNvPr id="40981" name="AutoShape 10"/>
                <p:cNvSpPr>
                  <a:spLocks noChangeArrowheads="1"/>
                </p:cNvSpPr>
                <p:nvPr/>
              </p:nvSpPr>
              <p:spPr bwMode="auto">
                <a:xfrm>
                  <a:off x="3834" y="3531"/>
                  <a:ext cx="1725" cy="750"/>
                </a:xfrm>
                <a:prstGeom prst="flowChartDecision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just" eaLnBrk="0" hangingPunct="0"/>
                  <a:r>
                    <a:rPr lang="zh-CN" altLang="en-US" sz="1600">
                      <a:latin typeface="+mn-ea"/>
                      <a:ea typeface="+mn-ea"/>
                    </a:rPr>
                    <a:t>表达式2</a:t>
                  </a:r>
                  <a:endParaRPr lang="zh-CN" altLang="en-US" sz="800">
                    <a:latin typeface="+mn-ea"/>
                    <a:ea typeface="+mn-ea"/>
                  </a:endParaRPr>
                </a:p>
              </p:txBody>
            </p:sp>
            <p:sp>
              <p:nvSpPr>
                <p:cNvPr id="40982" name="AutoShape 11"/>
                <p:cNvSpPr>
                  <a:spLocks noChangeArrowheads="1"/>
                </p:cNvSpPr>
                <p:nvPr/>
              </p:nvSpPr>
              <p:spPr bwMode="auto">
                <a:xfrm>
                  <a:off x="2650" y="5984"/>
                  <a:ext cx="980" cy="434"/>
                </a:xfrm>
                <a:prstGeom prst="flowChartProcess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zh-CN" altLang="en-US" sz="1600">
                      <a:latin typeface="+mn-ea"/>
                      <a:ea typeface="+mn-ea"/>
                    </a:rPr>
                    <a:t>语句1</a:t>
                  </a:r>
                </a:p>
              </p:txBody>
            </p:sp>
            <p:sp>
              <p:nvSpPr>
                <p:cNvPr id="40983" name="AutoShape 12"/>
                <p:cNvSpPr>
                  <a:spLocks noChangeArrowheads="1"/>
                </p:cNvSpPr>
                <p:nvPr/>
              </p:nvSpPr>
              <p:spPr bwMode="auto">
                <a:xfrm>
                  <a:off x="4311" y="5984"/>
                  <a:ext cx="780" cy="434"/>
                </a:xfrm>
                <a:prstGeom prst="flowChartProcess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zh-CN" altLang="en-US" sz="1600">
                      <a:latin typeface="+mn-ea"/>
                      <a:ea typeface="+mn-ea"/>
                    </a:rPr>
                    <a:t>语句2</a:t>
                  </a:r>
                </a:p>
              </p:txBody>
            </p:sp>
            <p:sp>
              <p:nvSpPr>
                <p:cNvPr id="40984" name="AutoShape 13"/>
                <p:cNvSpPr>
                  <a:spLocks noChangeArrowheads="1"/>
                </p:cNvSpPr>
                <p:nvPr/>
              </p:nvSpPr>
              <p:spPr bwMode="auto">
                <a:xfrm>
                  <a:off x="6761" y="6006"/>
                  <a:ext cx="982" cy="434"/>
                </a:xfrm>
                <a:prstGeom prst="flowChartProcess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zh-CN" altLang="en-US" sz="1600">
                      <a:latin typeface="+mn-ea"/>
                      <a:ea typeface="+mn-ea"/>
                    </a:rPr>
                    <a:t>语句</a:t>
                  </a:r>
                  <a:r>
                    <a:rPr lang="en-US" altLang="zh-CN" sz="1600">
                      <a:latin typeface="+mn-ea"/>
                      <a:ea typeface="+mn-ea"/>
                    </a:rPr>
                    <a:t>n-1</a:t>
                  </a:r>
                </a:p>
              </p:txBody>
            </p:sp>
            <p:sp>
              <p:nvSpPr>
                <p:cNvPr id="40985" name="AutoShape 14"/>
                <p:cNvSpPr>
                  <a:spLocks noChangeArrowheads="1"/>
                </p:cNvSpPr>
                <p:nvPr/>
              </p:nvSpPr>
              <p:spPr bwMode="auto">
                <a:xfrm>
                  <a:off x="8574" y="5984"/>
                  <a:ext cx="756" cy="434"/>
                </a:xfrm>
                <a:prstGeom prst="flowChartProcess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zh-CN" altLang="en-US" sz="1600">
                      <a:latin typeface="+mn-ea"/>
                      <a:ea typeface="+mn-ea"/>
                    </a:rPr>
                    <a:t>语句</a:t>
                  </a:r>
                  <a:r>
                    <a:rPr lang="en-US" altLang="zh-CN" sz="1600">
                      <a:latin typeface="+mn-ea"/>
                      <a:ea typeface="+mn-ea"/>
                    </a:rPr>
                    <a:t>n</a:t>
                  </a:r>
                </a:p>
              </p:txBody>
            </p:sp>
            <p:sp>
              <p:nvSpPr>
                <p:cNvPr id="40986" name="Line 15"/>
                <p:cNvSpPr>
                  <a:spLocks noChangeShapeType="1"/>
                </p:cNvSpPr>
                <p:nvPr/>
              </p:nvSpPr>
              <p:spPr bwMode="auto">
                <a:xfrm>
                  <a:off x="3129" y="3777"/>
                  <a:ext cx="5" cy="2174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0987" name="Line 16"/>
                <p:cNvSpPr>
                  <a:spLocks noChangeShapeType="1"/>
                </p:cNvSpPr>
                <p:nvPr/>
              </p:nvSpPr>
              <p:spPr bwMode="auto">
                <a:xfrm>
                  <a:off x="4694" y="4316"/>
                  <a:ext cx="0" cy="1675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0988" name="Freeform 17"/>
                <p:cNvSpPr>
                  <a:spLocks/>
                </p:cNvSpPr>
                <p:nvPr/>
              </p:nvSpPr>
              <p:spPr bwMode="auto">
                <a:xfrm>
                  <a:off x="4034" y="3291"/>
                  <a:ext cx="680" cy="280"/>
                </a:xfrm>
                <a:custGeom>
                  <a:avLst/>
                  <a:gdLst>
                    <a:gd name="T0" fmla="*/ 0 w 675"/>
                    <a:gd name="T1" fmla="*/ 0 h 462"/>
                    <a:gd name="T2" fmla="*/ 685 w 675"/>
                    <a:gd name="T3" fmla="*/ 0 h 462"/>
                    <a:gd name="T4" fmla="*/ 685 w 675"/>
                    <a:gd name="T5" fmla="*/ 170 h 46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75" h="462">
                      <a:moveTo>
                        <a:pt x="0" y="0"/>
                      </a:moveTo>
                      <a:lnTo>
                        <a:pt x="675" y="0"/>
                      </a:lnTo>
                      <a:lnTo>
                        <a:pt x="675" y="462"/>
                      </a:lnTo>
                    </a:path>
                  </a:pathLst>
                </a:custGeom>
                <a:grpFill/>
                <a:ln w="38100">
                  <a:solidFill>
                    <a:srgbClr val="FFC000"/>
                  </a:solidFill>
                  <a:round/>
                  <a:headEnd type="none" w="med" len="med"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0989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3129" y="2456"/>
                  <a:ext cx="5" cy="401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0990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764" y="3751"/>
                  <a:ext cx="370" cy="406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pPr algn="just"/>
                  <a:r>
                    <a:rPr lang="zh-CN" altLang="en-US" sz="1600" dirty="0">
                      <a:latin typeface="+mn-ea"/>
                      <a:ea typeface="+mn-ea"/>
                    </a:rPr>
                    <a:t>真  </a:t>
                  </a:r>
                  <a:endParaRPr lang="zh-CN" altLang="en-US" sz="9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40991" name="Freeform 20"/>
                <p:cNvSpPr>
                  <a:spLocks/>
                </p:cNvSpPr>
                <p:nvPr/>
              </p:nvSpPr>
              <p:spPr bwMode="auto">
                <a:xfrm>
                  <a:off x="3114" y="6418"/>
                  <a:ext cx="5820" cy="508"/>
                </a:xfrm>
                <a:custGeom>
                  <a:avLst/>
                  <a:gdLst>
                    <a:gd name="T0" fmla="*/ 0 w 5790"/>
                    <a:gd name="T1" fmla="*/ 0 h 455"/>
                    <a:gd name="T2" fmla="*/ 0 w 5790"/>
                    <a:gd name="T3" fmla="*/ 455 h 455"/>
                    <a:gd name="T4" fmla="*/ 5790 w 5790"/>
                    <a:gd name="T5" fmla="*/ 455 h 455"/>
                    <a:gd name="T6" fmla="*/ 5790 w 5790"/>
                    <a:gd name="T7" fmla="*/ 63 h 45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5790" h="455">
                      <a:moveTo>
                        <a:pt x="0" y="0"/>
                      </a:moveTo>
                      <a:lnTo>
                        <a:pt x="0" y="455"/>
                      </a:lnTo>
                      <a:lnTo>
                        <a:pt x="5790" y="455"/>
                      </a:lnTo>
                      <a:lnTo>
                        <a:pt x="5790" y="63"/>
                      </a:lnTo>
                    </a:path>
                  </a:pathLst>
                </a:custGeom>
                <a:grpFill/>
                <a:ln w="38100">
                  <a:solidFill>
                    <a:srgbClr val="FFC000"/>
                  </a:solidFill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0992" name="Line 21"/>
                <p:cNvSpPr>
                  <a:spLocks noChangeShapeType="1"/>
                </p:cNvSpPr>
                <p:nvPr/>
              </p:nvSpPr>
              <p:spPr bwMode="auto">
                <a:xfrm>
                  <a:off x="4706" y="6418"/>
                  <a:ext cx="0" cy="483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0993" name="Line 22"/>
                <p:cNvSpPr>
                  <a:spLocks noChangeShapeType="1"/>
                </p:cNvSpPr>
                <p:nvPr/>
              </p:nvSpPr>
              <p:spPr bwMode="auto">
                <a:xfrm>
                  <a:off x="7267" y="6418"/>
                  <a:ext cx="8" cy="499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0994" name="Line 23"/>
                <p:cNvSpPr>
                  <a:spLocks noChangeShapeType="1"/>
                </p:cNvSpPr>
                <p:nvPr/>
              </p:nvSpPr>
              <p:spPr bwMode="auto">
                <a:xfrm>
                  <a:off x="5934" y="7011"/>
                  <a:ext cx="0" cy="448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0995" name="Freeform 24"/>
                <p:cNvSpPr>
                  <a:spLocks/>
                </p:cNvSpPr>
                <p:nvPr/>
              </p:nvSpPr>
              <p:spPr bwMode="auto">
                <a:xfrm>
                  <a:off x="5594" y="3891"/>
                  <a:ext cx="680" cy="280"/>
                </a:xfrm>
                <a:custGeom>
                  <a:avLst/>
                  <a:gdLst>
                    <a:gd name="T0" fmla="*/ 0 w 675"/>
                    <a:gd name="T1" fmla="*/ 0 h 462"/>
                    <a:gd name="T2" fmla="*/ 685 w 675"/>
                    <a:gd name="T3" fmla="*/ 0 h 462"/>
                    <a:gd name="T4" fmla="*/ 685 w 675"/>
                    <a:gd name="T5" fmla="*/ 170 h 46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75" h="462">
                      <a:moveTo>
                        <a:pt x="0" y="0"/>
                      </a:moveTo>
                      <a:lnTo>
                        <a:pt x="675" y="0"/>
                      </a:lnTo>
                      <a:lnTo>
                        <a:pt x="675" y="462"/>
                      </a:lnTo>
                    </a:path>
                  </a:pathLst>
                </a:custGeom>
                <a:grpFill/>
                <a:ln w="38100">
                  <a:solidFill>
                    <a:srgbClr val="FFC000"/>
                  </a:solidFill>
                  <a:round/>
                  <a:headEnd type="none" w="med" len="med"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0996" name="AutoShape 25"/>
                <p:cNvSpPr>
                  <a:spLocks noChangeArrowheads="1"/>
                </p:cNvSpPr>
                <p:nvPr/>
              </p:nvSpPr>
              <p:spPr bwMode="auto">
                <a:xfrm>
                  <a:off x="6269" y="4751"/>
                  <a:ext cx="2023" cy="780"/>
                </a:xfrm>
                <a:prstGeom prst="flowChartDecision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just" eaLnBrk="0" hangingPunct="0"/>
                  <a:r>
                    <a:rPr lang="zh-CN" altLang="en-US" sz="1600" dirty="0">
                      <a:latin typeface="+mn-ea"/>
                      <a:ea typeface="+mn-ea"/>
                    </a:rPr>
                    <a:t>表达式</a:t>
                  </a:r>
                  <a:r>
                    <a:rPr lang="en-US" altLang="zh-CN" sz="1600" dirty="0">
                      <a:latin typeface="+mn-ea"/>
                      <a:ea typeface="+mn-ea"/>
                    </a:rPr>
                    <a:t>n-1</a:t>
                  </a:r>
                  <a:endParaRPr lang="en-US" altLang="zh-CN" sz="9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40997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7260" y="5551"/>
                  <a:ext cx="15" cy="477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0998" name="Freeform 27"/>
                <p:cNvSpPr>
                  <a:spLocks/>
                </p:cNvSpPr>
                <p:nvPr/>
              </p:nvSpPr>
              <p:spPr bwMode="auto">
                <a:xfrm>
                  <a:off x="8254" y="5131"/>
                  <a:ext cx="680" cy="860"/>
                </a:xfrm>
                <a:custGeom>
                  <a:avLst/>
                  <a:gdLst>
                    <a:gd name="T0" fmla="*/ 0 w 675"/>
                    <a:gd name="T1" fmla="*/ 0 h 462"/>
                    <a:gd name="T2" fmla="*/ 685 w 675"/>
                    <a:gd name="T3" fmla="*/ 0 h 462"/>
                    <a:gd name="T4" fmla="*/ 685 w 675"/>
                    <a:gd name="T5" fmla="*/ 1601 h 46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75" h="462">
                      <a:moveTo>
                        <a:pt x="0" y="0"/>
                      </a:moveTo>
                      <a:lnTo>
                        <a:pt x="675" y="0"/>
                      </a:lnTo>
                      <a:lnTo>
                        <a:pt x="675" y="462"/>
                      </a:lnTo>
                    </a:path>
                  </a:pathLst>
                </a:custGeom>
                <a:grpFill/>
                <a:ln w="38100">
                  <a:solidFill>
                    <a:srgbClr val="FFC000"/>
                  </a:solidFill>
                  <a:round/>
                  <a:headEnd type="none" w="med" len="med"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0999" name="Freeform 28"/>
                <p:cNvSpPr>
                  <a:spLocks/>
                </p:cNvSpPr>
                <p:nvPr/>
              </p:nvSpPr>
              <p:spPr bwMode="auto">
                <a:xfrm>
                  <a:off x="6595" y="4451"/>
                  <a:ext cx="680" cy="280"/>
                </a:xfrm>
                <a:custGeom>
                  <a:avLst/>
                  <a:gdLst>
                    <a:gd name="T0" fmla="*/ 0 w 675"/>
                    <a:gd name="T1" fmla="*/ 0 h 462"/>
                    <a:gd name="T2" fmla="*/ 685 w 675"/>
                    <a:gd name="T3" fmla="*/ 0 h 462"/>
                    <a:gd name="T4" fmla="*/ 685 w 675"/>
                    <a:gd name="T5" fmla="*/ 170 h 46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75" h="462">
                      <a:moveTo>
                        <a:pt x="0" y="0"/>
                      </a:moveTo>
                      <a:lnTo>
                        <a:pt x="675" y="0"/>
                      </a:lnTo>
                      <a:lnTo>
                        <a:pt x="675" y="462"/>
                      </a:lnTo>
                    </a:path>
                  </a:pathLst>
                </a:custGeom>
                <a:grpFill/>
                <a:ln w="38100">
                  <a:solidFill>
                    <a:srgbClr val="FFC000"/>
                  </a:solidFill>
                  <a:round/>
                  <a:headEnd type="none" w="med" len="med"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1000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8334" y="4631"/>
                  <a:ext cx="480" cy="421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pPr algn="just"/>
                  <a:r>
                    <a:rPr lang="zh-CN" altLang="en-US" sz="1600">
                      <a:latin typeface="+mn-ea"/>
                      <a:ea typeface="+mn-ea"/>
                    </a:rPr>
                    <a:t>假</a:t>
                  </a:r>
                </a:p>
              </p:txBody>
            </p:sp>
            <p:sp>
              <p:nvSpPr>
                <p:cNvPr id="41001" name="Line 30"/>
                <p:cNvSpPr>
                  <a:spLocks noChangeShapeType="1"/>
                </p:cNvSpPr>
                <p:nvPr/>
              </p:nvSpPr>
              <p:spPr bwMode="auto">
                <a:xfrm>
                  <a:off x="6094" y="4431"/>
                  <a:ext cx="285" cy="0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prstDash val="sysDot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1002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6744" y="5491"/>
                  <a:ext cx="370" cy="406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pPr algn="just"/>
                  <a:r>
                    <a:rPr lang="zh-CN" altLang="en-US" sz="1600" dirty="0">
                      <a:latin typeface="+mn-ea"/>
                      <a:ea typeface="+mn-ea"/>
                    </a:rPr>
                    <a:t>真</a:t>
                  </a:r>
                  <a:r>
                    <a:rPr lang="zh-CN" altLang="en-US" dirty="0">
                      <a:latin typeface="+mn-ea"/>
                      <a:ea typeface="+mn-ea"/>
                    </a:rPr>
                    <a:t>  </a:t>
                  </a:r>
                  <a:endParaRPr lang="zh-CN" altLang="en-US" sz="900" dirty="0">
                    <a:latin typeface="+mn-ea"/>
                    <a:ea typeface="+mn-ea"/>
                  </a:endParaRPr>
                </a:p>
              </p:txBody>
            </p:sp>
          </p:grpSp>
          <p:sp>
            <p:nvSpPr>
              <p:cNvPr id="40977" name="Text Box 32"/>
              <p:cNvSpPr txBox="1">
                <a:spLocks noChangeArrowheads="1"/>
              </p:cNvSpPr>
              <p:nvPr/>
            </p:nvSpPr>
            <p:spPr bwMode="auto">
              <a:xfrm>
                <a:off x="5594" y="12016"/>
                <a:ext cx="420" cy="406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pPr algn="just"/>
                <a:r>
                  <a:rPr lang="zh-CN" altLang="en-US" sz="1600">
                    <a:latin typeface="+mn-ea"/>
                    <a:ea typeface="+mn-ea"/>
                  </a:rPr>
                  <a:t>假</a:t>
                </a:r>
              </a:p>
            </p:txBody>
          </p:sp>
          <p:sp>
            <p:nvSpPr>
              <p:cNvPr id="40978" name="Text Box 33"/>
              <p:cNvSpPr txBox="1">
                <a:spLocks noChangeArrowheads="1"/>
              </p:cNvSpPr>
              <p:nvPr/>
            </p:nvSpPr>
            <p:spPr bwMode="auto">
              <a:xfrm>
                <a:off x="6654" y="12566"/>
                <a:ext cx="420" cy="406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pPr algn="just"/>
                <a:r>
                  <a:rPr lang="zh-CN" altLang="en-US" sz="1600" dirty="0">
                    <a:latin typeface="+mn-ea"/>
                    <a:ea typeface="+mn-ea"/>
                  </a:rPr>
                  <a:t>假</a:t>
                </a:r>
              </a:p>
            </p:txBody>
          </p:sp>
        </p:grpSp>
        <p:sp>
          <p:nvSpPr>
            <p:cNvPr id="40974" name="Text Box 34"/>
            <p:cNvSpPr txBox="1">
              <a:spLocks noChangeArrowheads="1"/>
            </p:cNvSpPr>
            <p:nvPr/>
          </p:nvSpPr>
          <p:spPr bwMode="auto">
            <a:xfrm>
              <a:off x="4704" y="4436"/>
              <a:ext cx="370" cy="40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just"/>
              <a:r>
                <a:rPr lang="zh-CN" altLang="en-US" sz="1600" dirty="0">
                  <a:latin typeface="+mn-ea"/>
                  <a:ea typeface="+mn-ea"/>
                </a:rPr>
                <a:t>真</a:t>
              </a:r>
              <a:r>
                <a:rPr lang="zh-CN" altLang="en-US" sz="1400" dirty="0">
                  <a:latin typeface="+mn-ea"/>
                  <a:ea typeface="+mn-ea"/>
                </a:rPr>
                <a:t>  </a:t>
              </a:r>
              <a:endParaRPr lang="zh-CN" altLang="en-US" sz="900" dirty="0">
                <a:latin typeface="+mn-ea"/>
                <a:ea typeface="+mn-ea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if/else if</a:t>
            </a:r>
            <a:r>
              <a:rPr lang="zh-CN" altLang="en-US" dirty="0" smtClean="0"/>
              <a:t>语句</a:t>
            </a:r>
            <a:endParaRPr lang="zh-CN" altLang="en-US" dirty="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744730" y="116631"/>
            <a:ext cx="3206820" cy="3854839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dirty="0" smtClean="0">
                <a:solidFill>
                  <a:srgbClr val="FF0000"/>
                </a:solidFill>
              </a:rPr>
              <a:t>if</a:t>
            </a:r>
            <a:r>
              <a:rPr lang="en-US" altLang="zh-CN" sz="2800" dirty="0" smtClean="0"/>
              <a:t> (</a:t>
            </a:r>
            <a:r>
              <a:rPr lang="zh-CN" altLang="en-US" sz="2800" dirty="0" smtClean="0">
                <a:solidFill>
                  <a:srgbClr val="FFFF00"/>
                </a:solidFill>
              </a:rPr>
              <a:t>表达式</a:t>
            </a:r>
            <a:r>
              <a:rPr lang="en-US" altLang="zh-CN" sz="2800" dirty="0" smtClean="0">
                <a:solidFill>
                  <a:srgbClr val="FFFF00"/>
                </a:solidFill>
              </a:rPr>
              <a:t>1</a:t>
            </a:r>
            <a:r>
              <a:rPr lang="en-US" altLang="zh-CN" sz="2800" dirty="0" smtClean="0"/>
              <a:t>)   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</a:t>
            </a:r>
            <a:r>
              <a:rPr lang="zh-CN" altLang="en-US" sz="2800" dirty="0" smtClean="0"/>
              <a:t>语句1</a:t>
            </a:r>
            <a:endParaRPr lang="en-US" altLang="zh-CN" sz="2800" dirty="0" smtClean="0"/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dirty="0" smtClean="0">
                <a:solidFill>
                  <a:srgbClr val="FF0000"/>
                </a:solidFill>
              </a:rPr>
              <a:t>else if</a:t>
            </a:r>
            <a:r>
              <a:rPr lang="en-US" altLang="zh-CN" sz="2800" dirty="0" smtClean="0"/>
              <a:t>(</a:t>
            </a:r>
            <a:r>
              <a:rPr lang="zh-CN" altLang="en-US" sz="2800" dirty="0">
                <a:solidFill>
                  <a:srgbClr val="FFFF00"/>
                </a:solidFill>
              </a:rPr>
              <a:t>表达式</a:t>
            </a:r>
            <a:r>
              <a:rPr lang="en-US" altLang="zh-CN" sz="2800" dirty="0">
                <a:solidFill>
                  <a:srgbClr val="FFFF00"/>
                </a:solidFill>
              </a:rPr>
              <a:t>2</a:t>
            </a:r>
            <a:r>
              <a:rPr lang="en-US" altLang="zh-CN" sz="2800" dirty="0" smtClean="0"/>
              <a:t>) 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</a:t>
            </a:r>
            <a:r>
              <a:rPr lang="zh-CN" altLang="en-US" sz="2800" dirty="0" smtClean="0"/>
              <a:t>语句</a:t>
            </a:r>
            <a:r>
              <a:rPr lang="en-US" altLang="zh-CN" sz="2800" dirty="0" smtClean="0"/>
              <a:t>2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sz="2800" dirty="0" smtClean="0"/>
              <a:t>……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dirty="0" smtClean="0">
                <a:solidFill>
                  <a:srgbClr val="FF0000"/>
                </a:solidFill>
              </a:rPr>
              <a:t>else if</a:t>
            </a:r>
            <a:r>
              <a:rPr lang="en-US" altLang="zh-CN" sz="2800" dirty="0" smtClean="0"/>
              <a:t>(</a:t>
            </a:r>
            <a:r>
              <a:rPr lang="zh-CN" altLang="en-US" sz="2800" dirty="0">
                <a:solidFill>
                  <a:srgbClr val="FFFF00"/>
                </a:solidFill>
              </a:rPr>
              <a:t>表达式</a:t>
            </a:r>
            <a:r>
              <a:rPr lang="en-US" altLang="zh-CN" sz="2800" dirty="0">
                <a:solidFill>
                  <a:srgbClr val="FFFF00"/>
                </a:solidFill>
              </a:rPr>
              <a:t>n-1</a:t>
            </a:r>
            <a:r>
              <a:rPr lang="zh-CN" altLang="en-US" sz="2800" dirty="0" smtClean="0"/>
              <a:t>)  </a:t>
            </a:r>
            <a:endParaRPr lang="en-US" altLang="zh-CN" sz="2800" dirty="0" smtClean="0"/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</a:t>
            </a:r>
            <a:r>
              <a:rPr lang="zh-CN" altLang="en-US" sz="2800" dirty="0" smtClean="0"/>
              <a:t>语句</a:t>
            </a:r>
            <a:r>
              <a:rPr lang="en-US" altLang="zh-CN" sz="2800" dirty="0" smtClean="0"/>
              <a:t>n-1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dirty="0" smtClean="0">
                <a:solidFill>
                  <a:srgbClr val="FF0000"/>
                </a:solidFill>
              </a:rPr>
              <a:t>else</a:t>
            </a:r>
            <a:r>
              <a:rPr lang="en-US" altLang="zh-CN" sz="2800" dirty="0" smtClean="0"/>
              <a:t>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</a:t>
            </a:r>
            <a:r>
              <a:rPr lang="zh-CN" altLang="en-US" sz="2800" dirty="0" smtClean="0"/>
              <a:t>语句</a:t>
            </a:r>
            <a:r>
              <a:rPr lang="en-US" altLang="zh-CN" sz="2800" dirty="0" smtClean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398339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嵌套的 </a:t>
            </a:r>
            <a:r>
              <a:rPr lang="en-US" altLang="zh-CN" smtClean="0"/>
              <a:t>if – else </a:t>
            </a:r>
            <a:r>
              <a:rPr lang="zh-CN" altLang="en-US" smtClean="0"/>
              <a:t>语句</a:t>
            </a:r>
            <a:endParaRPr lang="zh-CN" altLang="en-US" dirty="0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87890" y="891064"/>
            <a:ext cx="3638500" cy="28083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if</a:t>
            </a:r>
            <a:r>
              <a:rPr lang="en-US" altLang="zh-CN" dirty="0" smtClean="0"/>
              <a:t>(</a:t>
            </a:r>
            <a:r>
              <a:rPr lang="zh-CN" altLang="en-US" dirty="0" smtClean="0">
                <a:solidFill>
                  <a:srgbClr val="FFFF00"/>
                </a:solidFill>
              </a:rPr>
              <a:t>表达式1</a:t>
            </a:r>
            <a:r>
              <a:rPr lang="zh-CN" altLang="en-US" dirty="0" smtClean="0"/>
              <a:t>)</a:t>
            </a:r>
          </a:p>
          <a:p>
            <a:pPr marL="457200" lvl="1" indent="0">
              <a:buNone/>
            </a:pPr>
            <a:r>
              <a:rPr lang="en-US" altLang="zh-CN" dirty="0" smtClean="0">
                <a:solidFill>
                  <a:schemeClr val="tx1"/>
                </a:solidFill>
              </a:rPr>
              <a:t>if(</a:t>
            </a:r>
            <a:r>
              <a:rPr lang="zh-CN" altLang="en-US" dirty="0" smtClean="0">
                <a:solidFill>
                  <a:schemeClr val="tx1"/>
                </a:solidFill>
              </a:rPr>
              <a:t>表达式2) 语句1</a:t>
            </a:r>
          </a:p>
          <a:p>
            <a:pPr marL="457200" lvl="1" indent="0">
              <a:buNone/>
            </a:pPr>
            <a:r>
              <a:rPr lang="en-US" altLang="zh-CN" dirty="0" smtClean="0">
                <a:solidFill>
                  <a:schemeClr val="tx1"/>
                </a:solidFill>
              </a:rPr>
              <a:t>else  </a:t>
            </a:r>
            <a:r>
              <a:rPr lang="zh-CN" altLang="en-US" dirty="0" smtClean="0">
                <a:solidFill>
                  <a:schemeClr val="tx1"/>
                </a:solidFill>
              </a:rPr>
              <a:t>语句2 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else</a:t>
            </a:r>
          </a:p>
          <a:p>
            <a:pPr marL="457200" lvl="1" indent="0">
              <a:buNone/>
            </a:pPr>
            <a:r>
              <a:rPr lang="en-US" altLang="zh-CN" dirty="0" smtClean="0">
                <a:solidFill>
                  <a:schemeClr val="tx1"/>
                </a:solidFill>
              </a:rPr>
              <a:t>if(</a:t>
            </a:r>
            <a:r>
              <a:rPr lang="zh-CN" altLang="en-US" dirty="0" smtClean="0">
                <a:solidFill>
                  <a:schemeClr val="tx1"/>
                </a:solidFill>
              </a:rPr>
              <a:t>表达式3) 语句3 </a:t>
            </a:r>
          </a:p>
          <a:p>
            <a:pPr marL="457200" lvl="1" indent="0">
              <a:buNone/>
            </a:pPr>
            <a:r>
              <a:rPr lang="en-US" altLang="zh-CN" dirty="0" smtClean="0">
                <a:solidFill>
                  <a:schemeClr val="tx1"/>
                </a:solidFill>
              </a:rPr>
              <a:t>else  </a:t>
            </a:r>
            <a:r>
              <a:rPr lang="zh-CN" altLang="en-US" dirty="0" smtClean="0">
                <a:solidFill>
                  <a:schemeClr val="tx1"/>
                </a:solidFill>
              </a:rPr>
              <a:t>语句4  </a:t>
            </a:r>
          </a:p>
        </p:txBody>
      </p:sp>
      <p:sp>
        <p:nvSpPr>
          <p:cNvPr id="41989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230ACC40-5D81-4E00-99AF-6B86E2AD0C18}" type="slidenum">
              <a:rPr lang="zh-CN" altLang="en-US" smtClean="0"/>
              <a:pPr/>
              <a:t>17</a:t>
            </a:fld>
            <a:endParaRPr lang="en-US" altLang="zh-CN" smtClean="0"/>
          </a:p>
        </p:txBody>
      </p:sp>
      <p:grpSp>
        <p:nvGrpSpPr>
          <p:cNvPr id="168970" name="Group 10"/>
          <p:cNvGrpSpPr>
            <a:grpSpLocks/>
          </p:cNvGrpSpPr>
          <p:nvPr/>
        </p:nvGrpSpPr>
        <p:grpSpPr bwMode="auto">
          <a:xfrm>
            <a:off x="107504" y="2790729"/>
            <a:ext cx="6935688" cy="3767137"/>
            <a:chOff x="1973" y="10290"/>
            <a:chExt cx="7960" cy="4365"/>
          </a:xfrm>
          <a:noFill/>
        </p:grpSpPr>
        <p:sp>
          <p:nvSpPr>
            <p:cNvPr id="41990" name="Freeform 11"/>
            <p:cNvSpPr>
              <a:spLocks/>
            </p:cNvSpPr>
            <p:nvPr/>
          </p:nvSpPr>
          <p:spPr bwMode="auto">
            <a:xfrm>
              <a:off x="6738" y="11391"/>
              <a:ext cx="1410" cy="312"/>
            </a:xfrm>
            <a:custGeom>
              <a:avLst/>
              <a:gdLst>
                <a:gd name="T0" fmla="*/ 0 w 675"/>
                <a:gd name="T1" fmla="*/ 0 h 462"/>
                <a:gd name="T2" fmla="*/ 2945 w 675"/>
                <a:gd name="T3" fmla="*/ 0 h 462"/>
                <a:gd name="T4" fmla="*/ 2945 w 675"/>
                <a:gd name="T5" fmla="*/ 211 h 46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75" h="462">
                  <a:moveTo>
                    <a:pt x="0" y="0"/>
                  </a:moveTo>
                  <a:lnTo>
                    <a:pt x="675" y="0"/>
                  </a:lnTo>
                  <a:lnTo>
                    <a:pt x="675" y="462"/>
                  </a:lnTo>
                </a:path>
              </a:pathLst>
            </a:custGeom>
            <a:grpFill/>
            <a:ln w="38100">
              <a:solidFill>
                <a:srgbClr val="FFC000"/>
              </a:solidFill>
              <a:round/>
              <a:headEnd type="none" w="med" len="med"/>
              <a:tailEnd type="triangle" w="sm" len="med"/>
            </a:ln>
            <a:extLst/>
          </p:spPr>
          <p:txBody>
            <a:bodyPr/>
            <a:lstStyle/>
            <a:p>
              <a:endParaRPr lang="zh-CN" altLang="en-US" sz="1400"/>
            </a:p>
          </p:txBody>
        </p:sp>
        <p:sp>
          <p:nvSpPr>
            <p:cNvPr id="41991" name="Line 12"/>
            <p:cNvSpPr>
              <a:spLocks noChangeShapeType="1"/>
            </p:cNvSpPr>
            <p:nvPr/>
          </p:nvSpPr>
          <p:spPr bwMode="auto">
            <a:xfrm>
              <a:off x="3633" y="11381"/>
              <a:ext cx="0" cy="312"/>
            </a:xfrm>
            <a:prstGeom prst="line">
              <a:avLst/>
            </a:prstGeom>
            <a:grpFill/>
            <a:ln w="38100">
              <a:solidFill>
                <a:srgbClr val="FFC000"/>
              </a:solidFill>
              <a:round/>
              <a:headEnd/>
              <a:tailEnd type="triangle" w="sm" len="med"/>
            </a:ln>
            <a:extLst/>
          </p:spPr>
          <p:txBody>
            <a:bodyPr/>
            <a:lstStyle/>
            <a:p>
              <a:endParaRPr lang="zh-CN" altLang="en-US" sz="1400"/>
            </a:p>
          </p:txBody>
        </p:sp>
        <p:sp>
          <p:nvSpPr>
            <p:cNvPr id="41992" name="AutoShape 13"/>
            <p:cNvSpPr>
              <a:spLocks noChangeArrowheads="1"/>
            </p:cNvSpPr>
            <p:nvPr/>
          </p:nvSpPr>
          <p:spPr bwMode="auto">
            <a:xfrm>
              <a:off x="4998" y="10993"/>
              <a:ext cx="1740" cy="780"/>
            </a:xfrm>
            <a:prstGeom prst="flowChartDecision">
              <a:avLst/>
            </a:prstGeom>
            <a:grpFill/>
            <a:ln w="38100">
              <a:solidFill>
                <a:srgbClr val="FFC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104000"/>
                </a:lnSpc>
              </a:pPr>
              <a:r>
                <a:rPr lang="zh-CN" altLang="en-US" sz="1400" b="1" dirty="0" smtClean="0"/>
                <a:t>表达式 </a:t>
              </a:r>
              <a:r>
                <a:rPr lang="en-US" altLang="zh-CN" sz="1400" b="1" dirty="0" smtClean="0"/>
                <a:t>1</a:t>
              </a:r>
              <a:endParaRPr lang="zh-CN" altLang="en-US" sz="1400" b="1" dirty="0"/>
            </a:p>
          </p:txBody>
        </p:sp>
        <p:sp>
          <p:nvSpPr>
            <p:cNvPr id="41993" name="AutoShape 14"/>
            <p:cNvSpPr>
              <a:spLocks noChangeArrowheads="1"/>
            </p:cNvSpPr>
            <p:nvPr/>
          </p:nvSpPr>
          <p:spPr bwMode="auto">
            <a:xfrm>
              <a:off x="7288" y="11717"/>
              <a:ext cx="1725" cy="750"/>
            </a:xfrm>
            <a:prstGeom prst="flowChartDecision">
              <a:avLst/>
            </a:prstGeom>
            <a:grpFill/>
            <a:ln w="38100">
              <a:solidFill>
                <a:srgbClr val="FFC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104000"/>
                </a:lnSpc>
              </a:pPr>
              <a:r>
                <a:rPr lang="zh-CN" altLang="en-US" sz="1400" b="1"/>
                <a:t>表达式3</a:t>
              </a:r>
            </a:p>
          </p:txBody>
        </p:sp>
        <p:sp>
          <p:nvSpPr>
            <p:cNvPr id="41994" name="AutoShape 15"/>
            <p:cNvSpPr>
              <a:spLocks noChangeArrowheads="1"/>
            </p:cNvSpPr>
            <p:nvPr/>
          </p:nvSpPr>
          <p:spPr bwMode="auto">
            <a:xfrm>
              <a:off x="9093" y="12845"/>
              <a:ext cx="840" cy="434"/>
            </a:xfrm>
            <a:prstGeom prst="flowChartProcess">
              <a:avLst/>
            </a:prstGeom>
            <a:grpFill/>
            <a:ln w="38100">
              <a:solidFill>
                <a:srgbClr val="FFC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104000"/>
                </a:lnSpc>
              </a:pPr>
              <a:r>
                <a:rPr lang="zh-CN" altLang="en-US" sz="1400" b="1"/>
                <a:t>语句4</a:t>
              </a:r>
            </a:p>
          </p:txBody>
        </p:sp>
        <p:sp>
          <p:nvSpPr>
            <p:cNvPr id="41995" name="Line 16"/>
            <p:cNvSpPr>
              <a:spLocks noChangeShapeType="1"/>
            </p:cNvSpPr>
            <p:nvPr/>
          </p:nvSpPr>
          <p:spPr bwMode="auto">
            <a:xfrm flipH="1">
              <a:off x="5868" y="10588"/>
              <a:ext cx="0" cy="401"/>
            </a:xfrm>
            <a:prstGeom prst="line">
              <a:avLst/>
            </a:prstGeom>
            <a:grpFill/>
            <a:ln w="38100">
              <a:solidFill>
                <a:srgbClr val="FFC000"/>
              </a:solidFill>
              <a:round/>
              <a:headEnd/>
              <a:tailEnd type="triangle" w="sm" len="med"/>
            </a:ln>
            <a:extLst/>
          </p:spPr>
          <p:txBody>
            <a:bodyPr/>
            <a:lstStyle/>
            <a:p>
              <a:endParaRPr lang="zh-CN" altLang="en-US" sz="1400"/>
            </a:p>
          </p:txBody>
        </p:sp>
        <p:sp>
          <p:nvSpPr>
            <p:cNvPr id="41996" name="Text Box 17"/>
            <p:cNvSpPr txBox="1">
              <a:spLocks noChangeArrowheads="1"/>
            </p:cNvSpPr>
            <p:nvPr/>
          </p:nvSpPr>
          <p:spPr bwMode="auto">
            <a:xfrm>
              <a:off x="4473" y="11010"/>
              <a:ext cx="525" cy="40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>
                <a:lnSpc>
                  <a:spcPct val="104000"/>
                </a:lnSpc>
              </a:pPr>
              <a:r>
                <a:rPr lang="zh-CN" altLang="en-US" sz="1400" b="1"/>
                <a:t>真 </a:t>
              </a:r>
            </a:p>
          </p:txBody>
        </p:sp>
        <p:sp>
          <p:nvSpPr>
            <p:cNvPr id="41997" name="Line 18"/>
            <p:cNvSpPr>
              <a:spLocks noChangeShapeType="1"/>
            </p:cNvSpPr>
            <p:nvPr/>
          </p:nvSpPr>
          <p:spPr bwMode="auto">
            <a:xfrm>
              <a:off x="9558" y="13283"/>
              <a:ext cx="0" cy="483"/>
            </a:xfrm>
            <a:prstGeom prst="line">
              <a:avLst/>
            </a:prstGeom>
            <a:grpFill/>
            <a:ln w="38100">
              <a:solidFill>
                <a:srgbClr val="FFC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CN" altLang="en-US" sz="1400"/>
            </a:p>
          </p:txBody>
        </p:sp>
        <p:sp>
          <p:nvSpPr>
            <p:cNvPr id="41998" name="Line 19"/>
            <p:cNvSpPr>
              <a:spLocks noChangeShapeType="1"/>
            </p:cNvSpPr>
            <p:nvPr/>
          </p:nvSpPr>
          <p:spPr bwMode="auto">
            <a:xfrm>
              <a:off x="5943" y="13801"/>
              <a:ext cx="0" cy="448"/>
            </a:xfrm>
            <a:prstGeom prst="line">
              <a:avLst/>
            </a:prstGeom>
            <a:grpFill/>
            <a:ln w="38100">
              <a:solidFill>
                <a:srgbClr val="FFC000"/>
              </a:solidFill>
              <a:round/>
              <a:headEnd/>
              <a:tailEnd type="triangle" w="sm" len="med"/>
            </a:ln>
            <a:extLst/>
          </p:spPr>
          <p:txBody>
            <a:bodyPr/>
            <a:lstStyle/>
            <a:p>
              <a:endParaRPr lang="zh-CN" altLang="en-US" sz="1400"/>
            </a:p>
          </p:txBody>
        </p:sp>
        <p:sp>
          <p:nvSpPr>
            <p:cNvPr id="41999" name="Text Box 20"/>
            <p:cNvSpPr txBox="1">
              <a:spLocks noChangeArrowheads="1"/>
            </p:cNvSpPr>
            <p:nvPr/>
          </p:nvSpPr>
          <p:spPr bwMode="auto">
            <a:xfrm>
              <a:off x="6798" y="11010"/>
              <a:ext cx="480" cy="40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>
                <a:lnSpc>
                  <a:spcPct val="104000"/>
                </a:lnSpc>
              </a:pPr>
              <a:r>
                <a:rPr lang="zh-CN" altLang="en-US" sz="1400" b="1" dirty="0"/>
                <a:t>假</a:t>
              </a:r>
            </a:p>
          </p:txBody>
        </p:sp>
        <p:sp>
          <p:nvSpPr>
            <p:cNvPr id="42000" name="Line 21"/>
            <p:cNvSpPr>
              <a:spLocks noChangeShapeType="1"/>
            </p:cNvSpPr>
            <p:nvPr/>
          </p:nvSpPr>
          <p:spPr bwMode="auto">
            <a:xfrm flipH="1">
              <a:off x="3633" y="11375"/>
              <a:ext cx="1370" cy="0"/>
            </a:xfrm>
            <a:prstGeom prst="line">
              <a:avLst/>
            </a:prstGeom>
            <a:grpFill/>
            <a:ln w="38100">
              <a:solidFill>
                <a:srgbClr val="FFC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CN" altLang="en-US" sz="1400"/>
            </a:p>
          </p:txBody>
        </p:sp>
        <p:sp>
          <p:nvSpPr>
            <p:cNvPr id="42001" name="AutoShape 22"/>
            <p:cNvSpPr>
              <a:spLocks noChangeArrowheads="1"/>
            </p:cNvSpPr>
            <p:nvPr/>
          </p:nvSpPr>
          <p:spPr bwMode="auto">
            <a:xfrm>
              <a:off x="2783" y="11697"/>
              <a:ext cx="1725" cy="750"/>
            </a:xfrm>
            <a:prstGeom prst="flowChartDecision">
              <a:avLst/>
            </a:prstGeom>
            <a:grpFill/>
            <a:ln w="38100">
              <a:solidFill>
                <a:srgbClr val="FFC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104000"/>
                </a:lnSpc>
              </a:pPr>
              <a:r>
                <a:rPr lang="zh-CN" altLang="en-US" sz="1400" b="1"/>
                <a:t>表达式2</a:t>
              </a:r>
            </a:p>
          </p:txBody>
        </p:sp>
        <p:grpSp>
          <p:nvGrpSpPr>
            <p:cNvPr id="42002" name="Group 23"/>
            <p:cNvGrpSpPr>
              <a:grpSpLocks/>
            </p:cNvGrpSpPr>
            <p:nvPr/>
          </p:nvGrpSpPr>
          <p:grpSpPr bwMode="auto">
            <a:xfrm>
              <a:off x="2373" y="12055"/>
              <a:ext cx="420" cy="810"/>
              <a:chOff x="1539" y="9512"/>
              <a:chExt cx="840" cy="936"/>
            </a:xfrm>
            <a:grpFill/>
          </p:grpSpPr>
          <p:sp>
            <p:nvSpPr>
              <p:cNvPr id="42023" name="Line 24"/>
              <p:cNvSpPr>
                <a:spLocks noChangeShapeType="1"/>
              </p:cNvSpPr>
              <p:nvPr/>
            </p:nvSpPr>
            <p:spPr bwMode="auto">
              <a:xfrm>
                <a:off x="1539" y="9512"/>
                <a:ext cx="0" cy="936"/>
              </a:xfrm>
              <a:prstGeom prst="line">
                <a:avLst/>
              </a:prstGeom>
              <a:grpFill/>
              <a:ln w="38100">
                <a:solidFill>
                  <a:srgbClr val="FFC000"/>
                </a:solidFill>
                <a:round/>
                <a:headEnd/>
                <a:tailEnd type="triangle" w="sm" len="med"/>
              </a:ln>
              <a:extLst/>
            </p:spPr>
            <p:txBody>
              <a:bodyPr/>
              <a:lstStyle/>
              <a:p>
                <a:endParaRPr lang="zh-CN" altLang="en-US" sz="1400"/>
              </a:p>
            </p:txBody>
          </p:sp>
          <p:sp>
            <p:nvSpPr>
              <p:cNvPr id="42024" name="Line 25"/>
              <p:cNvSpPr>
                <a:spLocks noChangeShapeType="1"/>
              </p:cNvSpPr>
              <p:nvPr/>
            </p:nvSpPr>
            <p:spPr bwMode="auto">
              <a:xfrm>
                <a:off x="1539" y="9512"/>
                <a:ext cx="840" cy="0"/>
              </a:xfrm>
              <a:prstGeom prst="line">
                <a:avLst/>
              </a:prstGeom>
              <a:grpFill/>
              <a:ln w="38100">
                <a:solidFill>
                  <a:srgbClr val="FFC000"/>
                </a:solidFill>
                <a:round/>
                <a:headEnd/>
                <a:tailEnd type="none" w="sm" len="med"/>
              </a:ln>
              <a:extLst/>
            </p:spPr>
            <p:txBody>
              <a:bodyPr/>
              <a:lstStyle/>
              <a:p>
                <a:endParaRPr lang="zh-CN" altLang="en-US" sz="1400"/>
              </a:p>
            </p:txBody>
          </p:sp>
        </p:grpSp>
        <p:grpSp>
          <p:nvGrpSpPr>
            <p:cNvPr id="42003" name="Group 26"/>
            <p:cNvGrpSpPr>
              <a:grpSpLocks/>
            </p:cNvGrpSpPr>
            <p:nvPr/>
          </p:nvGrpSpPr>
          <p:grpSpPr bwMode="auto">
            <a:xfrm>
              <a:off x="4518" y="12065"/>
              <a:ext cx="315" cy="800"/>
              <a:chOff x="4269" y="9512"/>
              <a:chExt cx="840" cy="936"/>
            </a:xfrm>
            <a:grpFill/>
          </p:grpSpPr>
          <p:sp>
            <p:nvSpPr>
              <p:cNvPr id="42021" name="Line 27"/>
              <p:cNvSpPr>
                <a:spLocks noChangeShapeType="1"/>
              </p:cNvSpPr>
              <p:nvPr/>
            </p:nvSpPr>
            <p:spPr bwMode="auto">
              <a:xfrm>
                <a:off x="4269" y="9512"/>
                <a:ext cx="840" cy="0"/>
              </a:xfrm>
              <a:prstGeom prst="line">
                <a:avLst/>
              </a:prstGeom>
              <a:grpFill/>
              <a:ln w="38100">
                <a:solidFill>
                  <a:srgbClr val="FFC000"/>
                </a:solidFill>
                <a:round/>
                <a:headEnd/>
                <a:tailEnd type="none" w="sm" len="med"/>
              </a:ln>
              <a:extLst/>
            </p:spPr>
            <p:txBody>
              <a:bodyPr/>
              <a:lstStyle/>
              <a:p>
                <a:endParaRPr lang="zh-CN" altLang="en-US" sz="1400"/>
              </a:p>
            </p:txBody>
          </p:sp>
          <p:sp>
            <p:nvSpPr>
              <p:cNvPr id="42022" name="Line 28"/>
              <p:cNvSpPr>
                <a:spLocks noChangeShapeType="1"/>
              </p:cNvSpPr>
              <p:nvPr/>
            </p:nvSpPr>
            <p:spPr bwMode="auto">
              <a:xfrm>
                <a:off x="5109" y="9512"/>
                <a:ext cx="0" cy="936"/>
              </a:xfrm>
              <a:prstGeom prst="line">
                <a:avLst/>
              </a:prstGeom>
              <a:grpFill/>
              <a:ln w="38100">
                <a:solidFill>
                  <a:srgbClr val="FFC000"/>
                </a:solidFill>
                <a:round/>
                <a:headEnd/>
                <a:tailEnd type="triangle" w="sm" len="med"/>
              </a:ln>
              <a:extLst/>
            </p:spPr>
            <p:txBody>
              <a:bodyPr/>
              <a:lstStyle/>
              <a:p>
                <a:endParaRPr lang="zh-CN" altLang="en-US" sz="1400"/>
              </a:p>
            </p:txBody>
          </p:sp>
        </p:grpSp>
        <p:grpSp>
          <p:nvGrpSpPr>
            <p:cNvPr id="42004" name="Group 29"/>
            <p:cNvGrpSpPr>
              <a:grpSpLocks/>
            </p:cNvGrpSpPr>
            <p:nvPr/>
          </p:nvGrpSpPr>
          <p:grpSpPr bwMode="auto">
            <a:xfrm>
              <a:off x="6873" y="12085"/>
              <a:ext cx="435" cy="780"/>
              <a:chOff x="1539" y="9512"/>
              <a:chExt cx="840" cy="780"/>
            </a:xfrm>
            <a:grpFill/>
          </p:grpSpPr>
          <p:sp>
            <p:nvSpPr>
              <p:cNvPr id="42019" name="Line 30"/>
              <p:cNvSpPr>
                <a:spLocks noChangeShapeType="1"/>
              </p:cNvSpPr>
              <p:nvPr/>
            </p:nvSpPr>
            <p:spPr bwMode="auto">
              <a:xfrm>
                <a:off x="1539" y="9512"/>
                <a:ext cx="29" cy="780"/>
              </a:xfrm>
              <a:prstGeom prst="line">
                <a:avLst/>
              </a:prstGeom>
              <a:grpFill/>
              <a:ln w="38100">
                <a:solidFill>
                  <a:srgbClr val="FFC000"/>
                </a:solidFill>
                <a:round/>
                <a:headEnd/>
                <a:tailEnd type="triangle" w="sm" len="med"/>
              </a:ln>
              <a:extLst/>
            </p:spPr>
            <p:txBody>
              <a:bodyPr/>
              <a:lstStyle/>
              <a:p>
                <a:endParaRPr lang="zh-CN" altLang="en-US" sz="1400"/>
              </a:p>
            </p:txBody>
          </p:sp>
          <p:sp>
            <p:nvSpPr>
              <p:cNvPr id="42020" name="Line 31"/>
              <p:cNvSpPr>
                <a:spLocks noChangeShapeType="1"/>
              </p:cNvSpPr>
              <p:nvPr/>
            </p:nvSpPr>
            <p:spPr bwMode="auto">
              <a:xfrm>
                <a:off x="1539" y="9512"/>
                <a:ext cx="840" cy="0"/>
              </a:xfrm>
              <a:prstGeom prst="line">
                <a:avLst/>
              </a:prstGeom>
              <a:grpFill/>
              <a:ln w="38100">
                <a:solidFill>
                  <a:srgbClr val="FFC000"/>
                </a:solidFill>
                <a:round/>
                <a:headEnd/>
                <a:tailEnd type="none" w="sm" len="med"/>
              </a:ln>
              <a:extLst/>
            </p:spPr>
            <p:txBody>
              <a:bodyPr/>
              <a:lstStyle/>
              <a:p>
                <a:endParaRPr lang="zh-CN" altLang="en-US" sz="1400"/>
              </a:p>
            </p:txBody>
          </p:sp>
        </p:grpSp>
        <p:grpSp>
          <p:nvGrpSpPr>
            <p:cNvPr id="42005" name="Group 32"/>
            <p:cNvGrpSpPr>
              <a:grpSpLocks/>
            </p:cNvGrpSpPr>
            <p:nvPr/>
          </p:nvGrpSpPr>
          <p:grpSpPr bwMode="auto">
            <a:xfrm>
              <a:off x="8988" y="12088"/>
              <a:ext cx="525" cy="737"/>
              <a:chOff x="4269" y="9512"/>
              <a:chExt cx="840" cy="936"/>
            </a:xfrm>
            <a:grpFill/>
          </p:grpSpPr>
          <p:sp>
            <p:nvSpPr>
              <p:cNvPr id="42017" name="Line 33"/>
              <p:cNvSpPr>
                <a:spLocks noChangeShapeType="1"/>
              </p:cNvSpPr>
              <p:nvPr/>
            </p:nvSpPr>
            <p:spPr bwMode="auto">
              <a:xfrm>
                <a:off x="4269" y="9512"/>
                <a:ext cx="840" cy="0"/>
              </a:xfrm>
              <a:prstGeom prst="line">
                <a:avLst/>
              </a:prstGeom>
              <a:grpFill/>
              <a:ln w="38100">
                <a:solidFill>
                  <a:srgbClr val="FFC000"/>
                </a:solidFill>
                <a:round/>
                <a:headEnd/>
                <a:tailEnd type="none" w="sm" len="med"/>
              </a:ln>
              <a:extLst/>
            </p:spPr>
            <p:txBody>
              <a:bodyPr/>
              <a:lstStyle/>
              <a:p>
                <a:endParaRPr lang="zh-CN" altLang="en-US" sz="1400"/>
              </a:p>
            </p:txBody>
          </p:sp>
          <p:sp>
            <p:nvSpPr>
              <p:cNvPr id="42018" name="Line 34"/>
              <p:cNvSpPr>
                <a:spLocks noChangeShapeType="1"/>
              </p:cNvSpPr>
              <p:nvPr/>
            </p:nvSpPr>
            <p:spPr bwMode="auto">
              <a:xfrm>
                <a:off x="5109" y="9512"/>
                <a:ext cx="0" cy="936"/>
              </a:xfrm>
              <a:prstGeom prst="line">
                <a:avLst/>
              </a:prstGeom>
              <a:grpFill/>
              <a:ln w="38100">
                <a:solidFill>
                  <a:srgbClr val="FFC000"/>
                </a:solidFill>
                <a:round/>
                <a:headEnd/>
                <a:tailEnd type="triangle" w="sm" len="med"/>
              </a:ln>
              <a:extLst/>
            </p:spPr>
            <p:txBody>
              <a:bodyPr/>
              <a:lstStyle/>
              <a:p>
                <a:endParaRPr lang="zh-CN" altLang="en-US" sz="1400"/>
              </a:p>
            </p:txBody>
          </p:sp>
        </p:grpSp>
        <p:sp>
          <p:nvSpPr>
            <p:cNvPr id="42007" name="Line 36"/>
            <p:cNvSpPr>
              <a:spLocks noChangeShapeType="1"/>
            </p:cNvSpPr>
            <p:nvPr/>
          </p:nvSpPr>
          <p:spPr bwMode="auto">
            <a:xfrm>
              <a:off x="6932" y="13303"/>
              <a:ext cx="0" cy="483"/>
            </a:xfrm>
            <a:prstGeom prst="line">
              <a:avLst/>
            </a:prstGeom>
            <a:grpFill/>
            <a:ln w="38100">
              <a:solidFill>
                <a:srgbClr val="FFC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CN" altLang="en-US" sz="1400"/>
            </a:p>
          </p:txBody>
        </p:sp>
        <p:sp>
          <p:nvSpPr>
            <p:cNvPr id="42008" name="AutoShape 37"/>
            <p:cNvSpPr>
              <a:spLocks noChangeArrowheads="1"/>
            </p:cNvSpPr>
            <p:nvPr/>
          </p:nvSpPr>
          <p:spPr bwMode="auto">
            <a:xfrm>
              <a:off x="1973" y="12885"/>
              <a:ext cx="840" cy="434"/>
            </a:xfrm>
            <a:prstGeom prst="flowChartProcess">
              <a:avLst/>
            </a:prstGeom>
            <a:grpFill/>
            <a:ln w="38100">
              <a:solidFill>
                <a:srgbClr val="FFC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104000"/>
                </a:lnSpc>
              </a:pPr>
              <a:r>
                <a:rPr lang="zh-CN" altLang="en-US" sz="1400" b="1"/>
                <a:t>语句1</a:t>
              </a:r>
            </a:p>
          </p:txBody>
        </p:sp>
        <p:sp>
          <p:nvSpPr>
            <p:cNvPr id="42009" name="Line 38"/>
            <p:cNvSpPr>
              <a:spLocks noChangeShapeType="1"/>
            </p:cNvSpPr>
            <p:nvPr/>
          </p:nvSpPr>
          <p:spPr bwMode="auto">
            <a:xfrm>
              <a:off x="2373" y="13313"/>
              <a:ext cx="0" cy="483"/>
            </a:xfrm>
            <a:prstGeom prst="line">
              <a:avLst/>
            </a:prstGeom>
            <a:grpFill/>
            <a:ln w="38100">
              <a:solidFill>
                <a:srgbClr val="FFC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CN" altLang="en-US" sz="1400"/>
            </a:p>
          </p:txBody>
        </p:sp>
        <p:sp>
          <p:nvSpPr>
            <p:cNvPr id="42010" name="AutoShape 39"/>
            <p:cNvSpPr>
              <a:spLocks noChangeArrowheads="1"/>
            </p:cNvSpPr>
            <p:nvPr/>
          </p:nvSpPr>
          <p:spPr bwMode="auto">
            <a:xfrm>
              <a:off x="4473" y="12865"/>
              <a:ext cx="840" cy="434"/>
            </a:xfrm>
            <a:prstGeom prst="flowChartProcess">
              <a:avLst/>
            </a:prstGeom>
            <a:grpFill/>
            <a:ln w="38100">
              <a:solidFill>
                <a:srgbClr val="FFC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104000"/>
                </a:lnSpc>
              </a:pPr>
              <a:r>
                <a:rPr lang="zh-CN" altLang="en-US" sz="1400" b="1" dirty="0"/>
                <a:t>语句2</a:t>
              </a:r>
            </a:p>
          </p:txBody>
        </p:sp>
        <p:sp>
          <p:nvSpPr>
            <p:cNvPr id="42011" name="Line 40"/>
            <p:cNvSpPr>
              <a:spLocks noChangeShapeType="1"/>
            </p:cNvSpPr>
            <p:nvPr/>
          </p:nvSpPr>
          <p:spPr bwMode="auto">
            <a:xfrm>
              <a:off x="4893" y="13303"/>
              <a:ext cx="0" cy="483"/>
            </a:xfrm>
            <a:prstGeom prst="line">
              <a:avLst/>
            </a:prstGeom>
            <a:grpFill/>
            <a:ln w="38100">
              <a:solidFill>
                <a:srgbClr val="FFC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CN" altLang="en-US" sz="1400"/>
            </a:p>
          </p:txBody>
        </p:sp>
        <p:sp>
          <p:nvSpPr>
            <p:cNvPr id="42012" name="Line 41"/>
            <p:cNvSpPr>
              <a:spLocks noChangeShapeType="1"/>
            </p:cNvSpPr>
            <p:nvPr/>
          </p:nvSpPr>
          <p:spPr bwMode="auto">
            <a:xfrm>
              <a:off x="2340" y="13801"/>
              <a:ext cx="7278" cy="0"/>
            </a:xfrm>
            <a:prstGeom prst="line">
              <a:avLst/>
            </a:prstGeom>
            <a:grpFill/>
            <a:ln w="38100">
              <a:solidFill>
                <a:srgbClr val="FFC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zh-CN" altLang="en-US" sz="1400"/>
            </a:p>
          </p:txBody>
        </p:sp>
        <p:sp>
          <p:nvSpPr>
            <p:cNvPr id="42013" name="Text Box 42"/>
            <p:cNvSpPr txBox="1">
              <a:spLocks noChangeArrowheads="1"/>
            </p:cNvSpPr>
            <p:nvPr/>
          </p:nvSpPr>
          <p:spPr bwMode="auto">
            <a:xfrm>
              <a:off x="2373" y="11716"/>
              <a:ext cx="525" cy="40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>
                <a:lnSpc>
                  <a:spcPct val="104000"/>
                </a:lnSpc>
              </a:pPr>
              <a:r>
                <a:rPr lang="zh-CN" altLang="en-US" sz="1400" b="1" dirty="0"/>
                <a:t>真 </a:t>
              </a:r>
            </a:p>
          </p:txBody>
        </p:sp>
        <p:sp>
          <p:nvSpPr>
            <p:cNvPr id="42014" name="Text Box 43"/>
            <p:cNvSpPr txBox="1">
              <a:spLocks noChangeArrowheads="1"/>
            </p:cNvSpPr>
            <p:nvPr/>
          </p:nvSpPr>
          <p:spPr bwMode="auto">
            <a:xfrm>
              <a:off x="6888" y="11776"/>
              <a:ext cx="525" cy="40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>
                <a:lnSpc>
                  <a:spcPct val="104000"/>
                </a:lnSpc>
              </a:pPr>
              <a:r>
                <a:rPr lang="zh-CN" altLang="en-US" sz="1400" b="1"/>
                <a:t>真 </a:t>
              </a:r>
            </a:p>
          </p:txBody>
        </p:sp>
        <p:sp>
          <p:nvSpPr>
            <p:cNvPr id="42015" name="Text Box 44"/>
            <p:cNvSpPr txBox="1">
              <a:spLocks noChangeArrowheads="1"/>
            </p:cNvSpPr>
            <p:nvPr/>
          </p:nvSpPr>
          <p:spPr bwMode="auto">
            <a:xfrm>
              <a:off x="8883" y="11776"/>
              <a:ext cx="480" cy="40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>
                <a:lnSpc>
                  <a:spcPct val="104000"/>
                </a:lnSpc>
              </a:pPr>
              <a:r>
                <a:rPr lang="zh-CN" altLang="en-US" sz="1400" b="1"/>
                <a:t>假</a:t>
              </a:r>
            </a:p>
          </p:txBody>
        </p:sp>
        <p:sp>
          <p:nvSpPr>
            <p:cNvPr id="42016" name="Text Box 45"/>
            <p:cNvSpPr txBox="1">
              <a:spLocks noChangeArrowheads="1"/>
            </p:cNvSpPr>
            <p:nvPr/>
          </p:nvSpPr>
          <p:spPr bwMode="auto">
            <a:xfrm>
              <a:off x="4343" y="11706"/>
              <a:ext cx="480" cy="40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>
                <a:lnSpc>
                  <a:spcPct val="104000"/>
                </a:lnSpc>
              </a:pPr>
              <a:r>
                <a:rPr lang="zh-CN" altLang="en-US" sz="1400" b="1"/>
                <a:t>假</a:t>
              </a:r>
            </a:p>
          </p:txBody>
        </p:sp>
        <p:sp>
          <p:nvSpPr>
            <p:cNvPr id="42006" name="AutoShape 35"/>
            <p:cNvSpPr>
              <a:spLocks noChangeArrowheads="1"/>
            </p:cNvSpPr>
            <p:nvPr/>
          </p:nvSpPr>
          <p:spPr bwMode="auto">
            <a:xfrm>
              <a:off x="6436" y="12865"/>
              <a:ext cx="840" cy="434"/>
            </a:xfrm>
            <a:prstGeom prst="flowChartProcess">
              <a:avLst/>
            </a:prstGeom>
            <a:grpFill/>
            <a:ln w="38100">
              <a:solidFill>
                <a:srgbClr val="FFC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>
                <a:lnSpc>
                  <a:spcPct val="104000"/>
                </a:lnSpc>
              </a:pPr>
              <a:r>
                <a:rPr lang="zh-CN" altLang="en-US" sz="1400" b="1"/>
                <a:t>语句3</a:t>
              </a:r>
            </a:p>
          </p:txBody>
        </p:sp>
        <p:sp>
          <p:nvSpPr>
            <p:cNvPr id="44" name="Text Box 20"/>
            <p:cNvSpPr txBox="1">
              <a:spLocks noChangeArrowheads="1"/>
            </p:cNvSpPr>
            <p:nvPr/>
          </p:nvSpPr>
          <p:spPr bwMode="auto">
            <a:xfrm>
              <a:off x="5313" y="10290"/>
              <a:ext cx="1040" cy="40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>
                <a:lnSpc>
                  <a:spcPct val="104000"/>
                </a:lnSpc>
              </a:pPr>
              <a:r>
                <a:rPr lang="zh-CN" altLang="en-US" sz="1400" b="1" dirty="0"/>
                <a:t>入口</a:t>
              </a:r>
            </a:p>
          </p:txBody>
        </p:sp>
        <p:sp>
          <p:nvSpPr>
            <p:cNvPr id="45" name="Text Box 20"/>
            <p:cNvSpPr txBox="1">
              <a:spLocks noChangeArrowheads="1"/>
            </p:cNvSpPr>
            <p:nvPr/>
          </p:nvSpPr>
          <p:spPr bwMode="auto">
            <a:xfrm>
              <a:off x="5423" y="14249"/>
              <a:ext cx="1040" cy="40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ctr">
                <a:lnSpc>
                  <a:spcPct val="104000"/>
                </a:lnSpc>
              </a:pPr>
              <a:r>
                <a:rPr lang="zh-CN" altLang="en-US" sz="1400" b="1" dirty="0" smtClean="0"/>
                <a:t>出口</a:t>
              </a:r>
              <a:endParaRPr lang="zh-CN" altLang="en-US" sz="1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472970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8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8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省略 </a:t>
            </a:r>
            <a:r>
              <a:rPr lang="en-US" altLang="zh-CN" dirty="0" smtClean="0"/>
              <a:t>else </a:t>
            </a:r>
            <a:r>
              <a:rPr lang="zh-CN" altLang="en-US" dirty="0" smtClean="0"/>
              <a:t>部分</a:t>
            </a:r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if-else</a:t>
            </a:r>
            <a:r>
              <a:rPr lang="zh-CN" altLang="en-US" dirty="0" smtClean="0"/>
              <a:t>语句可以省略</a:t>
            </a:r>
            <a:r>
              <a:rPr lang="en-US" altLang="zh-CN" dirty="0" smtClean="0"/>
              <a:t>else</a:t>
            </a:r>
            <a:r>
              <a:rPr lang="zh-CN" altLang="en-US" dirty="0" smtClean="0"/>
              <a:t>部分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  </a:t>
            </a:r>
            <a:r>
              <a:rPr lang="en-US" altLang="zh-CN" dirty="0" smtClean="0">
                <a:solidFill>
                  <a:srgbClr val="FF0000"/>
                </a:solidFill>
              </a:rPr>
              <a:t>if</a:t>
            </a:r>
            <a:r>
              <a:rPr lang="en-US" altLang="zh-CN" dirty="0" smtClean="0"/>
              <a:t>( </a:t>
            </a:r>
            <a:r>
              <a:rPr lang="zh-CN" altLang="en-US" dirty="0" smtClean="0"/>
              <a:t>表达式 ) 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</a:t>
            </a:r>
            <a:r>
              <a:rPr lang="zh-CN" altLang="en-US" dirty="0" smtClean="0"/>
              <a:t>语句</a:t>
            </a:r>
            <a:r>
              <a:rPr lang="zh-CN" altLang="en-US" dirty="0"/>
              <a:t>1</a:t>
            </a:r>
          </a:p>
          <a:p>
            <a:pPr marL="457200" lvl="1" indent="0">
              <a:buNone/>
            </a:pPr>
            <a:r>
              <a:rPr lang="en-US" altLang="zh-CN" dirty="0" smtClean="0"/>
              <a:t>  </a:t>
            </a:r>
            <a:r>
              <a:rPr lang="en-US" altLang="zh-CN" dirty="0" smtClean="0">
                <a:solidFill>
                  <a:srgbClr val="FF0000"/>
                </a:solidFill>
              </a:rPr>
              <a:t>else</a:t>
            </a:r>
          </a:p>
          <a:p>
            <a:pPr marL="45720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</a:t>
            </a:r>
            <a:r>
              <a:rPr lang="zh-CN" altLang="en-US" dirty="0" smtClean="0"/>
              <a:t>语句</a:t>
            </a:r>
            <a:r>
              <a:rPr lang="zh-CN" altLang="en-US" dirty="0"/>
              <a:t>2 </a:t>
            </a:r>
          </a:p>
          <a:p>
            <a:r>
              <a:rPr lang="zh-CN" altLang="en-US" dirty="0" smtClean="0"/>
              <a:t>如果内嵌的</a:t>
            </a:r>
            <a:r>
              <a:rPr lang="en-US" altLang="zh-CN" dirty="0" smtClean="0"/>
              <a:t>if</a:t>
            </a:r>
            <a:r>
              <a:rPr lang="zh-CN" altLang="en-US" dirty="0" smtClean="0"/>
              <a:t>语句省略了</a:t>
            </a:r>
            <a:r>
              <a:rPr lang="en-US" altLang="zh-CN" dirty="0" smtClean="0"/>
              <a:t>else</a:t>
            </a:r>
            <a:r>
              <a:rPr lang="zh-CN" altLang="en-US" dirty="0" smtClean="0"/>
              <a:t>部分，容易产生歧义，从而导致逻辑错误。。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1989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230ACC40-5D81-4E00-99AF-6B86E2AD0C18}" type="slidenum">
              <a:rPr lang="zh-CN" altLang="en-US" smtClean="0"/>
              <a:pPr/>
              <a:t>18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457426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省略 </a:t>
            </a:r>
            <a:r>
              <a:rPr lang="en-US" altLang="zh-CN" dirty="0"/>
              <a:t>else </a:t>
            </a:r>
            <a:r>
              <a:rPr lang="zh-CN" altLang="en-US" dirty="0"/>
              <a:t>部分的嵌套</a:t>
            </a:r>
            <a:r>
              <a:rPr lang="en-US" altLang="zh-CN" dirty="0"/>
              <a:t>if-else</a:t>
            </a:r>
            <a:r>
              <a:rPr lang="zh-CN" altLang="en-US" dirty="0"/>
              <a:t>语句</a:t>
            </a:r>
            <a:endParaRPr lang="zh-CN" altLang="en-US" dirty="0" smtClean="0"/>
          </a:p>
        </p:txBody>
      </p:sp>
      <p:sp>
        <p:nvSpPr>
          <p:cNvPr id="5" name="内容占位符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if</a:t>
            </a:r>
            <a:r>
              <a:rPr lang="en-US" altLang="zh-CN" dirty="0"/>
              <a:t>(</a:t>
            </a:r>
            <a:r>
              <a:rPr lang="zh-CN" altLang="en-US" dirty="0"/>
              <a:t>表达式1)</a:t>
            </a:r>
          </a:p>
          <a:p>
            <a:pPr marL="457200" lvl="1" indent="0">
              <a:buNone/>
            </a:pPr>
            <a:r>
              <a:rPr lang="en-US" altLang="zh-CN" dirty="0"/>
              <a:t>if(</a:t>
            </a:r>
            <a:r>
              <a:rPr lang="zh-CN" altLang="en-US" dirty="0"/>
              <a:t>表达式2) 语句1</a:t>
            </a:r>
          </a:p>
          <a:p>
            <a:pPr marL="457200" lvl="1" indent="0">
              <a:buNone/>
            </a:pPr>
            <a:r>
              <a:rPr lang="en-US" altLang="zh-CN" dirty="0"/>
              <a:t>else  </a:t>
            </a:r>
            <a:r>
              <a:rPr lang="zh-CN" altLang="en-US" dirty="0"/>
              <a:t>语句2 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else</a:t>
            </a:r>
          </a:p>
          <a:p>
            <a:pPr marL="457200" lvl="1" indent="0">
              <a:buNone/>
            </a:pPr>
            <a:r>
              <a:rPr lang="en-US" altLang="zh-CN" dirty="0"/>
              <a:t>if(</a:t>
            </a:r>
            <a:r>
              <a:rPr lang="zh-CN" altLang="en-US" dirty="0"/>
              <a:t>表达式3) 语句3 </a:t>
            </a:r>
          </a:p>
          <a:p>
            <a:pPr marL="457200" lvl="1" indent="0">
              <a:buNone/>
            </a:pPr>
            <a:r>
              <a:rPr lang="en-US" altLang="zh-CN" dirty="0"/>
              <a:t>else  </a:t>
            </a:r>
            <a:r>
              <a:rPr lang="zh-CN" altLang="en-US" dirty="0"/>
              <a:t>语句4  </a:t>
            </a:r>
          </a:p>
          <a:p>
            <a:endParaRPr lang="zh-CN" altLang="en-US" dirty="0"/>
          </a:p>
        </p:txBody>
      </p:sp>
      <p:sp>
        <p:nvSpPr>
          <p:cNvPr id="2" name="内容占位符 1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514116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if</a:t>
            </a:r>
            <a:r>
              <a:rPr lang="en-US" altLang="zh-CN" dirty="0"/>
              <a:t>(</a:t>
            </a:r>
            <a:r>
              <a:rPr lang="zh-CN" altLang="en-US" dirty="0"/>
              <a:t>表达式1</a:t>
            </a:r>
            <a:r>
              <a:rPr lang="zh-CN" altLang="en-US" dirty="0" smtClean="0"/>
              <a:t>)</a:t>
            </a:r>
            <a:endParaRPr lang="zh-CN" altLang="en-US" dirty="0"/>
          </a:p>
          <a:p>
            <a:pPr marL="457200" lvl="1" indent="0">
              <a:buNone/>
            </a:pPr>
            <a:r>
              <a:rPr lang="en-US" altLang="zh-CN" dirty="0"/>
              <a:t>if(</a:t>
            </a:r>
            <a:r>
              <a:rPr lang="zh-CN" altLang="en-US" dirty="0"/>
              <a:t>表达式2) </a:t>
            </a:r>
            <a:r>
              <a:rPr lang="zh-CN" altLang="en-US" dirty="0" smtClean="0"/>
              <a:t>语句</a:t>
            </a:r>
            <a:r>
              <a:rPr lang="zh-CN" altLang="en-US" dirty="0"/>
              <a:t>1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smtClean="0">
                <a:solidFill>
                  <a:srgbClr val="FF0000"/>
                </a:solidFill>
              </a:rPr>
              <a:t>else</a:t>
            </a:r>
            <a:endParaRPr lang="en-US" altLang="zh-CN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altLang="zh-CN" dirty="0" smtClean="0"/>
              <a:t>   if</a:t>
            </a:r>
            <a:r>
              <a:rPr lang="en-US" altLang="zh-CN" dirty="0"/>
              <a:t>(</a:t>
            </a:r>
            <a:r>
              <a:rPr lang="zh-CN" altLang="en-US" dirty="0"/>
              <a:t>表达式3) 语句3 </a:t>
            </a:r>
          </a:p>
          <a:p>
            <a:pPr marL="457200" lvl="1" indent="0">
              <a:buNone/>
            </a:pPr>
            <a:r>
              <a:rPr lang="en-US" altLang="zh-CN" dirty="0" smtClean="0"/>
              <a:t>   else  </a:t>
            </a:r>
            <a:r>
              <a:rPr lang="zh-CN" altLang="en-US" dirty="0"/>
              <a:t>语句4  </a:t>
            </a:r>
            <a:endParaRPr lang="en-US" altLang="zh-CN" dirty="0" smtClean="0"/>
          </a:p>
          <a:p>
            <a:pPr marL="457200" lvl="1" indent="0">
              <a:buNone/>
            </a:pPr>
            <a:endParaRPr lang="en-US" altLang="zh-CN" dirty="0" smtClean="0"/>
          </a:p>
          <a:p>
            <a:pPr marL="457200" lvl="1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if</a:t>
            </a:r>
            <a:r>
              <a:rPr lang="en-US" altLang="zh-CN" dirty="0"/>
              <a:t>(</a:t>
            </a:r>
            <a:r>
              <a:rPr lang="zh-CN" altLang="en-US" dirty="0"/>
              <a:t>表达式1</a:t>
            </a:r>
            <a:r>
              <a:rPr lang="zh-CN" altLang="en-US" dirty="0" smtClean="0"/>
              <a:t>)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{</a:t>
            </a:r>
            <a:r>
              <a:rPr lang="en-US" altLang="zh-CN" dirty="0" smtClean="0"/>
              <a:t> </a:t>
            </a:r>
          </a:p>
          <a:p>
            <a:pPr marL="457200" lvl="1" indent="0">
              <a:buNone/>
            </a:pPr>
            <a:r>
              <a:rPr lang="en-US" altLang="zh-CN" dirty="0" smtClean="0"/>
              <a:t>if</a:t>
            </a:r>
            <a:r>
              <a:rPr lang="en-US" altLang="zh-CN" dirty="0"/>
              <a:t>(</a:t>
            </a:r>
            <a:r>
              <a:rPr lang="zh-CN" altLang="en-US" dirty="0"/>
              <a:t>表达式2) 语句</a:t>
            </a:r>
            <a:r>
              <a:rPr lang="zh-CN" altLang="en-US" dirty="0" smtClean="0"/>
              <a:t>1 </a:t>
            </a:r>
            <a:endParaRPr lang="en-US" altLang="zh-CN" dirty="0"/>
          </a:p>
          <a:p>
            <a:pPr marL="57150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}</a:t>
            </a:r>
            <a:endParaRPr lang="zh-CN" alt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else</a:t>
            </a:r>
            <a:endParaRPr lang="en-US" altLang="zh-CN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altLang="zh-CN" dirty="0" smtClean="0"/>
              <a:t>if</a:t>
            </a:r>
            <a:r>
              <a:rPr lang="en-US" altLang="zh-CN" dirty="0"/>
              <a:t>(</a:t>
            </a:r>
            <a:r>
              <a:rPr lang="zh-CN" altLang="en-US" dirty="0"/>
              <a:t>表达式3) 语句3 </a:t>
            </a:r>
          </a:p>
          <a:p>
            <a:pPr marL="457200" lvl="1" indent="0">
              <a:buNone/>
            </a:pPr>
            <a:r>
              <a:rPr lang="en-US" altLang="zh-CN" dirty="0" smtClean="0"/>
              <a:t>else  </a:t>
            </a:r>
            <a:r>
              <a:rPr lang="zh-CN" altLang="en-US" dirty="0"/>
              <a:t>语句4  </a:t>
            </a:r>
            <a:endParaRPr lang="en-US" altLang="zh-CN" dirty="0"/>
          </a:p>
          <a:p>
            <a:pPr marL="457200" lvl="1" indent="0">
              <a:buNone/>
            </a:pPr>
            <a:endParaRPr lang="en-US" altLang="zh-CN" dirty="0"/>
          </a:p>
          <a:p>
            <a:pPr marL="457200" lvl="1" indent="0">
              <a:buNone/>
            </a:pPr>
            <a:endParaRPr lang="zh-CN" altLang="en-US" dirty="0"/>
          </a:p>
        </p:txBody>
      </p:sp>
      <p:sp>
        <p:nvSpPr>
          <p:cNvPr id="41989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230ACC40-5D81-4E00-99AF-6B86E2AD0C18}" type="slidenum">
              <a:rPr lang="zh-CN" altLang="en-US" smtClean="0"/>
              <a:pPr/>
              <a:t>19</a:t>
            </a:fld>
            <a:endParaRPr lang="en-US" altLang="zh-CN" smtClean="0"/>
          </a:p>
        </p:txBody>
      </p:sp>
      <p:sp>
        <p:nvSpPr>
          <p:cNvPr id="3" name="右箭头 2"/>
          <p:cNvSpPr/>
          <p:nvPr/>
        </p:nvSpPr>
        <p:spPr>
          <a:xfrm>
            <a:off x="3707904" y="3072092"/>
            <a:ext cx="864096" cy="36004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8" name="内容占位符 1"/>
          <p:cNvSpPr txBox="1">
            <a:spLocks/>
          </p:cNvSpPr>
          <p:nvPr/>
        </p:nvSpPr>
        <p:spPr>
          <a:xfrm>
            <a:off x="179512" y="4523242"/>
            <a:ext cx="3708412" cy="2334758"/>
          </a:xfrm>
          <a:prstGeom prst="rect">
            <a:avLst/>
          </a:prstGeom>
        </p:spPr>
        <p:txBody>
          <a:bodyPr vert="horz" rtlCol="0">
            <a:normAutofit fontScale="92500" lnSpcReduction="10000"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"/>
              <a:defRPr kumimoji="0" sz="28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"/>
              <a:defRPr kumimoji="0" sz="24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"/>
              <a:defRPr kumimoji="0" sz="20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"/>
              <a:defRPr kumimoji="0" sz="18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"/>
              <a:defRPr kumimoji="0" sz="18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zh-CN" altLang="en-US" dirty="0" smtClean="0"/>
              <a:t>体现了</a:t>
            </a:r>
            <a:r>
              <a:rPr lang="en-US" altLang="zh-CN" dirty="0" smtClean="0"/>
              <a:t>else</a:t>
            </a:r>
            <a:r>
              <a:rPr lang="zh-CN" altLang="en-US" dirty="0" smtClean="0"/>
              <a:t>与</a:t>
            </a:r>
            <a:r>
              <a:rPr lang="en-US" altLang="zh-CN" dirty="0" smtClean="0"/>
              <a:t>if</a:t>
            </a:r>
            <a:r>
              <a:rPr lang="zh-CN" altLang="en-US" dirty="0" smtClean="0"/>
              <a:t>的匹配原则：</a:t>
            </a:r>
            <a:r>
              <a:rPr lang="en-US" altLang="zh-CN" dirty="0" smtClean="0">
                <a:solidFill>
                  <a:srgbClr val="FF0000"/>
                </a:solidFill>
              </a:rPr>
              <a:t>else</a:t>
            </a:r>
            <a:r>
              <a:rPr lang="zh-CN" altLang="en-US" dirty="0" smtClean="0">
                <a:solidFill>
                  <a:srgbClr val="FF0000"/>
                </a:solidFill>
              </a:rPr>
              <a:t>找前面最近的未被匹配的</a:t>
            </a:r>
            <a:r>
              <a:rPr lang="en-US" altLang="zh-CN" dirty="0" smtClean="0">
                <a:solidFill>
                  <a:srgbClr val="FF0000"/>
                </a:solidFill>
              </a:rPr>
              <a:t>if</a:t>
            </a:r>
            <a:r>
              <a:rPr lang="zh-CN" altLang="en-US" dirty="0" smtClean="0">
                <a:solidFill>
                  <a:srgbClr val="FF0000"/>
                </a:solidFill>
              </a:rPr>
              <a:t>，与之配对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400050" lvl="1" indent="0">
              <a:buNone/>
            </a:pPr>
            <a:r>
              <a:rPr lang="zh-CN" altLang="en-US" dirty="0" smtClean="0"/>
              <a:t>使用</a:t>
            </a:r>
            <a:r>
              <a:rPr lang="en-US" altLang="zh-CN" dirty="0" smtClean="0">
                <a:solidFill>
                  <a:srgbClr val="FF0000"/>
                </a:solidFill>
              </a:rPr>
              <a:t>{ }</a:t>
            </a:r>
            <a:r>
              <a:rPr lang="zh-CN" altLang="en-US" dirty="0" smtClean="0"/>
              <a:t>可以改变层次，改变配对和逻辑关系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4157963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8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常见疏漏、错误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err="1" smtClean="0"/>
              <a:t>scanf</a:t>
            </a:r>
            <a:r>
              <a:rPr lang="zh-CN" altLang="en-US" dirty="0" smtClean="0"/>
              <a:t>没有取地址</a:t>
            </a:r>
            <a:endParaRPr lang="en-US" altLang="zh-CN" dirty="0"/>
          </a:p>
          <a:p>
            <a:pPr marL="457200" lvl="1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x;</a:t>
            </a:r>
          </a:p>
          <a:p>
            <a:pPr marL="457200" lvl="1" indent="0">
              <a:buNone/>
            </a:pPr>
            <a:r>
              <a:rPr lang="en-US" altLang="zh-CN" dirty="0" err="1" smtClean="0"/>
              <a:t>scanf</a:t>
            </a:r>
            <a:r>
              <a:rPr lang="en-US" altLang="zh-CN" dirty="0" smtClean="0"/>
              <a:t>(“%d”, x); </a:t>
            </a:r>
          </a:p>
          <a:p>
            <a:pPr marL="45720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    </a:t>
            </a:r>
            <a:r>
              <a:rPr lang="en-US" altLang="zh-CN" dirty="0" smtClean="0">
                <a:solidFill>
                  <a:srgbClr val="FF0000"/>
                </a:solidFill>
              </a:rPr>
              <a:t>x </a:t>
            </a:r>
            <a:r>
              <a:rPr lang="zh-CN" altLang="en-US" dirty="0" smtClean="0">
                <a:solidFill>
                  <a:srgbClr val="FF0000"/>
                </a:solidFill>
              </a:rPr>
              <a:t>之前遗漏了 </a:t>
            </a:r>
            <a:r>
              <a:rPr lang="en-US" altLang="zh-CN" dirty="0" smtClean="0">
                <a:solidFill>
                  <a:srgbClr val="FF0000"/>
                </a:solidFill>
              </a:rPr>
              <a:t>&amp;</a:t>
            </a:r>
          </a:p>
          <a:p>
            <a:pPr marL="514350" indent="-457200"/>
            <a:r>
              <a:rPr lang="en-US" altLang="zh-CN" dirty="0" err="1" smtClean="0"/>
              <a:t>scanf</a:t>
            </a:r>
            <a:r>
              <a:rPr lang="zh-CN" altLang="en-US" dirty="0" smtClean="0"/>
              <a:t>类型不匹配</a:t>
            </a:r>
            <a:endParaRPr lang="en-US" altLang="zh-CN" dirty="0"/>
          </a:p>
          <a:p>
            <a:pPr marL="457200" lvl="1" indent="0">
              <a:buNone/>
            </a:pPr>
            <a:r>
              <a:rPr lang="en-US" altLang="zh-CN" dirty="0" err="1"/>
              <a:t>int</a:t>
            </a:r>
            <a:r>
              <a:rPr lang="en-US" altLang="zh-CN" dirty="0"/>
              <a:t> x;</a:t>
            </a:r>
          </a:p>
          <a:p>
            <a:pPr marL="457200" lvl="1" indent="0">
              <a:buNone/>
            </a:pPr>
            <a:r>
              <a:rPr lang="en-US" altLang="zh-CN" dirty="0" err="1"/>
              <a:t>scanf</a:t>
            </a:r>
            <a:r>
              <a:rPr lang="en-US" altLang="zh-CN" dirty="0" smtClean="0"/>
              <a:t>(“%f”, </a:t>
            </a:r>
            <a:r>
              <a:rPr lang="en-US" altLang="zh-CN" dirty="0"/>
              <a:t>&amp;x);</a:t>
            </a:r>
          </a:p>
          <a:p>
            <a:pPr marL="0" indent="0">
              <a:buNone/>
            </a:pPr>
            <a:r>
              <a:rPr lang="en-US" altLang="zh-CN" sz="2800" dirty="0">
                <a:solidFill>
                  <a:srgbClr val="FF0000"/>
                </a:solidFill>
              </a:rPr>
              <a:t>               </a:t>
            </a:r>
            <a:r>
              <a:rPr lang="en-US" altLang="zh-CN" sz="2800" dirty="0" smtClean="0">
                <a:solidFill>
                  <a:srgbClr val="FF0000"/>
                </a:solidFill>
              </a:rPr>
              <a:t>  x </a:t>
            </a:r>
            <a:r>
              <a:rPr lang="zh-CN" altLang="en-US" sz="2800" dirty="0">
                <a:solidFill>
                  <a:srgbClr val="FF0000"/>
                </a:solidFill>
              </a:rPr>
              <a:t>是整型，应该用</a:t>
            </a:r>
            <a:r>
              <a:rPr lang="en-US" altLang="zh-CN" sz="2800" dirty="0">
                <a:solidFill>
                  <a:srgbClr val="FF0000"/>
                </a:solidFill>
              </a:rPr>
              <a:t>%d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151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if/else</a:t>
            </a:r>
            <a:r>
              <a:rPr lang="zh-CN" altLang="en-US" dirty="0" smtClean="0"/>
              <a:t>语句应用 </a:t>
            </a:r>
            <a:r>
              <a:rPr lang="en-US" altLang="zh-CN" dirty="0" smtClean="0"/>
              <a:t>(I)</a:t>
            </a:r>
            <a:endParaRPr lang="en-US" altLang="zh-CN" dirty="0"/>
          </a:p>
        </p:txBody>
      </p:sp>
      <p:sp>
        <p:nvSpPr>
          <p:cNvPr id="3584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 smtClean="0"/>
              <a:t>判断整数</a:t>
            </a:r>
            <a:r>
              <a:rPr lang="en-US" altLang="zh-CN" dirty="0" smtClean="0">
                <a:solidFill>
                  <a:srgbClr val="FFFF00"/>
                </a:solidFill>
              </a:rPr>
              <a:t>number</a:t>
            </a:r>
            <a:r>
              <a:rPr lang="zh-CN" altLang="en-US" dirty="0" smtClean="0"/>
              <a:t>的奇偶性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if( </a:t>
            </a:r>
            <a:r>
              <a:rPr lang="en-US" altLang="zh-CN" dirty="0" smtClean="0">
                <a:solidFill>
                  <a:srgbClr val="FF0000"/>
                </a:solidFill>
              </a:rPr>
              <a:t>number%2==0 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("The number is even.\n");</a:t>
            </a:r>
          </a:p>
          <a:p>
            <a:pPr marL="0" indent="0">
              <a:buNone/>
            </a:pPr>
            <a:r>
              <a:rPr lang="en-US" altLang="zh-CN" dirty="0" smtClean="0"/>
              <a:t>else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/>
              <a:t>printf</a:t>
            </a:r>
            <a:r>
              <a:rPr lang="en-US" altLang="zh-CN" dirty="0"/>
              <a:t>("The number is </a:t>
            </a:r>
            <a:r>
              <a:rPr lang="en-US" altLang="zh-CN" dirty="0" smtClean="0"/>
              <a:t>odd.\n");</a:t>
            </a:r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22534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BBFE81F2-B815-427C-A895-C28259CD895C}" type="slidenum">
              <a:rPr lang="zh-CN" altLang="en-US" smtClean="0"/>
              <a:pPr/>
              <a:t>20</a:t>
            </a:fld>
            <a:endParaRPr lang="en-US" altLang="zh-CN" smtClean="0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396343" y="1620837"/>
            <a:ext cx="3600450" cy="437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476250" indent="-476250"/>
            <a:endParaRPr lang="zh-CN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39509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if/else</a:t>
            </a:r>
            <a:r>
              <a:rPr lang="zh-CN" altLang="en-US" dirty="0" smtClean="0"/>
              <a:t>语句应用 </a:t>
            </a:r>
            <a:r>
              <a:rPr lang="en-US" altLang="zh-CN" dirty="0" smtClean="0"/>
              <a:t>(II)</a:t>
            </a:r>
            <a:endParaRPr lang="en-US" altLang="zh-CN" dirty="0"/>
          </a:p>
        </p:txBody>
      </p:sp>
      <p:sp>
        <p:nvSpPr>
          <p:cNvPr id="3584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 smtClean="0"/>
              <a:t>计算并输出浮点数</a:t>
            </a:r>
            <a:r>
              <a:rPr lang="en-US" altLang="zh-CN" dirty="0" smtClean="0">
                <a:solidFill>
                  <a:srgbClr val="FFFF00"/>
                </a:solidFill>
              </a:rPr>
              <a:t>x</a:t>
            </a:r>
            <a:r>
              <a:rPr lang="zh-CN" altLang="en-US" dirty="0" smtClean="0"/>
              <a:t>的绝对值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zh-CN" dirty="0" smtClean="0"/>
              <a:t>if( </a:t>
            </a:r>
            <a:r>
              <a:rPr lang="en-US" altLang="zh-CN" dirty="0" smtClean="0">
                <a:solidFill>
                  <a:srgbClr val="FF0000"/>
                </a:solidFill>
              </a:rPr>
              <a:t>x&gt;=0 </a:t>
            </a:r>
            <a:r>
              <a:rPr lang="en-US" altLang="zh-CN" dirty="0" smtClean="0"/>
              <a:t>)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("abs(%f) = %f\n", x, x);</a:t>
            </a:r>
          </a:p>
          <a:p>
            <a:pPr marL="0" indent="0">
              <a:buNone/>
            </a:pPr>
            <a:r>
              <a:rPr lang="en-US" altLang="zh-CN" dirty="0" smtClean="0"/>
              <a:t>else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 smtClean="0"/>
              <a:t>printf</a:t>
            </a:r>
            <a:r>
              <a:rPr lang="en-US" altLang="zh-CN" dirty="0"/>
              <a:t>("abs(%f</a:t>
            </a:r>
            <a:r>
              <a:rPr lang="en-US" altLang="zh-CN" dirty="0" smtClean="0"/>
              <a:t>) = %</a:t>
            </a:r>
            <a:r>
              <a:rPr lang="en-US" altLang="zh-CN" dirty="0"/>
              <a:t>f\n", x</a:t>
            </a:r>
            <a:r>
              <a:rPr lang="en-US" altLang="zh-CN" dirty="0" smtClean="0"/>
              <a:t>,-x</a:t>
            </a:r>
            <a:r>
              <a:rPr lang="en-US" altLang="zh-CN" dirty="0"/>
              <a:t>);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22534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BBFE81F2-B815-427C-A895-C28259CD895C}" type="slidenum">
              <a:rPr lang="zh-CN" altLang="en-US" smtClean="0"/>
              <a:pPr/>
              <a:t>21</a:t>
            </a:fld>
            <a:endParaRPr lang="en-US" altLang="zh-CN" smtClean="0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396343" y="1620837"/>
            <a:ext cx="3600450" cy="437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476250" indent="-476250"/>
            <a:endParaRPr lang="zh-CN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679786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8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58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if/else</a:t>
            </a:r>
            <a:r>
              <a:rPr lang="zh-CN" altLang="en-US" dirty="0" smtClean="0"/>
              <a:t>语句应用 </a:t>
            </a:r>
            <a:r>
              <a:rPr lang="en-US" altLang="zh-CN" dirty="0" smtClean="0"/>
              <a:t>(III)</a:t>
            </a:r>
            <a:endParaRPr lang="en-US" altLang="zh-CN" dirty="0"/>
          </a:p>
        </p:txBody>
      </p:sp>
      <p:sp>
        <p:nvSpPr>
          <p:cNvPr id="3584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1"/>
            <a:ext cx="8229600" cy="485313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计算</a:t>
            </a:r>
            <a:r>
              <a:rPr lang="zh-CN" altLang="en-US" dirty="0"/>
              <a:t>分段函数：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double x, y;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if( x &lt; 0 )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y = 0;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else if ( x &lt;= 15 )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y = 4 * x / 3;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else</a:t>
            </a:r>
          </a:p>
          <a:p>
            <a:pPr marL="0" indent="0">
              <a:buNone/>
            </a:pPr>
            <a:r>
              <a:rPr lang="en-US" altLang="zh-CN" dirty="0" smtClean="0"/>
              <a:t>   y = 2.5 </a:t>
            </a:r>
            <a:r>
              <a:rPr lang="zh-CN" altLang="en-US" dirty="0" smtClean="0"/>
              <a:t>* </a:t>
            </a:r>
            <a:r>
              <a:rPr lang="en-US" altLang="zh-CN" dirty="0" smtClean="0"/>
              <a:t>x – 10.5;</a:t>
            </a:r>
          </a:p>
        </p:txBody>
      </p:sp>
      <p:sp>
        <p:nvSpPr>
          <p:cNvPr id="22534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BBFE81F2-B815-427C-A895-C28259CD895C}" type="slidenum">
              <a:rPr lang="zh-CN" altLang="en-US" smtClean="0"/>
              <a:pPr/>
              <a:t>22</a:t>
            </a:fld>
            <a:endParaRPr lang="en-US" altLang="zh-CN" smtClean="0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396343" y="1620837"/>
            <a:ext cx="3600450" cy="437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476250" indent="-476250"/>
            <a:endParaRPr lang="zh-CN" alt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矩形 5"/>
              <p:cNvSpPr/>
              <p:nvPr/>
            </p:nvSpPr>
            <p:spPr>
              <a:xfrm>
                <a:off x="2483768" y="1412286"/>
                <a:ext cx="6192688" cy="15126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𝐟</m:t>
                      </m:r>
                      <m:d>
                        <m:dPr>
                          <m:ctrlPr>
                            <a:rPr lang="zh-CN" altLang="zh-CN" sz="24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altLang="zh-CN" sz="24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altLang="zh-CN" sz="2400" b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zh-CN" altLang="zh-CN" sz="24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zh-CN" altLang="zh-CN" sz="24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eqArrPr>
                            <m:e>
                              <m:eqArr>
                                <m:eqArrPr>
                                  <m:ctrlPr>
                                    <a:rPr lang="en-US" altLang="zh-CN" sz="24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eqArrPr>
                                <m:e>
                                  <m:r>
                                    <a:rPr lang="en-US" altLang="zh-CN" sz="2400" b="1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         </m:t>
                                  </m:r>
                                </m:e>
                                <m:e>
                                  <m:eqArr>
                                    <m:eqArrPr>
                                      <m:ctrlPr>
                                        <a:rPr lang="zh-CN" altLang="zh-CN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</m:ctrlPr>
                                    </m:eqArrPr>
                                    <m:e>
                                      <m:r>
                                        <a:rPr lang="en-US" altLang="zh-CN" sz="24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    </m:t>
                                      </m:r>
                                      <m:r>
                                        <a:rPr lang="en-US" altLang="zh-CN" sz="24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𝟎</m:t>
                                      </m:r>
                                      <m:r>
                                        <a:rPr lang="en-US" altLang="zh-CN" sz="24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                     </m:t>
                                      </m:r>
                                      <m:r>
                                        <a:rPr lang="en-US" altLang="zh-CN" sz="24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𝒙</m:t>
                                      </m:r>
                                      <m:r>
                                        <a:rPr lang="en-US" altLang="zh-CN" sz="24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&lt;</m:t>
                                      </m:r>
                                      <m:r>
                                        <a:rPr lang="en-US" altLang="zh-CN" sz="24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𝟎</m:t>
                                      </m:r>
                                    </m:e>
                                    <m:e>
                                      <m:r>
                                        <a:rPr lang="en-US" altLang="zh-CN" sz="24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              </m:t>
                                      </m:r>
                                      <m:f>
                                        <m:fPr>
                                          <m:ctrlPr>
                                            <a:rPr lang="zh-CN" altLang="zh-CN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altLang="zh-CN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𝟒</m:t>
                                          </m:r>
                                        </m:num>
                                        <m:den>
                                          <m:r>
                                            <a:rPr lang="en-US" altLang="zh-CN" sz="2400" b="1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𝟑</m:t>
                                          </m:r>
                                        </m:den>
                                      </m:f>
                                      <m:r>
                                        <a:rPr lang="en-US" altLang="zh-CN" sz="2400" b="1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𝒙</m:t>
                                      </m:r>
                                      <m:r>
                                        <a:rPr lang="en-US" altLang="zh-CN" sz="24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                </m:t>
                                      </m:r>
                                      <m:r>
                                        <a:rPr lang="en-US" altLang="zh-CN" sz="24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𝟎</m:t>
                                      </m:r>
                                      <m:r>
                                        <a:rPr lang="en-US" altLang="zh-CN" sz="2400" b="1" i="1">
                                          <a:latin typeface="Cambria Math"/>
                                        </a:rPr>
                                        <m:t>≤</m:t>
                                      </m:r>
                                      <m:r>
                                        <a:rPr lang="en-US" altLang="zh-CN" sz="2400" b="1" i="1">
                                          <a:latin typeface="Cambria Math"/>
                                        </a:rPr>
                                        <m:t>𝒙</m:t>
                                      </m:r>
                                      <m:r>
                                        <a:rPr lang="en-US" altLang="zh-CN" sz="2400" b="1" i="1">
                                          <a:latin typeface="Cambria Math"/>
                                        </a:rPr>
                                        <m:t>≤</m:t>
                                      </m:r>
                                      <m:r>
                                        <a:rPr lang="en-US" altLang="zh-CN" sz="2400" b="1" i="1">
                                          <a:latin typeface="Cambria Math"/>
                                        </a:rPr>
                                        <m:t>𝟏𝟓</m:t>
                                      </m:r>
                                    </m:e>
                                  </m:eqArr>
                                </m:e>
                              </m:eqArr>
                            </m:e>
                            <m:e>
                              <m:r>
                                <a:rPr lang="en-US" altLang="zh-CN" sz="24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altLang="zh-CN" sz="24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.</m:t>
                              </m:r>
                              <m:r>
                                <a:rPr lang="en-US" altLang="zh-CN" sz="24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𝟓</m:t>
                              </m:r>
                              <m:r>
                                <a:rPr lang="en-US" altLang="zh-CN" sz="24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altLang="zh-CN" sz="24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altLang="zh-CN" sz="24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𝟏𝟎</m:t>
                              </m:r>
                              <m:r>
                                <a:rPr lang="en-US" altLang="zh-CN" sz="24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.</m:t>
                              </m:r>
                              <m:r>
                                <a:rPr lang="en-US" altLang="zh-CN" sz="2400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𝟓</m:t>
                              </m:r>
                              <m:r>
                                <a:rPr lang="en-US" altLang="zh-CN" sz="24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     </m:t>
                              </m:r>
                              <m:r>
                                <a:rPr lang="en-US" altLang="zh-CN" sz="2400" b="1" i="1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altLang="zh-CN" sz="2400" b="1" i="1">
                                  <a:latin typeface="Cambria Math"/>
                                </a:rPr>
                                <m:t>&gt;</m:t>
                              </m:r>
                              <m:r>
                                <a:rPr lang="en-US" altLang="zh-CN" sz="2400" b="1" i="1">
                                  <a:latin typeface="Cambria Math"/>
                                </a:rPr>
                                <m:t>𝟏𝟓</m:t>
                              </m:r>
                            </m:e>
                          </m:eqArr>
                          <m:r>
                            <a:rPr lang="en-US" altLang="zh-CN" sz="2400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zh-CN" altLang="en-US" sz="2400" b="1" dirty="0"/>
              </a:p>
            </p:txBody>
          </p:sp>
        </mc:Choice>
        <mc:Fallback xmlns="">
          <p:sp>
            <p:nvSpPr>
              <p:cNvPr id="6" name="矩形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1412286"/>
                <a:ext cx="6192688" cy="151265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5382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58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5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58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58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58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2) </a:t>
            </a:r>
            <a:r>
              <a:rPr lang="zh-CN" altLang="en-US" dirty="0" smtClean="0"/>
              <a:t>字符类型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整型   </a:t>
            </a:r>
            <a:r>
              <a:rPr lang="en-US" altLang="zh-CN" dirty="0" err="1" smtClean="0"/>
              <a:t>int</a:t>
            </a:r>
            <a:endParaRPr lang="en-US" altLang="zh-CN" dirty="0" smtClean="0"/>
          </a:p>
          <a:p>
            <a:r>
              <a:rPr lang="zh-CN" altLang="en-US" dirty="0" smtClean="0"/>
              <a:t>浮点型 </a:t>
            </a:r>
            <a:r>
              <a:rPr lang="en-US" altLang="zh-CN" dirty="0" smtClean="0"/>
              <a:t>float</a:t>
            </a:r>
          </a:p>
          <a:p>
            <a:r>
              <a:rPr lang="zh-CN" altLang="en-US" dirty="0"/>
              <a:t>双精度</a:t>
            </a:r>
            <a:r>
              <a:rPr lang="en-US" altLang="zh-CN" dirty="0" smtClean="0"/>
              <a:t> double</a:t>
            </a:r>
          </a:p>
          <a:p>
            <a:r>
              <a:rPr lang="zh-CN" altLang="en-US" dirty="0" smtClean="0"/>
              <a:t>字符型 </a:t>
            </a:r>
            <a:r>
              <a:rPr lang="en-US" altLang="zh-CN" dirty="0" smtClean="0"/>
              <a:t>char</a:t>
            </a:r>
          </a:p>
          <a:p>
            <a:pPr lvl="1"/>
            <a:r>
              <a:rPr lang="zh-CN" altLang="en-US" dirty="0" smtClean="0"/>
              <a:t>小写字母：</a:t>
            </a:r>
            <a:r>
              <a:rPr lang="en-US" altLang="zh-CN" dirty="0" smtClean="0"/>
              <a:t>'</a:t>
            </a:r>
            <a:r>
              <a:rPr lang="en-US" altLang="zh-CN" dirty="0" smtClean="0">
                <a:solidFill>
                  <a:srgbClr val="FF0000"/>
                </a:solidFill>
              </a:rPr>
              <a:t>a</a:t>
            </a:r>
            <a:r>
              <a:rPr lang="en-US" altLang="zh-CN" dirty="0" smtClean="0"/>
              <a:t>' '</a:t>
            </a:r>
            <a:r>
              <a:rPr lang="en-US" altLang="zh-CN" dirty="0" smtClean="0">
                <a:solidFill>
                  <a:srgbClr val="FF0000"/>
                </a:solidFill>
              </a:rPr>
              <a:t>b</a:t>
            </a:r>
            <a:r>
              <a:rPr lang="en-US" altLang="zh-CN" dirty="0" smtClean="0"/>
              <a:t>' '</a:t>
            </a:r>
            <a:r>
              <a:rPr lang="en-US" altLang="zh-CN" dirty="0" smtClean="0">
                <a:solidFill>
                  <a:srgbClr val="FF0000"/>
                </a:solidFill>
              </a:rPr>
              <a:t>c</a:t>
            </a:r>
            <a:r>
              <a:rPr lang="en-US" altLang="zh-CN" dirty="0" smtClean="0"/>
              <a:t>' </a:t>
            </a:r>
            <a:r>
              <a:rPr lang="en-US" altLang="zh-CN" dirty="0" smtClean="0">
                <a:solidFill>
                  <a:srgbClr val="FF0000"/>
                </a:solidFill>
              </a:rPr>
              <a:t>… </a:t>
            </a:r>
            <a:r>
              <a:rPr lang="en-US" altLang="zh-CN" dirty="0" smtClean="0"/>
              <a:t>'</a:t>
            </a:r>
            <a:r>
              <a:rPr lang="en-US" altLang="zh-CN" dirty="0" smtClean="0">
                <a:solidFill>
                  <a:srgbClr val="FF0000"/>
                </a:solidFill>
              </a:rPr>
              <a:t>z</a:t>
            </a:r>
            <a:r>
              <a:rPr lang="en-US" altLang="zh-CN" dirty="0"/>
              <a:t>'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lvl="1"/>
            <a:r>
              <a:rPr lang="zh-CN" altLang="en-US" dirty="0" smtClean="0"/>
              <a:t>大写字母：</a:t>
            </a:r>
            <a:r>
              <a:rPr lang="en-US" altLang="zh-CN" dirty="0"/>
              <a:t>'</a:t>
            </a:r>
            <a:r>
              <a:rPr lang="en-US" altLang="zh-CN" dirty="0" smtClean="0">
                <a:solidFill>
                  <a:srgbClr val="FF0000"/>
                </a:solidFill>
              </a:rPr>
              <a:t>A</a:t>
            </a:r>
            <a:r>
              <a:rPr lang="en-US" altLang="zh-CN" dirty="0"/>
              <a:t>'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dirty="0" smtClean="0"/>
              <a:t>'</a:t>
            </a:r>
            <a:r>
              <a:rPr lang="en-US" altLang="zh-CN" dirty="0" smtClean="0">
                <a:solidFill>
                  <a:srgbClr val="FF0000"/>
                </a:solidFill>
              </a:rPr>
              <a:t>B</a:t>
            </a:r>
            <a:r>
              <a:rPr lang="en-US" altLang="zh-CN" dirty="0"/>
              <a:t>'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dirty="0" smtClean="0"/>
              <a:t>'</a:t>
            </a:r>
            <a:r>
              <a:rPr lang="en-US" altLang="zh-CN" dirty="0" smtClean="0">
                <a:solidFill>
                  <a:srgbClr val="FF0000"/>
                </a:solidFill>
              </a:rPr>
              <a:t>C</a:t>
            </a:r>
            <a:r>
              <a:rPr lang="en-US" altLang="zh-CN" dirty="0"/>
              <a:t>'</a:t>
            </a:r>
            <a:r>
              <a:rPr lang="en-US" altLang="zh-CN" dirty="0" smtClean="0">
                <a:solidFill>
                  <a:srgbClr val="FF0000"/>
                </a:solidFill>
              </a:rPr>
              <a:t> … </a:t>
            </a:r>
            <a:r>
              <a:rPr lang="en-US" altLang="zh-CN" dirty="0" smtClean="0"/>
              <a:t>'</a:t>
            </a:r>
            <a:r>
              <a:rPr lang="en-US" altLang="zh-CN" dirty="0" smtClean="0">
                <a:solidFill>
                  <a:srgbClr val="FF0000"/>
                </a:solidFill>
              </a:rPr>
              <a:t>Z</a:t>
            </a:r>
            <a:r>
              <a:rPr lang="en-US" altLang="zh-CN" dirty="0"/>
              <a:t>'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lvl="1"/>
            <a:r>
              <a:rPr lang="zh-CN" altLang="en-US" dirty="0"/>
              <a:t>数字</a:t>
            </a:r>
            <a:r>
              <a:rPr lang="zh-CN" altLang="en-US" dirty="0" smtClean="0"/>
              <a:t>：</a:t>
            </a:r>
            <a:r>
              <a:rPr lang="en-US" altLang="zh-CN" dirty="0" smtClean="0"/>
              <a:t>'</a:t>
            </a:r>
            <a:r>
              <a:rPr lang="en-US" altLang="zh-CN" dirty="0" smtClean="0">
                <a:solidFill>
                  <a:srgbClr val="FF0000"/>
                </a:solidFill>
              </a:rPr>
              <a:t>0</a:t>
            </a:r>
            <a:r>
              <a:rPr lang="en-US" altLang="zh-CN" dirty="0" smtClean="0"/>
              <a:t>' '</a:t>
            </a:r>
            <a:r>
              <a:rPr lang="en-US" altLang="zh-CN" dirty="0" smtClean="0">
                <a:solidFill>
                  <a:srgbClr val="FF0000"/>
                </a:solidFill>
              </a:rPr>
              <a:t>1</a:t>
            </a:r>
            <a:r>
              <a:rPr lang="en-US" altLang="zh-CN" dirty="0"/>
              <a:t>'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dirty="0" smtClean="0"/>
              <a:t>'</a:t>
            </a:r>
            <a:r>
              <a:rPr lang="en-US" altLang="zh-CN" dirty="0" smtClean="0">
                <a:solidFill>
                  <a:srgbClr val="FF0000"/>
                </a:solidFill>
              </a:rPr>
              <a:t>2</a:t>
            </a:r>
            <a:r>
              <a:rPr lang="en-US" altLang="zh-CN" dirty="0"/>
              <a:t>'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…</a:t>
            </a:r>
            <a:r>
              <a:rPr lang="en-US" altLang="zh-CN" dirty="0" smtClean="0"/>
              <a:t> '</a:t>
            </a:r>
            <a:r>
              <a:rPr lang="en-US" altLang="zh-CN" dirty="0" smtClean="0">
                <a:solidFill>
                  <a:srgbClr val="FF0000"/>
                </a:solidFill>
              </a:rPr>
              <a:t>9</a:t>
            </a:r>
            <a:r>
              <a:rPr lang="en-US" altLang="zh-CN" dirty="0"/>
              <a:t>'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lvl="1"/>
            <a:r>
              <a:rPr lang="zh-CN" altLang="en-US" dirty="0"/>
              <a:t>括号、标点符号、</a:t>
            </a:r>
            <a:r>
              <a:rPr lang="zh-CN" altLang="en-US" dirty="0" smtClean="0"/>
              <a:t>运算符</a:t>
            </a:r>
            <a:endParaRPr lang="en-US" altLang="zh-CN" dirty="0"/>
          </a:p>
          <a:p>
            <a:pPr lvl="1"/>
            <a:r>
              <a:rPr lang="zh-CN" altLang="en-US" dirty="0" smtClean="0"/>
              <a:t>特殊字符（空格、换行）</a:t>
            </a:r>
            <a:endParaRPr lang="en-US" altLang="zh-CN" dirty="0" smtClean="0"/>
          </a:p>
          <a:p>
            <a:pPr lvl="1"/>
            <a:r>
              <a:rPr lang="zh-CN" altLang="en-US" dirty="0"/>
              <a:t>附录</a:t>
            </a:r>
            <a:r>
              <a:rPr lang="en-US" altLang="zh-CN" dirty="0" smtClean="0"/>
              <a:t>B(ASCII</a:t>
            </a:r>
            <a:r>
              <a:rPr lang="zh-CN" altLang="en-US" dirty="0" smtClean="0"/>
              <a:t>码表）</a:t>
            </a:r>
            <a:endParaRPr lang="en-US" altLang="zh-CN" dirty="0" smtClean="0"/>
          </a:p>
          <a:p>
            <a:pPr marL="457200" lvl="1" indent="0">
              <a:buNone/>
            </a:pPr>
            <a:endParaRPr lang="en-US" altLang="zh-CN" dirty="0" smtClean="0"/>
          </a:p>
          <a:p>
            <a:endParaRPr lang="en-US" altLang="zh-CN" dirty="0">
              <a:solidFill>
                <a:srgbClr val="FF0000"/>
              </a:solidFill>
            </a:endParaRPr>
          </a:p>
          <a:p>
            <a:endParaRPr lang="en-US" altLang="zh-CN" dirty="0" smtClean="0">
              <a:solidFill>
                <a:srgbClr val="FF0000"/>
              </a:solidFill>
            </a:endParaRPr>
          </a:p>
        </p:txBody>
      </p:sp>
      <p:sp>
        <p:nvSpPr>
          <p:cNvPr id="20485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166D2E6D-973C-469D-B967-0EF871E202BE}" type="slidenum">
              <a:rPr lang="zh-CN" altLang="en-US" smtClean="0"/>
              <a:pPr/>
              <a:t>23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04348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字符的输入与输出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char 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err="1"/>
              <a:t>scanf</a:t>
            </a:r>
            <a:r>
              <a:rPr lang="en-US" altLang="zh-CN" dirty="0"/>
              <a:t>("</a:t>
            </a:r>
            <a:r>
              <a:rPr lang="en-US" altLang="zh-CN" dirty="0">
                <a:solidFill>
                  <a:srgbClr val="FFFF00"/>
                </a:solidFill>
              </a:rPr>
              <a:t>%c</a:t>
            </a:r>
            <a:r>
              <a:rPr lang="en-US" altLang="zh-CN" dirty="0"/>
              <a:t>", </a:t>
            </a:r>
            <a:r>
              <a:rPr lang="en-US" altLang="zh-CN" dirty="0">
                <a:solidFill>
                  <a:srgbClr val="FF0000"/>
                </a:solidFill>
              </a:rPr>
              <a:t>&amp;</a:t>
            </a:r>
            <a:r>
              <a:rPr lang="en-US" altLang="zh-CN" dirty="0" err="1"/>
              <a:t>ch</a:t>
            </a:r>
            <a:r>
              <a:rPr lang="en-US" altLang="zh-CN" dirty="0"/>
              <a:t>); /* </a:t>
            </a:r>
            <a:r>
              <a:rPr lang="zh-CN" altLang="en-US" dirty="0"/>
              <a:t>读入一个字符 </a:t>
            </a:r>
            <a:r>
              <a:rPr lang="en-US" altLang="zh-CN" dirty="0"/>
              <a:t>*/</a:t>
            </a:r>
          </a:p>
          <a:p>
            <a:pPr marL="0" indent="0">
              <a:buNone/>
            </a:pPr>
            <a:r>
              <a:rPr lang="en-US" altLang="zh-CN" dirty="0" err="1"/>
              <a:t>printf</a:t>
            </a:r>
            <a:r>
              <a:rPr lang="en-US" altLang="zh-CN" dirty="0"/>
              <a:t>("</a:t>
            </a:r>
            <a:r>
              <a:rPr lang="en-US" altLang="zh-CN" dirty="0">
                <a:solidFill>
                  <a:srgbClr val="FFFF00"/>
                </a:solidFill>
              </a:rPr>
              <a:t>%c</a:t>
            </a:r>
            <a:r>
              <a:rPr lang="en-US" altLang="zh-CN" dirty="0"/>
              <a:t>", </a:t>
            </a:r>
            <a:r>
              <a:rPr lang="en-US" altLang="zh-CN" dirty="0" err="1"/>
              <a:t>ch</a:t>
            </a:r>
            <a:r>
              <a:rPr lang="en-US" altLang="zh-CN" dirty="0"/>
              <a:t>); /* </a:t>
            </a:r>
            <a:r>
              <a:rPr lang="zh-CN" altLang="en-US" dirty="0"/>
              <a:t>输出字符</a:t>
            </a:r>
            <a:r>
              <a:rPr lang="en-US" altLang="zh-CN" dirty="0" err="1"/>
              <a:t>ch</a:t>
            </a:r>
            <a:r>
              <a:rPr lang="en-US" altLang="zh-CN" dirty="0"/>
              <a:t>   */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ch</a:t>
            </a:r>
            <a:r>
              <a:rPr lang="en-US" altLang="zh-CN" dirty="0" smtClean="0"/>
              <a:t> = </a:t>
            </a:r>
            <a:r>
              <a:rPr lang="en-US" altLang="zh-CN" dirty="0" err="1" smtClean="0">
                <a:solidFill>
                  <a:srgbClr val="FFFF00"/>
                </a:solidFill>
              </a:rPr>
              <a:t>getchar</a:t>
            </a:r>
            <a:r>
              <a:rPr lang="en-US" altLang="zh-CN" dirty="0" smtClean="0"/>
              <a:t>();   /* </a:t>
            </a:r>
            <a:r>
              <a:rPr lang="zh-CN" altLang="en-US" dirty="0" smtClean="0"/>
              <a:t>读入一个字符 </a:t>
            </a:r>
            <a:r>
              <a:rPr lang="en-US" altLang="zh-CN" dirty="0" smtClean="0"/>
              <a:t>*/</a:t>
            </a:r>
          </a:p>
          <a:p>
            <a:pPr marL="0" indent="0">
              <a:buNone/>
            </a:pPr>
            <a:r>
              <a:rPr lang="en-US" altLang="zh-CN" dirty="0" err="1">
                <a:solidFill>
                  <a:srgbClr val="FFFF00"/>
                </a:solidFill>
              </a:rPr>
              <a:t>putchar</a:t>
            </a:r>
            <a:r>
              <a:rPr lang="en-US" altLang="zh-CN" dirty="0" smtClean="0"/>
              <a:t>( 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 );    /* </a:t>
            </a:r>
            <a:r>
              <a:rPr lang="zh-CN" altLang="en-US" dirty="0" smtClean="0"/>
              <a:t>输出字符</a:t>
            </a:r>
            <a:r>
              <a:rPr lang="en-US" altLang="zh-CN" dirty="0" err="1" smtClean="0"/>
              <a:t>ch</a:t>
            </a:r>
            <a:r>
              <a:rPr lang="en-US" altLang="zh-CN" dirty="0"/>
              <a:t> </a:t>
            </a:r>
            <a:r>
              <a:rPr lang="en-US" altLang="zh-CN" dirty="0" smtClean="0"/>
              <a:t>  */</a:t>
            </a:r>
          </a:p>
          <a:p>
            <a:pPr marL="0" indent="0">
              <a:buNone/>
            </a:pPr>
            <a:endParaRPr lang="en-US" altLang="zh-CN" dirty="0" smtClean="0"/>
          </a:p>
          <a:p>
            <a:endParaRPr lang="en-US" altLang="zh-CN" dirty="0">
              <a:solidFill>
                <a:srgbClr val="FF0000"/>
              </a:solidFill>
            </a:endParaRPr>
          </a:p>
          <a:p>
            <a:endParaRPr lang="en-US" altLang="zh-CN" dirty="0" smtClean="0">
              <a:solidFill>
                <a:srgbClr val="FF0000"/>
              </a:solidFill>
            </a:endParaRPr>
          </a:p>
        </p:txBody>
      </p:sp>
      <p:sp>
        <p:nvSpPr>
          <p:cNvPr id="20485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166D2E6D-973C-469D-B967-0EF871E202BE}" type="slidenum">
              <a:rPr lang="zh-CN" altLang="en-US" smtClean="0"/>
              <a:pPr/>
              <a:t>24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118202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字符的</a:t>
            </a:r>
            <a:r>
              <a:rPr lang="en-US" altLang="zh-CN" dirty="0" smtClean="0"/>
              <a:t>ASCII</a:t>
            </a:r>
            <a:r>
              <a:rPr lang="zh-CN" altLang="en-US" dirty="0" smtClean="0"/>
              <a:t>码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每个字符都有一个</a:t>
            </a:r>
            <a:r>
              <a:rPr lang="zh-CN" altLang="en-US" dirty="0" smtClean="0">
                <a:solidFill>
                  <a:srgbClr val="FF0000"/>
                </a:solidFill>
              </a:rPr>
              <a:t>次序值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zh-CN" altLang="en-US" dirty="0" smtClean="0"/>
              <a:t>称为</a:t>
            </a:r>
            <a:r>
              <a:rPr lang="zh-CN" altLang="en-US" dirty="0"/>
              <a:t>它的</a:t>
            </a:r>
            <a:r>
              <a:rPr lang="en-US" altLang="zh-CN" dirty="0" smtClean="0">
                <a:solidFill>
                  <a:srgbClr val="FF0000"/>
                </a:solidFill>
              </a:rPr>
              <a:t>ASCII</a:t>
            </a:r>
            <a:r>
              <a:rPr lang="zh-CN" altLang="en-US" dirty="0" smtClean="0">
                <a:solidFill>
                  <a:srgbClr val="FF0000"/>
                </a:solidFill>
              </a:rPr>
              <a:t>码</a:t>
            </a:r>
            <a:r>
              <a:rPr lang="zh-CN" altLang="en-US" sz="3100" dirty="0" smtClean="0"/>
              <a:t>，参见附录</a:t>
            </a:r>
            <a:r>
              <a:rPr lang="en-US" altLang="zh-CN" sz="3100" dirty="0" smtClean="0"/>
              <a:t>B</a:t>
            </a:r>
            <a:r>
              <a:rPr lang="zh-CN" altLang="en-US" sz="3100" dirty="0"/>
              <a:t>（</a:t>
            </a:r>
            <a:r>
              <a:rPr lang="en-US" altLang="zh-CN" sz="3100" dirty="0" smtClean="0"/>
              <a:t>P334</a:t>
            </a:r>
            <a:r>
              <a:rPr lang="zh-CN" altLang="en-US" sz="3100" dirty="0" smtClean="0"/>
              <a:t>）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/>
              <a:t>字符类型占</a:t>
            </a:r>
            <a:r>
              <a:rPr lang="en-US" altLang="zh-CN" dirty="0" smtClean="0">
                <a:solidFill>
                  <a:srgbClr val="FF0000"/>
                </a:solidFill>
              </a:rPr>
              <a:t>1</a:t>
            </a:r>
            <a:r>
              <a:rPr lang="zh-CN" altLang="en-US" dirty="0" smtClean="0"/>
              <a:t>个字节（</a:t>
            </a:r>
            <a:r>
              <a:rPr lang="en-US" altLang="zh-CN" dirty="0" smtClean="0"/>
              <a:t>Byte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/>
              <a:t>字符</a:t>
            </a:r>
            <a:r>
              <a:rPr lang="zh-CN" altLang="en-US" dirty="0" smtClean="0"/>
              <a:t>类型可以认为是“</a:t>
            </a:r>
            <a:r>
              <a:rPr lang="zh-CN" altLang="en-US" dirty="0" smtClean="0">
                <a:solidFill>
                  <a:srgbClr val="FF0000"/>
                </a:solidFill>
              </a:rPr>
              <a:t>短</a:t>
            </a:r>
            <a:r>
              <a:rPr lang="zh-CN" altLang="en-US" dirty="0" smtClean="0"/>
              <a:t>”</a:t>
            </a:r>
            <a:r>
              <a:rPr lang="zh-CN" altLang="en-US" dirty="0" smtClean="0">
                <a:solidFill>
                  <a:srgbClr val="FF0000"/>
                </a:solidFill>
              </a:rPr>
              <a:t>整数</a:t>
            </a:r>
            <a:r>
              <a:rPr lang="zh-CN" altLang="en-US" dirty="0" smtClean="0"/>
              <a:t>，值等于其</a:t>
            </a:r>
            <a:r>
              <a:rPr lang="zh-CN" altLang="en-US" dirty="0"/>
              <a:t>它的</a:t>
            </a:r>
            <a:r>
              <a:rPr lang="en-US" altLang="zh-CN" dirty="0" smtClean="0"/>
              <a:t>ASCII</a:t>
            </a:r>
            <a:r>
              <a:rPr lang="zh-CN" altLang="en-US" dirty="0" smtClean="0"/>
              <a:t>码值。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字符可以比较大小</a:t>
            </a:r>
            <a:r>
              <a:rPr lang="zh-CN" altLang="en-US" dirty="0" smtClean="0">
                <a:solidFill>
                  <a:schemeClr val="tx1"/>
                </a:solidFill>
              </a:rPr>
              <a:t>（根据</a:t>
            </a:r>
            <a:r>
              <a:rPr lang="en-US" altLang="zh-CN" dirty="0" smtClean="0">
                <a:solidFill>
                  <a:schemeClr val="tx1"/>
                </a:solidFill>
              </a:rPr>
              <a:t>ASCII</a:t>
            </a:r>
            <a:r>
              <a:rPr lang="zh-CN" altLang="en-US" dirty="0" smtClean="0">
                <a:solidFill>
                  <a:schemeClr val="tx1"/>
                </a:solidFill>
              </a:rPr>
              <a:t>码值）</a:t>
            </a:r>
            <a:endParaRPr lang="en-US" altLang="zh-CN" dirty="0">
              <a:solidFill>
                <a:schemeClr val="tx1"/>
              </a:solidFill>
            </a:endParaRPr>
          </a:p>
          <a:p>
            <a:pPr lvl="1"/>
            <a:endParaRPr lang="en-US" altLang="zh-CN" dirty="0" smtClean="0"/>
          </a:p>
          <a:p>
            <a:endParaRPr lang="en-US" altLang="zh-CN" dirty="0">
              <a:solidFill>
                <a:srgbClr val="FF0000"/>
              </a:solidFill>
            </a:endParaRPr>
          </a:p>
          <a:p>
            <a:endParaRPr lang="en-US" altLang="zh-CN" dirty="0" smtClean="0">
              <a:solidFill>
                <a:srgbClr val="FF0000"/>
              </a:solidFill>
            </a:endParaRPr>
          </a:p>
        </p:txBody>
      </p:sp>
      <p:sp>
        <p:nvSpPr>
          <p:cNvPr id="20485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166D2E6D-973C-469D-B967-0EF871E202BE}" type="slidenum">
              <a:rPr lang="zh-CN" altLang="en-US" smtClean="0"/>
              <a:pPr/>
              <a:t>25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63997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字符的</a:t>
            </a:r>
            <a:r>
              <a:rPr lang="en-US" altLang="zh-CN" smtClean="0"/>
              <a:t>ASCII</a:t>
            </a:r>
            <a:r>
              <a:rPr lang="zh-CN" altLang="en-US" smtClean="0"/>
              <a:t>码（续）</a:t>
            </a:r>
            <a:endParaRPr lang="zh-CN" altLang="en-US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字母</a:t>
            </a:r>
            <a:r>
              <a:rPr lang="zh-CN" altLang="en-US" dirty="0"/>
              <a:t>的</a:t>
            </a:r>
            <a:r>
              <a:rPr lang="en-US" altLang="zh-CN" dirty="0"/>
              <a:t>ASCII</a:t>
            </a:r>
            <a:r>
              <a:rPr lang="zh-CN" altLang="en-US" dirty="0"/>
              <a:t>码</a:t>
            </a:r>
            <a:r>
              <a:rPr lang="zh-CN" altLang="en-US" dirty="0" smtClean="0"/>
              <a:t>值具有连续的、升序</a:t>
            </a:r>
            <a:endParaRPr lang="en-US" altLang="zh-CN" dirty="0" smtClean="0"/>
          </a:p>
          <a:p>
            <a:pPr lvl="1"/>
            <a:r>
              <a:rPr lang="en-US" altLang="zh-CN" dirty="0" err="1" smtClean="0">
                <a:solidFill>
                  <a:srgbClr val="FF0000"/>
                </a:solidFill>
              </a:rPr>
              <a:t>abcd</a:t>
            </a:r>
            <a:r>
              <a:rPr lang="en-US" altLang="zh-CN" dirty="0" smtClean="0">
                <a:solidFill>
                  <a:srgbClr val="FF0000"/>
                </a:solidFill>
              </a:rPr>
              <a:t>…z </a:t>
            </a:r>
            <a:r>
              <a:rPr lang="zh-CN" altLang="en-US" dirty="0" smtClean="0"/>
              <a:t>的</a:t>
            </a:r>
            <a:r>
              <a:rPr lang="en-US" altLang="zh-CN" dirty="0" smtClean="0"/>
              <a:t>ASCII</a:t>
            </a:r>
            <a:r>
              <a:rPr lang="zh-CN" altLang="en-US" dirty="0" smtClean="0"/>
              <a:t>码为</a:t>
            </a:r>
            <a:r>
              <a:rPr lang="en-US" altLang="zh-CN" dirty="0"/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97,98,99</a:t>
            </a:r>
            <a:r>
              <a:rPr lang="en-US" altLang="zh-CN" dirty="0">
                <a:solidFill>
                  <a:srgbClr val="FF0000"/>
                </a:solidFill>
              </a:rPr>
              <a:t>,…,</a:t>
            </a:r>
            <a:r>
              <a:rPr lang="en-US" altLang="zh-CN" dirty="0" smtClean="0">
                <a:solidFill>
                  <a:srgbClr val="FF0000"/>
                </a:solidFill>
              </a:rPr>
              <a:t>122</a:t>
            </a:r>
          </a:p>
          <a:p>
            <a:pPr lvl="1"/>
            <a:r>
              <a:rPr lang="en-US" altLang="zh-CN" dirty="0" smtClean="0">
                <a:solidFill>
                  <a:srgbClr val="FF0000"/>
                </a:solidFill>
              </a:rPr>
              <a:t>ABCD…Z </a:t>
            </a:r>
            <a:r>
              <a:rPr lang="zh-CN" altLang="en-US" dirty="0" smtClean="0"/>
              <a:t>的</a:t>
            </a:r>
            <a:r>
              <a:rPr lang="en-US" altLang="zh-CN" dirty="0"/>
              <a:t>ASCII</a:t>
            </a:r>
            <a:r>
              <a:rPr lang="zh-CN" altLang="en-US" dirty="0"/>
              <a:t>码</a:t>
            </a:r>
            <a:r>
              <a:rPr lang="zh-CN" altLang="en-US" dirty="0" smtClean="0"/>
              <a:t>为</a:t>
            </a:r>
            <a:r>
              <a:rPr lang="en-US" altLang="zh-CN" dirty="0"/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65,66,67</a:t>
            </a:r>
            <a:r>
              <a:rPr lang="en-US" altLang="zh-CN" dirty="0">
                <a:solidFill>
                  <a:srgbClr val="FF0000"/>
                </a:solidFill>
              </a:rPr>
              <a:t>,…,</a:t>
            </a:r>
            <a:r>
              <a:rPr lang="en-US" altLang="zh-CN" dirty="0" smtClean="0">
                <a:solidFill>
                  <a:srgbClr val="FF0000"/>
                </a:solidFill>
              </a:rPr>
              <a:t>90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 smtClean="0"/>
              <a:t>数字也具有</a:t>
            </a:r>
            <a:r>
              <a:rPr lang="zh-CN" altLang="en-US" dirty="0"/>
              <a:t>连续的、升序的</a:t>
            </a:r>
            <a:r>
              <a:rPr lang="en-US" altLang="zh-CN" dirty="0"/>
              <a:t>ASCII</a:t>
            </a:r>
            <a:r>
              <a:rPr lang="zh-CN" altLang="en-US" dirty="0" smtClean="0"/>
              <a:t>码值</a:t>
            </a:r>
            <a:endParaRPr lang="en-US" altLang="zh-CN" dirty="0"/>
          </a:p>
          <a:p>
            <a:pPr lvl="1"/>
            <a:r>
              <a:rPr lang="en-US" altLang="zh-CN" dirty="0" smtClean="0">
                <a:solidFill>
                  <a:srgbClr val="FF0000"/>
                </a:solidFill>
              </a:rPr>
              <a:t>012…9 </a:t>
            </a:r>
            <a:r>
              <a:rPr lang="zh-CN" altLang="en-US" dirty="0" smtClean="0"/>
              <a:t>的</a:t>
            </a:r>
            <a:r>
              <a:rPr lang="en-US" altLang="zh-CN" dirty="0" smtClean="0"/>
              <a:t>ASCII</a:t>
            </a:r>
            <a:r>
              <a:rPr lang="zh-CN" altLang="en-US" dirty="0" smtClean="0"/>
              <a:t>码为 </a:t>
            </a:r>
            <a:r>
              <a:rPr lang="en-US" altLang="zh-CN" dirty="0" smtClean="0">
                <a:solidFill>
                  <a:srgbClr val="FF0000"/>
                </a:solidFill>
              </a:rPr>
              <a:t>48,49,50</a:t>
            </a:r>
            <a:r>
              <a:rPr lang="en-US" altLang="zh-CN" dirty="0">
                <a:solidFill>
                  <a:srgbClr val="FF0000"/>
                </a:solidFill>
              </a:rPr>
              <a:t>,…</a:t>
            </a:r>
            <a:r>
              <a:rPr lang="en-US" altLang="zh-CN" dirty="0" smtClean="0">
                <a:solidFill>
                  <a:srgbClr val="FF0000"/>
                </a:solidFill>
              </a:rPr>
              <a:t>57</a:t>
            </a:r>
          </a:p>
          <a:p>
            <a:pPr lvl="1"/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  <p:sp>
        <p:nvSpPr>
          <p:cNvPr id="20485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166D2E6D-973C-469D-B967-0EF871E202BE}" type="slidenum">
              <a:rPr lang="zh-CN" altLang="en-US" smtClean="0"/>
              <a:pPr/>
              <a:t>26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62478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3</a:t>
            </a:r>
            <a:r>
              <a:rPr lang="en-US" altLang="zh-CN" dirty="0" smtClean="0"/>
              <a:t>) </a:t>
            </a:r>
            <a:r>
              <a:rPr lang="zh-CN" altLang="en-US" dirty="0" smtClean="0"/>
              <a:t>关系运算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关系运算有：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&gt;</a:t>
            </a:r>
            <a:r>
              <a:rPr lang="en-US" altLang="zh-CN" dirty="0" smtClean="0"/>
              <a:t>		</a:t>
            </a:r>
            <a:r>
              <a:rPr lang="zh-CN" altLang="en-US" dirty="0" smtClean="0"/>
              <a:t>例如 </a:t>
            </a:r>
            <a:r>
              <a:rPr lang="en-US" altLang="zh-CN" dirty="0" smtClean="0"/>
              <a:t>a &gt; b</a:t>
            </a:r>
          </a:p>
          <a:p>
            <a:pPr marL="400050" lvl="1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&lt;</a:t>
            </a:r>
            <a:r>
              <a:rPr lang="en-US" altLang="zh-CN" dirty="0"/>
              <a:t>		</a:t>
            </a:r>
            <a:r>
              <a:rPr lang="zh-CN" altLang="en-US" dirty="0"/>
              <a:t>例如 </a:t>
            </a:r>
            <a:r>
              <a:rPr lang="en-US" altLang="zh-CN" dirty="0" smtClean="0"/>
              <a:t>a &lt; b</a:t>
            </a:r>
          </a:p>
          <a:p>
            <a:pPr marL="400050" lvl="1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&gt;=</a:t>
            </a:r>
            <a:r>
              <a:rPr lang="en-US" altLang="zh-CN" dirty="0"/>
              <a:t>		</a:t>
            </a:r>
            <a:r>
              <a:rPr lang="zh-CN" altLang="en-US" dirty="0"/>
              <a:t>例如 </a:t>
            </a:r>
            <a:r>
              <a:rPr lang="en-US" altLang="zh-CN" dirty="0" smtClean="0"/>
              <a:t>a &gt;= b</a:t>
            </a:r>
          </a:p>
          <a:p>
            <a:pPr marL="400050" lvl="1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&lt;=</a:t>
            </a:r>
            <a:r>
              <a:rPr lang="en-US" altLang="zh-CN" dirty="0">
                <a:solidFill>
                  <a:srgbClr val="FF0000"/>
                </a:solidFill>
              </a:rPr>
              <a:t>	</a:t>
            </a:r>
            <a:r>
              <a:rPr lang="en-US" altLang="zh-CN" dirty="0"/>
              <a:t>	</a:t>
            </a:r>
            <a:r>
              <a:rPr lang="zh-CN" altLang="en-US" dirty="0"/>
              <a:t>例如 </a:t>
            </a:r>
            <a:r>
              <a:rPr lang="en-US" altLang="zh-CN" dirty="0" smtClean="0"/>
              <a:t>a &lt;= b</a:t>
            </a:r>
          </a:p>
          <a:p>
            <a:pPr marL="400050" lvl="1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==</a:t>
            </a:r>
            <a:r>
              <a:rPr lang="en-US" altLang="zh-CN" dirty="0">
                <a:solidFill>
                  <a:srgbClr val="FF0000"/>
                </a:solidFill>
              </a:rPr>
              <a:t>	</a:t>
            </a:r>
            <a:r>
              <a:rPr lang="en-US" altLang="zh-CN" dirty="0"/>
              <a:t>	</a:t>
            </a:r>
            <a:r>
              <a:rPr lang="zh-CN" altLang="en-US" dirty="0"/>
              <a:t>例如 </a:t>
            </a:r>
            <a:r>
              <a:rPr lang="en-US" altLang="zh-CN" dirty="0" smtClean="0"/>
              <a:t>a == b   </a:t>
            </a:r>
            <a:r>
              <a:rPr lang="zh-CN" altLang="en-US" dirty="0" smtClean="0">
                <a:solidFill>
                  <a:schemeClr val="tx1"/>
                </a:solidFill>
              </a:rPr>
              <a:t>注意区分 </a:t>
            </a:r>
            <a:r>
              <a:rPr lang="en-US" altLang="zh-CN" dirty="0" smtClean="0">
                <a:solidFill>
                  <a:srgbClr val="FF0000"/>
                </a:solidFill>
              </a:rPr>
              <a:t>=</a:t>
            </a:r>
            <a:r>
              <a:rPr lang="en-US" altLang="zh-CN" dirty="0" smtClean="0"/>
              <a:t> </a:t>
            </a:r>
            <a:r>
              <a:rPr lang="zh-CN" altLang="en-US" dirty="0" smtClean="0"/>
              <a:t>和 </a:t>
            </a:r>
            <a:r>
              <a:rPr lang="en-US" altLang="zh-CN" dirty="0" smtClean="0">
                <a:solidFill>
                  <a:srgbClr val="FF0000"/>
                </a:solidFill>
              </a:rPr>
              <a:t>==</a:t>
            </a:r>
            <a:endParaRPr lang="en-US" altLang="zh-CN" dirty="0"/>
          </a:p>
          <a:p>
            <a:pPr marL="400050" lvl="1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!=	</a:t>
            </a:r>
            <a:r>
              <a:rPr lang="en-US" altLang="zh-CN" dirty="0"/>
              <a:t>	</a:t>
            </a:r>
            <a:r>
              <a:rPr lang="zh-CN" altLang="en-US" dirty="0"/>
              <a:t>例如 </a:t>
            </a:r>
            <a:r>
              <a:rPr lang="en-US" altLang="zh-CN" dirty="0" smtClean="0"/>
              <a:t>a != b</a:t>
            </a:r>
            <a:endParaRPr lang="en-US" altLang="zh-CN" dirty="0"/>
          </a:p>
          <a:p>
            <a:r>
              <a:rPr lang="zh-CN" altLang="en-US" dirty="0"/>
              <a:t>结果</a:t>
            </a:r>
            <a:r>
              <a:rPr lang="zh-CN" altLang="en-US" dirty="0" smtClean="0"/>
              <a:t>为</a:t>
            </a:r>
            <a:r>
              <a:rPr lang="zh-CN" altLang="en-US" dirty="0" smtClean="0">
                <a:solidFill>
                  <a:srgbClr val="FF0000"/>
                </a:solidFill>
              </a:rPr>
              <a:t>逻辑值</a:t>
            </a:r>
            <a:r>
              <a:rPr lang="zh-CN" altLang="en-US" dirty="0" smtClean="0"/>
              <a:t>：</a:t>
            </a:r>
            <a:r>
              <a:rPr lang="zh-CN" altLang="en-US" dirty="0" smtClean="0">
                <a:solidFill>
                  <a:srgbClr val="FF0000"/>
                </a:solidFill>
              </a:rPr>
              <a:t>真</a:t>
            </a:r>
            <a:r>
              <a:rPr lang="zh-CN" altLang="en-US" dirty="0" smtClean="0"/>
              <a:t>或</a:t>
            </a:r>
            <a:r>
              <a:rPr lang="zh-CN" altLang="en-US" dirty="0" smtClean="0">
                <a:solidFill>
                  <a:srgbClr val="FF0000"/>
                </a:solidFill>
              </a:rPr>
              <a:t>假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>
                <a:solidFill>
                  <a:srgbClr val="FF0000"/>
                </a:solidFill>
              </a:rPr>
              <a:t>真</a:t>
            </a:r>
            <a:r>
              <a:rPr lang="zh-CN" altLang="en-US" dirty="0" smtClean="0"/>
              <a:t>的值为</a:t>
            </a:r>
            <a:r>
              <a:rPr lang="en-US" altLang="zh-CN" dirty="0">
                <a:solidFill>
                  <a:srgbClr val="FF0000"/>
                </a:solidFill>
              </a:rPr>
              <a:t>1</a:t>
            </a:r>
            <a:r>
              <a:rPr lang="zh-CN" altLang="en-US" dirty="0"/>
              <a:t>，</a:t>
            </a:r>
            <a:r>
              <a:rPr lang="zh-CN" altLang="en-US" dirty="0">
                <a:solidFill>
                  <a:srgbClr val="FF0000"/>
                </a:solidFill>
              </a:rPr>
              <a:t>假</a:t>
            </a:r>
            <a:r>
              <a:rPr lang="zh-CN" altLang="en-US" dirty="0" smtClean="0"/>
              <a:t>的值为</a:t>
            </a:r>
            <a:r>
              <a:rPr lang="en-US" altLang="zh-CN" dirty="0">
                <a:solidFill>
                  <a:srgbClr val="FF0000"/>
                </a:solidFill>
              </a:rPr>
              <a:t>0</a:t>
            </a:r>
          </a:p>
          <a:p>
            <a:endParaRPr lang="en-US" altLang="zh-CN" dirty="0" smtClean="0">
              <a:solidFill>
                <a:srgbClr val="FF0000"/>
              </a:solidFill>
            </a:endParaRPr>
          </a:p>
        </p:txBody>
      </p:sp>
      <p:sp>
        <p:nvSpPr>
          <p:cNvPr id="20485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166D2E6D-973C-469D-B967-0EF871E202BE}" type="slidenum">
              <a:rPr lang="zh-CN" altLang="en-US" smtClean="0"/>
              <a:pPr/>
              <a:t>27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859375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4</a:t>
            </a:r>
            <a:r>
              <a:rPr lang="en-US" altLang="zh-CN" dirty="0" smtClean="0"/>
              <a:t>) </a:t>
            </a:r>
            <a:r>
              <a:rPr lang="zh-CN" altLang="en-US" dirty="0" smtClean="0"/>
              <a:t>逻辑运算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zh-CN" altLang="en-US" dirty="0">
                <a:solidFill>
                  <a:srgbClr val="FFFF00"/>
                </a:solidFill>
              </a:rPr>
              <a:t>&amp;&amp; </a:t>
            </a:r>
            <a:r>
              <a:rPr lang="zh-CN" altLang="en-US" dirty="0">
                <a:solidFill>
                  <a:srgbClr val="FF0000"/>
                </a:solidFill>
              </a:rPr>
              <a:t>逻辑</a:t>
            </a:r>
            <a:r>
              <a:rPr lang="zh-CN" altLang="en-US" dirty="0" smtClean="0">
                <a:solidFill>
                  <a:srgbClr val="FF0000"/>
                </a:solidFill>
              </a:rPr>
              <a:t>与：</a:t>
            </a:r>
            <a:r>
              <a:rPr lang="zh-CN" altLang="en-US" dirty="0" smtClean="0">
                <a:solidFill>
                  <a:srgbClr val="FFFF00"/>
                </a:solidFill>
              </a:rPr>
              <a:t> </a:t>
            </a:r>
            <a:r>
              <a:rPr lang="en-US" altLang="zh-CN" dirty="0"/>
              <a:t>a &amp;&amp; b </a:t>
            </a:r>
            <a:r>
              <a:rPr lang="zh-CN" altLang="en-US" dirty="0"/>
              <a:t>为真 </a:t>
            </a:r>
            <a:r>
              <a:rPr lang="en-US" altLang="zh-CN" dirty="0"/>
              <a:t>&lt;=&gt; a</a:t>
            </a:r>
            <a:r>
              <a:rPr lang="zh-CN" altLang="en-US" dirty="0"/>
              <a:t>和</a:t>
            </a:r>
            <a:r>
              <a:rPr lang="en-US" altLang="zh-CN" dirty="0"/>
              <a:t>b</a:t>
            </a:r>
            <a:r>
              <a:rPr lang="zh-CN" altLang="en-US" dirty="0"/>
              <a:t>都为真</a:t>
            </a:r>
            <a:endParaRPr lang="en-US" altLang="zh-CN" dirty="0"/>
          </a:p>
          <a:p>
            <a:pPr>
              <a:buNone/>
            </a:pPr>
            <a:r>
              <a:rPr lang="en-US" altLang="zh-CN" dirty="0">
                <a:solidFill>
                  <a:srgbClr val="FFFF00"/>
                </a:solidFill>
              </a:rPr>
              <a:t>            </a:t>
            </a:r>
            <a:r>
              <a:rPr lang="en-US" altLang="zh-CN" dirty="0"/>
              <a:t>a &amp;&amp; b </a:t>
            </a:r>
            <a:r>
              <a:rPr lang="zh-CN" altLang="en-US" dirty="0"/>
              <a:t>为假 </a:t>
            </a:r>
            <a:r>
              <a:rPr lang="en-US" altLang="zh-CN" dirty="0"/>
              <a:t>&lt;=&gt; a</a:t>
            </a:r>
            <a:r>
              <a:rPr lang="zh-CN" altLang="en-US" dirty="0"/>
              <a:t>和</a:t>
            </a:r>
            <a:r>
              <a:rPr lang="en-US" altLang="zh-CN" dirty="0"/>
              <a:t>b</a:t>
            </a:r>
            <a:r>
              <a:rPr lang="zh-CN" altLang="en-US" dirty="0"/>
              <a:t>不全为真</a:t>
            </a:r>
            <a:endParaRPr lang="en-US" altLang="zh-CN" dirty="0"/>
          </a:p>
          <a:p>
            <a:pPr>
              <a:buNone/>
            </a:pPr>
            <a:r>
              <a:rPr lang="en-US" altLang="zh-CN" dirty="0">
                <a:solidFill>
                  <a:srgbClr val="FFFF00"/>
                </a:solidFill>
              </a:rPr>
              <a:t>                           </a:t>
            </a:r>
            <a:r>
              <a:rPr lang="zh-CN" altLang="en-US" dirty="0"/>
              <a:t>（至少一个为假）</a:t>
            </a:r>
            <a:endParaRPr lang="en-US" altLang="zh-CN" dirty="0"/>
          </a:p>
          <a:p>
            <a:pPr>
              <a:buNone/>
            </a:pPr>
            <a:r>
              <a:rPr lang="zh-CN" altLang="en-US" dirty="0">
                <a:solidFill>
                  <a:srgbClr val="FFFF00"/>
                </a:solidFill>
              </a:rPr>
              <a:t>|| </a:t>
            </a:r>
            <a:r>
              <a:rPr lang="zh-CN" altLang="en-US" dirty="0">
                <a:solidFill>
                  <a:srgbClr val="FF0000"/>
                </a:solidFill>
              </a:rPr>
              <a:t>逻辑</a:t>
            </a:r>
            <a:r>
              <a:rPr lang="zh-CN" altLang="en-US" dirty="0" smtClean="0">
                <a:solidFill>
                  <a:srgbClr val="FF0000"/>
                </a:solidFill>
              </a:rPr>
              <a:t>或： </a:t>
            </a:r>
            <a:r>
              <a:rPr lang="en-US" altLang="zh-CN" dirty="0"/>
              <a:t>a || b </a:t>
            </a:r>
            <a:r>
              <a:rPr lang="zh-CN" altLang="en-US" dirty="0"/>
              <a:t>为真 </a:t>
            </a:r>
            <a:r>
              <a:rPr lang="en-US" altLang="zh-CN" dirty="0"/>
              <a:t>&lt;=&gt; a</a:t>
            </a:r>
            <a:r>
              <a:rPr lang="zh-CN" altLang="en-US" dirty="0"/>
              <a:t>和</a:t>
            </a:r>
            <a:r>
              <a:rPr lang="en-US" altLang="zh-CN" dirty="0"/>
              <a:t>b</a:t>
            </a:r>
            <a:r>
              <a:rPr lang="zh-CN" altLang="en-US" dirty="0"/>
              <a:t>不全为假</a:t>
            </a:r>
            <a:endParaRPr lang="en-US" altLang="zh-CN" dirty="0"/>
          </a:p>
          <a:p>
            <a:pPr>
              <a:buNone/>
            </a:pPr>
            <a:r>
              <a:rPr lang="zh-CN" altLang="en-US" dirty="0">
                <a:solidFill>
                  <a:srgbClr val="FFFF00"/>
                </a:solidFill>
              </a:rPr>
              <a:t>                      </a:t>
            </a:r>
            <a:r>
              <a:rPr lang="en-US" altLang="zh-CN" dirty="0">
                <a:solidFill>
                  <a:srgbClr val="FFFF00"/>
                </a:solidFill>
              </a:rPr>
              <a:t>     </a:t>
            </a:r>
            <a:r>
              <a:rPr lang="zh-CN" altLang="en-US" dirty="0"/>
              <a:t>（至少一个为真）</a:t>
            </a:r>
            <a:endParaRPr lang="en-US" altLang="zh-CN" dirty="0"/>
          </a:p>
          <a:p>
            <a:pPr>
              <a:buNone/>
            </a:pPr>
            <a:r>
              <a:rPr lang="zh-CN" altLang="en-US" dirty="0">
                <a:solidFill>
                  <a:srgbClr val="FFFF00"/>
                </a:solidFill>
              </a:rPr>
              <a:t> ! </a:t>
            </a:r>
            <a:r>
              <a:rPr lang="zh-CN" altLang="en-US" dirty="0">
                <a:solidFill>
                  <a:srgbClr val="FF0000"/>
                </a:solidFill>
              </a:rPr>
              <a:t>逻辑</a:t>
            </a:r>
            <a:r>
              <a:rPr lang="zh-CN" altLang="en-US" dirty="0" smtClean="0">
                <a:solidFill>
                  <a:srgbClr val="FF0000"/>
                </a:solidFill>
              </a:rPr>
              <a:t>非：  </a:t>
            </a:r>
            <a:r>
              <a:rPr lang="en-US" altLang="zh-CN" dirty="0"/>
              <a:t>! a </a:t>
            </a:r>
            <a:r>
              <a:rPr lang="zh-CN" altLang="en-US" dirty="0"/>
              <a:t>为真   </a:t>
            </a:r>
            <a:r>
              <a:rPr lang="en-US" altLang="zh-CN" dirty="0"/>
              <a:t>&lt;=&gt; a</a:t>
            </a:r>
            <a:r>
              <a:rPr lang="zh-CN" altLang="en-US" dirty="0"/>
              <a:t>为假</a:t>
            </a:r>
            <a:endParaRPr lang="en-US" altLang="zh-CN" dirty="0"/>
          </a:p>
          <a:p>
            <a:pPr>
              <a:buNone/>
            </a:pPr>
            <a:r>
              <a:rPr lang="zh-CN" altLang="en-US" dirty="0"/>
              <a:t>             </a:t>
            </a:r>
            <a:r>
              <a:rPr lang="en-US" altLang="zh-CN" dirty="0"/>
              <a:t>! a</a:t>
            </a:r>
            <a:r>
              <a:rPr lang="en-US" altLang="zh-CN" dirty="0" smtClean="0"/>
              <a:t> </a:t>
            </a:r>
            <a:r>
              <a:rPr lang="zh-CN" altLang="en-US" dirty="0"/>
              <a:t>为假   </a:t>
            </a:r>
            <a:r>
              <a:rPr lang="en-US" altLang="zh-CN" dirty="0"/>
              <a:t>&lt;=&gt; a</a:t>
            </a:r>
            <a:r>
              <a:rPr lang="zh-CN" altLang="en-US" dirty="0"/>
              <a:t>为真 </a:t>
            </a:r>
            <a:endParaRPr lang="zh-CN" altLang="en-US" dirty="0">
              <a:solidFill>
                <a:schemeClr val="accent1"/>
              </a:solidFill>
            </a:endParaRPr>
          </a:p>
          <a:p>
            <a:endParaRPr lang="en-US" altLang="zh-CN" dirty="0" smtClean="0">
              <a:solidFill>
                <a:srgbClr val="FF0000"/>
              </a:solidFill>
            </a:endParaRPr>
          </a:p>
        </p:txBody>
      </p:sp>
      <p:sp>
        <p:nvSpPr>
          <p:cNvPr id="20485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166D2E6D-973C-469D-B967-0EF871E202BE}" type="slidenum">
              <a:rPr lang="zh-CN" altLang="en-US" smtClean="0"/>
              <a:pPr/>
              <a:t>28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8598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/>
              <a:t>a</a:t>
            </a:r>
            <a:r>
              <a:rPr lang="zh-CN" altLang="en-US" dirty="0" smtClean="0"/>
              <a:t>与</a:t>
            </a:r>
            <a:r>
              <a:rPr lang="en-US" altLang="zh-CN" dirty="0" smtClean="0"/>
              <a:t>b</a:t>
            </a:r>
            <a:r>
              <a:rPr lang="zh-CN" altLang="en-US" dirty="0" smtClean="0"/>
              <a:t>的逻辑运算</a:t>
            </a:r>
          </a:p>
        </p:txBody>
      </p:sp>
      <p:sp>
        <p:nvSpPr>
          <p:cNvPr id="14341" name="灯片编号占位符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fld id="{44CE50F7-30FF-40CB-BC97-84F8D767B32A}" type="slidenum">
              <a:rPr lang="zh-CN" altLang="en-US" smtClean="0">
                <a:latin typeface="Arial Black" pitchFamily="34" charset="0"/>
              </a:rPr>
              <a:pPr eaLnBrk="1" hangingPunct="1"/>
              <a:t>29</a:t>
            </a:fld>
            <a:endParaRPr lang="en-US" altLang="zh-CN" smtClean="0">
              <a:latin typeface="Arial Black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3608" y="2492896"/>
            <a:ext cx="6984776" cy="286232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1" eaLnBrk="1" hangingPunct="1">
              <a:buFont typeface="Wingdings" pitchFamily="2" charset="2"/>
              <a:buNone/>
            </a:pPr>
            <a:r>
              <a:rPr lang="en-US" altLang="zh-CN" sz="36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a    </a:t>
            </a:r>
            <a:r>
              <a:rPr lang="en-US" altLang="zh-CN" sz="36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b </a:t>
            </a:r>
            <a:r>
              <a:rPr lang="en-US" altLang="zh-CN" sz="36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   </a:t>
            </a:r>
            <a:r>
              <a:rPr lang="en-US" altLang="zh-CN" sz="36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a&amp;&amp;b  </a:t>
            </a:r>
            <a:r>
              <a:rPr lang="en-US" altLang="zh-CN" sz="36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a</a:t>
            </a:r>
            <a:r>
              <a:rPr lang="en-US" altLang="zh-CN" sz="36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||b </a:t>
            </a:r>
            <a:r>
              <a:rPr lang="en-US" altLang="zh-CN" sz="36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 </a:t>
            </a:r>
            <a:r>
              <a:rPr lang="en-US" altLang="zh-CN" sz="36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!</a:t>
            </a:r>
            <a:r>
              <a:rPr lang="en-US" altLang="zh-CN" sz="36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a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0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  0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 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0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 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0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1</a:t>
            </a:r>
            <a:endParaRPr lang="zh-CN" altLang="en-US" sz="3600" dirty="0">
              <a:latin typeface="楷体" pitchFamily="49" charset="-122"/>
              <a:ea typeface="楷体" pitchFamily="49" charset="-122"/>
            </a:endParaRPr>
          </a:p>
          <a:p>
            <a:pPr lvl="1"/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0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  1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   </a:t>
            </a:r>
            <a:r>
              <a:rPr lang="en-US" altLang="zh-CN" sz="3600" dirty="0">
                <a:latin typeface="楷体" pitchFamily="49" charset="-122"/>
                <a:ea typeface="楷体" pitchFamily="49" charset="-122"/>
              </a:rPr>
              <a:t>0</a:t>
            </a:r>
            <a:r>
              <a:rPr lang="zh-CN" altLang="en-US" sz="3600" dirty="0">
                <a:latin typeface="楷体" pitchFamily="49" charset="-122"/>
                <a:ea typeface="楷体" pitchFamily="49" charset="-122"/>
              </a:rPr>
              <a:t>   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1</a:t>
            </a:r>
          </a:p>
          <a:p>
            <a:pPr lvl="1"/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  </a:t>
            </a:r>
            <a:r>
              <a:rPr lang="en-US" altLang="zh-CN" sz="3600" dirty="0">
                <a:latin typeface="楷体" pitchFamily="49" charset="-122"/>
                <a:ea typeface="楷体" pitchFamily="49" charset="-122"/>
              </a:rPr>
              <a:t>0</a:t>
            </a:r>
            <a:r>
              <a:rPr lang="zh-CN" altLang="en-US" sz="3600" dirty="0">
                <a:latin typeface="楷体" pitchFamily="49" charset="-122"/>
                <a:ea typeface="楷体" pitchFamily="49" charset="-122"/>
              </a:rPr>
              <a:t>     </a:t>
            </a:r>
            <a:r>
              <a:rPr lang="en-US" altLang="zh-CN" sz="3600" dirty="0">
                <a:latin typeface="楷体" pitchFamily="49" charset="-122"/>
                <a:ea typeface="楷体" pitchFamily="49" charset="-122"/>
              </a:rPr>
              <a:t>0</a:t>
            </a:r>
            <a:r>
              <a:rPr lang="zh-CN" altLang="en-US" sz="3600" dirty="0">
                <a:latin typeface="楷体" pitchFamily="49" charset="-122"/>
                <a:ea typeface="楷体" pitchFamily="49" charset="-122"/>
              </a:rPr>
              <a:t>   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0</a:t>
            </a:r>
          </a:p>
          <a:p>
            <a:pPr lvl="1"/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  1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 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   </a:t>
            </a:r>
            <a:r>
              <a:rPr lang="en-US" altLang="zh-CN" sz="3600" dirty="0" smtClean="0"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3600" dirty="0" smtClean="0">
                <a:latin typeface="楷体" pitchFamily="49" charset="-122"/>
                <a:ea typeface="楷体" pitchFamily="49" charset="-122"/>
              </a:rPr>
              <a:t>    </a:t>
            </a:r>
            <a:r>
              <a:rPr lang="en-US" altLang="zh-CN" sz="3600" dirty="0">
                <a:latin typeface="楷体" pitchFamily="49" charset="-122"/>
                <a:ea typeface="楷体" pitchFamily="49" charset="-122"/>
              </a:rPr>
              <a:t>0</a:t>
            </a:r>
            <a:endParaRPr lang="zh-CN" altLang="en-US" sz="3600" dirty="0"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9985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常见疏漏、错误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画蛇添足：</a:t>
            </a:r>
            <a:r>
              <a:rPr lang="en-US" altLang="zh-CN" dirty="0" smtClean="0"/>
              <a:t>for</a:t>
            </a:r>
            <a:r>
              <a:rPr lang="zh-CN" altLang="en-US" dirty="0" smtClean="0"/>
              <a:t>语句</a:t>
            </a:r>
            <a:r>
              <a:rPr lang="zh-CN" altLang="en-US" dirty="0"/>
              <a:t>多了</a:t>
            </a:r>
            <a:r>
              <a:rPr lang="zh-CN" altLang="en-US" dirty="0" smtClean="0">
                <a:solidFill>
                  <a:srgbClr val="FF0000"/>
                </a:solidFill>
              </a:rPr>
              <a:t>分号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dirty="0"/>
              <a:t> </a:t>
            </a:r>
            <a:r>
              <a:rPr lang="zh-CN" altLang="en-US" dirty="0" smtClean="0"/>
              <a:t>   </a:t>
            </a:r>
            <a:r>
              <a:rPr lang="en-US" altLang="zh-CN" dirty="0" smtClean="0"/>
              <a:t>for( i=0; i&lt;n; i++ )</a:t>
            </a:r>
            <a:r>
              <a:rPr lang="en-US" altLang="zh-CN" dirty="0" smtClean="0">
                <a:solidFill>
                  <a:srgbClr val="FF0000"/>
                </a:solidFill>
              </a:rPr>
              <a:t>;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      </a:t>
            </a:r>
            <a:r>
              <a:rPr lang="en-US" altLang="zh-CN" dirty="0"/>
              <a:t>sum = sum +i</a:t>
            </a:r>
            <a:r>
              <a:rPr lang="en-US" altLang="zh-CN" dirty="0" smtClean="0"/>
              <a:t>;</a:t>
            </a:r>
          </a:p>
          <a:p>
            <a:r>
              <a:rPr lang="zh-CN" altLang="en-US" dirty="0" smtClean="0"/>
              <a:t>复合语句没有括号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	for</a:t>
            </a:r>
            <a:r>
              <a:rPr lang="en-US" altLang="zh-CN" dirty="0"/>
              <a:t>( i=0; i&lt;n; i++ </a:t>
            </a:r>
            <a:r>
              <a:rPr lang="en-US" altLang="zh-CN" dirty="0" smtClean="0"/>
              <a:t>)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</a:t>
            </a:r>
            <a:r>
              <a:rPr lang="en-US" altLang="zh-CN" dirty="0" smtClean="0"/>
              <a:t> item </a:t>
            </a:r>
            <a:r>
              <a:rPr lang="en-US" altLang="zh-CN" dirty="0"/>
              <a:t>= 1.0/(2*i-1</a:t>
            </a:r>
            <a:r>
              <a:rPr lang="en-US" altLang="zh-CN" dirty="0" smtClean="0"/>
              <a:t>)</a:t>
            </a:r>
            <a:r>
              <a:rPr lang="en-US" altLang="zh-CN" dirty="0"/>
              <a:t>;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       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dirty="0" smtClean="0"/>
              <a:t>sum </a:t>
            </a:r>
            <a:r>
              <a:rPr lang="en-US" altLang="zh-CN" dirty="0"/>
              <a:t>= sum </a:t>
            </a:r>
            <a:r>
              <a:rPr lang="en-US" altLang="zh-CN" dirty="0" smtClean="0"/>
              <a:t>+ item;</a:t>
            </a:r>
            <a:endParaRPr lang="en-US" altLang="zh-CN" dirty="0"/>
          </a:p>
          <a:p>
            <a:endParaRPr lang="en-US" altLang="zh-CN" dirty="0"/>
          </a:p>
          <a:p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993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逻辑运算运用</a:t>
            </a:r>
            <a:endParaRPr lang="zh-CN" altLang="en-US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判断字符 </a:t>
            </a:r>
            <a:r>
              <a:rPr lang="en-US" altLang="zh-CN" dirty="0" err="1" smtClean="0">
                <a:solidFill>
                  <a:srgbClr val="FF0000"/>
                </a:solidFill>
              </a:rPr>
              <a:t>ch</a:t>
            </a:r>
            <a:r>
              <a:rPr lang="en-US" altLang="zh-CN" dirty="0" smtClean="0"/>
              <a:t> </a:t>
            </a:r>
            <a:r>
              <a:rPr lang="zh-CN" altLang="en-US" dirty="0" smtClean="0"/>
              <a:t>是否为</a:t>
            </a:r>
            <a:r>
              <a:rPr lang="zh-CN" altLang="en-US" dirty="0" smtClean="0">
                <a:solidFill>
                  <a:srgbClr val="FF0000"/>
                </a:solidFill>
              </a:rPr>
              <a:t>数字字符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     </a:t>
            </a:r>
            <a:r>
              <a:rPr lang="en-US" altLang="zh-CN" dirty="0" err="1" smtClean="0"/>
              <a:t>ch</a:t>
            </a:r>
            <a:r>
              <a:rPr lang="en-US" altLang="zh-CN" dirty="0"/>
              <a:t>&gt;='0' &amp;&amp; 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&lt;='9</a:t>
            </a:r>
            <a:r>
              <a:rPr lang="en-US" altLang="zh-CN" dirty="0"/>
              <a:t>' </a:t>
            </a:r>
            <a:endParaRPr lang="en-US" altLang="zh-CN" dirty="0" smtClean="0"/>
          </a:p>
          <a:p>
            <a:pPr marL="457200" lvl="1" indent="0">
              <a:buNone/>
            </a:pP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if( 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&gt;='0' &amp;&amp; 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 &lt;='9' )</a:t>
            </a:r>
          </a:p>
          <a:p>
            <a:pPr marL="45720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>
                <a:solidFill>
                  <a:schemeClr val="tx1"/>
                </a:solidFill>
              </a:rPr>
              <a:t>printf</a:t>
            </a:r>
            <a:r>
              <a:rPr lang="en-US" altLang="zh-CN" dirty="0" smtClean="0">
                <a:solidFill>
                  <a:schemeClr val="tx1"/>
                </a:solidFill>
              </a:rPr>
              <a:t>("It is a digital\n");</a:t>
            </a:r>
          </a:p>
          <a:p>
            <a:pPr marL="457200" lvl="1" indent="0">
              <a:buNone/>
            </a:pPr>
            <a:r>
              <a:rPr lang="en-US" altLang="zh-CN" dirty="0" smtClean="0"/>
              <a:t>else</a:t>
            </a:r>
          </a:p>
          <a:p>
            <a:pPr marL="457200" lvl="1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>
                <a:solidFill>
                  <a:schemeClr val="tx1"/>
                </a:solidFill>
              </a:rPr>
              <a:t>printf</a:t>
            </a:r>
            <a:r>
              <a:rPr lang="en-US" altLang="zh-CN" dirty="0">
                <a:solidFill>
                  <a:schemeClr val="tx1"/>
                </a:solidFill>
              </a:rPr>
              <a:t>("It is NOT a digital\n");</a:t>
            </a:r>
          </a:p>
          <a:p>
            <a:pPr marL="457200" lvl="1" indent="0">
              <a:buNone/>
            </a:pPr>
            <a:endParaRPr lang="en-US" altLang="zh-CN" dirty="0" smtClean="0"/>
          </a:p>
        </p:txBody>
      </p:sp>
      <p:sp>
        <p:nvSpPr>
          <p:cNvPr id="20485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166D2E6D-973C-469D-B967-0EF871E202BE}" type="slidenum">
              <a:rPr lang="zh-CN" altLang="en-US" smtClean="0"/>
              <a:pPr/>
              <a:t>30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969781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逻辑运算运用</a:t>
            </a:r>
            <a:r>
              <a:rPr lang="zh-CN" altLang="en-US" dirty="0"/>
              <a:t>（</a:t>
            </a:r>
            <a:r>
              <a:rPr lang="zh-CN" altLang="en-US" dirty="0" smtClean="0"/>
              <a:t>续）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CN" altLang="en-US" dirty="0" smtClean="0"/>
              <a:t>判断字符 </a:t>
            </a:r>
            <a:r>
              <a:rPr lang="en-US" altLang="zh-CN" dirty="0" err="1" smtClean="0">
                <a:solidFill>
                  <a:srgbClr val="FF0000"/>
                </a:solidFill>
              </a:rPr>
              <a:t>ch</a:t>
            </a:r>
            <a:r>
              <a:rPr lang="en-US" altLang="zh-CN" dirty="0" smtClean="0"/>
              <a:t> </a:t>
            </a:r>
            <a:r>
              <a:rPr lang="zh-CN" altLang="en-US" dirty="0" smtClean="0"/>
              <a:t>是否为</a:t>
            </a:r>
            <a:r>
              <a:rPr lang="zh-CN" altLang="en-US" dirty="0" smtClean="0">
                <a:solidFill>
                  <a:srgbClr val="FF0000"/>
                </a:solidFill>
              </a:rPr>
              <a:t>小</a:t>
            </a:r>
            <a:r>
              <a:rPr lang="zh-CN" altLang="en-US" dirty="0" smtClean="0"/>
              <a:t>写</a:t>
            </a:r>
            <a:r>
              <a:rPr lang="zh-CN" altLang="en-US" dirty="0" smtClean="0">
                <a:solidFill>
                  <a:srgbClr val="FF0000"/>
                </a:solidFill>
              </a:rPr>
              <a:t>字母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     </a:t>
            </a:r>
            <a:r>
              <a:rPr lang="en-US" altLang="zh-CN" dirty="0" err="1"/>
              <a:t>ch</a:t>
            </a:r>
            <a:r>
              <a:rPr lang="en-US" altLang="zh-CN" dirty="0"/>
              <a:t>&gt;='a' &amp;&amp; </a:t>
            </a:r>
            <a:r>
              <a:rPr lang="en-US" altLang="zh-CN" dirty="0" err="1"/>
              <a:t>ch</a:t>
            </a:r>
            <a:r>
              <a:rPr lang="en-US" altLang="zh-CN" dirty="0"/>
              <a:t>&lt;='z' </a:t>
            </a:r>
            <a:endParaRPr lang="en-US" altLang="zh-CN" dirty="0" smtClean="0"/>
          </a:p>
          <a:p>
            <a:pPr marL="457200" lvl="1" indent="0">
              <a:buNone/>
            </a:pPr>
            <a:endParaRPr lang="en-US" altLang="zh-CN" dirty="0" smtClean="0"/>
          </a:p>
          <a:p>
            <a:r>
              <a:rPr lang="zh-CN" altLang="en-US" dirty="0"/>
              <a:t>判断字符 </a:t>
            </a:r>
            <a:r>
              <a:rPr lang="en-US" altLang="zh-CN" dirty="0" err="1">
                <a:solidFill>
                  <a:srgbClr val="FF0000"/>
                </a:solidFill>
              </a:rPr>
              <a:t>ch</a:t>
            </a:r>
            <a:r>
              <a:rPr lang="en-US" altLang="zh-CN" dirty="0"/>
              <a:t> </a:t>
            </a:r>
            <a:r>
              <a:rPr lang="zh-CN" altLang="en-US" dirty="0"/>
              <a:t>是否</a:t>
            </a:r>
            <a:r>
              <a:rPr lang="zh-CN" altLang="en-US" dirty="0" smtClean="0"/>
              <a:t>为</a:t>
            </a:r>
            <a:r>
              <a:rPr lang="zh-CN" altLang="en-US" dirty="0">
                <a:solidFill>
                  <a:srgbClr val="FF0000"/>
                </a:solidFill>
              </a:rPr>
              <a:t>大</a:t>
            </a:r>
            <a:r>
              <a:rPr lang="zh-CN" altLang="en-US" dirty="0" smtClean="0"/>
              <a:t>写</a:t>
            </a:r>
            <a:r>
              <a:rPr lang="zh-CN" altLang="en-US" dirty="0" smtClean="0">
                <a:solidFill>
                  <a:srgbClr val="FF0000"/>
                </a:solidFill>
              </a:rPr>
              <a:t>字母</a:t>
            </a:r>
            <a:endParaRPr lang="en-US" altLang="zh-CN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     </a:t>
            </a:r>
            <a:r>
              <a:rPr lang="en-US" altLang="zh-CN" dirty="0" err="1"/>
              <a:t>ch</a:t>
            </a:r>
            <a:r>
              <a:rPr lang="en-US" altLang="zh-CN" dirty="0" smtClean="0"/>
              <a:t>&gt;='A' </a:t>
            </a:r>
            <a:r>
              <a:rPr lang="en-US" altLang="zh-CN" dirty="0"/>
              <a:t>&amp;&amp; </a:t>
            </a:r>
            <a:r>
              <a:rPr lang="en-US" altLang="zh-CN" dirty="0" err="1"/>
              <a:t>ch</a:t>
            </a:r>
            <a:r>
              <a:rPr lang="en-US" altLang="zh-CN" dirty="0" smtClean="0"/>
              <a:t>&lt;='Z' </a:t>
            </a:r>
            <a:endParaRPr lang="en-US" altLang="zh-CN" dirty="0"/>
          </a:p>
          <a:p>
            <a:pPr marL="457200" lvl="1" indent="0">
              <a:buNone/>
            </a:pPr>
            <a:endParaRPr lang="en-US" altLang="zh-CN" dirty="0" smtClean="0"/>
          </a:p>
          <a:p>
            <a:r>
              <a:rPr lang="zh-CN" altLang="en-US" dirty="0"/>
              <a:t>判断字符 </a:t>
            </a:r>
            <a:r>
              <a:rPr lang="en-US" altLang="zh-CN" dirty="0" err="1">
                <a:solidFill>
                  <a:srgbClr val="FF0000"/>
                </a:solidFill>
              </a:rPr>
              <a:t>ch</a:t>
            </a:r>
            <a:r>
              <a:rPr lang="en-US" altLang="zh-CN" dirty="0"/>
              <a:t> </a:t>
            </a:r>
            <a:r>
              <a:rPr lang="zh-CN" altLang="en-US" dirty="0"/>
              <a:t>是否</a:t>
            </a:r>
            <a:r>
              <a:rPr lang="zh-CN" altLang="en-US" dirty="0" smtClean="0"/>
              <a:t>为</a:t>
            </a:r>
            <a:r>
              <a:rPr lang="zh-CN" altLang="en-US" dirty="0" smtClean="0">
                <a:solidFill>
                  <a:srgbClr val="FF0000"/>
                </a:solidFill>
              </a:rPr>
              <a:t>字母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altLang="zh-CN" dirty="0" smtClean="0"/>
              <a:t> </a:t>
            </a:r>
          </a:p>
          <a:p>
            <a:pPr marL="457200" lvl="1" indent="0">
              <a:buNone/>
            </a:pPr>
            <a:r>
              <a:rPr lang="en-US" altLang="zh-CN" dirty="0" smtClean="0"/>
              <a:t>(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&gt;='a' &amp;&amp; 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&lt;='z') || (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&gt;='A' &amp;&amp; 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&lt;='Z')</a:t>
            </a:r>
          </a:p>
        </p:txBody>
      </p:sp>
      <p:sp>
        <p:nvSpPr>
          <p:cNvPr id="20485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166D2E6D-973C-469D-B967-0EF871E202BE}" type="slidenum">
              <a:rPr lang="zh-CN" altLang="en-US" smtClean="0"/>
              <a:pPr/>
              <a:t>31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67800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逻辑运算运用</a:t>
            </a:r>
            <a:r>
              <a:rPr lang="zh-CN" altLang="en-US" dirty="0"/>
              <a:t>（</a:t>
            </a:r>
            <a:r>
              <a:rPr lang="zh-CN" altLang="en-US" dirty="0" smtClean="0"/>
              <a:t>续）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CN" altLang="en-US" dirty="0"/>
              <a:t>润</a:t>
            </a:r>
            <a:r>
              <a:rPr lang="zh-CN" altLang="en-US" dirty="0" smtClean="0"/>
              <a:t>年判断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被</a:t>
            </a:r>
            <a:r>
              <a:rPr lang="en-US" altLang="zh-CN" dirty="0" smtClean="0"/>
              <a:t>4</a:t>
            </a:r>
            <a:r>
              <a:rPr lang="zh-CN" altLang="en-US" dirty="0" smtClean="0"/>
              <a:t>整除，但是不能被</a:t>
            </a:r>
            <a:r>
              <a:rPr lang="en-US" altLang="zh-CN" dirty="0" smtClean="0"/>
              <a:t>100</a:t>
            </a:r>
            <a:r>
              <a:rPr lang="zh-CN" altLang="en-US" dirty="0" smtClean="0"/>
              <a:t>整除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或者被</a:t>
            </a:r>
            <a:r>
              <a:rPr lang="en-US" altLang="zh-CN" dirty="0" smtClean="0"/>
              <a:t>400</a:t>
            </a:r>
            <a:r>
              <a:rPr lang="zh-CN" altLang="en-US" dirty="0" smtClean="0"/>
              <a:t>整除</a:t>
            </a:r>
            <a:endParaRPr lang="en-US" altLang="zh-CN" dirty="0" smtClean="0"/>
          </a:p>
          <a:p>
            <a:pPr lvl="1"/>
            <a:endParaRPr lang="en-US" altLang="zh-CN" dirty="0"/>
          </a:p>
          <a:p>
            <a:pPr marL="457200" lvl="1" indent="0">
              <a:buNone/>
            </a:pPr>
            <a:r>
              <a:rPr lang="en-US" altLang="zh-CN" dirty="0" err="1" smtClean="0">
                <a:solidFill>
                  <a:schemeClr val="tx1"/>
                </a:solidFill>
              </a:rPr>
              <a:t>int</a:t>
            </a:r>
            <a:r>
              <a:rPr lang="en-US" altLang="zh-CN" dirty="0">
                <a:solidFill>
                  <a:schemeClr val="tx1"/>
                </a:solidFill>
              </a:rPr>
              <a:t> </a:t>
            </a:r>
            <a:r>
              <a:rPr lang="en-US" altLang="zh-CN" dirty="0" smtClean="0">
                <a:solidFill>
                  <a:schemeClr val="tx1"/>
                </a:solidFill>
              </a:rPr>
              <a:t>year;</a:t>
            </a:r>
          </a:p>
          <a:p>
            <a:pPr marL="457200" lvl="1" indent="0">
              <a:buNone/>
            </a:pPr>
            <a:endParaRPr lang="en-US" altLang="zh-CN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altLang="zh-CN" dirty="0" err="1" smtClean="0">
                <a:solidFill>
                  <a:schemeClr val="tx1"/>
                </a:solidFill>
              </a:rPr>
              <a:t>scanf</a:t>
            </a:r>
            <a:r>
              <a:rPr lang="en-US" altLang="zh-CN" dirty="0" smtClean="0">
                <a:solidFill>
                  <a:schemeClr val="tx1"/>
                </a:solidFill>
              </a:rPr>
              <a:t>( "%d</a:t>
            </a:r>
            <a:r>
              <a:rPr lang="en-US" altLang="zh-CN" dirty="0">
                <a:solidFill>
                  <a:schemeClr val="tx1"/>
                </a:solidFill>
              </a:rPr>
              <a:t>"</a:t>
            </a:r>
            <a:r>
              <a:rPr lang="en-US" altLang="zh-CN" dirty="0" smtClean="0">
                <a:solidFill>
                  <a:schemeClr val="tx1"/>
                </a:solidFill>
              </a:rPr>
              <a:t>, &amp;year);</a:t>
            </a:r>
          </a:p>
          <a:p>
            <a:pPr marL="457200" lvl="1" indent="0">
              <a:buNone/>
            </a:pPr>
            <a:r>
              <a:rPr lang="en-US" altLang="zh-CN" dirty="0" smtClean="0">
                <a:solidFill>
                  <a:schemeClr val="tx1"/>
                </a:solidFill>
              </a:rPr>
              <a:t>if( </a:t>
            </a:r>
            <a:r>
              <a:rPr lang="en-US" altLang="zh-CN" dirty="0" smtClean="0">
                <a:solidFill>
                  <a:srgbClr val="FF0000"/>
                </a:solidFill>
              </a:rPr>
              <a:t>(</a:t>
            </a:r>
            <a:r>
              <a:rPr lang="en-US" altLang="zh-CN" dirty="0" smtClean="0"/>
              <a:t>year%4==0 &amp;&amp; year%100!=0</a:t>
            </a:r>
            <a:r>
              <a:rPr lang="en-US" altLang="zh-CN" dirty="0" smtClean="0">
                <a:solidFill>
                  <a:srgbClr val="FF0000"/>
                </a:solidFill>
              </a:rPr>
              <a:t>)</a:t>
            </a:r>
            <a:r>
              <a:rPr lang="en-US" altLang="zh-CN" dirty="0" smtClean="0"/>
              <a:t> || year%400==0 </a:t>
            </a:r>
            <a:r>
              <a:rPr lang="en-US" altLang="zh-CN" dirty="0" smtClean="0">
                <a:solidFill>
                  <a:schemeClr val="tx1"/>
                </a:solidFill>
              </a:rPr>
              <a:t>)</a:t>
            </a:r>
          </a:p>
          <a:p>
            <a:pPr marL="457200" lvl="1" indent="0">
              <a:buNone/>
            </a:pPr>
            <a:r>
              <a:rPr lang="en-US" altLang="zh-CN" dirty="0">
                <a:solidFill>
                  <a:schemeClr val="tx1"/>
                </a:solidFill>
              </a:rPr>
              <a:t> </a:t>
            </a:r>
            <a:r>
              <a:rPr lang="en-US" altLang="zh-CN" dirty="0" smtClean="0">
                <a:solidFill>
                  <a:schemeClr val="tx1"/>
                </a:solidFill>
              </a:rPr>
              <a:t>  </a:t>
            </a:r>
            <a:r>
              <a:rPr lang="en-US" altLang="zh-CN" dirty="0" err="1" smtClean="0">
                <a:solidFill>
                  <a:schemeClr val="tx1"/>
                </a:solidFill>
              </a:rPr>
              <a:t>printf</a:t>
            </a:r>
            <a:r>
              <a:rPr lang="en-US" altLang="zh-CN" dirty="0" smtClean="0">
                <a:solidFill>
                  <a:schemeClr val="tx1"/>
                </a:solidFill>
              </a:rPr>
              <a:t>(</a:t>
            </a:r>
            <a:r>
              <a:rPr lang="en-US" altLang="zh-CN" dirty="0">
                <a:solidFill>
                  <a:schemeClr val="tx1"/>
                </a:solidFill>
              </a:rPr>
              <a:t>"</a:t>
            </a:r>
            <a:r>
              <a:rPr lang="en-US" altLang="zh-CN" dirty="0" smtClean="0">
                <a:solidFill>
                  <a:schemeClr val="tx1"/>
                </a:solidFill>
              </a:rPr>
              <a:t>%d is a leap year\n", year);</a:t>
            </a:r>
          </a:p>
          <a:p>
            <a:pPr marL="457200" lvl="1" indent="0">
              <a:buNone/>
            </a:pPr>
            <a:r>
              <a:rPr lang="en-US" altLang="zh-CN" dirty="0" smtClean="0">
                <a:solidFill>
                  <a:schemeClr val="tx1"/>
                </a:solidFill>
              </a:rPr>
              <a:t>else</a:t>
            </a:r>
          </a:p>
          <a:p>
            <a:pPr marL="457200" lvl="1" indent="0">
              <a:buNone/>
            </a:pPr>
            <a:r>
              <a:rPr lang="en-US" altLang="zh-CN" dirty="0" smtClean="0">
                <a:solidFill>
                  <a:schemeClr val="tx1"/>
                </a:solidFill>
              </a:rPr>
              <a:t>   </a:t>
            </a:r>
            <a:r>
              <a:rPr lang="en-US" altLang="zh-CN" dirty="0" err="1">
                <a:solidFill>
                  <a:schemeClr val="tx1"/>
                </a:solidFill>
              </a:rPr>
              <a:t>printf</a:t>
            </a:r>
            <a:r>
              <a:rPr lang="en-US" altLang="zh-CN" dirty="0" smtClean="0">
                <a:solidFill>
                  <a:schemeClr val="tx1"/>
                </a:solidFill>
              </a:rPr>
              <a:t>(</a:t>
            </a:r>
            <a:r>
              <a:rPr lang="en-US" altLang="zh-CN" dirty="0">
                <a:solidFill>
                  <a:schemeClr val="tx1"/>
                </a:solidFill>
              </a:rPr>
              <a:t>"</a:t>
            </a:r>
            <a:r>
              <a:rPr lang="en-US" altLang="zh-CN" dirty="0" smtClean="0">
                <a:solidFill>
                  <a:schemeClr val="tx1"/>
                </a:solidFill>
              </a:rPr>
              <a:t>%</a:t>
            </a:r>
            <a:r>
              <a:rPr lang="en-US" altLang="zh-CN" dirty="0">
                <a:solidFill>
                  <a:schemeClr val="tx1"/>
                </a:solidFill>
              </a:rPr>
              <a:t>d is </a:t>
            </a:r>
            <a:r>
              <a:rPr lang="en-US" altLang="zh-CN" dirty="0" smtClean="0">
                <a:solidFill>
                  <a:schemeClr val="tx1"/>
                </a:solidFill>
              </a:rPr>
              <a:t>NOT a leap </a:t>
            </a:r>
            <a:r>
              <a:rPr lang="en-US" altLang="zh-CN" dirty="0">
                <a:solidFill>
                  <a:schemeClr val="tx1"/>
                </a:solidFill>
              </a:rPr>
              <a:t>year\n", year</a:t>
            </a:r>
            <a:r>
              <a:rPr lang="en-US" altLang="zh-CN" dirty="0" smtClean="0">
                <a:solidFill>
                  <a:schemeClr val="tx1"/>
                </a:solidFill>
              </a:rPr>
              <a:t>);</a:t>
            </a:r>
            <a:endParaRPr lang="en-US" altLang="zh-CN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altLang="zh-CN" dirty="0" smtClean="0"/>
              <a:t>    </a:t>
            </a:r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</p:txBody>
      </p:sp>
      <p:sp>
        <p:nvSpPr>
          <p:cNvPr id="20485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166D2E6D-973C-469D-B967-0EF871E202BE}" type="slidenum">
              <a:rPr lang="zh-CN" altLang="en-US" smtClean="0"/>
              <a:pPr/>
              <a:t>32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83882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逻辑运算运用</a:t>
            </a:r>
            <a:r>
              <a:rPr lang="zh-CN" altLang="en-US" dirty="0"/>
              <a:t>（</a:t>
            </a:r>
            <a:r>
              <a:rPr lang="zh-CN" altLang="en-US" dirty="0" smtClean="0"/>
              <a:t>续）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b="1" dirty="0" smtClean="0">
                <a:latin typeface="宋体" pitchFamily="2" charset="-122"/>
              </a:rPr>
              <a:t>[</a:t>
            </a:r>
            <a:r>
              <a:rPr lang="zh-CN" altLang="en-US" b="1" dirty="0" smtClean="0">
                <a:latin typeface="宋体" pitchFamily="2" charset="-122"/>
              </a:rPr>
              <a:t>例</a:t>
            </a:r>
            <a:r>
              <a:rPr lang="en-US" altLang="zh-CN" b="1" dirty="0" smtClean="0">
                <a:latin typeface="宋体" pitchFamily="2" charset="-122"/>
              </a:rPr>
              <a:t>3-7] </a:t>
            </a:r>
            <a:r>
              <a:rPr lang="zh-CN" altLang="en-US" dirty="0" smtClean="0">
                <a:latin typeface="宋体" pitchFamily="2" charset="-122"/>
              </a:rPr>
              <a:t>输入</a:t>
            </a:r>
            <a:r>
              <a:rPr lang="zh-CN" altLang="en-US" dirty="0">
                <a:solidFill>
                  <a:srgbClr val="FF0000"/>
                </a:solidFill>
                <a:ea typeface="Arial Unicode MS" pitchFamily="34" charset="-122"/>
                <a:cs typeface="Arial Unicode MS" pitchFamily="34" charset="-122"/>
              </a:rPr>
              <a:t>10</a:t>
            </a:r>
            <a:r>
              <a:rPr lang="zh-CN" altLang="en-US" dirty="0">
                <a:latin typeface="宋体" pitchFamily="2" charset="-122"/>
              </a:rPr>
              <a:t>个字符</a:t>
            </a:r>
            <a:r>
              <a:rPr lang="zh-CN" altLang="en-US" dirty="0" smtClean="0">
                <a:latin typeface="宋体" pitchFamily="2" charset="-122"/>
              </a:rPr>
              <a:t>，统计其中英文字母、数字字符和</a:t>
            </a:r>
            <a:r>
              <a:rPr lang="zh-CN" altLang="en-US" dirty="0">
                <a:latin typeface="宋体" pitchFamily="2" charset="-122"/>
              </a:rPr>
              <a:t>其他字符的个数</a:t>
            </a:r>
            <a:r>
              <a:rPr lang="zh-CN" altLang="en-US" dirty="0" smtClean="0">
                <a:latin typeface="宋体" pitchFamily="2" charset="-122"/>
              </a:rPr>
              <a:t>。</a:t>
            </a:r>
            <a:endParaRPr lang="en-US" altLang="zh-CN" dirty="0" smtClean="0">
              <a:latin typeface="宋体" pitchFamily="2" charset="-122"/>
            </a:endParaRPr>
          </a:p>
          <a:p>
            <a:pPr marL="0" indent="0">
              <a:buNone/>
            </a:pPr>
            <a:endParaRPr lang="en-US" altLang="zh-CN" dirty="0" smtClean="0">
              <a:latin typeface="宋体" pitchFamily="2" charset="-122"/>
            </a:endParaRPr>
          </a:p>
          <a:p>
            <a:pPr marL="0" indent="0">
              <a:buNone/>
            </a:pPr>
            <a:r>
              <a:rPr lang="en-US" altLang="zh-CN" sz="2600" dirty="0" err="1"/>
              <a:t>int</a:t>
            </a:r>
            <a:r>
              <a:rPr lang="en-US" altLang="zh-CN" sz="2600" dirty="0"/>
              <a:t> letter, digit, other, i;</a:t>
            </a:r>
          </a:p>
          <a:p>
            <a:pPr marL="0" indent="0">
              <a:buNone/>
            </a:pPr>
            <a:r>
              <a:rPr lang="en-US" altLang="zh-CN" sz="2600" dirty="0"/>
              <a:t>char </a:t>
            </a:r>
            <a:r>
              <a:rPr lang="en-US" altLang="zh-CN" sz="2600" dirty="0" err="1"/>
              <a:t>ch</a:t>
            </a:r>
            <a:r>
              <a:rPr lang="en-US" altLang="zh-CN" sz="2600" dirty="0"/>
              <a:t>;</a:t>
            </a:r>
          </a:p>
          <a:p>
            <a:pPr marL="0" indent="0">
              <a:buNone/>
            </a:pPr>
            <a:endParaRPr lang="en-US" altLang="zh-CN" sz="2600" dirty="0"/>
          </a:p>
          <a:p>
            <a:pPr marL="0" indent="0">
              <a:buNone/>
            </a:pPr>
            <a:r>
              <a:rPr lang="en-US" altLang="zh-CN" sz="2600" dirty="0"/>
              <a:t>letter = 0;</a:t>
            </a:r>
          </a:p>
          <a:p>
            <a:pPr marL="0" indent="0">
              <a:buNone/>
            </a:pPr>
            <a:r>
              <a:rPr lang="en-US" altLang="zh-CN" sz="2600" dirty="0"/>
              <a:t>digit = 0;</a:t>
            </a:r>
          </a:p>
          <a:p>
            <a:pPr marL="0" indent="0">
              <a:buNone/>
            </a:pPr>
            <a:r>
              <a:rPr lang="en-US" altLang="zh-CN" sz="2600" dirty="0" smtClean="0"/>
              <a:t>other </a:t>
            </a:r>
            <a:r>
              <a:rPr lang="en-US" altLang="zh-CN" sz="2600" dirty="0"/>
              <a:t>= 0</a:t>
            </a:r>
            <a:r>
              <a:rPr lang="en-US" altLang="zh-CN" sz="2600" dirty="0" smtClean="0"/>
              <a:t>;</a:t>
            </a:r>
          </a:p>
        </p:txBody>
      </p:sp>
      <p:sp>
        <p:nvSpPr>
          <p:cNvPr id="20485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166D2E6D-973C-469D-B967-0EF871E202BE}" type="slidenum">
              <a:rPr lang="zh-CN" altLang="en-US" smtClean="0"/>
              <a:pPr/>
              <a:t>33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4017912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逻辑运算运用</a:t>
            </a:r>
            <a:r>
              <a:rPr lang="zh-CN" altLang="en-US" dirty="0"/>
              <a:t>（</a:t>
            </a:r>
            <a:r>
              <a:rPr lang="zh-CN" altLang="en-US" dirty="0" smtClean="0"/>
              <a:t>续）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sz="2600" dirty="0" err="1" smtClean="0"/>
              <a:t>printf</a:t>
            </a:r>
            <a:r>
              <a:rPr lang="en-US" altLang="zh-CN" sz="2600" dirty="0" smtClean="0"/>
              <a:t>("Enter 10 characters:");</a:t>
            </a:r>
          </a:p>
          <a:p>
            <a:pPr marL="0" indent="0">
              <a:buNone/>
            </a:pPr>
            <a:r>
              <a:rPr lang="en-US" altLang="zh-CN" sz="2600" dirty="0" smtClean="0">
                <a:solidFill>
                  <a:srgbClr val="FFFF00"/>
                </a:solidFill>
              </a:rPr>
              <a:t>for( i=0; i&lt;10; i++ )</a:t>
            </a:r>
          </a:p>
          <a:p>
            <a:pPr marL="0" indent="0">
              <a:buNone/>
            </a:pPr>
            <a:r>
              <a:rPr lang="en-US" altLang="zh-CN" sz="2600" dirty="0" smtClean="0">
                <a:solidFill>
                  <a:srgbClr val="FF0000"/>
                </a:solidFill>
              </a:rPr>
              <a:t>{</a:t>
            </a:r>
          </a:p>
          <a:p>
            <a:pPr marL="0" indent="0">
              <a:buNone/>
            </a:pPr>
            <a:r>
              <a:rPr lang="en-US" altLang="zh-CN" sz="2600" dirty="0"/>
              <a:t> </a:t>
            </a:r>
            <a:r>
              <a:rPr lang="en-US" altLang="zh-CN" sz="2600" dirty="0" smtClean="0"/>
              <a:t>  </a:t>
            </a:r>
            <a:r>
              <a:rPr lang="en-US" altLang="zh-CN" sz="2600" dirty="0" err="1" smtClean="0"/>
              <a:t>ch</a:t>
            </a:r>
            <a:r>
              <a:rPr lang="en-US" altLang="zh-CN" sz="2600" dirty="0" smtClean="0"/>
              <a:t> = </a:t>
            </a:r>
            <a:r>
              <a:rPr lang="en-US" altLang="zh-CN" sz="2600" dirty="0" err="1" smtClean="0"/>
              <a:t>getchar</a:t>
            </a:r>
            <a:r>
              <a:rPr lang="en-US" altLang="zh-CN" sz="2600" dirty="0" smtClean="0"/>
              <a:t>();</a:t>
            </a:r>
          </a:p>
          <a:p>
            <a:pPr marL="0" indent="0">
              <a:buNone/>
            </a:pPr>
            <a:r>
              <a:rPr lang="en-US" altLang="zh-CN" sz="2600" dirty="0"/>
              <a:t> </a:t>
            </a:r>
            <a:r>
              <a:rPr lang="en-US" altLang="zh-CN" sz="2600" dirty="0" smtClean="0"/>
              <a:t>  if( </a:t>
            </a:r>
            <a:r>
              <a:rPr lang="en-US" altLang="zh-CN" sz="2600" dirty="0" err="1" smtClean="0">
                <a:solidFill>
                  <a:srgbClr val="FFFF00"/>
                </a:solidFill>
              </a:rPr>
              <a:t>ch</a:t>
            </a:r>
            <a:r>
              <a:rPr lang="en-US" altLang="zh-CN" sz="2600" dirty="0" smtClean="0">
                <a:solidFill>
                  <a:srgbClr val="FFFF00"/>
                </a:solidFill>
              </a:rPr>
              <a:t>&gt;='a</a:t>
            </a:r>
            <a:r>
              <a:rPr lang="en-US" altLang="zh-CN" sz="2600" dirty="0">
                <a:solidFill>
                  <a:srgbClr val="FFFF00"/>
                </a:solidFill>
              </a:rPr>
              <a:t>'</a:t>
            </a:r>
            <a:r>
              <a:rPr lang="en-US" altLang="zh-CN" sz="2600" dirty="0" smtClean="0">
                <a:solidFill>
                  <a:srgbClr val="FFFF00"/>
                </a:solidFill>
              </a:rPr>
              <a:t> &amp;&amp; </a:t>
            </a:r>
            <a:r>
              <a:rPr lang="en-US" altLang="zh-CN" sz="2600" dirty="0" err="1" smtClean="0">
                <a:solidFill>
                  <a:srgbClr val="FFFF00"/>
                </a:solidFill>
              </a:rPr>
              <a:t>ch</a:t>
            </a:r>
            <a:r>
              <a:rPr lang="en-US" altLang="zh-CN" sz="2600" dirty="0" smtClean="0">
                <a:solidFill>
                  <a:srgbClr val="FFFF00"/>
                </a:solidFill>
              </a:rPr>
              <a:t>&lt;='z</a:t>
            </a:r>
            <a:r>
              <a:rPr lang="en-US" altLang="zh-CN" sz="2600" dirty="0">
                <a:solidFill>
                  <a:srgbClr val="FFFF00"/>
                </a:solidFill>
              </a:rPr>
              <a:t>'</a:t>
            </a:r>
            <a:r>
              <a:rPr lang="en-US" altLang="zh-CN" sz="2600" dirty="0" smtClean="0">
                <a:solidFill>
                  <a:srgbClr val="FFFF00"/>
                </a:solidFill>
              </a:rPr>
              <a:t> || </a:t>
            </a:r>
            <a:r>
              <a:rPr lang="en-US" altLang="zh-CN" sz="2600" dirty="0" err="1" smtClean="0">
                <a:solidFill>
                  <a:srgbClr val="FFFF00"/>
                </a:solidFill>
              </a:rPr>
              <a:t>ch</a:t>
            </a:r>
            <a:r>
              <a:rPr lang="en-US" altLang="zh-CN" sz="2600" dirty="0" smtClean="0">
                <a:solidFill>
                  <a:srgbClr val="FFFF00"/>
                </a:solidFill>
              </a:rPr>
              <a:t>&gt;='A</a:t>
            </a:r>
            <a:r>
              <a:rPr lang="en-US" altLang="zh-CN" sz="2600" dirty="0">
                <a:solidFill>
                  <a:srgbClr val="FFFF00"/>
                </a:solidFill>
              </a:rPr>
              <a:t>'</a:t>
            </a:r>
            <a:r>
              <a:rPr lang="en-US" altLang="zh-CN" sz="2600" dirty="0" smtClean="0">
                <a:solidFill>
                  <a:srgbClr val="FFFF00"/>
                </a:solidFill>
              </a:rPr>
              <a:t> &amp;&amp; </a:t>
            </a:r>
            <a:r>
              <a:rPr lang="en-US" altLang="zh-CN" sz="2600" dirty="0" err="1" smtClean="0">
                <a:solidFill>
                  <a:srgbClr val="FFFF00"/>
                </a:solidFill>
              </a:rPr>
              <a:t>ch</a:t>
            </a:r>
            <a:r>
              <a:rPr lang="en-US" altLang="zh-CN" sz="2600" dirty="0" smtClean="0">
                <a:solidFill>
                  <a:srgbClr val="FFFF00"/>
                </a:solidFill>
              </a:rPr>
              <a:t>&lt;='Z' </a:t>
            </a:r>
            <a:r>
              <a:rPr lang="en-US" altLang="zh-CN" sz="2600" dirty="0" smtClean="0"/>
              <a:t>)</a:t>
            </a:r>
          </a:p>
          <a:p>
            <a:pPr marL="0" indent="0">
              <a:buNone/>
            </a:pPr>
            <a:r>
              <a:rPr lang="en-US" altLang="zh-CN" sz="2600" dirty="0"/>
              <a:t> </a:t>
            </a:r>
            <a:r>
              <a:rPr lang="en-US" altLang="zh-CN" sz="2600" dirty="0" smtClean="0"/>
              <a:t>      </a:t>
            </a:r>
            <a:r>
              <a:rPr lang="en-US" altLang="zh-CN" sz="2600" dirty="0" smtClean="0">
                <a:solidFill>
                  <a:srgbClr val="FF0000"/>
                </a:solidFill>
              </a:rPr>
              <a:t>letter</a:t>
            </a:r>
            <a:r>
              <a:rPr lang="en-US" altLang="zh-CN" sz="2600" dirty="0" smtClean="0"/>
              <a:t> ++;</a:t>
            </a:r>
          </a:p>
          <a:p>
            <a:pPr marL="0" indent="0">
              <a:buNone/>
            </a:pPr>
            <a:r>
              <a:rPr lang="en-US" altLang="zh-CN" sz="2600" dirty="0"/>
              <a:t> </a:t>
            </a:r>
            <a:r>
              <a:rPr lang="en-US" altLang="zh-CN" sz="2600" dirty="0" smtClean="0"/>
              <a:t>  else if( </a:t>
            </a:r>
            <a:r>
              <a:rPr lang="en-US" altLang="zh-CN" sz="2600" dirty="0" err="1" smtClean="0">
                <a:solidFill>
                  <a:srgbClr val="FFFF00"/>
                </a:solidFill>
              </a:rPr>
              <a:t>ch</a:t>
            </a:r>
            <a:r>
              <a:rPr lang="en-US" altLang="zh-CN" sz="2600" dirty="0" smtClean="0">
                <a:solidFill>
                  <a:srgbClr val="FFFF00"/>
                </a:solidFill>
              </a:rPr>
              <a:t>&gt;='0</a:t>
            </a:r>
            <a:r>
              <a:rPr lang="en-US" altLang="zh-CN" sz="2600" dirty="0">
                <a:solidFill>
                  <a:srgbClr val="FFFF00"/>
                </a:solidFill>
              </a:rPr>
              <a:t>'</a:t>
            </a:r>
            <a:r>
              <a:rPr lang="en-US" altLang="zh-CN" sz="2600" dirty="0" smtClean="0">
                <a:solidFill>
                  <a:srgbClr val="FFFF00"/>
                </a:solidFill>
              </a:rPr>
              <a:t> &amp;&amp; </a:t>
            </a:r>
            <a:r>
              <a:rPr lang="en-US" altLang="zh-CN" sz="2600" dirty="0" err="1" smtClean="0">
                <a:solidFill>
                  <a:srgbClr val="FFFF00"/>
                </a:solidFill>
              </a:rPr>
              <a:t>ch</a:t>
            </a:r>
            <a:r>
              <a:rPr lang="en-US" altLang="zh-CN" sz="2600" dirty="0" smtClean="0">
                <a:solidFill>
                  <a:srgbClr val="FFFF00"/>
                </a:solidFill>
              </a:rPr>
              <a:t>&lt;='9</a:t>
            </a:r>
            <a:r>
              <a:rPr lang="en-US" altLang="zh-CN" sz="2600" dirty="0">
                <a:solidFill>
                  <a:srgbClr val="FFFF00"/>
                </a:solidFill>
              </a:rPr>
              <a:t>'</a:t>
            </a:r>
            <a:r>
              <a:rPr lang="en-US" altLang="zh-CN" sz="2600" dirty="0" smtClean="0">
                <a:solidFill>
                  <a:srgbClr val="FFFF00"/>
                </a:solidFill>
              </a:rPr>
              <a:t> </a:t>
            </a:r>
            <a:r>
              <a:rPr lang="en-US" altLang="zh-CN" sz="2600" dirty="0" smtClean="0"/>
              <a:t>)</a:t>
            </a:r>
          </a:p>
          <a:p>
            <a:pPr marL="0" indent="0">
              <a:buNone/>
            </a:pPr>
            <a:r>
              <a:rPr lang="en-US" altLang="zh-CN" sz="2600" dirty="0"/>
              <a:t> </a:t>
            </a:r>
            <a:r>
              <a:rPr lang="en-US" altLang="zh-CN" sz="2600" dirty="0" smtClean="0"/>
              <a:t>      </a:t>
            </a:r>
            <a:r>
              <a:rPr lang="en-US" altLang="zh-CN" sz="2600" dirty="0" smtClean="0">
                <a:solidFill>
                  <a:srgbClr val="FF0000"/>
                </a:solidFill>
              </a:rPr>
              <a:t>digit</a:t>
            </a:r>
            <a:r>
              <a:rPr lang="en-US" altLang="zh-CN" sz="2600" dirty="0" smtClean="0"/>
              <a:t> ++;</a:t>
            </a:r>
          </a:p>
          <a:p>
            <a:pPr marL="0" indent="0">
              <a:buNone/>
            </a:pPr>
            <a:r>
              <a:rPr lang="en-US" altLang="zh-CN" sz="2600" dirty="0"/>
              <a:t> </a:t>
            </a:r>
            <a:r>
              <a:rPr lang="en-US" altLang="zh-CN" sz="2600" dirty="0" smtClean="0"/>
              <a:t>  else</a:t>
            </a:r>
          </a:p>
          <a:p>
            <a:pPr marL="0" indent="0">
              <a:buNone/>
            </a:pPr>
            <a:r>
              <a:rPr lang="en-US" altLang="zh-CN" sz="2600" dirty="0"/>
              <a:t> </a:t>
            </a:r>
            <a:r>
              <a:rPr lang="en-US" altLang="zh-CN" sz="2600" dirty="0" smtClean="0"/>
              <a:t>      </a:t>
            </a:r>
            <a:r>
              <a:rPr lang="en-US" altLang="zh-CN" sz="2600" dirty="0" smtClean="0">
                <a:solidFill>
                  <a:srgbClr val="FF0000"/>
                </a:solidFill>
              </a:rPr>
              <a:t>other</a:t>
            </a:r>
            <a:r>
              <a:rPr lang="en-US" altLang="zh-CN" sz="2600" dirty="0" smtClean="0"/>
              <a:t> ++;</a:t>
            </a:r>
          </a:p>
          <a:p>
            <a:pPr marL="0" indent="0">
              <a:buNone/>
            </a:pPr>
            <a:r>
              <a:rPr lang="en-US" altLang="zh-CN" sz="2600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r>
              <a:rPr lang="en-US" altLang="zh-CN" sz="2600" dirty="0" err="1" smtClean="0"/>
              <a:t>printf</a:t>
            </a:r>
            <a:r>
              <a:rPr lang="en-US" altLang="zh-CN" sz="2600" dirty="0" smtClean="0"/>
              <a:t>("letter=%d, digit=%d, other=%d\n</a:t>
            </a:r>
            <a:r>
              <a:rPr lang="en-US" altLang="zh-CN" sz="2600" dirty="0"/>
              <a:t>"</a:t>
            </a:r>
            <a:r>
              <a:rPr lang="en-US" altLang="zh-CN" sz="2600" dirty="0" smtClean="0"/>
              <a:t>, </a:t>
            </a:r>
          </a:p>
          <a:p>
            <a:pPr marL="0" indent="0">
              <a:buNone/>
            </a:pPr>
            <a:r>
              <a:rPr lang="en-US" altLang="zh-CN" sz="2600" dirty="0"/>
              <a:t> </a:t>
            </a:r>
            <a:r>
              <a:rPr lang="en-US" altLang="zh-CN" sz="2600" dirty="0" smtClean="0"/>
              <a:t>       letter, digit, other);</a:t>
            </a:r>
          </a:p>
        </p:txBody>
      </p:sp>
      <p:sp>
        <p:nvSpPr>
          <p:cNvPr id="20485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166D2E6D-973C-469D-B967-0EF871E202BE}" type="slidenum">
              <a:rPr lang="zh-CN" altLang="en-US" smtClean="0"/>
              <a:pPr/>
              <a:t>34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893900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04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5) switch</a:t>
            </a:r>
            <a:r>
              <a:rPr lang="zh-CN" altLang="en-US" dirty="0" smtClean="0"/>
              <a:t>语句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600201"/>
            <a:ext cx="5194920" cy="4525963"/>
          </a:xfrm>
        </p:spPr>
        <p:txBody>
          <a:bodyPr>
            <a:normAutofit lnSpcReduction="10000"/>
          </a:bodyPr>
          <a:lstStyle/>
          <a:p>
            <a:pPr algn="just">
              <a:spcBef>
                <a:spcPct val="50000"/>
              </a:spcBef>
              <a:buNone/>
            </a:pPr>
            <a:r>
              <a:rPr lang="en-US" altLang="zh-CN" dirty="0"/>
              <a:t>switch(</a:t>
            </a:r>
            <a:r>
              <a:rPr lang="zh-CN" altLang="en-US" dirty="0">
                <a:solidFill>
                  <a:srgbClr val="FF0000"/>
                </a:solidFill>
              </a:rPr>
              <a:t>表达式</a:t>
            </a:r>
            <a:r>
              <a:rPr lang="zh-CN" altLang="en-US" dirty="0" smtClean="0"/>
              <a:t>)</a:t>
            </a:r>
            <a:endParaRPr lang="en-US" altLang="zh-CN" dirty="0" smtClean="0"/>
          </a:p>
          <a:p>
            <a:pPr algn="just">
              <a:spcBef>
                <a:spcPct val="50000"/>
              </a:spcBef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{</a:t>
            </a:r>
            <a:r>
              <a:rPr lang="zh-CN" altLang="en-US" dirty="0" smtClean="0"/>
              <a:t> </a:t>
            </a:r>
            <a:endParaRPr lang="zh-CN" altLang="en-US" dirty="0"/>
          </a:p>
          <a:p>
            <a:pPr lvl="1" algn="just">
              <a:buNone/>
            </a:pPr>
            <a:r>
              <a:rPr lang="en-US" altLang="zh-CN" dirty="0" smtClean="0"/>
              <a:t>case </a:t>
            </a:r>
            <a:r>
              <a:rPr lang="zh-CN" altLang="en-US" dirty="0">
                <a:solidFill>
                  <a:srgbClr val="CC0066"/>
                </a:solidFill>
              </a:rPr>
              <a:t>常量表达式1</a:t>
            </a:r>
            <a:r>
              <a:rPr lang="zh-CN" altLang="en-US" dirty="0"/>
              <a:t>：语句段1</a:t>
            </a:r>
            <a:r>
              <a:rPr lang="zh-CN" altLang="en-US" dirty="0" smtClean="0"/>
              <a:t>;</a:t>
            </a:r>
            <a:endParaRPr lang="en-US" altLang="zh-CN" dirty="0" smtClean="0"/>
          </a:p>
          <a:p>
            <a:pPr lvl="1" algn="just">
              <a:buNone/>
            </a:pPr>
            <a:r>
              <a:rPr lang="en-US" altLang="zh-CN" dirty="0" smtClean="0"/>
              <a:t>case </a:t>
            </a:r>
            <a:r>
              <a:rPr lang="zh-CN" altLang="en-US" dirty="0">
                <a:solidFill>
                  <a:srgbClr val="CC0066"/>
                </a:solidFill>
              </a:rPr>
              <a:t>常量表达式2</a:t>
            </a:r>
            <a:r>
              <a:rPr lang="zh-CN" altLang="en-US" dirty="0"/>
              <a:t>：语句段2</a:t>
            </a:r>
            <a:r>
              <a:rPr lang="zh-CN" altLang="en-US" dirty="0" smtClean="0"/>
              <a:t>;</a:t>
            </a:r>
            <a:endParaRPr lang="en-US" altLang="zh-CN" dirty="0" smtClean="0"/>
          </a:p>
          <a:p>
            <a:pPr lvl="1" algn="just">
              <a:buNone/>
            </a:pP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zh-CN" altLang="en-US" dirty="0" smtClean="0">
                <a:solidFill>
                  <a:schemeClr val="tx1"/>
                </a:solidFill>
              </a:rPr>
              <a:t>      …</a:t>
            </a:r>
            <a:r>
              <a:rPr lang="en-US" altLang="zh-CN" dirty="0" smtClean="0">
                <a:solidFill>
                  <a:schemeClr val="tx1"/>
                </a:solidFill>
              </a:rPr>
              <a:t>…</a:t>
            </a:r>
            <a:endParaRPr lang="en-US" altLang="zh-CN" dirty="0" smtClean="0"/>
          </a:p>
          <a:p>
            <a:pPr lvl="1" algn="just">
              <a:buNone/>
            </a:pPr>
            <a:r>
              <a:rPr lang="en-US" altLang="zh-CN" dirty="0" smtClean="0"/>
              <a:t>case </a:t>
            </a:r>
            <a:r>
              <a:rPr lang="zh-CN" altLang="en-US" dirty="0">
                <a:solidFill>
                  <a:srgbClr val="CC0066"/>
                </a:solidFill>
              </a:rPr>
              <a:t>常量</a:t>
            </a:r>
            <a:r>
              <a:rPr lang="zh-CN" altLang="en-US" dirty="0" smtClean="0">
                <a:solidFill>
                  <a:srgbClr val="CC0066"/>
                </a:solidFill>
              </a:rPr>
              <a:t>表达式</a:t>
            </a:r>
            <a:r>
              <a:rPr lang="en-US" altLang="zh-CN" dirty="0">
                <a:solidFill>
                  <a:srgbClr val="CC0066"/>
                </a:solidFill>
              </a:rPr>
              <a:t>k</a:t>
            </a:r>
            <a:r>
              <a:rPr lang="zh-CN" altLang="en-US" dirty="0" smtClean="0"/>
              <a:t>：</a:t>
            </a:r>
            <a:r>
              <a:rPr lang="zh-CN" altLang="en-US" dirty="0"/>
              <a:t>语句</a:t>
            </a:r>
            <a:r>
              <a:rPr lang="zh-CN" altLang="en-US" dirty="0" smtClean="0"/>
              <a:t>段</a:t>
            </a:r>
            <a:r>
              <a:rPr lang="en-US" altLang="zh-CN" dirty="0" smtClean="0"/>
              <a:t>k</a:t>
            </a:r>
            <a:r>
              <a:rPr lang="zh-CN" altLang="en-US" dirty="0" smtClean="0"/>
              <a:t>;</a:t>
            </a:r>
            <a:endParaRPr lang="en-US" altLang="zh-CN" dirty="0" smtClean="0"/>
          </a:p>
          <a:p>
            <a:pPr lvl="1" algn="just">
              <a:buNone/>
            </a:pPr>
            <a:r>
              <a:rPr lang="zh-CN" altLang="en-US" dirty="0" smtClean="0">
                <a:solidFill>
                  <a:schemeClr val="tx1"/>
                </a:solidFill>
              </a:rPr>
              <a:t>       …</a:t>
            </a:r>
            <a:r>
              <a:rPr lang="en-US" altLang="zh-CN" dirty="0" smtClean="0">
                <a:solidFill>
                  <a:schemeClr val="tx1"/>
                </a:solidFill>
              </a:rPr>
              <a:t>…</a:t>
            </a:r>
            <a:endParaRPr lang="zh-CN" altLang="en-US" dirty="0">
              <a:solidFill>
                <a:schemeClr val="tx1"/>
              </a:solidFill>
            </a:endParaRPr>
          </a:p>
          <a:p>
            <a:pPr lvl="1" algn="just">
              <a:buNone/>
            </a:pPr>
            <a:r>
              <a:rPr lang="en-US" altLang="zh-CN" dirty="0" smtClean="0"/>
              <a:t>case </a:t>
            </a:r>
            <a:r>
              <a:rPr lang="zh-CN" altLang="en-US" dirty="0">
                <a:solidFill>
                  <a:srgbClr val="CC0066"/>
                </a:solidFill>
              </a:rPr>
              <a:t>常量表达式</a:t>
            </a:r>
            <a:r>
              <a:rPr lang="en-US" altLang="zh-CN" dirty="0">
                <a:solidFill>
                  <a:srgbClr val="CC0066"/>
                </a:solidFill>
              </a:rPr>
              <a:t>n</a:t>
            </a:r>
            <a:r>
              <a:rPr lang="zh-CN" altLang="en-US" dirty="0"/>
              <a:t>：语句段</a:t>
            </a:r>
            <a:r>
              <a:rPr lang="en-US" altLang="zh-CN" dirty="0"/>
              <a:t>n</a:t>
            </a:r>
            <a:r>
              <a:rPr lang="zh-CN" altLang="en-US" dirty="0"/>
              <a:t>;</a:t>
            </a:r>
          </a:p>
          <a:p>
            <a:pPr lvl="1" algn="just">
              <a:buNone/>
            </a:pPr>
            <a:r>
              <a:rPr lang="en-US" altLang="zh-CN" dirty="0" smtClean="0"/>
              <a:t>default </a:t>
            </a:r>
            <a:r>
              <a:rPr lang="en-US" altLang="zh-CN" dirty="0"/>
              <a:t>：      </a:t>
            </a:r>
            <a:r>
              <a:rPr lang="en-US" altLang="zh-CN" dirty="0" smtClean="0"/>
              <a:t>  </a:t>
            </a:r>
            <a:r>
              <a:rPr lang="zh-CN" altLang="en-US" dirty="0" smtClean="0"/>
              <a:t>语句</a:t>
            </a:r>
            <a:r>
              <a:rPr lang="zh-CN" altLang="en-US" dirty="0"/>
              <a:t>段</a:t>
            </a:r>
            <a:r>
              <a:rPr lang="en-US" altLang="zh-CN" dirty="0"/>
              <a:t>n+1</a:t>
            </a:r>
            <a:r>
              <a:rPr lang="zh-CN" altLang="en-US" dirty="0"/>
              <a:t>;</a:t>
            </a:r>
          </a:p>
          <a:p>
            <a:pPr algn="just"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}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5" name="内容占位符 4"/>
          <p:cNvSpPr>
            <a:spLocks noGrp="1"/>
          </p:cNvSpPr>
          <p:nvPr>
            <p:ph sz="half" idx="2"/>
          </p:nvPr>
        </p:nvSpPr>
        <p:spPr>
          <a:xfrm>
            <a:off x="5436096" y="1600201"/>
            <a:ext cx="3250704" cy="4493095"/>
          </a:xfrm>
          <a:ln>
            <a:solidFill>
              <a:srgbClr val="00B050"/>
            </a:solidFill>
          </a:ln>
        </p:spPr>
        <p:txBody>
          <a:bodyPr>
            <a:normAutofit lnSpcReduction="10000"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3</a:t>
            </a:r>
            <a:r>
              <a:rPr lang="zh-CN" altLang="en-US" dirty="0" smtClean="0"/>
              <a:t>个关键字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switch</a:t>
            </a:r>
          </a:p>
          <a:p>
            <a:pPr lvl="1"/>
            <a:r>
              <a:rPr lang="en-US" altLang="zh-CN" dirty="0" smtClean="0"/>
              <a:t>case</a:t>
            </a:r>
          </a:p>
          <a:p>
            <a:pPr lvl="1"/>
            <a:r>
              <a:rPr lang="en-US" altLang="zh-CN" dirty="0" smtClean="0"/>
              <a:t>Default</a:t>
            </a:r>
          </a:p>
          <a:p>
            <a:r>
              <a:rPr lang="en-US" altLang="zh-CN" dirty="0" smtClean="0"/>
              <a:t>n+1</a:t>
            </a:r>
            <a:r>
              <a:rPr lang="zh-CN" altLang="en-US" dirty="0" smtClean="0"/>
              <a:t>个表达式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n</a:t>
            </a:r>
            <a:r>
              <a:rPr lang="zh-CN" altLang="en-US" dirty="0" smtClean="0"/>
              <a:t>个</a:t>
            </a:r>
            <a:r>
              <a:rPr lang="zh-CN" altLang="en-US" dirty="0" smtClean="0">
                <a:solidFill>
                  <a:srgbClr val="FF0000"/>
                </a:solidFill>
              </a:rPr>
              <a:t>常量</a:t>
            </a:r>
            <a:r>
              <a:rPr lang="zh-CN" altLang="en-US" dirty="0" smtClean="0"/>
              <a:t>表达式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常量组成</a:t>
            </a:r>
            <a:endParaRPr lang="en-US" altLang="zh-CN" dirty="0" smtClean="0"/>
          </a:p>
          <a:p>
            <a:r>
              <a:rPr lang="en-US" altLang="zh-CN" dirty="0" smtClean="0"/>
              <a:t>n+1</a:t>
            </a:r>
            <a:r>
              <a:rPr lang="zh-CN" altLang="en-US" dirty="0" smtClean="0"/>
              <a:t>个语句</a:t>
            </a:r>
            <a:r>
              <a:rPr lang="zh-CN" altLang="en-US" dirty="0" smtClean="0">
                <a:solidFill>
                  <a:srgbClr val="FF0000"/>
                </a:solidFill>
              </a:rPr>
              <a:t>段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lvl="1"/>
            <a:r>
              <a:rPr lang="zh-CN" altLang="en-US" dirty="0" smtClean="0"/>
              <a:t>每语句段</a:t>
            </a:r>
            <a:r>
              <a:rPr lang="zh-CN" altLang="en-US" dirty="0"/>
              <a:t>可能有</a:t>
            </a:r>
            <a:r>
              <a:rPr lang="en-US" altLang="zh-CN" b="1" dirty="0" smtClean="0">
                <a:solidFill>
                  <a:srgbClr val="FF0000"/>
                </a:solidFill>
              </a:rPr>
              <a:t>0</a:t>
            </a:r>
            <a:r>
              <a:rPr lang="zh-CN" altLang="en-US" dirty="0" smtClean="0"/>
              <a:t>条或</a:t>
            </a:r>
            <a:r>
              <a:rPr lang="zh-CN" altLang="en-US" dirty="0" smtClean="0">
                <a:solidFill>
                  <a:srgbClr val="FF0000"/>
                </a:solidFill>
              </a:rPr>
              <a:t>多</a:t>
            </a:r>
            <a:r>
              <a:rPr lang="zh-CN" altLang="en-US" dirty="0" smtClean="0"/>
              <a:t>条语句</a:t>
            </a:r>
            <a:endParaRPr lang="en-US" altLang="zh-CN" dirty="0"/>
          </a:p>
          <a:p>
            <a:endParaRPr lang="zh-CN" altLang="en-US" dirty="0"/>
          </a:p>
        </p:txBody>
      </p:sp>
      <p:sp>
        <p:nvSpPr>
          <p:cNvPr id="20485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166D2E6D-973C-469D-B967-0EF871E202BE}" type="slidenum">
              <a:rPr lang="zh-CN" altLang="en-US" smtClean="0"/>
              <a:pPr/>
              <a:t>35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170191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switch</a:t>
            </a:r>
            <a:r>
              <a:rPr lang="zh-CN" altLang="en-US" dirty="0" smtClean="0"/>
              <a:t>语句流程图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6A2224-08F2-472E-818A-E72F6E704BF6}" type="slidenum">
              <a:rPr lang="zh-CN" altLang="en-US" smtClean="0"/>
              <a:pPr>
                <a:defRPr/>
              </a:pPr>
              <a:t>36</a:t>
            </a:fld>
            <a:endParaRPr lang="en-US" altLang="zh-CN"/>
          </a:p>
        </p:txBody>
      </p:sp>
      <p:grpSp>
        <p:nvGrpSpPr>
          <p:cNvPr id="31" name="Group 4"/>
          <p:cNvGrpSpPr>
            <a:grpSpLocks/>
          </p:cNvGrpSpPr>
          <p:nvPr/>
        </p:nvGrpSpPr>
        <p:grpSpPr bwMode="auto">
          <a:xfrm>
            <a:off x="251520" y="1628063"/>
            <a:ext cx="7728550" cy="5185313"/>
            <a:chOff x="2714" y="1380"/>
            <a:chExt cx="6894" cy="5944"/>
          </a:xfrm>
          <a:noFill/>
        </p:grpSpPr>
        <p:grpSp>
          <p:nvGrpSpPr>
            <p:cNvPr id="32" name="Group 5"/>
            <p:cNvGrpSpPr>
              <a:grpSpLocks/>
            </p:cNvGrpSpPr>
            <p:nvPr/>
          </p:nvGrpSpPr>
          <p:grpSpPr bwMode="auto">
            <a:xfrm>
              <a:off x="2714" y="1380"/>
              <a:ext cx="6894" cy="5944"/>
              <a:chOff x="2254" y="9924"/>
              <a:chExt cx="6894" cy="5944"/>
            </a:xfrm>
            <a:grpFill/>
          </p:grpSpPr>
          <p:sp>
            <p:nvSpPr>
              <p:cNvPr id="34" name="Line 6"/>
              <p:cNvSpPr>
                <a:spLocks noChangeShapeType="1"/>
              </p:cNvSpPr>
              <p:nvPr/>
            </p:nvSpPr>
            <p:spPr bwMode="auto">
              <a:xfrm>
                <a:off x="5648" y="14803"/>
                <a:ext cx="285" cy="0"/>
              </a:xfrm>
              <a:prstGeom prst="line">
                <a:avLst/>
              </a:prstGeom>
              <a:grpFill/>
              <a:ln w="38100">
                <a:solidFill>
                  <a:srgbClr val="FFC000"/>
                </a:solidFill>
                <a:prstDash val="sysDot"/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zh-CN" altLang="en-US" sz="1600">
                  <a:latin typeface="+mn-ea"/>
                  <a:ea typeface="+mn-ea"/>
                </a:endParaRPr>
              </a:p>
            </p:txBody>
          </p:sp>
          <p:grpSp>
            <p:nvGrpSpPr>
              <p:cNvPr id="35" name="Group 7"/>
              <p:cNvGrpSpPr>
                <a:grpSpLocks/>
              </p:cNvGrpSpPr>
              <p:nvPr/>
            </p:nvGrpSpPr>
            <p:grpSpPr bwMode="auto">
              <a:xfrm>
                <a:off x="2254" y="9924"/>
                <a:ext cx="6894" cy="5944"/>
                <a:chOff x="2254" y="1300"/>
                <a:chExt cx="6894" cy="5944"/>
              </a:xfrm>
              <a:grpFill/>
            </p:grpSpPr>
            <p:sp>
              <p:nvSpPr>
                <p:cNvPr id="38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3849" y="2872"/>
                  <a:ext cx="480" cy="406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pPr algn="just"/>
                  <a:r>
                    <a:rPr lang="zh-CN" altLang="en-US" sz="1600" dirty="0">
                      <a:latin typeface="+mn-ea"/>
                      <a:ea typeface="+mn-ea"/>
                    </a:rPr>
                    <a:t>假</a:t>
                  </a:r>
                </a:p>
              </p:txBody>
            </p:sp>
            <p:sp>
              <p:nvSpPr>
                <p:cNvPr id="39" name="AutoShape 9"/>
                <p:cNvSpPr>
                  <a:spLocks noChangeArrowheads="1"/>
                </p:cNvSpPr>
                <p:nvPr/>
              </p:nvSpPr>
              <p:spPr bwMode="auto">
                <a:xfrm>
                  <a:off x="2254" y="2911"/>
                  <a:ext cx="1740" cy="780"/>
                </a:xfrm>
                <a:prstGeom prst="flowChartDecision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just" eaLnBrk="0" hangingPunct="0"/>
                  <a:r>
                    <a:rPr lang="en-US" altLang="zh-CN" sz="1600" dirty="0" smtClean="0">
                      <a:latin typeface="+mn-ea"/>
                      <a:ea typeface="+mn-ea"/>
                    </a:rPr>
                    <a:t>v=</a:t>
                  </a:r>
                  <a:r>
                    <a:rPr lang="zh-CN" altLang="en-US" sz="1600" dirty="0" smtClean="0">
                      <a:latin typeface="+mn-ea"/>
                      <a:ea typeface="+mn-ea"/>
                    </a:rPr>
                    <a:t>常量</a:t>
                  </a:r>
                  <a:r>
                    <a:rPr lang="zh-CN" altLang="en-US" sz="1600" dirty="0" smtClean="0">
                      <a:solidFill>
                        <a:srgbClr val="FF0000"/>
                      </a:solidFill>
                      <a:latin typeface="+mn-ea"/>
                      <a:ea typeface="+mn-ea"/>
                    </a:rPr>
                    <a:t>1</a:t>
                  </a:r>
                  <a:r>
                    <a:rPr lang="zh-CN" altLang="en-US" sz="1600" dirty="0" smtClean="0">
                      <a:latin typeface="+mn-ea"/>
                      <a:ea typeface="+mn-ea"/>
                    </a:rPr>
                    <a:t>？</a:t>
                  </a:r>
                  <a:endParaRPr lang="en-US" altLang="zh-CN" sz="1600" dirty="0" smtClean="0">
                    <a:latin typeface="+mn-ea"/>
                    <a:ea typeface="+mn-ea"/>
                  </a:endParaRPr>
                </a:p>
                <a:p>
                  <a:pPr algn="just" eaLnBrk="0" hangingPunct="0"/>
                  <a:endParaRPr lang="zh-CN" altLang="en-US" sz="16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41" name="AutoShape 11"/>
                <p:cNvSpPr>
                  <a:spLocks noChangeArrowheads="1"/>
                </p:cNvSpPr>
                <p:nvPr/>
              </p:nvSpPr>
              <p:spPr bwMode="auto">
                <a:xfrm>
                  <a:off x="2723" y="5973"/>
                  <a:ext cx="803" cy="413"/>
                </a:xfrm>
                <a:prstGeom prst="flowChartProcess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zh-CN" altLang="en-US" sz="1600" dirty="0" smtClean="0">
                      <a:latin typeface="+mn-ea"/>
                      <a:ea typeface="+mn-ea"/>
                    </a:rPr>
                    <a:t>语句段1</a:t>
                  </a:r>
                  <a:endParaRPr lang="zh-CN" altLang="en-US" sz="16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42" name="AutoShape 12"/>
                <p:cNvSpPr>
                  <a:spLocks noChangeArrowheads="1"/>
                </p:cNvSpPr>
                <p:nvPr/>
              </p:nvSpPr>
              <p:spPr bwMode="auto">
                <a:xfrm>
                  <a:off x="4242" y="5973"/>
                  <a:ext cx="803" cy="413"/>
                </a:xfrm>
                <a:prstGeom prst="flowChartProcess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zh-CN" altLang="en-US" sz="1600" dirty="0" smtClean="0">
                      <a:latin typeface="+mn-ea"/>
                      <a:ea typeface="+mn-ea"/>
                    </a:rPr>
                    <a:t>语句</a:t>
                  </a:r>
                  <a:r>
                    <a:rPr lang="zh-CN" altLang="en-US" sz="1600" dirty="0">
                      <a:latin typeface="+mn-ea"/>
                    </a:rPr>
                    <a:t>段</a:t>
                  </a:r>
                  <a:r>
                    <a:rPr lang="zh-CN" altLang="en-US" sz="1600" dirty="0" smtClean="0">
                      <a:latin typeface="+mn-ea"/>
                      <a:ea typeface="+mn-ea"/>
                    </a:rPr>
                    <a:t>2</a:t>
                  </a:r>
                  <a:endParaRPr lang="zh-CN" altLang="en-US" sz="16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43" name="AutoShape 13"/>
                <p:cNvSpPr>
                  <a:spLocks noChangeArrowheads="1"/>
                </p:cNvSpPr>
                <p:nvPr/>
              </p:nvSpPr>
              <p:spPr bwMode="auto">
                <a:xfrm>
                  <a:off x="6752" y="5973"/>
                  <a:ext cx="803" cy="413"/>
                </a:xfrm>
                <a:prstGeom prst="flowChartProcess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zh-CN" altLang="en-US" sz="1600" dirty="0" smtClean="0">
                      <a:latin typeface="+mn-ea"/>
                      <a:ea typeface="+mn-ea"/>
                    </a:rPr>
                    <a:t>语句</a:t>
                  </a:r>
                  <a:r>
                    <a:rPr lang="zh-CN" altLang="en-US" sz="1600" dirty="0">
                      <a:latin typeface="+mn-ea"/>
                    </a:rPr>
                    <a:t>段</a:t>
                  </a:r>
                  <a:r>
                    <a:rPr lang="en-US" altLang="zh-CN" sz="1600" dirty="0" smtClean="0">
                      <a:latin typeface="+mn-ea"/>
                      <a:ea typeface="+mn-ea"/>
                    </a:rPr>
                    <a:t>n</a:t>
                  </a:r>
                  <a:endParaRPr lang="en-US" altLang="zh-CN" sz="16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44" name="AutoShape 14"/>
                <p:cNvSpPr>
                  <a:spLocks noChangeArrowheads="1"/>
                </p:cNvSpPr>
                <p:nvPr/>
              </p:nvSpPr>
              <p:spPr bwMode="auto">
                <a:xfrm>
                  <a:off x="8024" y="5973"/>
                  <a:ext cx="1124" cy="413"/>
                </a:xfrm>
                <a:prstGeom prst="flowChartProcess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zh-CN" altLang="en-US" sz="1600" dirty="0" smtClean="0">
                      <a:latin typeface="+mn-ea"/>
                      <a:ea typeface="+mn-ea"/>
                    </a:rPr>
                    <a:t>语句</a:t>
                  </a:r>
                  <a:r>
                    <a:rPr lang="zh-CN" altLang="en-US" sz="1600" dirty="0">
                      <a:latin typeface="+mn-ea"/>
                    </a:rPr>
                    <a:t>段</a:t>
                  </a:r>
                  <a:r>
                    <a:rPr lang="en-US" altLang="zh-CN" sz="1600" dirty="0" smtClean="0">
                      <a:latin typeface="+mn-ea"/>
                      <a:ea typeface="+mn-ea"/>
                    </a:rPr>
                    <a:t>n+1</a:t>
                  </a:r>
                  <a:endParaRPr lang="en-US" altLang="zh-CN" sz="16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45" name="Line 15"/>
                <p:cNvSpPr>
                  <a:spLocks noChangeShapeType="1"/>
                </p:cNvSpPr>
                <p:nvPr/>
              </p:nvSpPr>
              <p:spPr bwMode="auto">
                <a:xfrm>
                  <a:off x="3119" y="3691"/>
                  <a:ext cx="10" cy="2260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6" name="Line 16"/>
                <p:cNvSpPr>
                  <a:spLocks noChangeShapeType="1"/>
                </p:cNvSpPr>
                <p:nvPr/>
              </p:nvSpPr>
              <p:spPr bwMode="auto">
                <a:xfrm>
                  <a:off x="4655" y="4320"/>
                  <a:ext cx="0" cy="1675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7" name="Freeform 17"/>
                <p:cNvSpPr>
                  <a:spLocks/>
                </p:cNvSpPr>
                <p:nvPr/>
              </p:nvSpPr>
              <p:spPr bwMode="auto">
                <a:xfrm>
                  <a:off x="3965" y="3291"/>
                  <a:ext cx="680" cy="280"/>
                </a:xfrm>
                <a:custGeom>
                  <a:avLst/>
                  <a:gdLst>
                    <a:gd name="T0" fmla="*/ 0 w 675"/>
                    <a:gd name="T1" fmla="*/ 0 h 462"/>
                    <a:gd name="T2" fmla="*/ 685 w 675"/>
                    <a:gd name="T3" fmla="*/ 0 h 462"/>
                    <a:gd name="T4" fmla="*/ 685 w 675"/>
                    <a:gd name="T5" fmla="*/ 170 h 46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75" h="462">
                      <a:moveTo>
                        <a:pt x="0" y="0"/>
                      </a:moveTo>
                      <a:lnTo>
                        <a:pt x="675" y="0"/>
                      </a:lnTo>
                      <a:lnTo>
                        <a:pt x="675" y="462"/>
                      </a:lnTo>
                    </a:path>
                  </a:pathLst>
                </a:custGeom>
                <a:grpFill/>
                <a:ln w="38100">
                  <a:solidFill>
                    <a:srgbClr val="FFC000"/>
                  </a:solidFill>
                  <a:round/>
                  <a:headEnd type="none" w="med" len="med"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8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3122" y="2539"/>
                  <a:ext cx="5" cy="401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49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764" y="3751"/>
                  <a:ext cx="370" cy="406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pPr algn="just"/>
                  <a:r>
                    <a:rPr lang="zh-CN" altLang="en-US" sz="1600" dirty="0">
                      <a:latin typeface="+mn-ea"/>
                      <a:ea typeface="+mn-ea"/>
                    </a:rPr>
                    <a:t>真  </a:t>
                  </a:r>
                  <a:endParaRPr lang="zh-CN" altLang="en-US" sz="9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53" name="Line 23"/>
                <p:cNvSpPr>
                  <a:spLocks noChangeShapeType="1"/>
                </p:cNvSpPr>
                <p:nvPr/>
              </p:nvSpPr>
              <p:spPr bwMode="auto">
                <a:xfrm>
                  <a:off x="8576" y="6410"/>
                  <a:ext cx="0" cy="448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54" name="Freeform 24"/>
                <p:cNvSpPr>
                  <a:spLocks/>
                </p:cNvSpPr>
                <p:nvPr/>
              </p:nvSpPr>
              <p:spPr bwMode="auto">
                <a:xfrm>
                  <a:off x="5525" y="3965"/>
                  <a:ext cx="680" cy="280"/>
                </a:xfrm>
                <a:custGeom>
                  <a:avLst/>
                  <a:gdLst>
                    <a:gd name="T0" fmla="*/ 0 w 675"/>
                    <a:gd name="T1" fmla="*/ 0 h 462"/>
                    <a:gd name="T2" fmla="*/ 685 w 675"/>
                    <a:gd name="T3" fmla="*/ 0 h 462"/>
                    <a:gd name="T4" fmla="*/ 685 w 675"/>
                    <a:gd name="T5" fmla="*/ 170 h 46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75" h="462">
                      <a:moveTo>
                        <a:pt x="0" y="0"/>
                      </a:moveTo>
                      <a:lnTo>
                        <a:pt x="675" y="0"/>
                      </a:lnTo>
                      <a:lnTo>
                        <a:pt x="675" y="462"/>
                      </a:lnTo>
                    </a:path>
                  </a:pathLst>
                </a:custGeom>
                <a:grpFill/>
                <a:ln w="38100">
                  <a:solidFill>
                    <a:srgbClr val="FFC000"/>
                  </a:solidFill>
                  <a:round/>
                  <a:headEnd type="none" w="med" len="med"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56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7154" y="5537"/>
                  <a:ext cx="0" cy="414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57" name="Freeform 27"/>
                <p:cNvSpPr>
                  <a:spLocks/>
                </p:cNvSpPr>
                <p:nvPr/>
              </p:nvSpPr>
              <p:spPr bwMode="auto">
                <a:xfrm>
                  <a:off x="8024" y="5117"/>
                  <a:ext cx="549" cy="840"/>
                </a:xfrm>
                <a:custGeom>
                  <a:avLst/>
                  <a:gdLst>
                    <a:gd name="T0" fmla="*/ 0 w 675"/>
                    <a:gd name="T1" fmla="*/ 0 h 462"/>
                    <a:gd name="T2" fmla="*/ 685 w 675"/>
                    <a:gd name="T3" fmla="*/ 0 h 462"/>
                    <a:gd name="T4" fmla="*/ 685 w 675"/>
                    <a:gd name="T5" fmla="*/ 1601 h 46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75" h="462">
                      <a:moveTo>
                        <a:pt x="0" y="0"/>
                      </a:moveTo>
                      <a:lnTo>
                        <a:pt x="675" y="0"/>
                      </a:lnTo>
                      <a:lnTo>
                        <a:pt x="675" y="462"/>
                      </a:lnTo>
                    </a:path>
                  </a:pathLst>
                </a:custGeom>
                <a:grpFill/>
                <a:ln w="38100">
                  <a:solidFill>
                    <a:srgbClr val="FFC000"/>
                  </a:solidFill>
                  <a:round/>
                  <a:headEnd type="none" w="med" len="med"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58" name="Freeform 28"/>
                <p:cNvSpPr>
                  <a:spLocks/>
                </p:cNvSpPr>
                <p:nvPr/>
              </p:nvSpPr>
              <p:spPr bwMode="auto">
                <a:xfrm>
                  <a:off x="6474" y="4437"/>
                  <a:ext cx="680" cy="280"/>
                </a:xfrm>
                <a:custGeom>
                  <a:avLst/>
                  <a:gdLst>
                    <a:gd name="T0" fmla="*/ 0 w 675"/>
                    <a:gd name="T1" fmla="*/ 0 h 462"/>
                    <a:gd name="T2" fmla="*/ 685 w 675"/>
                    <a:gd name="T3" fmla="*/ 0 h 462"/>
                    <a:gd name="T4" fmla="*/ 685 w 675"/>
                    <a:gd name="T5" fmla="*/ 170 h 46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75" h="462">
                      <a:moveTo>
                        <a:pt x="0" y="0"/>
                      </a:moveTo>
                      <a:lnTo>
                        <a:pt x="675" y="0"/>
                      </a:lnTo>
                      <a:lnTo>
                        <a:pt x="675" y="462"/>
                      </a:lnTo>
                    </a:path>
                  </a:pathLst>
                </a:custGeom>
                <a:grpFill/>
                <a:ln w="38100">
                  <a:solidFill>
                    <a:srgbClr val="FFC000"/>
                  </a:solidFill>
                  <a:round/>
                  <a:headEnd type="none" w="med" len="med"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59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7930" y="4677"/>
                  <a:ext cx="480" cy="421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pPr algn="just"/>
                  <a:r>
                    <a:rPr lang="zh-CN" altLang="en-US" sz="1600" dirty="0">
                      <a:latin typeface="+mn-ea"/>
                      <a:ea typeface="+mn-ea"/>
                    </a:rPr>
                    <a:t>假</a:t>
                  </a:r>
                </a:p>
              </p:txBody>
            </p:sp>
            <p:sp>
              <p:nvSpPr>
                <p:cNvPr id="60" name="Line 30"/>
                <p:cNvSpPr>
                  <a:spLocks noChangeShapeType="1"/>
                </p:cNvSpPr>
                <p:nvPr/>
              </p:nvSpPr>
              <p:spPr bwMode="auto">
                <a:xfrm>
                  <a:off x="6025" y="4431"/>
                  <a:ext cx="395" cy="0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prstDash val="sysDot"/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61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6744" y="5491"/>
                  <a:ext cx="370" cy="406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pPr algn="just"/>
                  <a:r>
                    <a:rPr lang="zh-CN" altLang="en-US" sz="1600" dirty="0">
                      <a:latin typeface="+mn-ea"/>
                      <a:ea typeface="+mn-ea"/>
                    </a:rPr>
                    <a:t>真</a:t>
                  </a:r>
                  <a:r>
                    <a:rPr lang="zh-CN" altLang="en-US" dirty="0">
                      <a:latin typeface="+mn-ea"/>
                      <a:ea typeface="+mn-ea"/>
                    </a:rPr>
                    <a:t>  </a:t>
                  </a:r>
                  <a:endParaRPr lang="zh-CN" altLang="en-US" sz="9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62" name="AutoShape 9"/>
                <p:cNvSpPr>
                  <a:spLocks noChangeArrowheads="1"/>
                </p:cNvSpPr>
                <p:nvPr/>
              </p:nvSpPr>
              <p:spPr bwMode="auto">
                <a:xfrm>
                  <a:off x="3785" y="3575"/>
                  <a:ext cx="1740" cy="780"/>
                </a:xfrm>
                <a:prstGeom prst="flowChartDecision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just" eaLnBrk="0" hangingPunct="0"/>
                  <a:r>
                    <a:rPr lang="en-US" altLang="zh-CN" sz="1600" dirty="0">
                      <a:latin typeface="+mn-ea"/>
                    </a:rPr>
                    <a:t>v=</a:t>
                  </a:r>
                  <a:r>
                    <a:rPr lang="zh-CN" altLang="en-US" sz="1600" dirty="0" smtClean="0">
                      <a:latin typeface="+mn-ea"/>
                    </a:rPr>
                    <a:t>常量</a:t>
                  </a:r>
                  <a:r>
                    <a:rPr lang="en-US" altLang="zh-CN" sz="1600" dirty="0" smtClean="0">
                      <a:solidFill>
                        <a:srgbClr val="FF0000"/>
                      </a:solidFill>
                      <a:latin typeface="+mn-ea"/>
                    </a:rPr>
                    <a:t>2</a:t>
                  </a:r>
                  <a:r>
                    <a:rPr lang="zh-CN" altLang="en-US" sz="1600" dirty="0" smtClean="0">
                      <a:latin typeface="+mn-ea"/>
                    </a:rPr>
                    <a:t>？</a:t>
                  </a:r>
                  <a:endParaRPr lang="zh-CN" altLang="en-US" sz="16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63" name="AutoShape 9"/>
                <p:cNvSpPr>
                  <a:spLocks noChangeArrowheads="1"/>
                </p:cNvSpPr>
                <p:nvPr/>
              </p:nvSpPr>
              <p:spPr bwMode="auto">
                <a:xfrm>
                  <a:off x="6284" y="4727"/>
                  <a:ext cx="1740" cy="780"/>
                </a:xfrm>
                <a:prstGeom prst="flowChartDecision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just" eaLnBrk="0" hangingPunct="0"/>
                  <a:r>
                    <a:rPr lang="en-US" altLang="zh-CN" sz="1600" dirty="0">
                      <a:latin typeface="+mn-ea"/>
                    </a:rPr>
                    <a:t>v=</a:t>
                  </a:r>
                  <a:r>
                    <a:rPr lang="zh-CN" altLang="en-US" sz="1600" dirty="0" smtClean="0">
                      <a:latin typeface="+mn-ea"/>
                    </a:rPr>
                    <a:t>常量</a:t>
                  </a:r>
                  <a:r>
                    <a:rPr lang="en-US" altLang="zh-CN" sz="1600" dirty="0" smtClean="0">
                      <a:solidFill>
                        <a:srgbClr val="FF0000"/>
                      </a:solidFill>
                      <a:latin typeface="+mn-ea"/>
                    </a:rPr>
                    <a:t>n</a:t>
                  </a:r>
                  <a:r>
                    <a:rPr lang="zh-CN" altLang="en-US" sz="1600" dirty="0" smtClean="0">
                      <a:latin typeface="+mn-ea"/>
                    </a:rPr>
                    <a:t>？</a:t>
                  </a:r>
                  <a:endParaRPr lang="zh-CN" altLang="en-US" sz="16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66" name="Line 23"/>
                <p:cNvSpPr>
                  <a:spLocks noChangeShapeType="1"/>
                </p:cNvSpPr>
                <p:nvPr/>
              </p:nvSpPr>
              <p:spPr bwMode="auto">
                <a:xfrm>
                  <a:off x="3525" y="6178"/>
                  <a:ext cx="719" cy="1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67" name="Line 23"/>
                <p:cNvSpPr>
                  <a:spLocks noChangeShapeType="1"/>
                </p:cNvSpPr>
                <p:nvPr/>
              </p:nvSpPr>
              <p:spPr bwMode="auto">
                <a:xfrm>
                  <a:off x="5022" y="6179"/>
                  <a:ext cx="503" cy="0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68" name="Line 23"/>
                <p:cNvSpPr>
                  <a:spLocks noChangeShapeType="1"/>
                </p:cNvSpPr>
                <p:nvPr/>
              </p:nvSpPr>
              <p:spPr bwMode="auto">
                <a:xfrm>
                  <a:off x="6097" y="6179"/>
                  <a:ext cx="507" cy="0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69" name="Line 23"/>
                <p:cNvSpPr>
                  <a:spLocks noChangeShapeType="1"/>
                </p:cNvSpPr>
                <p:nvPr/>
              </p:nvSpPr>
              <p:spPr bwMode="auto">
                <a:xfrm>
                  <a:off x="7555" y="6179"/>
                  <a:ext cx="469" cy="0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70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886" y="1300"/>
                  <a:ext cx="750" cy="406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pPr algn="just"/>
                  <a:r>
                    <a:rPr lang="zh-CN" altLang="en-US" sz="1600" dirty="0">
                      <a:latin typeface="+mn-ea"/>
                      <a:ea typeface="+mn-ea"/>
                    </a:rPr>
                    <a:t>入口</a:t>
                  </a:r>
                </a:p>
              </p:txBody>
            </p:sp>
            <p:sp>
              <p:nvSpPr>
                <p:cNvPr id="71" name="AutoShape 11"/>
                <p:cNvSpPr>
                  <a:spLocks noChangeArrowheads="1"/>
                </p:cNvSpPr>
                <p:nvPr/>
              </p:nvSpPr>
              <p:spPr bwMode="auto">
                <a:xfrm>
                  <a:off x="2254" y="2116"/>
                  <a:ext cx="1711" cy="434"/>
                </a:xfrm>
                <a:prstGeom prst="flowChartProcess">
                  <a:avLst/>
                </a:prstGeom>
                <a:grpFill/>
                <a:ln w="38100">
                  <a:solidFill>
                    <a:srgbClr val="FFC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zh-CN" altLang="en-US" sz="1600" dirty="0">
                      <a:latin typeface="+mn-ea"/>
                      <a:ea typeface="+mn-ea"/>
                    </a:rPr>
                    <a:t>计算</a:t>
                  </a:r>
                  <a:r>
                    <a:rPr lang="zh-CN" altLang="en-US" sz="1600" dirty="0" smtClean="0">
                      <a:latin typeface="+mn-ea"/>
                      <a:ea typeface="+mn-ea"/>
                    </a:rPr>
                    <a:t>表达式值</a:t>
                  </a:r>
                  <a:r>
                    <a:rPr lang="en-US" altLang="zh-CN" sz="1600" dirty="0" smtClean="0">
                      <a:latin typeface="+mn-ea"/>
                      <a:ea typeface="+mn-ea"/>
                    </a:rPr>
                    <a:t>v</a:t>
                  </a:r>
                  <a:endParaRPr lang="zh-CN" altLang="en-US" sz="1600" dirty="0">
                    <a:latin typeface="+mn-ea"/>
                    <a:ea typeface="+mn-ea"/>
                  </a:endParaRPr>
                </a:p>
              </p:txBody>
            </p:sp>
            <p:sp>
              <p:nvSpPr>
                <p:cNvPr id="72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3122" y="1715"/>
                  <a:ext cx="5" cy="401"/>
                </a:xfrm>
                <a:prstGeom prst="line">
                  <a:avLst/>
                </a:prstGeom>
                <a:grpFill/>
                <a:ln w="38100">
                  <a:solidFill>
                    <a:srgbClr val="FFC000"/>
                  </a:solidFill>
                  <a:round/>
                  <a:headEnd/>
                  <a:tailEnd type="triangle" w="med" len="med"/>
                </a:ln>
                <a:extLst/>
              </p:spPr>
              <p:txBody>
                <a:bodyPr/>
                <a:lstStyle/>
                <a:p>
                  <a:endParaRPr lang="zh-CN" altLang="en-US" sz="1600">
                    <a:latin typeface="+mn-ea"/>
                    <a:ea typeface="+mn-ea"/>
                  </a:endParaRPr>
                </a:p>
              </p:txBody>
            </p:sp>
            <p:sp>
              <p:nvSpPr>
                <p:cNvPr id="73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8326" y="6838"/>
                  <a:ext cx="790" cy="406"/>
                </a:xfrm>
                <a:prstGeom prst="rect">
                  <a:avLst/>
                </a:prstGeom>
                <a:noFill/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ea typeface="宋体" pitchFamily="2" charset="-122"/>
                    </a:defRPr>
                  </a:lvl9pPr>
                </a:lstStyle>
                <a:p>
                  <a:pPr algn="just"/>
                  <a:r>
                    <a:rPr lang="zh-CN" altLang="en-US" sz="1600" dirty="0" smtClean="0">
                      <a:latin typeface="+mn-ea"/>
                      <a:ea typeface="+mn-ea"/>
                    </a:rPr>
                    <a:t>出口</a:t>
                  </a:r>
                  <a:endParaRPr lang="zh-CN" altLang="en-US" sz="1600" dirty="0">
                    <a:latin typeface="+mn-ea"/>
                    <a:ea typeface="+mn-ea"/>
                  </a:endParaRPr>
                </a:p>
              </p:txBody>
            </p:sp>
          </p:grpSp>
          <p:sp>
            <p:nvSpPr>
              <p:cNvPr id="36" name="Text Box 32"/>
              <p:cNvSpPr txBox="1">
                <a:spLocks noChangeArrowheads="1"/>
              </p:cNvSpPr>
              <p:nvPr/>
            </p:nvSpPr>
            <p:spPr bwMode="auto">
              <a:xfrm>
                <a:off x="5420" y="12154"/>
                <a:ext cx="420" cy="406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pPr algn="just"/>
                <a:r>
                  <a:rPr lang="zh-CN" altLang="en-US" sz="1600" dirty="0">
                    <a:latin typeface="+mn-ea"/>
                    <a:ea typeface="+mn-ea"/>
                  </a:rPr>
                  <a:t>假</a:t>
                </a:r>
              </a:p>
            </p:txBody>
          </p:sp>
          <p:sp>
            <p:nvSpPr>
              <p:cNvPr id="37" name="Text Box 33"/>
              <p:cNvSpPr txBox="1">
                <a:spLocks noChangeArrowheads="1"/>
              </p:cNvSpPr>
              <p:nvPr/>
            </p:nvSpPr>
            <p:spPr bwMode="auto">
              <a:xfrm>
                <a:off x="6654" y="12649"/>
                <a:ext cx="420" cy="406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宋体" pitchFamily="2" charset="-122"/>
                  </a:defRPr>
                </a:lvl9pPr>
              </a:lstStyle>
              <a:p>
                <a:pPr algn="just"/>
                <a:r>
                  <a:rPr lang="zh-CN" altLang="en-US" sz="1600" dirty="0">
                    <a:latin typeface="+mn-ea"/>
                    <a:ea typeface="+mn-ea"/>
                  </a:rPr>
                  <a:t>假</a:t>
                </a:r>
              </a:p>
            </p:txBody>
          </p:sp>
        </p:grpSp>
        <p:sp>
          <p:nvSpPr>
            <p:cNvPr id="33" name="Text Box 34"/>
            <p:cNvSpPr txBox="1">
              <a:spLocks noChangeArrowheads="1"/>
            </p:cNvSpPr>
            <p:nvPr/>
          </p:nvSpPr>
          <p:spPr bwMode="auto">
            <a:xfrm>
              <a:off x="4704" y="4436"/>
              <a:ext cx="370" cy="40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algn="just"/>
              <a:r>
                <a:rPr lang="zh-CN" altLang="en-US" sz="1600" dirty="0">
                  <a:latin typeface="+mn-ea"/>
                  <a:ea typeface="+mn-ea"/>
                </a:rPr>
                <a:t>真</a:t>
              </a:r>
              <a:r>
                <a:rPr lang="zh-CN" altLang="en-US" sz="1400" dirty="0">
                  <a:latin typeface="+mn-ea"/>
                  <a:ea typeface="+mn-ea"/>
                </a:rPr>
                <a:t>  </a:t>
              </a:r>
              <a:endParaRPr lang="zh-CN" altLang="en-US" sz="900" dirty="0">
                <a:latin typeface="+mn-ea"/>
                <a:ea typeface="+mn-ea"/>
              </a:endParaRPr>
            </a:p>
          </p:txBody>
        </p:sp>
      </p:grpSp>
      <p:sp>
        <p:nvSpPr>
          <p:cNvPr id="74" name="内容占位符 4"/>
          <p:cNvSpPr txBox="1">
            <a:spLocks/>
          </p:cNvSpPr>
          <p:nvPr/>
        </p:nvSpPr>
        <p:spPr>
          <a:xfrm>
            <a:off x="5868144" y="1078181"/>
            <a:ext cx="2803447" cy="3479681"/>
          </a:xfrm>
          <a:prstGeom prst="rect">
            <a:avLst/>
          </a:prstGeom>
          <a:ln>
            <a:noFill/>
          </a:ln>
        </p:spPr>
        <p:txBody>
          <a:bodyPr>
            <a:normAutofit fontScale="62500" lnSpcReduction="20000"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"/>
              <a:defRPr kumimoji="0" sz="32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"/>
              <a:defRPr kumimoji="0" sz="28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"/>
              <a:defRPr kumimoji="0" sz="24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"/>
              <a:defRPr kumimoji="0" sz="20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"/>
              <a:defRPr kumimoji="0" sz="20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 smtClean="0"/>
              <a:t>从哪个语句段开始执行？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有</a:t>
            </a:r>
            <a:r>
              <a:rPr lang="en-US" altLang="zh-CN" dirty="0" smtClean="0">
                <a:solidFill>
                  <a:srgbClr val="FF0000"/>
                </a:solidFill>
              </a:rPr>
              <a:t>n+1</a:t>
            </a:r>
            <a:r>
              <a:rPr lang="zh-CN" altLang="en-US" dirty="0" smtClean="0"/>
              <a:t>个入口可以选择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分别对应</a:t>
            </a:r>
            <a:r>
              <a:rPr lang="en-US" altLang="zh-CN" dirty="0" smtClean="0">
                <a:solidFill>
                  <a:srgbClr val="FF0000"/>
                </a:solidFill>
              </a:rPr>
              <a:t>n</a:t>
            </a:r>
            <a:r>
              <a:rPr lang="zh-CN" altLang="en-US" dirty="0" smtClean="0"/>
              <a:t>个</a:t>
            </a:r>
            <a:r>
              <a:rPr lang="en-US" altLang="zh-CN" dirty="0" smtClean="0"/>
              <a:t>case</a:t>
            </a:r>
            <a:r>
              <a:rPr lang="zh-CN" altLang="en-US" dirty="0" smtClean="0"/>
              <a:t>的入口和</a:t>
            </a:r>
            <a:r>
              <a:rPr lang="en-US" altLang="zh-CN" dirty="0" smtClean="0">
                <a:solidFill>
                  <a:srgbClr val="FF0000"/>
                </a:solidFill>
              </a:rPr>
              <a:t>1</a:t>
            </a:r>
            <a:r>
              <a:rPr lang="zh-CN" altLang="en-US" dirty="0" smtClean="0">
                <a:solidFill>
                  <a:srgbClr val="FF0000"/>
                </a:solidFill>
              </a:rPr>
              <a:t>个缺省</a:t>
            </a:r>
            <a:r>
              <a:rPr lang="en-US" altLang="zh-CN" dirty="0" smtClean="0"/>
              <a:t>(default</a:t>
            </a:r>
            <a:r>
              <a:rPr lang="zh-CN" altLang="en-US" dirty="0" smtClean="0"/>
              <a:t>）的入口</a:t>
            </a:r>
            <a:endParaRPr lang="en-US" altLang="zh-CN" dirty="0" smtClean="0"/>
          </a:p>
          <a:p>
            <a:r>
              <a:rPr lang="zh-CN" altLang="en-US" dirty="0" smtClean="0"/>
              <a:t>根据表达式的值决定执行入口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如果</a:t>
            </a:r>
            <a:r>
              <a:rPr lang="zh-CN" altLang="en-US" dirty="0" smtClean="0">
                <a:solidFill>
                  <a:srgbClr val="FF0000"/>
                </a:solidFill>
              </a:rPr>
              <a:t>表达式</a:t>
            </a:r>
            <a:r>
              <a:rPr lang="zh-CN" altLang="en-US" dirty="0" smtClean="0"/>
              <a:t>等于</a:t>
            </a:r>
            <a:r>
              <a:rPr lang="zh-CN" altLang="en-US" dirty="0" smtClean="0">
                <a:solidFill>
                  <a:srgbClr val="CC0066"/>
                </a:solidFill>
              </a:rPr>
              <a:t>常量表达式</a:t>
            </a:r>
            <a:r>
              <a:rPr lang="en-US" altLang="zh-CN" dirty="0" smtClean="0">
                <a:solidFill>
                  <a:srgbClr val="CC0066"/>
                </a:solidFill>
              </a:rPr>
              <a:t>k</a:t>
            </a:r>
            <a:r>
              <a:rPr lang="zh-CN" altLang="en-US" dirty="0" smtClean="0">
                <a:solidFill>
                  <a:srgbClr val="CC0066"/>
                </a:solidFill>
              </a:rPr>
              <a:t>，</a:t>
            </a:r>
            <a:r>
              <a:rPr lang="zh-CN" altLang="en-US" dirty="0" smtClean="0">
                <a:solidFill>
                  <a:schemeClr val="tx1"/>
                </a:solidFill>
              </a:rPr>
              <a:t>那么从</a:t>
            </a:r>
            <a:r>
              <a:rPr lang="zh-CN" altLang="en-US" dirty="0" smtClean="0"/>
              <a:t>语句段</a:t>
            </a:r>
            <a:r>
              <a:rPr lang="en-US" altLang="zh-CN" dirty="0" smtClean="0"/>
              <a:t>k</a:t>
            </a:r>
            <a:r>
              <a:rPr lang="zh-CN" altLang="en-US" dirty="0" smtClean="0">
                <a:solidFill>
                  <a:schemeClr val="tx1"/>
                </a:solidFill>
              </a:rPr>
              <a:t>开始执行</a:t>
            </a:r>
            <a:endParaRPr lang="en-US" altLang="zh-CN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75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break</a:t>
            </a:r>
            <a:r>
              <a:rPr lang="zh-CN" altLang="en-US" dirty="0" smtClean="0"/>
              <a:t>语句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在</a:t>
            </a:r>
            <a:r>
              <a:rPr lang="en-US" altLang="zh-CN" dirty="0"/>
              <a:t>switch</a:t>
            </a:r>
            <a:r>
              <a:rPr lang="zh-CN" altLang="en-US" dirty="0"/>
              <a:t>语句中使用</a:t>
            </a:r>
            <a:r>
              <a:rPr lang="en-US" altLang="zh-CN" dirty="0"/>
              <a:t>break</a:t>
            </a:r>
            <a:r>
              <a:rPr lang="zh-CN" altLang="en-US" dirty="0" smtClean="0"/>
              <a:t>语句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从</a:t>
            </a:r>
            <a:r>
              <a:rPr lang="en-US" altLang="zh-CN" dirty="0" smtClean="0"/>
              <a:t>break</a:t>
            </a:r>
            <a:r>
              <a:rPr lang="zh-CN" altLang="en-US" dirty="0" smtClean="0"/>
              <a:t>所在地跳转到</a:t>
            </a:r>
            <a:r>
              <a:rPr lang="en-US" altLang="zh-CN" dirty="0" smtClean="0"/>
              <a:t>switch</a:t>
            </a:r>
            <a:r>
              <a:rPr lang="zh-CN" altLang="en-US" dirty="0" smtClean="0"/>
              <a:t>语句之后</a:t>
            </a:r>
            <a:endParaRPr lang="en-US" altLang="zh-CN" dirty="0" smtClean="0"/>
          </a:p>
          <a:p>
            <a:endParaRPr lang="zh-CN" altLang="en-US" dirty="0" smtClean="0"/>
          </a:p>
        </p:txBody>
      </p:sp>
      <p:sp>
        <p:nvSpPr>
          <p:cNvPr id="28676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D5457FDD-241A-4584-BA5E-398641DE1BE1}" type="slidenum">
              <a:rPr lang="zh-CN" altLang="en-US" smtClean="0"/>
              <a:pPr/>
              <a:t>37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64772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switch</a:t>
            </a:r>
            <a:r>
              <a:rPr lang="zh-CN" altLang="en-US" dirty="0" smtClean="0"/>
              <a:t>语句</a:t>
            </a:r>
            <a:r>
              <a:rPr lang="zh-CN" altLang="en-US" dirty="0"/>
              <a:t>应用，</a:t>
            </a:r>
            <a:r>
              <a:rPr lang="en-US" altLang="zh-CN" dirty="0"/>
              <a:t>[</a:t>
            </a:r>
            <a:r>
              <a:rPr lang="zh-CN" altLang="en-US" dirty="0"/>
              <a:t>例3</a:t>
            </a:r>
            <a:r>
              <a:rPr lang="zh-CN" altLang="en-US" dirty="0" smtClean="0"/>
              <a:t>-</a:t>
            </a:r>
            <a:r>
              <a:rPr lang="en-US" altLang="zh-CN" dirty="0" smtClean="0"/>
              <a:t>9, P54]</a:t>
            </a:r>
            <a:endParaRPr lang="zh-CN" alt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zh-CN" altLang="en-US" dirty="0"/>
              <a:t>例</a:t>
            </a:r>
            <a:r>
              <a:rPr lang="en-US" altLang="zh-CN" dirty="0"/>
              <a:t>3-5 </a:t>
            </a:r>
            <a:r>
              <a:rPr lang="zh-CN" altLang="en-US" dirty="0"/>
              <a:t>输入一个形式如</a:t>
            </a:r>
            <a:r>
              <a:rPr lang="zh-CN" altLang="en-US" dirty="0" smtClean="0"/>
              <a:t>“</a:t>
            </a:r>
            <a:r>
              <a:rPr lang="zh-CN" altLang="en-US" dirty="0" smtClean="0">
                <a:solidFill>
                  <a:srgbClr val="FF0000"/>
                </a:solidFill>
              </a:rPr>
              <a:t>操作数</a:t>
            </a:r>
            <a:r>
              <a:rPr lang="zh-CN" altLang="en-US" dirty="0" smtClean="0">
                <a:solidFill>
                  <a:srgbClr val="FFFF00"/>
                </a:solidFill>
              </a:rPr>
              <a:t>运算符</a:t>
            </a:r>
            <a:r>
              <a:rPr lang="zh-CN" altLang="en-US" dirty="0" smtClean="0">
                <a:solidFill>
                  <a:srgbClr val="FF0000"/>
                </a:solidFill>
              </a:rPr>
              <a:t>操作数</a:t>
            </a:r>
            <a:r>
              <a:rPr lang="zh-CN" altLang="en-US" dirty="0" smtClean="0"/>
              <a:t>”的算式</a:t>
            </a:r>
            <a:r>
              <a:rPr lang="zh-CN" altLang="en-US" dirty="0"/>
              <a:t>，输出运算结果</a:t>
            </a:r>
            <a:r>
              <a:rPr lang="zh-CN" altLang="en-US" dirty="0" smtClean="0"/>
              <a:t>。例如</a:t>
            </a:r>
            <a:endParaRPr lang="en-US" altLang="zh-CN" dirty="0" smtClean="0"/>
          </a:p>
          <a:p>
            <a:pPr>
              <a:lnSpc>
                <a:spcPct val="90000"/>
              </a:lnSpc>
              <a:buNone/>
            </a:pPr>
            <a:endParaRPr lang="en-US" altLang="zh-CN" dirty="0" smtClean="0"/>
          </a:p>
          <a:p>
            <a:pPr>
              <a:lnSpc>
                <a:spcPct val="90000"/>
              </a:lnSpc>
              <a:buNone/>
            </a:pPr>
            <a:r>
              <a:rPr lang="zh-CN" altLang="en-US" dirty="0" smtClean="0"/>
              <a:t>    输入</a:t>
            </a:r>
            <a:r>
              <a:rPr lang="zh-CN" altLang="en-US" dirty="0"/>
              <a:t>：</a:t>
            </a:r>
            <a:r>
              <a:rPr lang="en-US" altLang="zh-CN" dirty="0"/>
              <a:t>3.1+4.8</a:t>
            </a:r>
            <a:r>
              <a:rPr lang="en-US" altLang="zh-CN" u="sng" dirty="0"/>
              <a:t> </a:t>
            </a:r>
            <a:endParaRPr lang="en-US" altLang="zh-CN" dirty="0"/>
          </a:p>
          <a:p>
            <a:pPr>
              <a:lnSpc>
                <a:spcPct val="90000"/>
              </a:lnSpc>
              <a:buNone/>
            </a:pPr>
            <a:r>
              <a:rPr lang="zh-CN" altLang="en-US" dirty="0" smtClean="0"/>
              <a:t>    输出</a:t>
            </a:r>
            <a:r>
              <a:rPr lang="zh-CN" altLang="en-US" dirty="0"/>
              <a:t>：</a:t>
            </a:r>
            <a:r>
              <a:rPr lang="en-US" altLang="zh-CN" dirty="0"/>
              <a:t>7.9</a:t>
            </a:r>
            <a:endParaRPr lang="zh-CN" altLang="en-US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double </a:t>
            </a:r>
            <a:r>
              <a:rPr lang="en-US" altLang="zh-CN" dirty="0"/>
              <a:t>value1, value2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r>
              <a:rPr lang="en-US" altLang="zh-CN" dirty="0"/>
              <a:t>char </a:t>
            </a:r>
            <a:r>
              <a:rPr lang="en-US" altLang="zh-CN" dirty="0" smtClean="0"/>
              <a:t>op;</a:t>
            </a:r>
          </a:p>
          <a:p>
            <a:pPr>
              <a:lnSpc>
                <a:spcPct val="80000"/>
              </a:lnSpc>
              <a:spcBef>
                <a:spcPct val="15000"/>
              </a:spcBef>
              <a:buNone/>
            </a:pPr>
            <a:endParaRPr lang="en-US" altLang="zh-CN" dirty="0" smtClean="0"/>
          </a:p>
          <a:p>
            <a:pPr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altLang="zh-CN" dirty="0" err="1" smtClean="0"/>
              <a:t>printf</a:t>
            </a:r>
            <a:r>
              <a:rPr lang="en-US" altLang="zh-CN" dirty="0"/>
              <a:t>("Type in an expression: ");</a:t>
            </a:r>
          </a:p>
          <a:p>
            <a:pPr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altLang="zh-CN" dirty="0" err="1" smtClean="0"/>
              <a:t>scanf</a:t>
            </a:r>
            <a:r>
              <a:rPr lang="en-US" altLang="zh-CN" dirty="0"/>
              <a:t>("%</a:t>
            </a:r>
            <a:r>
              <a:rPr lang="en-US" altLang="zh-CN" dirty="0" err="1"/>
              <a:t>lf%c%lf</a:t>
            </a:r>
            <a:r>
              <a:rPr lang="en-US" altLang="zh-CN" dirty="0"/>
              <a:t>", &amp;value1, &amp;</a:t>
            </a:r>
            <a:r>
              <a:rPr lang="en-US" altLang="zh-CN" dirty="0" smtClean="0"/>
              <a:t>op, </a:t>
            </a:r>
            <a:r>
              <a:rPr lang="en-US" altLang="zh-CN" dirty="0"/>
              <a:t>&amp;value2);</a:t>
            </a:r>
          </a:p>
          <a:p>
            <a:endParaRPr lang="en-US" altLang="zh-CN" dirty="0"/>
          </a:p>
          <a:p>
            <a:endParaRPr lang="zh-CN" altLang="en-US" dirty="0" smtClean="0"/>
          </a:p>
        </p:txBody>
      </p:sp>
      <p:sp>
        <p:nvSpPr>
          <p:cNvPr id="28676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D5457FDD-241A-4584-BA5E-398641DE1BE1}" type="slidenum">
              <a:rPr lang="zh-CN" altLang="en-US" smtClean="0"/>
              <a:pPr/>
              <a:t>38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07136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altLang="zh-CN" dirty="0" smtClean="0"/>
              <a:t>switch( op )</a:t>
            </a:r>
          </a:p>
          <a:p>
            <a:pPr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altLang="zh-CN" dirty="0" smtClean="0"/>
              <a:t>{</a:t>
            </a:r>
            <a:endParaRPr lang="en-US" altLang="zh-CN" dirty="0"/>
          </a:p>
          <a:p>
            <a:pPr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altLang="zh-CN" dirty="0" smtClean="0"/>
              <a:t>   </a:t>
            </a:r>
            <a:r>
              <a:rPr lang="en-US" altLang="zh-CN" dirty="0"/>
              <a:t>case '+': </a:t>
            </a:r>
          </a:p>
          <a:p>
            <a:pPr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altLang="zh-CN" dirty="0" smtClean="0"/>
              <a:t>        </a:t>
            </a:r>
            <a:r>
              <a:rPr lang="en-US" altLang="zh-CN" dirty="0" err="1"/>
              <a:t>printf</a:t>
            </a:r>
            <a:r>
              <a:rPr lang="en-US" altLang="zh-CN" dirty="0"/>
              <a:t>("=%.2f\n", </a:t>
            </a:r>
            <a:r>
              <a:rPr lang="en-US" altLang="zh-CN" dirty="0" smtClean="0"/>
              <a:t>value1 + value2</a:t>
            </a:r>
            <a:r>
              <a:rPr lang="en-US" altLang="zh-CN" dirty="0"/>
              <a:t>);</a:t>
            </a:r>
          </a:p>
          <a:p>
            <a:pPr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altLang="zh-CN" dirty="0" smtClean="0"/>
              <a:t>        </a:t>
            </a:r>
            <a:r>
              <a:rPr lang="en-US" altLang="zh-CN" dirty="0">
                <a:solidFill>
                  <a:srgbClr val="FF0000"/>
                </a:solidFill>
              </a:rPr>
              <a:t>break;</a:t>
            </a:r>
          </a:p>
          <a:p>
            <a:pPr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altLang="zh-CN" dirty="0" smtClean="0"/>
              <a:t>   </a:t>
            </a:r>
            <a:r>
              <a:rPr lang="en-US" altLang="zh-CN" dirty="0"/>
              <a:t>case '-': </a:t>
            </a:r>
          </a:p>
          <a:p>
            <a:pPr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altLang="zh-CN" dirty="0"/>
              <a:t>  </a:t>
            </a:r>
            <a:r>
              <a:rPr lang="en-US" altLang="zh-CN" dirty="0" smtClean="0"/>
              <a:t>      </a:t>
            </a:r>
            <a:r>
              <a:rPr lang="en-US" altLang="zh-CN" dirty="0" err="1"/>
              <a:t>printf</a:t>
            </a:r>
            <a:r>
              <a:rPr lang="en-US" altLang="zh-CN" dirty="0"/>
              <a:t>("=%.2f\n", </a:t>
            </a:r>
            <a:r>
              <a:rPr lang="en-US" altLang="zh-CN" dirty="0" smtClean="0"/>
              <a:t>value1 - value2</a:t>
            </a:r>
            <a:r>
              <a:rPr lang="en-US" altLang="zh-CN" dirty="0"/>
              <a:t>);</a:t>
            </a:r>
          </a:p>
          <a:p>
            <a:pPr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altLang="zh-CN" dirty="0"/>
              <a:t>  </a:t>
            </a:r>
            <a:r>
              <a:rPr lang="en-US" altLang="zh-CN" dirty="0" smtClean="0"/>
              <a:t>      </a:t>
            </a:r>
            <a:r>
              <a:rPr lang="en-US" altLang="zh-CN" dirty="0"/>
              <a:t>break;</a:t>
            </a:r>
          </a:p>
          <a:p>
            <a:pPr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altLang="zh-CN" dirty="0"/>
              <a:t>  </a:t>
            </a:r>
            <a:r>
              <a:rPr lang="en-US" altLang="zh-CN" dirty="0" smtClean="0"/>
              <a:t> </a:t>
            </a:r>
            <a:r>
              <a:rPr lang="en-US" altLang="zh-CN" dirty="0"/>
              <a:t>case '*': </a:t>
            </a:r>
          </a:p>
          <a:p>
            <a:pPr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altLang="zh-CN" dirty="0"/>
              <a:t>  </a:t>
            </a:r>
            <a:r>
              <a:rPr lang="en-US" altLang="zh-CN" dirty="0" smtClean="0"/>
              <a:t>      </a:t>
            </a:r>
            <a:r>
              <a:rPr lang="en-US" altLang="zh-CN" dirty="0" err="1"/>
              <a:t>printf</a:t>
            </a:r>
            <a:r>
              <a:rPr lang="en-US" altLang="zh-CN" dirty="0"/>
              <a:t>("=%.2f\n", </a:t>
            </a:r>
            <a:r>
              <a:rPr lang="en-US" altLang="zh-CN" dirty="0" smtClean="0"/>
              <a:t>value1 * value2</a:t>
            </a:r>
            <a:r>
              <a:rPr lang="en-US" altLang="zh-CN" dirty="0"/>
              <a:t>);</a:t>
            </a:r>
          </a:p>
          <a:p>
            <a:pPr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altLang="zh-CN" dirty="0"/>
              <a:t>  </a:t>
            </a:r>
            <a:r>
              <a:rPr lang="en-US" altLang="zh-CN" dirty="0" smtClean="0"/>
              <a:t>      </a:t>
            </a:r>
            <a:r>
              <a:rPr lang="en-US" altLang="zh-CN" dirty="0"/>
              <a:t>break;</a:t>
            </a:r>
          </a:p>
          <a:p>
            <a:pPr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altLang="zh-CN" dirty="0"/>
              <a:t>  </a:t>
            </a:r>
            <a:r>
              <a:rPr lang="en-US" altLang="zh-CN" dirty="0" smtClean="0"/>
              <a:t> </a:t>
            </a:r>
            <a:r>
              <a:rPr lang="en-US" altLang="zh-CN" dirty="0"/>
              <a:t>case '/': </a:t>
            </a:r>
          </a:p>
          <a:p>
            <a:pPr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altLang="zh-CN" dirty="0"/>
              <a:t>  </a:t>
            </a:r>
            <a:r>
              <a:rPr lang="en-US" altLang="zh-CN" dirty="0" smtClean="0"/>
              <a:t>      </a:t>
            </a:r>
            <a:r>
              <a:rPr lang="en-US" altLang="zh-CN" dirty="0" err="1"/>
              <a:t>printf</a:t>
            </a:r>
            <a:r>
              <a:rPr lang="en-US" altLang="zh-CN" dirty="0"/>
              <a:t>("=%.2f\n", </a:t>
            </a:r>
            <a:r>
              <a:rPr lang="en-US" altLang="zh-CN" dirty="0" smtClean="0"/>
              <a:t>value1 / value2</a:t>
            </a:r>
            <a:r>
              <a:rPr lang="en-US" altLang="zh-CN" dirty="0"/>
              <a:t>);</a:t>
            </a:r>
          </a:p>
          <a:p>
            <a:pPr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altLang="zh-CN" dirty="0"/>
              <a:t>  </a:t>
            </a:r>
            <a:r>
              <a:rPr lang="en-US" altLang="zh-CN" dirty="0" smtClean="0"/>
              <a:t>      </a:t>
            </a:r>
            <a:r>
              <a:rPr lang="en-US" altLang="zh-CN" dirty="0"/>
              <a:t>break;</a:t>
            </a:r>
          </a:p>
          <a:p>
            <a:pPr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altLang="zh-CN" dirty="0"/>
              <a:t>  </a:t>
            </a:r>
            <a:r>
              <a:rPr lang="en-US" altLang="zh-CN" dirty="0" smtClean="0"/>
              <a:t> </a:t>
            </a:r>
            <a:r>
              <a:rPr lang="en-US" altLang="zh-CN" dirty="0"/>
              <a:t>default:  </a:t>
            </a:r>
          </a:p>
          <a:p>
            <a:pPr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altLang="zh-CN" dirty="0"/>
              <a:t>  </a:t>
            </a:r>
            <a:r>
              <a:rPr lang="en-US" altLang="zh-CN" dirty="0" smtClean="0"/>
              <a:t>      </a:t>
            </a:r>
            <a:r>
              <a:rPr lang="en-US" altLang="zh-CN" dirty="0" err="1"/>
              <a:t>printf</a:t>
            </a:r>
            <a:r>
              <a:rPr lang="en-US" altLang="zh-CN" dirty="0"/>
              <a:t>("Unknown operator\n");</a:t>
            </a:r>
          </a:p>
          <a:p>
            <a:pPr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altLang="zh-CN" dirty="0"/>
              <a:t>  </a:t>
            </a:r>
            <a:r>
              <a:rPr lang="en-US" altLang="zh-CN" dirty="0" smtClean="0"/>
              <a:t>      </a:t>
            </a:r>
            <a:r>
              <a:rPr lang="en-US" altLang="zh-CN" dirty="0"/>
              <a:t>break;</a:t>
            </a:r>
          </a:p>
          <a:p>
            <a:pPr>
              <a:lnSpc>
                <a:spcPct val="80000"/>
              </a:lnSpc>
              <a:spcBef>
                <a:spcPct val="15000"/>
              </a:spcBef>
              <a:buNone/>
            </a:pPr>
            <a:r>
              <a:rPr lang="en-US" altLang="zh-CN" dirty="0" smtClean="0"/>
              <a:t>}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39</a:t>
            </a:fld>
            <a:endParaRPr lang="en-US" altLang="zh-CN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923928" y="1069834"/>
            <a:ext cx="3960440" cy="714375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kumimoji="1" lang="en-US" altLang="zh-CN" sz="2000" b="1"/>
              <a:t>Type in an expression: </a:t>
            </a:r>
            <a:r>
              <a:rPr kumimoji="1" lang="en-US" altLang="zh-CN" sz="2000" b="1">
                <a:solidFill>
                  <a:srgbClr val="CC0066"/>
                </a:solidFill>
              </a:rPr>
              <a:t>3.1+4.8</a:t>
            </a:r>
            <a:r>
              <a:rPr kumimoji="1" lang="en-US" altLang="zh-CN" sz="2000" b="1" u="sng"/>
              <a:t> </a:t>
            </a:r>
            <a:endParaRPr kumimoji="1" lang="en-US" altLang="zh-CN" sz="2000" b="1"/>
          </a:p>
          <a:p>
            <a:r>
              <a:rPr kumimoji="1" lang="en-US" altLang="zh-CN" sz="2000" b="1"/>
              <a:t>=7.9</a:t>
            </a:r>
          </a:p>
        </p:txBody>
      </p:sp>
    </p:spTree>
    <p:extLst>
      <p:ext uri="{BB962C8B-B14F-4D97-AF65-F5344CB8AC3E}">
        <p14:creationId xmlns:p14="http://schemas.microsoft.com/office/powerpoint/2010/main" val="1725675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常见疏漏、错误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变量没有初始化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   </a:t>
            </a:r>
            <a:r>
              <a:rPr lang="en-US" altLang="zh-CN" dirty="0" err="1"/>
              <a:t>int</a:t>
            </a:r>
            <a:r>
              <a:rPr lang="en-US" altLang="zh-CN" dirty="0"/>
              <a:t> i</a:t>
            </a:r>
            <a:r>
              <a:rPr lang="en-US" altLang="zh-CN" dirty="0" smtClean="0"/>
              <a:t>, sum</a:t>
            </a:r>
            <a:r>
              <a:rPr lang="en-US" altLang="zh-CN" dirty="0"/>
              <a:t>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    sum = 0</a:t>
            </a:r>
            <a:r>
              <a:rPr lang="zh-CN" altLang="en-US" dirty="0" smtClean="0">
                <a:solidFill>
                  <a:srgbClr val="FF0000"/>
                </a:solidFill>
              </a:rPr>
              <a:t>；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dirty="0"/>
              <a:t> </a:t>
            </a:r>
            <a:r>
              <a:rPr lang="zh-CN" altLang="en-US" dirty="0" smtClean="0"/>
              <a:t>   </a:t>
            </a:r>
            <a:r>
              <a:rPr lang="en-US" altLang="zh-CN" dirty="0" smtClean="0"/>
              <a:t>for( i=1; i&lt;100; i++ )</a:t>
            </a:r>
            <a:r>
              <a:rPr lang="en-US" altLang="zh-CN" dirty="0" smtClean="0">
                <a:solidFill>
                  <a:srgbClr val="FF0000"/>
                </a:solidFill>
              </a:rPr>
              <a:t>;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      </a:t>
            </a:r>
            <a:r>
              <a:rPr lang="en-US" altLang="zh-CN" dirty="0"/>
              <a:t>sum = sum +i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610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switch</a:t>
            </a:r>
            <a:r>
              <a:rPr lang="zh-CN" altLang="en-US" dirty="0" smtClean="0"/>
              <a:t>语句</a:t>
            </a:r>
            <a:r>
              <a:rPr lang="zh-CN" altLang="en-US" dirty="0"/>
              <a:t>应用，</a:t>
            </a:r>
            <a:r>
              <a:rPr lang="en-US" altLang="zh-CN" dirty="0"/>
              <a:t>[</a:t>
            </a:r>
            <a:r>
              <a:rPr lang="zh-CN" altLang="en-US" dirty="0"/>
              <a:t>例3-</a:t>
            </a:r>
            <a:r>
              <a:rPr lang="en-US" altLang="zh-CN" dirty="0"/>
              <a:t>10, P56]</a:t>
            </a:r>
            <a:endParaRPr lang="zh-CN" alt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>
                <a:latin typeface="宋体" charset="-122"/>
              </a:rPr>
              <a:t>输入</a:t>
            </a:r>
            <a:r>
              <a:rPr lang="zh-CN" altLang="en-US" dirty="0">
                <a:ea typeface="Arial Unicode MS" pitchFamily="34" charset="-122"/>
                <a:cs typeface="Arial Unicode MS" pitchFamily="34" charset="-122"/>
              </a:rPr>
              <a:t>10</a:t>
            </a:r>
            <a:r>
              <a:rPr lang="zh-CN" altLang="en-US" dirty="0">
                <a:latin typeface="宋体" charset="-122"/>
              </a:rPr>
              <a:t>个字符，分别统计出其中</a:t>
            </a:r>
            <a:r>
              <a:rPr lang="zh-CN" altLang="en-US" dirty="0">
                <a:solidFill>
                  <a:srgbClr val="FF0000"/>
                </a:solidFill>
                <a:latin typeface="宋体" charset="-122"/>
              </a:rPr>
              <a:t>空格或回车</a:t>
            </a:r>
            <a:r>
              <a:rPr lang="zh-CN" altLang="en-US" dirty="0">
                <a:latin typeface="宋体" charset="-122"/>
              </a:rPr>
              <a:t>、</a:t>
            </a:r>
            <a:r>
              <a:rPr lang="zh-CN" altLang="en-US" dirty="0">
                <a:solidFill>
                  <a:srgbClr val="FF0000"/>
                </a:solidFill>
                <a:latin typeface="宋体" charset="-122"/>
              </a:rPr>
              <a:t>数字</a:t>
            </a:r>
            <a:r>
              <a:rPr lang="zh-CN" altLang="en-US" dirty="0">
                <a:latin typeface="宋体" charset="-122"/>
              </a:rPr>
              <a:t>和</a:t>
            </a:r>
            <a:r>
              <a:rPr lang="zh-CN" altLang="en-US" dirty="0">
                <a:solidFill>
                  <a:srgbClr val="FF0000"/>
                </a:solidFill>
                <a:latin typeface="宋体" charset="-122"/>
              </a:rPr>
              <a:t>其他字符</a:t>
            </a:r>
            <a:r>
              <a:rPr lang="zh-CN" altLang="en-US" dirty="0">
                <a:latin typeface="宋体" charset="-122"/>
              </a:rPr>
              <a:t>的个数</a:t>
            </a:r>
            <a:r>
              <a:rPr lang="zh-CN" altLang="en-US" dirty="0" smtClean="0">
                <a:latin typeface="宋体" charset="-122"/>
              </a:rPr>
              <a:t>。</a:t>
            </a:r>
            <a:endParaRPr lang="en-US" altLang="zh-CN" dirty="0" smtClean="0">
              <a:latin typeface="宋体" charset="-122"/>
            </a:endParaRPr>
          </a:p>
          <a:p>
            <a:pPr marL="0" indent="0">
              <a:buNone/>
            </a:pPr>
            <a:endParaRPr lang="en-US" altLang="zh-CN" dirty="0" smtClean="0">
              <a:latin typeface="宋体" charset="-122"/>
              <a:ea typeface="Arial Unicode MS" pitchFamily="34" charset="-122"/>
              <a:cs typeface="Arial Unicode MS" pitchFamily="34" charset="-122"/>
            </a:endParaRPr>
          </a:p>
          <a:p>
            <a:pPr marL="0" indent="0">
              <a:buNone/>
            </a:pPr>
            <a:r>
              <a:rPr lang="en-US" altLang="zh-CN" dirty="0" err="1" smtClean="0">
                <a:latin typeface="宋体" charset="-122"/>
                <a:ea typeface="Arial Unicode MS" pitchFamily="34" charset="-122"/>
                <a:cs typeface="Arial Unicode MS" pitchFamily="34" charset="-122"/>
              </a:rPr>
              <a:t>int</a:t>
            </a:r>
            <a:r>
              <a:rPr lang="en-US" altLang="zh-CN" dirty="0" smtClean="0">
                <a:latin typeface="宋体" charset="-122"/>
                <a:ea typeface="Arial Unicode MS" pitchFamily="34" charset="-122"/>
                <a:cs typeface="Arial Unicode MS" pitchFamily="34" charset="-122"/>
              </a:rPr>
              <a:t> blank, digit, other, i;</a:t>
            </a:r>
          </a:p>
          <a:p>
            <a:pPr marL="0" indent="0">
              <a:buNone/>
            </a:pPr>
            <a:r>
              <a:rPr lang="en-US" altLang="zh-CN" dirty="0" smtClean="0">
                <a:latin typeface="宋体" charset="-122"/>
                <a:ea typeface="Arial Unicode MS" pitchFamily="34" charset="-122"/>
                <a:cs typeface="Arial Unicode MS" pitchFamily="34" charset="-122"/>
              </a:rPr>
              <a:t>char </a:t>
            </a:r>
            <a:r>
              <a:rPr lang="en-US" altLang="zh-CN" dirty="0" err="1" smtClean="0">
                <a:latin typeface="宋体" charset="-122"/>
                <a:ea typeface="Arial Unicode MS" pitchFamily="34" charset="-122"/>
                <a:cs typeface="Arial Unicode MS" pitchFamily="34" charset="-122"/>
              </a:rPr>
              <a:t>ch</a:t>
            </a:r>
            <a:r>
              <a:rPr lang="en-US" altLang="zh-CN" dirty="0" smtClean="0">
                <a:latin typeface="宋体" charset="-122"/>
                <a:ea typeface="Arial Unicode MS" pitchFamily="34" charset="-122"/>
                <a:cs typeface="Arial Unicode MS" pitchFamily="34" charset="-122"/>
              </a:rPr>
              <a:t>;</a:t>
            </a:r>
          </a:p>
          <a:p>
            <a:pPr marL="0" indent="0">
              <a:buNone/>
            </a:pPr>
            <a:endParaRPr lang="en-US" altLang="zh-CN" dirty="0" smtClean="0">
              <a:latin typeface="宋体" charset="-122"/>
              <a:ea typeface="Arial Unicode MS" pitchFamily="34" charset="-122"/>
              <a:cs typeface="Arial Unicode MS" pitchFamily="34" charset="-122"/>
            </a:endParaRPr>
          </a:p>
          <a:p>
            <a:pPr marL="0" indent="0">
              <a:buNone/>
            </a:pPr>
            <a:r>
              <a:rPr lang="en-US" altLang="zh-CN" dirty="0" smtClean="0">
                <a:latin typeface="宋体" charset="-122"/>
                <a:ea typeface="Arial Unicode MS" pitchFamily="34" charset="-122"/>
                <a:cs typeface="Arial Unicode MS" pitchFamily="34" charset="-122"/>
              </a:rPr>
              <a:t>blank = digit = other =0;</a:t>
            </a:r>
            <a:endParaRPr lang="zh-CN" altLang="en-US" dirty="0">
              <a:ea typeface="Arial Unicode MS" pitchFamily="34" charset="-122"/>
              <a:cs typeface="Arial Unicode MS" pitchFamily="34" charset="-122"/>
            </a:endParaRPr>
          </a:p>
          <a:p>
            <a:endParaRPr lang="zh-CN" altLang="en-US" dirty="0" smtClean="0"/>
          </a:p>
        </p:txBody>
      </p:sp>
      <p:sp>
        <p:nvSpPr>
          <p:cNvPr id="28676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fld id="{D5457FDD-241A-4584-BA5E-398641DE1BE1}" type="slidenum">
              <a:rPr lang="zh-CN" altLang="en-US" smtClean="0"/>
              <a:pPr/>
              <a:t>40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41971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P56, </a:t>
            </a:r>
            <a:r>
              <a:rPr lang="zh-CN" altLang="en-US" smtClean="0"/>
              <a:t>例</a:t>
            </a:r>
            <a:r>
              <a:rPr lang="en-US" altLang="zh-CN" smtClean="0"/>
              <a:t>3-10</a:t>
            </a:r>
            <a:endParaRPr lang="zh-CN" altLang="en-US" dirty="0"/>
          </a:p>
        </p:txBody>
      </p:sp>
      <p:sp>
        <p:nvSpPr>
          <p:cNvPr id="31748" name="灯片编号占位符 1"/>
          <p:cNvSpPr>
            <a:spLocks noGrp="1"/>
          </p:cNvSpPr>
          <p:nvPr>
            <p:ph type="sldNum" sz="quarter" idx="11"/>
          </p:nvPr>
        </p:nvSpPr>
        <p:spPr>
          <a:xfrm>
            <a:off x="6248400" y="6502279"/>
            <a:ext cx="2895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DFBA4650-7A77-42B4-BDC8-18AE77D70100}" type="slidenum">
              <a:rPr lang="zh-CN" altLang="en-US" smtClean="0"/>
              <a:pPr/>
              <a:t>41</a:t>
            </a:fld>
            <a:endParaRPr lang="en-US" altLang="zh-CN" dirty="0" smtClean="0"/>
          </a:p>
        </p:txBody>
      </p:sp>
      <p:sp>
        <p:nvSpPr>
          <p:cNvPr id="8" name="内容占位符 7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4116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altLang="zh-CN" smtClean="0"/>
              <a:t>printf("Enter 10 characters: ");</a:t>
            </a:r>
          </a:p>
          <a:p>
            <a:pPr marL="0" indent="0">
              <a:buNone/>
            </a:pPr>
            <a:r>
              <a:rPr lang="en-US" altLang="zh-CN" smtClean="0"/>
              <a:t>for(i </a:t>
            </a:r>
            <a:r>
              <a:rPr lang="en-US" altLang="zh-CN" dirty="0"/>
              <a:t>= 1; i &lt;= 10; i</a:t>
            </a:r>
            <a:r>
              <a:rPr lang="en-US" altLang="zh-CN" dirty="0" smtClean="0"/>
              <a:t>++)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/>
              <a:t>ch</a:t>
            </a:r>
            <a:r>
              <a:rPr lang="en-US" altLang="zh-CN" dirty="0"/>
              <a:t> = </a:t>
            </a:r>
            <a:r>
              <a:rPr lang="en-US" altLang="zh-CN" dirty="0" err="1"/>
              <a:t>getchar</a:t>
            </a:r>
            <a:r>
              <a:rPr lang="en-US" altLang="zh-CN" dirty="0"/>
              <a:t>();</a:t>
            </a:r>
          </a:p>
          <a:p>
            <a:pPr marL="0" indent="0">
              <a:buNone/>
            </a:pPr>
            <a:r>
              <a:rPr lang="en-US" altLang="zh-CN" dirty="0" smtClean="0"/>
              <a:t>    switch( </a:t>
            </a:r>
            <a:r>
              <a:rPr lang="en-US" altLang="zh-CN" dirty="0" err="1" smtClean="0"/>
              <a:t>ch</a:t>
            </a:r>
            <a:r>
              <a:rPr lang="en-US" altLang="zh-CN" dirty="0" smtClean="0"/>
              <a:t>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{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        </a:t>
            </a:r>
            <a:r>
              <a:rPr lang="en-US" altLang="zh-CN" dirty="0"/>
              <a:t>case ' ' :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case </a:t>
            </a:r>
            <a:r>
              <a:rPr lang="en-US" altLang="zh-CN" dirty="0"/>
              <a:t>'\n</a:t>
            </a:r>
            <a:r>
              <a:rPr lang="en-US" altLang="zh-CN" dirty="0" smtClean="0"/>
              <a:t>': blank </a:t>
            </a:r>
            <a:r>
              <a:rPr lang="en-US" altLang="zh-CN" dirty="0"/>
              <a:t>++;</a:t>
            </a:r>
          </a:p>
          <a:p>
            <a:pPr marL="0" indent="0">
              <a:buNone/>
            </a:pPr>
            <a:r>
              <a:rPr lang="en-US" altLang="zh-CN" dirty="0" smtClean="0"/>
              <a:t>                   </a:t>
            </a:r>
            <a:r>
              <a:rPr lang="en-US" altLang="zh-CN" dirty="0">
                <a:solidFill>
                  <a:srgbClr val="FF0000"/>
                </a:solidFill>
              </a:rPr>
              <a:t>break</a:t>
            </a:r>
            <a:r>
              <a:rPr lang="en-US" altLang="zh-CN" dirty="0"/>
              <a:t>; </a:t>
            </a:r>
          </a:p>
          <a:p>
            <a:pPr marL="0" indent="0">
              <a:buNone/>
            </a:pPr>
            <a:r>
              <a:rPr lang="en-US" altLang="zh-CN" dirty="0"/>
              <a:t>        </a:t>
            </a:r>
            <a:r>
              <a:rPr lang="en-US" altLang="zh-CN" dirty="0" smtClean="0"/>
              <a:t>case </a:t>
            </a:r>
            <a:r>
              <a:rPr lang="en-US" altLang="zh-CN" dirty="0"/>
              <a:t>'0' : case '1' : case '2' : case '3' : case '4' :</a:t>
            </a:r>
          </a:p>
          <a:p>
            <a:pPr marL="0" indent="0">
              <a:buNone/>
            </a:pPr>
            <a:r>
              <a:rPr lang="en-US" altLang="zh-CN" dirty="0"/>
              <a:t>        </a:t>
            </a:r>
            <a:r>
              <a:rPr lang="en-US" altLang="zh-CN" dirty="0" smtClean="0"/>
              <a:t>case </a:t>
            </a:r>
            <a:r>
              <a:rPr lang="en-US" altLang="zh-CN" dirty="0"/>
              <a:t>'5' : case '6' : case '7' : case '8' : case '9' :  </a:t>
            </a:r>
          </a:p>
          <a:p>
            <a:pPr marL="0" indent="0">
              <a:buNone/>
            </a:pPr>
            <a:r>
              <a:rPr lang="en-US" altLang="zh-CN" dirty="0"/>
              <a:t>        </a:t>
            </a:r>
            <a:r>
              <a:rPr lang="en-US" altLang="zh-CN" dirty="0" smtClean="0"/>
              <a:t>           </a:t>
            </a:r>
            <a:r>
              <a:rPr lang="en-US" altLang="zh-CN" dirty="0"/>
              <a:t>digit ++; </a:t>
            </a:r>
          </a:p>
          <a:p>
            <a:pPr marL="0" indent="0">
              <a:buNone/>
            </a:pPr>
            <a:r>
              <a:rPr lang="en-US" altLang="zh-CN" dirty="0"/>
              <a:t>            </a:t>
            </a:r>
            <a:r>
              <a:rPr lang="en-US" altLang="zh-CN" dirty="0" smtClean="0"/>
              <a:t>       </a:t>
            </a:r>
            <a:r>
              <a:rPr lang="en-US" altLang="zh-CN" dirty="0">
                <a:solidFill>
                  <a:srgbClr val="FF0000"/>
                </a:solidFill>
              </a:rPr>
              <a:t>break</a:t>
            </a:r>
            <a:r>
              <a:rPr lang="en-US" altLang="zh-CN" dirty="0"/>
              <a:t>;</a:t>
            </a:r>
          </a:p>
          <a:p>
            <a:pPr marL="0" indent="0">
              <a:buNone/>
            </a:pPr>
            <a:r>
              <a:rPr lang="en-US" altLang="zh-CN" dirty="0" smtClean="0"/>
              <a:t>        default :  </a:t>
            </a:r>
            <a:r>
              <a:rPr lang="en-US" altLang="zh-CN" dirty="0"/>
              <a:t>other ++;</a:t>
            </a:r>
          </a:p>
          <a:p>
            <a:pPr marL="0" indent="0">
              <a:buNone/>
            </a:pPr>
            <a:r>
              <a:rPr lang="en-US" altLang="zh-CN" dirty="0"/>
              <a:t>               </a:t>
            </a:r>
            <a:r>
              <a:rPr lang="en-US" altLang="zh-CN" dirty="0" smtClean="0"/>
              <a:t>    </a:t>
            </a:r>
            <a:r>
              <a:rPr lang="en-US" altLang="zh-CN" dirty="0" smtClean="0">
                <a:solidFill>
                  <a:srgbClr val="FF0000"/>
                </a:solidFill>
              </a:rPr>
              <a:t>break</a:t>
            </a:r>
            <a:r>
              <a:rPr lang="en-US" altLang="zh-CN" dirty="0"/>
              <a:t>;</a:t>
            </a:r>
          </a:p>
          <a:p>
            <a:pPr marL="0" indent="0">
              <a:buNone/>
            </a:pPr>
            <a:r>
              <a:rPr lang="en-US" altLang="zh-CN" dirty="0" smtClean="0"/>
              <a:t>    }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err="1" smtClean="0"/>
              <a:t>printf</a:t>
            </a:r>
            <a:r>
              <a:rPr lang="en-US" altLang="zh-CN" dirty="0"/>
              <a:t>("blank=%d, digit=%d, other=%d\n", blank, digit, other);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448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复习与思考要点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if</a:t>
            </a:r>
            <a:r>
              <a:rPr lang="zh-CN" altLang="en-US" dirty="0" smtClean="0"/>
              <a:t>与</a:t>
            </a:r>
            <a:r>
              <a:rPr lang="en-US" altLang="zh-CN" dirty="0" smtClean="0"/>
              <a:t>else</a:t>
            </a:r>
            <a:r>
              <a:rPr lang="zh-CN" altLang="en-US" dirty="0" smtClean="0"/>
              <a:t>的配对原则，及改变配对的方法</a:t>
            </a:r>
            <a:endParaRPr lang="en-US" altLang="zh-CN" dirty="0" smtClean="0"/>
          </a:p>
          <a:p>
            <a:r>
              <a:rPr lang="en-US" altLang="zh-CN" dirty="0" smtClean="0"/>
              <a:t>break</a:t>
            </a:r>
            <a:r>
              <a:rPr lang="zh-CN" altLang="en-US" dirty="0" smtClean="0"/>
              <a:t>语句在</a:t>
            </a:r>
            <a:r>
              <a:rPr lang="en-US" altLang="zh-CN" dirty="0" smtClean="0"/>
              <a:t>switch</a:t>
            </a:r>
            <a:r>
              <a:rPr lang="zh-CN" altLang="en-US" dirty="0" smtClean="0"/>
              <a:t>中的作用</a:t>
            </a:r>
            <a:endParaRPr lang="en-US" altLang="zh-CN" dirty="0" smtClean="0"/>
          </a:p>
          <a:p>
            <a:r>
              <a:rPr lang="zh-CN" altLang="en-US" dirty="0"/>
              <a:t>字符数据的输入输出</a:t>
            </a:r>
            <a:r>
              <a:rPr lang="zh-CN" altLang="en-US" dirty="0" smtClean="0"/>
              <a:t>函数</a:t>
            </a:r>
            <a:endParaRPr lang="en-US" altLang="zh-CN" dirty="0" smtClean="0"/>
          </a:p>
          <a:p>
            <a:r>
              <a:rPr lang="zh-CN" altLang="en-US" dirty="0"/>
              <a:t>字符数据的</a:t>
            </a:r>
            <a:r>
              <a:rPr lang="zh-CN" altLang="en-US" dirty="0" smtClean="0"/>
              <a:t>判别式（数字，大小写字母）</a:t>
            </a:r>
            <a:endParaRPr lang="en-US" altLang="zh-CN" dirty="0" smtClean="0"/>
          </a:p>
          <a:p>
            <a:r>
              <a:rPr lang="zh-CN" altLang="en-US" dirty="0"/>
              <a:t>字符常量的书写</a:t>
            </a:r>
            <a:r>
              <a:rPr lang="zh-CN" altLang="en-US" dirty="0" smtClean="0"/>
              <a:t>方法</a:t>
            </a:r>
            <a:endParaRPr lang="en-US" altLang="zh-CN" dirty="0" smtClean="0"/>
          </a:p>
          <a:p>
            <a:r>
              <a:rPr lang="zh-CN" altLang="en-US" dirty="0"/>
              <a:t>逻辑运算的</a:t>
            </a:r>
            <a:r>
              <a:rPr lang="zh-CN" altLang="en-US" dirty="0" smtClean="0"/>
              <a:t>规律，以及在</a:t>
            </a:r>
            <a:r>
              <a:rPr lang="en-US" altLang="zh-CN" dirty="0" smtClean="0"/>
              <a:t>if-else</a:t>
            </a:r>
            <a:r>
              <a:rPr lang="zh-CN" altLang="en-US" dirty="0" smtClean="0"/>
              <a:t>语句中的使用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42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78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常见疏漏、错误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CN" altLang="en-US" dirty="0" smtClean="0"/>
              <a:t>整数除法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sz="3200" dirty="0" err="1">
                <a:solidFill>
                  <a:schemeClr val="tx1"/>
                </a:solidFill>
              </a:rPr>
              <a:t>int</a:t>
            </a:r>
            <a:r>
              <a:rPr lang="en-US" altLang="zh-CN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 smtClean="0">
                <a:solidFill>
                  <a:schemeClr val="tx1"/>
                </a:solidFill>
              </a:rPr>
              <a:t>i;</a:t>
            </a:r>
            <a:endParaRPr lang="en-US" altLang="zh-CN" sz="32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zh-CN" altLang="en-US" sz="3200" dirty="0">
                <a:solidFill>
                  <a:schemeClr val="tx1"/>
                </a:solidFill>
              </a:rPr>
              <a:t>。。。</a:t>
            </a:r>
            <a:endParaRPr lang="en-US" altLang="zh-CN" sz="32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altLang="zh-CN" sz="3200" dirty="0">
                <a:solidFill>
                  <a:schemeClr val="tx1"/>
                </a:solidFill>
              </a:rPr>
              <a:t>for( i=1; i&lt;n; i++ )</a:t>
            </a:r>
          </a:p>
          <a:p>
            <a:pPr marL="457200" lvl="1" indent="0">
              <a:buNone/>
            </a:pPr>
            <a:r>
              <a:rPr lang="en-US" altLang="zh-CN" sz="3200" dirty="0">
                <a:solidFill>
                  <a:schemeClr val="tx1"/>
                </a:solidFill>
              </a:rPr>
              <a:t>   sum = </a:t>
            </a:r>
            <a:r>
              <a:rPr lang="en-US" altLang="zh-CN" sz="3200" dirty="0"/>
              <a:t>1/i</a:t>
            </a:r>
            <a:r>
              <a:rPr lang="en-US" altLang="zh-CN" sz="3200" dirty="0" smtClean="0">
                <a:solidFill>
                  <a:schemeClr val="tx1"/>
                </a:solidFill>
              </a:rPr>
              <a:t>;              </a:t>
            </a:r>
          </a:p>
          <a:p>
            <a:pPr marL="457200" lvl="1" indent="0">
              <a:buNone/>
            </a:pPr>
            <a:r>
              <a:rPr lang="en-US" altLang="zh-CN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 smtClean="0">
                <a:solidFill>
                  <a:schemeClr val="tx1"/>
                </a:solidFill>
              </a:rPr>
              <a:t>        </a:t>
            </a:r>
            <a:r>
              <a:rPr lang="zh-CN" altLang="en-US" sz="3200" dirty="0" smtClean="0">
                <a:solidFill>
                  <a:schemeClr val="tx1"/>
                </a:solidFill>
              </a:rPr>
              <a:t>应该用</a:t>
            </a:r>
            <a:r>
              <a:rPr lang="en-US" altLang="zh-CN" sz="3200" dirty="0" smtClean="0">
                <a:solidFill>
                  <a:schemeClr val="tx1"/>
                </a:solidFill>
              </a:rPr>
              <a:t> </a:t>
            </a:r>
            <a:r>
              <a:rPr lang="en-US" altLang="zh-CN" sz="3200" dirty="0" smtClean="0"/>
              <a:t>1.0/i</a:t>
            </a:r>
            <a:r>
              <a:rPr lang="en-US" altLang="zh-CN" sz="3200" dirty="0" smtClean="0">
                <a:solidFill>
                  <a:schemeClr val="tx1"/>
                </a:solidFill>
              </a:rPr>
              <a:t> </a:t>
            </a:r>
            <a:endParaRPr lang="en-US" altLang="zh-CN" sz="32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altLang="zh-CN" sz="32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altLang="zh-CN" sz="3200" dirty="0" err="1">
                <a:solidFill>
                  <a:schemeClr val="tx1"/>
                </a:solidFill>
              </a:rPr>
              <a:t>int</a:t>
            </a:r>
            <a:r>
              <a:rPr lang="en-US" altLang="zh-CN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 err="1">
                <a:solidFill>
                  <a:schemeClr val="tx1"/>
                </a:solidFill>
              </a:rPr>
              <a:t>farh</a:t>
            </a:r>
            <a:r>
              <a:rPr lang="en-US" altLang="zh-CN" sz="3200" dirty="0">
                <a:solidFill>
                  <a:schemeClr val="tx1"/>
                </a:solidFill>
              </a:rPr>
              <a:t>, </a:t>
            </a:r>
            <a:r>
              <a:rPr lang="en-US" altLang="zh-CN" sz="3200" dirty="0" err="1">
                <a:solidFill>
                  <a:schemeClr val="tx1"/>
                </a:solidFill>
              </a:rPr>
              <a:t>cel</a:t>
            </a:r>
            <a:r>
              <a:rPr lang="en-US" altLang="zh-CN" sz="3200" dirty="0">
                <a:solidFill>
                  <a:schemeClr val="tx1"/>
                </a:solidFill>
              </a:rPr>
              <a:t>;</a:t>
            </a:r>
          </a:p>
          <a:p>
            <a:pPr marL="457200" lvl="1" indent="0">
              <a:buNone/>
            </a:pPr>
            <a:endParaRPr lang="en-US" altLang="zh-CN" sz="32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altLang="zh-CN" sz="3200" dirty="0" err="1">
                <a:solidFill>
                  <a:schemeClr val="tx1"/>
                </a:solidFill>
              </a:rPr>
              <a:t>cel</a:t>
            </a:r>
            <a:r>
              <a:rPr lang="en-US" altLang="zh-CN" sz="3200" dirty="0">
                <a:solidFill>
                  <a:schemeClr val="tx1"/>
                </a:solidFill>
              </a:rPr>
              <a:t> = </a:t>
            </a:r>
            <a:r>
              <a:rPr lang="en-US" altLang="zh-CN" sz="3200" dirty="0"/>
              <a:t>5/9</a:t>
            </a:r>
            <a:r>
              <a:rPr lang="zh-CN" altLang="en-US" sz="3200" dirty="0">
                <a:solidFill>
                  <a:schemeClr val="tx1"/>
                </a:solidFill>
              </a:rPr>
              <a:t>*</a:t>
            </a:r>
            <a:r>
              <a:rPr lang="en-US" altLang="zh-CN" sz="3200" dirty="0" err="1">
                <a:solidFill>
                  <a:schemeClr val="tx1"/>
                </a:solidFill>
              </a:rPr>
              <a:t>farh</a:t>
            </a:r>
            <a:r>
              <a:rPr lang="en-US" altLang="zh-CN" sz="3200" dirty="0">
                <a:solidFill>
                  <a:schemeClr val="tx1"/>
                </a:solidFill>
              </a:rPr>
              <a:t> – </a:t>
            </a:r>
            <a:r>
              <a:rPr lang="en-US" altLang="zh-CN" sz="3200" dirty="0"/>
              <a:t>5/9</a:t>
            </a:r>
            <a:r>
              <a:rPr lang="zh-CN" altLang="en-US" sz="3200" dirty="0">
                <a:solidFill>
                  <a:schemeClr val="tx1"/>
                </a:solidFill>
              </a:rPr>
              <a:t>*</a:t>
            </a:r>
            <a:r>
              <a:rPr lang="en-US" altLang="zh-CN" sz="3200" dirty="0">
                <a:solidFill>
                  <a:schemeClr val="tx1"/>
                </a:solidFill>
              </a:rPr>
              <a:t>32</a:t>
            </a:r>
            <a:r>
              <a:rPr lang="en-US" altLang="zh-CN" sz="3200" dirty="0" smtClean="0">
                <a:solidFill>
                  <a:schemeClr val="tx1"/>
                </a:solidFill>
              </a:rPr>
              <a:t>;  </a:t>
            </a:r>
          </a:p>
          <a:p>
            <a:pPr marL="457200" lvl="1" indent="0">
              <a:buNone/>
            </a:pPr>
            <a:r>
              <a:rPr lang="zh-CN" altLang="en-US" sz="3200" dirty="0" smtClean="0">
                <a:solidFill>
                  <a:schemeClr val="tx1"/>
                </a:solidFill>
              </a:rPr>
              <a:t>          应该先做乘法：</a:t>
            </a:r>
            <a:r>
              <a:rPr lang="en-US" altLang="zh-CN" sz="3200" dirty="0" smtClean="0">
                <a:solidFill>
                  <a:schemeClr val="tx1"/>
                </a:solidFill>
              </a:rPr>
              <a:t>5*</a:t>
            </a:r>
            <a:r>
              <a:rPr lang="en-US" altLang="zh-CN" sz="3200" dirty="0" err="1" smtClean="0">
                <a:solidFill>
                  <a:schemeClr val="tx1"/>
                </a:solidFill>
              </a:rPr>
              <a:t>farh</a:t>
            </a:r>
            <a:r>
              <a:rPr lang="en-US" altLang="zh-CN" sz="3200" dirty="0" smtClean="0">
                <a:solidFill>
                  <a:schemeClr val="tx1"/>
                </a:solidFill>
              </a:rPr>
              <a:t>/9</a:t>
            </a: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301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dirty="0" smtClean="0"/>
              <a:t>第</a:t>
            </a:r>
            <a:r>
              <a:rPr lang="zh-CN" altLang="en-US" dirty="0"/>
              <a:t>三</a:t>
            </a:r>
            <a:r>
              <a:rPr lang="zh-CN" altLang="en-US" dirty="0" smtClean="0"/>
              <a:t>章</a:t>
            </a:r>
            <a:r>
              <a:rPr lang="zh-CN" altLang="en-US" dirty="0"/>
              <a:t>分支结构</a:t>
            </a:r>
            <a:endParaRPr lang="zh-CN" altLang="en-US" dirty="0" smtClean="0"/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514350" eaLnBrk="1" hangingPunct="1">
              <a:buFont typeface="+mj-ea"/>
              <a:buAutoNum type="circleNumDbPlain"/>
            </a:pPr>
            <a:r>
              <a:rPr lang="zh-CN" altLang="en-US" dirty="0" smtClean="0"/>
              <a:t>分支结构</a:t>
            </a:r>
            <a:endParaRPr lang="en-US" altLang="zh-CN" dirty="0" smtClean="0"/>
          </a:p>
          <a:p>
            <a:pPr marL="514350" indent="-514350">
              <a:buFont typeface="+mj-ea"/>
              <a:buAutoNum type="circleNumDbPlain"/>
            </a:pPr>
            <a:r>
              <a:rPr lang="zh-CN" altLang="en-US" dirty="0" smtClean="0"/>
              <a:t>字符类型</a:t>
            </a:r>
            <a:endParaRPr lang="en-US" altLang="zh-CN" dirty="0"/>
          </a:p>
          <a:p>
            <a:pPr marL="514350" indent="-514350" eaLnBrk="1" hangingPunct="1">
              <a:buFont typeface="+mj-ea"/>
              <a:buAutoNum type="circleNumDbPlain"/>
            </a:pPr>
            <a:r>
              <a:rPr lang="zh-CN" altLang="en-US" dirty="0" smtClean="0"/>
              <a:t>关系运算</a:t>
            </a:r>
            <a:endParaRPr lang="en-US" altLang="zh-CN" dirty="0" smtClean="0"/>
          </a:p>
          <a:p>
            <a:pPr marL="514350" indent="-514350" eaLnBrk="1" hangingPunct="1">
              <a:buFont typeface="+mj-ea"/>
              <a:buAutoNum type="circleNumDbPlain"/>
            </a:pPr>
            <a:r>
              <a:rPr lang="zh-CN" altLang="en-US" dirty="0" smtClean="0"/>
              <a:t>逻辑运算</a:t>
            </a:r>
            <a:endParaRPr lang="en-US" altLang="zh-CN" dirty="0" smtClean="0"/>
          </a:p>
          <a:p>
            <a:pPr marL="514350" indent="-514350">
              <a:buFont typeface="+mj-ea"/>
              <a:buAutoNum type="circleNumDbPlain"/>
            </a:pPr>
            <a:r>
              <a:rPr lang="en-US" altLang="zh-CN" dirty="0" smtClean="0"/>
              <a:t>switch </a:t>
            </a:r>
            <a:r>
              <a:rPr lang="zh-CN" altLang="en-US" dirty="0" smtClean="0"/>
              <a:t>语句</a:t>
            </a:r>
            <a:endParaRPr lang="en-US" altLang="zh-CN" dirty="0" smtClean="0"/>
          </a:p>
          <a:p>
            <a:pPr marL="514350" indent="-514350">
              <a:buFont typeface="+mj-ea"/>
              <a:buAutoNum type="circleNumDbPlain"/>
            </a:pPr>
            <a:r>
              <a:rPr lang="en-US" altLang="zh-CN" dirty="0" smtClean="0"/>
              <a:t>break</a:t>
            </a:r>
            <a:r>
              <a:rPr lang="zh-CN" altLang="en-US" dirty="0" smtClean="0"/>
              <a:t>语句</a:t>
            </a:r>
          </a:p>
        </p:txBody>
      </p:sp>
      <p:sp>
        <p:nvSpPr>
          <p:cNvPr id="3076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D02EC297-3DC7-4E45-A98B-975278DD5E01}" type="slidenum">
              <a:rPr lang="zh-CN" altLang="en-US" smtClean="0">
                <a:latin typeface="Arial Black" pitchFamily="34" charset="0"/>
              </a:rPr>
              <a:pPr eaLnBrk="1" hangingPunct="1"/>
              <a:t>6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481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zh-CN" dirty="0" smtClean="0"/>
              <a:t>1) </a:t>
            </a:r>
            <a:r>
              <a:rPr lang="zh-CN" altLang="en-US" dirty="0" smtClean="0"/>
              <a:t>分支结构</a:t>
            </a:r>
          </a:p>
        </p:txBody>
      </p:sp>
      <p:sp>
        <p:nvSpPr>
          <p:cNvPr id="4099" name="Rectangle 1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rgbClr val="FFFF00"/>
                </a:solidFill>
              </a:rPr>
              <a:t>if-else</a:t>
            </a:r>
            <a:r>
              <a:rPr lang="zh-CN" altLang="en-US" dirty="0" smtClean="0">
                <a:solidFill>
                  <a:srgbClr val="FFFF00"/>
                </a:solidFill>
              </a:rPr>
              <a:t>语句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r>
              <a:rPr lang="en-US" altLang="zh-CN" dirty="0" smtClean="0">
                <a:solidFill>
                  <a:srgbClr val="FFFF00"/>
                </a:solidFill>
              </a:rPr>
              <a:t>if</a:t>
            </a:r>
            <a:r>
              <a:rPr lang="zh-CN" altLang="en-US" dirty="0" smtClean="0">
                <a:solidFill>
                  <a:srgbClr val="FFFF00"/>
                </a:solidFill>
              </a:rPr>
              <a:t>语句</a:t>
            </a:r>
            <a:endParaRPr lang="en-US" altLang="zh-CN" dirty="0">
              <a:solidFill>
                <a:srgbClr val="FFFF00"/>
              </a:solidFill>
            </a:endParaRPr>
          </a:p>
          <a:p>
            <a:r>
              <a:rPr lang="zh-CN" altLang="en-US" dirty="0" smtClean="0">
                <a:solidFill>
                  <a:srgbClr val="FFFF00"/>
                </a:solidFill>
              </a:rPr>
              <a:t>嵌套的</a:t>
            </a:r>
            <a:r>
              <a:rPr lang="en-US" altLang="zh-CN" dirty="0" smtClean="0">
                <a:solidFill>
                  <a:srgbClr val="FFFF00"/>
                </a:solidFill>
              </a:rPr>
              <a:t>if/if-else</a:t>
            </a:r>
            <a:r>
              <a:rPr lang="zh-CN" altLang="en-US" dirty="0" smtClean="0">
                <a:solidFill>
                  <a:srgbClr val="FFFF00"/>
                </a:solidFill>
              </a:rPr>
              <a:t>语句</a:t>
            </a:r>
            <a:endParaRPr lang="en-US" altLang="zh-CN" dirty="0">
              <a:solidFill>
                <a:srgbClr val="FFFF00"/>
              </a:solidFill>
            </a:endParaRPr>
          </a:p>
        </p:txBody>
      </p:sp>
      <p:sp>
        <p:nvSpPr>
          <p:cNvPr id="4100" name="灯片编号占位符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A0F74CF3-1FC2-473C-83DA-F66D2496D409}" type="slidenum">
              <a:rPr lang="zh-CN" altLang="en-US" smtClean="0">
                <a:latin typeface="Arial Black" pitchFamily="34" charset="0"/>
              </a:rPr>
              <a:pPr eaLnBrk="1" hangingPunct="1"/>
              <a:t>7</a:t>
            </a:fld>
            <a:endParaRPr lang="en-US" altLang="zh-CN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3205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if-else</a:t>
            </a:r>
            <a:r>
              <a:rPr lang="zh-CN" altLang="en-US" smtClean="0"/>
              <a:t>语句</a:t>
            </a:r>
            <a:endParaRPr lang="zh-CN" altLang="en-US" dirty="0" smtClean="0"/>
          </a:p>
        </p:txBody>
      </p:sp>
      <p:sp>
        <p:nvSpPr>
          <p:cNvPr id="35840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899592" y="1600201"/>
            <a:ext cx="4752528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smtClean="0"/>
              <a:t>if ( </a:t>
            </a:r>
            <a:r>
              <a:rPr lang="zh-CN" altLang="en-US" smtClean="0"/>
              <a:t>表达式 )</a:t>
            </a:r>
          </a:p>
          <a:p>
            <a:pPr marL="0" indent="0">
              <a:buNone/>
            </a:pPr>
            <a:r>
              <a:rPr lang="en-US" altLang="zh-CN" smtClean="0"/>
              <a:t>    </a:t>
            </a:r>
            <a:r>
              <a:rPr lang="zh-CN" altLang="en-US" smtClean="0"/>
              <a:t>语句1</a:t>
            </a:r>
            <a:endParaRPr lang="en-US" altLang="zh-CN" smtClean="0"/>
          </a:p>
          <a:p>
            <a:pPr marL="0" indent="0">
              <a:buNone/>
            </a:pPr>
            <a:r>
              <a:rPr lang="en-US" altLang="zh-CN" smtClean="0"/>
              <a:t>else</a:t>
            </a:r>
          </a:p>
          <a:p>
            <a:pPr marL="0" indent="0">
              <a:buNone/>
            </a:pPr>
            <a:r>
              <a:rPr lang="en-US" altLang="zh-CN" smtClean="0"/>
              <a:t>    </a:t>
            </a:r>
            <a:r>
              <a:rPr lang="zh-CN" altLang="en-US" smtClean="0"/>
              <a:t>语句2</a:t>
            </a:r>
            <a:endParaRPr lang="en-US" altLang="zh-CN" smtClean="0"/>
          </a:p>
          <a:p>
            <a:pPr marL="0" indent="0">
              <a:buNone/>
            </a:pPr>
            <a:endParaRPr lang="en-US" altLang="zh-CN" smtClean="0"/>
          </a:p>
          <a:p>
            <a:pPr marL="0" indent="0">
              <a:buNone/>
            </a:pPr>
            <a:r>
              <a:rPr lang="zh-CN" altLang="en-US" smtClean="0">
                <a:solidFill>
                  <a:srgbClr val="FFFF00"/>
                </a:solidFill>
              </a:rPr>
              <a:t>阶梯水费计算</a:t>
            </a:r>
            <a:endParaRPr lang="en-US" altLang="zh-CN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zh-CN" smtClean="0">
              <a:solidFill>
                <a:srgbClr val="CC0066"/>
              </a:solidFill>
            </a:endParaRPr>
          </a:p>
          <a:p>
            <a:pPr marL="0" indent="0">
              <a:buNone/>
            </a:pPr>
            <a:r>
              <a:rPr lang="en-US" altLang="zh-CN" smtClean="0">
                <a:solidFill>
                  <a:srgbClr val="CC0066"/>
                </a:solidFill>
              </a:rPr>
              <a:t>if</a:t>
            </a:r>
            <a:r>
              <a:rPr lang="en-US" altLang="zh-CN" smtClean="0"/>
              <a:t>( x &lt;= 15 ) </a:t>
            </a:r>
          </a:p>
          <a:p>
            <a:pPr marL="0" indent="0">
              <a:buNone/>
            </a:pPr>
            <a:r>
              <a:rPr lang="en-US" altLang="zh-CN" smtClean="0"/>
              <a:t>    y = 4 * x / 3; </a:t>
            </a:r>
            <a:endParaRPr lang="en-US" altLang="zh-CN" smtClean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lang="en-US" altLang="zh-CN" smtClean="0">
                <a:solidFill>
                  <a:srgbClr val="CC0066"/>
                </a:solidFill>
              </a:rPr>
              <a:t>else</a:t>
            </a:r>
            <a:r>
              <a:rPr lang="en-US" altLang="zh-CN" smtClean="0"/>
              <a:t> </a:t>
            </a:r>
          </a:p>
          <a:p>
            <a:pPr marL="0" indent="0">
              <a:buNone/>
            </a:pPr>
            <a:r>
              <a:rPr lang="en-US" altLang="zh-CN" smtClean="0"/>
              <a:t>    y = 2.5 * x - 10.5;</a:t>
            </a:r>
            <a:endParaRPr lang="zh-CN" altLang="en-US" smtClean="0"/>
          </a:p>
          <a:p>
            <a:pPr marL="0" indent="0">
              <a:buNone/>
            </a:pPr>
            <a:endParaRPr lang="zh-CN" altLang="en-US" dirty="0" smtClean="0"/>
          </a:p>
        </p:txBody>
      </p:sp>
      <p:sp>
        <p:nvSpPr>
          <p:cNvPr id="22534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BBFE81F2-B815-427C-A895-C28259CD895C}" type="slidenum">
              <a:rPr lang="zh-CN" altLang="en-US" smtClean="0"/>
              <a:pPr/>
              <a:t>8</a:t>
            </a:fld>
            <a:endParaRPr lang="en-US" altLang="zh-CN" smtClean="0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396343" y="1620837"/>
            <a:ext cx="3600450" cy="437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476250" indent="-476250"/>
            <a:endParaRPr lang="zh-CN" altLang="en-US" sz="2800" b="1" dirty="0"/>
          </a:p>
        </p:txBody>
      </p:sp>
      <p:grpSp>
        <p:nvGrpSpPr>
          <p:cNvPr id="358405" name="Group 5"/>
          <p:cNvGrpSpPr>
            <a:grpSpLocks/>
          </p:cNvGrpSpPr>
          <p:nvPr/>
        </p:nvGrpSpPr>
        <p:grpSpPr bwMode="auto">
          <a:xfrm>
            <a:off x="4348885" y="1360429"/>
            <a:ext cx="3651246" cy="3019425"/>
            <a:chOff x="1632" y="2082"/>
            <a:chExt cx="2847" cy="1902"/>
          </a:xfrm>
        </p:grpSpPr>
        <p:sp>
          <p:nvSpPr>
            <p:cNvPr id="22535" name="Line 6"/>
            <p:cNvSpPr>
              <a:spLocks noChangeShapeType="1"/>
            </p:cNvSpPr>
            <p:nvPr/>
          </p:nvSpPr>
          <p:spPr bwMode="auto">
            <a:xfrm>
              <a:off x="3031" y="2082"/>
              <a:ext cx="0" cy="384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36" name="AutoShape 7"/>
            <p:cNvSpPr>
              <a:spLocks noChangeArrowheads="1"/>
            </p:cNvSpPr>
            <p:nvPr/>
          </p:nvSpPr>
          <p:spPr bwMode="auto">
            <a:xfrm>
              <a:off x="2352" y="2467"/>
              <a:ext cx="1392" cy="432"/>
            </a:xfrm>
            <a:prstGeom prst="diamond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zh-CN" altLang="en-US" b="1" dirty="0" smtClean="0">
                  <a:latin typeface="Times New Roman" pitchFamily="18" charset="0"/>
                </a:rPr>
                <a:t>表达式</a:t>
              </a:r>
              <a:endParaRPr lang="zh-CN" altLang="en-US" b="1" dirty="0">
                <a:latin typeface="Times New Roman" pitchFamily="18" charset="0"/>
              </a:endParaRPr>
            </a:p>
          </p:txBody>
        </p:sp>
        <p:sp>
          <p:nvSpPr>
            <p:cNvPr id="22537" name="Text Box 8"/>
            <p:cNvSpPr txBox="1">
              <a:spLocks noChangeArrowheads="1"/>
            </p:cNvSpPr>
            <p:nvPr/>
          </p:nvSpPr>
          <p:spPr bwMode="auto">
            <a:xfrm>
              <a:off x="1632" y="3120"/>
              <a:ext cx="657" cy="252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 dirty="0">
                  <a:latin typeface="Times New Roman" pitchFamily="18" charset="0"/>
                </a:rPr>
                <a:t>语句</a:t>
              </a:r>
              <a:r>
                <a:rPr lang="zh-CN" altLang="en-US" sz="2000" b="1" dirty="0" smtClean="0">
                  <a:latin typeface="Times New Roman" pitchFamily="18" charset="0"/>
                </a:rPr>
                <a:t>1</a:t>
              </a:r>
              <a:endParaRPr lang="zh-CN" altLang="en-US" sz="2000" b="1" dirty="0">
                <a:latin typeface="Times New Roman" pitchFamily="18" charset="0"/>
              </a:endParaRPr>
            </a:p>
          </p:txBody>
        </p:sp>
        <p:sp>
          <p:nvSpPr>
            <p:cNvPr id="22539" name="Text Box 10"/>
            <p:cNvSpPr txBox="1">
              <a:spLocks noChangeArrowheads="1"/>
            </p:cNvSpPr>
            <p:nvPr/>
          </p:nvSpPr>
          <p:spPr bwMode="auto">
            <a:xfrm>
              <a:off x="3807" y="3120"/>
              <a:ext cx="672" cy="256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 dirty="0">
                  <a:latin typeface="Times New Roman" pitchFamily="18" charset="0"/>
                </a:rPr>
                <a:t>语句2</a:t>
              </a:r>
            </a:p>
          </p:txBody>
        </p:sp>
        <p:sp>
          <p:nvSpPr>
            <p:cNvPr id="22540" name="Line 11"/>
            <p:cNvSpPr>
              <a:spLocks noChangeShapeType="1"/>
            </p:cNvSpPr>
            <p:nvPr/>
          </p:nvSpPr>
          <p:spPr bwMode="auto">
            <a:xfrm>
              <a:off x="1968" y="2688"/>
              <a:ext cx="384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1" name="Line 12"/>
            <p:cNvSpPr>
              <a:spLocks noChangeShapeType="1"/>
            </p:cNvSpPr>
            <p:nvPr/>
          </p:nvSpPr>
          <p:spPr bwMode="auto">
            <a:xfrm>
              <a:off x="1968" y="2688"/>
              <a:ext cx="0" cy="432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2" name="Line 13"/>
            <p:cNvSpPr>
              <a:spLocks noChangeShapeType="1"/>
            </p:cNvSpPr>
            <p:nvPr/>
          </p:nvSpPr>
          <p:spPr bwMode="auto">
            <a:xfrm>
              <a:off x="3744" y="2688"/>
              <a:ext cx="384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3" name="Line 14"/>
            <p:cNvSpPr>
              <a:spLocks noChangeShapeType="1"/>
            </p:cNvSpPr>
            <p:nvPr/>
          </p:nvSpPr>
          <p:spPr bwMode="auto">
            <a:xfrm>
              <a:off x="4128" y="2688"/>
              <a:ext cx="0" cy="432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4" name="Line 15"/>
            <p:cNvSpPr>
              <a:spLocks noChangeShapeType="1"/>
            </p:cNvSpPr>
            <p:nvPr/>
          </p:nvSpPr>
          <p:spPr bwMode="auto">
            <a:xfrm>
              <a:off x="1968" y="3408"/>
              <a:ext cx="0" cy="24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5" name="Line 16"/>
            <p:cNvSpPr>
              <a:spLocks noChangeShapeType="1"/>
            </p:cNvSpPr>
            <p:nvPr/>
          </p:nvSpPr>
          <p:spPr bwMode="auto">
            <a:xfrm>
              <a:off x="4128" y="3408"/>
              <a:ext cx="0" cy="24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6" name="Line 17"/>
            <p:cNvSpPr>
              <a:spLocks noChangeShapeType="1"/>
            </p:cNvSpPr>
            <p:nvPr/>
          </p:nvSpPr>
          <p:spPr bwMode="auto">
            <a:xfrm>
              <a:off x="1968" y="3648"/>
              <a:ext cx="2160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7" name="Line 18"/>
            <p:cNvSpPr>
              <a:spLocks noChangeShapeType="1"/>
            </p:cNvSpPr>
            <p:nvPr/>
          </p:nvSpPr>
          <p:spPr bwMode="auto">
            <a:xfrm>
              <a:off x="3024" y="3648"/>
              <a:ext cx="0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8" name="Text Box 19"/>
            <p:cNvSpPr txBox="1">
              <a:spLocks noChangeArrowheads="1"/>
            </p:cNvSpPr>
            <p:nvPr/>
          </p:nvSpPr>
          <p:spPr bwMode="auto">
            <a:xfrm>
              <a:off x="1968" y="2400"/>
              <a:ext cx="3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>
                  <a:latin typeface="Times New Roman" pitchFamily="18" charset="0"/>
                </a:rPr>
                <a:t>真</a:t>
              </a:r>
            </a:p>
          </p:txBody>
        </p:sp>
        <p:sp>
          <p:nvSpPr>
            <p:cNvPr id="22549" name="Text Box 20"/>
            <p:cNvSpPr txBox="1">
              <a:spLocks noChangeArrowheads="1"/>
            </p:cNvSpPr>
            <p:nvPr/>
          </p:nvSpPr>
          <p:spPr bwMode="auto">
            <a:xfrm>
              <a:off x="3840" y="2400"/>
              <a:ext cx="3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>
                  <a:latin typeface="Times New Roman" pitchFamily="18" charset="0"/>
                </a:rPr>
                <a:t>假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9532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5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584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584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584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03" grpId="0" uiExpand="1" build="p" bldLvl="2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if</a:t>
            </a:r>
            <a:r>
              <a:rPr lang="zh-CN" altLang="en-US" dirty="0" smtClean="0"/>
              <a:t>语句</a:t>
            </a:r>
          </a:p>
        </p:txBody>
      </p:sp>
      <p:sp>
        <p:nvSpPr>
          <p:cNvPr id="35840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899592" y="1600201"/>
            <a:ext cx="475252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if (</a:t>
            </a:r>
            <a:r>
              <a:rPr lang="zh-CN" altLang="en-US" dirty="0" smtClean="0"/>
              <a:t>表达式)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zh-CN" altLang="en-US" dirty="0" smtClean="0"/>
              <a:t>语句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/</a:t>
            </a:r>
            <a:r>
              <a:rPr lang="zh-CN" altLang="en-US" dirty="0" smtClean="0">
                <a:solidFill>
                  <a:srgbClr val="FFFF00"/>
                </a:solidFill>
              </a:rPr>
              <a:t>* 统计</a:t>
            </a:r>
            <a:r>
              <a:rPr lang="zh-CN" altLang="en-US" dirty="0">
                <a:solidFill>
                  <a:srgbClr val="FFFF00"/>
                </a:solidFill>
              </a:rPr>
              <a:t>不及格</a:t>
            </a:r>
            <a:r>
              <a:rPr lang="zh-CN" altLang="en-US" dirty="0" smtClean="0">
                <a:solidFill>
                  <a:srgbClr val="FFFF00"/>
                </a:solidFill>
              </a:rPr>
              <a:t>人数 *</a:t>
            </a:r>
            <a:r>
              <a:rPr lang="en-US" altLang="zh-CN" dirty="0" smtClean="0">
                <a:solidFill>
                  <a:srgbClr val="FFFF00"/>
                </a:solidFill>
              </a:rPr>
              <a:t>/</a:t>
            </a:r>
            <a:endParaRPr lang="en-US" altLang="zh-CN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CC0066"/>
                </a:solidFill>
              </a:rPr>
              <a:t>if</a:t>
            </a:r>
            <a:r>
              <a:rPr lang="en-US" altLang="zh-CN" dirty="0" smtClean="0"/>
              <a:t>( score&lt;60 ) 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</a:t>
            </a:r>
            <a:r>
              <a:rPr lang="en-US" altLang="zh-CN" dirty="0">
                <a:solidFill>
                  <a:srgbClr val="FFFF00"/>
                </a:solidFill>
              </a:rPr>
              <a:t>failed</a:t>
            </a:r>
            <a:r>
              <a:rPr lang="en-US" altLang="zh-CN" dirty="0" smtClean="0">
                <a:solidFill>
                  <a:srgbClr val="FFFF00"/>
                </a:solidFill>
              </a:rPr>
              <a:t> ++;</a:t>
            </a:r>
            <a:r>
              <a:rPr lang="en-US" altLang="zh-CN" dirty="0" smtClean="0"/>
              <a:t> </a:t>
            </a:r>
            <a:endParaRPr lang="en-US" altLang="zh-CN" dirty="0">
              <a:solidFill>
                <a:schemeClr val="bg2"/>
              </a:solidFill>
            </a:endParaRPr>
          </a:p>
        </p:txBody>
      </p:sp>
      <p:sp>
        <p:nvSpPr>
          <p:cNvPr id="22534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fld id="{BBFE81F2-B815-427C-A895-C28259CD895C}" type="slidenum">
              <a:rPr lang="zh-CN" altLang="en-US" smtClean="0"/>
              <a:pPr/>
              <a:t>9</a:t>
            </a:fld>
            <a:endParaRPr lang="en-US" altLang="zh-CN" smtClean="0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396343" y="1620837"/>
            <a:ext cx="3600450" cy="437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476250" indent="-476250"/>
            <a:endParaRPr lang="zh-CN" altLang="en-US" sz="2800" b="1" dirty="0"/>
          </a:p>
        </p:txBody>
      </p:sp>
      <p:grpSp>
        <p:nvGrpSpPr>
          <p:cNvPr id="358405" name="Group 5"/>
          <p:cNvGrpSpPr>
            <a:grpSpLocks/>
          </p:cNvGrpSpPr>
          <p:nvPr/>
        </p:nvGrpSpPr>
        <p:grpSpPr bwMode="auto">
          <a:xfrm>
            <a:off x="4348885" y="1360429"/>
            <a:ext cx="3262652" cy="3019425"/>
            <a:chOff x="1632" y="2082"/>
            <a:chExt cx="2544" cy="1902"/>
          </a:xfrm>
        </p:grpSpPr>
        <p:sp>
          <p:nvSpPr>
            <p:cNvPr id="22535" name="Line 6"/>
            <p:cNvSpPr>
              <a:spLocks noChangeShapeType="1"/>
            </p:cNvSpPr>
            <p:nvPr/>
          </p:nvSpPr>
          <p:spPr bwMode="auto">
            <a:xfrm>
              <a:off x="3031" y="2082"/>
              <a:ext cx="0" cy="384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36" name="AutoShape 7"/>
            <p:cNvSpPr>
              <a:spLocks noChangeArrowheads="1"/>
            </p:cNvSpPr>
            <p:nvPr/>
          </p:nvSpPr>
          <p:spPr bwMode="auto">
            <a:xfrm>
              <a:off x="2352" y="2467"/>
              <a:ext cx="1392" cy="432"/>
            </a:xfrm>
            <a:prstGeom prst="diamond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zh-CN" altLang="en-US" b="1" dirty="0" smtClean="0">
                  <a:latin typeface="Times New Roman" pitchFamily="18" charset="0"/>
                </a:rPr>
                <a:t>表达式</a:t>
              </a:r>
              <a:endParaRPr lang="zh-CN" altLang="en-US" b="1" dirty="0">
                <a:latin typeface="Times New Roman" pitchFamily="18" charset="0"/>
              </a:endParaRPr>
            </a:p>
          </p:txBody>
        </p:sp>
        <p:sp>
          <p:nvSpPr>
            <p:cNvPr id="22537" name="Text Box 8"/>
            <p:cNvSpPr txBox="1">
              <a:spLocks noChangeArrowheads="1"/>
            </p:cNvSpPr>
            <p:nvPr/>
          </p:nvSpPr>
          <p:spPr bwMode="auto">
            <a:xfrm>
              <a:off x="1632" y="3120"/>
              <a:ext cx="657" cy="252"/>
            </a:xfrm>
            <a:prstGeom prst="rect">
              <a:avLst/>
            </a:prstGeom>
            <a:noFill/>
            <a:ln w="57150">
              <a:solidFill>
                <a:srgbClr val="FFC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 dirty="0" smtClean="0">
                  <a:latin typeface="Times New Roman" pitchFamily="18" charset="0"/>
                </a:rPr>
                <a:t>语句</a:t>
              </a:r>
              <a:endParaRPr lang="zh-CN" altLang="en-US" sz="2000" b="1" dirty="0">
                <a:latin typeface="Times New Roman" pitchFamily="18" charset="0"/>
              </a:endParaRPr>
            </a:p>
          </p:txBody>
        </p:sp>
        <p:sp>
          <p:nvSpPr>
            <p:cNvPr id="22540" name="Line 11"/>
            <p:cNvSpPr>
              <a:spLocks noChangeShapeType="1"/>
            </p:cNvSpPr>
            <p:nvPr/>
          </p:nvSpPr>
          <p:spPr bwMode="auto">
            <a:xfrm>
              <a:off x="1968" y="2688"/>
              <a:ext cx="384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1" name="Line 12"/>
            <p:cNvSpPr>
              <a:spLocks noChangeShapeType="1"/>
            </p:cNvSpPr>
            <p:nvPr/>
          </p:nvSpPr>
          <p:spPr bwMode="auto">
            <a:xfrm>
              <a:off x="1968" y="2688"/>
              <a:ext cx="0" cy="432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2" name="Line 13"/>
            <p:cNvSpPr>
              <a:spLocks noChangeShapeType="1"/>
            </p:cNvSpPr>
            <p:nvPr/>
          </p:nvSpPr>
          <p:spPr bwMode="auto">
            <a:xfrm>
              <a:off x="3744" y="2688"/>
              <a:ext cx="384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3" name="Line 14"/>
            <p:cNvSpPr>
              <a:spLocks noChangeShapeType="1"/>
            </p:cNvSpPr>
            <p:nvPr/>
          </p:nvSpPr>
          <p:spPr bwMode="auto">
            <a:xfrm>
              <a:off x="4128" y="2688"/>
              <a:ext cx="0" cy="432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4" name="Line 15"/>
            <p:cNvSpPr>
              <a:spLocks noChangeShapeType="1"/>
            </p:cNvSpPr>
            <p:nvPr/>
          </p:nvSpPr>
          <p:spPr bwMode="auto">
            <a:xfrm>
              <a:off x="1968" y="3408"/>
              <a:ext cx="0" cy="24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5" name="Line 16"/>
            <p:cNvSpPr>
              <a:spLocks noChangeShapeType="1"/>
            </p:cNvSpPr>
            <p:nvPr/>
          </p:nvSpPr>
          <p:spPr bwMode="auto">
            <a:xfrm>
              <a:off x="4128" y="2977"/>
              <a:ext cx="0" cy="671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6" name="Line 17"/>
            <p:cNvSpPr>
              <a:spLocks noChangeShapeType="1"/>
            </p:cNvSpPr>
            <p:nvPr/>
          </p:nvSpPr>
          <p:spPr bwMode="auto">
            <a:xfrm>
              <a:off x="1968" y="3648"/>
              <a:ext cx="2160" cy="0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7" name="Line 18"/>
            <p:cNvSpPr>
              <a:spLocks noChangeShapeType="1"/>
            </p:cNvSpPr>
            <p:nvPr/>
          </p:nvSpPr>
          <p:spPr bwMode="auto">
            <a:xfrm>
              <a:off x="3024" y="3648"/>
              <a:ext cx="0" cy="336"/>
            </a:xfrm>
            <a:prstGeom prst="line">
              <a:avLst/>
            </a:prstGeom>
            <a:noFill/>
            <a:ln w="57150">
              <a:solidFill>
                <a:srgbClr val="FFC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8" name="Text Box 19"/>
            <p:cNvSpPr txBox="1">
              <a:spLocks noChangeArrowheads="1"/>
            </p:cNvSpPr>
            <p:nvPr/>
          </p:nvSpPr>
          <p:spPr bwMode="auto">
            <a:xfrm>
              <a:off x="1968" y="2400"/>
              <a:ext cx="3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>
                  <a:latin typeface="Times New Roman" pitchFamily="18" charset="0"/>
                </a:rPr>
                <a:t>真</a:t>
              </a:r>
            </a:p>
          </p:txBody>
        </p:sp>
        <p:sp>
          <p:nvSpPr>
            <p:cNvPr id="22549" name="Text Box 20"/>
            <p:cNvSpPr txBox="1">
              <a:spLocks noChangeArrowheads="1"/>
            </p:cNvSpPr>
            <p:nvPr/>
          </p:nvSpPr>
          <p:spPr bwMode="auto">
            <a:xfrm>
              <a:off x="3840" y="2400"/>
              <a:ext cx="3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charset="-122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zh-CN" altLang="en-US" sz="2000" b="1">
                  <a:latin typeface="Times New Roman" pitchFamily="18" charset="0"/>
                </a:rPr>
                <a:t>假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87728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58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58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58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凤舞九天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凤舞九天">
      <a:majorFont>
        <a:latin typeface="Footlight MT Light"/>
        <a:ea typeface=""/>
        <a:cs typeface=""/>
        <a:font script="Jpan" typeface="ＭＳ Ｐゴシック"/>
        <a:font script="Hang" typeface="맑은 고딕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oudy Old Style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凤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tile tx="0" ty="0" sx="50000" sy="5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6158</TotalTime>
  <Words>2415</Words>
  <Application>Microsoft Office PowerPoint</Application>
  <PresentationFormat>全屏显示(4:3)</PresentationFormat>
  <Paragraphs>525</Paragraphs>
  <Slides>42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42</vt:i4>
      </vt:variant>
    </vt:vector>
  </HeadingPairs>
  <TitlesOfParts>
    <vt:vector size="43" baseType="lpstr">
      <vt:lpstr>凤舞九天</vt:lpstr>
      <vt:lpstr>C语言程序设计基础</vt:lpstr>
      <vt:lpstr>常见疏漏、错误</vt:lpstr>
      <vt:lpstr>常见疏漏、错误</vt:lpstr>
      <vt:lpstr>常见疏漏、错误</vt:lpstr>
      <vt:lpstr>常见疏漏、错误</vt:lpstr>
      <vt:lpstr>第三章分支结构</vt:lpstr>
      <vt:lpstr>1) 分支结构</vt:lpstr>
      <vt:lpstr>if-else语句</vt:lpstr>
      <vt:lpstr>if语句</vt:lpstr>
      <vt:lpstr>复合语句</vt:lpstr>
      <vt:lpstr>在if/if-else中使用复合语句</vt:lpstr>
      <vt:lpstr>在if/if-else中嵌套if/if-else语句</vt:lpstr>
      <vt:lpstr>在if/if-else中嵌套if/if-else语句</vt:lpstr>
      <vt:lpstr>在if/if-else中嵌套if/if-else语句</vt:lpstr>
      <vt:lpstr>if-else if多路分支语句</vt:lpstr>
      <vt:lpstr>if/else if语句</vt:lpstr>
      <vt:lpstr>嵌套的 if – else 语句</vt:lpstr>
      <vt:lpstr>省略 else 部分</vt:lpstr>
      <vt:lpstr>省略 else 部分的嵌套if-else语句</vt:lpstr>
      <vt:lpstr>if/else语句应用 (I)</vt:lpstr>
      <vt:lpstr>if/else语句应用 (II)</vt:lpstr>
      <vt:lpstr>if/else语句应用 (III)</vt:lpstr>
      <vt:lpstr>2) 字符类型</vt:lpstr>
      <vt:lpstr>字符的输入与输出</vt:lpstr>
      <vt:lpstr>字符的ASCII码</vt:lpstr>
      <vt:lpstr>字符的ASCII码（续）</vt:lpstr>
      <vt:lpstr>3) 关系运算</vt:lpstr>
      <vt:lpstr>4) 逻辑运算</vt:lpstr>
      <vt:lpstr>a与b的逻辑运算</vt:lpstr>
      <vt:lpstr>逻辑运算运用</vt:lpstr>
      <vt:lpstr>逻辑运算运用（续）</vt:lpstr>
      <vt:lpstr>逻辑运算运用（续）</vt:lpstr>
      <vt:lpstr>逻辑运算运用（续）</vt:lpstr>
      <vt:lpstr>逻辑运算运用（续）</vt:lpstr>
      <vt:lpstr>5) switch语句</vt:lpstr>
      <vt:lpstr>switch语句流程图</vt:lpstr>
      <vt:lpstr>break语句</vt:lpstr>
      <vt:lpstr>switch语句应用，[例3-9, P54]</vt:lpstr>
      <vt:lpstr>PowerPoint 演示文稿</vt:lpstr>
      <vt:lpstr>switch语句应用，[例3-10, P56]</vt:lpstr>
      <vt:lpstr>P56, 例3-10</vt:lpstr>
      <vt:lpstr>复习与思考要点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chap1 引言</dc:title>
  <dc:creator>yanhui</dc:creator>
  <cp:lastModifiedBy>liu</cp:lastModifiedBy>
  <cp:revision>851</cp:revision>
  <dcterms:created xsi:type="dcterms:W3CDTF">1998-02-11T08:33:02Z</dcterms:created>
  <dcterms:modified xsi:type="dcterms:W3CDTF">2016-10-15T08:06:18Z</dcterms:modified>
</cp:coreProperties>
</file>