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5" r:id="rId1"/>
  </p:sldMasterIdLst>
  <p:notesMasterIdLst>
    <p:notesMasterId r:id="rId47"/>
  </p:notesMasterIdLst>
  <p:handoutMasterIdLst>
    <p:handoutMasterId r:id="rId48"/>
  </p:handoutMasterIdLst>
  <p:sldIdLst>
    <p:sldId id="378" r:id="rId2"/>
    <p:sldId id="494" r:id="rId3"/>
    <p:sldId id="498" r:id="rId4"/>
    <p:sldId id="499" r:id="rId5"/>
    <p:sldId id="426" r:id="rId6"/>
    <p:sldId id="427" r:id="rId7"/>
    <p:sldId id="428" r:id="rId8"/>
    <p:sldId id="492" r:id="rId9"/>
    <p:sldId id="493" r:id="rId10"/>
    <p:sldId id="430" r:id="rId11"/>
    <p:sldId id="431" r:id="rId12"/>
    <p:sldId id="432" r:id="rId13"/>
    <p:sldId id="481" r:id="rId14"/>
    <p:sldId id="434" r:id="rId15"/>
    <p:sldId id="435" r:id="rId16"/>
    <p:sldId id="436" r:id="rId17"/>
    <p:sldId id="437" r:id="rId18"/>
    <p:sldId id="438" r:id="rId19"/>
    <p:sldId id="439" r:id="rId20"/>
    <p:sldId id="486" r:id="rId21"/>
    <p:sldId id="440" r:id="rId22"/>
    <p:sldId id="442" r:id="rId23"/>
    <p:sldId id="487" r:id="rId24"/>
    <p:sldId id="443" r:id="rId25"/>
    <p:sldId id="482" r:id="rId26"/>
    <p:sldId id="483" r:id="rId27"/>
    <p:sldId id="444" r:id="rId28"/>
    <p:sldId id="445" r:id="rId29"/>
    <p:sldId id="446" r:id="rId30"/>
    <p:sldId id="449" r:id="rId31"/>
    <p:sldId id="450" r:id="rId32"/>
    <p:sldId id="451" r:id="rId33"/>
    <p:sldId id="452" r:id="rId34"/>
    <p:sldId id="453" r:id="rId35"/>
    <p:sldId id="454" r:id="rId36"/>
    <p:sldId id="455" r:id="rId37"/>
    <p:sldId id="496" r:id="rId38"/>
    <p:sldId id="462" r:id="rId39"/>
    <p:sldId id="497" r:id="rId40"/>
    <p:sldId id="485" r:id="rId41"/>
    <p:sldId id="468" r:id="rId42"/>
    <p:sldId id="489" r:id="rId43"/>
    <p:sldId id="474" r:id="rId44"/>
    <p:sldId id="475" r:id="rId45"/>
    <p:sldId id="480" r:id="rId4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3300"/>
    <a:srgbClr val="FF9933"/>
    <a:srgbClr val="CC0066"/>
    <a:srgbClr val="000000"/>
    <a:srgbClr val="009900"/>
    <a:srgbClr val="008080"/>
    <a:srgbClr val="FF9966"/>
    <a:srgbClr val="757E30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浅色样式 1 - 强调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218" autoAdjust="0"/>
    <p:restoredTop sz="94643" autoAdjust="0"/>
  </p:normalViewPr>
  <p:slideViewPr>
    <p:cSldViewPr>
      <p:cViewPr>
        <p:scale>
          <a:sx n="70" d="100"/>
          <a:sy n="70" d="100"/>
        </p:scale>
        <p:origin x="-2094" y="-9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549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fld id="{59A1641E-8083-46A4-9CDB-657123491B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60073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8916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fld id="{57A737B0-5BEA-48F1-8705-0962B05D44D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21131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FD5F97F7-0E90-4F78-A914-92893EC7165E}" type="slidenum">
              <a:rPr lang="zh-CN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384E5A59-DDD2-4A24-B8A0-8106A56258D5}" type="slidenum">
              <a:rPr lang="zh-CN" altLang="en-US" smtClean="0">
                <a:latin typeface="Times New Roman" pitchFamily="18" charset="0"/>
              </a:rPr>
              <a:pPr eaLnBrk="1" hangingPunct="1"/>
              <a:t>36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77DD48C1-DEB9-457A-8BD3-0699B79A54BB}" type="slidenum">
              <a:rPr lang="zh-CN" altLang="en-US" smtClean="0">
                <a:latin typeface="Times New Roman" pitchFamily="18" charset="0"/>
              </a:rPr>
              <a:pPr eaLnBrk="1" hangingPunct="1"/>
              <a:t>10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9BAB64D0-C8A5-4B3A-824A-808DB893C8C8}" type="slidenum">
              <a:rPr lang="zh-CN" altLang="en-US" smtClean="0">
                <a:latin typeface="Times New Roman" pitchFamily="18" charset="0"/>
              </a:rPr>
              <a:pPr eaLnBrk="1" hangingPunct="1"/>
              <a:t>11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EF5D3533-09F5-45C7-8199-5BAFA5AAD4E9}" type="slidenum">
              <a:rPr lang="zh-CN" altLang="en-US" smtClean="0">
                <a:latin typeface="Times New Roman" pitchFamily="18" charset="0"/>
              </a:rPr>
              <a:pPr eaLnBrk="1" hangingPunct="1"/>
              <a:t>14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728809A4-590D-4504-81AF-81CCD6125757}" type="slidenum">
              <a:rPr lang="zh-CN" altLang="en-US" smtClean="0">
                <a:latin typeface="Times New Roman" pitchFamily="18" charset="0"/>
              </a:rPr>
              <a:pPr eaLnBrk="1" hangingPunct="1"/>
              <a:t>21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E5880D68-1305-41A6-9C89-114E1127F0F6}" type="slidenum">
              <a:rPr lang="zh-CN" altLang="en-US" smtClean="0">
                <a:latin typeface="Times New Roman" pitchFamily="18" charset="0"/>
              </a:rPr>
              <a:pPr eaLnBrk="1" hangingPunct="1"/>
              <a:t>22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031E0864-79DA-4D38-AE80-738E711B5E27}" type="slidenum">
              <a:rPr lang="zh-CN" altLang="en-US" smtClean="0">
                <a:latin typeface="Times New Roman" pitchFamily="18" charset="0"/>
              </a:rPr>
              <a:pPr eaLnBrk="1" hangingPunct="1"/>
              <a:t>29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BD18DE12-242B-451C-8BE2-69B2EEC68BED}" type="slidenum">
              <a:rPr lang="zh-CN" altLang="en-US" smtClean="0">
                <a:latin typeface="Times New Roman" pitchFamily="18" charset="0"/>
              </a:rPr>
              <a:pPr eaLnBrk="1" hangingPunct="1"/>
              <a:t>34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51AAF0DB-59DE-47F2-85CB-47F6AD65E92C}" type="slidenum">
              <a:rPr lang="zh-CN" altLang="en-US" smtClean="0">
                <a:latin typeface="Times New Roman" pitchFamily="18" charset="0"/>
              </a:rPr>
              <a:pPr eaLnBrk="1" hangingPunct="1"/>
              <a:t>35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40000"/>
          </a:blip>
          <a:stretch>
            <a:fillRect/>
          </a:stretch>
        </p:blipFill>
        <p:spPr>
          <a:xfrm>
            <a:off x="3" y="5214949"/>
            <a:ext cx="1472173" cy="16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214424"/>
            <a:ext cx="7772400" cy="1470025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1733" y="2759582"/>
            <a:ext cx="6100534" cy="1740989"/>
          </a:xfrm>
        </p:spPr>
        <p:txBody>
          <a:bodyPr anchor="t"/>
          <a:lstStyle>
            <a:lvl1pPr marL="0" indent="0" algn="ctr">
              <a:buNone/>
              <a:defRPr lang="zh-CN" altLang="en-US" dirty="0"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dirty="0" smtClean="0"/>
              <a:t>单击此处编辑母版副标题样式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FA6286-CB94-45D7-998B-3B3E47EC4A79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86644" y="274639"/>
            <a:ext cx="1400156" cy="5940444"/>
          </a:xfrm>
        </p:spPr>
        <p:txBody>
          <a:bodyPr vert="eaVert"/>
          <a:lstStyle>
            <a:lvl1pPr algn="ctr">
              <a:defRPr>
                <a:effectLst>
                  <a:outerShdw dist="50800" dir="18900000" algn="tl" rotWithShape="0">
                    <a:srgbClr val="000000">
                      <a:alpha val="75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758006" cy="5940444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E0B85-DB53-425D-AF23-C4D84F16102A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CN" altLang="en-US" dirty="0" smtClean="0"/>
              <a:t>单击此处编辑母版标题样式</a:t>
            </a:r>
            <a:endParaRPr kumimoji="0"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dirty="0" smtClean="0"/>
              <a:t>单击此处编辑母版文本样式</a:t>
            </a:r>
          </a:p>
          <a:p>
            <a:pPr lvl="1" eaLnBrk="1" latinLnBrk="0" hangingPunct="1"/>
            <a:r>
              <a:rPr lang="zh-CN" altLang="en-US" dirty="0" smtClean="0"/>
              <a:t>第二级</a:t>
            </a:r>
          </a:p>
          <a:p>
            <a:pPr lvl="2" eaLnBrk="1" latinLnBrk="0" hangingPunct="1"/>
            <a:r>
              <a:rPr lang="zh-CN" altLang="en-US" dirty="0" smtClean="0"/>
              <a:t>第三级</a:t>
            </a:r>
          </a:p>
          <a:p>
            <a:pPr lvl="3" eaLnBrk="1" latinLnBrk="0" hangingPunct="1"/>
            <a:r>
              <a:rPr lang="zh-CN" altLang="en-US" dirty="0" smtClean="0"/>
              <a:t>第四级</a:t>
            </a:r>
          </a:p>
          <a:p>
            <a:pPr lvl="4" eaLnBrk="1" latinLnBrk="0" hangingPunct="1"/>
            <a:r>
              <a:rPr lang="zh-CN" altLang="en-US" dirty="0" smtClean="0"/>
              <a:t>第五级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14336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643183"/>
            <a:ext cx="7772400" cy="1500187"/>
          </a:xfrm>
        </p:spPr>
        <p:txBody>
          <a:bodyPr anchor="b"/>
          <a:lstStyle>
            <a:lvl1pPr marL="0" indent="0">
              <a:buNone/>
              <a:defRPr lang="zh-CN" altLang="en-US" sz="2800" smtClean="0">
                <a:effectLst/>
              </a:defRPr>
            </a:lvl1pPr>
            <a:lvl2pPr marL="457200" indent="0">
              <a:buNone/>
              <a:defRPr lang="zh-CN" altLang="en-US" sz="2400" smtClean="0">
                <a:effectLst/>
              </a:defRPr>
            </a:lvl2pPr>
            <a:lvl3pPr marL="914400" indent="0">
              <a:buNone/>
              <a:defRPr lang="zh-CN" altLang="en-US" sz="2000" smtClean="0">
                <a:effectLst/>
              </a:defRPr>
            </a:lvl3pPr>
            <a:lvl4pPr marL="1371600" indent="0">
              <a:buNone/>
              <a:defRPr lang="zh-CN" altLang="en-US" sz="1600" smtClean="0">
                <a:effectLst/>
              </a:defRPr>
            </a:lvl4pPr>
            <a:lvl5pPr marL="1828800" indent="0">
              <a:buNone/>
              <a:defRPr lang="zh-CN" altLang="en-US" sz="1400" dirty="0" smtClean="0">
                <a:effectLst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AB0BA5-D2FA-4596-8068-921CA2942E55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30000"/>
          </a:blip>
          <a:stretch>
            <a:fillRect/>
          </a:stretch>
        </p:blipFill>
        <p:spPr>
          <a:xfrm>
            <a:off x="7480636" y="1"/>
            <a:ext cx="1663364" cy="23574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6A2224-08F2-472E-818A-E72F6E704BF6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AEDBEC-7D28-4E5E-8157-BFFB55974D52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EEEBB5-02B7-4F8C-93FF-D8777F5FF3EA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50D6FB-756F-4F55-91C3-1B773CB64368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1177" y="5357827"/>
            <a:ext cx="8226225" cy="768028"/>
          </a:xfrm>
        </p:spPr>
        <p:txBody>
          <a:bodyPr anchor="ctr"/>
          <a:lstStyle>
            <a:lvl1pPr algn="ctr">
              <a:defRPr lang="zh-CN" altLang="en-US" sz="3600" b="0" kern="1200" spc="50" dirty="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0382" y="428605"/>
            <a:ext cx="5111750" cy="48577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679088" y="1357297"/>
            <a:ext cx="3008313" cy="39290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8E2A49-151F-4F22-ADE4-04E844A4897C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00177"/>
            <a:ext cx="8229600" cy="4714907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2A6C9E-1646-43D8-8CC0-5D5E07A5B90B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77760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r>
              <a:rPr kumimoji="0" lang="zh-CN" altLang="en-US" dirty="0" smtClean="0"/>
              <a:t>单击此处编辑母版标题样式</a:t>
            </a:r>
            <a:endParaRPr kumimoji="0" 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dirty="0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dirty="0" smtClean="0"/>
              <a:t>第二级</a:t>
            </a:r>
          </a:p>
          <a:p>
            <a:pPr lvl="2" eaLnBrk="1" latinLnBrk="0" hangingPunct="1"/>
            <a:r>
              <a:rPr kumimoji="0" lang="zh-CN" altLang="en-US" dirty="0" smtClean="0"/>
              <a:t>第三级</a:t>
            </a:r>
          </a:p>
          <a:p>
            <a:pPr lvl="3" eaLnBrk="1" latinLnBrk="0" hangingPunct="1"/>
            <a:r>
              <a:rPr kumimoji="0" lang="zh-CN" altLang="en-US" dirty="0" smtClean="0"/>
              <a:t>第四级</a:t>
            </a:r>
          </a:p>
          <a:p>
            <a:pPr lvl="4" eaLnBrk="1" latinLnBrk="0" hangingPunct="1"/>
            <a:r>
              <a:rPr kumimoji="0" lang="zh-CN" altLang="en-US" dirty="0" smtClean="0"/>
              <a:t>第五级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274320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45720" tIns="45720" rIns="45720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9AC93E1-E19E-431D-AFD2-2AADF5969F72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76" r:id="rId1"/>
    <p:sldLayoutId id="2147483977" r:id="rId2"/>
    <p:sldLayoutId id="2147483978" r:id="rId3"/>
    <p:sldLayoutId id="2147483979" r:id="rId4"/>
    <p:sldLayoutId id="2147483980" r:id="rId5"/>
    <p:sldLayoutId id="2147483981" r:id="rId6"/>
    <p:sldLayoutId id="2147483982" r:id="rId7"/>
    <p:sldLayoutId id="2147483983" r:id="rId8"/>
    <p:sldLayoutId id="2147483985" r:id="rId9"/>
    <p:sldLayoutId id="214748398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lang="zh-CN" altLang="en-US" sz="4400" b="0" kern="1200" spc="50" dirty="0">
          <a:ln w="12700">
            <a:noFill/>
            <a:prstDash val="solid"/>
          </a:ln>
          <a:solidFill>
            <a:srgbClr val="FFFF00"/>
          </a:solidFill>
          <a:effectLst>
            <a:outerShdw blurRad="38100" dist="20320" dir="27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"/>
        <a:defRPr kumimoji="0" sz="32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"/>
        <a:defRPr kumimoji="0" sz="2800" kern="1200">
          <a:solidFill>
            <a:srgbClr val="FFFF00"/>
          </a:solidFill>
          <a:latin typeface="楷体" pitchFamily="49" charset="-122"/>
          <a:ea typeface="楷体" pitchFamily="49" charset="-122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"/>
        <a:defRPr kumimoji="0" sz="24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"/>
        <a:defRPr kumimoji="0" sz="2000" kern="1200">
          <a:solidFill>
            <a:srgbClr val="FFFF00"/>
          </a:solidFill>
          <a:latin typeface="楷体" pitchFamily="49" charset="-122"/>
          <a:ea typeface="楷体" pitchFamily="49" charset="-122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"/>
        <a:defRPr kumimoji="0" sz="20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8"/>
          <p:cNvSpPr>
            <a:spLocks noGrp="1" noChangeArrowheads="1"/>
          </p:cNvSpPr>
          <p:nvPr>
            <p:ph type="ctrTitle"/>
          </p:nvPr>
        </p:nvSpPr>
        <p:spPr>
          <a:xfrm>
            <a:off x="685800" y="1214421"/>
            <a:ext cx="7772400" cy="2142571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zh-CN" sz="6600" dirty="0" smtClean="0"/>
              <a:t>C</a:t>
            </a:r>
            <a:r>
              <a:rPr lang="zh-CN" altLang="en-US" sz="6600" dirty="0" smtClean="0"/>
              <a:t>语言程序设计基础</a:t>
            </a:r>
          </a:p>
        </p:txBody>
      </p:sp>
      <p:sp>
        <p:nvSpPr>
          <p:cNvPr id="3075" name="Rectangle 1029"/>
          <p:cNvSpPr>
            <a:spLocks noGrp="1" noChangeArrowheads="1"/>
          </p:cNvSpPr>
          <p:nvPr>
            <p:ph type="subTitle" idx="1"/>
          </p:nvPr>
        </p:nvSpPr>
        <p:spPr>
          <a:xfrm>
            <a:off x="1547664" y="3645024"/>
            <a:ext cx="6100534" cy="1071571"/>
          </a:xfrm>
        </p:spPr>
        <p:txBody>
          <a:bodyPr anchor="ctr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zh-CN" altLang="en-US" sz="6600" dirty="0" smtClean="0">
                <a:solidFill>
                  <a:srgbClr val="92D050"/>
                </a:solidFill>
                <a:latin typeface="方正古隶简体" pitchFamily="65" charset="-122"/>
                <a:ea typeface="方正古隶简体" pitchFamily="65" charset="-122"/>
              </a:rPr>
              <a:t>刘新国</a:t>
            </a:r>
          </a:p>
        </p:txBody>
      </p:sp>
      <p:sp>
        <p:nvSpPr>
          <p:cNvPr id="3076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CA350B1D-F09C-4E55-AA2B-BDE9A33513F4}" type="slidenum">
              <a:rPr lang="zh-CN" altLang="en-US" smtClean="0">
                <a:latin typeface="Arial Black" pitchFamily="34" charset="0"/>
              </a:rPr>
              <a:pPr eaLnBrk="1" hangingPunct="1"/>
              <a:t>1</a:t>
            </a:fld>
            <a:endParaRPr lang="en-US" altLang="zh-CN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zh-CN" altLang="en-US" dirty="0" smtClean="0"/>
              <a:t>2.2  求华氏温度 100°</a:t>
            </a:r>
            <a:r>
              <a:rPr lang="en-US" altLang="zh-CN" dirty="0" smtClean="0"/>
              <a:t>F </a:t>
            </a:r>
            <a:r>
              <a:rPr lang="zh-CN" altLang="en-US" dirty="0" smtClean="0"/>
              <a:t>对应的摄氏温度 </a:t>
            </a:r>
          </a:p>
        </p:txBody>
      </p:sp>
      <p:sp>
        <p:nvSpPr>
          <p:cNvPr id="7171" name="Rectangle 11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50000"/>
              </a:lnSpc>
              <a:buNone/>
            </a:pPr>
            <a:endParaRPr lang="en-US" altLang="zh-CN" dirty="0" smtClean="0"/>
          </a:p>
          <a:p>
            <a:pPr marL="0" indent="0">
              <a:lnSpc>
                <a:spcPct val="50000"/>
              </a:lnSpc>
              <a:buNone/>
            </a:pPr>
            <a:r>
              <a:rPr lang="en-US" altLang="zh-CN" dirty="0" smtClean="0"/>
              <a:t>              5 x ( </a:t>
            </a:r>
            <a:r>
              <a:rPr lang="en-US" altLang="zh-CN" i="1" dirty="0" smtClean="0"/>
              <a:t>f </a:t>
            </a:r>
            <a:r>
              <a:rPr lang="en-US" altLang="zh-CN" dirty="0" smtClean="0"/>
              <a:t>– 32 )</a:t>
            </a:r>
            <a:endParaRPr lang="en-US" altLang="zh-CN" dirty="0"/>
          </a:p>
          <a:p>
            <a:pPr eaLnBrk="1" hangingPunct="1">
              <a:lnSpc>
                <a:spcPct val="50000"/>
              </a:lnSpc>
              <a:buFont typeface="Wingdings" pitchFamily="2" charset="2"/>
              <a:buNone/>
            </a:pPr>
            <a:r>
              <a:rPr lang="zh-CN" altLang="en-US" dirty="0" smtClean="0"/>
              <a:t>摄氏温度 </a:t>
            </a:r>
            <a:r>
              <a:rPr lang="en-US" altLang="zh-CN" i="1" dirty="0" smtClean="0"/>
              <a:t>c</a:t>
            </a:r>
            <a:r>
              <a:rPr lang="en-US" altLang="zh-CN" dirty="0" smtClean="0"/>
              <a:t> = -----------------</a:t>
            </a:r>
          </a:p>
          <a:p>
            <a:pPr eaLnBrk="1" hangingPunct="1">
              <a:lnSpc>
                <a:spcPct val="50000"/>
              </a:lnSpc>
              <a:buFont typeface="Wingdings" pitchFamily="2" charset="2"/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             9</a:t>
            </a:r>
          </a:p>
        </p:txBody>
      </p:sp>
      <p:sp>
        <p:nvSpPr>
          <p:cNvPr id="7172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374BF722-A02F-4991-AFF7-E5A68A8682FE}" type="slidenum">
              <a:rPr lang="zh-CN" altLang="en-US" smtClean="0">
                <a:latin typeface="Arial Black" pitchFamily="34" charset="0"/>
              </a:rPr>
              <a:pPr eaLnBrk="1" hangingPunct="1"/>
              <a:t>10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845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1"/>
          <p:cNvSpPr>
            <a:spLocks noGrp="1" noChangeArrowheads="1"/>
          </p:cNvSpPr>
          <p:nvPr>
            <p:ph type="title"/>
          </p:nvPr>
        </p:nvSpPr>
        <p:spPr>
          <a:xfrm>
            <a:off x="457200" y="549275"/>
            <a:ext cx="8002588" cy="1008063"/>
          </a:xfrm>
        </p:spPr>
        <p:txBody>
          <a:bodyPr/>
          <a:lstStyle/>
          <a:p>
            <a:pPr marL="342900" indent="-342900" eaLnBrk="1" hangingPunct="1"/>
            <a:r>
              <a:rPr lang="zh-CN" altLang="en-US" sz="4000" dirty="0" smtClean="0"/>
              <a:t>2.2.1  程序解析</a:t>
            </a:r>
            <a:r>
              <a:rPr lang="en-US" altLang="zh-CN" sz="4000" dirty="0" smtClean="0"/>
              <a:t>:</a:t>
            </a:r>
            <a:r>
              <a:rPr lang="zh-CN" altLang="en-US" sz="4000" dirty="0" smtClean="0"/>
              <a:t> </a:t>
            </a:r>
            <a:r>
              <a:rPr lang="en-US" altLang="zh-CN" sz="4000" dirty="0" smtClean="0"/>
              <a:t>C=5(F-32)/9</a:t>
            </a:r>
            <a:endParaRPr lang="zh-CN" altLang="en-US" sz="4000" dirty="0" smtClean="0"/>
          </a:p>
        </p:txBody>
      </p:sp>
      <p:sp>
        <p:nvSpPr>
          <p:cNvPr id="8195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323528" y="1988840"/>
            <a:ext cx="8820472" cy="4176464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CN" altLang="en-US" sz="2400" dirty="0" smtClean="0"/>
              <a:t>#</a:t>
            </a:r>
            <a:r>
              <a:rPr lang="en-US" altLang="zh-CN" sz="2400" dirty="0" smtClean="0"/>
              <a:t>include &lt;</a:t>
            </a:r>
            <a:r>
              <a:rPr lang="en-US" altLang="zh-CN" sz="2400" dirty="0" err="1" smtClean="0"/>
              <a:t>stdio.h</a:t>
            </a:r>
            <a:r>
              <a:rPr lang="en-US" altLang="zh-CN" sz="2400" dirty="0" smtClean="0"/>
              <a:t>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400" dirty="0" err="1" smtClean="0"/>
              <a:t>int</a:t>
            </a:r>
            <a:r>
              <a:rPr lang="en-US" altLang="zh-CN" sz="2400" dirty="0" smtClean="0"/>
              <a:t> main(void)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400" dirty="0" smtClean="0"/>
              <a:t>{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400" dirty="0" smtClean="0"/>
              <a:t>    </a:t>
            </a:r>
            <a:r>
              <a:rPr lang="en-US" altLang="zh-CN" sz="2400" dirty="0" err="1" smtClean="0"/>
              <a:t>int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celsius</a:t>
            </a:r>
            <a:r>
              <a:rPr lang="en-US" altLang="zh-CN" sz="2400" dirty="0" smtClean="0"/>
              <a:t>, </a:t>
            </a:r>
            <a:r>
              <a:rPr lang="en-US" altLang="zh-CN" sz="2400" dirty="0" err="1" smtClean="0"/>
              <a:t>fahr</a:t>
            </a:r>
            <a:r>
              <a:rPr lang="en-US" altLang="zh-CN" sz="2400" dirty="0" smtClean="0"/>
              <a:t>;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400" dirty="0" smtClean="0"/>
              <a:t>   </a:t>
            </a:r>
            <a:endParaRPr lang="zh-CN" alt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CN" altLang="en-US" sz="2400" dirty="0" smtClean="0"/>
              <a:t>    </a:t>
            </a:r>
            <a:r>
              <a:rPr lang="en-US" altLang="zh-CN" sz="2400" dirty="0" err="1" smtClean="0"/>
              <a:t>fahr</a:t>
            </a:r>
            <a:r>
              <a:rPr lang="en-US" altLang="zh-CN" sz="2400" dirty="0" smtClean="0"/>
              <a:t> = 100;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400" dirty="0" smtClean="0"/>
              <a:t>    </a:t>
            </a:r>
            <a:r>
              <a:rPr lang="en-US" altLang="zh-CN" sz="2400" dirty="0" err="1" smtClean="0"/>
              <a:t>celsius</a:t>
            </a:r>
            <a:r>
              <a:rPr lang="en-US" altLang="zh-CN" sz="2400" dirty="0" smtClean="0"/>
              <a:t> = 5 * (</a:t>
            </a:r>
            <a:r>
              <a:rPr lang="en-US" altLang="zh-CN" sz="2400" dirty="0" err="1" smtClean="0"/>
              <a:t>fahr</a:t>
            </a:r>
            <a:r>
              <a:rPr lang="en-US" altLang="zh-CN" sz="2400" dirty="0" smtClean="0"/>
              <a:t> - 32) / 9;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400" dirty="0" smtClean="0"/>
              <a:t>    </a:t>
            </a:r>
            <a:r>
              <a:rPr lang="en-US" altLang="zh-CN" sz="2400" dirty="0" err="1" smtClean="0"/>
              <a:t>printf</a:t>
            </a:r>
            <a:r>
              <a:rPr lang="en-US" altLang="zh-CN" sz="2400" dirty="0" smtClean="0"/>
              <a:t>("</a:t>
            </a:r>
            <a:r>
              <a:rPr lang="en-US" altLang="zh-CN" sz="2400" dirty="0" err="1" smtClean="0"/>
              <a:t>fahr</a:t>
            </a:r>
            <a:r>
              <a:rPr lang="en-US" altLang="zh-CN" sz="2400" dirty="0" smtClean="0"/>
              <a:t> = </a:t>
            </a:r>
            <a:r>
              <a:rPr lang="en-US" altLang="zh-CN" sz="2400" dirty="0" smtClean="0">
                <a:solidFill>
                  <a:srgbClr val="CC0066"/>
                </a:solidFill>
              </a:rPr>
              <a:t>%d</a:t>
            </a:r>
            <a:r>
              <a:rPr lang="en-US" altLang="zh-CN" sz="2400" dirty="0" smtClean="0"/>
              <a:t>, </a:t>
            </a:r>
            <a:r>
              <a:rPr lang="en-US" altLang="zh-CN" sz="2400" dirty="0" err="1" smtClean="0"/>
              <a:t>celsius</a:t>
            </a:r>
            <a:r>
              <a:rPr lang="en-US" altLang="zh-CN" sz="2400" dirty="0" smtClean="0"/>
              <a:t> = </a:t>
            </a:r>
            <a:r>
              <a:rPr lang="en-US" altLang="zh-CN" sz="2400" dirty="0" smtClean="0">
                <a:solidFill>
                  <a:srgbClr val="CC0066"/>
                </a:solidFill>
              </a:rPr>
              <a:t>%d</a:t>
            </a:r>
            <a:r>
              <a:rPr lang="en-US" altLang="zh-CN" sz="2400" dirty="0" smtClean="0"/>
              <a:t>\n", </a:t>
            </a:r>
            <a:r>
              <a:rPr lang="en-US" altLang="zh-CN" sz="2400" dirty="0" err="1" smtClean="0">
                <a:solidFill>
                  <a:srgbClr val="CC0066"/>
                </a:solidFill>
              </a:rPr>
              <a:t>fahr</a:t>
            </a:r>
            <a:r>
              <a:rPr lang="en-US" altLang="zh-CN" sz="2400" dirty="0" smtClean="0"/>
              <a:t>, </a:t>
            </a:r>
            <a:r>
              <a:rPr lang="en-US" altLang="zh-CN" sz="2400" dirty="0" err="1" smtClean="0">
                <a:solidFill>
                  <a:srgbClr val="CC0066"/>
                </a:solidFill>
              </a:rPr>
              <a:t>celsius</a:t>
            </a:r>
            <a:r>
              <a:rPr lang="en-US" altLang="zh-CN" sz="2400" dirty="0" smtClean="0"/>
              <a:t>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CN" altLang="en-US" sz="2400" dirty="0" smtClean="0"/>
              <a:t>    </a:t>
            </a:r>
            <a:r>
              <a:rPr lang="en-US" altLang="zh-CN" sz="2400" dirty="0" smtClean="0"/>
              <a:t>return 0;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CN" altLang="en-US" sz="2400" dirty="0" smtClean="0"/>
              <a:t>}</a:t>
            </a:r>
            <a:endParaRPr lang="zh-CN" altLang="en-US" sz="2400" dirty="0" smtClean="0">
              <a:solidFill>
                <a:schemeClr val="bg2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zh-CN" sz="2000" dirty="0" smtClean="0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457200" y="2514600"/>
            <a:ext cx="86868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</a:pPr>
            <a:endParaRPr kumimoji="1" lang="zh-CN" altLang="en-US" sz="2800">
              <a:solidFill>
                <a:srgbClr val="FFFF00"/>
              </a:solidFill>
            </a:endParaRPr>
          </a:p>
        </p:txBody>
      </p:sp>
      <p:sp>
        <p:nvSpPr>
          <p:cNvPr id="8197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6B0669F5-0E68-41DC-BAB4-A40387634A68}" type="slidenum">
              <a:rPr lang="zh-CN" altLang="en-US" smtClean="0">
                <a:latin typeface="Arial Black" pitchFamily="34" charset="0"/>
              </a:rPr>
              <a:pPr eaLnBrk="1" hangingPunct="1"/>
              <a:t>11</a:t>
            </a:fld>
            <a:endParaRPr lang="en-US" altLang="zh-CN" smtClean="0">
              <a:latin typeface="Arial Black" pitchFamily="34" charset="0"/>
            </a:endParaRPr>
          </a:p>
        </p:txBody>
      </p:sp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4800600" y="1988840"/>
            <a:ext cx="3816622" cy="18002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FF0000"/>
            </a:solidFill>
          </a:ln>
          <a:effec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800" b="1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400" b="1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 b="1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7150" indent="0" eaLnBrk="1" hangingPunct="1">
              <a:spcBef>
                <a:spcPts val="600"/>
              </a:spcBef>
              <a:buNone/>
              <a:defRPr/>
            </a:pPr>
            <a:r>
              <a:rPr lang="zh-CN" altLang="en-US" sz="2400" dirty="0">
                <a:solidFill>
                  <a:srgbClr val="FF3300"/>
                </a:solidFill>
              </a:rPr>
              <a:t>常量</a:t>
            </a:r>
            <a:r>
              <a:rPr lang="zh-CN" altLang="en-US" sz="2400" dirty="0">
                <a:solidFill>
                  <a:srgbClr val="FFFF00"/>
                </a:solidFill>
              </a:rPr>
              <a:t>：在程序运行过程</a:t>
            </a:r>
            <a:r>
              <a:rPr lang="zh-CN" altLang="en-US" sz="2400" dirty="0" smtClean="0">
                <a:solidFill>
                  <a:srgbClr val="FFFF00"/>
                </a:solidFill>
              </a:rPr>
              <a:t>中</a:t>
            </a:r>
            <a:endParaRPr lang="en-US" altLang="zh-CN" sz="2400" dirty="0">
              <a:solidFill>
                <a:srgbClr val="FFFF00"/>
              </a:solidFill>
            </a:endParaRPr>
          </a:p>
          <a:p>
            <a:pPr marL="57150" indent="0" eaLnBrk="1" hangingPunct="1">
              <a:spcBef>
                <a:spcPts val="600"/>
              </a:spcBef>
              <a:buNone/>
              <a:defRPr/>
            </a:pPr>
            <a:r>
              <a:rPr lang="en-US" altLang="zh-CN" sz="2400" dirty="0" smtClean="0">
                <a:solidFill>
                  <a:srgbClr val="FFFF00"/>
                </a:solidFill>
              </a:rPr>
              <a:t>            </a:t>
            </a:r>
            <a:r>
              <a:rPr lang="zh-CN" altLang="en-US" sz="2400" dirty="0" smtClean="0">
                <a:solidFill>
                  <a:srgbClr val="FFFF00"/>
                </a:solidFill>
              </a:rPr>
              <a:t>其值</a:t>
            </a:r>
            <a:r>
              <a:rPr lang="zh-CN" altLang="en-US" sz="2400" dirty="0">
                <a:solidFill>
                  <a:srgbClr val="FFFF00"/>
                </a:solidFill>
              </a:rPr>
              <a:t>不能改变 </a:t>
            </a:r>
          </a:p>
          <a:p>
            <a:pPr marL="57150" indent="0" eaLnBrk="1" hangingPunct="1">
              <a:spcBef>
                <a:spcPts val="600"/>
              </a:spcBef>
              <a:buNone/>
              <a:defRPr/>
            </a:pPr>
            <a:r>
              <a:rPr lang="zh-CN" altLang="en-US" sz="2400" dirty="0">
                <a:solidFill>
                  <a:srgbClr val="FF3300"/>
                </a:solidFill>
              </a:rPr>
              <a:t>变量</a:t>
            </a:r>
            <a:r>
              <a:rPr lang="zh-CN" altLang="en-US" sz="2400" dirty="0">
                <a:solidFill>
                  <a:srgbClr val="FFFF00"/>
                </a:solidFill>
              </a:rPr>
              <a:t>：在程序运行过程中</a:t>
            </a:r>
            <a:r>
              <a:rPr lang="en-US" altLang="zh-CN" sz="2400" dirty="0">
                <a:solidFill>
                  <a:srgbClr val="FFFF00"/>
                </a:solidFill>
              </a:rPr>
              <a:t>  </a:t>
            </a:r>
            <a:endParaRPr lang="en-US" altLang="zh-CN" sz="2400" dirty="0" smtClean="0">
              <a:solidFill>
                <a:srgbClr val="FFFF00"/>
              </a:solidFill>
            </a:endParaRPr>
          </a:p>
          <a:p>
            <a:pPr marL="57150" indent="0" eaLnBrk="1" hangingPunct="1">
              <a:spcBef>
                <a:spcPts val="600"/>
              </a:spcBef>
              <a:buNone/>
              <a:defRPr/>
            </a:pPr>
            <a:r>
              <a:rPr lang="en-US" altLang="zh-CN" sz="2400" dirty="0">
                <a:solidFill>
                  <a:srgbClr val="FFFF00"/>
                </a:solidFill>
              </a:rPr>
              <a:t> </a:t>
            </a:r>
            <a:r>
              <a:rPr lang="en-US" altLang="zh-CN" sz="2400" dirty="0" smtClean="0">
                <a:solidFill>
                  <a:srgbClr val="FFFF00"/>
                </a:solidFill>
              </a:rPr>
              <a:t>           </a:t>
            </a:r>
            <a:r>
              <a:rPr lang="zh-CN" altLang="en-US" sz="2400" dirty="0" smtClean="0">
                <a:solidFill>
                  <a:srgbClr val="FFFF00"/>
                </a:solidFill>
              </a:rPr>
              <a:t>其</a:t>
            </a:r>
            <a:r>
              <a:rPr lang="zh-CN" altLang="en-US" sz="2400" dirty="0">
                <a:solidFill>
                  <a:srgbClr val="FFFF00"/>
                </a:solidFill>
              </a:rPr>
              <a:t>值可以</a:t>
            </a:r>
            <a:r>
              <a:rPr lang="zh-CN" altLang="en-US" sz="2400" dirty="0" smtClean="0">
                <a:solidFill>
                  <a:srgbClr val="FFFF00"/>
                </a:solidFill>
              </a:rPr>
              <a:t>改变 </a:t>
            </a:r>
          </a:p>
        </p:txBody>
      </p:sp>
    </p:spTree>
    <p:extLst>
      <p:ext uri="{BB962C8B-B14F-4D97-AF65-F5344CB8AC3E}">
        <p14:creationId xmlns:p14="http://schemas.microsoft.com/office/powerpoint/2010/main" val="12713070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变量的定义</a:t>
            </a:r>
          </a:p>
        </p:txBody>
      </p:sp>
      <p:sp>
        <p:nvSpPr>
          <p:cNvPr id="9219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4"/>
            <a:ext cx="8229600" cy="4680669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CN" altLang="en-US" dirty="0" smtClean="0"/>
              <a:t>变量定义的一般形式：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CN" altLang="en-US" dirty="0" smtClean="0">
                <a:solidFill>
                  <a:srgbClr val="FFC000"/>
                </a:solidFill>
              </a:rPr>
              <a:t>类型名    变量名</a:t>
            </a:r>
            <a:r>
              <a:rPr lang="zh-CN" altLang="en-US" dirty="0">
                <a:solidFill>
                  <a:srgbClr val="FFC000"/>
                </a:solidFill>
              </a:rPr>
              <a:t>表</a:t>
            </a:r>
            <a:r>
              <a:rPr lang="zh-CN" altLang="en-US" dirty="0" smtClean="0">
                <a:solidFill>
                  <a:srgbClr val="FFC000"/>
                </a:solidFill>
              </a:rPr>
              <a:t>；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CN" altLang="en-US" dirty="0" smtClean="0"/>
              <a:t>例如：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dirty="0" err="1" smtClean="0">
                <a:solidFill>
                  <a:srgbClr val="FF0000"/>
                </a:solidFill>
              </a:rPr>
              <a:t>int</a:t>
            </a:r>
            <a:r>
              <a:rPr lang="en-US" altLang="zh-CN" dirty="0" smtClean="0">
                <a:solidFill>
                  <a:srgbClr val="FF0000"/>
                </a:solidFill>
              </a:rPr>
              <a:t> </a:t>
            </a:r>
            <a:r>
              <a:rPr lang="en-US" altLang="zh-CN" dirty="0" err="1" smtClean="0"/>
              <a:t>celsius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fahr</a:t>
            </a:r>
            <a:r>
              <a:rPr lang="en-US" altLang="zh-CN" dirty="0" smtClean="0"/>
              <a:t>;    </a:t>
            </a:r>
            <a:r>
              <a:rPr lang="zh-CN" altLang="en-US" dirty="0" smtClean="0">
                <a:solidFill>
                  <a:srgbClr val="FFC000"/>
                </a:solidFill>
              </a:rPr>
              <a:t>定义整型变量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float</a:t>
            </a:r>
            <a:r>
              <a:rPr lang="en-US" altLang="zh-CN" dirty="0" smtClean="0"/>
              <a:t> x;              </a:t>
            </a:r>
            <a:r>
              <a:rPr lang="zh-CN" altLang="en-US" dirty="0" smtClean="0">
                <a:solidFill>
                  <a:srgbClr val="FFC000"/>
                </a:solidFill>
              </a:rPr>
              <a:t>定义单精度浮点型变量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double</a:t>
            </a:r>
            <a:r>
              <a:rPr lang="en-US" altLang="zh-CN" dirty="0" smtClean="0"/>
              <a:t> area, length;  </a:t>
            </a:r>
            <a:r>
              <a:rPr lang="zh-CN" altLang="en-US" dirty="0" smtClean="0">
                <a:solidFill>
                  <a:srgbClr val="FFC000"/>
                </a:solidFill>
              </a:rPr>
              <a:t>定义双精度浮点型变量</a:t>
            </a:r>
            <a:endParaRPr lang="en-US" altLang="zh-CN" dirty="0" smtClean="0">
              <a:solidFill>
                <a:srgbClr val="FFC000"/>
              </a:solidFill>
            </a:endParaRPr>
          </a:p>
          <a:p>
            <a:pPr lvl="1">
              <a:lnSpc>
                <a:spcPct val="90000"/>
              </a:lnSpc>
              <a:buNone/>
            </a:pPr>
            <a:endParaRPr lang="en-US" altLang="zh-CN" dirty="0" smtClean="0"/>
          </a:p>
          <a:p>
            <a:pPr>
              <a:lnSpc>
                <a:spcPct val="90000"/>
              </a:lnSpc>
              <a:buNone/>
            </a:pPr>
            <a:r>
              <a:rPr lang="zh-CN" altLang="en-US" dirty="0" smtClean="0"/>
              <a:t>变量名代表内存中的一个存储单元</a:t>
            </a:r>
            <a:endParaRPr lang="en-US" altLang="zh-CN" dirty="0" smtClean="0"/>
          </a:p>
          <a:p>
            <a:pPr lvl="1">
              <a:lnSpc>
                <a:spcPct val="90000"/>
              </a:lnSpc>
              <a:buNone/>
            </a:pPr>
            <a:r>
              <a:rPr lang="zh-CN" altLang="en-US" dirty="0" smtClean="0"/>
              <a:t>存储变量的值</a:t>
            </a:r>
            <a:endParaRPr lang="en-US" altLang="zh-CN" dirty="0" smtClean="0"/>
          </a:p>
          <a:p>
            <a:pPr>
              <a:lnSpc>
                <a:spcPct val="90000"/>
              </a:lnSpc>
              <a:buNone/>
            </a:pPr>
            <a:r>
              <a:rPr lang="zh-CN" altLang="en-US" dirty="0" smtClean="0"/>
              <a:t>存储单元的内存大小由类型决定</a:t>
            </a:r>
            <a:endParaRPr lang="en-US" altLang="zh-CN" dirty="0"/>
          </a:p>
          <a:p>
            <a:pPr lvl="1">
              <a:lnSpc>
                <a:spcPct val="90000"/>
              </a:lnSpc>
              <a:buNone/>
            </a:pPr>
            <a:r>
              <a:rPr lang="en-US" altLang="zh-CN" dirty="0" err="1" smtClean="0"/>
              <a:t>int</a:t>
            </a:r>
            <a:r>
              <a:rPr lang="zh-CN" altLang="en-US" dirty="0"/>
              <a:t>（</a:t>
            </a:r>
            <a:r>
              <a:rPr lang="en-US" altLang="zh-CN" dirty="0" smtClean="0">
                <a:solidFill>
                  <a:srgbClr val="FF0000"/>
                </a:solidFill>
              </a:rPr>
              <a:t>4</a:t>
            </a:r>
            <a:r>
              <a:rPr lang="zh-CN" altLang="en-US" dirty="0" smtClean="0"/>
              <a:t>字节），</a:t>
            </a:r>
            <a:r>
              <a:rPr lang="en-US" altLang="zh-CN" dirty="0" smtClean="0"/>
              <a:t>float</a:t>
            </a:r>
            <a:r>
              <a:rPr lang="zh-CN" altLang="en-US" dirty="0" smtClean="0"/>
              <a:t>（</a:t>
            </a:r>
            <a:r>
              <a:rPr lang="en-US" altLang="zh-CN" dirty="0">
                <a:solidFill>
                  <a:srgbClr val="FF0000"/>
                </a:solidFill>
              </a:rPr>
              <a:t>4</a:t>
            </a:r>
            <a:r>
              <a:rPr lang="zh-CN" altLang="en-US" dirty="0"/>
              <a:t>字节</a:t>
            </a:r>
            <a:r>
              <a:rPr lang="zh-CN" altLang="en-US" dirty="0" smtClean="0"/>
              <a:t>），</a:t>
            </a:r>
            <a:r>
              <a:rPr lang="en-US" altLang="zh-CN" dirty="0" smtClean="0"/>
              <a:t>double</a:t>
            </a:r>
            <a:r>
              <a:rPr lang="zh-CN" altLang="en-US" dirty="0" smtClean="0"/>
              <a:t>（</a:t>
            </a:r>
            <a:r>
              <a:rPr lang="en-US" altLang="zh-CN" dirty="0" smtClean="0">
                <a:solidFill>
                  <a:srgbClr val="FF0000"/>
                </a:solidFill>
              </a:rPr>
              <a:t>8</a:t>
            </a:r>
            <a:r>
              <a:rPr lang="zh-CN" altLang="en-US" dirty="0" smtClean="0"/>
              <a:t>字节）</a:t>
            </a:r>
            <a:r>
              <a:rPr lang="en-US" altLang="zh-CN" dirty="0" smtClean="0"/>
              <a:t>double</a:t>
            </a:r>
            <a:r>
              <a:rPr lang="zh-CN" altLang="en-US" dirty="0" smtClean="0"/>
              <a:t>比</a:t>
            </a:r>
            <a:r>
              <a:rPr lang="en-US" altLang="zh-CN" dirty="0" smtClean="0"/>
              <a:t>float</a:t>
            </a:r>
            <a:r>
              <a:rPr lang="zh-CN" altLang="en-US" dirty="0" smtClean="0"/>
              <a:t>字节多，精度</a:t>
            </a:r>
            <a:r>
              <a:rPr lang="zh-CN" altLang="en-US" dirty="0"/>
              <a:t>高，取值范围大 </a:t>
            </a:r>
          </a:p>
          <a:p>
            <a:pPr>
              <a:lnSpc>
                <a:spcPct val="90000"/>
              </a:lnSpc>
              <a:buNone/>
            </a:pPr>
            <a:endParaRPr lang="zh-CN" altLang="en-US" dirty="0"/>
          </a:p>
          <a:p>
            <a:pPr lvl="1">
              <a:lnSpc>
                <a:spcPct val="90000"/>
              </a:lnSpc>
              <a:buNone/>
            </a:pPr>
            <a:endParaRPr lang="zh-CN" altLang="en-US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zh-CN" altLang="en-US" dirty="0" smtClean="0">
              <a:solidFill>
                <a:srgbClr val="FFC000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zh-CN" dirty="0" smtClean="0"/>
          </a:p>
        </p:txBody>
      </p:sp>
      <p:sp>
        <p:nvSpPr>
          <p:cNvPr id="9220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C84B73C6-281C-48EA-B6F9-6A2B52E11385}" type="slidenum">
              <a:rPr lang="zh-CN" altLang="en-US" smtClean="0">
                <a:latin typeface="Arial Black" pitchFamily="34" charset="0"/>
              </a:rPr>
              <a:pPr eaLnBrk="1" hangingPunct="1"/>
              <a:t>12</a:t>
            </a:fld>
            <a:endParaRPr lang="en-US" altLang="zh-CN" smtClean="0">
              <a:latin typeface="Arial Black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788023" y="1268760"/>
            <a:ext cx="4143773" cy="1077218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buClr>
                <a:srgbClr val="33CCCC"/>
              </a:buClr>
              <a:buSzPct val="110000"/>
            </a:pPr>
            <a:r>
              <a:rPr kumimoji="1" lang="zh-CN" altLang="en-US" sz="3200" b="1" dirty="0"/>
              <a:t>变量名字要</a:t>
            </a:r>
            <a:r>
              <a:rPr kumimoji="1" lang="zh-CN" altLang="en-US" sz="3200" b="1" dirty="0" smtClean="0"/>
              <a:t>合适，做到：</a:t>
            </a:r>
            <a:r>
              <a:rPr kumimoji="1" lang="zh-CN" altLang="en-US" sz="3200" b="1" dirty="0" smtClean="0">
                <a:solidFill>
                  <a:srgbClr val="FFFF00"/>
                </a:solidFill>
              </a:rPr>
              <a:t>简洁、顾名思义</a:t>
            </a:r>
            <a:endParaRPr kumimoji="1" lang="zh-CN" alt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058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变量命名规则</a:t>
            </a:r>
          </a:p>
        </p:txBody>
      </p:sp>
      <p:sp>
        <p:nvSpPr>
          <p:cNvPr id="9219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4997151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dirty="0" smtClean="0"/>
              <a:t>简洁、顾名思义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单词</a:t>
            </a:r>
            <a:r>
              <a:rPr lang="zh-CN" altLang="en-US" dirty="0"/>
              <a:t>，</a:t>
            </a:r>
            <a:r>
              <a:rPr lang="zh-CN" altLang="en-US" dirty="0" smtClean="0"/>
              <a:t>通用缩写：</a:t>
            </a:r>
            <a:r>
              <a:rPr lang="en-US" altLang="zh-CN" dirty="0" smtClean="0"/>
              <a:t>year</a:t>
            </a:r>
            <a:r>
              <a:rPr lang="zh-CN" altLang="en-US" dirty="0" smtClean="0"/>
              <a:t>，</a:t>
            </a:r>
            <a:r>
              <a:rPr lang="en-US" altLang="zh-CN" dirty="0" smtClean="0"/>
              <a:t>abs</a:t>
            </a:r>
            <a:r>
              <a:rPr lang="zh-CN" altLang="en-US" dirty="0" smtClean="0"/>
              <a:t>（</a:t>
            </a:r>
            <a:r>
              <a:rPr lang="en-US" altLang="zh-CN" dirty="0" smtClean="0"/>
              <a:t>absolute</a:t>
            </a:r>
            <a:r>
              <a:rPr lang="zh-CN" altLang="en-US" dirty="0" smtClean="0"/>
              <a:t>缩写）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整数</a:t>
            </a:r>
            <a:r>
              <a:rPr lang="zh-CN" altLang="en-US" dirty="0"/>
              <a:t>：</a:t>
            </a:r>
            <a:r>
              <a:rPr lang="en-US" altLang="zh-CN" dirty="0" err="1" smtClean="0"/>
              <a:t>i,j,k,n</a:t>
            </a:r>
            <a:r>
              <a:rPr lang="zh-CN" altLang="en-US" dirty="0" smtClean="0"/>
              <a:t>等 （</a:t>
            </a:r>
            <a:r>
              <a:rPr lang="zh-CN" altLang="en-US" dirty="0" smtClean="0">
                <a:solidFill>
                  <a:srgbClr val="FF0000"/>
                </a:solidFill>
              </a:rPr>
              <a:t>小范围内的局部变量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浮点数：</a:t>
            </a:r>
            <a:r>
              <a:rPr lang="en-US" altLang="zh-CN" dirty="0" err="1" smtClean="0"/>
              <a:t>x,y,z</a:t>
            </a:r>
            <a:r>
              <a:rPr lang="zh-CN" altLang="en-US" dirty="0" smtClean="0"/>
              <a:t>等</a:t>
            </a:r>
            <a:endParaRPr lang="en-US" altLang="zh-CN" dirty="0"/>
          </a:p>
          <a:p>
            <a:r>
              <a:rPr lang="en-US" altLang="zh-CN" dirty="0">
                <a:solidFill>
                  <a:srgbClr val="FF0000"/>
                </a:solidFill>
              </a:rPr>
              <a:t>min-length &amp;&amp; </a:t>
            </a:r>
            <a:r>
              <a:rPr lang="en-US" altLang="zh-CN" dirty="0" smtClean="0">
                <a:solidFill>
                  <a:srgbClr val="FF0000"/>
                </a:solidFill>
              </a:rPr>
              <a:t>max-information</a:t>
            </a:r>
            <a:r>
              <a:rPr lang="zh-CN" altLang="en-US" dirty="0" smtClean="0"/>
              <a:t>原则</a:t>
            </a:r>
            <a:endParaRPr lang="en-US" altLang="zh-CN" dirty="0" smtClean="0"/>
          </a:p>
          <a:p>
            <a:r>
              <a:rPr lang="zh-CN" altLang="en-US" dirty="0" smtClean="0"/>
              <a:t>避免</a:t>
            </a:r>
            <a:r>
              <a:rPr lang="zh-CN" altLang="en-US" dirty="0" smtClean="0">
                <a:solidFill>
                  <a:srgbClr val="FF0000"/>
                </a:solidFill>
              </a:rPr>
              <a:t>依赖大</a:t>
            </a:r>
            <a:r>
              <a:rPr lang="zh-CN" altLang="en-US" dirty="0">
                <a:solidFill>
                  <a:srgbClr val="FF0000"/>
                </a:solidFill>
              </a:rPr>
              <a:t>小写</a:t>
            </a:r>
            <a:r>
              <a:rPr lang="zh-CN" altLang="en-US" dirty="0"/>
              <a:t>区分的</a:t>
            </a:r>
            <a:r>
              <a:rPr lang="zh-CN" altLang="en-US" dirty="0" smtClean="0">
                <a:solidFill>
                  <a:srgbClr val="FF0000"/>
                </a:solidFill>
              </a:rPr>
              <a:t>相似标识符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lvl="1"/>
            <a:r>
              <a:rPr lang="zh-CN" altLang="en-US" dirty="0" smtClean="0"/>
              <a:t>例如：</a:t>
            </a:r>
            <a:r>
              <a:rPr lang="en-US" altLang="zh-CN" dirty="0" smtClean="0"/>
              <a:t>float x, X; </a:t>
            </a:r>
            <a:r>
              <a:rPr lang="en-US" altLang="zh-CN" dirty="0" smtClean="0">
                <a:solidFill>
                  <a:srgbClr val="FF0000"/>
                </a:solidFill>
              </a:rPr>
              <a:t>/* </a:t>
            </a:r>
            <a:r>
              <a:rPr lang="en-US" altLang="zh-CN" dirty="0" smtClean="0">
                <a:solidFill>
                  <a:srgbClr val="FF0000"/>
                </a:solidFill>
                <a:sym typeface="Wingdings" pitchFamily="2" charset="2"/>
              </a:rPr>
              <a:t> </a:t>
            </a:r>
            <a:r>
              <a:rPr lang="zh-CN" altLang="en-US" dirty="0" smtClean="0">
                <a:solidFill>
                  <a:srgbClr val="FF0000"/>
                </a:solidFill>
              </a:rPr>
              <a:t>不可取 </a:t>
            </a:r>
            <a:r>
              <a:rPr lang="en-US" altLang="zh-CN" dirty="0" smtClean="0">
                <a:solidFill>
                  <a:srgbClr val="FF0000"/>
                </a:solidFill>
              </a:rPr>
              <a:t>*/</a:t>
            </a:r>
          </a:p>
          <a:p>
            <a:r>
              <a:rPr lang="zh-CN" altLang="en-US" dirty="0" smtClean="0">
                <a:solidFill>
                  <a:srgbClr val="FFC000"/>
                </a:solidFill>
              </a:rPr>
              <a:t>变量名</a:t>
            </a:r>
            <a:r>
              <a:rPr lang="zh-CN" altLang="en-US" sz="3100" dirty="0"/>
              <a:t>一般使用</a:t>
            </a:r>
            <a:r>
              <a:rPr lang="zh-CN" altLang="en-US" dirty="0" smtClean="0"/>
              <a:t>“</a:t>
            </a:r>
            <a:r>
              <a:rPr lang="zh-CN" altLang="en-US" dirty="0" smtClean="0">
                <a:solidFill>
                  <a:srgbClr val="FF0000"/>
                </a:solidFill>
              </a:rPr>
              <a:t>名词</a:t>
            </a:r>
            <a:r>
              <a:rPr lang="zh-CN" altLang="en-US" dirty="0" smtClean="0"/>
              <a:t>”</a:t>
            </a:r>
            <a:r>
              <a:rPr lang="zh-CN" altLang="en-US" dirty="0"/>
              <a:t>或</a:t>
            </a:r>
            <a:r>
              <a:rPr lang="zh-CN" altLang="en-US" dirty="0" smtClean="0"/>
              <a:t>“</a:t>
            </a:r>
            <a:r>
              <a:rPr lang="zh-CN" altLang="en-US" dirty="0" smtClean="0">
                <a:solidFill>
                  <a:srgbClr val="FF0000"/>
                </a:solidFill>
              </a:rPr>
              <a:t>形容词＋名词</a:t>
            </a:r>
            <a:r>
              <a:rPr lang="zh-CN" altLang="en-US" dirty="0" smtClean="0"/>
              <a:t>”</a:t>
            </a:r>
            <a:endParaRPr lang="en-US" altLang="zh-CN" dirty="0" smtClean="0"/>
          </a:p>
          <a:p>
            <a:pPr lvl="1"/>
            <a:r>
              <a:rPr lang="zh-CN" altLang="en-US" dirty="0"/>
              <a:t>例如</a:t>
            </a:r>
            <a:r>
              <a:rPr lang="zh-CN" altLang="en-US" dirty="0" smtClean="0"/>
              <a:t>：</a:t>
            </a:r>
            <a:r>
              <a:rPr lang="en-US" altLang="zh-CN" dirty="0" smtClean="0"/>
              <a:t>float value, </a:t>
            </a:r>
            <a:r>
              <a:rPr lang="en-US" altLang="zh-CN" dirty="0" err="1" smtClean="0"/>
              <a:t>oldValue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newValue</a:t>
            </a:r>
            <a:r>
              <a:rPr lang="en-US" altLang="zh-CN" dirty="0" smtClean="0"/>
              <a:t>;</a:t>
            </a:r>
          </a:p>
          <a:p>
            <a:r>
              <a:rPr lang="zh-CN" altLang="en-US" dirty="0">
                <a:solidFill>
                  <a:srgbClr val="FFC000"/>
                </a:solidFill>
              </a:rPr>
              <a:t>函数</a:t>
            </a:r>
            <a:r>
              <a:rPr lang="zh-CN" altLang="en-US" dirty="0" smtClean="0">
                <a:solidFill>
                  <a:srgbClr val="FFC000"/>
                </a:solidFill>
              </a:rPr>
              <a:t>名</a:t>
            </a:r>
            <a:r>
              <a:rPr lang="zh-CN" altLang="en-US" sz="3100" dirty="0"/>
              <a:t>一般使用</a:t>
            </a:r>
            <a:r>
              <a:rPr lang="zh-CN" altLang="en-US" dirty="0"/>
              <a:t>“</a:t>
            </a:r>
            <a:r>
              <a:rPr lang="zh-CN" altLang="en-US" sz="3100" dirty="0">
                <a:solidFill>
                  <a:srgbClr val="FF0000"/>
                </a:solidFill>
              </a:rPr>
              <a:t>动词</a:t>
            </a:r>
            <a:r>
              <a:rPr lang="zh-CN" altLang="en-US" dirty="0"/>
              <a:t>”或“</a:t>
            </a:r>
            <a:r>
              <a:rPr lang="zh-CN" altLang="en-US" sz="3100" dirty="0">
                <a:solidFill>
                  <a:srgbClr val="FF0000"/>
                </a:solidFill>
              </a:rPr>
              <a:t>动词＋名词</a:t>
            </a:r>
            <a:r>
              <a:rPr lang="zh-CN" altLang="en-US" dirty="0"/>
              <a:t>”（动宾词组</a:t>
            </a:r>
            <a:r>
              <a:rPr lang="zh-CN" altLang="en-US" dirty="0" smtClean="0"/>
              <a:t>）</a:t>
            </a:r>
          </a:p>
          <a:p>
            <a:r>
              <a:rPr lang="zh-CN" altLang="en-US" dirty="0" smtClean="0"/>
              <a:t>风格保持一致</a:t>
            </a:r>
            <a:endParaRPr lang="en-US" altLang="zh-CN" dirty="0"/>
          </a:p>
        </p:txBody>
      </p:sp>
      <p:sp>
        <p:nvSpPr>
          <p:cNvPr id="922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C84B73C6-281C-48EA-B6F9-6A2B52E11385}" type="slidenum">
              <a:rPr lang="zh-CN" altLang="en-US" smtClean="0"/>
              <a:pPr/>
              <a:t>13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58560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3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5483225" cy="884238"/>
          </a:xfrm>
        </p:spPr>
        <p:txBody>
          <a:bodyPr/>
          <a:lstStyle/>
          <a:p>
            <a:pPr eaLnBrk="1" hangingPunct="1"/>
            <a:r>
              <a:rPr lang="zh-CN" altLang="en-US" smtClean="0"/>
              <a:t>变量的定义与使用</a:t>
            </a:r>
          </a:p>
        </p:txBody>
      </p:sp>
      <p:sp>
        <p:nvSpPr>
          <p:cNvPr id="11267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323850" y="1412875"/>
            <a:ext cx="8820150" cy="52562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zh-CN" altLang="en-US" sz="2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zh-CN" altLang="en-US" sz="2800" dirty="0" smtClean="0"/>
              <a:t>#</a:t>
            </a:r>
            <a:r>
              <a:rPr lang="en-US" altLang="zh-CN" sz="2800" dirty="0" smtClean="0"/>
              <a:t>include &lt;</a:t>
            </a:r>
            <a:r>
              <a:rPr lang="en-US" altLang="zh-CN" sz="2800" dirty="0" err="1" smtClean="0"/>
              <a:t>stdio.h</a:t>
            </a:r>
            <a:r>
              <a:rPr lang="en-US" altLang="zh-CN" sz="2800" dirty="0" smtClean="0"/>
              <a:t>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800" dirty="0" err="1" smtClean="0"/>
              <a:t>int</a:t>
            </a:r>
            <a:r>
              <a:rPr lang="en-US" altLang="zh-CN" sz="2800" dirty="0" smtClean="0"/>
              <a:t> main(void)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800" dirty="0" smtClean="0"/>
              <a:t>{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800" dirty="0" smtClean="0"/>
              <a:t>    </a:t>
            </a:r>
            <a:r>
              <a:rPr lang="en-US" altLang="zh-CN" sz="2800" dirty="0" err="1" smtClean="0"/>
              <a:t>int</a:t>
            </a:r>
            <a:r>
              <a:rPr lang="en-US" altLang="zh-CN" sz="2800" dirty="0" smtClean="0"/>
              <a:t> </a:t>
            </a:r>
            <a:r>
              <a:rPr lang="en-US" altLang="zh-CN" sz="2800" dirty="0" err="1" smtClean="0"/>
              <a:t>celsius</a:t>
            </a:r>
            <a:r>
              <a:rPr lang="en-US" altLang="zh-CN" sz="2800" dirty="0" smtClean="0"/>
              <a:t>, </a:t>
            </a:r>
            <a:r>
              <a:rPr lang="en-US" altLang="zh-CN" sz="2800" dirty="0" err="1" smtClean="0"/>
              <a:t>fahr</a:t>
            </a:r>
            <a:r>
              <a:rPr lang="en-US" altLang="zh-CN" sz="2800" dirty="0" smtClean="0"/>
              <a:t>;   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zh-CN" altLang="en-US" sz="2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zh-CN" altLang="en-US" sz="2800" dirty="0" smtClean="0"/>
              <a:t>    </a:t>
            </a:r>
            <a:r>
              <a:rPr lang="en-US" altLang="zh-CN" sz="2800" dirty="0" err="1" smtClean="0"/>
              <a:t>fahr</a:t>
            </a:r>
            <a:r>
              <a:rPr lang="en-US" altLang="zh-CN" sz="2800" dirty="0" smtClean="0"/>
              <a:t> = 100;                                 </a:t>
            </a:r>
            <a:endParaRPr lang="zh-CN" altLang="en-US" sz="2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zh-CN" altLang="en-US" sz="2800" dirty="0" smtClean="0"/>
              <a:t>    </a:t>
            </a:r>
            <a:r>
              <a:rPr lang="en-US" altLang="zh-CN" sz="2800" dirty="0" err="1" smtClean="0"/>
              <a:t>celsius</a:t>
            </a:r>
            <a:r>
              <a:rPr lang="en-US" altLang="zh-CN" sz="2800" dirty="0" smtClean="0"/>
              <a:t> = 5 * (</a:t>
            </a:r>
            <a:r>
              <a:rPr lang="en-US" altLang="zh-CN" sz="2800" dirty="0" err="1" smtClean="0"/>
              <a:t>fahr</a:t>
            </a:r>
            <a:r>
              <a:rPr lang="en-US" altLang="zh-CN" sz="2800" dirty="0" smtClean="0"/>
              <a:t> - 32) / 9;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800" dirty="0" smtClean="0"/>
              <a:t>    </a:t>
            </a:r>
            <a:r>
              <a:rPr lang="en-US" altLang="zh-CN" sz="2800" dirty="0" err="1" smtClean="0"/>
              <a:t>printf</a:t>
            </a:r>
            <a:r>
              <a:rPr lang="en-US" altLang="zh-CN" sz="2800" dirty="0" smtClean="0"/>
              <a:t>("</a:t>
            </a:r>
            <a:r>
              <a:rPr lang="en-US" altLang="zh-CN" sz="2800" dirty="0" err="1" smtClean="0"/>
              <a:t>fahr</a:t>
            </a:r>
            <a:r>
              <a:rPr lang="en-US" altLang="zh-CN" sz="2800" dirty="0" smtClean="0"/>
              <a:t> = %d, </a:t>
            </a:r>
            <a:r>
              <a:rPr lang="en-US" altLang="zh-CN" sz="2800" dirty="0" err="1" smtClean="0"/>
              <a:t>celsius</a:t>
            </a:r>
            <a:r>
              <a:rPr lang="en-US" altLang="zh-CN" sz="2800" dirty="0" smtClean="0"/>
              <a:t> = %d\n",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         </a:t>
            </a:r>
            <a:r>
              <a:rPr lang="en-US" altLang="zh-CN" sz="2800" dirty="0" err="1" smtClean="0"/>
              <a:t>fahr</a:t>
            </a:r>
            <a:r>
              <a:rPr lang="en-US" altLang="zh-CN" sz="2800" dirty="0" smtClean="0"/>
              <a:t>, </a:t>
            </a:r>
            <a:r>
              <a:rPr lang="en-US" altLang="zh-CN" sz="2800" dirty="0" err="1" smtClean="0"/>
              <a:t>celsius</a:t>
            </a:r>
            <a:r>
              <a:rPr lang="en-US" altLang="zh-CN" sz="2800" dirty="0" smtClean="0"/>
              <a:t>); </a:t>
            </a:r>
            <a:endParaRPr lang="zh-CN" altLang="en-US" sz="2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zh-CN" altLang="en-US" sz="2800" dirty="0" smtClean="0"/>
              <a:t>    </a:t>
            </a:r>
            <a:r>
              <a:rPr lang="en-US" altLang="zh-CN" sz="2800" dirty="0" smtClean="0"/>
              <a:t>return 0;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zh-CN" altLang="en-US" sz="2800" dirty="0" smtClean="0"/>
              <a:t>}</a:t>
            </a:r>
            <a:endParaRPr lang="en-US" altLang="zh-CN" sz="2800" dirty="0" smtClean="0"/>
          </a:p>
        </p:txBody>
      </p:sp>
      <p:sp>
        <p:nvSpPr>
          <p:cNvPr id="241671" name="Text Box 7"/>
          <p:cNvSpPr txBox="1">
            <a:spLocks noChangeArrowheads="1"/>
          </p:cNvSpPr>
          <p:nvPr/>
        </p:nvSpPr>
        <p:spPr bwMode="auto">
          <a:xfrm>
            <a:off x="4788024" y="2348880"/>
            <a:ext cx="3384376" cy="1348061"/>
          </a:xfrm>
          <a:prstGeom prst="rect">
            <a:avLst/>
          </a:prstGeom>
          <a:noFill/>
          <a:ln w="12700" cap="sq">
            <a:solidFill>
              <a:schemeClr val="accent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33CCCC"/>
              </a:buClr>
              <a:buSzPct val="110000"/>
            </a:pPr>
            <a:r>
              <a:rPr kumimoji="1" lang="zh-CN" altLang="en-US" sz="2400" b="1" dirty="0" smtClean="0">
                <a:solidFill>
                  <a:srgbClr val="FFFF00"/>
                </a:solidFill>
                <a:latin typeface="宋体" charset="-122"/>
              </a:rPr>
              <a:t>变量只能</a:t>
            </a:r>
            <a:r>
              <a:rPr kumimoji="1" lang="zh-CN" altLang="en-US" sz="2400" b="1" dirty="0">
                <a:solidFill>
                  <a:srgbClr val="FFFF00"/>
                </a:solidFill>
                <a:latin typeface="宋体" charset="-122"/>
              </a:rPr>
              <a:t>定义一次</a:t>
            </a:r>
          </a:p>
          <a:p>
            <a:pPr eaLnBrk="1" hangingPunct="1">
              <a:spcBef>
                <a:spcPct val="20000"/>
              </a:spcBef>
              <a:buClr>
                <a:srgbClr val="33CCCC"/>
              </a:buClr>
              <a:buSzPct val="110000"/>
            </a:pPr>
            <a:r>
              <a:rPr kumimoji="1" lang="zh-CN" altLang="en-US" sz="2400" b="1" dirty="0" smtClean="0">
                <a:solidFill>
                  <a:srgbClr val="FF0000"/>
                </a:solidFill>
                <a:latin typeface="宋体" charset="-122"/>
              </a:rPr>
              <a:t>函数内部首先定义变量</a:t>
            </a:r>
            <a:endParaRPr kumimoji="1" lang="en-US" altLang="zh-CN" sz="2400" b="1" dirty="0" smtClean="0">
              <a:solidFill>
                <a:srgbClr val="FF0000"/>
              </a:solidFill>
              <a:latin typeface="宋体" charset="-122"/>
            </a:endParaRPr>
          </a:p>
          <a:p>
            <a:pPr eaLnBrk="1" hangingPunct="1">
              <a:spcBef>
                <a:spcPct val="20000"/>
              </a:spcBef>
              <a:buClr>
                <a:srgbClr val="33CCCC"/>
              </a:buClr>
              <a:buSzPct val="110000"/>
            </a:pPr>
            <a:r>
              <a:rPr kumimoji="1" lang="zh-CN" altLang="en-US" sz="2400" b="1" dirty="0" smtClean="0">
                <a:solidFill>
                  <a:srgbClr val="FFFF00"/>
                </a:solidFill>
                <a:latin typeface="宋体" charset="-122"/>
              </a:rPr>
              <a:t>应该</a:t>
            </a:r>
            <a:r>
              <a:rPr kumimoji="1" lang="zh-CN" altLang="en-US" sz="2400" b="1" dirty="0">
                <a:solidFill>
                  <a:srgbClr val="FFFF00"/>
                </a:solidFill>
                <a:latin typeface="宋体" charset="-122"/>
              </a:rPr>
              <a:t>先赋值，后</a:t>
            </a:r>
            <a:r>
              <a:rPr kumimoji="1" lang="zh-CN" altLang="en-US" sz="2400" b="1" dirty="0" smtClean="0">
                <a:solidFill>
                  <a:srgbClr val="FFFF00"/>
                </a:solidFill>
                <a:latin typeface="宋体" charset="-122"/>
              </a:rPr>
              <a:t>引用</a:t>
            </a:r>
            <a:endParaRPr kumimoji="1" lang="zh-CN" altLang="en-US" sz="2400" b="1" dirty="0">
              <a:solidFill>
                <a:srgbClr val="FFFF00"/>
              </a:solidFill>
              <a:latin typeface="宋体" charset="-122"/>
            </a:endParaRPr>
          </a:p>
        </p:txBody>
      </p:sp>
      <p:sp>
        <p:nvSpPr>
          <p:cNvPr id="11270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17FD0450-59D1-4489-ACE4-D94D8811FE36}" type="slidenum">
              <a:rPr lang="zh-CN" altLang="en-US" smtClean="0">
                <a:latin typeface="Arial Black" pitchFamily="34" charset="0"/>
              </a:rPr>
              <a:pPr eaLnBrk="1" hangingPunct="1"/>
              <a:t>14</a:t>
            </a:fld>
            <a:endParaRPr lang="en-US" altLang="zh-CN" smtClean="0">
              <a:latin typeface="Arial Black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783630" y="3933056"/>
            <a:ext cx="3740426" cy="2382191"/>
          </a:xfrm>
          <a:prstGeom prst="rect">
            <a:avLst/>
          </a:prstGeom>
          <a:solidFill>
            <a:srgbClr val="002060"/>
          </a:solidFill>
          <a:ln w="12700">
            <a:solidFill>
              <a:schemeClr val="tx1"/>
            </a:solidFill>
            <a:prstDash val="sysDot"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30000"/>
              </a:spcBef>
            </a:pPr>
            <a:r>
              <a:rPr lang="zh-CN" altLang="en-US" sz="2400" b="1" dirty="0" smtClean="0">
                <a:latin typeface="楷体" pitchFamily="49" charset="-122"/>
                <a:ea typeface="楷体" pitchFamily="49" charset="-122"/>
              </a:rPr>
              <a:t>演示：</a:t>
            </a:r>
            <a:endParaRPr lang="en-US" altLang="zh-CN" sz="2400" b="1" dirty="0" smtClean="0">
              <a:latin typeface="楷体" pitchFamily="49" charset="-122"/>
              <a:ea typeface="楷体" pitchFamily="49" charset="-122"/>
            </a:endParaRPr>
          </a:p>
          <a:p>
            <a:pPr>
              <a:spcBef>
                <a:spcPct val="30000"/>
              </a:spcBef>
            </a:pPr>
            <a:r>
              <a:rPr lang="zh-CN" altLang="en-US" sz="2400" b="1" dirty="0" smtClean="0">
                <a:latin typeface="楷体" pitchFamily="49" charset="-122"/>
                <a:ea typeface="楷体" pitchFamily="49" charset="-122"/>
              </a:rPr>
              <a:t>编写程序</a:t>
            </a:r>
            <a:endParaRPr lang="en-US" altLang="zh-CN" sz="2400" b="1" dirty="0" smtClean="0">
              <a:latin typeface="楷体" pitchFamily="49" charset="-122"/>
              <a:ea typeface="楷体" pitchFamily="49" charset="-122"/>
            </a:endParaRPr>
          </a:p>
          <a:p>
            <a:pPr>
              <a:spcBef>
                <a:spcPct val="30000"/>
              </a:spcBef>
            </a:pPr>
            <a:r>
              <a:rPr lang="zh-CN" altLang="en-US" sz="2400" b="1" dirty="0" smtClean="0">
                <a:latin typeface="楷体" pitchFamily="49" charset="-122"/>
                <a:ea typeface="楷体" pitchFamily="49" charset="-122"/>
              </a:rPr>
              <a:t>运行结果</a:t>
            </a:r>
            <a:endParaRPr lang="en-US" altLang="zh-CN" sz="2400" b="1" dirty="0" smtClean="0">
              <a:latin typeface="楷体" pitchFamily="49" charset="-122"/>
              <a:ea typeface="楷体" pitchFamily="49" charset="-122"/>
            </a:endParaRPr>
          </a:p>
          <a:p>
            <a:pPr>
              <a:spcBef>
                <a:spcPct val="30000"/>
              </a:spcBef>
            </a:pPr>
            <a:endParaRPr lang="en-US" altLang="zh-CN" sz="2400" b="1" dirty="0" smtClean="0">
              <a:latin typeface="楷体" pitchFamily="49" charset="-122"/>
              <a:ea typeface="楷体" pitchFamily="49" charset="-122"/>
            </a:endParaRPr>
          </a:p>
          <a:p>
            <a:pPr>
              <a:spcBef>
                <a:spcPct val="30000"/>
              </a:spcBef>
            </a:pPr>
            <a:endParaRPr lang="en-US" altLang="zh-CN" sz="2400" b="1" dirty="0"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431999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71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2.2.3  算术运算和赋值运算</a:t>
            </a:r>
          </a:p>
        </p:txBody>
      </p:sp>
      <p:sp>
        <p:nvSpPr>
          <p:cNvPr id="24371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1、算术运算</a:t>
            </a:r>
          </a:p>
          <a:p>
            <a:pPr lvl="1"/>
            <a:r>
              <a:rPr lang="en-US" altLang="zh-CN" dirty="0" smtClean="0"/>
              <a:t>+</a:t>
            </a:r>
            <a:r>
              <a:rPr lang="zh-CN" altLang="en-US" dirty="0" smtClean="0"/>
              <a:t>、-、*、/、%（取模、余数）</a:t>
            </a:r>
          </a:p>
          <a:p>
            <a:pPr lvl="1"/>
            <a:r>
              <a:rPr lang="zh-CN" altLang="en-US" dirty="0" smtClean="0"/>
              <a:t>算术表达式：</a:t>
            </a:r>
            <a:r>
              <a:rPr lang="zh-CN" altLang="en-US" dirty="0" smtClean="0">
                <a:solidFill>
                  <a:schemeClr val="tx1"/>
                </a:solidFill>
              </a:rPr>
              <a:t>用算术运算符，将运算对象连接起来的式子。（</a:t>
            </a:r>
            <a:r>
              <a:rPr lang="en-US" altLang="zh-CN" dirty="0">
                <a:solidFill>
                  <a:schemeClr val="tx1"/>
                </a:solidFill>
              </a:rPr>
              <a:t> </a:t>
            </a:r>
            <a:r>
              <a:rPr lang="zh-CN" altLang="en-US" dirty="0" smtClean="0">
                <a:solidFill>
                  <a:schemeClr val="tx1"/>
                </a:solidFill>
              </a:rPr>
              <a:t>按照</a:t>
            </a:r>
            <a:r>
              <a:rPr lang="en-US" altLang="zh-CN" dirty="0" smtClean="0">
                <a:solidFill>
                  <a:schemeClr val="tx1"/>
                </a:solidFill>
              </a:rPr>
              <a:t>C</a:t>
            </a:r>
            <a:r>
              <a:rPr lang="zh-CN" altLang="en-US" dirty="0">
                <a:solidFill>
                  <a:schemeClr val="tx1"/>
                </a:solidFill>
              </a:rPr>
              <a:t>语言语法规则</a:t>
            </a:r>
            <a:r>
              <a:rPr lang="zh-CN" altLang="en-US" dirty="0" smtClean="0">
                <a:solidFill>
                  <a:schemeClr val="tx1"/>
                </a:solidFill>
              </a:rPr>
              <a:t>）</a:t>
            </a:r>
            <a:endParaRPr lang="en-US" altLang="zh-CN" dirty="0" smtClean="0">
              <a:solidFill>
                <a:schemeClr val="tx1"/>
              </a:solidFill>
            </a:endParaRPr>
          </a:p>
          <a:p>
            <a:pPr lvl="1"/>
            <a:endParaRPr lang="zh-CN" altLang="en-US" dirty="0" smtClean="0"/>
          </a:p>
          <a:p>
            <a:r>
              <a:rPr lang="zh-CN" altLang="en-US" dirty="0" smtClean="0"/>
              <a:t>数学式：</a:t>
            </a:r>
            <a:r>
              <a:rPr lang="en-US" altLang="zh-CN" dirty="0" smtClean="0"/>
              <a:t>s(s-a)(s-b)(s-c)    </a:t>
            </a:r>
          </a:p>
          <a:p>
            <a:pPr marL="457200" lvl="1" indent="0">
              <a:buNone/>
            </a:pPr>
            <a:r>
              <a:rPr lang="en-US" altLang="zh-CN" dirty="0" smtClean="0"/>
              <a:t>C</a:t>
            </a:r>
            <a:r>
              <a:rPr lang="zh-CN" altLang="en-US" dirty="0" smtClean="0"/>
              <a:t>表达式：</a:t>
            </a:r>
            <a:r>
              <a:rPr lang="en-US" altLang="zh-CN" dirty="0" smtClean="0"/>
              <a:t>s*(s-a)*(s-b)*(s-c)</a:t>
            </a:r>
          </a:p>
          <a:p>
            <a:r>
              <a:rPr lang="zh-CN" altLang="en-US" dirty="0" smtClean="0"/>
              <a:t>数学式：5(</a:t>
            </a:r>
            <a:r>
              <a:rPr lang="en-US" altLang="zh-CN" dirty="0" smtClean="0"/>
              <a:t>fahr-32)/9</a:t>
            </a:r>
          </a:p>
          <a:p>
            <a:pPr marL="457200" lvl="1" indent="0">
              <a:buNone/>
            </a:pPr>
            <a:r>
              <a:rPr lang="en-US" altLang="zh-CN" dirty="0" smtClean="0"/>
              <a:t>C</a:t>
            </a:r>
            <a:r>
              <a:rPr lang="zh-CN" altLang="en-US" dirty="0" smtClean="0"/>
              <a:t>表达式：5*(</a:t>
            </a:r>
            <a:r>
              <a:rPr lang="en-US" altLang="zh-CN" dirty="0" smtClean="0"/>
              <a:t>fahr-32)/9 </a:t>
            </a:r>
            <a:endParaRPr lang="zh-CN" altLang="en-US" dirty="0" smtClean="0"/>
          </a:p>
          <a:p>
            <a:pPr lvl="1"/>
            <a:endParaRPr lang="zh-CN" altLang="en-US" dirty="0" smtClean="0"/>
          </a:p>
        </p:txBody>
      </p:sp>
      <p:sp>
        <p:nvSpPr>
          <p:cNvPr id="12292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1904A3C3-5690-4291-ABB2-116E56E43A22}" type="slidenum">
              <a:rPr lang="zh-CN" altLang="en-US" smtClean="0"/>
              <a:pPr/>
              <a:t>15</a:t>
            </a:fld>
            <a:endParaRPr lang="en-US" altLang="zh-CN" smtClean="0"/>
          </a:p>
        </p:txBody>
      </p:sp>
      <p:sp>
        <p:nvSpPr>
          <p:cNvPr id="6" name="矩形 5"/>
          <p:cNvSpPr/>
          <p:nvPr/>
        </p:nvSpPr>
        <p:spPr>
          <a:xfrm>
            <a:off x="4427538" y="1479457"/>
            <a:ext cx="45369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 err="1">
                <a:latin typeface="楷体" pitchFamily="49" charset="-122"/>
                <a:ea typeface="楷体" pitchFamily="49" charset="-122"/>
              </a:rPr>
              <a:t>celsius</a:t>
            </a:r>
            <a:r>
              <a:rPr lang="en-US" altLang="zh-CN" sz="2800" dirty="0">
                <a:latin typeface="楷体" pitchFamily="49" charset="-122"/>
                <a:ea typeface="楷体" pitchFamily="49" charset="-122"/>
              </a:rPr>
              <a:t> =</a:t>
            </a:r>
            <a:r>
              <a:rPr lang="en-US" altLang="zh-CN" sz="2800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 </a:t>
            </a:r>
            <a:r>
              <a:rPr lang="en-US" altLang="zh-CN" sz="28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5*(fahr-32)/9</a:t>
            </a:r>
            <a:r>
              <a:rPr lang="en-US" altLang="zh-CN" sz="2800" dirty="0">
                <a:latin typeface="楷体" pitchFamily="49" charset="-122"/>
                <a:ea typeface="楷体" pitchFamily="49" charset="-122"/>
              </a:rPr>
              <a:t>;</a:t>
            </a:r>
            <a:r>
              <a:rPr lang="en-US" altLang="zh-CN" sz="2800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75411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05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算术运算</a:t>
            </a:r>
          </a:p>
        </p:txBody>
      </p:sp>
      <p:sp>
        <p:nvSpPr>
          <p:cNvPr id="13315" name="Rectangle 205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整数除整数，结果为整数</a:t>
            </a:r>
          </a:p>
          <a:p>
            <a:pPr lvl="1"/>
            <a:r>
              <a:rPr lang="zh-CN" altLang="en-US" dirty="0" smtClean="0"/>
              <a:t>如：1/2 ＝ 0，9/4 ＝ 2 </a:t>
            </a:r>
            <a:endParaRPr lang="en-US" altLang="zh-CN" dirty="0" smtClean="0"/>
          </a:p>
          <a:p>
            <a:pPr lvl="2"/>
            <a:r>
              <a:rPr lang="zh-CN" altLang="en-US" sz="4400" dirty="0" smtClean="0">
                <a:solidFill>
                  <a:srgbClr val="FF0000"/>
                </a:solidFill>
              </a:rPr>
              <a:t>没有</a:t>
            </a:r>
            <a:r>
              <a:rPr lang="zh-CN" altLang="en-US" sz="4400" dirty="0" smtClean="0"/>
              <a:t>四舍五入</a:t>
            </a:r>
            <a:endParaRPr lang="en-US" altLang="zh-CN" sz="4400" dirty="0" smtClean="0"/>
          </a:p>
          <a:p>
            <a:pPr lvl="1"/>
            <a:r>
              <a:rPr lang="zh-CN" altLang="en-US" dirty="0" smtClean="0">
                <a:solidFill>
                  <a:srgbClr val="FF0000"/>
                </a:solidFill>
              </a:rPr>
              <a:t>5 * (</a:t>
            </a:r>
            <a:r>
              <a:rPr lang="en-US" altLang="zh-CN" dirty="0" err="1" smtClean="0">
                <a:solidFill>
                  <a:srgbClr val="FF0000"/>
                </a:solidFill>
              </a:rPr>
              <a:t>fahr</a:t>
            </a:r>
            <a:r>
              <a:rPr lang="en-US" altLang="zh-CN" dirty="0" smtClean="0">
                <a:solidFill>
                  <a:srgbClr val="FF0000"/>
                </a:solidFill>
              </a:rPr>
              <a:t> - 32) / 9 </a:t>
            </a:r>
            <a:r>
              <a:rPr lang="zh-CN" altLang="en-US" dirty="0" smtClean="0"/>
              <a:t>和 </a:t>
            </a:r>
            <a:r>
              <a:rPr lang="zh-CN" altLang="en-US" dirty="0" smtClean="0">
                <a:solidFill>
                  <a:srgbClr val="FF0000"/>
                </a:solidFill>
              </a:rPr>
              <a:t>5 </a:t>
            </a:r>
            <a:r>
              <a:rPr lang="en-US" altLang="zh-CN" dirty="0" smtClean="0">
                <a:solidFill>
                  <a:srgbClr val="FF0000"/>
                </a:solidFill>
              </a:rPr>
              <a:t>/ 9</a:t>
            </a:r>
            <a:r>
              <a:rPr lang="zh-CN" altLang="en-US" dirty="0" smtClean="0">
                <a:solidFill>
                  <a:srgbClr val="FF0000"/>
                </a:solidFill>
              </a:rPr>
              <a:t> * (</a:t>
            </a:r>
            <a:r>
              <a:rPr lang="en-US" altLang="zh-CN" dirty="0" err="1" smtClean="0">
                <a:solidFill>
                  <a:srgbClr val="FF0000"/>
                </a:solidFill>
              </a:rPr>
              <a:t>fahr</a:t>
            </a:r>
            <a:r>
              <a:rPr lang="en-US" altLang="zh-CN" dirty="0" smtClean="0">
                <a:solidFill>
                  <a:srgbClr val="FF0000"/>
                </a:solidFill>
              </a:rPr>
              <a:t> - 32) </a:t>
            </a:r>
            <a:r>
              <a:rPr lang="zh-CN" altLang="en-US" dirty="0" smtClean="0"/>
              <a:t>等价吗？</a:t>
            </a:r>
          </a:p>
          <a:p>
            <a:r>
              <a:rPr lang="zh-CN" altLang="en-US" dirty="0" smtClean="0"/>
              <a:t>运算 </a:t>
            </a:r>
            <a:r>
              <a:rPr lang="zh-CN" altLang="en-US" dirty="0" smtClean="0">
                <a:solidFill>
                  <a:srgbClr val="FF0000"/>
                </a:solidFill>
              </a:rPr>
              <a:t>% </a:t>
            </a:r>
            <a:r>
              <a:rPr lang="zh-CN" altLang="en-US" dirty="0" smtClean="0"/>
              <a:t>仅仅适用于整型数据</a:t>
            </a:r>
          </a:p>
          <a:p>
            <a:pPr lvl="1"/>
            <a:r>
              <a:rPr lang="zh-CN" altLang="en-US" dirty="0" smtClean="0"/>
              <a:t>如： 5％6＝5，9％4＝1，100％4＝0</a:t>
            </a:r>
          </a:p>
          <a:p>
            <a:r>
              <a:rPr lang="zh-CN" altLang="en-US" dirty="0" smtClean="0"/>
              <a:t>双目运算符两侧</a:t>
            </a:r>
            <a:r>
              <a:rPr lang="zh-CN" altLang="en-US" dirty="0" smtClean="0">
                <a:solidFill>
                  <a:srgbClr val="FF0000"/>
                </a:solidFill>
              </a:rPr>
              <a:t>操作数的类型要相同</a:t>
            </a:r>
            <a:endParaRPr lang="en-US" altLang="zh-CN" dirty="0" smtClean="0">
              <a:solidFill>
                <a:srgbClr val="FF0000"/>
              </a:solidFill>
            </a:endParaRPr>
          </a:p>
        </p:txBody>
      </p:sp>
      <p:sp>
        <p:nvSpPr>
          <p:cNvPr id="13316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488A7C04-1EC1-486C-BEC3-ED1EF0EC9550}" type="slidenum">
              <a:rPr lang="zh-CN" altLang="en-US" smtClean="0"/>
              <a:pPr/>
              <a:t>16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2058986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赋值运算</a:t>
            </a:r>
          </a:p>
        </p:txBody>
      </p:sp>
      <p:sp>
        <p:nvSpPr>
          <p:cNvPr id="246790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赋值表达式：用</a:t>
            </a:r>
            <a:r>
              <a:rPr lang="zh-CN" altLang="en-US" dirty="0" smtClean="0">
                <a:solidFill>
                  <a:srgbClr val="FF0000"/>
                </a:solidFill>
              </a:rPr>
              <a:t> </a:t>
            </a:r>
            <a:r>
              <a:rPr lang="en-US" altLang="en-US" dirty="0" smtClean="0">
                <a:solidFill>
                  <a:srgbClr val="FFFF00"/>
                </a:solidFill>
              </a:rPr>
              <a:t>=</a:t>
            </a:r>
            <a:r>
              <a:rPr lang="en-US" altLang="en-US" dirty="0" smtClean="0">
                <a:solidFill>
                  <a:srgbClr val="FF0000"/>
                </a:solidFill>
              </a:rPr>
              <a:t> </a:t>
            </a:r>
            <a:r>
              <a:rPr lang="zh-CN" altLang="en-US" dirty="0" smtClean="0"/>
              <a:t>将一个</a:t>
            </a:r>
            <a:r>
              <a:rPr lang="zh-CN" altLang="en-US" dirty="0" smtClean="0">
                <a:solidFill>
                  <a:srgbClr val="FFFF00"/>
                </a:solidFill>
              </a:rPr>
              <a:t>变量</a:t>
            </a:r>
            <a:r>
              <a:rPr lang="zh-CN" altLang="en-US" dirty="0" smtClean="0"/>
              <a:t>和一个</a:t>
            </a:r>
            <a:r>
              <a:rPr lang="zh-CN" altLang="en-US" dirty="0" smtClean="0">
                <a:solidFill>
                  <a:srgbClr val="FFFF00"/>
                </a:solidFill>
              </a:rPr>
              <a:t>表达式</a:t>
            </a:r>
            <a:r>
              <a:rPr lang="zh-CN" altLang="en-US" dirty="0" smtClean="0"/>
              <a:t>连接起来的式子 </a:t>
            </a:r>
          </a:p>
          <a:p>
            <a:pPr marL="457200" lvl="1" indent="0">
              <a:buNone/>
            </a:pPr>
            <a:r>
              <a:rPr lang="zh-CN" altLang="en-US" dirty="0" smtClean="0"/>
              <a:t>  变量 ＝ 表达式</a:t>
            </a:r>
            <a:endParaRPr lang="zh-CN" altLang="en-US" sz="3200" dirty="0">
              <a:solidFill>
                <a:schemeClr val="tx1"/>
              </a:solidFill>
            </a:endParaRPr>
          </a:p>
          <a:p>
            <a:r>
              <a:rPr lang="zh-CN" altLang="en-US" dirty="0" smtClean="0"/>
              <a:t>例如：</a:t>
            </a:r>
          </a:p>
          <a:p>
            <a:pPr marL="457200" lvl="1" indent="0">
              <a:buNone/>
            </a:pPr>
            <a:r>
              <a:rPr lang="en-US" altLang="zh-CN" dirty="0" err="1" smtClean="0"/>
              <a:t>fahr</a:t>
            </a:r>
            <a:r>
              <a:rPr lang="en-US" altLang="zh-CN" dirty="0" smtClean="0"/>
              <a:t> = 100; </a:t>
            </a:r>
            <a:endParaRPr lang="zh-CN" altLang="en-US" dirty="0" smtClean="0"/>
          </a:p>
          <a:p>
            <a:pPr marL="457200" lvl="1" indent="0">
              <a:buNone/>
            </a:pPr>
            <a:r>
              <a:rPr lang="en-US" altLang="zh-CN" dirty="0" err="1" smtClean="0"/>
              <a:t>celsius</a:t>
            </a:r>
            <a:r>
              <a:rPr lang="en-US" altLang="zh-CN" dirty="0" smtClean="0"/>
              <a:t> = 5 * (</a:t>
            </a:r>
            <a:r>
              <a:rPr lang="en-US" altLang="zh-CN" dirty="0" err="1" smtClean="0"/>
              <a:t>fahr</a:t>
            </a:r>
            <a:r>
              <a:rPr lang="en-US" altLang="zh-CN" dirty="0" smtClean="0"/>
              <a:t> - 32) / 9; </a:t>
            </a:r>
          </a:p>
          <a:p>
            <a:pPr marL="1200150" lvl="2" indent="-342900"/>
            <a:r>
              <a:rPr lang="zh-CN" altLang="en-US" dirty="0" smtClean="0"/>
              <a:t>计算赋值运算符</a:t>
            </a:r>
            <a:r>
              <a:rPr lang="zh-CN" altLang="en-US" dirty="0" smtClean="0">
                <a:solidFill>
                  <a:srgbClr val="FF0000"/>
                </a:solidFill>
              </a:rPr>
              <a:t>右侧表达式</a:t>
            </a:r>
            <a:r>
              <a:rPr lang="zh-CN" altLang="en-US" dirty="0" smtClean="0"/>
              <a:t>的值</a:t>
            </a:r>
          </a:p>
          <a:p>
            <a:pPr marL="1200150" lvl="2" indent="-342900"/>
            <a:r>
              <a:rPr lang="zh-CN" altLang="en-US" dirty="0" smtClean="0"/>
              <a:t>将结果值赋给</a:t>
            </a:r>
            <a:r>
              <a:rPr lang="zh-CN" altLang="en-US" dirty="0" smtClean="0">
                <a:solidFill>
                  <a:srgbClr val="FF0000"/>
                </a:solidFill>
              </a:rPr>
              <a:t>左侧变量</a:t>
            </a:r>
          </a:p>
        </p:txBody>
      </p:sp>
      <p:sp>
        <p:nvSpPr>
          <p:cNvPr id="14341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0092D9BD-40E1-4909-8394-052872958F4E}" type="slidenum">
              <a:rPr lang="zh-CN" altLang="en-US" smtClean="0"/>
              <a:pPr/>
              <a:t>17</a:t>
            </a:fld>
            <a:endParaRPr lang="en-US" altLang="zh-CN" smtClean="0"/>
          </a:p>
        </p:txBody>
      </p:sp>
      <p:sp>
        <p:nvSpPr>
          <p:cNvPr id="246788" name="Rectangle 4"/>
          <p:cNvSpPr>
            <a:spLocks noChangeArrowheads="1"/>
          </p:cNvSpPr>
          <p:nvPr/>
        </p:nvSpPr>
        <p:spPr bwMode="auto">
          <a:xfrm>
            <a:off x="4499992" y="2695121"/>
            <a:ext cx="3877986" cy="505972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84000"/>
              </a:lnSpc>
              <a:spcBef>
                <a:spcPct val="20000"/>
              </a:spcBef>
              <a:buClr>
                <a:srgbClr val="33CCCC"/>
              </a:buClr>
              <a:buSzPct val="110000"/>
            </a:pPr>
            <a:r>
              <a:rPr lang="zh-CN" altLang="en-US" sz="3200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左边必须是一个变量</a:t>
            </a:r>
          </a:p>
        </p:txBody>
      </p:sp>
    </p:spTree>
    <p:extLst>
      <p:ext uri="{BB962C8B-B14F-4D97-AF65-F5344CB8AC3E}">
        <p14:creationId xmlns:p14="http://schemas.microsoft.com/office/powerpoint/2010/main" val="773878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790" grpId="0" uiExpand="1" build="p" bldLvl="2" autoUpdateAnimBg="0"/>
      <p:bldP spid="24678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2.2.4  格式化输出函数</a:t>
            </a:r>
            <a:r>
              <a:rPr lang="en-US" altLang="zh-CN" smtClean="0"/>
              <a:t>printf</a:t>
            </a:r>
          </a:p>
        </p:txBody>
      </p:sp>
      <p:sp>
        <p:nvSpPr>
          <p:cNvPr id="248842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48531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600" dirty="0" err="1" smtClean="0"/>
              <a:t>printf</a:t>
            </a:r>
            <a:r>
              <a:rPr lang="en-US" altLang="zh-CN" sz="2600" dirty="0" smtClean="0"/>
              <a:t>(</a:t>
            </a:r>
            <a:r>
              <a:rPr lang="zh-CN" altLang="en-US" sz="2600" dirty="0" smtClean="0"/>
              <a:t>格式字符串, 输出参数1, … ,输出参数</a:t>
            </a:r>
            <a:r>
              <a:rPr lang="en-US" altLang="zh-CN" sz="2600" dirty="0" smtClean="0"/>
              <a:t>n);</a:t>
            </a:r>
          </a:p>
          <a:p>
            <a:pPr marL="400050" lvl="1" indent="0">
              <a:buNone/>
            </a:pPr>
            <a:r>
              <a:rPr lang="zh-CN" altLang="en-US" dirty="0" smtClean="0"/>
              <a:t>例如：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en-US" altLang="zh-CN" dirty="0" err="1" smtClean="0"/>
              <a:t>printf</a:t>
            </a:r>
            <a:r>
              <a:rPr lang="en-US" altLang="zh-CN" dirty="0" smtClean="0"/>
              <a:t>("Hello World! \n");</a:t>
            </a:r>
          </a:p>
          <a:p>
            <a:pPr marL="400050" lvl="1" indent="0">
              <a:buNone/>
            </a:pPr>
            <a:r>
              <a:rPr lang="en-US" altLang="zh-CN" dirty="0" err="1" smtClean="0"/>
              <a:t>printf</a:t>
            </a:r>
            <a:r>
              <a:rPr lang="en-US" altLang="zh-CN" dirty="0" smtClean="0"/>
              <a:t>("</a:t>
            </a:r>
            <a:r>
              <a:rPr lang="en-US" altLang="zh-CN" dirty="0" err="1" smtClean="0"/>
              <a:t>fahr</a:t>
            </a:r>
            <a:r>
              <a:rPr lang="en-US" altLang="zh-CN" dirty="0" smtClean="0"/>
              <a:t> = %d, </a:t>
            </a:r>
            <a:r>
              <a:rPr lang="en-US" altLang="zh-CN" dirty="0" err="1" smtClean="0"/>
              <a:t>celsius</a:t>
            </a:r>
            <a:r>
              <a:rPr lang="en-US" altLang="zh-CN" dirty="0" smtClean="0"/>
              <a:t> = %d\n", </a:t>
            </a:r>
          </a:p>
          <a:p>
            <a:pPr marL="457200" lvl="1" indent="0">
              <a:buNone/>
            </a:pPr>
            <a:r>
              <a:rPr lang="en-US" altLang="zh-CN" dirty="0" smtClean="0"/>
              <a:t>        </a:t>
            </a:r>
            <a:r>
              <a:rPr lang="en-US" altLang="zh-CN" dirty="0" err="1" smtClean="0"/>
              <a:t>fahr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celsius</a:t>
            </a:r>
            <a:r>
              <a:rPr lang="en-US" altLang="zh-CN" dirty="0" smtClean="0"/>
              <a:t>);</a:t>
            </a:r>
          </a:p>
          <a:p>
            <a:pPr marL="457200" lvl="1" indent="0">
              <a:buNone/>
            </a:pPr>
            <a:endParaRPr lang="en-US" altLang="zh-CN" dirty="0"/>
          </a:p>
          <a:p>
            <a:pPr lvl="1"/>
            <a:r>
              <a:rPr lang="zh-CN" altLang="en-US" dirty="0" smtClean="0"/>
              <a:t>用</a:t>
            </a:r>
            <a:r>
              <a:rPr lang="en-US" altLang="zh-CN" dirty="0" smtClean="0">
                <a:solidFill>
                  <a:srgbClr val="FF0000"/>
                </a:solidFill>
              </a:rPr>
              <a:t>,</a:t>
            </a:r>
            <a:r>
              <a:rPr lang="zh-CN" altLang="en-US" dirty="0" smtClean="0"/>
              <a:t>号隔开</a:t>
            </a:r>
            <a:r>
              <a:rPr lang="zh-CN" altLang="en-US" dirty="0" smtClean="0">
                <a:solidFill>
                  <a:schemeClr val="tx1"/>
                </a:solidFill>
              </a:rPr>
              <a:t>控制字符串</a:t>
            </a:r>
            <a:r>
              <a:rPr lang="zh-CN" altLang="en-US" dirty="0" smtClean="0"/>
              <a:t>和</a:t>
            </a:r>
            <a:r>
              <a:rPr lang="zh-CN" altLang="en-US" dirty="0">
                <a:solidFill>
                  <a:schemeClr val="tx1"/>
                </a:solidFill>
              </a:rPr>
              <a:t>输出</a:t>
            </a:r>
            <a:r>
              <a:rPr lang="zh-CN" altLang="en-US" dirty="0" smtClean="0">
                <a:solidFill>
                  <a:schemeClr val="tx1"/>
                </a:solidFill>
              </a:rPr>
              <a:t>参数</a:t>
            </a:r>
            <a:endParaRPr lang="en-US" altLang="zh-CN" dirty="0">
              <a:solidFill>
                <a:schemeClr val="tx1"/>
              </a:solidFill>
            </a:endParaRPr>
          </a:p>
          <a:p>
            <a:pPr lvl="1"/>
            <a:r>
              <a:rPr lang="zh-CN" altLang="en-US" dirty="0">
                <a:solidFill>
                  <a:schemeClr val="tx1"/>
                </a:solidFill>
              </a:rPr>
              <a:t>控制字符串</a:t>
            </a:r>
            <a:r>
              <a:rPr lang="zh-CN" altLang="en-US" dirty="0" smtClean="0"/>
              <a:t>用双引号</a:t>
            </a:r>
            <a:r>
              <a:rPr lang="en-US" altLang="zh-CN" dirty="0" smtClean="0">
                <a:solidFill>
                  <a:srgbClr val="FF0000"/>
                </a:solidFill>
              </a:rPr>
              <a:t>""</a:t>
            </a:r>
          </a:p>
          <a:p>
            <a:pPr marL="457200" lvl="1" indent="0">
              <a:buNone/>
            </a:pPr>
            <a:r>
              <a:rPr lang="zh-CN" altLang="en-US" dirty="0" smtClean="0">
                <a:solidFill>
                  <a:srgbClr val="FF0000"/>
                </a:solidFill>
              </a:rPr>
              <a:t>  注意不要中文</a:t>
            </a:r>
            <a:r>
              <a:rPr lang="zh-CN" altLang="en-US" dirty="0">
                <a:solidFill>
                  <a:srgbClr val="FF0000"/>
                </a:solidFill>
              </a:rPr>
              <a:t>的全角符号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lvl="1"/>
            <a:endParaRPr lang="en-US" altLang="zh-CN" dirty="0"/>
          </a:p>
        </p:txBody>
      </p:sp>
      <p:sp>
        <p:nvSpPr>
          <p:cNvPr id="15368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E2AC0AFF-649F-4A6C-A4DB-CA2902130849}" type="slidenum">
              <a:rPr lang="zh-CN" altLang="en-US" smtClean="0"/>
              <a:pPr/>
              <a:t>18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198440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8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8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8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8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8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8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8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8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8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8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488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488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488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488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88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88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42" grpId="0" uiExpand="1" build="p" bldLvl="2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printf－</a:t>
            </a:r>
            <a:r>
              <a:rPr lang="zh-CN" altLang="en-US" smtClean="0"/>
              <a:t>格式控制字符串</a:t>
            </a:r>
          </a:p>
        </p:txBody>
      </p:sp>
      <p:sp>
        <p:nvSpPr>
          <p:cNvPr id="250889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4925143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dirty="0" smtClean="0"/>
              <a:t>普通字符：原样输出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en-US" altLang="zh-CN" dirty="0" err="1" smtClean="0">
                <a:solidFill>
                  <a:srgbClr val="00B050"/>
                </a:solidFill>
              </a:rPr>
              <a:t>printf</a:t>
            </a:r>
            <a:r>
              <a:rPr lang="en-US" altLang="zh-CN" dirty="0">
                <a:solidFill>
                  <a:srgbClr val="00B050"/>
                </a:solidFill>
              </a:rPr>
              <a:t>("Hello World</a:t>
            </a:r>
            <a:r>
              <a:rPr lang="en-US" altLang="zh-CN" dirty="0" smtClean="0">
                <a:solidFill>
                  <a:srgbClr val="00B050"/>
                </a:solidFill>
              </a:rPr>
              <a:t>!\</a:t>
            </a:r>
            <a:r>
              <a:rPr lang="en-US" altLang="zh-CN" dirty="0">
                <a:solidFill>
                  <a:srgbClr val="00B050"/>
                </a:solidFill>
              </a:rPr>
              <a:t>n</a:t>
            </a:r>
            <a:r>
              <a:rPr lang="en-US" altLang="zh-CN" dirty="0" smtClean="0">
                <a:solidFill>
                  <a:srgbClr val="00B050"/>
                </a:solidFill>
              </a:rPr>
              <a:t>");</a:t>
            </a:r>
          </a:p>
          <a:p>
            <a:pPr marL="800100" lvl="2" indent="0">
              <a:buNone/>
            </a:pPr>
            <a:r>
              <a:rPr lang="en-US" altLang="zh-CN" dirty="0" smtClean="0"/>
              <a:t>Hello World</a:t>
            </a:r>
            <a:r>
              <a:rPr lang="zh-CN" altLang="en-US" dirty="0" smtClean="0"/>
              <a:t>！</a:t>
            </a:r>
            <a:endParaRPr lang="en-US" altLang="zh-CN" dirty="0">
              <a:solidFill>
                <a:srgbClr val="00B050"/>
              </a:solidFill>
            </a:endParaRPr>
          </a:p>
          <a:p>
            <a:r>
              <a:rPr lang="zh-CN" altLang="en-US" dirty="0" smtClean="0"/>
              <a:t>格式控制字符：</a:t>
            </a:r>
            <a:endParaRPr lang="en-US" altLang="zh-CN" dirty="0" smtClean="0"/>
          </a:p>
          <a:p>
            <a:pPr lvl="1"/>
            <a:r>
              <a:rPr lang="en-US" altLang="zh-CN" dirty="0">
                <a:solidFill>
                  <a:srgbClr val="FF0000"/>
                </a:solidFill>
              </a:rPr>
              <a:t>%d</a:t>
            </a:r>
            <a:r>
              <a:rPr lang="en-US" altLang="zh-CN" dirty="0"/>
              <a:t>: </a:t>
            </a:r>
            <a:r>
              <a:rPr lang="zh-CN" altLang="en-US" dirty="0"/>
              <a:t>输出参数为</a:t>
            </a:r>
            <a:r>
              <a:rPr lang="en-US" altLang="zh-CN" dirty="0" err="1">
                <a:solidFill>
                  <a:srgbClr val="FF0000"/>
                </a:solidFill>
              </a:rPr>
              <a:t>int</a:t>
            </a:r>
            <a:endParaRPr lang="zh-CN" altLang="en-US" dirty="0">
              <a:solidFill>
                <a:srgbClr val="FF0000"/>
              </a:solidFill>
            </a:endParaRPr>
          </a:p>
          <a:p>
            <a:pPr lvl="1"/>
            <a:r>
              <a:rPr lang="en-US" altLang="zh-CN" dirty="0" smtClean="0">
                <a:solidFill>
                  <a:srgbClr val="FF0000"/>
                </a:solidFill>
              </a:rPr>
              <a:t>%f</a:t>
            </a:r>
            <a:r>
              <a:rPr lang="en-US" altLang="zh-CN" dirty="0" smtClean="0"/>
              <a:t>: </a:t>
            </a:r>
            <a:r>
              <a:rPr lang="zh-CN" altLang="en-US" dirty="0"/>
              <a:t>输出参数</a:t>
            </a:r>
            <a:r>
              <a:rPr lang="zh-CN" altLang="en-US" dirty="0" smtClean="0"/>
              <a:t>为</a:t>
            </a:r>
            <a:r>
              <a:rPr lang="en-US" altLang="zh-CN" dirty="0" smtClean="0">
                <a:solidFill>
                  <a:srgbClr val="FF0000"/>
                </a:solidFill>
              </a:rPr>
              <a:t>float</a:t>
            </a:r>
            <a:r>
              <a:rPr lang="zh-CN" altLang="en-US" dirty="0"/>
              <a:t>或</a:t>
            </a:r>
            <a:r>
              <a:rPr lang="en-US" altLang="zh-CN" dirty="0" smtClean="0">
                <a:solidFill>
                  <a:srgbClr val="FF0000"/>
                </a:solidFill>
              </a:rPr>
              <a:t>double</a:t>
            </a:r>
          </a:p>
          <a:p>
            <a:pPr marL="400050" lvl="1" indent="0">
              <a:buNone/>
            </a:pPr>
            <a:r>
              <a:rPr lang="en-US" altLang="zh-CN" dirty="0" err="1" smtClean="0">
                <a:solidFill>
                  <a:srgbClr val="00B050"/>
                </a:solidFill>
              </a:rPr>
              <a:t>printf</a:t>
            </a:r>
            <a:r>
              <a:rPr lang="en-US" altLang="zh-CN" dirty="0">
                <a:solidFill>
                  <a:srgbClr val="00B050"/>
                </a:solidFill>
              </a:rPr>
              <a:t>("</a:t>
            </a:r>
            <a:r>
              <a:rPr lang="en-US" altLang="zh-CN" dirty="0" err="1">
                <a:solidFill>
                  <a:srgbClr val="00B050"/>
                </a:solidFill>
              </a:rPr>
              <a:t>fahr</a:t>
            </a:r>
            <a:r>
              <a:rPr lang="en-US" altLang="zh-CN" dirty="0">
                <a:solidFill>
                  <a:srgbClr val="00B050"/>
                </a:solidFill>
              </a:rPr>
              <a:t> = </a:t>
            </a:r>
            <a:r>
              <a:rPr lang="en-US" altLang="zh-CN" dirty="0">
                <a:solidFill>
                  <a:srgbClr val="FF0000"/>
                </a:solidFill>
              </a:rPr>
              <a:t>%d</a:t>
            </a:r>
            <a:r>
              <a:rPr lang="en-US" altLang="zh-CN" dirty="0">
                <a:solidFill>
                  <a:srgbClr val="00B050"/>
                </a:solidFill>
              </a:rPr>
              <a:t>, </a:t>
            </a:r>
            <a:r>
              <a:rPr lang="en-US" altLang="zh-CN" dirty="0" err="1">
                <a:solidFill>
                  <a:srgbClr val="00B050"/>
                </a:solidFill>
              </a:rPr>
              <a:t>celsius</a:t>
            </a:r>
            <a:r>
              <a:rPr lang="en-US" altLang="zh-CN" dirty="0">
                <a:solidFill>
                  <a:srgbClr val="00B050"/>
                </a:solidFill>
              </a:rPr>
              <a:t> = </a:t>
            </a:r>
            <a:r>
              <a:rPr lang="en-US" altLang="zh-CN" dirty="0">
                <a:solidFill>
                  <a:srgbClr val="FF0000"/>
                </a:solidFill>
              </a:rPr>
              <a:t>%d</a:t>
            </a:r>
            <a:r>
              <a:rPr lang="en-US" altLang="zh-CN" dirty="0">
                <a:solidFill>
                  <a:srgbClr val="00B050"/>
                </a:solidFill>
              </a:rPr>
              <a:t>\n", </a:t>
            </a:r>
          </a:p>
          <a:p>
            <a:pPr marL="457200" lvl="1" indent="0">
              <a:buNone/>
            </a:pPr>
            <a:r>
              <a:rPr lang="en-US" altLang="zh-CN" dirty="0">
                <a:solidFill>
                  <a:srgbClr val="00B050"/>
                </a:solidFill>
              </a:rPr>
              <a:t>        </a:t>
            </a:r>
            <a:r>
              <a:rPr lang="en-US" altLang="zh-CN" dirty="0" err="1">
                <a:solidFill>
                  <a:srgbClr val="00B050"/>
                </a:solidFill>
              </a:rPr>
              <a:t>fahr</a:t>
            </a:r>
            <a:r>
              <a:rPr lang="en-US" altLang="zh-CN" dirty="0">
                <a:solidFill>
                  <a:srgbClr val="00B050"/>
                </a:solidFill>
              </a:rPr>
              <a:t>, </a:t>
            </a:r>
            <a:r>
              <a:rPr lang="en-US" altLang="zh-CN" dirty="0" err="1">
                <a:solidFill>
                  <a:srgbClr val="00B050"/>
                </a:solidFill>
              </a:rPr>
              <a:t>celsius</a:t>
            </a:r>
            <a:r>
              <a:rPr lang="en-US" altLang="zh-CN" dirty="0" smtClean="0">
                <a:solidFill>
                  <a:srgbClr val="00B050"/>
                </a:solidFill>
              </a:rPr>
              <a:t>);</a:t>
            </a:r>
          </a:p>
          <a:p>
            <a:pPr marL="457200" lvl="1" indent="0">
              <a:buNone/>
            </a:pPr>
            <a:r>
              <a:rPr lang="en-US" altLang="zh-CN" dirty="0" err="1">
                <a:solidFill>
                  <a:schemeClr val="tx1"/>
                </a:solidFill>
              </a:rPr>
              <a:t>fahr</a:t>
            </a:r>
            <a:r>
              <a:rPr lang="en-US" altLang="zh-CN" dirty="0">
                <a:solidFill>
                  <a:schemeClr val="tx1"/>
                </a:solidFill>
              </a:rPr>
              <a:t> = </a:t>
            </a:r>
            <a:r>
              <a:rPr lang="en-US" altLang="zh-CN" dirty="0" smtClean="0">
                <a:solidFill>
                  <a:schemeClr val="tx1"/>
                </a:solidFill>
              </a:rPr>
              <a:t>41, </a:t>
            </a:r>
            <a:r>
              <a:rPr lang="en-US" altLang="zh-CN" dirty="0" err="1">
                <a:solidFill>
                  <a:schemeClr val="tx1"/>
                </a:solidFill>
              </a:rPr>
              <a:t>celsius</a:t>
            </a:r>
            <a:r>
              <a:rPr lang="en-US" altLang="zh-CN" dirty="0">
                <a:solidFill>
                  <a:schemeClr val="tx1"/>
                </a:solidFill>
              </a:rPr>
              <a:t> = </a:t>
            </a:r>
            <a:r>
              <a:rPr lang="en-US" altLang="zh-CN" dirty="0" smtClean="0">
                <a:solidFill>
                  <a:schemeClr val="tx1"/>
                </a:solidFill>
              </a:rPr>
              <a:t>5</a:t>
            </a:r>
          </a:p>
          <a:p>
            <a:pPr marL="457200" lvl="1" indent="0">
              <a:buNone/>
            </a:pPr>
            <a:endParaRPr lang="en-US" altLang="zh-CN" dirty="0">
              <a:solidFill>
                <a:srgbClr val="00B050"/>
              </a:solidFill>
            </a:endParaRPr>
          </a:p>
          <a:p>
            <a:r>
              <a:rPr lang="zh-CN" altLang="en-US" dirty="0" smtClean="0">
                <a:solidFill>
                  <a:schemeClr val="tx1"/>
                </a:solidFill>
              </a:rPr>
              <a:t>更多的</a:t>
            </a:r>
            <a:r>
              <a:rPr lang="en-US" altLang="zh-CN" dirty="0" smtClean="0">
                <a:solidFill>
                  <a:schemeClr val="tx1"/>
                </a:solidFill>
              </a:rPr>
              <a:t>…(</a:t>
            </a:r>
            <a:r>
              <a:rPr lang="zh-CN" altLang="en-US" dirty="0" smtClean="0">
                <a:solidFill>
                  <a:schemeClr val="tx1"/>
                </a:solidFill>
              </a:rPr>
              <a:t>一边</a:t>
            </a:r>
            <a:r>
              <a:rPr lang="zh-CN" altLang="en-US" dirty="0">
                <a:solidFill>
                  <a:schemeClr val="tx1"/>
                </a:solidFill>
              </a:rPr>
              <a:t>用</a:t>
            </a:r>
            <a:r>
              <a:rPr lang="zh-CN" altLang="en-US" dirty="0" smtClean="0">
                <a:solidFill>
                  <a:schemeClr val="tx1"/>
                </a:solidFill>
              </a:rPr>
              <a:t>，</a:t>
            </a:r>
            <a:r>
              <a:rPr lang="zh-CN" altLang="en-US" dirty="0">
                <a:solidFill>
                  <a:schemeClr val="tx1"/>
                </a:solidFill>
              </a:rPr>
              <a:t>一边</a:t>
            </a:r>
            <a:r>
              <a:rPr lang="zh-CN" altLang="en-US" dirty="0" smtClean="0">
                <a:solidFill>
                  <a:schemeClr val="tx1"/>
                </a:solidFill>
              </a:rPr>
              <a:t>学</a:t>
            </a:r>
            <a:r>
              <a:rPr lang="en-US" altLang="zh-CN" dirty="0" smtClean="0">
                <a:solidFill>
                  <a:schemeClr val="tx1"/>
                </a:solidFill>
              </a:rPr>
              <a:t>)</a:t>
            </a:r>
          </a:p>
          <a:p>
            <a:pPr lvl="1"/>
            <a:endParaRPr lang="en-US" altLang="zh-CN" dirty="0" smtClean="0">
              <a:solidFill>
                <a:schemeClr val="tx1"/>
              </a:solidFill>
            </a:endParaRPr>
          </a:p>
          <a:p>
            <a:pPr lvl="1"/>
            <a:endParaRPr lang="en-US" altLang="zh-CN" dirty="0" smtClean="0">
              <a:solidFill>
                <a:schemeClr val="tx1"/>
              </a:solidFill>
            </a:endParaRPr>
          </a:p>
        </p:txBody>
      </p:sp>
      <p:sp>
        <p:nvSpPr>
          <p:cNvPr id="16389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81D2D151-F2CB-44CE-B01D-1186EB3913A7}" type="slidenum">
              <a:rPr lang="zh-CN" altLang="en-US" smtClean="0"/>
              <a:pPr/>
              <a:t>19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584161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9" grpId="0" uiExpand="1" build="p" bldLvl="2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实验</a:t>
            </a:r>
            <a:r>
              <a:rPr lang="zh-CN" altLang="en-US" dirty="0" smtClean="0"/>
              <a:t>课主要问题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Dev-C</a:t>
            </a:r>
            <a:r>
              <a:rPr lang="zh-CN" altLang="en-US" dirty="0" smtClean="0"/>
              <a:t>使用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使用</a:t>
            </a:r>
            <a:r>
              <a:rPr lang="en-US" altLang="zh-CN" dirty="0" smtClean="0"/>
              <a:t>Dev-C 5.1</a:t>
            </a:r>
            <a:r>
              <a:rPr lang="zh-CN" altLang="en-US" dirty="0" smtClean="0"/>
              <a:t>以上版本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进入</a:t>
            </a:r>
            <a:r>
              <a:rPr lang="en-US" altLang="zh-CN" dirty="0"/>
              <a:t>Windows 7</a:t>
            </a:r>
            <a:r>
              <a:rPr lang="zh-CN" altLang="en-US" dirty="0" smtClean="0"/>
              <a:t>系统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不要进入</a:t>
            </a:r>
            <a:r>
              <a:rPr lang="en-US" altLang="zh-CN" dirty="0" smtClean="0"/>
              <a:t>XP</a:t>
            </a:r>
            <a:r>
              <a:rPr lang="zh-CN" altLang="en-US" dirty="0" smtClean="0"/>
              <a:t>系统，它只有</a:t>
            </a:r>
            <a:r>
              <a:rPr lang="en-US" altLang="zh-CN" dirty="0" smtClean="0"/>
              <a:t>4.9</a:t>
            </a:r>
            <a:r>
              <a:rPr lang="zh-CN" altLang="en-US" dirty="0" smtClean="0"/>
              <a:t>版本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在</a:t>
            </a:r>
            <a:r>
              <a:rPr lang="en-US" altLang="zh-CN" dirty="0" smtClean="0"/>
              <a:t>32</a:t>
            </a:r>
            <a:r>
              <a:rPr lang="zh-CN" altLang="en-US" dirty="0" smtClean="0"/>
              <a:t>位的计算机上选择</a:t>
            </a:r>
            <a:r>
              <a:rPr lang="en-US" altLang="zh-CN" dirty="0" smtClean="0"/>
              <a:t>32</a:t>
            </a:r>
            <a:r>
              <a:rPr lang="zh-CN" altLang="en-US" dirty="0" smtClean="0"/>
              <a:t>位的编译</a:t>
            </a:r>
            <a:r>
              <a:rPr lang="zh-CN" altLang="en-US" dirty="0" smtClean="0"/>
              <a:t>模式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2</a:t>
            </a:fld>
            <a:endParaRPr lang="en-US" altLang="zh-CN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4653136"/>
            <a:ext cx="9134475" cy="170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586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小结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 smtClean="0"/>
              <a:t>数据类型</a:t>
            </a:r>
            <a:endParaRPr lang="en-US" altLang="zh-CN" dirty="0" smtClean="0"/>
          </a:p>
          <a:p>
            <a:pPr lvl="1"/>
            <a:r>
              <a:rPr lang="en-US" altLang="zh-CN" dirty="0" err="1" smtClean="0"/>
              <a:t>int</a:t>
            </a:r>
            <a:r>
              <a:rPr lang="en-US" altLang="zh-CN" dirty="0" smtClean="0"/>
              <a:t>, float, double</a:t>
            </a:r>
          </a:p>
          <a:p>
            <a:r>
              <a:rPr lang="zh-CN" altLang="en-US" dirty="0" smtClean="0"/>
              <a:t>变量的定义和使用</a:t>
            </a:r>
            <a:endParaRPr lang="en-US" altLang="zh-CN" dirty="0" smtClean="0"/>
          </a:p>
          <a:p>
            <a:r>
              <a:rPr lang="zh-CN" altLang="en-US" dirty="0" smtClean="0"/>
              <a:t>输出函数</a:t>
            </a:r>
            <a:endParaRPr lang="en-US" altLang="zh-CN" dirty="0" smtClean="0"/>
          </a:p>
          <a:p>
            <a:pPr lvl="1"/>
            <a:r>
              <a:rPr lang="en-US" altLang="zh-CN" dirty="0" err="1" smtClean="0"/>
              <a:t>printf</a:t>
            </a:r>
            <a:r>
              <a:rPr lang="en-US" altLang="zh-CN" dirty="0" smtClean="0"/>
              <a:t>( </a:t>
            </a:r>
            <a:r>
              <a:rPr lang="zh-CN" altLang="en-US" dirty="0" smtClean="0"/>
              <a:t>格式控制字符串</a:t>
            </a:r>
            <a:r>
              <a:rPr lang="en-US" altLang="zh-CN" dirty="0" smtClean="0"/>
              <a:t>, </a:t>
            </a:r>
            <a:r>
              <a:rPr lang="zh-CN" altLang="en-US" dirty="0" smtClean="0"/>
              <a:t>参数表</a:t>
            </a:r>
            <a:r>
              <a:rPr lang="en-US" altLang="zh-CN" dirty="0" smtClean="0"/>
              <a:t>);</a:t>
            </a:r>
          </a:p>
          <a:p>
            <a:pPr lvl="1"/>
            <a:r>
              <a:rPr lang="zh-CN" altLang="en-US" dirty="0" smtClean="0"/>
              <a:t>格式</a:t>
            </a:r>
            <a:endParaRPr lang="en-US" altLang="zh-CN" dirty="0" smtClean="0"/>
          </a:p>
          <a:p>
            <a:pPr lvl="2"/>
            <a:r>
              <a:rPr lang="en-US" altLang="zh-CN" dirty="0" smtClean="0"/>
              <a:t>%d – </a:t>
            </a:r>
            <a:r>
              <a:rPr lang="en-US" altLang="zh-CN" dirty="0" err="1" smtClean="0"/>
              <a:t>int</a:t>
            </a:r>
            <a:endParaRPr lang="en-US" altLang="zh-CN" dirty="0" smtClean="0"/>
          </a:p>
          <a:p>
            <a:pPr lvl="2"/>
            <a:r>
              <a:rPr lang="en-US" altLang="zh-CN" dirty="0" smtClean="0"/>
              <a:t>%f – float</a:t>
            </a:r>
          </a:p>
          <a:p>
            <a:pPr lvl="2"/>
            <a:r>
              <a:rPr lang="en-US" altLang="zh-CN" dirty="0" smtClean="0"/>
              <a:t>%lf – double</a:t>
            </a:r>
          </a:p>
          <a:p>
            <a:pPr lvl="2"/>
            <a:r>
              <a:rPr lang="en-US" altLang="zh-CN" dirty="0" smtClean="0"/>
              <a:t>\n – </a:t>
            </a:r>
            <a:r>
              <a:rPr lang="zh-CN" altLang="en-US" dirty="0" smtClean="0"/>
              <a:t>换行符</a:t>
            </a:r>
            <a:endParaRPr lang="en-US" altLang="zh-CN" dirty="0" smtClean="0"/>
          </a:p>
          <a:p>
            <a:pPr lvl="2"/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20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1695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/>
              <a:t>2.3 计算分段函数 </a:t>
            </a:r>
          </a:p>
        </p:txBody>
      </p:sp>
      <p:sp>
        <p:nvSpPr>
          <p:cNvPr id="8" name="内容占位符 7"/>
          <p:cNvSpPr>
            <a:spLocks noGrp="1"/>
          </p:cNvSpPr>
          <p:nvPr>
            <p:ph idx="1"/>
          </p:nvPr>
        </p:nvSpPr>
        <p:spPr>
          <a:xfrm>
            <a:off x="457200" y="1844824"/>
            <a:ext cx="6707088" cy="42813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分段计算</a:t>
            </a:r>
            <a:r>
              <a:rPr lang="zh-CN" altLang="en-US" dirty="0" smtClean="0"/>
              <a:t>水费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lvl="1">
              <a:lnSpc>
                <a:spcPct val="90000"/>
              </a:lnSpc>
            </a:pPr>
            <a:r>
              <a:rPr lang="zh-CN" altLang="en-US" dirty="0" smtClean="0"/>
              <a:t>输入 </a:t>
            </a:r>
            <a:r>
              <a:rPr lang="en-US" altLang="zh-CN" dirty="0" smtClean="0"/>
              <a:t>x</a:t>
            </a:r>
            <a:endParaRPr lang="zh-CN" altLang="en-US" dirty="0"/>
          </a:p>
          <a:p>
            <a:pPr lvl="1">
              <a:lnSpc>
                <a:spcPct val="90000"/>
              </a:lnSpc>
            </a:pPr>
            <a:r>
              <a:rPr lang="zh-CN" altLang="en-US" dirty="0" smtClean="0"/>
              <a:t>计算函数</a:t>
            </a:r>
            <a:r>
              <a:rPr lang="en-US" altLang="zh-CN" dirty="0" smtClean="0"/>
              <a:t>f(x)</a:t>
            </a:r>
            <a:endParaRPr lang="en-US" altLang="zh-CN" dirty="0"/>
          </a:p>
          <a:p>
            <a:pPr lvl="2">
              <a:lnSpc>
                <a:spcPct val="90000"/>
              </a:lnSpc>
            </a:pPr>
            <a:r>
              <a:rPr lang="zh-CN" altLang="en-US" dirty="0" smtClean="0"/>
              <a:t>设置一个变量</a:t>
            </a:r>
            <a:r>
              <a:rPr lang="en-US" altLang="zh-CN" dirty="0" smtClean="0"/>
              <a:t>y</a:t>
            </a:r>
            <a:r>
              <a:rPr lang="zh-CN" altLang="en-US" dirty="0" smtClean="0"/>
              <a:t>，保存</a:t>
            </a:r>
            <a:r>
              <a:rPr lang="en-US" altLang="zh-CN" dirty="0" smtClean="0"/>
              <a:t>f(x)</a:t>
            </a:r>
            <a:r>
              <a:rPr lang="zh-CN" altLang="en-US" dirty="0" smtClean="0"/>
              <a:t>的值</a:t>
            </a:r>
            <a:endParaRPr lang="zh-CN" altLang="en-US" dirty="0"/>
          </a:p>
          <a:p>
            <a:pPr lvl="1">
              <a:lnSpc>
                <a:spcPct val="90000"/>
              </a:lnSpc>
            </a:pPr>
            <a:r>
              <a:rPr lang="zh-CN" altLang="en-US" dirty="0"/>
              <a:t>输出，并保留2位</a:t>
            </a:r>
            <a:r>
              <a:rPr lang="zh-CN" altLang="en-US" dirty="0" smtClean="0"/>
              <a:t>小数</a:t>
            </a:r>
            <a:endParaRPr lang="en-US" altLang="zh-CN" dirty="0" smtClean="0"/>
          </a:p>
          <a:p>
            <a:pPr lvl="2">
              <a:lnSpc>
                <a:spcPct val="90000"/>
              </a:lnSpc>
            </a:pPr>
            <a:r>
              <a:rPr lang="zh-CN" altLang="en-US" dirty="0"/>
              <a:t>格式</a:t>
            </a:r>
            <a:r>
              <a:rPr lang="zh-CN" altLang="en-US" dirty="0" smtClean="0"/>
              <a:t>控制 </a:t>
            </a:r>
            <a:r>
              <a:rPr lang="en-US" altLang="zh-CN" dirty="0" smtClean="0">
                <a:solidFill>
                  <a:srgbClr val="FF0000"/>
                </a:solidFill>
              </a:rPr>
              <a:t>%.2f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7412" name="灯片编号占位符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BC875CEA-8209-4193-8582-242C519FD034}" type="slidenum">
              <a:rPr lang="zh-CN" altLang="en-US" smtClean="0">
                <a:latin typeface="Arial Black" pitchFamily="34" charset="0"/>
              </a:rPr>
              <a:pPr eaLnBrk="1" hangingPunct="1"/>
              <a:t>21</a:t>
            </a:fld>
            <a:endParaRPr lang="en-US" altLang="zh-CN" smtClean="0">
              <a:latin typeface="Arial Black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矩形 18"/>
              <p:cNvSpPr/>
              <p:nvPr/>
            </p:nvSpPr>
            <p:spPr>
              <a:xfrm>
                <a:off x="2195736" y="2492896"/>
                <a:ext cx="4968552" cy="11033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𝐲</m:t>
                      </m:r>
                      <m:r>
                        <a:rPr lang="en-US" altLang="zh-CN" sz="2400" b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altLang="zh-CN" sz="24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𝐟</m:t>
                      </m:r>
                      <m:d>
                        <m:dPr>
                          <m:ctrlPr>
                            <a:rPr lang="zh-CN" altLang="zh-CN" sz="24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altLang="zh-CN" sz="24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US" altLang="zh-CN" sz="2400" b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zh-CN" altLang="zh-CN" sz="24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zh-CN" altLang="zh-CN" sz="24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n-US" altLang="zh-CN" sz="24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         </m:t>
                              </m:r>
                              <m:f>
                                <m:fPr>
                                  <m:ctrlPr>
                                    <a:rPr lang="zh-CN" altLang="zh-CN" sz="2400" b="1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2400" b="1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𝟒</m:t>
                                  </m:r>
                                </m:num>
                                <m:den>
                                  <m:r>
                                    <a:rPr lang="en-US" altLang="zh-CN" sz="2400" b="1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𝟑</m:t>
                                  </m:r>
                                </m:den>
                              </m:f>
                              <m:r>
                                <a:rPr lang="en-US" altLang="zh-CN" sz="24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altLang="zh-CN" sz="24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            </m:t>
                              </m:r>
                              <m:r>
                                <a:rPr lang="en-US" altLang="zh-CN" sz="2400" b="1" i="1"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altLang="zh-CN" sz="2400" b="1" i="1">
                                  <a:latin typeface="Cambria Math"/>
                                </a:rPr>
                                <m:t>≤</m:t>
                              </m:r>
                              <m:r>
                                <a:rPr lang="en-US" altLang="zh-CN" sz="2400" b="1" i="1">
                                  <a:latin typeface="Cambria Math"/>
                                </a:rPr>
                                <m:t>𝟏𝟓</m:t>
                              </m:r>
                            </m:e>
                            <m:e>
                              <m:r>
                                <a:rPr lang="en-US" altLang="zh-CN" sz="24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altLang="zh-CN" sz="24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.</m:t>
                              </m:r>
                              <m:r>
                                <a:rPr lang="en-US" altLang="zh-CN" sz="24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𝟓</m:t>
                              </m:r>
                              <m:r>
                                <a:rPr lang="en-US" altLang="zh-CN" sz="24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altLang="zh-CN" sz="24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altLang="zh-CN" sz="24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𝟏𝟎</m:t>
                              </m:r>
                              <m:r>
                                <a:rPr lang="en-US" altLang="zh-CN" sz="24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.</m:t>
                              </m:r>
                              <m:r>
                                <a:rPr lang="en-US" altLang="zh-CN" sz="24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𝟓</m:t>
                              </m:r>
                              <m:r>
                                <a:rPr lang="en-US" altLang="zh-CN" sz="24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     </m:t>
                              </m:r>
                              <m:r>
                                <a:rPr lang="en-US" altLang="zh-CN" sz="2400" b="1" i="1"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altLang="zh-CN" sz="2400" b="1" i="1">
                                  <a:latin typeface="Cambria Math"/>
                                </a:rPr>
                                <m:t>&gt;</m:t>
                              </m:r>
                              <m:r>
                                <a:rPr lang="en-US" altLang="zh-CN" sz="2400" b="1" i="1">
                                  <a:latin typeface="Cambria Math"/>
                                </a:rPr>
                                <m:t>𝟏𝟓</m:t>
                              </m:r>
                            </m:e>
                          </m:eqArr>
                          <m:r>
                            <a:rPr lang="en-US" altLang="zh-CN" sz="24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zh-CN" altLang="en-US" sz="2400" b="1" dirty="0"/>
              </a:p>
            </p:txBody>
          </p:sp>
        </mc:Choice>
        <mc:Fallback xmlns="">
          <p:sp>
            <p:nvSpPr>
              <p:cNvPr id="19" name="矩形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2492896"/>
                <a:ext cx="4968552" cy="110337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67225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2.3.1  程序解析－求分段函数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4997151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b="1" dirty="0" smtClean="0"/>
              <a:t>#</a:t>
            </a:r>
            <a:r>
              <a:rPr lang="en-US" altLang="zh-CN" b="1" dirty="0" smtClean="0"/>
              <a:t>include &lt;</a:t>
            </a:r>
            <a:r>
              <a:rPr lang="en-US" altLang="zh-CN" b="1" dirty="0" err="1" smtClean="0"/>
              <a:t>stdio.h</a:t>
            </a:r>
            <a:r>
              <a:rPr lang="en-US" altLang="zh-CN" b="1" dirty="0" smtClean="0"/>
              <a:t>&gt;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b="1" dirty="0" err="1" smtClean="0"/>
              <a:t>int</a:t>
            </a:r>
            <a:r>
              <a:rPr lang="en-US" altLang="zh-CN" b="1" dirty="0" smtClean="0"/>
              <a:t> main(void)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b="1" dirty="0" smtClean="0"/>
              <a:t>{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b="1" dirty="0" smtClean="0"/>
              <a:t>    double x, y; 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b="1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b="1" dirty="0" smtClean="0"/>
              <a:t>    </a:t>
            </a:r>
            <a:r>
              <a:rPr lang="en-US" altLang="zh-CN" b="1" dirty="0" err="1" smtClean="0"/>
              <a:t>printf</a:t>
            </a:r>
            <a:r>
              <a:rPr lang="en-US" altLang="zh-CN" b="1" dirty="0" smtClean="0"/>
              <a:t>("Enter x (x&gt;=0):\n");         /* </a:t>
            </a:r>
            <a:r>
              <a:rPr lang="zh-CN" altLang="en-US" b="1" dirty="0" smtClean="0"/>
              <a:t>输入提示 */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b="1" dirty="0" smtClean="0"/>
              <a:t>    </a:t>
            </a:r>
            <a:r>
              <a:rPr lang="en-US" altLang="zh-CN" b="1" dirty="0" err="1" smtClean="0"/>
              <a:t>scanf</a:t>
            </a:r>
            <a:r>
              <a:rPr lang="en-US" altLang="zh-CN" b="1" dirty="0" smtClean="0"/>
              <a:t>("%lf", </a:t>
            </a:r>
            <a:r>
              <a:rPr lang="en-US" altLang="zh-CN" b="1" dirty="0" smtClean="0">
                <a:solidFill>
                  <a:srgbClr val="FF0000"/>
                </a:solidFill>
              </a:rPr>
              <a:t>&amp;</a:t>
            </a:r>
            <a:r>
              <a:rPr lang="en-US" altLang="zh-CN" b="1" dirty="0" smtClean="0"/>
              <a:t>x);                    /* </a:t>
            </a:r>
            <a:r>
              <a:rPr lang="zh-CN" altLang="en-US" b="1" dirty="0" smtClean="0"/>
              <a:t>输入数据 */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b="1" dirty="0" smtClean="0"/>
              <a:t>    </a:t>
            </a:r>
            <a:r>
              <a:rPr lang="en-US" altLang="zh-CN" b="1" dirty="0" smtClean="0"/>
              <a:t>if( x &lt;= 15 )          	</a:t>
            </a:r>
            <a:endParaRPr lang="zh-CN" altLang="en-US" b="1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b="1" dirty="0" smtClean="0"/>
              <a:t>        </a:t>
            </a:r>
            <a:r>
              <a:rPr lang="en-US" altLang="zh-CN" b="1" dirty="0" smtClean="0"/>
              <a:t> y = 4 * x / 3;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b="1" dirty="0" smtClean="0"/>
              <a:t>    else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b="1" dirty="0" smtClean="0"/>
              <a:t>        y = 2.5 * x - 10.5;            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b="1" dirty="0" smtClean="0"/>
              <a:t>    </a:t>
            </a:r>
            <a:r>
              <a:rPr lang="en-US" altLang="zh-CN" b="1" dirty="0" err="1" smtClean="0"/>
              <a:t>printf</a:t>
            </a:r>
            <a:r>
              <a:rPr lang="en-US" altLang="zh-CN" b="1" dirty="0" smtClean="0"/>
              <a:t>("y = f(%f) = %.2f\n", x, y);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b="1" dirty="0" smtClean="0"/>
              <a:t>    </a:t>
            </a:r>
            <a:r>
              <a:rPr lang="en-US" altLang="zh-CN" b="1" dirty="0" smtClean="0"/>
              <a:t>return 0;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b="1" dirty="0" smtClean="0"/>
              <a:t>}</a:t>
            </a:r>
            <a:endParaRPr lang="en-US" altLang="zh-CN" b="1" dirty="0" smtClean="0"/>
          </a:p>
        </p:txBody>
      </p:sp>
      <p:sp>
        <p:nvSpPr>
          <p:cNvPr id="19463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AB03112F-DC8E-4A91-8E56-ADFE1F2A9894}" type="slidenum">
              <a:rPr lang="zh-CN" altLang="en-US" smtClean="0"/>
              <a:pPr/>
              <a:t>22</a:t>
            </a:fld>
            <a:endParaRPr lang="en-US" altLang="zh-CN" smtClean="0"/>
          </a:p>
        </p:txBody>
      </p:sp>
      <p:sp>
        <p:nvSpPr>
          <p:cNvPr id="354308" name="Rectangle 4"/>
          <p:cNvSpPr>
            <a:spLocks noChangeArrowheads="1"/>
          </p:cNvSpPr>
          <p:nvPr/>
        </p:nvSpPr>
        <p:spPr bwMode="auto">
          <a:xfrm>
            <a:off x="5148064" y="1556792"/>
            <a:ext cx="3740426" cy="2382191"/>
          </a:xfrm>
          <a:prstGeom prst="rect">
            <a:avLst/>
          </a:prstGeom>
          <a:solidFill>
            <a:srgbClr val="002060"/>
          </a:solidFill>
          <a:ln w="12700">
            <a:solidFill>
              <a:schemeClr val="tx1"/>
            </a:solidFill>
            <a:prstDash val="sysDot"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30000"/>
              </a:spcBef>
            </a:pPr>
            <a:r>
              <a:rPr lang="zh-CN" altLang="en-US" sz="2400" b="1" dirty="0" smtClean="0">
                <a:latin typeface="楷体" pitchFamily="49" charset="-122"/>
                <a:ea typeface="楷体" pitchFamily="49" charset="-122"/>
              </a:rPr>
              <a:t>演示：</a:t>
            </a:r>
            <a:endParaRPr lang="en-US" altLang="zh-CN" sz="2400" b="1" dirty="0" smtClean="0">
              <a:latin typeface="楷体" pitchFamily="49" charset="-122"/>
              <a:ea typeface="楷体" pitchFamily="49" charset="-122"/>
            </a:endParaRPr>
          </a:p>
          <a:p>
            <a:pPr>
              <a:spcBef>
                <a:spcPct val="30000"/>
              </a:spcBef>
            </a:pPr>
            <a:r>
              <a:rPr lang="en-US" altLang="zh-CN" sz="2400" b="1" dirty="0" smtClean="0">
                <a:latin typeface="楷体" pitchFamily="49" charset="-122"/>
                <a:ea typeface="楷体" pitchFamily="49" charset="-122"/>
              </a:rPr>
              <a:t>f(9.500000)=12.67</a:t>
            </a:r>
          </a:p>
          <a:p>
            <a:pPr>
              <a:spcBef>
                <a:spcPct val="30000"/>
              </a:spcBef>
            </a:pPr>
            <a:r>
              <a:rPr lang="en-US" altLang="zh-CN" sz="2400" b="1" dirty="0" smtClean="0">
                <a:latin typeface="楷体" pitchFamily="49" charset="-122"/>
                <a:ea typeface="楷体" pitchFamily="49" charset="-122"/>
              </a:rPr>
              <a:t>f(15.000000)=20.00</a:t>
            </a:r>
          </a:p>
          <a:p>
            <a:pPr>
              <a:spcBef>
                <a:spcPct val="30000"/>
              </a:spcBef>
            </a:pPr>
            <a:r>
              <a:rPr lang="en-US" altLang="zh-CN" sz="2400" b="1" dirty="0" smtClean="0">
                <a:latin typeface="楷体" pitchFamily="49" charset="-122"/>
                <a:ea typeface="楷体" pitchFamily="49" charset="-122"/>
              </a:rPr>
              <a:t>f(21.300000)=42.75</a:t>
            </a:r>
          </a:p>
          <a:p>
            <a:pPr>
              <a:spcBef>
                <a:spcPct val="30000"/>
              </a:spcBef>
            </a:pPr>
            <a:endParaRPr lang="en-US" altLang="zh-CN" sz="24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3899250" y="4077072"/>
            <a:ext cx="4987415" cy="2382191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ysDot"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30000"/>
              </a:spcBef>
            </a:pPr>
            <a:r>
              <a:rPr lang="zh-CN" altLang="en-US" sz="2400" b="1" dirty="0" smtClean="0">
                <a:solidFill>
                  <a:srgbClr val="002060"/>
                </a:solidFill>
                <a:latin typeface="楷体" pitchFamily="49" charset="-122"/>
                <a:ea typeface="楷体" pitchFamily="49" charset="-122"/>
              </a:rPr>
              <a:t>测试程序</a:t>
            </a:r>
            <a:endParaRPr lang="en-US" altLang="zh-CN" sz="2400" b="1" dirty="0" smtClean="0">
              <a:solidFill>
                <a:srgbClr val="002060"/>
              </a:solidFill>
              <a:latin typeface="楷体" pitchFamily="49" charset="-122"/>
              <a:ea typeface="楷体" pitchFamily="49" charset="-122"/>
            </a:endParaRPr>
          </a:p>
          <a:p>
            <a:pPr>
              <a:spcBef>
                <a:spcPct val="30000"/>
              </a:spcBef>
            </a:pPr>
            <a:r>
              <a:rPr lang="en-US" altLang="zh-CN" sz="2400" b="1" dirty="0" smtClean="0">
                <a:solidFill>
                  <a:srgbClr val="002060"/>
                </a:solidFill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2400" b="1" dirty="0" smtClean="0">
                <a:solidFill>
                  <a:srgbClr val="002060"/>
                </a:solidFill>
                <a:latin typeface="楷体" pitchFamily="49" charset="-122"/>
                <a:ea typeface="楷体" pitchFamily="49" charset="-122"/>
              </a:rPr>
              <a:t>）输入测试数据，验证结果正确性</a:t>
            </a:r>
            <a:endParaRPr lang="en-US" altLang="zh-CN" sz="2400" b="1" dirty="0" smtClean="0">
              <a:solidFill>
                <a:srgbClr val="002060"/>
              </a:solidFill>
              <a:latin typeface="楷体" pitchFamily="49" charset="-122"/>
              <a:ea typeface="楷体" pitchFamily="49" charset="-122"/>
            </a:endParaRPr>
          </a:p>
          <a:p>
            <a:pPr>
              <a:spcBef>
                <a:spcPct val="30000"/>
              </a:spcBef>
            </a:pPr>
            <a:r>
              <a:rPr lang="en-US" altLang="zh-CN" sz="2400" b="1" dirty="0" smtClean="0">
                <a:solidFill>
                  <a:srgbClr val="002060"/>
                </a:solidFill>
                <a:latin typeface="楷体" pitchFamily="49" charset="-122"/>
                <a:ea typeface="楷体" pitchFamily="49" charset="-122"/>
              </a:rPr>
              <a:t>2</a:t>
            </a:r>
            <a:r>
              <a:rPr lang="zh-CN" altLang="en-US" sz="2400" b="1" dirty="0" smtClean="0">
                <a:solidFill>
                  <a:srgbClr val="002060"/>
                </a:solidFill>
                <a:latin typeface="楷体" pitchFamily="49" charset="-122"/>
                <a:ea typeface="楷体" pitchFamily="49" charset="-122"/>
              </a:rPr>
              <a:t>）覆盖每一个分支（情况）</a:t>
            </a:r>
            <a:endParaRPr lang="en-US" altLang="zh-CN" sz="2400" b="1" dirty="0" smtClean="0">
              <a:solidFill>
                <a:srgbClr val="002060"/>
              </a:solidFill>
              <a:latin typeface="楷体" pitchFamily="49" charset="-122"/>
              <a:ea typeface="楷体" pitchFamily="49" charset="-122"/>
            </a:endParaRPr>
          </a:p>
          <a:p>
            <a:pPr>
              <a:spcBef>
                <a:spcPct val="30000"/>
              </a:spcBef>
            </a:pPr>
            <a:r>
              <a:rPr lang="en-US" altLang="zh-CN" sz="2400" b="1" dirty="0" smtClean="0">
                <a:solidFill>
                  <a:srgbClr val="002060"/>
                </a:solidFill>
                <a:latin typeface="楷体" pitchFamily="49" charset="-122"/>
                <a:ea typeface="楷体" pitchFamily="49" charset="-122"/>
              </a:rPr>
              <a:t>3</a:t>
            </a:r>
            <a:r>
              <a:rPr lang="zh-CN" altLang="en-US" sz="2400" b="1" dirty="0" smtClean="0">
                <a:solidFill>
                  <a:srgbClr val="002060"/>
                </a:solidFill>
                <a:latin typeface="楷体" pitchFamily="49" charset="-122"/>
                <a:ea typeface="楷体" pitchFamily="49" charset="-122"/>
              </a:rPr>
              <a:t>）执行到每一种情况</a:t>
            </a:r>
            <a:endParaRPr lang="en-US" altLang="zh-CN" sz="2400" b="1" dirty="0" smtClean="0">
              <a:solidFill>
                <a:srgbClr val="002060"/>
              </a:solidFill>
              <a:latin typeface="楷体" pitchFamily="49" charset="-122"/>
              <a:ea typeface="楷体" pitchFamily="49" charset="-122"/>
            </a:endParaRPr>
          </a:p>
          <a:p>
            <a:pPr>
              <a:spcBef>
                <a:spcPct val="30000"/>
              </a:spcBef>
            </a:pPr>
            <a:r>
              <a:rPr lang="en-US" altLang="zh-CN" sz="2400" b="1" dirty="0" smtClean="0">
                <a:solidFill>
                  <a:srgbClr val="002060"/>
                </a:solidFill>
                <a:latin typeface="楷体" pitchFamily="49" charset="-122"/>
                <a:ea typeface="楷体" pitchFamily="49" charset="-122"/>
              </a:rPr>
              <a:t>4</a:t>
            </a:r>
            <a:r>
              <a:rPr lang="zh-CN" altLang="en-US" sz="2400" b="1" dirty="0" smtClean="0">
                <a:solidFill>
                  <a:srgbClr val="002060"/>
                </a:solidFill>
                <a:latin typeface="楷体" pitchFamily="49" charset="-122"/>
                <a:ea typeface="楷体" pitchFamily="49" charset="-122"/>
              </a:rPr>
              <a:t>）分块测试（复杂、多模块程序）</a:t>
            </a:r>
            <a:endParaRPr lang="en-US" altLang="zh-CN" sz="2400" b="1" dirty="0" smtClean="0">
              <a:solidFill>
                <a:srgbClr val="002060"/>
              </a:solidFill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869285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4308" grpId="0" animBg="1"/>
      <p:bldP spid="1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知识要点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关系运算</a:t>
            </a:r>
            <a:endParaRPr lang="en-US" altLang="zh-CN" dirty="0"/>
          </a:p>
          <a:p>
            <a:pPr lvl="1"/>
            <a:r>
              <a:rPr lang="zh-CN" altLang="en-US" dirty="0"/>
              <a:t>比较大小</a:t>
            </a:r>
            <a:endParaRPr lang="en-US" altLang="zh-CN" dirty="0"/>
          </a:p>
          <a:p>
            <a:r>
              <a:rPr lang="zh-CN" altLang="en-US" dirty="0"/>
              <a:t>分支语句</a:t>
            </a:r>
            <a:endParaRPr lang="en-US" altLang="zh-CN" dirty="0"/>
          </a:p>
          <a:p>
            <a:pPr lvl="1"/>
            <a:r>
              <a:rPr lang="en-US" altLang="zh-CN" dirty="0"/>
              <a:t> if – else </a:t>
            </a:r>
            <a:endParaRPr lang="zh-CN" altLang="en-US" dirty="0"/>
          </a:p>
          <a:p>
            <a:r>
              <a:rPr lang="zh-CN" altLang="en-US" dirty="0" smtClean="0"/>
              <a:t>输入函数</a:t>
            </a:r>
            <a:endParaRPr lang="en-US" altLang="zh-CN" dirty="0" smtClean="0"/>
          </a:p>
          <a:p>
            <a:pPr lvl="1"/>
            <a:r>
              <a:rPr lang="en-US" altLang="zh-CN" dirty="0" err="1" smtClean="0"/>
              <a:t>scanf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23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711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2.3.2  关系运算</a:t>
            </a:r>
            <a:endParaRPr lang="zh-CN" altLang="en-US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x &lt;= 15</a:t>
            </a:r>
          </a:p>
          <a:p>
            <a:pPr marL="457200" lvl="1" indent="0">
              <a:buNone/>
            </a:pPr>
            <a:r>
              <a:rPr lang="zh-CN" altLang="en-US" dirty="0" smtClean="0"/>
              <a:t>比较 </a:t>
            </a:r>
            <a:r>
              <a:rPr lang="en-US" altLang="zh-CN" dirty="0" smtClean="0"/>
              <a:t>x </a:t>
            </a:r>
            <a:r>
              <a:rPr lang="zh-CN" altLang="en-US" dirty="0" smtClean="0"/>
              <a:t>和 1</a:t>
            </a:r>
            <a:r>
              <a:rPr lang="en-US" altLang="zh-CN" dirty="0" smtClean="0"/>
              <a:t>5 </a:t>
            </a:r>
            <a:r>
              <a:rPr lang="zh-CN" altLang="en-US" dirty="0" smtClean="0"/>
              <a:t>的大小关系</a:t>
            </a:r>
            <a:endParaRPr lang="en-US" altLang="zh-CN" dirty="0" smtClean="0"/>
          </a:p>
          <a:p>
            <a:pPr marL="457200" lvl="1" indent="0">
              <a:buNone/>
            </a:pPr>
            <a:r>
              <a:rPr lang="zh-CN" altLang="en-US" dirty="0" smtClean="0"/>
              <a:t>结果为真</a:t>
            </a:r>
            <a:r>
              <a:rPr lang="en-US" altLang="zh-CN" dirty="0" smtClean="0"/>
              <a:t>(1)</a:t>
            </a:r>
            <a:r>
              <a:rPr lang="zh-CN" altLang="en-US" dirty="0" smtClean="0"/>
              <a:t>或假</a:t>
            </a:r>
            <a:r>
              <a:rPr lang="en-US" altLang="zh-CN" dirty="0" smtClean="0"/>
              <a:t>(0)</a:t>
            </a:r>
            <a:endParaRPr lang="zh-CN" altLang="en-US" dirty="0" smtClean="0"/>
          </a:p>
          <a:p>
            <a:pPr marL="0" indent="0">
              <a:buNone/>
            </a:pPr>
            <a:r>
              <a:rPr lang="zh-CN" altLang="en-US" dirty="0" smtClean="0"/>
              <a:t>当</a:t>
            </a:r>
            <a:r>
              <a:rPr lang="en-US" altLang="zh-CN" dirty="0" smtClean="0"/>
              <a:t>x</a:t>
            </a:r>
            <a:r>
              <a:rPr lang="zh-CN" altLang="en-US" dirty="0" smtClean="0"/>
              <a:t>为</a:t>
            </a:r>
            <a:r>
              <a:rPr lang="en-US" altLang="zh-CN" dirty="0" smtClean="0"/>
              <a:t>9.5</a:t>
            </a:r>
            <a:r>
              <a:rPr lang="zh-CN" altLang="en-US" dirty="0" smtClean="0"/>
              <a:t>时， </a:t>
            </a:r>
            <a:r>
              <a:rPr lang="en-US" altLang="zh-CN" dirty="0" smtClean="0"/>
              <a:t>x &lt;= 15</a:t>
            </a:r>
            <a:r>
              <a:rPr lang="zh-CN" altLang="en-US" dirty="0" smtClean="0"/>
              <a:t>的结果是</a:t>
            </a:r>
            <a:endParaRPr lang="en-US" altLang="zh-CN" dirty="0" smtClean="0"/>
          </a:p>
          <a:p>
            <a:pPr marL="457200" lvl="1" indent="0">
              <a:buNone/>
            </a:pPr>
            <a:r>
              <a:rPr lang="zh-CN" altLang="en-US" dirty="0" smtClean="0"/>
              <a:t> 真</a:t>
            </a:r>
            <a:r>
              <a:rPr lang="en-US" altLang="zh-CN" dirty="0" smtClean="0"/>
              <a:t>(1)</a:t>
            </a:r>
          </a:p>
          <a:p>
            <a:pPr marL="0" indent="0">
              <a:buNone/>
            </a:pPr>
            <a:r>
              <a:rPr lang="zh-CN" altLang="en-US" dirty="0" smtClean="0"/>
              <a:t>当</a:t>
            </a:r>
            <a:r>
              <a:rPr lang="en-US" altLang="zh-CN" dirty="0" smtClean="0"/>
              <a:t>x</a:t>
            </a:r>
            <a:r>
              <a:rPr lang="zh-CN" altLang="en-US" dirty="0" smtClean="0"/>
              <a:t>值为</a:t>
            </a:r>
            <a:r>
              <a:rPr lang="en-US" altLang="zh-CN" dirty="0" smtClean="0"/>
              <a:t>21</a:t>
            </a:r>
            <a:r>
              <a:rPr lang="zh-CN" altLang="en-US" dirty="0" smtClean="0"/>
              <a:t>时，</a:t>
            </a:r>
            <a:r>
              <a:rPr lang="en-US" altLang="zh-CN" dirty="0" smtClean="0"/>
              <a:t>x &lt;= 15</a:t>
            </a:r>
            <a:r>
              <a:rPr lang="zh-CN" altLang="en-US" dirty="0" smtClean="0"/>
              <a:t>的结果是</a:t>
            </a:r>
            <a:endParaRPr lang="en-US" altLang="zh-CN" dirty="0" smtClean="0"/>
          </a:p>
          <a:p>
            <a:pPr marL="457200" lvl="1" indent="0">
              <a:buNone/>
            </a:pPr>
            <a:r>
              <a:rPr lang="zh-CN" altLang="en-US" dirty="0" smtClean="0"/>
              <a:t> 假</a:t>
            </a:r>
            <a:r>
              <a:rPr lang="en-US" altLang="zh-CN" dirty="0" smtClean="0"/>
              <a:t>(0)</a:t>
            </a:r>
            <a:r>
              <a:rPr lang="zh-CN" altLang="en-US" dirty="0" smtClean="0"/>
              <a:t> 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关系运算有：</a:t>
            </a:r>
            <a:r>
              <a:rPr lang="en-US" altLang="zh-CN" dirty="0" smtClean="0"/>
              <a:t>&gt;</a:t>
            </a:r>
            <a:r>
              <a:rPr lang="zh-CN" altLang="en-US" dirty="0" smtClean="0"/>
              <a:t>、</a:t>
            </a:r>
            <a:r>
              <a:rPr lang="en-US" altLang="zh-CN" dirty="0" smtClean="0"/>
              <a:t>&lt;</a:t>
            </a:r>
            <a:r>
              <a:rPr lang="zh-CN" altLang="en-US" dirty="0" smtClean="0"/>
              <a:t>、</a:t>
            </a:r>
            <a:r>
              <a:rPr lang="en-US" altLang="zh-CN" dirty="0" smtClean="0"/>
              <a:t>&gt;=</a:t>
            </a:r>
            <a:r>
              <a:rPr lang="zh-CN" altLang="en-US" dirty="0" smtClean="0"/>
              <a:t>、</a:t>
            </a:r>
            <a:r>
              <a:rPr lang="en-US" altLang="zh-CN" dirty="0" smtClean="0"/>
              <a:t>&lt;=</a:t>
            </a:r>
            <a:r>
              <a:rPr lang="zh-CN" altLang="en-US" dirty="0" smtClean="0"/>
              <a:t>、</a:t>
            </a:r>
            <a:r>
              <a:rPr lang="en-US" altLang="zh-CN" dirty="0" smtClean="0"/>
              <a:t>==</a:t>
            </a:r>
            <a:endParaRPr lang="zh-CN" altLang="en-US" dirty="0" smtClean="0"/>
          </a:p>
        </p:txBody>
      </p:sp>
      <p:sp>
        <p:nvSpPr>
          <p:cNvPr id="20485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166D2E6D-973C-469D-B967-0EF871E202BE}" type="slidenum">
              <a:rPr lang="zh-CN" altLang="en-US" smtClean="0"/>
              <a:pPr/>
              <a:t>24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276053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2.3.2  关系运算</a:t>
            </a:r>
            <a:endParaRPr lang="zh-CN" altLang="en-US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x &lt;= 15</a:t>
            </a:r>
          </a:p>
          <a:p>
            <a:pPr marL="457200" lvl="1" indent="0">
              <a:buNone/>
            </a:pPr>
            <a:r>
              <a:rPr lang="zh-CN" altLang="en-US" dirty="0" smtClean="0"/>
              <a:t>比较 </a:t>
            </a:r>
            <a:r>
              <a:rPr lang="en-US" altLang="zh-CN" dirty="0" smtClean="0"/>
              <a:t>x </a:t>
            </a:r>
            <a:r>
              <a:rPr lang="zh-CN" altLang="en-US" dirty="0" smtClean="0"/>
              <a:t>和 1</a:t>
            </a:r>
            <a:r>
              <a:rPr lang="en-US" altLang="zh-CN" dirty="0" smtClean="0"/>
              <a:t>5 </a:t>
            </a:r>
            <a:r>
              <a:rPr lang="zh-CN" altLang="en-US" dirty="0" smtClean="0"/>
              <a:t>的大小关系，结果为</a:t>
            </a: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</a:t>
            </a:r>
            <a:r>
              <a:rPr lang="zh-CN" altLang="en-US" dirty="0" smtClean="0">
                <a:solidFill>
                  <a:srgbClr val="FF0000"/>
                </a:solidFill>
              </a:rPr>
              <a:t>真</a:t>
            </a:r>
            <a:r>
              <a:rPr lang="en-US" altLang="zh-CN" dirty="0" smtClean="0">
                <a:solidFill>
                  <a:srgbClr val="FF0000"/>
                </a:solidFill>
              </a:rPr>
              <a:t>(1)</a:t>
            </a:r>
            <a:r>
              <a:rPr lang="zh-CN" altLang="en-US" dirty="0" smtClean="0"/>
              <a:t>或</a:t>
            </a:r>
            <a:r>
              <a:rPr lang="zh-CN" altLang="en-US" dirty="0" smtClean="0">
                <a:solidFill>
                  <a:srgbClr val="FF0000"/>
                </a:solidFill>
              </a:rPr>
              <a:t>假</a:t>
            </a:r>
            <a:r>
              <a:rPr lang="en-US" altLang="zh-CN" dirty="0" smtClean="0">
                <a:solidFill>
                  <a:srgbClr val="FF0000"/>
                </a:solidFill>
              </a:rPr>
              <a:t>(0)</a:t>
            </a:r>
            <a:endParaRPr lang="zh-CN" alt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dirty="0" smtClean="0"/>
              <a:t>当</a:t>
            </a:r>
            <a:r>
              <a:rPr lang="en-US" altLang="zh-CN" dirty="0" smtClean="0"/>
              <a:t>x</a:t>
            </a:r>
            <a:r>
              <a:rPr lang="zh-CN" altLang="en-US" dirty="0" smtClean="0"/>
              <a:t>为</a:t>
            </a:r>
            <a:r>
              <a:rPr lang="en-US" altLang="zh-CN" dirty="0" smtClean="0"/>
              <a:t>9.5</a:t>
            </a:r>
            <a:r>
              <a:rPr lang="zh-CN" altLang="en-US" dirty="0" smtClean="0"/>
              <a:t>时， </a:t>
            </a:r>
            <a:r>
              <a:rPr lang="en-US" altLang="zh-CN" dirty="0" smtClean="0"/>
              <a:t>x &lt;= 15</a:t>
            </a:r>
            <a:r>
              <a:rPr lang="zh-CN" altLang="en-US" dirty="0" smtClean="0"/>
              <a:t>的结果是：</a:t>
            </a:r>
            <a:r>
              <a:rPr lang="zh-CN" altLang="en-US" dirty="0" smtClean="0">
                <a:solidFill>
                  <a:srgbClr val="FF0000"/>
                </a:solidFill>
              </a:rPr>
              <a:t>真</a:t>
            </a:r>
            <a:r>
              <a:rPr lang="en-US" altLang="zh-CN" dirty="0" smtClean="0">
                <a:solidFill>
                  <a:srgbClr val="FF0000"/>
                </a:solidFill>
              </a:rPr>
              <a:t>(1)</a:t>
            </a:r>
          </a:p>
          <a:p>
            <a:pPr marL="0" indent="0">
              <a:buNone/>
            </a:pPr>
            <a:r>
              <a:rPr lang="zh-CN" altLang="en-US" dirty="0" smtClean="0"/>
              <a:t>当</a:t>
            </a:r>
            <a:r>
              <a:rPr lang="en-US" altLang="zh-CN" dirty="0" smtClean="0"/>
              <a:t>x</a:t>
            </a:r>
            <a:r>
              <a:rPr lang="zh-CN" altLang="en-US" dirty="0" smtClean="0"/>
              <a:t>值为</a:t>
            </a:r>
            <a:r>
              <a:rPr lang="en-US" altLang="zh-CN" dirty="0" smtClean="0"/>
              <a:t>21</a:t>
            </a:r>
            <a:r>
              <a:rPr lang="zh-CN" altLang="en-US" dirty="0" smtClean="0"/>
              <a:t>时，</a:t>
            </a:r>
            <a:r>
              <a:rPr lang="en-US" altLang="zh-CN" dirty="0" smtClean="0"/>
              <a:t>x &lt;= 15</a:t>
            </a:r>
            <a:r>
              <a:rPr lang="zh-CN" altLang="en-US" dirty="0" smtClean="0"/>
              <a:t>的结果是：</a:t>
            </a:r>
            <a:r>
              <a:rPr lang="zh-CN" altLang="en-US" dirty="0" smtClean="0">
                <a:solidFill>
                  <a:srgbClr val="FF0000"/>
                </a:solidFill>
              </a:rPr>
              <a:t>假</a:t>
            </a:r>
            <a:r>
              <a:rPr lang="en-US" altLang="zh-CN" dirty="0" smtClean="0">
                <a:solidFill>
                  <a:srgbClr val="FF0000"/>
                </a:solidFill>
              </a:rPr>
              <a:t>(0)</a:t>
            </a:r>
            <a:r>
              <a:rPr lang="zh-CN" altLang="en-US" dirty="0" smtClean="0">
                <a:solidFill>
                  <a:srgbClr val="FF0000"/>
                </a:solidFill>
              </a:rPr>
              <a:t> </a:t>
            </a:r>
            <a:endParaRPr lang="en-US" altLang="zh-CN" dirty="0" smtClean="0">
              <a:solidFill>
                <a:srgbClr val="FF0000"/>
              </a:solidFill>
            </a:endParaRPr>
          </a:p>
        </p:txBody>
      </p:sp>
      <p:sp>
        <p:nvSpPr>
          <p:cNvPr id="20485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166D2E6D-973C-469D-B967-0EF871E202BE}" type="slidenum">
              <a:rPr lang="zh-CN" altLang="en-US" smtClean="0"/>
              <a:pPr/>
              <a:t>25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653744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2.3.2  关系运算</a:t>
            </a:r>
            <a:endParaRPr lang="zh-CN" altLang="en-US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关系运算有：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&gt;</a:t>
            </a:r>
            <a:r>
              <a:rPr lang="en-US" altLang="zh-CN" dirty="0" smtClean="0"/>
              <a:t>		</a:t>
            </a:r>
            <a:r>
              <a:rPr lang="zh-CN" altLang="en-US" dirty="0" smtClean="0"/>
              <a:t>例如 </a:t>
            </a:r>
            <a:r>
              <a:rPr lang="en-US" altLang="zh-CN" dirty="0" smtClean="0"/>
              <a:t>a &gt; b</a:t>
            </a:r>
          </a:p>
          <a:p>
            <a:pPr marL="400050" lvl="1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&lt;</a:t>
            </a:r>
            <a:r>
              <a:rPr lang="en-US" altLang="zh-CN" dirty="0"/>
              <a:t>		</a:t>
            </a:r>
            <a:r>
              <a:rPr lang="zh-CN" altLang="en-US" dirty="0"/>
              <a:t>例如 </a:t>
            </a:r>
            <a:r>
              <a:rPr lang="en-US" altLang="zh-CN" dirty="0" smtClean="0"/>
              <a:t>a &lt; b</a:t>
            </a:r>
          </a:p>
          <a:p>
            <a:pPr marL="400050" lvl="1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&gt;=</a:t>
            </a:r>
            <a:r>
              <a:rPr lang="en-US" altLang="zh-CN" dirty="0"/>
              <a:t>		</a:t>
            </a:r>
            <a:r>
              <a:rPr lang="zh-CN" altLang="en-US" dirty="0"/>
              <a:t>例如 </a:t>
            </a:r>
            <a:r>
              <a:rPr lang="en-US" altLang="zh-CN" dirty="0" smtClean="0"/>
              <a:t>a &gt;= b</a:t>
            </a:r>
          </a:p>
          <a:p>
            <a:pPr marL="400050" lvl="1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&lt;=</a:t>
            </a:r>
            <a:r>
              <a:rPr lang="en-US" altLang="zh-CN" dirty="0">
                <a:solidFill>
                  <a:srgbClr val="FF0000"/>
                </a:solidFill>
              </a:rPr>
              <a:t>	</a:t>
            </a:r>
            <a:r>
              <a:rPr lang="en-US" altLang="zh-CN" dirty="0"/>
              <a:t>	</a:t>
            </a:r>
            <a:r>
              <a:rPr lang="zh-CN" altLang="en-US" dirty="0"/>
              <a:t>例如 </a:t>
            </a:r>
            <a:r>
              <a:rPr lang="en-US" altLang="zh-CN" dirty="0" smtClean="0"/>
              <a:t>a &lt;= b</a:t>
            </a:r>
          </a:p>
          <a:p>
            <a:pPr marL="400050" lvl="1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==</a:t>
            </a:r>
            <a:r>
              <a:rPr lang="en-US" altLang="zh-CN" dirty="0">
                <a:solidFill>
                  <a:srgbClr val="FF0000"/>
                </a:solidFill>
              </a:rPr>
              <a:t>	</a:t>
            </a:r>
            <a:r>
              <a:rPr lang="en-US" altLang="zh-CN" dirty="0"/>
              <a:t>	</a:t>
            </a:r>
            <a:r>
              <a:rPr lang="zh-CN" altLang="en-US" dirty="0"/>
              <a:t>例如 </a:t>
            </a:r>
            <a:r>
              <a:rPr lang="en-US" altLang="zh-CN" dirty="0" smtClean="0"/>
              <a:t>a == b   </a:t>
            </a:r>
            <a:r>
              <a:rPr lang="zh-CN" altLang="en-US" dirty="0" smtClean="0">
                <a:solidFill>
                  <a:schemeClr val="tx1"/>
                </a:solidFill>
              </a:rPr>
              <a:t>注意区分 </a:t>
            </a:r>
            <a:r>
              <a:rPr lang="en-US" altLang="zh-CN" dirty="0" smtClean="0">
                <a:solidFill>
                  <a:srgbClr val="FF0000"/>
                </a:solidFill>
              </a:rPr>
              <a:t>=</a:t>
            </a:r>
            <a:r>
              <a:rPr lang="en-US" altLang="zh-CN" dirty="0" smtClean="0"/>
              <a:t> </a:t>
            </a:r>
            <a:r>
              <a:rPr lang="zh-CN" altLang="en-US" dirty="0" smtClean="0"/>
              <a:t>和 </a:t>
            </a:r>
            <a:r>
              <a:rPr lang="en-US" altLang="zh-CN" dirty="0" smtClean="0">
                <a:solidFill>
                  <a:srgbClr val="FF0000"/>
                </a:solidFill>
              </a:rPr>
              <a:t>==</a:t>
            </a:r>
          </a:p>
          <a:p>
            <a:pPr marL="400050" lvl="1" indent="0">
              <a:buNone/>
            </a:pPr>
            <a:r>
              <a:rPr lang="en-US" altLang="zh-CN" dirty="0">
                <a:solidFill>
                  <a:srgbClr val="FF0000"/>
                </a:solidFill>
              </a:rPr>
              <a:t>!=	</a:t>
            </a:r>
            <a:r>
              <a:rPr lang="en-US" altLang="zh-CN" dirty="0"/>
              <a:t>	</a:t>
            </a:r>
            <a:r>
              <a:rPr lang="zh-CN" altLang="en-US" dirty="0"/>
              <a:t>例如 </a:t>
            </a:r>
            <a:r>
              <a:rPr lang="en-US" altLang="zh-CN" dirty="0" smtClean="0"/>
              <a:t>a != b</a:t>
            </a:r>
            <a:endParaRPr lang="zh-CN" altLang="en-US" dirty="0" smtClean="0"/>
          </a:p>
        </p:txBody>
      </p:sp>
      <p:sp>
        <p:nvSpPr>
          <p:cNvPr id="20485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166D2E6D-973C-469D-B967-0EF871E202BE}" type="slidenum">
              <a:rPr lang="zh-CN" altLang="en-US" smtClean="0"/>
              <a:pPr/>
              <a:t>26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653744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运用关系表达式</a:t>
            </a:r>
          </a:p>
        </p:txBody>
      </p:sp>
      <p:sp>
        <p:nvSpPr>
          <p:cNvPr id="357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判断 </a:t>
            </a:r>
            <a:r>
              <a:rPr lang="en-US" altLang="zh-CN" dirty="0" smtClean="0"/>
              <a:t>x </a:t>
            </a:r>
            <a:r>
              <a:rPr lang="zh-CN" altLang="en-US" dirty="0" smtClean="0"/>
              <a:t>是否为负数</a:t>
            </a: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sz="3600" dirty="0" smtClean="0"/>
              <a:t>x &lt; 0</a:t>
            </a:r>
          </a:p>
          <a:p>
            <a:r>
              <a:rPr lang="zh-CN" altLang="en-US" dirty="0"/>
              <a:t>判断 </a:t>
            </a:r>
            <a:r>
              <a:rPr lang="en-US" altLang="zh-CN" dirty="0"/>
              <a:t>x </a:t>
            </a:r>
            <a:r>
              <a:rPr lang="zh-CN" altLang="en-US" dirty="0" smtClean="0"/>
              <a:t>是否为</a:t>
            </a:r>
            <a:r>
              <a:rPr lang="zh-CN" altLang="en-US" dirty="0"/>
              <a:t>零</a:t>
            </a:r>
            <a:endParaRPr lang="en-US" altLang="zh-CN" dirty="0"/>
          </a:p>
          <a:p>
            <a:pPr marL="457200" lvl="1" indent="0">
              <a:buNone/>
            </a:pPr>
            <a:r>
              <a:rPr lang="en-US" altLang="zh-CN" sz="3600" dirty="0"/>
              <a:t>x </a:t>
            </a:r>
            <a:r>
              <a:rPr lang="en-US" altLang="zh-CN" sz="3600" dirty="0" smtClean="0"/>
              <a:t>== </a:t>
            </a:r>
            <a:r>
              <a:rPr lang="en-US" altLang="zh-CN" sz="3600" dirty="0"/>
              <a:t>0</a:t>
            </a:r>
          </a:p>
          <a:p>
            <a:r>
              <a:rPr lang="zh-CN" altLang="en-US" dirty="0" smtClean="0"/>
              <a:t>判断 </a:t>
            </a:r>
            <a:r>
              <a:rPr lang="en-US" altLang="zh-CN" dirty="0" smtClean="0"/>
              <a:t>x </a:t>
            </a:r>
            <a:r>
              <a:rPr lang="zh-CN" altLang="en-US" dirty="0" smtClean="0"/>
              <a:t>是否不为零</a:t>
            </a: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sz="3600" dirty="0" smtClean="0"/>
              <a:t>x != 0</a:t>
            </a:r>
            <a:endParaRPr lang="en-US" altLang="zh-CN" sz="3600" dirty="0"/>
          </a:p>
        </p:txBody>
      </p:sp>
      <p:sp>
        <p:nvSpPr>
          <p:cNvPr id="21509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4756CAF0-E0EF-40C9-BCC7-0F6B30895CD2}" type="slidenum">
              <a:rPr lang="zh-CN" altLang="en-US" smtClean="0"/>
              <a:pPr/>
              <a:t>27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908549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7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7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57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2.3.3  </a:t>
            </a:r>
            <a:r>
              <a:rPr lang="en-US" altLang="zh-CN" dirty="0" smtClean="0"/>
              <a:t>if-else</a:t>
            </a:r>
            <a:r>
              <a:rPr lang="zh-CN" altLang="en-US" dirty="0" smtClean="0"/>
              <a:t>语句</a:t>
            </a:r>
          </a:p>
        </p:txBody>
      </p:sp>
      <p:sp>
        <p:nvSpPr>
          <p:cNvPr id="35840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899592" y="1600201"/>
            <a:ext cx="4752528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dirty="0" smtClean="0"/>
              <a:t>if ( </a:t>
            </a:r>
            <a:r>
              <a:rPr lang="zh-CN" altLang="en-US" dirty="0" smtClean="0"/>
              <a:t>表达式 )</a:t>
            </a:r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zh-CN" altLang="en-US" dirty="0" smtClean="0"/>
              <a:t>语句1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else</a:t>
            </a:r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zh-CN" altLang="en-US" dirty="0" smtClean="0"/>
              <a:t>语句2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>
                <a:solidFill>
                  <a:srgbClr val="CC0066"/>
                </a:solidFill>
              </a:rPr>
              <a:t>if</a:t>
            </a:r>
            <a:r>
              <a:rPr lang="en-US" altLang="zh-CN" dirty="0"/>
              <a:t>(x &lt;= 15) </a:t>
            </a:r>
          </a:p>
          <a:p>
            <a:pPr marL="0" indent="0">
              <a:buNone/>
            </a:pPr>
            <a:r>
              <a:rPr lang="en-US" altLang="zh-CN" dirty="0"/>
              <a:t>    y = 4 * x / 3; </a:t>
            </a:r>
            <a:endParaRPr lang="en-US" altLang="zh-CN" dirty="0">
              <a:solidFill>
                <a:schemeClr val="bg2"/>
              </a:solidFill>
            </a:endParaRPr>
          </a:p>
          <a:p>
            <a:pPr marL="0" indent="0">
              <a:buNone/>
            </a:pPr>
            <a:r>
              <a:rPr lang="en-US" altLang="zh-CN" dirty="0">
                <a:solidFill>
                  <a:srgbClr val="CC0066"/>
                </a:solidFill>
              </a:rPr>
              <a:t>else</a:t>
            </a:r>
            <a:r>
              <a:rPr lang="en-US" altLang="zh-CN" dirty="0"/>
              <a:t> </a:t>
            </a:r>
          </a:p>
          <a:p>
            <a:pPr marL="0" indent="0">
              <a:buNone/>
            </a:pPr>
            <a:r>
              <a:rPr lang="en-US" altLang="zh-CN" dirty="0"/>
              <a:t>    y = 2.5 * x - 10.5;</a:t>
            </a:r>
            <a:endParaRPr lang="zh-CN" altLang="en-US" dirty="0"/>
          </a:p>
          <a:p>
            <a:pPr marL="0" indent="0">
              <a:buNone/>
            </a:pPr>
            <a:endParaRPr lang="zh-CN" altLang="en-US" dirty="0" smtClean="0"/>
          </a:p>
        </p:txBody>
      </p:sp>
      <p:sp>
        <p:nvSpPr>
          <p:cNvPr id="22534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BBFE81F2-B815-427C-A895-C28259CD895C}" type="slidenum">
              <a:rPr lang="zh-CN" altLang="en-US" smtClean="0"/>
              <a:pPr/>
              <a:t>28</a:t>
            </a:fld>
            <a:endParaRPr lang="en-US" altLang="zh-CN" smtClean="0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396343" y="1620837"/>
            <a:ext cx="3600450" cy="437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476250" indent="-476250"/>
            <a:endParaRPr lang="zh-CN" altLang="en-US" sz="2800" b="1" dirty="0"/>
          </a:p>
        </p:txBody>
      </p:sp>
      <p:grpSp>
        <p:nvGrpSpPr>
          <p:cNvPr id="358405" name="Group 5"/>
          <p:cNvGrpSpPr>
            <a:grpSpLocks/>
          </p:cNvGrpSpPr>
          <p:nvPr/>
        </p:nvGrpSpPr>
        <p:grpSpPr bwMode="auto">
          <a:xfrm>
            <a:off x="4348885" y="1360429"/>
            <a:ext cx="3651246" cy="3019425"/>
            <a:chOff x="1632" y="2082"/>
            <a:chExt cx="2847" cy="1902"/>
          </a:xfrm>
        </p:grpSpPr>
        <p:sp>
          <p:nvSpPr>
            <p:cNvPr id="22535" name="Line 6"/>
            <p:cNvSpPr>
              <a:spLocks noChangeShapeType="1"/>
            </p:cNvSpPr>
            <p:nvPr/>
          </p:nvSpPr>
          <p:spPr bwMode="auto">
            <a:xfrm>
              <a:off x="3031" y="2082"/>
              <a:ext cx="0" cy="384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36" name="AutoShape 7"/>
            <p:cNvSpPr>
              <a:spLocks noChangeArrowheads="1"/>
            </p:cNvSpPr>
            <p:nvPr/>
          </p:nvSpPr>
          <p:spPr bwMode="auto">
            <a:xfrm>
              <a:off x="2352" y="2467"/>
              <a:ext cx="1392" cy="432"/>
            </a:xfrm>
            <a:prstGeom prst="diamond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zh-CN" altLang="en-US" b="1" dirty="0" smtClean="0">
                  <a:latin typeface="Times New Roman" pitchFamily="18" charset="0"/>
                </a:rPr>
                <a:t>表达式</a:t>
              </a:r>
              <a:endParaRPr lang="zh-CN" altLang="en-US" b="1" dirty="0">
                <a:latin typeface="Times New Roman" pitchFamily="18" charset="0"/>
              </a:endParaRPr>
            </a:p>
          </p:txBody>
        </p:sp>
        <p:sp>
          <p:nvSpPr>
            <p:cNvPr id="22537" name="Text Box 8"/>
            <p:cNvSpPr txBox="1">
              <a:spLocks noChangeArrowheads="1"/>
            </p:cNvSpPr>
            <p:nvPr/>
          </p:nvSpPr>
          <p:spPr bwMode="auto">
            <a:xfrm>
              <a:off x="1632" y="3120"/>
              <a:ext cx="657" cy="252"/>
            </a:xfrm>
            <a:prstGeom prst="rect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000" b="1" dirty="0">
                  <a:latin typeface="Times New Roman" pitchFamily="18" charset="0"/>
                </a:rPr>
                <a:t>语句</a:t>
              </a:r>
              <a:r>
                <a:rPr lang="zh-CN" altLang="en-US" sz="2000" b="1" dirty="0" smtClean="0">
                  <a:latin typeface="Times New Roman" pitchFamily="18" charset="0"/>
                </a:rPr>
                <a:t>1</a:t>
              </a:r>
              <a:endParaRPr lang="zh-CN" altLang="en-US" sz="2000" b="1" dirty="0">
                <a:latin typeface="Times New Roman" pitchFamily="18" charset="0"/>
              </a:endParaRPr>
            </a:p>
          </p:txBody>
        </p:sp>
        <p:sp>
          <p:nvSpPr>
            <p:cNvPr id="22539" name="Text Box 10"/>
            <p:cNvSpPr txBox="1">
              <a:spLocks noChangeArrowheads="1"/>
            </p:cNvSpPr>
            <p:nvPr/>
          </p:nvSpPr>
          <p:spPr bwMode="auto">
            <a:xfrm>
              <a:off x="3807" y="3120"/>
              <a:ext cx="672" cy="256"/>
            </a:xfrm>
            <a:prstGeom prst="rect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000" b="1" dirty="0">
                  <a:latin typeface="Times New Roman" pitchFamily="18" charset="0"/>
                </a:rPr>
                <a:t>语句2</a:t>
              </a:r>
            </a:p>
          </p:txBody>
        </p:sp>
        <p:sp>
          <p:nvSpPr>
            <p:cNvPr id="22540" name="Line 11"/>
            <p:cNvSpPr>
              <a:spLocks noChangeShapeType="1"/>
            </p:cNvSpPr>
            <p:nvPr/>
          </p:nvSpPr>
          <p:spPr bwMode="auto">
            <a:xfrm>
              <a:off x="1968" y="2688"/>
              <a:ext cx="384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41" name="Line 12"/>
            <p:cNvSpPr>
              <a:spLocks noChangeShapeType="1"/>
            </p:cNvSpPr>
            <p:nvPr/>
          </p:nvSpPr>
          <p:spPr bwMode="auto">
            <a:xfrm>
              <a:off x="1968" y="2688"/>
              <a:ext cx="0" cy="432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42" name="Line 13"/>
            <p:cNvSpPr>
              <a:spLocks noChangeShapeType="1"/>
            </p:cNvSpPr>
            <p:nvPr/>
          </p:nvSpPr>
          <p:spPr bwMode="auto">
            <a:xfrm>
              <a:off x="3744" y="2688"/>
              <a:ext cx="384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43" name="Line 14"/>
            <p:cNvSpPr>
              <a:spLocks noChangeShapeType="1"/>
            </p:cNvSpPr>
            <p:nvPr/>
          </p:nvSpPr>
          <p:spPr bwMode="auto">
            <a:xfrm>
              <a:off x="4128" y="2688"/>
              <a:ext cx="0" cy="432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44" name="Line 15"/>
            <p:cNvSpPr>
              <a:spLocks noChangeShapeType="1"/>
            </p:cNvSpPr>
            <p:nvPr/>
          </p:nvSpPr>
          <p:spPr bwMode="auto">
            <a:xfrm>
              <a:off x="1968" y="3408"/>
              <a:ext cx="0" cy="24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45" name="Line 16"/>
            <p:cNvSpPr>
              <a:spLocks noChangeShapeType="1"/>
            </p:cNvSpPr>
            <p:nvPr/>
          </p:nvSpPr>
          <p:spPr bwMode="auto">
            <a:xfrm>
              <a:off x="4128" y="3408"/>
              <a:ext cx="0" cy="24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46" name="Line 17"/>
            <p:cNvSpPr>
              <a:spLocks noChangeShapeType="1"/>
            </p:cNvSpPr>
            <p:nvPr/>
          </p:nvSpPr>
          <p:spPr bwMode="auto">
            <a:xfrm>
              <a:off x="1968" y="3648"/>
              <a:ext cx="2160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47" name="Line 18"/>
            <p:cNvSpPr>
              <a:spLocks noChangeShapeType="1"/>
            </p:cNvSpPr>
            <p:nvPr/>
          </p:nvSpPr>
          <p:spPr bwMode="auto">
            <a:xfrm>
              <a:off x="3024" y="3648"/>
              <a:ext cx="0" cy="336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48" name="Text Box 19"/>
            <p:cNvSpPr txBox="1">
              <a:spLocks noChangeArrowheads="1"/>
            </p:cNvSpPr>
            <p:nvPr/>
          </p:nvSpPr>
          <p:spPr bwMode="auto">
            <a:xfrm>
              <a:off x="1968" y="2400"/>
              <a:ext cx="3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000" b="1">
                  <a:latin typeface="Times New Roman" pitchFamily="18" charset="0"/>
                </a:rPr>
                <a:t>真</a:t>
              </a:r>
            </a:p>
          </p:txBody>
        </p:sp>
        <p:sp>
          <p:nvSpPr>
            <p:cNvPr id="22549" name="Text Box 20"/>
            <p:cNvSpPr txBox="1">
              <a:spLocks noChangeArrowheads="1"/>
            </p:cNvSpPr>
            <p:nvPr/>
          </p:nvSpPr>
          <p:spPr bwMode="auto">
            <a:xfrm>
              <a:off x="3840" y="2400"/>
              <a:ext cx="3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000" b="1">
                  <a:latin typeface="Times New Roman" pitchFamily="18" charset="0"/>
                </a:rPr>
                <a:t>假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80137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58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58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58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58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03" grpId="0" uiExpand="1" build="p" bldLvl="2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计算二分段函数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3717032"/>
            <a:ext cx="3754437" cy="28083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if (</a:t>
            </a:r>
            <a:r>
              <a:rPr lang="zh-CN" altLang="en-US" dirty="0" smtClean="0">
                <a:solidFill>
                  <a:srgbClr val="FFFF00"/>
                </a:solidFill>
              </a:rPr>
              <a:t>表达式)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    </a:t>
            </a:r>
            <a:r>
              <a:rPr lang="zh-CN" altLang="en-US" dirty="0" smtClean="0">
                <a:solidFill>
                  <a:srgbClr val="FFFF00"/>
                </a:solidFill>
              </a:rPr>
              <a:t>语句1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else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    </a:t>
            </a:r>
            <a:r>
              <a:rPr lang="zh-CN" altLang="en-US" dirty="0" smtClean="0">
                <a:solidFill>
                  <a:srgbClr val="FFFF00"/>
                </a:solidFill>
              </a:rPr>
              <a:t>语句2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zh-CN" altLang="en-US" dirty="0" smtClean="0">
              <a:solidFill>
                <a:srgbClr val="FFFF00"/>
              </a:solidFill>
            </a:endParaRPr>
          </a:p>
          <a:p>
            <a:pPr marL="457200" lvl="1" indent="0">
              <a:buNone/>
            </a:pPr>
            <a:endParaRPr lang="en-US" altLang="zh-CN" dirty="0" smtClean="0"/>
          </a:p>
        </p:txBody>
      </p:sp>
      <p:sp>
        <p:nvSpPr>
          <p:cNvPr id="2356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F4151F9B-E1F1-4F95-9E9C-5F1603AAC820}" type="slidenum">
              <a:rPr lang="zh-CN" altLang="en-US" smtClean="0"/>
              <a:pPr/>
              <a:t>29</a:t>
            </a:fld>
            <a:endParaRPr lang="en-US" altLang="zh-CN" smtClean="0"/>
          </a:p>
        </p:txBody>
      </p:sp>
      <p:sp>
        <p:nvSpPr>
          <p:cNvPr id="359431" name="Rectangle 7"/>
          <p:cNvSpPr>
            <a:spLocks noChangeArrowheads="1"/>
          </p:cNvSpPr>
          <p:nvPr/>
        </p:nvSpPr>
        <p:spPr bwMode="auto">
          <a:xfrm>
            <a:off x="468313" y="3860800"/>
            <a:ext cx="4464050" cy="2520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kumimoji="1" lang="en-US" altLang="zh-CN" sz="3200" b="1"/>
          </a:p>
        </p:txBody>
      </p:sp>
      <p:sp>
        <p:nvSpPr>
          <p:cNvPr id="23558" name="Rectangle 9"/>
          <p:cNvSpPr>
            <a:spLocks noChangeArrowheads="1"/>
          </p:cNvSpPr>
          <p:nvPr/>
        </p:nvSpPr>
        <p:spPr bwMode="auto">
          <a:xfrm>
            <a:off x="0" y="31543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endParaRPr lang="zh-CN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矩形 1"/>
              <p:cNvSpPr/>
              <p:nvPr/>
            </p:nvSpPr>
            <p:spPr>
              <a:xfrm>
                <a:off x="542256" y="1672619"/>
                <a:ext cx="3438057" cy="14868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b="1" i="1">
                          <a:latin typeface="Cambria Math"/>
                        </a:rPr>
                        <m:t>𝐟</m:t>
                      </m:r>
                      <m:d>
                        <m:dPr>
                          <m:ctrlPr>
                            <a:rPr lang="zh-CN" altLang="zh-CN" sz="2400" b="1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altLang="zh-CN" sz="2400" b="1" i="1"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US" altLang="zh-CN" sz="2400" b="1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zh-CN" altLang="zh-CN" sz="2400" b="1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altLang="zh-CN" sz="2400" b="1" i="1">
                              <a:latin typeface="Cambria Math"/>
                            </a:rPr>
                            <m:t> </m:t>
                          </m:r>
                          <m:r>
                            <a:rPr lang="en-US" altLang="zh-CN" sz="2400" b="1" i="1" smtClean="0">
                              <a:latin typeface="Cambria Math"/>
                            </a:rPr>
                            <m:t>  </m:t>
                          </m:r>
                          <m:eqArr>
                            <m:eqArrPr>
                              <m:ctrlPr>
                                <a:rPr lang="zh-CN" altLang="zh-CN" sz="2400" b="1" i="1">
                                  <a:latin typeface="Cambria Math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zh-CN" altLang="zh-CN" sz="2400" b="1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2400" b="1" i="1">
                                      <a:latin typeface="Cambria Math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altLang="zh-CN" sz="2400" b="1" i="1">
                                      <a:latin typeface="Cambria Math"/>
                                    </a:rPr>
                                    <m:t>𝒙</m:t>
                                  </m:r>
                                </m:den>
                              </m:f>
                              <m:r>
                                <a:rPr lang="en-US" altLang="zh-CN" sz="2400" b="1" i="1">
                                  <a:latin typeface="Cambria Math"/>
                                </a:rPr>
                                <m:t>        </m:t>
                              </m:r>
                              <m:r>
                                <a:rPr lang="en-US" altLang="zh-CN" sz="2400" b="1" i="1"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altLang="zh-CN" sz="2400" b="1" i="1">
                                  <a:latin typeface="Cambria Math"/>
                                </a:rPr>
                                <m:t>≠</m:t>
                              </m:r>
                              <m:r>
                                <a:rPr lang="en-US" altLang="zh-CN" sz="2400" b="1" i="1">
                                  <a:latin typeface="Cambria Math"/>
                                </a:rPr>
                                <m:t>𝟎</m:t>
                              </m:r>
                            </m:e>
                            <m:e/>
                            <m:e>
                              <m:r>
                                <a:rPr lang="en-US" altLang="zh-CN" sz="2400" b="1" i="1">
                                  <a:latin typeface="Cambria Math"/>
                                </a:rPr>
                                <m:t>𝟎</m:t>
                              </m:r>
                              <m:r>
                                <a:rPr lang="en-US" altLang="zh-CN" sz="2400" b="1" i="1">
                                  <a:latin typeface="Cambria Math"/>
                                </a:rPr>
                                <m:t>        </m:t>
                              </m:r>
                              <m:r>
                                <a:rPr lang="en-US" altLang="zh-CN" sz="2400" b="1" i="1"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altLang="zh-CN" sz="2400" b="1" i="1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altLang="zh-CN" sz="2400" b="1" i="1">
                                  <a:latin typeface="Cambria Math"/>
                                </a:rPr>
                                <m:t>𝟎</m:t>
                              </m:r>
                            </m:e>
                          </m:eqArr>
                          <m:r>
                            <a:rPr lang="en-US" altLang="zh-CN" sz="2400" b="1" i="1">
                              <a:latin typeface="Cambria Math"/>
                            </a:rPr>
                            <m:t>    </m:t>
                          </m:r>
                        </m:e>
                      </m:d>
                    </m:oMath>
                  </m:oMathPara>
                </a14:m>
                <a:endParaRPr lang="zh-CN" altLang="en-US" sz="2400" b="1" dirty="0"/>
              </a:p>
            </p:txBody>
          </p:sp>
        </mc:Choice>
        <mc:Fallback xmlns="">
          <p:sp>
            <p:nvSpPr>
              <p:cNvPr id="2" name="矩形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256" y="1672619"/>
                <a:ext cx="3438057" cy="148688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ectangle 3"/>
          <p:cNvSpPr txBox="1">
            <a:spLocks noChangeArrowheads="1"/>
          </p:cNvSpPr>
          <p:nvPr/>
        </p:nvSpPr>
        <p:spPr>
          <a:xfrm>
            <a:off x="4788024" y="3717032"/>
            <a:ext cx="3754437" cy="2498740"/>
          </a:xfrm>
          <a:prstGeom prst="rect">
            <a:avLst/>
          </a:prstGeom>
        </p:spPr>
        <p:txBody>
          <a:bodyPr vert="horz" rtlCol="0">
            <a:norm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"/>
              <a:defRPr kumimoji="0" sz="32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"/>
              <a:defRPr kumimoji="0" sz="2800" kern="120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"/>
              <a:defRPr kumimoji="0" sz="24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"/>
              <a:defRPr kumimoji="0" sz="2000" kern="120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"/>
              <a:defRPr kumimoji="0" sz="20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altLang="zh-CN" dirty="0" smtClean="0"/>
              <a:t>if( x != 0 )</a:t>
            </a:r>
            <a:endParaRPr lang="zh-CN" altLang="en-US" dirty="0" smtClean="0"/>
          </a:p>
          <a:p>
            <a:pPr marL="0" indent="0">
              <a:buFont typeface="Wingdings 2"/>
              <a:buNone/>
            </a:pPr>
            <a:r>
              <a:rPr lang="zh-CN" altLang="en-US" dirty="0" smtClean="0"/>
              <a:t>    </a:t>
            </a:r>
            <a:r>
              <a:rPr lang="en-US" altLang="zh-CN" dirty="0" smtClean="0"/>
              <a:t>y = 1/x;</a:t>
            </a:r>
          </a:p>
          <a:p>
            <a:pPr marL="0" indent="0">
              <a:buFont typeface="Wingdings 2"/>
              <a:buNone/>
            </a:pPr>
            <a:r>
              <a:rPr lang="en-US" altLang="zh-CN" dirty="0" smtClean="0"/>
              <a:t>else </a:t>
            </a:r>
          </a:p>
          <a:p>
            <a:pPr marL="0" indent="0">
              <a:buFont typeface="Wingdings 2"/>
              <a:buNone/>
            </a:pPr>
            <a:r>
              <a:rPr lang="en-US" altLang="zh-CN" dirty="0" smtClean="0"/>
              <a:t>    y = 0;</a:t>
            </a:r>
            <a:endParaRPr lang="zh-CN" altLang="en-US" dirty="0" smtClean="0"/>
          </a:p>
          <a:p>
            <a:pPr marL="0" indent="0">
              <a:buFont typeface="Wingdings 2"/>
              <a:buNone/>
            </a:pPr>
            <a:endParaRPr lang="zh-CN" altLang="en-US" dirty="0" smtClean="0"/>
          </a:p>
          <a:p>
            <a:pPr marL="457200" lvl="1" indent="0">
              <a:buFont typeface="Wingdings 2"/>
              <a:buNone/>
            </a:pPr>
            <a:endParaRPr lang="en-US" altLang="zh-CN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924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实验课主要问题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zh-CN" altLang="en-US" dirty="0" smtClean="0"/>
              <a:t>代码</a:t>
            </a:r>
            <a:r>
              <a:rPr lang="zh-CN" altLang="en-US" dirty="0" smtClean="0"/>
              <a:t>编写习惯</a:t>
            </a:r>
            <a:endParaRPr lang="en-US" altLang="zh-CN" dirty="0" smtClean="0"/>
          </a:p>
          <a:p>
            <a:pPr lvl="1"/>
            <a:r>
              <a:rPr lang="zh-CN" altLang="en-US" dirty="0">
                <a:solidFill>
                  <a:srgbClr val="FF0000"/>
                </a:solidFill>
              </a:rPr>
              <a:t>缩进，对齐，大</a:t>
            </a:r>
            <a:r>
              <a:rPr lang="zh-CN" altLang="en-US" dirty="0" smtClean="0">
                <a:solidFill>
                  <a:srgbClr val="FF0000"/>
                </a:solidFill>
              </a:rPr>
              <a:t>小写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en-US" altLang="zh-CN" dirty="0"/>
              <a:t>if </a:t>
            </a:r>
            <a:r>
              <a:rPr lang="zh-CN" altLang="en-US" dirty="0"/>
              <a:t>语句</a:t>
            </a:r>
            <a:r>
              <a:rPr lang="zh-CN" altLang="en-US" dirty="0" smtClean="0"/>
              <a:t>缩进</a:t>
            </a: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 smtClean="0"/>
              <a:t>if( a&lt;b )</a:t>
            </a:r>
          </a:p>
          <a:p>
            <a:pPr marL="457200" lvl="1" indent="0">
              <a:buNone/>
            </a:pPr>
            <a:r>
              <a:rPr lang="en-US" altLang="zh-CN" dirty="0"/>
              <a:t>	</a:t>
            </a:r>
            <a:r>
              <a:rPr lang="en-US" altLang="zh-CN" dirty="0" smtClean="0"/>
              <a:t>  max = a;   </a:t>
            </a:r>
          </a:p>
          <a:p>
            <a:pPr marL="457200" lvl="1" indent="0">
              <a:buNone/>
            </a:pPr>
            <a:r>
              <a:rPr lang="en-US" altLang="zh-CN" dirty="0" smtClean="0"/>
              <a:t>else</a:t>
            </a:r>
          </a:p>
          <a:p>
            <a:pPr marL="457200" lvl="1" indent="0">
              <a:buNone/>
            </a:pPr>
            <a:r>
              <a:rPr lang="en-US" altLang="zh-CN" dirty="0" smtClean="0"/>
              <a:t>    max = b;</a:t>
            </a:r>
          </a:p>
          <a:p>
            <a:pPr marL="514350" indent="-457200"/>
            <a:r>
              <a:rPr lang="zh-CN" altLang="en-US" sz="3600" dirty="0">
                <a:solidFill>
                  <a:schemeClr val="tx1"/>
                </a:solidFill>
              </a:rPr>
              <a:t>语句 </a:t>
            </a:r>
            <a:r>
              <a:rPr lang="en-US" altLang="zh-CN" sz="3600" dirty="0">
                <a:solidFill>
                  <a:schemeClr val="tx1"/>
                </a:solidFill>
              </a:rPr>
              <a:t>max = a </a:t>
            </a:r>
            <a:r>
              <a:rPr lang="zh-CN" altLang="en-US" sz="3600" dirty="0">
                <a:solidFill>
                  <a:schemeClr val="tx1"/>
                </a:solidFill>
              </a:rPr>
              <a:t>和 </a:t>
            </a:r>
            <a:r>
              <a:rPr lang="en-US" altLang="zh-CN" sz="3600" dirty="0">
                <a:solidFill>
                  <a:schemeClr val="tx1"/>
                </a:solidFill>
              </a:rPr>
              <a:t>max = b</a:t>
            </a:r>
            <a:r>
              <a:rPr lang="zh-CN" altLang="en-US" sz="3600" dirty="0">
                <a:solidFill>
                  <a:schemeClr val="tx1"/>
                </a:solidFill>
              </a:rPr>
              <a:t>必须往右缩进去</a:t>
            </a:r>
            <a:endParaRPr lang="en-US" altLang="zh-CN" sz="3600" dirty="0">
              <a:solidFill>
                <a:schemeClr val="tx1"/>
              </a:solidFill>
            </a:endParaRPr>
          </a:p>
          <a:p>
            <a:pPr marL="514350" indent="-457200"/>
            <a:r>
              <a:rPr lang="zh-CN" altLang="en-US" sz="3600" dirty="0">
                <a:solidFill>
                  <a:schemeClr val="tx1"/>
                </a:solidFill>
              </a:rPr>
              <a:t>缩进的空格数量可以自己决定，一般为</a:t>
            </a:r>
            <a:r>
              <a:rPr lang="en-US" altLang="zh-CN" sz="3600" dirty="0">
                <a:solidFill>
                  <a:schemeClr val="tx1"/>
                </a:solidFill>
              </a:rPr>
              <a:t>4</a:t>
            </a:r>
            <a:r>
              <a:rPr lang="zh-CN" altLang="en-US" sz="3600" dirty="0">
                <a:solidFill>
                  <a:schemeClr val="tx1"/>
                </a:solidFill>
              </a:rPr>
              <a:t>个空格，而且整个文件统一。</a:t>
            </a:r>
            <a:endParaRPr lang="en-US" altLang="zh-CN" sz="3600" dirty="0">
              <a:solidFill>
                <a:schemeClr val="tx1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7698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2.3.4  格式化输入函数</a:t>
            </a:r>
            <a:r>
              <a:rPr lang="en-US" altLang="zh-CN" smtClean="0"/>
              <a:t>scanf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sz="2800" dirty="0" err="1" smtClean="0"/>
              <a:t>scanf</a:t>
            </a:r>
            <a:r>
              <a:rPr lang="en-US" altLang="zh-CN" sz="2800" dirty="0" smtClean="0"/>
              <a:t>(</a:t>
            </a:r>
            <a:r>
              <a:rPr lang="zh-CN" altLang="en-US" sz="2800" dirty="0"/>
              <a:t>格式字符串, 输入参数1, </a:t>
            </a:r>
            <a:r>
              <a:rPr lang="zh-CN" altLang="en-US" sz="2800" dirty="0" smtClean="0"/>
              <a:t>… , 输入参数</a:t>
            </a:r>
            <a:r>
              <a:rPr lang="en-US" altLang="zh-CN" sz="2800" dirty="0" smtClean="0"/>
              <a:t>n);</a:t>
            </a:r>
          </a:p>
          <a:p>
            <a:pPr marL="0" indent="0">
              <a:buNone/>
            </a:pPr>
            <a:endParaRPr lang="en-US" altLang="zh-CN" sz="2800" dirty="0"/>
          </a:p>
          <a:p>
            <a:pPr marL="0" indent="0">
              <a:buNone/>
            </a:pPr>
            <a:endParaRPr lang="en-US" altLang="zh-CN" sz="2800" dirty="0" smtClean="0"/>
          </a:p>
          <a:p>
            <a:pPr marL="0" indent="0">
              <a:buNone/>
            </a:pPr>
            <a:endParaRPr lang="en-US" altLang="zh-CN" sz="2800" dirty="0"/>
          </a:p>
          <a:p>
            <a:pPr marL="0" indent="0">
              <a:buNone/>
            </a:pPr>
            <a:endParaRPr lang="en-US" altLang="zh-CN" sz="2800" dirty="0" smtClean="0"/>
          </a:p>
          <a:p>
            <a:pPr marL="0" indent="0">
              <a:buNone/>
            </a:pPr>
            <a:endParaRPr lang="en-US" altLang="zh-CN" sz="2800" dirty="0"/>
          </a:p>
          <a:p>
            <a:pPr marL="0" indent="0">
              <a:buNone/>
            </a:pPr>
            <a:endParaRPr lang="en-US" altLang="zh-CN" sz="2800" dirty="0" smtClean="0"/>
          </a:p>
          <a:p>
            <a:pPr marL="0" indent="0">
              <a:buNone/>
            </a:pPr>
            <a:r>
              <a:rPr lang="zh-CN" altLang="en-US" sz="2800" dirty="0">
                <a:solidFill>
                  <a:srgbClr val="FF0000"/>
                </a:solidFill>
              </a:rPr>
              <a:t>总体上和输出函数</a:t>
            </a:r>
            <a:r>
              <a:rPr lang="en-US" altLang="zh-CN" sz="2800" dirty="0" err="1">
                <a:solidFill>
                  <a:srgbClr val="FF0000"/>
                </a:solidFill>
              </a:rPr>
              <a:t>printf</a:t>
            </a:r>
            <a:r>
              <a:rPr lang="zh-CN" altLang="en-US" sz="2800" dirty="0">
                <a:solidFill>
                  <a:srgbClr val="FF0000"/>
                </a:solidFill>
              </a:rPr>
              <a:t>类似：</a:t>
            </a:r>
            <a:endParaRPr lang="en-US" altLang="zh-CN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2800" dirty="0" err="1">
                <a:solidFill>
                  <a:srgbClr val="FFFF00"/>
                </a:solidFill>
              </a:rPr>
              <a:t>printf</a:t>
            </a:r>
            <a:r>
              <a:rPr lang="en-US" altLang="zh-CN" sz="2800" dirty="0">
                <a:solidFill>
                  <a:srgbClr val="FFFF00"/>
                </a:solidFill>
              </a:rPr>
              <a:t>(</a:t>
            </a:r>
            <a:r>
              <a:rPr lang="zh-CN" altLang="en-US" sz="2800" dirty="0">
                <a:solidFill>
                  <a:srgbClr val="FFFF00"/>
                </a:solidFill>
              </a:rPr>
              <a:t>格式字符串, 输出参数1, … ,输出参数</a:t>
            </a:r>
            <a:r>
              <a:rPr lang="en-US" altLang="zh-CN" sz="2800" dirty="0">
                <a:solidFill>
                  <a:srgbClr val="FFFF00"/>
                </a:solidFill>
              </a:rPr>
              <a:t>n);</a:t>
            </a:r>
          </a:p>
          <a:p>
            <a:pPr marL="0" indent="0">
              <a:buNone/>
            </a:pPr>
            <a:endParaRPr lang="zh-CN" altLang="en-US" sz="2800" dirty="0" smtClean="0"/>
          </a:p>
        </p:txBody>
      </p:sp>
      <p:sp>
        <p:nvSpPr>
          <p:cNvPr id="26632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79ADB983-88BE-4D7E-A2AD-CA8666F188A3}" type="slidenum">
              <a:rPr lang="zh-CN" altLang="en-US" smtClean="0"/>
              <a:pPr/>
              <a:t>30</a:t>
            </a:fld>
            <a:endParaRPr lang="en-US" altLang="zh-CN" smtClean="0"/>
          </a:p>
        </p:txBody>
      </p:sp>
      <p:sp>
        <p:nvSpPr>
          <p:cNvPr id="367620" name="Rectangle 4"/>
          <p:cNvSpPr>
            <a:spLocks noChangeArrowheads="1"/>
          </p:cNvSpPr>
          <p:nvPr/>
        </p:nvSpPr>
        <p:spPr bwMode="auto">
          <a:xfrm>
            <a:off x="929568" y="3645024"/>
            <a:ext cx="3347864" cy="919611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84000"/>
              </a:lnSpc>
              <a:spcBef>
                <a:spcPct val="20000"/>
              </a:spcBef>
              <a:buClr>
                <a:srgbClr val="33CCCC"/>
              </a:buClr>
              <a:buSzPct val="110000"/>
            </a:pPr>
            <a:r>
              <a:rPr kumimoji="1" lang="zh-CN" altLang="en-US" sz="3200" b="1" dirty="0">
                <a:latin typeface="宋体" charset="-122"/>
              </a:rPr>
              <a:t>用双引号括起来，表示输入的格式</a:t>
            </a:r>
            <a:endParaRPr kumimoji="1" lang="zh-CN" altLang="en-US" sz="2800" b="1" dirty="0"/>
          </a:p>
        </p:txBody>
      </p:sp>
      <p:sp>
        <p:nvSpPr>
          <p:cNvPr id="367621" name="Line 5"/>
          <p:cNvSpPr>
            <a:spLocks noChangeShapeType="1"/>
          </p:cNvSpPr>
          <p:nvPr/>
        </p:nvSpPr>
        <p:spPr bwMode="auto">
          <a:xfrm flipV="1">
            <a:off x="2603500" y="2073954"/>
            <a:ext cx="0" cy="1571070"/>
          </a:xfrm>
          <a:prstGeom prst="line">
            <a:avLst/>
          </a:prstGeom>
          <a:noFill/>
          <a:ln w="38100" cap="sq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zh-CN" altLang="en-US"/>
          </a:p>
        </p:txBody>
      </p:sp>
      <p:sp>
        <p:nvSpPr>
          <p:cNvPr id="367622" name="Rectangle 6"/>
          <p:cNvSpPr>
            <a:spLocks noChangeArrowheads="1"/>
          </p:cNvSpPr>
          <p:nvPr/>
        </p:nvSpPr>
        <p:spPr bwMode="auto">
          <a:xfrm>
            <a:off x="3635896" y="2800350"/>
            <a:ext cx="2241550" cy="514350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4000"/>
              </a:lnSpc>
              <a:spcBef>
                <a:spcPct val="20000"/>
              </a:spcBef>
              <a:buClr>
                <a:srgbClr val="33CCCC"/>
              </a:buClr>
              <a:buSzPct val="110000"/>
            </a:pPr>
            <a:r>
              <a:rPr kumimoji="1" lang="zh-CN" altLang="en-US" sz="3200" b="1">
                <a:latin typeface="宋体" charset="-122"/>
              </a:rPr>
              <a:t>变量地址</a:t>
            </a:r>
          </a:p>
        </p:txBody>
      </p:sp>
      <p:sp>
        <p:nvSpPr>
          <p:cNvPr id="367623" name="Line 7"/>
          <p:cNvSpPr>
            <a:spLocks noChangeShapeType="1"/>
          </p:cNvSpPr>
          <p:nvPr/>
        </p:nvSpPr>
        <p:spPr bwMode="auto">
          <a:xfrm flipH="1" flipV="1">
            <a:off x="4525416" y="2019273"/>
            <a:ext cx="0" cy="695727"/>
          </a:xfrm>
          <a:prstGeom prst="line">
            <a:avLst/>
          </a:prstGeom>
          <a:noFill/>
          <a:ln w="38100" cap="sq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zh-CN" altLang="en-US"/>
          </a:p>
        </p:txBody>
      </p:sp>
      <p:sp>
        <p:nvSpPr>
          <p:cNvPr id="12" name="Line 7"/>
          <p:cNvSpPr>
            <a:spLocks noChangeShapeType="1"/>
          </p:cNvSpPr>
          <p:nvPr/>
        </p:nvSpPr>
        <p:spPr bwMode="auto">
          <a:xfrm flipV="1">
            <a:off x="5724128" y="2019272"/>
            <a:ext cx="1440160" cy="695727"/>
          </a:xfrm>
          <a:prstGeom prst="line">
            <a:avLst/>
          </a:prstGeom>
          <a:noFill/>
          <a:ln w="38100" cap="sq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572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7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7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7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7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76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7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67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67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67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67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67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67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619" grpId="0" uiExpand="1" build="p" bldLvl="2" autoUpdateAnimBg="0"/>
      <p:bldP spid="367620" grpId="0" animBg="1"/>
      <p:bldP spid="367621" grpId="0" animBg="1"/>
      <p:bldP spid="367622" grpId="0" animBg="1"/>
      <p:bldP spid="367623" grpId="0" animBg="1"/>
      <p:bldP spid="12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20713"/>
            <a:ext cx="8229600" cy="863600"/>
          </a:xfrm>
        </p:spPr>
        <p:txBody>
          <a:bodyPr/>
          <a:lstStyle/>
          <a:p>
            <a:pPr eaLnBrk="1" hangingPunct="1"/>
            <a:r>
              <a:rPr lang="en-US" altLang="zh-CN" smtClean="0"/>
              <a:t>scanf－</a:t>
            </a:r>
            <a:r>
              <a:rPr lang="zh-CN" altLang="en-US" smtClean="0"/>
              <a:t>格式控制字符串</a:t>
            </a:r>
          </a:p>
        </p:txBody>
      </p:sp>
      <p:sp>
        <p:nvSpPr>
          <p:cNvPr id="368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341438"/>
            <a:ext cx="8362950" cy="423862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altLang="zh-CN" dirty="0" err="1" smtClean="0"/>
              <a:t>int</a:t>
            </a:r>
            <a:r>
              <a:rPr lang="zh-CN" altLang="en-US" dirty="0" smtClean="0"/>
              <a:t>型 ：  </a:t>
            </a:r>
            <a:r>
              <a:rPr lang="zh-CN" altLang="en-US" dirty="0" smtClean="0">
                <a:solidFill>
                  <a:srgbClr val="CC0066"/>
                </a:solidFill>
              </a:rPr>
              <a:t>%</a:t>
            </a:r>
            <a:r>
              <a:rPr lang="en-US" altLang="zh-CN" dirty="0" smtClean="0">
                <a:solidFill>
                  <a:srgbClr val="CC0066"/>
                </a:solidFill>
              </a:rPr>
              <a:t>d</a:t>
            </a:r>
            <a:endParaRPr lang="zh-CN" altLang="en-US" dirty="0" smtClean="0">
              <a:solidFill>
                <a:srgbClr val="CC0066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zh-CN" dirty="0" smtClean="0"/>
              <a:t>float</a:t>
            </a:r>
            <a:r>
              <a:rPr lang="zh-CN" altLang="en-US" dirty="0" smtClean="0"/>
              <a:t>型： </a:t>
            </a:r>
            <a:r>
              <a:rPr lang="zh-CN" altLang="en-US" dirty="0" smtClean="0">
                <a:solidFill>
                  <a:srgbClr val="CC0066"/>
                </a:solidFill>
              </a:rPr>
              <a:t>%</a:t>
            </a:r>
            <a:r>
              <a:rPr lang="en-US" altLang="zh-CN" dirty="0" smtClean="0">
                <a:solidFill>
                  <a:srgbClr val="CC0066"/>
                </a:solidFill>
              </a:rPr>
              <a:t>f</a:t>
            </a:r>
          </a:p>
          <a:p>
            <a:pPr>
              <a:lnSpc>
                <a:spcPct val="90000"/>
              </a:lnSpc>
            </a:pPr>
            <a:r>
              <a:rPr lang="en-US" altLang="zh-CN" dirty="0" smtClean="0"/>
              <a:t>double</a:t>
            </a:r>
            <a:r>
              <a:rPr lang="zh-CN" altLang="en-US" dirty="0" smtClean="0"/>
              <a:t>型：</a:t>
            </a:r>
            <a:r>
              <a:rPr lang="zh-CN" altLang="en-US" dirty="0" smtClean="0">
                <a:solidFill>
                  <a:srgbClr val="CC0066"/>
                </a:solidFill>
              </a:rPr>
              <a:t>%</a:t>
            </a:r>
            <a:r>
              <a:rPr lang="en-US" altLang="zh-CN" dirty="0" smtClean="0">
                <a:solidFill>
                  <a:srgbClr val="CC0066"/>
                </a:solidFill>
              </a:rPr>
              <a:t>lf         </a:t>
            </a:r>
            <a:r>
              <a:rPr lang="en-US" altLang="zh-CN" dirty="0" err="1" smtClean="0">
                <a:solidFill>
                  <a:srgbClr val="CC0066"/>
                </a:solidFill>
              </a:rPr>
              <a:t>lf</a:t>
            </a:r>
            <a:r>
              <a:rPr lang="en-US" altLang="zh-CN" dirty="0" smtClean="0">
                <a:solidFill>
                  <a:srgbClr val="CC0066"/>
                </a:solidFill>
              </a:rPr>
              <a:t> &lt;=&gt; long float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en-US" altLang="zh-CN" dirty="0" err="1" smtClean="0"/>
              <a:t>scanf</a:t>
            </a:r>
            <a:r>
              <a:rPr lang="en-US" altLang="zh-CN" dirty="0"/>
              <a:t>("</a:t>
            </a:r>
            <a:r>
              <a:rPr lang="en-US" altLang="zh-CN" dirty="0">
                <a:solidFill>
                  <a:srgbClr val="CC0066"/>
                </a:solidFill>
              </a:rPr>
              <a:t>%lf</a:t>
            </a:r>
            <a:r>
              <a:rPr lang="en-US" altLang="zh-CN" dirty="0"/>
              <a:t>", </a:t>
            </a:r>
            <a:r>
              <a:rPr lang="en-US" altLang="zh-CN" dirty="0">
                <a:solidFill>
                  <a:srgbClr val="FF0000"/>
                </a:solidFill>
              </a:rPr>
              <a:t>&amp;</a:t>
            </a:r>
            <a:r>
              <a:rPr lang="en-US" altLang="zh-CN" dirty="0"/>
              <a:t>x</a:t>
            </a:r>
            <a:r>
              <a:rPr lang="en-US" altLang="zh-CN" dirty="0" smtClean="0"/>
              <a:t>);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zh-CN" altLang="en-US" dirty="0"/>
              <a:t>输入的时候</a:t>
            </a:r>
            <a:r>
              <a:rPr lang="zh-CN" altLang="en-US" dirty="0" smtClean="0"/>
              <a:t>，输入</a:t>
            </a:r>
            <a:r>
              <a:rPr lang="en-US" altLang="zh-CN" dirty="0" smtClean="0"/>
              <a:t>x</a:t>
            </a:r>
            <a:r>
              <a:rPr lang="zh-CN" altLang="en-US" dirty="0" smtClean="0"/>
              <a:t>的值即可。例如：</a:t>
            </a:r>
            <a:r>
              <a:rPr lang="en-US" altLang="zh-CN" dirty="0" smtClean="0">
                <a:solidFill>
                  <a:srgbClr val="FF0000"/>
                </a:solidFill>
              </a:rPr>
              <a:t>9.5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zh-CN" altLang="en-US" dirty="0">
                <a:solidFill>
                  <a:srgbClr val="FF0000"/>
                </a:solidFill>
              </a:rPr>
              <a:t>注意</a:t>
            </a:r>
            <a:r>
              <a:rPr lang="zh-CN" altLang="en-US" dirty="0" smtClean="0">
                <a:solidFill>
                  <a:srgbClr val="FF0000"/>
                </a:solidFill>
              </a:rPr>
              <a:t>：运算符 </a:t>
            </a:r>
            <a:r>
              <a:rPr lang="en-US" altLang="zh-CN" dirty="0" smtClean="0">
                <a:solidFill>
                  <a:srgbClr val="FF0000"/>
                </a:solidFill>
              </a:rPr>
              <a:t>&amp; </a:t>
            </a:r>
            <a:r>
              <a:rPr lang="zh-CN" altLang="en-US" dirty="0" smtClean="0">
                <a:solidFill>
                  <a:srgbClr val="FF0000"/>
                </a:solidFill>
              </a:rPr>
              <a:t>作用是取变量地址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zh-CN" altLang="en-US" dirty="0" smtClean="0"/>
              <a:t>普通字符：原样输入</a:t>
            </a:r>
            <a:endParaRPr lang="en-US" altLang="zh-CN" dirty="0" smtClean="0"/>
          </a:p>
          <a:p>
            <a:pPr marL="457200" lvl="1" indent="0">
              <a:lnSpc>
                <a:spcPct val="90000"/>
              </a:lnSpc>
              <a:buNone/>
            </a:pPr>
            <a:r>
              <a:rPr lang="en-US" altLang="zh-CN" dirty="0" err="1"/>
              <a:t>scanf</a:t>
            </a:r>
            <a:r>
              <a:rPr lang="en-US" altLang="zh-CN" dirty="0"/>
              <a:t>("x=</a:t>
            </a:r>
            <a:r>
              <a:rPr lang="zh-CN" altLang="en-US" dirty="0"/>
              <a:t>%</a:t>
            </a:r>
            <a:r>
              <a:rPr lang="en-US" altLang="zh-CN" dirty="0"/>
              <a:t>lf", </a:t>
            </a:r>
            <a:r>
              <a:rPr lang="en-US" altLang="zh-CN" dirty="0">
                <a:solidFill>
                  <a:srgbClr val="FF0000"/>
                </a:solidFill>
              </a:rPr>
              <a:t>&amp;</a:t>
            </a:r>
            <a:r>
              <a:rPr lang="en-US" altLang="zh-CN" dirty="0"/>
              <a:t>x);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zh-CN" altLang="en-US" dirty="0"/>
              <a:t>输入的时候</a:t>
            </a:r>
            <a:r>
              <a:rPr lang="zh-CN" altLang="en-US" dirty="0" smtClean="0"/>
              <a:t>，需要输入：</a:t>
            </a:r>
            <a:r>
              <a:rPr lang="en-US" altLang="zh-CN" dirty="0" smtClean="0">
                <a:solidFill>
                  <a:srgbClr val="FF0000"/>
                </a:solidFill>
              </a:rPr>
              <a:t>x=9.5</a:t>
            </a:r>
            <a:endParaRPr lang="en-US" altLang="zh-CN" dirty="0">
              <a:solidFill>
                <a:srgbClr val="FF0000"/>
              </a:solidFill>
            </a:endParaRPr>
          </a:p>
          <a:p>
            <a:pPr lvl="1">
              <a:lnSpc>
                <a:spcPct val="90000"/>
              </a:lnSpc>
            </a:pPr>
            <a:r>
              <a:rPr kumimoji="1" lang="zh-CN" altLang="en-US" b="1" dirty="0" smtClean="0">
                <a:solidFill>
                  <a:schemeClr val="tx1"/>
                </a:solidFill>
                <a:latin typeface="宋体" charset="-122"/>
              </a:rPr>
              <a:t>尽量</a:t>
            </a:r>
            <a:r>
              <a:rPr kumimoji="1" lang="zh-CN" altLang="en-US" b="1" dirty="0">
                <a:solidFill>
                  <a:schemeClr val="tx1"/>
                </a:solidFill>
                <a:latin typeface="宋体" charset="-122"/>
              </a:rPr>
              <a:t>不要出现普通字符</a:t>
            </a:r>
          </a:p>
          <a:p>
            <a:pPr>
              <a:lnSpc>
                <a:spcPct val="90000"/>
              </a:lnSpc>
            </a:pPr>
            <a:endParaRPr lang="zh-CN" altLang="en-US" dirty="0" smtClean="0"/>
          </a:p>
        </p:txBody>
      </p:sp>
      <p:sp>
        <p:nvSpPr>
          <p:cNvPr id="27656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ADE147EC-EECA-4F39-BFF2-BBA6E41A7056}" type="slidenum">
              <a:rPr lang="zh-CN" altLang="en-US" smtClean="0">
                <a:latin typeface="Arial Black" pitchFamily="34" charset="0"/>
              </a:rPr>
              <a:pPr eaLnBrk="1" hangingPunct="1"/>
              <a:t>31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921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8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68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68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68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68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68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68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68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68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686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43" grpId="0" uiExpand="1" build="p" bldLvl="2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2.3.5  常用数学库函数</a:t>
            </a:r>
            <a:endParaRPr lang="en-US" altLang="zh-CN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341438"/>
            <a:ext cx="8569325" cy="51831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CN" altLang="en-US" dirty="0" smtClean="0"/>
              <a:t>库函数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dirty="0" smtClean="0"/>
              <a:t>C</a:t>
            </a:r>
            <a:r>
              <a:rPr lang="zh-CN" altLang="en-US" dirty="0" smtClean="0"/>
              <a:t>语言处理系统提供事先编好的函数，供用户在编程时调用。</a:t>
            </a:r>
            <a:r>
              <a:rPr lang="en-US" altLang="zh-CN" dirty="0" err="1" smtClean="0"/>
              <a:t>scanf</a:t>
            </a:r>
            <a:r>
              <a:rPr lang="en-US" altLang="zh-CN" dirty="0" smtClean="0"/>
              <a:t>(),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(), </a:t>
            </a:r>
            <a:r>
              <a:rPr lang="en-US" altLang="zh-CN" dirty="0" err="1" smtClean="0"/>
              <a:t>exp</a:t>
            </a:r>
            <a:r>
              <a:rPr lang="en-US" altLang="zh-CN" dirty="0" smtClean="0"/>
              <a:t>()</a:t>
            </a:r>
          </a:p>
          <a:p>
            <a:pPr lvl="1" eaLnBrk="1" hangingPunct="1">
              <a:lnSpc>
                <a:spcPct val="90000"/>
              </a:lnSpc>
            </a:pPr>
            <a:r>
              <a:rPr lang="zh-CN" altLang="en-US" dirty="0" smtClean="0"/>
              <a:t>在相应的系统文件（头文件）中定义一些必需的信息。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dirty="0" smtClean="0"/>
              <a:t>#</a:t>
            </a:r>
            <a:r>
              <a:rPr lang="en-US" altLang="zh-CN" dirty="0" smtClean="0"/>
              <a:t>include</a:t>
            </a:r>
            <a:r>
              <a:rPr lang="zh-CN" altLang="en-US" dirty="0" smtClean="0"/>
              <a:t>命令</a:t>
            </a:r>
            <a:endParaRPr lang="en-US" altLang="zh-CN" dirty="0" smtClean="0"/>
          </a:p>
          <a:p>
            <a:pPr lvl="1" eaLnBrk="1" hangingPunct="1">
              <a:lnSpc>
                <a:spcPct val="90000"/>
              </a:lnSpc>
            </a:pPr>
            <a:r>
              <a:rPr lang="zh-CN" altLang="en-US" dirty="0" smtClean="0"/>
              <a:t>用户调用库函数时，将相应的头文件包含到源程序中。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CN" altLang="en-US" dirty="0" smtClean="0"/>
              <a:t>  例如</a:t>
            </a:r>
          </a:p>
          <a:p>
            <a:pPr lvl="1" eaLnBrk="1" hangingPunct="1">
              <a:lnSpc>
                <a:spcPct val="90000"/>
              </a:lnSpc>
            </a:pPr>
            <a:r>
              <a:rPr lang="zh-CN" altLang="en-US" dirty="0" smtClean="0"/>
              <a:t>调用</a:t>
            </a:r>
            <a:r>
              <a:rPr lang="en-US" altLang="zh-CN" dirty="0" err="1" smtClean="0"/>
              <a:t>scanf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，</a:t>
            </a:r>
            <a:r>
              <a:rPr lang="zh-CN" altLang="en-US" dirty="0" smtClean="0"/>
              <a:t>需要 #</a:t>
            </a:r>
            <a:r>
              <a:rPr lang="en-US" altLang="zh-CN" dirty="0" smtClean="0"/>
              <a:t>include &lt;</a:t>
            </a:r>
            <a:r>
              <a:rPr lang="en-US" altLang="zh-CN" dirty="0" err="1" smtClean="0"/>
              <a:t>stdio.h</a:t>
            </a:r>
            <a:r>
              <a:rPr lang="en-US" altLang="zh-CN" dirty="0" smtClean="0"/>
              <a:t>&gt;</a:t>
            </a:r>
          </a:p>
          <a:p>
            <a:pPr lvl="1" eaLnBrk="1" hangingPunct="1">
              <a:lnSpc>
                <a:spcPct val="90000"/>
              </a:lnSpc>
            </a:pPr>
            <a:r>
              <a:rPr lang="zh-CN" altLang="en-US" dirty="0" smtClean="0"/>
              <a:t>调用</a:t>
            </a:r>
            <a:r>
              <a:rPr lang="en-US" altLang="zh-CN" dirty="0" err="1" smtClean="0"/>
              <a:t>sqrt</a:t>
            </a:r>
            <a:r>
              <a:rPr lang="en-US" altLang="zh-CN" dirty="0" smtClean="0"/>
              <a:t>，</a:t>
            </a:r>
            <a:r>
              <a:rPr lang="zh-CN" altLang="en-US" dirty="0" smtClean="0"/>
              <a:t>需要 #</a:t>
            </a:r>
            <a:r>
              <a:rPr lang="en-US" altLang="zh-CN" dirty="0" smtClean="0"/>
              <a:t>include &lt;</a:t>
            </a:r>
            <a:r>
              <a:rPr lang="en-US" altLang="zh-CN" dirty="0" err="1" smtClean="0"/>
              <a:t>math.h</a:t>
            </a:r>
            <a:r>
              <a:rPr lang="en-US" altLang="zh-CN" dirty="0" smtClean="0"/>
              <a:t>&gt;</a:t>
            </a:r>
            <a:endParaRPr lang="zh-CN" altLang="en-US" dirty="0" smtClean="0"/>
          </a:p>
        </p:txBody>
      </p:sp>
      <p:sp>
        <p:nvSpPr>
          <p:cNvPr id="28676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4C6C6C2C-02B9-488E-83FB-EA9ADAA605B4}" type="slidenum">
              <a:rPr lang="zh-CN" altLang="en-US" smtClean="0">
                <a:latin typeface="Arial Black" pitchFamily="34" charset="0"/>
              </a:rPr>
              <a:pPr eaLnBrk="1" hangingPunct="1"/>
              <a:t>32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000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常用数学库函数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435975" cy="46799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CN" altLang="en-US" sz="2800" dirty="0" smtClean="0"/>
              <a:t>平方根函数 </a:t>
            </a:r>
            <a:r>
              <a:rPr lang="en-US" altLang="zh-CN" sz="2800" dirty="0" err="1" smtClean="0">
                <a:solidFill>
                  <a:srgbClr val="CC0066"/>
                </a:solidFill>
              </a:rPr>
              <a:t>sqrt</a:t>
            </a:r>
            <a:r>
              <a:rPr lang="en-US" altLang="zh-CN" sz="2800" dirty="0" smtClean="0">
                <a:solidFill>
                  <a:srgbClr val="CC0066"/>
                </a:solidFill>
              </a:rPr>
              <a:t>(x)</a:t>
            </a:r>
            <a:r>
              <a:rPr lang="zh-CN" altLang="en-US" sz="2800" dirty="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zh-CN" altLang="en-US" sz="2800" dirty="0" smtClean="0"/>
              <a:t>绝对值函数 </a:t>
            </a:r>
            <a:r>
              <a:rPr lang="en-US" altLang="zh-CN" sz="2800" dirty="0" err="1" smtClean="0">
                <a:solidFill>
                  <a:srgbClr val="CC0066"/>
                </a:solidFill>
              </a:rPr>
              <a:t>fabs</a:t>
            </a:r>
            <a:r>
              <a:rPr lang="en-US" altLang="zh-CN" sz="2800" dirty="0" smtClean="0">
                <a:solidFill>
                  <a:srgbClr val="CC0066"/>
                </a:solidFill>
              </a:rPr>
              <a:t>(x)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400" dirty="0" err="1" smtClean="0"/>
              <a:t>fabs</a:t>
            </a:r>
            <a:r>
              <a:rPr lang="en-US" altLang="zh-CN" sz="2400" dirty="0" smtClean="0"/>
              <a:t>(-3.56) </a:t>
            </a:r>
            <a:r>
              <a:rPr lang="zh-CN" altLang="en-US" sz="2400" dirty="0" smtClean="0"/>
              <a:t>的值为3.56</a:t>
            </a:r>
          </a:p>
          <a:p>
            <a:pPr eaLnBrk="1" hangingPunct="1">
              <a:lnSpc>
                <a:spcPct val="80000"/>
              </a:lnSpc>
            </a:pPr>
            <a:r>
              <a:rPr lang="zh-CN" altLang="en-US" sz="2800" dirty="0" smtClean="0"/>
              <a:t>幂函数 </a:t>
            </a:r>
            <a:r>
              <a:rPr lang="en-US" altLang="zh-CN" sz="2800" dirty="0" err="1" smtClean="0">
                <a:solidFill>
                  <a:srgbClr val="CC0066"/>
                </a:solidFill>
              </a:rPr>
              <a:t>pow</a:t>
            </a:r>
            <a:r>
              <a:rPr lang="en-US" altLang="zh-CN" sz="2800" dirty="0" smtClean="0">
                <a:solidFill>
                  <a:srgbClr val="CC0066"/>
                </a:solidFill>
              </a:rPr>
              <a:t>(x, n)</a:t>
            </a:r>
            <a:r>
              <a:rPr lang="en-US" altLang="zh-CN" sz="2800" dirty="0" smtClean="0"/>
              <a:t> ：</a:t>
            </a:r>
            <a:r>
              <a:rPr lang="en-US" altLang="zh-CN" sz="2800" dirty="0" err="1" smtClean="0"/>
              <a:t>x</a:t>
            </a:r>
            <a:r>
              <a:rPr lang="en-US" altLang="zh-CN" sz="2800" baseline="30000" dirty="0" err="1" smtClean="0"/>
              <a:t>n</a:t>
            </a:r>
            <a:endParaRPr lang="en-US" altLang="zh-CN" sz="2800" baseline="30000" dirty="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400" dirty="0" err="1" smtClean="0"/>
              <a:t>pow</a:t>
            </a:r>
            <a:r>
              <a:rPr lang="en-US" altLang="zh-CN" sz="2400" dirty="0" smtClean="0"/>
              <a:t>(1.1, 2) </a:t>
            </a:r>
            <a:r>
              <a:rPr lang="zh-CN" altLang="en-US" sz="2400" dirty="0" smtClean="0"/>
              <a:t>的值为1.21（即1.12）</a:t>
            </a:r>
          </a:p>
          <a:p>
            <a:pPr eaLnBrk="1" hangingPunct="1">
              <a:lnSpc>
                <a:spcPct val="80000"/>
              </a:lnSpc>
            </a:pPr>
            <a:r>
              <a:rPr lang="zh-CN" altLang="en-US" sz="2800" dirty="0" smtClean="0"/>
              <a:t>指数函数 </a:t>
            </a:r>
            <a:r>
              <a:rPr lang="en-US" altLang="zh-CN" sz="2800" dirty="0" err="1" smtClean="0">
                <a:solidFill>
                  <a:srgbClr val="CC0066"/>
                </a:solidFill>
              </a:rPr>
              <a:t>exp</a:t>
            </a:r>
            <a:r>
              <a:rPr lang="en-US" altLang="zh-CN" sz="2800" dirty="0" smtClean="0">
                <a:solidFill>
                  <a:srgbClr val="CC0066"/>
                </a:solidFill>
              </a:rPr>
              <a:t>(x)</a:t>
            </a:r>
            <a:r>
              <a:rPr lang="en-US" altLang="zh-CN" sz="2800" dirty="0" smtClean="0"/>
              <a:t>：e</a:t>
            </a:r>
            <a:r>
              <a:rPr lang="en-US" altLang="zh-CN" sz="2800" baseline="30000" dirty="0" smtClean="0"/>
              <a:t>x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400" dirty="0" err="1" smtClean="0"/>
              <a:t>exp</a:t>
            </a:r>
            <a:r>
              <a:rPr lang="en-US" altLang="zh-CN" sz="2400" dirty="0" smtClean="0"/>
              <a:t>(2.3) </a:t>
            </a:r>
            <a:r>
              <a:rPr lang="zh-CN" altLang="en-US" sz="2400" dirty="0" smtClean="0"/>
              <a:t>的值为</a:t>
            </a:r>
            <a:r>
              <a:rPr lang="en-US" altLang="zh-CN" sz="2400" dirty="0" smtClean="0"/>
              <a:t>e</a:t>
            </a:r>
            <a:r>
              <a:rPr lang="en-US" altLang="zh-CN" baseline="30000" dirty="0" smtClean="0"/>
              <a:t>2.3</a:t>
            </a:r>
          </a:p>
          <a:p>
            <a:pPr eaLnBrk="1" hangingPunct="1">
              <a:lnSpc>
                <a:spcPct val="80000"/>
              </a:lnSpc>
            </a:pPr>
            <a:r>
              <a:rPr lang="zh-CN" altLang="en-US" sz="2800" dirty="0" smtClean="0"/>
              <a:t>以</a:t>
            </a:r>
            <a:r>
              <a:rPr lang="en-US" altLang="zh-CN" sz="2800" dirty="0" smtClean="0"/>
              <a:t>e</a:t>
            </a:r>
            <a:r>
              <a:rPr lang="zh-CN" altLang="en-US" sz="2800" dirty="0" smtClean="0"/>
              <a:t>为底的对数函数 </a:t>
            </a:r>
            <a:r>
              <a:rPr lang="en-US" altLang="zh-CN" sz="2800" dirty="0" smtClean="0">
                <a:solidFill>
                  <a:srgbClr val="CC0066"/>
                </a:solidFill>
              </a:rPr>
              <a:t>log(x)</a:t>
            </a:r>
            <a:r>
              <a:rPr lang="en-US" altLang="zh-CN" sz="2800" dirty="0" smtClean="0"/>
              <a:t>：</a:t>
            </a:r>
            <a:r>
              <a:rPr lang="en-US" altLang="zh-CN" sz="2800" dirty="0" err="1" smtClean="0"/>
              <a:t>ln</a:t>
            </a:r>
            <a:r>
              <a:rPr lang="en-US" altLang="zh-CN" sz="2800" dirty="0" smtClean="0"/>
              <a:t> x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400" dirty="0" smtClean="0"/>
              <a:t>log(123.45) </a:t>
            </a:r>
            <a:r>
              <a:rPr lang="zh-CN" altLang="en-US" sz="2400" dirty="0" smtClean="0"/>
              <a:t>的值为4.815836</a:t>
            </a:r>
          </a:p>
          <a:p>
            <a:pPr eaLnBrk="1" hangingPunct="1">
              <a:lnSpc>
                <a:spcPct val="80000"/>
              </a:lnSpc>
            </a:pPr>
            <a:r>
              <a:rPr lang="zh-CN" altLang="en-US" sz="2800" dirty="0" smtClean="0"/>
              <a:t>以10为底的对数函数 </a:t>
            </a:r>
            <a:r>
              <a:rPr lang="en-US" altLang="zh-CN" sz="2800" dirty="0" smtClean="0">
                <a:solidFill>
                  <a:srgbClr val="CC0066"/>
                </a:solidFill>
              </a:rPr>
              <a:t>log10(x)</a:t>
            </a:r>
            <a:r>
              <a:rPr lang="en-US" altLang="zh-CN" sz="2800" dirty="0" smtClean="0"/>
              <a:t>：log</a:t>
            </a:r>
            <a:r>
              <a:rPr lang="en-US" altLang="zh-CN" sz="2800" baseline="-25000" dirty="0" smtClean="0"/>
              <a:t>10</a:t>
            </a:r>
            <a:r>
              <a:rPr lang="en-US" altLang="zh-CN" sz="2800" dirty="0" smtClean="0"/>
              <a:t>x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400" dirty="0" smtClean="0"/>
              <a:t>log10(123.45) </a:t>
            </a:r>
            <a:r>
              <a:rPr lang="zh-CN" altLang="en-US" sz="2400" dirty="0" smtClean="0"/>
              <a:t>的值为2.091491。 </a:t>
            </a:r>
          </a:p>
        </p:txBody>
      </p:sp>
      <p:sp>
        <p:nvSpPr>
          <p:cNvPr id="29700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5D676B8C-394A-49D0-B8A2-CB12D7CA611D}" type="slidenum">
              <a:rPr lang="zh-CN" altLang="en-US" smtClean="0">
                <a:latin typeface="Arial Black" pitchFamily="34" charset="0"/>
              </a:rPr>
              <a:pPr eaLnBrk="1" hangingPunct="1"/>
              <a:t>33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63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例2-</a:t>
            </a:r>
            <a:r>
              <a:rPr lang="en-US" altLang="zh-CN" smtClean="0"/>
              <a:t>5  </a:t>
            </a:r>
            <a:r>
              <a:rPr lang="zh-CN" altLang="en-US" smtClean="0"/>
              <a:t>计算存款的本息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输入存款金额 </a:t>
            </a:r>
            <a:r>
              <a:rPr lang="en-US" altLang="zh-CN" dirty="0" smtClean="0">
                <a:solidFill>
                  <a:srgbClr val="FFFF00"/>
                </a:solidFill>
              </a:rPr>
              <a:t>money</a:t>
            </a:r>
            <a:r>
              <a:rPr lang="en-US" altLang="zh-CN" dirty="0" smtClean="0"/>
              <a:t>、</a:t>
            </a:r>
            <a:r>
              <a:rPr lang="zh-CN" altLang="en-US" dirty="0" smtClean="0"/>
              <a:t>存期 </a:t>
            </a:r>
            <a:r>
              <a:rPr lang="en-US" altLang="zh-CN" dirty="0" smtClean="0">
                <a:solidFill>
                  <a:srgbClr val="FFFF00"/>
                </a:solidFill>
              </a:rPr>
              <a:t>year</a:t>
            </a:r>
            <a:r>
              <a:rPr lang="en-US" altLang="zh-CN" dirty="0" smtClean="0"/>
              <a:t> </a:t>
            </a:r>
            <a:r>
              <a:rPr lang="zh-CN" altLang="en-US" dirty="0" smtClean="0"/>
              <a:t>和年利率 </a:t>
            </a:r>
            <a:r>
              <a:rPr lang="en-US" altLang="zh-CN" dirty="0" smtClean="0">
                <a:solidFill>
                  <a:srgbClr val="FFFF00"/>
                </a:solidFill>
              </a:rPr>
              <a:t>rate</a:t>
            </a:r>
            <a:r>
              <a:rPr lang="en-US" altLang="zh-CN" dirty="0" smtClean="0"/>
              <a:t>，</a:t>
            </a:r>
            <a:r>
              <a:rPr lang="zh-CN" altLang="en-US" dirty="0" smtClean="0"/>
              <a:t>根据公式计算存款到期时的</a:t>
            </a:r>
            <a:r>
              <a:rPr lang="zh-CN" altLang="en-US" dirty="0" smtClean="0">
                <a:solidFill>
                  <a:srgbClr val="FFFF00"/>
                </a:solidFill>
              </a:rPr>
              <a:t>本息合计</a:t>
            </a:r>
            <a:r>
              <a:rPr lang="en-US" altLang="zh-CN" dirty="0" smtClean="0">
                <a:solidFill>
                  <a:srgbClr val="FFFF00"/>
                </a:solidFill>
              </a:rPr>
              <a:t>sum</a:t>
            </a:r>
            <a:r>
              <a:rPr lang="zh-CN" altLang="en-US" dirty="0" smtClean="0">
                <a:solidFill>
                  <a:srgbClr val="FFFF00"/>
                </a:solidFill>
              </a:rPr>
              <a:t>。</a:t>
            </a:r>
            <a:r>
              <a:rPr lang="zh-CN" altLang="en-US" dirty="0" smtClean="0"/>
              <a:t>输出时保留</a:t>
            </a:r>
            <a:r>
              <a:rPr lang="zh-CN" altLang="en-US" dirty="0" smtClean="0">
                <a:solidFill>
                  <a:srgbClr val="FFFF00"/>
                </a:solidFill>
              </a:rPr>
              <a:t>2位小数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400050" lvl="1" indent="0">
              <a:buNone/>
            </a:pPr>
            <a:endParaRPr lang="en-US" altLang="zh-CN" dirty="0" smtClean="0"/>
          </a:p>
          <a:p>
            <a:pPr marL="400050" lvl="1" indent="0">
              <a:buNone/>
            </a:pPr>
            <a:r>
              <a:rPr lang="en-US" altLang="zh-CN" dirty="0" smtClean="0"/>
              <a:t>      </a:t>
            </a:r>
            <a:r>
              <a:rPr lang="en-US" altLang="zh-CN" dirty="0" smtClean="0">
                <a:solidFill>
                  <a:srgbClr val="FF0000"/>
                </a:solidFill>
              </a:rPr>
              <a:t>sum = money ( 1 + rate)</a:t>
            </a:r>
            <a:r>
              <a:rPr lang="en-US" altLang="zh-CN" baseline="30000" dirty="0" smtClean="0">
                <a:solidFill>
                  <a:srgbClr val="FF0000"/>
                </a:solidFill>
              </a:rPr>
              <a:t>year</a:t>
            </a:r>
          </a:p>
          <a:p>
            <a:pPr marL="400050" lvl="1" indent="0">
              <a:buNone/>
            </a:pPr>
            <a:endParaRPr lang="en-US" altLang="zh-CN" baseline="30000" dirty="0">
              <a:solidFill>
                <a:srgbClr val="FF0000"/>
              </a:solidFill>
            </a:endParaRPr>
          </a:p>
          <a:p>
            <a:pPr marL="400050" lvl="1" indent="0">
              <a:buNone/>
            </a:pPr>
            <a:r>
              <a:rPr lang="en-US" altLang="zh-CN" sz="3200" dirty="0"/>
              <a:t>sum = money * </a:t>
            </a:r>
            <a:r>
              <a:rPr lang="en-US" altLang="zh-CN" sz="3200" dirty="0" err="1"/>
              <a:t>pow</a:t>
            </a:r>
            <a:r>
              <a:rPr lang="en-US" altLang="zh-CN" sz="3200" dirty="0"/>
              <a:t>((1 + rate), year)</a:t>
            </a:r>
            <a:endParaRPr lang="zh-CN" altLang="en-US" sz="3200" dirty="0"/>
          </a:p>
          <a:p>
            <a:pPr marL="400050" lvl="1" indent="0">
              <a:buNone/>
            </a:pPr>
            <a:endParaRPr lang="en-US" altLang="zh-CN" baseline="30000" dirty="0" smtClean="0">
              <a:solidFill>
                <a:srgbClr val="FF0000"/>
              </a:solidFill>
            </a:endParaRPr>
          </a:p>
          <a:p>
            <a:pPr lvl="1"/>
            <a:endParaRPr lang="en-US" altLang="zh-CN" sz="3200" dirty="0"/>
          </a:p>
        </p:txBody>
      </p:sp>
      <p:sp>
        <p:nvSpPr>
          <p:cNvPr id="30725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42AABFFA-13BC-4E8F-9198-458E20ADDB96}" type="slidenum">
              <a:rPr lang="zh-CN" altLang="en-US" smtClean="0"/>
              <a:pPr/>
              <a:t>34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9297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例2-</a:t>
            </a:r>
            <a:r>
              <a:rPr lang="en-US" altLang="zh-CN" smtClean="0"/>
              <a:t>5 </a:t>
            </a:r>
            <a:r>
              <a:rPr lang="zh-CN" altLang="en-US" smtClean="0"/>
              <a:t>程序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6347048" cy="554461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CN" b="1" dirty="0"/>
              <a:t># include &lt;</a:t>
            </a:r>
            <a:r>
              <a:rPr lang="en-US" altLang="zh-CN" b="1" dirty="0" err="1"/>
              <a:t>stdio.h</a:t>
            </a:r>
            <a:r>
              <a:rPr lang="en-US" altLang="zh-CN" b="1" dirty="0"/>
              <a:t>&gt; </a:t>
            </a:r>
          </a:p>
          <a:p>
            <a:pPr marL="0" indent="0">
              <a:buNone/>
            </a:pPr>
            <a:r>
              <a:rPr lang="en-US" altLang="zh-CN" b="1" dirty="0"/>
              <a:t># include &lt;</a:t>
            </a:r>
            <a:r>
              <a:rPr lang="en-US" altLang="zh-CN" b="1" dirty="0" err="1"/>
              <a:t>math.h</a:t>
            </a:r>
            <a:r>
              <a:rPr lang="en-US" altLang="zh-CN" b="1" dirty="0"/>
              <a:t>&gt; </a:t>
            </a:r>
          </a:p>
          <a:p>
            <a:pPr marL="0" indent="0">
              <a:buNone/>
            </a:pPr>
            <a:r>
              <a:rPr lang="en-US" altLang="zh-CN" b="1" dirty="0" err="1"/>
              <a:t>int</a:t>
            </a:r>
            <a:r>
              <a:rPr lang="en-US" altLang="zh-CN" b="1" dirty="0"/>
              <a:t> main(void)</a:t>
            </a:r>
          </a:p>
          <a:p>
            <a:pPr marL="0" indent="0">
              <a:buNone/>
            </a:pPr>
            <a:r>
              <a:rPr lang="en-US" altLang="zh-CN" b="1" dirty="0"/>
              <a:t>{</a:t>
            </a:r>
          </a:p>
          <a:p>
            <a:pPr marL="0" indent="0">
              <a:buNone/>
            </a:pPr>
            <a:r>
              <a:rPr lang="en-US" altLang="zh-CN" b="1" dirty="0"/>
              <a:t>    </a:t>
            </a:r>
            <a:r>
              <a:rPr lang="en-US" altLang="zh-CN" b="1" dirty="0" err="1"/>
              <a:t>int</a:t>
            </a:r>
            <a:r>
              <a:rPr lang="en-US" altLang="zh-CN" b="1" dirty="0"/>
              <a:t> money, year;</a:t>
            </a:r>
          </a:p>
          <a:p>
            <a:pPr marL="0" indent="0">
              <a:buNone/>
            </a:pPr>
            <a:r>
              <a:rPr lang="en-US" altLang="zh-CN" b="1" dirty="0"/>
              <a:t>    double rate, sum; </a:t>
            </a:r>
          </a:p>
          <a:p>
            <a:pPr marL="0" indent="0">
              <a:buNone/>
            </a:pPr>
            <a:r>
              <a:rPr lang="en-US" altLang="zh-CN" b="1" dirty="0"/>
              <a:t>    </a:t>
            </a:r>
            <a:r>
              <a:rPr lang="en-US" altLang="zh-CN" b="1" dirty="0" err="1"/>
              <a:t>printf</a:t>
            </a:r>
            <a:r>
              <a:rPr lang="en-US" altLang="zh-CN" b="1" dirty="0"/>
              <a:t>("Enter money:"); </a:t>
            </a:r>
          </a:p>
          <a:p>
            <a:pPr marL="0" indent="0">
              <a:buNone/>
            </a:pPr>
            <a:r>
              <a:rPr lang="en-US" altLang="zh-CN" b="1" dirty="0"/>
              <a:t>    </a:t>
            </a:r>
            <a:r>
              <a:rPr lang="en-US" altLang="zh-CN" b="1" dirty="0" err="1"/>
              <a:t>scanf</a:t>
            </a:r>
            <a:r>
              <a:rPr lang="en-US" altLang="zh-CN" b="1" dirty="0"/>
              <a:t>("%d", &amp;money); </a:t>
            </a:r>
          </a:p>
          <a:p>
            <a:pPr marL="0" indent="0">
              <a:buNone/>
            </a:pPr>
            <a:r>
              <a:rPr lang="en-US" altLang="zh-CN" b="1" dirty="0"/>
              <a:t>    </a:t>
            </a:r>
            <a:r>
              <a:rPr lang="en-US" altLang="zh-CN" b="1" dirty="0" err="1"/>
              <a:t>printf</a:t>
            </a:r>
            <a:r>
              <a:rPr lang="en-US" altLang="zh-CN" b="1" dirty="0"/>
              <a:t>("Enter year: "); </a:t>
            </a:r>
          </a:p>
          <a:p>
            <a:pPr marL="0" indent="0">
              <a:buNone/>
            </a:pPr>
            <a:r>
              <a:rPr lang="en-US" altLang="zh-CN" b="1" dirty="0"/>
              <a:t>    </a:t>
            </a:r>
            <a:r>
              <a:rPr lang="en-US" altLang="zh-CN" b="1" dirty="0" err="1"/>
              <a:t>scanf</a:t>
            </a:r>
            <a:r>
              <a:rPr lang="en-US" altLang="zh-CN" b="1" dirty="0"/>
              <a:t>("%d", &amp;year); </a:t>
            </a:r>
          </a:p>
          <a:p>
            <a:pPr marL="0" indent="0">
              <a:buNone/>
            </a:pPr>
            <a:r>
              <a:rPr lang="en-US" altLang="zh-CN" b="1" dirty="0"/>
              <a:t>    </a:t>
            </a:r>
            <a:r>
              <a:rPr lang="en-US" altLang="zh-CN" b="1" dirty="0" err="1"/>
              <a:t>printf</a:t>
            </a:r>
            <a:r>
              <a:rPr lang="en-US" altLang="zh-CN" b="1" dirty="0"/>
              <a:t>("Enter rate:"); </a:t>
            </a:r>
          </a:p>
          <a:p>
            <a:pPr marL="0" indent="0">
              <a:buNone/>
            </a:pPr>
            <a:r>
              <a:rPr lang="en-US" altLang="zh-CN" b="1" dirty="0"/>
              <a:t>    </a:t>
            </a:r>
            <a:r>
              <a:rPr lang="en-US" altLang="zh-CN" b="1" dirty="0" err="1"/>
              <a:t>scanf</a:t>
            </a:r>
            <a:r>
              <a:rPr lang="en-US" altLang="zh-CN" b="1" dirty="0"/>
              <a:t>("%lf", &amp;rate);</a:t>
            </a:r>
          </a:p>
          <a:p>
            <a:pPr marL="0" indent="0">
              <a:buNone/>
            </a:pPr>
            <a:r>
              <a:rPr lang="en-US" altLang="zh-CN" b="1" dirty="0"/>
              <a:t>    sum = money * pow((1 + rate), year); </a:t>
            </a:r>
          </a:p>
          <a:p>
            <a:pPr marL="0" indent="0">
              <a:buNone/>
            </a:pPr>
            <a:r>
              <a:rPr lang="en-US" altLang="zh-CN" b="1" dirty="0"/>
              <a:t>    </a:t>
            </a:r>
            <a:r>
              <a:rPr lang="en-US" altLang="zh-CN" b="1" dirty="0" err="1"/>
              <a:t>printf</a:t>
            </a:r>
            <a:r>
              <a:rPr lang="en-US" altLang="zh-CN" b="1" dirty="0"/>
              <a:t>("sum = %.2f", sum);</a:t>
            </a:r>
          </a:p>
          <a:p>
            <a:pPr marL="0" indent="0">
              <a:buNone/>
            </a:pPr>
            <a:r>
              <a:rPr lang="en-US" altLang="zh-CN" b="1" dirty="0"/>
              <a:t>    return 0;</a:t>
            </a:r>
          </a:p>
          <a:p>
            <a:pPr marL="0" indent="0">
              <a:buNone/>
            </a:pPr>
            <a:r>
              <a:rPr lang="en-US" altLang="zh-CN" b="1" dirty="0"/>
              <a:t>}</a:t>
            </a:r>
          </a:p>
        </p:txBody>
      </p:sp>
      <p:sp>
        <p:nvSpPr>
          <p:cNvPr id="31749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A91B3F9D-EE2C-49D9-B384-6CC79820C05C}" type="slidenum">
              <a:rPr lang="zh-CN" altLang="en-US" smtClean="0"/>
              <a:pPr/>
              <a:t>35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78948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调用</a:t>
            </a:r>
            <a:r>
              <a:rPr lang="en-US" altLang="zh-CN" smtClean="0"/>
              <a:t>scanf</a:t>
            </a:r>
            <a:r>
              <a:rPr lang="zh-CN" altLang="en-US" smtClean="0"/>
              <a:t>函数输入多个数据</a:t>
            </a:r>
            <a:endParaRPr lang="zh-CN" altLang="en-US" dirty="0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err="1" smtClean="0"/>
              <a:t>scanf</a:t>
            </a:r>
            <a:r>
              <a:rPr lang="en-US" altLang="zh-CN" dirty="0" smtClean="0"/>
              <a:t>("%</a:t>
            </a:r>
            <a:r>
              <a:rPr lang="en-US" altLang="zh-CN" dirty="0" err="1" smtClean="0"/>
              <a:t>d%d%lf</a:t>
            </a:r>
            <a:r>
              <a:rPr lang="en-US" altLang="zh-CN" dirty="0" smtClean="0"/>
              <a:t>", &amp;money, &amp;year, &amp;rate); 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457200" lvl="1" indent="0">
              <a:buNone/>
            </a:pPr>
            <a:r>
              <a:rPr lang="zh-CN" altLang="en-US" dirty="0" smtClean="0"/>
              <a:t>用户只需输入：</a:t>
            </a:r>
            <a:r>
              <a:rPr lang="zh-CN" altLang="en-US" dirty="0" smtClean="0">
                <a:solidFill>
                  <a:srgbClr val="FF0000"/>
                </a:solidFill>
              </a:rPr>
              <a:t>1000  3  0.025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zh-CN" altLang="en-US" dirty="0" smtClean="0"/>
              <a:t>输入数据之间</a:t>
            </a:r>
            <a:r>
              <a:rPr lang="zh-CN" altLang="en-US" dirty="0"/>
              <a:t>用</a:t>
            </a:r>
            <a:r>
              <a:rPr lang="zh-CN" altLang="en-US" dirty="0" smtClean="0"/>
              <a:t>“</a:t>
            </a:r>
            <a:r>
              <a:rPr lang="zh-CN" altLang="en-US" dirty="0" smtClean="0">
                <a:solidFill>
                  <a:srgbClr val="FF0000"/>
                </a:solidFill>
              </a:rPr>
              <a:t>空格</a:t>
            </a:r>
            <a:r>
              <a:rPr lang="zh-CN" altLang="en-US" dirty="0" smtClean="0"/>
              <a:t>”</a:t>
            </a:r>
            <a:r>
              <a:rPr lang="zh-CN" altLang="en-US" dirty="0"/>
              <a:t>隔开</a:t>
            </a:r>
            <a:endParaRPr lang="zh-CN" altLang="en-US" dirty="0" smtClean="0"/>
          </a:p>
          <a:p>
            <a:endParaRPr lang="zh-CN" altLang="en-US" dirty="0" smtClean="0"/>
          </a:p>
          <a:p>
            <a:r>
              <a:rPr lang="zh-CN" altLang="en-US" dirty="0" smtClean="0"/>
              <a:t>输入参数的类型、个数和位置要与格式控制说明一一对应 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否则，程序很可能</a:t>
            </a:r>
            <a:r>
              <a:rPr lang="zh-CN" altLang="en-US" dirty="0" smtClean="0">
                <a:solidFill>
                  <a:srgbClr val="FF0000"/>
                </a:solidFill>
              </a:rPr>
              <a:t>意外崩溃</a:t>
            </a:r>
            <a:r>
              <a:rPr lang="zh-CN" altLang="en-US" i="1" dirty="0" smtClean="0">
                <a:solidFill>
                  <a:srgbClr val="FF0000"/>
                </a:solidFill>
              </a:rPr>
              <a:t>！！！</a:t>
            </a:r>
            <a:endParaRPr lang="en-US" altLang="zh-CN" i="1" dirty="0" smtClean="0">
              <a:solidFill>
                <a:srgbClr val="FF0000"/>
              </a:solidFill>
            </a:endParaRPr>
          </a:p>
        </p:txBody>
      </p:sp>
      <p:sp>
        <p:nvSpPr>
          <p:cNvPr id="32773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EB8BE3A2-F6CB-4EC3-BB12-91E917092EA0}" type="slidenum">
              <a:rPr lang="zh-CN" altLang="en-US" smtClean="0"/>
              <a:pPr/>
              <a:t>36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2880500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2.4 </a:t>
            </a:r>
            <a:r>
              <a:rPr lang="zh-CN" altLang="en-US" dirty="0" smtClean="0"/>
              <a:t>循环</a:t>
            </a:r>
            <a:r>
              <a:rPr lang="zh-CN" altLang="en-US" dirty="0"/>
              <a:t>控制结构（</a:t>
            </a:r>
            <a:r>
              <a:rPr lang="en-US" altLang="zh-CN" dirty="0"/>
              <a:t>for </a:t>
            </a:r>
            <a:r>
              <a:rPr lang="zh-CN" altLang="en-US" dirty="0"/>
              <a:t>循环）</a:t>
            </a:r>
            <a:endParaRPr lang="zh-CN" altLang="en-US" dirty="0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7544" y="159806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for(</a:t>
            </a:r>
            <a:r>
              <a:rPr lang="zh-CN" altLang="en-US" dirty="0" smtClean="0"/>
              <a:t>表达式</a:t>
            </a:r>
            <a:r>
              <a:rPr lang="en-US" altLang="zh-CN" dirty="0" smtClean="0"/>
              <a:t>1</a:t>
            </a:r>
            <a:r>
              <a:rPr lang="zh-CN" altLang="en-US" dirty="0" smtClean="0"/>
              <a:t>；表达式</a:t>
            </a:r>
            <a:r>
              <a:rPr lang="en-US" altLang="zh-CN" dirty="0" smtClean="0"/>
              <a:t>2</a:t>
            </a:r>
            <a:r>
              <a:rPr lang="zh-CN" altLang="en-US" dirty="0" smtClean="0"/>
              <a:t>；表达式</a:t>
            </a:r>
            <a:r>
              <a:rPr lang="en-US" altLang="zh-CN" dirty="0" smtClean="0"/>
              <a:t>3)</a:t>
            </a:r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zh-CN" altLang="en-US" dirty="0" smtClean="0"/>
              <a:t>循环体语句</a:t>
            </a:r>
          </a:p>
          <a:p>
            <a:endParaRPr lang="en-US" altLang="zh-CN" dirty="0" smtClean="0"/>
          </a:p>
          <a:p>
            <a:pPr marL="457200" lvl="1" indent="0">
              <a:buNone/>
            </a:pPr>
            <a:endParaRPr lang="en-US" altLang="zh-CN" b="1" dirty="0">
              <a:latin typeface="Times New Roman" pitchFamily="18" charset="0"/>
            </a:endParaRPr>
          </a:p>
          <a:p>
            <a:pPr marL="457200" lvl="1" indent="0">
              <a:buNone/>
            </a:pPr>
            <a:endParaRPr lang="en-US" altLang="zh-CN" b="1" dirty="0" smtClean="0">
              <a:latin typeface="Times New Roman" pitchFamily="18" charset="0"/>
            </a:endParaRPr>
          </a:p>
          <a:p>
            <a:pPr marL="457200" lvl="1" indent="0">
              <a:buNone/>
            </a:pPr>
            <a:r>
              <a:rPr lang="zh-CN" altLang="en-US" b="1" dirty="0" smtClean="0">
                <a:latin typeface="Times New Roman" pitchFamily="18" charset="0"/>
              </a:rPr>
              <a:t>表达式</a:t>
            </a:r>
            <a:r>
              <a:rPr lang="en-US" altLang="zh-CN" b="1" dirty="0">
                <a:latin typeface="Times New Roman" pitchFamily="18" charset="0"/>
              </a:rPr>
              <a:t>1</a:t>
            </a:r>
            <a:r>
              <a:rPr lang="zh-CN" altLang="en-US" b="1" dirty="0">
                <a:latin typeface="Times New Roman" pitchFamily="18" charset="0"/>
              </a:rPr>
              <a:t>只执行一次</a:t>
            </a:r>
          </a:p>
          <a:p>
            <a:endParaRPr lang="zh-CN" altLang="en-US" dirty="0" smtClean="0"/>
          </a:p>
        </p:txBody>
      </p:sp>
      <p:sp>
        <p:nvSpPr>
          <p:cNvPr id="37894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A4CDB797-7F21-4E97-873E-F49E3261C149}" type="slidenum">
              <a:rPr lang="zh-CN" altLang="en-US" smtClean="0"/>
              <a:pPr/>
              <a:t>37</a:t>
            </a:fld>
            <a:endParaRPr lang="en-US" altLang="zh-CN" smtClean="0"/>
          </a:p>
        </p:txBody>
      </p:sp>
      <p:grpSp>
        <p:nvGrpSpPr>
          <p:cNvPr id="29" name="组合 28"/>
          <p:cNvGrpSpPr/>
          <p:nvPr/>
        </p:nvGrpSpPr>
        <p:grpSpPr>
          <a:xfrm>
            <a:off x="6204387" y="2163271"/>
            <a:ext cx="2207418" cy="4437112"/>
            <a:chOff x="5594670" y="2132856"/>
            <a:chExt cx="2207418" cy="4725144"/>
          </a:xfrm>
        </p:grpSpPr>
        <p:sp>
          <p:nvSpPr>
            <p:cNvPr id="2" name="菱形 1"/>
            <p:cNvSpPr/>
            <p:nvPr/>
          </p:nvSpPr>
          <p:spPr>
            <a:xfrm>
              <a:off x="5594670" y="3501008"/>
              <a:ext cx="2207418" cy="72008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b="1" dirty="0" smtClean="0"/>
                <a:t>表达式 </a:t>
              </a:r>
              <a:r>
                <a:rPr lang="en-US" altLang="zh-CN" b="1" dirty="0" smtClean="0">
                  <a:solidFill>
                    <a:srgbClr val="FF0000"/>
                  </a:solidFill>
                </a:rPr>
                <a:t>2</a:t>
              </a:r>
              <a:endParaRPr lang="zh-CN" alt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4" name="矩形 3"/>
            <p:cNvSpPr/>
            <p:nvPr/>
          </p:nvSpPr>
          <p:spPr>
            <a:xfrm>
              <a:off x="5594670" y="2708920"/>
              <a:ext cx="2207418" cy="50405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b="1" dirty="0" smtClean="0"/>
                <a:t>表达式 </a:t>
              </a:r>
              <a:r>
                <a:rPr lang="en-US" altLang="zh-CN" b="1" dirty="0" smtClean="0">
                  <a:solidFill>
                    <a:srgbClr val="FF0000"/>
                  </a:solidFill>
                </a:rPr>
                <a:t>1</a:t>
              </a:r>
              <a:endParaRPr lang="zh-CN" alt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9" name="矩形 8"/>
            <p:cNvSpPr/>
            <p:nvPr/>
          </p:nvSpPr>
          <p:spPr>
            <a:xfrm>
              <a:off x="5594670" y="4581128"/>
              <a:ext cx="2207418" cy="50405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b="1" dirty="0" smtClean="0">
                  <a:solidFill>
                    <a:srgbClr val="FFFF00"/>
                  </a:solidFill>
                </a:rPr>
                <a:t>循环体语句</a:t>
              </a:r>
              <a:endParaRPr lang="zh-CN" altLang="en-US" b="1" dirty="0">
                <a:solidFill>
                  <a:srgbClr val="FFFF00"/>
                </a:solidFill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5594670" y="5445224"/>
              <a:ext cx="2207418" cy="50405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b="1" dirty="0" smtClean="0"/>
                <a:t>表达式</a:t>
              </a:r>
              <a:r>
                <a:rPr lang="en-US" altLang="zh-CN" b="1" dirty="0" smtClean="0">
                  <a:solidFill>
                    <a:srgbClr val="FF0000"/>
                  </a:solidFill>
                </a:rPr>
                <a:t>3</a:t>
              </a:r>
              <a:endParaRPr lang="zh-CN" altLang="en-US" b="1" dirty="0">
                <a:solidFill>
                  <a:srgbClr val="FF0000"/>
                </a:solidFill>
              </a:endParaRPr>
            </a:p>
          </p:txBody>
        </p:sp>
        <p:cxnSp>
          <p:nvCxnSpPr>
            <p:cNvPr id="6" name="直接箭头连接符 5"/>
            <p:cNvCxnSpPr>
              <a:stCxn id="4" idx="2"/>
              <a:endCxn id="2" idx="0"/>
            </p:cNvCxnSpPr>
            <p:nvPr/>
          </p:nvCxnSpPr>
          <p:spPr>
            <a:xfrm>
              <a:off x="6698379" y="3212976"/>
              <a:ext cx="0" cy="28803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接箭头连接符 7"/>
            <p:cNvCxnSpPr>
              <a:stCxn id="2" idx="2"/>
              <a:endCxn id="9" idx="0"/>
            </p:cNvCxnSpPr>
            <p:nvPr/>
          </p:nvCxnSpPr>
          <p:spPr>
            <a:xfrm>
              <a:off x="6698379" y="4221088"/>
              <a:ext cx="0" cy="3600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箭头连接符 11"/>
            <p:cNvCxnSpPr>
              <a:stCxn id="9" idx="2"/>
              <a:endCxn id="10" idx="0"/>
            </p:cNvCxnSpPr>
            <p:nvPr/>
          </p:nvCxnSpPr>
          <p:spPr>
            <a:xfrm>
              <a:off x="6698379" y="5085184"/>
              <a:ext cx="0" cy="3600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肘形连接符 17"/>
            <p:cNvCxnSpPr>
              <a:stCxn id="10" idx="2"/>
              <a:endCxn id="2" idx="1"/>
            </p:cNvCxnSpPr>
            <p:nvPr/>
          </p:nvCxnSpPr>
          <p:spPr>
            <a:xfrm rot="5400000" flipH="1">
              <a:off x="5102409" y="4353310"/>
              <a:ext cx="2088232" cy="1103709"/>
            </a:xfrm>
            <a:prstGeom prst="bentConnector4">
              <a:avLst>
                <a:gd name="adj1" fmla="val -10947"/>
                <a:gd name="adj2" fmla="val 130604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肘形连接符 21"/>
            <p:cNvCxnSpPr>
              <a:stCxn id="2" idx="3"/>
            </p:cNvCxnSpPr>
            <p:nvPr/>
          </p:nvCxnSpPr>
          <p:spPr>
            <a:xfrm flipH="1">
              <a:off x="6698379" y="3861048"/>
              <a:ext cx="1103709" cy="2996952"/>
            </a:xfrm>
            <a:prstGeom prst="bentConnector4">
              <a:avLst>
                <a:gd name="adj1" fmla="val -31841"/>
                <a:gd name="adj2" fmla="val 84697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箭头连接符 25"/>
            <p:cNvCxnSpPr>
              <a:endCxn id="4" idx="0"/>
            </p:cNvCxnSpPr>
            <p:nvPr/>
          </p:nvCxnSpPr>
          <p:spPr>
            <a:xfrm>
              <a:off x="6698379" y="2132856"/>
              <a:ext cx="0" cy="57606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66433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2.4.3 </a:t>
            </a:r>
            <a:r>
              <a:rPr lang="zh-CN" altLang="en-US" smtClean="0"/>
              <a:t>指定次数的循环程序设计</a:t>
            </a:r>
            <a:endParaRPr lang="en-US" altLang="zh-CN" smtClean="0"/>
          </a:p>
        </p:txBody>
      </p:sp>
      <p:sp>
        <p:nvSpPr>
          <p:cNvPr id="39526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CN" altLang="en-US" sz="4300" dirty="0" smtClean="0"/>
              <a:t>求 </a:t>
            </a:r>
            <a:r>
              <a:rPr lang="en-US" altLang="zh-CN" sz="4300" dirty="0" smtClean="0"/>
              <a:t>1 + 2 + … + n</a:t>
            </a:r>
          </a:p>
          <a:p>
            <a:pPr marL="400050" lvl="1" indent="0">
              <a:buNone/>
            </a:pPr>
            <a:r>
              <a:rPr lang="zh-CN" altLang="en-US" dirty="0"/>
              <a:t>变量</a:t>
            </a:r>
            <a:r>
              <a:rPr lang="zh-CN" altLang="en-US" dirty="0" smtClean="0"/>
              <a:t>设置</a:t>
            </a:r>
            <a:endParaRPr lang="en-US" altLang="zh-CN" dirty="0"/>
          </a:p>
          <a:p>
            <a:pPr marL="800100" lvl="2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i, n, sum;</a:t>
            </a:r>
          </a:p>
          <a:p>
            <a:pPr marL="400050" lvl="1" indent="0">
              <a:buNone/>
            </a:pPr>
            <a:r>
              <a:rPr lang="zh-CN" altLang="en-US" dirty="0" smtClean="0"/>
              <a:t>初值：</a:t>
            </a:r>
            <a:endParaRPr lang="en-US" altLang="zh-CN" dirty="0" smtClean="0"/>
          </a:p>
          <a:p>
            <a:pPr marL="800100" lvl="2" indent="0">
              <a:buNone/>
            </a:pPr>
            <a:r>
              <a:rPr lang="en-US" altLang="zh-CN" dirty="0" smtClean="0"/>
              <a:t>i=1</a:t>
            </a:r>
            <a:r>
              <a:rPr lang="en-US" altLang="zh-CN" dirty="0"/>
              <a:t>;</a:t>
            </a:r>
            <a:r>
              <a:rPr lang="en-US" altLang="zh-CN" dirty="0" smtClean="0"/>
              <a:t> sum=0;</a:t>
            </a:r>
          </a:p>
          <a:p>
            <a:pPr marL="800100" lvl="2" indent="0">
              <a:buNone/>
            </a:pPr>
            <a:r>
              <a:rPr lang="zh-CN" altLang="en-US" dirty="0"/>
              <a:t>输入 </a:t>
            </a:r>
            <a:r>
              <a:rPr lang="en-US" altLang="zh-CN" dirty="0" smtClean="0"/>
              <a:t>n: </a:t>
            </a:r>
            <a:r>
              <a:rPr lang="en-US" altLang="zh-CN" dirty="0" err="1" smtClean="0"/>
              <a:t>scanf</a:t>
            </a:r>
            <a:r>
              <a:rPr lang="en-US" altLang="zh-CN" dirty="0" smtClean="0"/>
              <a:t>("%</a:t>
            </a:r>
            <a:r>
              <a:rPr lang="en-US" altLang="zh-CN" dirty="0" err="1" smtClean="0"/>
              <a:t>d",&amp;n</a:t>
            </a:r>
            <a:r>
              <a:rPr lang="en-US" altLang="zh-CN" dirty="0" smtClean="0"/>
              <a:t>)</a:t>
            </a:r>
          </a:p>
          <a:p>
            <a:pPr marL="400050" lvl="1" indent="0">
              <a:buNone/>
            </a:pPr>
            <a:r>
              <a:rPr lang="zh-CN" altLang="en-US" dirty="0" smtClean="0"/>
              <a:t>工作</a:t>
            </a:r>
            <a:endParaRPr lang="en-US" altLang="zh-CN" dirty="0" smtClean="0"/>
          </a:p>
          <a:p>
            <a:pPr marL="800100" lvl="2" indent="0">
              <a:buNone/>
            </a:pPr>
            <a:r>
              <a:rPr lang="en-US" altLang="zh-CN" dirty="0" smtClean="0"/>
              <a:t>sum = sum + i</a:t>
            </a:r>
          </a:p>
          <a:p>
            <a:pPr marL="800100" lvl="2" indent="0">
              <a:buNone/>
            </a:pPr>
            <a:r>
              <a:rPr lang="en-US" altLang="zh-CN" dirty="0" smtClean="0"/>
              <a:t>i ++; </a:t>
            </a:r>
            <a:r>
              <a:rPr lang="zh-CN" altLang="en-US" dirty="0" smtClean="0"/>
              <a:t>或者 </a:t>
            </a:r>
            <a:r>
              <a:rPr lang="en-US" altLang="zh-CN" dirty="0" smtClean="0"/>
              <a:t>i = i+1;</a:t>
            </a:r>
          </a:p>
          <a:p>
            <a:pPr marL="400050" lvl="1" indent="0">
              <a:buNone/>
            </a:pPr>
            <a:r>
              <a:rPr lang="zh-CN" altLang="en-US" dirty="0"/>
              <a:t>工作</a:t>
            </a:r>
            <a:r>
              <a:rPr lang="zh-CN" altLang="en-US" dirty="0" smtClean="0"/>
              <a:t>条件</a:t>
            </a:r>
            <a:endParaRPr lang="en-US" altLang="zh-CN" dirty="0" smtClean="0"/>
          </a:p>
          <a:p>
            <a:pPr marL="800100" lvl="2" indent="0">
              <a:buNone/>
            </a:pPr>
            <a:r>
              <a:rPr lang="en-US" altLang="zh-CN" dirty="0" smtClean="0"/>
              <a:t>i&lt;=n</a:t>
            </a:r>
          </a:p>
        </p:txBody>
      </p:sp>
      <p:sp>
        <p:nvSpPr>
          <p:cNvPr id="3994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9A5DD881-DAD3-4FBC-BA7A-842AF5CB3EE3}" type="slidenum">
              <a:rPr lang="zh-CN" altLang="en-US" smtClean="0"/>
              <a:pPr/>
              <a:t>38</a:t>
            </a:fld>
            <a:endParaRPr lang="en-US" altLang="zh-CN" dirty="0" smtClean="0"/>
          </a:p>
        </p:txBody>
      </p:sp>
      <p:sp>
        <p:nvSpPr>
          <p:cNvPr id="5" name="矩形 4"/>
          <p:cNvSpPr/>
          <p:nvPr/>
        </p:nvSpPr>
        <p:spPr>
          <a:xfrm>
            <a:off x="4564586" y="4509120"/>
            <a:ext cx="4248472" cy="1569660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sum = 0;</a:t>
            </a:r>
          </a:p>
          <a:p>
            <a:r>
              <a:rPr lang="en-US" altLang="zh-CN" sz="32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for( i=1</a:t>
            </a:r>
            <a:r>
              <a:rPr lang="en-US" altLang="zh-CN" sz="3200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; i</a:t>
            </a:r>
            <a:r>
              <a:rPr lang="en-US" altLang="zh-CN" sz="32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&lt;=n; </a:t>
            </a:r>
            <a:r>
              <a:rPr lang="en-US" altLang="zh-CN" sz="3200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i</a:t>
            </a:r>
            <a:r>
              <a:rPr lang="en-US" altLang="zh-CN" sz="32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++ )</a:t>
            </a:r>
            <a:endParaRPr lang="en-US" altLang="zh-CN" sz="3200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pPr lvl="1"/>
            <a:r>
              <a:rPr lang="en-US" altLang="zh-CN" sz="3200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sum </a:t>
            </a:r>
            <a:r>
              <a:rPr lang="en-US" altLang="zh-CN" sz="32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= sum + i</a:t>
            </a:r>
            <a:r>
              <a:rPr lang="en-US" altLang="zh-CN" sz="3200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598609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5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95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95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95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95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95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95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95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95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952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62EF32E3-98A6-4D04-8B8F-3FB99B482BE4}" type="slidenum">
              <a:rPr lang="zh-CN" altLang="en-US" smtClean="0"/>
              <a:pPr/>
              <a:t>39</a:t>
            </a:fld>
            <a:endParaRPr lang="en-US" altLang="zh-CN" smtClean="0"/>
          </a:p>
        </p:txBody>
      </p:sp>
      <p:sp>
        <p:nvSpPr>
          <p:cNvPr id="393219" name="Rectangle 3"/>
          <p:cNvSpPr>
            <a:spLocks noChangeArrowheads="1"/>
          </p:cNvSpPr>
          <p:nvPr/>
        </p:nvSpPr>
        <p:spPr bwMode="auto">
          <a:xfrm>
            <a:off x="827584" y="1628800"/>
            <a:ext cx="7561262" cy="4216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280988" indent="-280988" algn="just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zh-CN" altLang="en-US" sz="2400" b="1" dirty="0">
                <a:solidFill>
                  <a:srgbClr val="CC0066"/>
                </a:solidFill>
                <a:ea typeface="宋体" pitchFamily="2" charset="-122"/>
              </a:rPr>
              <a:t>表达式</a:t>
            </a:r>
            <a:r>
              <a:rPr lang="en-US" altLang="zh-CN" sz="2400" b="1" dirty="0">
                <a:solidFill>
                  <a:srgbClr val="CC0066"/>
                </a:solidFill>
                <a:ea typeface="宋体" pitchFamily="2" charset="-122"/>
              </a:rPr>
              <a:t>1</a:t>
            </a:r>
            <a:r>
              <a:rPr lang="zh-CN" altLang="en-US" sz="2400" b="1" dirty="0">
                <a:solidFill>
                  <a:srgbClr val="CC0066"/>
                </a:solidFill>
                <a:ea typeface="宋体" pitchFamily="2" charset="-122"/>
              </a:rPr>
              <a:t>：</a:t>
            </a:r>
            <a:r>
              <a:rPr lang="zh-CN" altLang="en-US" sz="2400" b="1" dirty="0">
                <a:latin typeface="宋体" pitchFamily="2" charset="-122"/>
                <a:ea typeface="宋体" pitchFamily="2" charset="-122"/>
              </a:rPr>
              <a:t>给循环变量赋初值，</a:t>
            </a:r>
            <a:r>
              <a:rPr lang="zh-CN" altLang="en-US" sz="2400" b="1" dirty="0">
                <a:ea typeface="宋体" pitchFamily="2" charset="-122"/>
              </a:rPr>
              <a:t>指定循环的起点。</a:t>
            </a:r>
          </a:p>
          <a:p>
            <a:pPr marL="758825" lvl="1" indent="-285750" algn="just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  <a:defRPr/>
            </a:pPr>
            <a:r>
              <a:rPr lang="en-US" altLang="zh-CN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altLang="zh-CN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1                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初始化</a:t>
            </a:r>
            <a:endParaRPr lang="en-US" altLang="zh-C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宋体" pitchFamily="2" charset="-122"/>
            </a:endParaRPr>
          </a:p>
          <a:p>
            <a:pPr marL="280988" indent="-280988" algn="just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zh-CN" altLang="en-US" sz="2400" b="1" dirty="0">
                <a:solidFill>
                  <a:srgbClr val="CC0066"/>
                </a:solidFill>
                <a:ea typeface="宋体" pitchFamily="2" charset="-122"/>
              </a:rPr>
              <a:t>表达式</a:t>
            </a:r>
            <a:r>
              <a:rPr lang="en-US" altLang="zh-CN" sz="2400" b="1" dirty="0">
                <a:solidFill>
                  <a:srgbClr val="CC0066"/>
                </a:solidFill>
                <a:ea typeface="宋体" pitchFamily="2" charset="-122"/>
              </a:rPr>
              <a:t>2</a:t>
            </a:r>
            <a:r>
              <a:rPr lang="zh-CN" altLang="en-US" sz="2400" b="1" dirty="0">
                <a:solidFill>
                  <a:srgbClr val="CC0066"/>
                </a:solidFill>
                <a:ea typeface="宋体" pitchFamily="2" charset="-122"/>
              </a:rPr>
              <a:t>：</a:t>
            </a:r>
            <a:r>
              <a:rPr lang="zh-CN" altLang="en-US" sz="2400" b="1" dirty="0">
                <a:ea typeface="宋体" pitchFamily="2" charset="-122"/>
              </a:rPr>
              <a:t>给出循环的条件，决定循环的继续或结束。</a:t>
            </a:r>
          </a:p>
          <a:p>
            <a:pPr marL="758825" lvl="1" indent="-285750" algn="just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  <a:defRPr/>
            </a:pPr>
            <a:r>
              <a:rPr lang="en-US" altLang="zh-CN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altLang="zh-CN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&lt;= n          </a:t>
            </a: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条件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判断</a:t>
            </a:r>
            <a:endParaRPr lang="en-US" altLang="zh-C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宋体" pitchFamily="2" charset="-122"/>
            </a:endParaRPr>
          </a:p>
          <a:p>
            <a:pPr marL="280988" indent="-280988" algn="just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zh-CN" altLang="en-US" sz="2400" b="1" dirty="0">
                <a:solidFill>
                  <a:srgbClr val="CC0066"/>
                </a:solidFill>
                <a:ea typeface="宋体" pitchFamily="2" charset="-122"/>
              </a:rPr>
              <a:t>表达式</a:t>
            </a:r>
            <a:r>
              <a:rPr lang="en-US" altLang="zh-CN" sz="2400" b="1" dirty="0">
                <a:solidFill>
                  <a:srgbClr val="CC0066"/>
                </a:solidFill>
                <a:ea typeface="宋体" pitchFamily="2" charset="-122"/>
              </a:rPr>
              <a:t>3</a:t>
            </a:r>
            <a:r>
              <a:rPr lang="zh-CN" altLang="en-US" sz="2400" b="1" dirty="0">
                <a:solidFill>
                  <a:srgbClr val="CC0066"/>
                </a:solidFill>
                <a:ea typeface="宋体" pitchFamily="2" charset="-122"/>
              </a:rPr>
              <a:t>：</a:t>
            </a:r>
            <a:r>
              <a:rPr lang="zh-CN" altLang="en-US" sz="2400" b="1" dirty="0">
                <a:ea typeface="宋体" pitchFamily="2" charset="-122"/>
              </a:rPr>
              <a:t>设置循环的步长，改变循环变量的值，从而可改变表达式</a:t>
            </a:r>
            <a:r>
              <a:rPr lang="en-US" altLang="zh-CN" sz="2400" b="1" dirty="0">
                <a:ea typeface="宋体" pitchFamily="2" charset="-122"/>
              </a:rPr>
              <a:t>2</a:t>
            </a:r>
            <a:r>
              <a:rPr lang="zh-CN" altLang="en-US" sz="2400" b="1" dirty="0">
                <a:ea typeface="宋体" pitchFamily="2" charset="-122"/>
              </a:rPr>
              <a:t>的真假性。</a:t>
            </a:r>
          </a:p>
          <a:p>
            <a:pPr marL="758825" lvl="1" indent="-285750" algn="just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  <a:defRPr/>
            </a:pPr>
            <a:r>
              <a:rPr lang="en-US" altLang="zh-CN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altLang="zh-CN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++            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更新</a:t>
            </a: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控制变量</a:t>
            </a:r>
            <a:endParaRPr lang="en-US" altLang="zh-C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宋体" pitchFamily="2" charset="-122"/>
            </a:endParaRPr>
          </a:p>
          <a:p>
            <a:pPr marL="280988" indent="-280988" algn="just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zh-CN" altLang="en-US" sz="2400" b="1" dirty="0" smtClean="0">
                <a:solidFill>
                  <a:srgbClr val="CC0066"/>
                </a:solidFill>
                <a:ea typeface="宋体" pitchFamily="2" charset="-122"/>
              </a:rPr>
              <a:t>循环体语句</a:t>
            </a:r>
            <a:r>
              <a:rPr lang="zh-CN" altLang="en-US" sz="2400" b="1" dirty="0">
                <a:solidFill>
                  <a:srgbClr val="CC0066"/>
                </a:solidFill>
                <a:ea typeface="宋体" pitchFamily="2" charset="-122"/>
              </a:rPr>
              <a:t>：</a:t>
            </a:r>
            <a:r>
              <a:rPr lang="zh-CN" altLang="en-US" sz="2400" b="1" dirty="0">
                <a:ea typeface="宋体" pitchFamily="2" charset="-122"/>
              </a:rPr>
              <a:t>被反复执行的</a:t>
            </a:r>
            <a:r>
              <a:rPr lang="zh-CN" altLang="en-US" sz="2400" b="1" dirty="0" smtClean="0">
                <a:ea typeface="宋体" pitchFamily="2" charset="-122"/>
              </a:rPr>
              <a:t>语句。 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主要</a:t>
            </a: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任务</a:t>
            </a:r>
            <a:endParaRPr lang="en-US" altLang="zh-CN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宋体" pitchFamily="2" charset="-122"/>
            </a:endParaRPr>
          </a:p>
          <a:p>
            <a:pPr marL="280988" indent="-280988" algn="just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en-US" altLang="zh-C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CN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altLang="zh-CN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 = sum + </a:t>
            </a:r>
            <a:r>
              <a:rPr lang="en-US" altLang="zh-CN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altLang="zh-CN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zh-CN" altLang="en-US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467544" y="332657"/>
            <a:ext cx="8229600" cy="1512168"/>
          </a:xfrm>
          <a:prstGeom prst="rect">
            <a:avLst/>
          </a:prstGeom>
        </p:spPr>
        <p:txBody>
          <a:bodyPr vert="horz" rtlCol="0">
            <a:norm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"/>
              <a:defRPr kumimoji="0" sz="32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"/>
              <a:defRPr kumimoji="0" sz="2800" kern="120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"/>
              <a:defRPr kumimoji="0" sz="24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"/>
              <a:defRPr kumimoji="0" sz="2000" kern="120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"/>
              <a:defRPr kumimoji="0" sz="20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Wingdings 2"/>
              <a:buNone/>
            </a:pPr>
            <a:r>
              <a:rPr lang="en-US" altLang="zh-CN" dirty="0" smtClean="0"/>
              <a:t>for(</a:t>
            </a:r>
            <a:r>
              <a:rPr lang="zh-CN" altLang="en-US" dirty="0" smtClean="0"/>
              <a:t>表达式</a:t>
            </a:r>
            <a:r>
              <a:rPr lang="en-US" altLang="zh-CN" dirty="0" smtClean="0"/>
              <a:t>1</a:t>
            </a:r>
            <a:r>
              <a:rPr lang="zh-CN" altLang="en-US" dirty="0" smtClean="0"/>
              <a:t>；表达式</a:t>
            </a:r>
            <a:r>
              <a:rPr lang="en-US" altLang="zh-CN" dirty="0" smtClean="0"/>
              <a:t>2</a:t>
            </a:r>
            <a:r>
              <a:rPr lang="zh-CN" altLang="en-US" dirty="0" smtClean="0"/>
              <a:t>；表达式</a:t>
            </a:r>
            <a:r>
              <a:rPr lang="en-US" altLang="zh-CN" dirty="0" smtClean="0"/>
              <a:t>3)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</a:pPr>
            <a:r>
              <a:rPr lang="en-US" altLang="zh-CN" dirty="0" smtClean="0"/>
              <a:t>    </a:t>
            </a:r>
            <a:r>
              <a:rPr lang="zh-CN" altLang="en-US" dirty="0" smtClean="0"/>
              <a:t>循环体语句</a:t>
            </a:r>
          </a:p>
        </p:txBody>
      </p:sp>
    </p:spTree>
    <p:extLst>
      <p:ext uri="{BB962C8B-B14F-4D97-AF65-F5344CB8AC3E}">
        <p14:creationId xmlns:p14="http://schemas.microsoft.com/office/powerpoint/2010/main" val="4022665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3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93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93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93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93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93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93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93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321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实验课主要问题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CN" dirty="0" smtClean="0"/>
              <a:t>for </a:t>
            </a:r>
            <a:r>
              <a:rPr lang="zh-CN" altLang="en-US" dirty="0"/>
              <a:t>语句</a:t>
            </a:r>
            <a:r>
              <a:rPr lang="zh-CN" altLang="en-US" dirty="0" smtClean="0"/>
              <a:t>缩进</a:t>
            </a: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 smtClean="0"/>
              <a:t>for ( 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 = 1; 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 &lt; 100; 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++ )</a:t>
            </a:r>
          </a:p>
          <a:p>
            <a:pPr marL="457200" lvl="1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sum = sum + 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;</a:t>
            </a:r>
          </a:p>
          <a:p>
            <a:pPr marL="514350" indent="-457200"/>
            <a:r>
              <a:rPr lang="en-US" altLang="zh-CN" sz="3600" dirty="0" smtClean="0">
                <a:solidFill>
                  <a:schemeClr val="tx1"/>
                </a:solidFill>
              </a:rPr>
              <a:t>for</a:t>
            </a:r>
            <a:r>
              <a:rPr lang="zh-CN" altLang="en-US" sz="3600" dirty="0" smtClean="0">
                <a:solidFill>
                  <a:schemeClr val="tx1"/>
                </a:solidFill>
              </a:rPr>
              <a:t>的循环体语句必须</a:t>
            </a:r>
            <a:r>
              <a:rPr lang="zh-CN" altLang="en-US" sz="3600" dirty="0">
                <a:solidFill>
                  <a:schemeClr val="tx1"/>
                </a:solidFill>
              </a:rPr>
              <a:t>往右缩进</a:t>
            </a:r>
            <a:r>
              <a:rPr lang="zh-CN" altLang="en-US" sz="3600" dirty="0" smtClean="0">
                <a:solidFill>
                  <a:schemeClr val="tx1"/>
                </a:solidFill>
              </a:rPr>
              <a:t>去</a:t>
            </a:r>
            <a:endParaRPr lang="en-US" altLang="zh-CN" sz="3600" dirty="0" smtClean="0">
              <a:solidFill>
                <a:schemeClr val="tx1"/>
              </a:solidFill>
            </a:endParaRPr>
          </a:p>
          <a:p>
            <a:pPr marL="514350" indent="-457200"/>
            <a:r>
              <a:rPr lang="zh-CN" altLang="en-US" sz="3600" dirty="0" smtClean="0"/>
              <a:t>如果循环体语句是复合语句，括号 </a:t>
            </a:r>
            <a:r>
              <a:rPr lang="en-US" altLang="zh-CN" sz="3600" dirty="0" smtClean="0"/>
              <a:t>{ } </a:t>
            </a:r>
            <a:r>
              <a:rPr lang="zh-CN" altLang="en-US" sz="3600" dirty="0" smtClean="0"/>
              <a:t>和</a:t>
            </a:r>
            <a:r>
              <a:rPr lang="en-US" altLang="zh-CN" sz="3600" dirty="0" smtClean="0"/>
              <a:t>for</a:t>
            </a:r>
            <a:r>
              <a:rPr lang="zh-CN" altLang="en-US" sz="3600" dirty="0" smtClean="0"/>
              <a:t>纵向对齐</a:t>
            </a:r>
            <a:endParaRPr lang="en-US" altLang="zh-CN" sz="3600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altLang="zh-CN" dirty="0"/>
              <a:t>for ( k = 1; k &lt; n; k++ )</a:t>
            </a:r>
          </a:p>
          <a:p>
            <a:pPr marL="457200" lvl="1" indent="0">
              <a:buNone/>
            </a:pPr>
            <a:r>
              <a:rPr lang="en-US" altLang="zh-CN" dirty="0"/>
              <a:t>{</a:t>
            </a:r>
          </a:p>
          <a:p>
            <a:pPr marL="457200" lvl="1" indent="0">
              <a:buNone/>
            </a:pPr>
            <a:r>
              <a:rPr lang="en-US" altLang="zh-CN" dirty="0"/>
              <a:t>    sum = flag * k;</a:t>
            </a:r>
          </a:p>
          <a:p>
            <a:pPr marL="457200" lvl="1" indent="0">
              <a:buNone/>
            </a:pPr>
            <a:r>
              <a:rPr lang="en-US" altLang="zh-CN" dirty="0"/>
              <a:t>    flag = - flag;</a:t>
            </a:r>
          </a:p>
          <a:p>
            <a:pPr marL="457200" lvl="1" indent="0">
              <a:buNone/>
            </a:pPr>
            <a:r>
              <a:rPr lang="en-US" altLang="zh-CN" dirty="0"/>
              <a:t>}</a:t>
            </a:r>
          </a:p>
          <a:p>
            <a:pPr marL="514350" indent="-457200"/>
            <a:endParaRPr lang="en-US" altLang="zh-CN" sz="3600" dirty="0">
              <a:solidFill>
                <a:schemeClr val="tx1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3601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2.4.3 </a:t>
            </a:r>
            <a:r>
              <a:rPr lang="zh-CN" altLang="en-US" smtClean="0"/>
              <a:t>指定次数的循环程序设计</a:t>
            </a:r>
            <a:endParaRPr lang="en-US" altLang="zh-CN" smtClean="0"/>
          </a:p>
        </p:txBody>
      </p:sp>
      <p:sp>
        <p:nvSpPr>
          <p:cNvPr id="395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525779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CN" altLang="en-US" sz="4300" dirty="0" smtClean="0"/>
              <a:t>求 </a:t>
            </a:r>
            <a:r>
              <a:rPr lang="en-US" altLang="zh-CN" sz="4300" dirty="0" smtClean="0"/>
              <a:t>1-1/3+1/5-1/7+… </a:t>
            </a:r>
            <a:r>
              <a:rPr lang="zh-CN" altLang="en-US" sz="4300" dirty="0" smtClean="0"/>
              <a:t>的前</a:t>
            </a:r>
            <a:r>
              <a:rPr lang="en-US" altLang="zh-CN" sz="4300" dirty="0" smtClean="0"/>
              <a:t>n</a:t>
            </a:r>
            <a:r>
              <a:rPr lang="zh-CN" altLang="en-US" sz="4300" dirty="0" smtClean="0"/>
              <a:t>项和</a:t>
            </a:r>
            <a:endParaRPr lang="en-US" altLang="zh-CN" sz="4300" dirty="0" smtClean="0"/>
          </a:p>
          <a:p>
            <a:pPr marL="400050" lvl="1" indent="0">
              <a:buNone/>
            </a:pPr>
            <a:r>
              <a:rPr lang="zh-CN" altLang="en-US" dirty="0"/>
              <a:t>变量</a:t>
            </a:r>
            <a:r>
              <a:rPr lang="zh-CN" altLang="en-US" dirty="0" smtClean="0"/>
              <a:t>设置</a:t>
            </a:r>
            <a:endParaRPr lang="en-US" altLang="zh-CN" dirty="0"/>
          </a:p>
          <a:p>
            <a:pPr marL="800100" lvl="2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i, n, sum, item, flag;</a:t>
            </a:r>
          </a:p>
          <a:p>
            <a:pPr marL="400050" lvl="1" indent="0">
              <a:buNone/>
            </a:pPr>
            <a:r>
              <a:rPr lang="zh-CN" altLang="en-US" dirty="0" smtClean="0"/>
              <a:t>初值：</a:t>
            </a:r>
            <a:endParaRPr lang="en-US" altLang="zh-CN" dirty="0" smtClean="0"/>
          </a:p>
          <a:p>
            <a:pPr marL="800100" lvl="2" indent="0">
              <a:buNone/>
            </a:pPr>
            <a:r>
              <a:rPr lang="zh-CN" altLang="en-US" dirty="0" smtClean="0"/>
              <a:t>输入 </a:t>
            </a:r>
            <a:r>
              <a:rPr lang="en-US" altLang="zh-CN" dirty="0" smtClean="0"/>
              <a:t>n: </a:t>
            </a:r>
            <a:r>
              <a:rPr lang="en-US" altLang="zh-CN" dirty="0" err="1" smtClean="0"/>
              <a:t>scanf</a:t>
            </a:r>
            <a:r>
              <a:rPr lang="en-US" altLang="zh-CN" dirty="0" smtClean="0"/>
              <a:t>("%</a:t>
            </a:r>
            <a:r>
              <a:rPr lang="en-US" altLang="zh-CN" dirty="0" err="1" smtClean="0"/>
              <a:t>d",&amp;n</a:t>
            </a:r>
            <a:r>
              <a:rPr lang="en-US" altLang="zh-CN" dirty="0" smtClean="0"/>
              <a:t>)</a:t>
            </a:r>
          </a:p>
          <a:p>
            <a:pPr marL="800100" lvl="2" indent="0">
              <a:buNone/>
            </a:pPr>
            <a:r>
              <a:rPr lang="en-US" altLang="zh-CN" dirty="0" smtClean="0"/>
              <a:t>sum=0; i=1; flag=1;</a:t>
            </a:r>
            <a:endParaRPr lang="en-US" altLang="zh-CN" dirty="0"/>
          </a:p>
          <a:p>
            <a:pPr marL="400050" lvl="1" indent="0">
              <a:buNone/>
            </a:pPr>
            <a:r>
              <a:rPr lang="zh-CN" altLang="en-US" dirty="0" smtClean="0"/>
              <a:t>工作</a:t>
            </a:r>
            <a:endParaRPr lang="en-US" altLang="zh-CN" dirty="0" smtClean="0"/>
          </a:p>
          <a:p>
            <a:pPr marL="800100" lvl="2" indent="0">
              <a:buNone/>
            </a:pPr>
            <a:r>
              <a:rPr lang="en-US" altLang="zh-CN" dirty="0" smtClean="0"/>
              <a:t>item = flag*1.0/(2*i-1)</a:t>
            </a:r>
          </a:p>
          <a:p>
            <a:pPr marL="800100" lvl="2" indent="0">
              <a:buNone/>
            </a:pPr>
            <a:r>
              <a:rPr lang="en-US" altLang="zh-CN" dirty="0" smtClean="0"/>
              <a:t>sum = sum + item</a:t>
            </a:r>
          </a:p>
          <a:p>
            <a:pPr marL="800100" lvl="2" indent="0">
              <a:buNone/>
            </a:pPr>
            <a:r>
              <a:rPr lang="en-US" altLang="zh-CN" dirty="0" smtClean="0"/>
              <a:t>i ++; </a:t>
            </a:r>
            <a:r>
              <a:rPr lang="zh-CN" altLang="en-US" dirty="0" smtClean="0"/>
              <a:t>或者 </a:t>
            </a:r>
            <a:r>
              <a:rPr lang="en-US" altLang="zh-CN" dirty="0" smtClean="0"/>
              <a:t>i = i+1;</a:t>
            </a:r>
          </a:p>
          <a:p>
            <a:pPr marL="400050" lvl="1" indent="0">
              <a:buNone/>
            </a:pPr>
            <a:r>
              <a:rPr lang="en-US" altLang="zh-CN" dirty="0" smtClean="0"/>
              <a:t>   flag = - flag</a:t>
            </a:r>
          </a:p>
          <a:p>
            <a:pPr marL="400050" lvl="1" indent="0">
              <a:buNone/>
            </a:pPr>
            <a:r>
              <a:rPr lang="zh-CN" altLang="en-US" dirty="0" smtClean="0"/>
              <a:t>工作条件</a:t>
            </a:r>
            <a:endParaRPr lang="en-US" altLang="zh-CN" dirty="0" smtClean="0"/>
          </a:p>
          <a:p>
            <a:pPr marL="800100" lvl="2" indent="0">
              <a:buNone/>
            </a:pPr>
            <a:r>
              <a:rPr lang="en-US" altLang="zh-CN" dirty="0" smtClean="0"/>
              <a:t>i&lt;=n</a:t>
            </a:r>
          </a:p>
        </p:txBody>
      </p:sp>
      <p:sp>
        <p:nvSpPr>
          <p:cNvPr id="3994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9A5DD881-DAD3-4FBC-BA7A-842AF5CB3EE3}" type="slidenum">
              <a:rPr lang="zh-CN" altLang="en-US" smtClean="0"/>
              <a:pPr/>
              <a:t>40</a:t>
            </a:fld>
            <a:endParaRPr lang="en-US" altLang="zh-CN" dirty="0" smtClean="0"/>
          </a:p>
        </p:txBody>
      </p:sp>
      <p:sp>
        <p:nvSpPr>
          <p:cNvPr id="5" name="矩形 4"/>
          <p:cNvSpPr/>
          <p:nvPr/>
        </p:nvSpPr>
        <p:spPr>
          <a:xfrm>
            <a:off x="4716016" y="3212976"/>
            <a:ext cx="4248472" cy="3046988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sum = 0;</a:t>
            </a:r>
          </a:p>
          <a:p>
            <a:r>
              <a:rPr lang="en-US" altLang="zh-CN" sz="24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flag = 1</a:t>
            </a:r>
            <a:r>
              <a:rPr lang="en-US" altLang="zh-CN" sz="2400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;</a:t>
            </a:r>
            <a:endParaRPr lang="en-US" altLang="zh-CN" sz="2400" dirty="0" smtClean="0">
              <a:solidFill>
                <a:srgbClr val="FFFF00"/>
              </a:solidFill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4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for( i=1</a:t>
            </a:r>
            <a:r>
              <a:rPr lang="en-US" altLang="zh-CN" sz="2400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; i</a:t>
            </a:r>
            <a:r>
              <a:rPr lang="en-US" altLang="zh-CN" sz="24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&lt;=n; </a:t>
            </a:r>
            <a:r>
              <a:rPr lang="en-US" altLang="zh-CN" sz="2400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i</a:t>
            </a:r>
            <a:r>
              <a:rPr lang="en-US" altLang="zh-CN" sz="24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++ ) </a:t>
            </a:r>
          </a:p>
          <a:p>
            <a:r>
              <a:rPr lang="en-US" altLang="zh-CN" sz="24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{</a:t>
            </a:r>
          </a:p>
          <a:p>
            <a:pPr marL="0" lvl="1"/>
            <a:r>
              <a:rPr lang="en-US" altLang="zh-CN" sz="24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   item = flag*1.0/(2*i-1);</a:t>
            </a:r>
          </a:p>
          <a:p>
            <a:pPr marL="0" lvl="1"/>
            <a:r>
              <a:rPr lang="en-US" altLang="zh-CN" sz="24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   sum </a:t>
            </a:r>
            <a:r>
              <a:rPr lang="en-US" altLang="zh-CN" sz="2400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= sum + </a:t>
            </a:r>
            <a:r>
              <a:rPr lang="en-US" altLang="zh-CN" sz="24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item;</a:t>
            </a:r>
          </a:p>
          <a:p>
            <a:pPr marL="0" lvl="1"/>
            <a:r>
              <a:rPr lang="en-US" altLang="zh-CN" sz="2400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 </a:t>
            </a:r>
            <a:r>
              <a:rPr lang="en-US" altLang="zh-CN" sz="24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  flag = - flag;</a:t>
            </a:r>
            <a:endParaRPr lang="en-US" altLang="zh-CN" sz="2400" dirty="0" smtClean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4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18166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395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95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95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95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95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95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952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9526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9526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例</a:t>
            </a:r>
            <a:r>
              <a:rPr lang="en-US" altLang="zh-CN" dirty="0" smtClean="0"/>
              <a:t>2-9 </a:t>
            </a:r>
            <a:r>
              <a:rPr lang="zh-CN" altLang="en-US" dirty="0" smtClean="0"/>
              <a:t>求</a:t>
            </a: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n! = 1*2*…*n</a:t>
            </a: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400050" lvl="1" indent="0">
              <a:buNone/>
            </a:pPr>
            <a:r>
              <a:rPr lang="zh-CN" altLang="en-US" dirty="0"/>
              <a:t>变量设置</a:t>
            </a:r>
            <a:endParaRPr lang="en-US" altLang="zh-CN" dirty="0"/>
          </a:p>
          <a:p>
            <a:pPr marL="800100" lvl="2" indent="0">
              <a:buNone/>
            </a:pPr>
            <a:r>
              <a:rPr lang="en-US" altLang="zh-CN" dirty="0" err="1"/>
              <a:t>int</a:t>
            </a:r>
            <a:r>
              <a:rPr lang="en-US" altLang="zh-CN" dirty="0"/>
              <a:t> </a:t>
            </a:r>
            <a:r>
              <a:rPr lang="en-US" altLang="zh-CN" dirty="0" smtClean="0"/>
              <a:t>n, i</a:t>
            </a:r>
            <a:r>
              <a:rPr lang="en-US" altLang="zh-CN" dirty="0"/>
              <a:t>;</a:t>
            </a:r>
            <a:endParaRPr lang="en-US" altLang="zh-CN" dirty="0" smtClean="0"/>
          </a:p>
          <a:p>
            <a:pPr marL="800100" lvl="2" indent="0">
              <a:buNone/>
            </a:pPr>
            <a:r>
              <a:rPr lang="en-US" altLang="zh-CN" dirty="0" smtClean="0"/>
              <a:t>double product;</a:t>
            </a:r>
            <a:endParaRPr lang="en-US" altLang="zh-CN" dirty="0"/>
          </a:p>
          <a:p>
            <a:pPr marL="400050" lvl="1" indent="0">
              <a:buNone/>
            </a:pPr>
            <a:r>
              <a:rPr lang="zh-CN" altLang="en-US" dirty="0"/>
              <a:t>初值：</a:t>
            </a:r>
            <a:endParaRPr lang="en-US" altLang="zh-CN" dirty="0"/>
          </a:p>
          <a:p>
            <a:pPr marL="800100" lvl="2" indent="0">
              <a:buNone/>
            </a:pPr>
            <a:r>
              <a:rPr lang="zh-CN" altLang="en-US" dirty="0"/>
              <a:t>输入 </a:t>
            </a:r>
            <a:r>
              <a:rPr lang="en-US" altLang="zh-CN" dirty="0"/>
              <a:t>n: </a:t>
            </a:r>
            <a:r>
              <a:rPr lang="en-US" altLang="zh-CN" dirty="0" err="1"/>
              <a:t>scanf</a:t>
            </a:r>
            <a:r>
              <a:rPr lang="en-US" altLang="zh-CN" dirty="0"/>
              <a:t>("%</a:t>
            </a:r>
            <a:r>
              <a:rPr lang="en-US" altLang="zh-CN" dirty="0" err="1"/>
              <a:t>d",&amp;n</a:t>
            </a:r>
            <a:r>
              <a:rPr lang="en-US" altLang="zh-CN" dirty="0"/>
              <a:t>)</a:t>
            </a:r>
          </a:p>
          <a:p>
            <a:pPr marL="800100" lvl="2" indent="0">
              <a:buNone/>
            </a:pPr>
            <a:r>
              <a:rPr lang="en-US" altLang="zh-CN" dirty="0" smtClean="0"/>
              <a:t>product=1; </a:t>
            </a:r>
            <a:r>
              <a:rPr lang="en-US" altLang="zh-CN" dirty="0"/>
              <a:t>i=1</a:t>
            </a:r>
            <a:r>
              <a:rPr lang="en-US" altLang="zh-CN" dirty="0" smtClean="0"/>
              <a:t>;</a:t>
            </a:r>
            <a:endParaRPr lang="en-US" altLang="zh-CN" dirty="0"/>
          </a:p>
          <a:p>
            <a:pPr marL="400050" lvl="1" indent="0">
              <a:buNone/>
            </a:pPr>
            <a:r>
              <a:rPr lang="zh-CN" altLang="en-US" dirty="0" smtClean="0"/>
              <a:t>工作</a:t>
            </a:r>
            <a:endParaRPr lang="en-US" altLang="zh-CN" dirty="0"/>
          </a:p>
          <a:p>
            <a:pPr marL="800100" lvl="2" indent="0">
              <a:buNone/>
            </a:pPr>
            <a:r>
              <a:rPr lang="en-US" altLang="zh-CN" dirty="0" smtClean="0"/>
              <a:t>product = product * i;</a:t>
            </a:r>
            <a:endParaRPr lang="en-US" altLang="zh-CN" dirty="0"/>
          </a:p>
          <a:p>
            <a:pPr marL="800100" lvl="2" indent="0">
              <a:buNone/>
            </a:pPr>
            <a:r>
              <a:rPr lang="en-US" altLang="zh-CN" dirty="0" smtClean="0"/>
              <a:t>i </a:t>
            </a:r>
            <a:r>
              <a:rPr lang="en-US" altLang="zh-CN" dirty="0"/>
              <a:t>++; </a:t>
            </a:r>
            <a:r>
              <a:rPr lang="zh-CN" altLang="en-US" dirty="0"/>
              <a:t>或者 </a:t>
            </a:r>
            <a:r>
              <a:rPr lang="en-US" altLang="zh-CN" dirty="0"/>
              <a:t>i = i+1;</a:t>
            </a:r>
          </a:p>
          <a:p>
            <a:pPr marL="400050" lvl="1" indent="0">
              <a:buNone/>
            </a:pPr>
            <a:r>
              <a:rPr lang="zh-CN" altLang="en-US" dirty="0"/>
              <a:t>工作</a:t>
            </a:r>
            <a:r>
              <a:rPr lang="zh-CN" altLang="en-US" dirty="0" smtClean="0"/>
              <a:t>条件</a:t>
            </a:r>
            <a:endParaRPr lang="en-US" altLang="zh-CN" dirty="0"/>
          </a:p>
          <a:p>
            <a:pPr marL="800100" lvl="2" indent="0">
              <a:buNone/>
            </a:pPr>
            <a:r>
              <a:rPr lang="en-US" altLang="zh-CN" dirty="0"/>
              <a:t>i&lt;=</a:t>
            </a:r>
            <a:r>
              <a:rPr lang="en-US" altLang="zh-CN" dirty="0" smtClean="0"/>
              <a:t>n</a:t>
            </a:r>
            <a:endParaRPr lang="en-US" altLang="zh-CN" dirty="0"/>
          </a:p>
        </p:txBody>
      </p:sp>
      <p:sp>
        <p:nvSpPr>
          <p:cNvPr id="46084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94FE8A28-1DB9-4765-AB2C-7264C8A43DD8}" type="slidenum">
              <a:rPr lang="zh-CN" altLang="en-US" smtClean="0"/>
              <a:pPr/>
              <a:t>41</a:t>
            </a:fld>
            <a:endParaRPr lang="en-US" altLang="zh-CN" smtClean="0"/>
          </a:p>
        </p:txBody>
      </p:sp>
      <p:sp>
        <p:nvSpPr>
          <p:cNvPr id="8" name="矩形 7"/>
          <p:cNvSpPr/>
          <p:nvPr/>
        </p:nvSpPr>
        <p:spPr>
          <a:xfrm>
            <a:off x="4860032" y="1850048"/>
            <a:ext cx="4104456" cy="1200329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product = 1;</a:t>
            </a:r>
          </a:p>
          <a:p>
            <a:r>
              <a:rPr lang="en-US" altLang="zh-CN" sz="24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for( i=1</a:t>
            </a:r>
            <a:r>
              <a:rPr lang="en-US" altLang="zh-CN" sz="2400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; i</a:t>
            </a:r>
            <a:r>
              <a:rPr lang="en-US" altLang="zh-CN" sz="24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&lt;=n; </a:t>
            </a:r>
            <a:r>
              <a:rPr lang="en-US" altLang="zh-CN" sz="2400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i</a:t>
            </a:r>
            <a:r>
              <a:rPr lang="en-US" altLang="zh-CN" sz="24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++ ) </a:t>
            </a:r>
          </a:p>
          <a:p>
            <a:r>
              <a:rPr lang="en-US" altLang="zh-CN" sz="24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   </a:t>
            </a:r>
            <a:r>
              <a:rPr lang="en-US" altLang="zh-CN" sz="24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product = product * i;</a:t>
            </a:r>
          </a:p>
        </p:txBody>
      </p:sp>
    </p:spTree>
    <p:extLst>
      <p:ext uri="{BB962C8B-B14F-4D97-AF65-F5344CB8AC3E}">
        <p14:creationId xmlns:p14="http://schemas.microsoft.com/office/powerpoint/2010/main" val="28473274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765175"/>
            <a:ext cx="6678612" cy="782638"/>
          </a:xfrm>
        </p:spPr>
        <p:txBody>
          <a:bodyPr/>
          <a:lstStyle/>
          <a:p>
            <a:pPr eaLnBrk="1" hangingPunct="1"/>
            <a:r>
              <a:rPr lang="en-US" altLang="zh-CN" dirty="0" smtClean="0"/>
              <a:t>2.5  </a:t>
            </a:r>
            <a:r>
              <a:rPr lang="zh-CN" altLang="en-US" dirty="0" smtClean="0"/>
              <a:t>生成阶乘表</a:t>
            </a:r>
            <a:endParaRPr lang="en-US" altLang="zh-CN" dirty="0" smtClean="0"/>
          </a:p>
        </p:txBody>
      </p:sp>
      <p:sp>
        <p:nvSpPr>
          <p:cNvPr id="49156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4671080C-E492-418E-A272-B02360D2E51A}" type="slidenum">
              <a:rPr lang="zh-CN" altLang="en-US" smtClean="0">
                <a:latin typeface="Arial Black" pitchFamily="34" charset="0"/>
              </a:rPr>
              <a:pPr eaLnBrk="1" hangingPunct="1"/>
              <a:t>42</a:t>
            </a:fld>
            <a:endParaRPr lang="en-US" altLang="zh-CN" smtClean="0">
              <a:latin typeface="Arial Black" pitchFamily="34" charset="0"/>
            </a:endParaRP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85313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dirty="0"/>
              <a:t>输入一个正整数</a:t>
            </a:r>
            <a:r>
              <a:rPr lang="en-US" altLang="zh-CN" dirty="0"/>
              <a:t>n</a:t>
            </a:r>
            <a:r>
              <a:rPr lang="zh-CN" altLang="en-US" dirty="0" smtClean="0"/>
              <a:t>，输出</a:t>
            </a:r>
            <a:r>
              <a:rPr lang="en-US" altLang="zh-CN" dirty="0"/>
              <a:t>0</a:t>
            </a:r>
            <a:r>
              <a:rPr lang="zh-CN" altLang="en-US" dirty="0"/>
              <a:t>！到</a:t>
            </a:r>
            <a:r>
              <a:rPr lang="en-US" altLang="zh-CN" dirty="0"/>
              <a:t>n</a:t>
            </a:r>
            <a:r>
              <a:rPr lang="zh-CN" altLang="en-US" dirty="0"/>
              <a:t>！的值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zh-CN" altLang="en-US" dirty="0"/>
              <a:t>变量设置</a:t>
            </a:r>
            <a:endParaRPr lang="en-US" altLang="zh-CN" dirty="0"/>
          </a:p>
          <a:p>
            <a:pPr marL="800100" lvl="2" indent="0">
              <a:buNone/>
            </a:pPr>
            <a:r>
              <a:rPr lang="en-US" altLang="zh-CN" dirty="0" err="1"/>
              <a:t>int</a:t>
            </a:r>
            <a:r>
              <a:rPr lang="en-US" altLang="zh-CN" dirty="0"/>
              <a:t> n, i;</a:t>
            </a:r>
          </a:p>
          <a:p>
            <a:pPr marL="400050" lvl="1" indent="0">
              <a:buNone/>
            </a:pPr>
            <a:r>
              <a:rPr lang="zh-CN" altLang="en-US" dirty="0" smtClean="0"/>
              <a:t>初值</a:t>
            </a:r>
            <a:r>
              <a:rPr lang="zh-CN" altLang="en-US" dirty="0"/>
              <a:t>：</a:t>
            </a:r>
            <a:endParaRPr lang="en-US" altLang="zh-CN" dirty="0"/>
          </a:p>
          <a:p>
            <a:pPr marL="800100" lvl="2" indent="0">
              <a:buNone/>
            </a:pPr>
            <a:r>
              <a:rPr lang="zh-CN" altLang="en-US" dirty="0"/>
              <a:t>输入 </a:t>
            </a:r>
            <a:r>
              <a:rPr lang="en-US" altLang="zh-CN" dirty="0"/>
              <a:t>n: </a:t>
            </a:r>
            <a:r>
              <a:rPr lang="en-US" altLang="zh-CN" dirty="0" err="1"/>
              <a:t>scanf</a:t>
            </a:r>
            <a:r>
              <a:rPr lang="en-US" altLang="zh-CN" dirty="0" smtClean="0"/>
              <a:t>("%</a:t>
            </a:r>
            <a:r>
              <a:rPr lang="en-US" altLang="zh-CN" dirty="0" err="1" smtClean="0"/>
              <a:t>d",&amp;</a:t>
            </a:r>
            <a:r>
              <a:rPr lang="en-US" altLang="zh-CN" dirty="0" err="1"/>
              <a:t>n</a:t>
            </a:r>
            <a:r>
              <a:rPr lang="en-US" altLang="zh-CN" dirty="0" smtClean="0"/>
              <a:t>);</a:t>
            </a:r>
          </a:p>
          <a:p>
            <a:pPr marL="800100" lvl="2" indent="0">
              <a:buNone/>
            </a:pPr>
            <a:r>
              <a:rPr lang="en-US" altLang="zh-CN" dirty="0" smtClean="0"/>
              <a:t>i = 0</a:t>
            </a:r>
            <a:endParaRPr lang="en-US" altLang="zh-CN" dirty="0"/>
          </a:p>
          <a:p>
            <a:pPr marL="400050" lvl="1" indent="0">
              <a:buNone/>
            </a:pPr>
            <a:r>
              <a:rPr lang="zh-CN" altLang="en-US" dirty="0" smtClean="0"/>
              <a:t>工作</a:t>
            </a:r>
            <a:endParaRPr lang="en-US" altLang="zh-CN" dirty="0"/>
          </a:p>
          <a:p>
            <a:pPr marL="800100" lvl="2" indent="0">
              <a:buNone/>
            </a:pPr>
            <a:r>
              <a:rPr lang="zh-CN" altLang="en-US" dirty="0" smtClean="0">
                <a:solidFill>
                  <a:srgbClr val="FF0000"/>
                </a:solidFill>
              </a:rPr>
              <a:t>计算</a:t>
            </a:r>
            <a:r>
              <a:rPr lang="en-US" altLang="zh-CN" dirty="0" smtClean="0">
                <a:solidFill>
                  <a:srgbClr val="FF0000"/>
                </a:solidFill>
              </a:rPr>
              <a:t>i</a:t>
            </a:r>
            <a:r>
              <a:rPr lang="zh-CN" altLang="en-US" dirty="0" smtClean="0">
                <a:solidFill>
                  <a:srgbClr val="FF0000"/>
                </a:solidFill>
              </a:rPr>
              <a:t>的阶乘</a:t>
            </a:r>
            <a:r>
              <a:rPr lang="en-US" altLang="zh-CN" dirty="0" smtClean="0"/>
              <a:t>;</a:t>
            </a:r>
          </a:p>
          <a:p>
            <a:pPr marL="800100" lvl="2" indent="0">
              <a:buNone/>
            </a:pPr>
            <a:r>
              <a:rPr lang="zh-CN" altLang="en-US" dirty="0" smtClean="0"/>
              <a:t>输出阶乘值</a:t>
            </a:r>
            <a:r>
              <a:rPr lang="en-US" altLang="zh-CN" dirty="0" smtClean="0"/>
              <a:t>;</a:t>
            </a:r>
            <a:endParaRPr lang="en-US" altLang="zh-CN" dirty="0"/>
          </a:p>
          <a:p>
            <a:pPr marL="800100" lvl="2" indent="0">
              <a:buNone/>
            </a:pPr>
            <a:r>
              <a:rPr lang="en-US" altLang="zh-CN" dirty="0" smtClean="0"/>
              <a:t>i++;</a:t>
            </a:r>
            <a:endParaRPr lang="en-US" altLang="zh-CN" dirty="0"/>
          </a:p>
          <a:p>
            <a:pPr marL="400050" lvl="1" indent="0">
              <a:buNone/>
            </a:pPr>
            <a:r>
              <a:rPr lang="zh-CN" altLang="en-US" dirty="0"/>
              <a:t>工作条件</a:t>
            </a:r>
            <a:endParaRPr lang="en-US" altLang="zh-CN" dirty="0"/>
          </a:p>
          <a:p>
            <a:pPr marL="800100" lvl="2" indent="0">
              <a:buNone/>
            </a:pPr>
            <a:r>
              <a:rPr lang="en-US" altLang="zh-CN" dirty="0"/>
              <a:t>i&lt;=n</a:t>
            </a:r>
          </a:p>
          <a:p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3203848" y="4581128"/>
            <a:ext cx="3726982" cy="646331"/>
          </a:xfrm>
          <a:prstGeom prst="rect">
            <a:avLst/>
          </a:prstGeom>
        </p:spPr>
        <p:txBody>
          <a:bodyPr wrap="none" lIns="0" rIns="0">
            <a:spAutoFit/>
          </a:bodyPr>
          <a:lstStyle/>
          <a:p>
            <a:pPr indent="571500"/>
            <a:r>
              <a:rPr lang="zh-CN" altLang="en-US" b="1" dirty="0">
                <a:solidFill>
                  <a:srgbClr val="FFFF00"/>
                </a:solidFill>
              </a:rPr>
              <a:t>定义函数：</a:t>
            </a:r>
            <a:r>
              <a:rPr lang="en-US" altLang="zh-CN" b="1" dirty="0" smtClean="0">
                <a:solidFill>
                  <a:srgbClr val="FF0000"/>
                </a:solidFill>
              </a:rPr>
              <a:t>double </a:t>
            </a:r>
            <a:r>
              <a:rPr lang="en-US" altLang="zh-CN" b="1" dirty="0">
                <a:solidFill>
                  <a:srgbClr val="FF0000"/>
                </a:solidFill>
              </a:rPr>
              <a:t>fact( </a:t>
            </a:r>
            <a:r>
              <a:rPr lang="en-US" altLang="zh-CN" b="1" dirty="0" err="1">
                <a:solidFill>
                  <a:srgbClr val="FF0000"/>
                </a:solidFill>
              </a:rPr>
              <a:t>int</a:t>
            </a:r>
            <a:r>
              <a:rPr lang="en-US" altLang="zh-CN" b="1" dirty="0">
                <a:solidFill>
                  <a:srgbClr val="FF0000"/>
                </a:solidFill>
              </a:rPr>
              <a:t>  i </a:t>
            </a:r>
            <a:r>
              <a:rPr lang="en-US" altLang="zh-CN" b="1" dirty="0" smtClean="0">
                <a:solidFill>
                  <a:srgbClr val="FF0000"/>
                </a:solidFill>
              </a:rPr>
              <a:t>)</a:t>
            </a:r>
          </a:p>
          <a:p>
            <a:pPr indent="571500"/>
            <a:r>
              <a:rPr lang="zh-CN" altLang="en-US" b="1" dirty="0" smtClean="0">
                <a:solidFill>
                  <a:srgbClr val="FF0000"/>
                </a:solidFill>
              </a:rPr>
              <a:t>                   </a:t>
            </a:r>
            <a:r>
              <a:rPr lang="zh-CN" altLang="en-US" b="1" dirty="0" smtClean="0">
                <a:solidFill>
                  <a:srgbClr val="FFFF00"/>
                </a:solidFill>
              </a:rPr>
              <a:t>计算</a:t>
            </a:r>
            <a:r>
              <a:rPr lang="en-US" altLang="zh-CN" b="1" dirty="0" smtClean="0">
                <a:solidFill>
                  <a:srgbClr val="FFFF00"/>
                </a:solidFill>
              </a:rPr>
              <a:t>i</a:t>
            </a:r>
            <a:r>
              <a:rPr lang="zh-CN" altLang="en-US" b="1" dirty="0" smtClean="0">
                <a:solidFill>
                  <a:srgbClr val="FFFF00"/>
                </a:solidFill>
              </a:rPr>
              <a:t>的阶乘</a:t>
            </a:r>
            <a:endParaRPr lang="en-US" altLang="zh-CN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204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例</a:t>
            </a:r>
            <a:r>
              <a:rPr lang="en-US" altLang="zh-CN" dirty="0" smtClean="0"/>
              <a:t>2-11 </a:t>
            </a:r>
            <a:r>
              <a:rPr lang="zh-CN" altLang="en-US" dirty="0" smtClean="0"/>
              <a:t>生成</a:t>
            </a:r>
            <a:r>
              <a:rPr lang="zh-CN" altLang="en-US" dirty="0"/>
              <a:t>阶乘</a:t>
            </a:r>
            <a:r>
              <a:rPr lang="zh-CN" altLang="en-US" dirty="0" smtClean="0"/>
              <a:t>表</a:t>
            </a: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9715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zh-CN" dirty="0" smtClean="0"/>
              <a:t>#include &lt;</a:t>
            </a:r>
            <a:r>
              <a:rPr lang="en-US" altLang="zh-CN" dirty="0" err="1" smtClean="0"/>
              <a:t>stdio.h</a:t>
            </a:r>
            <a:r>
              <a:rPr lang="en-US" altLang="zh-CN" dirty="0" smtClean="0"/>
              <a:t>&gt;</a:t>
            </a:r>
          </a:p>
          <a:p>
            <a:pPr marL="0" indent="0">
              <a:buNone/>
            </a:pPr>
            <a:r>
              <a:rPr lang="en-US" altLang="zh-CN" dirty="0" smtClean="0"/>
              <a:t>double fact(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n);</a:t>
            </a:r>
          </a:p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main(void)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i, n;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("Enter n:");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err="1" smtClean="0"/>
              <a:t>scanf</a:t>
            </a:r>
            <a:r>
              <a:rPr lang="en-US" altLang="zh-CN" dirty="0" smtClean="0"/>
              <a:t>("%</a:t>
            </a:r>
            <a:r>
              <a:rPr lang="en-US" altLang="zh-CN" dirty="0" err="1" smtClean="0"/>
              <a:t>d",&amp;n</a:t>
            </a:r>
            <a:r>
              <a:rPr lang="en-US" altLang="zh-CN" dirty="0" smtClean="0"/>
              <a:t>); 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smtClean="0">
                <a:solidFill>
                  <a:srgbClr val="FF0000"/>
                </a:solidFill>
              </a:rPr>
              <a:t>for( i=0; i&lt;=n; i++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</a:t>
            </a:r>
            <a:r>
              <a:rPr lang="en-US" altLang="zh-CN" dirty="0" err="1" smtClean="0">
                <a:solidFill>
                  <a:srgbClr val="FFFF00"/>
                </a:solidFill>
              </a:rPr>
              <a:t>printf</a:t>
            </a:r>
            <a:r>
              <a:rPr lang="en-US" altLang="zh-CN" dirty="0" smtClean="0">
                <a:solidFill>
                  <a:srgbClr val="FFFF00"/>
                </a:solidFill>
              </a:rPr>
              <a:t>("%d!=%.0f\n", </a:t>
            </a:r>
            <a:r>
              <a:rPr lang="en-US" altLang="zh-CN" dirty="0" smtClean="0">
                <a:solidFill>
                  <a:srgbClr val="FF0000"/>
                </a:solidFill>
              </a:rPr>
              <a:t>fact(i)</a:t>
            </a:r>
            <a:r>
              <a:rPr lang="en-US" altLang="zh-CN" dirty="0" smtClean="0">
                <a:solidFill>
                  <a:srgbClr val="FFFF00"/>
                </a:solidFill>
              </a:rPr>
              <a:t>);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return 0;</a:t>
            </a:r>
          </a:p>
          <a:p>
            <a:pPr marL="0" indent="0">
              <a:buNone/>
            </a:pPr>
            <a:r>
              <a:rPr lang="en-US" altLang="zh-CN" dirty="0"/>
              <a:t>}</a:t>
            </a:r>
            <a:endParaRPr lang="zh-CN" altLang="en-US" dirty="0"/>
          </a:p>
        </p:txBody>
      </p:sp>
      <p:sp>
        <p:nvSpPr>
          <p:cNvPr id="52229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2F271CF5-AE88-45E9-B13B-48412B223D23}" type="slidenum">
              <a:rPr lang="zh-CN" altLang="en-US" smtClean="0"/>
              <a:pPr/>
              <a:t>43</a:t>
            </a:fld>
            <a:endParaRPr lang="en-US" altLang="zh-CN" smtClean="0"/>
          </a:p>
        </p:txBody>
      </p:sp>
      <p:sp>
        <p:nvSpPr>
          <p:cNvPr id="6" name="内容占位符 3"/>
          <p:cNvSpPr txBox="1">
            <a:spLocks/>
          </p:cNvSpPr>
          <p:nvPr/>
        </p:nvSpPr>
        <p:spPr>
          <a:xfrm>
            <a:off x="4572000" y="1484785"/>
            <a:ext cx="4392488" cy="3024335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vert="horz" lIns="0" rIns="0" rtlCol="0">
            <a:norm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"/>
              <a:defRPr kumimoji="0" sz="32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"/>
              <a:defRPr kumimoji="0" sz="2800" kern="120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"/>
              <a:defRPr kumimoji="0" sz="24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"/>
              <a:defRPr kumimoji="0" sz="2000" kern="120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"/>
              <a:defRPr kumimoji="0" sz="20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None/>
            </a:pPr>
            <a:r>
              <a:rPr lang="en-US" altLang="zh-CN" sz="2000" b="1" dirty="0">
                <a:solidFill>
                  <a:srgbClr val="FFFF00"/>
                </a:solidFill>
              </a:rPr>
              <a:t>double fact(</a:t>
            </a:r>
            <a:r>
              <a:rPr lang="en-US" altLang="zh-CN" sz="2000" b="1" dirty="0" err="1">
                <a:solidFill>
                  <a:srgbClr val="FFFF00"/>
                </a:solidFill>
              </a:rPr>
              <a:t>int</a:t>
            </a:r>
            <a:r>
              <a:rPr lang="en-US" altLang="zh-CN" sz="2000" b="1" dirty="0">
                <a:solidFill>
                  <a:srgbClr val="FFFF00"/>
                </a:solidFill>
              </a:rPr>
              <a:t> n)</a:t>
            </a:r>
          </a:p>
          <a:p>
            <a:pPr indent="0">
              <a:buNone/>
            </a:pPr>
            <a:r>
              <a:rPr lang="en-US" altLang="zh-CN" sz="2000" b="1" dirty="0"/>
              <a:t>{  </a:t>
            </a:r>
          </a:p>
          <a:p>
            <a:pPr indent="0">
              <a:buNone/>
            </a:pPr>
            <a:r>
              <a:rPr lang="en-US" altLang="zh-CN" sz="2000" b="1" dirty="0"/>
              <a:t>    </a:t>
            </a:r>
            <a:r>
              <a:rPr lang="en-US" altLang="zh-CN" sz="2000" b="1" dirty="0" err="1" smtClean="0"/>
              <a:t>int</a:t>
            </a:r>
            <a:r>
              <a:rPr lang="en-US" altLang="zh-CN" sz="2000" b="1" dirty="0" smtClean="0"/>
              <a:t> </a:t>
            </a:r>
            <a:r>
              <a:rPr lang="en-US" altLang="zh-CN" sz="2000" b="1" dirty="0" err="1"/>
              <a:t>i</a:t>
            </a:r>
            <a:r>
              <a:rPr lang="en-US" altLang="zh-CN" sz="2000" b="1" dirty="0"/>
              <a:t>;  </a:t>
            </a:r>
          </a:p>
          <a:p>
            <a:pPr indent="0">
              <a:buNone/>
            </a:pPr>
            <a:r>
              <a:rPr lang="en-US" altLang="zh-CN" sz="2000" b="1" dirty="0"/>
              <a:t>    </a:t>
            </a:r>
            <a:r>
              <a:rPr lang="en-US" altLang="zh-CN" sz="2000" b="1" dirty="0" smtClean="0"/>
              <a:t>double </a:t>
            </a:r>
            <a:r>
              <a:rPr lang="en-US" altLang="zh-CN" sz="2000" b="1" dirty="0"/>
              <a:t>product = 1; </a:t>
            </a:r>
          </a:p>
          <a:p>
            <a:pPr indent="0">
              <a:buNone/>
            </a:pPr>
            <a:r>
              <a:rPr lang="en-US" altLang="zh-CN" sz="2000" b="1" dirty="0"/>
              <a:t>    </a:t>
            </a:r>
            <a:r>
              <a:rPr lang="en-US" altLang="zh-CN" sz="2000" b="1" dirty="0" smtClean="0"/>
              <a:t>for </a:t>
            </a:r>
            <a:r>
              <a:rPr lang="en-US" altLang="zh-CN" sz="2000" b="1" dirty="0"/>
              <a:t>( </a:t>
            </a:r>
            <a:r>
              <a:rPr lang="en-US" altLang="zh-CN" sz="2000" b="1" dirty="0" err="1"/>
              <a:t>i</a:t>
            </a:r>
            <a:r>
              <a:rPr lang="en-US" altLang="zh-CN" sz="2000" b="1" dirty="0"/>
              <a:t> = 1; </a:t>
            </a:r>
            <a:r>
              <a:rPr lang="en-US" altLang="zh-CN" sz="2000" b="1" dirty="0" err="1"/>
              <a:t>i</a:t>
            </a:r>
            <a:r>
              <a:rPr lang="en-US" altLang="zh-CN" sz="2000" b="1" dirty="0"/>
              <a:t> &lt;= n; </a:t>
            </a:r>
            <a:r>
              <a:rPr lang="en-US" altLang="zh-CN" sz="2000" b="1" dirty="0" err="1"/>
              <a:t>i</a:t>
            </a:r>
            <a:r>
              <a:rPr lang="en-US" altLang="zh-CN" sz="2000" b="1" dirty="0"/>
              <a:t>++ )  </a:t>
            </a:r>
          </a:p>
          <a:p>
            <a:pPr indent="0">
              <a:buNone/>
            </a:pPr>
            <a:r>
              <a:rPr lang="en-US" altLang="zh-CN" sz="2000" b="1" dirty="0"/>
              <a:t>    </a:t>
            </a:r>
            <a:r>
              <a:rPr lang="en-US" altLang="zh-CN" sz="2000" b="1" dirty="0" smtClean="0"/>
              <a:t>    </a:t>
            </a:r>
            <a:r>
              <a:rPr lang="en-US" altLang="zh-CN" sz="2000" b="1" dirty="0"/>
              <a:t>product = product * </a:t>
            </a:r>
            <a:r>
              <a:rPr lang="en-US" altLang="zh-CN" sz="2000" b="1" dirty="0" err="1"/>
              <a:t>i</a:t>
            </a:r>
            <a:r>
              <a:rPr lang="en-US" altLang="zh-CN" sz="2000" b="1" dirty="0"/>
              <a:t>;</a:t>
            </a:r>
          </a:p>
          <a:p>
            <a:pPr indent="0">
              <a:buNone/>
            </a:pPr>
            <a:r>
              <a:rPr lang="en-US" altLang="zh-CN" sz="2000" b="1" dirty="0"/>
              <a:t>    </a:t>
            </a:r>
            <a:r>
              <a:rPr lang="en-US" altLang="zh-CN" sz="2000" b="1" dirty="0" smtClean="0">
                <a:solidFill>
                  <a:srgbClr val="FFFF00"/>
                </a:solidFill>
              </a:rPr>
              <a:t>return  </a:t>
            </a:r>
            <a:r>
              <a:rPr lang="en-US" altLang="zh-CN" sz="2000" b="1" dirty="0">
                <a:solidFill>
                  <a:srgbClr val="FFFF00"/>
                </a:solidFill>
              </a:rPr>
              <a:t>product;</a:t>
            </a:r>
          </a:p>
          <a:p>
            <a:pPr indent="0">
              <a:buNone/>
            </a:pPr>
            <a:r>
              <a:rPr lang="en-US" altLang="zh-CN" sz="2000" b="1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27446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76250"/>
            <a:ext cx="8229600" cy="847725"/>
          </a:xfrm>
        </p:spPr>
        <p:txBody>
          <a:bodyPr/>
          <a:lstStyle/>
          <a:p>
            <a:pPr eaLnBrk="1" hangingPunct="1"/>
            <a:r>
              <a:rPr kumimoji="1" lang="zh-CN" altLang="en-US" sz="4800" dirty="0" smtClean="0"/>
              <a:t>结构化程序设计思想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484313"/>
            <a:ext cx="8964612" cy="4895850"/>
          </a:xfrm>
        </p:spPr>
        <p:txBody>
          <a:bodyPr>
            <a:normAutofit/>
          </a:bodyPr>
          <a:lstStyle/>
          <a:p>
            <a:pPr marL="280988" indent="-280988" algn="just" eaLnBrk="1" hangingPunct="1">
              <a:lnSpc>
                <a:spcPct val="90000"/>
              </a:lnSpc>
            </a:pPr>
            <a:r>
              <a:rPr lang="zh-CN" altLang="en-US" dirty="0" smtClean="0"/>
              <a:t>结构化程序设计</a:t>
            </a:r>
            <a:r>
              <a:rPr lang="en-US" altLang="zh-CN" dirty="0" smtClean="0"/>
              <a:t>(Structured Programming)</a:t>
            </a:r>
            <a:endParaRPr lang="zh-CN" altLang="en-US" dirty="0" smtClean="0"/>
          </a:p>
          <a:p>
            <a:pPr marL="854075" lvl="1" indent="-382588" algn="just" eaLnBrk="1" hangingPunct="1">
              <a:lnSpc>
                <a:spcPct val="90000"/>
              </a:lnSpc>
            </a:pPr>
            <a:r>
              <a:rPr lang="zh-CN" altLang="en-US" dirty="0" smtClean="0"/>
              <a:t>程序设计技术</a:t>
            </a:r>
          </a:p>
          <a:p>
            <a:pPr marL="854075" lvl="1" indent="-382588" algn="just" eaLnBrk="1" hangingPunct="1">
              <a:lnSpc>
                <a:spcPct val="90000"/>
              </a:lnSpc>
            </a:pPr>
            <a:r>
              <a:rPr lang="en-US" altLang="zh-CN" dirty="0" smtClean="0"/>
              <a:t>C</a:t>
            </a:r>
            <a:r>
              <a:rPr lang="zh-CN" altLang="en-US" dirty="0" smtClean="0"/>
              <a:t>语言是结构化程序设计语言</a:t>
            </a:r>
          </a:p>
          <a:p>
            <a:pPr marL="280988" indent="-280988" eaLnBrk="1" hangingPunct="1"/>
            <a:r>
              <a:rPr lang="zh-CN" altLang="en-US" dirty="0" smtClean="0"/>
              <a:t>强调程序设计的风格和程序结构的规范化，提倡清晰的结构</a:t>
            </a:r>
            <a:endParaRPr lang="en-US" altLang="zh-CN" dirty="0" smtClean="0"/>
          </a:p>
          <a:p>
            <a:pPr marL="280988" indent="-280988" eaLnBrk="1" hangingPunct="1"/>
            <a:r>
              <a:rPr lang="zh-CN" altLang="en-US" dirty="0" smtClean="0"/>
              <a:t>基本思路</a:t>
            </a:r>
            <a:r>
              <a:rPr lang="en-US" altLang="zh-CN" dirty="0" smtClean="0"/>
              <a:t>: </a:t>
            </a:r>
            <a:r>
              <a:rPr lang="zh-CN" altLang="en-US" dirty="0" smtClean="0"/>
              <a:t>自顶向下，复杂问题 </a:t>
            </a:r>
            <a:r>
              <a:rPr lang="en-US" altLang="zh-CN" dirty="0" smtClean="0">
                <a:sym typeface="Wingdings" pitchFamily="2" charset="2"/>
              </a:rPr>
              <a:t> </a:t>
            </a:r>
            <a:r>
              <a:rPr lang="zh-CN" altLang="en-US" dirty="0" smtClean="0"/>
              <a:t>划分为若干</a:t>
            </a:r>
            <a:r>
              <a:rPr lang="zh-CN" altLang="en-US" dirty="0">
                <a:solidFill>
                  <a:srgbClr val="FF0000"/>
                </a:solidFill>
              </a:rPr>
              <a:t>更为</a:t>
            </a:r>
            <a:r>
              <a:rPr lang="zh-CN" altLang="en-US" dirty="0" smtClean="0">
                <a:solidFill>
                  <a:srgbClr val="FF0000"/>
                </a:solidFill>
              </a:rPr>
              <a:t>简单的</a:t>
            </a:r>
            <a:r>
              <a:rPr lang="zh-CN" altLang="en-US" dirty="0" smtClean="0"/>
              <a:t>阶段</a:t>
            </a:r>
          </a:p>
        </p:txBody>
      </p:sp>
      <p:sp>
        <p:nvSpPr>
          <p:cNvPr id="53252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957EC4D6-2A2B-4808-A491-22FE8A12134B}" type="slidenum">
              <a:rPr lang="zh-CN" altLang="en-US" smtClean="0">
                <a:latin typeface="Arial Black" pitchFamily="34" charset="0"/>
              </a:rPr>
              <a:pPr eaLnBrk="1" hangingPunct="1"/>
              <a:t>44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26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本章要点</a:t>
            </a:r>
          </a:p>
        </p:txBody>
      </p:sp>
      <p:sp>
        <p:nvSpPr>
          <p:cNvPr id="58371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输入输出函数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scanf</a:t>
            </a:r>
            <a:endParaRPr lang="en-US" altLang="zh-CN" dirty="0" smtClean="0"/>
          </a:p>
          <a:p>
            <a:r>
              <a:rPr lang="zh-CN" altLang="en-US" dirty="0" smtClean="0"/>
              <a:t>变量定义、使用、赋值</a:t>
            </a:r>
            <a:endParaRPr lang="en-US" altLang="zh-CN" dirty="0" smtClean="0"/>
          </a:p>
          <a:p>
            <a:r>
              <a:rPr lang="zh-CN" altLang="en-US" dirty="0" smtClean="0"/>
              <a:t>算术运算</a:t>
            </a:r>
            <a:endParaRPr lang="en-US" altLang="zh-CN" dirty="0" smtClean="0"/>
          </a:p>
          <a:p>
            <a:endParaRPr lang="zh-CN" altLang="en-US" dirty="0" smtClean="0"/>
          </a:p>
          <a:p>
            <a:r>
              <a:rPr lang="en-US" altLang="zh-CN" dirty="0" smtClean="0"/>
              <a:t>if </a:t>
            </a:r>
            <a:r>
              <a:rPr lang="zh-CN" altLang="en-US" dirty="0" smtClean="0"/>
              <a:t>语句</a:t>
            </a:r>
            <a:endParaRPr lang="en-US" altLang="zh-CN" dirty="0" smtClean="0"/>
          </a:p>
          <a:p>
            <a:r>
              <a:rPr lang="en-US" altLang="zh-CN" dirty="0" smtClean="0"/>
              <a:t>for </a:t>
            </a:r>
            <a:r>
              <a:rPr lang="zh-CN" altLang="en-US" dirty="0" smtClean="0"/>
              <a:t>语句</a:t>
            </a:r>
            <a:endParaRPr lang="en-US" altLang="zh-CN" dirty="0" smtClean="0"/>
          </a:p>
          <a:p>
            <a:endParaRPr lang="en-US" altLang="zh-CN" dirty="0" smtClean="0"/>
          </a:p>
        </p:txBody>
      </p:sp>
      <p:sp>
        <p:nvSpPr>
          <p:cNvPr id="58372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848B068C-32EC-41B3-9B3D-514B6C5E7188}" type="slidenum">
              <a:rPr lang="zh-CN" altLang="en-US" smtClean="0"/>
              <a:pPr/>
              <a:t>45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551216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/>
              <a:t>第二章</a:t>
            </a:r>
            <a:r>
              <a:rPr lang="zh-CN" altLang="en-US" dirty="0" smtClean="0"/>
              <a:t>用</a:t>
            </a:r>
            <a:r>
              <a:rPr lang="en-US" altLang="zh-CN" dirty="0" smtClean="0"/>
              <a:t>C</a:t>
            </a:r>
            <a:r>
              <a:rPr lang="zh-CN" altLang="en-US" dirty="0" smtClean="0"/>
              <a:t>语言编写程序 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CN" altLang="en-US" smtClean="0"/>
              <a:t>2.1  在屏幕上显示 </a:t>
            </a:r>
            <a:r>
              <a:rPr lang="en-US" altLang="zh-CN" smtClean="0"/>
              <a:t>Hello World!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CN" smtClean="0"/>
              <a:t>2.2  </a:t>
            </a:r>
            <a:r>
              <a:rPr lang="zh-CN" altLang="en-US" smtClean="0"/>
              <a:t>求华氏温度 100°</a:t>
            </a:r>
            <a:r>
              <a:rPr lang="en-US" altLang="zh-CN" smtClean="0"/>
              <a:t>F </a:t>
            </a:r>
            <a:r>
              <a:rPr lang="zh-CN" altLang="en-US" smtClean="0"/>
              <a:t>对应的摄氏温度</a:t>
            </a:r>
          </a:p>
          <a:p>
            <a:pPr eaLnBrk="1" hangingPunct="1">
              <a:buFont typeface="Wingdings" pitchFamily="2" charset="2"/>
              <a:buNone/>
            </a:pPr>
            <a:r>
              <a:rPr lang="zh-CN" altLang="en-US" smtClean="0"/>
              <a:t>2.3  计算分段函数</a:t>
            </a:r>
          </a:p>
          <a:p>
            <a:pPr eaLnBrk="1" hangingPunct="1">
              <a:buFont typeface="Wingdings" pitchFamily="2" charset="2"/>
              <a:buNone/>
            </a:pPr>
            <a:r>
              <a:rPr lang="zh-CN" altLang="en-US" smtClean="0"/>
              <a:t>2.4  输出华氏—摄氏温度转换表</a:t>
            </a:r>
          </a:p>
          <a:p>
            <a:pPr eaLnBrk="1" hangingPunct="1">
              <a:buFont typeface="Wingdings" pitchFamily="2" charset="2"/>
              <a:buNone/>
            </a:pPr>
            <a:r>
              <a:rPr lang="zh-CN" altLang="en-US" smtClean="0"/>
              <a:t>2.5  生成乘方表与阶乘表 </a:t>
            </a:r>
          </a:p>
        </p:txBody>
      </p:sp>
      <p:sp>
        <p:nvSpPr>
          <p:cNvPr id="3076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D02EC297-3DC7-4E45-A98B-975278DD5E01}" type="slidenum">
              <a:rPr lang="zh-CN" altLang="en-US" smtClean="0">
                <a:latin typeface="Arial Black" pitchFamily="34" charset="0"/>
              </a:rPr>
              <a:pPr eaLnBrk="1" hangingPunct="1"/>
              <a:t>5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481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2.1  在屏幕上显示</a:t>
            </a:r>
            <a:r>
              <a:rPr lang="en-US" altLang="zh-CN" smtClean="0"/>
              <a:t>Hello World! </a:t>
            </a:r>
            <a:endParaRPr lang="zh-CN" altLang="en-US" smtClean="0"/>
          </a:p>
        </p:txBody>
      </p:sp>
      <p:sp>
        <p:nvSpPr>
          <p:cNvPr id="4099" name="Rectangle 1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CN" altLang="en-US" dirty="0" smtClean="0"/>
              <a:t>例2-1 在屏幕上显示一个短句</a:t>
            </a:r>
            <a:r>
              <a:rPr lang="en-US" altLang="zh-CN" dirty="0" smtClean="0"/>
              <a:t>:</a:t>
            </a:r>
          </a:p>
          <a:p>
            <a:pPr eaLnBrk="1" hangingPunct="1"/>
            <a:endParaRPr lang="en-US" altLang="zh-CN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Hello World!</a:t>
            </a:r>
            <a:endParaRPr lang="zh-CN" altLang="en-US" dirty="0" smtClean="0">
              <a:solidFill>
                <a:srgbClr val="FFFF00"/>
              </a:solidFill>
            </a:endParaRPr>
          </a:p>
        </p:txBody>
      </p:sp>
      <p:sp>
        <p:nvSpPr>
          <p:cNvPr id="4100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A0F74CF3-1FC2-473C-83DA-F66D2496D409}" type="slidenum">
              <a:rPr lang="zh-CN" altLang="en-US" smtClean="0">
                <a:latin typeface="Arial Black" pitchFamily="34" charset="0"/>
              </a:rPr>
              <a:pPr eaLnBrk="1" hangingPunct="1"/>
              <a:t>6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3205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2.1  在屏幕上显示</a:t>
            </a:r>
            <a:r>
              <a:rPr lang="en-US" altLang="zh-CN" smtClean="0"/>
              <a:t>Hello World!</a:t>
            </a:r>
            <a:endParaRPr lang="zh-CN" altLang="en-US" smtClean="0"/>
          </a:p>
        </p:txBody>
      </p:sp>
      <p:sp>
        <p:nvSpPr>
          <p:cNvPr id="5123" name="Rectangle 18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7715250" cy="367982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800" dirty="0" smtClean="0"/>
              <a:t>/* </a:t>
            </a:r>
            <a:r>
              <a:rPr lang="zh-CN" altLang="en-US" sz="2800" dirty="0" smtClean="0"/>
              <a:t>显示 </a:t>
            </a:r>
            <a:r>
              <a:rPr lang="en-US" altLang="zh-CN" sz="2800" dirty="0" smtClean="0"/>
              <a:t>Hello World! */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zh-CN" altLang="en-US" sz="2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zh-CN" altLang="en-US" sz="2800" dirty="0" smtClean="0"/>
              <a:t># </a:t>
            </a:r>
            <a:r>
              <a:rPr lang="en-US" altLang="zh-CN" sz="2800" dirty="0" smtClean="0"/>
              <a:t>include &lt;</a:t>
            </a:r>
            <a:r>
              <a:rPr lang="en-US" altLang="zh-CN" sz="2800" dirty="0" err="1" smtClean="0"/>
              <a:t>stdio.h</a:t>
            </a:r>
            <a:r>
              <a:rPr lang="en-US" altLang="zh-CN" sz="2800" dirty="0" smtClean="0"/>
              <a:t>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zh-CN" altLang="en-US" sz="2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800" dirty="0" err="1" smtClean="0"/>
              <a:t>int</a:t>
            </a:r>
            <a:r>
              <a:rPr lang="en-US" altLang="zh-CN" sz="2800" dirty="0" smtClean="0"/>
              <a:t> main(void)</a:t>
            </a:r>
            <a:endParaRPr lang="zh-CN" altLang="en-US" sz="2800" dirty="0" smtClean="0">
              <a:solidFill>
                <a:schemeClr val="bg2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zh-CN" altLang="en-US" sz="2800" dirty="0" smtClean="0"/>
              <a:t>{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zh-CN" altLang="en-US" sz="2800" dirty="0" smtClean="0"/>
              <a:t>   </a:t>
            </a:r>
            <a:r>
              <a:rPr lang="en-US" altLang="zh-CN" sz="2800" dirty="0" err="1" smtClean="0"/>
              <a:t>printf</a:t>
            </a:r>
            <a:r>
              <a:rPr lang="en-US" altLang="zh-CN" sz="2800" dirty="0" smtClean="0"/>
              <a:t>(“Hello World! \n”);           </a:t>
            </a:r>
            <a:endParaRPr lang="zh-CN" altLang="en-US" sz="2800" dirty="0" smtClean="0">
              <a:solidFill>
                <a:schemeClr val="bg2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zh-CN" altLang="en-US" sz="2800" dirty="0" smtClean="0">
                <a:solidFill>
                  <a:schemeClr val="bg2"/>
                </a:solidFill>
              </a:rPr>
              <a:t>   </a:t>
            </a:r>
            <a:r>
              <a:rPr lang="en-US" altLang="zh-CN" sz="2800" dirty="0" smtClean="0"/>
              <a:t>return 0;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zh-CN" altLang="en-US" sz="2800" dirty="0" smtClean="0"/>
              <a:t>}</a:t>
            </a:r>
          </a:p>
        </p:txBody>
      </p:sp>
      <p:sp>
        <p:nvSpPr>
          <p:cNvPr id="225294" name="Text Box 14"/>
          <p:cNvSpPr txBox="1">
            <a:spLocks noChangeArrowheads="1"/>
          </p:cNvSpPr>
          <p:nvPr/>
        </p:nvSpPr>
        <p:spPr bwMode="auto">
          <a:xfrm>
            <a:off x="5589588" y="4941168"/>
            <a:ext cx="3313112" cy="1565275"/>
          </a:xfrm>
          <a:prstGeom prst="rect">
            <a:avLst/>
          </a:prstGeom>
          <a:noFill/>
          <a:ln w="12700" cap="sq">
            <a:solidFill>
              <a:schemeClr val="accent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2400" b="1" dirty="0">
                <a:solidFill>
                  <a:srgbClr val="FF9933"/>
                </a:solidFill>
                <a:latin typeface="Times New Roman" pitchFamily="18" charset="0"/>
              </a:rPr>
              <a:t>1.任何程序都有主函数</a:t>
            </a:r>
          </a:p>
          <a:p>
            <a:pPr eaLnBrk="1" hangingPunct="1">
              <a:spcBef>
                <a:spcPct val="50000"/>
              </a:spcBef>
            </a:pPr>
            <a:r>
              <a:rPr kumimoji="1" lang="zh-CN" altLang="en-US" sz="2400" b="1" dirty="0">
                <a:solidFill>
                  <a:srgbClr val="FF9933"/>
                </a:solidFill>
                <a:latin typeface="Times New Roman" pitchFamily="18" charset="0"/>
              </a:rPr>
              <a:t>2.程序由若干语句组成</a:t>
            </a:r>
          </a:p>
          <a:p>
            <a:pPr eaLnBrk="1" hangingPunct="1">
              <a:spcBef>
                <a:spcPct val="50000"/>
              </a:spcBef>
            </a:pPr>
            <a:r>
              <a:rPr kumimoji="1" lang="zh-CN" altLang="en-US" sz="2400" b="1" dirty="0">
                <a:solidFill>
                  <a:srgbClr val="FF9933"/>
                </a:solidFill>
                <a:latin typeface="Times New Roman" pitchFamily="18" charset="0"/>
              </a:rPr>
              <a:t>3.语句由；结束</a:t>
            </a:r>
          </a:p>
        </p:txBody>
      </p:sp>
      <p:grpSp>
        <p:nvGrpSpPr>
          <p:cNvPr id="3" name="组合 2"/>
          <p:cNvGrpSpPr>
            <a:grpSpLocks/>
          </p:cNvGrpSpPr>
          <p:nvPr/>
        </p:nvGrpSpPr>
        <p:grpSpPr bwMode="auto">
          <a:xfrm>
            <a:off x="4716463" y="1912938"/>
            <a:ext cx="2805112" cy="584200"/>
            <a:chOff x="4716463" y="1912650"/>
            <a:chExt cx="2804825" cy="584775"/>
          </a:xfrm>
        </p:grpSpPr>
        <p:sp>
          <p:nvSpPr>
            <p:cNvPr id="5144" name="Line 13"/>
            <p:cNvSpPr>
              <a:spLocks noChangeShapeType="1"/>
            </p:cNvSpPr>
            <p:nvPr/>
          </p:nvSpPr>
          <p:spPr bwMode="auto">
            <a:xfrm flipV="1">
              <a:off x="4716463" y="2205038"/>
              <a:ext cx="838200" cy="0"/>
            </a:xfrm>
            <a:prstGeom prst="line">
              <a:avLst/>
            </a:prstGeom>
            <a:noFill/>
            <a:ln w="38100" cap="sq">
              <a:solidFill>
                <a:srgbClr val="FF3300"/>
              </a:solidFill>
              <a:round/>
              <a:headEnd type="triangl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145" name="矩形 1"/>
            <p:cNvSpPr>
              <a:spLocks noChangeArrowheads="1"/>
            </p:cNvSpPr>
            <p:nvPr/>
          </p:nvSpPr>
          <p:spPr bwMode="auto">
            <a:xfrm>
              <a:off x="5581333" y="1912650"/>
              <a:ext cx="1939955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zh-CN" altLang="en-US" sz="3200" b="1" dirty="0">
                  <a:solidFill>
                    <a:srgbClr val="FFFF00"/>
                  </a:solidFill>
                </a:rPr>
                <a:t>注释文本 </a:t>
              </a:r>
            </a:p>
          </p:txBody>
        </p:sp>
      </p:grpSp>
      <p:grpSp>
        <p:nvGrpSpPr>
          <p:cNvPr id="5" name="组合 4"/>
          <p:cNvGrpSpPr>
            <a:grpSpLocks/>
          </p:cNvGrpSpPr>
          <p:nvPr/>
        </p:nvGrpSpPr>
        <p:grpSpPr bwMode="auto">
          <a:xfrm>
            <a:off x="3419872" y="3420864"/>
            <a:ext cx="4729162" cy="584200"/>
            <a:chOff x="1662820" y="2776250"/>
            <a:chExt cx="4729223" cy="584775"/>
          </a:xfrm>
        </p:grpSpPr>
        <p:sp>
          <p:nvSpPr>
            <p:cNvPr id="5142" name="Line 4"/>
            <p:cNvSpPr>
              <a:spLocks noChangeShapeType="1"/>
            </p:cNvSpPr>
            <p:nvPr/>
          </p:nvSpPr>
          <p:spPr bwMode="auto">
            <a:xfrm>
              <a:off x="1662820" y="3068638"/>
              <a:ext cx="3290180" cy="0"/>
            </a:xfrm>
            <a:prstGeom prst="line">
              <a:avLst/>
            </a:prstGeom>
            <a:noFill/>
            <a:ln w="41275" cap="sq">
              <a:solidFill>
                <a:srgbClr val="FF3300"/>
              </a:solidFill>
              <a:round/>
              <a:headEnd type="triangl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143" name="矩形 3"/>
            <p:cNvSpPr>
              <a:spLocks noChangeArrowheads="1"/>
            </p:cNvSpPr>
            <p:nvPr/>
          </p:nvSpPr>
          <p:spPr bwMode="auto">
            <a:xfrm>
              <a:off x="4976271" y="2776250"/>
              <a:ext cx="1415772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zh-CN" altLang="en-US" sz="3200" b="1" dirty="0">
                  <a:solidFill>
                    <a:srgbClr val="FFFF00"/>
                  </a:solidFill>
                </a:rPr>
                <a:t>主函数</a:t>
              </a:r>
            </a:p>
          </p:txBody>
        </p:sp>
      </p:grpSp>
      <p:grpSp>
        <p:nvGrpSpPr>
          <p:cNvPr id="9" name="组合 8"/>
          <p:cNvGrpSpPr>
            <a:grpSpLocks/>
          </p:cNvGrpSpPr>
          <p:nvPr/>
        </p:nvGrpSpPr>
        <p:grpSpPr bwMode="auto">
          <a:xfrm>
            <a:off x="213271" y="4653136"/>
            <a:ext cx="1910458" cy="1400215"/>
            <a:chOff x="90353" y="4049090"/>
            <a:chExt cx="1908729" cy="1402269"/>
          </a:xfrm>
        </p:grpSpPr>
        <p:sp>
          <p:nvSpPr>
            <p:cNvPr id="5139" name="Line 5"/>
            <p:cNvSpPr>
              <a:spLocks noChangeShapeType="1"/>
            </p:cNvSpPr>
            <p:nvPr/>
          </p:nvSpPr>
          <p:spPr bwMode="auto">
            <a:xfrm>
              <a:off x="837468" y="4049090"/>
              <a:ext cx="0" cy="865188"/>
            </a:xfrm>
            <a:prstGeom prst="line">
              <a:avLst/>
            </a:prstGeom>
            <a:noFill/>
            <a:ln w="41275" cap="sq">
              <a:solidFill>
                <a:srgbClr val="FF3300"/>
              </a:solidFill>
              <a:round/>
              <a:headEnd type="triangl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140" name="矩形 5"/>
            <p:cNvSpPr>
              <a:spLocks noChangeArrowheads="1"/>
            </p:cNvSpPr>
            <p:nvPr/>
          </p:nvSpPr>
          <p:spPr bwMode="auto">
            <a:xfrm>
              <a:off x="90353" y="4928139"/>
              <a:ext cx="1620957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zh-CN" altLang="en-US" sz="2800" b="1" dirty="0">
                  <a:solidFill>
                    <a:srgbClr val="FFFF00"/>
                  </a:solidFill>
                </a:rPr>
                <a:t>输出函数</a:t>
              </a:r>
            </a:p>
          </p:txBody>
        </p:sp>
        <p:sp>
          <p:nvSpPr>
            <p:cNvPr id="5141" name="Line 5"/>
            <p:cNvSpPr>
              <a:spLocks noChangeShapeType="1"/>
            </p:cNvSpPr>
            <p:nvPr/>
          </p:nvSpPr>
          <p:spPr bwMode="auto">
            <a:xfrm flipH="1" flipV="1">
              <a:off x="847996" y="4049090"/>
              <a:ext cx="1151086" cy="0"/>
            </a:xfrm>
            <a:prstGeom prst="line">
              <a:avLst/>
            </a:prstGeom>
            <a:noFill/>
            <a:ln w="41275" cap="sq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10" name="组合 9"/>
          <p:cNvGrpSpPr>
            <a:grpSpLocks/>
          </p:cNvGrpSpPr>
          <p:nvPr/>
        </p:nvGrpSpPr>
        <p:grpSpPr bwMode="auto">
          <a:xfrm>
            <a:off x="2915815" y="4653137"/>
            <a:ext cx="2469063" cy="1080400"/>
            <a:chOff x="2114461" y="4076700"/>
            <a:chExt cx="2470148" cy="1081090"/>
          </a:xfrm>
        </p:grpSpPr>
        <p:sp>
          <p:nvSpPr>
            <p:cNvPr id="5136" name="Line 8"/>
            <p:cNvSpPr>
              <a:spLocks noChangeShapeType="1"/>
            </p:cNvSpPr>
            <p:nvPr/>
          </p:nvSpPr>
          <p:spPr bwMode="auto">
            <a:xfrm>
              <a:off x="4203609" y="4076700"/>
              <a:ext cx="381000" cy="0"/>
            </a:xfrm>
            <a:prstGeom prst="line">
              <a:avLst/>
            </a:prstGeom>
            <a:noFill/>
            <a:ln w="41275" cap="sq">
              <a:solidFill>
                <a:srgbClr val="FF3300"/>
              </a:solidFill>
              <a:round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137" name="Line 12"/>
            <p:cNvSpPr>
              <a:spLocks noChangeShapeType="1"/>
            </p:cNvSpPr>
            <p:nvPr/>
          </p:nvSpPr>
          <p:spPr bwMode="auto">
            <a:xfrm flipH="1">
              <a:off x="3381710" y="4076700"/>
              <a:ext cx="810782" cy="643768"/>
            </a:xfrm>
            <a:prstGeom prst="line">
              <a:avLst/>
            </a:prstGeom>
            <a:noFill/>
            <a:ln w="41275" cap="sq">
              <a:solidFill>
                <a:srgbClr val="FF3300"/>
              </a:solidFill>
              <a:round/>
              <a:headEnd type="triangl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138" name="矩形 6"/>
            <p:cNvSpPr>
              <a:spLocks noChangeArrowheads="1"/>
            </p:cNvSpPr>
            <p:nvPr/>
          </p:nvSpPr>
          <p:spPr bwMode="auto">
            <a:xfrm>
              <a:off x="2114461" y="4720468"/>
              <a:ext cx="1267249" cy="437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80000"/>
                </a:lnSpc>
                <a:buFont typeface="Wingdings" pitchFamily="2" charset="2"/>
                <a:buNone/>
              </a:pPr>
              <a:r>
                <a:rPr lang="zh-CN" altLang="en-US" sz="2800" b="1" dirty="0" smtClean="0">
                  <a:solidFill>
                    <a:srgbClr val="FFFF00"/>
                  </a:solidFill>
                </a:rPr>
                <a:t>换行符</a:t>
              </a:r>
              <a:endParaRPr lang="zh-CN" altLang="en-US" sz="28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1" name="组合 10"/>
          <p:cNvGrpSpPr>
            <a:grpSpLocks/>
          </p:cNvGrpSpPr>
          <p:nvPr/>
        </p:nvGrpSpPr>
        <p:grpSpPr bwMode="auto">
          <a:xfrm>
            <a:off x="6156188" y="4221088"/>
            <a:ext cx="3024324" cy="523875"/>
            <a:chOff x="6062630" y="3599190"/>
            <a:chExt cx="3025265" cy="523220"/>
          </a:xfrm>
        </p:grpSpPr>
        <p:sp>
          <p:nvSpPr>
            <p:cNvPr id="5134" name="Line 6"/>
            <p:cNvSpPr>
              <a:spLocks noChangeShapeType="1"/>
            </p:cNvSpPr>
            <p:nvPr/>
          </p:nvSpPr>
          <p:spPr bwMode="auto">
            <a:xfrm flipV="1">
              <a:off x="6062630" y="3860800"/>
              <a:ext cx="838200" cy="0"/>
            </a:xfrm>
            <a:prstGeom prst="line">
              <a:avLst/>
            </a:prstGeom>
            <a:noFill/>
            <a:ln w="38100" cap="sq">
              <a:solidFill>
                <a:srgbClr val="FF3300"/>
              </a:solidFill>
              <a:round/>
              <a:headEnd type="triangl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135" name="矩形 7"/>
            <p:cNvSpPr>
              <a:spLocks noChangeArrowheads="1"/>
            </p:cNvSpPr>
            <p:nvPr/>
          </p:nvSpPr>
          <p:spPr bwMode="auto">
            <a:xfrm>
              <a:off x="6880239" y="3599190"/>
              <a:ext cx="220765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sz="2800" b="1" dirty="0">
                  <a:solidFill>
                    <a:srgbClr val="FFFF00"/>
                  </a:solidFill>
                </a:rPr>
                <a:t>; </a:t>
              </a:r>
              <a:r>
                <a:rPr lang="zh-CN" altLang="en-US" sz="2800" b="1" dirty="0">
                  <a:solidFill>
                    <a:srgbClr val="FFFF00"/>
                  </a:solidFill>
                </a:rPr>
                <a:t>语句结束符</a:t>
              </a:r>
            </a:p>
          </p:txBody>
        </p:sp>
      </p:grpSp>
      <p:grpSp>
        <p:nvGrpSpPr>
          <p:cNvPr id="12" name="组合 11"/>
          <p:cNvGrpSpPr>
            <a:grpSpLocks/>
          </p:cNvGrpSpPr>
          <p:nvPr/>
        </p:nvGrpSpPr>
        <p:grpSpPr bwMode="auto">
          <a:xfrm>
            <a:off x="3970338" y="2781300"/>
            <a:ext cx="4075112" cy="479425"/>
            <a:chOff x="3910698" y="2420888"/>
            <a:chExt cx="4074329" cy="480131"/>
          </a:xfrm>
        </p:grpSpPr>
        <p:sp>
          <p:nvSpPr>
            <p:cNvPr id="5132" name="Line 11"/>
            <p:cNvSpPr>
              <a:spLocks noChangeShapeType="1"/>
            </p:cNvSpPr>
            <p:nvPr/>
          </p:nvSpPr>
          <p:spPr bwMode="auto">
            <a:xfrm>
              <a:off x="3910698" y="2660954"/>
              <a:ext cx="1371600" cy="0"/>
            </a:xfrm>
            <a:prstGeom prst="line">
              <a:avLst/>
            </a:prstGeom>
            <a:noFill/>
            <a:ln w="41275" cap="sq">
              <a:solidFill>
                <a:srgbClr val="FF3300"/>
              </a:solidFill>
              <a:round/>
              <a:headEnd type="triangl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133" name="矩形 21"/>
            <p:cNvSpPr>
              <a:spLocks noChangeArrowheads="1"/>
            </p:cNvSpPr>
            <p:nvPr/>
          </p:nvSpPr>
          <p:spPr bwMode="auto">
            <a:xfrm>
              <a:off x="5286852" y="2420888"/>
              <a:ext cx="2698175" cy="480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buFont typeface="Wingdings" pitchFamily="2" charset="2"/>
                <a:buNone/>
              </a:pPr>
              <a:r>
                <a:rPr lang="zh-CN" altLang="en-US" sz="2800" b="1" dirty="0">
                  <a:solidFill>
                    <a:srgbClr val="FFFF00"/>
                  </a:solidFill>
                </a:rPr>
                <a:t>编译预处理命令</a:t>
              </a:r>
            </a:p>
          </p:txBody>
        </p:sp>
      </p:grpSp>
      <p:sp>
        <p:nvSpPr>
          <p:cNvPr id="5131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57BE3F3E-6860-4728-84EE-6AFE9D852D88}" type="slidenum">
              <a:rPr lang="zh-CN" altLang="en-US" smtClean="0">
                <a:latin typeface="Arial Black" pitchFamily="34" charset="0"/>
              </a:rPr>
              <a:pPr eaLnBrk="1" hangingPunct="1"/>
              <a:t>7</a:t>
            </a:fld>
            <a:endParaRPr lang="en-US" altLang="zh-CN" dirty="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4825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问</a:t>
            </a:r>
            <a:r>
              <a:rPr lang="zh-CN" altLang="en-US" dirty="0" smtClean="0"/>
              <a:t>：下面语句的输出有何不同？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err="1" smtClean="0"/>
              <a:t>printf</a:t>
            </a:r>
            <a:r>
              <a:rPr lang="en-US" altLang="zh-CN" dirty="0" smtClean="0"/>
              <a:t>(“Hello world\n”);</a:t>
            </a:r>
          </a:p>
          <a:p>
            <a:pPr marL="0" indent="0">
              <a:buNone/>
            </a:pPr>
            <a:r>
              <a:rPr lang="en-US" altLang="zh-CN" dirty="0" err="1"/>
              <a:t>printf</a:t>
            </a:r>
            <a:r>
              <a:rPr lang="en-US" altLang="zh-CN" dirty="0"/>
              <a:t>(“</a:t>
            </a:r>
            <a:r>
              <a:rPr lang="en-US" altLang="zh-CN" dirty="0" smtClean="0"/>
              <a:t>Hello\n </a:t>
            </a:r>
            <a:r>
              <a:rPr lang="en-US" altLang="zh-CN" dirty="0"/>
              <a:t>world\n</a:t>
            </a:r>
            <a:r>
              <a:rPr lang="en-US" altLang="zh-CN" dirty="0" smtClean="0"/>
              <a:t>”);</a:t>
            </a:r>
          </a:p>
          <a:p>
            <a:pPr marL="0" indent="0">
              <a:buNone/>
            </a:pPr>
            <a:endParaRPr lang="en-US" altLang="zh-CN" dirty="0"/>
          </a:p>
          <a:p>
            <a:r>
              <a:rPr lang="zh-CN" altLang="en-US" dirty="0"/>
              <a:t>不</a:t>
            </a:r>
            <a:r>
              <a:rPr lang="zh-CN" altLang="en-US" dirty="0" smtClean="0"/>
              <a:t>可见字符：</a:t>
            </a:r>
            <a:endParaRPr lang="en-US" altLang="zh-CN" dirty="0"/>
          </a:p>
          <a:p>
            <a:pPr lvl="1"/>
            <a:r>
              <a:rPr lang="zh-CN" altLang="en-US" dirty="0" smtClean="0"/>
              <a:t>换行符</a:t>
            </a:r>
            <a:r>
              <a:rPr lang="en-US" altLang="zh-CN" dirty="0" smtClean="0"/>
              <a:t>\n</a:t>
            </a:r>
          </a:p>
          <a:p>
            <a:pPr lvl="1"/>
            <a:r>
              <a:rPr lang="zh-CN" altLang="en-US" dirty="0" smtClean="0"/>
              <a:t>空格符</a:t>
            </a:r>
            <a:endParaRPr lang="en-US" altLang="zh-CN" dirty="0" smtClean="0"/>
          </a:p>
          <a:p>
            <a:pPr lvl="1"/>
            <a:r>
              <a:rPr lang="zh-CN" altLang="en-US" dirty="0"/>
              <a:t>制表符</a:t>
            </a:r>
            <a:endParaRPr lang="en-US" altLang="zh-CN" dirty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16526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练习</a:t>
            </a:r>
            <a:r>
              <a:rPr lang="en-US" altLang="zh-CN" dirty="0" smtClean="0"/>
              <a:t>2-3</a:t>
            </a:r>
            <a:r>
              <a:rPr lang="zh-CN" altLang="en-US" dirty="0" smtClean="0"/>
              <a:t>：</a:t>
            </a:r>
            <a:r>
              <a:rPr lang="zh-CN" altLang="en-US" dirty="0"/>
              <a:t>输出一个倒三角图案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  * * * *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zh-CN" altLang="en-US" dirty="0" smtClean="0"/>
              <a:t>* * *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</a:t>
            </a:r>
            <a:r>
              <a:rPr lang="zh-CN" altLang="en-US" dirty="0" smtClean="0"/>
              <a:t>* *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</a:t>
            </a:r>
            <a:r>
              <a:rPr lang="zh-CN" altLang="en-US" dirty="0" smtClean="0"/>
              <a:t>*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4082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凤舞九天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凤舞九天">
      <a:majorFont>
        <a:latin typeface="Footlight MT Light"/>
        <a:ea typeface=""/>
        <a:cs typeface=""/>
        <a:font script="Jpan" typeface="ＭＳ Ｐゴシック"/>
        <a:font script="Hang" typeface="맑은 고딕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oudy Old Style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凤舞九天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atMod val="180000"/>
              </a:schemeClr>
            </a:gs>
            <a:gs pos="50000">
              <a:schemeClr val="phClr">
                <a:tint val="40000"/>
                <a:satMod val="175000"/>
              </a:schemeClr>
            </a:gs>
            <a:gs pos="100000">
              <a:schemeClr val="phClr">
                <a:tint val="65000"/>
                <a:satMod val="180000"/>
              </a:schemeClr>
            </a:gs>
          </a:gsLst>
          <a:lin ang="0" scaled="1"/>
        </a:gradFill>
        <a:gradFill rotWithShape="1">
          <a:gsLst>
            <a:gs pos="0">
              <a:schemeClr val="phClr">
                <a:shade val="38000"/>
                <a:satMod val="150000"/>
              </a:schemeClr>
            </a:gs>
            <a:gs pos="50000">
              <a:schemeClr val="phClr">
                <a:shade val="100000"/>
                <a:satMod val="100000"/>
              </a:schemeClr>
            </a:gs>
            <a:gs pos="100000">
              <a:schemeClr val="phClr">
                <a:shade val="38000"/>
                <a:satMod val="150000"/>
              </a:schemeClr>
            </a:gs>
          </a:gsLst>
          <a:lin ang="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00000"/>
              </a:schemeClr>
            </a:gs>
            <a:gs pos="100000">
              <a:schemeClr val="phClr">
                <a:shade val="15000"/>
                <a:satMod val="300000"/>
              </a:schemeClr>
            </a:gs>
          </a:gsLst>
          <a:path path="circle">
            <a:fillToRect l="10000" t="180000" r="1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tile tx="0" ty="0" sx="50000" sy="5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Phoenix</Template>
  <TotalTime>6164</TotalTime>
  <Words>2832</Words>
  <Application>Microsoft Office PowerPoint</Application>
  <PresentationFormat>全屏显示(4:3)</PresentationFormat>
  <Paragraphs>545</Paragraphs>
  <Slides>45</Slides>
  <Notes>10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45</vt:i4>
      </vt:variant>
    </vt:vector>
  </HeadingPairs>
  <TitlesOfParts>
    <vt:vector size="46" baseType="lpstr">
      <vt:lpstr>凤舞九天</vt:lpstr>
      <vt:lpstr>C语言程序设计基础</vt:lpstr>
      <vt:lpstr>实验课主要问题</vt:lpstr>
      <vt:lpstr>实验课主要问题</vt:lpstr>
      <vt:lpstr>实验课主要问题</vt:lpstr>
      <vt:lpstr>第二章用C语言编写程序 </vt:lpstr>
      <vt:lpstr>2.1  在屏幕上显示Hello World! </vt:lpstr>
      <vt:lpstr>2.1  在屏幕上显示Hello World!</vt:lpstr>
      <vt:lpstr>问：下面语句的输出有何不同？</vt:lpstr>
      <vt:lpstr>练习2-3：输出一个倒三角图案</vt:lpstr>
      <vt:lpstr>2.2  求华氏温度 100°F 对应的摄氏温度 </vt:lpstr>
      <vt:lpstr>2.2.1  程序解析: C=5(F-32)/9</vt:lpstr>
      <vt:lpstr>变量的定义</vt:lpstr>
      <vt:lpstr>变量命名规则</vt:lpstr>
      <vt:lpstr>变量的定义与使用</vt:lpstr>
      <vt:lpstr>2.2.3  算术运算和赋值运算</vt:lpstr>
      <vt:lpstr>算术运算</vt:lpstr>
      <vt:lpstr>赋值运算</vt:lpstr>
      <vt:lpstr>2.2.4  格式化输出函数printf</vt:lpstr>
      <vt:lpstr>printf－格式控制字符串</vt:lpstr>
      <vt:lpstr>小结</vt:lpstr>
      <vt:lpstr>2.3 计算分段函数 </vt:lpstr>
      <vt:lpstr>2.3.1  程序解析－求分段函数 </vt:lpstr>
      <vt:lpstr>知识要点</vt:lpstr>
      <vt:lpstr>2.3.2  关系运算</vt:lpstr>
      <vt:lpstr>2.3.2  关系运算</vt:lpstr>
      <vt:lpstr>2.3.2  关系运算</vt:lpstr>
      <vt:lpstr>运用关系表达式</vt:lpstr>
      <vt:lpstr>2.3.3  if-else语句</vt:lpstr>
      <vt:lpstr>计算二分段函数 </vt:lpstr>
      <vt:lpstr>2.3.4  格式化输入函数scanf</vt:lpstr>
      <vt:lpstr>scanf－格式控制字符串</vt:lpstr>
      <vt:lpstr>2.3.5  常用数学库函数</vt:lpstr>
      <vt:lpstr>常用数学库函数</vt:lpstr>
      <vt:lpstr>例2-5  计算存款的本息</vt:lpstr>
      <vt:lpstr>例2-5 程序</vt:lpstr>
      <vt:lpstr>调用scanf函数输入多个数据</vt:lpstr>
      <vt:lpstr>2.4 循环控制结构（for 循环）</vt:lpstr>
      <vt:lpstr>2.4.3 指定次数的循环程序设计</vt:lpstr>
      <vt:lpstr>PowerPoint 演示文稿</vt:lpstr>
      <vt:lpstr>2.4.3 指定次数的循环程序设计</vt:lpstr>
      <vt:lpstr>例2-9 求n! = 1*2*…*n</vt:lpstr>
      <vt:lpstr>2.5  生成阶乘表</vt:lpstr>
      <vt:lpstr>例2-11 生成阶乘表</vt:lpstr>
      <vt:lpstr>结构化程序设计思想</vt:lpstr>
      <vt:lpstr>本章要点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chap1 引言</dc:title>
  <dc:creator>yanhui</dc:creator>
  <cp:lastModifiedBy>liu</cp:lastModifiedBy>
  <cp:revision>720</cp:revision>
  <dcterms:created xsi:type="dcterms:W3CDTF">1998-02-11T08:33:02Z</dcterms:created>
  <dcterms:modified xsi:type="dcterms:W3CDTF">2016-10-07T02:06:08Z</dcterms:modified>
</cp:coreProperties>
</file>