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83" r:id="rId5"/>
    <p:sldId id="285" r:id="rId6"/>
    <p:sldId id="262" r:id="rId7"/>
    <p:sldId id="263" r:id="rId8"/>
    <p:sldId id="264" r:id="rId9"/>
    <p:sldId id="286" r:id="rId10"/>
    <p:sldId id="284" r:id="rId11"/>
    <p:sldId id="265" r:id="rId12"/>
    <p:sldId id="266" r:id="rId13"/>
    <p:sldId id="288" r:id="rId14"/>
    <p:sldId id="289" r:id="rId15"/>
    <p:sldId id="290" r:id="rId16"/>
    <p:sldId id="261" r:id="rId17"/>
    <p:sldId id="276" r:id="rId18"/>
    <p:sldId id="277" r:id="rId19"/>
    <p:sldId id="274" r:id="rId20"/>
    <p:sldId id="287" r:id="rId21"/>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BADDE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00" autoAdjust="0"/>
  </p:normalViewPr>
  <p:slideViewPr>
    <p:cSldViewPr>
      <p:cViewPr>
        <p:scale>
          <a:sx n="80" d="100"/>
          <a:sy n="80" d="100"/>
        </p:scale>
        <p:origin x="-86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09951881014872"/>
          <c:y val="3.2882035578885964E-2"/>
          <c:w val="0.74777893834699238"/>
          <c:h val="0.73243957548784666"/>
        </c:manualLayout>
      </c:layout>
      <c:scatterChart>
        <c:scatterStyle val="smoothMarker"/>
        <c:varyColors val="0"/>
        <c:ser>
          <c:idx val="0"/>
          <c:order val="0"/>
          <c:spPr>
            <a:ln>
              <a:solidFill>
                <a:srgbClr val="0070C0"/>
              </a:solidFill>
            </a:ln>
          </c:spPr>
          <c:marker>
            <c:symbol val="none"/>
          </c:marker>
          <c:xVal>
            <c:numRef>
              <c:f>Sheet1!$F$1:$F$10</c:f>
              <c:numCache>
                <c:formatCode>General</c:formatCode>
                <c:ptCount val="10"/>
                <c:pt idx="0">
                  <c:v>10</c:v>
                </c:pt>
                <c:pt idx="1">
                  <c:v>100</c:v>
                </c:pt>
                <c:pt idx="2">
                  <c:v>1000</c:v>
                </c:pt>
                <c:pt idx="3">
                  <c:v>10000</c:v>
                </c:pt>
                <c:pt idx="4">
                  <c:v>100000</c:v>
                </c:pt>
                <c:pt idx="5">
                  <c:v>200000</c:v>
                </c:pt>
                <c:pt idx="6">
                  <c:v>400000</c:v>
                </c:pt>
                <c:pt idx="7">
                  <c:v>600000</c:v>
                </c:pt>
                <c:pt idx="8">
                  <c:v>800000</c:v>
                </c:pt>
                <c:pt idx="9">
                  <c:v>1000000</c:v>
                </c:pt>
              </c:numCache>
            </c:numRef>
          </c:xVal>
          <c:yVal>
            <c:numRef>
              <c:f>Sheet1!$G$1:$G$10</c:f>
              <c:numCache>
                <c:formatCode>General</c:formatCode>
                <c:ptCount val="10"/>
                <c:pt idx="0">
                  <c:v>3.1199999999999999E-2</c:v>
                </c:pt>
                <c:pt idx="1">
                  <c:v>9.2999999999999999E-2</c:v>
                </c:pt>
                <c:pt idx="2">
                  <c:v>0.79600000000000004</c:v>
                </c:pt>
                <c:pt idx="3">
                  <c:v>5.19</c:v>
                </c:pt>
                <c:pt idx="4">
                  <c:v>40.167999999999999</c:v>
                </c:pt>
                <c:pt idx="5">
                  <c:v>70.239999999999995</c:v>
                </c:pt>
                <c:pt idx="6">
                  <c:v>126.952</c:v>
                </c:pt>
                <c:pt idx="7">
                  <c:v>200.904</c:v>
                </c:pt>
                <c:pt idx="8">
                  <c:v>412.9</c:v>
                </c:pt>
                <c:pt idx="9">
                  <c:v>779.36</c:v>
                </c:pt>
              </c:numCache>
            </c:numRef>
          </c:yVal>
          <c:smooth val="1"/>
        </c:ser>
        <c:dLbls>
          <c:showLegendKey val="0"/>
          <c:showVal val="0"/>
          <c:showCatName val="0"/>
          <c:showSerName val="0"/>
          <c:showPercent val="0"/>
          <c:showBubbleSize val="0"/>
        </c:dLbls>
        <c:axId val="54167808"/>
        <c:axId val="54169984"/>
      </c:scatterChart>
      <c:valAx>
        <c:axId val="54167808"/>
        <c:scaling>
          <c:logBase val="10"/>
          <c:orientation val="minMax"/>
          <c:min val="1"/>
        </c:scaling>
        <c:delete val="0"/>
        <c:axPos val="b"/>
        <c:title>
          <c:tx>
            <c:rich>
              <a:bodyPr/>
              <a:lstStyle/>
              <a:p>
                <a:pPr>
                  <a:defRPr/>
                </a:pPr>
                <a:r>
                  <a:rPr lang="en-US" altLang="zh-CN" dirty="0" smtClean="0"/>
                  <a:t>records</a:t>
                </a:r>
                <a:endParaRPr lang="zh-CN" altLang="en-US" dirty="0"/>
              </a:p>
            </c:rich>
          </c:tx>
          <c:layout>
            <c:manualLayout>
              <c:xMode val="edge"/>
              <c:yMode val="edge"/>
              <c:x val="0.46787321227703682"/>
              <c:y val="0.88286933698505077"/>
            </c:manualLayout>
          </c:layout>
          <c:overlay val="0"/>
        </c:title>
        <c:numFmt formatCode="General" sourceLinked="1"/>
        <c:majorTickMark val="out"/>
        <c:minorTickMark val="none"/>
        <c:tickLblPos val="nextTo"/>
        <c:crossAx val="54169984"/>
        <c:crosses val="autoZero"/>
        <c:crossBetween val="midCat"/>
        <c:majorUnit val="10"/>
      </c:valAx>
      <c:valAx>
        <c:axId val="54169984"/>
        <c:scaling>
          <c:orientation val="minMax"/>
          <c:max val="800"/>
        </c:scaling>
        <c:delete val="0"/>
        <c:axPos val="l"/>
        <c:majorGridlines/>
        <c:title>
          <c:tx>
            <c:rich>
              <a:bodyPr rot="-5400000" vert="horz"/>
              <a:lstStyle/>
              <a:p>
                <a:pPr>
                  <a:defRPr/>
                </a:pPr>
                <a:r>
                  <a:rPr lang="en-US" altLang="zh-CN" dirty="0" smtClean="0"/>
                  <a:t>time (s)</a:t>
                </a:r>
                <a:endParaRPr lang="zh-CN" altLang="en-US" dirty="0"/>
              </a:p>
            </c:rich>
          </c:tx>
          <c:layout/>
          <c:overlay val="0"/>
        </c:title>
        <c:numFmt formatCode="General" sourceLinked="1"/>
        <c:majorTickMark val="out"/>
        <c:minorTickMark val="none"/>
        <c:tickLblPos val="nextTo"/>
        <c:crossAx val="54167808"/>
        <c:crosses val="autoZero"/>
        <c:crossBetween val="midCat"/>
        <c:majorUnit val="20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91854-D377-4B13-82D9-162D6EF67675}" type="datetimeFigureOut">
              <a:rPr lang="zh-CN" altLang="en-US" smtClean="0"/>
              <a:t>2014/11/12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FE7F7F-3B2A-4B9B-A3D0-2C963977F46F}" type="slidenum">
              <a:rPr lang="zh-CN" altLang="en-US" smtClean="0"/>
              <a:t>‹#›</a:t>
            </a:fld>
            <a:endParaRPr lang="zh-CN" altLang="en-US"/>
          </a:p>
        </p:txBody>
      </p:sp>
    </p:spTree>
    <p:extLst>
      <p:ext uri="{BB962C8B-B14F-4D97-AF65-F5344CB8AC3E}">
        <p14:creationId xmlns:p14="http://schemas.microsoft.com/office/powerpoint/2010/main" val="91843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Good Afternoon</a:t>
            </a:r>
            <a:r>
              <a:rPr lang="en-US" altLang="zh-CN" sz="2400" baseline="0" dirty="0" smtClean="0"/>
              <a:t> everyone. I am </a:t>
            </a:r>
            <a:r>
              <a:rPr lang="en-US" altLang="zh-CN" sz="2400" baseline="0" dirty="0" err="1" smtClean="0"/>
              <a:t>Fei</a:t>
            </a:r>
            <a:r>
              <a:rPr lang="en-US" altLang="zh-CN" sz="2400" baseline="0" dirty="0" smtClean="0"/>
              <a:t> Wang from Zhejiang University. </a:t>
            </a:r>
          </a:p>
          <a:p>
            <a:r>
              <a:rPr lang="en-US" altLang="zh-CN" sz="2400" baseline="0" dirty="0" smtClean="0"/>
              <a:t>Today I would like to present our paper “A Visual Reasoning Approach for Data driven Transport Assessment on Urban Roads”.</a:t>
            </a:r>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a:t>
            </a:fld>
            <a:endParaRPr lang="zh-CN" altLang="en-US"/>
          </a:p>
        </p:txBody>
      </p:sp>
    </p:spTree>
    <p:extLst>
      <p:ext uri="{BB962C8B-B14F-4D97-AF65-F5344CB8AC3E}">
        <p14:creationId xmlns:p14="http://schemas.microsoft.com/office/powerpoint/2010/main" val="67658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We have made performance</a:t>
            </a:r>
            <a:r>
              <a:rPr lang="en-US" altLang="zh-CN" sz="2400" baseline="0" dirty="0" smtClean="0"/>
              <a:t> evaluations and compare </a:t>
            </a:r>
            <a:r>
              <a:rPr lang="en-US" altLang="zh-CN" sz="2400" baseline="0" dirty="0" err="1" smtClean="0"/>
              <a:t>TripHash</a:t>
            </a:r>
            <a:r>
              <a:rPr lang="en-US" altLang="zh-CN" sz="2400" baseline="0" dirty="0" smtClean="0"/>
              <a:t> with SETI and 3D R-Tree for distances of 2 Kilometers and 20 KM. </a:t>
            </a:r>
          </a:p>
          <a:p>
            <a:r>
              <a:rPr lang="en-US" altLang="zh-CN" sz="2400" b="0" i="0" u="none" strike="noStrike" kern="1200" baseline="0" dirty="0" smtClean="0">
                <a:solidFill>
                  <a:schemeClr val="tx1"/>
                </a:solidFill>
                <a:latin typeface="+mn-lt"/>
                <a:ea typeface="+mn-ea"/>
                <a:cs typeface="+mn-cs"/>
              </a:rPr>
              <a:t>We use the real data of 500 taxis about 0.5 million GPS points.</a:t>
            </a:r>
            <a:endParaRPr lang="en-US" altLang="zh-CN" sz="2400" dirty="0" smtClean="0"/>
          </a:p>
          <a:p>
            <a:r>
              <a:rPr lang="en-US" altLang="zh-CN" sz="2400" dirty="0" err="1" smtClean="0"/>
              <a:t>TripHash</a:t>
            </a:r>
            <a:r>
              <a:rPr lang="en-US" altLang="zh-CN" sz="2400" dirty="0" smtClean="0"/>
              <a:t> performs </a:t>
            </a:r>
            <a:r>
              <a:rPr lang="en-US" altLang="zh-CN" sz="2400" dirty="0" smtClean="0"/>
              <a:t>the best </a:t>
            </a:r>
            <a:r>
              <a:rPr lang="en-US" altLang="zh-CN" sz="2400" dirty="0" smtClean="0"/>
              <a:t>in terms of the run time.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Though </a:t>
            </a:r>
            <a:r>
              <a:rPr lang="en-US" altLang="zh-CN" sz="2400" dirty="0" err="1" smtClean="0"/>
              <a:t>TripHash</a:t>
            </a:r>
            <a:r>
              <a:rPr lang="en-US" altLang="zh-CN" sz="2400" dirty="0" smtClean="0"/>
              <a:t> calls for more space to cache the index in the long distance query, it has</a:t>
            </a:r>
            <a:r>
              <a:rPr lang="en-US" altLang="zh-CN" sz="2400" baseline="0" dirty="0" smtClean="0"/>
              <a:t> </a:t>
            </a:r>
            <a:r>
              <a:rPr lang="en-US" altLang="zh-CN" sz="2400" dirty="0" smtClean="0"/>
              <a:t>the quickest response.</a:t>
            </a:r>
            <a:endParaRPr lang="zh-CN" altLang="en-US" sz="2400"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10</a:t>
            </a:fld>
            <a:endParaRPr lang="zh-CN" altLang="en-US"/>
          </a:p>
        </p:txBody>
      </p:sp>
    </p:spTree>
    <p:extLst>
      <p:ext uri="{BB962C8B-B14F-4D97-AF65-F5344CB8AC3E}">
        <p14:creationId xmlns:p14="http://schemas.microsoft.com/office/powerpoint/2010/main" val="2462128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We also provide a brushing</a:t>
            </a:r>
            <a:r>
              <a:rPr lang="en-US" altLang="zh-CN" sz="2400" baseline="0" dirty="0" smtClean="0"/>
              <a:t> tool to filter trajectories on roads</a:t>
            </a:r>
          </a:p>
          <a:p>
            <a:r>
              <a:rPr lang="en-US" altLang="zh-CN" sz="2400" baseline="0" dirty="0" smtClean="0"/>
              <a:t>There are two problems that we have to deal with.</a:t>
            </a:r>
          </a:p>
          <a:p>
            <a:r>
              <a:rPr lang="en-US" altLang="zh-CN" sz="2400" baseline="0" dirty="0" smtClean="0"/>
              <a:t>First, we need to optimize the cell size. In this paper, we want to balance performances of time and space. We set it as 55 meters with respect to the width of roads and the speed of taxis.</a:t>
            </a:r>
          </a:p>
          <a:p>
            <a:r>
              <a:rPr lang="en-US" altLang="zh-CN" sz="2400" baseline="0" dirty="0" smtClean="0"/>
              <a:t>Second, we need to determine how the brushing tool goes on roads. The brush is constrained to the road when filtering data. </a:t>
            </a:r>
          </a:p>
          <a:p>
            <a:r>
              <a:rPr lang="en-US" altLang="zh-CN" sz="2400" baseline="0" dirty="0" smtClean="0"/>
              <a:t>And if a cell is mostly covered by a road, we take it. In this figure, Cell No.1 will be taken, and Cell No.2 and No.3 will not.</a:t>
            </a:r>
            <a:endParaRPr lang="zh-CN" altLang="en-US" sz="2400"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11</a:t>
            </a:fld>
            <a:endParaRPr lang="zh-CN" altLang="en-US"/>
          </a:p>
        </p:txBody>
      </p:sp>
    </p:spTree>
    <p:extLst>
      <p:ext uri="{BB962C8B-B14F-4D97-AF65-F5344CB8AC3E}">
        <p14:creationId xmlns:p14="http://schemas.microsoft.com/office/powerpoint/2010/main" val="261421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We design multiple views to support</a:t>
            </a:r>
            <a:r>
              <a:rPr lang="en-US" altLang="zh-CN" sz="2400" baseline="0" dirty="0" smtClean="0"/>
              <a:t> analysis.</a:t>
            </a:r>
            <a:endParaRPr lang="en-US" altLang="zh-CN"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The design rationale includes four items.</a:t>
            </a:r>
          </a:p>
          <a:p>
            <a:r>
              <a:rPr lang="en-US" altLang="zh-CN" sz="2400" dirty="0" smtClean="0"/>
              <a:t>We want </a:t>
            </a:r>
            <a:r>
              <a:rPr lang="en-US" altLang="zh-CN" sz="2400" baseline="0" dirty="0" smtClean="0"/>
              <a:t>to compare traffic flow of different directions. So we design the Flow Comparative View. </a:t>
            </a:r>
          </a:p>
          <a:p>
            <a:r>
              <a:rPr lang="en-US" altLang="zh-CN" sz="2400" baseline="0" dirty="0" smtClean="0"/>
              <a:t>The horizontal axis stands for time, and the vertical axis stands for trips in two directions.</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12</a:t>
            </a:fld>
            <a:endParaRPr lang="zh-CN" altLang="en-US"/>
          </a:p>
        </p:txBody>
      </p:sp>
    </p:spTree>
    <p:extLst>
      <p:ext uri="{BB962C8B-B14F-4D97-AF65-F5344CB8AC3E}">
        <p14:creationId xmlns:p14="http://schemas.microsoft.com/office/powerpoint/2010/main" val="178527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We want to display the relationships between the travelling distance and the vehicle speed</a:t>
            </a:r>
          </a:p>
          <a:p>
            <a:r>
              <a:rPr lang="en-US" altLang="zh-CN" sz="2400" baseline="0" dirty="0" smtClean="0"/>
              <a:t>We design the Velocity and Distance View. The horizontal axis stands for the travelling distance and the vertical `stands for the velocity.</a:t>
            </a:r>
          </a:p>
          <a:p>
            <a:r>
              <a:rPr lang="en-US" altLang="zh-CN" sz="2400" baseline="0" dirty="0" smtClean="0"/>
              <a:t>From this view, one can find two b</a:t>
            </a:r>
            <a:r>
              <a:rPr lang="en-US" altLang="zh-CN" sz="2400" dirty="0" smtClean="0"/>
              <a:t>asic patterns.</a:t>
            </a:r>
          </a:p>
          <a:p>
            <a:r>
              <a:rPr lang="en-US" altLang="zh-CN" sz="2400" dirty="0" smtClean="0"/>
              <a:t>if there are many points at the lower</a:t>
            </a:r>
            <a:r>
              <a:rPr lang="en-US" altLang="zh-CN" sz="2400" baseline="0" dirty="0" smtClean="0"/>
              <a:t> left</a:t>
            </a:r>
            <a:r>
              <a:rPr lang="en-US" altLang="zh-CN" sz="2400" dirty="0" smtClean="0"/>
              <a:t>, the road is in a bad situation</a:t>
            </a:r>
          </a:p>
          <a:p>
            <a:r>
              <a:rPr lang="en-US" altLang="zh-CN" sz="2400" dirty="0" smtClean="0"/>
              <a:t>On the contrary, if there are many points at the upper right, drivers</a:t>
            </a:r>
            <a:r>
              <a:rPr lang="en-US" altLang="zh-CN" sz="2400" baseline="0" dirty="0" smtClean="0"/>
              <a:t> can run longer and faster.</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13</a:t>
            </a:fld>
            <a:endParaRPr lang="zh-CN" altLang="en-US"/>
          </a:p>
        </p:txBody>
      </p:sp>
    </p:spTree>
    <p:extLst>
      <p:ext uri="{BB962C8B-B14F-4D97-AF65-F5344CB8AC3E}">
        <p14:creationId xmlns:p14="http://schemas.microsoft.com/office/powerpoint/2010/main" val="178527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We want</a:t>
            </a:r>
            <a:r>
              <a:rPr lang="en-US" altLang="zh-CN" sz="2400" baseline="0" dirty="0" smtClean="0"/>
              <a:t> to </a:t>
            </a:r>
            <a:r>
              <a:rPr lang="en-US" altLang="zh-CN" sz="2400" dirty="0" smtClean="0"/>
              <a:t>visualize topology patterns of traffic flow</a:t>
            </a:r>
            <a:endParaRPr lang="zh-CN" alt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We use a bar chart to represent the ratios of trips with different topology modes by four different colors and</a:t>
            </a:r>
            <a:r>
              <a:rPr lang="en-US" altLang="zh-CN" sz="2400" baseline="0" dirty="0" smtClean="0"/>
              <a:t> glyphs</a:t>
            </a:r>
            <a:endParaRPr lang="en-US" altLang="zh-CN" sz="2400" dirty="0" smtClean="0"/>
          </a:p>
          <a:p>
            <a:r>
              <a:rPr lang="en-US" altLang="zh-CN" sz="2400" dirty="0" smtClean="0"/>
              <a:t>In this example, fifty two percent</a:t>
            </a:r>
            <a:r>
              <a:rPr lang="en-US" altLang="zh-CN" sz="2400" baseline="0" dirty="0" smtClean="0"/>
              <a:t> cars want to cross a road.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14</a:t>
            </a:fld>
            <a:endParaRPr lang="zh-CN" altLang="en-US"/>
          </a:p>
        </p:txBody>
      </p:sp>
    </p:spTree>
    <p:extLst>
      <p:ext uri="{BB962C8B-B14F-4D97-AF65-F5344CB8AC3E}">
        <p14:creationId xmlns:p14="http://schemas.microsoft.com/office/powerpoint/2010/main" val="178527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And then, we want</a:t>
            </a:r>
            <a:r>
              <a:rPr lang="en-US" altLang="zh-CN" sz="2400" baseline="0" dirty="0" smtClean="0"/>
              <a:t> to present the density of traffic flow on a road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In the Flow Density View, spatial distribution of traffic flow on a map will be visualized. </a:t>
            </a:r>
          </a:p>
          <a:p>
            <a:r>
              <a:rPr lang="en-US" altLang="zh-CN" sz="2400" baseline="0" dirty="0" smtClean="0"/>
              <a:t>We highlight areas with high flow density.</a:t>
            </a:r>
            <a:endParaRPr lang="zh-CN" altLang="en-US"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zh-CN" altLang="en-US"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15</a:t>
            </a:fld>
            <a:endParaRPr lang="zh-CN" altLang="en-US"/>
          </a:p>
        </p:txBody>
      </p:sp>
    </p:spTree>
    <p:extLst>
      <p:ext uri="{BB962C8B-B14F-4D97-AF65-F5344CB8AC3E}">
        <p14:creationId xmlns:p14="http://schemas.microsoft.com/office/powerpoint/2010/main" val="178527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Before case</a:t>
            </a:r>
            <a:r>
              <a:rPr lang="en-US" altLang="zh-CN" baseline="0" dirty="0" smtClean="0"/>
              <a:t> study, l</a:t>
            </a:r>
            <a:r>
              <a:rPr lang="en-US" altLang="zh-CN" dirty="0" smtClean="0"/>
              <a:t>et’s overview</a:t>
            </a:r>
            <a:r>
              <a:rPr lang="en-US" altLang="zh-CN" baseline="0" dirty="0" smtClean="0"/>
              <a:t> the pipeline of our system</a:t>
            </a:r>
          </a:p>
          <a:p>
            <a:r>
              <a:rPr lang="en-US" altLang="zh-CN" baseline="0" dirty="0" smtClean="0"/>
              <a:t>The flow consists of three stages:</a:t>
            </a:r>
          </a:p>
          <a:p>
            <a:r>
              <a:rPr lang="en-US" altLang="zh-CN" baseline="0" dirty="0" smtClean="0"/>
              <a:t>At the first stage, the raw data are cleaned and reorganized. And then, these data are stored in </a:t>
            </a:r>
            <a:r>
              <a:rPr lang="en-US" altLang="zh-CN" baseline="0" dirty="0" err="1" smtClean="0"/>
              <a:t>TripHash</a:t>
            </a:r>
            <a:r>
              <a:rPr lang="en-US" altLang="zh-CN" baseline="0" dirty="0" smtClean="0"/>
              <a:t> index. </a:t>
            </a:r>
          </a:p>
          <a:p>
            <a:r>
              <a:rPr lang="en-US" altLang="zh-CN" baseline="0" dirty="0" smtClean="0"/>
              <a:t>At the second stage, analysts can use a sketch-based query tool to find trajectories.</a:t>
            </a:r>
          </a:p>
          <a:p>
            <a:r>
              <a:rPr lang="en-US" altLang="zh-CN" baseline="0" dirty="0" smtClean="0"/>
              <a:t>At the last stage, multiple views are designed to support analysis and reasoning.</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Now let’s take a look at some cases.</a:t>
            </a:r>
            <a:endParaRPr lang="en-US" altLang="zh-CN" baseline="0" dirty="0" smtClean="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16</a:t>
            </a:fld>
            <a:endParaRPr lang="zh-CN" altLang="en-US"/>
          </a:p>
        </p:txBody>
      </p:sp>
    </p:spTree>
    <p:extLst>
      <p:ext uri="{BB962C8B-B14F-4D97-AF65-F5344CB8AC3E}">
        <p14:creationId xmlns:p14="http://schemas.microsoft.com/office/powerpoint/2010/main" val="111968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In</a:t>
            </a:r>
            <a:r>
              <a:rPr lang="en-US" altLang="zh-CN" sz="2400" baseline="0" dirty="0" smtClean="0"/>
              <a:t> the first case, experts find a watershed-like pattern of an intersection. If brushing to the left of the intersection, the cover flow takes up thirty four percent.</a:t>
            </a:r>
          </a:p>
          <a:p>
            <a:r>
              <a:rPr lang="en-US" altLang="zh-CN" sz="2400" baseline="0" dirty="0" smtClean="0"/>
              <a:t>This means that one third cars want to go through this street. </a:t>
            </a:r>
          </a:p>
          <a:p>
            <a:r>
              <a:rPr lang="en-US" altLang="zh-CN" sz="2400" baseline="0" dirty="0" smtClean="0"/>
              <a:t>Meanwhile, when brushing over the intersection, the cover flow drops to 4% and the cross flow jumps to thirty seven percent.</a:t>
            </a:r>
          </a:p>
          <a:p>
            <a:r>
              <a:rPr lang="en-US" altLang="zh-CN" sz="2400" baseline="0" dirty="0" smtClean="0"/>
              <a:t>So, a lot of cars reroute at this intersection. We call this phenomenon as the watershed-like pattern.</a:t>
            </a:r>
          </a:p>
        </p:txBody>
      </p:sp>
      <p:sp>
        <p:nvSpPr>
          <p:cNvPr id="4" name="灯片编号占位符 3"/>
          <p:cNvSpPr>
            <a:spLocks noGrp="1"/>
          </p:cNvSpPr>
          <p:nvPr>
            <p:ph type="sldNum" sz="quarter" idx="10"/>
          </p:nvPr>
        </p:nvSpPr>
        <p:spPr/>
        <p:txBody>
          <a:bodyPr/>
          <a:lstStyle/>
          <a:p>
            <a:fld id="{BAFE7F7F-3B2A-4B9B-A3D0-2C963977F46F}" type="slidenum">
              <a:rPr lang="zh-CN" altLang="en-US" smtClean="0"/>
              <a:t>17</a:t>
            </a:fld>
            <a:endParaRPr lang="zh-CN" altLang="en-US"/>
          </a:p>
        </p:txBody>
      </p:sp>
    </p:spTree>
    <p:extLst>
      <p:ext uri="{BB962C8B-B14F-4D97-AF65-F5344CB8AC3E}">
        <p14:creationId xmlns:p14="http://schemas.microsoft.com/office/powerpoint/2010/main" val="3255714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In case two, we compare</a:t>
            </a:r>
            <a:r>
              <a:rPr lang="en-US" altLang="zh-CN" sz="2400" baseline="0" dirty="0" smtClean="0"/>
              <a:t> traffic patterns on two roads and one road has reversible lanes. In this case, two parallel roads are selected, see view a and 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Comparing view b and e, one can find that traffic flow on the right is more balanced than the left.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From the view c and f, one can find that there are more points at the upper right. That means drivers can run faster on reversible lanes.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So we know that traffic on the road with reversible lanes is better.</a:t>
            </a:r>
            <a:endParaRPr lang="en-US" altLang="zh-CN" sz="2400"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18</a:t>
            </a:fld>
            <a:endParaRPr lang="zh-CN" altLang="en-US"/>
          </a:p>
        </p:txBody>
      </p:sp>
    </p:spTree>
    <p:extLst>
      <p:ext uri="{BB962C8B-B14F-4D97-AF65-F5344CB8AC3E}">
        <p14:creationId xmlns:p14="http://schemas.microsoft.com/office/powerpoint/2010/main" val="1459342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Since time is limited,</a:t>
            </a:r>
            <a:r>
              <a:rPr lang="en-US" altLang="zh-CN" sz="2400" baseline="0" dirty="0" smtClean="0"/>
              <a:t> we only talk about two cases, there still are some cases in our video.  Let’s give a summary. This paper proposes a visual analysis system for interactive traffic assessment.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We cooperate with domain experts, and they say our system is much helpful for them.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However, our system also has some limitations. We are going to improve it in the future.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240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t>such as POI data and public transportation data</a:t>
            </a:r>
          </a:p>
          <a:p>
            <a:pPr marL="0" marR="0" lvl="1" indent="0" algn="l" defTabSz="914400" rtl="0" eaLnBrk="1" fontAlgn="auto" latinLnBrk="0" hangingPunct="1">
              <a:lnSpc>
                <a:spcPct val="100000"/>
              </a:lnSpc>
              <a:spcBef>
                <a:spcPts val="0"/>
              </a:spcBef>
              <a:spcAft>
                <a:spcPts val="0"/>
              </a:spcAft>
              <a:buClrTx/>
              <a:buSzTx/>
              <a:buFontTx/>
              <a:buNone/>
              <a:tabLst/>
              <a:defRPr/>
            </a:pPr>
            <a:endParaRPr lang="zh-CN" altLang="en-US" sz="1600"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19</a:t>
            </a:fld>
            <a:endParaRPr lang="zh-CN" altLang="en-US"/>
          </a:p>
        </p:txBody>
      </p:sp>
    </p:spTree>
    <p:extLst>
      <p:ext uri="{BB962C8B-B14F-4D97-AF65-F5344CB8AC3E}">
        <p14:creationId xmlns:p14="http://schemas.microsoft.com/office/powerpoint/2010/main" val="13248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My presentation includes five</a:t>
            </a:r>
            <a:r>
              <a:rPr lang="en-US" altLang="zh-CN" sz="2400" baseline="0" dirty="0" smtClean="0"/>
              <a:t> </a:t>
            </a:r>
            <a:r>
              <a:rPr lang="en-US" altLang="zh-CN" sz="2400" dirty="0" smtClean="0"/>
              <a:t>parts. </a:t>
            </a:r>
          </a:p>
          <a:p>
            <a:r>
              <a:rPr lang="en-US" altLang="zh-CN" sz="2400" dirty="0" smtClean="0"/>
              <a:t>First, we give a brief</a:t>
            </a:r>
            <a:r>
              <a:rPr lang="en-US" altLang="zh-CN" sz="2400" baseline="0" dirty="0" smtClean="0"/>
              <a:t> description about why we do this work and what challenges are.</a:t>
            </a:r>
          </a:p>
          <a:p>
            <a:r>
              <a:rPr lang="en-US" altLang="zh-CN" sz="2400" dirty="0" smtClean="0"/>
              <a:t>Second, we introduce our approaches.</a:t>
            </a:r>
          </a:p>
          <a:p>
            <a:r>
              <a:rPr lang="en-US" altLang="zh-CN" sz="2400" dirty="0" smtClean="0"/>
              <a:t>Then, we explain</a:t>
            </a:r>
            <a:r>
              <a:rPr lang="en-US" altLang="zh-CN" sz="2400" baseline="0" dirty="0" smtClean="0"/>
              <a:t> how we design for traffic analysis</a:t>
            </a:r>
            <a:endParaRPr lang="en-US" altLang="zh-CN" sz="2400" dirty="0" smtClean="0"/>
          </a:p>
          <a:p>
            <a:r>
              <a:rPr lang="en-US" altLang="zh-CN" sz="2400" dirty="0" smtClean="0"/>
              <a:t>We also describe</a:t>
            </a:r>
            <a:r>
              <a:rPr lang="en-US" altLang="zh-CN" sz="2400" baseline="0" dirty="0" smtClean="0"/>
              <a:t> several cases to verify our results.</a:t>
            </a:r>
          </a:p>
          <a:p>
            <a:r>
              <a:rPr lang="en-US" altLang="zh-CN" sz="2400" baseline="0" dirty="0" smtClean="0"/>
              <a:t>At last, we conclude and talk about the future work. </a:t>
            </a:r>
            <a:endParaRPr lang="zh-CN" altLang="en-US" sz="2400"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2</a:t>
            </a:fld>
            <a:endParaRPr lang="zh-CN" altLang="en-US"/>
          </a:p>
        </p:txBody>
      </p:sp>
    </p:spTree>
    <p:extLst>
      <p:ext uri="{BB962C8B-B14F-4D97-AF65-F5344CB8AC3E}">
        <p14:creationId xmlns:p14="http://schemas.microsoft.com/office/powerpoint/2010/main" val="1523890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baseline="0" dirty="0" smtClean="0"/>
              <a:t>Thank you very much for your kind attention. Any question would be appreciated.</a:t>
            </a:r>
            <a:endParaRPr lang="zh-CN" altLang="en-US" sz="2400"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20</a:t>
            </a:fld>
            <a:endParaRPr lang="zh-CN" altLang="en-US"/>
          </a:p>
        </p:txBody>
      </p:sp>
    </p:spTree>
    <p:extLst>
      <p:ext uri="{BB962C8B-B14F-4D97-AF65-F5344CB8AC3E}">
        <p14:creationId xmlns:p14="http://schemas.microsoft.com/office/powerpoint/2010/main" val="16719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altLang="zh-CN" sz="2000" dirty="0" smtClean="0">
                <a:latin typeface="Arial" pitchFamily="34" charset="0"/>
                <a:ea typeface="Segoe UI Symbol" pitchFamily="34" charset="0"/>
                <a:cs typeface="Arial" pitchFamily="34" charset="0"/>
              </a:rPr>
              <a:t>As</a:t>
            </a:r>
            <a:r>
              <a:rPr lang="en-US" altLang="zh-CN" sz="2000" baseline="0" dirty="0" smtClean="0">
                <a:latin typeface="Arial" pitchFamily="34" charset="0"/>
                <a:ea typeface="Segoe UI Symbol" pitchFamily="34" charset="0"/>
                <a:cs typeface="Arial" pitchFamily="34" charset="0"/>
              </a:rPr>
              <a:t> we know, traffic </a:t>
            </a:r>
            <a:r>
              <a:rPr lang="en-US" altLang="zh-CN" sz="2000" baseline="0" dirty="0" smtClean="0">
                <a:latin typeface="Arial" pitchFamily="34" charset="0"/>
                <a:ea typeface="Segoe UI Symbol" pitchFamily="34" charset="0"/>
                <a:cs typeface="Arial" pitchFamily="34" charset="0"/>
              </a:rPr>
              <a:t>assessment, especially human centered traffic assessment </a:t>
            </a:r>
            <a:r>
              <a:rPr lang="en-US" altLang="zh-CN" sz="2000" dirty="0" smtClean="0">
                <a:latin typeface="Arial" pitchFamily="34" charset="0"/>
                <a:ea typeface="Segoe UI Symbol" pitchFamily="34" charset="0"/>
                <a:cs typeface="Arial" pitchFamily="34" charset="0"/>
              </a:rPr>
              <a:t>often needs much money and effort</a:t>
            </a:r>
            <a:endParaRPr lang="en-US" altLang="zh-CN" sz="2000" baseline="0" dirty="0" smtClean="0">
              <a:latin typeface="+mn-lt"/>
              <a:ea typeface="+mn-ea"/>
              <a:cs typeface="+mn-cs"/>
            </a:endParaRPr>
          </a:p>
          <a:p>
            <a:r>
              <a:rPr lang="en-US" altLang="zh-CN" sz="2000" baseline="0" dirty="0" smtClean="0">
                <a:latin typeface="+mn-lt"/>
                <a:ea typeface="+mn-ea"/>
                <a:cs typeface="+mn-cs"/>
              </a:rPr>
              <a:t>Trajectory based analysis </a:t>
            </a:r>
            <a:r>
              <a:rPr lang="en-US" altLang="zh-CN" sz="2000" baseline="0" dirty="0" smtClean="0"/>
              <a:t>can cut costs. </a:t>
            </a:r>
            <a:r>
              <a:rPr lang="en-US" altLang="zh-CN" sz="2000" dirty="0" smtClean="0"/>
              <a:t>Many previous works have proved their effectiveness.</a:t>
            </a:r>
            <a:r>
              <a:rPr lang="en-US" altLang="zh-CN" sz="2000" baseline="0" dirty="0" smtClean="0"/>
              <a:t> For example, </a:t>
            </a:r>
            <a:r>
              <a:rPr lang="en-US" sz="2000" b="0" i="0" u="none" strike="noStrike" kern="1200" baseline="0" dirty="0" smtClean="0">
                <a:solidFill>
                  <a:schemeClr val="tx1"/>
                </a:solidFill>
                <a:latin typeface="+mn-lt"/>
                <a:ea typeface="+mn-ea"/>
                <a:cs typeface="+mn-cs"/>
              </a:rPr>
              <a:t>investigating microscopic traffic patterns </a:t>
            </a:r>
            <a:r>
              <a:rPr lang="en-US" sz="2000" b="0" i="0" u="none" strike="noStrike" kern="1200" baseline="0" dirty="0" smtClean="0">
                <a:solidFill>
                  <a:schemeClr val="tx1"/>
                </a:solidFill>
                <a:latin typeface="+mn-lt"/>
                <a:ea typeface="+mn-ea"/>
                <a:cs typeface="+mn-cs"/>
              </a:rPr>
              <a:t>of </a:t>
            </a:r>
            <a:r>
              <a:rPr lang="en-US" sz="2000" b="0" i="0" u="none" strike="noStrike" kern="1200" baseline="0" dirty="0" smtClean="0">
                <a:solidFill>
                  <a:schemeClr val="tx1"/>
                </a:solidFill>
                <a:latin typeface="+mn-lt"/>
                <a:ea typeface="+mn-ea"/>
                <a:cs typeface="+mn-cs"/>
              </a:rPr>
              <a:t>road intersections.</a:t>
            </a:r>
          </a:p>
          <a:p>
            <a:r>
              <a:rPr lang="en-US" altLang="zh-CN" sz="2000" baseline="0" dirty="0" smtClean="0"/>
              <a:t>However </a:t>
            </a:r>
            <a:r>
              <a:rPr lang="en-US" altLang="zh-CN" sz="2000" baseline="0" dirty="0" smtClean="0"/>
              <a:t>traffic assessment should </a:t>
            </a:r>
            <a:r>
              <a:rPr lang="en-US" altLang="zh-CN" sz="2000" baseline="0" dirty="0" smtClean="0"/>
              <a:t>be dynamic and analyst driven.</a:t>
            </a:r>
          </a:p>
          <a:p>
            <a:pPr marL="0" indent="0">
              <a:buNone/>
            </a:pPr>
            <a:r>
              <a:rPr lang="en-US" altLang="zh-CN" sz="2000" baseline="0" dirty="0" smtClean="0"/>
              <a:t>  If we want to know traffic situations on a road, we should filter data on this road. We can use a brushing tool or a lasso </a:t>
            </a:r>
            <a:r>
              <a:rPr lang="en-US" altLang="zh-CN" sz="2000" baseline="0" dirty="0" smtClean="0"/>
              <a:t>tool. And </a:t>
            </a:r>
            <a:r>
              <a:rPr lang="en-US" altLang="zh-CN" sz="2000" baseline="0" dirty="0" smtClean="0"/>
              <a:t>then, querying trajectory data is </a:t>
            </a:r>
            <a:r>
              <a:rPr lang="en-US" altLang="zh-CN" sz="2000" baseline="0" dirty="0" smtClean="0"/>
              <a:t>time-consuming. </a:t>
            </a:r>
            <a:r>
              <a:rPr lang="en-US" altLang="zh-CN" sz="2000" baseline="0" dirty="0" smtClean="0"/>
              <a:t>Look at the right figure, the running time grows exponentially with the increment of data volume when </a:t>
            </a:r>
            <a:r>
              <a:rPr lang="en-US" altLang="zh-CN" sz="2000" baseline="0" smtClean="0"/>
              <a:t>querying </a:t>
            </a:r>
            <a:r>
              <a:rPr lang="en-US" altLang="zh-CN" sz="2000" baseline="0" smtClean="0"/>
              <a:t>trajectories in </a:t>
            </a:r>
            <a:r>
              <a:rPr lang="en-US" altLang="zh-CN" sz="2000" baseline="0" dirty="0" smtClean="0"/>
              <a:t>DB.</a:t>
            </a:r>
            <a:endParaRPr lang="en-US" altLang="zh-CN" sz="2000" baseline="0" dirty="0" smtClean="0"/>
          </a:p>
        </p:txBody>
      </p:sp>
      <p:sp>
        <p:nvSpPr>
          <p:cNvPr id="4" name="灯片编号占位符 3"/>
          <p:cNvSpPr>
            <a:spLocks noGrp="1"/>
          </p:cNvSpPr>
          <p:nvPr>
            <p:ph type="sldNum" sz="quarter" idx="10"/>
          </p:nvPr>
        </p:nvSpPr>
        <p:spPr/>
        <p:txBody>
          <a:bodyPr/>
          <a:lstStyle/>
          <a:p>
            <a:fld id="{BAFE7F7F-3B2A-4B9B-A3D0-2C963977F46F}" type="slidenum">
              <a:rPr lang="zh-CN" altLang="en-US" smtClean="0"/>
              <a:t>3</a:t>
            </a:fld>
            <a:endParaRPr lang="zh-CN" altLang="en-US"/>
          </a:p>
        </p:txBody>
      </p:sp>
    </p:spTree>
    <p:extLst>
      <p:ext uri="{BB962C8B-B14F-4D97-AF65-F5344CB8AC3E}">
        <p14:creationId xmlns:p14="http://schemas.microsoft.com/office/powerpoint/2010/main" val="112545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Previous</a:t>
            </a:r>
            <a:r>
              <a:rPr lang="en-US" altLang="zh-CN" sz="2400" baseline="0" dirty="0" smtClean="0"/>
              <a:t> works on traffic analysis fall into two categories. One is macro-pattern analysis. In this category, global phenomena are presented in a large area, such as a city or a district. In the left work, a hot map shows the number of people reaching a region by taxis in an hour. Another work visualizes road diversity based on trajectory data. </a:t>
            </a:r>
          </a:p>
          <a:p>
            <a:r>
              <a:rPr lang="en-US" altLang="zh-CN" sz="2400" baseline="0" dirty="0" smtClean="0"/>
              <a:t>The other is micro-pattern analysis. In micro-pattern analysis, detail patterns on a street or an intersection are studied. The left work analyzes the propagation of traffic jams at specific road segments. Another work provides a visual query tool on OD data.</a:t>
            </a:r>
            <a:endParaRPr lang="zh-CN" altLang="en-US" sz="2400"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4</a:t>
            </a:fld>
            <a:endParaRPr lang="zh-CN" altLang="en-US"/>
          </a:p>
        </p:txBody>
      </p:sp>
    </p:spTree>
    <p:extLst>
      <p:ext uri="{BB962C8B-B14F-4D97-AF65-F5344CB8AC3E}">
        <p14:creationId xmlns:p14="http://schemas.microsoft.com/office/powerpoint/2010/main" val="23558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For </a:t>
            </a:r>
            <a:r>
              <a:rPr lang="en-US" altLang="zh-CN" sz="2400" dirty="0" smtClean="0"/>
              <a:t>trajectory index,</a:t>
            </a:r>
            <a:r>
              <a:rPr lang="en-US" altLang="zh-CN" sz="2400" baseline="0" dirty="0" smtClean="0"/>
              <a:t> 3D R-Tree unifies the temporal dimension and the spatial dimension, and stores objects as their 3D MBR. For this index, the problem is the MBR representation creates large empty space.</a:t>
            </a:r>
          </a:p>
          <a:p>
            <a:r>
              <a:rPr lang="en-US" altLang="zh-CN" sz="2400" baseline="0" dirty="0" smtClean="0"/>
              <a:t>SETI is a well-organized index for trajectory data. Segments that are spatially close will be saved in the same disk. It employs a sparse index for time. So the problem of SETI is that many line segments outside the query space may be included in the candidate set, probably resulting in a severe waste of processing time and resources.</a:t>
            </a:r>
            <a:endParaRPr lang="zh-CN" altLang="en-US" sz="2400"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5</a:t>
            </a:fld>
            <a:endParaRPr lang="zh-CN" altLang="en-US"/>
          </a:p>
        </p:txBody>
      </p:sp>
    </p:spTree>
    <p:extLst>
      <p:ext uri="{BB962C8B-B14F-4D97-AF65-F5344CB8AC3E}">
        <p14:creationId xmlns:p14="http://schemas.microsoft.com/office/powerpoint/2010/main" val="2057583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To</a:t>
            </a:r>
            <a:r>
              <a:rPr lang="en-US" altLang="zh-CN" sz="2400" baseline="0" dirty="0" smtClean="0"/>
              <a:t> focus on trajectory data</a:t>
            </a:r>
            <a:r>
              <a:rPr lang="en-US" altLang="zh-CN" sz="2400" dirty="0" smtClean="0"/>
              <a:t>,</a:t>
            </a:r>
            <a:r>
              <a:rPr lang="en-US" altLang="zh-CN" sz="2400" baseline="0" dirty="0" smtClean="0"/>
              <a:t> we propose a road-based query model. At first, we give several definitions.</a:t>
            </a:r>
            <a:endParaRPr lang="en-US" altLang="zh-CN"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A </a:t>
            </a:r>
            <a:r>
              <a:rPr lang="en-US" altLang="zh-CN" sz="2400" i="1" dirty="0" smtClean="0"/>
              <a:t>region of query</a:t>
            </a:r>
            <a:r>
              <a:rPr lang="en-US" altLang="zh-CN" sz="2400" dirty="0" smtClean="0"/>
              <a:t> is a collection of grid cells on the map, which approximates a </a:t>
            </a:r>
            <a:r>
              <a:rPr lang="en-US" altLang="zh-CN" sz="2400" i="1" dirty="0" smtClean="0"/>
              <a:t>road segment</a:t>
            </a:r>
            <a:endParaRPr lang="en-US" altLang="zh-CN"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t>A </a:t>
            </a:r>
            <a:r>
              <a:rPr lang="en-US" altLang="zh-CN" sz="2400" i="1" dirty="0" smtClean="0"/>
              <a:t>topology  </a:t>
            </a:r>
            <a:r>
              <a:rPr lang="en-US" altLang="zh-CN" sz="2400" dirty="0" smtClean="0"/>
              <a:t>mode of trips describes the relationships between moving objects and roads, such as </a:t>
            </a:r>
            <a:r>
              <a:rPr lang="en-US" altLang="zh-CN" sz="2400" i="1" dirty="0" smtClean="0"/>
              <a:t>enter</a:t>
            </a:r>
            <a:r>
              <a:rPr lang="en-US" altLang="zh-CN" sz="2400" dirty="0" smtClean="0"/>
              <a:t>, </a:t>
            </a:r>
            <a:r>
              <a:rPr lang="en-US" altLang="zh-CN" sz="2400" i="1" dirty="0" smtClean="0"/>
              <a:t>leave</a:t>
            </a:r>
            <a:r>
              <a:rPr lang="en-US" altLang="zh-CN" sz="2400" dirty="0" smtClean="0"/>
              <a:t>, </a:t>
            </a:r>
            <a:r>
              <a:rPr lang="en-US" altLang="zh-CN" sz="2400" i="1" dirty="0" smtClean="0"/>
              <a:t>cover </a:t>
            </a:r>
            <a:r>
              <a:rPr lang="en-US" altLang="zh-CN" sz="2400" dirty="0" smtClean="0"/>
              <a:t>and </a:t>
            </a:r>
            <a:r>
              <a:rPr lang="en-US" altLang="zh-CN" sz="2400" i="1" dirty="0" smtClean="0"/>
              <a:t>cross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i="1" dirty="0" smtClean="0"/>
              <a:t>So, We say a road based</a:t>
            </a:r>
            <a:r>
              <a:rPr lang="en-US" altLang="zh-CN" sz="2400" i="1" baseline="0" dirty="0" smtClean="0"/>
              <a:t> query executes a searching on a trajectory corpus in a region of query and a time interval, which returns trips with specific topology.</a:t>
            </a:r>
            <a:endParaRPr lang="en-US" altLang="zh-CN" sz="2400" i="1" dirty="0" smtClean="0"/>
          </a:p>
          <a:p>
            <a:endParaRPr lang="zh-CN" altLang="en-US"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6</a:t>
            </a:fld>
            <a:endParaRPr lang="zh-CN" altLang="en-US"/>
          </a:p>
        </p:txBody>
      </p:sp>
    </p:spTree>
    <p:extLst>
      <p:ext uri="{BB962C8B-B14F-4D97-AF65-F5344CB8AC3E}">
        <p14:creationId xmlns:p14="http://schemas.microsoft.com/office/powerpoint/2010/main" val="1194025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To make road-based query complete in</a:t>
            </a:r>
            <a:r>
              <a:rPr lang="en-US" altLang="zh-CN" sz="2400" baseline="0" dirty="0" smtClean="0"/>
              <a:t> real time, we design a new index, named </a:t>
            </a:r>
            <a:r>
              <a:rPr lang="en-US" altLang="zh-CN" sz="2400" baseline="0" dirty="0" err="1" smtClean="0"/>
              <a:t>TripHash</a:t>
            </a:r>
            <a:r>
              <a:rPr lang="en-US" altLang="zh-CN" sz="2400" baseline="0" dirty="0" smtClean="0"/>
              <a:t>.</a:t>
            </a:r>
          </a:p>
          <a:p>
            <a:r>
              <a:rPr lang="en-US" altLang="zh-CN" sz="2400" baseline="0" dirty="0" smtClean="0"/>
              <a:t>Look at this, the map is gridded into cells. Each cell includes a </a:t>
            </a:r>
            <a:r>
              <a:rPr lang="en-US" altLang="zh-CN" sz="2400" baseline="0" dirty="0" err="1" smtClean="0"/>
              <a:t>TripHash</a:t>
            </a:r>
            <a:r>
              <a:rPr lang="en-US" altLang="zh-CN" sz="2400" baseline="0" dirty="0" smtClean="0"/>
              <a:t>. If a trip passing a cell, it will be stored in a key-value fashion.</a:t>
            </a:r>
          </a:p>
          <a:p>
            <a:r>
              <a:rPr lang="en-US" altLang="zh-CN" sz="2400" baseline="0" dirty="0" smtClean="0"/>
              <a:t>The key includes a trip id and a timestamp. All points of a trip are connected with respect to the key by their cell Numbers.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t>So, </a:t>
            </a:r>
            <a:r>
              <a:rPr lang="en-US" altLang="zh-CN" sz="2400" baseline="0" dirty="0" err="1" smtClean="0"/>
              <a:t>TripHash</a:t>
            </a:r>
            <a:r>
              <a:rPr lang="en-US" altLang="zh-CN" sz="2400" baseline="0" dirty="0" smtClean="0"/>
              <a:t> is a bidirectional linking hash index. </a:t>
            </a:r>
          </a:p>
        </p:txBody>
      </p:sp>
      <p:sp>
        <p:nvSpPr>
          <p:cNvPr id="4" name="灯片编号占位符 3"/>
          <p:cNvSpPr>
            <a:spLocks noGrp="1"/>
          </p:cNvSpPr>
          <p:nvPr>
            <p:ph type="sldNum" sz="quarter" idx="10"/>
          </p:nvPr>
        </p:nvSpPr>
        <p:spPr/>
        <p:txBody>
          <a:bodyPr/>
          <a:lstStyle/>
          <a:p>
            <a:fld id="{BAFE7F7F-3B2A-4B9B-A3D0-2C963977F46F}" type="slidenum">
              <a:rPr lang="zh-CN" altLang="en-US" smtClean="0"/>
              <a:t>7</a:t>
            </a:fld>
            <a:endParaRPr lang="zh-CN" altLang="en-US"/>
          </a:p>
        </p:txBody>
      </p:sp>
    </p:spTree>
    <p:extLst>
      <p:ext uri="{BB962C8B-B14F-4D97-AF65-F5344CB8AC3E}">
        <p14:creationId xmlns:p14="http://schemas.microsoft.com/office/powerpoint/2010/main" val="118887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Next, we should talk</a:t>
            </a:r>
            <a:r>
              <a:rPr lang="en-US" altLang="zh-CN" sz="2400" baseline="0" dirty="0" smtClean="0"/>
              <a:t> about the query modes. We define two kinds of query modes.</a:t>
            </a:r>
          </a:p>
          <a:p>
            <a:r>
              <a:rPr lang="en-US" altLang="zh-CN" sz="2400" baseline="0" dirty="0" smtClean="0"/>
              <a:t>One is to find trips in a road, which means it will return trips passing all or a part of selected cells. The other is to find entire trips. </a:t>
            </a:r>
          </a:p>
          <a:p>
            <a:r>
              <a:rPr lang="en-US" altLang="zh-CN" sz="2400" baseline="0" dirty="0" smtClean="0"/>
              <a:t>Let’s give an example. If </a:t>
            </a:r>
            <a:r>
              <a:rPr lang="en-US" altLang="zh-CN" sz="2400" dirty="0" smtClean="0"/>
              <a:t>four cells are</a:t>
            </a:r>
            <a:r>
              <a:rPr lang="en-US" altLang="zh-CN" sz="2400" baseline="0" dirty="0" smtClean="0"/>
              <a:t> selected</a:t>
            </a:r>
            <a:r>
              <a:rPr lang="en-US" altLang="zh-CN" sz="2400" dirty="0" smtClean="0"/>
              <a:t>, which trips will be returned?</a:t>
            </a:r>
          </a:p>
        </p:txBody>
      </p:sp>
      <p:sp>
        <p:nvSpPr>
          <p:cNvPr id="4" name="灯片编号占位符 3"/>
          <p:cNvSpPr>
            <a:spLocks noGrp="1"/>
          </p:cNvSpPr>
          <p:nvPr>
            <p:ph type="sldNum" sz="quarter" idx="10"/>
          </p:nvPr>
        </p:nvSpPr>
        <p:spPr/>
        <p:txBody>
          <a:bodyPr/>
          <a:lstStyle/>
          <a:p>
            <a:fld id="{BAFE7F7F-3B2A-4B9B-A3D0-2C963977F46F}" type="slidenum">
              <a:rPr lang="zh-CN" altLang="en-US" smtClean="0"/>
              <a:t>8</a:t>
            </a:fld>
            <a:endParaRPr lang="zh-CN" altLang="en-US"/>
          </a:p>
        </p:txBody>
      </p:sp>
    </p:spTree>
    <p:extLst>
      <p:ext uri="{BB962C8B-B14F-4D97-AF65-F5344CB8AC3E}">
        <p14:creationId xmlns:p14="http://schemas.microsoft.com/office/powerpoint/2010/main" val="244596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smtClean="0"/>
              <a:t>In the first mode,</a:t>
            </a:r>
            <a:r>
              <a:rPr lang="en-US" altLang="zh-CN" sz="2400" baseline="0" dirty="0" smtClean="0"/>
              <a:t> the orange line with 5 points and the blue line with 3 points will be found.</a:t>
            </a:r>
          </a:p>
          <a:p>
            <a:r>
              <a:rPr lang="en-US" altLang="zh-CN" sz="2400" baseline="0" dirty="0" smtClean="0"/>
              <a:t>In the second mode, both lines are returned. But the blue line includes four points, even though the last point exceeds the search scope.</a:t>
            </a:r>
            <a:endParaRPr lang="zh-CN" altLang="en-US" sz="2400" dirty="0"/>
          </a:p>
        </p:txBody>
      </p:sp>
      <p:sp>
        <p:nvSpPr>
          <p:cNvPr id="4" name="灯片编号占位符 3"/>
          <p:cNvSpPr>
            <a:spLocks noGrp="1"/>
          </p:cNvSpPr>
          <p:nvPr>
            <p:ph type="sldNum" sz="quarter" idx="10"/>
          </p:nvPr>
        </p:nvSpPr>
        <p:spPr/>
        <p:txBody>
          <a:bodyPr/>
          <a:lstStyle/>
          <a:p>
            <a:fld id="{BAFE7F7F-3B2A-4B9B-A3D0-2C963977F46F}" type="slidenum">
              <a:rPr lang="zh-CN" altLang="en-US" smtClean="0"/>
              <a:t>9</a:t>
            </a:fld>
            <a:endParaRPr lang="zh-CN" altLang="en-US"/>
          </a:p>
        </p:txBody>
      </p:sp>
    </p:spTree>
    <p:extLst>
      <p:ext uri="{BB962C8B-B14F-4D97-AF65-F5344CB8AC3E}">
        <p14:creationId xmlns:p14="http://schemas.microsoft.com/office/powerpoint/2010/main" val="2445960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vis14-bkgnd-litetitl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85800" y="2571750"/>
            <a:ext cx="7772400" cy="1485900"/>
          </a:xfrm>
        </p:spPr>
        <p:txBody>
          <a:bodyPr anchor="b"/>
          <a:lstStyle>
            <a:lvl1pPr algn="r">
              <a:defRPr sz="3800">
                <a:solidFill>
                  <a:srgbClr val="004993"/>
                </a:solidFill>
              </a:defRPr>
            </a:lvl1pPr>
          </a:lstStyle>
          <a:p>
            <a:r>
              <a:rPr lang="en-US" dirty="0"/>
              <a:t>Click to edit Master title style</a:t>
            </a:r>
          </a:p>
        </p:txBody>
      </p:sp>
      <p:sp>
        <p:nvSpPr>
          <p:cNvPr id="5124" name="Rectangle 4"/>
          <p:cNvSpPr>
            <a:spLocks noGrp="1" noChangeArrowheads="1"/>
          </p:cNvSpPr>
          <p:nvPr>
            <p:ph type="subTitle" idx="1"/>
          </p:nvPr>
        </p:nvSpPr>
        <p:spPr>
          <a:xfrm>
            <a:off x="685800" y="4229100"/>
            <a:ext cx="7772400" cy="742950"/>
          </a:xfrm>
        </p:spPr>
        <p:txBody>
          <a:bodyPr/>
          <a:lstStyle>
            <a:lvl1pPr marL="0" indent="0" algn="r">
              <a:buFontTx/>
              <a:buNone/>
              <a:defRPr sz="2300">
                <a:solidFill>
                  <a:schemeClr val="accent5">
                    <a:lumMod val="25000"/>
                  </a:schemeClr>
                </a:solidFill>
              </a:defRPr>
            </a:lvl1pPr>
          </a:lstStyle>
          <a:p>
            <a:r>
              <a:rPr lang="en-US" dirty="0"/>
              <a:t>Click to edit Master subtitle style</a:t>
            </a:r>
          </a:p>
        </p:txBody>
      </p:sp>
    </p:spTree>
    <p:extLst>
      <p:ext uri="{BB962C8B-B14F-4D97-AF65-F5344CB8AC3E}">
        <p14:creationId xmlns:p14="http://schemas.microsoft.com/office/powerpoint/2010/main" val="42602042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42875" y="1238250"/>
            <a:ext cx="8572500" cy="3333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28097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41072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76200" y="4552950"/>
            <a:ext cx="1752600" cy="533400"/>
          </a:xfrm>
          <a:prstGeom prst="rect">
            <a:avLst/>
          </a:prstGeom>
          <a:solidFill>
            <a:schemeClr val="accent3"/>
          </a:solidFill>
        </p:spPr>
        <p:txBody>
          <a:bodyPr wrap="square" rtlCol="0">
            <a:spAutoFit/>
          </a:bodyPr>
          <a:lstStyle/>
          <a:p>
            <a:endParaRPr lang="en-US" dirty="0"/>
          </a:p>
        </p:txBody>
      </p:sp>
    </p:spTree>
    <p:extLst>
      <p:ext uri="{BB962C8B-B14F-4D97-AF65-F5344CB8AC3E}">
        <p14:creationId xmlns:p14="http://schemas.microsoft.com/office/powerpoint/2010/main" val="10477984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0573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vis14-bkgnd-litechil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81000" y="114102"/>
            <a:ext cx="8334375" cy="102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39" tIns="40819" rIns="81639" bIns="40819" numCol="1" anchor="ctr" anchorCtr="0" compatLnSpc="1">
            <a:prstTxWarp prst="textNoShape">
              <a:avLst/>
            </a:prstTxWarp>
          </a:bodyPr>
          <a:lstStyle/>
          <a:p>
            <a:pPr lvl="0"/>
            <a:r>
              <a:rPr lang="en-US" altLang="zh-CN" smtClean="0"/>
              <a:t>Click to edit Master title style</a:t>
            </a:r>
          </a:p>
        </p:txBody>
      </p:sp>
      <p:sp>
        <p:nvSpPr>
          <p:cNvPr id="1028" name="Rectangle 3"/>
          <p:cNvSpPr>
            <a:spLocks noGrp="1" noChangeArrowheads="1"/>
          </p:cNvSpPr>
          <p:nvPr>
            <p:ph type="body" idx="1"/>
          </p:nvPr>
        </p:nvSpPr>
        <p:spPr bwMode="auto">
          <a:xfrm>
            <a:off x="142875" y="1238250"/>
            <a:ext cx="85725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extLst>
      <p:ext uri="{BB962C8B-B14F-4D97-AF65-F5344CB8AC3E}">
        <p14:creationId xmlns:p14="http://schemas.microsoft.com/office/powerpoint/2010/main" val="4171116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003571"/>
          </a:solidFill>
          <a:latin typeface="+mj-lt"/>
          <a:ea typeface="+mj-ea"/>
          <a:cs typeface="+mj-cs"/>
        </a:defRPr>
      </a:lvl1pPr>
      <a:lvl2pPr algn="l" rtl="0" eaLnBrk="0" fontAlgn="base" hangingPunct="0">
        <a:spcBef>
          <a:spcPct val="0"/>
        </a:spcBef>
        <a:spcAft>
          <a:spcPct val="0"/>
        </a:spcAft>
        <a:defRPr sz="3200">
          <a:solidFill>
            <a:srgbClr val="003571"/>
          </a:solidFill>
          <a:latin typeface="Arial"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3200">
          <a:solidFill>
            <a:srgbClr val="003571"/>
          </a:solidFill>
          <a:latin typeface="Arial"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3200">
          <a:solidFill>
            <a:srgbClr val="003571"/>
          </a:solidFill>
          <a:latin typeface="Arial"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3200">
          <a:solidFill>
            <a:srgbClr val="003571"/>
          </a:solidFill>
          <a:latin typeface="Arial" pitchFamily="-107" charset="0"/>
          <a:ea typeface="ＭＳ Ｐゴシック" pitchFamily="-107" charset="-128"/>
          <a:cs typeface="ＭＳ Ｐゴシック" pitchFamily="-107" charset="-128"/>
        </a:defRPr>
      </a:lvl5pPr>
      <a:lvl6pPr marL="408194" algn="l" rtl="0" fontAlgn="base">
        <a:spcBef>
          <a:spcPct val="0"/>
        </a:spcBef>
        <a:spcAft>
          <a:spcPct val="0"/>
        </a:spcAft>
        <a:defRPr sz="3200">
          <a:solidFill>
            <a:srgbClr val="FFC22D"/>
          </a:solidFill>
          <a:latin typeface="Arial" pitchFamily="-107" charset="0"/>
          <a:ea typeface="ＭＳ Ｐゴシック" pitchFamily="-107" charset="-128"/>
          <a:cs typeface="ＭＳ Ｐゴシック" pitchFamily="-107" charset="-128"/>
        </a:defRPr>
      </a:lvl6pPr>
      <a:lvl7pPr marL="816388" algn="l" rtl="0" fontAlgn="base">
        <a:spcBef>
          <a:spcPct val="0"/>
        </a:spcBef>
        <a:spcAft>
          <a:spcPct val="0"/>
        </a:spcAft>
        <a:defRPr sz="3200">
          <a:solidFill>
            <a:srgbClr val="FFC22D"/>
          </a:solidFill>
          <a:latin typeface="Arial" pitchFamily="-107" charset="0"/>
          <a:ea typeface="ＭＳ Ｐゴシック" pitchFamily="-107" charset="-128"/>
          <a:cs typeface="ＭＳ Ｐゴシック" pitchFamily="-107" charset="-128"/>
        </a:defRPr>
      </a:lvl7pPr>
      <a:lvl8pPr marL="1224582" algn="l" rtl="0" fontAlgn="base">
        <a:spcBef>
          <a:spcPct val="0"/>
        </a:spcBef>
        <a:spcAft>
          <a:spcPct val="0"/>
        </a:spcAft>
        <a:defRPr sz="3200">
          <a:solidFill>
            <a:srgbClr val="FFC22D"/>
          </a:solidFill>
          <a:latin typeface="Arial" pitchFamily="-107" charset="0"/>
          <a:ea typeface="ＭＳ Ｐゴシック" pitchFamily="-107" charset="-128"/>
          <a:cs typeface="ＭＳ Ｐゴシック" pitchFamily="-107" charset="-128"/>
        </a:defRPr>
      </a:lvl8pPr>
      <a:lvl9pPr marL="1632776" algn="l" rtl="0" fontAlgn="base">
        <a:spcBef>
          <a:spcPct val="0"/>
        </a:spcBef>
        <a:spcAft>
          <a:spcPct val="0"/>
        </a:spcAft>
        <a:defRPr sz="3200">
          <a:solidFill>
            <a:srgbClr val="FFC22D"/>
          </a:solidFill>
          <a:latin typeface="Arial" pitchFamily="-107" charset="0"/>
          <a:ea typeface="ＭＳ Ｐゴシック" pitchFamily="-107" charset="-128"/>
          <a:cs typeface="ＭＳ Ｐゴシック" pitchFamily="-107" charset="-128"/>
        </a:defRPr>
      </a:lvl9pPr>
    </p:titleStyle>
    <p:bodyStyle>
      <a:lvl1pPr marL="305594" indent="-305594" algn="l" rtl="0" eaLnBrk="0" fontAlgn="base" hangingPunct="0">
        <a:spcBef>
          <a:spcPct val="20000"/>
        </a:spcBef>
        <a:spcAft>
          <a:spcPct val="0"/>
        </a:spcAft>
        <a:buClr>
          <a:srgbClr val="C33B30"/>
        </a:buClr>
        <a:buChar char="•"/>
        <a:defRPr sz="2100">
          <a:solidFill>
            <a:srgbClr val="224B50"/>
          </a:solidFill>
          <a:latin typeface="+mn-lt"/>
          <a:ea typeface="+mn-ea"/>
          <a:cs typeface="+mn-cs"/>
        </a:defRPr>
      </a:lvl1pPr>
      <a:lvl2pPr marL="662781" indent="-254993" algn="l" rtl="0" eaLnBrk="0" fontAlgn="base" hangingPunct="0">
        <a:spcBef>
          <a:spcPct val="20000"/>
        </a:spcBef>
        <a:spcAft>
          <a:spcPct val="0"/>
        </a:spcAft>
        <a:buClr>
          <a:srgbClr val="0064BA"/>
        </a:buClr>
        <a:buFont typeface="Times" pitchFamily="127" charset="0"/>
        <a:buChar char="•"/>
        <a:defRPr sz="2100">
          <a:solidFill>
            <a:srgbClr val="224B50"/>
          </a:solidFill>
          <a:latin typeface="+mn-lt"/>
          <a:ea typeface="+mn-ea"/>
          <a:cs typeface="ＭＳ Ｐゴシック" charset="0"/>
        </a:defRPr>
      </a:lvl2pPr>
      <a:lvl3pPr marL="1019969" indent="-203399" algn="l" rtl="0" eaLnBrk="0" fontAlgn="base" hangingPunct="0">
        <a:spcBef>
          <a:spcPct val="20000"/>
        </a:spcBef>
        <a:spcAft>
          <a:spcPct val="0"/>
        </a:spcAft>
        <a:buClr>
          <a:schemeClr val="accent1"/>
        </a:buClr>
        <a:buChar char="•"/>
        <a:defRPr sz="2100">
          <a:solidFill>
            <a:srgbClr val="224B50"/>
          </a:solidFill>
          <a:latin typeface="+mn-lt"/>
          <a:ea typeface="+mn-ea"/>
          <a:cs typeface="ＭＳ Ｐゴシック" charset="0"/>
        </a:defRPr>
      </a:lvl3pPr>
      <a:lvl4pPr marL="1427758" indent="-203399" algn="l" rtl="0" eaLnBrk="0" fontAlgn="base" hangingPunct="0">
        <a:spcBef>
          <a:spcPct val="20000"/>
        </a:spcBef>
        <a:spcAft>
          <a:spcPct val="0"/>
        </a:spcAft>
        <a:buChar char="–"/>
        <a:defRPr sz="2100">
          <a:solidFill>
            <a:srgbClr val="224B50"/>
          </a:solidFill>
          <a:latin typeface="+mn-lt"/>
          <a:ea typeface="+mn-ea"/>
          <a:cs typeface="ＭＳ Ｐゴシック" charset="0"/>
        </a:defRPr>
      </a:lvl4pPr>
      <a:lvl5pPr marL="1836539" indent="-203399" algn="l" rtl="0" eaLnBrk="0" fontAlgn="base" hangingPunct="0">
        <a:spcBef>
          <a:spcPct val="20000"/>
        </a:spcBef>
        <a:spcAft>
          <a:spcPct val="0"/>
        </a:spcAft>
        <a:buChar char="»"/>
        <a:defRPr sz="2100">
          <a:solidFill>
            <a:srgbClr val="224B50"/>
          </a:solidFill>
          <a:latin typeface="+mn-lt"/>
          <a:ea typeface="+mn-ea"/>
          <a:cs typeface="ＭＳ Ｐゴシック" charset="0"/>
        </a:defRPr>
      </a:lvl5pPr>
      <a:lvl6pPr marL="2245066" indent="-204097" algn="l" rtl="0" fontAlgn="base">
        <a:spcBef>
          <a:spcPct val="20000"/>
        </a:spcBef>
        <a:spcAft>
          <a:spcPct val="0"/>
        </a:spcAft>
        <a:buChar char="»"/>
        <a:defRPr sz="2100">
          <a:solidFill>
            <a:srgbClr val="EEEAFF"/>
          </a:solidFill>
          <a:latin typeface="+mn-lt"/>
          <a:ea typeface="+mn-ea"/>
        </a:defRPr>
      </a:lvl6pPr>
      <a:lvl7pPr marL="2653260" indent="-204097" algn="l" rtl="0" fontAlgn="base">
        <a:spcBef>
          <a:spcPct val="20000"/>
        </a:spcBef>
        <a:spcAft>
          <a:spcPct val="0"/>
        </a:spcAft>
        <a:buChar char="»"/>
        <a:defRPr sz="2100">
          <a:solidFill>
            <a:srgbClr val="EEEAFF"/>
          </a:solidFill>
          <a:latin typeface="+mn-lt"/>
          <a:ea typeface="+mn-ea"/>
        </a:defRPr>
      </a:lvl7pPr>
      <a:lvl8pPr marL="3061454" indent="-204097" algn="l" rtl="0" fontAlgn="base">
        <a:spcBef>
          <a:spcPct val="20000"/>
        </a:spcBef>
        <a:spcAft>
          <a:spcPct val="0"/>
        </a:spcAft>
        <a:buChar char="»"/>
        <a:defRPr sz="2100">
          <a:solidFill>
            <a:srgbClr val="EEEAFF"/>
          </a:solidFill>
          <a:latin typeface="+mn-lt"/>
          <a:ea typeface="+mn-ea"/>
        </a:defRPr>
      </a:lvl8pPr>
      <a:lvl9pPr marL="3469648" indent="-204097" algn="l" rtl="0" fontAlgn="base">
        <a:spcBef>
          <a:spcPct val="20000"/>
        </a:spcBef>
        <a:spcAft>
          <a:spcPct val="0"/>
        </a:spcAft>
        <a:buChar char="»"/>
        <a:defRPr sz="2100">
          <a:solidFill>
            <a:srgbClr val="EEEAFF"/>
          </a:solidFill>
          <a:latin typeface="+mn-lt"/>
          <a:ea typeface="+mn-ea"/>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hyperlink" Target="mailto:wolflyecn@gmail.com"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81000" y="2571750"/>
            <a:ext cx="8458200" cy="1102519"/>
          </a:xfrm>
        </p:spPr>
        <p:txBody>
          <a:bodyPr>
            <a:noAutofit/>
          </a:bodyPr>
          <a:lstStyle/>
          <a:p>
            <a:r>
              <a:rPr lang="en-US" altLang="zh-CN" sz="3200" dirty="0" smtClean="0"/>
              <a:t>A Visual Reasoning Approach for Data-driven Transport Assessment on Urban Roads</a:t>
            </a:r>
            <a:endParaRPr lang="zh-CN" altLang="en-US" sz="3200" dirty="0"/>
          </a:p>
        </p:txBody>
      </p:sp>
      <p:sp>
        <p:nvSpPr>
          <p:cNvPr id="3" name="副标题 2"/>
          <p:cNvSpPr>
            <a:spLocks noGrp="1"/>
          </p:cNvSpPr>
          <p:nvPr>
            <p:ph type="subTitle" idx="1"/>
          </p:nvPr>
        </p:nvSpPr>
        <p:spPr>
          <a:xfrm>
            <a:off x="2590800" y="3714750"/>
            <a:ext cx="6400800" cy="1314450"/>
          </a:xfrm>
        </p:spPr>
        <p:txBody>
          <a:bodyPr>
            <a:normAutofit/>
          </a:bodyPr>
          <a:lstStyle/>
          <a:p>
            <a:r>
              <a:rPr lang="en-US" altLang="zh-CN" sz="1800" b="1" dirty="0" err="1" smtClean="0">
                <a:solidFill>
                  <a:schemeClr val="tx1"/>
                </a:solidFill>
              </a:rPr>
              <a:t>Fei</a:t>
            </a:r>
            <a:r>
              <a:rPr lang="en-US" altLang="zh-CN" sz="1800" b="1" dirty="0" smtClean="0">
                <a:solidFill>
                  <a:schemeClr val="tx1"/>
                </a:solidFill>
              </a:rPr>
              <a:t> Wang</a:t>
            </a:r>
            <a:r>
              <a:rPr lang="en-US" altLang="zh-CN" sz="1800" baseline="30000" dirty="0" smtClean="0">
                <a:solidFill>
                  <a:schemeClr val="tx1"/>
                </a:solidFill>
              </a:rPr>
              <a:t>1</a:t>
            </a:r>
            <a:r>
              <a:rPr lang="en-US" altLang="zh-CN" sz="1800" dirty="0" smtClean="0"/>
              <a:t>, Wei Chen</a:t>
            </a:r>
            <a:r>
              <a:rPr lang="en-US" altLang="zh-CN" sz="1800" baseline="30000" dirty="0">
                <a:solidFill>
                  <a:schemeClr val="tx1"/>
                </a:solidFill>
              </a:rPr>
              <a:t>1</a:t>
            </a:r>
            <a:r>
              <a:rPr lang="en-US" altLang="zh-CN" sz="1800" dirty="0" smtClean="0"/>
              <a:t>, </a:t>
            </a:r>
            <a:r>
              <a:rPr lang="en-US" altLang="zh-CN" sz="1800" dirty="0" err="1" smtClean="0"/>
              <a:t>Feiran</a:t>
            </a:r>
            <a:r>
              <a:rPr lang="en-US" altLang="zh-CN" sz="1800" dirty="0" smtClean="0"/>
              <a:t> Wu</a:t>
            </a:r>
            <a:r>
              <a:rPr lang="en-US" altLang="zh-CN" sz="1800" baseline="30000" dirty="0">
                <a:solidFill>
                  <a:schemeClr val="tx1"/>
                </a:solidFill>
              </a:rPr>
              <a:t>1</a:t>
            </a:r>
            <a:r>
              <a:rPr lang="en-US" altLang="zh-CN" sz="1800" dirty="0" smtClean="0"/>
              <a:t>, Ye Zhao</a:t>
            </a:r>
            <a:r>
              <a:rPr lang="en-US" altLang="zh-CN" sz="1800" baseline="30000" dirty="0" smtClean="0">
                <a:solidFill>
                  <a:schemeClr val="tx1"/>
                </a:solidFill>
              </a:rPr>
              <a:t>2</a:t>
            </a:r>
            <a:r>
              <a:rPr lang="en-US" altLang="zh-CN" sz="1800" dirty="0" smtClean="0"/>
              <a:t>, Han Hong</a:t>
            </a:r>
            <a:r>
              <a:rPr lang="en-US" altLang="zh-CN" sz="1800" baseline="30000" dirty="0">
                <a:solidFill>
                  <a:schemeClr val="tx1"/>
                </a:solidFill>
              </a:rPr>
              <a:t>1</a:t>
            </a:r>
            <a:r>
              <a:rPr lang="en-US" altLang="zh-CN" sz="1800" dirty="0" smtClean="0"/>
              <a:t>, </a:t>
            </a:r>
            <a:r>
              <a:rPr lang="en-US" altLang="zh-CN" sz="1800" dirty="0" err="1" smtClean="0"/>
              <a:t>Tianyu</a:t>
            </a:r>
            <a:r>
              <a:rPr lang="en-US" altLang="zh-CN" sz="1800" dirty="0" smtClean="0"/>
              <a:t> Gu</a:t>
            </a:r>
            <a:r>
              <a:rPr lang="en-US" altLang="zh-CN" sz="1800" baseline="30000" dirty="0">
                <a:solidFill>
                  <a:schemeClr val="tx1"/>
                </a:solidFill>
              </a:rPr>
              <a:t>1</a:t>
            </a:r>
            <a:r>
              <a:rPr lang="en-US" altLang="zh-CN" sz="1800" dirty="0" smtClean="0"/>
              <a:t>, Long Wang</a:t>
            </a:r>
            <a:r>
              <a:rPr lang="en-US" altLang="zh-CN" sz="1800" baseline="30000" dirty="0">
                <a:solidFill>
                  <a:schemeClr val="tx1"/>
                </a:solidFill>
              </a:rPr>
              <a:t>1</a:t>
            </a:r>
            <a:r>
              <a:rPr lang="en-US" altLang="zh-CN" sz="1800" dirty="0" smtClean="0"/>
              <a:t>, </a:t>
            </a:r>
            <a:r>
              <a:rPr lang="en-US" altLang="zh-CN" sz="1800" dirty="0" err="1" smtClean="0"/>
              <a:t>Ronghua</a:t>
            </a:r>
            <a:r>
              <a:rPr lang="en-US" altLang="zh-CN" sz="1800" dirty="0" smtClean="0"/>
              <a:t> Liang</a:t>
            </a:r>
            <a:r>
              <a:rPr lang="en-US" altLang="zh-CN" sz="1800" baseline="30000" dirty="0" smtClean="0">
                <a:solidFill>
                  <a:schemeClr val="tx1"/>
                </a:solidFill>
              </a:rPr>
              <a:t>3</a:t>
            </a:r>
            <a:r>
              <a:rPr lang="en-US" altLang="zh-CN" sz="1800" dirty="0" smtClean="0"/>
              <a:t> </a:t>
            </a:r>
          </a:p>
          <a:p>
            <a:r>
              <a:rPr lang="en-US" altLang="zh-CN" sz="1800" dirty="0" smtClean="0"/>
              <a:t>and </a:t>
            </a:r>
            <a:r>
              <a:rPr lang="en-US" altLang="zh-CN" sz="1800" dirty="0" err="1" smtClean="0"/>
              <a:t>Hujun</a:t>
            </a:r>
            <a:r>
              <a:rPr lang="en-US" altLang="zh-CN" sz="1800" dirty="0" smtClean="0"/>
              <a:t> Bao</a:t>
            </a:r>
            <a:r>
              <a:rPr lang="en-US" altLang="zh-CN" sz="1800" baseline="30000" dirty="0">
                <a:solidFill>
                  <a:schemeClr val="tx1"/>
                </a:solidFill>
              </a:rPr>
              <a:t>1</a:t>
            </a:r>
            <a:endParaRPr lang="zh-CN" altLang="en-US" sz="1800" dirty="0"/>
          </a:p>
        </p:txBody>
      </p:sp>
      <p:pic>
        <p:nvPicPr>
          <p:cNvPr id="2050" name="Picture 2" descr="C:\Users\Lenovo\Pictures\zj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 y="3943350"/>
            <a:ext cx="126088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enovo\Pictures\zj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801" y="4095750"/>
            <a:ext cx="9061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enovo\AppData\Local\Temp\Rar$DR06.880\Kent-State-Logos\bl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344" y="4263390"/>
            <a:ext cx="1203960" cy="33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04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Performance Evaluation</a:t>
            </a:r>
            <a:endParaRPr lang="zh-CN" altLang="en-US" dirty="0"/>
          </a:p>
        </p:txBody>
      </p:sp>
      <p:sp>
        <p:nvSpPr>
          <p:cNvPr id="4" name="内容占位符 2"/>
          <p:cNvSpPr txBox="1">
            <a:spLocks/>
          </p:cNvSpPr>
          <p:nvPr/>
        </p:nvSpPr>
        <p:spPr>
          <a:xfrm>
            <a:off x="457200" y="1200151"/>
            <a:ext cx="8229600" cy="1600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5594" indent="-305594" eaLnBrk="0" fontAlgn="base" hangingPunct="0">
              <a:spcAft>
                <a:spcPct val="0"/>
              </a:spcAft>
              <a:buClr>
                <a:srgbClr val="C33B30"/>
              </a:buClr>
            </a:pPr>
            <a:r>
              <a:rPr lang="en-US" altLang="zh-CN" sz="2400" dirty="0">
                <a:solidFill>
                  <a:srgbClr val="224B50"/>
                </a:solidFill>
                <a:latin typeface="Arial" pitchFamily="34" charset="0"/>
                <a:ea typeface="Segoe UI Symbol" pitchFamily="34" charset="0"/>
                <a:cs typeface="Arial" pitchFamily="34" charset="0"/>
              </a:rPr>
              <a:t>We compare </a:t>
            </a:r>
            <a:r>
              <a:rPr lang="en-US" altLang="zh-CN" sz="2400" dirty="0" err="1">
                <a:solidFill>
                  <a:srgbClr val="224B50"/>
                </a:solidFill>
                <a:latin typeface="Arial" pitchFamily="34" charset="0"/>
                <a:ea typeface="Segoe UI Symbol" pitchFamily="34" charset="0"/>
                <a:cs typeface="Arial" pitchFamily="34" charset="0"/>
              </a:rPr>
              <a:t>TripHash</a:t>
            </a:r>
            <a:r>
              <a:rPr lang="en-US" altLang="zh-CN" sz="2400" dirty="0">
                <a:solidFill>
                  <a:srgbClr val="224B50"/>
                </a:solidFill>
                <a:latin typeface="Arial" pitchFamily="34" charset="0"/>
                <a:ea typeface="Segoe UI Symbol" pitchFamily="34" charset="0"/>
                <a:cs typeface="Arial" pitchFamily="34" charset="0"/>
              </a:rPr>
              <a:t> with SETI and 3D R-Tree for </a:t>
            </a:r>
            <a:r>
              <a:rPr lang="en-US" altLang="zh-CN" sz="2400" dirty="0" smtClean="0">
                <a:solidFill>
                  <a:srgbClr val="224B50"/>
                </a:solidFill>
                <a:latin typeface="Arial" pitchFamily="34" charset="0"/>
                <a:ea typeface="Segoe UI Symbol" pitchFamily="34" charset="0"/>
                <a:cs typeface="Arial" pitchFamily="34" charset="0"/>
              </a:rPr>
              <a:t>distances </a:t>
            </a:r>
            <a:r>
              <a:rPr lang="en-US" altLang="zh-CN" sz="2400" dirty="0">
                <a:solidFill>
                  <a:srgbClr val="224B50"/>
                </a:solidFill>
                <a:latin typeface="Arial" pitchFamily="34" charset="0"/>
                <a:ea typeface="Segoe UI Symbol" pitchFamily="34" charset="0"/>
                <a:cs typeface="Arial" pitchFamily="34" charset="0"/>
              </a:rPr>
              <a:t>of 2 KM and 20 </a:t>
            </a:r>
            <a:r>
              <a:rPr lang="en-US" altLang="zh-CN" sz="2400" dirty="0" smtClean="0">
                <a:solidFill>
                  <a:srgbClr val="224B50"/>
                </a:solidFill>
                <a:latin typeface="Arial" pitchFamily="34" charset="0"/>
                <a:ea typeface="Segoe UI Symbol" pitchFamily="34" charset="0"/>
                <a:cs typeface="Arial" pitchFamily="34" charset="0"/>
              </a:rPr>
              <a:t>KM</a:t>
            </a:r>
          </a:p>
          <a:p>
            <a:pPr marL="705644" lvl="1" indent="-305594" eaLnBrk="0" fontAlgn="base" hangingPunct="0">
              <a:spcAft>
                <a:spcPct val="0"/>
              </a:spcAft>
              <a:buClr>
                <a:srgbClr val="C33B30"/>
              </a:buClr>
            </a:pPr>
            <a:r>
              <a:rPr lang="en-US" altLang="zh-CN" sz="2000" dirty="0" smtClean="0">
                <a:solidFill>
                  <a:srgbClr val="224B50"/>
                </a:solidFill>
                <a:latin typeface="Arial" pitchFamily="34" charset="0"/>
                <a:ea typeface="Segoe UI Symbol" pitchFamily="34" charset="0"/>
                <a:cs typeface="Arial" pitchFamily="34" charset="0"/>
              </a:rPr>
              <a:t>500 taxis about 0.5 million GPS points</a:t>
            </a:r>
            <a:endParaRPr lang="en-US" altLang="zh-CN" sz="2000" dirty="0">
              <a:solidFill>
                <a:srgbClr val="224B50"/>
              </a:solidFill>
              <a:latin typeface="Arial" pitchFamily="34" charset="0"/>
              <a:ea typeface="Segoe UI Symbol" pitchFamily="34" charset="0"/>
              <a:cs typeface="Arial" pitchFamily="34" charset="0"/>
            </a:endParaRPr>
          </a:p>
        </p:txBody>
      </p:sp>
      <p:pic>
        <p:nvPicPr>
          <p:cNvPr id="5" name="Picture 2" descr="E:\research\vis2014\paper\figures\performa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172" y="2647950"/>
            <a:ext cx="5583828" cy="1931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2419350"/>
            <a:ext cx="3429000" cy="2492990"/>
          </a:xfrm>
          <a:prstGeom prst="rect">
            <a:avLst/>
          </a:prstGeom>
          <a:noFill/>
        </p:spPr>
        <p:txBody>
          <a:bodyPr wrap="square" rtlCol="0">
            <a:spAutoFit/>
          </a:bodyPr>
          <a:lstStyle/>
          <a:p>
            <a:pPr marL="305594" lvl="1" indent="-305594" eaLnBrk="0" fontAlgn="base" hangingPunct="0">
              <a:spcBef>
                <a:spcPct val="20000"/>
              </a:spcBef>
              <a:spcAft>
                <a:spcPct val="0"/>
              </a:spcAft>
              <a:buClr>
                <a:srgbClr val="C33B30"/>
              </a:buClr>
              <a:buFont typeface="Arial" pitchFamily="34" charset="0"/>
              <a:buChar char="•"/>
            </a:pPr>
            <a:r>
              <a:rPr lang="en-US" altLang="zh-CN" sz="2400" dirty="0" err="1">
                <a:solidFill>
                  <a:srgbClr val="224B50"/>
                </a:solidFill>
                <a:latin typeface="Arial" pitchFamily="34" charset="0"/>
                <a:ea typeface="Segoe UI Symbol" pitchFamily="34" charset="0"/>
                <a:cs typeface="Arial" pitchFamily="34" charset="0"/>
              </a:rPr>
              <a:t>TripHash</a:t>
            </a:r>
            <a:r>
              <a:rPr lang="en-US" altLang="zh-CN" sz="2400" dirty="0">
                <a:solidFill>
                  <a:srgbClr val="224B50"/>
                </a:solidFill>
                <a:latin typeface="Arial" pitchFamily="34" charset="0"/>
                <a:ea typeface="Segoe UI Symbol" pitchFamily="34" charset="0"/>
                <a:cs typeface="Arial" pitchFamily="34" charset="0"/>
              </a:rPr>
              <a:t> </a:t>
            </a:r>
          </a:p>
          <a:p>
            <a:pPr marL="742950" lvl="1" indent="-285750">
              <a:spcBef>
                <a:spcPct val="20000"/>
              </a:spcBef>
              <a:buFont typeface="Arial" pitchFamily="34" charset="0"/>
              <a:buChar char="–"/>
            </a:pPr>
            <a:r>
              <a:rPr lang="en-US" altLang="zh-CN" sz="2000" dirty="0">
                <a:solidFill>
                  <a:schemeClr val="accent5">
                    <a:lumMod val="25000"/>
                  </a:schemeClr>
                </a:solidFill>
                <a:latin typeface="Arial" pitchFamily="34" charset="0"/>
                <a:ea typeface="Segoe UI Symbol" pitchFamily="34" charset="0"/>
                <a:cs typeface="Arial" pitchFamily="34" charset="0"/>
              </a:rPr>
              <a:t>best in terms of the run time</a:t>
            </a:r>
            <a:r>
              <a:rPr lang="en-US" altLang="zh-CN" sz="2000" dirty="0" smtClean="0">
                <a:solidFill>
                  <a:schemeClr val="accent5">
                    <a:lumMod val="25000"/>
                  </a:schemeClr>
                </a:solidFill>
                <a:latin typeface="Arial" pitchFamily="34" charset="0"/>
                <a:ea typeface="Segoe UI Symbol" pitchFamily="34" charset="0"/>
                <a:cs typeface="Arial" pitchFamily="34" charset="0"/>
              </a:rPr>
              <a:t>.</a:t>
            </a:r>
            <a:endParaRPr lang="en-US" altLang="zh-CN" sz="2000" dirty="0">
              <a:solidFill>
                <a:schemeClr val="accent5">
                  <a:lumMod val="25000"/>
                </a:schemeClr>
              </a:solidFill>
              <a:latin typeface="Arial" pitchFamily="34" charset="0"/>
              <a:ea typeface="Segoe UI Symbol" pitchFamily="34" charset="0"/>
              <a:cs typeface="Arial" pitchFamily="34" charset="0"/>
            </a:endParaRPr>
          </a:p>
          <a:p>
            <a:pPr marL="742950" lvl="1" indent="-285750">
              <a:spcBef>
                <a:spcPct val="20000"/>
              </a:spcBef>
              <a:buFont typeface="Arial" pitchFamily="34" charset="0"/>
              <a:buChar char="–"/>
            </a:pPr>
            <a:r>
              <a:rPr lang="en-US" altLang="zh-CN" sz="2000" dirty="0" smtClean="0">
                <a:solidFill>
                  <a:schemeClr val="accent5">
                    <a:lumMod val="25000"/>
                  </a:schemeClr>
                </a:solidFill>
                <a:latin typeface="Arial" pitchFamily="34" charset="0"/>
                <a:ea typeface="Segoe UI Symbol" pitchFamily="34" charset="0"/>
                <a:cs typeface="Arial" pitchFamily="34" charset="0"/>
              </a:rPr>
              <a:t>more </a:t>
            </a:r>
            <a:r>
              <a:rPr lang="en-US" altLang="zh-CN" sz="2000" dirty="0">
                <a:solidFill>
                  <a:schemeClr val="accent5">
                    <a:lumMod val="25000"/>
                  </a:schemeClr>
                </a:solidFill>
                <a:latin typeface="Arial" pitchFamily="34" charset="0"/>
                <a:ea typeface="Segoe UI Symbol" pitchFamily="34" charset="0"/>
                <a:cs typeface="Arial" pitchFamily="34" charset="0"/>
              </a:rPr>
              <a:t>space in the long distance query</a:t>
            </a:r>
          </a:p>
          <a:p>
            <a:pPr marL="742950" lvl="1" indent="-285750">
              <a:spcBef>
                <a:spcPct val="20000"/>
              </a:spcBef>
              <a:buFont typeface="Arial" pitchFamily="34" charset="0"/>
              <a:buChar char="–"/>
            </a:pPr>
            <a:r>
              <a:rPr lang="en-US" altLang="zh-CN" sz="2000" dirty="0" smtClean="0">
                <a:solidFill>
                  <a:schemeClr val="accent5">
                    <a:lumMod val="25000"/>
                  </a:schemeClr>
                </a:solidFill>
                <a:latin typeface="Arial" pitchFamily="34" charset="0"/>
                <a:ea typeface="Segoe UI Symbol" pitchFamily="34" charset="0"/>
                <a:cs typeface="Arial" pitchFamily="34" charset="0"/>
              </a:rPr>
              <a:t>but quickest </a:t>
            </a:r>
            <a:r>
              <a:rPr lang="en-US" altLang="zh-CN" sz="2000" dirty="0">
                <a:solidFill>
                  <a:schemeClr val="accent5">
                    <a:lumMod val="25000"/>
                  </a:schemeClr>
                </a:solidFill>
                <a:latin typeface="Arial" pitchFamily="34" charset="0"/>
                <a:ea typeface="Segoe UI Symbol" pitchFamily="34" charset="0"/>
                <a:cs typeface="Arial" pitchFamily="34" charset="0"/>
              </a:rPr>
              <a:t>query </a:t>
            </a:r>
            <a:r>
              <a:rPr lang="en-US" altLang="zh-CN" sz="2000" dirty="0" smtClean="0">
                <a:solidFill>
                  <a:schemeClr val="accent5">
                    <a:lumMod val="25000"/>
                  </a:schemeClr>
                </a:solidFill>
                <a:latin typeface="Arial" pitchFamily="34" charset="0"/>
                <a:ea typeface="Segoe UI Symbol" pitchFamily="34" charset="0"/>
                <a:cs typeface="Arial" pitchFamily="34" charset="0"/>
              </a:rPr>
              <a:t>response</a:t>
            </a:r>
            <a:endParaRPr lang="zh-CN" altLang="en-US" sz="2000" dirty="0">
              <a:solidFill>
                <a:schemeClr val="accent5">
                  <a:lumMod val="25000"/>
                </a:schemeClr>
              </a:solidFill>
              <a:latin typeface="Arial" pitchFamily="34" charset="0"/>
              <a:ea typeface="Segoe UI Symbol" pitchFamily="34" charset="0"/>
              <a:cs typeface="Arial" pitchFamily="34" charset="0"/>
            </a:endParaRPr>
          </a:p>
        </p:txBody>
      </p:sp>
      <p:sp>
        <p:nvSpPr>
          <p:cNvPr id="3" name="矩形 2"/>
          <p:cNvSpPr/>
          <p:nvPr/>
        </p:nvSpPr>
        <p:spPr bwMode="auto">
          <a:xfrm>
            <a:off x="4087368" y="4184142"/>
            <a:ext cx="228600" cy="152400"/>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7" name="矩形 6"/>
          <p:cNvSpPr/>
          <p:nvPr/>
        </p:nvSpPr>
        <p:spPr bwMode="auto">
          <a:xfrm>
            <a:off x="4888992" y="4190238"/>
            <a:ext cx="228600" cy="152400"/>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矩形 7"/>
          <p:cNvSpPr/>
          <p:nvPr/>
        </p:nvSpPr>
        <p:spPr bwMode="auto">
          <a:xfrm>
            <a:off x="6470904" y="3156966"/>
            <a:ext cx="304800" cy="1194816"/>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矩形 10"/>
          <p:cNvSpPr/>
          <p:nvPr/>
        </p:nvSpPr>
        <p:spPr bwMode="auto">
          <a:xfrm>
            <a:off x="7351776" y="3162300"/>
            <a:ext cx="304800" cy="1194816"/>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6106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rgbClr val="FF0000"/>
                                      </p:to>
                                    </p:animClr>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6">
                                            <p:txEl>
                                              <p:pRg st="2" end="2"/>
                                            </p:txEl>
                                          </p:spTgt>
                                        </p:tgtEl>
                                        <p:attrNameLst>
                                          <p:attrName>style.color</p:attrName>
                                        </p:attrNameLst>
                                      </p:cBhvr>
                                      <p:to>
                                        <p:clrVal>
                                          <a:srgbClr val="FF9933"/>
                                        </p:clrVal>
                                      </p:to>
                                    </p:set>
                                    <p:set>
                                      <p:cBhvr>
                                        <p:cTn id="15" dur="500" fill="hold"/>
                                        <p:tgtEl>
                                          <p:spTgt spid="6">
                                            <p:txEl>
                                              <p:pRg st="2" end="2"/>
                                            </p:txEl>
                                          </p:spTgt>
                                        </p:tgtEl>
                                        <p:attrNameLst>
                                          <p:attrName>fillcolor</p:attrName>
                                        </p:attrNameLst>
                                      </p:cBhvr>
                                      <p:to>
                                        <p:clrVal>
                                          <a:srgbClr val="FF9933"/>
                                        </p:clrVal>
                                      </p:to>
                                    </p:set>
                                    <p:set>
                                      <p:cBhvr>
                                        <p:cTn id="16" dur="500" fill="hold"/>
                                        <p:tgtEl>
                                          <p:spTgt spid="6">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6">
                                            <p:txEl>
                                              <p:pRg st="3" end="3"/>
                                            </p:txEl>
                                          </p:spTgt>
                                        </p:tgtEl>
                                        <p:attrNameLst>
                                          <p:attrName>style.color</p:attrName>
                                        </p:attrNameLst>
                                      </p:cBhvr>
                                      <p:to>
                                        <p:clrVal>
                                          <a:srgbClr val="FF9933"/>
                                        </p:clrVal>
                                      </p:to>
                                    </p:set>
                                    <p:set>
                                      <p:cBhvr>
                                        <p:cTn id="19" dur="500" fill="hold"/>
                                        <p:tgtEl>
                                          <p:spTgt spid="6">
                                            <p:txEl>
                                              <p:pRg st="3" end="3"/>
                                            </p:txEl>
                                          </p:spTgt>
                                        </p:tgtEl>
                                        <p:attrNameLst>
                                          <p:attrName>fillcolor</p:attrName>
                                        </p:attrNameLst>
                                      </p:cBhvr>
                                      <p:to>
                                        <p:clrVal>
                                          <a:srgbClr val="FF9933"/>
                                        </p:clrVal>
                                      </p:to>
                                    </p:set>
                                    <p:set>
                                      <p:cBhvr>
                                        <p:cTn id="20" dur="500" fill="hold"/>
                                        <p:tgtEl>
                                          <p:spTgt spid="6">
                                            <p:txEl>
                                              <p:pRg st="3" end="3"/>
                                            </p:txEl>
                                          </p:spTgt>
                                        </p:tgtEl>
                                        <p:attrNameLst>
                                          <p:attrName>fill.type</p:attrName>
                                        </p:attrNameLst>
                                      </p:cBhvr>
                                      <p:to>
                                        <p:strVal val="solid"/>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Road-based Visual Query </a:t>
            </a:r>
            <a:endParaRPr lang="zh-CN" altLang="en-US" dirty="0"/>
          </a:p>
        </p:txBody>
      </p:sp>
      <p:sp>
        <p:nvSpPr>
          <p:cNvPr id="3" name="内容占位符 2"/>
          <p:cNvSpPr>
            <a:spLocks noGrp="1"/>
          </p:cNvSpPr>
          <p:nvPr>
            <p:ph idx="1"/>
          </p:nvPr>
        </p:nvSpPr>
        <p:spPr>
          <a:xfrm>
            <a:off x="457200" y="1200151"/>
            <a:ext cx="5562600" cy="3394472"/>
          </a:xfrm>
        </p:spPr>
        <p:txBody>
          <a:bodyPr>
            <a:normAutofit/>
          </a:bodyPr>
          <a:lstStyle/>
          <a:p>
            <a:r>
              <a:rPr lang="en-US" altLang="zh-CN" sz="2600" dirty="0" smtClean="0">
                <a:latin typeface="Arial" pitchFamily="34" charset="0"/>
                <a:cs typeface="Arial" pitchFamily="34" charset="0"/>
              </a:rPr>
              <a:t>Sketch-based Dynamic Query</a:t>
            </a:r>
          </a:p>
          <a:p>
            <a:pPr lvl="1"/>
            <a:r>
              <a:rPr lang="en-US" altLang="zh-CN" sz="2200" dirty="0">
                <a:latin typeface="Arial" pitchFamily="34" charset="0"/>
                <a:cs typeface="Arial" pitchFamily="34" charset="0"/>
              </a:rPr>
              <a:t>A</a:t>
            </a:r>
            <a:r>
              <a:rPr lang="en-US" altLang="zh-CN" sz="2200" dirty="0" smtClean="0">
                <a:latin typeface="Arial" pitchFamily="34" charset="0"/>
                <a:cs typeface="Arial" pitchFamily="34" charset="0"/>
              </a:rPr>
              <a:t> brushing tool to filter trajectories </a:t>
            </a:r>
          </a:p>
          <a:p>
            <a:r>
              <a:rPr lang="en-US" altLang="zh-CN" sz="2600" dirty="0" smtClean="0">
                <a:latin typeface="Arial" pitchFamily="34" charset="0"/>
                <a:cs typeface="Arial" pitchFamily="34" charset="0"/>
              </a:rPr>
              <a:t>Cell size</a:t>
            </a:r>
          </a:p>
          <a:p>
            <a:pPr lvl="1"/>
            <a:r>
              <a:rPr lang="en-US" altLang="zh-CN" sz="2400" dirty="0"/>
              <a:t>B</a:t>
            </a:r>
            <a:r>
              <a:rPr lang="en-US" altLang="zh-CN" sz="2400" dirty="0" smtClean="0"/>
              <a:t>alance </a:t>
            </a:r>
            <a:r>
              <a:rPr lang="en-US" altLang="zh-CN" sz="2400" dirty="0"/>
              <a:t>performances of time and </a:t>
            </a:r>
            <a:r>
              <a:rPr lang="en-US" altLang="zh-CN" sz="2400" dirty="0" smtClean="0"/>
              <a:t>space (55 Meters)</a:t>
            </a:r>
            <a:endParaRPr lang="en-US" altLang="zh-CN" sz="2200" dirty="0" smtClean="0"/>
          </a:p>
          <a:p>
            <a:r>
              <a:rPr lang="en-US" altLang="zh-CN" sz="2600" dirty="0" smtClean="0">
                <a:latin typeface="Arial" pitchFamily="34" charset="0"/>
                <a:cs typeface="Arial" pitchFamily="34" charset="0"/>
              </a:rPr>
              <a:t>Brushing on roads</a:t>
            </a:r>
          </a:p>
          <a:p>
            <a:pPr lvl="1"/>
            <a:r>
              <a:rPr lang="en-US" altLang="zh-CN" sz="2000" dirty="0">
                <a:latin typeface="Arial" pitchFamily="34" charset="0"/>
                <a:cs typeface="Arial" pitchFamily="34" charset="0"/>
              </a:rPr>
              <a:t>C</a:t>
            </a:r>
            <a:r>
              <a:rPr lang="en-US" altLang="zh-CN" sz="2000" dirty="0" smtClean="0">
                <a:latin typeface="Arial" pitchFamily="34" charset="0"/>
                <a:cs typeface="Arial" pitchFamily="34" charset="0"/>
              </a:rPr>
              <a:t>onstrained to the road when brushing</a:t>
            </a:r>
          </a:p>
          <a:p>
            <a:pPr lvl="1"/>
            <a:r>
              <a:rPr lang="en-US" altLang="zh-CN" sz="2000" dirty="0" smtClean="0">
                <a:latin typeface="Arial" pitchFamily="34" charset="0"/>
                <a:cs typeface="Arial" pitchFamily="34" charset="0"/>
              </a:rPr>
              <a:t>Cell selection based on coverage (&gt;75%)</a:t>
            </a:r>
          </a:p>
        </p:txBody>
      </p:sp>
      <p:pic>
        <p:nvPicPr>
          <p:cNvPr id="5122" name="Picture 2" descr="E:\research\vis2014\paper\figures\ro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114550"/>
            <a:ext cx="2971800" cy="228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2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itchFamily="34" charset="0"/>
                <a:cs typeface="Arial" pitchFamily="34" charset="0"/>
              </a:rPr>
              <a:t>Design Rationale</a:t>
            </a:r>
            <a:endParaRPr lang="zh-CN" altLang="en-US" dirty="0"/>
          </a:p>
        </p:txBody>
      </p:sp>
      <p:sp>
        <p:nvSpPr>
          <p:cNvPr id="3" name="内容占位符 2"/>
          <p:cNvSpPr>
            <a:spLocks noGrp="1"/>
          </p:cNvSpPr>
          <p:nvPr>
            <p:ph idx="1"/>
          </p:nvPr>
        </p:nvSpPr>
        <p:spPr/>
        <p:txBody>
          <a:bodyPr>
            <a:normAutofit/>
          </a:bodyPr>
          <a:lstStyle/>
          <a:p>
            <a:r>
              <a:rPr lang="en-US" altLang="zh-CN" sz="2400" dirty="0">
                <a:latin typeface="Arial" pitchFamily="34" charset="0"/>
                <a:cs typeface="Arial" pitchFamily="34" charset="0"/>
              </a:rPr>
              <a:t>Traffic flow of two </a:t>
            </a:r>
            <a:r>
              <a:rPr lang="en-US" altLang="zh-CN" sz="2400" dirty="0" smtClean="0">
                <a:latin typeface="Arial" pitchFamily="34" charset="0"/>
                <a:cs typeface="Arial" pitchFamily="34" charset="0"/>
              </a:rPr>
              <a:t>directions</a:t>
            </a:r>
          </a:p>
          <a:p>
            <a:pPr marL="0" indent="0">
              <a:buNone/>
            </a:pPr>
            <a:r>
              <a:rPr lang="en-US" altLang="zh-CN" sz="2400" dirty="0" smtClean="0">
                <a:latin typeface="Arial" pitchFamily="34" charset="0"/>
                <a:cs typeface="Arial" pitchFamily="34" charset="0"/>
              </a:rPr>
              <a:t> </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256" y="1608347"/>
            <a:ext cx="2900271" cy="31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接箭头连接符 11"/>
          <p:cNvCxnSpPr/>
          <p:nvPr/>
        </p:nvCxnSpPr>
        <p:spPr>
          <a:xfrm>
            <a:off x="5839968" y="3165874"/>
            <a:ext cx="2438400"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79337" y="3245122"/>
            <a:ext cx="522900" cy="307777"/>
          </a:xfrm>
          <a:prstGeom prst="rect">
            <a:avLst/>
          </a:prstGeom>
          <a:solidFill>
            <a:schemeClr val="accent5">
              <a:lumMod val="20000"/>
              <a:lumOff val="80000"/>
            </a:schemeClr>
          </a:solidFill>
          <a:ln w="9525">
            <a:solidFill>
              <a:schemeClr val="tx1"/>
            </a:solidFill>
          </a:ln>
        </p:spPr>
        <p:txBody>
          <a:bodyPr wrap="none" rtlCol="0">
            <a:spAutoFit/>
          </a:bodyPr>
          <a:lstStyle/>
          <a:p>
            <a:r>
              <a:rPr lang="en-US" altLang="zh-CN" sz="1400" dirty="0" smtClean="0">
                <a:latin typeface="Arial" pitchFamily="34" charset="0"/>
                <a:cs typeface="Arial" pitchFamily="34" charset="0"/>
              </a:rPr>
              <a:t>time</a:t>
            </a:r>
            <a:endParaRPr lang="zh-CN" altLang="en-US" sz="1400" dirty="0">
              <a:latin typeface="Arial" pitchFamily="34" charset="0"/>
              <a:cs typeface="Arial" pitchFamily="34" charset="0"/>
            </a:endParaRPr>
          </a:p>
        </p:txBody>
      </p:sp>
      <p:cxnSp>
        <p:nvCxnSpPr>
          <p:cNvPr id="14" name="直接箭头连接符 13"/>
          <p:cNvCxnSpPr/>
          <p:nvPr/>
        </p:nvCxnSpPr>
        <p:spPr>
          <a:xfrm flipV="1">
            <a:off x="5568696" y="1836946"/>
            <a:ext cx="0" cy="1295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568696" y="3329296"/>
            <a:ext cx="0" cy="132705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5044984" y="2020708"/>
            <a:ext cx="522900" cy="307777"/>
          </a:xfrm>
          <a:prstGeom prst="rect">
            <a:avLst/>
          </a:prstGeom>
          <a:solidFill>
            <a:schemeClr val="accent5">
              <a:lumMod val="20000"/>
              <a:lumOff val="80000"/>
            </a:schemeClr>
          </a:solidFill>
          <a:ln w="9525">
            <a:solidFill>
              <a:schemeClr val="tx1"/>
            </a:solidFill>
          </a:ln>
        </p:spPr>
        <p:txBody>
          <a:bodyPr wrap="none" rtlCol="0">
            <a:spAutoFit/>
          </a:bodyPr>
          <a:lstStyle/>
          <a:p>
            <a:r>
              <a:rPr lang="en-US" altLang="zh-CN" sz="1400" dirty="0" smtClean="0">
                <a:latin typeface="Arial" pitchFamily="34" charset="0"/>
                <a:cs typeface="Arial" pitchFamily="34" charset="0"/>
              </a:rPr>
              <a:t>trips</a:t>
            </a:r>
            <a:endParaRPr lang="zh-CN" altLang="en-US" sz="1400" dirty="0">
              <a:latin typeface="Arial" pitchFamily="34" charset="0"/>
              <a:cs typeface="Arial" pitchFamily="34" charset="0"/>
            </a:endParaRPr>
          </a:p>
        </p:txBody>
      </p:sp>
      <p:sp>
        <p:nvSpPr>
          <p:cNvPr id="18" name="内容占位符 2"/>
          <p:cNvSpPr txBox="1">
            <a:spLocks/>
          </p:cNvSpPr>
          <p:nvPr/>
        </p:nvSpPr>
        <p:spPr bwMode="auto">
          <a:xfrm>
            <a:off x="152400" y="2495550"/>
            <a:ext cx="388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normAutofit/>
          </a:bodyPr>
          <a:lstStyle>
            <a:lvl1pPr marL="305594" indent="-305594" algn="l" rtl="0" eaLnBrk="0" fontAlgn="base" hangingPunct="0">
              <a:spcBef>
                <a:spcPct val="20000"/>
              </a:spcBef>
              <a:spcAft>
                <a:spcPct val="0"/>
              </a:spcAft>
              <a:buClr>
                <a:srgbClr val="C33B30"/>
              </a:buClr>
              <a:buChar char="•"/>
              <a:defRPr sz="2100">
                <a:solidFill>
                  <a:srgbClr val="224B50"/>
                </a:solidFill>
                <a:latin typeface="+mn-lt"/>
                <a:ea typeface="+mn-ea"/>
                <a:cs typeface="+mn-cs"/>
              </a:defRPr>
            </a:lvl1pPr>
            <a:lvl2pPr marL="662781" indent="-254993" algn="l" rtl="0" eaLnBrk="0" fontAlgn="base" hangingPunct="0">
              <a:spcBef>
                <a:spcPct val="20000"/>
              </a:spcBef>
              <a:spcAft>
                <a:spcPct val="0"/>
              </a:spcAft>
              <a:buClr>
                <a:srgbClr val="0064BA"/>
              </a:buClr>
              <a:buFont typeface="Times" pitchFamily="127" charset="0"/>
              <a:buChar char="•"/>
              <a:defRPr sz="2100">
                <a:solidFill>
                  <a:srgbClr val="224B50"/>
                </a:solidFill>
                <a:latin typeface="+mn-lt"/>
                <a:ea typeface="+mn-ea"/>
                <a:cs typeface="ＭＳ Ｐゴシック" charset="0"/>
              </a:defRPr>
            </a:lvl2pPr>
            <a:lvl3pPr marL="1019969" indent="-203399" algn="l" rtl="0" eaLnBrk="0" fontAlgn="base" hangingPunct="0">
              <a:spcBef>
                <a:spcPct val="20000"/>
              </a:spcBef>
              <a:spcAft>
                <a:spcPct val="0"/>
              </a:spcAft>
              <a:buClr>
                <a:schemeClr val="accent1"/>
              </a:buClr>
              <a:buChar char="•"/>
              <a:defRPr sz="2100">
                <a:solidFill>
                  <a:srgbClr val="224B50"/>
                </a:solidFill>
                <a:latin typeface="+mn-lt"/>
                <a:ea typeface="+mn-ea"/>
                <a:cs typeface="ＭＳ Ｐゴシック" charset="0"/>
              </a:defRPr>
            </a:lvl3pPr>
            <a:lvl4pPr marL="1427758" indent="-203399" algn="l" rtl="0" eaLnBrk="0" fontAlgn="base" hangingPunct="0">
              <a:spcBef>
                <a:spcPct val="20000"/>
              </a:spcBef>
              <a:spcAft>
                <a:spcPct val="0"/>
              </a:spcAft>
              <a:buChar char="–"/>
              <a:defRPr sz="2100">
                <a:solidFill>
                  <a:srgbClr val="224B50"/>
                </a:solidFill>
                <a:latin typeface="+mn-lt"/>
                <a:ea typeface="+mn-ea"/>
                <a:cs typeface="ＭＳ Ｐゴシック" charset="0"/>
              </a:defRPr>
            </a:lvl4pPr>
            <a:lvl5pPr marL="1836539" indent="-203399" algn="l" rtl="0" eaLnBrk="0" fontAlgn="base" hangingPunct="0">
              <a:spcBef>
                <a:spcPct val="20000"/>
              </a:spcBef>
              <a:spcAft>
                <a:spcPct val="0"/>
              </a:spcAft>
              <a:buChar char="»"/>
              <a:defRPr sz="2100">
                <a:solidFill>
                  <a:srgbClr val="224B50"/>
                </a:solidFill>
                <a:latin typeface="+mn-lt"/>
                <a:ea typeface="+mn-ea"/>
                <a:cs typeface="ＭＳ Ｐゴシック" charset="0"/>
              </a:defRPr>
            </a:lvl5pPr>
            <a:lvl6pPr marL="2245066" indent="-204097" algn="l" rtl="0" fontAlgn="base">
              <a:spcBef>
                <a:spcPct val="20000"/>
              </a:spcBef>
              <a:spcAft>
                <a:spcPct val="0"/>
              </a:spcAft>
              <a:buChar char="»"/>
              <a:defRPr sz="2100">
                <a:solidFill>
                  <a:srgbClr val="EEEAFF"/>
                </a:solidFill>
                <a:latin typeface="+mn-lt"/>
                <a:ea typeface="+mn-ea"/>
              </a:defRPr>
            </a:lvl6pPr>
            <a:lvl7pPr marL="2653260" indent="-204097" algn="l" rtl="0" fontAlgn="base">
              <a:spcBef>
                <a:spcPct val="20000"/>
              </a:spcBef>
              <a:spcAft>
                <a:spcPct val="0"/>
              </a:spcAft>
              <a:buChar char="»"/>
              <a:defRPr sz="2100">
                <a:solidFill>
                  <a:srgbClr val="EEEAFF"/>
                </a:solidFill>
                <a:latin typeface="+mn-lt"/>
                <a:ea typeface="+mn-ea"/>
              </a:defRPr>
            </a:lvl7pPr>
            <a:lvl8pPr marL="3061454" indent="-204097" algn="l" rtl="0" fontAlgn="base">
              <a:spcBef>
                <a:spcPct val="20000"/>
              </a:spcBef>
              <a:spcAft>
                <a:spcPct val="0"/>
              </a:spcAft>
              <a:buChar char="»"/>
              <a:defRPr sz="2100">
                <a:solidFill>
                  <a:srgbClr val="EEEAFF"/>
                </a:solidFill>
                <a:latin typeface="+mn-lt"/>
                <a:ea typeface="+mn-ea"/>
              </a:defRPr>
            </a:lvl8pPr>
            <a:lvl9pPr marL="3469648" indent="-204097" algn="l" rtl="0" fontAlgn="base">
              <a:spcBef>
                <a:spcPct val="20000"/>
              </a:spcBef>
              <a:spcAft>
                <a:spcPct val="0"/>
              </a:spcAft>
              <a:buChar char="»"/>
              <a:defRPr sz="2100">
                <a:solidFill>
                  <a:srgbClr val="EEEAFF"/>
                </a:solidFill>
                <a:latin typeface="+mn-lt"/>
                <a:ea typeface="+mn-ea"/>
              </a:defRPr>
            </a:lvl9pPr>
          </a:lstStyle>
          <a:p>
            <a:pPr marL="0" indent="0">
              <a:buNone/>
            </a:pPr>
            <a:r>
              <a:rPr lang="en-US" altLang="zh-CN" sz="2600" dirty="0" smtClean="0">
                <a:latin typeface="Arial" pitchFamily="34" charset="0"/>
                <a:cs typeface="Arial" pitchFamily="34" charset="0"/>
              </a:rPr>
              <a:t>Flow Comparative View</a:t>
            </a:r>
          </a:p>
          <a:p>
            <a:pPr lvl="1"/>
            <a:r>
              <a:rPr lang="en-US" altLang="zh-CN" sz="2200" dirty="0">
                <a:latin typeface="Arial" pitchFamily="34" charset="0"/>
                <a:cs typeface="Arial" pitchFamily="34" charset="0"/>
              </a:rPr>
              <a:t>A</a:t>
            </a:r>
            <a:r>
              <a:rPr lang="en-US" altLang="zh-CN" sz="2200" dirty="0" smtClean="0">
                <a:latin typeface="Arial" pitchFamily="34" charset="0"/>
                <a:cs typeface="Arial" pitchFamily="34" charset="0"/>
              </a:rPr>
              <a:t> comparative view</a:t>
            </a:r>
          </a:p>
          <a:p>
            <a:pPr lvl="1"/>
            <a:r>
              <a:rPr lang="en-US" altLang="zh-CN" sz="2200" dirty="0">
                <a:latin typeface="Arial" pitchFamily="34" charset="0"/>
                <a:cs typeface="Arial" pitchFamily="34" charset="0"/>
              </a:rPr>
              <a:t>S</a:t>
            </a:r>
            <a:r>
              <a:rPr lang="en-US" altLang="zh-CN" sz="2200" dirty="0" smtClean="0">
                <a:latin typeface="Arial" pitchFamily="34" charset="0"/>
                <a:cs typeface="Arial" pitchFamily="34" charset="0"/>
              </a:rPr>
              <a:t>tacked bar chart</a:t>
            </a:r>
            <a:endParaRPr lang="en-US" altLang="zh-CN" sz="2200" dirty="0">
              <a:latin typeface="Arial" pitchFamily="34" charset="0"/>
              <a:cs typeface="Arial" pitchFamily="34" charset="0"/>
            </a:endParaRPr>
          </a:p>
        </p:txBody>
      </p:sp>
    </p:spTree>
    <p:extLst>
      <p:ext uri="{BB962C8B-B14F-4D97-AF65-F5344CB8AC3E}">
        <p14:creationId xmlns:p14="http://schemas.microsoft.com/office/powerpoint/2010/main" val="388651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2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itchFamily="34" charset="0"/>
                <a:cs typeface="Arial" pitchFamily="34" charset="0"/>
              </a:rPr>
              <a:t>Design Rationale</a:t>
            </a:r>
            <a:endParaRPr lang="zh-CN" altLang="en-US" dirty="0"/>
          </a:p>
        </p:txBody>
      </p:sp>
      <p:sp>
        <p:nvSpPr>
          <p:cNvPr id="3" name="内容占位符 2"/>
          <p:cNvSpPr>
            <a:spLocks noGrp="1"/>
          </p:cNvSpPr>
          <p:nvPr>
            <p:ph idx="1"/>
          </p:nvPr>
        </p:nvSpPr>
        <p:spPr/>
        <p:txBody>
          <a:bodyPr>
            <a:normAutofit/>
          </a:bodyPr>
          <a:lstStyle/>
          <a:p>
            <a:r>
              <a:rPr lang="en-US" altLang="zh-CN" sz="2400" dirty="0">
                <a:latin typeface="Arial" pitchFamily="34" charset="0"/>
                <a:cs typeface="Arial" pitchFamily="34" charset="0"/>
              </a:rPr>
              <a:t>Traffic flow of two </a:t>
            </a:r>
            <a:r>
              <a:rPr lang="en-US" altLang="zh-CN" sz="2400" dirty="0" smtClean="0">
                <a:latin typeface="Arial" pitchFamily="34" charset="0"/>
                <a:cs typeface="Arial" pitchFamily="34" charset="0"/>
              </a:rPr>
              <a:t>directions</a:t>
            </a:r>
          </a:p>
          <a:p>
            <a:r>
              <a:rPr lang="en-US" altLang="zh-CN" sz="2400" dirty="0" smtClean="0"/>
              <a:t>Relationships </a:t>
            </a:r>
            <a:r>
              <a:rPr lang="en-US" altLang="zh-CN" sz="2400" dirty="0"/>
              <a:t>between </a:t>
            </a:r>
            <a:r>
              <a:rPr lang="en-US" altLang="zh-CN" sz="2400" dirty="0" smtClean="0"/>
              <a:t>distance </a:t>
            </a:r>
            <a:r>
              <a:rPr lang="en-US" altLang="zh-CN" sz="2400" dirty="0"/>
              <a:t>and </a:t>
            </a:r>
            <a:r>
              <a:rPr lang="en-US" altLang="zh-CN" sz="2400" dirty="0" smtClean="0"/>
              <a:t>speed</a:t>
            </a:r>
            <a:endParaRPr lang="en-US" altLang="zh-CN" sz="2400" dirty="0" smtClean="0">
              <a:latin typeface="Arial" pitchFamily="34" charset="0"/>
              <a:cs typeface="Arial" pitchFamily="34" charset="0"/>
            </a:endParaRPr>
          </a:p>
          <a:p>
            <a:pPr marL="0" indent="0">
              <a:buNone/>
            </a:pPr>
            <a:r>
              <a:rPr lang="en-US" altLang="zh-CN" sz="2400" dirty="0" smtClean="0">
                <a:latin typeface="Arial" pitchFamily="34" charset="0"/>
                <a:cs typeface="Arial" pitchFamily="34" charset="0"/>
              </a:rPr>
              <a:t> </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008" y="2114550"/>
            <a:ext cx="3579020" cy="290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a:off x="5798208" y="4019550"/>
            <a:ext cx="685800" cy="533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169808" y="2952750"/>
            <a:ext cx="685800" cy="533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p:cNvCxnSpPr/>
          <p:nvPr/>
        </p:nvCxnSpPr>
        <p:spPr>
          <a:xfrm>
            <a:off x="5950608" y="4726528"/>
            <a:ext cx="2438400"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55475" y="4802728"/>
            <a:ext cx="851515" cy="307777"/>
          </a:xfrm>
          <a:prstGeom prst="rect">
            <a:avLst/>
          </a:prstGeom>
          <a:solidFill>
            <a:schemeClr val="accent5">
              <a:lumMod val="20000"/>
              <a:lumOff val="80000"/>
            </a:schemeClr>
          </a:solidFill>
          <a:ln w="9525">
            <a:solidFill>
              <a:schemeClr val="tx1"/>
            </a:solidFill>
          </a:ln>
        </p:spPr>
        <p:txBody>
          <a:bodyPr wrap="none" rtlCol="0">
            <a:spAutoFit/>
          </a:bodyPr>
          <a:lstStyle/>
          <a:p>
            <a:r>
              <a:rPr lang="en-US" altLang="zh-CN" sz="1400" dirty="0" smtClean="0">
                <a:latin typeface="Arial" pitchFamily="34" charset="0"/>
                <a:cs typeface="Arial" pitchFamily="34" charset="0"/>
              </a:rPr>
              <a:t>distance</a:t>
            </a:r>
            <a:endParaRPr lang="zh-CN" altLang="en-US" sz="1400" dirty="0">
              <a:latin typeface="Arial" pitchFamily="34" charset="0"/>
              <a:cs typeface="Arial" pitchFamily="34" charset="0"/>
            </a:endParaRPr>
          </a:p>
        </p:txBody>
      </p:sp>
      <p:sp>
        <p:nvSpPr>
          <p:cNvPr id="23" name="TextBox 22"/>
          <p:cNvSpPr txBox="1"/>
          <p:nvPr/>
        </p:nvSpPr>
        <p:spPr>
          <a:xfrm rot="16200000">
            <a:off x="4854693" y="2798861"/>
            <a:ext cx="782587" cy="307777"/>
          </a:xfrm>
          <a:prstGeom prst="rect">
            <a:avLst/>
          </a:prstGeom>
          <a:solidFill>
            <a:schemeClr val="accent5">
              <a:lumMod val="20000"/>
              <a:lumOff val="80000"/>
            </a:schemeClr>
          </a:solidFill>
          <a:ln w="9525">
            <a:solidFill>
              <a:schemeClr val="tx1"/>
            </a:solidFill>
          </a:ln>
        </p:spPr>
        <p:txBody>
          <a:bodyPr wrap="none" rtlCol="0">
            <a:spAutoFit/>
          </a:bodyPr>
          <a:lstStyle/>
          <a:p>
            <a:r>
              <a:rPr lang="en-US" altLang="zh-CN" sz="1400" dirty="0" smtClean="0">
                <a:latin typeface="Arial" pitchFamily="34" charset="0"/>
                <a:cs typeface="Arial" pitchFamily="34" charset="0"/>
              </a:rPr>
              <a:t>velocity</a:t>
            </a:r>
            <a:endParaRPr lang="zh-CN" altLang="en-US" sz="1400" dirty="0">
              <a:latin typeface="Arial" pitchFamily="34" charset="0"/>
              <a:cs typeface="Arial" pitchFamily="34" charset="0"/>
            </a:endParaRPr>
          </a:p>
        </p:txBody>
      </p:sp>
      <p:cxnSp>
        <p:nvCxnSpPr>
          <p:cNvPr id="24" name="直接箭头连接符 23"/>
          <p:cNvCxnSpPr/>
          <p:nvPr/>
        </p:nvCxnSpPr>
        <p:spPr>
          <a:xfrm flipV="1">
            <a:off x="5563790" y="2495550"/>
            <a:ext cx="0" cy="2057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内容占位符 2"/>
          <p:cNvSpPr txBox="1">
            <a:spLocks/>
          </p:cNvSpPr>
          <p:nvPr/>
        </p:nvSpPr>
        <p:spPr>
          <a:xfrm>
            <a:off x="152400" y="2800350"/>
            <a:ext cx="4187204" cy="1447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fontAlgn="base" hangingPunct="0">
              <a:spcAft>
                <a:spcPct val="0"/>
              </a:spcAft>
              <a:buClr>
                <a:srgbClr val="C33B30"/>
              </a:buClr>
              <a:buNone/>
            </a:pPr>
            <a:r>
              <a:rPr lang="en-US" altLang="zh-CN" sz="2800" dirty="0">
                <a:solidFill>
                  <a:srgbClr val="224B50"/>
                </a:solidFill>
                <a:latin typeface="Arial" pitchFamily="34" charset="0"/>
                <a:cs typeface="Arial" pitchFamily="34" charset="0"/>
              </a:rPr>
              <a:t>Velocity and Distance View</a:t>
            </a:r>
          </a:p>
          <a:p>
            <a:pPr lvl="1"/>
            <a:r>
              <a:rPr lang="en-US" altLang="zh-CN" sz="2600" dirty="0" smtClean="0">
                <a:solidFill>
                  <a:schemeClr val="accent5">
                    <a:lumMod val="25000"/>
                  </a:schemeClr>
                </a:solidFill>
                <a:latin typeface="Arial" pitchFamily="34" charset="0"/>
                <a:cs typeface="Arial" pitchFamily="34" charset="0"/>
              </a:rPr>
              <a:t>patterns</a:t>
            </a:r>
          </a:p>
          <a:p>
            <a:pPr lvl="2"/>
            <a:r>
              <a:rPr lang="en-US" altLang="zh-CN" sz="2200" dirty="0">
                <a:solidFill>
                  <a:schemeClr val="accent5">
                    <a:lumMod val="25000"/>
                  </a:schemeClr>
                </a:solidFill>
                <a:latin typeface="Arial" pitchFamily="34" charset="0"/>
                <a:cs typeface="Arial" pitchFamily="34" charset="0"/>
              </a:rPr>
              <a:t>l</a:t>
            </a:r>
            <a:r>
              <a:rPr lang="en-US" altLang="zh-CN" sz="2200" dirty="0" smtClean="0">
                <a:solidFill>
                  <a:schemeClr val="accent5">
                    <a:lumMod val="25000"/>
                  </a:schemeClr>
                </a:solidFill>
                <a:latin typeface="Arial" pitchFamily="34" charset="0"/>
                <a:cs typeface="Arial" pitchFamily="34" charset="0"/>
              </a:rPr>
              <a:t>ower left</a:t>
            </a:r>
          </a:p>
          <a:p>
            <a:pPr lvl="2"/>
            <a:r>
              <a:rPr lang="en-US" altLang="zh-CN" sz="2200" dirty="0" smtClean="0">
                <a:solidFill>
                  <a:schemeClr val="accent5">
                    <a:lumMod val="25000"/>
                  </a:schemeClr>
                </a:solidFill>
                <a:latin typeface="Arial" pitchFamily="34" charset="0"/>
                <a:cs typeface="Arial" pitchFamily="34" charset="0"/>
              </a:rPr>
              <a:t>upper right</a:t>
            </a:r>
          </a:p>
        </p:txBody>
      </p:sp>
    </p:spTree>
    <p:extLst>
      <p:ext uri="{BB962C8B-B14F-4D97-AF65-F5344CB8AC3E}">
        <p14:creationId xmlns:p14="http://schemas.microsoft.com/office/powerpoint/2010/main" val="1707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itchFamily="34" charset="0"/>
                <a:cs typeface="Arial" pitchFamily="34" charset="0"/>
              </a:rPr>
              <a:t>Design Rationale</a:t>
            </a:r>
            <a:endParaRPr lang="zh-CN" altLang="en-US" dirty="0"/>
          </a:p>
        </p:txBody>
      </p:sp>
      <p:sp>
        <p:nvSpPr>
          <p:cNvPr id="3" name="内容占位符 2"/>
          <p:cNvSpPr>
            <a:spLocks noGrp="1"/>
          </p:cNvSpPr>
          <p:nvPr>
            <p:ph idx="1"/>
          </p:nvPr>
        </p:nvSpPr>
        <p:spPr/>
        <p:txBody>
          <a:bodyPr>
            <a:normAutofit/>
          </a:bodyPr>
          <a:lstStyle/>
          <a:p>
            <a:r>
              <a:rPr lang="en-US" altLang="zh-CN" sz="2400" dirty="0">
                <a:latin typeface="Arial" pitchFamily="34" charset="0"/>
                <a:cs typeface="Arial" pitchFamily="34" charset="0"/>
              </a:rPr>
              <a:t>Traffic flow of two </a:t>
            </a:r>
            <a:r>
              <a:rPr lang="en-US" altLang="zh-CN" sz="2400" dirty="0" smtClean="0">
                <a:latin typeface="Arial" pitchFamily="34" charset="0"/>
                <a:cs typeface="Arial" pitchFamily="34" charset="0"/>
              </a:rPr>
              <a:t>directions</a:t>
            </a:r>
          </a:p>
          <a:p>
            <a:r>
              <a:rPr lang="en-US" altLang="zh-CN" sz="2400" dirty="0" smtClean="0"/>
              <a:t>Relationships </a:t>
            </a:r>
            <a:r>
              <a:rPr lang="en-US" altLang="zh-CN" sz="2400" dirty="0"/>
              <a:t>between </a:t>
            </a:r>
            <a:r>
              <a:rPr lang="en-US" altLang="zh-CN" sz="2400" dirty="0" smtClean="0"/>
              <a:t>distance </a:t>
            </a:r>
            <a:r>
              <a:rPr lang="en-US" altLang="zh-CN" sz="2400" dirty="0"/>
              <a:t>and </a:t>
            </a:r>
            <a:r>
              <a:rPr lang="en-US" altLang="zh-CN" sz="2400" dirty="0" smtClean="0"/>
              <a:t>speed</a:t>
            </a:r>
          </a:p>
          <a:p>
            <a:r>
              <a:rPr lang="en-US" altLang="zh-CN" sz="2400" dirty="0" smtClean="0">
                <a:latin typeface="Arial" pitchFamily="34" charset="0"/>
                <a:cs typeface="Arial" pitchFamily="34" charset="0"/>
              </a:rPr>
              <a:t>Topology patterns</a:t>
            </a:r>
            <a:endParaRPr lang="en-US" altLang="zh-CN" sz="2400" dirty="0">
              <a:latin typeface="Arial" pitchFamily="34" charset="0"/>
              <a:cs typeface="Arial" pitchFamily="34" charset="0"/>
            </a:endParaRPr>
          </a:p>
          <a:p>
            <a:endParaRPr lang="en-US" altLang="zh-CN" sz="2400" dirty="0" smtClean="0">
              <a:latin typeface="Arial" pitchFamily="34" charset="0"/>
              <a:cs typeface="Arial" pitchFamily="34" charset="0"/>
            </a:endParaRPr>
          </a:p>
          <a:p>
            <a:pPr marL="0" indent="0">
              <a:buNone/>
            </a:pPr>
            <a:r>
              <a:rPr lang="en-US" altLang="zh-CN" sz="2400" dirty="0" smtClean="0">
                <a:latin typeface="Arial" pitchFamily="34" charset="0"/>
                <a:cs typeface="Arial" pitchFamily="34" charset="0"/>
              </a:rPr>
              <a:t> </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070286"/>
            <a:ext cx="4664075" cy="71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圆角矩形 12"/>
          <p:cNvSpPr/>
          <p:nvPr/>
        </p:nvSpPr>
        <p:spPr>
          <a:xfrm>
            <a:off x="5093843" y="4370641"/>
            <a:ext cx="2286000" cy="258509"/>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内容占位符 2"/>
          <p:cNvSpPr txBox="1">
            <a:spLocks/>
          </p:cNvSpPr>
          <p:nvPr/>
        </p:nvSpPr>
        <p:spPr bwMode="auto">
          <a:xfrm>
            <a:off x="152400" y="3105150"/>
            <a:ext cx="5867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normAutofit fontScale="92500"/>
          </a:bodyPr>
          <a:lstStyle>
            <a:lvl1pPr marL="305594" indent="-305594" algn="l" rtl="0" eaLnBrk="0" fontAlgn="base" hangingPunct="0">
              <a:spcBef>
                <a:spcPct val="20000"/>
              </a:spcBef>
              <a:spcAft>
                <a:spcPct val="0"/>
              </a:spcAft>
              <a:buClr>
                <a:srgbClr val="C33B30"/>
              </a:buClr>
              <a:buChar char="•"/>
              <a:defRPr sz="2100">
                <a:solidFill>
                  <a:srgbClr val="224B50"/>
                </a:solidFill>
                <a:latin typeface="+mn-lt"/>
                <a:ea typeface="+mn-ea"/>
                <a:cs typeface="+mn-cs"/>
              </a:defRPr>
            </a:lvl1pPr>
            <a:lvl2pPr marL="662781" indent="-254993" algn="l" rtl="0" eaLnBrk="0" fontAlgn="base" hangingPunct="0">
              <a:spcBef>
                <a:spcPct val="20000"/>
              </a:spcBef>
              <a:spcAft>
                <a:spcPct val="0"/>
              </a:spcAft>
              <a:buClr>
                <a:srgbClr val="0064BA"/>
              </a:buClr>
              <a:buFont typeface="Times" pitchFamily="127" charset="0"/>
              <a:buChar char="•"/>
              <a:defRPr sz="2100">
                <a:solidFill>
                  <a:srgbClr val="224B50"/>
                </a:solidFill>
                <a:latin typeface="+mn-lt"/>
                <a:ea typeface="+mn-ea"/>
                <a:cs typeface="ＭＳ Ｐゴシック" charset="0"/>
              </a:defRPr>
            </a:lvl2pPr>
            <a:lvl3pPr marL="1019969" indent="-203399" algn="l" rtl="0" eaLnBrk="0" fontAlgn="base" hangingPunct="0">
              <a:spcBef>
                <a:spcPct val="20000"/>
              </a:spcBef>
              <a:spcAft>
                <a:spcPct val="0"/>
              </a:spcAft>
              <a:buClr>
                <a:schemeClr val="accent1"/>
              </a:buClr>
              <a:buChar char="•"/>
              <a:defRPr sz="2100">
                <a:solidFill>
                  <a:srgbClr val="224B50"/>
                </a:solidFill>
                <a:latin typeface="+mn-lt"/>
                <a:ea typeface="+mn-ea"/>
                <a:cs typeface="ＭＳ Ｐゴシック" charset="0"/>
              </a:defRPr>
            </a:lvl3pPr>
            <a:lvl4pPr marL="1427758" indent="-203399" algn="l" rtl="0" eaLnBrk="0" fontAlgn="base" hangingPunct="0">
              <a:spcBef>
                <a:spcPct val="20000"/>
              </a:spcBef>
              <a:spcAft>
                <a:spcPct val="0"/>
              </a:spcAft>
              <a:buChar char="–"/>
              <a:defRPr sz="2100">
                <a:solidFill>
                  <a:srgbClr val="224B50"/>
                </a:solidFill>
                <a:latin typeface="+mn-lt"/>
                <a:ea typeface="+mn-ea"/>
                <a:cs typeface="ＭＳ Ｐゴシック" charset="0"/>
              </a:defRPr>
            </a:lvl4pPr>
            <a:lvl5pPr marL="1836539" indent="-203399" algn="l" rtl="0" eaLnBrk="0" fontAlgn="base" hangingPunct="0">
              <a:spcBef>
                <a:spcPct val="20000"/>
              </a:spcBef>
              <a:spcAft>
                <a:spcPct val="0"/>
              </a:spcAft>
              <a:buChar char="»"/>
              <a:defRPr sz="2100">
                <a:solidFill>
                  <a:srgbClr val="224B50"/>
                </a:solidFill>
                <a:latin typeface="+mn-lt"/>
                <a:ea typeface="+mn-ea"/>
                <a:cs typeface="ＭＳ Ｐゴシック" charset="0"/>
              </a:defRPr>
            </a:lvl5pPr>
            <a:lvl6pPr marL="2245066" indent="-204097" algn="l" rtl="0" fontAlgn="base">
              <a:spcBef>
                <a:spcPct val="20000"/>
              </a:spcBef>
              <a:spcAft>
                <a:spcPct val="0"/>
              </a:spcAft>
              <a:buChar char="»"/>
              <a:defRPr sz="2100">
                <a:solidFill>
                  <a:srgbClr val="EEEAFF"/>
                </a:solidFill>
                <a:latin typeface="+mn-lt"/>
                <a:ea typeface="+mn-ea"/>
              </a:defRPr>
            </a:lvl6pPr>
            <a:lvl7pPr marL="2653260" indent="-204097" algn="l" rtl="0" fontAlgn="base">
              <a:spcBef>
                <a:spcPct val="20000"/>
              </a:spcBef>
              <a:spcAft>
                <a:spcPct val="0"/>
              </a:spcAft>
              <a:buChar char="»"/>
              <a:defRPr sz="2100">
                <a:solidFill>
                  <a:srgbClr val="EEEAFF"/>
                </a:solidFill>
                <a:latin typeface="+mn-lt"/>
                <a:ea typeface="+mn-ea"/>
              </a:defRPr>
            </a:lvl7pPr>
            <a:lvl8pPr marL="3061454" indent="-204097" algn="l" rtl="0" fontAlgn="base">
              <a:spcBef>
                <a:spcPct val="20000"/>
              </a:spcBef>
              <a:spcAft>
                <a:spcPct val="0"/>
              </a:spcAft>
              <a:buChar char="»"/>
              <a:defRPr sz="2100">
                <a:solidFill>
                  <a:srgbClr val="EEEAFF"/>
                </a:solidFill>
                <a:latin typeface="+mn-lt"/>
                <a:ea typeface="+mn-ea"/>
              </a:defRPr>
            </a:lvl8pPr>
            <a:lvl9pPr marL="3469648" indent="-204097" algn="l" rtl="0" fontAlgn="base">
              <a:spcBef>
                <a:spcPct val="20000"/>
              </a:spcBef>
              <a:spcAft>
                <a:spcPct val="0"/>
              </a:spcAft>
              <a:buChar char="»"/>
              <a:defRPr sz="2100">
                <a:solidFill>
                  <a:srgbClr val="EEEAFF"/>
                </a:solidFill>
                <a:latin typeface="+mn-lt"/>
                <a:ea typeface="+mn-ea"/>
              </a:defRPr>
            </a:lvl9pPr>
          </a:lstStyle>
          <a:p>
            <a:pPr marL="0" indent="0">
              <a:buNone/>
            </a:pPr>
            <a:r>
              <a:rPr lang="en-US" altLang="zh-CN" sz="3000" dirty="0" smtClean="0">
                <a:latin typeface="Arial" pitchFamily="34" charset="0"/>
                <a:cs typeface="Arial" pitchFamily="34" charset="0"/>
              </a:rPr>
              <a:t>Topology View</a:t>
            </a:r>
          </a:p>
          <a:p>
            <a:pPr marL="742950" lvl="1" indent="-285750" eaLnBrk="1" hangingPunct="1">
              <a:buFont typeface="Arial" pitchFamily="34" charset="0"/>
              <a:buChar char="–"/>
            </a:pPr>
            <a:r>
              <a:rPr lang="en-US" altLang="zh-CN" sz="2200" kern="1200" dirty="0" smtClean="0">
                <a:solidFill>
                  <a:schemeClr val="accent5">
                    <a:lumMod val="25000"/>
                  </a:schemeClr>
                </a:solidFill>
                <a:latin typeface="Arial" pitchFamily="34" charset="0"/>
                <a:cs typeface="Arial" pitchFamily="34" charset="0"/>
              </a:rPr>
              <a:t>Ratios of trips in different topology modes </a:t>
            </a:r>
            <a:endParaRPr lang="en-US" altLang="zh-CN" sz="2200" kern="1200" dirty="0">
              <a:solidFill>
                <a:schemeClr val="accent5">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32597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itchFamily="34" charset="0"/>
                <a:cs typeface="Arial" pitchFamily="34" charset="0"/>
              </a:rPr>
              <a:t>Design Rationale</a:t>
            </a:r>
            <a:endParaRPr lang="zh-CN" altLang="en-US" dirty="0"/>
          </a:p>
        </p:txBody>
      </p:sp>
      <p:sp>
        <p:nvSpPr>
          <p:cNvPr id="3" name="内容占位符 2"/>
          <p:cNvSpPr>
            <a:spLocks noGrp="1"/>
          </p:cNvSpPr>
          <p:nvPr>
            <p:ph idx="1"/>
          </p:nvPr>
        </p:nvSpPr>
        <p:spPr/>
        <p:txBody>
          <a:bodyPr>
            <a:normAutofit/>
          </a:bodyPr>
          <a:lstStyle/>
          <a:p>
            <a:r>
              <a:rPr lang="en-US" altLang="zh-CN" sz="2400" dirty="0">
                <a:latin typeface="Arial" pitchFamily="34" charset="0"/>
                <a:cs typeface="Arial" pitchFamily="34" charset="0"/>
              </a:rPr>
              <a:t>Traffic flow of two </a:t>
            </a:r>
            <a:r>
              <a:rPr lang="en-US" altLang="zh-CN" sz="2400" dirty="0" smtClean="0">
                <a:latin typeface="Arial" pitchFamily="34" charset="0"/>
                <a:cs typeface="Arial" pitchFamily="34" charset="0"/>
              </a:rPr>
              <a:t>directions</a:t>
            </a:r>
          </a:p>
          <a:p>
            <a:r>
              <a:rPr lang="en-US" altLang="zh-CN" sz="2400" dirty="0" smtClean="0"/>
              <a:t>Relationships </a:t>
            </a:r>
            <a:r>
              <a:rPr lang="en-US" altLang="zh-CN" sz="2400" dirty="0"/>
              <a:t>between </a:t>
            </a:r>
            <a:r>
              <a:rPr lang="en-US" altLang="zh-CN" sz="2400" dirty="0" smtClean="0"/>
              <a:t>distance </a:t>
            </a:r>
            <a:r>
              <a:rPr lang="en-US" altLang="zh-CN" sz="2400" dirty="0"/>
              <a:t>and </a:t>
            </a:r>
            <a:r>
              <a:rPr lang="en-US" altLang="zh-CN" sz="2400" dirty="0" smtClean="0"/>
              <a:t>speed</a:t>
            </a:r>
          </a:p>
          <a:p>
            <a:r>
              <a:rPr lang="en-US" altLang="zh-CN" sz="2400" dirty="0">
                <a:latin typeface="Arial" pitchFamily="34" charset="0"/>
                <a:cs typeface="Arial" pitchFamily="34" charset="0"/>
              </a:rPr>
              <a:t>Topology </a:t>
            </a:r>
            <a:r>
              <a:rPr lang="en-US" altLang="zh-CN" sz="2400" dirty="0" smtClean="0">
                <a:latin typeface="Arial" pitchFamily="34" charset="0"/>
                <a:cs typeface="Arial" pitchFamily="34" charset="0"/>
              </a:rPr>
              <a:t>patterns</a:t>
            </a:r>
          </a:p>
          <a:p>
            <a:r>
              <a:rPr lang="en-US" altLang="zh-CN" sz="2400" dirty="0" smtClean="0">
                <a:latin typeface="Arial" pitchFamily="34" charset="0"/>
                <a:cs typeface="Arial" pitchFamily="34" charset="0"/>
              </a:rPr>
              <a:t>Density </a:t>
            </a:r>
            <a:r>
              <a:rPr lang="en-US" altLang="zh-CN" sz="2400" dirty="0">
                <a:latin typeface="Arial" pitchFamily="34" charset="0"/>
                <a:cs typeface="Arial" pitchFamily="34" charset="0"/>
              </a:rPr>
              <a:t>of traffic flow </a:t>
            </a:r>
          </a:p>
          <a:p>
            <a:endParaRPr lang="en-US" altLang="zh-CN" sz="2400" dirty="0" smtClean="0">
              <a:latin typeface="Arial" pitchFamily="34" charset="0"/>
              <a:cs typeface="Arial" pitchFamily="34" charset="0"/>
            </a:endParaRPr>
          </a:p>
          <a:p>
            <a:pPr marL="0" indent="0">
              <a:buNone/>
            </a:pPr>
            <a:r>
              <a:rPr lang="en-US" altLang="zh-CN" sz="2400" dirty="0" smtClean="0">
                <a:latin typeface="Arial" pitchFamily="34" charset="0"/>
                <a:cs typeface="Arial" pitchFamily="34" charset="0"/>
              </a:rPr>
              <a:t> </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468338"/>
            <a:ext cx="5181600" cy="139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内容占位符 2"/>
          <p:cNvSpPr txBox="1">
            <a:spLocks/>
          </p:cNvSpPr>
          <p:nvPr/>
        </p:nvSpPr>
        <p:spPr>
          <a:xfrm>
            <a:off x="164592" y="3638551"/>
            <a:ext cx="5867400" cy="10667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fontAlgn="base" hangingPunct="0">
              <a:spcAft>
                <a:spcPct val="0"/>
              </a:spcAft>
              <a:buClr>
                <a:srgbClr val="C33B30"/>
              </a:buClr>
              <a:buNone/>
            </a:pPr>
            <a:r>
              <a:rPr lang="en-US" altLang="zh-CN" sz="2800" dirty="0">
                <a:solidFill>
                  <a:srgbClr val="224B50"/>
                </a:solidFill>
                <a:latin typeface="Arial" pitchFamily="34" charset="0"/>
                <a:cs typeface="Arial" pitchFamily="34" charset="0"/>
              </a:rPr>
              <a:t>Flow Density View </a:t>
            </a:r>
          </a:p>
          <a:p>
            <a:pPr lvl="1"/>
            <a:r>
              <a:rPr lang="en-US" altLang="zh-CN" sz="2000" dirty="0">
                <a:solidFill>
                  <a:schemeClr val="accent5">
                    <a:lumMod val="25000"/>
                  </a:schemeClr>
                </a:solidFill>
                <a:latin typeface="Arial" pitchFamily="34" charset="0"/>
                <a:cs typeface="Arial" pitchFamily="34" charset="0"/>
              </a:rPr>
              <a:t>S</a:t>
            </a:r>
            <a:r>
              <a:rPr lang="en-US" altLang="zh-CN" sz="2000" dirty="0" smtClean="0">
                <a:solidFill>
                  <a:schemeClr val="accent5">
                    <a:lumMod val="25000"/>
                  </a:schemeClr>
                </a:solidFill>
                <a:latin typeface="Arial" pitchFamily="34" charset="0"/>
                <a:cs typeface="Arial" pitchFamily="34" charset="0"/>
              </a:rPr>
              <a:t>patial </a:t>
            </a:r>
            <a:r>
              <a:rPr lang="en-US" altLang="zh-CN" sz="2000" dirty="0">
                <a:solidFill>
                  <a:schemeClr val="accent5">
                    <a:lumMod val="25000"/>
                  </a:schemeClr>
                </a:solidFill>
                <a:latin typeface="Arial" pitchFamily="34" charset="0"/>
                <a:cs typeface="Arial" pitchFamily="34" charset="0"/>
              </a:rPr>
              <a:t>distribution of traffic flow on a </a:t>
            </a:r>
            <a:r>
              <a:rPr lang="en-US" altLang="zh-CN" sz="2000" dirty="0" smtClean="0">
                <a:solidFill>
                  <a:schemeClr val="accent5">
                    <a:lumMod val="25000"/>
                  </a:schemeClr>
                </a:solidFill>
                <a:latin typeface="Arial" pitchFamily="34" charset="0"/>
                <a:cs typeface="Arial" pitchFamily="34" charset="0"/>
              </a:rPr>
              <a:t>map</a:t>
            </a:r>
            <a:endParaRPr lang="en-US" altLang="zh-CN" sz="2000" dirty="0">
              <a:solidFill>
                <a:schemeClr val="accent5">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36692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4300"/>
            <a:ext cx="8334375" cy="1028700"/>
          </a:xfrm>
        </p:spPr>
        <p:txBody>
          <a:bodyPr/>
          <a:lstStyle/>
          <a:p>
            <a:r>
              <a:rPr lang="en-US" altLang="zh-CN" dirty="0" smtClean="0"/>
              <a:t>The Pipeline of Our System</a:t>
            </a:r>
            <a:endParaRPr lang="zh-CN" altLang="en-US"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344" y="1440942"/>
            <a:ext cx="1392164" cy="338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28750"/>
            <a:ext cx="2667000" cy="340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408" y="1474470"/>
            <a:ext cx="3231792" cy="332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4504" y="1084326"/>
            <a:ext cx="1659429" cy="369332"/>
          </a:xfrm>
          <a:prstGeom prst="rect">
            <a:avLst/>
          </a:prstGeom>
          <a:noFill/>
        </p:spPr>
        <p:txBody>
          <a:bodyPr wrap="none" rtlCol="0">
            <a:spAutoFit/>
          </a:bodyPr>
          <a:lstStyle/>
          <a:p>
            <a:r>
              <a:rPr lang="en-US" altLang="zh-CN" dirty="0" smtClean="0"/>
              <a:t>Preprocessing</a:t>
            </a:r>
            <a:endParaRPr lang="zh-CN" altLang="en-US" dirty="0"/>
          </a:p>
        </p:txBody>
      </p:sp>
      <p:sp>
        <p:nvSpPr>
          <p:cNvPr id="13" name="TextBox 12"/>
          <p:cNvSpPr txBox="1"/>
          <p:nvPr/>
        </p:nvSpPr>
        <p:spPr>
          <a:xfrm>
            <a:off x="3276600" y="1123950"/>
            <a:ext cx="2133918" cy="369332"/>
          </a:xfrm>
          <a:prstGeom prst="rect">
            <a:avLst/>
          </a:prstGeom>
          <a:noFill/>
        </p:spPr>
        <p:txBody>
          <a:bodyPr wrap="none" rtlCol="0">
            <a:spAutoFit/>
          </a:bodyPr>
          <a:lstStyle/>
          <a:p>
            <a:r>
              <a:rPr lang="en-US" altLang="zh-CN" dirty="0" smtClean="0"/>
              <a:t>Road-based Query</a:t>
            </a:r>
            <a:endParaRPr lang="zh-CN" altLang="en-US" dirty="0"/>
          </a:p>
        </p:txBody>
      </p:sp>
      <p:sp>
        <p:nvSpPr>
          <p:cNvPr id="14" name="TextBox 13"/>
          <p:cNvSpPr txBox="1"/>
          <p:nvPr/>
        </p:nvSpPr>
        <p:spPr>
          <a:xfrm>
            <a:off x="5534408" y="1123950"/>
            <a:ext cx="3335272" cy="369332"/>
          </a:xfrm>
          <a:prstGeom prst="rect">
            <a:avLst/>
          </a:prstGeom>
          <a:noFill/>
        </p:spPr>
        <p:txBody>
          <a:bodyPr wrap="none" rtlCol="0">
            <a:spAutoFit/>
          </a:bodyPr>
          <a:lstStyle/>
          <a:p>
            <a:r>
              <a:rPr lang="en-US" altLang="zh-CN" dirty="0" smtClean="0"/>
              <a:t>Visual Analysis and Reasoning</a:t>
            </a:r>
            <a:endParaRPr lang="zh-CN" altLang="en-US" dirty="0"/>
          </a:p>
        </p:txBody>
      </p:sp>
      <p:sp>
        <p:nvSpPr>
          <p:cNvPr id="5" name="右箭头 4"/>
          <p:cNvSpPr/>
          <p:nvPr/>
        </p:nvSpPr>
        <p:spPr bwMode="auto">
          <a:xfrm>
            <a:off x="2971800" y="2876550"/>
            <a:ext cx="6096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6" name="右箭头 15"/>
          <p:cNvSpPr/>
          <p:nvPr/>
        </p:nvSpPr>
        <p:spPr bwMode="auto">
          <a:xfrm>
            <a:off x="4977384" y="2876550"/>
            <a:ext cx="6096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cxnSp>
        <p:nvCxnSpPr>
          <p:cNvPr id="7" name="直接连接符 6"/>
          <p:cNvCxnSpPr/>
          <p:nvPr/>
        </p:nvCxnSpPr>
        <p:spPr bwMode="auto">
          <a:xfrm>
            <a:off x="2965704" y="2836926"/>
            <a:ext cx="609600" cy="0"/>
          </a:xfrm>
          <a:prstGeom prst="line">
            <a:avLst/>
          </a:prstGeom>
          <a:solidFill>
            <a:schemeClr val="accent1"/>
          </a:solidFill>
          <a:ln w="19050" cap="flat" cmpd="sng" algn="ctr">
            <a:solidFill>
              <a:schemeClr val="tx1">
                <a:lumMod val="65000"/>
                <a:lumOff val="35000"/>
              </a:schemeClr>
            </a:solidFill>
            <a:prstDash val="solid"/>
            <a:round/>
            <a:headEnd type="none" w="med" len="med"/>
            <a:tailEnd type="none" w="med" len="med"/>
          </a:ln>
          <a:effectLst/>
        </p:spPr>
      </p:cxnSp>
      <p:cxnSp>
        <p:nvCxnSpPr>
          <p:cNvPr id="19" name="直接连接符 18"/>
          <p:cNvCxnSpPr/>
          <p:nvPr/>
        </p:nvCxnSpPr>
        <p:spPr bwMode="auto">
          <a:xfrm>
            <a:off x="2965704" y="3760470"/>
            <a:ext cx="609600" cy="0"/>
          </a:xfrm>
          <a:prstGeom prst="line">
            <a:avLst/>
          </a:prstGeom>
          <a:solidFill>
            <a:schemeClr val="accent1"/>
          </a:solidFill>
          <a:ln w="19050" cap="flat" cmpd="sng" algn="ctr">
            <a:solidFill>
              <a:schemeClr val="tx1">
                <a:lumMod val="65000"/>
                <a:lumOff val="35000"/>
              </a:schemeClr>
            </a:solidFill>
            <a:prstDash val="solid"/>
            <a:round/>
            <a:headEnd type="none" w="med" len="med"/>
            <a:tailEnd type="none" w="med" len="med"/>
          </a:ln>
          <a:effectLst/>
        </p:spPr>
      </p:cxnSp>
      <p:cxnSp>
        <p:nvCxnSpPr>
          <p:cNvPr id="9" name="直接箭头连接符 8"/>
          <p:cNvCxnSpPr/>
          <p:nvPr/>
        </p:nvCxnSpPr>
        <p:spPr bwMode="auto">
          <a:xfrm>
            <a:off x="4947412" y="2836926"/>
            <a:ext cx="653900" cy="0"/>
          </a:xfrm>
          <a:prstGeom prst="straightConnector1">
            <a:avLst/>
          </a:prstGeom>
          <a:solidFill>
            <a:schemeClr val="accent1"/>
          </a:solidFill>
          <a:ln w="19050" cap="flat" cmpd="sng" algn="ctr">
            <a:solidFill>
              <a:schemeClr val="tx1">
                <a:lumMod val="75000"/>
                <a:lumOff val="25000"/>
              </a:schemeClr>
            </a:solidFill>
            <a:prstDash val="solid"/>
            <a:round/>
            <a:headEnd type="none" w="med" len="med"/>
            <a:tailEnd type="triangle" w="sm" len="sm"/>
          </a:ln>
          <a:effectLst/>
        </p:spPr>
      </p:cxnSp>
    </p:spTree>
    <p:extLst>
      <p:ext uri="{BB962C8B-B14F-4D97-AF65-F5344CB8AC3E}">
        <p14:creationId xmlns:p14="http://schemas.microsoft.com/office/powerpoint/2010/main" val="55661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9550"/>
            <a:ext cx="8229600" cy="857250"/>
          </a:xfrm>
        </p:spPr>
        <p:txBody>
          <a:bodyPr>
            <a:noAutofit/>
          </a:bodyPr>
          <a:lstStyle/>
          <a:p>
            <a:pPr algn="l"/>
            <a:r>
              <a:rPr lang="en-US" altLang="zh-CN" sz="2800" dirty="0" smtClean="0"/>
              <a:t>Case 1: Watershed-like Pattern of an Intersection</a:t>
            </a:r>
            <a:endParaRPr lang="zh-CN" altLang="en-US" sz="2800" dirty="0"/>
          </a:p>
        </p:txBody>
      </p:sp>
      <p:sp>
        <p:nvSpPr>
          <p:cNvPr id="3" name="内容占位符 2"/>
          <p:cNvSpPr>
            <a:spLocks noGrp="1"/>
          </p:cNvSpPr>
          <p:nvPr>
            <p:ph idx="1"/>
          </p:nvPr>
        </p:nvSpPr>
        <p:spPr>
          <a:xfrm>
            <a:off x="381000" y="1200151"/>
            <a:ext cx="8317976" cy="1219199"/>
          </a:xfrm>
        </p:spPr>
        <p:txBody>
          <a:bodyPr>
            <a:noAutofit/>
          </a:bodyPr>
          <a:lstStyle/>
          <a:p>
            <a:pPr>
              <a:lnSpc>
                <a:spcPct val="80000"/>
              </a:lnSpc>
            </a:pPr>
            <a:r>
              <a:rPr lang="en-US" altLang="zh-CN" sz="2400" dirty="0" smtClean="0">
                <a:latin typeface="Arial" pitchFamily="34" charset="0"/>
                <a:cs typeface="Arial" pitchFamily="34" charset="0"/>
              </a:rPr>
              <a:t>Brush </a:t>
            </a:r>
            <a:r>
              <a:rPr lang="en-US" altLang="zh-CN" sz="2400" dirty="0">
                <a:latin typeface="Arial" pitchFamily="34" charset="0"/>
                <a:cs typeface="Arial" pitchFamily="34" charset="0"/>
              </a:rPr>
              <a:t>to the left of the intersection</a:t>
            </a:r>
          </a:p>
          <a:p>
            <a:pPr lvl="1"/>
            <a:r>
              <a:rPr lang="en-US" altLang="zh-CN" sz="2000" dirty="0">
                <a:latin typeface="Arial" pitchFamily="34" charset="0"/>
                <a:cs typeface="Arial" pitchFamily="34" charset="0"/>
              </a:rPr>
              <a:t>C</a:t>
            </a:r>
            <a:r>
              <a:rPr lang="en-US" altLang="zh-CN" sz="2000" dirty="0" smtClean="0">
                <a:latin typeface="Arial" pitchFamily="34" charset="0"/>
                <a:cs typeface="Arial" pitchFamily="34" charset="0"/>
              </a:rPr>
              <a:t>over flow takes up 34%</a:t>
            </a:r>
          </a:p>
          <a:p>
            <a:pPr>
              <a:lnSpc>
                <a:spcPct val="80000"/>
              </a:lnSpc>
            </a:pPr>
            <a:r>
              <a:rPr lang="en-US" altLang="zh-CN" sz="2400" dirty="0" smtClean="0">
                <a:latin typeface="Arial" pitchFamily="34" charset="0"/>
                <a:cs typeface="Arial" pitchFamily="34" charset="0"/>
              </a:rPr>
              <a:t>Brush </a:t>
            </a:r>
            <a:r>
              <a:rPr lang="en-US" altLang="zh-CN" sz="2400" dirty="0">
                <a:latin typeface="Arial" pitchFamily="34" charset="0"/>
                <a:cs typeface="Arial" pitchFamily="34" charset="0"/>
              </a:rPr>
              <a:t>over the intersection </a:t>
            </a:r>
          </a:p>
          <a:p>
            <a:pPr lvl="1">
              <a:lnSpc>
                <a:spcPct val="80000"/>
              </a:lnSpc>
            </a:pPr>
            <a:r>
              <a:rPr lang="en-US" altLang="zh-CN" sz="2000" dirty="0">
                <a:latin typeface="Arial" pitchFamily="34" charset="0"/>
                <a:cs typeface="Arial" pitchFamily="34" charset="0"/>
              </a:rPr>
              <a:t>C</a:t>
            </a:r>
            <a:r>
              <a:rPr lang="en-US" altLang="zh-CN" sz="2000" dirty="0" smtClean="0">
                <a:latin typeface="Arial" pitchFamily="34" charset="0"/>
                <a:cs typeface="Arial" pitchFamily="34" charset="0"/>
              </a:rPr>
              <a:t>ross flow jumps </a:t>
            </a:r>
            <a:r>
              <a:rPr lang="en-US" altLang="zh-CN" sz="2000" dirty="0">
                <a:latin typeface="Arial" pitchFamily="34" charset="0"/>
                <a:cs typeface="Arial" pitchFamily="34" charset="0"/>
              </a:rPr>
              <a:t>to </a:t>
            </a:r>
            <a:r>
              <a:rPr lang="en-US" altLang="zh-CN" sz="2000" dirty="0" smtClean="0">
                <a:latin typeface="Arial" pitchFamily="34" charset="0"/>
                <a:cs typeface="Arial" pitchFamily="34" charset="0"/>
              </a:rPr>
              <a:t>37%, cover flow drops to 4%</a:t>
            </a:r>
            <a:endParaRPr lang="en-US" altLang="zh-CN" sz="2000" dirty="0">
              <a:latin typeface="Arial" pitchFamily="34" charset="0"/>
              <a:cs typeface="Arial" pitchFamily="34" charset="0"/>
            </a:endParaRPr>
          </a:p>
        </p:txBody>
      </p:sp>
      <p:pic>
        <p:nvPicPr>
          <p:cNvPr id="13315" name="Picture 3" descr="E:\research\vis2014\paper\figures\case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583007"/>
            <a:ext cx="4785892" cy="250334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81000" y="2846921"/>
            <a:ext cx="3733800" cy="941796"/>
          </a:xfrm>
          <a:prstGeom prst="rect">
            <a:avLst/>
          </a:prstGeom>
        </p:spPr>
        <p:txBody>
          <a:bodyPr wrap="square">
            <a:spAutoFit/>
          </a:bodyPr>
          <a:lstStyle/>
          <a:p>
            <a:pPr marL="342900" indent="-342900">
              <a:lnSpc>
                <a:spcPct val="80000"/>
              </a:lnSpc>
              <a:spcBef>
                <a:spcPct val="20000"/>
              </a:spcBef>
              <a:buFont typeface="Arial" pitchFamily="34" charset="0"/>
              <a:buChar char="•"/>
            </a:pPr>
            <a:r>
              <a:rPr lang="en-US" altLang="zh-CN" sz="2400" dirty="0" smtClean="0">
                <a:solidFill>
                  <a:srgbClr val="FF0000"/>
                </a:solidFill>
                <a:latin typeface="Arial" pitchFamily="34" charset="0"/>
                <a:cs typeface="Arial" pitchFamily="34" charset="0"/>
              </a:rPr>
              <a:t>Watershed-like </a:t>
            </a:r>
            <a:r>
              <a:rPr lang="en-US" altLang="zh-CN" sz="2400" dirty="0">
                <a:solidFill>
                  <a:srgbClr val="FF0000"/>
                </a:solidFill>
                <a:latin typeface="Arial" pitchFamily="34" charset="0"/>
                <a:cs typeface="Arial" pitchFamily="34" charset="0"/>
              </a:rPr>
              <a:t>pattern</a:t>
            </a:r>
            <a:endParaRPr lang="zh-CN" altLang="en-US" sz="2400" dirty="0">
              <a:solidFill>
                <a:srgbClr val="FF0000"/>
              </a:solidFill>
              <a:latin typeface="Arial" pitchFamily="34" charset="0"/>
              <a:cs typeface="Arial" pitchFamily="34" charset="0"/>
            </a:endParaRPr>
          </a:p>
          <a:p>
            <a:pPr marL="742950" lvl="1" indent="-285750">
              <a:lnSpc>
                <a:spcPct val="80000"/>
              </a:lnSpc>
              <a:spcBef>
                <a:spcPct val="20000"/>
              </a:spcBef>
              <a:buFont typeface="Arial" pitchFamily="34" charset="0"/>
              <a:buChar char="–"/>
            </a:pPr>
            <a:r>
              <a:rPr lang="en-US" altLang="zh-CN" dirty="0" smtClean="0">
                <a:solidFill>
                  <a:srgbClr val="FF0000"/>
                </a:solidFill>
                <a:latin typeface="Arial" pitchFamily="34" charset="0"/>
                <a:cs typeface="Arial" pitchFamily="34" charset="0"/>
              </a:rPr>
              <a:t>A lot of cars reroute at an </a:t>
            </a:r>
          </a:p>
          <a:p>
            <a:pPr lvl="1">
              <a:lnSpc>
                <a:spcPct val="80000"/>
              </a:lnSpc>
              <a:spcBef>
                <a:spcPct val="20000"/>
              </a:spcBef>
            </a:pPr>
            <a:r>
              <a:rPr lang="en-US" altLang="zh-CN" dirty="0" smtClean="0">
                <a:solidFill>
                  <a:srgbClr val="FF0000"/>
                </a:solidFill>
                <a:latin typeface="Arial" pitchFamily="34" charset="0"/>
                <a:cs typeface="Arial" pitchFamily="34" charset="0"/>
              </a:rPr>
              <a:t>     intersection</a:t>
            </a:r>
            <a:endParaRPr lang="en-US" altLang="zh-CN" dirty="0">
              <a:solidFill>
                <a:srgbClr val="FF0000"/>
              </a:solidFill>
              <a:latin typeface="Arial" pitchFamily="34" charset="0"/>
              <a:cs typeface="Arial" pitchFamily="34" charset="0"/>
            </a:endParaRPr>
          </a:p>
        </p:txBody>
      </p:sp>
      <p:sp>
        <p:nvSpPr>
          <p:cNvPr id="7" name="矩形 6"/>
          <p:cNvSpPr/>
          <p:nvPr/>
        </p:nvSpPr>
        <p:spPr>
          <a:xfrm>
            <a:off x="5059680" y="4857750"/>
            <a:ext cx="762000" cy="1524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239000" y="4857750"/>
            <a:ext cx="838200" cy="1524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p:nvPr/>
        </p:nvCxnSpPr>
        <p:spPr>
          <a:xfrm>
            <a:off x="4572000" y="2773680"/>
            <a:ext cx="914400" cy="571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7010400" y="2814066"/>
            <a:ext cx="1600200" cy="38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bwMode="auto">
          <a:xfrm>
            <a:off x="5516880" y="2708910"/>
            <a:ext cx="304800" cy="274320"/>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2" name="矩形 11"/>
          <p:cNvSpPr/>
          <p:nvPr/>
        </p:nvSpPr>
        <p:spPr bwMode="auto">
          <a:xfrm>
            <a:off x="7901940" y="2701290"/>
            <a:ext cx="304800" cy="274320"/>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36652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en-US" altLang="zh-CN" sz="2800" dirty="0" smtClean="0"/>
              <a:t>Case 2: Patterns on a Road with Reversible Lanes</a:t>
            </a:r>
            <a:endParaRPr lang="zh-CN" altLang="en-US" sz="2800" dirty="0"/>
          </a:p>
        </p:txBody>
      </p:sp>
      <p:sp>
        <p:nvSpPr>
          <p:cNvPr id="3" name="内容占位符 2"/>
          <p:cNvSpPr>
            <a:spLocks noGrp="1"/>
          </p:cNvSpPr>
          <p:nvPr>
            <p:ph idx="1"/>
          </p:nvPr>
        </p:nvSpPr>
        <p:spPr>
          <a:xfrm>
            <a:off x="457200" y="1200151"/>
            <a:ext cx="4876800" cy="3394472"/>
          </a:xfrm>
        </p:spPr>
        <p:txBody>
          <a:bodyPr>
            <a:normAutofit fontScale="92500" lnSpcReduction="10000"/>
          </a:bodyPr>
          <a:lstStyle/>
          <a:p>
            <a:r>
              <a:rPr lang="en-US" altLang="zh-CN" sz="2400" dirty="0">
                <a:latin typeface="Arial" pitchFamily="34" charset="0"/>
                <a:cs typeface="Arial" pitchFamily="34" charset="0"/>
              </a:rPr>
              <a:t>T</a:t>
            </a:r>
            <a:r>
              <a:rPr lang="en-US" altLang="zh-CN" sz="2400" dirty="0" smtClean="0">
                <a:latin typeface="Arial" pitchFamily="34" charset="0"/>
                <a:cs typeface="Arial" pitchFamily="34" charset="0"/>
              </a:rPr>
              <a:t>wo parallel roads are selected</a:t>
            </a:r>
          </a:p>
          <a:p>
            <a:pPr lvl="1"/>
            <a:r>
              <a:rPr lang="en-US" altLang="zh-CN" sz="2000" dirty="0" smtClean="0">
                <a:latin typeface="Arial" pitchFamily="34" charset="0"/>
                <a:cs typeface="Arial" pitchFamily="34" charset="0"/>
              </a:rPr>
              <a:t>a</a:t>
            </a:r>
            <a:r>
              <a:rPr lang="en-US" altLang="zh-CN" sz="2000" dirty="0" smtClean="0">
                <a:latin typeface="Arial" pitchFamily="34" charset="0"/>
                <a:cs typeface="Arial" pitchFamily="34" charset="0"/>
                <a:sym typeface="Wingdings" pitchFamily="2" charset="2"/>
              </a:rPr>
              <a:t></a:t>
            </a:r>
            <a:r>
              <a:rPr lang="en-US" altLang="zh-CN" sz="2000" dirty="0" smtClean="0">
                <a:latin typeface="Arial" pitchFamily="34" charset="0"/>
                <a:cs typeface="Arial" pitchFamily="34" charset="0"/>
              </a:rPr>
              <a:t>d</a:t>
            </a:r>
          </a:p>
          <a:p>
            <a:r>
              <a:rPr lang="en-US" altLang="zh-CN" sz="2400" dirty="0">
                <a:latin typeface="Arial" pitchFamily="34" charset="0"/>
                <a:cs typeface="Arial" pitchFamily="34" charset="0"/>
              </a:rPr>
              <a:t>T</a:t>
            </a:r>
            <a:r>
              <a:rPr lang="en-US" altLang="zh-CN" sz="2400" dirty="0" smtClean="0">
                <a:latin typeface="Arial" pitchFamily="34" charset="0"/>
                <a:cs typeface="Arial" pitchFamily="34" charset="0"/>
              </a:rPr>
              <a:t>raffic flow on the right is more balanced than the left</a:t>
            </a:r>
          </a:p>
          <a:p>
            <a:pPr lvl="1"/>
            <a:r>
              <a:rPr lang="en-US" altLang="zh-CN" sz="2000" dirty="0" smtClean="0">
                <a:latin typeface="Arial" pitchFamily="34" charset="0"/>
                <a:cs typeface="Arial" pitchFamily="34" charset="0"/>
              </a:rPr>
              <a:t>b</a:t>
            </a:r>
            <a:r>
              <a:rPr lang="en-US" altLang="zh-CN" sz="2000" dirty="0" smtClean="0">
                <a:latin typeface="Arial" pitchFamily="34" charset="0"/>
                <a:cs typeface="Arial" pitchFamily="34" charset="0"/>
                <a:sym typeface="Wingdings" pitchFamily="2" charset="2"/>
              </a:rPr>
              <a:t>e</a:t>
            </a:r>
            <a:endParaRPr lang="en-US" altLang="zh-CN" sz="2000" dirty="0" smtClean="0">
              <a:latin typeface="Arial" pitchFamily="34" charset="0"/>
              <a:cs typeface="Arial" pitchFamily="34" charset="0"/>
            </a:endParaRPr>
          </a:p>
          <a:p>
            <a:r>
              <a:rPr lang="en-US" altLang="zh-CN" sz="2400" dirty="0" smtClean="0">
                <a:latin typeface="Arial" pitchFamily="34" charset="0"/>
                <a:cs typeface="Arial" pitchFamily="34" charset="0"/>
              </a:rPr>
              <a:t>Drivers can run faster on reversible lanes</a:t>
            </a:r>
          </a:p>
          <a:p>
            <a:pPr lvl="1"/>
            <a:r>
              <a:rPr lang="en-US" altLang="zh-CN" sz="2000" dirty="0" smtClean="0">
                <a:latin typeface="Arial" pitchFamily="34" charset="0"/>
                <a:cs typeface="Arial" pitchFamily="34" charset="0"/>
                <a:sym typeface="Wingdings" pitchFamily="2" charset="2"/>
              </a:rPr>
              <a:t>cf</a:t>
            </a:r>
          </a:p>
          <a:p>
            <a:r>
              <a:rPr lang="en-US" altLang="zh-CN" sz="2400" dirty="0" smtClean="0">
                <a:solidFill>
                  <a:srgbClr val="FF0000"/>
                </a:solidFill>
                <a:latin typeface="Arial" pitchFamily="34" charset="0"/>
                <a:cs typeface="Arial" pitchFamily="34" charset="0"/>
                <a:sym typeface="Wingdings" pitchFamily="2" charset="2"/>
              </a:rPr>
              <a:t>Traffic situation on the road with reversible lanes is better</a:t>
            </a:r>
            <a:endParaRPr lang="en-US" altLang="zh-CN" sz="2400" dirty="0" smtClean="0">
              <a:solidFill>
                <a:srgbClr val="FF0000"/>
              </a:solidFill>
              <a:latin typeface="Arial" pitchFamily="34" charset="0"/>
              <a:cs typeface="Arial" pitchFamily="34" charset="0"/>
            </a:endParaRPr>
          </a:p>
        </p:txBody>
      </p:sp>
      <p:pic>
        <p:nvPicPr>
          <p:cNvPr id="14338" name="Picture 2" descr="E:\research\vis2014\paper\figures\cas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1" y="1084186"/>
            <a:ext cx="3352800" cy="3662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14355" y="4674870"/>
            <a:ext cx="1913188" cy="523220"/>
          </a:xfrm>
          <a:prstGeom prst="rect">
            <a:avLst/>
          </a:prstGeom>
          <a:noFill/>
        </p:spPr>
        <p:txBody>
          <a:bodyPr wrap="square" rtlCol="0">
            <a:spAutoFit/>
          </a:bodyPr>
          <a:lstStyle/>
          <a:p>
            <a:r>
              <a:rPr lang="en-US" altLang="zh-CN" sz="1400" dirty="0" smtClean="0">
                <a:latin typeface="Arial" pitchFamily="34" charset="0"/>
                <a:cs typeface="Arial" pitchFamily="34" charset="0"/>
              </a:rPr>
              <a:t>a road with reversible lanes</a:t>
            </a:r>
            <a:endParaRPr lang="zh-CN" altLang="en-US" sz="1400" dirty="0">
              <a:latin typeface="Arial" pitchFamily="34" charset="0"/>
              <a:cs typeface="Arial" pitchFamily="34" charset="0"/>
            </a:endParaRPr>
          </a:p>
        </p:txBody>
      </p:sp>
      <p:sp>
        <p:nvSpPr>
          <p:cNvPr id="6" name="TextBox 5"/>
          <p:cNvSpPr txBox="1"/>
          <p:nvPr/>
        </p:nvSpPr>
        <p:spPr>
          <a:xfrm>
            <a:off x="5562601" y="4754189"/>
            <a:ext cx="1578864" cy="307777"/>
          </a:xfrm>
          <a:prstGeom prst="rect">
            <a:avLst/>
          </a:prstGeom>
          <a:noFill/>
        </p:spPr>
        <p:txBody>
          <a:bodyPr wrap="square" rtlCol="0">
            <a:spAutoFit/>
          </a:bodyPr>
          <a:lstStyle/>
          <a:p>
            <a:r>
              <a:rPr lang="en-US" altLang="zh-CN" sz="1400" dirty="0" smtClean="0">
                <a:latin typeface="Arial" pitchFamily="34" charset="0"/>
                <a:cs typeface="Arial" pitchFamily="34" charset="0"/>
              </a:rPr>
              <a:t>an ordinary road</a:t>
            </a:r>
            <a:endParaRPr lang="zh-CN" altLang="en-US" sz="1400" dirty="0">
              <a:latin typeface="Arial" pitchFamily="34" charset="0"/>
              <a:cs typeface="Arial" pitchFamily="34" charset="0"/>
            </a:endParaRPr>
          </a:p>
        </p:txBody>
      </p:sp>
    </p:spTree>
    <p:extLst>
      <p:ext uri="{BB962C8B-B14F-4D97-AF65-F5344CB8AC3E}">
        <p14:creationId xmlns:p14="http://schemas.microsoft.com/office/powerpoint/2010/main" val="5474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 and Future Work</a:t>
            </a:r>
            <a:endParaRPr lang="zh-CN" altLang="en-US" dirty="0"/>
          </a:p>
        </p:txBody>
      </p:sp>
      <p:sp>
        <p:nvSpPr>
          <p:cNvPr id="3" name="内容占位符 2"/>
          <p:cNvSpPr>
            <a:spLocks noGrp="1"/>
          </p:cNvSpPr>
          <p:nvPr>
            <p:ph idx="1"/>
          </p:nvPr>
        </p:nvSpPr>
        <p:spPr>
          <a:xfrm>
            <a:off x="457200" y="1200151"/>
            <a:ext cx="8305800" cy="3394472"/>
          </a:xfrm>
        </p:spPr>
        <p:txBody>
          <a:bodyPr>
            <a:noAutofit/>
          </a:bodyPr>
          <a:lstStyle/>
          <a:p>
            <a:r>
              <a:rPr lang="en-US" altLang="zh-CN" sz="2400" dirty="0">
                <a:latin typeface="Arial" pitchFamily="34" charset="0"/>
                <a:cs typeface="Arial" pitchFamily="34" charset="0"/>
              </a:rPr>
              <a:t>A</a:t>
            </a:r>
            <a:r>
              <a:rPr lang="en-US" altLang="zh-CN" sz="2400" dirty="0" smtClean="0">
                <a:latin typeface="Arial" pitchFamily="34" charset="0"/>
                <a:cs typeface="Arial" pitchFamily="34" charset="0"/>
              </a:rPr>
              <a:t> visual analysis system for interactive traffic assessment</a:t>
            </a:r>
          </a:p>
          <a:p>
            <a:r>
              <a:rPr lang="en-US" altLang="zh-CN" sz="1800" dirty="0" smtClean="0"/>
              <a:t> </a:t>
            </a:r>
            <a:r>
              <a:rPr lang="en-US" altLang="zh-CN" sz="2400" dirty="0" smtClean="0">
                <a:latin typeface="Arial" pitchFamily="34" charset="0"/>
                <a:cs typeface="Arial" pitchFamily="34" charset="0"/>
              </a:rPr>
              <a:t>Comments from </a:t>
            </a:r>
            <a:r>
              <a:rPr lang="en-US" altLang="zh-CN" sz="2400" dirty="0">
                <a:latin typeface="Arial" pitchFamily="34" charset="0"/>
                <a:cs typeface="Arial" pitchFamily="34" charset="0"/>
              </a:rPr>
              <a:t>domain </a:t>
            </a:r>
            <a:r>
              <a:rPr lang="en-US" altLang="zh-CN" sz="2400" dirty="0" smtClean="0">
                <a:latin typeface="Arial" pitchFamily="34" charset="0"/>
                <a:cs typeface="Arial" pitchFamily="34" charset="0"/>
              </a:rPr>
              <a:t>experts</a:t>
            </a:r>
            <a:endParaRPr lang="en-US" altLang="zh-CN" sz="1800" dirty="0">
              <a:latin typeface="Arial" pitchFamily="34" charset="0"/>
              <a:cs typeface="Arial" pitchFamily="34" charset="0"/>
            </a:endParaRPr>
          </a:p>
          <a:p>
            <a:pPr lvl="1"/>
            <a:r>
              <a:rPr lang="en-US" altLang="zh-CN" sz="2000" dirty="0" smtClean="0">
                <a:latin typeface="Arial" pitchFamily="34" charset="0"/>
                <a:cs typeface="Arial" pitchFamily="34" charset="0"/>
              </a:rPr>
              <a:t>Provide a qualified interactive road assessment method</a:t>
            </a:r>
          </a:p>
          <a:p>
            <a:pPr lvl="1"/>
            <a:r>
              <a:rPr lang="en-US" altLang="zh-CN" sz="2000" dirty="0">
                <a:latin typeface="Arial" pitchFamily="34" charset="0"/>
                <a:cs typeface="Arial" pitchFamily="34" charset="0"/>
              </a:rPr>
              <a:t>C</a:t>
            </a:r>
            <a:r>
              <a:rPr lang="en-US" altLang="zh-CN" sz="2000" dirty="0" smtClean="0">
                <a:latin typeface="Arial" pitchFamily="34" charset="0"/>
                <a:cs typeface="Arial" pitchFamily="34" charset="0"/>
              </a:rPr>
              <a:t>all for fewer analysts and devices</a:t>
            </a:r>
          </a:p>
          <a:p>
            <a:pPr lvl="1"/>
            <a:r>
              <a:rPr lang="en-US" altLang="zh-CN" sz="2000" dirty="0">
                <a:latin typeface="Arial" pitchFamily="34" charset="0"/>
                <a:cs typeface="Arial" pitchFamily="34" charset="0"/>
              </a:rPr>
              <a:t>D</a:t>
            </a:r>
            <a:r>
              <a:rPr lang="en-US" altLang="zh-CN" sz="2000" dirty="0" smtClean="0">
                <a:latin typeface="Arial" pitchFamily="34" charset="0"/>
                <a:cs typeface="Arial" pitchFamily="34" charset="0"/>
              </a:rPr>
              <a:t>etect interesting potential phenomena</a:t>
            </a:r>
          </a:p>
          <a:p>
            <a:r>
              <a:rPr lang="en-US" altLang="zh-CN" sz="2400" dirty="0" smtClean="0">
                <a:latin typeface="Arial" pitchFamily="34" charset="0"/>
                <a:cs typeface="Arial" pitchFamily="34" charset="0"/>
              </a:rPr>
              <a:t>Future work</a:t>
            </a:r>
          </a:p>
          <a:p>
            <a:pPr lvl="1"/>
            <a:r>
              <a:rPr lang="en-US" altLang="zh-CN" sz="2000" dirty="0">
                <a:latin typeface="Arial" pitchFamily="34" charset="0"/>
                <a:cs typeface="Arial" pitchFamily="34" charset="0"/>
              </a:rPr>
              <a:t>M</a:t>
            </a:r>
            <a:r>
              <a:rPr lang="en-US" altLang="zh-CN" sz="2000" dirty="0" smtClean="0">
                <a:latin typeface="Arial" pitchFamily="34" charset="0"/>
                <a:cs typeface="Arial" pitchFamily="34" charset="0"/>
              </a:rPr>
              <a:t>ore flexible widgets for time query</a:t>
            </a:r>
          </a:p>
          <a:p>
            <a:pPr lvl="1"/>
            <a:r>
              <a:rPr lang="en-US" altLang="zh-CN" sz="2000" dirty="0">
                <a:latin typeface="Arial" pitchFamily="34" charset="0"/>
                <a:cs typeface="Arial" pitchFamily="34" charset="0"/>
              </a:rPr>
              <a:t>B</a:t>
            </a:r>
            <a:r>
              <a:rPr lang="en-US" altLang="zh-CN" sz="2000" dirty="0" smtClean="0">
                <a:latin typeface="Arial" pitchFamily="34" charset="0"/>
                <a:cs typeface="Arial" pitchFamily="34" charset="0"/>
              </a:rPr>
              <a:t>etter interaction tools</a:t>
            </a:r>
          </a:p>
          <a:p>
            <a:pPr lvl="1"/>
            <a:r>
              <a:rPr lang="en-US" altLang="zh-CN" sz="2000" dirty="0">
                <a:latin typeface="Arial" pitchFamily="34" charset="0"/>
                <a:cs typeface="Arial" pitchFamily="34" charset="0"/>
              </a:rPr>
              <a:t>M</a:t>
            </a:r>
            <a:r>
              <a:rPr lang="en-US" altLang="zh-CN" sz="2000" dirty="0" smtClean="0">
                <a:latin typeface="Arial" pitchFamily="34" charset="0"/>
                <a:cs typeface="Arial" pitchFamily="34" charset="0"/>
              </a:rPr>
              <a:t>ore data sources</a:t>
            </a:r>
            <a:endParaRPr lang="zh-CN" altLang="en-US" sz="2000" dirty="0">
              <a:latin typeface="Arial" pitchFamily="34" charset="0"/>
              <a:cs typeface="Arial" pitchFamily="34" charset="0"/>
            </a:endParaRPr>
          </a:p>
        </p:txBody>
      </p:sp>
    </p:spTree>
    <p:extLst>
      <p:ext uri="{BB962C8B-B14F-4D97-AF65-F5344CB8AC3E}">
        <p14:creationId xmlns:p14="http://schemas.microsoft.com/office/powerpoint/2010/main" val="164051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 of Presentation</a:t>
            </a:r>
            <a:endParaRPr lang="zh-CN" altLang="en-US" dirty="0"/>
          </a:p>
        </p:txBody>
      </p:sp>
      <p:sp>
        <p:nvSpPr>
          <p:cNvPr id="3" name="内容占位符 2"/>
          <p:cNvSpPr>
            <a:spLocks noGrp="1"/>
          </p:cNvSpPr>
          <p:nvPr>
            <p:ph idx="1"/>
          </p:nvPr>
        </p:nvSpPr>
        <p:spPr/>
        <p:txBody>
          <a:bodyPr>
            <a:normAutofit/>
          </a:bodyPr>
          <a:lstStyle/>
          <a:p>
            <a:r>
              <a:rPr lang="en-US" altLang="zh-CN" sz="2400" dirty="0" smtClean="0">
                <a:latin typeface="Arial" pitchFamily="34" charset="0"/>
                <a:cs typeface="Arial" pitchFamily="34" charset="0"/>
              </a:rPr>
              <a:t>Motivation</a:t>
            </a:r>
            <a:endParaRPr lang="en-US" altLang="zh-CN" sz="2400" dirty="0">
              <a:latin typeface="Arial" pitchFamily="34" charset="0"/>
              <a:cs typeface="Arial" pitchFamily="34" charset="0"/>
            </a:endParaRPr>
          </a:p>
          <a:p>
            <a:r>
              <a:rPr lang="en-US" altLang="zh-CN" sz="2400" dirty="0">
                <a:latin typeface="Arial" pitchFamily="34" charset="0"/>
                <a:cs typeface="Arial" pitchFamily="34" charset="0"/>
              </a:rPr>
              <a:t>Our approaches</a:t>
            </a:r>
          </a:p>
          <a:p>
            <a:pPr lvl="1"/>
            <a:r>
              <a:rPr lang="en-US" altLang="zh-CN" sz="2000" dirty="0">
                <a:latin typeface="Arial" pitchFamily="34" charset="0"/>
                <a:cs typeface="Arial" pitchFamily="34" charset="0"/>
              </a:rPr>
              <a:t>Road-based Query </a:t>
            </a:r>
            <a:r>
              <a:rPr lang="en-US" altLang="zh-CN" sz="2000" dirty="0" smtClean="0">
                <a:latin typeface="Arial" pitchFamily="34" charset="0"/>
                <a:cs typeface="Arial" pitchFamily="34" charset="0"/>
              </a:rPr>
              <a:t>Model</a:t>
            </a:r>
          </a:p>
          <a:p>
            <a:r>
              <a:rPr lang="en-US" altLang="zh-CN" sz="2400" dirty="0">
                <a:latin typeface="Arial" pitchFamily="34" charset="0"/>
                <a:cs typeface="Arial" pitchFamily="34" charset="0"/>
              </a:rPr>
              <a:t>Visual Design for Traffic Analysis</a:t>
            </a:r>
          </a:p>
          <a:p>
            <a:r>
              <a:rPr lang="en-US" altLang="zh-CN" sz="2400" dirty="0" smtClean="0">
                <a:latin typeface="Arial" pitchFamily="34" charset="0"/>
                <a:cs typeface="Arial" pitchFamily="34" charset="0"/>
              </a:rPr>
              <a:t>Case </a:t>
            </a:r>
            <a:r>
              <a:rPr lang="en-US" altLang="zh-CN" sz="2400" dirty="0">
                <a:latin typeface="Arial" pitchFamily="34" charset="0"/>
                <a:cs typeface="Arial" pitchFamily="34" charset="0"/>
              </a:rPr>
              <a:t>Study</a:t>
            </a:r>
          </a:p>
          <a:p>
            <a:r>
              <a:rPr lang="en-US" altLang="zh-CN" sz="2400" dirty="0">
                <a:latin typeface="Arial" pitchFamily="34" charset="0"/>
                <a:cs typeface="Arial" pitchFamily="34" charset="0"/>
              </a:rPr>
              <a:t>Conclusion and Future Work</a:t>
            </a:r>
            <a:endParaRPr lang="zh-CN" altLang="en-US" sz="2400" dirty="0">
              <a:latin typeface="Arial" pitchFamily="34" charset="0"/>
              <a:cs typeface="Arial" pitchFamily="34" charset="0"/>
            </a:endParaRPr>
          </a:p>
        </p:txBody>
      </p:sp>
    </p:spTree>
    <p:extLst>
      <p:ext uri="{BB962C8B-B14F-4D97-AF65-F5344CB8AC3E}">
        <p14:creationId xmlns:p14="http://schemas.microsoft.com/office/powerpoint/2010/main" val="2482869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THANKS</a:t>
            </a:r>
            <a:endParaRPr lang="zh-CN" altLang="en-US" dirty="0"/>
          </a:p>
        </p:txBody>
      </p:sp>
      <p:sp>
        <p:nvSpPr>
          <p:cNvPr id="5" name="TextBox 4"/>
          <p:cNvSpPr txBox="1"/>
          <p:nvPr/>
        </p:nvSpPr>
        <p:spPr>
          <a:xfrm>
            <a:off x="4419600" y="4655820"/>
            <a:ext cx="3124573" cy="369332"/>
          </a:xfrm>
          <a:prstGeom prst="rect">
            <a:avLst/>
          </a:prstGeom>
          <a:noFill/>
        </p:spPr>
        <p:txBody>
          <a:bodyPr wrap="none" rtlCol="0">
            <a:spAutoFit/>
          </a:bodyPr>
          <a:lstStyle/>
          <a:p>
            <a:r>
              <a:rPr lang="en-US" altLang="zh-CN" dirty="0" smtClean="0"/>
              <a:t>Email: </a:t>
            </a:r>
            <a:r>
              <a:rPr lang="en-US" altLang="zh-CN" dirty="0" smtClean="0">
                <a:hlinkClick r:id="rId5"/>
              </a:rPr>
              <a:t>wolflyecn@gmail.com</a:t>
            </a:r>
            <a:endParaRPr lang="en-US" altLang="zh-CN" dirty="0" smtClean="0"/>
          </a:p>
        </p:txBody>
      </p:sp>
      <p:pic>
        <p:nvPicPr>
          <p:cNvPr id="4" name="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1" y="1110581"/>
            <a:ext cx="5638800" cy="3423859"/>
          </a:xfrm>
          <a:prstGeom prst="rect">
            <a:avLst/>
          </a:prstGeom>
        </p:spPr>
      </p:pic>
    </p:spTree>
    <p:extLst>
      <p:ext uri="{BB962C8B-B14F-4D97-AF65-F5344CB8AC3E}">
        <p14:creationId xmlns:p14="http://schemas.microsoft.com/office/powerpoint/2010/main" val="3100372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4300"/>
            <a:ext cx="8334375" cy="1028700"/>
          </a:xfrm>
        </p:spPr>
        <p:txBody>
          <a:bodyPr/>
          <a:lstStyle/>
          <a:p>
            <a:r>
              <a:rPr lang="en-US" altLang="zh-CN" dirty="0" smtClean="0"/>
              <a:t>Motivation</a:t>
            </a:r>
            <a:endParaRPr lang="zh-CN" altLang="en-US" dirty="0"/>
          </a:p>
        </p:txBody>
      </p:sp>
      <p:sp>
        <p:nvSpPr>
          <p:cNvPr id="3" name="内容占位符 2"/>
          <p:cNvSpPr>
            <a:spLocks noGrp="1"/>
          </p:cNvSpPr>
          <p:nvPr>
            <p:ph idx="4294967295"/>
          </p:nvPr>
        </p:nvSpPr>
        <p:spPr>
          <a:xfrm>
            <a:off x="228600" y="1123950"/>
            <a:ext cx="8686800" cy="3629025"/>
          </a:xfrm>
        </p:spPr>
        <p:txBody>
          <a:bodyPr>
            <a:normAutofit/>
          </a:bodyPr>
          <a:lstStyle/>
          <a:p>
            <a:r>
              <a:rPr lang="en-US" altLang="zh-CN" sz="2400" dirty="0" smtClean="0">
                <a:latin typeface="Arial" pitchFamily="34" charset="0"/>
                <a:ea typeface="Segoe UI Symbol" pitchFamily="34" charset="0"/>
                <a:cs typeface="Arial" pitchFamily="34" charset="0"/>
              </a:rPr>
              <a:t>Human centered traffic </a:t>
            </a:r>
            <a:r>
              <a:rPr lang="en-US" altLang="zh-CN" sz="2400" dirty="0">
                <a:latin typeface="Arial" pitchFamily="34" charset="0"/>
                <a:ea typeface="Segoe UI Symbol" pitchFamily="34" charset="0"/>
                <a:cs typeface="Arial" pitchFamily="34" charset="0"/>
              </a:rPr>
              <a:t>assessment </a:t>
            </a:r>
            <a:r>
              <a:rPr lang="en-US" altLang="zh-CN" sz="2400" dirty="0" smtClean="0">
                <a:latin typeface="Arial" pitchFamily="34" charset="0"/>
                <a:ea typeface="Segoe UI Symbol" pitchFamily="34" charset="0"/>
                <a:cs typeface="Arial" pitchFamily="34" charset="0"/>
              </a:rPr>
              <a:t>is costly</a:t>
            </a:r>
            <a:endParaRPr lang="en-US" altLang="zh-CN" sz="2400" dirty="0">
              <a:latin typeface="Arial" pitchFamily="34" charset="0"/>
              <a:ea typeface="Segoe UI Symbol" pitchFamily="34" charset="0"/>
              <a:cs typeface="Arial" pitchFamily="34" charset="0"/>
            </a:endParaRPr>
          </a:p>
          <a:p>
            <a:r>
              <a:rPr lang="en-US" altLang="zh-CN" sz="2400" dirty="0" smtClean="0">
                <a:latin typeface="Arial" pitchFamily="34" charset="0"/>
                <a:ea typeface="Segoe UI Symbol" pitchFamily="34" charset="0"/>
                <a:cs typeface="Arial" pitchFamily="34" charset="0"/>
              </a:rPr>
              <a:t>Trajectory-based analysis </a:t>
            </a:r>
            <a:r>
              <a:rPr lang="en-US" altLang="zh-CN" sz="2400" dirty="0" smtClean="0">
                <a:latin typeface="Arial" pitchFamily="34" charset="0"/>
                <a:ea typeface="Gulim" pitchFamily="34" charset="-127"/>
                <a:cs typeface="Arial" pitchFamily="34" charset="0"/>
              </a:rPr>
              <a:t>can cut costs</a:t>
            </a:r>
          </a:p>
          <a:p>
            <a:pPr lvl="1"/>
            <a:r>
              <a:rPr lang="en-US" altLang="zh-CN" sz="2000" dirty="0" smtClean="0">
                <a:latin typeface="Arial" pitchFamily="34" charset="0"/>
                <a:ea typeface="Gulim" pitchFamily="34" charset="-127"/>
                <a:cs typeface="Arial" pitchFamily="34" charset="0"/>
              </a:rPr>
              <a:t>Traffic</a:t>
            </a:r>
            <a:r>
              <a:rPr lang="en-US" altLang="zh-CN" sz="2000" dirty="0" smtClean="0">
                <a:latin typeface="Arial" pitchFamily="34" charset="0"/>
                <a:ea typeface="Gulim" pitchFamily="34" charset="-127"/>
                <a:cs typeface="Arial" pitchFamily="34" charset="0"/>
              </a:rPr>
              <a:t> assessment should </a:t>
            </a:r>
            <a:r>
              <a:rPr lang="en-US" altLang="zh-CN" sz="2000" dirty="0" smtClean="0">
                <a:latin typeface="Arial" pitchFamily="34" charset="0"/>
                <a:ea typeface="Gulim" pitchFamily="34" charset="-127"/>
                <a:cs typeface="Arial" pitchFamily="34" charset="0"/>
              </a:rPr>
              <a:t>be dynamic, analyst-driven</a:t>
            </a:r>
          </a:p>
          <a:p>
            <a:pPr lvl="1"/>
            <a:r>
              <a:rPr lang="en-US" altLang="zh-CN" sz="2000" dirty="0" smtClean="0">
                <a:latin typeface="Arial" pitchFamily="34" charset="0"/>
                <a:ea typeface="Gulim" pitchFamily="34" charset="-127"/>
                <a:cs typeface="Arial" pitchFamily="34" charset="0"/>
              </a:rPr>
              <a:t>Querying trajectory data is time-consuming because of high data volume  </a:t>
            </a:r>
            <a:endParaRPr lang="en-US" altLang="zh-CN" sz="2000" dirty="0">
              <a:latin typeface="Arial" pitchFamily="34" charset="0"/>
              <a:ea typeface="Gulim" pitchFamily="34" charset="-127"/>
              <a:cs typeface="Arial" pitchFamily="34" charset="0"/>
            </a:endParaRPr>
          </a:p>
        </p:txBody>
      </p:sp>
      <p:grpSp>
        <p:nvGrpSpPr>
          <p:cNvPr id="6" name="组合 5"/>
          <p:cNvGrpSpPr/>
          <p:nvPr/>
        </p:nvGrpSpPr>
        <p:grpSpPr>
          <a:xfrm>
            <a:off x="533400" y="3181350"/>
            <a:ext cx="3505200" cy="1828800"/>
            <a:chOff x="838200" y="3181350"/>
            <a:chExt cx="3657600" cy="1941318"/>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181350"/>
              <a:ext cx="3657600" cy="1941318"/>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838200" y="3181350"/>
              <a:ext cx="3657600" cy="19413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1" name="图表 10"/>
          <p:cNvGraphicFramePr/>
          <p:nvPr>
            <p:extLst>
              <p:ext uri="{D42A27DB-BD31-4B8C-83A1-F6EECF244321}">
                <p14:modId xmlns:p14="http://schemas.microsoft.com/office/powerpoint/2010/main" val="1733849474"/>
              </p:ext>
            </p:extLst>
          </p:nvPr>
        </p:nvGraphicFramePr>
        <p:xfrm>
          <a:off x="4876800" y="3076575"/>
          <a:ext cx="3810000" cy="2038350"/>
        </p:xfrm>
        <a:graphic>
          <a:graphicData uri="http://schemas.openxmlformats.org/drawingml/2006/chart">
            <c:chart xmlns:c="http://schemas.openxmlformats.org/drawingml/2006/chart" xmlns:r="http://schemas.openxmlformats.org/officeDocument/2006/relationships" r:id="rId4"/>
          </a:graphicData>
        </a:graphic>
      </p:graphicFrame>
      <p:sp>
        <p:nvSpPr>
          <p:cNvPr id="4" name="矩形 3"/>
          <p:cNvSpPr/>
          <p:nvPr/>
        </p:nvSpPr>
        <p:spPr bwMode="auto">
          <a:xfrm>
            <a:off x="838200" y="3790950"/>
            <a:ext cx="2590800" cy="38100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609850"/>
            <a:ext cx="2209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6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1" y="57150"/>
            <a:ext cx="255242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3350"/>
            <a:ext cx="2590800" cy="2362200"/>
          </a:xfrm>
          <a:prstGeom prst="rect">
            <a:avLst/>
          </a:prstGeom>
          <a:noFill/>
          <a:ln>
            <a:noFill/>
          </a:ln>
          <a:effectLst>
            <a:outerShdw blurRad="50800" dist="38100" dir="8100000" algn="tr" rotWithShape="0">
              <a:prstClr val="black">
                <a:alpha val="40000"/>
              </a:prstClr>
            </a:outerShdw>
          </a:effectLst>
        </p:spPr>
      </p:pic>
      <p:pic>
        <p:nvPicPr>
          <p:cNvPr id="8" name="图片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952750"/>
            <a:ext cx="2667000" cy="1905000"/>
          </a:xfrm>
          <a:prstGeom prst="rect">
            <a:avLst/>
          </a:prstGeom>
          <a:noFill/>
          <a:ln>
            <a:noFill/>
          </a:ln>
        </p:spPr>
      </p:pic>
      <p:sp>
        <p:nvSpPr>
          <p:cNvPr id="5" name="TextBox 4"/>
          <p:cNvSpPr txBox="1"/>
          <p:nvPr/>
        </p:nvSpPr>
        <p:spPr>
          <a:xfrm>
            <a:off x="5579725" y="438149"/>
            <a:ext cx="3463811" cy="1508105"/>
          </a:xfrm>
          <a:prstGeom prst="rect">
            <a:avLst/>
          </a:prstGeom>
          <a:noFill/>
        </p:spPr>
        <p:txBody>
          <a:bodyPr wrap="square" rtlCol="0">
            <a:spAutoFit/>
          </a:bodyPr>
          <a:lstStyle/>
          <a:p>
            <a:pPr eaLnBrk="0" fontAlgn="base" hangingPunct="0">
              <a:spcBef>
                <a:spcPct val="20000"/>
              </a:spcBef>
              <a:spcAft>
                <a:spcPct val="0"/>
              </a:spcAft>
              <a:buClr>
                <a:srgbClr val="0064BA"/>
              </a:buClr>
            </a:pPr>
            <a:r>
              <a:rPr lang="en-US" altLang="zh-CN" sz="2400" dirty="0">
                <a:solidFill>
                  <a:srgbClr val="224B50"/>
                </a:solidFill>
                <a:latin typeface="Arial" pitchFamily="34" charset="0"/>
                <a:cs typeface="Arial" pitchFamily="34" charset="0"/>
              </a:rPr>
              <a:t>Macro-pattern Analysis</a:t>
            </a:r>
          </a:p>
          <a:p>
            <a:pPr marL="205581" lvl="1" indent="-254993" fontAlgn="base">
              <a:spcBef>
                <a:spcPct val="20000"/>
              </a:spcBef>
              <a:spcAft>
                <a:spcPct val="0"/>
              </a:spcAft>
              <a:buClr>
                <a:srgbClr val="0064BA"/>
              </a:buClr>
              <a:buFont typeface="Times" pitchFamily="127" charset="0"/>
              <a:buChar char="•"/>
            </a:pPr>
            <a:r>
              <a:rPr lang="en-US" altLang="zh-CN" sz="2000" dirty="0">
                <a:solidFill>
                  <a:schemeClr val="accent5">
                    <a:lumMod val="25000"/>
                  </a:schemeClr>
                </a:solidFill>
                <a:latin typeface="Arial" pitchFamily="34" charset="0"/>
                <a:ea typeface="Gulim" pitchFamily="34" charset="-127"/>
                <a:cs typeface="Arial" pitchFamily="34" charset="0"/>
              </a:rPr>
              <a:t>G</a:t>
            </a:r>
            <a:r>
              <a:rPr lang="en-US" altLang="zh-CN" sz="2000" dirty="0" smtClean="0">
                <a:solidFill>
                  <a:schemeClr val="accent5">
                    <a:lumMod val="25000"/>
                  </a:schemeClr>
                </a:solidFill>
                <a:latin typeface="Arial" pitchFamily="34" charset="0"/>
                <a:ea typeface="Gulim" pitchFamily="34" charset="-127"/>
                <a:cs typeface="Arial" pitchFamily="34" charset="0"/>
              </a:rPr>
              <a:t>lobal </a:t>
            </a:r>
            <a:r>
              <a:rPr lang="en-US" altLang="zh-CN" sz="2000" dirty="0">
                <a:solidFill>
                  <a:schemeClr val="accent5">
                    <a:lumMod val="25000"/>
                  </a:schemeClr>
                </a:solidFill>
                <a:latin typeface="Arial" pitchFamily="34" charset="0"/>
                <a:ea typeface="Gulim" pitchFamily="34" charset="-127"/>
                <a:cs typeface="Arial" pitchFamily="34" charset="0"/>
              </a:rPr>
              <a:t>phenomena in a large </a:t>
            </a:r>
            <a:r>
              <a:rPr lang="en-US" altLang="zh-CN" sz="2000" dirty="0" smtClean="0">
                <a:solidFill>
                  <a:schemeClr val="accent5">
                    <a:lumMod val="25000"/>
                  </a:schemeClr>
                </a:solidFill>
                <a:latin typeface="Arial" pitchFamily="34" charset="0"/>
                <a:ea typeface="Gulim" pitchFamily="34" charset="-127"/>
                <a:cs typeface="Arial" pitchFamily="34" charset="0"/>
              </a:rPr>
              <a:t>area</a:t>
            </a:r>
            <a:endParaRPr lang="en-US" altLang="zh-CN" sz="2000" dirty="0">
              <a:solidFill>
                <a:schemeClr val="accent5">
                  <a:lumMod val="25000"/>
                </a:schemeClr>
              </a:solidFill>
              <a:latin typeface="Arial" pitchFamily="34" charset="0"/>
              <a:ea typeface="Gulim" pitchFamily="34" charset="-127"/>
              <a:cs typeface="Arial" pitchFamily="34" charset="0"/>
            </a:endParaRPr>
          </a:p>
          <a:p>
            <a:endParaRPr lang="en-US" altLang="zh-CN" sz="2400" dirty="0" smtClean="0">
              <a:latin typeface="Arial" pitchFamily="34" charset="0"/>
              <a:ea typeface="Gulim" pitchFamily="34" charset="-127"/>
              <a:cs typeface="Arial" pitchFamily="34" charset="0"/>
            </a:endParaRPr>
          </a:p>
        </p:txBody>
      </p:sp>
      <p:sp>
        <p:nvSpPr>
          <p:cNvPr id="6" name="矩形 5"/>
          <p:cNvSpPr/>
          <p:nvPr/>
        </p:nvSpPr>
        <p:spPr>
          <a:xfrm>
            <a:off x="5640444" y="2800350"/>
            <a:ext cx="3390900" cy="1323439"/>
          </a:xfrm>
          <a:prstGeom prst="rect">
            <a:avLst/>
          </a:prstGeom>
        </p:spPr>
        <p:txBody>
          <a:bodyPr wrap="square">
            <a:spAutoFit/>
          </a:bodyPr>
          <a:lstStyle/>
          <a:p>
            <a:pPr eaLnBrk="0" fontAlgn="base" hangingPunct="0">
              <a:spcBef>
                <a:spcPct val="20000"/>
              </a:spcBef>
              <a:spcAft>
                <a:spcPct val="0"/>
              </a:spcAft>
              <a:buClr>
                <a:srgbClr val="0064BA"/>
              </a:buClr>
            </a:pPr>
            <a:r>
              <a:rPr lang="en-US" altLang="zh-CN" sz="2400" dirty="0">
                <a:solidFill>
                  <a:srgbClr val="224B50"/>
                </a:solidFill>
                <a:latin typeface="Arial" pitchFamily="34" charset="0"/>
                <a:cs typeface="Arial" pitchFamily="34" charset="0"/>
              </a:rPr>
              <a:t>Micro-pattern Analysis</a:t>
            </a:r>
          </a:p>
          <a:p>
            <a:pPr marL="342900" indent="-342900">
              <a:buFont typeface="Arial" pitchFamily="34" charset="0"/>
              <a:buChar char="•"/>
            </a:pPr>
            <a:r>
              <a:rPr lang="en-US" altLang="zh-CN" sz="2000" dirty="0">
                <a:solidFill>
                  <a:schemeClr val="accent5">
                    <a:lumMod val="25000"/>
                  </a:schemeClr>
                </a:solidFill>
                <a:latin typeface="Arial" pitchFamily="34" charset="0"/>
                <a:ea typeface="Gulim" pitchFamily="34" charset="-127"/>
                <a:cs typeface="Arial" pitchFamily="34" charset="0"/>
              </a:rPr>
              <a:t>D</a:t>
            </a:r>
            <a:r>
              <a:rPr lang="en-US" altLang="zh-CN" sz="2000" dirty="0" smtClean="0">
                <a:solidFill>
                  <a:schemeClr val="accent5">
                    <a:lumMod val="25000"/>
                  </a:schemeClr>
                </a:solidFill>
                <a:latin typeface="Arial" pitchFamily="34" charset="0"/>
                <a:ea typeface="Gulim" pitchFamily="34" charset="-127"/>
                <a:cs typeface="Arial" pitchFamily="34" charset="0"/>
              </a:rPr>
              <a:t>etailed </a:t>
            </a:r>
            <a:r>
              <a:rPr lang="en-US" altLang="zh-CN" sz="2000" dirty="0">
                <a:solidFill>
                  <a:schemeClr val="accent5">
                    <a:lumMod val="25000"/>
                  </a:schemeClr>
                </a:solidFill>
                <a:latin typeface="Arial" pitchFamily="34" charset="0"/>
                <a:ea typeface="Gulim" pitchFamily="34" charset="-127"/>
                <a:cs typeface="Arial" pitchFamily="34" charset="0"/>
              </a:rPr>
              <a:t>patterns on a street or an intersection</a:t>
            </a:r>
          </a:p>
          <a:p>
            <a:endParaRPr lang="en-US" altLang="zh-CN" sz="1600" dirty="0">
              <a:latin typeface="Arial" pitchFamily="34" charset="0"/>
              <a:ea typeface="Gulim" pitchFamily="34" charset="-127"/>
              <a:cs typeface="Arial" pitchFamily="34" charset="0"/>
            </a:endParaRPr>
          </a:p>
        </p:txBody>
      </p:sp>
      <p:pic>
        <p:nvPicPr>
          <p:cNvPr id="2053" name="Picture 5" descr="C:\Users\Lenovo\Desktop\Untitle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800350"/>
            <a:ext cx="1739383" cy="2058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9600" y="2537495"/>
            <a:ext cx="1702389" cy="276999"/>
          </a:xfrm>
          <a:prstGeom prst="rect">
            <a:avLst/>
          </a:prstGeom>
          <a:noFill/>
        </p:spPr>
        <p:txBody>
          <a:bodyPr wrap="none" rtlCol="0">
            <a:spAutoFit/>
          </a:bodyPr>
          <a:lstStyle/>
          <a:p>
            <a:r>
              <a:rPr lang="en-US" altLang="zh-CN" sz="1200" dirty="0" err="1" smtClean="0">
                <a:latin typeface="Arial" pitchFamily="34" charset="0"/>
                <a:cs typeface="Arial" pitchFamily="34" charset="0"/>
              </a:rPr>
              <a:t>Zheng</a:t>
            </a:r>
            <a:r>
              <a:rPr lang="en-US" altLang="zh-CN" sz="1200" dirty="0" smtClean="0">
                <a:latin typeface="Arial" pitchFamily="34" charset="0"/>
                <a:cs typeface="Arial" pitchFamily="34" charset="0"/>
              </a:rPr>
              <a:t> Y., UbiComp’11</a:t>
            </a:r>
            <a:endParaRPr lang="zh-CN" altLang="en-US" sz="1200" dirty="0">
              <a:latin typeface="Arial" pitchFamily="34" charset="0"/>
              <a:cs typeface="Arial" pitchFamily="34" charset="0"/>
            </a:endParaRPr>
          </a:p>
        </p:txBody>
      </p:sp>
      <p:sp>
        <p:nvSpPr>
          <p:cNvPr id="15" name="TextBox 14"/>
          <p:cNvSpPr txBox="1"/>
          <p:nvPr/>
        </p:nvSpPr>
        <p:spPr>
          <a:xfrm>
            <a:off x="3595218" y="2495550"/>
            <a:ext cx="1255087" cy="276999"/>
          </a:xfrm>
          <a:prstGeom prst="rect">
            <a:avLst/>
          </a:prstGeom>
          <a:noFill/>
        </p:spPr>
        <p:txBody>
          <a:bodyPr wrap="none" rtlCol="0">
            <a:spAutoFit/>
          </a:bodyPr>
          <a:lstStyle/>
          <a:p>
            <a:r>
              <a:rPr lang="en-US" altLang="zh-CN" sz="1200" dirty="0" smtClean="0">
                <a:latin typeface="Arial" pitchFamily="34" charset="0"/>
                <a:cs typeface="Arial" pitchFamily="34" charset="0"/>
              </a:rPr>
              <a:t>Liu H., VAST’11</a:t>
            </a:r>
            <a:endParaRPr lang="zh-CN" altLang="en-US" sz="1200" dirty="0">
              <a:latin typeface="Arial" pitchFamily="34" charset="0"/>
              <a:cs typeface="Arial" pitchFamily="34" charset="0"/>
            </a:endParaRPr>
          </a:p>
        </p:txBody>
      </p:sp>
      <p:sp>
        <p:nvSpPr>
          <p:cNvPr id="16" name="TextBox 15"/>
          <p:cNvSpPr txBox="1"/>
          <p:nvPr/>
        </p:nvSpPr>
        <p:spPr>
          <a:xfrm>
            <a:off x="545847" y="4854773"/>
            <a:ext cx="1441933" cy="276999"/>
          </a:xfrm>
          <a:prstGeom prst="rect">
            <a:avLst/>
          </a:prstGeom>
          <a:noFill/>
        </p:spPr>
        <p:txBody>
          <a:bodyPr wrap="none" rtlCol="0">
            <a:spAutoFit/>
          </a:bodyPr>
          <a:lstStyle/>
          <a:p>
            <a:r>
              <a:rPr lang="en-US" altLang="zh-CN" sz="1200" dirty="0" smtClean="0">
                <a:latin typeface="Arial" pitchFamily="34" charset="0"/>
                <a:cs typeface="Arial" pitchFamily="34" charset="0"/>
              </a:rPr>
              <a:t>Wang </a:t>
            </a:r>
            <a:r>
              <a:rPr lang="en-US" altLang="zh-CN" sz="1200" dirty="0">
                <a:latin typeface="Arial" pitchFamily="34" charset="0"/>
                <a:cs typeface="Arial" pitchFamily="34" charset="0"/>
              </a:rPr>
              <a:t>Z</a:t>
            </a:r>
            <a:r>
              <a:rPr lang="en-US" altLang="zh-CN" sz="1200" dirty="0" smtClean="0">
                <a:latin typeface="Arial" pitchFamily="34" charset="0"/>
                <a:cs typeface="Arial" pitchFamily="34" charset="0"/>
              </a:rPr>
              <a:t>., VAST’13</a:t>
            </a:r>
            <a:endParaRPr lang="zh-CN" altLang="en-US" sz="1200" dirty="0">
              <a:latin typeface="Arial" pitchFamily="34" charset="0"/>
              <a:cs typeface="Arial" pitchFamily="34" charset="0"/>
            </a:endParaRPr>
          </a:p>
        </p:txBody>
      </p:sp>
      <p:sp>
        <p:nvSpPr>
          <p:cNvPr id="17" name="TextBox 16"/>
          <p:cNvSpPr txBox="1"/>
          <p:nvPr/>
        </p:nvSpPr>
        <p:spPr>
          <a:xfrm>
            <a:off x="3573882" y="4854011"/>
            <a:ext cx="1599925" cy="276999"/>
          </a:xfrm>
          <a:prstGeom prst="rect">
            <a:avLst/>
          </a:prstGeom>
          <a:noFill/>
        </p:spPr>
        <p:txBody>
          <a:bodyPr wrap="none" rtlCol="0">
            <a:spAutoFit/>
          </a:bodyPr>
          <a:lstStyle/>
          <a:p>
            <a:r>
              <a:rPr lang="en-US" altLang="zh-CN" sz="1200" dirty="0" smtClean="0">
                <a:latin typeface="Arial" pitchFamily="34" charset="0"/>
                <a:cs typeface="Arial" pitchFamily="34" charset="0"/>
              </a:rPr>
              <a:t>Ferreira N., VAST’13</a:t>
            </a:r>
            <a:endParaRPr lang="zh-CN" altLang="en-US" sz="1200" dirty="0">
              <a:latin typeface="Arial" pitchFamily="34" charset="0"/>
              <a:cs typeface="Arial" pitchFamily="34" charset="0"/>
            </a:endParaRPr>
          </a:p>
        </p:txBody>
      </p:sp>
    </p:spTree>
    <p:extLst>
      <p:ext uri="{BB962C8B-B14F-4D97-AF65-F5344CB8AC3E}">
        <p14:creationId xmlns:p14="http://schemas.microsoft.com/office/powerpoint/2010/main" val="63281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02408"/>
            <a:ext cx="4038600" cy="2609850"/>
          </a:xfrm>
          <a:prstGeom prst="rect">
            <a:avLst/>
          </a:prstGeom>
          <a:noFill/>
          <a:ln>
            <a:noFill/>
          </a:ln>
        </p:spPr>
      </p:pic>
      <p:graphicFrame>
        <p:nvGraphicFramePr>
          <p:cNvPr id="3" name="对象 2"/>
          <p:cNvGraphicFramePr>
            <a:graphicFrameLocks noChangeAspect="1"/>
          </p:cNvGraphicFramePr>
          <p:nvPr>
            <p:extLst>
              <p:ext uri="{D42A27DB-BD31-4B8C-83A1-F6EECF244321}">
                <p14:modId xmlns:p14="http://schemas.microsoft.com/office/powerpoint/2010/main" val="1607080271"/>
              </p:ext>
            </p:extLst>
          </p:nvPr>
        </p:nvGraphicFramePr>
        <p:xfrm>
          <a:off x="533400" y="361950"/>
          <a:ext cx="4724400" cy="1970663"/>
        </p:xfrm>
        <a:graphic>
          <a:graphicData uri="http://schemas.openxmlformats.org/presentationml/2006/ole">
            <mc:AlternateContent xmlns:mc="http://schemas.openxmlformats.org/markup-compatibility/2006">
              <mc:Choice xmlns:v="urn:schemas-microsoft-com:vml" Requires="v">
                <p:oleObj spid="_x0000_s1394" name="Picture" r:id="rId5" imgW="5229360" imgH="2184480" progId="Word.Picture.8">
                  <p:embed/>
                </p:oleObj>
              </mc:Choice>
              <mc:Fallback>
                <p:oleObj name="Picture" r:id="rId5" imgW="5229360" imgH="2184480" progId="Word.Pictur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61950"/>
                        <a:ext cx="4724400" cy="1970663"/>
                      </a:xfrm>
                      <a:prstGeom prst="rect">
                        <a:avLst/>
                      </a:prstGeom>
                      <a:noFill/>
                      <a:ln>
                        <a:noFill/>
                      </a:ln>
                    </p:spPr>
                  </p:pic>
                </p:oleObj>
              </mc:Fallback>
            </mc:AlternateContent>
          </a:graphicData>
        </a:graphic>
      </p:graphicFrame>
      <p:sp>
        <p:nvSpPr>
          <p:cNvPr id="4" name="TextBox 3"/>
          <p:cNvSpPr txBox="1"/>
          <p:nvPr/>
        </p:nvSpPr>
        <p:spPr>
          <a:xfrm>
            <a:off x="0" y="2876550"/>
            <a:ext cx="4381328" cy="1569660"/>
          </a:xfrm>
          <a:prstGeom prst="rect">
            <a:avLst/>
          </a:prstGeom>
          <a:noFill/>
        </p:spPr>
        <p:txBody>
          <a:bodyPr wrap="none" rtlCol="0">
            <a:spAutoFit/>
          </a:bodyPr>
          <a:lstStyle/>
          <a:p>
            <a:pPr marL="342900" indent="-342900">
              <a:buFont typeface="Arial" pitchFamily="34" charset="0"/>
              <a:buChar char="•"/>
            </a:pPr>
            <a:r>
              <a:rPr lang="en-US" altLang="zh-CN" sz="2400" dirty="0">
                <a:solidFill>
                  <a:schemeClr val="accent5">
                    <a:lumMod val="25000"/>
                  </a:schemeClr>
                </a:solidFill>
                <a:latin typeface="Arial" pitchFamily="34" charset="0"/>
                <a:ea typeface="Segoe UI Symbol" pitchFamily="34" charset="0"/>
                <a:cs typeface="Arial" pitchFamily="34" charset="0"/>
              </a:rPr>
              <a:t>3D R-Tree</a:t>
            </a:r>
          </a:p>
          <a:p>
            <a:pPr marL="742950" lvl="1" indent="-285750">
              <a:spcBef>
                <a:spcPct val="20000"/>
              </a:spcBef>
              <a:buFont typeface="Arial" pitchFamily="34" charset="0"/>
              <a:buChar char="–"/>
            </a:pPr>
            <a:r>
              <a:rPr lang="en-US" altLang="zh-CN" sz="2000" dirty="0">
                <a:solidFill>
                  <a:schemeClr val="accent5">
                    <a:lumMod val="25000"/>
                  </a:schemeClr>
                </a:solidFill>
                <a:latin typeface="Arial" pitchFamily="34" charset="0"/>
                <a:ea typeface="Gulim" pitchFamily="34" charset="-127"/>
                <a:cs typeface="Arial" pitchFamily="34" charset="0"/>
              </a:rPr>
              <a:t>A</a:t>
            </a:r>
            <a:r>
              <a:rPr lang="en-US" altLang="zh-CN" sz="2000" dirty="0" smtClean="0">
                <a:solidFill>
                  <a:schemeClr val="accent5">
                    <a:lumMod val="25000"/>
                  </a:schemeClr>
                </a:solidFill>
                <a:latin typeface="Arial" pitchFamily="34" charset="0"/>
                <a:ea typeface="Gulim" pitchFamily="34" charset="-127"/>
                <a:cs typeface="Arial" pitchFamily="34" charset="0"/>
              </a:rPr>
              <a:t>ssume </a:t>
            </a:r>
            <a:r>
              <a:rPr lang="en-US" altLang="zh-CN" sz="2000" dirty="0">
                <a:solidFill>
                  <a:schemeClr val="accent5">
                    <a:lumMod val="25000"/>
                  </a:schemeClr>
                </a:solidFill>
                <a:latin typeface="Arial" pitchFamily="34" charset="0"/>
                <a:ea typeface="Gulim" pitchFamily="34" charset="-127"/>
                <a:cs typeface="Arial" pitchFamily="34" charset="0"/>
              </a:rPr>
              <a:t>that time is another </a:t>
            </a:r>
            <a:endParaRPr lang="en-US" altLang="zh-CN" sz="2000" dirty="0" smtClean="0">
              <a:solidFill>
                <a:schemeClr val="accent5">
                  <a:lumMod val="25000"/>
                </a:schemeClr>
              </a:solidFill>
              <a:latin typeface="Arial" pitchFamily="34" charset="0"/>
              <a:ea typeface="Gulim" pitchFamily="34" charset="-127"/>
              <a:cs typeface="Arial" pitchFamily="34" charset="0"/>
            </a:endParaRPr>
          </a:p>
          <a:p>
            <a:pPr lvl="1">
              <a:spcBef>
                <a:spcPct val="20000"/>
              </a:spcBef>
            </a:pPr>
            <a:r>
              <a:rPr lang="en-US" altLang="zh-CN" sz="2000" dirty="0" smtClean="0">
                <a:solidFill>
                  <a:schemeClr val="accent5">
                    <a:lumMod val="25000"/>
                  </a:schemeClr>
                </a:solidFill>
                <a:latin typeface="Arial" pitchFamily="34" charset="0"/>
                <a:ea typeface="Gulim" pitchFamily="34" charset="-127"/>
                <a:cs typeface="Arial" pitchFamily="34" charset="0"/>
              </a:rPr>
              <a:t>    dimension</a:t>
            </a:r>
            <a:endParaRPr lang="en-US" altLang="zh-CN" sz="2000" dirty="0">
              <a:solidFill>
                <a:schemeClr val="accent5">
                  <a:lumMod val="25000"/>
                </a:schemeClr>
              </a:solidFill>
              <a:latin typeface="Arial" pitchFamily="34" charset="0"/>
              <a:ea typeface="Gulim" pitchFamily="34" charset="-127"/>
              <a:cs typeface="Arial" pitchFamily="34" charset="0"/>
            </a:endParaRPr>
          </a:p>
          <a:p>
            <a:pPr marL="742950" lvl="1" indent="-285750">
              <a:spcBef>
                <a:spcPct val="20000"/>
              </a:spcBef>
              <a:buFont typeface="Arial" pitchFamily="34" charset="0"/>
              <a:buChar char="–"/>
            </a:pPr>
            <a:r>
              <a:rPr lang="en-US" altLang="zh-CN" sz="2000" dirty="0">
                <a:solidFill>
                  <a:schemeClr val="accent5">
                    <a:lumMod val="25000"/>
                  </a:schemeClr>
                </a:solidFill>
                <a:latin typeface="Arial" pitchFamily="34" charset="0"/>
                <a:ea typeface="Gulim" pitchFamily="34" charset="-127"/>
                <a:cs typeface="Arial" pitchFamily="34" charset="0"/>
              </a:rPr>
              <a:t>S</a:t>
            </a:r>
            <a:r>
              <a:rPr lang="en-US" altLang="zh-CN" sz="2000" dirty="0" smtClean="0">
                <a:solidFill>
                  <a:schemeClr val="accent5">
                    <a:lumMod val="25000"/>
                  </a:schemeClr>
                </a:solidFill>
                <a:latin typeface="Arial" pitchFamily="34" charset="0"/>
                <a:ea typeface="Gulim" pitchFamily="34" charset="-127"/>
                <a:cs typeface="Arial" pitchFamily="34" charset="0"/>
              </a:rPr>
              <a:t>tore objects </a:t>
            </a:r>
            <a:r>
              <a:rPr lang="en-US" altLang="zh-CN" sz="2000" dirty="0">
                <a:solidFill>
                  <a:schemeClr val="accent5">
                    <a:lumMod val="25000"/>
                  </a:schemeClr>
                </a:solidFill>
                <a:latin typeface="Arial" pitchFamily="34" charset="0"/>
                <a:ea typeface="Gulim" pitchFamily="34" charset="-127"/>
                <a:cs typeface="Arial" pitchFamily="34" charset="0"/>
              </a:rPr>
              <a:t>as their 3D </a:t>
            </a:r>
            <a:r>
              <a:rPr lang="en-US" altLang="zh-CN" sz="2000" dirty="0" smtClean="0">
                <a:solidFill>
                  <a:schemeClr val="accent5">
                    <a:lumMod val="25000"/>
                  </a:schemeClr>
                </a:solidFill>
                <a:latin typeface="Arial" pitchFamily="34" charset="0"/>
                <a:ea typeface="Gulim" pitchFamily="34" charset="-127"/>
                <a:cs typeface="Arial" pitchFamily="34" charset="0"/>
              </a:rPr>
              <a:t>MBR</a:t>
            </a:r>
            <a:endParaRPr lang="zh-CN" altLang="en-US" sz="2000" dirty="0">
              <a:solidFill>
                <a:schemeClr val="accent5">
                  <a:lumMod val="25000"/>
                </a:schemeClr>
              </a:solidFill>
              <a:latin typeface="Arial" pitchFamily="34" charset="0"/>
              <a:ea typeface="Gulim" pitchFamily="34" charset="-127"/>
              <a:cs typeface="Arial" pitchFamily="34" charset="0"/>
            </a:endParaRPr>
          </a:p>
        </p:txBody>
      </p:sp>
      <p:sp>
        <p:nvSpPr>
          <p:cNvPr id="8" name="TextBox 7"/>
          <p:cNvSpPr txBox="1"/>
          <p:nvPr/>
        </p:nvSpPr>
        <p:spPr>
          <a:xfrm>
            <a:off x="5410200" y="514350"/>
            <a:ext cx="3505200" cy="1508105"/>
          </a:xfrm>
          <a:prstGeom prst="rect">
            <a:avLst/>
          </a:prstGeom>
          <a:noFill/>
        </p:spPr>
        <p:txBody>
          <a:bodyPr wrap="square" rtlCol="0">
            <a:spAutoFit/>
          </a:bodyPr>
          <a:lstStyle/>
          <a:p>
            <a:pPr marL="342900" indent="-342900">
              <a:spcBef>
                <a:spcPct val="20000"/>
              </a:spcBef>
              <a:buFont typeface="Arial" pitchFamily="34" charset="0"/>
              <a:buChar char="•"/>
            </a:pPr>
            <a:r>
              <a:rPr lang="en-US" altLang="zh-CN" sz="2400" dirty="0">
                <a:solidFill>
                  <a:schemeClr val="accent5">
                    <a:lumMod val="25000"/>
                  </a:schemeClr>
                </a:solidFill>
                <a:latin typeface="Arial" pitchFamily="34" charset="0"/>
                <a:ea typeface="Segoe UI Symbol" pitchFamily="34" charset="0"/>
                <a:cs typeface="Arial" pitchFamily="34" charset="0"/>
              </a:rPr>
              <a:t>SETI</a:t>
            </a:r>
          </a:p>
          <a:p>
            <a:pPr marL="742950" lvl="1" indent="-285750">
              <a:spcBef>
                <a:spcPct val="20000"/>
              </a:spcBef>
              <a:buFont typeface="Arial" pitchFamily="34" charset="0"/>
              <a:buChar char="–"/>
            </a:pPr>
            <a:r>
              <a:rPr lang="en-US" altLang="zh-CN" sz="2000" dirty="0">
                <a:solidFill>
                  <a:schemeClr val="accent5">
                    <a:lumMod val="25000"/>
                  </a:schemeClr>
                </a:solidFill>
                <a:latin typeface="Arial" pitchFamily="34" charset="0"/>
                <a:ea typeface="Gulim" pitchFamily="34" charset="-127"/>
                <a:cs typeface="Arial" pitchFamily="34" charset="0"/>
              </a:rPr>
              <a:t>S</a:t>
            </a:r>
            <a:r>
              <a:rPr lang="en-US" altLang="zh-CN" sz="2000" dirty="0" smtClean="0">
                <a:solidFill>
                  <a:schemeClr val="accent5">
                    <a:lumMod val="25000"/>
                  </a:schemeClr>
                </a:solidFill>
                <a:latin typeface="Arial" pitchFamily="34" charset="0"/>
                <a:ea typeface="Gulim" pitchFamily="34" charset="-127"/>
                <a:cs typeface="Arial" pitchFamily="34" charset="0"/>
              </a:rPr>
              <a:t>egments </a:t>
            </a:r>
            <a:r>
              <a:rPr lang="en-US" altLang="zh-CN" sz="2000" dirty="0">
                <a:solidFill>
                  <a:schemeClr val="accent5">
                    <a:lumMod val="25000"/>
                  </a:schemeClr>
                </a:solidFill>
                <a:latin typeface="Arial" pitchFamily="34" charset="0"/>
                <a:ea typeface="Gulim" pitchFamily="34" charset="-127"/>
                <a:cs typeface="Arial" pitchFamily="34" charset="0"/>
              </a:rPr>
              <a:t>that</a:t>
            </a:r>
          </a:p>
          <a:p>
            <a:pPr lvl="1">
              <a:spcBef>
                <a:spcPct val="20000"/>
              </a:spcBef>
            </a:pPr>
            <a:r>
              <a:rPr lang="en-US" altLang="zh-CN" sz="2000" dirty="0">
                <a:solidFill>
                  <a:schemeClr val="accent5">
                    <a:lumMod val="25000"/>
                  </a:schemeClr>
                </a:solidFill>
                <a:latin typeface="Arial" pitchFamily="34" charset="0"/>
                <a:ea typeface="Gulim" pitchFamily="34" charset="-127"/>
                <a:cs typeface="Arial" pitchFamily="34" charset="0"/>
              </a:rPr>
              <a:t>are spatially close will be saved in the same disk</a:t>
            </a:r>
            <a:endParaRPr lang="zh-CN" altLang="en-US" sz="2000" dirty="0">
              <a:solidFill>
                <a:schemeClr val="accent5">
                  <a:lumMod val="25000"/>
                </a:schemeClr>
              </a:solidFill>
              <a:latin typeface="Arial" pitchFamily="34" charset="0"/>
              <a:ea typeface="Gulim" pitchFamily="34" charset="-127"/>
              <a:cs typeface="Arial" pitchFamily="34" charset="0"/>
            </a:endParaRPr>
          </a:p>
        </p:txBody>
      </p:sp>
      <p:sp>
        <p:nvSpPr>
          <p:cNvPr id="5" name="爆炸形 1 4"/>
          <p:cNvSpPr/>
          <p:nvPr/>
        </p:nvSpPr>
        <p:spPr>
          <a:xfrm>
            <a:off x="685800" y="-19050"/>
            <a:ext cx="3972394" cy="2514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latin typeface="Arial" pitchFamily="34" charset="0"/>
                <a:ea typeface="宋体" charset="-122"/>
                <a:cs typeface="Arial" pitchFamily="34" charset="0"/>
              </a:rPr>
              <a:t>Problem: </a:t>
            </a:r>
            <a:r>
              <a:rPr lang="en-US" altLang="zh-CN" dirty="0">
                <a:solidFill>
                  <a:srgbClr val="FF0000"/>
                </a:solidFill>
                <a:latin typeface="Arial" pitchFamily="34" charset="0"/>
                <a:ea typeface="宋体" charset="-122"/>
                <a:cs typeface="Arial" pitchFamily="34" charset="0"/>
              </a:rPr>
              <a:t>the MBR representation creates large empty space</a:t>
            </a:r>
          </a:p>
        </p:txBody>
      </p:sp>
      <p:sp>
        <p:nvSpPr>
          <p:cNvPr id="9" name="爆炸形 1 8"/>
          <p:cNvSpPr/>
          <p:nvPr/>
        </p:nvSpPr>
        <p:spPr>
          <a:xfrm>
            <a:off x="4724400" y="1962150"/>
            <a:ext cx="4343400" cy="28956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rgbClr val="FF0000"/>
                </a:solidFill>
                <a:latin typeface="Arial" pitchFamily="34" charset="0"/>
                <a:ea typeface="宋体" charset="-122"/>
                <a:cs typeface="Arial" pitchFamily="34" charset="0"/>
              </a:rPr>
              <a:t>Problem: many line segments outside the query space may be included in the candidate set</a:t>
            </a:r>
            <a:endParaRPr lang="en-US" altLang="zh-CN" dirty="0">
              <a:solidFill>
                <a:srgbClr val="FF0000"/>
              </a:solidFill>
              <a:latin typeface="Arial" pitchFamily="34" charset="0"/>
              <a:ea typeface="宋体" charset="-122"/>
              <a:cs typeface="Arial" pitchFamily="34" charset="0"/>
            </a:endParaRPr>
          </a:p>
        </p:txBody>
      </p:sp>
    </p:spTree>
    <p:extLst>
      <p:ext uri="{BB962C8B-B14F-4D97-AF65-F5344CB8AC3E}">
        <p14:creationId xmlns:p14="http://schemas.microsoft.com/office/powerpoint/2010/main" val="321048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Road-based </a:t>
            </a:r>
            <a:r>
              <a:rPr lang="en-US" altLang="zh-CN" dirty="0"/>
              <a:t>Query Model</a:t>
            </a:r>
            <a:endParaRPr lang="zh-CN" altLang="en-US" dirty="0"/>
          </a:p>
        </p:txBody>
      </p:sp>
      <p:sp>
        <p:nvSpPr>
          <p:cNvPr id="3" name="内容占位符 2"/>
          <p:cNvSpPr>
            <a:spLocks noGrp="1"/>
          </p:cNvSpPr>
          <p:nvPr>
            <p:ph idx="1"/>
          </p:nvPr>
        </p:nvSpPr>
        <p:spPr>
          <a:xfrm>
            <a:off x="457200" y="1200151"/>
            <a:ext cx="8305800" cy="2819399"/>
          </a:xfrm>
        </p:spPr>
        <p:txBody>
          <a:bodyPr>
            <a:noAutofit/>
          </a:bodyPr>
          <a:lstStyle/>
          <a:p>
            <a:r>
              <a:rPr lang="en-US" altLang="zh-CN" sz="2400" dirty="0">
                <a:latin typeface="Arial" pitchFamily="34" charset="0"/>
                <a:ea typeface="Segoe UI Symbol" pitchFamily="34" charset="0"/>
                <a:cs typeface="Arial" pitchFamily="34" charset="0"/>
              </a:rPr>
              <a:t>Region of Query, </a:t>
            </a:r>
            <a:r>
              <a:rPr lang="en-US" altLang="zh-CN" sz="2400" i="1" dirty="0">
                <a:latin typeface="Arial" pitchFamily="34" charset="0"/>
                <a:ea typeface="Segoe UI Symbol" pitchFamily="34" charset="0"/>
                <a:cs typeface="Arial" pitchFamily="34" charset="0"/>
              </a:rPr>
              <a:t>R</a:t>
            </a:r>
          </a:p>
          <a:p>
            <a:pPr lvl="1"/>
            <a:r>
              <a:rPr lang="en-US" altLang="zh-CN" sz="2000" dirty="0" smtClean="0">
                <a:latin typeface="Arial" pitchFamily="34" charset="0"/>
                <a:ea typeface="Segoe UI Symbol" pitchFamily="34" charset="0"/>
                <a:cs typeface="Arial" pitchFamily="34" charset="0"/>
              </a:rPr>
              <a:t>A </a:t>
            </a:r>
            <a:r>
              <a:rPr lang="en-US" altLang="zh-CN" sz="2000" dirty="0">
                <a:latin typeface="Arial" pitchFamily="34" charset="0"/>
                <a:ea typeface="Segoe UI Symbol" pitchFamily="34" charset="0"/>
                <a:cs typeface="Arial" pitchFamily="34" charset="0"/>
              </a:rPr>
              <a:t>collection of grid cells on the map</a:t>
            </a:r>
          </a:p>
          <a:p>
            <a:r>
              <a:rPr lang="en-US" altLang="zh-CN" sz="2400" dirty="0">
                <a:latin typeface="Arial" pitchFamily="34" charset="0"/>
                <a:ea typeface="Segoe UI Symbol" pitchFamily="34" charset="0"/>
                <a:cs typeface="Arial" pitchFamily="34" charset="0"/>
              </a:rPr>
              <a:t>Topology, </a:t>
            </a:r>
            <a:r>
              <a:rPr lang="el-GR" altLang="zh-CN" sz="2400" dirty="0">
                <a:latin typeface="Arial" pitchFamily="34" charset="0"/>
                <a:ea typeface="Segoe UI Symbol" pitchFamily="34" charset="0"/>
                <a:cs typeface="Arial" pitchFamily="34" charset="0"/>
              </a:rPr>
              <a:t>ω</a:t>
            </a:r>
            <a:endParaRPr lang="en-US" altLang="zh-CN" sz="2400" dirty="0">
              <a:latin typeface="Arial" pitchFamily="34" charset="0"/>
              <a:ea typeface="Segoe UI Symbol" pitchFamily="34" charset="0"/>
              <a:cs typeface="Arial" pitchFamily="34" charset="0"/>
            </a:endParaRPr>
          </a:p>
          <a:p>
            <a:pPr lvl="1"/>
            <a:r>
              <a:rPr lang="en-US" altLang="zh-CN" sz="2000" dirty="0">
                <a:latin typeface="Arial" pitchFamily="34" charset="0"/>
                <a:ea typeface="Segoe UI Symbol" pitchFamily="34" charset="0"/>
                <a:cs typeface="Arial" pitchFamily="34" charset="0"/>
              </a:rPr>
              <a:t>R</a:t>
            </a:r>
            <a:r>
              <a:rPr lang="en-US" altLang="zh-CN" sz="2000" dirty="0" smtClean="0">
                <a:latin typeface="Arial" pitchFamily="34" charset="0"/>
                <a:ea typeface="Segoe UI Symbol" pitchFamily="34" charset="0"/>
                <a:cs typeface="Arial" pitchFamily="34" charset="0"/>
              </a:rPr>
              <a:t>elationships </a:t>
            </a:r>
            <a:r>
              <a:rPr lang="en-US" altLang="zh-CN" sz="2000" dirty="0">
                <a:latin typeface="Arial" pitchFamily="34" charset="0"/>
                <a:ea typeface="Segoe UI Symbol" pitchFamily="34" charset="0"/>
                <a:cs typeface="Arial" pitchFamily="34" charset="0"/>
              </a:rPr>
              <a:t>between moving objects and roads</a:t>
            </a:r>
          </a:p>
          <a:p>
            <a:r>
              <a:rPr lang="en-US" altLang="zh-CN" sz="2400" dirty="0">
                <a:latin typeface="Arial" pitchFamily="34" charset="0"/>
                <a:ea typeface="Segoe UI Symbol" pitchFamily="34" charset="0"/>
                <a:cs typeface="Arial" pitchFamily="34" charset="0"/>
              </a:rPr>
              <a:t>Road-based Query</a:t>
            </a:r>
          </a:p>
          <a:p>
            <a:pPr lvl="1"/>
            <a:r>
              <a:rPr lang="en-US" altLang="zh-CN" sz="2000" dirty="0">
                <a:latin typeface="Arial" pitchFamily="34" charset="0"/>
                <a:ea typeface="Segoe UI Symbol" pitchFamily="34" charset="0"/>
                <a:cs typeface="Arial" pitchFamily="34" charset="0"/>
              </a:rPr>
              <a:t>S</a:t>
            </a:r>
            <a:r>
              <a:rPr lang="en-US" altLang="zh-CN" sz="2000" dirty="0" smtClean="0">
                <a:latin typeface="Arial" pitchFamily="34" charset="0"/>
                <a:ea typeface="Segoe UI Symbol" pitchFamily="34" charset="0"/>
                <a:cs typeface="Arial" pitchFamily="34" charset="0"/>
              </a:rPr>
              <a:t>earch </a:t>
            </a:r>
            <a:r>
              <a:rPr lang="en-US" altLang="zh-CN" sz="2000" dirty="0">
                <a:latin typeface="Arial" pitchFamily="34" charset="0"/>
                <a:ea typeface="Segoe UI Symbol" pitchFamily="34" charset="0"/>
                <a:cs typeface="Arial" pitchFamily="34" charset="0"/>
              </a:rPr>
              <a:t>on a trajectory corpus </a:t>
            </a:r>
            <a:endParaRPr lang="en-US" altLang="zh-CN" sz="2000" dirty="0" smtClean="0">
              <a:latin typeface="Arial" pitchFamily="34" charset="0"/>
              <a:ea typeface="Segoe UI Symbol" pitchFamily="34" charset="0"/>
              <a:cs typeface="Arial" pitchFamily="34" charset="0"/>
            </a:endParaRPr>
          </a:p>
          <a:p>
            <a:pPr marL="457200" lvl="1" indent="0">
              <a:buNone/>
            </a:pPr>
            <a:r>
              <a:rPr lang="en-US" altLang="zh-CN" sz="2000" dirty="0" smtClean="0">
                <a:latin typeface="Arial" pitchFamily="34" charset="0"/>
                <a:ea typeface="Segoe UI Symbol" pitchFamily="34" charset="0"/>
                <a:cs typeface="Arial" pitchFamily="34" charset="0"/>
              </a:rPr>
              <a:t>    in </a:t>
            </a:r>
            <a:r>
              <a:rPr lang="en-US" altLang="zh-CN" sz="2000" i="1" dirty="0">
                <a:latin typeface="Arial" pitchFamily="34" charset="0"/>
                <a:ea typeface="Segoe UI Symbol" pitchFamily="34" charset="0"/>
                <a:cs typeface="Arial" pitchFamily="34" charset="0"/>
              </a:rPr>
              <a:t>R</a:t>
            </a:r>
            <a:r>
              <a:rPr lang="en-US" altLang="zh-CN" sz="2000" dirty="0">
                <a:latin typeface="Arial" pitchFamily="34" charset="0"/>
                <a:ea typeface="Segoe UI Symbol" pitchFamily="34" charset="0"/>
                <a:cs typeface="Arial" pitchFamily="34" charset="0"/>
              </a:rPr>
              <a:t> and [t</a:t>
            </a:r>
            <a:r>
              <a:rPr lang="en-US" altLang="zh-CN" sz="1200" dirty="0"/>
              <a:t>0</a:t>
            </a:r>
            <a:r>
              <a:rPr lang="en-US" altLang="zh-CN" sz="2000" dirty="0">
                <a:latin typeface="Arial" pitchFamily="34" charset="0"/>
                <a:ea typeface="Segoe UI Symbol" pitchFamily="34" charset="0"/>
                <a:cs typeface="Arial" pitchFamily="34" charset="0"/>
              </a:rPr>
              <a:t>, t</a:t>
            </a:r>
            <a:r>
              <a:rPr lang="en-US" altLang="zh-CN" sz="1200" dirty="0">
                <a:latin typeface="Arial" pitchFamily="34" charset="0"/>
                <a:ea typeface="Segoe UI Symbol" pitchFamily="34" charset="0"/>
                <a:cs typeface="Arial" pitchFamily="34" charset="0"/>
              </a:rPr>
              <a:t>1</a:t>
            </a:r>
            <a:r>
              <a:rPr lang="en-US" altLang="zh-CN" sz="2000" dirty="0">
                <a:latin typeface="Arial" pitchFamily="34" charset="0"/>
                <a:ea typeface="Segoe UI Symbol" pitchFamily="34" charset="0"/>
                <a:cs typeface="Arial" pitchFamily="34" charset="0"/>
              </a:rPr>
              <a:t>]</a:t>
            </a:r>
          </a:p>
          <a:p>
            <a:pPr lvl="1"/>
            <a:r>
              <a:rPr lang="en-US" altLang="zh-CN" sz="2000" dirty="0">
                <a:latin typeface="Arial" pitchFamily="34" charset="0"/>
                <a:ea typeface="Segoe UI Symbol" pitchFamily="34" charset="0"/>
                <a:cs typeface="Arial" pitchFamily="34" charset="0"/>
              </a:rPr>
              <a:t>R</a:t>
            </a:r>
            <a:r>
              <a:rPr lang="en-US" altLang="zh-CN" sz="2000" dirty="0" smtClean="0">
                <a:latin typeface="Arial" pitchFamily="34" charset="0"/>
                <a:ea typeface="Segoe UI Symbol" pitchFamily="34" charset="0"/>
                <a:cs typeface="Arial" pitchFamily="34" charset="0"/>
              </a:rPr>
              <a:t>eturns </a:t>
            </a:r>
            <a:r>
              <a:rPr lang="en-US" altLang="zh-CN" sz="2000" dirty="0">
                <a:latin typeface="Arial" pitchFamily="34" charset="0"/>
                <a:ea typeface="Segoe UI Symbol" pitchFamily="34" charset="0"/>
                <a:cs typeface="Arial" pitchFamily="34" charset="0"/>
              </a:rPr>
              <a:t>trips with </a:t>
            </a:r>
            <a:r>
              <a:rPr lang="el-GR" altLang="zh-CN" sz="2000" dirty="0">
                <a:latin typeface="Arial" pitchFamily="34" charset="0"/>
                <a:ea typeface="Segoe UI Symbol" pitchFamily="34" charset="0"/>
                <a:cs typeface="Arial" pitchFamily="34" charset="0"/>
              </a:rPr>
              <a:t>ω</a:t>
            </a:r>
            <a:endParaRPr lang="en-US" altLang="zh-CN" sz="2000" dirty="0">
              <a:latin typeface="Arial" pitchFamily="34" charset="0"/>
              <a:ea typeface="Segoe UI Symbol" pitchFamily="34" charset="0"/>
              <a:cs typeface="Arial" pitchFamily="34" charset="0"/>
            </a:endParaRPr>
          </a:p>
        </p:txBody>
      </p:sp>
      <p:pic>
        <p:nvPicPr>
          <p:cNvPr id="2050" name="Picture 2" descr="E:\research\vis2014\paper\figures\topology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570" y="3257550"/>
            <a:ext cx="4443941"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242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latin typeface="Arial" pitchFamily="34" charset="0"/>
                <a:ea typeface="Segoe UI Symbol" pitchFamily="34" charset="0"/>
                <a:cs typeface="Arial" pitchFamily="34" charset="0"/>
              </a:rPr>
              <a:t>TripHash</a:t>
            </a:r>
            <a:r>
              <a:rPr lang="en-US" altLang="zh-CN" dirty="0" smtClean="0">
                <a:latin typeface="Arial" pitchFamily="34" charset="0"/>
                <a:ea typeface="Segoe UI Symbol" pitchFamily="34" charset="0"/>
                <a:cs typeface="Arial" pitchFamily="34" charset="0"/>
              </a:rPr>
              <a:t> Index</a:t>
            </a:r>
            <a:endParaRPr lang="zh-CN" altLang="en-US" dirty="0"/>
          </a:p>
        </p:txBody>
      </p:sp>
      <p:sp>
        <p:nvSpPr>
          <p:cNvPr id="3" name="内容占位符 2"/>
          <p:cNvSpPr>
            <a:spLocks noGrp="1"/>
          </p:cNvSpPr>
          <p:nvPr>
            <p:ph idx="1"/>
          </p:nvPr>
        </p:nvSpPr>
        <p:spPr>
          <a:xfrm>
            <a:off x="228600" y="1200151"/>
            <a:ext cx="3015300" cy="3276599"/>
          </a:xfrm>
        </p:spPr>
        <p:txBody>
          <a:bodyPr>
            <a:normAutofit/>
          </a:bodyPr>
          <a:lstStyle/>
          <a:p>
            <a:r>
              <a:rPr lang="en-US" altLang="zh-CN" sz="2000" dirty="0" smtClean="0">
                <a:latin typeface="Arial" pitchFamily="34" charset="0"/>
                <a:ea typeface="Segoe UI Symbol" pitchFamily="34" charset="0"/>
                <a:cs typeface="Arial" pitchFamily="34" charset="0"/>
              </a:rPr>
              <a:t>Spatial space</a:t>
            </a:r>
          </a:p>
          <a:p>
            <a:pPr lvl="1"/>
            <a:r>
              <a:rPr lang="en-US" altLang="zh-CN" sz="1800" dirty="0" smtClean="0">
                <a:latin typeface="Arial" pitchFamily="34" charset="0"/>
                <a:ea typeface="Segoe UI Symbol" pitchFamily="34" charset="0"/>
                <a:cs typeface="Arial" pitchFamily="34" charset="0"/>
              </a:rPr>
              <a:t>The </a:t>
            </a:r>
            <a:r>
              <a:rPr lang="en-US" altLang="zh-CN" sz="1800" dirty="0">
                <a:latin typeface="Arial" pitchFamily="34" charset="0"/>
                <a:ea typeface="Segoe UI Symbol" pitchFamily="34" charset="0"/>
                <a:cs typeface="Arial" pitchFamily="34" charset="0"/>
              </a:rPr>
              <a:t>map is gridded </a:t>
            </a:r>
            <a:endParaRPr lang="en-US" altLang="zh-CN" sz="1800" dirty="0" smtClean="0">
              <a:latin typeface="Arial" pitchFamily="34" charset="0"/>
              <a:ea typeface="Segoe UI Symbol" pitchFamily="34" charset="0"/>
              <a:cs typeface="Arial" pitchFamily="34" charset="0"/>
            </a:endParaRPr>
          </a:p>
          <a:p>
            <a:r>
              <a:rPr lang="en-US" altLang="zh-CN" sz="2000" dirty="0" smtClean="0">
                <a:latin typeface="Arial" pitchFamily="34" charset="0"/>
                <a:ea typeface="Segoe UI Symbol" pitchFamily="34" charset="0"/>
                <a:cs typeface="Arial" pitchFamily="34" charset="0"/>
              </a:rPr>
              <a:t>Temporal space</a:t>
            </a:r>
          </a:p>
          <a:p>
            <a:pPr lvl="1"/>
            <a:r>
              <a:rPr lang="en-US" altLang="zh-CN" sz="1800" dirty="0" smtClean="0">
                <a:latin typeface="Arial" pitchFamily="34" charset="0"/>
                <a:ea typeface="Segoe UI Symbol" pitchFamily="34" charset="0"/>
                <a:cs typeface="Arial" pitchFamily="34" charset="0"/>
              </a:rPr>
              <a:t>Two </a:t>
            </a:r>
            <a:r>
              <a:rPr lang="en-US" altLang="zh-CN" sz="1800" dirty="0">
                <a:latin typeface="Arial" pitchFamily="34" charset="0"/>
                <a:ea typeface="Segoe UI Symbol" pitchFamily="34" charset="0"/>
                <a:cs typeface="Arial" pitchFamily="34" charset="0"/>
              </a:rPr>
              <a:t>neighbor points of a trip </a:t>
            </a:r>
            <a:r>
              <a:rPr lang="en-US" altLang="zh-CN" sz="1800" dirty="0" smtClean="0">
                <a:latin typeface="Arial" pitchFamily="34" charset="0"/>
                <a:ea typeface="Segoe UI Symbol" pitchFamily="34" charset="0"/>
                <a:cs typeface="Arial" pitchFamily="34" charset="0"/>
              </a:rPr>
              <a:t>connect </a:t>
            </a:r>
            <a:r>
              <a:rPr lang="en-US" altLang="zh-CN" sz="1800" dirty="0">
                <a:latin typeface="Arial" pitchFamily="34" charset="0"/>
                <a:ea typeface="Segoe UI Symbol" pitchFamily="34" charset="0"/>
                <a:cs typeface="Arial" pitchFamily="34" charset="0"/>
              </a:rPr>
              <a:t>each </a:t>
            </a:r>
            <a:r>
              <a:rPr lang="en-US" altLang="zh-CN" sz="1800" dirty="0" smtClean="0">
                <a:latin typeface="Arial" pitchFamily="34" charset="0"/>
                <a:ea typeface="Segoe UI Symbol" pitchFamily="34" charset="0"/>
                <a:cs typeface="Arial" pitchFamily="34" charset="0"/>
              </a:rPr>
              <a:t>other</a:t>
            </a:r>
          </a:p>
          <a:p>
            <a:r>
              <a:rPr lang="en-US" altLang="zh-CN" sz="1800" dirty="0" smtClean="0">
                <a:latin typeface="Arial" pitchFamily="34" charset="0"/>
                <a:ea typeface="Segoe UI Symbol" pitchFamily="34" charset="0"/>
                <a:cs typeface="Arial" pitchFamily="34" charset="0"/>
              </a:rPr>
              <a:t>A bidirectional linking hash index</a:t>
            </a:r>
          </a:p>
          <a:p>
            <a:pPr lvl="2"/>
            <a:endParaRPr lang="en-US" altLang="zh-CN" sz="1800" dirty="0">
              <a:latin typeface="Arial" pitchFamily="34" charset="0"/>
              <a:ea typeface="Segoe UI Symbol" pitchFamily="34" charset="0"/>
              <a:cs typeface="Arial" pitchFamily="34" charset="0"/>
            </a:endParaRPr>
          </a:p>
        </p:txBody>
      </p:sp>
      <p:pic>
        <p:nvPicPr>
          <p:cNvPr id="3074" name="Picture 2" descr="E:\research\vis2014\paper\figures\tripha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581150"/>
            <a:ext cx="59001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877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Trip Query Modes</a:t>
            </a:r>
            <a:endParaRPr lang="zh-CN" altLang="en-US" dirty="0"/>
          </a:p>
        </p:txBody>
      </p:sp>
      <p:sp>
        <p:nvSpPr>
          <p:cNvPr id="3" name="内容占位符 2"/>
          <p:cNvSpPr>
            <a:spLocks noGrp="1"/>
          </p:cNvSpPr>
          <p:nvPr>
            <p:ph idx="1"/>
          </p:nvPr>
        </p:nvSpPr>
        <p:spPr>
          <a:xfrm>
            <a:off x="381000" y="1084326"/>
            <a:ext cx="8229600" cy="3394472"/>
          </a:xfrm>
        </p:spPr>
        <p:txBody>
          <a:bodyPr/>
          <a:lstStyle/>
          <a:p>
            <a:r>
              <a:rPr lang="en-US" altLang="zh-CN" sz="2000" dirty="0">
                <a:latin typeface="Arial" pitchFamily="34" charset="0"/>
                <a:cs typeface="Arial" pitchFamily="34" charset="0"/>
              </a:rPr>
              <a:t>Find T</a:t>
            </a:r>
            <a:r>
              <a:rPr lang="en-US" altLang="zh-CN" sz="2000" dirty="0" smtClean="0">
                <a:latin typeface="Arial" pitchFamily="34" charset="0"/>
                <a:cs typeface="Arial" pitchFamily="34" charset="0"/>
              </a:rPr>
              <a:t>rips </a:t>
            </a:r>
            <a:r>
              <a:rPr lang="en-US" altLang="zh-CN" sz="2000" dirty="0">
                <a:latin typeface="Arial" pitchFamily="34" charset="0"/>
                <a:cs typeface="Arial" pitchFamily="34" charset="0"/>
              </a:rPr>
              <a:t>in a </a:t>
            </a:r>
            <a:r>
              <a:rPr lang="en-US" altLang="zh-CN" sz="2000" dirty="0" smtClean="0">
                <a:latin typeface="Arial" pitchFamily="34" charset="0"/>
                <a:cs typeface="Arial" pitchFamily="34" charset="0"/>
              </a:rPr>
              <a:t>Road</a:t>
            </a:r>
            <a:endParaRPr lang="en-US" altLang="zh-CN" sz="2000" dirty="0">
              <a:latin typeface="Arial" pitchFamily="34" charset="0"/>
              <a:cs typeface="Arial" pitchFamily="34" charset="0"/>
            </a:endParaRPr>
          </a:p>
          <a:p>
            <a:pPr lvl="1"/>
            <a:r>
              <a:rPr lang="en-US" altLang="zh-CN" sz="1600" dirty="0" smtClean="0">
                <a:latin typeface="Arial" pitchFamily="34" charset="0"/>
                <a:cs typeface="Arial" pitchFamily="34" charset="0"/>
              </a:rPr>
              <a:t>Returns trips passing all or a part of selected cells        </a:t>
            </a:r>
          </a:p>
          <a:p>
            <a:r>
              <a:rPr lang="en-US" altLang="zh-CN" sz="2000" dirty="0">
                <a:latin typeface="Arial" pitchFamily="34" charset="0"/>
                <a:cs typeface="Arial" pitchFamily="34" charset="0"/>
              </a:rPr>
              <a:t>F</a:t>
            </a:r>
            <a:r>
              <a:rPr lang="en-US" altLang="zh-CN" sz="2000" dirty="0" smtClean="0">
                <a:latin typeface="Arial" pitchFamily="34" charset="0"/>
                <a:cs typeface="Arial" pitchFamily="34" charset="0"/>
              </a:rPr>
              <a:t>ind </a:t>
            </a:r>
            <a:r>
              <a:rPr lang="en-US" altLang="zh-CN" sz="2000" dirty="0">
                <a:latin typeface="Arial" pitchFamily="34" charset="0"/>
                <a:cs typeface="Arial" pitchFamily="34" charset="0"/>
              </a:rPr>
              <a:t>E</a:t>
            </a:r>
            <a:r>
              <a:rPr lang="en-US" altLang="zh-CN" sz="2000" dirty="0" smtClean="0">
                <a:latin typeface="Arial" pitchFamily="34" charset="0"/>
                <a:cs typeface="Arial" pitchFamily="34" charset="0"/>
              </a:rPr>
              <a:t>ntire </a:t>
            </a:r>
            <a:r>
              <a:rPr lang="en-US" altLang="zh-CN" sz="2000" dirty="0">
                <a:latin typeface="Arial" pitchFamily="34" charset="0"/>
                <a:cs typeface="Arial" pitchFamily="34" charset="0"/>
              </a:rPr>
              <a:t>T</a:t>
            </a:r>
            <a:r>
              <a:rPr lang="en-US" altLang="zh-CN" sz="2000" dirty="0" smtClean="0">
                <a:latin typeface="Arial" pitchFamily="34" charset="0"/>
                <a:cs typeface="Arial" pitchFamily="34" charset="0"/>
              </a:rPr>
              <a:t>rips</a:t>
            </a:r>
            <a:endParaRPr lang="en-US" altLang="zh-CN" sz="2000" dirty="0">
              <a:latin typeface="Arial" pitchFamily="34" charset="0"/>
              <a:cs typeface="Arial" pitchFamily="34" charset="0"/>
            </a:endParaRPr>
          </a:p>
          <a:p>
            <a:pPr lvl="1"/>
            <a:r>
              <a:rPr lang="en-US" altLang="zh-CN" sz="1600" dirty="0" smtClean="0">
                <a:latin typeface="Arial" pitchFamily="34" charset="0"/>
                <a:cs typeface="Arial" pitchFamily="34" charset="0"/>
              </a:rPr>
              <a:t>Returns entire trips of the last query result </a:t>
            </a:r>
          </a:p>
          <a:p>
            <a:endParaRPr lang="en-US" altLang="zh-CN" dirty="0" smtClean="0"/>
          </a:p>
        </p:txBody>
      </p:sp>
      <p:sp>
        <p:nvSpPr>
          <p:cNvPr id="9" name="矩形 8"/>
          <p:cNvSpPr/>
          <p:nvPr/>
        </p:nvSpPr>
        <p:spPr>
          <a:xfrm>
            <a:off x="2057400" y="3943350"/>
            <a:ext cx="762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352800" y="3943350"/>
            <a:ext cx="762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209800" y="4098036"/>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514600" y="41719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810000" y="4126992"/>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648200" y="3943350"/>
            <a:ext cx="762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943600" y="3943350"/>
            <a:ext cx="762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5105400" y="41719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062472" y="41719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378708" y="2858257"/>
            <a:ext cx="762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5908" y="32575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2286000" y="44005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581400" y="4413504"/>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479292" y="4059936"/>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4800600" y="4367022"/>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888992" y="4007358"/>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06924" y="445770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272784" y="4418838"/>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400800" y="40957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3553968" y="302895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94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CDCDEE"/>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1"/>
                                        </p:tgtEl>
                                        <p:attrNameLst>
                                          <p:attrName>fillcolor</p:attrName>
                                        </p:attrNameLst>
                                      </p:cBhvr>
                                      <p:to>
                                        <a:srgbClr val="CDCDEE"/>
                                      </p:to>
                                    </p:animClr>
                                    <p:set>
                                      <p:cBhvr>
                                        <p:cTn id="11" dur="2000" fill="hold"/>
                                        <p:tgtEl>
                                          <p:spTgt spid="11"/>
                                        </p:tgtEl>
                                        <p:attrNameLst>
                                          <p:attrName>fill.type</p:attrName>
                                        </p:attrNameLst>
                                      </p:cBhvr>
                                      <p:to>
                                        <p:strVal val="solid"/>
                                      </p:to>
                                    </p:set>
                                    <p:set>
                                      <p:cBhvr>
                                        <p:cTn id="12" dur="2000" fill="hold"/>
                                        <p:tgtEl>
                                          <p:spTgt spid="1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2"/>
                                        </p:tgtEl>
                                        <p:attrNameLst>
                                          <p:attrName>fillcolor</p:attrName>
                                        </p:attrNameLst>
                                      </p:cBhvr>
                                      <p:to>
                                        <a:srgbClr val="CDCDEE"/>
                                      </p:to>
                                    </p:animClr>
                                    <p:set>
                                      <p:cBhvr>
                                        <p:cTn id="15" dur="2000" fill="hold"/>
                                        <p:tgtEl>
                                          <p:spTgt spid="22"/>
                                        </p:tgtEl>
                                        <p:attrNameLst>
                                          <p:attrName>fill.type</p:attrName>
                                        </p:attrNameLst>
                                      </p:cBhvr>
                                      <p:to>
                                        <p:strVal val="solid"/>
                                      </p:to>
                                    </p:set>
                                    <p:set>
                                      <p:cBhvr>
                                        <p:cTn id="16" dur="2000" fill="hold"/>
                                        <p:tgtEl>
                                          <p:spTgt spid="22"/>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23"/>
                                        </p:tgtEl>
                                        <p:attrNameLst>
                                          <p:attrName>fillcolor</p:attrName>
                                        </p:attrNameLst>
                                      </p:cBhvr>
                                      <p:to>
                                        <a:srgbClr val="CDCDEE"/>
                                      </p:to>
                                    </p:animClr>
                                    <p:set>
                                      <p:cBhvr>
                                        <p:cTn id="19" dur="2000" fill="hold"/>
                                        <p:tgtEl>
                                          <p:spTgt spid="23"/>
                                        </p:tgtEl>
                                        <p:attrNameLst>
                                          <p:attrName>fill.type</p:attrName>
                                        </p:attrNameLst>
                                      </p:cBhvr>
                                      <p:to>
                                        <p:strVal val="solid"/>
                                      </p:to>
                                    </p:set>
                                    <p:set>
                                      <p:cBhvr>
                                        <p:cTn id="20"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Arial" pitchFamily="34" charset="0"/>
                <a:ea typeface="Segoe UI Symbol" pitchFamily="34" charset="0"/>
                <a:cs typeface="Arial" pitchFamily="34" charset="0"/>
              </a:rPr>
              <a:t>Trip Query </a:t>
            </a:r>
            <a:r>
              <a:rPr lang="en-US" altLang="zh-CN" dirty="0">
                <a:latin typeface="Arial" pitchFamily="34" charset="0"/>
                <a:ea typeface="Segoe UI Symbol" pitchFamily="34" charset="0"/>
                <a:cs typeface="Arial" pitchFamily="34" charset="0"/>
              </a:rPr>
              <a:t>M</a:t>
            </a:r>
            <a:r>
              <a:rPr lang="en-US" altLang="zh-CN" dirty="0" smtClean="0">
                <a:latin typeface="Arial" pitchFamily="34" charset="0"/>
                <a:ea typeface="Segoe UI Symbol" pitchFamily="34" charset="0"/>
                <a:cs typeface="Arial" pitchFamily="34" charset="0"/>
              </a:rPr>
              <a:t>odes</a:t>
            </a:r>
            <a:endParaRPr lang="en-US" altLang="zh-CN" dirty="0">
              <a:latin typeface="Arial" pitchFamily="34" charset="0"/>
              <a:ea typeface="Segoe UI Symbol" pitchFamily="34" charset="0"/>
              <a:cs typeface="Arial" pitchFamily="34" charset="0"/>
            </a:endParaRPr>
          </a:p>
        </p:txBody>
      </p:sp>
      <p:sp>
        <p:nvSpPr>
          <p:cNvPr id="3" name="内容占位符 2"/>
          <p:cNvSpPr>
            <a:spLocks noGrp="1"/>
          </p:cNvSpPr>
          <p:nvPr>
            <p:ph idx="1"/>
          </p:nvPr>
        </p:nvSpPr>
        <p:spPr>
          <a:xfrm>
            <a:off x="381000" y="1086845"/>
            <a:ext cx="8229600" cy="3394472"/>
          </a:xfrm>
          <a:ln>
            <a:noFill/>
          </a:ln>
        </p:spPr>
        <p:txBody>
          <a:bodyPr/>
          <a:lstStyle/>
          <a:p>
            <a:r>
              <a:rPr lang="en-US" altLang="zh-CN" sz="2000" dirty="0">
                <a:latin typeface="Arial" pitchFamily="34" charset="0"/>
                <a:cs typeface="Arial" pitchFamily="34" charset="0"/>
              </a:rPr>
              <a:t>Find Trips in a Road</a:t>
            </a:r>
          </a:p>
          <a:p>
            <a:pPr lvl="1"/>
            <a:r>
              <a:rPr lang="en-US" altLang="zh-CN" sz="1600" dirty="0" smtClean="0">
                <a:latin typeface="Arial" pitchFamily="34" charset="0"/>
                <a:cs typeface="Arial" pitchFamily="34" charset="0"/>
              </a:rPr>
              <a:t>Returns trips passing all or a part of selected cells        </a:t>
            </a:r>
          </a:p>
          <a:p>
            <a:r>
              <a:rPr lang="en-US" altLang="zh-CN" sz="2000" dirty="0">
                <a:latin typeface="Arial" pitchFamily="34" charset="0"/>
                <a:cs typeface="Arial" pitchFamily="34" charset="0"/>
              </a:rPr>
              <a:t>Find Entire Trips</a:t>
            </a:r>
          </a:p>
          <a:p>
            <a:pPr lvl="1"/>
            <a:r>
              <a:rPr lang="en-US" altLang="zh-CN" sz="1600" dirty="0" smtClean="0">
                <a:latin typeface="Arial" pitchFamily="34" charset="0"/>
                <a:cs typeface="Arial" pitchFamily="34" charset="0"/>
              </a:rPr>
              <a:t>Returns entire trips of the last query result </a:t>
            </a:r>
          </a:p>
          <a:p>
            <a:endParaRPr lang="en-US" altLang="zh-CN" dirty="0" smtClean="0"/>
          </a:p>
        </p:txBody>
      </p:sp>
      <p:sp>
        <p:nvSpPr>
          <p:cNvPr id="9" name="矩形 8"/>
          <p:cNvSpPr/>
          <p:nvPr/>
        </p:nvSpPr>
        <p:spPr>
          <a:xfrm>
            <a:off x="2057400" y="3961643"/>
            <a:ext cx="762000" cy="685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352800" y="3961643"/>
            <a:ext cx="762000" cy="685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209800" y="4116329"/>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514600" y="4190243"/>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02764" y="4418843"/>
            <a:ext cx="76200" cy="76200"/>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2378964" y="4360931"/>
            <a:ext cx="1168908" cy="87630"/>
          </a:xfrm>
          <a:custGeom>
            <a:avLst/>
            <a:gdLst>
              <a:gd name="connsiteX0" fmla="*/ 0 w 1158240"/>
              <a:gd name="connsiteY0" fmla="*/ 118872 h 118872"/>
              <a:gd name="connsiteX1" fmla="*/ 323088 w 1158240"/>
              <a:gd name="connsiteY1" fmla="*/ 9144 h 118872"/>
              <a:gd name="connsiteX2" fmla="*/ 798576 w 1158240"/>
              <a:gd name="connsiteY2" fmla="*/ 15240 h 118872"/>
              <a:gd name="connsiteX3" fmla="*/ 1158240 w 1158240"/>
              <a:gd name="connsiteY3" fmla="*/ 88392 h 118872"/>
              <a:gd name="connsiteX4" fmla="*/ 1158240 w 1158240"/>
              <a:gd name="connsiteY4" fmla="*/ 88392 h 11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 h="118872">
                <a:moveTo>
                  <a:pt x="0" y="118872"/>
                </a:moveTo>
                <a:cubicBezTo>
                  <a:pt x="94996" y="72644"/>
                  <a:pt x="189992" y="26416"/>
                  <a:pt x="323088" y="9144"/>
                </a:cubicBezTo>
                <a:cubicBezTo>
                  <a:pt x="456184" y="-8128"/>
                  <a:pt x="659384" y="2032"/>
                  <a:pt x="798576" y="15240"/>
                </a:cubicBezTo>
                <a:cubicBezTo>
                  <a:pt x="937768" y="28448"/>
                  <a:pt x="1158240" y="88392"/>
                  <a:pt x="1158240" y="88392"/>
                </a:cubicBezTo>
                <a:lnTo>
                  <a:pt x="1158240" y="88392"/>
                </a:lnTo>
              </a:path>
            </a:pathLst>
          </a:custGeom>
          <a:ln>
            <a:solidFill>
              <a:srgbClr val="FF9933"/>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椭圆 18"/>
          <p:cNvSpPr/>
          <p:nvPr/>
        </p:nvSpPr>
        <p:spPr>
          <a:xfrm>
            <a:off x="3505200" y="4031747"/>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569208" y="4406651"/>
            <a:ext cx="76200" cy="76200"/>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810000" y="4145285"/>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648200" y="3961643"/>
            <a:ext cx="762000" cy="685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943600" y="3961643"/>
            <a:ext cx="762000" cy="685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907280" y="4007363"/>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5105400" y="4190243"/>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800600" y="4342643"/>
            <a:ext cx="76200" cy="76200"/>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062472" y="4190243"/>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300216" y="4437131"/>
            <a:ext cx="76200" cy="76200"/>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400800" y="4114043"/>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105400" y="4495043"/>
            <a:ext cx="76200" cy="76200"/>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5196840" y="4453134"/>
            <a:ext cx="1091184" cy="80009"/>
          </a:xfrm>
          <a:custGeom>
            <a:avLst/>
            <a:gdLst>
              <a:gd name="connsiteX0" fmla="*/ 0 w 1091184"/>
              <a:gd name="connsiteY0" fmla="*/ 126969 h 126969"/>
              <a:gd name="connsiteX1" fmla="*/ 457200 w 1091184"/>
              <a:gd name="connsiteY1" fmla="*/ 11145 h 126969"/>
              <a:gd name="connsiteX2" fmla="*/ 1091184 w 1091184"/>
              <a:gd name="connsiteY2" fmla="*/ 11145 h 126969"/>
            </a:gdLst>
            <a:ahLst/>
            <a:cxnLst>
              <a:cxn ang="0">
                <a:pos x="connsiteX0" y="connsiteY0"/>
              </a:cxn>
              <a:cxn ang="0">
                <a:pos x="connsiteX1" y="connsiteY1"/>
              </a:cxn>
              <a:cxn ang="0">
                <a:pos x="connsiteX2" y="connsiteY2"/>
              </a:cxn>
            </a:cxnLst>
            <a:rect l="l" t="t" r="r" b="b"/>
            <a:pathLst>
              <a:path w="1091184" h="126969">
                <a:moveTo>
                  <a:pt x="0" y="126969"/>
                </a:moveTo>
                <a:cubicBezTo>
                  <a:pt x="137668" y="78709"/>
                  <a:pt x="275336" y="30449"/>
                  <a:pt x="457200" y="11145"/>
                </a:cubicBezTo>
                <a:cubicBezTo>
                  <a:pt x="639064" y="-8159"/>
                  <a:pt x="865124" y="1493"/>
                  <a:pt x="1091184" y="11145"/>
                </a:cubicBezTo>
              </a:path>
            </a:pathLst>
          </a:custGeom>
          <a:noFill/>
          <a:ln>
            <a:solidFill>
              <a:srgbClr val="FF9933"/>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4" name="直接箭头连接符 33"/>
          <p:cNvCxnSpPr>
            <a:endCxn id="32" idx="1"/>
          </p:cNvCxnSpPr>
          <p:nvPr/>
        </p:nvCxnSpPr>
        <p:spPr>
          <a:xfrm>
            <a:off x="4876800" y="4380743"/>
            <a:ext cx="239759" cy="125459"/>
          </a:xfrm>
          <a:prstGeom prst="straightConnector1">
            <a:avLst/>
          </a:prstGeom>
          <a:ln>
            <a:solidFill>
              <a:srgbClr val="FF9933"/>
            </a:solidFill>
            <a:tailEnd type="stealth"/>
          </a:ln>
        </p:spPr>
        <p:style>
          <a:lnRef idx="1">
            <a:schemeClr val="accent1"/>
          </a:lnRef>
          <a:fillRef idx="0">
            <a:schemeClr val="accent1"/>
          </a:fillRef>
          <a:effectRef idx="0">
            <a:schemeClr val="accent1"/>
          </a:effectRef>
          <a:fontRef idx="minor">
            <a:schemeClr val="tx1"/>
          </a:fontRef>
        </p:style>
      </p:cxnSp>
      <p:sp>
        <p:nvSpPr>
          <p:cNvPr id="35" name="任意多边形 34"/>
          <p:cNvSpPr/>
          <p:nvPr/>
        </p:nvSpPr>
        <p:spPr>
          <a:xfrm>
            <a:off x="3657600" y="4343751"/>
            <a:ext cx="1143000" cy="75092"/>
          </a:xfrm>
          <a:custGeom>
            <a:avLst/>
            <a:gdLst>
              <a:gd name="connsiteX0" fmla="*/ 0 w 1194816"/>
              <a:gd name="connsiteY0" fmla="*/ 94142 h 94142"/>
              <a:gd name="connsiteX1" fmla="*/ 414528 w 1194816"/>
              <a:gd name="connsiteY1" fmla="*/ 2702 h 94142"/>
              <a:gd name="connsiteX2" fmla="*/ 1194816 w 1194816"/>
              <a:gd name="connsiteY2" fmla="*/ 33182 h 94142"/>
            </a:gdLst>
            <a:ahLst/>
            <a:cxnLst>
              <a:cxn ang="0">
                <a:pos x="connsiteX0" y="connsiteY0"/>
              </a:cxn>
              <a:cxn ang="0">
                <a:pos x="connsiteX1" y="connsiteY1"/>
              </a:cxn>
              <a:cxn ang="0">
                <a:pos x="connsiteX2" y="connsiteY2"/>
              </a:cxn>
            </a:cxnLst>
            <a:rect l="l" t="t" r="r" b="b"/>
            <a:pathLst>
              <a:path w="1194816" h="94142">
                <a:moveTo>
                  <a:pt x="0" y="94142"/>
                </a:moveTo>
                <a:cubicBezTo>
                  <a:pt x="107696" y="53502"/>
                  <a:pt x="215392" y="12862"/>
                  <a:pt x="414528" y="2702"/>
                </a:cubicBezTo>
                <a:cubicBezTo>
                  <a:pt x="613664" y="-7458"/>
                  <a:pt x="904240" y="12862"/>
                  <a:pt x="1194816" y="33182"/>
                </a:cubicBezTo>
              </a:path>
            </a:pathLst>
          </a:custGeom>
          <a:ln>
            <a:solidFill>
              <a:srgbClr val="FF9933"/>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矩形 36"/>
          <p:cNvSpPr/>
          <p:nvPr/>
        </p:nvSpPr>
        <p:spPr>
          <a:xfrm>
            <a:off x="3378708" y="2876550"/>
            <a:ext cx="762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3544824" y="3034284"/>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5908" y="3275843"/>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4974336" y="3851302"/>
            <a:ext cx="1426464" cy="269599"/>
          </a:xfrm>
          <a:custGeom>
            <a:avLst/>
            <a:gdLst>
              <a:gd name="connsiteX0" fmla="*/ 1426464 w 1426464"/>
              <a:gd name="connsiteY0" fmla="*/ 269599 h 269599"/>
              <a:gd name="connsiteX1" fmla="*/ 829056 w 1426464"/>
              <a:gd name="connsiteY1" fmla="*/ 1375 h 269599"/>
              <a:gd name="connsiteX2" fmla="*/ 0 w 1426464"/>
              <a:gd name="connsiteY2" fmla="*/ 184255 h 269599"/>
            </a:gdLst>
            <a:ahLst/>
            <a:cxnLst>
              <a:cxn ang="0">
                <a:pos x="connsiteX0" y="connsiteY0"/>
              </a:cxn>
              <a:cxn ang="0">
                <a:pos x="connsiteX1" y="connsiteY1"/>
              </a:cxn>
              <a:cxn ang="0">
                <a:pos x="connsiteX2" y="connsiteY2"/>
              </a:cxn>
            </a:cxnLst>
            <a:rect l="l" t="t" r="r" b="b"/>
            <a:pathLst>
              <a:path w="1426464" h="269599">
                <a:moveTo>
                  <a:pt x="1426464" y="269599"/>
                </a:moveTo>
                <a:cubicBezTo>
                  <a:pt x="1246632" y="142599"/>
                  <a:pt x="1066800" y="15599"/>
                  <a:pt x="829056" y="1375"/>
                </a:cubicBezTo>
                <a:cubicBezTo>
                  <a:pt x="591312" y="-12849"/>
                  <a:pt x="295656" y="85703"/>
                  <a:pt x="0" y="184255"/>
                </a:cubicBezTo>
              </a:path>
            </a:pathLst>
          </a:custGeom>
          <a:ln>
            <a:solidFill>
              <a:schemeClr val="accent2"/>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任意多边形 41"/>
          <p:cNvSpPr/>
          <p:nvPr/>
        </p:nvSpPr>
        <p:spPr>
          <a:xfrm>
            <a:off x="3581400" y="3876864"/>
            <a:ext cx="1304544" cy="179267"/>
          </a:xfrm>
          <a:custGeom>
            <a:avLst/>
            <a:gdLst>
              <a:gd name="connsiteX0" fmla="*/ 1286256 w 1286256"/>
              <a:gd name="connsiteY0" fmla="*/ 183077 h 213557"/>
              <a:gd name="connsiteX1" fmla="*/ 731520 w 1286256"/>
              <a:gd name="connsiteY1" fmla="*/ 197 h 213557"/>
              <a:gd name="connsiteX2" fmla="*/ 0 w 1286256"/>
              <a:gd name="connsiteY2" fmla="*/ 213557 h 213557"/>
            </a:gdLst>
            <a:ahLst/>
            <a:cxnLst>
              <a:cxn ang="0">
                <a:pos x="connsiteX0" y="connsiteY0"/>
              </a:cxn>
              <a:cxn ang="0">
                <a:pos x="connsiteX1" y="connsiteY1"/>
              </a:cxn>
              <a:cxn ang="0">
                <a:pos x="connsiteX2" y="connsiteY2"/>
              </a:cxn>
            </a:cxnLst>
            <a:rect l="l" t="t" r="r" b="b"/>
            <a:pathLst>
              <a:path w="1286256" h="213557">
                <a:moveTo>
                  <a:pt x="1286256" y="183077"/>
                </a:moveTo>
                <a:cubicBezTo>
                  <a:pt x="1116076" y="89097"/>
                  <a:pt x="945896" y="-4883"/>
                  <a:pt x="731520" y="197"/>
                </a:cubicBezTo>
                <a:cubicBezTo>
                  <a:pt x="517144" y="5277"/>
                  <a:pt x="258572" y="109417"/>
                  <a:pt x="0" y="213557"/>
                </a:cubicBezTo>
              </a:path>
            </a:pathLst>
          </a:custGeom>
          <a:ln>
            <a:solidFill>
              <a:schemeClr val="accent2"/>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任意多边形 44"/>
          <p:cNvSpPr/>
          <p:nvPr/>
        </p:nvSpPr>
        <p:spPr>
          <a:xfrm>
            <a:off x="3412884" y="3110483"/>
            <a:ext cx="168516" cy="896880"/>
          </a:xfrm>
          <a:custGeom>
            <a:avLst/>
            <a:gdLst>
              <a:gd name="connsiteX0" fmla="*/ 92316 w 141084"/>
              <a:gd name="connsiteY0" fmla="*/ 926592 h 926592"/>
              <a:gd name="connsiteX1" fmla="*/ 876 w 141084"/>
              <a:gd name="connsiteY1" fmla="*/ 420624 h 926592"/>
              <a:gd name="connsiteX2" fmla="*/ 141084 w 141084"/>
              <a:gd name="connsiteY2" fmla="*/ 0 h 926592"/>
            </a:gdLst>
            <a:ahLst/>
            <a:cxnLst>
              <a:cxn ang="0">
                <a:pos x="connsiteX0" y="connsiteY0"/>
              </a:cxn>
              <a:cxn ang="0">
                <a:pos x="connsiteX1" y="connsiteY1"/>
              </a:cxn>
              <a:cxn ang="0">
                <a:pos x="connsiteX2" y="connsiteY2"/>
              </a:cxn>
            </a:cxnLst>
            <a:rect l="l" t="t" r="r" b="b"/>
            <a:pathLst>
              <a:path w="141084" h="926592">
                <a:moveTo>
                  <a:pt x="92316" y="926592"/>
                </a:moveTo>
                <a:cubicBezTo>
                  <a:pt x="42532" y="750824"/>
                  <a:pt x="-7252" y="575056"/>
                  <a:pt x="876" y="420624"/>
                </a:cubicBezTo>
                <a:cubicBezTo>
                  <a:pt x="9004" y="266192"/>
                  <a:pt x="75044" y="133096"/>
                  <a:pt x="141084" y="0"/>
                </a:cubicBezTo>
              </a:path>
            </a:pathLst>
          </a:custGeom>
          <a:ln>
            <a:solidFill>
              <a:schemeClr val="accent2"/>
            </a:solidFill>
            <a:prstDash val="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1790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4" grpId="0" animBg="1"/>
      <p:bldP spid="26" grpId="0" animBg="1"/>
      <p:bldP spid="29" grpId="0" animBg="1"/>
      <p:bldP spid="30" grpId="0" animBg="1"/>
      <p:bldP spid="32" grpId="0" animBg="1"/>
      <p:bldP spid="18" grpId="0" animBg="1"/>
      <p:bldP spid="35" grpId="0" animBg="1"/>
      <p:bldP spid="38" grpId="0" animBg="1"/>
      <p:bldP spid="41" grpId="0" animBg="1"/>
      <p:bldP spid="42" grpId="0" animBg="1"/>
      <p:bldP spid="45"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8615</TotalTime>
  <Words>2195</Words>
  <Application>Microsoft Office PowerPoint</Application>
  <PresentationFormat>全屏显示(16:9)</PresentationFormat>
  <Paragraphs>239</Paragraphs>
  <Slides>20</Slides>
  <Notes>20</Notes>
  <HiddenSlides>0</HiddenSlides>
  <MMClips>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22" baseType="lpstr">
      <vt:lpstr>Blank Presentation</vt:lpstr>
      <vt:lpstr>Picture</vt:lpstr>
      <vt:lpstr>A Visual Reasoning Approach for Data-driven Transport Assessment on Urban Roads</vt:lpstr>
      <vt:lpstr>Outline of Presentation</vt:lpstr>
      <vt:lpstr>Motivation</vt:lpstr>
      <vt:lpstr>PowerPoint 演示文稿</vt:lpstr>
      <vt:lpstr>PowerPoint 演示文稿</vt:lpstr>
      <vt:lpstr>Road-based Query Model</vt:lpstr>
      <vt:lpstr>TripHash Index</vt:lpstr>
      <vt:lpstr>Trip Query Modes</vt:lpstr>
      <vt:lpstr>Trip Query Modes</vt:lpstr>
      <vt:lpstr>Performance Evaluation</vt:lpstr>
      <vt:lpstr>Road-based Visual Query </vt:lpstr>
      <vt:lpstr>Design Rationale</vt:lpstr>
      <vt:lpstr>Design Rationale</vt:lpstr>
      <vt:lpstr>Design Rationale</vt:lpstr>
      <vt:lpstr>Design Rationale</vt:lpstr>
      <vt:lpstr>The Pipeline of Our System</vt:lpstr>
      <vt:lpstr>Case 1: Watershed-like Pattern of an Intersection</vt:lpstr>
      <vt:lpstr>Case 2: Patterns on a Road with Reversible Lanes</vt:lpstr>
      <vt:lpstr>Conclusion and Future Work</vt:lpstr>
      <vt:lpstr>THANKS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汪飞</cp:lastModifiedBy>
  <cp:revision>783</cp:revision>
  <dcterms:created xsi:type="dcterms:W3CDTF">2014-10-21T07:47:08Z</dcterms:created>
  <dcterms:modified xsi:type="dcterms:W3CDTF">2014-11-12T16:23:40Z</dcterms:modified>
</cp:coreProperties>
</file>