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1232" r:id="rId2"/>
    <p:sldId id="1243" r:id="rId3"/>
    <p:sldId id="1244" r:id="rId4"/>
    <p:sldId id="1249" r:id="rId5"/>
    <p:sldId id="1250" r:id="rId6"/>
    <p:sldId id="1251" r:id="rId7"/>
    <p:sldId id="1252" r:id="rId8"/>
    <p:sldId id="1256" r:id="rId9"/>
    <p:sldId id="1257" r:id="rId10"/>
    <p:sldId id="1259" r:id="rId11"/>
    <p:sldId id="1260" r:id="rId12"/>
    <p:sldId id="1261" r:id="rId13"/>
    <p:sldId id="1262" r:id="rId14"/>
    <p:sldId id="1263" r:id="rId15"/>
    <p:sldId id="1264" r:id="rId16"/>
    <p:sldId id="1266" r:id="rId17"/>
    <p:sldId id="1268" r:id="rId18"/>
    <p:sldId id="1269" r:id="rId19"/>
    <p:sldId id="1294" r:id="rId20"/>
    <p:sldId id="1274" r:id="rId21"/>
    <p:sldId id="1275" r:id="rId22"/>
    <p:sldId id="1276" r:id="rId23"/>
    <p:sldId id="1278" r:id="rId24"/>
    <p:sldId id="1279" r:id="rId25"/>
    <p:sldId id="1281" r:id="rId26"/>
    <p:sldId id="1282" r:id="rId27"/>
    <p:sldId id="1283" r:id="rId28"/>
    <p:sldId id="1285" r:id="rId29"/>
    <p:sldId id="1286" r:id="rId30"/>
    <p:sldId id="1287" r:id="rId31"/>
    <p:sldId id="1288" r:id="rId32"/>
    <p:sldId id="1291" r:id="rId33"/>
    <p:sldId id="1296" r:id="rId34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.co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B7"/>
    <a:srgbClr val="FE0000"/>
    <a:srgbClr val="FFFF00"/>
    <a:srgbClr val="009999"/>
    <a:srgbClr val="CC0000"/>
    <a:srgbClr val="B40000"/>
    <a:srgbClr val="00CC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334" autoAdjust="0"/>
    <p:restoredTop sz="91874" autoAdjust="0"/>
  </p:normalViewPr>
  <p:slideViewPr>
    <p:cSldViewPr>
      <p:cViewPr>
        <p:scale>
          <a:sx n="75" d="100"/>
          <a:sy n="75" d="100"/>
        </p:scale>
        <p:origin x="-2664" y="-8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62"/>
    </p:cViewPr>
  </p:sorterViewPr>
  <p:notesViewPr>
    <p:cSldViewPr>
      <p:cViewPr varScale="1">
        <p:scale>
          <a:sx n="57" d="100"/>
          <a:sy n="57" d="100"/>
        </p:scale>
        <p:origin x="-183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250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250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7CA175-6B3F-AF4A-8E5D-72466A95298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407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319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9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19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319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6B3C48-BAA4-5D4E-BCFE-0C984239C3E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6441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宋体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3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13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14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15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16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18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19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20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21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22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23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4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24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25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26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27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29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30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31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32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5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6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8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9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10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11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12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>
                <a:latin typeface="黑体" charset="0"/>
                <a:ea typeface="黑体" charset="0"/>
                <a:cs typeface="黑体" charset="0"/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charset="0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AC7D51E-52E1-EF47-876D-2D04E3E9D100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sz="24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6AEFD-2F73-1B46-BD70-D36DCC09AB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7450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1A498-B7FC-4D4C-8B99-2D6199510BF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2687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CFB41051-079D-2C4E-B2EF-63211741A9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0822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66738" y="17526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566738" y="39624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6CD7AA52-8EE2-0149-B64F-502514FACF0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5714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、文本和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幻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AE546D9B-68B1-8E4F-8462-A1964C3C48D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487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15774-B52C-CD46-B1BF-16A536B74E7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730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1F8FB-0CCB-E54C-A88E-8FCC482095E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7100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A236F-C8FF-9A42-B20B-5B5353BD22C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871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4D68C-A51E-8441-943B-DA00D09BA16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989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9DF7C-E50A-3740-A5D8-2A128C76086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914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00071-B0B9-8246-99CB-F28C2B400AA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985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5D0C6-8A8C-8D40-A6AB-F18B2FACDB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285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A9CDF-6D09-5A44-90C5-57498AEF84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997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49FE84-80D5-E146-9480-F1E3784A75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3000">
          <a:solidFill>
            <a:srgbClr val="1717B7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2300">
          <a:solidFill>
            <a:schemeClr val="tx1"/>
          </a:solidFill>
          <a:latin typeface="+mn-lt"/>
          <a:ea typeface="+mn-ea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d.zju.edu.cn/home/smgao/I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412875"/>
            <a:ext cx="8458200" cy="881063"/>
          </a:xfrm>
        </p:spPr>
        <p:txBody>
          <a:bodyPr/>
          <a:lstStyle/>
          <a:p>
            <a:pPr eaLnBrk="1" hangingPunct="1"/>
            <a:r>
              <a:rPr lang="en-US" altLang="zh-CN" sz="4800" b="1" dirty="0" smtClean="0"/>
              <a:t> </a:t>
            </a:r>
            <a:r>
              <a:rPr lang="zh-CN" altLang="en-US" sz="5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信息检索与</a:t>
            </a:r>
            <a:r>
              <a:rPr lang="en-US" altLang="zh-CN" sz="5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Web</a:t>
            </a:r>
            <a:r>
              <a:rPr lang="zh-CN" altLang="en-US" sz="5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搜索</a:t>
            </a:r>
            <a:endParaRPr lang="zh-CN" altLang="en-US" sz="4800" b="1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48" y="2500306"/>
            <a:ext cx="7696200" cy="292895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itchFamily="18" charset="0"/>
                <a:ea typeface="-소망B"/>
                <a:cs typeface="-소망B"/>
              </a:rPr>
              <a:t> </a:t>
            </a:r>
            <a:endParaRPr lang="en-US" altLang="zh-CN" sz="2400" b="1" dirty="0" smtClean="0">
              <a:solidFill>
                <a:srgbClr val="C00000"/>
              </a:solidFill>
              <a:latin typeface="新宋体" pitchFamily="49" charset="-122"/>
              <a:ea typeface="新宋体" pitchFamily="49" charset="-122"/>
            </a:endParaRPr>
          </a:p>
          <a:p>
            <a:pPr algn="ctr"/>
            <a:r>
              <a:rPr lang="zh-CN" altLang="en-US" sz="40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第</a:t>
            </a:r>
            <a:r>
              <a:rPr lang="en-US" altLang="zh-CN" sz="40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6</a:t>
            </a:r>
            <a:r>
              <a:rPr lang="zh-CN" altLang="en-US" sz="40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讲 索引压缩</a:t>
            </a:r>
            <a:endParaRPr lang="en-US" altLang="zh-CN" sz="4000" b="1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algn="ctr"/>
            <a:r>
              <a:rPr lang="en-US" altLang="zh-CN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Index compression</a:t>
            </a:r>
            <a:endParaRPr lang="zh-CN" altLang="en-US" b="1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en-US" altLang="zh-CN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zh-CN" altLang="en-US" sz="2400" b="1" dirty="0" smtClean="0">
                <a:solidFill>
                  <a:schemeClr val="tx2"/>
                </a:solidFill>
                <a:latin typeface="新宋体" pitchFamily="49" charset="-122"/>
                <a:ea typeface="新宋体" pitchFamily="49" charset="-122"/>
              </a:rPr>
              <a:t>授课人：高曙明</a:t>
            </a:r>
            <a:endParaRPr lang="en-US" altLang="zh-CN" sz="2400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zh-CN" altLang="en-US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n-US" altLang="zh-CN" sz="2000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zh-CN" altLang="en-US" sz="2000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838200" y="304800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800">
                <a:latin typeface="Arial" pitchFamily="34" charset="0"/>
              </a:rPr>
              <a:t>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14348" y="6357958"/>
            <a:ext cx="728667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zh-CN" altLang="en-US" sz="1200" dirty="0" smtClean="0">
                <a:latin typeface="+mn-ea"/>
                <a:ea typeface="+mn-ea"/>
              </a:rPr>
              <a:t>*改编自“现代信息检索”网上公开课件</a:t>
            </a:r>
            <a:r>
              <a:rPr lang="zh-CN" altLang="en-US" sz="1200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1200" dirty="0" smtClean="0">
                <a:latin typeface="Arial" pitchFamily="34" charset="0"/>
                <a:ea typeface="黑体" pitchFamily="49" charset="-122"/>
                <a:cs typeface="Arial" pitchFamily="34" charset="0"/>
              </a:rPr>
              <a:t>http://ir.ict.ac.cn/~wangbin</a:t>
            </a:r>
            <a:r>
              <a:rPr lang="zh-CN" altLang="en-US" sz="1200" dirty="0" smtClean="0">
                <a:latin typeface="黑体" pitchFamily="49" charset="-122"/>
                <a:ea typeface="黑体" pitchFamily="49" charset="-122"/>
              </a:rPr>
              <a:t>）</a:t>
            </a:r>
            <a:endParaRPr lang="en-US" altLang="zh-CN" sz="12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43032" y="13985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lt"/>
                <a:ea typeface="+mj-ea"/>
                <a:cs typeface="+mj-cs"/>
              </a:rPr>
              <a:t>词典压缩</a:t>
            </a:r>
            <a:endParaRPr lang="en-US" altLang="en-US" sz="4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96819" y="1753653"/>
            <a:ext cx="8286808" cy="435771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92175" lvl="1" indent="-434975" algn="l">
              <a:lnSpc>
                <a:spcPct val="150000"/>
              </a:lnSpc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b="1" dirty="0" smtClean="0">
                <a:solidFill>
                  <a:srgbClr val="C00000"/>
                </a:solidFill>
                <a:latin typeface="+mn-ea"/>
                <a:ea typeface="+mn-ea"/>
              </a:rPr>
              <a:t>进行词典压缩的必要性：</a:t>
            </a:r>
            <a:endParaRPr lang="en-US" altLang="zh-CN" sz="2800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1349375" lvl="2" indent="-434975" algn="l">
              <a:lnSpc>
                <a:spcPct val="150000"/>
              </a:lnSpc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最好能将词典放入内存，以提高查询效率</a:t>
            </a:r>
            <a:endParaRPr lang="en-US" sz="26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1349375" lvl="2" indent="-434975" algn="l">
              <a:lnSpc>
                <a:spcPts val="3600"/>
              </a:lnSpc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满足一些特定领域特定应用的需要，如手机、机载</a:t>
            </a:r>
            <a:r>
              <a:rPr lang="zh-CN" altLang="en-US" sz="2600" dirty="0" smtClean="0">
                <a:latin typeface="+mn-ea"/>
                <a:ea typeface="+mn-ea"/>
              </a:rPr>
              <a:t>计算机上的应用</a:t>
            </a:r>
            <a:endParaRPr lang="en-US" altLang="zh-CN" sz="2600" dirty="0" smtClean="0">
              <a:latin typeface="+mn-ea"/>
              <a:ea typeface="+mn-ea"/>
            </a:endParaRPr>
          </a:p>
          <a:p>
            <a:pPr marL="1349375" lvl="2" indent="-434975" algn="l">
              <a:lnSpc>
                <a:spcPct val="150000"/>
              </a:lnSpc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600" dirty="0" smtClean="0">
                <a:latin typeface="+mn-ea"/>
                <a:ea typeface="+mn-ea"/>
              </a:rPr>
              <a:t>保证快速启动</a:t>
            </a:r>
            <a:endParaRPr lang="en-US" altLang="zh-CN" sz="2600" dirty="0" smtClean="0">
              <a:latin typeface="+mn-ea"/>
              <a:ea typeface="+mn-ea"/>
            </a:endParaRPr>
          </a:p>
          <a:p>
            <a:pPr marL="1349375" lvl="2" indent="-434975" algn="l">
              <a:lnSpc>
                <a:spcPct val="150000"/>
              </a:lnSpc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600" dirty="0" smtClean="0">
                <a:latin typeface="+mn-ea"/>
                <a:ea typeface="+mn-ea"/>
              </a:rPr>
              <a:t>与其他应用程序共享资源</a:t>
            </a:r>
            <a:endParaRPr lang="en-US" altLang="en-US" sz="2600" dirty="0" smtClean="0"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11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56488" y="160753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lt"/>
                <a:ea typeface="+mj-ea"/>
                <a:cs typeface="+mj-cs"/>
              </a:rPr>
              <a:t>定长数组方式下的词典存储</a:t>
            </a:r>
            <a:endParaRPr lang="en-US" altLang="en-US" sz="4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3786190"/>
            <a:ext cx="7358114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																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endParaRPr lang="en-US" sz="1200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  <a:p>
            <a:pPr lvl="1" algn="l">
              <a:spcBef>
                <a:spcPts val="700"/>
              </a:spcBef>
              <a:buClr>
                <a:srgbClr val="336699"/>
              </a:buClr>
            </a:pPr>
            <a:r>
              <a:rPr lang="zh-CN" altLang="en-US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空间需求：     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 20 </a:t>
            </a:r>
            <a:r>
              <a:rPr lang="zh-CN" altLang="en-US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字节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      4 </a:t>
            </a:r>
            <a:r>
              <a:rPr lang="zh-CN" altLang="en-US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字节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            4 </a:t>
            </a:r>
            <a:r>
              <a:rPr lang="zh-CN" altLang="en-US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字节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  <a:p>
            <a:pPr lvl="1" algn="l">
              <a:spcBef>
                <a:spcPts val="1200"/>
              </a:spcBef>
              <a:buClr>
                <a:srgbClr val="336699"/>
              </a:buClr>
            </a:pPr>
            <a:r>
              <a:rPr lang="zh-CN" altLang="en-US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对</a:t>
            </a:r>
            <a:r>
              <a:rPr lang="nb-NO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Reuters 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RCV1</a:t>
            </a:r>
            <a:r>
              <a:rPr lang="zh-CN" altLang="en-US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语料</a:t>
            </a:r>
            <a:r>
              <a:rPr lang="nb-NO" sz="24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: (20+4+4)*400,000 = 11.2 MB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586" y="1812129"/>
            <a:ext cx="7549966" cy="2677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12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38448" y="140318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lt"/>
                <a:ea typeface="+mj-ea"/>
                <a:cs typeface="+mj-cs"/>
              </a:rPr>
              <a:t>定长方式的不足</a:t>
            </a:r>
            <a:endParaRPr lang="en-US" altLang="en-US" sz="4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75304" y="1815345"/>
            <a:ext cx="8286808" cy="407196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12800" lvl="1" indent="-3556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latin typeface="+mn-ea"/>
                <a:ea typeface="+mn-ea"/>
              </a:rPr>
              <a:t> 英语中每个词项的平均长度为</a:t>
            </a:r>
            <a:r>
              <a:rPr lang="en-US" altLang="zh-CN" sz="2600" dirty="0" smtClean="0">
                <a:latin typeface="+mn-ea"/>
                <a:ea typeface="+mn-ea"/>
              </a:rPr>
              <a:t>8</a:t>
            </a:r>
            <a:r>
              <a:rPr lang="zh-CN" altLang="en-US" sz="2600" dirty="0" smtClean="0">
                <a:latin typeface="+mn-ea"/>
                <a:ea typeface="+mn-ea"/>
              </a:rPr>
              <a:t>个字符</a:t>
            </a:r>
            <a:endParaRPr lang="en-US" altLang="zh-CN" sz="2600" dirty="0" smtClean="0">
              <a:latin typeface="+mn-ea"/>
              <a:ea typeface="+mn-ea"/>
            </a:endParaRPr>
          </a:p>
          <a:p>
            <a:pPr marL="812800" lvl="1" indent="-3556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latin typeface="+mn-ea"/>
                <a:ea typeface="+mn-ea"/>
              </a:rPr>
              <a:t> 因此，对所有词项采用固定的</a:t>
            </a:r>
            <a:r>
              <a:rPr lang="en-US" altLang="zh-CN" sz="2600" dirty="0" smtClean="0">
                <a:latin typeface="+mn-ea"/>
                <a:ea typeface="+mn-ea"/>
              </a:rPr>
              <a:t>20</a:t>
            </a:r>
            <a:r>
              <a:rPr lang="zh-CN" altLang="en-US" sz="2600" dirty="0" smtClean="0">
                <a:latin typeface="+mn-ea"/>
                <a:ea typeface="+mn-ea"/>
              </a:rPr>
              <a:t>个字节存储造成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空间浪费</a:t>
            </a:r>
            <a:endParaRPr lang="en-US" sz="26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1270000" lvl="3" indent="-3556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即使是长度为</a:t>
            </a:r>
            <a:r>
              <a:rPr lang="en-US" altLang="zh-CN" sz="2200" dirty="0" smtClean="0">
                <a:solidFill>
                  <a:schemeClr val="tx1"/>
                </a:solidFill>
                <a:latin typeface="+mn-ea"/>
                <a:ea typeface="+mn-ea"/>
              </a:rPr>
              <a:t>1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的词项，我们也分配</a:t>
            </a:r>
            <a:r>
              <a:rPr lang="en-US" altLang="zh-CN" sz="2200" dirty="0" smtClean="0">
                <a:solidFill>
                  <a:schemeClr val="tx1"/>
                </a:solidFill>
                <a:latin typeface="+mn-ea"/>
                <a:ea typeface="+mn-ea"/>
              </a:rPr>
              <a:t>20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个字节</a:t>
            </a:r>
            <a:endParaRPr lang="en-US" altLang="zh-CN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812800" lvl="1" indent="-3556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 不能处理长度大于</a:t>
            </a:r>
            <a:r>
              <a:rPr lang="en-US" altLang="zh-CN" sz="2600" dirty="0" smtClean="0">
                <a:solidFill>
                  <a:schemeClr val="tx1"/>
                </a:solidFill>
                <a:latin typeface="+mn-ea"/>
                <a:ea typeface="+mn-ea"/>
              </a:rPr>
              <a:t>20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字节的词项，如</a:t>
            </a:r>
            <a:r>
              <a:rPr lang="de-DE" sz="26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</a:p>
          <a:p>
            <a:pPr marL="812800" lvl="1" indent="-355600" algn="l">
              <a:spcBef>
                <a:spcPts val="600"/>
              </a:spcBef>
              <a:buClr>
                <a:srgbClr val="C00000"/>
              </a:buClr>
            </a:pPr>
            <a:r>
              <a:rPr lang="de-DE" sz="2600" dirty="0" smtClean="0">
                <a:latin typeface="+mn-ea"/>
                <a:ea typeface="+mn-ea"/>
              </a:rPr>
              <a:t>     </a:t>
            </a:r>
            <a:r>
              <a:rPr lang="de-DE" sz="2000" dirty="0" smtClean="0">
                <a:solidFill>
                  <a:schemeClr val="tx1"/>
                </a:solidFill>
                <a:latin typeface="+mn-ea"/>
                <a:ea typeface="+mn-ea"/>
              </a:rPr>
              <a:t>HYDROCHLOROFLUOROCARBONS </a:t>
            </a:r>
          </a:p>
          <a:p>
            <a:pPr marL="812800" lvl="1" indent="-355600" algn="l">
              <a:spcBef>
                <a:spcPts val="600"/>
              </a:spcBef>
              <a:buClr>
                <a:srgbClr val="C00000"/>
              </a:buClr>
            </a:pPr>
            <a:r>
              <a:rPr lang="de-DE" altLang="zh-CN" sz="2000" dirty="0" smtClean="0">
                <a:latin typeface="+mn-ea"/>
                <a:ea typeface="+mn-ea"/>
              </a:rPr>
              <a:t>   </a:t>
            </a:r>
            <a:r>
              <a:rPr lang="zh-CN" altLang="en-US" sz="2000" dirty="0" smtClean="0">
                <a:latin typeface="+mn-ea"/>
                <a:ea typeface="+mn-ea"/>
              </a:rPr>
              <a:t>   </a:t>
            </a:r>
            <a:r>
              <a:rPr lang="de-DE" sz="2000" dirty="0" smtClean="0">
                <a:solidFill>
                  <a:schemeClr val="tx1"/>
                </a:solidFill>
                <a:latin typeface="+mn-ea"/>
                <a:ea typeface="+mn-ea"/>
              </a:rPr>
              <a:t>SUPERCALIFRAGILISTICEXPIALIDOCIOUS</a:t>
            </a:r>
            <a:endParaRPr lang="de-DE" sz="26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812800" lvl="1" indent="-3556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solidFill>
                  <a:srgbClr val="C00000"/>
                </a:solidFill>
                <a:latin typeface="+mn-ea"/>
                <a:ea typeface="+mn-ea"/>
              </a:rPr>
              <a:t> </a:t>
            </a:r>
            <a:r>
              <a:rPr lang="zh-CN" altLang="en-US" sz="2600" b="1" dirty="0" smtClean="0">
                <a:solidFill>
                  <a:srgbClr val="C00000"/>
                </a:solidFill>
                <a:latin typeface="+mn-ea"/>
                <a:ea typeface="+mn-ea"/>
              </a:rPr>
              <a:t>理想方案：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对每个词项平均只使用</a:t>
            </a:r>
            <a:r>
              <a:rPr lang="en-US" altLang="zh-CN" sz="2600" dirty="0" smtClean="0">
                <a:solidFill>
                  <a:schemeClr val="tx1"/>
                </a:solidFill>
                <a:latin typeface="+mn-ea"/>
                <a:ea typeface="+mn-ea"/>
              </a:rPr>
              <a:t>8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个字节来存储</a:t>
            </a:r>
            <a:endParaRPr lang="en-US" sz="2600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461302" y="640080"/>
            <a:ext cx="7715304" cy="86737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lt"/>
                <a:ea typeface="+mj-ea"/>
                <a:cs typeface="+mj-cs"/>
              </a:rPr>
              <a:t>基于单一字符串的压缩方法</a:t>
            </a:r>
            <a:endParaRPr lang="en-US" altLang="en-US" sz="44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214554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8800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857364"/>
            <a:ext cx="8331267" cy="4221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29256" y="4357694"/>
            <a:ext cx="33575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 algn="l"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000" b="1" dirty="0" smtClean="0"/>
              <a:t>将整部词典作为一个字符串存储</a:t>
            </a:r>
            <a:endParaRPr lang="en-US" altLang="zh-CN" sz="2000" b="1" dirty="0" smtClean="0"/>
          </a:p>
          <a:p>
            <a:pPr marL="355600" indent="-355600" algn="l"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000" b="1" dirty="0" smtClean="0"/>
              <a:t>每个词项存一个定位指针</a:t>
            </a:r>
            <a:endParaRPr lang="en-US" altLang="zh-CN" sz="2000" b="1" dirty="0" smtClean="0"/>
          </a:p>
          <a:p>
            <a:pPr marL="355600" indent="-355600" algn="l"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000" b="1" dirty="0" smtClean="0"/>
              <a:t>两指针之间的字符构成一个词项</a:t>
            </a:r>
            <a:endParaRPr lang="zh-CN" altLang="en-US" sz="20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355002" y="16198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</a:rPr>
              <a:t> </a:t>
            </a:r>
            <a:r>
              <a:rPr lang="zh-CN" altLang="en-US" sz="4800" dirty="0" smtClean="0">
                <a:solidFill>
                  <a:schemeClr val="tx1"/>
                </a:solidFill>
                <a:latin typeface="+mj-ea"/>
                <a:ea typeface="+mj-ea"/>
              </a:rPr>
              <a:t>单一字符串方式下的空间消耗</a:t>
            </a:r>
            <a:endParaRPr lang="en-US" sz="48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0597" y="1839558"/>
            <a:ext cx="8572560" cy="42862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06450" lvl="1" indent="-450850" algn="l">
              <a:spcBef>
                <a:spcPts val="16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每个词项的词项频率需要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4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个字节</a:t>
            </a:r>
            <a:endParaRPr lang="en-US" sz="26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806450" lvl="1" indent="-450850" algn="l">
              <a:spcBef>
                <a:spcPts val="16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每个词项指向倒排记录表的指针需要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4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个字节</a:t>
            </a:r>
            <a:endParaRPr lang="en-US" sz="26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806450" lvl="1" indent="-450850" algn="l">
              <a:spcBef>
                <a:spcPts val="16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每个词项平均需要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8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个字节</a:t>
            </a:r>
            <a:endParaRPr lang="en-US" sz="26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806450" lvl="1" indent="-450850" algn="l">
              <a:spcBef>
                <a:spcPts val="16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指向字符串的指针需要</a:t>
            </a:r>
            <a:r>
              <a:rPr lang="en-US" altLang="zh-CN" sz="2600" dirty="0" smtClean="0">
                <a:solidFill>
                  <a:schemeClr val="tx1"/>
                </a:solidFill>
                <a:latin typeface="+mn-ea"/>
                <a:ea typeface="+mn-ea"/>
              </a:rPr>
              <a:t>3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个字节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 (</a:t>
            </a:r>
            <a:r>
              <a:rPr lang="en-US" altLang="zh-CN" sz="2600" dirty="0" smtClean="0">
                <a:solidFill>
                  <a:schemeClr val="tx1"/>
                </a:solidFill>
                <a:latin typeface="+mn-ea"/>
                <a:ea typeface="+mn-ea"/>
              </a:rPr>
              <a:t>8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*</a:t>
            </a:r>
            <a:r>
              <a:rPr lang="en-US" altLang="zh-CN" sz="2600" dirty="0" smtClean="0">
                <a:solidFill>
                  <a:schemeClr val="tx1"/>
                </a:solidFill>
                <a:latin typeface="+mn-ea"/>
                <a:ea typeface="+mn-ea"/>
              </a:rPr>
              <a:t>400000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个位置需要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log2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（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8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 * 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400000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）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 &lt; 24 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位来表示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</a:p>
          <a:p>
            <a:pPr marL="806450" lvl="1" indent="-450850" algn="l">
              <a:spcBef>
                <a:spcPts val="16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空间消耗</a:t>
            </a:r>
            <a:r>
              <a:rPr 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: 400,000 × (4 +4 +3 + 8) = 7.6MB  (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而定长数组方式需要</a:t>
            </a:r>
            <a:r>
              <a:rPr lang="en-US" altLang="zh-CN" sz="2600" dirty="0" smtClean="0">
                <a:solidFill>
                  <a:schemeClr val="tx1"/>
                </a:solidFill>
                <a:latin typeface="+mn-ea"/>
                <a:ea typeface="+mn-ea"/>
              </a:rPr>
              <a:t>11.2MB</a:t>
            </a:r>
            <a:r>
              <a:rPr lang="de-DE" sz="26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  <a:endParaRPr lang="en-US" sz="2600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33518" y="162455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ea"/>
                <a:ea typeface="+mj-ea"/>
              </a:rPr>
              <a:t>按块存储的压缩方法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214554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8800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785926"/>
            <a:ext cx="8318258" cy="399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857884" y="2428868"/>
            <a:ext cx="307183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n-ea"/>
                <a:ea typeface="+mn-ea"/>
              </a:rPr>
              <a:t>每个块存一个指针</a:t>
            </a:r>
            <a:endParaRPr lang="en-US" altLang="zh-CN" sz="2400" dirty="0" smtClean="0">
              <a:latin typeface="+mn-ea"/>
              <a:ea typeface="+mn-ea"/>
            </a:endParaRPr>
          </a:p>
          <a:p>
            <a:pPr marL="355600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n-ea"/>
                <a:ea typeface="+mn-ea"/>
              </a:rPr>
              <a:t>字符串中存词项的长度</a:t>
            </a:r>
            <a:endParaRPr lang="en-US" altLang="zh-CN" sz="2400" dirty="0" smtClean="0">
              <a:latin typeface="+mn-ea"/>
              <a:ea typeface="+mn-ea"/>
            </a:endParaRPr>
          </a:p>
          <a:p>
            <a:pPr marL="355600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n-ea"/>
                <a:ea typeface="+mn-ea"/>
              </a:rPr>
              <a:t>以</a:t>
            </a:r>
            <a:r>
              <a:rPr lang="en-US" altLang="zh-CN" sz="2400" dirty="0" smtClean="0">
                <a:latin typeface="+mn-ea"/>
                <a:ea typeface="+mn-ea"/>
              </a:rPr>
              <a:t>k=4</a:t>
            </a:r>
            <a:r>
              <a:rPr lang="zh-CN" altLang="en-US" sz="2400" dirty="0" smtClean="0">
                <a:latin typeface="+mn-ea"/>
                <a:ea typeface="+mn-ea"/>
              </a:rPr>
              <a:t>个词项为一块，则每个词项节省</a:t>
            </a:r>
            <a:r>
              <a:rPr lang="en-US" altLang="zh-CN" sz="2400" dirty="0" smtClean="0">
                <a:latin typeface="+mn-ea"/>
                <a:ea typeface="+mn-ea"/>
              </a:rPr>
              <a:t>12B-7B=5B</a:t>
            </a:r>
          </a:p>
          <a:p>
            <a:pPr marL="355600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n-ea"/>
                <a:ea typeface="+mn-ea"/>
              </a:rPr>
              <a:t>整个词典节省</a:t>
            </a:r>
            <a:r>
              <a:rPr lang="en-US" altLang="zh-CN" sz="2400" dirty="0" smtClean="0">
                <a:latin typeface="+mn-ea"/>
                <a:ea typeface="+mn-ea"/>
              </a:rPr>
              <a:t>0.5MB</a:t>
            </a:r>
            <a:endParaRPr lang="en-US" altLang="zh-CN" dirty="0" smtClean="0">
              <a:latin typeface="+mn-ea"/>
              <a:ea typeface="+mn-ea"/>
            </a:endParaRPr>
          </a:p>
          <a:p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14282" y="6076890"/>
            <a:ext cx="80121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 smtClean="0"/>
              <a:t>将长字符串中的词项进行分组变成大小为</a:t>
            </a:r>
            <a:r>
              <a:rPr lang="en-US" altLang="zh-CN" sz="2000" b="1" dirty="0" smtClean="0"/>
              <a:t>k</a:t>
            </a:r>
            <a:r>
              <a:rPr lang="zh-CN" altLang="en-US" sz="2000" b="1" dirty="0" smtClean="0"/>
              <a:t>的块（即</a:t>
            </a:r>
            <a:r>
              <a:rPr lang="en-US" altLang="zh-CN" sz="2000" b="1" dirty="0" smtClean="0"/>
              <a:t>k</a:t>
            </a:r>
            <a:r>
              <a:rPr lang="zh-CN" altLang="en-US" sz="2000" b="1" dirty="0" smtClean="0"/>
              <a:t>个词项为一组）</a:t>
            </a:r>
            <a:endParaRPr lang="zh-CN" altLang="en-US" sz="20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16335" y="110956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400" dirty="0" smtClean="0">
                <a:latin typeface="+mj-lt"/>
                <a:ea typeface="+mj-ea"/>
                <a:cs typeface="+mj-cs"/>
              </a:rPr>
              <a:t>两种方式下的词项查找</a:t>
            </a:r>
            <a:endParaRPr lang="en-US" altLang="en-US" sz="44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143116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9600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8" name="Picture 7" descr="53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57138" y="1785926"/>
            <a:ext cx="2729044" cy="3234776"/>
          </a:xfrm>
          <a:prstGeom prst="rect">
            <a:avLst/>
          </a:prstGeom>
        </p:spPr>
      </p:pic>
      <p:pic>
        <p:nvPicPr>
          <p:cNvPr id="9" name="Picture 8" descr="53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786" y="5000636"/>
            <a:ext cx="6929486" cy="17072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786446" y="2071678"/>
            <a:ext cx="2071702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二分查找</a:t>
            </a:r>
            <a:endParaRPr lang="zh-CN" altLang="en-US" sz="2400" b="1" dirty="0"/>
          </a:p>
        </p:txBody>
      </p:sp>
      <p:cxnSp>
        <p:nvCxnSpPr>
          <p:cNvPr id="13" name="直接箭头连接符 12"/>
          <p:cNvCxnSpPr/>
          <p:nvPr/>
        </p:nvCxnSpPr>
        <p:spPr bwMode="auto">
          <a:xfrm flipV="1">
            <a:off x="3857620" y="2500306"/>
            <a:ext cx="1643074" cy="5000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5" name="TextBox 14"/>
          <p:cNvSpPr txBox="1"/>
          <p:nvPr/>
        </p:nvSpPr>
        <p:spPr>
          <a:xfrm>
            <a:off x="4929190" y="3714752"/>
            <a:ext cx="2428892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先二分查找，再线性查找（在块内部）</a:t>
            </a:r>
            <a:endParaRPr lang="zh-CN" altLang="en-US" sz="2000" b="1" dirty="0"/>
          </a:p>
        </p:txBody>
      </p:sp>
      <p:cxnSp>
        <p:nvCxnSpPr>
          <p:cNvPr id="17" name="直接箭头连接符 16"/>
          <p:cNvCxnSpPr/>
          <p:nvPr/>
        </p:nvCxnSpPr>
        <p:spPr bwMode="auto">
          <a:xfrm flipV="1">
            <a:off x="4429124" y="4500570"/>
            <a:ext cx="571504" cy="5000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kern="1200" dirty="0" smtClean="0">
                <a:solidFill>
                  <a:schemeClr val="tx1"/>
                </a:solidFill>
              </a:rPr>
              <a:t>前端编码技术</a:t>
            </a:r>
            <a:r>
              <a:rPr lang="en-US" altLang="zh-CN" sz="4000" kern="1200" dirty="0" smtClean="0">
                <a:solidFill>
                  <a:schemeClr val="tx1"/>
                </a:solidFill>
              </a:rPr>
              <a:t>(</a:t>
            </a:r>
            <a:r>
              <a:rPr lang="de-DE" altLang="zh-CN" sz="3600" kern="1200" dirty="0" smtClean="0">
                <a:solidFill>
                  <a:srgbClr val="C00000"/>
                </a:solidFill>
              </a:rPr>
              <a:t>Front coding</a:t>
            </a:r>
            <a:r>
              <a:rPr lang="de-DE" altLang="zh-CN" sz="4000" kern="1200" dirty="0" smtClean="0">
                <a:solidFill>
                  <a:schemeClr val="tx1"/>
                </a:solidFill>
              </a:rPr>
              <a:t>)</a:t>
            </a:r>
            <a:endParaRPr lang="zh-CN" altLang="en-US" sz="4000" kern="12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6738" y="1752600"/>
            <a:ext cx="8148666" cy="4267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+mn-ea"/>
              </a:rPr>
              <a:t>基本思想：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</a:rPr>
              <a:t>通过省略词项之间公共前缀实现压缩</a:t>
            </a:r>
            <a:endParaRPr lang="en-US" altLang="zh-CN" sz="2600" dirty="0" smtClean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12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+mn-ea"/>
              </a:rPr>
              <a:t>举例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lvl="1" indent="-369888">
              <a:spcBef>
                <a:spcPts val="1200"/>
              </a:spcBef>
            </a:pPr>
            <a:r>
              <a:rPr lang="zh-CN" altLang="en-US" sz="2400" dirty="0" smtClean="0">
                <a:latin typeface="+mn-ea"/>
              </a:rPr>
              <a:t>按块存储压缩后的某个块</a:t>
            </a:r>
            <a:r>
              <a:rPr lang="en-US" altLang="zh-CN" sz="2400" dirty="0" smtClean="0">
                <a:latin typeface="+mn-ea"/>
              </a:rPr>
              <a:t> (k = 4) </a:t>
            </a:r>
          </a:p>
          <a:p>
            <a:pPr lvl="1" indent="-369888">
              <a:spcBef>
                <a:spcPts val="1200"/>
              </a:spcBef>
              <a:buNone/>
            </a:pPr>
            <a:r>
              <a:rPr lang="en-US" altLang="zh-CN" sz="2000" dirty="0" smtClean="0">
                <a:solidFill>
                  <a:schemeClr val="tx1"/>
                </a:solidFill>
                <a:latin typeface="+mn-ea"/>
              </a:rPr>
              <a:t>     </a:t>
            </a:r>
            <a:r>
              <a:rPr lang="pt-BR" altLang="zh-CN" sz="2200" dirty="0" smtClean="0">
                <a:solidFill>
                  <a:schemeClr val="tx1"/>
                </a:solidFill>
                <a:latin typeface="+mn-ea"/>
              </a:rPr>
              <a:t>8 a u t o m a t a 8 a u t o m a t e 9 a u t o m a t i c 10 a u t o m a t i o n</a:t>
            </a:r>
          </a:p>
          <a:p>
            <a:pPr lvl="1" indent="-369888">
              <a:spcBef>
                <a:spcPts val="1200"/>
              </a:spcBef>
              <a:buNone/>
            </a:pPr>
            <a:r>
              <a:rPr lang="de-DE" altLang="zh-CN" sz="2200" dirty="0" smtClean="0">
                <a:solidFill>
                  <a:schemeClr val="tx1"/>
                </a:solidFill>
                <a:latin typeface="+mn-ea"/>
              </a:rPr>
              <a:t>				</a:t>
            </a:r>
            <a:r>
              <a:rPr lang="de-DE" altLang="zh-CN" sz="2800" dirty="0" smtClean="0">
                <a:solidFill>
                  <a:schemeClr val="tx1"/>
                </a:solidFill>
                <a:latin typeface="+mn-ea"/>
              </a:rPr>
              <a:t>   ⇓</a:t>
            </a:r>
            <a:endParaRPr lang="de-DE" altLang="zh-CN" sz="2200" dirty="0" smtClean="0">
              <a:solidFill>
                <a:schemeClr val="tx1"/>
              </a:solidFill>
              <a:latin typeface="+mn-ea"/>
            </a:endParaRPr>
          </a:p>
          <a:p>
            <a:pPr lvl="1" indent="-369888">
              <a:spcBef>
                <a:spcPts val="1200"/>
              </a:spcBef>
            </a:pPr>
            <a:r>
              <a:rPr lang="en-US" altLang="zh-CN" sz="2200" dirty="0" smtClean="0">
                <a:solidFill>
                  <a:schemeClr val="tx1"/>
                </a:solidFill>
                <a:latin typeface="+mn-ea"/>
              </a:rPr>
              <a:t>. . . 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</a:rPr>
              <a:t>可以采用前端编码方式继续压缩为：</a:t>
            </a:r>
            <a:endParaRPr lang="en-US" altLang="zh-CN" sz="2200" dirty="0" smtClean="0">
              <a:solidFill>
                <a:schemeClr val="tx1"/>
              </a:solidFill>
              <a:latin typeface="+mn-ea"/>
            </a:endParaRPr>
          </a:p>
          <a:p>
            <a:pPr lvl="1" indent="-369888">
              <a:spcBef>
                <a:spcPts val="1200"/>
              </a:spcBef>
              <a:buNone/>
            </a:pPr>
            <a:r>
              <a:rPr lang="pt-BR" altLang="zh-CN" sz="2200" dirty="0" smtClean="0">
                <a:solidFill>
                  <a:schemeClr val="tx1"/>
                </a:solidFill>
                <a:latin typeface="+mn-ea"/>
              </a:rPr>
              <a:t>     8 a u t o m a t ∗ a 1 ⋄ e 2 ⋄ i c 3 ⋄ i o n</a:t>
            </a:r>
            <a:endParaRPr lang="en-US" altLang="zh-CN" sz="2200" dirty="0" smtClean="0">
              <a:solidFill>
                <a:schemeClr val="tx1"/>
              </a:solidFill>
              <a:latin typeface="+mn-ea"/>
            </a:endParaRPr>
          </a:p>
          <a:p>
            <a:endParaRPr lang="zh-CN" altLang="en-US" dirty="0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18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21518" y="150607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en-US" altLang="zh-CN" sz="4000" dirty="0" smtClean="0">
                <a:latin typeface="+mj-lt"/>
                <a:ea typeface="+mj-ea"/>
                <a:cs typeface="+mj-cs"/>
              </a:rPr>
              <a:t>Reuters RCV1</a:t>
            </a:r>
            <a:r>
              <a:rPr lang="zh-CN" altLang="en-US" sz="4400" dirty="0" smtClean="0">
                <a:latin typeface="+mj-lt"/>
                <a:ea typeface="+mj-ea"/>
                <a:cs typeface="+mj-cs"/>
              </a:rPr>
              <a:t>词典压缩情况总表</a:t>
            </a:r>
            <a:endParaRPr lang="en-US" altLang="en-US" sz="44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500306"/>
            <a:ext cx="8820472" cy="2338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19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80881" y="20223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lt"/>
                <a:ea typeface="+mj-ea"/>
                <a:cs typeface="+mj-cs"/>
              </a:rPr>
              <a:t>倒排记录表压缩</a:t>
            </a:r>
            <a:endParaRPr lang="en-US" altLang="en-US" sz="4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86060" y="1857364"/>
            <a:ext cx="8486467" cy="40924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b="1" dirty="0" smtClean="0">
                <a:solidFill>
                  <a:srgbClr val="C00000"/>
                </a:solidFill>
                <a:latin typeface="+mn-ea"/>
                <a:ea typeface="+mn-ea"/>
              </a:rPr>
              <a:t>问题分析</a:t>
            </a:r>
            <a:endParaRPr lang="en-US" altLang="zh-CN" sz="2600" b="1" dirty="0" smtClean="0">
              <a:latin typeface="+mn-ea"/>
              <a:ea typeface="+mn-ea"/>
            </a:endParaRPr>
          </a:p>
          <a:p>
            <a:pPr marL="1358900" lvl="2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600" dirty="0" smtClean="0">
                <a:latin typeface="+mn-ea"/>
                <a:ea typeface="+mn-ea"/>
              </a:rPr>
              <a:t>主要存储内容：</a:t>
            </a:r>
            <a:r>
              <a:rPr lang="en-US" altLang="zh-CN" sz="2600" dirty="0" smtClean="0">
                <a:latin typeface="+mn-ea"/>
                <a:ea typeface="+mn-ea"/>
              </a:rPr>
              <a:t>doc ID</a:t>
            </a:r>
          </a:p>
          <a:p>
            <a:pPr marL="1358900" lvl="2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600" dirty="0" smtClean="0">
                <a:latin typeface="+mn-ea"/>
                <a:ea typeface="+mn-ea"/>
              </a:rPr>
              <a:t>需要采用多少位表示 </a:t>
            </a:r>
            <a:r>
              <a:rPr lang="en-US" altLang="zh-CN" sz="2600" dirty="0" smtClean="0">
                <a:latin typeface="+mn-ea"/>
                <a:ea typeface="+mn-ea"/>
              </a:rPr>
              <a:t>doc ID?</a:t>
            </a:r>
          </a:p>
          <a:p>
            <a:pPr marL="1358900" lvl="2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600" dirty="0" smtClean="0">
                <a:latin typeface="+mn-ea"/>
                <a:ea typeface="+mn-ea"/>
              </a:rPr>
              <a:t>对于</a:t>
            </a:r>
            <a:r>
              <a:rPr lang="en-US" altLang="zh-CN" sz="2600" dirty="0" smtClean="0">
                <a:latin typeface="+mn-ea"/>
                <a:ea typeface="+mn-ea"/>
              </a:rPr>
              <a:t>Reuters RCV1</a:t>
            </a:r>
            <a:r>
              <a:rPr lang="zh-CN" altLang="en-US" sz="2600" dirty="0" smtClean="0">
                <a:latin typeface="+mn-ea"/>
                <a:ea typeface="+mn-ea"/>
              </a:rPr>
              <a:t>，</a:t>
            </a:r>
            <a:r>
              <a:rPr lang="zh-CN" altLang="en-US" sz="2600" dirty="0" smtClean="0">
                <a:latin typeface="+mn-ea"/>
              </a:rPr>
              <a:t>可以采用</a:t>
            </a:r>
            <a:r>
              <a:rPr lang="en-US" sz="2600" dirty="0" smtClean="0">
                <a:latin typeface="+mn-ea"/>
              </a:rPr>
              <a:t>log</a:t>
            </a:r>
            <a:r>
              <a:rPr lang="en-US" sz="2600" baseline="-25000" dirty="0" smtClean="0">
                <a:latin typeface="+mn-ea"/>
              </a:rPr>
              <a:t>2</a:t>
            </a:r>
            <a:r>
              <a:rPr lang="en-US" sz="2600" dirty="0" smtClean="0">
                <a:latin typeface="+mn-ea"/>
              </a:rPr>
              <a:t> 800,000 ≈ 19.6 &lt; 20 </a:t>
            </a:r>
            <a:r>
              <a:rPr lang="zh-CN" altLang="en-US" sz="2600" dirty="0" smtClean="0">
                <a:latin typeface="+mn-ea"/>
              </a:rPr>
              <a:t>位来表示每个</a:t>
            </a:r>
            <a:r>
              <a:rPr lang="de-DE" sz="2600" dirty="0" smtClean="0">
                <a:latin typeface="+mn-ea"/>
              </a:rPr>
              <a:t>docID</a:t>
            </a:r>
          </a:p>
          <a:p>
            <a:pPr marL="1358900" lvl="2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600" dirty="0" smtClean="0">
                <a:latin typeface="+mn-ea"/>
                <a:ea typeface="+mn-ea"/>
              </a:rPr>
              <a:t>如何压缩 </a:t>
            </a:r>
            <a:r>
              <a:rPr lang="en-US" altLang="zh-CN" sz="2600" dirty="0" smtClean="0">
                <a:latin typeface="+mn-ea"/>
                <a:ea typeface="+mn-ea"/>
              </a:rPr>
              <a:t>doc ID </a:t>
            </a:r>
            <a:r>
              <a:rPr lang="zh-CN" altLang="en-US" sz="2600" dirty="0" smtClean="0">
                <a:latin typeface="+mn-ea"/>
                <a:ea typeface="+mn-ea"/>
              </a:rPr>
              <a:t>的表示？</a:t>
            </a:r>
            <a:endParaRPr lang="de-DE" sz="2600" dirty="0" smtClean="0"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dirty="0" smtClean="0">
                <a:solidFill>
                  <a:schemeClr val="tx1"/>
                </a:solidFill>
              </a:rPr>
              <a:t>索引压缩</a:t>
            </a: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1857364"/>
            <a:ext cx="8001000" cy="4267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什么是索引压缩？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</a:rPr>
              <a:t>是指用较少的比特存储原始索引数据</a:t>
            </a: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压缩分类：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solidFill>
                  <a:srgbClr val="1717B7"/>
                </a:solidFill>
              </a:rPr>
              <a:t>无损压缩：</a:t>
            </a:r>
            <a:r>
              <a:rPr lang="zh-CN" altLang="en-US" dirty="0" smtClean="0"/>
              <a:t>压缩之后所有原始信息都被保留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solidFill>
                  <a:srgbClr val="1717B7"/>
                </a:solidFill>
              </a:rPr>
              <a:t>有损压缩：</a:t>
            </a:r>
            <a:r>
              <a:rPr lang="zh-CN" altLang="en-US" dirty="0" smtClean="0"/>
              <a:t>压缩之后会丢掉一些信息</a:t>
            </a:r>
            <a:endParaRPr lang="en-US" altLang="zh-CN" dirty="0" smtClean="0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20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32275" y="17212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+mj-ea"/>
                <a:ea typeface="+mj-ea"/>
              </a:rPr>
              <a:t>采用间隔编码的压缩方法</a:t>
            </a:r>
            <a:endParaRPr lang="en-US" sz="48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928802"/>
            <a:ext cx="885828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F2C0F-05D6-4882-A325-BE394602789D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600" y="4000504"/>
            <a:ext cx="9042400" cy="2693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71472" y="1643050"/>
            <a:ext cx="80724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4500" indent="-444500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n-ea"/>
                <a:ea typeface="+mn-ea"/>
              </a:rPr>
              <a:t>倒排记录表的一个特点：</a:t>
            </a:r>
            <a:endParaRPr lang="en-US" altLang="zh-CN" sz="2400" dirty="0" smtClean="0">
              <a:latin typeface="+mn-ea"/>
              <a:ea typeface="+mn-ea"/>
            </a:endParaRPr>
          </a:p>
          <a:p>
            <a:pPr marL="444500" indent="-444500" algn="l">
              <a:spcBef>
                <a:spcPts val="600"/>
              </a:spcBef>
              <a:buClr>
                <a:srgbClr val="C00000"/>
              </a:buClr>
            </a:pPr>
            <a:r>
              <a:rPr lang="en-US" altLang="zh-CN" sz="2400" dirty="0" smtClean="0">
                <a:latin typeface="+mn-ea"/>
                <a:ea typeface="+mn-ea"/>
              </a:rPr>
              <a:t>            doc ID</a:t>
            </a:r>
            <a:r>
              <a:rPr lang="en-US" altLang="zh-CN" sz="2400" baseline="-25000" dirty="0" smtClean="0">
                <a:latin typeface="+mn-ea"/>
                <a:ea typeface="+mn-ea"/>
              </a:rPr>
              <a:t>i+1</a:t>
            </a:r>
            <a:r>
              <a:rPr lang="en-US" altLang="zh-CN" sz="2400" dirty="0" smtClean="0">
                <a:latin typeface="+mn-ea"/>
                <a:ea typeface="+mn-ea"/>
              </a:rPr>
              <a:t>=doc </a:t>
            </a:r>
            <a:r>
              <a:rPr lang="en-US" altLang="zh-CN" sz="2400" dirty="0" err="1" smtClean="0">
                <a:latin typeface="+mn-ea"/>
                <a:ea typeface="+mn-ea"/>
              </a:rPr>
              <a:t>ID</a:t>
            </a:r>
            <a:r>
              <a:rPr lang="en-US" altLang="zh-CN" sz="2400" baseline="-25000" dirty="0" err="1" smtClean="0">
                <a:latin typeface="+mn-ea"/>
                <a:ea typeface="+mn-ea"/>
              </a:rPr>
              <a:t>i</a:t>
            </a:r>
            <a:r>
              <a:rPr lang="en-US" altLang="zh-CN" sz="2400" dirty="0" smtClean="0">
                <a:latin typeface="+mn-ea"/>
                <a:ea typeface="+mn-ea"/>
              </a:rPr>
              <a:t> +(</a:t>
            </a:r>
            <a:r>
              <a:rPr lang="en-US" altLang="zh-CN" sz="2400" dirty="0" smtClean="0">
                <a:latin typeface="+mn-ea"/>
              </a:rPr>
              <a:t>doc ID</a:t>
            </a:r>
            <a:r>
              <a:rPr lang="en-US" altLang="zh-CN" sz="2400" baseline="-25000" dirty="0" smtClean="0">
                <a:latin typeface="+mn-ea"/>
              </a:rPr>
              <a:t>i+1</a:t>
            </a:r>
            <a:r>
              <a:rPr lang="en-US" altLang="zh-CN" sz="2400" dirty="0" smtClean="0">
                <a:latin typeface="+mn-ea"/>
              </a:rPr>
              <a:t>- doc </a:t>
            </a:r>
            <a:r>
              <a:rPr lang="en-US" altLang="zh-CN" sz="2400" dirty="0" err="1" smtClean="0">
                <a:latin typeface="+mn-ea"/>
              </a:rPr>
              <a:t>ID</a:t>
            </a:r>
            <a:r>
              <a:rPr lang="en-US" altLang="zh-CN" sz="2400" baseline="-25000" dirty="0" err="1" smtClean="0">
                <a:latin typeface="+mn-ea"/>
              </a:rPr>
              <a:t>i</a:t>
            </a:r>
            <a:r>
              <a:rPr lang="en-US" altLang="zh-CN" sz="2400" dirty="0" smtClean="0">
                <a:latin typeface="+mn-ea"/>
              </a:rPr>
              <a:t> )</a:t>
            </a:r>
            <a:endParaRPr lang="en-US" altLang="zh-CN" sz="2400" dirty="0" smtClean="0">
              <a:latin typeface="+mn-ea"/>
              <a:ea typeface="+mn-ea"/>
            </a:endParaRPr>
          </a:p>
          <a:p>
            <a:pPr marL="444500" indent="-444500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n-ea"/>
                <a:ea typeface="+mn-ea"/>
              </a:rPr>
              <a:t>自第二个记录开始，可以只存储间隔</a:t>
            </a:r>
            <a:endParaRPr lang="en-US" altLang="zh-CN" sz="2400" dirty="0" smtClean="0">
              <a:latin typeface="+mn-ea"/>
              <a:ea typeface="+mn-ea"/>
            </a:endParaRPr>
          </a:p>
          <a:p>
            <a:pPr marL="444500" indent="-444500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n-ea"/>
                <a:ea typeface="+mn-ea"/>
              </a:rPr>
              <a:t>通常间隔较小（特别是高频词）</a:t>
            </a:r>
            <a:endParaRPr lang="en-US" altLang="zh-CN" sz="2400" dirty="0" smtClean="0">
              <a:latin typeface="+mn-ea"/>
              <a:ea typeface="+mn-ea"/>
            </a:endParaRPr>
          </a:p>
          <a:p>
            <a:pPr marL="444500" indent="-444500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n-ea"/>
                <a:ea typeface="+mn-ea"/>
              </a:rPr>
              <a:t>显然，对</a:t>
            </a:r>
            <a:r>
              <a:rPr lang="en-US" altLang="zh-CN" sz="2400" dirty="0" smtClean="0">
                <a:latin typeface="+mn-ea"/>
                <a:ea typeface="+mn-ea"/>
              </a:rPr>
              <a:t>doc ID </a:t>
            </a:r>
            <a:r>
              <a:rPr lang="zh-CN" altLang="en-US" sz="2400" dirty="0" smtClean="0">
                <a:latin typeface="+mn-ea"/>
                <a:ea typeface="+mn-ea"/>
              </a:rPr>
              <a:t>采用间隔编码可以压缩空间</a:t>
            </a:r>
            <a:endParaRPr lang="zh-CN" altLang="en-US" sz="2400" dirty="0">
              <a:latin typeface="+mn-ea"/>
              <a:ea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21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21517" y="139849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ea"/>
                <a:ea typeface="+mj-ea"/>
              </a:rPr>
              <a:t>变长编码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02840" y="1767438"/>
            <a:ext cx="8143932" cy="438051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b="1" dirty="0" smtClean="0">
                <a:solidFill>
                  <a:srgbClr val="C00000"/>
                </a:solidFill>
                <a:latin typeface="+mn-ea"/>
                <a:ea typeface="+mn-ea"/>
              </a:rPr>
              <a:t>目标</a:t>
            </a:r>
            <a:endParaRPr lang="de-DE" sz="2800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1257300" lvl="2" indent="-3429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对于</a:t>
            </a:r>
            <a:r>
              <a:rPr 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 ARACHNOCENTRIC 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及其他罕见词项</a:t>
            </a:r>
            <a:r>
              <a:rPr 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, 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对每个间隔仍然使用</a:t>
            </a:r>
            <a:r>
              <a:rPr 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20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比特</a:t>
            </a:r>
            <a:endParaRPr lang="en-US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1257300" lvl="2" indent="-3429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对于</a:t>
            </a:r>
            <a:r>
              <a:rPr 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THE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及其他高频词项，每个间隔仅仅使用很少的比特位来编码</a:t>
            </a:r>
            <a:endParaRPr lang="en-US" altLang="zh-CN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为了实现上述目标，需要设计一个变长编码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de-DE" sz="2400" dirty="0" smtClean="0">
                <a:solidFill>
                  <a:srgbClr val="0070C0"/>
                </a:solidFill>
                <a:latin typeface="+mn-ea"/>
                <a:ea typeface="+mn-ea"/>
              </a:rPr>
              <a:t>variable length encoding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</a:p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可变长编码对于小间隔采用短编码而对于长间隔采用长编码</a:t>
            </a:r>
            <a:endParaRPr lang="en-US" sz="2400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22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10760" y="172123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ea"/>
                <a:ea typeface="+mj-ea"/>
              </a:rPr>
              <a:t>可变字节</a:t>
            </a:r>
            <a:r>
              <a:rPr lang="de-DE" altLang="zh-CN" sz="4400" dirty="0" smtClean="0">
                <a:latin typeface="+mj-ea"/>
                <a:ea typeface="+mj-ea"/>
              </a:rPr>
              <a:t>(VB)</a:t>
            </a:r>
            <a:r>
              <a:rPr lang="zh-CN" altLang="en-US" sz="4800" dirty="0" smtClean="0">
                <a:latin typeface="+mj-ea"/>
                <a:ea typeface="+mj-ea"/>
              </a:rPr>
              <a:t>码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01600" y="1785926"/>
            <a:ext cx="8286808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901700" lvl="1" indent="-4445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b="1" dirty="0" smtClean="0">
                <a:solidFill>
                  <a:srgbClr val="C00000"/>
                </a:solidFill>
                <a:latin typeface="+mn-ea"/>
                <a:ea typeface="+mn-ea"/>
              </a:rPr>
              <a:t>基本思想：</a:t>
            </a:r>
            <a:r>
              <a:rPr lang="zh-CN" altLang="en-US" sz="2600" dirty="0" smtClean="0">
                <a:latin typeface="+mn-ea"/>
                <a:ea typeface="+mn-ea"/>
              </a:rPr>
              <a:t>利用整数个字节对间距编码，字节的数目根据具体的间距确定，一个表中的所有倒排记录作为一字节流存放</a:t>
            </a:r>
            <a:endParaRPr lang="en-US" altLang="zh-CN" sz="2600" dirty="0" smtClean="0">
              <a:latin typeface="+mn-ea"/>
              <a:ea typeface="+mn-ea"/>
            </a:endParaRPr>
          </a:p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b="1" dirty="0" smtClean="0">
                <a:solidFill>
                  <a:srgbClr val="C00000"/>
                </a:solidFill>
                <a:latin typeface="+mn-ea"/>
                <a:ea typeface="+mn-ea"/>
              </a:rPr>
              <a:t>举例</a:t>
            </a:r>
            <a:endParaRPr lang="en-US" altLang="zh-CN" sz="2800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901700" lvl="1" indent="-4445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endParaRPr lang="en-US" altLang="zh-CN" sz="2200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901700" lvl="1" indent="-4445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endParaRPr lang="en-US" altLang="zh-CN" sz="2200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901700" lvl="1" indent="-4445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endParaRPr lang="en-US" altLang="zh-CN" sz="2200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901700" lvl="1" indent="-4445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endParaRPr lang="en-US" altLang="zh-CN" sz="2200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901700" lvl="1" indent="-444500" algn="l">
              <a:spcBef>
                <a:spcPts val="700"/>
              </a:spcBef>
              <a:buClr>
                <a:srgbClr val="C00000"/>
              </a:buClr>
            </a:pPr>
            <a:endParaRPr lang="en-US" altLang="zh-CN" sz="2200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901700" lvl="1" indent="-4445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latin typeface="+mn-ea"/>
                <a:ea typeface="+mn-ea"/>
              </a:rPr>
              <a:t>被很多商用</a:t>
            </a:r>
            <a:r>
              <a:rPr lang="en-US" altLang="zh-CN" sz="2600" dirty="0" smtClean="0">
                <a:latin typeface="+mn-ea"/>
                <a:ea typeface="+mn-ea"/>
              </a:rPr>
              <a:t>/</a:t>
            </a:r>
            <a:r>
              <a:rPr lang="zh-CN" altLang="en-US" sz="2600" dirty="0" smtClean="0">
                <a:latin typeface="+mn-ea"/>
                <a:ea typeface="+mn-ea"/>
              </a:rPr>
              <a:t>研究系统所采用</a:t>
            </a:r>
            <a:endParaRPr lang="en-US" altLang="zh-CN" sz="2600" dirty="0" smtClean="0">
              <a:latin typeface="+mn-ea"/>
              <a:ea typeface="+mn-ea"/>
            </a:endParaRPr>
          </a:p>
          <a:p>
            <a:pPr marL="901700" lvl="1" indent="-444500" algn="l">
              <a:spcBef>
                <a:spcPts val="700"/>
              </a:spcBef>
              <a:buClr>
                <a:srgbClr val="C00000"/>
              </a:buClr>
            </a:pPr>
            <a:endParaRPr lang="en-US" sz="2400" b="1" dirty="0" smtClean="0">
              <a:solidFill>
                <a:srgbClr val="0070C0"/>
              </a:solidFill>
              <a:latin typeface="+mn-ea"/>
              <a:ea typeface="+mn-ea"/>
            </a:endParaRPr>
          </a:p>
          <a:p>
            <a:pPr marL="901700" lvl="1" indent="-4445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p"/>
            </a:pPr>
            <a:endParaRPr lang="en-US" sz="2400" b="1" dirty="0" smtClean="0">
              <a:solidFill>
                <a:srgbClr val="0070C0"/>
              </a:solidFill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F2C0F-05D6-4882-A325-BE394602789D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737" y="3786190"/>
            <a:ext cx="8993263" cy="187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23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75305" y="150607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de-DE" sz="4400" dirty="0" smtClean="0">
                <a:solidFill>
                  <a:schemeClr val="tx1"/>
                </a:solidFill>
                <a:latin typeface="+mj-ea"/>
                <a:ea typeface="+mj-ea"/>
              </a:rPr>
              <a:t>VB </a:t>
            </a:r>
            <a:r>
              <a:rPr lang="zh-CN" altLang="en-US" sz="4800" dirty="0" smtClean="0">
                <a:solidFill>
                  <a:schemeClr val="tx1"/>
                </a:solidFill>
                <a:latin typeface="+mj-ea"/>
                <a:ea typeface="+mj-ea"/>
              </a:rPr>
              <a:t>编码算法</a:t>
            </a:r>
            <a:endParaRPr lang="en-US" sz="48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571612"/>
            <a:ext cx="8286808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F2C0F-05D6-4882-A325-BE394602789D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9" name="Picture 8" descr="54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3857628"/>
            <a:ext cx="8451879" cy="2556662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5304" y="1775169"/>
            <a:ext cx="842968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200" dirty="0" smtClean="0">
                <a:latin typeface="+mn-ea"/>
                <a:ea typeface="+mn-ea"/>
              </a:rPr>
              <a:t>将字节的第一位设置为延续位，用于标识间距编码的结束</a:t>
            </a:r>
            <a:endParaRPr lang="en-US" altLang="zh-CN" sz="2200" dirty="0" smtClean="0">
              <a:latin typeface="+mn-ea"/>
              <a:ea typeface="+mn-ea"/>
            </a:endParaRPr>
          </a:p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200" dirty="0" smtClean="0">
                <a:latin typeface="+mn-ea"/>
                <a:ea typeface="+mn-ea"/>
              </a:rPr>
              <a:t>如果间隔表示少于</a:t>
            </a:r>
            <a:r>
              <a:rPr lang="en-US" altLang="zh-CN" sz="2200" dirty="0" smtClean="0">
                <a:latin typeface="+mn-ea"/>
                <a:ea typeface="+mn-ea"/>
              </a:rPr>
              <a:t>7</a:t>
            </a:r>
            <a:r>
              <a:rPr lang="zh-CN" altLang="en-US" sz="2200" dirty="0" smtClean="0">
                <a:latin typeface="+mn-ea"/>
                <a:ea typeface="+mn-ea"/>
              </a:rPr>
              <a:t>比特，那么</a:t>
            </a:r>
            <a:r>
              <a:rPr lang="en-US" sz="2200" i="1" dirty="0" smtClean="0">
                <a:latin typeface="+mn-ea"/>
                <a:ea typeface="+mn-ea"/>
              </a:rPr>
              <a:t>c</a:t>
            </a:r>
            <a:r>
              <a:rPr lang="en-US" sz="2200" dirty="0" smtClean="0">
                <a:latin typeface="+mn-ea"/>
                <a:ea typeface="+mn-ea"/>
              </a:rPr>
              <a:t> </a:t>
            </a:r>
            <a:r>
              <a:rPr lang="zh-CN" altLang="en-US" sz="2200" dirty="0" smtClean="0">
                <a:latin typeface="+mn-ea"/>
                <a:ea typeface="+mn-ea"/>
              </a:rPr>
              <a:t>置</a:t>
            </a:r>
            <a:r>
              <a:rPr lang="en-US" sz="2200" dirty="0" smtClean="0">
                <a:latin typeface="+mn-ea"/>
                <a:ea typeface="+mn-ea"/>
              </a:rPr>
              <a:t> 1</a:t>
            </a:r>
            <a:r>
              <a:rPr lang="zh-CN" altLang="en-US" sz="2200" dirty="0" smtClean="0">
                <a:latin typeface="+mn-ea"/>
                <a:ea typeface="+mn-ea"/>
              </a:rPr>
              <a:t>，将间隔编入一个字节的后</a:t>
            </a:r>
            <a:r>
              <a:rPr lang="en-US" altLang="zh-CN" sz="2200" dirty="0" smtClean="0">
                <a:latin typeface="+mn-ea"/>
                <a:ea typeface="+mn-ea"/>
              </a:rPr>
              <a:t>7</a:t>
            </a:r>
            <a:r>
              <a:rPr lang="zh-CN" altLang="en-US" sz="2200" dirty="0" smtClean="0">
                <a:latin typeface="+mn-ea"/>
                <a:ea typeface="+mn-ea"/>
              </a:rPr>
              <a:t>位中</a:t>
            </a:r>
            <a:endParaRPr lang="en-US" sz="2200" dirty="0" smtClean="0">
              <a:latin typeface="+mn-ea"/>
              <a:ea typeface="+mn-ea"/>
            </a:endParaRPr>
          </a:p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200" dirty="0" smtClean="0">
                <a:latin typeface="+mn-ea"/>
                <a:ea typeface="+mn-ea"/>
              </a:rPr>
              <a:t>否则：将低</a:t>
            </a:r>
            <a:r>
              <a:rPr lang="en-US" altLang="zh-CN" sz="2200" dirty="0" smtClean="0">
                <a:latin typeface="+mn-ea"/>
                <a:ea typeface="+mn-ea"/>
              </a:rPr>
              <a:t>7</a:t>
            </a:r>
            <a:r>
              <a:rPr lang="zh-CN" altLang="en-US" sz="2200" dirty="0" smtClean="0">
                <a:latin typeface="+mn-ea"/>
                <a:ea typeface="+mn-ea"/>
              </a:rPr>
              <a:t>位放入当前字节中，并将</a:t>
            </a:r>
            <a:r>
              <a:rPr lang="en-US" altLang="zh-CN" sz="2200" i="1" dirty="0" smtClean="0">
                <a:latin typeface="+mn-ea"/>
                <a:ea typeface="+mn-ea"/>
              </a:rPr>
              <a:t>c</a:t>
            </a:r>
            <a:r>
              <a:rPr lang="en-US" altLang="zh-CN" sz="2200" dirty="0" smtClean="0">
                <a:latin typeface="+mn-ea"/>
                <a:ea typeface="+mn-ea"/>
              </a:rPr>
              <a:t> </a:t>
            </a:r>
            <a:r>
              <a:rPr lang="zh-CN" altLang="en-US" sz="2200" dirty="0" smtClean="0">
                <a:latin typeface="+mn-ea"/>
                <a:ea typeface="+mn-ea"/>
              </a:rPr>
              <a:t>置</a:t>
            </a:r>
            <a:r>
              <a:rPr lang="en-US" altLang="zh-CN" sz="2200" dirty="0" smtClean="0">
                <a:latin typeface="+mn-ea"/>
                <a:ea typeface="+mn-ea"/>
              </a:rPr>
              <a:t> 0</a:t>
            </a:r>
            <a:r>
              <a:rPr lang="zh-CN" altLang="en-US" sz="2200" dirty="0" smtClean="0">
                <a:latin typeface="+mn-ea"/>
                <a:ea typeface="+mn-ea"/>
              </a:rPr>
              <a:t>，剩下的位数采用同样的方法进行处理，最后一个字节的</a:t>
            </a:r>
            <a:r>
              <a:rPr lang="en-US" altLang="zh-CN" sz="2200" i="1" dirty="0" smtClean="0">
                <a:latin typeface="+mn-ea"/>
                <a:ea typeface="+mn-ea"/>
              </a:rPr>
              <a:t>c</a:t>
            </a:r>
            <a:r>
              <a:rPr lang="zh-CN" altLang="en-US" sz="2200" dirty="0" smtClean="0">
                <a:latin typeface="+mn-ea"/>
                <a:ea typeface="+mn-ea"/>
              </a:rPr>
              <a:t>置</a:t>
            </a:r>
            <a:r>
              <a:rPr lang="en-US" altLang="zh-CN" sz="2200" dirty="0" smtClean="0">
                <a:latin typeface="+mn-ea"/>
                <a:ea typeface="+mn-ea"/>
              </a:rPr>
              <a:t>1</a:t>
            </a:r>
            <a:r>
              <a:rPr lang="zh-CN" altLang="en-US" sz="2200" dirty="0" smtClean="0">
                <a:latin typeface="+mn-ea"/>
                <a:ea typeface="+mn-ea"/>
              </a:rPr>
              <a:t>（表示结束</a:t>
            </a:r>
            <a:r>
              <a:rPr lang="zh-CN" altLang="en-US" sz="2200" b="1" dirty="0" smtClean="0">
                <a:latin typeface="+mn-ea"/>
                <a:ea typeface="+mn-ea"/>
              </a:rPr>
              <a:t>）</a:t>
            </a:r>
            <a:endParaRPr lang="en-US" sz="2200" b="1" dirty="0" smtClean="0">
              <a:latin typeface="+mn-ea"/>
              <a:ea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24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96821" y="161364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de-DE" altLang="en-US" sz="4400" dirty="0" smtClean="0">
                <a:latin typeface="+mj-ea"/>
                <a:ea typeface="+mj-ea"/>
              </a:rPr>
              <a:t>VB</a:t>
            </a:r>
            <a:r>
              <a:rPr lang="zh-CN" altLang="en-US" sz="4800" dirty="0" smtClean="0">
                <a:latin typeface="+mj-ea"/>
                <a:ea typeface="+mj-ea"/>
              </a:rPr>
              <a:t>编码的解码算法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571612"/>
            <a:ext cx="8286808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8" name="Picture 7" descr="54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3822" y="1814334"/>
            <a:ext cx="6563646" cy="378621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25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32275" y="150607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el-GR" altLang="zh-CN" sz="4800" dirty="0" smtClean="0">
                <a:latin typeface="+mj-ea"/>
                <a:ea typeface="+mj-ea"/>
              </a:rPr>
              <a:t>ϒ</a:t>
            </a:r>
            <a:r>
              <a:rPr lang="zh-CN" altLang="en-US" sz="4800" dirty="0" smtClean="0">
                <a:latin typeface="+mj-ea"/>
                <a:ea typeface="+mj-ea"/>
              </a:rPr>
              <a:t>编码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49053" y="1753654"/>
            <a:ext cx="8143932" cy="392909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12800" lvl="1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是</a:t>
            </a:r>
            <a:r>
              <a:rPr lang="zh-CN" altLang="en-US" sz="2600" dirty="0" smtClean="0">
                <a:latin typeface="+mn-ea"/>
                <a:ea typeface="+mn-ea"/>
              </a:rPr>
              <a:t>一种基于位的变</a:t>
            </a: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长编码</a:t>
            </a:r>
            <a:endParaRPr lang="de-DE" sz="26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812800" lvl="1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solidFill>
                  <a:schemeClr val="tx1"/>
                </a:solidFill>
                <a:latin typeface="+mn-ea"/>
                <a:ea typeface="+mn-ea"/>
              </a:rPr>
              <a:t>最简单的位编码：</a:t>
            </a:r>
            <a:r>
              <a:rPr lang="zh-CN" altLang="en-US" sz="2600" dirty="0" smtClean="0">
                <a:solidFill>
                  <a:srgbClr val="C00000"/>
                </a:solidFill>
                <a:latin typeface="+mn-ea"/>
                <a:ea typeface="+mn-ea"/>
              </a:rPr>
              <a:t>一元码</a:t>
            </a:r>
            <a:endParaRPr lang="de-DE" sz="2600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1270000" lvl="3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将</a:t>
            </a:r>
            <a:r>
              <a:rPr lang="pt-BR" sz="2200" i="1" dirty="0" smtClean="0">
                <a:solidFill>
                  <a:schemeClr val="tx1"/>
                </a:solidFill>
                <a:latin typeface="+mn-ea"/>
                <a:ea typeface="+mn-ea"/>
              </a:rPr>
              <a:t> n 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表示成</a:t>
            </a:r>
            <a:r>
              <a:rPr lang="pt-BR" sz="22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pt-BR" sz="2200" i="1" dirty="0" smtClean="0">
                <a:solidFill>
                  <a:schemeClr val="tx1"/>
                </a:solidFill>
                <a:latin typeface="+mn-ea"/>
                <a:ea typeface="+mn-ea"/>
              </a:rPr>
              <a:t>n</a:t>
            </a:r>
            <a:r>
              <a:rPr lang="pt-BR" sz="22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个</a:t>
            </a:r>
            <a:r>
              <a:rPr lang="en-US" altLang="zh-CN" sz="2200" dirty="0" smtClean="0">
                <a:solidFill>
                  <a:schemeClr val="tx1"/>
                </a:solidFill>
                <a:latin typeface="+mn-ea"/>
                <a:ea typeface="+mn-ea"/>
              </a:rPr>
              <a:t>1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和最后一个</a:t>
            </a:r>
            <a:r>
              <a:rPr lang="en-US" altLang="zh-CN" sz="2200" dirty="0" smtClean="0">
                <a:solidFill>
                  <a:schemeClr val="tx1"/>
                </a:solidFill>
                <a:latin typeface="+mn-ea"/>
                <a:ea typeface="+mn-ea"/>
              </a:rPr>
              <a:t>0</a:t>
            </a:r>
            <a:endParaRPr lang="pt-BR" sz="22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1270000" lvl="3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比如：</a:t>
            </a:r>
            <a:r>
              <a:rPr 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 3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的一元码是</a:t>
            </a:r>
            <a:r>
              <a:rPr 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 1110</a:t>
            </a:r>
          </a:p>
          <a:p>
            <a:pPr marL="1270000" lvl="3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40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的一元码是</a:t>
            </a:r>
            <a:r>
              <a:rPr 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de-DE" sz="2200" dirty="0" smtClean="0">
                <a:solidFill>
                  <a:schemeClr val="tx1"/>
                </a:solidFill>
                <a:latin typeface="+mn-ea"/>
                <a:ea typeface="+mn-ea"/>
              </a:rPr>
              <a:t>11111111111111111111111111111111111111110</a:t>
            </a:r>
          </a:p>
          <a:p>
            <a:pPr marL="1270000" lvl="3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70</a:t>
            </a:r>
            <a:r>
              <a:rPr lang="zh-CN" altLang="en-US" sz="2200" dirty="0" smtClean="0">
                <a:solidFill>
                  <a:schemeClr val="tx1"/>
                </a:solidFill>
                <a:latin typeface="+mn-ea"/>
                <a:ea typeface="+mn-ea"/>
              </a:rPr>
              <a:t>的一元码是：</a:t>
            </a:r>
            <a:r>
              <a:rPr lang="de-DE" sz="2200" dirty="0" smtClean="0">
                <a:solidFill>
                  <a:schemeClr val="tx1"/>
                </a:solidFill>
                <a:latin typeface="+mn-ea"/>
                <a:ea typeface="+mn-ea"/>
              </a:rPr>
              <a:t>11111111111111111111111111111111111111111111111111111111111111111111110</a:t>
            </a:r>
            <a:endParaRPr lang="en-US" sz="2200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26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42226" y="193638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el-GR" altLang="zh-CN" sz="4800" dirty="0" smtClean="0">
                <a:latin typeface="+mj-ea"/>
                <a:ea typeface="+mj-ea"/>
              </a:rPr>
              <a:t>ϒ</a:t>
            </a:r>
            <a:r>
              <a:rPr lang="zh-CN" altLang="en-US" sz="4800" dirty="0" smtClean="0">
                <a:latin typeface="+mj-ea"/>
                <a:ea typeface="+mj-ea"/>
              </a:rPr>
              <a:t>编码方法</a:t>
            </a:r>
            <a:endParaRPr lang="en-US" altLang="zh-CN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64546" y="1773375"/>
            <a:ext cx="8643966" cy="45720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latin typeface="+mn-ea"/>
                <a:ea typeface="+mn-ea"/>
              </a:rPr>
              <a:t>将</a:t>
            </a:r>
            <a:r>
              <a:rPr lang="en-US" altLang="en-US" sz="2600" dirty="0" smtClean="0">
                <a:latin typeface="+mn-ea"/>
                <a:ea typeface="+mn-ea"/>
              </a:rPr>
              <a:t>G </a:t>
            </a:r>
            <a:r>
              <a:rPr lang="zh-CN" altLang="en-US" sz="2600" dirty="0" smtClean="0">
                <a:latin typeface="+mn-ea"/>
                <a:ea typeface="+mn-ea"/>
              </a:rPr>
              <a:t>表示成长度</a:t>
            </a:r>
            <a:r>
              <a:rPr lang="en-US" altLang="zh-CN" sz="2600" dirty="0" smtClean="0">
                <a:latin typeface="+mn-ea"/>
                <a:ea typeface="+mn-ea"/>
              </a:rPr>
              <a:t>(length)</a:t>
            </a:r>
            <a:r>
              <a:rPr lang="zh-CN" altLang="en-US" sz="2600" dirty="0" smtClean="0">
                <a:latin typeface="+mn-ea"/>
                <a:ea typeface="+mn-ea"/>
              </a:rPr>
              <a:t>和偏移</a:t>
            </a:r>
            <a:r>
              <a:rPr lang="en-US" altLang="zh-CN" sz="2600" dirty="0" smtClean="0">
                <a:latin typeface="+mn-ea"/>
                <a:ea typeface="+mn-ea"/>
              </a:rPr>
              <a:t>(offset)</a:t>
            </a:r>
            <a:r>
              <a:rPr lang="zh-CN" altLang="en-US" sz="2600" dirty="0" smtClean="0">
                <a:latin typeface="+mn-ea"/>
                <a:ea typeface="+mn-ea"/>
              </a:rPr>
              <a:t>两部分</a:t>
            </a:r>
            <a:endParaRPr lang="en-US" altLang="en-US" sz="2600" dirty="0" smtClean="0">
              <a:latin typeface="+mn-ea"/>
              <a:ea typeface="+mn-ea"/>
            </a:endParaRPr>
          </a:p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latin typeface="+mn-ea"/>
                <a:ea typeface="+mn-ea"/>
              </a:rPr>
              <a:t>偏移对应</a:t>
            </a:r>
            <a:r>
              <a:rPr lang="en-US" altLang="zh-CN" sz="2600" dirty="0" smtClean="0">
                <a:latin typeface="+mn-ea"/>
                <a:ea typeface="+mn-ea"/>
              </a:rPr>
              <a:t>G</a:t>
            </a:r>
            <a:r>
              <a:rPr lang="zh-CN" altLang="en-US" sz="2600" dirty="0" smtClean="0">
                <a:latin typeface="+mn-ea"/>
                <a:ea typeface="+mn-ea"/>
              </a:rPr>
              <a:t>的二进制编码，只不过将首部的</a:t>
            </a:r>
            <a:r>
              <a:rPr lang="en-US" altLang="zh-CN" sz="2600" dirty="0" smtClean="0">
                <a:latin typeface="+mn-ea"/>
                <a:ea typeface="+mn-ea"/>
              </a:rPr>
              <a:t>1</a:t>
            </a:r>
            <a:r>
              <a:rPr lang="zh-CN" altLang="en-US" sz="2600" dirty="0" smtClean="0">
                <a:latin typeface="+mn-ea"/>
                <a:ea typeface="+mn-ea"/>
              </a:rPr>
              <a:t>去掉</a:t>
            </a:r>
            <a:endParaRPr lang="en-US" altLang="en-US" sz="2600" dirty="0" smtClean="0">
              <a:latin typeface="+mn-ea"/>
              <a:ea typeface="+mn-ea"/>
            </a:endParaRPr>
          </a:p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latin typeface="+mn-ea"/>
                <a:ea typeface="+mn-ea"/>
              </a:rPr>
              <a:t>长度部分给出的是偏移的位数</a:t>
            </a:r>
            <a:endParaRPr lang="en-US" altLang="en-US" sz="2600" dirty="0" smtClean="0">
              <a:latin typeface="+mn-ea"/>
              <a:ea typeface="+mn-ea"/>
            </a:endParaRPr>
          </a:p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latin typeface="+mn-ea"/>
                <a:ea typeface="+mn-ea"/>
              </a:rPr>
              <a:t>长度部分采用一元编码</a:t>
            </a:r>
            <a:r>
              <a:rPr lang="en-US" altLang="en-US" sz="2600" dirty="0" smtClean="0">
                <a:latin typeface="+mn-ea"/>
                <a:ea typeface="+mn-ea"/>
              </a:rPr>
              <a:t>: 1110</a:t>
            </a:r>
          </a:p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dirty="0" smtClean="0">
                <a:latin typeface="+mn-ea"/>
                <a:ea typeface="+mn-ea"/>
              </a:rPr>
              <a:t>举例</a:t>
            </a:r>
            <a:r>
              <a:rPr lang="en-US" altLang="zh-CN" sz="2600" dirty="0" smtClean="0">
                <a:latin typeface="+mn-ea"/>
                <a:ea typeface="+mn-ea"/>
              </a:rPr>
              <a:t>: </a:t>
            </a:r>
            <a:r>
              <a:rPr lang="en-US" altLang="en-US" sz="2600" dirty="0" smtClean="0">
                <a:latin typeface="+mn-ea"/>
                <a:ea typeface="+mn-ea"/>
              </a:rPr>
              <a:t>13</a:t>
            </a:r>
            <a:r>
              <a:rPr lang="zh-CN" altLang="en-US" sz="2600" dirty="0" smtClean="0">
                <a:latin typeface="+mn-ea"/>
                <a:ea typeface="+mn-ea"/>
              </a:rPr>
              <a:t>的</a:t>
            </a:r>
            <a:r>
              <a:rPr lang="el-GR" altLang="zh-CN" sz="2600" dirty="0" smtClean="0">
                <a:latin typeface="+mn-ea"/>
                <a:ea typeface="+mn-ea"/>
              </a:rPr>
              <a:t>ϒ</a:t>
            </a:r>
            <a:r>
              <a:rPr lang="zh-CN" altLang="en-US" sz="2600" dirty="0" smtClean="0">
                <a:latin typeface="+mn-ea"/>
                <a:ea typeface="+mn-ea"/>
              </a:rPr>
              <a:t>编码</a:t>
            </a:r>
            <a:endParaRPr lang="en-US" altLang="zh-CN" sz="2600" dirty="0" smtClean="0">
              <a:latin typeface="+mn-ea"/>
              <a:ea typeface="+mn-ea"/>
            </a:endParaRPr>
          </a:p>
          <a:p>
            <a:pPr marL="1344613" lvl="3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en-US" altLang="en-US" sz="2400" dirty="0" smtClean="0">
                <a:latin typeface="+mn-ea"/>
                <a:ea typeface="+mn-ea"/>
              </a:rPr>
              <a:t>13 → 1101 → 101 = </a:t>
            </a:r>
            <a:r>
              <a:rPr lang="zh-CN" altLang="en-US" sz="2400" dirty="0" smtClean="0">
                <a:latin typeface="+mn-ea"/>
                <a:ea typeface="+mn-ea"/>
              </a:rPr>
              <a:t>偏移</a:t>
            </a:r>
            <a:endParaRPr lang="en-US" altLang="zh-CN" sz="2400" dirty="0" smtClean="0">
              <a:latin typeface="+mn-ea"/>
              <a:ea typeface="+mn-ea"/>
            </a:endParaRPr>
          </a:p>
          <a:p>
            <a:pPr marL="1344613" lvl="3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en-US" altLang="zh-CN" sz="2400" dirty="0" smtClean="0">
                <a:latin typeface="+mn-ea"/>
                <a:ea typeface="+mn-ea"/>
              </a:rPr>
              <a:t>G=</a:t>
            </a:r>
            <a:r>
              <a:rPr lang="en-US" altLang="en-US" sz="2400" dirty="0" smtClean="0">
                <a:latin typeface="+mn-ea"/>
                <a:ea typeface="+mn-ea"/>
              </a:rPr>
              <a:t>13 (</a:t>
            </a:r>
            <a:r>
              <a:rPr lang="zh-CN" altLang="en-US" sz="2400" dirty="0" smtClean="0">
                <a:latin typeface="+mn-ea"/>
                <a:ea typeface="+mn-ea"/>
              </a:rPr>
              <a:t>偏移为</a:t>
            </a:r>
            <a:r>
              <a:rPr lang="en-US" altLang="en-US" sz="2400" dirty="0" smtClean="0">
                <a:latin typeface="+mn-ea"/>
                <a:ea typeface="+mn-ea"/>
              </a:rPr>
              <a:t> 101), </a:t>
            </a:r>
            <a:r>
              <a:rPr lang="zh-CN" altLang="en-US" sz="2400" dirty="0" smtClean="0">
                <a:latin typeface="+mn-ea"/>
                <a:ea typeface="+mn-ea"/>
              </a:rPr>
              <a:t>长度部分为</a:t>
            </a:r>
            <a:r>
              <a:rPr lang="en-US" altLang="en-US" sz="2400" dirty="0" smtClean="0">
                <a:latin typeface="+mn-ea"/>
                <a:ea typeface="+mn-ea"/>
              </a:rPr>
              <a:t> 3</a:t>
            </a:r>
          </a:p>
          <a:p>
            <a:pPr marL="1344613" lvl="3" indent="-3556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en-US" altLang="en-US" sz="2400" dirty="0" smtClean="0">
                <a:latin typeface="+mn-ea"/>
                <a:ea typeface="+mn-ea"/>
              </a:rPr>
              <a:t>13</a:t>
            </a:r>
            <a:r>
              <a:rPr lang="zh-CN" altLang="en-US" sz="2400" dirty="0" smtClean="0">
                <a:latin typeface="+mn-ea"/>
                <a:ea typeface="+mn-ea"/>
              </a:rPr>
              <a:t>的整个</a:t>
            </a:r>
            <a:r>
              <a:rPr lang="el-GR" altLang="zh-CN" sz="2400" dirty="0" smtClean="0">
                <a:latin typeface="+mn-ea"/>
                <a:ea typeface="+mn-ea"/>
              </a:rPr>
              <a:t>ϒ</a:t>
            </a:r>
            <a:r>
              <a:rPr lang="zh-CN" altLang="en-US" sz="2400" dirty="0" smtClean="0">
                <a:latin typeface="+mn-ea"/>
                <a:ea typeface="+mn-ea"/>
              </a:rPr>
              <a:t>编码是</a:t>
            </a:r>
            <a:r>
              <a:rPr lang="en-US" altLang="zh-CN" sz="2400" dirty="0" smtClean="0">
                <a:latin typeface="+mn-ea"/>
              </a:rPr>
              <a:t>1110101</a:t>
            </a:r>
            <a:endParaRPr lang="en-US" altLang="en-US" sz="2400" dirty="0" smtClean="0"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489638" y="157037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el-GR" altLang="zh-CN" sz="4800" dirty="0" smtClean="0">
                <a:latin typeface="+mj-ea"/>
                <a:ea typeface="+mj-ea"/>
              </a:rPr>
              <a:t>ϒ</a:t>
            </a:r>
            <a:r>
              <a:rPr lang="zh-CN" altLang="en-US" sz="4800" dirty="0" smtClean="0">
                <a:latin typeface="+mj-ea"/>
                <a:ea typeface="+mj-ea"/>
              </a:rPr>
              <a:t>编码的例子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928802"/>
            <a:ext cx="8358246" cy="400050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3600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28868"/>
            <a:ext cx="918210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l-GR" altLang="zh-CN" sz="4800" kern="1200" dirty="0" smtClean="0">
                <a:solidFill>
                  <a:schemeClr val="tx1"/>
                </a:solidFill>
                <a:latin typeface="+mj-ea"/>
                <a:cs typeface="宋体" charset="0"/>
              </a:rPr>
              <a:t>ϒ</a:t>
            </a:r>
            <a:r>
              <a:rPr lang="zh-CN" altLang="en-US" sz="4800" kern="1200" dirty="0" smtClean="0">
                <a:solidFill>
                  <a:schemeClr val="tx1"/>
                </a:solidFill>
                <a:latin typeface="+mj-ea"/>
                <a:cs typeface="宋体" charset="0"/>
              </a:rPr>
              <a:t>编码的长度</a:t>
            </a:r>
            <a:endParaRPr lang="zh-CN" altLang="en-US" sz="4800" kern="1200" dirty="0">
              <a:solidFill>
                <a:schemeClr val="tx1"/>
              </a:solidFill>
              <a:latin typeface="+mj-ea"/>
              <a:cs typeface="宋体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5624" y="1816112"/>
            <a:ext cx="8001000" cy="42672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+mn-ea"/>
              </a:rPr>
              <a:t>偏移部分是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</a:rPr>
              <a:t> ⌊log</a:t>
            </a:r>
            <a:r>
              <a:rPr lang="en-US" altLang="zh-CN" sz="2800" baseline="-2500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</a:rPr>
              <a:t> G⌋ 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</a:rPr>
              <a:t>比特位</a:t>
            </a:r>
            <a:endParaRPr lang="en-US" altLang="zh-CN" sz="2800" dirty="0" smtClean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18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+mn-ea"/>
              </a:rPr>
              <a:t>长度部分需要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</a:rPr>
              <a:t> ⌊log</a:t>
            </a:r>
            <a:r>
              <a:rPr lang="en-US" altLang="zh-CN" sz="2800" baseline="-2500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</a:rPr>
              <a:t> G⌋ + 1 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</a:rPr>
              <a:t>比特位</a:t>
            </a:r>
            <a:endParaRPr lang="en-US" altLang="zh-CN" sz="2800" dirty="0" smtClean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18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+mn-ea"/>
              </a:rPr>
              <a:t>因此，全部编码需要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</a:rPr>
              <a:t>2⌊log</a:t>
            </a:r>
            <a:r>
              <a:rPr lang="en-US" altLang="zh-CN" sz="2800" baseline="-2500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</a:rPr>
              <a:t> G⌋ + 1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</a:rPr>
              <a:t>比特位</a:t>
            </a:r>
            <a:endParaRPr lang="en-US" altLang="zh-CN" sz="2800" dirty="0" smtClean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1800"/>
              </a:spcBef>
            </a:pPr>
            <a:r>
              <a:rPr lang="el-GR" altLang="zh-CN" sz="2800" i="1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ϒ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</a:rPr>
              <a:t>编码的长度均是奇数</a:t>
            </a:r>
            <a:endParaRPr lang="en-US" altLang="zh-CN" sz="2800" dirty="0" smtClean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1800"/>
              </a:spcBef>
            </a:pPr>
            <a:r>
              <a:rPr lang="el-GR" altLang="zh-CN" sz="2800" i="1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ϒ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</a:rPr>
              <a:t>编码在最优编码长度的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</a:rPr>
              <a:t>倍左右</a:t>
            </a:r>
            <a:endParaRPr lang="de-DE" altLang="zh-CN" sz="2800" dirty="0" smtClean="0">
              <a:solidFill>
                <a:schemeClr val="tx1"/>
              </a:solidFill>
              <a:latin typeface="+mn-ea"/>
            </a:endParaRPr>
          </a:p>
          <a:p>
            <a:pPr>
              <a:buNone/>
            </a:pPr>
            <a:endParaRPr lang="zh-CN" altLang="en-US" dirty="0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28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29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99879" y="150607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el-GR" altLang="zh-CN" sz="4800" dirty="0" smtClean="0">
                <a:latin typeface="+mj-ea"/>
                <a:ea typeface="+mj-ea"/>
              </a:rPr>
              <a:t>ϒ </a:t>
            </a:r>
            <a:r>
              <a:rPr lang="zh-CN" altLang="en-US" sz="4800" dirty="0" smtClean="0">
                <a:latin typeface="+mj-ea"/>
                <a:ea typeface="+mj-ea"/>
              </a:rPr>
              <a:t>编码的性质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64546" y="1835849"/>
            <a:ext cx="8643966" cy="37862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901700" lvl="1" indent="-4445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el-GR" altLang="zh-CN" sz="2800" i="1" dirty="0" smtClean="0">
                <a:latin typeface="+mn-ea"/>
                <a:ea typeface="+mn-ea"/>
                <a:cs typeface="Times New Roman" pitchFamily="18" charset="0"/>
              </a:rPr>
              <a:t>ϒ </a:t>
            </a:r>
            <a:r>
              <a:rPr lang="zh-CN" altLang="en-US" sz="2800" dirty="0" smtClean="0">
                <a:latin typeface="+mn-ea"/>
                <a:ea typeface="+mn-ea"/>
                <a:cs typeface="Times New Roman" pitchFamily="18" charset="0"/>
              </a:rPr>
              <a:t>编码是前缀无关的，从而保证了解码的唯一性。</a:t>
            </a:r>
            <a:endParaRPr lang="de-DE" sz="2800" dirty="0" smtClean="0">
              <a:latin typeface="+mn-ea"/>
              <a:ea typeface="+mn-ea"/>
            </a:endParaRPr>
          </a:p>
          <a:p>
            <a:pPr marL="901700" lvl="1" indent="-4445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dirty="0" smtClean="0">
                <a:latin typeface="+mn-ea"/>
                <a:ea typeface="+mn-ea"/>
              </a:rPr>
              <a:t>编码在最优编码的</a:t>
            </a:r>
            <a:r>
              <a:rPr lang="en-US" altLang="zh-CN" sz="2800" dirty="0" smtClean="0">
                <a:latin typeface="+mn-ea"/>
                <a:ea typeface="+mn-ea"/>
              </a:rPr>
              <a:t>2</a:t>
            </a:r>
            <a:r>
              <a:rPr lang="zh-CN" altLang="en-US" sz="2800" dirty="0" smtClean="0">
                <a:latin typeface="+mn-ea"/>
                <a:ea typeface="+mn-ea"/>
              </a:rPr>
              <a:t>或</a:t>
            </a:r>
            <a:r>
              <a:rPr lang="en-US" altLang="zh-CN" sz="2800" dirty="0" smtClean="0">
                <a:latin typeface="+mn-ea"/>
                <a:ea typeface="+mn-ea"/>
              </a:rPr>
              <a:t>3</a:t>
            </a:r>
            <a:r>
              <a:rPr lang="zh-CN" altLang="en-US" sz="2800" dirty="0" smtClean="0">
                <a:latin typeface="+mn-ea"/>
                <a:ea typeface="+mn-ea"/>
              </a:rPr>
              <a:t>倍之内</a:t>
            </a:r>
            <a:endParaRPr lang="en-US" sz="2800" dirty="0" smtClean="0">
              <a:latin typeface="+mn-ea"/>
              <a:ea typeface="+mn-ea"/>
            </a:endParaRPr>
          </a:p>
          <a:p>
            <a:pPr marL="901700" lvl="1" indent="-4445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dirty="0" smtClean="0">
                <a:latin typeface="+mn-ea"/>
                <a:ea typeface="+mn-ea"/>
              </a:rPr>
              <a:t>上述结果并不依赖于间隔的分布，</a:t>
            </a:r>
            <a:r>
              <a:rPr lang="zh-CN" altLang="en-US" sz="2800" dirty="0" smtClean="0">
                <a:latin typeface="+mn-ea"/>
                <a:ea typeface="+mn-ea"/>
                <a:cs typeface="Times New Roman" pitchFamily="18" charset="0"/>
              </a:rPr>
              <a:t>是通用性</a:t>
            </a:r>
            <a:r>
              <a:rPr lang="en-US" altLang="zh-CN" sz="2800" dirty="0" smtClean="0">
                <a:latin typeface="+mn-ea"/>
                <a:ea typeface="+mn-ea"/>
                <a:cs typeface="Times New Roman" pitchFamily="18" charset="0"/>
              </a:rPr>
              <a:t>(</a:t>
            </a:r>
            <a:r>
              <a:rPr lang="de-DE" altLang="zh-CN" sz="2800" dirty="0" smtClean="0">
                <a:latin typeface="+mn-ea"/>
                <a:ea typeface="+mn-ea"/>
              </a:rPr>
              <a:t>universal</a:t>
            </a:r>
            <a:r>
              <a:rPr lang="en-US" altLang="zh-CN" sz="2800" dirty="0" smtClean="0">
                <a:latin typeface="+mn-ea"/>
                <a:ea typeface="+mn-ea"/>
                <a:cs typeface="Times New Roman" pitchFamily="18" charset="0"/>
              </a:rPr>
              <a:t>)</a:t>
            </a:r>
            <a:r>
              <a:rPr lang="zh-CN" altLang="en-US" sz="2800" dirty="0" smtClean="0">
                <a:latin typeface="+mn-ea"/>
                <a:ea typeface="+mn-ea"/>
                <a:cs typeface="Times New Roman" pitchFamily="18" charset="0"/>
              </a:rPr>
              <a:t>编码</a:t>
            </a:r>
            <a:endParaRPr lang="de-DE" sz="2800" dirty="0" smtClean="0">
              <a:latin typeface="+mn-ea"/>
              <a:ea typeface="+mn-ea"/>
            </a:endParaRPr>
          </a:p>
          <a:p>
            <a:pPr marL="901700" lvl="1" indent="-4445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el-GR" altLang="zh-CN" sz="2800" i="1" dirty="0" smtClean="0">
                <a:latin typeface="+mn-ea"/>
                <a:ea typeface="+mn-ea"/>
                <a:cs typeface="Times New Roman" pitchFamily="18" charset="0"/>
              </a:rPr>
              <a:t>ϒ</a:t>
            </a:r>
            <a:r>
              <a:rPr lang="en-US" altLang="zh-CN" sz="2800" i="1" dirty="0" smtClean="0">
                <a:latin typeface="+mn-ea"/>
                <a:ea typeface="+mn-ea"/>
                <a:cs typeface="Times New Roman" pitchFamily="18" charset="0"/>
              </a:rPr>
              <a:t> </a:t>
            </a:r>
            <a:r>
              <a:rPr lang="zh-CN" altLang="en-US" sz="2800" dirty="0" smtClean="0">
                <a:latin typeface="+mn-ea"/>
                <a:ea typeface="+mn-ea"/>
              </a:rPr>
              <a:t>编码是无参数编码，不需要通过拟合得到参数</a:t>
            </a:r>
            <a:endParaRPr lang="en-US" sz="8000" dirty="0" smtClean="0"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53790" y="17212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+mj-ea"/>
                <a:ea typeface="+mj-ea"/>
              </a:rPr>
              <a:t>为什么要压缩</a:t>
            </a:r>
            <a:r>
              <a:rPr lang="de-DE" sz="4400" dirty="0" smtClean="0">
                <a:solidFill>
                  <a:schemeClr val="tx1"/>
                </a:solidFill>
                <a:latin typeface="+mj-ea"/>
                <a:ea typeface="+mj-ea"/>
              </a:rPr>
              <a:t>? </a:t>
            </a:r>
            <a:endParaRPr lang="en-US" sz="44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46884" y="1796526"/>
            <a:ext cx="8572560" cy="42862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12800" lvl="1" indent="-4572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dirty="0" smtClean="0">
                <a:latin typeface="+mn-ea"/>
                <a:ea typeface="+mn-ea"/>
              </a:rPr>
              <a:t>大规模文档集的索引数据巨大，进行压缩具有以下优点：</a:t>
            </a:r>
            <a:endParaRPr lang="en-US" altLang="zh-CN" sz="2800" dirty="0" smtClean="0">
              <a:latin typeface="+mn-ea"/>
              <a:ea typeface="+mn-ea"/>
            </a:endParaRPr>
          </a:p>
          <a:p>
            <a:pPr marL="1270000" lvl="2" indent="-4572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减少磁盘空间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(</a:t>
            </a:r>
            <a:r>
              <a:rPr lang="zh-CN" altLang="en-US" sz="2400" dirty="0" smtClean="0">
                <a:solidFill>
                  <a:srgbClr val="1717B7"/>
                </a:solidFill>
                <a:latin typeface="+mn-ea"/>
                <a:ea typeface="+mn-ea"/>
              </a:rPr>
              <a:t>节省开销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</a:p>
          <a:p>
            <a:pPr marL="1270000" lvl="2" indent="-4572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加快从磁盘到内存的数据传输速度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zh-CN" altLang="en-US" sz="2400" dirty="0" smtClean="0">
                <a:solidFill>
                  <a:srgbClr val="1717B7"/>
                </a:solidFill>
                <a:latin typeface="+mn-ea"/>
                <a:ea typeface="+mn-ea"/>
              </a:rPr>
              <a:t>加快检索速度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</a:p>
          <a:p>
            <a:pPr marL="1727200" lvl="4" indent="-37782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[</a:t>
            </a:r>
            <a:r>
              <a:rPr lang="zh-CN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读压缩数据到内存</a:t>
            </a:r>
            <a:r>
              <a:rPr lang="en-US" altLang="zh-CN" sz="2000" dirty="0" smtClean="0">
                <a:solidFill>
                  <a:schemeClr val="tx1"/>
                </a:solidFill>
                <a:latin typeface="+mn-ea"/>
                <a:ea typeface="+mn-ea"/>
              </a:rPr>
              <a:t>+</a:t>
            </a:r>
            <a:r>
              <a:rPr lang="zh-CN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在内存中解压</a:t>
            </a:r>
            <a:r>
              <a:rPr lang="en-US" altLang="zh-CN" sz="2000" dirty="0" smtClean="0">
                <a:solidFill>
                  <a:schemeClr val="tx1"/>
                </a:solidFill>
                <a:latin typeface="+mn-ea"/>
                <a:ea typeface="+mn-ea"/>
              </a:rPr>
              <a:t>]</a:t>
            </a:r>
            <a:r>
              <a:rPr lang="zh-CN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比直接读入未压缩数据要快很多</a:t>
            </a:r>
            <a:endParaRPr lang="de-DE" sz="20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1727200" lvl="4" indent="-37782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前提</a:t>
            </a:r>
            <a:r>
              <a:rPr lang="de-DE" sz="2000" dirty="0" smtClean="0">
                <a:solidFill>
                  <a:schemeClr val="tx1"/>
                </a:solidFill>
                <a:latin typeface="+mn-ea"/>
                <a:ea typeface="+mn-ea"/>
              </a:rPr>
              <a:t>: </a:t>
            </a:r>
            <a:r>
              <a:rPr lang="zh-CN" altLang="en-US" sz="2000" dirty="0" smtClean="0">
                <a:solidFill>
                  <a:schemeClr val="tx1"/>
                </a:solidFill>
                <a:latin typeface="+mn-ea"/>
                <a:ea typeface="+mn-ea"/>
              </a:rPr>
              <a:t>解压速度很快</a:t>
            </a:r>
            <a:endParaRPr lang="en-US" altLang="zh-CN" sz="20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812800" lvl="2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latin typeface="+mn-ea"/>
              </a:rPr>
              <a:t> </a:t>
            </a:r>
            <a:r>
              <a:rPr lang="zh-CN" altLang="en-US" sz="2400" dirty="0" smtClean="0">
                <a:latin typeface="+mn-ea"/>
                <a:ea typeface="+mn-ea"/>
              </a:rPr>
              <a:t>增加内存存储内容</a:t>
            </a:r>
            <a:r>
              <a:rPr lang="en-US" altLang="en-US" sz="2400" dirty="0" smtClean="0">
                <a:latin typeface="+mn-ea"/>
                <a:ea typeface="+mn-ea"/>
              </a:rPr>
              <a:t> (</a:t>
            </a:r>
            <a:r>
              <a:rPr lang="zh-CN" altLang="en-US" sz="2400" dirty="0" smtClean="0">
                <a:solidFill>
                  <a:srgbClr val="1717B7"/>
                </a:solidFill>
                <a:latin typeface="+mn-ea"/>
                <a:ea typeface="+mn-ea"/>
              </a:rPr>
              <a:t>加快检索速度</a:t>
            </a:r>
            <a:r>
              <a:rPr lang="en-US" altLang="en-US" sz="2400" dirty="0" smtClean="0">
                <a:latin typeface="+mn-ea"/>
                <a:ea typeface="+mn-ea"/>
              </a:rPr>
              <a:t>)</a:t>
            </a:r>
          </a:p>
          <a:p>
            <a:pPr marL="1270000" lvl="3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zh-CN" altLang="en-US" sz="2400" dirty="0" smtClean="0">
                <a:latin typeface="+mn-ea"/>
              </a:rPr>
              <a:t> </a:t>
            </a:r>
            <a:r>
              <a:rPr lang="zh-CN" altLang="en-US" sz="2000" dirty="0" smtClean="0">
                <a:latin typeface="+mn-ea"/>
                <a:ea typeface="+mn-ea"/>
              </a:rPr>
              <a:t>比如，可以尽可能将词典放入内存</a:t>
            </a:r>
            <a:endParaRPr lang="en-US" altLang="zh-CN" sz="2000" dirty="0" smtClean="0"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30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70123" y="169959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el-GR" altLang="zh-CN" sz="4800" dirty="0" smtClean="0">
                <a:latin typeface="+mj-ea"/>
                <a:ea typeface="+mj-ea"/>
              </a:rPr>
              <a:t>ϒ </a:t>
            </a:r>
            <a:r>
              <a:rPr lang="zh-CN" altLang="en-US" sz="4800" dirty="0" smtClean="0">
                <a:latin typeface="+mj-ea"/>
                <a:ea typeface="+mj-ea"/>
              </a:rPr>
              <a:t>编码的对齐问题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2273" y="1875013"/>
            <a:ext cx="8358246" cy="37862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901700" lvl="1" indent="-4445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dirty="0" smtClean="0">
                <a:latin typeface="+mn-ea"/>
                <a:ea typeface="+mn-ea"/>
                <a:cs typeface="Times New Roman" pitchFamily="18" charset="0"/>
              </a:rPr>
              <a:t>机器通常有字边界</a:t>
            </a:r>
            <a:r>
              <a:rPr lang="en-US" altLang="zh-CN" sz="2800" dirty="0" smtClean="0">
                <a:latin typeface="+mn-ea"/>
                <a:ea typeface="+mn-ea"/>
                <a:cs typeface="Times New Roman" pitchFamily="18" charset="0"/>
              </a:rPr>
              <a:t> – 8, 16, 32 </a:t>
            </a:r>
            <a:r>
              <a:rPr lang="zh-CN" altLang="en-US" sz="2800" dirty="0" smtClean="0">
                <a:latin typeface="+mn-ea"/>
                <a:ea typeface="+mn-ea"/>
                <a:cs typeface="Times New Roman" pitchFamily="18" charset="0"/>
              </a:rPr>
              <a:t>位</a:t>
            </a:r>
            <a:endParaRPr lang="en-US" altLang="zh-CN" sz="2800" dirty="0" smtClean="0">
              <a:latin typeface="+mn-ea"/>
              <a:ea typeface="+mn-ea"/>
              <a:cs typeface="Times New Roman" pitchFamily="18" charset="0"/>
            </a:endParaRPr>
          </a:p>
          <a:p>
            <a:pPr marL="901700" lvl="1" indent="-4445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dirty="0" smtClean="0">
                <a:latin typeface="+mn-ea"/>
                <a:ea typeface="+mn-ea"/>
                <a:cs typeface="Times New Roman" pitchFamily="18" charset="0"/>
              </a:rPr>
              <a:t>按照位进行压缩或其他处理可能会较慢</a:t>
            </a:r>
            <a:endParaRPr lang="de-DE" altLang="zh-CN" sz="2800" dirty="0" smtClean="0">
              <a:latin typeface="+mn-ea"/>
              <a:ea typeface="+mn-ea"/>
              <a:cs typeface="Times New Roman" pitchFamily="18" charset="0"/>
            </a:endParaRPr>
          </a:p>
          <a:p>
            <a:pPr marL="901700" lvl="1" indent="-4445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dirty="0" smtClean="0">
                <a:latin typeface="+mn-ea"/>
                <a:ea typeface="+mn-ea"/>
                <a:cs typeface="Times New Roman" pitchFamily="18" charset="0"/>
              </a:rPr>
              <a:t>可变字节码通常按字边界对齐，因此可能效率更高</a:t>
            </a:r>
            <a:endParaRPr lang="de-DE" altLang="zh-CN" sz="2800" dirty="0" smtClean="0">
              <a:latin typeface="+mn-ea"/>
              <a:ea typeface="+mn-ea"/>
              <a:cs typeface="Times New Roman" pitchFamily="18" charset="0"/>
            </a:endParaRPr>
          </a:p>
          <a:p>
            <a:pPr marL="901700" lvl="1" indent="-4445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dirty="0" smtClean="0">
                <a:latin typeface="+mn-ea"/>
                <a:ea typeface="+mn-ea"/>
                <a:cs typeface="Times New Roman" pitchFamily="18" charset="0"/>
              </a:rPr>
              <a:t>除去效率高之外，可变字节码虽然额外增加了一点点开销，但是在概念上也要简单很多</a:t>
            </a:r>
            <a:endParaRPr lang="en-US" altLang="zh-CN" sz="2800" dirty="0" smtClean="0">
              <a:latin typeface="+mn-ea"/>
              <a:ea typeface="+mn-ea"/>
              <a:cs typeface="Times New Roman" pitchFamily="18" charset="0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31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32275" y="161365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de-DE" altLang="en-US" sz="4800" dirty="0" smtClean="0">
                <a:latin typeface="+mj-ea"/>
                <a:ea typeface="+mj-ea"/>
              </a:rPr>
              <a:t>Reuters </a:t>
            </a:r>
            <a:r>
              <a:rPr lang="en-US" altLang="en-US" sz="4800" dirty="0" smtClean="0">
                <a:latin typeface="+mj-ea"/>
                <a:ea typeface="+mj-ea"/>
              </a:rPr>
              <a:t>RCV1</a:t>
            </a:r>
            <a:r>
              <a:rPr lang="zh-CN" altLang="en-US" sz="4800" dirty="0" smtClean="0">
                <a:latin typeface="+mj-ea"/>
                <a:ea typeface="+mj-ea"/>
              </a:rPr>
              <a:t>索引压缩总表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928802"/>
            <a:ext cx="8358246" cy="37862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8800" dirty="0" smtClean="0">
              <a:solidFill>
                <a:schemeClr val="tx1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00240"/>
            <a:ext cx="9144000" cy="4170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32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00002" y="14285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ea"/>
                <a:ea typeface="+mj-ea"/>
              </a:rPr>
              <a:t>参考资料</a:t>
            </a:r>
            <a:endParaRPr lang="en-US" altLang="en-US" sz="4800" dirty="0" smtClean="0">
              <a:latin typeface="+mj-ea"/>
              <a:ea typeface="+mj-ea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53788" y="1893675"/>
            <a:ext cx="8358246" cy="37862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en-US" altLang="zh-CN" sz="2800" dirty="0" smtClean="0">
                <a:solidFill>
                  <a:schemeClr val="tx1"/>
                </a:solidFill>
                <a:latin typeface="+mn-ea"/>
                <a:ea typeface="+mn-ea"/>
              </a:rPr>
              <a:t>《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  <a:ea typeface="+mn-ea"/>
              </a:rPr>
              <a:t>信息检索导论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  <a:ea typeface="+mn-ea"/>
              </a:rPr>
              <a:t>》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  <a:ea typeface="+mn-ea"/>
              </a:rPr>
              <a:t>第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  <a:ea typeface="+mn-ea"/>
              </a:rPr>
              <a:t>5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  <a:ea typeface="+mn-ea"/>
              </a:rPr>
              <a:t>章</a:t>
            </a:r>
            <a:endParaRPr lang="de-DE" sz="28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892175" lvl="1" indent="-43497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de-DE" sz="2800" dirty="0" smtClean="0">
                <a:solidFill>
                  <a:schemeClr val="tx1"/>
                </a:solidFill>
                <a:latin typeface="+mn-ea"/>
                <a:ea typeface="+mn-ea"/>
              </a:rPr>
              <a:t>  http://ifnlp.org/ir</a:t>
            </a:r>
          </a:p>
          <a:p>
            <a:pPr marL="1430338" lvl="2" indent="-354013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有关字对齐二元编码的原文</a:t>
            </a:r>
            <a:r>
              <a:rPr lang="en-US" sz="2400" dirty="0" err="1" smtClean="0">
                <a:solidFill>
                  <a:schemeClr val="tx1"/>
                </a:solidFill>
                <a:latin typeface="+mn-ea"/>
                <a:ea typeface="+mn-ea"/>
              </a:rPr>
              <a:t>Anh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and Moffat (2005); 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及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n-ea"/>
                <a:ea typeface="+mn-ea"/>
              </a:rPr>
              <a:t>Anh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and Moffat (2006a)</a:t>
            </a:r>
          </a:p>
          <a:p>
            <a:pPr marL="1430338" lvl="2" indent="-354013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有关可变字节码的原文</a:t>
            </a:r>
            <a:r>
              <a:rPr lang="en-US" sz="2400" dirty="0" err="1" smtClean="0">
                <a:solidFill>
                  <a:schemeClr val="tx1"/>
                </a:solidFill>
                <a:latin typeface="+mn-ea"/>
                <a:ea typeface="+mn-ea"/>
              </a:rPr>
              <a:t>Scholer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, Williams, </a:t>
            </a:r>
            <a:r>
              <a:rPr lang="en-US" sz="2400" dirty="0" err="1" smtClean="0">
                <a:solidFill>
                  <a:schemeClr val="tx1"/>
                </a:solidFill>
                <a:latin typeface="+mn-ea"/>
                <a:ea typeface="+mn-ea"/>
              </a:rPr>
              <a:t>Yiannis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and </a:t>
            </a:r>
            <a:r>
              <a:rPr lang="en-US" sz="2400" dirty="0" err="1" smtClean="0">
                <a:solidFill>
                  <a:schemeClr val="tx1"/>
                </a:solidFill>
                <a:latin typeface="+mn-ea"/>
                <a:ea typeface="+mn-ea"/>
              </a:rPr>
              <a:t>Zobel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(2002)</a:t>
            </a:r>
          </a:p>
          <a:p>
            <a:pPr marL="1430338" lvl="2" indent="-354013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更多的有关压缩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(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包括位置和频率信息的压缩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的细节参考</a:t>
            </a:r>
            <a:r>
              <a:rPr lang="en-US" sz="2400" dirty="0" err="1" smtClean="0">
                <a:solidFill>
                  <a:schemeClr val="tx1"/>
                </a:solidFill>
                <a:latin typeface="+mn-ea"/>
                <a:ea typeface="+mn-ea"/>
              </a:rPr>
              <a:t>Zobel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and Moffat (2006)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dirty="0" smtClean="0">
                <a:solidFill>
                  <a:schemeClr val="tx1"/>
                </a:solidFill>
              </a:rPr>
              <a:t>课后作业</a:t>
            </a:r>
            <a:endParaRPr lang="en-US" altLang="zh-CN" sz="4800" dirty="0" smtClean="0">
              <a:solidFill>
                <a:schemeClr val="tx1"/>
              </a:solidFill>
            </a:endParaRPr>
          </a:p>
        </p:txBody>
      </p:sp>
      <p:sp>
        <p:nvSpPr>
          <p:cNvPr id="54275" name="Rectangle 5"/>
          <p:cNvSpPr>
            <a:spLocks noGrp="1" noChangeArrowheads="1"/>
          </p:cNvSpPr>
          <p:nvPr>
            <p:ph idx="1"/>
          </p:nvPr>
        </p:nvSpPr>
        <p:spPr>
          <a:xfrm>
            <a:off x="571472" y="2285992"/>
            <a:ext cx="8434418" cy="4267200"/>
          </a:xfrm>
        </p:spPr>
        <p:txBody>
          <a:bodyPr/>
          <a:lstStyle/>
          <a:p>
            <a:r>
              <a:rPr lang="zh-CN" altLang="en-US" sz="2800" b="1" dirty="0" smtClean="0">
                <a:solidFill>
                  <a:schemeClr val="tx1"/>
                </a:solidFill>
                <a:ea typeface="宋体" charset="-122"/>
              </a:rPr>
              <a:t>见课程网页</a:t>
            </a:r>
            <a:r>
              <a:rPr lang="en-US" altLang="zh-CN" sz="2800" b="1" dirty="0" smtClean="0">
                <a:solidFill>
                  <a:schemeClr val="tx1"/>
                </a:solidFill>
                <a:ea typeface="宋体" charset="-122"/>
              </a:rPr>
              <a:t>:</a:t>
            </a:r>
          </a:p>
          <a:p>
            <a:pPr lvl="1">
              <a:buNone/>
            </a:pPr>
            <a:endParaRPr lang="en-US" altLang="zh-CN" sz="2000" b="1" dirty="0" smtClean="0">
              <a:ea typeface="宋体" charset="-122"/>
            </a:endParaRPr>
          </a:p>
          <a:p>
            <a:pPr lvl="1">
              <a:buNone/>
            </a:pPr>
            <a:endParaRPr lang="en-US" altLang="zh-CN" sz="2000" b="1" dirty="0" smtClean="0">
              <a:ea typeface="宋体" charset="-122"/>
            </a:endParaRPr>
          </a:p>
          <a:p>
            <a:pPr lvl="1">
              <a:buNone/>
            </a:pPr>
            <a:r>
              <a:rPr lang="en-US" altLang="zh-CN" sz="2000" b="1" dirty="0" smtClean="0">
                <a:ea typeface="宋体" charset="-122"/>
              </a:rPr>
              <a:t> </a:t>
            </a:r>
            <a:r>
              <a:rPr lang="en-US" altLang="zh-CN" sz="2000" b="1" dirty="0" smtClean="0">
                <a:ea typeface="宋体" charset="-122"/>
                <a:hlinkClick r:id="rId2"/>
              </a:rPr>
              <a:t>http://www.cad.zju.edu.cn/home/smgao/IR</a:t>
            </a:r>
            <a:endParaRPr lang="en-US" altLang="zh-CN" sz="2000" b="1" dirty="0" smtClean="0">
              <a:ea typeface="宋体" charset="-122"/>
            </a:endParaRPr>
          </a:p>
          <a:p>
            <a:pPr lvl="1"/>
            <a:endParaRPr lang="en-US" altLang="zh-CN" sz="2000" b="1" dirty="0" smtClean="0">
              <a:ea typeface="宋体" charset="-122"/>
            </a:endParaRP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FE4FD6-74A1-4511-AF14-73A1CAE3500C}" type="slidenum">
              <a:rPr lang="zh-CN" altLang="en-US" smtClean="0">
                <a:ea typeface="宋体" charset="-122"/>
              </a:rPr>
              <a:pPr/>
              <a:t>33</a:t>
            </a:fld>
            <a:endParaRPr lang="en-US" altLang="zh-CN" dirty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86064" y="172123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lt"/>
                <a:ea typeface="+mj-ea"/>
                <a:cs typeface="+mj-cs"/>
              </a:rPr>
              <a:t>词项的统计特性分析</a:t>
            </a:r>
            <a:endParaRPr lang="en-US" altLang="en-US" sz="44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5000636"/>
            <a:ext cx="8429684" cy="8572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zh-CN" altLang="en-US" sz="2400" b="1" dirty="0" smtClean="0">
                <a:solidFill>
                  <a:srgbClr val="C00000"/>
                </a:solidFill>
              </a:rPr>
              <a:t>样本文档集</a:t>
            </a:r>
            <a:r>
              <a:rPr lang="en-US" altLang="en-US" sz="2400" b="1" dirty="0" smtClean="0">
                <a:solidFill>
                  <a:srgbClr val="C00000"/>
                </a:solidFill>
              </a:rPr>
              <a:t> </a:t>
            </a:r>
            <a:r>
              <a:rPr lang="en-US" altLang="en-US" sz="2000" b="1" dirty="0" smtClean="0">
                <a:solidFill>
                  <a:srgbClr val="C00000"/>
                </a:solidFill>
              </a:rPr>
              <a:t>Reuters 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RCV1 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原始统计数据</a:t>
            </a:r>
            <a:endParaRPr lang="en-US" alt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graphicFrame>
        <p:nvGraphicFramePr>
          <p:cNvPr id="9" name="Table 7"/>
          <p:cNvGraphicFramePr>
            <a:graphicFrameLocks noGrp="1"/>
          </p:cNvGraphicFramePr>
          <p:nvPr/>
        </p:nvGraphicFramePr>
        <p:xfrm>
          <a:off x="604106" y="2065468"/>
          <a:ext cx="8143932" cy="26517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14381"/>
                <a:gridCol w="5247463"/>
                <a:gridCol w="2182088"/>
              </a:tblGrid>
              <a:tr h="2286016">
                <a:tc>
                  <a:txBody>
                    <a:bodyPr/>
                    <a:lstStyle/>
                    <a:p>
                      <a:r>
                        <a:rPr lang="de-DE" sz="2400" b="0" i="1" kern="1200" baseline="0" dirty="0" smtClean="0">
                          <a:latin typeface="Times New Roman" pitchFamily="18" charset="0"/>
                        </a:rPr>
                        <a:t>N</a:t>
                      </a:r>
                    </a:p>
                    <a:p>
                      <a:r>
                        <a:rPr lang="nl-NL" sz="2400" b="0" i="1" kern="1200" baseline="0" dirty="0" smtClean="0">
                          <a:latin typeface="Times New Roman" pitchFamily="18" charset="0"/>
                        </a:rPr>
                        <a:t>L </a:t>
                      </a:r>
                    </a:p>
                    <a:p>
                      <a:r>
                        <a:rPr lang="en-US" sz="2400" b="0" i="1" kern="1200" baseline="0" dirty="0" smtClean="0">
                          <a:latin typeface="Times New Roman" pitchFamily="18" charset="0"/>
                        </a:rPr>
                        <a:t>M</a:t>
                      </a:r>
                    </a:p>
                    <a:p>
                      <a:endParaRPr lang="en-US" sz="2400" b="0" i="1" kern="1200" baseline="0" dirty="0" smtClean="0">
                        <a:latin typeface="Times New Roman" pitchFamily="18" charset="0"/>
                      </a:endParaRPr>
                    </a:p>
                    <a:p>
                      <a:endParaRPr lang="en-US" sz="2400" b="0" i="1" kern="1200" baseline="0" dirty="0" smtClean="0">
                        <a:latin typeface="Times New Roman" pitchFamily="18" charset="0"/>
                      </a:endParaRPr>
                    </a:p>
                    <a:p>
                      <a:endParaRPr lang="en-US" sz="2400" b="0" i="1" kern="1200" baseline="0" dirty="0" smtClean="0">
                        <a:latin typeface="Times New Roman" pitchFamily="18" charset="0"/>
                      </a:endParaRPr>
                    </a:p>
                    <a:p>
                      <a:r>
                        <a:rPr lang="de-DE" sz="2400" b="0" i="1" kern="1200" baseline="0" dirty="0" smtClean="0">
                          <a:latin typeface="Times New Roman" pitchFamily="18" charset="0"/>
                        </a:rPr>
                        <a:t>T</a:t>
                      </a:r>
                      <a:endParaRPr lang="de-DE" sz="2400" b="0" i="1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文档数目</a:t>
                      </a:r>
                      <a:endParaRPr lang="de-DE" sz="2400" b="0" kern="1200" baseline="0" dirty="0" smtClean="0">
                        <a:latin typeface="Times New Roman" pitchFamily="18" charset="0"/>
                      </a:endParaRPr>
                    </a:p>
                    <a:p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每篇文档的词条数目</a:t>
                      </a:r>
                      <a:endParaRPr lang="nl-NL" sz="2400" b="0" kern="1200" baseline="0" dirty="0" smtClean="0">
                        <a:latin typeface="Times New Roman" pitchFamily="18" charset="0"/>
                      </a:endParaRPr>
                    </a:p>
                    <a:p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词项数目</a:t>
                      </a:r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(= </a:t>
                      </a:r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词类数目</a:t>
                      </a:r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)</a:t>
                      </a:r>
                    </a:p>
                    <a:p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每个词条的字节数</a:t>
                      </a:r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 (</a:t>
                      </a:r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含空格和标点</a:t>
                      </a:r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)</a:t>
                      </a:r>
                    </a:p>
                    <a:p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每个词条的字节数</a:t>
                      </a:r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 (</a:t>
                      </a:r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不含空格和标点</a:t>
                      </a:r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)</a:t>
                      </a:r>
                    </a:p>
                    <a:p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每个词项的字节数</a:t>
                      </a:r>
                      <a:endParaRPr lang="en-US" sz="2400" b="0" kern="1200" baseline="0" dirty="0" smtClean="0">
                        <a:latin typeface="Times New Roman" pitchFamily="18" charset="0"/>
                      </a:endParaRPr>
                    </a:p>
                    <a:p>
                      <a:r>
                        <a:rPr lang="zh-CN" altLang="en-US" sz="2400" b="0" kern="1200" baseline="0" dirty="0" smtClean="0">
                          <a:latin typeface="Times New Roman" pitchFamily="18" charset="0"/>
                        </a:rPr>
                        <a:t>无位置信息索引中的倒排记录数目</a:t>
                      </a:r>
                      <a:endParaRPr lang="de-DE" sz="2400" b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0" kern="1200" baseline="0" dirty="0" smtClean="0">
                          <a:latin typeface="Times New Roman" pitchFamily="18" charset="0"/>
                        </a:rPr>
                        <a:t>800,000</a:t>
                      </a:r>
                    </a:p>
                    <a:p>
                      <a:r>
                        <a:rPr lang="nl-NL" sz="2400" b="0" kern="1200" baseline="0" dirty="0" smtClean="0">
                          <a:latin typeface="Times New Roman" pitchFamily="18" charset="0"/>
                        </a:rPr>
                        <a:t>200</a:t>
                      </a:r>
                    </a:p>
                    <a:p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400,000</a:t>
                      </a:r>
                    </a:p>
                    <a:p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 6</a:t>
                      </a:r>
                    </a:p>
                    <a:p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4.5</a:t>
                      </a:r>
                    </a:p>
                    <a:p>
                      <a:r>
                        <a:rPr lang="en-US" sz="2400" b="0" kern="1200" baseline="0" dirty="0" smtClean="0">
                          <a:latin typeface="Times New Roman" pitchFamily="18" charset="0"/>
                        </a:rPr>
                        <a:t>7.5</a:t>
                      </a:r>
                    </a:p>
                    <a:p>
                      <a:r>
                        <a:rPr lang="de-DE" sz="2400" b="0" kern="1200" baseline="0" dirty="0" smtClean="0">
                          <a:latin typeface="Times New Roman" pitchFamily="18" charset="0"/>
                        </a:rPr>
                        <a:t>100,000,000</a:t>
                      </a:r>
                      <a:endParaRPr lang="de-DE" sz="2400" b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直接连接符 9"/>
          <p:cNvCxnSpPr/>
          <p:nvPr/>
        </p:nvCxnSpPr>
        <p:spPr bwMode="auto">
          <a:xfrm rot="16200000" flipH="1">
            <a:off x="5020470" y="3377404"/>
            <a:ext cx="2655898" cy="190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直接连接符 11"/>
          <p:cNvCxnSpPr/>
          <p:nvPr/>
        </p:nvCxnSpPr>
        <p:spPr bwMode="auto">
          <a:xfrm>
            <a:off x="642910" y="2071678"/>
            <a:ext cx="8001056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直接连接符 13"/>
          <p:cNvCxnSpPr/>
          <p:nvPr/>
        </p:nvCxnSpPr>
        <p:spPr bwMode="auto">
          <a:xfrm>
            <a:off x="668652" y="4722607"/>
            <a:ext cx="8001056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00002" y="161364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lt"/>
                <a:ea typeface="+mj-ea"/>
                <a:cs typeface="+mj-cs"/>
              </a:rPr>
              <a:t>预处理后的统计数据</a:t>
            </a:r>
            <a:endParaRPr lang="en-US" altLang="en-US" sz="4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91" y="1984423"/>
            <a:ext cx="8978205" cy="3001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14348" y="5286388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C00000"/>
                </a:solidFill>
              </a:rPr>
              <a:t>预处理对词典大小和无位置信息倒排记录数目影响很大！</a:t>
            </a:r>
            <a:endParaRPr lang="zh-CN" alt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43032" y="17212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lt"/>
                <a:ea typeface="+mj-ea"/>
                <a:cs typeface="+mj-cs"/>
              </a:rPr>
              <a:t>词项数目的估计</a:t>
            </a:r>
            <a:r>
              <a:rPr lang="en-US" altLang="zh-CN" sz="4400" dirty="0" smtClean="0">
                <a:latin typeface="+mj-lt"/>
                <a:ea typeface="+mj-ea"/>
                <a:cs typeface="+mj-cs"/>
              </a:rPr>
              <a:t>—</a:t>
            </a:r>
            <a:r>
              <a:rPr lang="en-US" altLang="zh-CN" sz="4000" dirty="0" smtClean="0">
                <a:solidFill>
                  <a:srgbClr val="C00000"/>
                </a:solidFill>
                <a:latin typeface="+mj-ea"/>
                <a:ea typeface="+mj-ea"/>
              </a:rPr>
              <a:t>Heaps</a:t>
            </a:r>
            <a:r>
              <a:rPr lang="zh-CN" altLang="en-US" sz="44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定律</a:t>
            </a:r>
            <a:endParaRPr lang="en-US" altLang="en-US" sz="4400" dirty="0" smtClean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64546" y="1785926"/>
            <a:ext cx="8786842" cy="46651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de-DE" altLang="en-US" sz="2800" dirty="0" smtClean="0">
                <a:latin typeface="+mn-ea"/>
                <a:ea typeface="+mn-ea"/>
                <a:cs typeface="+mn-cs"/>
              </a:rPr>
              <a:t>Heaps</a:t>
            </a:r>
            <a:r>
              <a:rPr lang="zh-CN" altLang="en-US" sz="2800" dirty="0" smtClean="0">
                <a:latin typeface="+mn-ea"/>
                <a:ea typeface="+mn-ea"/>
                <a:cs typeface="+mn-cs"/>
              </a:rPr>
              <a:t>定律</a:t>
            </a:r>
            <a:r>
              <a:rPr lang="de-DE" altLang="en-US" sz="2800" dirty="0" smtClean="0">
                <a:latin typeface="+mn-ea"/>
                <a:ea typeface="+mn-ea"/>
                <a:cs typeface="+mn-cs"/>
              </a:rPr>
              <a:t>: M = kT</a:t>
            </a:r>
            <a:r>
              <a:rPr lang="de-DE" altLang="en-US" sz="2800" baseline="30000" dirty="0" smtClean="0">
                <a:latin typeface="+mn-ea"/>
                <a:ea typeface="+mn-ea"/>
                <a:cs typeface="+mn-cs"/>
              </a:rPr>
              <a:t>b</a:t>
            </a:r>
          </a:p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en-US" altLang="en-US" sz="2800" dirty="0" smtClean="0">
                <a:latin typeface="+mn-ea"/>
                <a:ea typeface="+mn-ea"/>
                <a:cs typeface="+mn-cs"/>
              </a:rPr>
              <a:t>M </a:t>
            </a:r>
            <a:r>
              <a:rPr lang="zh-CN" altLang="en-US" sz="2800" dirty="0" smtClean="0">
                <a:latin typeface="+mn-ea"/>
                <a:ea typeface="+mn-ea"/>
                <a:cs typeface="+mn-cs"/>
              </a:rPr>
              <a:t>是词汇表大小</a:t>
            </a:r>
            <a:r>
              <a:rPr lang="en-US" altLang="en-US" sz="2800" dirty="0" smtClean="0">
                <a:latin typeface="+mn-ea"/>
                <a:ea typeface="+mn-ea"/>
                <a:cs typeface="+mn-cs"/>
              </a:rPr>
              <a:t>, T </a:t>
            </a:r>
            <a:r>
              <a:rPr lang="zh-CN" altLang="en-US" sz="2800" dirty="0" smtClean="0">
                <a:latin typeface="+mn-ea"/>
                <a:ea typeface="+mn-ea"/>
                <a:cs typeface="+mn-cs"/>
              </a:rPr>
              <a:t>是文档集的大小</a:t>
            </a:r>
            <a:r>
              <a:rPr lang="en-US" altLang="zh-CN" sz="2800" dirty="0" smtClean="0">
                <a:latin typeface="+mn-ea"/>
                <a:ea typeface="+mn-ea"/>
                <a:cs typeface="+mn-cs"/>
              </a:rPr>
              <a:t>(</a:t>
            </a:r>
            <a:r>
              <a:rPr lang="zh-CN" altLang="en-US" sz="2800" dirty="0" smtClean="0">
                <a:latin typeface="+mn-ea"/>
                <a:ea typeface="+mn-ea"/>
                <a:cs typeface="+mn-cs"/>
              </a:rPr>
              <a:t>所有词条的个数</a:t>
            </a:r>
            <a:r>
              <a:rPr lang="en-US" altLang="zh-CN" sz="2800" dirty="0" smtClean="0">
                <a:latin typeface="+mn-ea"/>
                <a:ea typeface="+mn-ea"/>
                <a:cs typeface="+mn-cs"/>
              </a:rPr>
              <a:t>)</a:t>
            </a:r>
            <a:endParaRPr lang="de-DE" altLang="en-US" sz="2800" dirty="0" smtClean="0">
              <a:latin typeface="+mn-ea"/>
              <a:ea typeface="+mn-ea"/>
              <a:cs typeface="+mn-cs"/>
            </a:endParaRPr>
          </a:p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800" dirty="0" smtClean="0">
                <a:latin typeface="+mn-ea"/>
                <a:ea typeface="+mn-ea"/>
                <a:cs typeface="+mn-cs"/>
              </a:rPr>
              <a:t>参数</a:t>
            </a:r>
            <a:r>
              <a:rPr lang="en-US" altLang="en-US" sz="2800" dirty="0" smtClean="0">
                <a:latin typeface="+mn-ea"/>
                <a:ea typeface="+mn-ea"/>
                <a:cs typeface="+mn-cs"/>
              </a:rPr>
              <a:t>k </a:t>
            </a:r>
            <a:r>
              <a:rPr lang="zh-CN" altLang="en-US" sz="2800" dirty="0" smtClean="0">
                <a:latin typeface="+mn-ea"/>
                <a:ea typeface="+mn-ea"/>
                <a:cs typeface="+mn-cs"/>
              </a:rPr>
              <a:t>和</a:t>
            </a:r>
            <a:r>
              <a:rPr lang="en-US" altLang="en-US" sz="2800" dirty="0" smtClean="0">
                <a:latin typeface="+mn-ea"/>
                <a:ea typeface="+mn-ea"/>
                <a:cs typeface="+mn-cs"/>
              </a:rPr>
              <a:t>b </a:t>
            </a:r>
            <a:r>
              <a:rPr lang="zh-CN" altLang="en-US" sz="2800" dirty="0" smtClean="0">
                <a:latin typeface="+mn-ea"/>
                <a:ea typeface="+mn-ea"/>
                <a:cs typeface="+mn-cs"/>
              </a:rPr>
              <a:t>的一个经典取值是</a:t>
            </a:r>
            <a:r>
              <a:rPr lang="en-US" altLang="en-US" sz="2800" dirty="0" smtClean="0">
                <a:latin typeface="+mn-ea"/>
                <a:ea typeface="+mn-ea"/>
                <a:cs typeface="+mn-cs"/>
              </a:rPr>
              <a:t>: 30 ≤ k ≤ 100 </a:t>
            </a:r>
            <a:r>
              <a:rPr lang="zh-CN" altLang="en-US" sz="2800" dirty="0" smtClean="0">
                <a:latin typeface="+mn-ea"/>
                <a:ea typeface="+mn-ea"/>
                <a:cs typeface="+mn-cs"/>
              </a:rPr>
              <a:t>及</a:t>
            </a:r>
            <a:r>
              <a:rPr lang="de-DE" altLang="en-US" sz="2800" dirty="0" smtClean="0">
                <a:latin typeface="+mn-ea"/>
                <a:ea typeface="+mn-ea"/>
                <a:cs typeface="+mn-cs"/>
              </a:rPr>
              <a:t> b ≈ 0.5.</a:t>
            </a:r>
          </a:p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en-US" altLang="en-US" sz="2800" dirty="0" smtClean="0">
                <a:latin typeface="+mn-ea"/>
                <a:ea typeface="+mn-ea"/>
                <a:cs typeface="+mn-cs"/>
              </a:rPr>
              <a:t>Heaps</a:t>
            </a:r>
            <a:r>
              <a:rPr lang="zh-CN" altLang="en-US" sz="2800" dirty="0" smtClean="0">
                <a:latin typeface="+mn-ea"/>
                <a:ea typeface="+mn-ea"/>
                <a:cs typeface="+mn-cs"/>
              </a:rPr>
              <a:t>定律在对数空间下是线性的</a:t>
            </a:r>
            <a:endParaRPr lang="en-US" altLang="en-US" sz="2800" dirty="0" smtClean="0">
              <a:latin typeface="+mn-ea"/>
              <a:ea typeface="+mn-ea"/>
              <a:cs typeface="+mn-cs"/>
            </a:endParaRPr>
          </a:p>
          <a:p>
            <a:pPr marL="800100" lvl="1" indent="-342900" algn="l">
              <a:spcBef>
                <a:spcPts val="1800"/>
              </a:spcBef>
              <a:buClr>
                <a:srgbClr val="C00000"/>
              </a:buClr>
            </a:pPr>
            <a:r>
              <a:rPr lang="zh-CN" altLang="en-US" sz="2800" b="1" dirty="0" smtClean="0">
                <a:solidFill>
                  <a:srgbClr val="C00000"/>
                </a:solidFill>
                <a:latin typeface="+mn-ea"/>
                <a:ea typeface="+mn-ea"/>
                <a:cs typeface="+mn-cs"/>
              </a:rPr>
              <a:t> 推论：词汇表大小会随着文档集的大小增长而增长！</a:t>
            </a:r>
            <a:endParaRPr lang="en-US" altLang="en-US" sz="2800" b="1" dirty="0" smtClean="0">
              <a:solidFill>
                <a:srgbClr val="C00000"/>
              </a:solidFill>
              <a:latin typeface="+mn-ea"/>
              <a:ea typeface="+mn-ea"/>
              <a:cs typeface="+mn-cs"/>
            </a:endParaRPr>
          </a:p>
          <a:p>
            <a:pPr marL="1257300" lvl="2" indent="-342900" algn="l">
              <a:buClr>
                <a:srgbClr val="C00000"/>
              </a:buClr>
              <a:buFont typeface="Wingdings" pitchFamily="2" charset="2"/>
              <a:buChar char="n"/>
            </a:pPr>
            <a:endParaRPr lang="en-US" altLang="en-US" sz="2000" b="1" dirty="0" smtClean="0">
              <a:latin typeface="+mn-ea"/>
              <a:ea typeface="+mn-ea"/>
              <a:cs typeface="+mn-cs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4674" y="304800"/>
            <a:ext cx="8140729" cy="1216025"/>
          </a:xfrm>
        </p:spPr>
        <p:txBody>
          <a:bodyPr/>
          <a:lstStyle/>
          <a:p>
            <a:r>
              <a:rPr lang="en-US" altLang="zh-CN" sz="3600" dirty="0" smtClean="0">
                <a:solidFill>
                  <a:schemeClr val="tx1"/>
                </a:solidFill>
              </a:rPr>
              <a:t>Heaps</a:t>
            </a:r>
            <a:r>
              <a:rPr lang="zh-CN" altLang="en-US" sz="4400" dirty="0" smtClean="0">
                <a:solidFill>
                  <a:schemeClr val="tx1"/>
                </a:solidFill>
              </a:rPr>
              <a:t>定律在</a:t>
            </a:r>
            <a:r>
              <a:rPr lang="en-US" altLang="zh-CN" sz="3200" dirty="0" smtClean="0">
                <a:solidFill>
                  <a:schemeClr val="tx1"/>
                </a:solidFill>
              </a:rPr>
              <a:t>RCV1</a:t>
            </a:r>
            <a:r>
              <a:rPr lang="zh-CN" altLang="en-US" sz="4400" dirty="0" smtClean="0">
                <a:solidFill>
                  <a:schemeClr val="tx1"/>
                </a:solidFill>
              </a:rPr>
              <a:t>上的表现</a:t>
            </a:r>
            <a:endParaRPr lang="zh-CN" altLang="en-US" sz="44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86852" y="1905000"/>
            <a:ext cx="4357148" cy="4953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图中通过最小二乘法拟合出的直线方程为：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1200"/>
              </a:spcBef>
              <a:buNone/>
            </a:pPr>
            <a:r>
              <a:rPr lang="de-DE" altLang="zh-CN" sz="2400" dirty="0" smtClean="0">
                <a:solidFill>
                  <a:schemeClr val="tx1"/>
                </a:solidFill>
                <a:latin typeface="+mn-ea"/>
              </a:rPr>
              <a:t>log</a:t>
            </a:r>
            <a:r>
              <a:rPr lang="de-DE" altLang="zh-CN" sz="2400" baseline="-25000" dirty="0" smtClean="0">
                <a:solidFill>
                  <a:schemeClr val="tx1"/>
                </a:solidFill>
                <a:latin typeface="+mn-ea"/>
              </a:rPr>
              <a:t>10</a:t>
            </a:r>
            <a:r>
              <a:rPr lang="de-DE" altLang="zh-CN" sz="2400" i="1" dirty="0" smtClean="0">
                <a:solidFill>
                  <a:schemeClr val="tx1"/>
                </a:solidFill>
                <a:latin typeface="+mn-ea"/>
              </a:rPr>
              <a:t>M</a:t>
            </a:r>
            <a:r>
              <a:rPr lang="de-DE" altLang="zh-CN" sz="2400" dirty="0" smtClean="0">
                <a:solidFill>
                  <a:schemeClr val="tx1"/>
                </a:solidFill>
                <a:latin typeface="+mn-ea"/>
              </a:rPr>
              <a:t> =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0.49 ∗ log</a:t>
            </a:r>
            <a:r>
              <a:rPr lang="en-US" altLang="zh-CN" sz="2400" baseline="-25000" dirty="0" smtClean="0">
                <a:solidFill>
                  <a:schemeClr val="tx1"/>
                </a:solidFill>
                <a:latin typeface="+mn-ea"/>
              </a:rPr>
              <a:t>10</a:t>
            </a:r>
            <a:r>
              <a:rPr lang="en-US" altLang="zh-CN" sz="2400" i="1" dirty="0" smtClean="0">
                <a:solidFill>
                  <a:schemeClr val="tx1"/>
                </a:solidFill>
                <a:latin typeface="+mn-ea"/>
              </a:rPr>
              <a:t>T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 + 1.64</a:t>
            </a:r>
          </a:p>
          <a:p>
            <a:pPr>
              <a:spcBef>
                <a:spcPts val="1800"/>
              </a:spcBef>
              <a:buNone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    即：</a:t>
            </a:r>
            <a:r>
              <a:rPr lang="de-DE" altLang="zh-CN" sz="2800" i="1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M</a:t>
            </a:r>
            <a:r>
              <a:rPr lang="de-DE" altLang="zh-CN" sz="2800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 = 10</a:t>
            </a:r>
            <a:r>
              <a:rPr lang="de-DE" altLang="zh-CN" sz="2800" baseline="30000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1.64</a:t>
            </a:r>
            <a:r>
              <a:rPr lang="de-DE" altLang="zh-CN" sz="2800" i="1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T </a:t>
            </a:r>
            <a:r>
              <a:rPr lang="de-DE" altLang="zh-CN" sz="2800" baseline="30000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0.49</a:t>
            </a:r>
            <a:r>
              <a:rPr lang="de-DE" altLang="zh-CN" sz="2800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	 </a:t>
            </a:r>
          </a:p>
          <a:p>
            <a:pPr>
              <a:spcBef>
                <a:spcPts val="1800"/>
              </a:spcBef>
              <a:buNone/>
            </a:pPr>
            <a:r>
              <a:rPr lang="de-DE" altLang="zh-CN" sz="2800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         </a:t>
            </a:r>
            <a:r>
              <a:rPr lang="en-US" altLang="zh-CN" sz="2800" i="1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k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 = 10</a:t>
            </a:r>
            <a:r>
              <a:rPr lang="en-US" altLang="zh-CN" sz="2800" baseline="30000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1.64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 ≈ 44</a:t>
            </a:r>
          </a:p>
          <a:p>
            <a:pPr>
              <a:spcBef>
                <a:spcPts val="1200"/>
              </a:spcBef>
              <a:buNone/>
            </a:pPr>
            <a:r>
              <a:rPr lang="de-DE" altLang="zh-CN" sz="2800" i="1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         b </a:t>
            </a:r>
            <a:r>
              <a:rPr lang="de-DE" altLang="zh-CN" sz="2800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= 0.49</a:t>
            </a:r>
            <a:endParaRPr lang="en-US" altLang="zh-CN" sz="2800" dirty="0" smtClean="0">
              <a:solidFill>
                <a:schemeClr val="tx1"/>
              </a:solidFill>
              <a:latin typeface="+mn-ea"/>
              <a:cs typeface="Times New Roman" pitchFamily="18" charset="0"/>
            </a:endParaRPr>
          </a:p>
        </p:txBody>
      </p:sp>
      <p:pic>
        <p:nvPicPr>
          <p:cNvPr id="5" name="Picture 7" descr="51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00808"/>
            <a:ext cx="4646198" cy="4286280"/>
          </a:xfrm>
          <a:prstGeom prst="rect">
            <a:avLst/>
          </a:prstGeom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489244" y="118334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+mj-ea"/>
                <a:ea typeface="+mj-ea"/>
              </a:rPr>
              <a:t>词项的分布 </a:t>
            </a:r>
            <a:r>
              <a:rPr lang="en-US" altLang="zh-CN" sz="4400" dirty="0" smtClean="0"/>
              <a:t>— </a:t>
            </a:r>
            <a:r>
              <a:rPr lang="de-DE" altLang="en-US" sz="4000" dirty="0" smtClean="0">
                <a:solidFill>
                  <a:srgbClr val="C00000"/>
                </a:solidFill>
                <a:latin typeface="+mj-ea"/>
                <a:ea typeface="+mj-ea"/>
              </a:rPr>
              <a:t>Zipf</a:t>
            </a:r>
            <a:r>
              <a:rPr lang="zh-CN" altLang="en-US" sz="4400" dirty="0" smtClean="0">
                <a:solidFill>
                  <a:srgbClr val="C00000"/>
                </a:solidFill>
                <a:latin typeface="+mj-ea"/>
                <a:ea typeface="+mj-ea"/>
              </a:rPr>
              <a:t>定律</a:t>
            </a:r>
            <a:endParaRPr lang="en-US" altLang="en-US" sz="4400" dirty="0" smtClean="0">
              <a:solidFill>
                <a:srgbClr val="C00000"/>
              </a:solidFill>
              <a:latin typeface="+mj-ea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1268" y="1767840"/>
            <a:ext cx="8572560" cy="50006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20725" lvl="1" indent="-452438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en-US" altLang="zh-CN" sz="2800" dirty="0" err="1" smtClean="0">
                <a:solidFill>
                  <a:schemeClr val="tx1"/>
                </a:solidFill>
                <a:latin typeface="+mn-ea"/>
                <a:ea typeface="+mn-ea"/>
              </a:rPr>
              <a:t>Zipf</a:t>
            </a:r>
            <a:r>
              <a:rPr lang="zh-CN" altLang="en-US" sz="2800" dirty="0" smtClean="0">
                <a:solidFill>
                  <a:schemeClr val="tx1"/>
                </a:solidFill>
                <a:latin typeface="+mn-ea"/>
                <a:ea typeface="+mn-ea"/>
              </a:rPr>
              <a:t>定律</a:t>
            </a:r>
            <a:r>
              <a:rPr lang="en-US" altLang="zh-CN" sz="2800" dirty="0" smtClean="0">
                <a:solidFill>
                  <a:schemeClr val="tx1"/>
                </a:solidFill>
                <a:latin typeface="+mn-ea"/>
                <a:ea typeface="+mn-ea"/>
              </a:rPr>
              <a:t>:</a:t>
            </a:r>
            <a:endParaRPr lang="de-DE" altLang="zh-CN" sz="28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720725" lvl="1" indent="-452438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en-US" altLang="zh-CN" sz="2400" dirty="0" err="1" smtClean="0">
                <a:solidFill>
                  <a:schemeClr val="tx1"/>
                </a:solidFill>
                <a:latin typeface="+mn-ea"/>
                <a:ea typeface="+mn-ea"/>
              </a:rPr>
              <a:t>cf</a:t>
            </a:r>
            <a:r>
              <a:rPr lang="en-US" altLang="zh-CN" sz="2400" i="1" baseline="-25000" dirty="0" err="1" smtClean="0">
                <a:solidFill>
                  <a:schemeClr val="tx1"/>
                </a:solidFill>
                <a:latin typeface="+mn-ea"/>
                <a:ea typeface="+mn-ea"/>
              </a:rPr>
              <a:t>i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zh-CN" altLang="en-US" sz="2400" dirty="0" smtClean="0">
                <a:latin typeface="+mn-ea"/>
                <a:ea typeface="+mn-ea"/>
              </a:rPr>
              <a:t>是第 </a:t>
            </a:r>
            <a:r>
              <a:rPr lang="en-US" altLang="zh-CN" sz="2400" i="1" dirty="0" err="1" smtClean="0">
                <a:latin typeface="+mn-ea"/>
                <a:ea typeface="+mn-ea"/>
              </a:rPr>
              <a:t>i</a:t>
            </a:r>
            <a:r>
              <a:rPr lang="en-US" altLang="zh-CN" sz="2400" i="1" dirty="0" smtClean="0">
                <a:latin typeface="+mn-ea"/>
                <a:ea typeface="+mn-ea"/>
              </a:rPr>
              <a:t> </a:t>
            </a:r>
            <a:r>
              <a:rPr lang="zh-CN" altLang="en-US" sz="2400" dirty="0" smtClean="0">
                <a:latin typeface="+mn-ea"/>
                <a:ea typeface="+mn-ea"/>
              </a:rPr>
              <a:t>常见的词项</a:t>
            </a:r>
            <a:r>
              <a:rPr lang="en-US" altLang="zh-CN" sz="2400" i="1" dirty="0" err="1" smtClean="0">
                <a:latin typeface="+mn-ea"/>
              </a:rPr>
              <a:t>t</a:t>
            </a:r>
            <a:r>
              <a:rPr lang="en-US" altLang="zh-CN" sz="2400" i="1" baseline="-25000" dirty="0" err="1" smtClean="0">
                <a:latin typeface="+mn-ea"/>
              </a:rPr>
              <a:t>i</a:t>
            </a:r>
            <a:r>
              <a:rPr lang="zh-CN" altLang="en-US" sz="2400" dirty="0" smtClean="0">
                <a:latin typeface="+mn-ea"/>
                <a:ea typeface="+mn-ea"/>
              </a:rPr>
              <a:t>的文档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集频率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  <a:ea typeface="+mn-ea"/>
              </a:rPr>
              <a:t>(collection frequency)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，即词项</a:t>
            </a:r>
            <a:r>
              <a:rPr lang="en-US" altLang="zh-CN" sz="2400" i="1" dirty="0" err="1" smtClean="0">
                <a:solidFill>
                  <a:schemeClr val="tx1"/>
                </a:solidFill>
                <a:latin typeface="+mn-ea"/>
                <a:ea typeface="+mn-ea"/>
              </a:rPr>
              <a:t>t</a:t>
            </a:r>
            <a:r>
              <a:rPr lang="en-US" altLang="zh-CN" sz="2400" i="1" baseline="-25000" dirty="0" err="1" smtClean="0">
                <a:solidFill>
                  <a:schemeClr val="tx1"/>
                </a:solidFill>
                <a:latin typeface="+mn-ea"/>
                <a:ea typeface="+mn-ea"/>
              </a:rPr>
              <a:t>i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在所有文档中出现的次数</a:t>
            </a:r>
            <a:endParaRPr lang="de-DE" sz="24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720725" lvl="1" indent="-452438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于是，如果最常见的词项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en-US" altLang="zh-CN" sz="2400" i="1" dirty="0" smtClean="0">
                <a:solidFill>
                  <a:schemeClr val="tx1"/>
                </a:solidFill>
                <a:latin typeface="+mn-ea"/>
                <a:ea typeface="+mn-ea"/>
              </a:rPr>
              <a:t>the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出现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cf</a:t>
            </a:r>
            <a:r>
              <a:rPr lang="en-US" sz="2400" baseline="-25000" dirty="0" smtClean="0">
                <a:solidFill>
                  <a:schemeClr val="tx1"/>
                </a:solidFill>
                <a:latin typeface="+mn-ea"/>
                <a:ea typeface="+mn-ea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次，那么第二常见的词项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(</a:t>
            </a:r>
            <a:r>
              <a:rPr lang="en-US" sz="2400" i="1" dirty="0" smtClean="0">
                <a:solidFill>
                  <a:schemeClr val="tx1"/>
                </a:solidFill>
                <a:latin typeface="+mn-ea"/>
                <a:ea typeface="+mn-ea"/>
              </a:rPr>
              <a:t>of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)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出现次数为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    	               </a:t>
            </a:r>
            <a:endParaRPr lang="de-DE" sz="24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720725" lvl="1" indent="-452438" algn="l">
              <a:spcBef>
                <a:spcPts val="1800"/>
              </a:spcBef>
              <a:buClr>
                <a:srgbClr val="C00000"/>
              </a:buClr>
            </a:pPr>
            <a:r>
              <a:rPr lang="en-US" altLang="zh-CN" sz="2400" dirty="0" smtClean="0">
                <a:latin typeface="+mn-ea"/>
                <a:ea typeface="+mn-ea"/>
              </a:rPr>
              <a:t>     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第三常见的词项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 (</a:t>
            </a:r>
            <a:r>
              <a:rPr lang="en-US" sz="2400" i="1" dirty="0" smtClean="0">
                <a:solidFill>
                  <a:schemeClr val="tx1"/>
                </a:solidFill>
                <a:latin typeface="+mn-ea"/>
                <a:ea typeface="+mn-ea"/>
              </a:rPr>
              <a:t>and</a:t>
            </a:r>
            <a:r>
              <a:rPr 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) 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出现次数为</a:t>
            </a:r>
            <a:endParaRPr lang="de-DE" sz="24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720725" lvl="1" indent="-452438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另一种表示方式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: cf</a:t>
            </a:r>
            <a:r>
              <a:rPr lang="de-DE" sz="2400" i="1" baseline="-25000" dirty="0" smtClean="0">
                <a:solidFill>
                  <a:schemeClr val="tx1"/>
                </a:solidFill>
                <a:latin typeface="+mn-ea"/>
                <a:ea typeface="+mn-ea"/>
              </a:rPr>
              <a:t>i</a:t>
            </a:r>
            <a:r>
              <a:rPr lang="de-DE" sz="2400" baseline="-250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= </a:t>
            </a:r>
            <a:r>
              <a:rPr lang="de-DE" sz="2400" i="1" dirty="0" smtClean="0">
                <a:solidFill>
                  <a:schemeClr val="tx1"/>
                </a:solidFill>
                <a:latin typeface="+mn-ea"/>
                <a:ea typeface="+mn-ea"/>
              </a:rPr>
              <a:t>ci</a:t>
            </a:r>
            <a:r>
              <a:rPr lang="de-DE" sz="2400" i="1" baseline="30000" dirty="0" smtClean="0">
                <a:solidFill>
                  <a:schemeClr val="tx1"/>
                </a:solidFill>
                <a:latin typeface="+mn-ea"/>
                <a:ea typeface="+mn-ea"/>
              </a:rPr>
              <a:t>k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或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 log cf</a:t>
            </a:r>
            <a:r>
              <a:rPr lang="de-DE" sz="2400" i="1" baseline="-25000" dirty="0" smtClean="0">
                <a:solidFill>
                  <a:schemeClr val="tx1"/>
                </a:solidFill>
                <a:latin typeface="+mn-ea"/>
                <a:ea typeface="+mn-ea"/>
              </a:rPr>
              <a:t>i</a:t>
            </a:r>
            <a:r>
              <a:rPr lang="de-DE" sz="2400" baseline="-25000" dirty="0" smtClean="0">
                <a:solidFill>
                  <a:schemeClr val="tx1"/>
                </a:solidFill>
                <a:latin typeface="+mn-ea"/>
                <a:ea typeface="+mn-ea"/>
              </a:rPr>
              <a:t> 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= log </a:t>
            </a:r>
            <a:r>
              <a:rPr lang="de-DE" sz="2400" i="1" dirty="0" smtClean="0">
                <a:solidFill>
                  <a:schemeClr val="tx1"/>
                </a:solidFill>
                <a:latin typeface="+mn-ea"/>
                <a:ea typeface="+mn-ea"/>
              </a:rPr>
              <a:t>c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 +</a:t>
            </a:r>
            <a:r>
              <a:rPr lang="de-DE" sz="2400" i="1" dirty="0" smtClean="0">
                <a:solidFill>
                  <a:schemeClr val="tx1"/>
                </a:solidFill>
                <a:latin typeface="+mn-ea"/>
                <a:ea typeface="+mn-ea"/>
              </a:rPr>
              <a:t>k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 log </a:t>
            </a:r>
            <a:r>
              <a:rPr lang="de-DE" sz="2400" i="1" dirty="0" smtClean="0">
                <a:solidFill>
                  <a:schemeClr val="tx1"/>
                </a:solidFill>
                <a:latin typeface="+mn-ea"/>
                <a:ea typeface="+mn-ea"/>
              </a:rPr>
              <a:t>i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  (</a:t>
            </a:r>
            <a:r>
              <a:rPr lang="de-DE" sz="2400" i="1" dirty="0" smtClean="0">
                <a:solidFill>
                  <a:schemeClr val="tx1"/>
                </a:solidFill>
                <a:latin typeface="+mn-ea"/>
                <a:ea typeface="+mn-ea"/>
              </a:rPr>
              <a:t>k</a:t>
            </a:r>
            <a:r>
              <a:rPr lang="de-DE" sz="2400" dirty="0" smtClean="0">
                <a:solidFill>
                  <a:schemeClr val="tx1"/>
                </a:solidFill>
                <a:latin typeface="+mn-ea"/>
                <a:ea typeface="+mn-ea"/>
              </a:rPr>
              <a:t> = −1)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8" name="Picture 7" descr="52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3240" y="1714488"/>
            <a:ext cx="1161067" cy="646876"/>
          </a:xfrm>
          <a:prstGeom prst="rect">
            <a:avLst/>
          </a:prstGeom>
        </p:spPr>
      </p:pic>
      <p:pic>
        <p:nvPicPr>
          <p:cNvPr id="10" name="Picture 9" descr="52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9124" y="3786190"/>
            <a:ext cx="2124824" cy="571504"/>
          </a:xfrm>
          <a:prstGeom prst="rect">
            <a:avLst/>
          </a:prstGeom>
        </p:spPr>
      </p:pic>
      <p:pic>
        <p:nvPicPr>
          <p:cNvPr id="11" name="Picture 10" descr="523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0" y="4357694"/>
            <a:ext cx="1593960" cy="50006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Times New Roman" pitchFamily="18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en-US" sz="1200" dirty="0">
              <a:solidFill>
                <a:srgbClr val="898989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64548" y="150607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de-DE" altLang="en-US" sz="4000" dirty="0" smtClean="0">
                <a:latin typeface="+mj-lt"/>
                <a:ea typeface="+mj-ea"/>
                <a:cs typeface="+mj-cs"/>
              </a:rPr>
              <a:t>Zipf</a:t>
            </a:r>
            <a:r>
              <a:rPr lang="zh-CN" altLang="en-US" sz="4400" dirty="0" smtClean="0">
                <a:latin typeface="+mj-lt"/>
                <a:ea typeface="+mj-ea"/>
                <a:cs typeface="+mj-cs"/>
              </a:rPr>
              <a:t>定律在</a:t>
            </a:r>
            <a:r>
              <a:rPr lang="de-DE" altLang="zh-CN" sz="3600" dirty="0" smtClean="0">
                <a:latin typeface="+mj-lt"/>
                <a:ea typeface="+mj-ea"/>
                <a:cs typeface="+mj-cs"/>
              </a:rPr>
              <a:t>RCV1</a:t>
            </a:r>
            <a:r>
              <a:rPr lang="zh-CN" altLang="en-US" sz="4400" dirty="0" smtClean="0">
                <a:latin typeface="+mj-lt"/>
                <a:ea typeface="+mj-ea"/>
                <a:cs typeface="+mj-cs"/>
              </a:rPr>
              <a:t>上的表现</a:t>
            </a:r>
            <a:endParaRPr lang="en-US" altLang="en-US" sz="44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5214942" y="1714488"/>
            <a:ext cx="3571900" cy="42862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444500" indent="-444500" algn="l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  <a:ea typeface="+mn-ea"/>
              </a:rPr>
              <a:t>拟合度不是非常高</a:t>
            </a:r>
            <a:endParaRPr lang="en-US" altLang="zh-CN" sz="24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444500" indent="-444500" algn="l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n-ea"/>
                <a:ea typeface="+mn-ea"/>
              </a:rPr>
              <a:t>但可以发现：</a:t>
            </a:r>
            <a:endParaRPr lang="en-US" altLang="zh-CN" sz="2400" dirty="0" smtClean="0">
              <a:latin typeface="+mn-ea"/>
              <a:ea typeface="+mn-ea"/>
            </a:endParaRPr>
          </a:p>
          <a:p>
            <a:pPr marL="444500" indent="-444500" algn="l">
              <a:lnSpc>
                <a:spcPct val="150000"/>
              </a:lnSpc>
              <a:buClr>
                <a:srgbClr val="C00000"/>
              </a:buClr>
            </a:pPr>
            <a:r>
              <a:rPr lang="en-US" altLang="zh-CN" sz="2800" b="1" dirty="0" smtClean="0">
                <a:latin typeface="+mn-ea"/>
                <a:ea typeface="+mn-ea"/>
              </a:rPr>
              <a:t>    </a:t>
            </a:r>
            <a:r>
              <a:rPr lang="zh-CN" altLang="en-US" sz="2400" b="1" dirty="0" smtClean="0">
                <a:solidFill>
                  <a:srgbClr val="C00000"/>
                </a:solidFill>
                <a:latin typeface="+mn-ea"/>
                <a:ea typeface="+mn-ea"/>
              </a:rPr>
              <a:t>高频词项很少，</a:t>
            </a:r>
            <a:endParaRPr lang="en-US" altLang="zh-CN" sz="2400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444500" indent="-444500" algn="l">
              <a:lnSpc>
                <a:spcPct val="150000"/>
              </a:lnSpc>
              <a:buClr>
                <a:srgbClr val="C00000"/>
              </a:buClr>
            </a:pPr>
            <a:r>
              <a:rPr lang="en-US" altLang="zh-CN" sz="2400" b="1" dirty="0" smtClean="0">
                <a:solidFill>
                  <a:srgbClr val="C00000"/>
                </a:solidFill>
                <a:latin typeface="+mn-ea"/>
                <a:ea typeface="+mn-ea"/>
              </a:rPr>
              <a:t>    </a:t>
            </a:r>
            <a:r>
              <a:rPr lang="zh-CN" altLang="en-US" sz="2400" b="1" dirty="0" smtClean="0">
                <a:solidFill>
                  <a:srgbClr val="C00000"/>
                </a:solidFill>
                <a:latin typeface="+mn-ea"/>
                <a:ea typeface="+mn-ea"/>
              </a:rPr>
              <a:t>低频罕见词项很多</a:t>
            </a:r>
            <a:endParaRPr lang="en-US" sz="2400" b="1" dirty="0" smtClean="0">
              <a:solidFill>
                <a:srgbClr val="C00000"/>
              </a:solidFill>
              <a:latin typeface="+mn-ea"/>
              <a:ea typeface="+mn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latin typeface="Arial" pitchFamily="34" charset="0"/>
              <a:ea typeface="黑体" pitchFamily="49" charset="-122"/>
            </a:endParaRPr>
          </a:p>
        </p:txBody>
      </p:sp>
      <p:pic>
        <p:nvPicPr>
          <p:cNvPr id="9" name="Picture 8" descr="52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643050"/>
            <a:ext cx="4857784" cy="457441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自定义 6">
      <a:majorFont>
        <a:latin typeface="Verdana"/>
        <a:ea typeface="华文新魏"/>
        <a:cs typeface="宋体"/>
      </a:majorFont>
      <a:minorFont>
        <a:latin typeface="Verdana"/>
        <a:ea typeface="华文中宋"/>
        <a:cs typeface="宋体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47079</TotalTime>
  <Words>1646</Words>
  <Application>Microsoft Office PowerPoint</Application>
  <PresentationFormat>全屏显示(4:3)</PresentationFormat>
  <Paragraphs>257</Paragraphs>
  <Slides>33</Slides>
  <Notes>27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34" baseType="lpstr">
      <vt:lpstr>Profile</vt:lpstr>
      <vt:lpstr> 信息检索与Web搜索</vt:lpstr>
      <vt:lpstr>索引压缩</vt:lpstr>
      <vt:lpstr>PowerPoint 演示文稿</vt:lpstr>
      <vt:lpstr>PowerPoint 演示文稿</vt:lpstr>
      <vt:lpstr>PowerPoint 演示文稿</vt:lpstr>
      <vt:lpstr>PowerPoint 演示文稿</vt:lpstr>
      <vt:lpstr>Heaps定律在RCV1上的表现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前端编码技术(Front coding)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ϒ编码的长度</vt:lpstr>
      <vt:lpstr>PowerPoint 演示文稿</vt:lpstr>
      <vt:lpstr>PowerPoint 演示文稿</vt:lpstr>
      <vt:lpstr>PowerPoint 演示文稿</vt:lpstr>
      <vt:lpstr>PowerPoint 演示文稿</vt:lpstr>
      <vt:lpstr>课后作业</vt:lpstr>
    </vt:vector>
  </TitlesOfParts>
  <Company>zju 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实验室研究方向</dc:title>
  <dc:creator>weidong</dc:creator>
  <cp:lastModifiedBy>Victor</cp:lastModifiedBy>
  <cp:revision>1442</cp:revision>
  <dcterms:created xsi:type="dcterms:W3CDTF">2003-12-05T03:09:18Z</dcterms:created>
  <dcterms:modified xsi:type="dcterms:W3CDTF">2014-05-19T10:16:27Z</dcterms:modified>
</cp:coreProperties>
</file>