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1232" r:id="rId2"/>
    <p:sldId id="1313" r:id="rId3"/>
    <p:sldId id="1318" r:id="rId4"/>
    <p:sldId id="1314" r:id="rId5"/>
    <p:sldId id="1319" r:id="rId6"/>
    <p:sldId id="1328" r:id="rId7"/>
    <p:sldId id="1329" r:id="rId8"/>
    <p:sldId id="1316" r:id="rId9"/>
    <p:sldId id="1331" r:id="rId10"/>
    <p:sldId id="1332" r:id="rId11"/>
    <p:sldId id="1330" r:id="rId12"/>
    <p:sldId id="1317" r:id="rId13"/>
    <p:sldId id="1333" r:id="rId14"/>
    <p:sldId id="1334" r:id="rId15"/>
    <p:sldId id="1320" r:id="rId16"/>
    <p:sldId id="1344" r:id="rId17"/>
    <p:sldId id="1335" r:id="rId18"/>
    <p:sldId id="1336" r:id="rId19"/>
    <p:sldId id="1338" r:id="rId20"/>
    <p:sldId id="1321" r:id="rId21"/>
    <p:sldId id="1322" r:id="rId22"/>
    <p:sldId id="1339" r:id="rId23"/>
    <p:sldId id="1340" r:id="rId24"/>
    <p:sldId id="1341" r:id="rId25"/>
    <p:sldId id="1342" r:id="rId26"/>
    <p:sldId id="1343" r:id="rId27"/>
    <p:sldId id="1324" r:id="rId28"/>
    <p:sldId id="1345" r:id="rId29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.co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B7"/>
    <a:srgbClr val="FE0000"/>
    <a:srgbClr val="FFFF00"/>
    <a:srgbClr val="009999"/>
    <a:srgbClr val="CC0000"/>
    <a:srgbClr val="B40000"/>
    <a:srgbClr val="00CCFF"/>
    <a:srgbClr val="9966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0334" autoAdjust="0"/>
    <p:restoredTop sz="91874" autoAdjust="0"/>
  </p:normalViewPr>
  <p:slideViewPr>
    <p:cSldViewPr>
      <p:cViewPr varScale="1">
        <p:scale>
          <a:sx n="80" d="100"/>
          <a:sy n="80" d="100"/>
        </p:scale>
        <p:origin x="-710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62"/>
    </p:cViewPr>
  </p:sorterViewPr>
  <p:notesViewPr>
    <p:cSldViewPr>
      <p:cViewPr varScale="1">
        <p:scale>
          <a:sx n="57" d="100"/>
          <a:sy n="57" d="100"/>
        </p:scale>
        <p:origin x="-1836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250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250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7CA175-6B3F-AF4A-8E5D-72466A95298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67407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319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19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19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319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6B3C48-BAA4-5D4E-BCFE-0C984239C3E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106441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宋体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3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17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18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22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23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24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25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26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5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6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7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9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10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11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13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黑体" pitchFamily="49" charset="-122"/>
              </a:rPr>
              <a:pPr/>
              <a:t>14</a:t>
            </a:fld>
            <a:endParaRPr lang="en-US" dirty="0" smtClean="0">
              <a:ea typeface="黑体" pitchFamily="49" charset="-122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25926" cy="4110869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>
                <a:latin typeface="黑体" charset="0"/>
                <a:ea typeface="黑体" charset="0"/>
                <a:cs typeface="黑体" charset="0"/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charset="0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AC7D51E-52E1-EF47-876D-2D04E3E9D100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sz="24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6AEFD-2F73-1B46-BD70-D36DCC09AB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847450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1A498-B7FC-4D4C-8B99-2D6199510BF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122687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CFB41051-079D-2C4E-B2EF-63211741A9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000822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66738" y="17526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566738" y="39624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6CD7AA52-8EE2-0149-B64F-502514FACF0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965714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、文本和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幻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AE546D9B-68B1-8E4F-8462-A1964C3C48D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86487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15774-B52C-CD46-B1BF-16A536B74E7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86730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1F8FB-0CCB-E54C-A88E-8FCC482095E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537100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A236F-C8FF-9A42-B20B-5B5353BD22C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92871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4D68C-A51E-8441-943B-DA00D09BA16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48989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9DF7C-E50A-3740-A5D8-2A128C76086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412914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00071-B0B9-8246-99CB-F28C2B400AA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90985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5D0C6-8A8C-8D40-A6AB-F18B2FACDB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78285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A9CDF-6D09-5A44-90C5-57498AEF84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53997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49FE84-80D5-E146-9480-F1E3784A75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3000">
          <a:solidFill>
            <a:srgbClr val="1717B7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2300">
          <a:solidFill>
            <a:schemeClr val="tx1"/>
          </a:solidFill>
          <a:latin typeface="+mn-lt"/>
          <a:ea typeface="+mn-ea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ifnlp.org/ir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d.zju.edu.cn/home/smgao/I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00174"/>
            <a:ext cx="7208859" cy="881063"/>
          </a:xfrm>
        </p:spPr>
        <p:txBody>
          <a:bodyPr/>
          <a:lstStyle/>
          <a:p>
            <a:pPr algn="ctr" eaLnBrk="1" hangingPunct="1"/>
            <a:r>
              <a:rPr lang="en-US" altLang="zh-CN" sz="4800" b="1" dirty="0" smtClean="0"/>
              <a:t> </a:t>
            </a:r>
            <a:r>
              <a:rPr lang="zh-CN" altLang="en-US" sz="5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信息检索与</a:t>
            </a:r>
            <a:r>
              <a:rPr lang="en-US" altLang="zh-CN" sz="5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Web</a:t>
            </a:r>
            <a:r>
              <a:rPr lang="zh-CN" altLang="en-US" sz="5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搜索</a:t>
            </a:r>
            <a:endParaRPr lang="zh-CN" altLang="en-US" sz="4800" b="1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48" y="3000372"/>
            <a:ext cx="7696200" cy="292895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itchFamily="18" charset="0"/>
                <a:ea typeface="-소망B"/>
                <a:cs typeface="-소망B"/>
              </a:rPr>
              <a:t> </a:t>
            </a:r>
            <a:r>
              <a:rPr lang="zh-CN" altLang="en-US" sz="36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第</a:t>
            </a:r>
            <a:r>
              <a:rPr lang="en-US" altLang="zh-CN" sz="36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5</a:t>
            </a:r>
            <a:r>
              <a:rPr lang="zh-CN" altLang="en-US" sz="36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讲 索引构建</a:t>
            </a:r>
            <a:endParaRPr lang="en-US" altLang="zh-CN" sz="3600" b="1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algn="ctr"/>
            <a:r>
              <a:rPr lang="en-US" altLang="zh-CN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Index construction</a:t>
            </a:r>
            <a:endParaRPr lang="zh-CN" altLang="en-US" b="1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en-US" altLang="zh-CN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en-US" altLang="zh-CN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zh-CN" altLang="en-US" sz="2400" b="1" dirty="0" smtClean="0">
                <a:solidFill>
                  <a:schemeClr val="tx2"/>
                </a:solidFill>
                <a:latin typeface="新宋体" pitchFamily="49" charset="-122"/>
                <a:ea typeface="新宋体" pitchFamily="49" charset="-122"/>
              </a:rPr>
              <a:t>授课人：高曙明</a:t>
            </a:r>
            <a:endParaRPr lang="en-US" altLang="zh-CN" sz="2400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zh-CN" altLang="en-US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n-US" altLang="zh-CN" sz="2000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zh-CN" altLang="en-US" sz="2000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838200" y="304800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800">
                <a:latin typeface="Arial" pitchFamily="34" charset="0"/>
              </a:rPr>
              <a:t>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14348" y="6357958"/>
            <a:ext cx="728667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zh-CN" altLang="en-US" sz="1200" dirty="0" smtClean="0">
                <a:latin typeface="+mn-ea"/>
                <a:ea typeface="+mn-ea"/>
              </a:rPr>
              <a:t>*改编自“现代信息检索”网上公开课件</a:t>
            </a:r>
            <a:r>
              <a:rPr lang="zh-CN" altLang="en-US" sz="1200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1200" dirty="0" smtClean="0">
                <a:latin typeface="Arial" pitchFamily="34" charset="0"/>
                <a:ea typeface="黑体" pitchFamily="49" charset="-122"/>
                <a:cs typeface="Arial" pitchFamily="34" charset="0"/>
              </a:rPr>
              <a:t>http://ir.ict.ac.cn/~wangbin</a:t>
            </a:r>
            <a:r>
              <a:rPr lang="zh-CN" altLang="en-US" sz="1200" dirty="0" smtClean="0">
                <a:latin typeface="黑体" pitchFamily="49" charset="-122"/>
                <a:ea typeface="黑体" pitchFamily="49" charset="-122"/>
              </a:rPr>
              <a:t>）</a:t>
            </a:r>
            <a:endParaRPr lang="en-US" altLang="zh-CN" sz="12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62584" y="12192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两个块的合并过程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857364"/>
            <a:ext cx="8572560" cy="32861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7390" y="1915788"/>
            <a:ext cx="6858048" cy="397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14348" y="4429132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 dirty="0" smtClean="0">
                <a:solidFill>
                  <a:srgbClr val="C00000"/>
                </a:solidFill>
              </a:rPr>
              <a:t>逐步读入与写出，故内存不需太大</a:t>
            </a:r>
            <a:endParaRPr lang="zh-CN" alt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11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00002" y="14285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华文新魏" pitchFamily="2" charset="-122"/>
                <a:ea typeface="华文新魏" pitchFamily="2" charset="-122"/>
              </a:rPr>
              <a:t>基于</a:t>
            </a:r>
            <a:r>
              <a:rPr lang="en-US" altLang="zh-CN" sz="4400" dirty="0" smtClean="0">
                <a:latin typeface="华文新魏" pitchFamily="2" charset="-122"/>
                <a:ea typeface="华文新魏" pitchFamily="2" charset="-122"/>
              </a:rPr>
              <a:t>BSBI</a:t>
            </a:r>
            <a:r>
              <a:rPr lang="zh-CN" altLang="en-US" sz="4800" dirty="0" smtClean="0">
                <a:latin typeface="华文新魏" pitchFamily="2" charset="-122"/>
                <a:ea typeface="华文新魏" pitchFamily="2" charset="-122"/>
              </a:rPr>
              <a:t>的</a:t>
            </a:r>
            <a:r>
              <a:rPr lang="en-US" altLang="en-US" sz="4400" dirty="0" smtClean="0">
                <a:latin typeface="华文新魏" pitchFamily="2" charset="-122"/>
                <a:ea typeface="华文新魏" pitchFamily="2" charset="-122"/>
              </a:rPr>
              <a:t>RCV1</a:t>
            </a:r>
            <a:r>
              <a:rPr lang="zh-CN" altLang="en-US" sz="4800" dirty="0" smtClean="0">
                <a:latin typeface="华文新魏" pitchFamily="2" charset="-122"/>
                <a:ea typeface="华文新魏" pitchFamily="2" charset="-122"/>
              </a:rPr>
              <a:t>索引构建</a:t>
            </a:r>
            <a:endParaRPr lang="en-US" altLang="en-US" sz="4800" dirty="0" smtClean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79379" y="1809750"/>
            <a:ext cx="8450322" cy="42359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20725" lvl="1" indent="-454025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"/>
              <a:tabLst>
                <a:tab pos="720725" algn="l"/>
              </a:tabLst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需要对</a:t>
            </a:r>
            <a:r>
              <a:rPr lang="de-DE" sz="2400" dirty="0" smtClean="0">
                <a:solidFill>
                  <a:schemeClr val="tx1"/>
                </a:solidFill>
                <a:latin typeface="+mj-ea"/>
                <a:ea typeface="+mj-ea"/>
              </a:rPr>
              <a:t>T = 100,000,000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条无位置信息的倒排记录进行排序</a:t>
            </a:r>
            <a:endParaRPr lang="de-DE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079500" lvl="3" indent="-3556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  <a:tabLst>
                <a:tab pos="723900" algn="l"/>
              </a:tabLst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每条倒排记录需要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12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字节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 (4+4+4: </a:t>
            </a:r>
            <a:r>
              <a:rPr lang="en-US" sz="2200" dirty="0" err="1" smtClean="0">
                <a:solidFill>
                  <a:schemeClr val="tx1"/>
                </a:solidFill>
                <a:latin typeface="+mj-ea"/>
                <a:ea typeface="+mj-ea"/>
              </a:rPr>
              <a:t>termID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  <a:latin typeface="+mj-ea"/>
                <a:ea typeface="+mj-ea"/>
              </a:rPr>
              <a:t>docID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  <a:latin typeface="+mj-ea"/>
                <a:ea typeface="+mj-ea"/>
              </a:rPr>
              <a:t>df</a:t>
            </a:r>
            <a:r>
              <a:rPr lang="de-DE" sz="22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marL="720725" lvl="1" indent="-45402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  <a:tabLst>
                <a:tab pos="723900" algn="l"/>
              </a:tabLst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定义一个能够包含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10,000,000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条上述倒排记录的数据块</a:t>
            </a:r>
            <a:endParaRPr lang="en-US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079500" lvl="3" indent="-3556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  <a:tabLst>
                <a:tab pos="723900" algn="l"/>
              </a:tabLst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这个数据块很容易放入内存中</a:t>
            </a:r>
            <a:r>
              <a:rPr lang="en-US" altLang="zh-CN" sz="2200" dirty="0" smtClean="0">
                <a:solidFill>
                  <a:schemeClr val="tx1"/>
                </a:solidFill>
                <a:latin typeface="+mj-ea"/>
                <a:ea typeface="+mj-ea"/>
              </a:rPr>
              <a:t>(12*10M=120M)</a:t>
            </a:r>
            <a:endParaRPr lang="en-US" sz="2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079500" lvl="3" indent="-3556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  <a:tabLst>
                <a:tab pos="723900" algn="l"/>
              </a:tabLst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对于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RCV1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有</a:t>
            </a:r>
            <a:r>
              <a:rPr lang="en-US" altLang="zh-CN" sz="2200" dirty="0" smtClean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个数据块</a:t>
            </a:r>
            <a:endParaRPr lang="en-US" sz="2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720725" lvl="1" indent="-454025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  <a:tabLst>
                <a:tab pos="723900" algn="l"/>
              </a:tabLst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基本过程</a:t>
            </a:r>
            <a:r>
              <a:rPr lang="de-DE" sz="2400" dirty="0" smtClean="0">
                <a:solidFill>
                  <a:schemeClr val="tx1"/>
                </a:solidFill>
                <a:latin typeface="+mj-ea"/>
                <a:ea typeface="+mj-ea"/>
              </a:rPr>
              <a:t>:</a:t>
            </a:r>
          </a:p>
          <a:p>
            <a:pPr marL="1079500" lvl="3" indent="-3556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  <a:tabLst>
                <a:tab pos="723900" algn="l"/>
              </a:tabLst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对每个块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: (</a:t>
            </a:r>
            <a:r>
              <a:rPr lang="en-US" sz="2200" dirty="0" err="1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) 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倒排记录累积到</a:t>
            </a:r>
            <a:r>
              <a:rPr lang="en-US" altLang="zh-CN" sz="2200" dirty="0" smtClean="0">
                <a:solidFill>
                  <a:schemeClr val="tx1"/>
                </a:solidFill>
                <a:latin typeface="+mj-ea"/>
                <a:ea typeface="+mj-ea"/>
              </a:rPr>
              <a:t>10,000,000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条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, (ii) 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在内存中排序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de-DE" sz="2200" dirty="0" smtClean="0">
                <a:solidFill>
                  <a:schemeClr val="tx1"/>
                </a:solidFill>
                <a:latin typeface="+mj-ea"/>
                <a:ea typeface="+mj-ea"/>
              </a:rPr>
              <a:t>(iii) 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写回磁盘</a:t>
            </a:r>
            <a:endParaRPr lang="de-DE" sz="2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079500" lvl="3" indent="-3556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  <a:tabLst>
                <a:tab pos="723900" algn="l"/>
              </a:tabLst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最后将所有的块合并成一个大的有序的倒排索引</a:t>
            </a:r>
            <a:endParaRPr lang="en-US" sz="22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9913" y="293392"/>
            <a:ext cx="8001000" cy="1216025"/>
          </a:xfrm>
        </p:spPr>
        <p:txBody>
          <a:bodyPr/>
          <a:lstStyle/>
          <a:p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内存式单遍扫描索引构建</a:t>
            </a:r>
            <a:r>
              <a:rPr lang="en-US" altLang="zh-CN" sz="32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SPIMI</a:t>
            </a:r>
            <a:endParaRPr lang="zh-CN" altLang="en-US" sz="40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6238" y="1879600"/>
            <a:ext cx="8001000" cy="42672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+mj-ea"/>
                <a:ea typeface="+mj-ea"/>
              </a:rPr>
              <a:t>基本思想：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对大规模文档集的索引构建进行分而治之</a:t>
            </a:r>
            <a:endParaRPr lang="en-US" altLang="zh-CN" sz="2800" b="1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pPr>
              <a:spcBef>
                <a:spcPts val="12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+mj-ea"/>
                <a:ea typeface="+mj-ea"/>
              </a:rPr>
              <a:t>算法特点</a:t>
            </a:r>
            <a:endParaRPr lang="en-US" altLang="zh-CN" sz="2800" b="1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pPr marL="806450" lvl="1" indent="-334963">
              <a:spcBef>
                <a:spcPts val="1200"/>
              </a:spcBef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对每个块都产生一个独立的词典，使用词项而不是其</a:t>
            </a:r>
            <a:r>
              <a:rPr lang="en-US" altLang="zh-CN" sz="2200" dirty="0" smtClean="0">
                <a:solidFill>
                  <a:schemeClr val="tx1"/>
                </a:solidFill>
                <a:latin typeface="+mj-ea"/>
                <a:ea typeface="+mj-ea"/>
              </a:rPr>
              <a:t>ID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，不需要统一的词典</a:t>
            </a:r>
            <a:endParaRPr lang="en-US" altLang="zh-CN" sz="2200" dirty="0" smtClean="0">
              <a:latin typeface="+mj-ea"/>
              <a:ea typeface="+mj-ea"/>
            </a:endParaRPr>
          </a:p>
          <a:p>
            <a:pPr marL="806450" lvl="1" indent="-334963">
              <a:spcBef>
                <a:spcPts val="1200"/>
              </a:spcBef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增量式动态形成倒排记录表，避免对所有词项</a:t>
            </a:r>
            <a:r>
              <a:rPr lang="en-US" altLang="zh-CN" sz="2200" dirty="0" smtClean="0">
                <a:solidFill>
                  <a:schemeClr val="tx1"/>
                </a:solidFill>
                <a:latin typeface="+mj-ea"/>
                <a:ea typeface="+mj-ea"/>
              </a:rPr>
              <a:t>—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文档</a:t>
            </a:r>
            <a:r>
              <a:rPr lang="en-US" altLang="zh-CN" sz="2200" dirty="0" smtClean="0">
                <a:solidFill>
                  <a:schemeClr val="tx1"/>
                </a:solidFill>
                <a:latin typeface="+mj-ea"/>
                <a:ea typeface="+mj-ea"/>
              </a:rPr>
              <a:t>ID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二元组进行排序</a:t>
            </a:r>
            <a:endParaRPr lang="en-US" altLang="zh-CN" sz="2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806450" lvl="1" indent="-334963">
              <a:spcBef>
                <a:spcPts val="1200"/>
              </a:spcBef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在处理过程中形成块，而不是一开始分块，使分块更合理</a:t>
            </a:r>
            <a:endParaRPr lang="zh-CN" altLang="en-US" sz="2200" dirty="0">
              <a:latin typeface="+mj-ea"/>
              <a:ea typeface="+mj-ea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12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602270" y="15301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de-DE" sz="44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SPIMI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算法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42844" y="2071678"/>
            <a:ext cx="857256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pic>
        <p:nvPicPr>
          <p:cNvPr id="8" name="Picture 7" descr="42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1857364"/>
            <a:ext cx="7811868" cy="435771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00002" y="0"/>
            <a:ext cx="835827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36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课堂练习</a:t>
            </a:r>
            <a:r>
              <a:rPr lang="en-US" sz="36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:</a:t>
            </a:r>
            <a:r>
              <a:rPr lang="zh-CN" altLang="en-US" sz="36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计算</a:t>
            </a:r>
            <a:r>
              <a:rPr lang="en-US" altLang="zh-CN" sz="36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1</a:t>
            </a:r>
            <a:r>
              <a:rPr lang="zh-CN" altLang="en-US" sz="36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台机器下采用</a:t>
            </a:r>
            <a:r>
              <a:rPr lang="en-US" altLang="zh-CN" sz="36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BSBI</a:t>
            </a:r>
            <a:r>
              <a:rPr lang="zh-CN" altLang="en-US" sz="36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方法对</a:t>
            </a:r>
            <a:r>
              <a:rPr lang="en-US" altLang="zh-CN" sz="36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Google</a:t>
            </a:r>
            <a:r>
              <a:rPr lang="zh-CN" altLang="en-US" sz="36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级规模数据构建索引的时间</a:t>
            </a:r>
            <a:endParaRPr lang="en-US" sz="36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42844" y="2428868"/>
            <a:ext cx="857256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pic>
        <p:nvPicPr>
          <p:cNvPr id="8" name="Picture 7" descr="43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3745" y="1743735"/>
            <a:ext cx="5748228" cy="491212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分布式索引构建</a:t>
            </a:r>
            <a:endParaRPr lang="zh-CN" altLang="en-US" sz="44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6738" y="1752600"/>
            <a:ext cx="8148666" cy="4267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zh-CN" altLang="en-US" sz="2600" b="1" dirty="0" smtClean="0">
                <a:solidFill>
                  <a:srgbClr val="C00000"/>
                </a:solidFill>
                <a:latin typeface="+mj-ea"/>
                <a:ea typeface="+mj-ea"/>
              </a:rPr>
              <a:t>分布式计算环境：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计算机集群，由很多台日用计算机组成，每台计算机随时可能出故障</a:t>
            </a:r>
            <a:endParaRPr lang="en-US" altLang="zh-CN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>
              <a:spcBef>
                <a:spcPts val="1200"/>
              </a:spcBef>
            </a:pPr>
            <a:r>
              <a:rPr lang="zh-CN" altLang="en-US" sz="2600" b="1" dirty="0" smtClean="0">
                <a:solidFill>
                  <a:srgbClr val="C00000"/>
                </a:solidFill>
                <a:latin typeface="+mj-ea"/>
                <a:ea typeface="+mj-ea"/>
              </a:rPr>
              <a:t>基本思想</a:t>
            </a:r>
            <a:endParaRPr lang="en-US" altLang="zh-CN" sz="2600" b="1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pPr marL="989013" lvl="1" indent="-365125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latin typeface="+mj-ea"/>
                <a:ea typeface="+mj-ea"/>
              </a:rPr>
              <a:t>维持一台主机</a:t>
            </a:r>
            <a:r>
              <a:rPr lang="en-US" altLang="zh-CN" sz="2200" dirty="0" smtClean="0">
                <a:latin typeface="+mj-ea"/>
                <a:ea typeface="+mj-ea"/>
              </a:rPr>
              <a:t>(Master)</a:t>
            </a:r>
            <a:r>
              <a:rPr lang="zh-CN" altLang="en-US" sz="2200" dirty="0" smtClean="0">
                <a:latin typeface="+mj-ea"/>
                <a:ea typeface="+mj-ea"/>
              </a:rPr>
              <a:t>来指挥索引构建任务</a:t>
            </a:r>
            <a:r>
              <a:rPr lang="en-US" altLang="zh-CN" sz="2200" dirty="0" smtClean="0">
                <a:latin typeface="+mj-ea"/>
                <a:ea typeface="+mj-ea"/>
              </a:rPr>
              <a:t>-</a:t>
            </a:r>
            <a:r>
              <a:rPr lang="zh-CN" altLang="en-US" sz="2200" dirty="0" smtClean="0">
                <a:latin typeface="+mj-ea"/>
                <a:ea typeface="+mj-ea"/>
              </a:rPr>
              <a:t>这台主机被认为是安全的</a:t>
            </a:r>
            <a:endParaRPr lang="de-DE" sz="2200" dirty="0" smtClean="0">
              <a:latin typeface="+mj-ea"/>
              <a:ea typeface="+mj-ea"/>
            </a:endParaRPr>
          </a:p>
          <a:p>
            <a:pPr marL="989013" lvl="1" indent="-365125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latin typeface="+mj-ea"/>
                <a:ea typeface="+mj-ea"/>
              </a:rPr>
              <a:t>将索引构建划分成多组并行任务</a:t>
            </a:r>
            <a:endParaRPr lang="en-US" sz="2200" dirty="0" smtClean="0">
              <a:latin typeface="+mj-ea"/>
              <a:ea typeface="+mj-ea"/>
            </a:endParaRPr>
          </a:p>
          <a:p>
            <a:pPr marL="989013" lvl="1" indent="-365125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latin typeface="+mj-ea"/>
                <a:ea typeface="+mj-ea"/>
              </a:rPr>
              <a:t>主机将把每个任务分配给空闲机器来执行</a:t>
            </a:r>
            <a:endParaRPr lang="en-US" altLang="zh-CN" sz="2200" dirty="0" smtClean="0">
              <a:latin typeface="+mj-ea"/>
              <a:ea typeface="+mj-ea"/>
            </a:endParaRPr>
          </a:p>
          <a:p>
            <a:pPr marL="989013" lvl="1" indent="-365125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latin typeface="+mj-ea"/>
                <a:ea typeface="+mj-ea"/>
              </a:rPr>
              <a:t>当发现某台计算机有问题时，将其任务重新分配</a:t>
            </a:r>
            <a:endParaRPr lang="en-US" altLang="zh-CN" sz="2200" dirty="0" smtClean="0">
              <a:latin typeface="+mj-ea"/>
              <a:ea typeface="+mj-ea"/>
            </a:endParaRPr>
          </a:p>
          <a:p>
            <a:pPr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b="1" dirty="0" smtClean="0">
                <a:solidFill>
                  <a:srgbClr val="C00000"/>
                </a:solidFill>
                <a:latin typeface="+mj-ea"/>
                <a:ea typeface="+mj-ea"/>
              </a:rPr>
              <a:t>分布式策略：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基于词项分割；基于文档分割</a:t>
            </a:r>
            <a:endParaRPr lang="zh-CN" altLang="en-US" dirty="0"/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974" y="312811"/>
            <a:ext cx="8001000" cy="1216025"/>
          </a:xfrm>
        </p:spPr>
        <p:txBody>
          <a:bodyPr/>
          <a:lstStyle/>
          <a:p>
            <a:r>
              <a:rPr lang="de-DE" altLang="en-US" sz="44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Google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数据中心</a:t>
            </a:r>
            <a:r>
              <a:rPr lang="de-DE" altLang="en-US" sz="40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(2007Gartner)</a:t>
            </a:r>
            <a:endParaRPr lang="zh-CN" altLang="en-US" sz="44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6738" y="1752600"/>
            <a:ext cx="8148666" cy="4267200"/>
          </a:xfrm>
        </p:spPr>
        <p:txBody>
          <a:bodyPr/>
          <a:lstStyle/>
          <a:p>
            <a:pPr marL="452438" lvl="1" indent="-452438">
              <a:buClr>
                <a:srgbClr val="C00000"/>
              </a:buClr>
              <a:buFont typeface="Wingdings" pitchFamily="2" charset="2"/>
              <a:buChar char="o"/>
            </a:pPr>
            <a:r>
              <a:rPr lang="en-US" sz="2400" dirty="0" smtClean="0">
                <a:latin typeface="+mj-ea"/>
                <a:ea typeface="+mj-ea"/>
              </a:rPr>
              <a:t>Google</a:t>
            </a:r>
            <a:r>
              <a:rPr lang="zh-CN" altLang="en-US" sz="2400" dirty="0" smtClean="0">
                <a:latin typeface="+mj-ea"/>
                <a:ea typeface="+mj-ea"/>
              </a:rPr>
              <a:t>数据中心主要都是普通机器</a:t>
            </a:r>
            <a:endParaRPr lang="en-US" sz="2400" dirty="0" smtClean="0">
              <a:latin typeface="+mj-ea"/>
              <a:ea typeface="+mj-ea"/>
            </a:endParaRPr>
          </a:p>
          <a:p>
            <a:pPr marL="452438" lvl="1" indent="-452438"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j-ea"/>
                <a:ea typeface="+mj-ea"/>
              </a:rPr>
              <a:t>数据中心均采用分布式架构，在世界各地分布</a:t>
            </a:r>
            <a:endParaRPr lang="en-US" sz="2400" dirty="0" smtClean="0">
              <a:latin typeface="+mj-ea"/>
              <a:ea typeface="+mj-ea"/>
            </a:endParaRPr>
          </a:p>
          <a:p>
            <a:pPr marL="452438" lvl="1" indent="-452438">
              <a:buClr>
                <a:srgbClr val="C00000"/>
              </a:buClr>
              <a:buFont typeface="Wingdings" pitchFamily="2" charset="2"/>
              <a:buChar char="o"/>
            </a:pPr>
            <a:r>
              <a:rPr lang="fr-FR" sz="2400" dirty="0" smtClean="0">
                <a:latin typeface="+mj-ea"/>
                <a:ea typeface="+mj-ea"/>
              </a:rPr>
              <a:t>1</a:t>
            </a:r>
            <a:r>
              <a:rPr lang="en-US" altLang="zh-CN" sz="2400" dirty="0" smtClean="0">
                <a:latin typeface="+mj-ea"/>
                <a:ea typeface="+mj-ea"/>
              </a:rPr>
              <a:t>00</a:t>
            </a:r>
            <a:r>
              <a:rPr lang="zh-CN" altLang="en-US" sz="2400" dirty="0" smtClean="0">
                <a:latin typeface="+mj-ea"/>
                <a:ea typeface="+mj-ea"/>
              </a:rPr>
              <a:t>万台服务器，</a:t>
            </a:r>
            <a:r>
              <a:rPr lang="en-US" altLang="zh-CN" sz="2400" dirty="0" smtClean="0">
                <a:latin typeface="+mj-ea"/>
                <a:ea typeface="+mj-ea"/>
              </a:rPr>
              <a:t>300</a:t>
            </a:r>
            <a:r>
              <a:rPr lang="zh-CN" altLang="en-US" sz="2400" dirty="0" smtClean="0">
                <a:latin typeface="+mj-ea"/>
                <a:ea typeface="+mj-ea"/>
              </a:rPr>
              <a:t>个处理器</a:t>
            </a:r>
            <a:r>
              <a:rPr lang="en-US" altLang="zh-CN" sz="2400" dirty="0" smtClean="0">
                <a:latin typeface="+mj-ea"/>
                <a:ea typeface="+mj-ea"/>
              </a:rPr>
              <a:t>/</a:t>
            </a:r>
            <a:r>
              <a:rPr lang="zh-CN" altLang="en-US" sz="2400" dirty="0" smtClean="0">
                <a:latin typeface="+mj-ea"/>
                <a:ea typeface="+mj-ea"/>
              </a:rPr>
              <a:t>核</a:t>
            </a:r>
            <a:endParaRPr lang="fr-FR" sz="2400" dirty="0" smtClean="0">
              <a:latin typeface="+mj-ea"/>
              <a:ea typeface="+mj-ea"/>
            </a:endParaRPr>
          </a:p>
          <a:p>
            <a:pPr marL="452438" lvl="1" indent="-452438">
              <a:buClr>
                <a:srgbClr val="C00000"/>
              </a:buClr>
              <a:buFont typeface="Wingdings" pitchFamily="2" charset="2"/>
              <a:buChar char="o"/>
            </a:pPr>
            <a:r>
              <a:rPr lang="en-US" sz="2400" dirty="0" smtClean="0">
                <a:latin typeface="+mj-ea"/>
                <a:ea typeface="+mj-ea"/>
              </a:rPr>
              <a:t>Google</a:t>
            </a:r>
            <a:r>
              <a:rPr lang="zh-CN" altLang="en-US" sz="2400" dirty="0" smtClean="0">
                <a:latin typeface="+mj-ea"/>
                <a:ea typeface="+mj-ea"/>
              </a:rPr>
              <a:t>每</a:t>
            </a:r>
            <a:r>
              <a:rPr lang="en-US" altLang="zh-CN" sz="2400" dirty="0" smtClean="0">
                <a:latin typeface="+mj-ea"/>
                <a:ea typeface="+mj-ea"/>
              </a:rPr>
              <a:t>15</a:t>
            </a:r>
            <a:r>
              <a:rPr lang="zh-CN" altLang="en-US" sz="2400" dirty="0" smtClean="0">
                <a:latin typeface="+mj-ea"/>
                <a:ea typeface="+mj-ea"/>
              </a:rPr>
              <a:t>分钟装入</a:t>
            </a:r>
            <a:r>
              <a:rPr lang="en-US" sz="2400" dirty="0" smtClean="0">
                <a:latin typeface="+mj-ea"/>
                <a:ea typeface="+mj-ea"/>
              </a:rPr>
              <a:t> 100,000</a:t>
            </a:r>
            <a:r>
              <a:rPr lang="zh-CN" altLang="en-US" sz="2400" dirty="0" smtClean="0">
                <a:latin typeface="+mj-ea"/>
                <a:ea typeface="+mj-ea"/>
              </a:rPr>
              <a:t>个服务器</a:t>
            </a:r>
            <a:endParaRPr lang="en-US" sz="2400" dirty="0" smtClean="0">
              <a:latin typeface="+mj-ea"/>
              <a:ea typeface="+mj-ea"/>
            </a:endParaRPr>
          </a:p>
          <a:p>
            <a:pPr marL="452438" lvl="1" indent="-452438"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j-ea"/>
                <a:ea typeface="+mj-ea"/>
              </a:rPr>
              <a:t>每年的支出大概是每年</a:t>
            </a:r>
            <a:r>
              <a:rPr lang="en-US" altLang="zh-CN" sz="2400" dirty="0" smtClean="0">
                <a:latin typeface="+mj-ea"/>
                <a:ea typeface="+mj-ea"/>
              </a:rPr>
              <a:t>2-2.5</a:t>
            </a:r>
            <a:r>
              <a:rPr lang="zh-CN" altLang="en-US" sz="2400" dirty="0" smtClean="0">
                <a:latin typeface="+mj-ea"/>
                <a:ea typeface="+mj-ea"/>
              </a:rPr>
              <a:t>亿美元</a:t>
            </a:r>
            <a:endParaRPr lang="en-US" sz="2400" dirty="0" smtClean="0">
              <a:latin typeface="+mj-ea"/>
              <a:ea typeface="+mj-ea"/>
            </a:endParaRPr>
          </a:p>
          <a:p>
            <a:pPr marL="452438" lvl="1" indent="-452438"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j-ea"/>
                <a:ea typeface="+mj-ea"/>
              </a:rPr>
              <a:t>这可能是世界上计算能力的</a:t>
            </a:r>
            <a:r>
              <a:rPr lang="en-US" sz="2400" dirty="0" smtClean="0">
                <a:latin typeface="+mj-ea"/>
                <a:ea typeface="+mj-ea"/>
              </a:rPr>
              <a:t>10%!</a:t>
            </a:r>
          </a:p>
          <a:p>
            <a:pPr marL="452438" lvl="1" indent="-452438"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j-ea"/>
                <a:ea typeface="+mj-ea"/>
              </a:rPr>
              <a:t>在一个</a:t>
            </a:r>
            <a:r>
              <a:rPr lang="en-US" altLang="zh-CN" sz="2400" dirty="0" smtClean="0">
                <a:latin typeface="+mj-ea"/>
                <a:ea typeface="+mj-ea"/>
              </a:rPr>
              <a:t>1000</a:t>
            </a:r>
            <a:r>
              <a:rPr lang="zh-CN" altLang="en-US" sz="2400" dirty="0" smtClean="0">
                <a:latin typeface="+mj-ea"/>
                <a:ea typeface="+mj-ea"/>
              </a:rPr>
              <a:t>个节点组成的无容错系统中，每个节点的正常运行概率为</a:t>
            </a:r>
            <a:r>
              <a:rPr lang="en-US" altLang="zh-CN" sz="2400" dirty="0" smtClean="0">
                <a:latin typeface="+mj-ea"/>
                <a:ea typeface="+mj-ea"/>
              </a:rPr>
              <a:t>99.9%</a:t>
            </a:r>
            <a:r>
              <a:rPr lang="zh-CN" altLang="en-US" sz="2400" dirty="0" smtClean="0">
                <a:latin typeface="+mj-ea"/>
                <a:ea typeface="+mj-ea"/>
              </a:rPr>
              <a:t>，整个系统的正常运行概率是多少？</a:t>
            </a:r>
            <a:r>
              <a:rPr lang="de-DE" sz="2400" dirty="0" smtClean="0">
                <a:latin typeface="+mj-ea"/>
                <a:ea typeface="+mj-ea"/>
              </a:rPr>
              <a:t> 63%</a:t>
            </a:r>
          </a:p>
          <a:p>
            <a:pPr marL="452438" lvl="1" indent="-452438"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j-ea"/>
                <a:ea typeface="+mj-ea"/>
              </a:rPr>
              <a:t>假定一台服务器</a:t>
            </a:r>
            <a:r>
              <a:rPr lang="en-US" altLang="zh-CN" sz="2400" dirty="0" smtClean="0">
                <a:latin typeface="+mj-ea"/>
                <a:ea typeface="+mj-ea"/>
              </a:rPr>
              <a:t>3</a:t>
            </a:r>
            <a:r>
              <a:rPr lang="zh-CN" altLang="en-US" sz="2400" dirty="0" smtClean="0">
                <a:latin typeface="+mj-ea"/>
                <a:ea typeface="+mj-ea"/>
              </a:rPr>
              <a:t>年后会失效，对于</a:t>
            </a:r>
            <a:r>
              <a:rPr lang="en-US" altLang="zh-CN" sz="2400" dirty="0" smtClean="0">
                <a:latin typeface="+mj-ea"/>
                <a:ea typeface="+mj-ea"/>
              </a:rPr>
              <a:t>100</a:t>
            </a:r>
            <a:r>
              <a:rPr lang="zh-CN" altLang="en-US" sz="2400" dirty="0" smtClean="0">
                <a:latin typeface="+mj-ea"/>
                <a:ea typeface="+mj-ea"/>
              </a:rPr>
              <a:t>万台服务器，机器失效的平均间隔大概是多少？不到</a:t>
            </a:r>
            <a:r>
              <a:rPr lang="en-US" altLang="zh-CN" sz="2400" dirty="0" smtClean="0">
                <a:latin typeface="+mj-ea"/>
                <a:ea typeface="+mj-ea"/>
              </a:rPr>
              <a:t>2</a:t>
            </a:r>
            <a:r>
              <a:rPr lang="zh-CN" altLang="en-US" sz="2400" dirty="0" smtClean="0">
                <a:latin typeface="+mj-ea"/>
                <a:ea typeface="+mj-ea"/>
              </a:rPr>
              <a:t>分钟</a:t>
            </a:r>
            <a:endParaRPr lang="zh-CN" altLang="en-US" sz="2400" dirty="0"/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91490" y="14224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并行任务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7764" y="1788160"/>
            <a:ext cx="8215402" cy="4855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06450" lvl="1" indent="-45085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b="1" dirty="0" smtClean="0">
                <a:solidFill>
                  <a:srgbClr val="C00000"/>
                </a:solidFill>
                <a:latin typeface="+mj-ea"/>
                <a:ea typeface="+mj-ea"/>
              </a:rPr>
              <a:t>文档集分割：</a:t>
            </a:r>
            <a:r>
              <a:rPr lang="zh-CN" altLang="en-US" sz="2400" dirty="0" smtClean="0">
                <a:latin typeface="+mj-ea"/>
                <a:ea typeface="+mj-ea"/>
              </a:rPr>
              <a:t>将输入的文档集分片</a:t>
            </a:r>
            <a:r>
              <a:rPr lang="en-US" altLang="zh-CN" sz="2400" dirty="0" smtClean="0">
                <a:latin typeface="+mj-ea"/>
                <a:ea typeface="+mj-ea"/>
              </a:rPr>
              <a:t>(</a:t>
            </a:r>
            <a:r>
              <a:rPr lang="en-US" sz="2400" dirty="0" smtClean="0">
                <a:solidFill>
                  <a:srgbClr val="0070C0"/>
                </a:solidFill>
                <a:latin typeface="+mj-ea"/>
                <a:ea typeface="+mj-ea"/>
              </a:rPr>
              <a:t>split)</a:t>
            </a:r>
            <a:r>
              <a:rPr lang="en-US" sz="2400" dirty="0" smtClean="0">
                <a:latin typeface="+mj-ea"/>
                <a:ea typeface="+mj-ea"/>
              </a:rPr>
              <a:t> (</a:t>
            </a:r>
            <a:r>
              <a:rPr lang="zh-CN" altLang="en-US" sz="2400" dirty="0" smtClean="0">
                <a:latin typeface="+mj-ea"/>
                <a:ea typeface="+mj-ea"/>
              </a:rPr>
              <a:t>对应于</a:t>
            </a:r>
            <a:r>
              <a:rPr lang="de-DE" sz="2400" dirty="0" smtClean="0">
                <a:latin typeface="+mj-ea"/>
                <a:ea typeface="+mj-ea"/>
              </a:rPr>
              <a:t>BSBI/SPIMI</a:t>
            </a:r>
            <a:r>
              <a:rPr lang="zh-CN" altLang="en-US" sz="2400" dirty="0" smtClean="0">
                <a:latin typeface="+mj-ea"/>
                <a:ea typeface="+mj-ea"/>
              </a:rPr>
              <a:t>算法中的块</a:t>
            </a:r>
            <a:r>
              <a:rPr lang="de-DE" sz="2400" dirty="0" smtClean="0">
                <a:latin typeface="+mj-ea"/>
                <a:ea typeface="+mj-ea"/>
              </a:rPr>
              <a:t>)</a:t>
            </a:r>
          </a:p>
          <a:p>
            <a:pPr marL="806450" lvl="1" indent="-45085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600" b="1" dirty="0" smtClean="0">
                <a:solidFill>
                  <a:srgbClr val="C00000"/>
                </a:solidFill>
                <a:latin typeface="+mj-ea"/>
                <a:ea typeface="+mj-ea"/>
              </a:rPr>
              <a:t>两类并行任务</a:t>
            </a:r>
            <a:endParaRPr lang="en-US" altLang="en-US" sz="2600" b="1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pPr marL="1258888" lvl="3" indent="-366713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solidFill>
                  <a:srgbClr val="1717B7"/>
                </a:solidFill>
                <a:latin typeface="+mj-ea"/>
                <a:ea typeface="+mj-ea"/>
              </a:rPr>
              <a:t>分析器</a:t>
            </a:r>
            <a:r>
              <a:rPr lang="en-US" altLang="zh-CN" sz="2400" dirty="0" smtClean="0">
                <a:solidFill>
                  <a:srgbClr val="1717B7"/>
                </a:solidFill>
                <a:latin typeface="+mj-ea"/>
                <a:ea typeface="+mj-ea"/>
              </a:rPr>
              <a:t>(</a:t>
            </a:r>
            <a:r>
              <a:rPr lang="de-DE" altLang="en-US" sz="2400" dirty="0" smtClean="0">
                <a:solidFill>
                  <a:srgbClr val="1717B7"/>
                </a:solidFill>
                <a:latin typeface="+mj-ea"/>
                <a:ea typeface="+mj-ea"/>
              </a:rPr>
              <a:t>Parser)</a:t>
            </a:r>
            <a:endParaRPr lang="en-US" altLang="zh-CN" sz="2400" dirty="0" smtClean="0">
              <a:solidFill>
                <a:srgbClr val="1717B7"/>
              </a:solidFill>
              <a:latin typeface="+mj-ea"/>
              <a:ea typeface="+mj-ea"/>
            </a:endParaRPr>
          </a:p>
          <a:p>
            <a:pPr marL="1638300" lvl="4" indent="-368300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zh-CN" altLang="en-US" sz="2000" dirty="0" smtClean="0">
                <a:latin typeface="+mj-ea"/>
                <a:ea typeface="+mj-ea"/>
              </a:rPr>
              <a:t>主节点将一个数据片分配给一台空闲的分析器</a:t>
            </a:r>
            <a:endParaRPr lang="en-US" altLang="zh-CN" sz="2000" dirty="0" smtClean="0">
              <a:latin typeface="+mj-ea"/>
              <a:ea typeface="+mj-ea"/>
            </a:endParaRPr>
          </a:p>
          <a:p>
            <a:pPr marL="1638300" lvl="4" indent="-368300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zh-CN" altLang="en-US" sz="2000" dirty="0" smtClean="0">
                <a:latin typeface="+mj-ea"/>
                <a:ea typeface="+mj-ea"/>
              </a:rPr>
              <a:t>分析器逐篇处理文档产生</a:t>
            </a:r>
            <a:r>
              <a:rPr lang="en-US" sz="2000" dirty="0" smtClean="0">
                <a:latin typeface="+mj-ea"/>
                <a:ea typeface="+mj-ea"/>
              </a:rPr>
              <a:t> </a:t>
            </a:r>
            <a:r>
              <a:rPr lang="de-DE" sz="2000" dirty="0" smtClean="0">
                <a:latin typeface="+mj-ea"/>
                <a:ea typeface="+mj-ea"/>
              </a:rPr>
              <a:t>(term,docID)</a:t>
            </a:r>
            <a:r>
              <a:rPr lang="zh-CN" altLang="en-US" sz="2000" dirty="0" smtClean="0">
                <a:latin typeface="+mj-ea"/>
                <a:ea typeface="+mj-ea"/>
              </a:rPr>
              <a:t>二元组</a:t>
            </a:r>
            <a:endParaRPr lang="en-US" altLang="zh-CN" sz="2000" dirty="0" smtClean="0">
              <a:latin typeface="+mj-ea"/>
              <a:ea typeface="+mj-ea"/>
            </a:endParaRPr>
          </a:p>
          <a:p>
            <a:pPr marL="1638300" lvl="4" indent="-368300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zh-CN" altLang="en-US" sz="2000" dirty="0" smtClean="0">
                <a:latin typeface="+mj-ea"/>
                <a:ea typeface="+mj-ea"/>
              </a:rPr>
              <a:t>分析器将所有二元组分成</a:t>
            </a:r>
            <a:r>
              <a:rPr lang="en-US" sz="2000" dirty="0" smtClean="0">
                <a:latin typeface="+mj-ea"/>
                <a:ea typeface="+mj-ea"/>
              </a:rPr>
              <a:t>j </a:t>
            </a:r>
            <a:r>
              <a:rPr lang="zh-CN" altLang="en-US" sz="2000" dirty="0" smtClean="0">
                <a:latin typeface="+mj-ea"/>
                <a:ea typeface="+mj-ea"/>
              </a:rPr>
              <a:t>个词项分区，写入</a:t>
            </a:r>
            <a:r>
              <a:rPr lang="en-US" altLang="zh-CN" sz="2000" dirty="0" smtClean="0">
                <a:latin typeface="+mj-ea"/>
                <a:ea typeface="+mj-ea"/>
              </a:rPr>
              <a:t>j</a:t>
            </a:r>
            <a:r>
              <a:rPr lang="zh-CN" altLang="en-US" sz="2000" dirty="0" smtClean="0">
                <a:latin typeface="+mj-ea"/>
                <a:ea typeface="+mj-ea"/>
              </a:rPr>
              <a:t>个分区文件</a:t>
            </a:r>
            <a:endParaRPr lang="en-US" dirty="0" smtClean="0">
              <a:latin typeface="+mj-ea"/>
              <a:ea typeface="+mj-ea"/>
            </a:endParaRPr>
          </a:p>
          <a:p>
            <a:pPr marL="1258888" lvl="3" indent="-366713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solidFill>
                  <a:srgbClr val="1717B7"/>
                </a:solidFill>
                <a:latin typeface="+mj-ea"/>
                <a:ea typeface="+mj-ea"/>
              </a:rPr>
              <a:t>倒排器</a:t>
            </a:r>
            <a:r>
              <a:rPr lang="en-US" altLang="zh-CN" sz="2400" dirty="0" smtClean="0">
                <a:solidFill>
                  <a:srgbClr val="1717B7"/>
                </a:solidFill>
                <a:latin typeface="+mj-ea"/>
                <a:ea typeface="+mj-ea"/>
              </a:rPr>
              <a:t>(</a:t>
            </a:r>
            <a:r>
              <a:rPr lang="de-DE" altLang="en-US" sz="2400" dirty="0" smtClean="0">
                <a:solidFill>
                  <a:srgbClr val="1717B7"/>
                </a:solidFill>
                <a:latin typeface="+mj-ea"/>
                <a:ea typeface="+mj-ea"/>
              </a:rPr>
              <a:t>Inverter)</a:t>
            </a:r>
            <a:endParaRPr lang="en-US" altLang="zh-CN" sz="2400" dirty="0" smtClean="0">
              <a:solidFill>
                <a:srgbClr val="1717B7"/>
              </a:solidFill>
              <a:latin typeface="+mj-ea"/>
              <a:ea typeface="+mj-ea"/>
            </a:endParaRPr>
          </a:p>
          <a:p>
            <a:pPr marL="1638300" lvl="4" indent="-368300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zh-CN" altLang="en-US" sz="2000" dirty="0" smtClean="0">
                <a:latin typeface="+mj-ea"/>
                <a:ea typeface="+mj-ea"/>
              </a:rPr>
              <a:t>主控节点将每一</a:t>
            </a:r>
            <a:r>
              <a:rPr lang="en-US" altLang="zh-CN" sz="2000" dirty="0" smtClean="0">
                <a:latin typeface="+mj-ea"/>
                <a:ea typeface="+mj-ea"/>
              </a:rPr>
              <a:t>term</a:t>
            </a:r>
            <a:r>
              <a:rPr lang="zh-CN" altLang="en-US" sz="2000" dirty="0" smtClean="0">
                <a:latin typeface="+mj-ea"/>
                <a:ea typeface="+mj-ea"/>
              </a:rPr>
              <a:t>分区</a:t>
            </a:r>
            <a:r>
              <a:rPr lang="en-US" altLang="zh-CN" sz="2000" dirty="0" smtClean="0">
                <a:latin typeface="+mj-ea"/>
                <a:ea typeface="+mj-ea"/>
              </a:rPr>
              <a:t>(e.g., a-f</a:t>
            </a:r>
            <a:r>
              <a:rPr lang="zh-CN" altLang="en-US" sz="2000" dirty="0" smtClean="0">
                <a:latin typeface="+mj-ea"/>
                <a:ea typeface="+mj-ea"/>
              </a:rPr>
              <a:t>分区</a:t>
            </a:r>
            <a:r>
              <a:rPr lang="en-US" altLang="zh-CN" sz="2000" dirty="0" smtClean="0">
                <a:latin typeface="+mj-ea"/>
                <a:ea typeface="+mj-ea"/>
              </a:rPr>
              <a:t>)</a:t>
            </a:r>
            <a:r>
              <a:rPr lang="zh-CN" altLang="en-US" sz="2000" dirty="0" smtClean="0">
                <a:latin typeface="+mj-ea"/>
                <a:ea typeface="+mj-ea"/>
              </a:rPr>
              <a:t>分配给一个倒排器，倒排器收集其所有的</a:t>
            </a:r>
            <a:r>
              <a:rPr lang="en-US" altLang="en-US" sz="2000" dirty="0" smtClean="0">
                <a:latin typeface="+mj-ea"/>
                <a:ea typeface="+mj-ea"/>
              </a:rPr>
              <a:t> (</a:t>
            </a:r>
            <a:r>
              <a:rPr lang="en-US" altLang="en-US" sz="2000" dirty="0" err="1" smtClean="0">
                <a:latin typeface="+mj-ea"/>
                <a:ea typeface="+mj-ea"/>
              </a:rPr>
              <a:t>term,docID</a:t>
            </a:r>
            <a:r>
              <a:rPr lang="en-US" altLang="en-US" sz="2000" dirty="0" smtClean="0">
                <a:latin typeface="+mj-ea"/>
                <a:ea typeface="+mj-ea"/>
              </a:rPr>
              <a:t>) </a:t>
            </a:r>
            <a:r>
              <a:rPr lang="zh-CN" altLang="en-US" sz="2000" dirty="0" smtClean="0">
                <a:latin typeface="+mj-ea"/>
                <a:ea typeface="+mj-ea"/>
              </a:rPr>
              <a:t>二元组</a:t>
            </a:r>
            <a:endParaRPr lang="en-US" altLang="zh-CN" sz="2000" dirty="0" smtClean="0">
              <a:latin typeface="+mj-ea"/>
              <a:ea typeface="+mj-ea"/>
            </a:endParaRPr>
          </a:p>
          <a:p>
            <a:pPr marL="1638300" lvl="4" indent="-368300" algn="l">
              <a:spcBef>
                <a:spcPts val="600"/>
              </a:spcBef>
              <a:buClr>
                <a:srgbClr val="C00000"/>
              </a:buClr>
              <a:buFont typeface="Wingdings" pitchFamily="2" charset="2"/>
              <a:buChar char="Ø"/>
            </a:pPr>
            <a:r>
              <a:rPr lang="zh-CN" altLang="en-US" sz="2000" dirty="0" smtClean="0">
                <a:latin typeface="+mj-ea"/>
                <a:ea typeface="+mj-ea"/>
              </a:rPr>
              <a:t>对每个分区的所有二元组排序，输出倒排记录表（分布式存放）</a:t>
            </a:r>
            <a:endParaRPr lang="de-DE" altLang="en-US" sz="2000" dirty="0" smtClean="0">
              <a:latin typeface="+mj-ea"/>
              <a:ea typeface="+mj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18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607579" y="15361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数据流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42844" y="2643182"/>
            <a:ext cx="8786874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4800" dirty="0" smtClean="0">
              <a:solidFill>
                <a:schemeClr val="tx1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357290" y="2143116"/>
            <a:ext cx="6583191" cy="3633437"/>
            <a:chOff x="1196678" y="1317023"/>
            <a:chExt cx="6583191" cy="3633437"/>
          </a:xfrm>
        </p:grpSpPr>
        <p:sp>
          <p:nvSpPr>
            <p:cNvPr id="8" name="矩形 7"/>
            <p:cNvSpPr/>
            <p:nvPr/>
          </p:nvSpPr>
          <p:spPr>
            <a:xfrm>
              <a:off x="1196678" y="2492896"/>
              <a:ext cx="864095" cy="503754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1594054" y="3527094"/>
              <a:ext cx="72956" cy="333954"/>
              <a:chOff x="2801521" y="2558415"/>
              <a:chExt cx="45085" cy="206375"/>
            </a:xfrm>
          </p:grpSpPr>
          <p:sp>
            <p:nvSpPr>
              <p:cNvPr id="93" name="椭圆 92"/>
              <p:cNvSpPr/>
              <p:nvPr/>
            </p:nvSpPr>
            <p:spPr>
              <a:xfrm>
                <a:off x="2801521" y="2558415"/>
                <a:ext cx="45085" cy="45085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94" name="椭圆 93"/>
              <p:cNvSpPr/>
              <p:nvPr/>
            </p:nvSpPr>
            <p:spPr>
              <a:xfrm>
                <a:off x="2801521" y="2639060"/>
                <a:ext cx="45085" cy="45085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95" name="椭圆 94"/>
              <p:cNvSpPr/>
              <p:nvPr/>
            </p:nvSpPr>
            <p:spPr>
              <a:xfrm>
                <a:off x="2801521" y="2719705"/>
                <a:ext cx="45085" cy="45085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0" name="矩形 9"/>
            <p:cNvSpPr/>
            <p:nvPr/>
          </p:nvSpPr>
          <p:spPr>
            <a:xfrm>
              <a:off x="1196678" y="1977516"/>
              <a:ext cx="864095" cy="51538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1196678" y="2989798"/>
              <a:ext cx="864095" cy="503754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1196678" y="4149080"/>
              <a:ext cx="864095" cy="503754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315973" y="1569051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/>
                <a:t>裂片</a:t>
              </a:r>
              <a:endParaRPr lang="zh-CN" altLang="en-US" dirty="0"/>
            </a:p>
          </p:txBody>
        </p:sp>
        <p:sp>
          <p:nvSpPr>
            <p:cNvPr id="14" name="椭圆 13"/>
            <p:cNvSpPr/>
            <p:nvPr/>
          </p:nvSpPr>
          <p:spPr>
            <a:xfrm>
              <a:off x="2483768" y="2348880"/>
              <a:ext cx="1008112" cy="504056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5" name="椭圆 14"/>
            <p:cNvSpPr/>
            <p:nvPr/>
          </p:nvSpPr>
          <p:spPr>
            <a:xfrm>
              <a:off x="2483768" y="2996650"/>
              <a:ext cx="1008112" cy="504056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>
              <a:off x="2483768" y="3933056"/>
              <a:ext cx="1008112" cy="504056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7" name="组合 23"/>
            <p:cNvGrpSpPr/>
            <p:nvPr/>
          </p:nvGrpSpPr>
          <p:grpSpPr>
            <a:xfrm>
              <a:off x="2951346" y="3527094"/>
              <a:ext cx="72956" cy="333954"/>
              <a:chOff x="2801521" y="2558415"/>
              <a:chExt cx="45085" cy="206375"/>
            </a:xfrm>
          </p:grpSpPr>
          <p:sp>
            <p:nvSpPr>
              <p:cNvPr id="90" name="椭圆 24"/>
              <p:cNvSpPr/>
              <p:nvPr/>
            </p:nvSpPr>
            <p:spPr>
              <a:xfrm>
                <a:off x="2801521" y="2558415"/>
                <a:ext cx="45085" cy="45085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91" name="椭圆 25"/>
              <p:cNvSpPr/>
              <p:nvPr/>
            </p:nvSpPr>
            <p:spPr>
              <a:xfrm>
                <a:off x="2801521" y="2639060"/>
                <a:ext cx="45085" cy="45085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92" name="椭圆 26"/>
              <p:cNvSpPr/>
              <p:nvPr/>
            </p:nvSpPr>
            <p:spPr>
              <a:xfrm>
                <a:off x="2801521" y="2719705"/>
                <a:ext cx="45085" cy="45085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552509" y="2416242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/>
                <a:t>分析器</a:t>
              </a:r>
              <a:endParaRPr lang="zh-CN" alt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52509" y="3064012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/>
                <a:t>分析器</a:t>
              </a:r>
              <a:endParaRPr lang="zh-CN" alt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52509" y="4000418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/>
                <a:t>分析器</a:t>
              </a:r>
              <a:endParaRPr lang="zh-CN" altLang="en-US" dirty="0"/>
            </a:p>
          </p:txBody>
        </p:sp>
        <p:grpSp>
          <p:nvGrpSpPr>
            <p:cNvPr id="21" name="组合 1037"/>
            <p:cNvGrpSpPr/>
            <p:nvPr/>
          </p:nvGrpSpPr>
          <p:grpSpPr>
            <a:xfrm>
              <a:off x="3844150" y="4000418"/>
              <a:ext cx="1336784" cy="369332"/>
              <a:chOff x="3858438" y="4001362"/>
              <a:chExt cx="1336784" cy="369332"/>
            </a:xfrm>
          </p:grpSpPr>
          <p:sp>
            <p:nvSpPr>
              <p:cNvPr id="84" name="矩形 83"/>
              <p:cNvSpPr/>
              <p:nvPr/>
            </p:nvSpPr>
            <p:spPr>
              <a:xfrm>
                <a:off x="3858438" y="4015876"/>
                <a:ext cx="432048" cy="340304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3858438" y="4001362"/>
                <a:ext cx="4363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a-f</a:t>
                </a:r>
                <a:endParaRPr lang="zh-CN" altLang="en-US" dirty="0"/>
              </a:p>
            </p:txBody>
          </p:sp>
          <p:sp>
            <p:nvSpPr>
              <p:cNvPr id="86" name="矩形 85"/>
              <p:cNvSpPr/>
              <p:nvPr/>
            </p:nvSpPr>
            <p:spPr>
              <a:xfrm>
                <a:off x="4290486" y="4015876"/>
                <a:ext cx="432048" cy="340304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4267785" y="4001362"/>
                <a:ext cx="4860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g-p</a:t>
                </a:r>
                <a:endParaRPr lang="zh-CN" altLang="en-US" dirty="0"/>
              </a:p>
            </p:txBody>
          </p:sp>
          <p:sp>
            <p:nvSpPr>
              <p:cNvPr id="88" name="矩形 87"/>
              <p:cNvSpPr/>
              <p:nvPr/>
            </p:nvSpPr>
            <p:spPr>
              <a:xfrm>
                <a:off x="4720389" y="4015876"/>
                <a:ext cx="432048" cy="340304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4726824" y="4001362"/>
                <a:ext cx="4683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q-z</a:t>
                </a:r>
                <a:endParaRPr lang="zh-CN" altLang="en-US" dirty="0"/>
              </a:p>
            </p:txBody>
          </p:sp>
        </p:grpSp>
        <p:grpSp>
          <p:nvGrpSpPr>
            <p:cNvPr id="22" name="组合 1029"/>
            <p:cNvGrpSpPr/>
            <p:nvPr/>
          </p:nvGrpSpPr>
          <p:grpSpPr>
            <a:xfrm>
              <a:off x="5508104" y="2344148"/>
              <a:ext cx="1008112" cy="504056"/>
              <a:chOff x="5943419" y="2348880"/>
              <a:chExt cx="1008112" cy="504056"/>
            </a:xfrm>
          </p:grpSpPr>
          <p:sp>
            <p:nvSpPr>
              <p:cNvPr id="82" name="椭圆 81"/>
              <p:cNvSpPr/>
              <p:nvPr/>
            </p:nvSpPr>
            <p:spPr>
              <a:xfrm>
                <a:off x="5943419" y="2348880"/>
                <a:ext cx="1008112" cy="504056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012160" y="2416242"/>
                <a:ext cx="87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/>
                  <a:t>倒</a:t>
                </a:r>
                <a:r>
                  <a:rPr lang="zh-CN" altLang="en-US" dirty="0" smtClean="0"/>
                  <a:t>排器</a:t>
                </a:r>
                <a:endParaRPr lang="zh-CN" altLang="en-US" dirty="0"/>
              </a:p>
            </p:txBody>
          </p:sp>
        </p:grpSp>
        <p:grpSp>
          <p:nvGrpSpPr>
            <p:cNvPr id="23" name="组合 1030"/>
            <p:cNvGrpSpPr/>
            <p:nvPr/>
          </p:nvGrpSpPr>
          <p:grpSpPr>
            <a:xfrm>
              <a:off x="5508104" y="3053737"/>
              <a:ext cx="1008112" cy="504056"/>
              <a:chOff x="5943419" y="2996650"/>
              <a:chExt cx="1008112" cy="504056"/>
            </a:xfrm>
          </p:grpSpPr>
          <p:sp>
            <p:nvSpPr>
              <p:cNvPr id="80" name="椭圆 79"/>
              <p:cNvSpPr/>
              <p:nvPr/>
            </p:nvSpPr>
            <p:spPr>
              <a:xfrm>
                <a:off x="5943419" y="2996650"/>
                <a:ext cx="1008112" cy="504056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12160" y="3064012"/>
                <a:ext cx="87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/>
                  <a:t>倒</a:t>
                </a:r>
                <a:r>
                  <a:rPr lang="zh-CN" altLang="en-US" dirty="0" smtClean="0"/>
                  <a:t>排器</a:t>
                </a:r>
                <a:endParaRPr lang="zh-CN" altLang="en-US" dirty="0"/>
              </a:p>
            </p:txBody>
          </p:sp>
        </p:grpSp>
        <p:grpSp>
          <p:nvGrpSpPr>
            <p:cNvPr id="24" name="组合 1031"/>
            <p:cNvGrpSpPr/>
            <p:nvPr/>
          </p:nvGrpSpPr>
          <p:grpSpPr>
            <a:xfrm>
              <a:off x="5511370" y="3763326"/>
              <a:ext cx="1008112" cy="504056"/>
              <a:chOff x="5943419" y="3933056"/>
              <a:chExt cx="1008112" cy="504056"/>
            </a:xfrm>
          </p:grpSpPr>
          <p:sp>
            <p:nvSpPr>
              <p:cNvPr id="78" name="椭圆 77"/>
              <p:cNvSpPr/>
              <p:nvPr/>
            </p:nvSpPr>
            <p:spPr>
              <a:xfrm>
                <a:off x="5943419" y="3933056"/>
                <a:ext cx="1008112" cy="504056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6012160" y="4000418"/>
                <a:ext cx="87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 smtClean="0"/>
                  <a:t>倒排器</a:t>
                </a:r>
                <a:endParaRPr lang="zh-CN" altLang="en-US" dirty="0"/>
              </a:p>
            </p:txBody>
          </p:sp>
        </p:grpSp>
        <p:grpSp>
          <p:nvGrpSpPr>
            <p:cNvPr id="25" name="组合 1034"/>
            <p:cNvGrpSpPr/>
            <p:nvPr/>
          </p:nvGrpSpPr>
          <p:grpSpPr>
            <a:xfrm>
              <a:off x="6892286" y="2348871"/>
              <a:ext cx="436338" cy="494610"/>
              <a:chOff x="7157853" y="2295781"/>
              <a:chExt cx="436338" cy="494610"/>
            </a:xfrm>
          </p:grpSpPr>
          <p:sp>
            <p:nvSpPr>
              <p:cNvPr id="76" name="圆柱形 75"/>
              <p:cNvSpPr/>
              <p:nvPr/>
            </p:nvSpPr>
            <p:spPr>
              <a:xfrm>
                <a:off x="7159998" y="2295781"/>
                <a:ext cx="432048" cy="494610"/>
              </a:xfrm>
              <a:prstGeom prst="can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7157853" y="2411596"/>
                <a:ext cx="4363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a-f</a:t>
                </a:r>
                <a:endParaRPr lang="zh-CN" altLang="en-US" dirty="0"/>
              </a:p>
            </p:txBody>
          </p:sp>
        </p:grpSp>
        <p:grpSp>
          <p:nvGrpSpPr>
            <p:cNvPr id="26" name="组合 1035"/>
            <p:cNvGrpSpPr/>
            <p:nvPr/>
          </p:nvGrpSpPr>
          <p:grpSpPr>
            <a:xfrm>
              <a:off x="6892286" y="3058460"/>
              <a:ext cx="486031" cy="494610"/>
              <a:chOff x="7157853" y="3032484"/>
              <a:chExt cx="486031" cy="494610"/>
            </a:xfrm>
          </p:grpSpPr>
          <p:sp>
            <p:nvSpPr>
              <p:cNvPr id="74" name="圆柱形 73"/>
              <p:cNvSpPr/>
              <p:nvPr/>
            </p:nvSpPr>
            <p:spPr>
              <a:xfrm>
                <a:off x="7159998" y="3032484"/>
                <a:ext cx="432048" cy="494610"/>
              </a:xfrm>
              <a:prstGeom prst="can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7157853" y="3134236"/>
                <a:ext cx="4860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/>
                  <a:t>g</a:t>
                </a:r>
                <a:r>
                  <a:rPr lang="en-US" altLang="zh-CN" dirty="0" smtClean="0"/>
                  <a:t>-p</a:t>
                </a:r>
                <a:endParaRPr lang="zh-CN" altLang="en-US" dirty="0"/>
              </a:p>
            </p:txBody>
          </p:sp>
        </p:grpSp>
        <p:grpSp>
          <p:nvGrpSpPr>
            <p:cNvPr id="27" name="组合 1036"/>
            <p:cNvGrpSpPr/>
            <p:nvPr/>
          </p:nvGrpSpPr>
          <p:grpSpPr>
            <a:xfrm>
              <a:off x="6876256" y="3768049"/>
              <a:ext cx="468398" cy="494610"/>
              <a:chOff x="7141823" y="3730549"/>
              <a:chExt cx="468398" cy="494610"/>
            </a:xfrm>
          </p:grpSpPr>
          <p:sp>
            <p:nvSpPr>
              <p:cNvPr id="72" name="圆柱形 71"/>
              <p:cNvSpPr/>
              <p:nvPr/>
            </p:nvSpPr>
            <p:spPr>
              <a:xfrm>
                <a:off x="7159998" y="3730549"/>
                <a:ext cx="432048" cy="494610"/>
              </a:xfrm>
              <a:prstGeom prst="can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141823" y="3823548"/>
                <a:ext cx="4683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/>
                  <a:t>q</a:t>
                </a:r>
                <a:r>
                  <a:rPr lang="en-US" altLang="zh-CN" dirty="0" smtClean="0"/>
                  <a:t>-z</a:t>
                </a:r>
                <a:endParaRPr lang="zh-CN" altLang="en-US" dirty="0"/>
              </a:p>
            </p:txBody>
          </p:sp>
        </p:grpSp>
        <p:grpSp>
          <p:nvGrpSpPr>
            <p:cNvPr id="28" name="组合 91"/>
            <p:cNvGrpSpPr/>
            <p:nvPr/>
          </p:nvGrpSpPr>
          <p:grpSpPr>
            <a:xfrm>
              <a:off x="3844150" y="3064012"/>
              <a:ext cx="1336784" cy="374280"/>
              <a:chOff x="3858438" y="4001362"/>
              <a:chExt cx="1336784" cy="374280"/>
            </a:xfrm>
          </p:grpSpPr>
          <p:sp>
            <p:nvSpPr>
              <p:cNvPr id="66" name="矩形 65"/>
              <p:cNvSpPr/>
              <p:nvPr/>
            </p:nvSpPr>
            <p:spPr>
              <a:xfrm>
                <a:off x="3858438" y="4015876"/>
                <a:ext cx="432048" cy="340304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3858438" y="4006310"/>
                <a:ext cx="4363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a-f</a:t>
                </a:r>
                <a:endParaRPr lang="zh-CN" altLang="en-US" dirty="0"/>
              </a:p>
            </p:txBody>
          </p:sp>
          <p:sp>
            <p:nvSpPr>
              <p:cNvPr id="68" name="矩形 67"/>
              <p:cNvSpPr/>
              <p:nvPr/>
            </p:nvSpPr>
            <p:spPr>
              <a:xfrm>
                <a:off x="4290486" y="4015876"/>
                <a:ext cx="432048" cy="340304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4267785" y="4001362"/>
                <a:ext cx="4860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g-p</a:t>
                </a:r>
                <a:endParaRPr lang="zh-CN" altLang="en-US" dirty="0"/>
              </a:p>
            </p:txBody>
          </p:sp>
          <p:sp>
            <p:nvSpPr>
              <p:cNvPr id="70" name="矩形 69"/>
              <p:cNvSpPr/>
              <p:nvPr/>
            </p:nvSpPr>
            <p:spPr>
              <a:xfrm>
                <a:off x="4720389" y="4015876"/>
                <a:ext cx="432048" cy="340304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4726824" y="4001362"/>
                <a:ext cx="4683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q-z</a:t>
                </a:r>
                <a:endParaRPr lang="zh-CN" altLang="en-US" dirty="0"/>
              </a:p>
            </p:txBody>
          </p:sp>
        </p:grpSp>
        <p:grpSp>
          <p:nvGrpSpPr>
            <p:cNvPr id="29" name="组合 98"/>
            <p:cNvGrpSpPr/>
            <p:nvPr/>
          </p:nvGrpSpPr>
          <p:grpSpPr>
            <a:xfrm>
              <a:off x="3844150" y="2411510"/>
              <a:ext cx="1336784" cy="378710"/>
              <a:chOff x="3858438" y="4001362"/>
              <a:chExt cx="1336784" cy="378710"/>
            </a:xfrm>
          </p:grpSpPr>
          <p:sp>
            <p:nvSpPr>
              <p:cNvPr id="60" name="矩形 59"/>
              <p:cNvSpPr/>
              <p:nvPr/>
            </p:nvSpPr>
            <p:spPr>
              <a:xfrm>
                <a:off x="3858438" y="4015876"/>
                <a:ext cx="432048" cy="340304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3858438" y="4010740"/>
                <a:ext cx="4363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a-f</a:t>
                </a:r>
                <a:endParaRPr lang="zh-CN" altLang="en-US" dirty="0"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4290486" y="4015876"/>
                <a:ext cx="432048" cy="340304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4267785" y="4001362"/>
                <a:ext cx="4860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g-p</a:t>
                </a:r>
                <a:endParaRPr lang="zh-CN" altLang="en-US" dirty="0"/>
              </a:p>
            </p:txBody>
          </p:sp>
          <p:sp>
            <p:nvSpPr>
              <p:cNvPr id="64" name="矩形 63"/>
              <p:cNvSpPr/>
              <p:nvPr/>
            </p:nvSpPr>
            <p:spPr>
              <a:xfrm>
                <a:off x="4720389" y="4015876"/>
                <a:ext cx="432048" cy="340304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4726824" y="4001362"/>
                <a:ext cx="4683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dirty="0" smtClean="0"/>
                  <a:t>q-z</a:t>
                </a:r>
                <a:endParaRPr lang="zh-CN" altLang="en-US" dirty="0"/>
              </a:p>
            </p:txBody>
          </p:sp>
        </p:grpSp>
        <p:grpSp>
          <p:nvGrpSpPr>
            <p:cNvPr id="30" name="组合 105"/>
            <p:cNvGrpSpPr/>
            <p:nvPr/>
          </p:nvGrpSpPr>
          <p:grpSpPr>
            <a:xfrm>
              <a:off x="3805937" y="1317023"/>
              <a:ext cx="1233944" cy="504056"/>
              <a:chOff x="5943419" y="2348880"/>
              <a:chExt cx="1233944" cy="504056"/>
            </a:xfrm>
          </p:grpSpPr>
          <p:sp>
            <p:nvSpPr>
              <p:cNvPr id="58" name="椭圆 57"/>
              <p:cNvSpPr/>
              <p:nvPr/>
            </p:nvSpPr>
            <p:spPr>
              <a:xfrm>
                <a:off x="5943419" y="2348880"/>
                <a:ext cx="1231906" cy="504056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6014198" y="2416791"/>
                <a:ext cx="11631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/>
                  <a:t>主控节点</a:t>
                </a:r>
                <a:endParaRPr lang="zh-CN" altLang="en-US" dirty="0"/>
              </a:p>
            </p:txBody>
          </p:sp>
        </p:grpSp>
        <p:cxnSp>
          <p:nvCxnSpPr>
            <p:cNvPr id="31" name="直接箭头连接符 30"/>
            <p:cNvCxnSpPr/>
            <p:nvPr/>
          </p:nvCxnSpPr>
          <p:spPr>
            <a:xfrm flipH="1">
              <a:off x="2991091" y="1700808"/>
              <a:ext cx="853059" cy="534398"/>
            </a:xfrm>
            <a:prstGeom prst="straightConnector1">
              <a:avLst/>
            </a:prstGeom>
            <a:ln w="12700"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857029" y="160571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/>
                <a:t>分配</a:t>
              </a:r>
              <a:endParaRPr lang="zh-CN" altLang="en-US" dirty="0"/>
            </a:p>
          </p:txBody>
        </p:sp>
        <p:cxnSp>
          <p:nvCxnSpPr>
            <p:cNvPr id="33" name="直接箭头连接符 32"/>
            <p:cNvCxnSpPr/>
            <p:nvPr/>
          </p:nvCxnSpPr>
          <p:spPr>
            <a:xfrm>
              <a:off x="4946735" y="1700808"/>
              <a:ext cx="993417" cy="534398"/>
            </a:xfrm>
            <a:prstGeom prst="straightConnector1">
              <a:avLst/>
            </a:prstGeom>
            <a:ln w="12700"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5256945" y="1608184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/>
                <a:t>分配</a:t>
              </a:r>
              <a:endParaRPr lang="zh-CN" altLang="en-US" dirty="0"/>
            </a:p>
          </p:txBody>
        </p:sp>
        <p:cxnSp>
          <p:nvCxnSpPr>
            <p:cNvPr id="35" name="直接箭头连接符 34"/>
            <p:cNvCxnSpPr>
              <a:stCxn id="10" idx="3"/>
            </p:cNvCxnSpPr>
            <p:nvPr/>
          </p:nvCxnSpPr>
          <p:spPr>
            <a:xfrm>
              <a:off x="2060773" y="2235206"/>
              <a:ext cx="559391" cy="190819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直接箭头连接符 35"/>
            <p:cNvCxnSpPr>
              <a:stCxn id="8" idx="3"/>
            </p:cNvCxnSpPr>
            <p:nvPr/>
          </p:nvCxnSpPr>
          <p:spPr>
            <a:xfrm>
              <a:off x="2060773" y="2744773"/>
              <a:ext cx="559391" cy="1270581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直接箭头连接符 36"/>
            <p:cNvCxnSpPr>
              <a:stCxn id="12" idx="3"/>
              <a:endCxn id="15" idx="3"/>
            </p:cNvCxnSpPr>
            <p:nvPr/>
          </p:nvCxnSpPr>
          <p:spPr>
            <a:xfrm flipV="1">
              <a:off x="2060773" y="3426889"/>
              <a:ext cx="570630" cy="974068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>
              <a:stCxn id="14" idx="6"/>
              <a:endCxn id="60" idx="1"/>
            </p:cNvCxnSpPr>
            <p:nvPr/>
          </p:nvCxnSpPr>
          <p:spPr>
            <a:xfrm flipV="1">
              <a:off x="3491880" y="2596176"/>
              <a:ext cx="352270" cy="4732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直接箭头连接符 38"/>
            <p:cNvCxnSpPr>
              <a:stCxn id="15" idx="6"/>
              <a:endCxn id="66" idx="1"/>
            </p:cNvCxnSpPr>
            <p:nvPr/>
          </p:nvCxnSpPr>
          <p:spPr>
            <a:xfrm>
              <a:off x="3491880" y="3248678"/>
              <a:ext cx="352270" cy="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直接箭头连接符 39"/>
            <p:cNvCxnSpPr>
              <a:stCxn id="16" idx="6"/>
              <a:endCxn id="84" idx="1"/>
            </p:cNvCxnSpPr>
            <p:nvPr/>
          </p:nvCxnSpPr>
          <p:spPr>
            <a:xfrm>
              <a:off x="3491880" y="4185084"/>
              <a:ext cx="352270" cy="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接箭头连接符 40"/>
            <p:cNvCxnSpPr>
              <a:stCxn id="82" idx="6"/>
              <a:endCxn id="76" idx="2"/>
            </p:cNvCxnSpPr>
            <p:nvPr/>
          </p:nvCxnSpPr>
          <p:spPr>
            <a:xfrm>
              <a:off x="6516216" y="2596176"/>
              <a:ext cx="378215" cy="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接箭头连接符 41"/>
            <p:cNvCxnSpPr>
              <a:stCxn id="80" idx="6"/>
              <a:endCxn id="74" idx="2"/>
            </p:cNvCxnSpPr>
            <p:nvPr/>
          </p:nvCxnSpPr>
          <p:spPr>
            <a:xfrm>
              <a:off x="6516216" y="3305765"/>
              <a:ext cx="378215" cy="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直接箭头连接符 42"/>
            <p:cNvCxnSpPr>
              <a:stCxn id="78" idx="6"/>
              <a:endCxn id="72" idx="2"/>
            </p:cNvCxnSpPr>
            <p:nvPr/>
          </p:nvCxnSpPr>
          <p:spPr>
            <a:xfrm>
              <a:off x="6519482" y="4015354"/>
              <a:ext cx="374949" cy="0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6441041" y="1772816"/>
              <a:ext cx="1338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/>
                <a:t>倒排记录表</a:t>
              </a:r>
              <a:endParaRPr lang="zh-CN" altLang="en-US" dirty="0"/>
            </a:p>
          </p:txBody>
        </p:sp>
        <p:grpSp>
          <p:nvGrpSpPr>
            <p:cNvPr id="45" name="组合 154"/>
            <p:cNvGrpSpPr/>
            <p:nvPr/>
          </p:nvGrpSpPr>
          <p:grpSpPr>
            <a:xfrm>
              <a:off x="4455744" y="3527094"/>
              <a:ext cx="72956" cy="333954"/>
              <a:chOff x="2801521" y="2558415"/>
              <a:chExt cx="45085" cy="206375"/>
            </a:xfrm>
          </p:grpSpPr>
          <p:sp>
            <p:nvSpPr>
              <p:cNvPr id="55" name="椭圆 54"/>
              <p:cNvSpPr/>
              <p:nvPr/>
            </p:nvSpPr>
            <p:spPr>
              <a:xfrm>
                <a:off x="2801521" y="2558415"/>
                <a:ext cx="45085" cy="45085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56" name="椭圆 55"/>
              <p:cNvSpPr/>
              <p:nvPr/>
            </p:nvSpPr>
            <p:spPr>
              <a:xfrm>
                <a:off x="2801521" y="2639060"/>
                <a:ext cx="45085" cy="45085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57" name="椭圆 56"/>
              <p:cNvSpPr/>
              <p:nvPr/>
            </p:nvSpPr>
            <p:spPr>
              <a:xfrm>
                <a:off x="2801521" y="2719705"/>
                <a:ext cx="45085" cy="45085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46" name="曲线连接符 113"/>
            <p:cNvCxnSpPr>
              <a:stCxn id="60" idx="0"/>
            </p:cNvCxnSpPr>
            <p:nvPr/>
          </p:nvCxnSpPr>
          <p:spPr>
            <a:xfrm rot="5400000" flipH="1" flipV="1">
              <a:off x="4591676" y="1754064"/>
              <a:ext cx="140459" cy="1203462"/>
            </a:xfrm>
            <a:prstGeom prst="curvedConnector2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曲线连接符 119"/>
            <p:cNvCxnSpPr/>
            <p:nvPr/>
          </p:nvCxnSpPr>
          <p:spPr>
            <a:xfrm rot="16200000" flipH="1">
              <a:off x="5263200" y="2286000"/>
              <a:ext cx="252028" cy="251160"/>
            </a:xfrm>
            <a:prstGeom prst="curvedConnector2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曲线连接符 126"/>
            <p:cNvCxnSpPr>
              <a:stCxn id="66" idx="0"/>
            </p:cNvCxnSpPr>
            <p:nvPr/>
          </p:nvCxnSpPr>
          <p:spPr>
            <a:xfrm rot="5400000" flipH="1" flipV="1">
              <a:off x="4581768" y="2403350"/>
              <a:ext cx="153582" cy="1196771"/>
            </a:xfrm>
            <a:prstGeom prst="curvedConnector2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曲线连接符 129"/>
            <p:cNvCxnSpPr>
              <a:endCxn id="82" idx="2"/>
            </p:cNvCxnSpPr>
            <p:nvPr/>
          </p:nvCxnSpPr>
          <p:spPr>
            <a:xfrm rot="5400000" flipH="1" flipV="1">
              <a:off x="5218140" y="2634981"/>
              <a:ext cx="328768" cy="251159"/>
            </a:xfrm>
            <a:prstGeom prst="curvedConnector2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曲线连接符 151"/>
            <p:cNvCxnSpPr>
              <a:stCxn id="84" idx="0"/>
            </p:cNvCxnSpPr>
            <p:nvPr/>
          </p:nvCxnSpPr>
          <p:spPr>
            <a:xfrm rot="5400000" flipH="1" flipV="1">
              <a:off x="4513701" y="3263505"/>
              <a:ext cx="297900" cy="1204955"/>
            </a:xfrm>
            <a:prstGeom prst="curvedConnector2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曲线连接符 163"/>
            <p:cNvCxnSpPr/>
            <p:nvPr/>
          </p:nvCxnSpPr>
          <p:spPr>
            <a:xfrm rot="5400000" flipH="1" flipV="1">
              <a:off x="4860000" y="3060743"/>
              <a:ext cx="1061418" cy="251159"/>
            </a:xfrm>
            <a:prstGeom prst="curvedConnector2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2449856" y="4581128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Map</a:t>
              </a:r>
              <a:r>
                <a:rPr lang="zh-CN" altLang="en-US" dirty="0" smtClean="0"/>
                <a:t>阶段</a:t>
              </a:r>
              <a:endParaRPr lang="en-US" altLang="zh-CN" dirty="0" smtClean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938224" y="4581128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/>
                <a:t>分区文件</a:t>
              </a:r>
              <a:endParaRPr lang="en-US" altLang="zh-CN" dirty="0" smtClean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342361" y="4581128"/>
              <a:ext cx="13395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Reduce</a:t>
              </a:r>
              <a:r>
                <a:rPr lang="zh-CN" altLang="en-US" dirty="0" smtClean="0"/>
                <a:t>阶段</a:t>
              </a:r>
              <a:endParaRPr lang="en-US" altLang="zh-CN" dirty="0" smtClean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7705" y="369346"/>
            <a:ext cx="8001000" cy="1216025"/>
          </a:xfrm>
        </p:spPr>
        <p:txBody>
          <a:bodyPr/>
          <a:lstStyle/>
          <a:p>
            <a:r>
              <a:rPr lang="de-DE" sz="4400" dirty="0" smtClean="0">
                <a:solidFill>
                  <a:schemeClr val="tx1"/>
                </a:solidFill>
                <a:ea typeface="黑体" pitchFamily="49" charset="-122"/>
              </a:rPr>
              <a:t>MapReduce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94" y="1814524"/>
            <a:ext cx="8001000" cy="4267200"/>
          </a:xfrm>
        </p:spPr>
        <p:txBody>
          <a:bodyPr/>
          <a:lstStyle/>
          <a:p>
            <a:pPr marL="469900" lvl="1" indent="-469900">
              <a:spcBef>
                <a:spcPts val="1200"/>
              </a:spcBef>
              <a:buFont typeface="Wingdings" charset="0"/>
              <a:buChar char="o"/>
            </a:pPr>
            <a:r>
              <a:rPr lang="en-US" dirty="0" err="1" smtClean="0">
                <a:latin typeface="+mj-ea"/>
                <a:ea typeface="+mj-ea"/>
              </a:rPr>
              <a:t>MapReduce</a:t>
            </a:r>
            <a:r>
              <a:rPr lang="zh-CN" altLang="en-US" dirty="0" smtClean="0">
                <a:latin typeface="+mj-ea"/>
                <a:ea typeface="+mj-ea"/>
              </a:rPr>
              <a:t>是一个鲁棒的简单分布式计算框架，由</a:t>
            </a:r>
            <a:r>
              <a:rPr lang="en-US" altLang="zh-CN" dirty="0" smtClean="0">
                <a:latin typeface="+mj-ea"/>
                <a:ea typeface="+mj-ea"/>
              </a:rPr>
              <a:t>Google</a:t>
            </a:r>
            <a:r>
              <a:rPr lang="zh-CN" altLang="en-US" dirty="0" smtClean="0">
                <a:latin typeface="+mj-ea"/>
                <a:ea typeface="+mj-ea"/>
              </a:rPr>
              <a:t>提出和推广</a:t>
            </a:r>
            <a:endParaRPr lang="de-DE" dirty="0" smtClean="0">
              <a:latin typeface="+mj-ea"/>
              <a:ea typeface="+mj-ea"/>
            </a:endParaRPr>
          </a:p>
          <a:p>
            <a:pPr marL="469900" lvl="1" indent="-469900">
              <a:spcBef>
                <a:spcPts val="1200"/>
              </a:spcBef>
              <a:buFont typeface="Wingdings" charset="0"/>
              <a:buChar char="o"/>
            </a:pPr>
            <a:r>
              <a:rPr lang="en-US" altLang="zh-CN" dirty="0" err="1" smtClean="0">
                <a:latin typeface="+mj-ea"/>
                <a:ea typeface="+mj-ea"/>
              </a:rPr>
              <a:t>Hadoop</a:t>
            </a:r>
            <a:r>
              <a:rPr lang="zh-CN" altLang="en-US" dirty="0" smtClean="0">
                <a:latin typeface="+mj-ea"/>
                <a:ea typeface="+mj-ea"/>
              </a:rPr>
              <a:t>是</a:t>
            </a:r>
            <a:r>
              <a:rPr lang="en-US" altLang="en-US" dirty="0" err="1" smtClean="0">
                <a:latin typeface="+mj-ea"/>
                <a:ea typeface="+mj-ea"/>
              </a:rPr>
              <a:t>MapReduce</a:t>
            </a:r>
            <a:r>
              <a:rPr lang="zh-CN" altLang="en-US" dirty="0" smtClean="0">
                <a:latin typeface="+mj-ea"/>
                <a:ea typeface="+mj-ea"/>
              </a:rPr>
              <a:t>的一个实现</a:t>
            </a:r>
            <a:endParaRPr lang="en-US" altLang="en-US" dirty="0" smtClean="0">
              <a:latin typeface="+mj-ea"/>
              <a:ea typeface="+mj-ea"/>
            </a:endParaRPr>
          </a:p>
          <a:p>
            <a:pPr marL="469900" lvl="1" indent="-469900">
              <a:spcBef>
                <a:spcPts val="1200"/>
              </a:spcBef>
              <a:buFont typeface="Wingdings" charset="0"/>
              <a:buChar char="o"/>
            </a:pPr>
            <a:r>
              <a:rPr lang="en-US" altLang="zh-CN" dirty="0" smtClean="0">
                <a:latin typeface="+mj-ea"/>
                <a:ea typeface="+mj-ea"/>
              </a:rPr>
              <a:t>Google</a:t>
            </a:r>
            <a:r>
              <a:rPr lang="zh-CN" altLang="en-US" dirty="0" smtClean="0">
                <a:latin typeface="+mj-ea"/>
                <a:ea typeface="+mj-ea"/>
              </a:rPr>
              <a:t>索引构建系统</a:t>
            </a:r>
            <a:r>
              <a:rPr lang="en-US" dirty="0" smtClean="0">
                <a:latin typeface="+mj-ea"/>
                <a:ea typeface="+mj-ea"/>
              </a:rPr>
              <a:t> (ca. 2002) </a:t>
            </a:r>
            <a:r>
              <a:rPr lang="zh-CN" altLang="en-US" dirty="0" smtClean="0">
                <a:latin typeface="+mj-ea"/>
                <a:ea typeface="+mj-ea"/>
              </a:rPr>
              <a:t>由多个步骤组成，每个步骤都采用</a:t>
            </a:r>
            <a:r>
              <a:rPr lang="en-US" dirty="0" smtClean="0">
                <a:latin typeface="+mj-ea"/>
                <a:ea typeface="+mj-ea"/>
              </a:rPr>
              <a:t> </a:t>
            </a:r>
            <a:r>
              <a:rPr lang="en-US" dirty="0" err="1" smtClean="0">
                <a:latin typeface="+mj-ea"/>
                <a:ea typeface="+mj-ea"/>
              </a:rPr>
              <a:t>MapReduce</a:t>
            </a:r>
            <a:r>
              <a:rPr lang="zh-CN" altLang="en-US" dirty="0" smtClean="0">
                <a:latin typeface="+mj-ea"/>
                <a:ea typeface="+mj-ea"/>
              </a:rPr>
              <a:t>实现</a:t>
            </a:r>
            <a:endParaRPr lang="en-US" dirty="0" smtClean="0">
              <a:latin typeface="+mj-ea"/>
              <a:ea typeface="+mj-ea"/>
            </a:endParaRPr>
          </a:p>
          <a:p>
            <a:pPr marL="469900" lvl="1" indent="-469900">
              <a:spcBef>
                <a:spcPts val="1200"/>
              </a:spcBef>
              <a:buFont typeface="Wingdings" charset="0"/>
              <a:buChar char="o"/>
            </a:pPr>
            <a:r>
              <a:rPr lang="zh-CN" altLang="en-US" dirty="0" smtClean="0">
                <a:latin typeface="+mj-ea"/>
                <a:ea typeface="+mj-ea"/>
              </a:rPr>
              <a:t>需要根据具体问题编写</a:t>
            </a:r>
            <a:r>
              <a:rPr lang="en-US" altLang="zh-CN" dirty="0" smtClean="0">
                <a:latin typeface="+mj-ea"/>
                <a:ea typeface="+mj-ea"/>
              </a:rPr>
              <a:t>Map</a:t>
            </a:r>
            <a:r>
              <a:rPr lang="zh-CN" altLang="en-US" dirty="0" smtClean="0">
                <a:latin typeface="+mj-ea"/>
                <a:ea typeface="+mj-ea"/>
              </a:rPr>
              <a:t>和</a:t>
            </a:r>
            <a:r>
              <a:rPr lang="en-US" altLang="zh-CN" dirty="0" smtClean="0">
                <a:latin typeface="+mj-ea"/>
                <a:ea typeface="+mj-ea"/>
              </a:rPr>
              <a:t>Reduce</a:t>
            </a:r>
            <a:r>
              <a:rPr lang="zh-CN" altLang="en-US" dirty="0" smtClean="0">
                <a:latin typeface="+mj-ea"/>
                <a:ea typeface="+mj-ea"/>
              </a:rPr>
              <a:t>函数</a:t>
            </a:r>
            <a:endParaRPr lang="en-US" altLang="zh-CN" dirty="0" smtClean="0">
              <a:latin typeface="+mj-ea"/>
              <a:ea typeface="+mj-ea"/>
            </a:endParaRPr>
          </a:p>
          <a:p>
            <a:pPr marL="469900" lvl="1" indent="-469900">
              <a:spcBef>
                <a:spcPts val="1200"/>
              </a:spcBef>
              <a:buFont typeface="Wingdings" charset="0"/>
              <a:buChar char="o"/>
            </a:pPr>
            <a:r>
              <a:rPr lang="zh-CN" altLang="en-US" dirty="0" smtClean="0">
                <a:latin typeface="+mj-ea"/>
                <a:ea typeface="+mj-ea"/>
              </a:rPr>
              <a:t>前面介绍的索引构建过程实际上是</a:t>
            </a:r>
            <a:r>
              <a:rPr lang="en-US" altLang="zh-CN" dirty="0" err="1" smtClean="0">
                <a:latin typeface="+mj-ea"/>
                <a:ea typeface="+mj-ea"/>
              </a:rPr>
              <a:t>MapReduce</a:t>
            </a:r>
            <a:r>
              <a:rPr lang="zh-CN" altLang="en-US" dirty="0" smtClean="0">
                <a:latin typeface="+mj-ea"/>
                <a:ea typeface="+mj-ea"/>
              </a:rPr>
              <a:t>的一个实例</a:t>
            </a:r>
            <a:endParaRPr lang="zh-CN" altLang="en-US" dirty="0"/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19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594874" y="350371"/>
            <a:ext cx="8001000" cy="1216025"/>
          </a:xfrm>
        </p:spPr>
        <p:txBody>
          <a:bodyPr/>
          <a:lstStyle/>
          <a:p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相关硬件基础知识</a:t>
            </a:r>
            <a:endParaRPr lang="zh-CN" altLang="en-US" sz="44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356840" y="1785608"/>
            <a:ext cx="8215370" cy="4267200"/>
          </a:xfrm>
        </p:spPr>
        <p:txBody>
          <a:bodyPr/>
          <a:lstStyle/>
          <a:p>
            <a:pPr marL="622300" lvl="1" indent="-444500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在内存中访问数据会比从硬盘访问数据快很多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(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大概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10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倍左右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)</a:t>
            </a:r>
          </a:p>
          <a:p>
            <a:pPr marL="622300" lvl="1" indent="-444500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硬盘寻道需要时间，即寻道时间，期间不发生数据传输</a:t>
            </a:r>
            <a:endParaRPr lang="en-US" sz="2400" dirty="0" smtClean="0">
              <a:latin typeface="华文中宋" pitchFamily="2" charset="-122"/>
              <a:ea typeface="华文中宋" pitchFamily="2" charset="-122"/>
            </a:endParaRPr>
          </a:p>
          <a:p>
            <a:pPr marL="622300" lvl="1" indent="-444500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硬盘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 I/O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是基于块的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: 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读写时是整块进行的。块大小：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8KB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到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256 KB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不等</a:t>
            </a:r>
            <a:endParaRPr lang="en-US" sz="2400" dirty="0" smtClean="0">
              <a:latin typeface="华文中宋" pitchFamily="2" charset="-122"/>
              <a:ea typeface="华文中宋" pitchFamily="2" charset="-122"/>
            </a:endParaRPr>
          </a:p>
          <a:p>
            <a:pPr marL="622300" lvl="1" indent="-444500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IR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系统的服务器的典型配置是内存几个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GB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或几十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GB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，硬盘数百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G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或者上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T</a:t>
            </a:r>
            <a:endParaRPr lang="de-DE" sz="2400" dirty="0" smtClean="0">
              <a:latin typeface="华文中宋" pitchFamily="2" charset="-122"/>
              <a:ea typeface="华文中宋" pitchFamily="2" charset="-122"/>
            </a:endParaRPr>
          </a:p>
          <a:p>
            <a:pPr marL="622300" lvl="1" indent="-444500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容错处理的代价非常昂贵：采用多台普通机器会比一台提供容错的机器的价格更便宜                          </a:t>
            </a:r>
            <a:endParaRPr lang="zh-CN" altLang="en-US" sz="2400" dirty="0"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001000" cy="1216025"/>
          </a:xfrm>
        </p:spPr>
        <p:txBody>
          <a:bodyPr/>
          <a:lstStyle/>
          <a:p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基于</a:t>
            </a:r>
            <a:r>
              <a:rPr lang="de-DE" sz="44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MapReduce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的索引构建</a:t>
            </a:r>
            <a:endParaRPr lang="zh-CN" altLang="en-US" sz="44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43240" y="5000636"/>
            <a:ext cx="5424498" cy="714380"/>
          </a:xfrm>
        </p:spPr>
        <p:txBody>
          <a:bodyPr/>
          <a:lstStyle/>
          <a:p>
            <a:pPr algn="ctr">
              <a:buNone/>
            </a:pPr>
            <a:r>
              <a:rPr lang="zh-CN" altLang="en-US" sz="2400" b="1" dirty="0" smtClean="0">
                <a:solidFill>
                  <a:srgbClr val="FF0000"/>
                </a:solidFill>
                <a:latin typeface="+mj-ea"/>
                <a:ea typeface="+mj-ea"/>
              </a:rPr>
              <a:t>排好序的倒排记录表</a:t>
            </a:r>
            <a:endParaRPr lang="zh-CN" altLang="en-US" sz="2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5072074"/>
            <a:ext cx="185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k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，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list(v))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右箭头 7"/>
          <p:cNvSpPr/>
          <p:nvPr/>
        </p:nvSpPr>
        <p:spPr bwMode="auto">
          <a:xfrm>
            <a:off x="3286116" y="5143512"/>
            <a:ext cx="571504" cy="21431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charset="0"/>
              <a:ea typeface="宋体" charset="0"/>
              <a:cs typeface="宋体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20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214554"/>
            <a:ext cx="8818459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动态索引构建</a:t>
            </a:r>
            <a:endParaRPr lang="zh-CN" altLang="en-US" sz="44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2462" y="1826272"/>
            <a:ext cx="8001000" cy="42672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+mj-ea"/>
                <a:ea typeface="+mj-ea"/>
              </a:rPr>
              <a:t>背景：</a:t>
            </a:r>
            <a:r>
              <a:rPr lang="zh-CN" altLang="en-US" sz="2600" dirty="0" smtClean="0">
                <a:solidFill>
                  <a:schemeClr val="tx1"/>
                </a:solidFill>
                <a:latin typeface="+mj-ea"/>
                <a:ea typeface="+mj-ea"/>
              </a:rPr>
              <a:t>文档集是变化的，文档会增加、删除和修改，因此索引应该是动态更新的</a:t>
            </a:r>
            <a:endParaRPr lang="en-US" altLang="zh-CN" sz="2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+mj-ea"/>
                <a:ea typeface="+mj-ea"/>
              </a:rPr>
              <a:t>一种解决方案：</a:t>
            </a:r>
            <a:r>
              <a:rPr lang="zh-CN" altLang="en-US" sz="2600" dirty="0" smtClean="0">
                <a:solidFill>
                  <a:schemeClr val="tx1"/>
                </a:solidFill>
                <a:latin typeface="+mj-ea"/>
                <a:ea typeface="+mj-ea"/>
              </a:rPr>
              <a:t>周期性重构一个全新的索引</a:t>
            </a:r>
            <a:endParaRPr lang="en-US" altLang="zh-CN" sz="2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lvl="1" indent="-369888">
              <a:spcBef>
                <a:spcPts val="1800"/>
              </a:spcBef>
            </a:pPr>
            <a:r>
              <a:rPr lang="zh-CN" altLang="en-US" sz="2400" dirty="0" smtClean="0">
                <a:latin typeface="+mj-ea"/>
                <a:ea typeface="+mj-ea"/>
              </a:rPr>
              <a:t>能够接受对新文档检索的一定延迟</a:t>
            </a:r>
            <a:endParaRPr lang="en-US" altLang="zh-CN" sz="2400" dirty="0" smtClean="0">
              <a:latin typeface="+mj-ea"/>
              <a:ea typeface="+mj-ea"/>
            </a:endParaRPr>
          </a:p>
          <a:p>
            <a:pPr lvl="1" indent="-369888">
              <a:spcBef>
                <a:spcPts val="1800"/>
              </a:spcBef>
            </a:pPr>
            <a:r>
              <a:rPr lang="zh-CN" altLang="en-US" sz="2400" dirty="0" smtClean="0">
                <a:latin typeface="+mj-ea"/>
                <a:ea typeface="+mj-ea"/>
              </a:rPr>
              <a:t>具有足够的资源</a:t>
            </a:r>
            <a:endParaRPr lang="en-US" altLang="zh-CN" sz="2400" dirty="0" smtClean="0">
              <a:latin typeface="+mj-ea"/>
              <a:ea typeface="+mj-ea"/>
            </a:endParaRPr>
          </a:p>
          <a:p>
            <a:pPr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+mj-ea"/>
                <a:ea typeface="+mj-ea"/>
              </a:rPr>
              <a:t>动态索引构建：</a:t>
            </a:r>
            <a:r>
              <a:rPr lang="zh-CN" altLang="en-US" sz="2600" dirty="0" smtClean="0">
                <a:solidFill>
                  <a:schemeClr val="tx1"/>
                </a:solidFill>
                <a:latin typeface="+mj-ea"/>
                <a:ea typeface="+mj-ea"/>
              </a:rPr>
              <a:t>能够及时更新变化文档集索引的方法</a:t>
            </a:r>
            <a:endParaRPr lang="zh-CN" altLang="en-US" sz="2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21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22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53790" y="14285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动态索引构建</a:t>
            </a:r>
            <a:r>
              <a:rPr lang="de-DE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: </a:t>
            </a:r>
            <a:r>
              <a:rPr lang="zh-CN" altLang="en-US" sz="44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主辅索引法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61364" y="1840397"/>
            <a:ext cx="8625478" cy="47149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在磁盘上维护一个大的主索引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altLang="zh-CN" sz="2400" dirty="0" smtClean="0">
                <a:solidFill>
                  <a:srgbClr val="1717B7"/>
                </a:solidFill>
                <a:latin typeface="+mj-ea"/>
                <a:ea typeface="+mj-ea"/>
              </a:rPr>
              <a:t>Main index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en-US" sz="2400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在内存中构建新文档的索引，称辅助索引（</a:t>
            </a:r>
            <a:r>
              <a:rPr lang="en-US" altLang="zh-CN" sz="2400" dirty="0" smtClean="0">
                <a:solidFill>
                  <a:srgbClr val="1717B7"/>
                </a:solidFill>
                <a:latin typeface="+mj-ea"/>
                <a:ea typeface="+mj-ea"/>
              </a:rPr>
              <a:t>Auxiliary index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）</a:t>
            </a:r>
            <a:endParaRPr lang="en-US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查询处理时，同时搜索两个索引，然后合并结果</a:t>
            </a:r>
            <a:endParaRPr lang="en-US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定期将辅助索引合并到主索引中</a:t>
            </a:r>
            <a:endParaRPr lang="en-US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删除文档的处理：</a:t>
            </a:r>
            <a:endParaRPr lang="de-DE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358900" lvl="3" indent="-36988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采用无效位向量</a:t>
            </a:r>
            <a:r>
              <a:rPr lang="en-US" altLang="zh-CN" sz="22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de-DE" sz="2200" dirty="0" smtClean="0">
                <a:solidFill>
                  <a:schemeClr val="tx1"/>
                </a:solidFill>
                <a:latin typeface="+mj-ea"/>
                <a:ea typeface="+mj-ea"/>
              </a:rPr>
              <a:t>Invalidation bit-vector)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来表示删除的文档</a:t>
            </a:r>
            <a:endParaRPr lang="de-DE" sz="2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358900" lvl="3" indent="-36988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利用该维向量过滤返回的结果，以去掉已删除文档</a:t>
            </a:r>
            <a:endParaRPr lang="en-US" sz="22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23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00002" y="14285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主辅索引合并中的问题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4260" y="1781187"/>
            <a:ext cx="8715404" cy="48828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989013" lvl="1" indent="-45085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合并可能过于频繁（因内存有限）</a:t>
            </a:r>
            <a:endParaRPr lang="de-DE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989013" lvl="1" indent="-45085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合并时如果正好在搜索，那么搜索的性能将很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低</a:t>
            </a:r>
            <a:r>
              <a:rPr lang="zh-CN" altLang="en-US" sz="2400" dirty="0" smtClean="0">
                <a:latin typeface="+mj-ea"/>
                <a:ea typeface="+mj-ea"/>
              </a:rPr>
              <a:t>，</a:t>
            </a:r>
            <a:r>
              <a:rPr lang="zh-CN" altLang="en-US" sz="2400" dirty="0" smtClean="0">
                <a:solidFill>
                  <a:srgbClr val="1717B7"/>
                </a:solidFill>
                <a:latin typeface="+mj-ea"/>
                <a:ea typeface="+mj-ea"/>
              </a:rPr>
              <a:t>？</a:t>
            </a:r>
            <a:endParaRPr lang="en-US" sz="2400" dirty="0" smtClean="0">
              <a:solidFill>
                <a:srgbClr val="1717B7"/>
              </a:solidFill>
              <a:latin typeface="+mj-ea"/>
              <a:ea typeface="+mj-ea"/>
            </a:endParaRPr>
          </a:p>
          <a:p>
            <a:pPr marL="989013" lvl="1" indent="-45085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合并耗时分析</a:t>
            </a:r>
            <a:r>
              <a:rPr lang="de-DE" sz="2400" dirty="0" smtClean="0">
                <a:solidFill>
                  <a:schemeClr val="tx1"/>
                </a:solidFill>
                <a:latin typeface="+mj-ea"/>
                <a:ea typeface="+mj-ea"/>
              </a:rPr>
              <a:t>:</a:t>
            </a:r>
          </a:p>
          <a:p>
            <a:pPr marL="1430338" lvl="3" indent="-354013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如果每个倒排记录表都采用一个单独的文件来存储的话，那么将辅助索引合并到主索引的代价并没有那么高</a:t>
            </a:r>
            <a:endParaRPr lang="en-US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430338" lvl="3" indent="-354013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此时合并等同于一个简单的添加操作</a:t>
            </a:r>
            <a:endParaRPr lang="en-US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430338" lvl="3" indent="-354013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但是这样做将需要大量的文件，造成文件系统效率不高</a:t>
            </a:r>
            <a:endParaRPr lang="en-US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989013" lvl="1" indent="-45085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另一种方法是将索引整体存入一个大文件中</a:t>
            </a:r>
            <a:endParaRPr lang="de-DE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989013" lvl="1" indent="-45085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现实当中常常介于上述两者之间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zh-CN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例如：将大的倒排记录表分割成多个独立的文件，将多个小倒排记录表一并存放在一个文件当中</a:t>
            </a:r>
            <a:r>
              <a:rPr lang="en-US" altLang="zh-CN" sz="2000" dirty="0" smtClean="0">
                <a:solidFill>
                  <a:schemeClr val="tx1"/>
                </a:solidFill>
                <a:latin typeface="+mj-ea"/>
                <a:ea typeface="+mj-ea"/>
              </a:rPr>
              <a:t>……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24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43032" y="18288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对数合并</a:t>
            </a:r>
            <a:r>
              <a:rPr lang="en-US" altLang="zh-CN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(</a:t>
            </a:r>
            <a:r>
              <a:rPr lang="de-DE" sz="4000" dirty="0" smtClean="0">
                <a:solidFill>
                  <a:srgbClr val="C00000"/>
                </a:solidFill>
                <a:latin typeface="华文新魏" pitchFamily="2" charset="-122"/>
                <a:ea typeface="华文新魏" pitchFamily="2" charset="-122"/>
              </a:rPr>
              <a:t>Logarithmic merge</a:t>
            </a:r>
            <a:r>
              <a:rPr lang="de-DE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)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07576" y="1785926"/>
            <a:ext cx="8893580" cy="47388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901700" lvl="1" indent="-44450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对数合并算法能够缓解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随时间增长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索引合并的开销</a:t>
            </a:r>
            <a:endParaRPr lang="de-DE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901700" lvl="2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→ 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用户并不感觉到响应时间上有明显延迟</a:t>
            </a:r>
            <a:endParaRPr lang="en-US" sz="2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维护一系列索引，其中每个索引是前一个索引的两倍大小</a:t>
            </a:r>
            <a:endParaRPr lang="de-DE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将最小的索引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(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Z</a:t>
            </a:r>
            <a:r>
              <a:rPr lang="en-US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)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置于内存</a:t>
            </a:r>
            <a:endParaRPr lang="en-US" altLang="zh-CN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其他更大的索引 </a:t>
            </a:r>
            <a:r>
              <a:rPr lang="nb-NO" sz="2400" dirty="0" smtClean="0">
                <a:solidFill>
                  <a:schemeClr val="tx1"/>
                </a:solidFill>
                <a:latin typeface="+mj-ea"/>
                <a:ea typeface="+mj-ea"/>
              </a:rPr>
              <a:t> (</a:t>
            </a:r>
            <a:r>
              <a:rPr lang="nb-NO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nb-NO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nb-NO" sz="2400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nb-NO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nb-NO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1</a:t>
            </a:r>
            <a:r>
              <a:rPr lang="nb-NO" sz="2400" dirty="0" smtClean="0">
                <a:solidFill>
                  <a:schemeClr val="tx1"/>
                </a:solidFill>
                <a:latin typeface="+mj-ea"/>
                <a:ea typeface="+mj-ea"/>
              </a:rPr>
              <a:t>, . . . )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置于磁盘</a:t>
            </a:r>
            <a:endParaRPr lang="nb-NO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如果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Z</a:t>
            </a:r>
            <a:r>
              <a:rPr lang="en-US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变得太大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(&gt; 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),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则将它作为 </a:t>
            </a:r>
            <a:r>
              <a:rPr lang="en-US" altLang="zh-CN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en-US" altLang="zh-CN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0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写到磁盘中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如果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zh-CN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en-US" altLang="zh-CN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不存在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en-US" sz="2400" baseline="-25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892175" lvl="1" indent="-439738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或者和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en-US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合并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如果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en-US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已经存在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)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，并将合并结果作为</a:t>
            </a:r>
            <a:r>
              <a:rPr lang="de-DE" altLang="zh-CN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de-DE" altLang="zh-CN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写到磁盘中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如果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zh-CN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en-US" altLang="zh-CN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1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不存在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)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，或者和</a:t>
            </a:r>
            <a:r>
              <a:rPr lang="de-DE" altLang="zh-CN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de-DE" altLang="zh-CN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合并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如果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zh-CN" sz="2400" i="1" dirty="0" smtClean="0">
                <a:solidFill>
                  <a:schemeClr val="tx1"/>
                </a:solidFill>
                <a:latin typeface="+mj-ea"/>
                <a:ea typeface="+mj-ea"/>
              </a:rPr>
              <a:t>I</a:t>
            </a:r>
            <a:r>
              <a:rPr lang="en-US" altLang="zh-CN" sz="2400" baseline="-25000" dirty="0" smtClean="0">
                <a:solidFill>
                  <a:schemeClr val="tx1"/>
                </a:solidFill>
                <a:latin typeface="+mj-ea"/>
                <a:ea typeface="+mj-ea"/>
              </a:rPr>
              <a:t>0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已经存在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，依此类推</a:t>
            </a:r>
            <a:r>
              <a:rPr lang="en-US" altLang="zh-CN" sz="2400" dirty="0" smtClean="0">
                <a:solidFill>
                  <a:schemeClr val="tx1"/>
                </a:solidFill>
                <a:latin typeface="+mj-ea"/>
                <a:ea typeface="+mj-ea"/>
              </a:rPr>
              <a:t>……</a:t>
            </a:r>
            <a:endParaRPr lang="de-DE" sz="24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25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endParaRPr lang="en-US" sz="3600" dirty="0" smtClean="0">
              <a:solidFill>
                <a:schemeClr val="tx1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42844" y="1714488"/>
            <a:ext cx="8786874" cy="435771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pic>
        <p:nvPicPr>
          <p:cNvPr id="8" name="Picture 7" descr="44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714488"/>
            <a:ext cx="6643734" cy="4667432"/>
          </a:xfrm>
          <a:prstGeom prst="rect">
            <a:avLst/>
          </a:prstGeom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543032" y="18288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对数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合并算法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26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617529" y="17212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对数合并的复杂度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785926"/>
            <a:ext cx="8786874" cy="435771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989013" lvl="1" indent="-45085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b="1" dirty="0" smtClean="0">
                <a:solidFill>
                  <a:srgbClr val="C00000"/>
                </a:solidFill>
                <a:latin typeface="+mj-ea"/>
                <a:ea typeface="+mj-ea"/>
              </a:rPr>
              <a:t>索引数目的上界：</a:t>
            </a:r>
            <a:r>
              <a:rPr lang="en-US" sz="2400" b="1" dirty="0" smtClean="0">
                <a:solidFill>
                  <a:srgbClr val="C00000"/>
                </a:solidFill>
                <a:latin typeface="+mj-ea"/>
                <a:ea typeface="+mj-ea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O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(log 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T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) (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T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是所有倒排记录的个数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marL="989013" lvl="1" indent="-45085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b="1" dirty="0" smtClean="0">
                <a:solidFill>
                  <a:srgbClr val="C00000"/>
                </a:solidFill>
                <a:latin typeface="+mj-ea"/>
                <a:ea typeface="+mj-ea"/>
              </a:rPr>
              <a:t>对数合并索引构建时间：</a:t>
            </a:r>
            <a:r>
              <a:rPr lang="en-US" altLang="en-US" sz="2400" b="1" dirty="0" smtClean="0">
                <a:solidFill>
                  <a:srgbClr val="C00000"/>
                </a:solidFill>
                <a:latin typeface="+mj-ea"/>
                <a:ea typeface="+mj-ea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O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T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log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 T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en-US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344613" lvl="3" indent="-34925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这是因为每个倒排记录需要合并</a:t>
            </a:r>
            <a:r>
              <a:rPr lang="en-US" sz="2200" i="1" dirty="0" smtClean="0">
                <a:solidFill>
                  <a:schemeClr val="tx1"/>
                </a:solidFill>
                <a:latin typeface="+mj-ea"/>
                <a:ea typeface="+mj-ea"/>
              </a:rPr>
              <a:t>O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(log </a:t>
            </a:r>
            <a:r>
              <a:rPr lang="en-US" sz="2200" i="1" dirty="0" smtClean="0">
                <a:solidFill>
                  <a:schemeClr val="tx1"/>
                </a:solidFill>
                <a:latin typeface="+mj-ea"/>
                <a:ea typeface="+mj-ea"/>
              </a:rPr>
              <a:t>T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次</a:t>
            </a:r>
            <a:endParaRPr lang="en-US" sz="2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989013" lvl="1" indent="-45085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b="1" dirty="0" smtClean="0">
                <a:solidFill>
                  <a:srgbClr val="C00000"/>
                </a:solidFill>
                <a:latin typeface="+mj-ea"/>
                <a:ea typeface="+mj-ea"/>
              </a:rPr>
              <a:t>辅助索引方式：</a:t>
            </a:r>
            <a:r>
              <a:rPr lang="en-US" sz="2400" b="1" dirty="0" smtClean="0">
                <a:solidFill>
                  <a:srgbClr val="C00000"/>
                </a:solidFill>
                <a:latin typeface="+mj-ea"/>
                <a:ea typeface="+mj-ea"/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索引构建时间为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O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sz="2400" i="1" dirty="0" smtClean="0">
                <a:solidFill>
                  <a:schemeClr val="tx1"/>
                </a:solidFill>
                <a:latin typeface="+mj-ea"/>
                <a:ea typeface="+mj-ea"/>
              </a:rPr>
              <a:t>T</a:t>
            </a:r>
            <a:r>
              <a:rPr lang="en-US" sz="2400" baseline="30000" dirty="0" smtClean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，因为每次合并都需要处理每个倒排记录</a:t>
            </a:r>
            <a:endParaRPr lang="en-US" sz="2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989013" lvl="1" indent="-45085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因此，对数合并的复杂度比辅助索引方式要低一个</a:t>
            </a:r>
            <a:r>
              <a:rPr lang="zh-CN" altLang="en-US" sz="2400" dirty="0" smtClean="0">
                <a:latin typeface="+mj-ea"/>
                <a:ea typeface="+mj-ea"/>
              </a:rPr>
              <a:t>数量级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989013" lvl="1" indent="-450850" algn="l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latin typeface="+mj-ea"/>
                <a:ea typeface="+mj-ea"/>
              </a:rPr>
              <a:t>查询处理时需要合并</a:t>
            </a:r>
            <a:r>
              <a:rPr lang="en-US" sz="2400" i="1" dirty="0" smtClean="0">
                <a:latin typeface="+mj-ea"/>
                <a:ea typeface="+mj-ea"/>
              </a:rPr>
              <a:t>O</a:t>
            </a:r>
            <a:r>
              <a:rPr lang="en-US" sz="2400" dirty="0" smtClean="0">
                <a:latin typeface="+mj-ea"/>
                <a:ea typeface="+mj-ea"/>
              </a:rPr>
              <a:t>(log </a:t>
            </a:r>
            <a:r>
              <a:rPr lang="en-US" sz="2400" i="1" dirty="0" smtClean="0">
                <a:latin typeface="+mj-ea"/>
                <a:ea typeface="+mj-ea"/>
              </a:rPr>
              <a:t>T</a:t>
            </a:r>
            <a:r>
              <a:rPr lang="en-US" sz="2400" dirty="0" smtClean="0">
                <a:latin typeface="+mj-ea"/>
                <a:ea typeface="+mj-ea"/>
              </a:rPr>
              <a:t>)</a:t>
            </a:r>
            <a:r>
              <a:rPr lang="zh-CN" altLang="en-US" sz="2400" dirty="0" smtClean="0">
                <a:latin typeface="+mj-ea"/>
                <a:ea typeface="+mj-ea"/>
              </a:rPr>
              <a:t>个索引，效率比辅助索引方式低</a:t>
            </a:r>
            <a:endParaRPr lang="en-US" sz="2400" dirty="0" smtClean="0">
              <a:latin typeface="+mj-ea"/>
              <a:ea typeface="+mj-ea"/>
            </a:endParaRPr>
          </a:p>
          <a:p>
            <a:pPr marL="914400" lvl="1" indent="-4572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p"/>
            </a:pPr>
            <a:endParaRPr lang="de-DE" sz="20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参考资料</a:t>
            </a:r>
            <a:endParaRPr lang="zh-CN" altLang="en-US" sz="4800" dirty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1857364"/>
            <a:ext cx="8143932" cy="4267200"/>
          </a:xfrm>
        </p:spPr>
        <p:txBody>
          <a:bodyPr/>
          <a:lstStyle/>
          <a:p>
            <a:pPr marL="469900" lvl="1" indent="-469900">
              <a:spcBef>
                <a:spcPts val="1200"/>
              </a:spcBef>
              <a:buFont typeface="Wingdings" charset="0"/>
              <a:buChar char="o"/>
            </a:pPr>
            <a:r>
              <a:rPr lang="en-US" altLang="zh-CN" sz="2800" dirty="0" smtClean="0">
                <a:ea typeface="黑体" pitchFamily="49" charset="-122"/>
              </a:rPr>
              <a:t>《</a:t>
            </a:r>
            <a:r>
              <a:rPr lang="zh-CN" altLang="en-US" sz="2800" dirty="0" smtClean="0">
                <a:ea typeface="黑体" pitchFamily="49" charset="-122"/>
              </a:rPr>
              <a:t>信息检索导论</a:t>
            </a:r>
            <a:r>
              <a:rPr lang="en-US" altLang="zh-CN" sz="2800" dirty="0" smtClean="0">
                <a:ea typeface="黑体" pitchFamily="49" charset="-122"/>
              </a:rPr>
              <a:t>》</a:t>
            </a:r>
            <a:r>
              <a:rPr lang="zh-CN" altLang="en-US" sz="2800" dirty="0" smtClean="0">
                <a:ea typeface="黑体" pitchFamily="49" charset="-122"/>
              </a:rPr>
              <a:t>第</a:t>
            </a:r>
            <a:r>
              <a:rPr lang="en-US" altLang="zh-CN" sz="2800" dirty="0" smtClean="0">
                <a:ea typeface="黑体" pitchFamily="49" charset="-122"/>
              </a:rPr>
              <a:t>4</a:t>
            </a:r>
            <a:r>
              <a:rPr lang="zh-CN" altLang="en-US" sz="2800" dirty="0" smtClean="0">
                <a:ea typeface="黑体" pitchFamily="49" charset="-122"/>
              </a:rPr>
              <a:t>章</a:t>
            </a:r>
            <a:endParaRPr lang="en-US" altLang="zh-CN" sz="2800" dirty="0" smtClean="0">
              <a:ea typeface="黑体" pitchFamily="49" charset="-122"/>
            </a:endParaRPr>
          </a:p>
          <a:p>
            <a:pPr marL="469900" lvl="1" indent="-469900">
              <a:spcBef>
                <a:spcPts val="1800"/>
              </a:spcBef>
              <a:buFont typeface="Wingdings" charset="0"/>
              <a:buChar char="o"/>
            </a:pPr>
            <a:r>
              <a:rPr lang="de-DE" sz="2800" dirty="0" smtClean="0">
                <a:ea typeface="黑体" pitchFamily="49" charset="-122"/>
                <a:hlinkClick r:id="rId2"/>
              </a:rPr>
              <a:t>http://ifnlp.org/ir</a:t>
            </a:r>
            <a:endParaRPr lang="de-DE" sz="2800" dirty="0" smtClean="0">
              <a:ea typeface="黑体" pitchFamily="49" charset="-122"/>
            </a:endParaRPr>
          </a:p>
          <a:p>
            <a:pPr marL="1079500" lvl="2" indent="-457200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en-US" altLang="zh-CN" sz="2400" dirty="0" smtClean="0">
                <a:ea typeface="黑体" pitchFamily="49" charset="-122"/>
              </a:rPr>
              <a:t>Dean and </a:t>
            </a:r>
            <a:r>
              <a:rPr lang="en-US" altLang="zh-CN" sz="2400" dirty="0" err="1" smtClean="0">
                <a:ea typeface="黑体" pitchFamily="49" charset="-122"/>
              </a:rPr>
              <a:t>Ghemawat</a:t>
            </a:r>
            <a:r>
              <a:rPr lang="en-US" altLang="zh-CN" sz="2400" dirty="0" smtClean="0">
                <a:ea typeface="黑体" pitchFamily="49" charset="-122"/>
              </a:rPr>
              <a:t> </a:t>
            </a:r>
            <a:r>
              <a:rPr lang="de-DE" altLang="zh-CN" sz="2400" dirty="0" smtClean="0">
                <a:ea typeface="黑体" pitchFamily="49" charset="-122"/>
              </a:rPr>
              <a:t>(2004) </a:t>
            </a:r>
            <a:r>
              <a:rPr lang="zh-CN" altLang="en-US" sz="2400" dirty="0" smtClean="0">
                <a:ea typeface="黑体" pitchFamily="49" charset="-122"/>
              </a:rPr>
              <a:t>有关</a:t>
            </a:r>
            <a:r>
              <a:rPr lang="en-US" sz="2400" dirty="0" err="1" smtClean="0">
                <a:ea typeface="黑体" pitchFamily="49" charset="-122"/>
              </a:rPr>
              <a:t>MapReduce</a:t>
            </a:r>
            <a:r>
              <a:rPr lang="zh-CN" altLang="en-US" sz="2400" dirty="0" smtClean="0">
                <a:ea typeface="黑体" pitchFamily="49" charset="-122"/>
              </a:rPr>
              <a:t>的原作</a:t>
            </a:r>
            <a:endParaRPr lang="de-DE" sz="2400" dirty="0" smtClean="0">
              <a:ea typeface="黑体" pitchFamily="49" charset="-122"/>
            </a:endParaRPr>
          </a:p>
          <a:p>
            <a:pPr marL="1079500" lvl="2" indent="-457200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en-US" altLang="zh-CN" sz="2400" dirty="0" smtClean="0">
                <a:ea typeface="黑体" pitchFamily="49" charset="-122"/>
              </a:rPr>
              <a:t>Heinz and </a:t>
            </a:r>
            <a:r>
              <a:rPr lang="en-US" altLang="zh-CN" sz="2400" dirty="0" err="1" smtClean="0">
                <a:ea typeface="黑体" pitchFamily="49" charset="-122"/>
              </a:rPr>
              <a:t>Zobel</a:t>
            </a:r>
            <a:r>
              <a:rPr lang="en-US" altLang="zh-CN" sz="2400" dirty="0" smtClean="0">
                <a:ea typeface="黑体" pitchFamily="49" charset="-122"/>
              </a:rPr>
              <a:t> (2003) </a:t>
            </a:r>
            <a:r>
              <a:rPr lang="zh-CN" altLang="en-US" sz="2400" dirty="0" smtClean="0">
                <a:ea typeface="黑体" pitchFamily="49" charset="-122"/>
              </a:rPr>
              <a:t>有关</a:t>
            </a:r>
            <a:r>
              <a:rPr lang="en-US" sz="2400" dirty="0" smtClean="0">
                <a:ea typeface="黑体" pitchFamily="49" charset="-122"/>
              </a:rPr>
              <a:t>SPIMI</a:t>
            </a:r>
            <a:r>
              <a:rPr lang="zh-CN" altLang="en-US" sz="2400" dirty="0" smtClean="0">
                <a:ea typeface="黑体" pitchFamily="49" charset="-122"/>
              </a:rPr>
              <a:t>的原作</a:t>
            </a:r>
            <a:endParaRPr lang="en-US" sz="2400" dirty="0" smtClean="0">
              <a:ea typeface="黑体" pitchFamily="49" charset="-122"/>
            </a:endParaRPr>
          </a:p>
          <a:p>
            <a:pPr marL="1079500" lvl="2" indent="-457200">
              <a:spcBef>
                <a:spcPts val="12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de-DE" sz="2400" dirty="0" smtClean="0">
                <a:ea typeface="黑体" pitchFamily="49" charset="-122"/>
              </a:rPr>
              <a:t>YouTube</a:t>
            </a:r>
            <a:r>
              <a:rPr lang="zh-CN" altLang="en-US" sz="2400" dirty="0" smtClean="0">
                <a:ea typeface="黑体" pitchFamily="49" charset="-122"/>
              </a:rPr>
              <a:t>视频</a:t>
            </a:r>
            <a:r>
              <a:rPr lang="de-DE" sz="2400" dirty="0" smtClean="0">
                <a:ea typeface="黑体" pitchFamily="49" charset="-122"/>
              </a:rPr>
              <a:t>: Google</a:t>
            </a:r>
            <a:r>
              <a:rPr lang="zh-CN" altLang="en-US" sz="2400" dirty="0" smtClean="0">
                <a:ea typeface="黑体" pitchFamily="49" charset="-122"/>
              </a:rPr>
              <a:t>数据中心</a:t>
            </a:r>
            <a:r>
              <a:rPr lang="de-DE" sz="2400" dirty="0" smtClean="0">
                <a:ea typeface="黑体" pitchFamily="49" charset="-122"/>
              </a:rPr>
              <a:t> </a:t>
            </a:r>
            <a:endParaRPr lang="zh-CN" altLang="en-US" dirty="0"/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dirty="0" smtClean="0">
                <a:solidFill>
                  <a:schemeClr val="tx1"/>
                </a:solidFill>
              </a:rPr>
              <a:t>课后作业</a:t>
            </a:r>
            <a:endParaRPr lang="en-US" altLang="zh-CN" sz="4800" dirty="0" smtClean="0">
              <a:solidFill>
                <a:schemeClr val="tx1"/>
              </a:solidFill>
            </a:endParaRPr>
          </a:p>
        </p:txBody>
      </p:sp>
      <p:sp>
        <p:nvSpPr>
          <p:cNvPr id="54275" name="Rectangle 5"/>
          <p:cNvSpPr>
            <a:spLocks noGrp="1" noChangeArrowheads="1"/>
          </p:cNvSpPr>
          <p:nvPr>
            <p:ph idx="1"/>
          </p:nvPr>
        </p:nvSpPr>
        <p:spPr>
          <a:xfrm>
            <a:off x="571472" y="2285992"/>
            <a:ext cx="8434418" cy="4267200"/>
          </a:xfrm>
        </p:spPr>
        <p:txBody>
          <a:bodyPr/>
          <a:lstStyle/>
          <a:p>
            <a:r>
              <a:rPr lang="zh-CN" altLang="en-US" sz="2800" b="1" dirty="0" smtClean="0">
                <a:solidFill>
                  <a:schemeClr val="tx1"/>
                </a:solidFill>
                <a:ea typeface="宋体" charset="-122"/>
              </a:rPr>
              <a:t>见课程网页</a:t>
            </a:r>
            <a:r>
              <a:rPr lang="en-US" altLang="zh-CN" sz="2800" b="1" dirty="0" smtClean="0">
                <a:solidFill>
                  <a:schemeClr val="tx1"/>
                </a:solidFill>
                <a:ea typeface="宋体" charset="-122"/>
              </a:rPr>
              <a:t>:</a:t>
            </a:r>
          </a:p>
          <a:p>
            <a:pPr lvl="1">
              <a:buNone/>
            </a:pPr>
            <a:endParaRPr lang="en-US" altLang="zh-CN" sz="2000" b="1" dirty="0" smtClean="0">
              <a:ea typeface="宋体" charset="-122"/>
            </a:endParaRPr>
          </a:p>
          <a:p>
            <a:pPr lvl="1">
              <a:buNone/>
            </a:pPr>
            <a:endParaRPr lang="en-US" altLang="zh-CN" sz="2000" b="1" dirty="0" smtClean="0">
              <a:ea typeface="宋体" charset="-122"/>
            </a:endParaRPr>
          </a:p>
          <a:p>
            <a:pPr lvl="1">
              <a:buNone/>
            </a:pPr>
            <a:r>
              <a:rPr lang="en-US" altLang="zh-CN" sz="2000" b="1" dirty="0" smtClean="0">
                <a:ea typeface="宋体" charset="-122"/>
              </a:rPr>
              <a:t> </a:t>
            </a:r>
            <a:r>
              <a:rPr lang="en-US" altLang="zh-CN" sz="2000" b="1" dirty="0" smtClean="0">
                <a:ea typeface="宋体" charset="-122"/>
                <a:hlinkClick r:id="rId2"/>
              </a:rPr>
              <a:t>http://www.cad.zju.edu.cn/home/smgao/IR</a:t>
            </a:r>
            <a:endParaRPr lang="en-US" altLang="zh-CN" sz="2000" b="1" dirty="0" smtClean="0">
              <a:ea typeface="宋体" charset="-122"/>
            </a:endParaRPr>
          </a:p>
          <a:p>
            <a:pPr lvl="1"/>
            <a:endParaRPr lang="en-US" altLang="zh-CN" sz="2000" b="1" dirty="0" smtClean="0">
              <a:ea typeface="宋体" charset="-122"/>
            </a:endParaRP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FE4FD6-74A1-4511-AF14-73A1CAE3500C}" type="slidenum">
              <a:rPr lang="zh-CN" altLang="en-US" smtClean="0">
                <a:ea typeface="宋体" charset="-122"/>
              </a:rPr>
              <a:pPr/>
              <a:t>28</a:t>
            </a:fld>
            <a:endParaRPr lang="en-US" altLang="zh-CN" dirty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00002" y="14285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一些统计数据</a:t>
            </a:r>
            <a:r>
              <a:rPr 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(ca. </a:t>
            </a:r>
            <a:r>
              <a:rPr lang="en-US" sz="40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2008</a:t>
            </a:r>
            <a:r>
              <a:rPr 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)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500306"/>
            <a:ext cx="857256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28596" y="2214554"/>
          <a:ext cx="8501122" cy="299020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22733"/>
                <a:gridCol w="3977927"/>
                <a:gridCol w="3500462"/>
              </a:tblGrid>
              <a:tr h="460364">
                <a:tc>
                  <a:txBody>
                    <a:bodyPr/>
                    <a:lstStyle/>
                    <a:p>
                      <a:r>
                        <a:rPr lang="zh-CN" altLang="en-US" sz="2400" b="1" dirty="0" smtClean="0">
                          <a:solidFill>
                            <a:schemeClr val="tx1"/>
                          </a:solidFill>
                        </a:rPr>
                        <a:t>符号</a:t>
                      </a:r>
                      <a:endParaRPr lang="de-DE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b="1" dirty="0" smtClean="0">
                          <a:solidFill>
                            <a:schemeClr val="tx1"/>
                          </a:solidFill>
                        </a:rPr>
                        <a:t>含义</a:t>
                      </a:r>
                      <a:endParaRPr lang="de-DE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b="1" dirty="0" smtClean="0"/>
                        <a:t>值</a:t>
                      </a:r>
                      <a:endParaRPr lang="de-DE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504">
                <a:tc>
                  <a:txBody>
                    <a:bodyPr/>
                    <a:lstStyle/>
                    <a:p>
                      <a:r>
                        <a:rPr lang="de-DE" sz="2000" b="1" dirty="0" smtClean="0"/>
                        <a:t>   s</a:t>
                      </a:r>
                    </a:p>
                    <a:p>
                      <a:r>
                        <a:rPr lang="de-DE" sz="2000" b="1" dirty="0" smtClean="0"/>
                        <a:t>   b</a:t>
                      </a:r>
                    </a:p>
                    <a:p>
                      <a:endParaRPr lang="de-DE" sz="2000" b="1" dirty="0" smtClean="0"/>
                    </a:p>
                    <a:p>
                      <a:r>
                        <a:rPr lang="de-DE" sz="2000" b="1" dirty="0" smtClean="0"/>
                        <a:t>   P</a:t>
                      </a:r>
                    </a:p>
                    <a:p>
                      <a:endParaRPr lang="de-DE" sz="2000" b="1" dirty="0"/>
                    </a:p>
                  </a:txBody>
                  <a:tcPr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 kern="1200" baseline="0" dirty="0" smtClean="0"/>
                        <a:t>平均寻道时间</a:t>
                      </a:r>
                      <a:endParaRPr lang="en-US" altLang="zh-CN" sz="2000" b="1" kern="1200" baseline="0" dirty="0" smtClean="0"/>
                    </a:p>
                    <a:p>
                      <a:r>
                        <a:rPr lang="zh-CN" altLang="en-US" sz="2000" b="1" kern="1200" baseline="0" dirty="0" smtClean="0"/>
                        <a:t>每个字节的传输时间</a:t>
                      </a:r>
                      <a:endParaRPr lang="en-US" sz="2000" b="1" kern="1200" baseline="0" dirty="0" smtClean="0"/>
                    </a:p>
                    <a:p>
                      <a:r>
                        <a:rPr lang="zh-CN" altLang="en-US" sz="2000" b="1" kern="1200" baseline="0" dirty="0" smtClean="0"/>
                        <a:t>处理器时钟频率</a:t>
                      </a:r>
                      <a:endParaRPr lang="en-US" sz="2000" b="1" kern="1200" baseline="0" dirty="0" smtClean="0"/>
                    </a:p>
                    <a:p>
                      <a:r>
                        <a:rPr lang="zh-CN" altLang="en-US" sz="2000" b="1" kern="1200" baseline="0" dirty="0" smtClean="0"/>
                        <a:t>底层操作时间</a:t>
                      </a:r>
                      <a:r>
                        <a:rPr lang="en-US" sz="2000" b="1" kern="1200" baseline="0" dirty="0" smtClean="0"/>
                        <a:t> (e.g., </a:t>
                      </a:r>
                      <a:r>
                        <a:rPr lang="zh-CN" altLang="en-US" sz="2000" b="1" kern="1200" baseline="0" dirty="0" smtClean="0"/>
                        <a:t>如</a:t>
                      </a:r>
                      <a:r>
                        <a:rPr lang="en-US" altLang="zh-CN" sz="2000" b="1" kern="1200" baseline="0" dirty="0" smtClean="0"/>
                        <a:t>word</a:t>
                      </a:r>
                      <a:r>
                        <a:rPr lang="zh-CN" altLang="en-US" sz="2000" b="1" kern="1200" baseline="0" dirty="0" smtClean="0"/>
                        <a:t>的比较和交换</a:t>
                      </a:r>
                      <a:r>
                        <a:rPr lang="en-US" sz="2000" b="1" kern="1200" baseline="0" dirty="0" smtClean="0"/>
                        <a:t>)</a:t>
                      </a:r>
                    </a:p>
                    <a:p>
                      <a:endParaRPr lang="en-US" sz="2000" b="1" kern="1200" baseline="0" dirty="0" smtClean="0"/>
                    </a:p>
                    <a:p>
                      <a:r>
                        <a:rPr lang="zh-CN" altLang="en-US" sz="2000" b="1" kern="1200" baseline="0" dirty="0" smtClean="0"/>
                        <a:t>内存大小</a:t>
                      </a:r>
                      <a:endParaRPr lang="en-US" altLang="zh-CN" sz="2000" b="1" kern="1200" baseline="0" dirty="0" smtClean="0"/>
                    </a:p>
                    <a:p>
                      <a:r>
                        <a:rPr lang="zh-CN" altLang="en-US" sz="2000" b="1" kern="1200" baseline="0" dirty="0" smtClean="0"/>
                        <a:t>磁盘大小</a:t>
                      </a:r>
                      <a:endParaRPr lang="en-US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/>
                        <a:t>5 ms = 5 × 10</a:t>
                      </a:r>
                      <a:r>
                        <a:rPr lang="en-US" sz="2000" b="1" kern="1200" baseline="30000" dirty="0" smtClean="0"/>
                        <a:t>−3 </a:t>
                      </a:r>
                      <a:r>
                        <a:rPr lang="en-US" sz="2000" b="1" kern="1200" baseline="0" dirty="0" smtClean="0"/>
                        <a:t>s</a:t>
                      </a:r>
                    </a:p>
                    <a:p>
                      <a:r>
                        <a:rPr lang="en-US" sz="2000" b="1" kern="1200" baseline="0" dirty="0" smtClean="0"/>
                        <a:t>0.02 </a:t>
                      </a:r>
                      <a:r>
                        <a:rPr lang="en-US" sz="2000" b="1" kern="1200" baseline="0" dirty="0" err="1" smtClean="0"/>
                        <a:t>μs</a:t>
                      </a:r>
                      <a:r>
                        <a:rPr lang="en-US" sz="2000" b="1" kern="1200" baseline="0" dirty="0" smtClean="0"/>
                        <a:t> = 2 × 10</a:t>
                      </a:r>
                      <a:r>
                        <a:rPr lang="en-US" sz="2000" b="1" kern="1200" baseline="30000" dirty="0" smtClean="0"/>
                        <a:t>−8 </a:t>
                      </a:r>
                      <a:r>
                        <a:rPr lang="en-US" sz="2000" b="1" kern="1200" baseline="0" dirty="0" smtClean="0"/>
                        <a:t>s</a:t>
                      </a:r>
                    </a:p>
                    <a:p>
                      <a:r>
                        <a:rPr lang="en-US" sz="2000" b="1" kern="1200" baseline="0" dirty="0" smtClean="0"/>
                        <a:t>Hz</a:t>
                      </a:r>
                      <a:endParaRPr lang="en-US" sz="2000" b="1" kern="1200" baseline="30000" dirty="0" smtClean="0"/>
                    </a:p>
                    <a:p>
                      <a:r>
                        <a:rPr lang="en-US" sz="2000" b="1" kern="1200" baseline="0" dirty="0" smtClean="0"/>
                        <a:t>0.01 </a:t>
                      </a:r>
                      <a:r>
                        <a:rPr lang="en-US" sz="2000" b="1" kern="1200" baseline="0" dirty="0" err="1" smtClean="0"/>
                        <a:t>μs</a:t>
                      </a:r>
                      <a:r>
                        <a:rPr lang="en-US" sz="2000" b="1" kern="1200" baseline="0" dirty="0" smtClean="0"/>
                        <a:t> = 10</a:t>
                      </a:r>
                      <a:r>
                        <a:rPr lang="en-US" sz="2000" b="1" kern="1200" baseline="30000" dirty="0" smtClean="0"/>
                        <a:t>−8 </a:t>
                      </a:r>
                      <a:r>
                        <a:rPr lang="en-US" sz="2000" b="1" kern="1200" baseline="0" dirty="0" smtClean="0"/>
                        <a:t>s</a:t>
                      </a:r>
                    </a:p>
                    <a:p>
                      <a:endParaRPr lang="en-US" sz="2000" b="1" kern="1200" baseline="0" dirty="0" smtClean="0"/>
                    </a:p>
                    <a:p>
                      <a:endParaRPr lang="en-US" sz="2000" b="1" kern="1200" baseline="0" dirty="0" smtClean="0"/>
                    </a:p>
                    <a:p>
                      <a:r>
                        <a:rPr lang="zh-CN" altLang="en-US" sz="2000" b="1" kern="1200" baseline="0" dirty="0" smtClean="0"/>
                        <a:t>几</a:t>
                      </a:r>
                      <a:r>
                        <a:rPr lang="en-US" sz="2000" b="1" kern="1200" baseline="0" dirty="0" smtClean="0"/>
                        <a:t>GB</a:t>
                      </a:r>
                    </a:p>
                    <a:p>
                      <a:r>
                        <a:rPr lang="en-US" sz="2000" b="1" kern="1200" baseline="0" dirty="0" smtClean="0"/>
                        <a:t>1 TB</a:t>
                      </a:r>
                      <a:r>
                        <a:rPr lang="zh-CN" altLang="en-US" sz="2000" b="1" kern="1200" baseline="0" dirty="0" smtClean="0"/>
                        <a:t>或更多</a:t>
                      </a:r>
                      <a:endParaRPr lang="en-US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" name="直接连接符 9"/>
          <p:cNvCxnSpPr/>
          <p:nvPr/>
        </p:nvCxnSpPr>
        <p:spPr bwMode="auto">
          <a:xfrm>
            <a:off x="428596" y="2214554"/>
            <a:ext cx="8358246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直接连接符 12"/>
          <p:cNvCxnSpPr/>
          <p:nvPr/>
        </p:nvCxnSpPr>
        <p:spPr bwMode="auto">
          <a:xfrm>
            <a:off x="428596" y="5214950"/>
            <a:ext cx="842968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直接连接符 14"/>
          <p:cNvCxnSpPr/>
          <p:nvPr/>
        </p:nvCxnSpPr>
        <p:spPr bwMode="auto">
          <a:xfrm rot="5400000">
            <a:off x="3965571" y="3749677"/>
            <a:ext cx="292895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0467" y="353436"/>
            <a:ext cx="8001000" cy="1216025"/>
          </a:xfrm>
        </p:spPr>
        <p:txBody>
          <a:bodyPr/>
          <a:lstStyle/>
          <a:p>
            <a:r>
              <a:rPr lang="en-US" altLang="zh-CN" sz="4800" dirty="0" smtClean="0">
                <a:latin typeface="华文新魏" pitchFamily="2" charset="-122"/>
                <a:ea typeface="华文新魏" pitchFamily="2" charset="-122"/>
              </a:rPr>
              <a:t>  </a:t>
            </a:r>
            <a:r>
              <a:rPr lang="en-US" altLang="zh-CN" sz="40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Reuters </a:t>
            </a:r>
            <a:r>
              <a:rPr lang="de-DE" sz="40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RCV1 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语料库</a:t>
            </a:r>
            <a:endParaRPr lang="zh-CN" altLang="en-US" sz="48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9398" y="1754335"/>
            <a:ext cx="8001000" cy="1214446"/>
          </a:xfrm>
        </p:spPr>
        <p:txBody>
          <a:bodyPr/>
          <a:lstStyle/>
          <a:p>
            <a:pPr marL="469900" lvl="1" indent="-469900">
              <a:buFont typeface="Wingdings" charset="0"/>
              <a:buChar char="o"/>
            </a:pPr>
            <a:r>
              <a:rPr lang="zh-CN" altLang="en-US" sz="2400" dirty="0" smtClean="0">
                <a:latin typeface="+mj-ea"/>
                <a:ea typeface="+mj-ea"/>
              </a:rPr>
              <a:t>路透社 </a:t>
            </a:r>
            <a:r>
              <a:rPr lang="en-US" sz="2400" dirty="0" smtClean="0">
                <a:latin typeface="+mj-ea"/>
                <a:ea typeface="+mj-ea"/>
              </a:rPr>
              <a:t>1995</a:t>
            </a:r>
            <a:r>
              <a:rPr lang="zh-CN" altLang="en-US" sz="2400" dirty="0" smtClean="0">
                <a:latin typeface="+mj-ea"/>
                <a:ea typeface="+mj-ea"/>
              </a:rPr>
              <a:t>到</a:t>
            </a:r>
            <a:r>
              <a:rPr lang="en-US" altLang="zh-CN" sz="2400" dirty="0" smtClean="0">
                <a:latin typeface="+mj-ea"/>
                <a:ea typeface="+mj-ea"/>
              </a:rPr>
              <a:t>1996</a:t>
            </a:r>
            <a:r>
              <a:rPr lang="zh-CN" altLang="en-US" sz="2400" dirty="0" smtClean="0">
                <a:latin typeface="+mj-ea"/>
                <a:ea typeface="+mj-ea"/>
              </a:rPr>
              <a:t>年一年的英语新闻报道文档集，包括政治、贸易、体育、科技等话题</a:t>
            </a:r>
            <a:endParaRPr lang="en-US" sz="2400" dirty="0" smtClean="0">
              <a:latin typeface="+mj-ea"/>
              <a:ea typeface="+mj-ea"/>
            </a:endParaRPr>
          </a:p>
          <a:p>
            <a:pPr marL="469900" lvl="1" indent="-469900">
              <a:lnSpc>
                <a:spcPct val="150000"/>
              </a:lnSpc>
              <a:buFont typeface="Wingdings" charset="0"/>
              <a:buChar char="o"/>
            </a:pPr>
            <a:endParaRPr lang="en-US" altLang="zh-CN" sz="2800" dirty="0" smtClean="0">
              <a:latin typeface="+mj-ea"/>
              <a:ea typeface="+mj-ea"/>
            </a:endParaRPr>
          </a:p>
          <a:p>
            <a:pPr marL="469900" lvl="1" indent="-469900">
              <a:lnSpc>
                <a:spcPct val="150000"/>
              </a:lnSpc>
              <a:buFont typeface="Wingdings" charset="0"/>
              <a:buChar char="o"/>
            </a:pPr>
            <a:endParaRPr lang="en-US" altLang="zh-CN" sz="2800" dirty="0" smtClean="0">
              <a:latin typeface="+mj-ea"/>
              <a:ea typeface="+mj-ea"/>
            </a:endParaRPr>
          </a:p>
          <a:p>
            <a:endParaRPr lang="zh-CN" altLang="en-US" dirty="0"/>
          </a:p>
        </p:txBody>
      </p:sp>
      <p:pic>
        <p:nvPicPr>
          <p:cNvPr id="4" name="Picture 7" descr="41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662" y="2643182"/>
            <a:ext cx="7429552" cy="3796840"/>
          </a:xfrm>
          <a:prstGeom prst="rect">
            <a:avLst/>
          </a:prstGeom>
        </p:spPr>
      </p:pic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76229" y="172108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40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Reuters RCV1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语料库的统计信息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48880" y="4653280"/>
            <a:ext cx="8572560" cy="1714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457200" indent="-457200" algn="l">
              <a:spcBef>
                <a:spcPts val="1200"/>
              </a:spcBef>
              <a:buClr>
                <a:srgbClr val="C00000"/>
              </a:buClr>
              <a:buFont typeface="+mj-ea"/>
              <a:buAutoNum type="circleNumDbPlain"/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一个词项的平均出现次数是多少？即一个词项平均对应几个词条？</a:t>
            </a:r>
            <a:endParaRPr lang="en-US" sz="2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457200" indent="-457200" algn="l">
              <a:spcBef>
                <a:spcPts val="1200"/>
              </a:spcBef>
              <a:buClr>
                <a:srgbClr val="C00000"/>
              </a:buClr>
              <a:buFont typeface="+mj-ea"/>
              <a:buAutoNum type="circleNumDbPlain"/>
            </a:pP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每个词条字节数为</a:t>
            </a:r>
            <a:r>
              <a:rPr lang="en-US" altLang="zh-CN" sz="2200" dirty="0" smtClean="0">
                <a:solidFill>
                  <a:schemeClr val="tx1"/>
                </a:solidFill>
                <a:latin typeface="+mj-ea"/>
                <a:ea typeface="+mj-ea"/>
              </a:rPr>
              <a:t>4.5 vs. 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每个词项平均字节数 </a:t>
            </a:r>
            <a:r>
              <a:rPr 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7.5</a:t>
            </a:r>
            <a:r>
              <a:rPr lang="zh-CN" altLang="en-US" sz="2200" dirty="0" smtClean="0">
                <a:solidFill>
                  <a:schemeClr val="tx1"/>
                </a:solidFill>
                <a:latin typeface="+mj-ea"/>
                <a:ea typeface="+mj-ea"/>
              </a:rPr>
              <a:t>，为什么有这样的区别？</a:t>
            </a:r>
            <a:endParaRPr lang="en-US" altLang="zh-CN" sz="22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57158" y="2071678"/>
          <a:ext cx="8143932" cy="228601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14380"/>
                <a:gridCol w="4714908"/>
                <a:gridCol w="2714644"/>
              </a:tblGrid>
              <a:tr h="2286016">
                <a:tc>
                  <a:txBody>
                    <a:bodyPr/>
                    <a:lstStyle/>
                    <a:p>
                      <a:r>
                        <a:rPr lang="de-DE" sz="2000" b="0" i="1" kern="1200" baseline="0" dirty="0" smtClean="0"/>
                        <a:t>N</a:t>
                      </a:r>
                    </a:p>
                    <a:p>
                      <a:r>
                        <a:rPr lang="nl-NL" sz="2000" b="0" i="1" kern="1200" baseline="0" dirty="0" smtClean="0"/>
                        <a:t>L </a:t>
                      </a:r>
                    </a:p>
                    <a:p>
                      <a:r>
                        <a:rPr lang="en-US" sz="2000" b="0" i="1" kern="1200" baseline="0" dirty="0" smtClean="0"/>
                        <a:t>M</a:t>
                      </a:r>
                    </a:p>
                    <a:p>
                      <a:endParaRPr lang="en-US" sz="2000" b="0" i="1" kern="1200" baseline="0" dirty="0" smtClean="0"/>
                    </a:p>
                    <a:p>
                      <a:endParaRPr lang="en-US" sz="2000" b="0" i="1" kern="1200" baseline="0" dirty="0" smtClean="0"/>
                    </a:p>
                    <a:p>
                      <a:endParaRPr lang="en-US" sz="2000" b="0" i="1" kern="1200" baseline="0" dirty="0" smtClean="0"/>
                    </a:p>
                    <a:p>
                      <a:r>
                        <a:rPr lang="de-DE" sz="2000" b="0" i="1" kern="1200" baseline="0" dirty="0" smtClean="0"/>
                        <a:t>T</a:t>
                      </a:r>
                      <a:endParaRPr lang="de-DE" sz="20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 kern="1200" baseline="0" dirty="0" smtClean="0"/>
                        <a:t>文档数目</a:t>
                      </a:r>
                      <a:endParaRPr lang="de-DE" sz="2000" b="1" kern="1200" baseline="0" dirty="0" smtClean="0"/>
                    </a:p>
                    <a:p>
                      <a:r>
                        <a:rPr lang="zh-CN" altLang="en-US" sz="2000" b="1" kern="1200" baseline="0" dirty="0" smtClean="0"/>
                        <a:t>每篇文档的词条数目</a:t>
                      </a:r>
                      <a:endParaRPr lang="nl-NL" sz="2000" b="1" kern="1200" baseline="0" dirty="0" smtClean="0"/>
                    </a:p>
                    <a:p>
                      <a:r>
                        <a:rPr lang="zh-CN" altLang="en-US" sz="2000" b="1" kern="1200" baseline="0" dirty="0" smtClean="0"/>
                        <a:t>词项数目</a:t>
                      </a:r>
                      <a:r>
                        <a:rPr lang="en-US" sz="2000" b="1" kern="1200" baseline="0" dirty="0" smtClean="0"/>
                        <a:t>(= </a:t>
                      </a:r>
                      <a:r>
                        <a:rPr lang="zh-CN" altLang="en-US" sz="2000" b="1" kern="1200" baseline="0" dirty="0" smtClean="0"/>
                        <a:t>词类数目</a:t>
                      </a:r>
                      <a:r>
                        <a:rPr lang="en-US" sz="2000" b="1" kern="1200" baseline="0" dirty="0" smtClean="0"/>
                        <a:t>)</a:t>
                      </a:r>
                    </a:p>
                    <a:p>
                      <a:r>
                        <a:rPr lang="zh-CN" altLang="en-US" sz="2000" b="1" kern="1200" baseline="0" dirty="0" smtClean="0"/>
                        <a:t>每个词条的字节数</a:t>
                      </a:r>
                      <a:r>
                        <a:rPr lang="en-US" sz="2000" b="1" kern="1200" baseline="0" dirty="0" smtClean="0"/>
                        <a:t> (</a:t>
                      </a:r>
                      <a:r>
                        <a:rPr lang="zh-CN" altLang="en-US" sz="2000" b="1" kern="1200" baseline="0" dirty="0" smtClean="0"/>
                        <a:t>含空格和标点</a:t>
                      </a:r>
                      <a:r>
                        <a:rPr lang="en-US" sz="2000" b="1" kern="1200" baseline="0" dirty="0" smtClean="0"/>
                        <a:t>)</a:t>
                      </a:r>
                    </a:p>
                    <a:p>
                      <a:r>
                        <a:rPr lang="zh-CN" altLang="en-US" sz="2000" b="1" kern="1200" baseline="0" dirty="0" smtClean="0"/>
                        <a:t>每个词条的字节数</a:t>
                      </a:r>
                      <a:r>
                        <a:rPr lang="en-US" sz="2000" b="1" kern="1200" baseline="0" dirty="0" smtClean="0"/>
                        <a:t> (</a:t>
                      </a:r>
                      <a:r>
                        <a:rPr lang="zh-CN" altLang="en-US" sz="2000" b="1" kern="1200" baseline="0" dirty="0" smtClean="0"/>
                        <a:t>不含空格和标点</a:t>
                      </a:r>
                      <a:r>
                        <a:rPr lang="en-US" sz="2000" b="1" kern="1200" baseline="0" dirty="0" smtClean="0"/>
                        <a:t>)</a:t>
                      </a:r>
                    </a:p>
                    <a:p>
                      <a:r>
                        <a:rPr lang="zh-CN" altLang="en-US" sz="2000" b="1" kern="1200" baseline="0" dirty="0" smtClean="0"/>
                        <a:t>每个词项的字节数</a:t>
                      </a:r>
                      <a:endParaRPr lang="en-US" sz="2000" b="1" kern="1200" baseline="0" dirty="0" smtClean="0"/>
                    </a:p>
                    <a:p>
                      <a:r>
                        <a:rPr lang="zh-CN" altLang="en-US" sz="2000" b="1" kern="1200" baseline="0" dirty="0" smtClean="0"/>
                        <a:t>无位置信息索引中的倒排记录数目</a:t>
                      </a:r>
                      <a:endParaRPr lang="de-DE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0" kern="1200" baseline="0" dirty="0" smtClean="0"/>
                        <a:t>800,000</a:t>
                      </a:r>
                    </a:p>
                    <a:p>
                      <a:r>
                        <a:rPr lang="nl-NL" sz="2000" b="0" kern="1200" baseline="0" dirty="0" smtClean="0"/>
                        <a:t>200</a:t>
                      </a:r>
                    </a:p>
                    <a:p>
                      <a:r>
                        <a:rPr lang="en-US" sz="2000" b="0" kern="1200" baseline="0" dirty="0" smtClean="0"/>
                        <a:t>400,000</a:t>
                      </a:r>
                    </a:p>
                    <a:p>
                      <a:r>
                        <a:rPr lang="en-US" sz="2000" b="0" kern="1200" baseline="0" dirty="0" smtClean="0"/>
                        <a:t> 6</a:t>
                      </a:r>
                    </a:p>
                    <a:p>
                      <a:r>
                        <a:rPr lang="en-US" sz="2000" b="0" kern="1200" baseline="0" dirty="0" smtClean="0"/>
                        <a:t>4.5</a:t>
                      </a:r>
                    </a:p>
                    <a:p>
                      <a:r>
                        <a:rPr lang="en-US" sz="2000" b="0" kern="1200" baseline="0" dirty="0" smtClean="0"/>
                        <a:t>7.5</a:t>
                      </a:r>
                    </a:p>
                    <a:p>
                      <a:r>
                        <a:rPr lang="de-DE" sz="2000" b="0" kern="1200" baseline="0" dirty="0" smtClean="0"/>
                        <a:t>100,000,000</a:t>
                      </a:r>
                      <a:endParaRPr lang="de-DE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直接连接符 10"/>
          <p:cNvCxnSpPr/>
          <p:nvPr/>
        </p:nvCxnSpPr>
        <p:spPr bwMode="auto">
          <a:xfrm>
            <a:off x="373034" y="2044700"/>
            <a:ext cx="821537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直接连接符 14"/>
          <p:cNvCxnSpPr/>
          <p:nvPr/>
        </p:nvCxnSpPr>
        <p:spPr bwMode="auto">
          <a:xfrm>
            <a:off x="357158" y="4357694"/>
            <a:ext cx="821537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495932" y="141016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回顾</a:t>
            </a:r>
            <a:r>
              <a:rPr lang="en-US" altLang="zh-CN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: 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倒排索引组成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pic>
        <p:nvPicPr>
          <p:cNvPr id="9" name="Picture 8" descr="11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084" y="2428868"/>
            <a:ext cx="8402196" cy="33299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42910" y="5786455"/>
            <a:ext cx="7858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800" dirty="0" smtClean="0">
                <a:solidFill>
                  <a:schemeClr val="tx1"/>
                </a:solidFill>
                <a:latin typeface="+mj-lt"/>
                <a:ea typeface="黑体" pitchFamily="49" charset="-122"/>
              </a:rPr>
              <a:t>    </a:t>
            </a:r>
            <a:r>
              <a:rPr lang="zh-CN" alt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词典 </a:t>
            </a:r>
            <a:r>
              <a:rPr 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			       </a:t>
            </a:r>
            <a:r>
              <a:rPr lang="zh-CN" alt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倒排记录表</a:t>
            </a:r>
            <a:r>
              <a:rPr 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de-DE" sz="2800" dirty="0">
              <a:latin typeface="+mj-ea"/>
              <a:ea typeface="+mj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40628" y="10414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latin typeface="华文新魏" pitchFamily="2" charset="-122"/>
                <a:ea typeface="华文新魏" pitchFamily="2" charset="-122"/>
              </a:rPr>
              <a:t> 回顾</a:t>
            </a:r>
            <a:r>
              <a:rPr lang="en-US" altLang="zh-CN" sz="4800" dirty="0" smtClean="0">
                <a:latin typeface="华文新魏" pitchFamily="2" charset="-122"/>
                <a:ea typeface="华文新魏" pitchFamily="2" charset="-122"/>
              </a:rPr>
              <a:t>: </a:t>
            </a:r>
            <a:r>
              <a:rPr lang="zh-CN" altLang="en-US" sz="4800" dirty="0" smtClean="0">
                <a:latin typeface="华文新魏" pitchFamily="2" charset="-122"/>
                <a:ea typeface="华文新魏" pitchFamily="2" charset="-122"/>
              </a:rPr>
              <a:t>倒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排索引构建的基本步骤</a:t>
            </a:r>
            <a:endParaRPr 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286116" y="1857364"/>
            <a:ext cx="5500726" cy="44291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635000" lvl="1" indent="-457200" algn="l">
              <a:spcBef>
                <a:spcPts val="1200"/>
              </a:spcBef>
              <a:buClr>
                <a:srgbClr val="C00000"/>
              </a:buClr>
              <a:buFont typeface="+mj-ea"/>
              <a:buAutoNum type="circleNumDbPlain"/>
            </a:pPr>
            <a:r>
              <a:rPr lang="zh-CN" altLang="en-US" sz="2400" dirty="0" smtClean="0">
                <a:latin typeface="+mj-ea"/>
                <a:ea typeface="+mj-ea"/>
              </a:rPr>
              <a:t>扫描一遍文档集合得到所有的词项</a:t>
            </a:r>
            <a:r>
              <a:rPr lang="en-US" altLang="zh-CN" sz="2400" dirty="0" smtClean="0">
                <a:latin typeface="+mj-ea"/>
                <a:ea typeface="+mj-ea"/>
              </a:rPr>
              <a:t>——</a:t>
            </a:r>
            <a:r>
              <a:rPr lang="zh-CN" altLang="en-US" sz="2400" dirty="0" smtClean="0">
                <a:latin typeface="+mj-ea"/>
                <a:ea typeface="+mj-ea"/>
              </a:rPr>
              <a:t>文档二元组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635000" lvl="1" indent="-457200" algn="l">
              <a:spcBef>
                <a:spcPts val="1200"/>
              </a:spcBef>
              <a:buClr>
                <a:srgbClr val="C00000"/>
              </a:buClr>
              <a:buFont typeface="+mj-ea"/>
              <a:buAutoNum type="circleNumDbPlain"/>
            </a:pPr>
            <a:r>
              <a:rPr lang="zh-CN" altLang="en-US" sz="2400" dirty="0" smtClean="0">
                <a:latin typeface="+mj-ea"/>
                <a:ea typeface="+mj-ea"/>
              </a:rPr>
              <a:t>以词项为主键，以文档</a:t>
            </a:r>
            <a:r>
              <a:rPr lang="en-US" altLang="zh-CN" sz="2400" dirty="0" smtClean="0">
                <a:latin typeface="+mj-ea"/>
                <a:ea typeface="+mj-ea"/>
              </a:rPr>
              <a:t>ID</a:t>
            </a:r>
            <a:r>
              <a:rPr lang="zh-CN" altLang="en-US" sz="2400" dirty="0" smtClean="0">
                <a:latin typeface="+mj-ea"/>
                <a:ea typeface="+mj-ea"/>
              </a:rPr>
              <a:t>为次键进行排序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635000" lvl="1" indent="-457200" algn="l">
              <a:spcBef>
                <a:spcPts val="1200"/>
              </a:spcBef>
              <a:buClr>
                <a:srgbClr val="C00000"/>
              </a:buClr>
              <a:buFont typeface="+mj-ea"/>
              <a:buAutoNum type="circleNumDbPlain"/>
            </a:pPr>
            <a:r>
              <a:rPr lang="zh-CN" altLang="en-US" sz="2400" dirty="0" smtClean="0">
                <a:latin typeface="+mj-ea"/>
                <a:ea typeface="+mj-ea"/>
              </a:rPr>
              <a:t>将每个词项对应的所有文档</a:t>
            </a:r>
            <a:r>
              <a:rPr lang="en-US" altLang="zh-CN" sz="2400" dirty="0" smtClean="0">
                <a:latin typeface="+mj-ea"/>
                <a:ea typeface="+mj-ea"/>
              </a:rPr>
              <a:t>ID</a:t>
            </a:r>
            <a:r>
              <a:rPr lang="zh-CN" altLang="en-US" sz="2400" dirty="0" smtClean="0">
                <a:latin typeface="+mj-ea"/>
                <a:ea typeface="+mj-ea"/>
              </a:rPr>
              <a:t>组织成倒排记录表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635000" lvl="1" indent="-457200" algn="l">
              <a:spcBef>
                <a:spcPts val="1200"/>
              </a:spcBef>
              <a:buClr>
                <a:srgbClr val="C00000"/>
              </a:buClr>
              <a:buFont typeface="+mj-ea"/>
              <a:buAutoNum type="circleNumDbPlain"/>
            </a:pPr>
            <a:r>
              <a:rPr lang="zh-CN" altLang="en-US" sz="2400" dirty="0" smtClean="0">
                <a:latin typeface="+mj-ea"/>
                <a:ea typeface="+mj-ea"/>
              </a:rPr>
              <a:t>计算文档频率等统计量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177800" lvl="1" indent="355600" algn="l">
              <a:spcBef>
                <a:spcPts val="18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rgbClr val="C00000"/>
                </a:solidFill>
                <a:latin typeface="+mj-ea"/>
                <a:ea typeface="+mj-ea"/>
              </a:rPr>
              <a:t>该方法对大规模文档集不适用，为此，需要找到基于磁盘的方法</a:t>
            </a:r>
            <a:endParaRPr lang="en-US" altLang="zh-CN" sz="2400" dirty="0" smtClean="0">
              <a:solidFill>
                <a:srgbClr val="C00000"/>
              </a:solidFill>
              <a:latin typeface="+mj-ea"/>
              <a:ea typeface="+mj-ea"/>
            </a:endParaRPr>
          </a:p>
          <a:p>
            <a:pPr lvl="1" indent="-2794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p"/>
            </a:pPr>
            <a:endParaRPr lang="en-US" altLang="en-US" sz="2200" dirty="0" smtClean="0">
              <a:latin typeface="+mj-lt"/>
              <a:ea typeface="黑体" pitchFamily="49" charset="-122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pic>
        <p:nvPicPr>
          <p:cNvPr id="8" name="Picture 7" descr="12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714488"/>
            <a:ext cx="2483516" cy="485778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85720" y="6500834"/>
            <a:ext cx="2571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图 </a:t>
            </a:r>
            <a:r>
              <a:rPr lang="en-US" altLang="zh-CN" b="1" dirty="0" smtClean="0"/>
              <a:t>1-4</a:t>
            </a:r>
            <a:endParaRPr lang="zh-CN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1857364"/>
            <a:ext cx="8001000" cy="4267200"/>
          </a:xfrm>
        </p:spPr>
        <p:txBody>
          <a:bodyPr/>
          <a:lstStyle/>
          <a:p>
            <a:r>
              <a:rPr lang="zh-CN" altLang="en-US" sz="2800" b="1" dirty="0" smtClean="0">
                <a:solidFill>
                  <a:srgbClr val="C00000"/>
                </a:solidFill>
              </a:rPr>
              <a:t>基本思想：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对大规模文档集的索引构建进行分而治之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</a:rPr>
              <a:t>算法步骤：</a:t>
            </a:r>
            <a:endParaRPr lang="en-US" altLang="zh-CN" sz="2800" b="1" dirty="0" smtClean="0">
              <a:solidFill>
                <a:srgbClr val="C00000"/>
              </a:solidFill>
            </a:endParaRPr>
          </a:p>
          <a:p>
            <a:pPr marL="985837" lvl="1" indent="-514350">
              <a:spcBef>
                <a:spcPts val="1200"/>
              </a:spcBef>
              <a:buFont typeface="+mj-ea"/>
              <a:buAutoNum type="circleNumDbPlain"/>
            </a:pPr>
            <a:r>
              <a:rPr lang="zh-CN" altLang="en-US" sz="2400" b="1" dirty="0" smtClean="0">
                <a:solidFill>
                  <a:schemeClr val="tx1"/>
                </a:solidFill>
              </a:rPr>
              <a:t>将文档集分割成若干大小相当的部分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985837" lvl="1" indent="-514350">
              <a:spcBef>
                <a:spcPts val="1200"/>
              </a:spcBef>
              <a:buFont typeface="+mj-ea"/>
              <a:buAutoNum type="circleNumDbPlain"/>
            </a:pPr>
            <a:r>
              <a:rPr lang="zh-CN" altLang="en-US" sz="2400" b="1" dirty="0" smtClean="0">
                <a:solidFill>
                  <a:schemeClr val="tx1"/>
                </a:solidFill>
              </a:rPr>
              <a:t>将每个部分的词项</a:t>
            </a:r>
            <a:r>
              <a:rPr lang="en-US" altLang="zh-CN" sz="2400" dirty="0" smtClean="0">
                <a:solidFill>
                  <a:schemeClr val="tx1"/>
                </a:solidFill>
              </a:rPr>
              <a:t>ID</a:t>
            </a:r>
            <a:r>
              <a:rPr lang="en-US" altLang="zh-CN" sz="2400" b="1" dirty="0" smtClean="0"/>
              <a:t>-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文档</a:t>
            </a:r>
            <a:r>
              <a:rPr lang="en-US" altLang="zh-CN" sz="2400" dirty="0" smtClean="0">
                <a:solidFill>
                  <a:schemeClr val="tx1"/>
                </a:solidFill>
              </a:rPr>
              <a:t>ID</a:t>
            </a:r>
            <a:r>
              <a:rPr lang="zh-CN" altLang="en-US" sz="2400" b="1" dirty="0" smtClean="0"/>
              <a:t>二元组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排序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985837" lvl="1" indent="-514350">
              <a:spcBef>
                <a:spcPts val="1200"/>
              </a:spcBef>
              <a:buFont typeface="+mj-ea"/>
              <a:buAutoNum type="circleNumDbPlain"/>
            </a:pPr>
            <a:r>
              <a:rPr lang="zh-CN" altLang="en-US" sz="2400" b="1" dirty="0" smtClean="0"/>
              <a:t>将每个部分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的倒排记录表写到磁盘中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985837" lvl="1" indent="-514350">
              <a:spcBef>
                <a:spcPts val="1200"/>
              </a:spcBef>
              <a:buFont typeface="+mj-ea"/>
              <a:buAutoNum type="circleNumDbPlain"/>
            </a:pPr>
            <a:r>
              <a:rPr lang="zh-CN" altLang="en-US" sz="2400" b="1" dirty="0" smtClean="0">
                <a:solidFill>
                  <a:schemeClr val="tx1"/>
                </a:solidFill>
              </a:rPr>
              <a:t>将所有的中间结果合并成整个文档集的倒排索引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00002" y="14285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基于排序的分块索引构建</a:t>
            </a:r>
            <a:r>
              <a:rPr lang="en-US" altLang="zh-CN" sz="40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BSBI</a:t>
            </a:r>
            <a:endParaRPr lang="en-US" sz="40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  <a:ea typeface="黑体" pitchFamily="49" charset="-122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en-US" sz="1200" dirty="0">
              <a:solidFill>
                <a:srgbClr val="898989"/>
              </a:solidFill>
              <a:latin typeface="Calibri" charset="0"/>
              <a:ea typeface="黑体" pitchFamily="49" charset="-122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580881" y="13077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 algn="l"/>
            <a:r>
              <a:rPr lang="en-US" altLang="zh-CN" sz="44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BSBI</a:t>
            </a:r>
            <a:r>
              <a:rPr lang="zh-CN" altLang="en-US" sz="4800" dirty="0" smtClean="0">
                <a:latin typeface="华文新魏" pitchFamily="2" charset="-122"/>
                <a:ea typeface="华文新魏" pitchFamily="2" charset="-122"/>
              </a:rPr>
              <a:t>算法</a:t>
            </a:r>
            <a:endParaRPr lang="en-US" altLang="en-US" sz="4800" dirty="0" smtClean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4857760"/>
            <a:ext cx="8572560" cy="13573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812800" lvl="1" indent="-355600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o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en-US" sz="2600" dirty="0" smtClean="0">
                <a:solidFill>
                  <a:schemeClr val="tx1"/>
                </a:solidFill>
                <a:latin typeface="+mj-ea"/>
                <a:ea typeface="+mj-ea"/>
              </a:rPr>
              <a:t>一个关键决策：如何确定块的大小</a:t>
            </a:r>
            <a:endParaRPr lang="en-US" altLang="zh-CN" sz="2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1430338" lvl="2" indent="-354013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latin typeface="+mj-ea"/>
                <a:ea typeface="+mj-ea"/>
              </a:rPr>
              <a:t> 能够方便加载到内存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1430338" lvl="2" indent="-354013" algn="l">
              <a:spcBef>
                <a:spcPts val="700"/>
              </a:spcBef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 能够在内存中进行快速排序</a:t>
            </a:r>
            <a:endParaRPr lang="en-US" sz="24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 dirty="0">
              <a:ea typeface="黑体" pitchFamily="49" charset="-122"/>
            </a:endParaRPr>
          </a:p>
        </p:txBody>
      </p:sp>
      <p:pic>
        <p:nvPicPr>
          <p:cNvPr id="8" name="Picture 7" descr="42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1538" y="1785926"/>
            <a:ext cx="6181139" cy="291251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自定义 5">
      <a:majorFont>
        <a:latin typeface="华文新魏"/>
        <a:ea typeface="华文中宋"/>
        <a:cs typeface="宋体"/>
      </a:majorFont>
      <a:minorFont>
        <a:latin typeface="Verdana"/>
        <a:ea typeface="宋体"/>
        <a:cs typeface="宋体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47117</TotalTime>
  <Words>1852</Words>
  <Application>Microsoft Office PowerPoint</Application>
  <PresentationFormat>全屏显示(4:3)</PresentationFormat>
  <Paragraphs>260</Paragraphs>
  <Slides>28</Slides>
  <Notes>16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29" baseType="lpstr">
      <vt:lpstr>Profile</vt:lpstr>
      <vt:lpstr> 信息检索与Web搜索</vt:lpstr>
      <vt:lpstr>相关硬件基础知识</vt:lpstr>
      <vt:lpstr>幻灯片 3</vt:lpstr>
      <vt:lpstr>  Reuters RCV1 语料库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内存式单遍扫描索引构建SPIMI</vt:lpstr>
      <vt:lpstr>幻灯片 13</vt:lpstr>
      <vt:lpstr>幻灯片 14</vt:lpstr>
      <vt:lpstr>分布式索引构建</vt:lpstr>
      <vt:lpstr>Google数据中心(2007Gartner)</vt:lpstr>
      <vt:lpstr>幻灯片 17</vt:lpstr>
      <vt:lpstr>幻灯片 18</vt:lpstr>
      <vt:lpstr>MapReduce</vt:lpstr>
      <vt:lpstr>基于MapReduce的索引构建</vt:lpstr>
      <vt:lpstr>动态索引构建</vt:lpstr>
      <vt:lpstr>幻灯片 22</vt:lpstr>
      <vt:lpstr>幻灯片 23</vt:lpstr>
      <vt:lpstr>幻灯片 24</vt:lpstr>
      <vt:lpstr>幻灯片 25</vt:lpstr>
      <vt:lpstr>幻灯片 26</vt:lpstr>
      <vt:lpstr>参考资料</vt:lpstr>
      <vt:lpstr>课后作业</vt:lpstr>
    </vt:vector>
  </TitlesOfParts>
  <Company>zju 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实验室研究方向</dc:title>
  <dc:creator>weidong</dc:creator>
  <cp:lastModifiedBy>CAD2013</cp:lastModifiedBy>
  <cp:revision>1453</cp:revision>
  <dcterms:created xsi:type="dcterms:W3CDTF">2003-12-05T03:09:18Z</dcterms:created>
  <dcterms:modified xsi:type="dcterms:W3CDTF">2014-05-13T14:08:03Z</dcterms:modified>
</cp:coreProperties>
</file>