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Default Extension="gif" ContentType="image/gif"/>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37"/>
  </p:notesMasterIdLst>
  <p:handoutMasterIdLst>
    <p:handoutMasterId r:id="rId38"/>
  </p:handoutMasterIdLst>
  <p:sldIdLst>
    <p:sldId id="1232" r:id="rId2"/>
    <p:sldId id="1248" r:id="rId3"/>
    <p:sldId id="1251" r:id="rId4"/>
    <p:sldId id="1254" r:id="rId5"/>
    <p:sldId id="1255" r:id="rId6"/>
    <p:sldId id="1256" r:id="rId7"/>
    <p:sldId id="1257" r:id="rId8"/>
    <p:sldId id="1259" r:id="rId9"/>
    <p:sldId id="1358" r:id="rId10"/>
    <p:sldId id="1261" r:id="rId11"/>
    <p:sldId id="1359" r:id="rId12"/>
    <p:sldId id="1263" r:id="rId13"/>
    <p:sldId id="1265" r:id="rId14"/>
    <p:sldId id="1355" r:id="rId15"/>
    <p:sldId id="1268" r:id="rId16"/>
    <p:sldId id="1272" r:id="rId17"/>
    <p:sldId id="1274" r:id="rId18"/>
    <p:sldId id="1276" r:id="rId19"/>
    <p:sldId id="1360" r:id="rId20"/>
    <p:sldId id="1280" r:id="rId21"/>
    <p:sldId id="1281" r:id="rId22"/>
    <p:sldId id="1286" r:id="rId23"/>
    <p:sldId id="1287" r:id="rId24"/>
    <p:sldId id="1289" r:id="rId25"/>
    <p:sldId id="1290" r:id="rId26"/>
    <p:sldId id="1339" r:id="rId27"/>
    <p:sldId id="1340" r:id="rId28"/>
    <p:sldId id="1341" r:id="rId29"/>
    <p:sldId id="1346" r:id="rId30"/>
    <p:sldId id="1347" r:id="rId31"/>
    <p:sldId id="1348" r:id="rId32"/>
    <p:sldId id="1349" r:id="rId33"/>
    <p:sldId id="1353" r:id="rId34"/>
    <p:sldId id="1357" r:id="rId35"/>
    <p:sldId id="1361" r:id="rId36"/>
  </p:sldIdLst>
  <p:sldSz cx="9144000" cy="6858000" type="screen4x3"/>
  <p:notesSz cx="6858000" cy="9144000"/>
  <p:defaultTextStyle>
    <a:defPPr>
      <a:defRPr lang="zh-CN"/>
    </a:defPPr>
    <a:lvl1pPr algn="ctr" rtl="0" fontAlgn="base">
      <a:spcBef>
        <a:spcPct val="0"/>
      </a:spcBef>
      <a:spcAft>
        <a:spcPct val="0"/>
      </a:spcAft>
      <a:defRPr sz="1400" kern="1200">
        <a:solidFill>
          <a:schemeClr val="tx1"/>
        </a:solidFill>
        <a:latin typeface="Verdana" charset="0"/>
        <a:ea typeface="宋体" charset="0"/>
        <a:cs typeface="宋体" charset="0"/>
      </a:defRPr>
    </a:lvl1pPr>
    <a:lvl2pPr marL="457200" algn="ctr" rtl="0" fontAlgn="base">
      <a:spcBef>
        <a:spcPct val="0"/>
      </a:spcBef>
      <a:spcAft>
        <a:spcPct val="0"/>
      </a:spcAft>
      <a:defRPr sz="1400" kern="1200">
        <a:solidFill>
          <a:schemeClr val="tx1"/>
        </a:solidFill>
        <a:latin typeface="Verdana" charset="0"/>
        <a:ea typeface="宋体" charset="0"/>
        <a:cs typeface="宋体" charset="0"/>
      </a:defRPr>
    </a:lvl2pPr>
    <a:lvl3pPr marL="914400" algn="ctr" rtl="0" fontAlgn="base">
      <a:spcBef>
        <a:spcPct val="0"/>
      </a:spcBef>
      <a:spcAft>
        <a:spcPct val="0"/>
      </a:spcAft>
      <a:defRPr sz="1400" kern="1200">
        <a:solidFill>
          <a:schemeClr val="tx1"/>
        </a:solidFill>
        <a:latin typeface="Verdana" charset="0"/>
        <a:ea typeface="宋体" charset="0"/>
        <a:cs typeface="宋体" charset="0"/>
      </a:defRPr>
    </a:lvl3pPr>
    <a:lvl4pPr marL="1371600" algn="ctr" rtl="0" fontAlgn="base">
      <a:spcBef>
        <a:spcPct val="0"/>
      </a:spcBef>
      <a:spcAft>
        <a:spcPct val="0"/>
      </a:spcAft>
      <a:defRPr sz="1400" kern="1200">
        <a:solidFill>
          <a:schemeClr val="tx1"/>
        </a:solidFill>
        <a:latin typeface="Verdana" charset="0"/>
        <a:ea typeface="宋体" charset="0"/>
        <a:cs typeface="宋体" charset="0"/>
      </a:defRPr>
    </a:lvl4pPr>
    <a:lvl5pPr marL="1828800" algn="ctr" rtl="0" fontAlgn="base">
      <a:spcBef>
        <a:spcPct val="0"/>
      </a:spcBef>
      <a:spcAft>
        <a:spcPct val="0"/>
      </a:spcAft>
      <a:defRPr sz="1400" kern="1200">
        <a:solidFill>
          <a:schemeClr val="tx1"/>
        </a:solidFill>
        <a:latin typeface="Verdana" charset="0"/>
        <a:ea typeface="宋体" charset="0"/>
        <a:cs typeface="宋体" charset="0"/>
      </a:defRPr>
    </a:lvl5pPr>
    <a:lvl6pPr marL="2286000" algn="l" defTabSz="457200" rtl="0" eaLnBrk="1" latinLnBrk="0" hangingPunct="1">
      <a:defRPr sz="1400" kern="1200">
        <a:solidFill>
          <a:schemeClr val="tx1"/>
        </a:solidFill>
        <a:latin typeface="Verdana" charset="0"/>
        <a:ea typeface="宋体" charset="0"/>
        <a:cs typeface="宋体" charset="0"/>
      </a:defRPr>
    </a:lvl6pPr>
    <a:lvl7pPr marL="2743200" algn="l" defTabSz="457200" rtl="0" eaLnBrk="1" latinLnBrk="0" hangingPunct="1">
      <a:defRPr sz="1400" kern="1200">
        <a:solidFill>
          <a:schemeClr val="tx1"/>
        </a:solidFill>
        <a:latin typeface="Verdana" charset="0"/>
        <a:ea typeface="宋体" charset="0"/>
        <a:cs typeface="宋体" charset="0"/>
      </a:defRPr>
    </a:lvl7pPr>
    <a:lvl8pPr marL="3200400" algn="l" defTabSz="457200" rtl="0" eaLnBrk="1" latinLnBrk="0" hangingPunct="1">
      <a:defRPr sz="1400" kern="1200">
        <a:solidFill>
          <a:schemeClr val="tx1"/>
        </a:solidFill>
        <a:latin typeface="Verdana" charset="0"/>
        <a:ea typeface="宋体" charset="0"/>
        <a:cs typeface="宋体" charset="0"/>
      </a:defRPr>
    </a:lvl8pPr>
    <a:lvl9pPr marL="3657600" algn="l" defTabSz="457200" rtl="0" eaLnBrk="1" latinLnBrk="0" hangingPunct="1">
      <a:defRPr sz="1400" kern="1200">
        <a:solidFill>
          <a:schemeClr val="tx1"/>
        </a:solidFill>
        <a:latin typeface="Verdana" charset="0"/>
        <a:ea typeface="宋体" charset="0"/>
        <a:cs typeface="宋体"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crosoft.com"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717B7"/>
    <a:srgbClr val="FE0000"/>
    <a:srgbClr val="FFFF00"/>
    <a:srgbClr val="009999"/>
    <a:srgbClr val="CC0000"/>
    <a:srgbClr val="B40000"/>
    <a:srgbClr val="00CCFF"/>
    <a:srgbClr val="9966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20334" autoAdjust="0"/>
    <p:restoredTop sz="91874" autoAdjust="0"/>
  </p:normalViewPr>
  <p:slideViewPr>
    <p:cSldViewPr>
      <p:cViewPr varScale="1">
        <p:scale>
          <a:sx n="80" d="100"/>
          <a:sy n="80" d="100"/>
        </p:scale>
        <p:origin x="-1373" y="-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1836" y="-72"/>
      </p:cViewPr>
      <p:guideLst>
        <p:guide orient="horz" pos="2880"/>
        <p:guide pos="2160"/>
      </p:guideLst>
    </p:cSldViewPr>
  </p:notesViewPr>
  <p:gridSpacing cx="73737788" cy="7373778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088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zh-CN"/>
          </a:p>
        </p:txBody>
      </p:sp>
      <p:sp>
        <p:nvSpPr>
          <p:cNvPr id="25088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zh-CN"/>
          </a:p>
        </p:txBody>
      </p:sp>
      <p:sp>
        <p:nvSpPr>
          <p:cNvPr id="25088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zh-CN"/>
          </a:p>
        </p:txBody>
      </p:sp>
      <p:sp>
        <p:nvSpPr>
          <p:cNvPr id="25088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a:lvl1pPr>
          </a:lstStyle>
          <a:p>
            <a:fld id="{5F7CA175-6B3F-AF4A-8E5D-72466A952984}" type="slidenum">
              <a:rPr lang="en-US" altLang="zh-CN"/>
              <a:pPr/>
              <a:t>‹#›</a:t>
            </a:fld>
            <a:endParaRPr lang="en-US" altLang="zh-CN"/>
          </a:p>
        </p:txBody>
      </p:sp>
    </p:spTree>
    <p:extLst>
      <p:ext uri="{BB962C8B-B14F-4D97-AF65-F5344CB8AC3E}">
        <p14:creationId xmlns:p14="http://schemas.microsoft.com/office/powerpoint/2010/main" xmlns="" val="1674070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9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zh-CN"/>
          </a:p>
        </p:txBody>
      </p:sp>
      <p:sp>
        <p:nvSpPr>
          <p:cNvPr id="31949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zh-CN"/>
          </a:p>
        </p:txBody>
      </p:sp>
      <p:sp>
        <p:nvSpPr>
          <p:cNvPr id="3194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31949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endParaRPr lang="en-US" altLang="zh-CN"/>
          </a:p>
          <a:p>
            <a:pPr lvl="1"/>
            <a:r>
              <a:rPr lang="zh-CN" altLang="en-US"/>
              <a:t>第二级</a:t>
            </a:r>
            <a:endParaRPr lang="en-US" altLang="zh-CN"/>
          </a:p>
          <a:p>
            <a:pPr lvl="2"/>
            <a:r>
              <a:rPr lang="zh-CN" altLang="en-US"/>
              <a:t>第三级</a:t>
            </a:r>
            <a:endParaRPr lang="en-US" altLang="zh-CN"/>
          </a:p>
          <a:p>
            <a:pPr lvl="3"/>
            <a:r>
              <a:rPr lang="zh-CN" altLang="en-US"/>
              <a:t>第四级</a:t>
            </a:r>
            <a:endParaRPr lang="en-US" altLang="zh-CN"/>
          </a:p>
          <a:p>
            <a:pPr lvl="4"/>
            <a:r>
              <a:rPr lang="zh-CN" altLang="en-US"/>
              <a:t>第五级</a:t>
            </a:r>
          </a:p>
        </p:txBody>
      </p:sp>
      <p:sp>
        <p:nvSpPr>
          <p:cNvPr id="31949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zh-CN"/>
          </a:p>
        </p:txBody>
      </p:sp>
      <p:sp>
        <p:nvSpPr>
          <p:cNvPr id="31949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a:lvl1pPr>
          </a:lstStyle>
          <a:p>
            <a:fld id="{956B3C48-BAA4-5D4E-BCFE-0C984239C3EB}" type="slidenum">
              <a:rPr lang="en-US" altLang="zh-CN"/>
              <a:pPr/>
              <a:t>‹#›</a:t>
            </a:fld>
            <a:endParaRPr lang="en-US" altLang="zh-CN"/>
          </a:p>
        </p:txBody>
      </p:sp>
    </p:spTree>
    <p:extLst>
      <p:ext uri="{BB962C8B-B14F-4D97-AF65-F5344CB8AC3E}">
        <p14:creationId xmlns:p14="http://schemas.microsoft.com/office/powerpoint/2010/main" xmlns="" val="110644149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宋体" charset="0"/>
        <a:cs typeface="宋体" charset="0"/>
      </a:defRPr>
    </a:lvl1pPr>
    <a:lvl2pPr marL="457200" algn="l" rtl="0" fontAlgn="base">
      <a:spcBef>
        <a:spcPct val="30000"/>
      </a:spcBef>
      <a:spcAft>
        <a:spcPct val="0"/>
      </a:spcAft>
      <a:defRPr sz="1200" kern="1200">
        <a:solidFill>
          <a:schemeClr val="tx1"/>
        </a:solidFill>
        <a:latin typeface="Arial" charset="0"/>
        <a:ea typeface="宋体" charset="0"/>
        <a:cs typeface="+mn-cs"/>
      </a:defRPr>
    </a:lvl2pPr>
    <a:lvl3pPr marL="914400" algn="l" rtl="0" fontAlgn="base">
      <a:spcBef>
        <a:spcPct val="30000"/>
      </a:spcBef>
      <a:spcAft>
        <a:spcPct val="0"/>
      </a:spcAft>
      <a:defRPr sz="1200" kern="1200">
        <a:solidFill>
          <a:schemeClr val="tx1"/>
        </a:solidFill>
        <a:latin typeface="Arial" charset="0"/>
        <a:ea typeface="宋体" charset="0"/>
        <a:cs typeface="+mn-cs"/>
      </a:defRPr>
    </a:lvl3pPr>
    <a:lvl4pPr marL="1371600" algn="l" rtl="0" fontAlgn="base">
      <a:spcBef>
        <a:spcPct val="30000"/>
      </a:spcBef>
      <a:spcAft>
        <a:spcPct val="0"/>
      </a:spcAft>
      <a:defRPr sz="1200" kern="1200">
        <a:solidFill>
          <a:schemeClr val="tx1"/>
        </a:solidFill>
        <a:latin typeface="Arial" charset="0"/>
        <a:ea typeface="宋体" charset="0"/>
        <a:cs typeface="+mn-cs"/>
      </a:defRPr>
    </a:lvl4pPr>
    <a:lvl5pPr marL="1828800" algn="l" rtl="0" fontAlgn="base">
      <a:spcBef>
        <a:spcPct val="30000"/>
      </a:spcBef>
      <a:spcAft>
        <a:spcPct val="0"/>
      </a:spcAft>
      <a:defRPr sz="1200" kern="1200">
        <a:solidFill>
          <a:schemeClr val="tx1"/>
        </a:solidFill>
        <a:latin typeface="Arial" charset="0"/>
        <a:ea typeface="宋体"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10"/>
          <p:cNvSpPr>
            <a:spLocks noGrp="1" noChangeArrowheads="1"/>
          </p:cNvSpPr>
          <p:nvPr>
            <p:ph type="sldNum" sz="quarter"/>
          </p:nvPr>
        </p:nvSpPr>
        <p:spPr>
          <a:noFill/>
        </p:spPr>
        <p:txBody>
          <a:bodyPr/>
          <a:lstStyle/>
          <a:p>
            <a:fld id="{4B01BA8B-D424-4358-96CB-25046E5B7532}" type="slidenum">
              <a:rPr lang="en-US" altLang="zh-CN"/>
              <a:pPr/>
              <a:t>2</a:t>
            </a:fld>
            <a:endParaRPr lang="en-US" altLang="zh-CN"/>
          </a:p>
        </p:txBody>
      </p:sp>
      <p:sp>
        <p:nvSpPr>
          <p:cNvPr id="53251"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53252" name="Rectangle 2"/>
          <p:cNvSpPr>
            <a:spLocks noGrp="1" noChangeArrowheads="1"/>
          </p:cNvSpPr>
          <p:nvPr>
            <p:ph type="body" idx="1"/>
          </p:nvPr>
        </p:nvSpPr>
        <p:spPr>
          <a:xfrm>
            <a:off x="913805" y="4343703"/>
            <a:ext cx="5025926" cy="4110869"/>
          </a:xfrm>
          <a:noFill/>
          <a:ln/>
        </p:spPr>
        <p:txBody>
          <a:bodyPr wrap="none" anchor="ctr"/>
          <a:lstStyle/>
          <a:p>
            <a:endParaRPr lang="de-DE" altLang="zh-CN"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50" name="Rectangle 10"/>
          <p:cNvSpPr>
            <a:spLocks noGrp="1" noChangeArrowheads="1"/>
          </p:cNvSpPr>
          <p:nvPr>
            <p:ph type="sldNum" sz="quarter"/>
          </p:nvPr>
        </p:nvSpPr>
        <p:spPr>
          <a:noFill/>
        </p:spPr>
        <p:txBody>
          <a:bodyPr/>
          <a:lstStyle/>
          <a:p>
            <a:fld id="{35752879-5A15-4978-A98A-AA0C63284BFD}" type="slidenum">
              <a:rPr lang="en-US" altLang="zh-CN"/>
              <a:pPr/>
              <a:t>12</a:t>
            </a:fld>
            <a:endParaRPr lang="en-US" altLang="zh-CN"/>
          </a:p>
        </p:txBody>
      </p:sp>
      <p:sp>
        <p:nvSpPr>
          <p:cNvPr id="78851"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78852" name="Rectangle 2"/>
          <p:cNvSpPr>
            <a:spLocks noGrp="1" noChangeArrowheads="1"/>
          </p:cNvSpPr>
          <p:nvPr>
            <p:ph type="body" idx="1"/>
          </p:nvPr>
        </p:nvSpPr>
        <p:spPr>
          <a:xfrm>
            <a:off x="913805" y="4343703"/>
            <a:ext cx="5025926" cy="4110869"/>
          </a:xfrm>
          <a:noFill/>
          <a:ln/>
        </p:spPr>
        <p:txBody>
          <a:bodyPr wrap="none" anchor="ctr"/>
          <a:lstStyle/>
          <a:p>
            <a:endParaRPr lang="de-DE" altLang="zh-CN"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10"/>
          <p:cNvSpPr>
            <a:spLocks noGrp="1" noChangeArrowheads="1"/>
          </p:cNvSpPr>
          <p:nvPr>
            <p:ph type="sldNum" sz="quarter"/>
          </p:nvPr>
        </p:nvSpPr>
        <p:spPr>
          <a:noFill/>
        </p:spPr>
        <p:txBody>
          <a:bodyPr/>
          <a:lstStyle/>
          <a:p>
            <a:fld id="{8AEB369F-B158-4852-A2BA-CCC09E47081A}" type="slidenum">
              <a:rPr lang="en-US" altLang="zh-CN"/>
              <a:pPr/>
              <a:t>13</a:t>
            </a:fld>
            <a:endParaRPr lang="en-US" altLang="zh-CN"/>
          </a:p>
        </p:txBody>
      </p:sp>
      <p:sp>
        <p:nvSpPr>
          <p:cNvPr id="82947"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82948" name="Rectangle 2"/>
          <p:cNvSpPr>
            <a:spLocks noGrp="1" noChangeArrowheads="1"/>
          </p:cNvSpPr>
          <p:nvPr>
            <p:ph type="body" idx="1"/>
          </p:nvPr>
        </p:nvSpPr>
        <p:spPr>
          <a:xfrm>
            <a:off x="913805" y="4343703"/>
            <a:ext cx="5025926" cy="4110869"/>
          </a:xfrm>
          <a:noFill/>
          <a:ln/>
        </p:spPr>
        <p:txBody>
          <a:bodyPr wrap="none" anchor="ctr"/>
          <a:lstStyle/>
          <a:p>
            <a:endParaRPr lang="de-DE" altLang="zh-CN"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10"/>
          <p:cNvSpPr>
            <a:spLocks noGrp="1" noChangeArrowheads="1"/>
          </p:cNvSpPr>
          <p:nvPr>
            <p:ph type="sldNum" sz="quarter"/>
          </p:nvPr>
        </p:nvSpPr>
        <p:spPr>
          <a:noFill/>
        </p:spPr>
        <p:txBody>
          <a:bodyPr/>
          <a:lstStyle/>
          <a:p>
            <a:fld id="{8AEB369F-B158-4852-A2BA-CCC09E47081A}" type="slidenum">
              <a:rPr lang="en-US" altLang="zh-CN"/>
              <a:pPr/>
              <a:t>14</a:t>
            </a:fld>
            <a:endParaRPr lang="en-US" altLang="zh-CN"/>
          </a:p>
        </p:txBody>
      </p:sp>
      <p:sp>
        <p:nvSpPr>
          <p:cNvPr id="82947"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82948" name="Rectangle 2"/>
          <p:cNvSpPr>
            <a:spLocks noGrp="1" noChangeArrowheads="1"/>
          </p:cNvSpPr>
          <p:nvPr>
            <p:ph type="body" idx="1"/>
          </p:nvPr>
        </p:nvSpPr>
        <p:spPr>
          <a:xfrm>
            <a:off x="913805" y="4343703"/>
            <a:ext cx="5025926" cy="4110869"/>
          </a:xfrm>
          <a:noFill/>
          <a:ln/>
        </p:spPr>
        <p:txBody>
          <a:bodyPr wrap="none" anchor="ctr"/>
          <a:lstStyle/>
          <a:p>
            <a:endParaRPr lang="de-DE" altLang="zh-CN"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090" name="Rectangle 10"/>
          <p:cNvSpPr>
            <a:spLocks noGrp="1" noChangeArrowheads="1"/>
          </p:cNvSpPr>
          <p:nvPr>
            <p:ph type="sldNum" sz="quarter"/>
          </p:nvPr>
        </p:nvSpPr>
        <p:spPr>
          <a:noFill/>
        </p:spPr>
        <p:txBody>
          <a:bodyPr/>
          <a:lstStyle/>
          <a:p>
            <a:fld id="{E61BB601-8079-49E0-BD88-68A03EA03CF4}" type="slidenum">
              <a:rPr lang="en-US" altLang="zh-CN"/>
              <a:pPr/>
              <a:t>15</a:t>
            </a:fld>
            <a:endParaRPr lang="en-US" altLang="zh-CN"/>
          </a:p>
        </p:txBody>
      </p:sp>
      <p:sp>
        <p:nvSpPr>
          <p:cNvPr id="89091"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89092" name="Rectangle 2"/>
          <p:cNvSpPr>
            <a:spLocks noGrp="1" noChangeArrowheads="1"/>
          </p:cNvSpPr>
          <p:nvPr>
            <p:ph type="body" idx="1"/>
          </p:nvPr>
        </p:nvSpPr>
        <p:spPr>
          <a:xfrm>
            <a:off x="913805" y="4343703"/>
            <a:ext cx="5025926" cy="4110869"/>
          </a:xfrm>
          <a:noFill/>
          <a:ln/>
        </p:spPr>
        <p:txBody>
          <a:bodyPr wrap="none" anchor="ctr"/>
          <a:lstStyle/>
          <a:p>
            <a:endParaRPr lang="de-DE" altLang="zh-CN"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258" name="Rectangle 10"/>
          <p:cNvSpPr>
            <a:spLocks noGrp="1" noChangeArrowheads="1"/>
          </p:cNvSpPr>
          <p:nvPr>
            <p:ph type="sldNum" sz="quarter"/>
          </p:nvPr>
        </p:nvSpPr>
        <p:spPr>
          <a:noFill/>
        </p:spPr>
        <p:txBody>
          <a:bodyPr/>
          <a:lstStyle/>
          <a:p>
            <a:fld id="{B7131B26-D910-401B-AB58-CAC86A0A1E52}" type="slidenum">
              <a:rPr lang="en-US" altLang="zh-CN"/>
              <a:pPr/>
              <a:t>16</a:t>
            </a:fld>
            <a:endParaRPr lang="en-US" altLang="zh-CN"/>
          </a:p>
        </p:txBody>
      </p:sp>
      <p:sp>
        <p:nvSpPr>
          <p:cNvPr id="96259"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96260" name="Rectangle 2"/>
          <p:cNvSpPr>
            <a:spLocks noGrp="1" noChangeArrowheads="1"/>
          </p:cNvSpPr>
          <p:nvPr>
            <p:ph type="body" idx="1"/>
          </p:nvPr>
        </p:nvSpPr>
        <p:spPr>
          <a:xfrm>
            <a:off x="913805" y="4343703"/>
            <a:ext cx="5025926" cy="4110869"/>
          </a:xfrm>
          <a:noFill/>
          <a:ln/>
        </p:spPr>
        <p:txBody>
          <a:bodyPr wrap="none" anchor="ctr"/>
          <a:lstStyle/>
          <a:p>
            <a:endParaRPr lang="de-DE" altLang="zh-CN"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黑体" pitchFamily="49" charset="-122"/>
              </a:rPr>
              <a:pPr/>
              <a:t>17</a:t>
            </a:fld>
            <a:endParaRPr lang="en-US" dirty="0" smtClean="0">
              <a:ea typeface="黑体" pitchFamily="49" charset="-122"/>
            </a:endParaRPr>
          </a:p>
        </p:txBody>
      </p:sp>
      <p:sp>
        <p:nvSpPr>
          <p:cNvPr id="291843"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291844" name="Rectangle 2"/>
          <p:cNvSpPr>
            <a:spLocks noGrp="1" noChangeArrowheads="1"/>
          </p:cNvSpPr>
          <p:nvPr>
            <p:ph type="body" idx="1"/>
          </p:nvPr>
        </p:nvSpPr>
        <p:spPr>
          <a:xfrm>
            <a:off x="913805" y="4343703"/>
            <a:ext cx="5025926" cy="4110869"/>
          </a:xfrm>
          <a:noFill/>
          <a:ln/>
        </p:spPr>
        <p:txBody>
          <a:bodyPr wrap="none" anchor="ctr"/>
          <a:lstStyle/>
          <a:p>
            <a:endParaRPr lang="de-DE"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黑体" pitchFamily="49" charset="-122"/>
              </a:rPr>
              <a:pPr/>
              <a:t>18</a:t>
            </a:fld>
            <a:endParaRPr lang="en-US" dirty="0" smtClean="0">
              <a:ea typeface="黑体" pitchFamily="49" charset="-122"/>
            </a:endParaRPr>
          </a:p>
        </p:txBody>
      </p:sp>
      <p:sp>
        <p:nvSpPr>
          <p:cNvPr id="291843"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291844" name="Rectangle 2"/>
          <p:cNvSpPr>
            <a:spLocks noGrp="1" noChangeArrowheads="1"/>
          </p:cNvSpPr>
          <p:nvPr>
            <p:ph type="body" idx="1"/>
          </p:nvPr>
        </p:nvSpPr>
        <p:spPr>
          <a:xfrm>
            <a:off x="913805" y="4343703"/>
            <a:ext cx="5025926" cy="4110869"/>
          </a:xfrm>
          <a:noFill/>
          <a:ln/>
        </p:spPr>
        <p:txBody>
          <a:bodyPr wrap="none" anchor="ctr"/>
          <a:lstStyle/>
          <a:p>
            <a:endParaRPr lang="de-DE"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黑体" pitchFamily="49" charset="-122"/>
              </a:rPr>
              <a:pPr/>
              <a:t>19</a:t>
            </a:fld>
            <a:endParaRPr lang="en-US" dirty="0" smtClean="0">
              <a:ea typeface="黑体" pitchFamily="49" charset="-122"/>
            </a:endParaRPr>
          </a:p>
        </p:txBody>
      </p:sp>
      <p:sp>
        <p:nvSpPr>
          <p:cNvPr id="291843"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291844" name="Rectangle 2"/>
          <p:cNvSpPr>
            <a:spLocks noGrp="1" noChangeArrowheads="1"/>
          </p:cNvSpPr>
          <p:nvPr>
            <p:ph type="body" idx="1"/>
          </p:nvPr>
        </p:nvSpPr>
        <p:spPr>
          <a:xfrm>
            <a:off x="913805" y="4343703"/>
            <a:ext cx="5025926" cy="4110869"/>
          </a:xfrm>
          <a:noFill/>
          <a:ln/>
        </p:spPr>
        <p:txBody>
          <a:bodyPr wrap="none" anchor="ctr"/>
          <a:lstStyle/>
          <a:p>
            <a:endParaRPr lang="de-DE"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黑体" pitchFamily="49" charset="-122"/>
              </a:rPr>
              <a:pPr/>
              <a:t>20</a:t>
            </a:fld>
            <a:endParaRPr lang="en-US" dirty="0" smtClean="0">
              <a:ea typeface="黑体" pitchFamily="49" charset="-122"/>
            </a:endParaRPr>
          </a:p>
        </p:txBody>
      </p:sp>
      <p:sp>
        <p:nvSpPr>
          <p:cNvPr id="291843"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291844" name="Rectangle 2"/>
          <p:cNvSpPr>
            <a:spLocks noGrp="1" noChangeArrowheads="1"/>
          </p:cNvSpPr>
          <p:nvPr>
            <p:ph type="body" idx="1"/>
          </p:nvPr>
        </p:nvSpPr>
        <p:spPr>
          <a:xfrm>
            <a:off x="913805" y="4343703"/>
            <a:ext cx="5025926" cy="4110869"/>
          </a:xfrm>
          <a:noFill/>
          <a:ln/>
        </p:spPr>
        <p:txBody>
          <a:bodyPr wrap="none" anchor="ctr"/>
          <a:lstStyle/>
          <a:p>
            <a:endParaRPr lang="de-DE"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黑体" pitchFamily="49" charset="-122"/>
              </a:rPr>
              <a:pPr/>
              <a:t>21</a:t>
            </a:fld>
            <a:endParaRPr lang="en-US" dirty="0" smtClean="0">
              <a:ea typeface="黑体" pitchFamily="49" charset="-122"/>
            </a:endParaRPr>
          </a:p>
        </p:txBody>
      </p:sp>
      <p:sp>
        <p:nvSpPr>
          <p:cNvPr id="291843"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291844" name="Rectangle 2"/>
          <p:cNvSpPr>
            <a:spLocks noGrp="1" noChangeArrowheads="1"/>
          </p:cNvSpPr>
          <p:nvPr>
            <p:ph type="body" idx="1"/>
          </p:nvPr>
        </p:nvSpPr>
        <p:spPr>
          <a:xfrm>
            <a:off x="913805" y="4343703"/>
            <a:ext cx="5025926" cy="4110869"/>
          </a:xfrm>
          <a:noFill/>
          <a:ln/>
        </p:spPr>
        <p:txBody>
          <a:bodyPr wrap="none" anchor="ctr"/>
          <a:lstStyle/>
          <a:p>
            <a:endParaRPr lang="de-D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10"/>
          <p:cNvSpPr>
            <a:spLocks noGrp="1" noChangeArrowheads="1"/>
          </p:cNvSpPr>
          <p:nvPr>
            <p:ph type="sldNum" sz="quarter"/>
          </p:nvPr>
        </p:nvSpPr>
        <p:spPr>
          <a:noFill/>
        </p:spPr>
        <p:txBody>
          <a:bodyPr/>
          <a:lstStyle/>
          <a:p>
            <a:fld id="{E5A027F8-3A9E-4146-B995-E5CE51A29A13}" type="slidenum">
              <a:rPr lang="en-US" altLang="zh-CN"/>
              <a:pPr/>
              <a:t>4</a:t>
            </a:fld>
            <a:endParaRPr lang="en-US" altLang="zh-CN"/>
          </a:p>
        </p:txBody>
      </p:sp>
      <p:sp>
        <p:nvSpPr>
          <p:cNvPr id="61443"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61444" name="Rectangle 2"/>
          <p:cNvSpPr>
            <a:spLocks noGrp="1" noChangeArrowheads="1"/>
          </p:cNvSpPr>
          <p:nvPr>
            <p:ph type="body" idx="1"/>
          </p:nvPr>
        </p:nvSpPr>
        <p:spPr>
          <a:xfrm>
            <a:off x="913805" y="4343703"/>
            <a:ext cx="5025926" cy="4110869"/>
          </a:xfrm>
          <a:noFill/>
          <a:ln/>
        </p:spPr>
        <p:txBody>
          <a:bodyPr wrap="none" anchor="ctr"/>
          <a:lstStyle/>
          <a:p>
            <a:endParaRPr lang="de-DE" altLang="zh-CN"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黑体" pitchFamily="49" charset="-122"/>
              </a:rPr>
              <a:pPr/>
              <a:t>22</a:t>
            </a:fld>
            <a:endParaRPr lang="en-US" dirty="0" smtClean="0">
              <a:ea typeface="黑体" pitchFamily="49" charset="-122"/>
            </a:endParaRPr>
          </a:p>
        </p:txBody>
      </p:sp>
      <p:sp>
        <p:nvSpPr>
          <p:cNvPr id="291843"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291844" name="Rectangle 2"/>
          <p:cNvSpPr>
            <a:spLocks noGrp="1" noChangeArrowheads="1"/>
          </p:cNvSpPr>
          <p:nvPr>
            <p:ph type="body" idx="1"/>
          </p:nvPr>
        </p:nvSpPr>
        <p:spPr>
          <a:xfrm>
            <a:off x="913805" y="4343703"/>
            <a:ext cx="5025926" cy="4110869"/>
          </a:xfrm>
          <a:noFill/>
          <a:ln/>
        </p:spPr>
        <p:txBody>
          <a:bodyPr wrap="none" anchor="ctr"/>
          <a:lstStyle/>
          <a:p>
            <a:endParaRPr lang="de-DE"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黑体" pitchFamily="49" charset="-122"/>
              </a:rPr>
              <a:pPr/>
              <a:t>23</a:t>
            </a:fld>
            <a:endParaRPr lang="en-US" dirty="0" smtClean="0">
              <a:ea typeface="黑体" pitchFamily="49" charset="-122"/>
            </a:endParaRPr>
          </a:p>
        </p:txBody>
      </p:sp>
      <p:sp>
        <p:nvSpPr>
          <p:cNvPr id="291843"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291844" name="Rectangle 2"/>
          <p:cNvSpPr>
            <a:spLocks noGrp="1" noChangeArrowheads="1"/>
          </p:cNvSpPr>
          <p:nvPr>
            <p:ph type="body" idx="1"/>
          </p:nvPr>
        </p:nvSpPr>
        <p:spPr>
          <a:xfrm>
            <a:off x="913805" y="4343703"/>
            <a:ext cx="5025926" cy="4110869"/>
          </a:xfrm>
          <a:noFill/>
          <a:ln/>
        </p:spPr>
        <p:txBody>
          <a:bodyPr wrap="none" anchor="ctr"/>
          <a:lstStyle/>
          <a:p>
            <a:endParaRPr lang="de-DE"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黑体" pitchFamily="49" charset="-122"/>
              </a:rPr>
              <a:pPr/>
              <a:t>24</a:t>
            </a:fld>
            <a:endParaRPr lang="en-US" dirty="0" smtClean="0">
              <a:ea typeface="黑体" pitchFamily="49" charset="-122"/>
            </a:endParaRPr>
          </a:p>
        </p:txBody>
      </p:sp>
      <p:sp>
        <p:nvSpPr>
          <p:cNvPr id="291843"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291844" name="Rectangle 2"/>
          <p:cNvSpPr>
            <a:spLocks noGrp="1" noChangeArrowheads="1"/>
          </p:cNvSpPr>
          <p:nvPr>
            <p:ph type="body" idx="1"/>
          </p:nvPr>
        </p:nvSpPr>
        <p:spPr>
          <a:xfrm>
            <a:off x="913805" y="4343703"/>
            <a:ext cx="5025926" cy="4110869"/>
          </a:xfrm>
          <a:noFill/>
          <a:ln/>
        </p:spPr>
        <p:txBody>
          <a:bodyPr wrap="none" anchor="ctr"/>
          <a:lstStyle/>
          <a:p>
            <a:endParaRPr lang="de-DE"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黑体" pitchFamily="49" charset="-122"/>
              </a:rPr>
              <a:pPr/>
              <a:t>25</a:t>
            </a:fld>
            <a:endParaRPr lang="en-US" dirty="0" smtClean="0">
              <a:ea typeface="黑体" pitchFamily="49" charset="-122"/>
            </a:endParaRPr>
          </a:p>
        </p:txBody>
      </p:sp>
      <p:sp>
        <p:nvSpPr>
          <p:cNvPr id="291843"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291844" name="Rectangle 2"/>
          <p:cNvSpPr>
            <a:spLocks noGrp="1" noChangeArrowheads="1"/>
          </p:cNvSpPr>
          <p:nvPr>
            <p:ph type="body" idx="1"/>
          </p:nvPr>
        </p:nvSpPr>
        <p:spPr>
          <a:xfrm>
            <a:off x="913805" y="4343703"/>
            <a:ext cx="5025926" cy="4110869"/>
          </a:xfrm>
          <a:noFill/>
          <a:ln/>
        </p:spPr>
        <p:txBody>
          <a:bodyPr wrap="none" anchor="ctr"/>
          <a:lstStyle/>
          <a:p>
            <a:endParaRPr lang="de-DE"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黑体" pitchFamily="49" charset="-122"/>
              </a:rPr>
              <a:pPr/>
              <a:t>26</a:t>
            </a:fld>
            <a:endParaRPr lang="en-US" dirty="0" smtClean="0">
              <a:ea typeface="黑体" pitchFamily="49" charset="-122"/>
            </a:endParaRPr>
          </a:p>
        </p:txBody>
      </p:sp>
      <p:sp>
        <p:nvSpPr>
          <p:cNvPr id="291843"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291844" name="Rectangle 2"/>
          <p:cNvSpPr>
            <a:spLocks noGrp="1" noChangeArrowheads="1"/>
          </p:cNvSpPr>
          <p:nvPr>
            <p:ph type="body" idx="1"/>
          </p:nvPr>
        </p:nvSpPr>
        <p:spPr>
          <a:xfrm>
            <a:off x="913805" y="4343703"/>
            <a:ext cx="5025926" cy="4110869"/>
          </a:xfrm>
          <a:noFill/>
          <a:ln/>
        </p:spPr>
        <p:txBody>
          <a:bodyPr wrap="none" anchor="ctr"/>
          <a:lstStyle/>
          <a:p>
            <a:endParaRPr lang="de-DE"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黑体" pitchFamily="49" charset="-122"/>
              </a:rPr>
              <a:pPr/>
              <a:t>27</a:t>
            </a:fld>
            <a:endParaRPr lang="en-US" dirty="0" smtClean="0">
              <a:ea typeface="黑体" pitchFamily="49" charset="-122"/>
            </a:endParaRPr>
          </a:p>
        </p:txBody>
      </p:sp>
      <p:sp>
        <p:nvSpPr>
          <p:cNvPr id="291843"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291844" name="Rectangle 2"/>
          <p:cNvSpPr>
            <a:spLocks noGrp="1" noChangeArrowheads="1"/>
          </p:cNvSpPr>
          <p:nvPr>
            <p:ph type="body" idx="1"/>
          </p:nvPr>
        </p:nvSpPr>
        <p:spPr>
          <a:xfrm>
            <a:off x="913805" y="4343703"/>
            <a:ext cx="5025926" cy="4110869"/>
          </a:xfrm>
          <a:noFill/>
          <a:ln/>
        </p:spPr>
        <p:txBody>
          <a:bodyPr wrap="none" anchor="ctr"/>
          <a:lstStyle/>
          <a:p>
            <a:endParaRPr lang="de-DE"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黑体" pitchFamily="49" charset="-122"/>
              </a:rPr>
              <a:pPr/>
              <a:t>28</a:t>
            </a:fld>
            <a:endParaRPr lang="en-US" dirty="0" smtClean="0">
              <a:ea typeface="黑体" pitchFamily="49" charset="-122"/>
            </a:endParaRPr>
          </a:p>
        </p:txBody>
      </p:sp>
      <p:sp>
        <p:nvSpPr>
          <p:cNvPr id="291843"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291844" name="Rectangle 2"/>
          <p:cNvSpPr>
            <a:spLocks noGrp="1" noChangeArrowheads="1"/>
          </p:cNvSpPr>
          <p:nvPr>
            <p:ph type="body" idx="1"/>
          </p:nvPr>
        </p:nvSpPr>
        <p:spPr>
          <a:xfrm>
            <a:off x="913805" y="4343703"/>
            <a:ext cx="5025926" cy="4110869"/>
          </a:xfrm>
          <a:noFill/>
          <a:ln/>
        </p:spPr>
        <p:txBody>
          <a:bodyPr wrap="none" anchor="ctr"/>
          <a:lstStyle/>
          <a:p>
            <a:endParaRPr lang="de-DE"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黑体" pitchFamily="49" charset="-122"/>
              </a:rPr>
              <a:pPr/>
              <a:t>29</a:t>
            </a:fld>
            <a:endParaRPr lang="en-US" dirty="0" smtClean="0">
              <a:ea typeface="黑体" pitchFamily="49" charset="-122"/>
            </a:endParaRPr>
          </a:p>
        </p:txBody>
      </p:sp>
      <p:sp>
        <p:nvSpPr>
          <p:cNvPr id="291843"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291844" name="Rectangle 2"/>
          <p:cNvSpPr>
            <a:spLocks noGrp="1" noChangeArrowheads="1"/>
          </p:cNvSpPr>
          <p:nvPr>
            <p:ph type="body" idx="1"/>
          </p:nvPr>
        </p:nvSpPr>
        <p:spPr>
          <a:xfrm>
            <a:off x="913805" y="4343703"/>
            <a:ext cx="5025926" cy="4110869"/>
          </a:xfrm>
          <a:noFill/>
          <a:ln/>
        </p:spPr>
        <p:txBody>
          <a:bodyPr wrap="none" anchor="ctr"/>
          <a:lstStyle/>
          <a:p>
            <a:endParaRPr lang="de-DE"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黑体" pitchFamily="49" charset="-122"/>
              </a:rPr>
              <a:pPr/>
              <a:t>30</a:t>
            </a:fld>
            <a:endParaRPr lang="en-US" dirty="0" smtClean="0">
              <a:ea typeface="黑体" pitchFamily="49" charset="-122"/>
            </a:endParaRPr>
          </a:p>
        </p:txBody>
      </p:sp>
      <p:sp>
        <p:nvSpPr>
          <p:cNvPr id="291843"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291844" name="Rectangle 2"/>
          <p:cNvSpPr>
            <a:spLocks noGrp="1" noChangeArrowheads="1"/>
          </p:cNvSpPr>
          <p:nvPr>
            <p:ph type="body" idx="1"/>
          </p:nvPr>
        </p:nvSpPr>
        <p:spPr>
          <a:xfrm>
            <a:off x="913805" y="4343703"/>
            <a:ext cx="5025926" cy="4110869"/>
          </a:xfrm>
          <a:noFill/>
          <a:ln/>
        </p:spPr>
        <p:txBody>
          <a:bodyPr wrap="none" anchor="ctr"/>
          <a:lstStyle/>
          <a:p>
            <a:endParaRPr lang="de-DE"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黑体" pitchFamily="49" charset="-122"/>
              </a:rPr>
              <a:pPr/>
              <a:t>31</a:t>
            </a:fld>
            <a:endParaRPr lang="en-US" dirty="0" smtClean="0">
              <a:ea typeface="黑体" pitchFamily="49" charset="-122"/>
            </a:endParaRPr>
          </a:p>
        </p:txBody>
      </p:sp>
      <p:sp>
        <p:nvSpPr>
          <p:cNvPr id="291843"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291844" name="Rectangle 2"/>
          <p:cNvSpPr>
            <a:spLocks noGrp="1" noChangeArrowheads="1"/>
          </p:cNvSpPr>
          <p:nvPr>
            <p:ph type="body" idx="1"/>
          </p:nvPr>
        </p:nvSpPr>
        <p:spPr>
          <a:xfrm>
            <a:off x="913805" y="4343703"/>
            <a:ext cx="5025926" cy="4110869"/>
          </a:xfrm>
          <a:noFill/>
          <a:ln/>
        </p:spPr>
        <p:txBody>
          <a:bodyPr wrap="none" anchor="ctr"/>
          <a:lstStyle/>
          <a:p>
            <a:endParaRPr lang="de-DE"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10"/>
          <p:cNvSpPr>
            <a:spLocks noGrp="1" noChangeArrowheads="1"/>
          </p:cNvSpPr>
          <p:nvPr>
            <p:ph type="sldNum" sz="quarter"/>
          </p:nvPr>
        </p:nvSpPr>
        <p:spPr>
          <a:noFill/>
        </p:spPr>
        <p:txBody>
          <a:bodyPr/>
          <a:lstStyle/>
          <a:p>
            <a:fld id="{A0EEB8A2-FB01-4744-A661-287E59FA5A4B}" type="slidenum">
              <a:rPr lang="en-US" altLang="zh-CN"/>
              <a:pPr/>
              <a:t>5</a:t>
            </a:fld>
            <a:endParaRPr lang="en-US" altLang="zh-CN"/>
          </a:p>
        </p:txBody>
      </p:sp>
      <p:sp>
        <p:nvSpPr>
          <p:cNvPr id="63491"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63492" name="Rectangle 2"/>
          <p:cNvSpPr>
            <a:spLocks noGrp="1" noChangeArrowheads="1"/>
          </p:cNvSpPr>
          <p:nvPr>
            <p:ph type="body" idx="1"/>
          </p:nvPr>
        </p:nvSpPr>
        <p:spPr>
          <a:xfrm>
            <a:off x="913805" y="4343703"/>
            <a:ext cx="5025926" cy="4110869"/>
          </a:xfrm>
          <a:noFill/>
          <a:ln/>
        </p:spPr>
        <p:txBody>
          <a:bodyPr wrap="none" anchor="ctr"/>
          <a:lstStyle/>
          <a:p>
            <a:endParaRPr lang="de-DE" altLang="zh-CN" smtClean="0">
              <a:latin typeface="Times New Roman"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黑体" pitchFamily="49" charset="-122"/>
              </a:rPr>
              <a:pPr/>
              <a:t>32</a:t>
            </a:fld>
            <a:endParaRPr lang="en-US" dirty="0" smtClean="0">
              <a:ea typeface="黑体" pitchFamily="49" charset="-122"/>
            </a:endParaRPr>
          </a:p>
        </p:txBody>
      </p:sp>
      <p:sp>
        <p:nvSpPr>
          <p:cNvPr id="291843"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291844" name="Rectangle 2"/>
          <p:cNvSpPr>
            <a:spLocks noGrp="1" noChangeArrowheads="1"/>
          </p:cNvSpPr>
          <p:nvPr>
            <p:ph type="body" idx="1"/>
          </p:nvPr>
        </p:nvSpPr>
        <p:spPr>
          <a:xfrm>
            <a:off x="913805" y="4343703"/>
            <a:ext cx="5025926" cy="4110869"/>
          </a:xfrm>
          <a:noFill/>
          <a:ln/>
        </p:spPr>
        <p:txBody>
          <a:bodyPr wrap="none" anchor="ctr"/>
          <a:lstStyle/>
          <a:p>
            <a:endParaRPr lang="de-DE"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黑体" pitchFamily="49" charset="-122"/>
              </a:rPr>
              <a:pPr/>
              <a:t>33</a:t>
            </a:fld>
            <a:endParaRPr lang="en-US" dirty="0" smtClean="0">
              <a:ea typeface="黑体" pitchFamily="49" charset="-122"/>
            </a:endParaRPr>
          </a:p>
        </p:txBody>
      </p:sp>
      <p:sp>
        <p:nvSpPr>
          <p:cNvPr id="291843"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291844" name="Rectangle 2"/>
          <p:cNvSpPr>
            <a:spLocks noGrp="1" noChangeArrowheads="1"/>
          </p:cNvSpPr>
          <p:nvPr>
            <p:ph type="body" idx="1"/>
          </p:nvPr>
        </p:nvSpPr>
        <p:spPr>
          <a:xfrm>
            <a:off x="913805" y="4343703"/>
            <a:ext cx="5025926" cy="4110869"/>
          </a:xfrm>
          <a:noFill/>
          <a:ln/>
        </p:spPr>
        <p:txBody>
          <a:bodyPr wrap="none" anchor="ctr"/>
          <a:lstStyle/>
          <a:p>
            <a:endParaRPr lang="de-DE"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黑体" pitchFamily="49" charset="-122"/>
              </a:rPr>
              <a:pPr/>
              <a:t>34</a:t>
            </a:fld>
            <a:endParaRPr lang="en-US" dirty="0" smtClean="0">
              <a:ea typeface="黑体" pitchFamily="49" charset="-122"/>
            </a:endParaRPr>
          </a:p>
        </p:txBody>
      </p:sp>
      <p:sp>
        <p:nvSpPr>
          <p:cNvPr id="291843"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291844" name="Rectangle 2"/>
          <p:cNvSpPr>
            <a:spLocks noGrp="1" noChangeArrowheads="1"/>
          </p:cNvSpPr>
          <p:nvPr>
            <p:ph type="body" idx="1"/>
          </p:nvPr>
        </p:nvSpPr>
        <p:spPr>
          <a:xfrm>
            <a:off x="913805" y="4343703"/>
            <a:ext cx="5025926" cy="4110869"/>
          </a:xfrm>
          <a:noFill/>
          <a:ln/>
        </p:spPr>
        <p:txBody>
          <a:bodyPr wrap="none" anchor="ctr"/>
          <a:lstStyle/>
          <a:p>
            <a:endParaRPr lang="de-D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Rectangle 10"/>
          <p:cNvSpPr>
            <a:spLocks noGrp="1" noChangeArrowheads="1"/>
          </p:cNvSpPr>
          <p:nvPr>
            <p:ph type="sldNum" sz="quarter"/>
          </p:nvPr>
        </p:nvSpPr>
        <p:spPr>
          <a:noFill/>
        </p:spPr>
        <p:txBody>
          <a:bodyPr/>
          <a:lstStyle/>
          <a:p>
            <a:fld id="{7813AA97-6E1F-4A87-9E04-FABD8C79790D}" type="slidenum">
              <a:rPr lang="en-US" altLang="zh-CN"/>
              <a:pPr/>
              <a:t>6</a:t>
            </a:fld>
            <a:endParaRPr lang="en-US" altLang="zh-CN"/>
          </a:p>
        </p:txBody>
      </p:sp>
      <p:sp>
        <p:nvSpPr>
          <p:cNvPr id="65539"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65540" name="Rectangle 2"/>
          <p:cNvSpPr>
            <a:spLocks noGrp="1" noChangeArrowheads="1"/>
          </p:cNvSpPr>
          <p:nvPr>
            <p:ph type="body" idx="1"/>
          </p:nvPr>
        </p:nvSpPr>
        <p:spPr>
          <a:xfrm>
            <a:off x="913805" y="4343703"/>
            <a:ext cx="5025926" cy="4110869"/>
          </a:xfrm>
          <a:noFill/>
          <a:ln/>
        </p:spPr>
        <p:txBody>
          <a:bodyPr wrap="none" anchor="ctr"/>
          <a:lstStyle/>
          <a:p>
            <a:endParaRPr lang="de-DE" altLang="zh-CN"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6" name="Rectangle 10"/>
          <p:cNvSpPr>
            <a:spLocks noGrp="1" noChangeArrowheads="1"/>
          </p:cNvSpPr>
          <p:nvPr>
            <p:ph type="sldNum" sz="quarter"/>
          </p:nvPr>
        </p:nvSpPr>
        <p:spPr>
          <a:noFill/>
        </p:spPr>
        <p:txBody>
          <a:bodyPr/>
          <a:lstStyle/>
          <a:p>
            <a:fld id="{755E4044-6160-474B-9F24-35D0169B7DA4}" type="slidenum">
              <a:rPr lang="en-US" altLang="zh-CN"/>
              <a:pPr/>
              <a:t>7</a:t>
            </a:fld>
            <a:endParaRPr lang="en-US" altLang="zh-CN"/>
          </a:p>
        </p:txBody>
      </p:sp>
      <p:sp>
        <p:nvSpPr>
          <p:cNvPr id="67587"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67588" name="Rectangle 2"/>
          <p:cNvSpPr>
            <a:spLocks noGrp="1" noChangeArrowheads="1"/>
          </p:cNvSpPr>
          <p:nvPr>
            <p:ph type="body" idx="1"/>
          </p:nvPr>
        </p:nvSpPr>
        <p:spPr>
          <a:xfrm>
            <a:off x="913805" y="4343703"/>
            <a:ext cx="5025926" cy="4110869"/>
          </a:xfrm>
          <a:noFill/>
          <a:ln/>
        </p:spPr>
        <p:txBody>
          <a:bodyPr wrap="none" anchor="ctr"/>
          <a:lstStyle/>
          <a:p>
            <a:endParaRPr lang="de-DE" altLang="zh-CN"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Rectangle 10"/>
          <p:cNvSpPr>
            <a:spLocks noGrp="1" noChangeArrowheads="1"/>
          </p:cNvSpPr>
          <p:nvPr>
            <p:ph type="sldNum" sz="quarter"/>
          </p:nvPr>
        </p:nvSpPr>
        <p:spPr>
          <a:noFill/>
        </p:spPr>
        <p:txBody>
          <a:bodyPr/>
          <a:lstStyle/>
          <a:p>
            <a:fld id="{2D9218A8-9AFD-4BAF-8677-F3A9C6C37867}" type="slidenum">
              <a:rPr lang="en-US" altLang="zh-CN"/>
              <a:pPr/>
              <a:t>8</a:t>
            </a:fld>
            <a:endParaRPr lang="en-US" altLang="zh-CN"/>
          </a:p>
        </p:txBody>
      </p:sp>
      <p:sp>
        <p:nvSpPr>
          <p:cNvPr id="70659"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70660" name="Rectangle 2"/>
          <p:cNvSpPr>
            <a:spLocks noGrp="1" noChangeArrowheads="1"/>
          </p:cNvSpPr>
          <p:nvPr>
            <p:ph type="body" idx="1"/>
          </p:nvPr>
        </p:nvSpPr>
        <p:spPr>
          <a:xfrm>
            <a:off x="913805" y="4343703"/>
            <a:ext cx="5025926" cy="4110869"/>
          </a:xfrm>
          <a:noFill/>
          <a:ln/>
        </p:spPr>
        <p:txBody>
          <a:bodyPr wrap="none" anchor="ctr"/>
          <a:lstStyle/>
          <a:p>
            <a:endParaRPr lang="de-DE" altLang="zh-CN"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Rectangle 10"/>
          <p:cNvSpPr>
            <a:spLocks noGrp="1" noChangeArrowheads="1"/>
          </p:cNvSpPr>
          <p:nvPr>
            <p:ph type="sldNum" sz="quarter"/>
          </p:nvPr>
        </p:nvSpPr>
        <p:spPr>
          <a:noFill/>
        </p:spPr>
        <p:txBody>
          <a:bodyPr/>
          <a:lstStyle/>
          <a:p>
            <a:fld id="{2D9218A8-9AFD-4BAF-8677-F3A9C6C37867}" type="slidenum">
              <a:rPr lang="en-US" altLang="zh-CN"/>
              <a:pPr/>
              <a:t>9</a:t>
            </a:fld>
            <a:endParaRPr lang="en-US" altLang="zh-CN"/>
          </a:p>
        </p:txBody>
      </p:sp>
      <p:sp>
        <p:nvSpPr>
          <p:cNvPr id="70659"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70660" name="Rectangle 2"/>
          <p:cNvSpPr>
            <a:spLocks noGrp="1" noChangeArrowheads="1"/>
          </p:cNvSpPr>
          <p:nvPr>
            <p:ph type="body" idx="1"/>
          </p:nvPr>
        </p:nvSpPr>
        <p:spPr>
          <a:xfrm>
            <a:off x="913805" y="4343703"/>
            <a:ext cx="5025926" cy="4110869"/>
          </a:xfrm>
          <a:noFill/>
          <a:ln/>
        </p:spPr>
        <p:txBody>
          <a:bodyPr wrap="none" anchor="ctr"/>
          <a:lstStyle/>
          <a:p>
            <a:endParaRPr lang="de-DE" altLang="zh-CN"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10"/>
          <p:cNvSpPr>
            <a:spLocks noGrp="1" noChangeArrowheads="1"/>
          </p:cNvSpPr>
          <p:nvPr>
            <p:ph type="sldNum" sz="quarter"/>
          </p:nvPr>
        </p:nvSpPr>
        <p:spPr>
          <a:noFill/>
        </p:spPr>
        <p:txBody>
          <a:bodyPr/>
          <a:lstStyle/>
          <a:p>
            <a:fld id="{7BCAC0DE-7718-4705-9EC0-F741488DAB1A}" type="slidenum">
              <a:rPr lang="en-US" altLang="zh-CN"/>
              <a:pPr/>
              <a:t>10</a:t>
            </a:fld>
            <a:endParaRPr lang="en-US" altLang="zh-CN"/>
          </a:p>
        </p:txBody>
      </p:sp>
      <p:sp>
        <p:nvSpPr>
          <p:cNvPr id="74755"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74756" name="Rectangle 2"/>
          <p:cNvSpPr>
            <a:spLocks noGrp="1" noChangeArrowheads="1"/>
          </p:cNvSpPr>
          <p:nvPr>
            <p:ph type="body" idx="1"/>
          </p:nvPr>
        </p:nvSpPr>
        <p:spPr>
          <a:xfrm>
            <a:off x="913805" y="4343703"/>
            <a:ext cx="5025926" cy="4110869"/>
          </a:xfrm>
          <a:noFill/>
          <a:ln/>
        </p:spPr>
        <p:txBody>
          <a:bodyPr wrap="none" anchor="ctr"/>
          <a:lstStyle/>
          <a:p>
            <a:endParaRPr lang="de-DE" altLang="zh-CN"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10"/>
          <p:cNvSpPr>
            <a:spLocks noGrp="1" noChangeArrowheads="1"/>
          </p:cNvSpPr>
          <p:nvPr>
            <p:ph type="sldNum" sz="quarter"/>
          </p:nvPr>
        </p:nvSpPr>
        <p:spPr>
          <a:noFill/>
        </p:spPr>
        <p:txBody>
          <a:bodyPr/>
          <a:lstStyle/>
          <a:p>
            <a:fld id="{7BCAC0DE-7718-4705-9EC0-F741488DAB1A}" type="slidenum">
              <a:rPr lang="en-US" altLang="zh-CN"/>
              <a:pPr/>
              <a:t>11</a:t>
            </a:fld>
            <a:endParaRPr lang="en-US" altLang="zh-CN"/>
          </a:p>
        </p:txBody>
      </p:sp>
      <p:sp>
        <p:nvSpPr>
          <p:cNvPr id="74755" name="Rectangle 1"/>
          <p:cNvSpPr>
            <a:spLocks noGrp="1" noRot="1" noChangeAspect="1" noChangeArrowheads="1" noTextEdit="1"/>
          </p:cNvSpPr>
          <p:nvPr>
            <p:ph type="sldImg"/>
          </p:nvPr>
        </p:nvSpPr>
        <p:spPr>
          <a:xfrm>
            <a:off x="1144588" y="685800"/>
            <a:ext cx="4570412" cy="3429000"/>
          </a:xfrm>
          <a:solidFill>
            <a:srgbClr val="FFFFFF"/>
          </a:solidFill>
          <a:ln/>
        </p:spPr>
      </p:sp>
      <p:sp>
        <p:nvSpPr>
          <p:cNvPr id="74756" name="Rectangle 2"/>
          <p:cNvSpPr>
            <a:spLocks noGrp="1" noChangeArrowheads="1"/>
          </p:cNvSpPr>
          <p:nvPr>
            <p:ph type="body" idx="1"/>
          </p:nvPr>
        </p:nvSpPr>
        <p:spPr>
          <a:xfrm>
            <a:off x="913805" y="4343703"/>
            <a:ext cx="5025926" cy="4110869"/>
          </a:xfrm>
          <a:noFill/>
          <a:ln/>
        </p:spPr>
        <p:txBody>
          <a:bodyPr wrap="none" anchor="ctr"/>
          <a:lstStyle/>
          <a:p>
            <a:endParaRPr lang="de-DE" altLang="zh-CN"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4034" name="Rectangle 2"/>
          <p:cNvSpPr>
            <a:spLocks noGrp="1" noChangeArrowheads="1"/>
          </p:cNvSpPr>
          <p:nvPr>
            <p:ph type="ctrTitle"/>
          </p:nvPr>
        </p:nvSpPr>
        <p:spPr>
          <a:xfrm>
            <a:off x="685800" y="990600"/>
            <a:ext cx="7772400" cy="1371600"/>
          </a:xfrm>
        </p:spPr>
        <p:txBody>
          <a:bodyPr/>
          <a:lstStyle>
            <a:lvl1pPr>
              <a:defRPr sz="4000">
                <a:latin typeface="黑体" charset="0"/>
                <a:ea typeface="黑体" charset="0"/>
                <a:cs typeface="黑体" charset="0"/>
              </a:defRPr>
            </a:lvl1pPr>
          </a:lstStyle>
          <a:p>
            <a:pPr lvl="0"/>
            <a:r>
              <a:rPr lang="en-US" altLang="zh-CN" noProof="0" smtClean="0"/>
              <a:t>Click to edit Master title style</a:t>
            </a:r>
          </a:p>
        </p:txBody>
      </p:sp>
      <p:sp>
        <p:nvSpPr>
          <p:cNvPr id="44035" name="Rectangle 3"/>
          <p:cNvSpPr>
            <a:spLocks noGrp="1" noChangeArrowheads="1"/>
          </p:cNvSpPr>
          <p:nvPr>
            <p:ph type="subTitle" idx="1"/>
          </p:nvPr>
        </p:nvSpPr>
        <p:spPr>
          <a:xfrm>
            <a:off x="1447800" y="3429000"/>
            <a:ext cx="7010400" cy="1600200"/>
          </a:xfrm>
        </p:spPr>
        <p:txBody>
          <a:bodyPr/>
          <a:lstStyle>
            <a:lvl1pPr marL="0" indent="0">
              <a:buFont typeface="Wingdings" charset="0"/>
              <a:buNone/>
              <a:defRPr sz="2800"/>
            </a:lvl1pPr>
          </a:lstStyle>
          <a:p>
            <a:pPr lvl="0"/>
            <a:r>
              <a:rPr lang="en-US" altLang="zh-CN" noProof="0" smtClean="0"/>
              <a:t>Click to edit Master subtitle style</a:t>
            </a:r>
          </a:p>
        </p:txBody>
      </p:sp>
      <p:sp>
        <p:nvSpPr>
          <p:cNvPr id="44036" name="Rectangle 4"/>
          <p:cNvSpPr>
            <a:spLocks noGrp="1" noChangeArrowheads="1"/>
          </p:cNvSpPr>
          <p:nvPr>
            <p:ph type="dt" sz="half" idx="2"/>
          </p:nvPr>
        </p:nvSpPr>
        <p:spPr>
          <a:xfrm>
            <a:off x="685800" y="6248400"/>
            <a:ext cx="1905000" cy="457200"/>
          </a:xfrm>
        </p:spPr>
        <p:txBody>
          <a:bodyPr/>
          <a:lstStyle>
            <a:lvl1pPr>
              <a:defRPr/>
            </a:lvl1pPr>
          </a:lstStyle>
          <a:p>
            <a:endParaRPr lang="en-US" altLang="zh-CN"/>
          </a:p>
        </p:txBody>
      </p:sp>
      <p:sp>
        <p:nvSpPr>
          <p:cNvPr id="44037" name="Rectangle 5"/>
          <p:cNvSpPr>
            <a:spLocks noGrp="1" noChangeArrowheads="1"/>
          </p:cNvSpPr>
          <p:nvPr>
            <p:ph type="ftr" sz="quarter" idx="3"/>
          </p:nvPr>
        </p:nvSpPr>
        <p:spPr>
          <a:xfrm>
            <a:off x="3124200" y="6248400"/>
            <a:ext cx="2895600" cy="457200"/>
          </a:xfrm>
        </p:spPr>
        <p:txBody>
          <a:bodyPr/>
          <a:lstStyle>
            <a:lvl1pPr>
              <a:defRPr/>
            </a:lvl1pPr>
          </a:lstStyle>
          <a:p>
            <a:endParaRPr lang="en-US" altLang="zh-CN"/>
          </a:p>
        </p:txBody>
      </p:sp>
      <p:sp>
        <p:nvSpPr>
          <p:cNvPr id="44038" name="Rectangle 6"/>
          <p:cNvSpPr>
            <a:spLocks noGrp="1" noChangeArrowheads="1"/>
          </p:cNvSpPr>
          <p:nvPr>
            <p:ph type="sldNum" sz="quarter" idx="4"/>
          </p:nvPr>
        </p:nvSpPr>
        <p:spPr>
          <a:xfrm>
            <a:off x="6553200" y="6248400"/>
            <a:ext cx="1905000" cy="457200"/>
          </a:xfrm>
        </p:spPr>
        <p:txBody>
          <a:bodyPr/>
          <a:lstStyle>
            <a:lvl1pPr>
              <a:defRPr/>
            </a:lvl1pPr>
          </a:lstStyle>
          <a:p>
            <a:fld id="{0AC7D51E-52E1-EF47-876D-2D04E3E9D100}" type="slidenum">
              <a:rPr lang="en-US" altLang="zh-CN"/>
              <a:pPr/>
              <a:t>‹#›</a:t>
            </a:fld>
            <a:endParaRPr lang="en-US" altLang="zh-CN"/>
          </a:p>
        </p:txBody>
      </p:sp>
      <p:sp>
        <p:nvSpPr>
          <p:cNvPr id="44039" name="AutoShape 7"/>
          <p:cNvSpPr>
            <a:spLocks noChangeArrowheads="1"/>
          </p:cNvSpPr>
          <p:nvPr/>
        </p:nvSpPr>
        <p:spPr bwMode="auto">
          <a:xfrm>
            <a:off x="685800" y="2393950"/>
            <a:ext cx="7772400" cy="109538"/>
          </a:xfrm>
          <a:custGeom>
            <a:avLst/>
            <a:gdLst>
              <a:gd name="G0" fmla="+- 618 0 0"/>
              <a:gd name="T0" fmla="*/ 0 w 1000"/>
              <a:gd name="T1" fmla="*/ 0 h 1000"/>
              <a:gd name="T2" fmla="*/ 618 w 1000"/>
              <a:gd name="T3" fmla="*/ 0 h 1000"/>
              <a:gd name="T4" fmla="*/ 618 w 1000"/>
              <a:gd name="T5" fmla="*/ 1000 h 1000"/>
              <a:gd name="T6" fmla="*/ 0 w 1000"/>
              <a:gd name="T7" fmla="*/ 1000 h 1000"/>
              <a:gd name="T8" fmla="*/ 0 w 1000"/>
              <a:gd name="T9" fmla="*/ 0 h 1000"/>
              <a:gd name="T10" fmla="*/ 1000 w 1000"/>
              <a:gd name="T11" fmla="*/ 0 h 1000"/>
            </a:gdLst>
            <a:ahLst/>
            <a:cxnLst>
              <a:cxn ang="0">
                <a:pos x="T0" y="T1"/>
              </a:cxn>
              <a:cxn ang="0">
                <a:pos x="T2" y="T3"/>
              </a:cxn>
              <a:cxn ang="0">
                <a:pos x="T4" y="T5"/>
              </a:cxn>
              <a:cxn ang="0">
                <a:pos x="T6" y="T7"/>
              </a:cxn>
              <a:cxn ang="0">
                <a:pos x="T8" y="T9"/>
              </a:cxn>
              <a:cxn ang="0">
                <a:pos x="T10" y="T11"/>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algn="l"/>
            <a:endParaRPr lang="en-US" sz="2400">
              <a:latin typeface="Times New Roman" charset="0"/>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本">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本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幻灯片编号占位符 5"/>
          <p:cNvSpPr>
            <a:spLocks noGrp="1"/>
          </p:cNvSpPr>
          <p:nvPr>
            <p:ph type="sldNum" sz="quarter" idx="12"/>
          </p:nvPr>
        </p:nvSpPr>
        <p:spPr/>
        <p:txBody>
          <a:bodyPr/>
          <a:lstStyle>
            <a:lvl1pPr>
              <a:defRPr/>
            </a:lvl1pPr>
          </a:lstStyle>
          <a:p>
            <a:fld id="{88B6AEFD-2F73-1B46-BD70-D36DCC09AB5A}" type="slidenum">
              <a:rPr lang="en-US" altLang="zh-CN"/>
              <a:pPr/>
              <a:t>‹#›</a:t>
            </a:fld>
            <a:endParaRPr lang="en-US" altLang="zh-CN"/>
          </a:p>
        </p:txBody>
      </p:sp>
    </p:spTree>
    <p:extLst>
      <p:ext uri="{BB962C8B-B14F-4D97-AF65-F5344CB8AC3E}">
        <p14:creationId xmlns:p14="http://schemas.microsoft.com/office/powerpoint/2010/main" xmlns="" val="3847450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和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73838" y="304800"/>
            <a:ext cx="2001837" cy="5715000"/>
          </a:xfrm>
        </p:spPr>
        <p:txBody>
          <a:bodyPr vert="eaVert"/>
          <a:lstStyle/>
          <a:p>
            <a:r>
              <a:rPr lang="zh-CN" altLang="en-US" smtClean="0"/>
              <a:t>单击此处编辑母版标题样式</a:t>
            </a:r>
            <a:endParaRPr lang="zh-CN" altLang="en-US"/>
          </a:p>
        </p:txBody>
      </p:sp>
      <p:sp>
        <p:nvSpPr>
          <p:cNvPr id="3" name="竖排文本占位符 2"/>
          <p:cNvSpPr>
            <a:spLocks noGrp="1"/>
          </p:cNvSpPr>
          <p:nvPr>
            <p:ph type="body" orient="vert" idx="1"/>
          </p:nvPr>
        </p:nvSpPr>
        <p:spPr>
          <a:xfrm>
            <a:off x="566738" y="304800"/>
            <a:ext cx="5854700" cy="5715000"/>
          </a:xfrm>
        </p:spPr>
        <p:txBody>
          <a:bodyPr vert="eaVert"/>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幻灯片编号占位符 5"/>
          <p:cNvSpPr>
            <a:spLocks noGrp="1"/>
          </p:cNvSpPr>
          <p:nvPr>
            <p:ph type="sldNum" sz="quarter" idx="12"/>
          </p:nvPr>
        </p:nvSpPr>
        <p:spPr/>
        <p:txBody>
          <a:bodyPr/>
          <a:lstStyle>
            <a:lvl1pPr>
              <a:defRPr/>
            </a:lvl1pPr>
          </a:lstStyle>
          <a:p>
            <a:fld id="{ED31A498-B7FC-4D4C-8B99-2D6199510BF4}" type="slidenum">
              <a:rPr lang="en-US" altLang="zh-CN"/>
              <a:pPr/>
              <a:t>‹#›</a:t>
            </a:fld>
            <a:endParaRPr lang="en-US" altLang="zh-CN"/>
          </a:p>
        </p:txBody>
      </p:sp>
    </p:spTree>
    <p:extLst>
      <p:ext uri="{BB962C8B-B14F-4D97-AF65-F5344CB8AC3E}">
        <p14:creationId xmlns:p14="http://schemas.microsoft.com/office/powerpoint/2010/main" xmlns="" val="11226877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566738" y="304800"/>
            <a:ext cx="8008937" cy="5715000"/>
          </a:xfrm>
        </p:spPr>
        <p:txBody>
          <a:body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3" name="日期占位符 2"/>
          <p:cNvSpPr>
            <a:spLocks noGrp="1"/>
          </p:cNvSpPr>
          <p:nvPr>
            <p:ph type="dt" sz="half" idx="10"/>
          </p:nvPr>
        </p:nvSpPr>
        <p:spPr>
          <a:xfrm>
            <a:off x="609600" y="6245225"/>
            <a:ext cx="1981200" cy="476250"/>
          </a:xfrm>
        </p:spPr>
        <p:txBody>
          <a:bodyPr/>
          <a:lstStyle>
            <a:lvl1pPr>
              <a:defRPr/>
            </a:lvl1pPr>
          </a:lstStyle>
          <a:p>
            <a:endParaRPr lang="en-US" altLang="zh-CN"/>
          </a:p>
        </p:txBody>
      </p:sp>
      <p:sp>
        <p:nvSpPr>
          <p:cNvPr id="4" name="页脚占位符 3"/>
          <p:cNvSpPr>
            <a:spLocks noGrp="1"/>
          </p:cNvSpPr>
          <p:nvPr>
            <p:ph type="ftr" sz="quarter" idx="11"/>
          </p:nvPr>
        </p:nvSpPr>
        <p:spPr>
          <a:xfrm>
            <a:off x="3124200" y="6245225"/>
            <a:ext cx="2895600" cy="476250"/>
          </a:xfrm>
        </p:spPr>
        <p:txBody>
          <a:bodyPr/>
          <a:lstStyle>
            <a:lvl1pPr>
              <a:defRPr/>
            </a:lvl1pPr>
          </a:lstStyle>
          <a:p>
            <a:endParaRPr lang="en-US" altLang="zh-CN"/>
          </a:p>
        </p:txBody>
      </p:sp>
      <p:sp>
        <p:nvSpPr>
          <p:cNvPr id="5" name="幻灯片编号占位符 4"/>
          <p:cNvSpPr>
            <a:spLocks noGrp="1"/>
          </p:cNvSpPr>
          <p:nvPr>
            <p:ph type="sldNum" sz="quarter" idx="12"/>
          </p:nvPr>
        </p:nvSpPr>
        <p:spPr>
          <a:xfrm>
            <a:off x="6553200" y="6245225"/>
            <a:ext cx="1981200" cy="476250"/>
          </a:xfrm>
        </p:spPr>
        <p:txBody>
          <a:bodyPr/>
          <a:lstStyle>
            <a:lvl1pPr>
              <a:defRPr/>
            </a:lvl1pPr>
          </a:lstStyle>
          <a:p>
            <a:fld id="{CFB41051-079D-2C4E-B2EF-63211741A91A}" type="slidenum">
              <a:rPr lang="en-US" altLang="zh-CN"/>
              <a:pPr/>
              <a:t>‹#›</a:t>
            </a:fld>
            <a:endParaRPr lang="en-US" altLang="zh-CN"/>
          </a:p>
        </p:txBody>
      </p:sp>
    </p:spTree>
    <p:extLst>
      <p:ext uri="{BB962C8B-B14F-4D97-AF65-F5344CB8AC3E}">
        <p14:creationId xmlns:p14="http://schemas.microsoft.com/office/powerpoint/2010/main" xmlns="" val="10008221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标题和四项内容">
    <p:spTree>
      <p:nvGrpSpPr>
        <p:cNvPr id="1" name=""/>
        <p:cNvGrpSpPr/>
        <p:nvPr/>
      </p:nvGrpSpPr>
      <p:grpSpPr>
        <a:xfrm>
          <a:off x="0" y="0"/>
          <a:ext cx="0" cy="0"/>
          <a:chOff x="0" y="0"/>
          <a:chExt cx="0" cy="0"/>
        </a:xfrm>
      </p:grpSpPr>
      <p:sp>
        <p:nvSpPr>
          <p:cNvPr id="2" name="标题 1"/>
          <p:cNvSpPr>
            <a:spLocks noGrp="1"/>
          </p:cNvSpPr>
          <p:nvPr>
            <p:ph type="title" sz="quarter"/>
          </p:nvPr>
        </p:nvSpPr>
        <p:spPr>
          <a:xfrm>
            <a:off x="574675" y="304800"/>
            <a:ext cx="8001000" cy="1216025"/>
          </a:xfrm>
        </p:spPr>
        <p:txBody>
          <a:bodyPr/>
          <a:lstStyle/>
          <a:p>
            <a:r>
              <a:rPr lang="zh-CN" altLang="en-US" smtClean="0"/>
              <a:t>单击此处编辑母版标题样式</a:t>
            </a:r>
            <a:endParaRPr lang="zh-CN" altLang="en-US"/>
          </a:p>
        </p:txBody>
      </p:sp>
      <p:sp>
        <p:nvSpPr>
          <p:cNvPr id="3" name="内容占位符 2"/>
          <p:cNvSpPr>
            <a:spLocks noGrp="1"/>
          </p:cNvSpPr>
          <p:nvPr>
            <p:ph sz="quarter" idx="1"/>
          </p:nvPr>
        </p:nvSpPr>
        <p:spPr>
          <a:xfrm>
            <a:off x="566738" y="1752600"/>
            <a:ext cx="3924300" cy="2057400"/>
          </a:xfrm>
        </p:spPr>
        <p:txBody>
          <a:body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4" name="内容占位符 3"/>
          <p:cNvSpPr>
            <a:spLocks noGrp="1"/>
          </p:cNvSpPr>
          <p:nvPr>
            <p:ph sz="quarter" idx="2"/>
          </p:nvPr>
        </p:nvSpPr>
        <p:spPr>
          <a:xfrm>
            <a:off x="4643438" y="1752600"/>
            <a:ext cx="3924300" cy="2057400"/>
          </a:xfrm>
        </p:spPr>
        <p:txBody>
          <a:body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5" name="内容占位符 4"/>
          <p:cNvSpPr>
            <a:spLocks noGrp="1"/>
          </p:cNvSpPr>
          <p:nvPr>
            <p:ph sz="quarter" idx="3"/>
          </p:nvPr>
        </p:nvSpPr>
        <p:spPr>
          <a:xfrm>
            <a:off x="566738" y="3962400"/>
            <a:ext cx="3924300" cy="2057400"/>
          </a:xfrm>
        </p:spPr>
        <p:txBody>
          <a:body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6" name="内容占位符 5"/>
          <p:cNvSpPr>
            <a:spLocks noGrp="1"/>
          </p:cNvSpPr>
          <p:nvPr>
            <p:ph sz="quarter" idx="4"/>
          </p:nvPr>
        </p:nvSpPr>
        <p:spPr>
          <a:xfrm>
            <a:off x="4643438" y="3962400"/>
            <a:ext cx="3924300" cy="2057400"/>
          </a:xfrm>
        </p:spPr>
        <p:txBody>
          <a:body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7" name="日期占位符 6"/>
          <p:cNvSpPr>
            <a:spLocks noGrp="1"/>
          </p:cNvSpPr>
          <p:nvPr>
            <p:ph type="dt" sz="half" idx="10"/>
          </p:nvPr>
        </p:nvSpPr>
        <p:spPr>
          <a:xfrm>
            <a:off x="609600" y="6245225"/>
            <a:ext cx="1981200" cy="476250"/>
          </a:xfrm>
        </p:spPr>
        <p:txBody>
          <a:bodyPr/>
          <a:lstStyle>
            <a:lvl1pPr>
              <a:defRPr/>
            </a:lvl1pPr>
          </a:lstStyle>
          <a:p>
            <a:endParaRPr lang="en-US" altLang="zh-CN"/>
          </a:p>
        </p:txBody>
      </p:sp>
      <p:sp>
        <p:nvSpPr>
          <p:cNvPr id="8" name="页脚占位符 7"/>
          <p:cNvSpPr>
            <a:spLocks noGrp="1"/>
          </p:cNvSpPr>
          <p:nvPr>
            <p:ph type="ftr" sz="quarter" idx="11"/>
          </p:nvPr>
        </p:nvSpPr>
        <p:spPr>
          <a:xfrm>
            <a:off x="3124200" y="6245225"/>
            <a:ext cx="2895600" cy="476250"/>
          </a:xfrm>
        </p:spPr>
        <p:txBody>
          <a:bodyPr/>
          <a:lstStyle>
            <a:lvl1pPr>
              <a:defRPr/>
            </a:lvl1pPr>
          </a:lstStyle>
          <a:p>
            <a:endParaRPr lang="en-US" altLang="zh-CN"/>
          </a:p>
        </p:txBody>
      </p:sp>
      <p:sp>
        <p:nvSpPr>
          <p:cNvPr id="9" name="幻灯片编号占位符 8"/>
          <p:cNvSpPr>
            <a:spLocks noGrp="1"/>
          </p:cNvSpPr>
          <p:nvPr>
            <p:ph type="sldNum" sz="quarter" idx="12"/>
          </p:nvPr>
        </p:nvSpPr>
        <p:spPr>
          <a:xfrm>
            <a:off x="6553200" y="6245225"/>
            <a:ext cx="1981200" cy="476250"/>
          </a:xfrm>
        </p:spPr>
        <p:txBody>
          <a:bodyPr/>
          <a:lstStyle>
            <a:lvl1pPr>
              <a:defRPr/>
            </a:lvl1pPr>
          </a:lstStyle>
          <a:p>
            <a:fld id="{6CD7AA52-8EE2-0149-B64F-502514FACF0B}" type="slidenum">
              <a:rPr lang="en-US" altLang="zh-CN"/>
              <a:pPr/>
              <a:t>‹#›</a:t>
            </a:fld>
            <a:endParaRPr lang="en-US" altLang="zh-CN"/>
          </a:p>
        </p:txBody>
      </p:sp>
    </p:spTree>
    <p:extLst>
      <p:ext uri="{BB962C8B-B14F-4D97-AF65-F5344CB8AC3E}">
        <p14:creationId xmlns:p14="http://schemas.microsoft.com/office/powerpoint/2010/main" xmlns="" val="39657145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标题、文本和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574675" y="304800"/>
            <a:ext cx="8001000" cy="1216025"/>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566738" y="1752600"/>
            <a:ext cx="3924300" cy="4267200"/>
          </a:xfrm>
        </p:spPr>
        <p:txBody>
          <a:body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4" name="内容占位符 3"/>
          <p:cNvSpPr>
            <a:spLocks noGrp="1"/>
          </p:cNvSpPr>
          <p:nvPr>
            <p:ph sz="quarter" idx="2"/>
          </p:nvPr>
        </p:nvSpPr>
        <p:spPr>
          <a:xfrm>
            <a:off x="4643438" y="1752600"/>
            <a:ext cx="3924300" cy="2057400"/>
          </a:xfrm>
        </p:spPr>
        <p:txBody>
          <a:body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5" name="内容占位符 4"/>
          <p:cNvSpPr>
            <a:spLocks noGrp="1"/>
          </p:cNvSpPr>
          <p:nvPr>
            <p:ph sz="quarter" idx="3"/>
          </p:nvPr>
        </p:nvSpPr>
        <p:spPr>
          <a:xfrm>
            <a:off x="4643438" y="3962400"/>
            <a:ext cx="3924300" cy="2057400"/>
          </a:xfrm>
        </p:spPr>
        <p:txBody>
          <a:body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6" name="日期占位符 5"/>
          <p:cNvSpPr>
            <a:spLocks noGrp="1"/>
          </p:cNvSpPr>
          <p:nvPr>
            <p:ph type="dt" sz="half" idx="10"/>
          </p:nvPr>
        </p:nvSpPr>
        <p:spPr>
          <a:xfrm>
            <a:off x="609600" y="6245225"/>
            <a:ext cx="1981200" cy="476250"/>
          </a:xfrm>
        </p:spPr>
        <p:txBody>
          <a:bodyPr/>
          <a:lstStyle>
            <a:lvl1pPr>
              <a:defRPr/>
            </a:lvl1pPr>
          </a:lstStyle>
          <a:p>
            <a:endParaRPr lang="en-US" altLang="zh-CN"/>
          </a:p>
        </p:txBody>
      </p:sp>
      <p:sp>
        <p:nvSpPr>
          <p:cNvPr id="7" name="页脚占位符 6"/>
          <p:cNvSpPr>
            <a:spLocks noGrp="1"/>
          </p:cNvSpPr>
          <p:nvPr>
            <p:ph type="ftr" sz="quarter" idx="11"/>
          </p:nvPr>
        </p:nvSpPr>
        <p:spPr>
          <a:xfrm>
            <a:off x="3124200" y="6245225"/>
            <a:ext cx="2895600" cy="476250"/>
          </a:xfrm>
        </p:spPr>
        <p:txBody>
          <a:bodyPr/>
          <a:lstStyle>
            <a:lvl1pPr>
              <a:defRPr/>
            </a:lvl1pPr>
          </a:lstStyle>
          <a:p>
            <a:endParaRPr lang="en-US" altLang="zh-CN"/>
          </a:p>
        </p:txBody>
      </p:sp>
      <p:sp>
        <p:nvSpPr>
          <p:cNvPr id="8" name="幻灯片编号占位符 7"/>
          <p:cNvSpPr>
            <a:spLocks noGrp="1"/>
          </p:cNvSpPr>
          <p:nvPr>
            <p:ph type="sldNum" sz="quarter" idx="12"/>
          </p:nvPr>
        </p:nvSpPr>
        <p:spPr>
          <a:xfrm>
            <a:off x="6553200" y="6245225"/>
            <a:ext cx="1981200" cy="476250"/>
          </a:xfrm>
        </p:spPr>
        <p:txBody>
          <a:bodyPr/>
          <a:lstStyle>
            <a:lvl1pPr>
              <a:defRPr/>
            </a:lvl1pPr>
          </a:lstStyle>
          <a:p>
            <a:fld id="{AE546D9B-68B1-8E4F-8462-A1964C3C48D9}" type="slidenum">
              <a:rPr lang="en-US" altLang="zh-CN"/>
              <a:pPr/>
              <a:t>‹#›</a:t>
            </a:fld>
            <a:endParaRPr lang="en-US" altLang="zh-CN"/>
          </a:p>
        </p:txBody>
      </p:sp>
    </p:spTree>
    <p:extLst>
      <p:ext uri="{BB962C8B-B14F-4D97-AF65-F5344CB8AC3E}">
        <p14:creationId xmlns:p14="http://schemas.microsoft.com/office/powerpoint/2010/main" xmlns="" val="3864878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幻灯片编号占位符 5"/>
          <p:cNvSpPr>
            <a:spLocks noGrp="1"/>
          </p:cNvSpPr>
          <p:nvPr>
            <p:ph type="sldNum" sz="quarter" idx="12"/>
          </p:nvPr>
        </p:nvSpPr>
        <p:spPr/>
        <p:txBody>
          <a:bodyPr/>
          <a:lstStyle>
            <a:lvl1pPr>
              <a:defRPr/>
            </a:lvl1pPr>
          </a:lstStyle>
          <a:p>
            <a:fld id="{2B315774-B52C-CD46-B1BF-16A536B74E7F}" type="slidenum">
              <a:rPr lang="en-US" altLang="zh-CN"/>
              <a:pPr/>
              <a:t>‹#›</a:t>
            </a:fld>
            <a:endParaRPr lang="en-US" altLang="zh-CN"/>
          </a:p>
        </p:txBody>
      </p:sp>
    </p:spTree>
    <p:extLst>
      <p:ext uri="{BB962C8B-B14F-4D97-AF65-F5344CB8AC3E}">
        <p14:creationId xmlns:p14="http://schemas.microsoft.com/office/powerpoint/2010/main" xmlns="" val="1867301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幻灯片编号占位符 5"/>
          <p:cNvSpPr>
            <a:spLocks noGrp="1"/>
          </p:cNvSpPr>
          <p:nvPr>
            <p:ph type="sldNum" sz="quarter" idx="12"/>
          </p:nvPr>
        </p:nvSpPr>
        <p:spPr/>
        <p:txBody>
          <a:bodyPr/>
          <a:lstStyle>
            <a:lvl1pPr>
              <a:defRPr/>
            </a:lvl1pPr>
          </a:lstStyle>
          <a:p>
            <a:fld id="{E611F8FB-0CCB-E54C-A88E-8FCC482095EF}" type="slidenum">
              <a:rPr lang="en-US" altLang="zh-CN"/>
              <a:pPr/>
              <a:t>‹#›</a:t>
            </a:fld>
            <a:endParaRPr lang="en-US" altLang="zh-CN"/>
          </a:p>
        </p:txBody>
      </p:sp>
    </p:spTree>
    <p:extLst>
      <p:ext uri="{BB962C8B-B14F-4D97-AF65-F5344CB8AC3E}">
        <p14:creationId xmlns:p14="http://schemas.microsoft.com/office/powerpoint/2010/main" xmlns="" val="1537100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项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4" name="内容占位符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5" name="日期占位符 4"/>
          <p:cNvSpPr>
            <a:spLocks noGrp="1"/>
          </p:cNvSpPr>
          <p:nvPr>
            <p:ph type="dt" sz="half" idx="10"/>
          </p:nvPr>
        </p:nvSpPr>
        <p:spPr/>
        <p:txBody>
          <a:bodyPr/>
          <a:lstStyle>
            <a:lvl1pPr>
              <a:defRPr/>
            </a:lvl1pPr>
          </a:lstStyle>
          <a:p>
            <a:endParaRPr lang="en-US" altLang="zh-CN"/>
          </a:p>
        </p:txBody>
      </p:sp>
      <p:sp>
        <p:nvSpPr>
          <p:cNvPr id="6" name="页脚占位符 5"/>
          <p:cNvSpPr>
            <a:spLocks noGrp="1"/>
          </p:cNvSpPr>
          <p:nvPr>
            <p:ph type="ftr" sz="quarter" idx="11"/>
          </p:nvPr>
        </p:nvSpPr>
        <p:spPr/>
        <p:txBody>
          <a:bodyPr/>
          <a:lstStyle>
            <a:lvl1pPr>
              <a:defRPr/>
            </a:lvl1pPr>
          </a:lstStyle>
          <a:p>
            <a:endParaRPr lang="en-US" altLang="zh-CN"/>
          </a:p>
        </p:txBody>
      </p:sp>
      <p:sp>
        <p:nvSpPr>
          <p:cNvPr id="7" name="幻灯片编号占位符 6"/>
          <p:cNvSpPr>
            <a:spLocks noGrp="1"/>
          </p:cNvSpPr>
          <p:nvPr>
            <p:ph type="sldNum" sz="quarter" idx="12"/>
          </p:nvPr>
        </p:nvSpPr>
        <p:spPr/>
        <p:txBody>
          <a:bodyPr/>
          <a:lstStyle>
            <a:lvl1pPr>
              <a:defRPr/>
            </a:lvl1pPr>
          </a:lstStyle>
          <a:p>
            <a:fld id="{A9EA236F-C8FF-9A42-B20B-5B5353BD22C4}" type="slidenum">
              <a:rPr lang="en-US" altLang="zh-CN"/>
              <a:pPr/>
              <a:t>‹#›</a:t>
            </a:fld>
            <a:endParaRPr lang="en-US" altLang="zh-CN"/>
          </a:p>
        </p:txBody>
      </p:sp>
    </p:spTree>
    <p:extLst>
      <p:ext uri="{BB962C8B-B14F-4D97-AF65-F5344CB8AC3E}">
        <p14:creationId xmlns:p14="http://schemas.microsoft.com/office/powerpoint/2010/main" xmlns="" val="2928718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7" name="日期占位符 6"/>
          <p:cNvSpPr>
            <a:spLocks noGrp="1"/>
          </p:cNvSpPr>
          <p:nvPr>
            <p:ph type="dt" sz="half" idx="10"/>
          </p:nvPr>
        </p:nvSpPr>
        <p:spPr/>
        <p:txBody>
          <a:bodyPr/>
          <a:lstStyle>
            <a:lvl1pPr>
              <a:defRPr/>
            </a:lvl1pPr>
          </a:lstStyle>
          <a:p>
            <a:endParaRPr lang="en-US" altLang="zh-CN"/>
          </a:p>
        </p:txBody>
      </p:sp>
      <p:sp>
        <p:nvSpPr>
          <p:cNvPr id="8" name="页脚占位符 7"/>
          <p:cNvSpPr>
            <a:spLocks noGrp="1"/>
          </p:cNvSpPr>
          <p:nvPr>
            <p:ph type="ftr" sz="quarter" idx="11"/>
          </p:nvPr>
        </p:nvSpPr>
        <p:spPr/>
        <p:txBody>
          <a:bodyPr/>
          <a:lstStyle>
            <a:lvl1pPr>
              <a:defRPr/>
            </a:lvl1pPr>
          </a:lstStyle>
          <a:p>
            <a:endParaRPr lang="en-US" altLang="zh-CN"/>
          </a:p>
        </p:txBody>
      </p:sp>
      <p:sp>
        <p:nvSpPr>
          <p:cNvPr id="9" name="幻灯片编号占位符 8"/>
          <p:cNvSpPr>
            <a:spLocks noGrp="1"/>
          </p:cNvSpPr>
          <p:nvPr>
            <p:ph type="sldNum" sz="quarter" idx="12"/>
          </p:nvPr>
        </p:nvSpPr>
        <p:spPr/>
        <p:txBody>
          <a:bodyPr/>
          <a:lstStyle>
            <a:lvl1pPr>
              <a:defRPr/>
            </a:lvl1pPr>
          </a:lstStyle>
          <a:p>
            <a:fld id="{DB24D68C-A51E-8441-943B-DA00D09BA16F}" type="slidenum">
              <a:rPr lang="en-US" altLang="zh-CN"/>
              <a:pPr/>
              <a:t>‹#›</a:t>
            </a:fld>
            <a:endParaRPr lang="en-US" altLang="zh-CN"/>
          </a:p>
        </p:txBody>
      </p:sp>
    </p:spTree>
    <p:extLst>
      <p:ext uri="{BB962C8B-B14F-4D97-AF65-F5344CB8AC3E}">
        <p14:creationId xmlns:p14="http://schemas.microsoft.com/office/powerpoint/2010/main" xmlns="" val="2489892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a:defRPr/>
            </a:lvl1pPr>
          </a:lstStyle>
          <a:p>
            <a:endParaRPr lang="en-US" altLang="zh-CN"/>
          </a:p>
        </p:txBody>
      </p:sp>
      <p:sp>
        <p:nvSpPr>
          <p:cNvPr id="4" name="页脚占位符 3"/>
          <p:cNvSpPr>
            <a:spLocks noGrp="1"/>
          </p:cNvSpPr>
          <p:nvPr>
            <p:ph type="ftr" sz="quarter" idx="11"/>
          </p:nvPr>
        </p:nvSpPr>
        <p:spPr/>
        <p:txBody>
          <a:bodyPr/>
          <a:lstStyle>
            <a:lvl1pPr>
              <a:defRPr/>
            </a:lvl1pPr>
          </a:lstStyle>
          <a:p>
            <a:endParaRPr lang="en-US" altLang="zh-CN"/>
          </a:p>
        </p:txBody>
      </p:sp>
      <p:sp>
        <p:nvSpPr>
          <p:cNvPr id="5" name="幻灯片编号占位符 4"/>
          <p:cNvSpPr>
            <a:spLocks noGrp="1"/>
          </p:cNvSpPr>
          <p:nvPr>
            <p:ph type="sldNum" sz="quarter" idx="12"/>
          </p:nvPr>
        </p:nvSpPr>
        <p:spPr/>
        <p:txBody>
          <a:bodyPr/>
          <a:lstStyle>
            <a:lvl1pPr>
              <a:defRPr/>
            </a:lvl1pPr>
          </a:lstStyle>
          <a:p>
            <a:fld id="{1999DF7C-E50A-3740-A5D8-2A128C760866}" type="slidenum">
              <a:rPr lang="en-US" altLang="zh-CN"/>
              <a:pPr/>
              <a:t>‹#›</a:t>
            </a:fld>
            <a:endParaRPr lang="en-US" altLang="zh-CN"/>
          </a:p>
        </p:txBody>
      </p:sp>
    </p:spTree>
    <p:extLst>
      <p:ext uri="{BB962C8B-B14F-4D97-AF65-F5344CB8AC3E}">
        <p14:creationId xmlns:p14="http://schemas.microsoft.com/office/powerpoint/2010/main" xmlns="" val="4129149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vl1pPr>
          </a:lstStyle>
          <a:p>
            <a:endParaRPr lang="en-US" altLang="zh-CN"/>
          </a:p>
        </p:txBody>
      </p:sp>
      <p:sp>
        <p:nvSpPr>
          <p:cNvPr id="3" name="页脚占位符 2"/>
          <p:cNvSpPr>
            <a:spLocks noGrp="1"/>
          </p:cNvSpPr>
          <p:nvPr>
            <p:ph type="ftr" sz="quarter" idx="11"/>
          </p:nvPr>
        </p:nvSpPr>
        <p:spPr/>
        <p:txBody>
          <a:bodyPr/>
          <a:lstStyle>
            <a:lvl1pPr>
              <a:defRPr/>
            </a:lvl1pPr>
          </a:lstStyle>
          <a:p>
            <a:endParaRPr lang="en-US" altLang="zh-CN"/>
          </a:p>
        </p:txBody>
      </p:sp>
      <p:sp>
        <p:nvSpPr>
          <p:cNvPr id="4" name="幻灯片编号占位符 3"/>
          <p:cNvSpPr>
            <a:spLocks noGrp="1"/>
          </p:cNvSpPr>
          <p:nvPr>
            <p:ph type="sldNum" sz="quarter" idx="12"/>
          </p:nvPr>
        </p:nvSpPr>
        <p:spPr/>
        <p:txBody>
          <a:bodyPr/>
          <a:lstStyle>
            <a:lvl1pPr>
              <a:defRPr/>
            </a:lvl1pPr>
          </a:lstStyle>
          <a:p>
            <a:fld id="{42B00071-B0B9-8246-99CB-F28C2B400AAF}" type="slidenum">
              <a:rPr lang="en-US" altLang="zh-CN"/>
              <a:pPr/>
              <a:t>‹#›</a:t>
            </a:fld>
            <a:endParaRPr lang="en-US" altLang="zh-CN"/>
          </a:p>
        </p:txBody>
      </p:sp>
    </p:spTree>
    <p:extLst>
      <p:ext uri="{BB962C8B-B14F-4D97-AF65-F5344CB8AC3E}">
        <p14:creationId xmlns:p14="http://schemas.microsoft.com/office/powerpoint/2010/main" xmlns="" val="1909853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endParaRPr lang="en-US" altLang="zh-CN"/>
          </a:p>
        </p:txBody>
      </p:sp>
      <p:sp>
        <p:nvSpPr>
          <p:cNvPr id="6" name="页脚占位符 5"/>
          <p:cNvSpPr>
            <a:spLocks noGrp="1"/>
          </p:cNvSpPr>
          <p:nvPr>
            <p:ph type="ftr" sz="quarter" idx="11"/>
          </p:nvPr>
        </p:nvSpPr>
        <p:spPr/>
        <p:txBody>
          <a:bodyPr/>
          <a:lstStyle>
            <a:lvl1pPr>
              <a:defRPr/>
            </a:lvl1pPr>
          </a:lstStyle>
          <a:p>
            <a:endParaRPr lang="en-US" altLang="zh-CN"/>
          </a:p>
        </p:txBody>
      </p:sp>
      <p:sp>
        <p:nvSpPr>
          <p:cNvPr id="7" name="幻灯片编号占位符 6"/>
          <p:cNvSpPr>
            <a:spLocks noGrp="1"/>
          </p:cNvSpPr>
          <p:nvPr>
            <p:ph type="sldNum" sz="quarter" idx="12"/>
          </p:nvPr>
        </p:nvSpPr>
        <p:spPr/>
        <p:txBody>
          <a:bodyPr/>
          <a:lstStyle>
            <a:lvl1pPr>
              <a:defRPr/>
            </a:lvl1pPr>
          </a:lstStyle>
          <a:p>
            <a:fld id="{2485D0C6-8A8C-8D40-A6AB-F18B2FACDB62}" type="slidenum">
              <a:rPr lang="en-US" altLang="zh-CN"/>
              <a:pPr/>
              <a:t>‹#›</a:t>
            </a:fld>
            <a:endParaRPr lang="en-US" altLang="zh-CN"/>
          </a:p>
        </p:txBody>
      </p:sp>
    </p:spTree>
    <p:extLst>
      <p:ext uri="{BB962C8B-B14F-4D97-AF65-F5344CB8AC3E}">
        <p14:creationId xmlns:p14="http://schemas.microsoft.com/office/powerpoint/2010/main" xmlns="" val="782853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endParaRPr lang="en-US" altLang="zh-CN"/>
          </a:p>
        </p:txBody>
      </p:sp>
      <p:sp>
        <p:nvSpPr>
          <p:cNvPr id="6" name="页脚占位符 5"/>
          <p:cNvSpPr>
            <a:spLocks noGrp="1"/>
          </p:cNvSpPr>
          <p:nvPr>
            <p:ph type="ftr" sz="quarter" idx="11"/>
          </p:nvPr>
        </p:nvSpPr>
        <p:spPr/>
        <p:txBody>
          <a:bodyPr/>
          <a:lstStyle>
            <a:lvl1pPr>
              <a:defRPr/>
            </a:lvl1pPr>
          </a:lstStyle>
          <a:p>
            <a:endParaRPr lang="en-US" altLang="zh-CN"/>
          </a:p>
        </p:txBody>
      </p:sp>
      <p:sp>
        <p:nvSpPr>
          <p:cNvPr id="7" name="幻灯片编号占位符 6"/>
          <p:cNvSpPr>
            <a:spLocks noGrp="1"/>
          </p:cNvSpPr>
          <p:nvPr>
            <p:ph type="sldNum" sz="quarter" idx="12"/>
          </p:nvPr>
        </p:nvSpPr>
        <p:spPr/>
        <p:txBody>
          <a:bodyPr/>
          <a:lstStyle>
            <a:lvl1pPr>
              <a:defRPr/>
            </a:lvl1pPr>
          </a:lstStyle>
          <a:p>
            <a:fld id="{FACA9CDF-6D09-5A44-90C5-57498AEF8478}" type="slidenum">
              <a:rPr lang="en-US" altLang="zh-CN"/>
              <a:pPr/>
              <a:t>‹#›</a:t>
            </a:fld>
            <a:endParaRPr lang="en-US" altLang="zh-CN"/>
          </a:p>
        </p:txBody>
      </p:sp>
    </p:spTree>
    <p:extLst>
      <p:ext uri="{BB962C8B-B14F-4D97-AF65-F5344CB8AC3E}">
        <p14:creationId xmlns:p14="http://schemas.microsoft.com/office/powerpoint/2010/main" xmlns="" val="1539979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bwMode="auto">
          <a:xfrm>
            <a:off x="574675" y="304800"/>
            <a:ext cx="8001000" cy="1216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p>
            <a:pPr lvl="0"/>
            <a:r>
              <a:rPr lang="en-US" altLang="zh-CN"/>
              <a:t>Click to edit Master title style</a:t>
            </a:r>
          </a:p>
        </p:txBody>
      </p:sp>
      <p:sp>
        <p:nvSpPr>
          <p:cNvPr id="43011" name="Rectangle 3"/>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43012" name="AutoShape 4"/>
          <p:cNvSpPr>
            <a:spLocks noChangeArrowheads="1"/>
          </p:cNvSpPr>
          <p:nvPr/>
        </p:nvSpPr>
        <p:spPr bwMode="auto">
          <a:xfrm>
            <a:off x="609600" y="1566863"/>
            <a:ext cx="7958138" cy="109537"/>
          </a:xfrm>
          <a:custGeom>
            <a:avLst/>
            <a:gdLst>
              <a:gd name="G0" fmla="+- 585 0 0"/>
              <a:gd name="T0" fmla="*/ 0 w 1000"/>
              <a:gd name="T1" fmla="*/ 0 h 1000"/>
              <a:gd name="T2" fmla="*/ 585 w 1000"/>
              <a:gd name="T3" fmla="*/ 0 h 1000"/>
              <a:gd name="T4" fmla="*/ 585 w 1000"/>
              <a:gd name="T5" fmla="*/ 1000 h 1000"/>
              <a:gd name="T6" fmla="*/ 0 w 1000"/>
              <a:gd name="T7" fmla="*/ 1000 h 1000"/>
              <a:gd name="T8" fmla="*/ 0 w 1000"/>
              <a:gd name="T9" fmla="*/ 0 h 1000"/>
              <a:gd name="T10" fmla="*/ 1000 w 1000"/>
              <a:gd name="T11" fmla="*/ 0 h 1000"/>
            </a:gdLst>
            <a:ahLst/>
            <a:cxnLst>
              <a:cxn ang="0">
                <a:pos x="T0" y="T1"/>
              </a:cxn>
              <a:cxn ang="0">
                <a:pos x="T2" y="T3"/>
              </a:cxn>
              <a:cxn ang="0">
                <a:pos x="T4" y="T5"/>
              </a:cxn>
              <a:cxn ang="0">
                <a:pos x="T6" y="T7"/>
              </a:cxn>
              <a:cxn ang="0">
                <a:pos x="T8" y="T9"/>
              </a:cxn>
              <a:cxn ang="0">
                <a:pos x="T10" y="T11"/>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algn="l"/>
            <a:endParaRPr lang="en-US" sz="2400">
              <a:latin typeface="Times New Roman" charset="0"/>
            </a:endParaRPr>
          </a:p>
        </p:txBody>
      </p:sp>
      <p:sp>
        <p:nvSpPr>
          <p:cNvPr id="43014"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zh-CN"/>
          </a:p>
        </p:txBody>
      </p:sp>
      <p:sp>
        <p:nvSpPr>
          <p:cNvPr id="43015"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200"/>
            </a:lvl1pPr>
          </a:lstStyle>
          <a:p>
            <a:endParaRPr lang="en-US" altLang="zh-CN"/>
          </a:p>
        </p:txBody>
      </p:sp>
      <p:sp>
        <p:nvSpPr>
          <p:cNvPr id="43016"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200"/>
            </a:lvl1pPr>
          </a:lstStyle>
          <a:p>
            <a:fld id="{0749FE84-80D5-E146-9480-F1E3784A7564}" type="slidenum">
              <a:rPr lang="en-US" altLang="zh-CN"/>
              <a:pPr/>
              <a:t>‹#›</a:t>
            </a:fld>
            <a:endParaRPr lang="en-US" altLang="zh-CN"/>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timing>
    <p:tnLst>
      <p:par>
        <p:cTn id="1" dur="indefinite" restart="never" nodeType="tmRoot"/>
      </p:par>
    </p:tnLst>
  </p:timing>
  <p:txStyles>
    <p:titleStyle>
      <a:lvl1pPr algn="l" rtl="0" fontAlgn="base">
        <a:spcBef>
          <a:spcPct val="0"/>
        </a:spcBef>
        <a:spcAft>
          <a:spcPct val="0"/>
        </a:spcAft>
        <a:defRPr sz="3800">
          <a:solidFill>
            <a:srgbClr val="CC0000"/>
          </a:solidFill>
          <a:latin typeface="+mj-lt"/>
          <a:ea typeface="+mj-ea"/>
          <a:cs typeface="+mj-cs"/>
        </a:defRPr>
      </a:lvl1pPr>
      <a:lvl2pPr algn="l" rtl="0" fontAlgn="base">
        <a:spcBef>
          <a:spcPct val="0"/>
        </a:spcBef>
        <a:spcAft>
          <a:spcPct val="0"/>
        </a:spcAft>
        <a:defRPr sz="3800">
          <a:solidFill>
            <a:srgbClr val="CC0000"/>
          </a:solidFill>
          <a:latin typeface="Verdana" charset="0"/>
          <a:ea typeface="宋体" charset="0"/>
          <a:cs typeface="宋体" charset="0"/>
        </a:defRPr>
      </a:lvl2pPr>
      <a:lvl3pPr algn="l" rtl="0" fontAlgn="base">
        <a:spcBef>
          <a:spcPct val="0"/>
        </a:spcBef>
        <a:spcAft>
          <a:spcPct val="0"/>
        </a:spcAft>
        <a:defRPr sz="3800">
          <a:solidFill>
            <a:srgbClr val="CC0000"/>
          </a:solidFill>
          <a:latin typeface="Verdana" charset="0"/>
          <a:ea typeface="宋体" charset="0"/>
          <a:cs typeface="宋体" charset="0"/>
        </a:defRPr>
      </a:lvl3pPr>
      <a:lvl4pPr algn="l" rtl="0" fontAlgn="base">
        <a:spcBef>
          <a:spcPct val="0"/>
        </a:spcBef>
        <a:spcAft>
          <a:spcPct val="0"/>
        </a:spcAft>
        <a:defRPr sz="3800">
          <a:solidFill>
            <a:srgbClr val="CC0000"/>
          </a:solidFill>
          <a:latin typeface="Verdana" charset="0"/>
          <a:ea typeface="宋体" charset="0"/>
          <a:cs typeface="宋体" charset="0"/>
        </a:defRPr>
      </a:lvl4pPr>
      <a:lvl5pPr algn="l" rtl="0" fontAlgn="base">
        <a:spcBef>
          <a:spcPct val="0"/>
        </a:spcBef>
        <a:spcAft>
          <a:spcPct val="0"/>
        </a:spcAft>
        <a:defRPr sz="3800">
          <a:solidFill>
            <a:srgbClr val="CC0000"/>
          </a:solidFill>
          <a:latin typeface="Verdana" charset="0"/>
          <a:ea typeface="宋体" charset="0"/>
          <a:cs typeface="宋体" charset="0"/>
        </a:defRPr>
      </a:lvl5pPr>
      <a:lvl6pPr marL="457200" algn="l" rtl="0" fontAlgn="base">
        <a:spcBef>
          <a:spcPct val="0"/>
        </a:spcBef>
        <a:spcAft>
          <a:spcPct val="0"/>
        </a:spcAft>
        <a:defRPr sz="3800">
          <a:solidFill>
            <a:srgbClr val="CC0000"/>
          </a:solidFill>
          <a:latin typeface="Verdana" charset="0"/>
          <a:ea typeface="宋体" charset="0"/>
          <a:cs typeface="宋体" charset="0"/>
        </a:defRPr>
      </a:lvl6pPr>
      <a:lvl7pPr marL="914400" algn="l" rtl="0" fontAlgn="base">
        <a:spcBef>
          <a:spcPct val="0"/>
        </a:spcBef>
        <a:spcAft>
          <a:spcPct val="0"/>
        </a:spcAft>
        <a:defRPr sz="3800">
          <a:solidFill>
            <a:srgbClr val="CC0000"/>
          </a:solidFill>
          <a:latin typeface="Verdana" charset="0"/>
          <a:ea typeface="宋体" charset="0"/>
          <a:cs typeface="宋体" charset="0"/>
        </a:defRPr>
      </a:lvl7pPr>
      <a:lvl8pPr marL="1371600" algn="l" rtl="0" fontAlgn="base">
        <a:spcBef>
          <a:spcPct val="0"/>
        </a:spcBef>
        <a:spcAft>
          <a:spcPct val="0"/>
        </a:spcAft>
        <a:defRPr sz="3800">
          <a:solidFill>
            <a:srgbClr val="CC0000"/>
          </a:solidFill>
          <a:latin typeface="Verdana" charset="0"/>
          <a:ea typeface="宋体" charset="0"/>
          <a:cs typeface="宋体" charset="0"/>
        </a:defRPr>
      </a:lvl8pPr>
      <a:lvl9pPr marL="1828800" algn="l" rtl="0" fontAlgn="base">
        <a:spcBef>
          <a:spcPct val="0"/>
        </a:spcBef>
        <a:spcAft>
          <a:spcPct val="0"/>
        </a:spcAft>
        <a:defRPr sz="3800">
          <a:solidFill>
            <a:srgbClr val="CC0000"/>
          </a:solidFill>
          <a:latin typeface="Verdana" charset="0"/>
          <a:ea typeface="宋体" charset="0"/>
          <a:cs typeface="宋体" charset="0"/>
        </a:defRPr>
      </a:lvl9pPr>
    </p:titleStyle>
    <p:bodyStyle>
      <a:lvl1pPr marL="469900" indent="-469900" algn="l" rtl="0" fontAlgn="base">
        <a:spcBef>
          <a:spcPct val="20000"/>
        </a:spcBef>
        <a:spcAft>
          <a:spcPct val="0"/>
        </a:spcAft>
        <a:buClr>
          <a:schemeClr val="accent2"/>
        </a:buClr>
        <a:buFont typeface="Wingdings" charset="0"/>
        <a:buChar char="o"/>
        <a:defRPr sz="3000">
          <a:solidFill>
            <a:srgbClr val="1717B7"/>
          </a:solidFill>
          <a:latin typeface="+mn-lt"/>
          <a:ea typeface="+mn-ea"/>
          <a:cs typeface="+mn-cs"/>
        </a:defRPr>
      </a:lvl1pPr>
      <a:lvl2pPr marL="908050" indent="-436563" algn="l" rtl="0" fontAlgn="base">
        <a:spcBef>
          <a:spcPct val="20000"/>
        </a:spcBef>
        <a:spcAft>
          <a:spcPct val="0"/>
        </a:spcAft>
        <a:buClr>
          <a:schemeClr val="accent2"/>
        </a:buClr>
        <a:buFont typeface="Wingdings" charset="0"/>
        <a:buChar char="n"/>
        <a:defRPr sz="2600">
          <a:solidFill>
            <a:schemeClr val="tx1"/>
          </a:solidFill>
          <a:latin typeface="+mn-lt"/>
          <a:ea typeface="+mn-ea"/>
        </a:defRPr>
      </a:lvl2pPr>
      <a:lvl3pPr marL="1304925" indent="-395288" algn="l" rtl="0" fontAlgn="base">
        <a:spcBef>
          <a:spcPct val="20000"/>
        </a:spcBef>
        <a:spcAft>
          <a:spcPct val="0"/>
        </a:spcAft>
        <a:buClr>
          <a:schemeClr val="accent2"/>
        </a:buClr>
        <a:buFont typeface="Wingdings" charset="0"/>
        <a:buChar char="o"/>
        <a:defRPr sz="2300">
          <a:solidFill>
            <a:schemeClr val="tx1"/>
          </a:solidFill>
          <a:latin typeface="+mn-lt"/>
          <a:ea typeface="+mn-ea"/>
        </a:defRPr>
      </a:lvl3pPr>
      <a:lvl4pPr marL="1693863" indent="-387350" algn="l" rtl="0" fontAlgn="base">
        <a:spcBef>
          <a:spcPct val="20000"/>
        </a:spcBef>
        <a:spcAft>
          <a:spcPct val="0"/>
        </a:spcAft>
        <a:buClr>
          <a:schemeClr val="accent2"/>
        </a:buClr>
        <a:buFont typeface="Wingdings" charset="0"/>
        <a:buChar char="n"/>
        <a:defRPr sz="2000">
          <a:solidFill>
            <a:schemeClr val="tx1"/>
          </a:solidFill>
          <a:latin typeface="+mn-lt"/>
          <a:ea typeface="+mn-ea"/>
        </a:defRPr>
      </a:lvl4pPr>
      <a:lvl5pPr marL="2093913" indent="-398463" algn="l" rtl="0" fontAlgn="base">
        <a:spcBef>
          <a:spcPct val="25000"/>
        </a:spcBef>
        <a:spcAft>
          <a:spcPct val="0"/>
        </a:spcAft>
        <a:buClr>
          <a:schemeClr val="accent2"/>
        </a:buClr>
        <a:buFont typeface="Wingdings" charset="0"/>
        <a:buChar char="§"/>
        <a:defRPr sz="2000">
          <a:solidFill>
            <a:schemeClr val="tx1"/>
          </a:solidFill>
          <a:latin typeface="+mn-lt"/>
          <a:ea typeface="+mn-ea"/>
        </a:defRPr>
      </a:lvl5pPr>
      <a:lvl6pPr marL="2551113" indent="-398463" algn="l" rtl="0" fontAlgn="base">
        <a:spcBef>
          <a:spcPct val="25000"/>
        </a:spcBef>
        <a:spcAft>
          <a:spcPct val="0"/>
        </a:spcAft>
        <a:buClr>
          <a:schemeClr val="accent2"/>
        </a:buClr>
        <a:buFont typeface="Wingdings" charset="0"/>
        <a:buChar char="§"/>
        <a:defRPr sz="2000">
          <a:solidFill>
            <a:schemeClr val="tx1"/>
          </a:solidFill>
          <a:latin typeface="+mn-lt"/>
          <a:ea typeface="+mn-ea"/>
        </a:defRPr>
      </a:lvl6pPr>
      <a:lvl7pPr marL="3008313" indent="-398463" algn="l" rtl="0" fontAlgn="base">
        <a:spcBef>
          <a:spcPct val="25000"/>
        </a:spcBef>
        <a:spcAft>
          <a:spcPct val="0"/>
        </a:spcAft>
        <a:buClr>
          <a:schemeClr val="accent2"/>
        </a:buClr>
        <a:buFont typeface="Wingdings" charset="0"/>
        <a:buChar char="§"/>
        <a:defRPr sz="2000">
          <a:solidFill>
            <a:schemeClr val="tx1"/>
          </a:solidFill>
          <a:latin typeface="+mn-lt"/>
          <a:ea typeface="+mn-ea"/>
        </a:defRPr>
      </a:lvl7pPr>
      <a:lvl8pPr marL="3465513" indent="-398463" algn="l" rtl="0" fontAlgn="base">
        <a:spcBef>
          <a:spcPct val="25000"/>
        </a:spcBef>
        <a:spcAft>
          <a:spcPct val="0"/>
        </a:spcAft>
        <a:buClr>
          <a:schemeClr val="accent2"/>
        </a:buClr>
        <a:buFont typeface="Wingdings" charset="0"/>
        <a:buChar char="§"/>
        <a:defRPr sz="2000">
          <a:solidFill>
            <a:schemeClr val="tx1"/>
          </a:solidFill>
          <a:latin typeface="+mn-lt"/>
          <a:ea typeface="+mn-ea"/>
        </a:defRPr>
      </a:lvl8pPr>
      <a:lvl9pPr marL="3922713" indent="-398463" algn="l" rtl="0" fontAlgn="base">
        <a:spcBef>
          <a:spcPct val="25000"/>
        </a:spcBef>
        <a:spcAft>
          <a:spcPct val="0"/>
        </a:spcAft>
        <a:buClr>
          <a:schemeClr val="accent2"/>
        </a:buClr>
        <a:buFont typeface="Wingdings" charset="0"/>
        <a:buChar char="§"/>
        <a:defRPr sz="2000">
          <a:solidFill>
            <a:schemeClr val="tx1"/>
          </a:solidFill>
          <a:latin typeface="+mn-lt"/>
          <a:ea typeface="+mn-ea"/>
        </a:defRPr>
      </a:lvl9pPr>
    </p:bodyStyle>
    <p:otherStyle>
      <a:defPPr>
        <a:defRPr lang="zh-CN"/>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hyperlink" Target="http://citeseer.ist.psu.edu/zobel95finding.html" TargetMode="External"/><Relationship Id="rId2" Type="http://schemas.openxmlformats.org/officeDocument/2006/relationships/notesSlide" Target="../notesSlides/notesSlide31.xml"/><Relationship Id="rId1" Type="http://schemas.openxmlformats.org/officeDocument/2006/relationships/slideLayout" Target="../slideLayouts/slideLayout7.xml"/><Relationship Id="rId4" Type="http://schemas.openxmlformats.org/officeDocument/2006/relationships/hyperlink" Target="http://citeseer.ist.psu.edu/179155.html"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norvig.com/spell-correct.html" TargetMode="External"/><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hyperlink" Target="http://www.cad.zju.edu.cn/home/smgao/I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250825" y="1412875"/>
            <a:ext cx="8458200" cy="881063"/>
          </a:xfrm>
        </p:spPr>
        <p:txBody>
          <a:bodyPr/>
          <a:lstStyle/>
          <a:p>
            <a:pPr eaLnBrk="1" hangingPunct="1"/>
            <a:r>
              <a:rPr lang="en-US" altLang="zh-CN" sz="4800" b="1" dirty="0" smtClean="0"/>
              <a:t> </a:t>
            </a:r>
            <a:r>
              <a:rPr lang="zh-CN" altLang="en-US" sz="5400" b="1" dirty="0" smtClean="0">
                <a:solidFill>
                  <a:schemeClr val="tx1"/>
                </a:solidFill>
                <a:latin typeface="华文新魏" pitchFamily="2" charset="-122"/>
                <a:ea typeface="华文新魏" pitchFamily="2" charset="-122"/>
                <a:cs typeface="+mn-cs"/>
              </a:rPr>
              <a:t>信息检索与</a:t>
            </a:r>
            <a:r>
              <a:rPr lang="en-US" altLang="zh-CN" sz="5400" b="1" dirty="0" smtClean="0">
                <a:solidFill>
                  <a:schemeClr val="tx1"/>
                </a:solidFill>
                <a:latin typeface="华文新魏" pitchFamily="2" charset="-122"/>
                <a:ea typeface="华文新魏" pitchFamily="2" charset="-122"/>
                <a:cs typeface="+mn-cs"/>
              </a:rPr>
              <a:t>Web</a:t>
            </a:r>
            <a:r>
              <a:rPr lang="zh-CN" altLang="en-US" sz="5400" b="1" dirty="0" smtClean="0">
                <a:solidFill>
                  <a:schemeClr val="tx1"/>
                </a:solidFill>
                <a:latin typeface="华文新魏" pitchFamily="2" charset="-122"/>
                <a:ea typeface="华文新魏" pitchFamily="2" charset="-122"/>
                <a:cs typeface="+mn-cs"/>
              </a:rPr>
              <a:t>搜索</a:t>
            </a:r>
            <a:endParaRPr lang="zh-CN" altLang="en-US" sz="4800" b="1" dirty="0" smtClean="0">
              <a:solidFill>
                <a:schemeClr val="tx1"/>
              </a:solidFill>
              <a:latin typeface="华文新魏" pitchFamily="2" charset="-122"/>
              <a:ea typeface="华文新魏" pitchFamily="2" charset="-122"/>
              <a:cs typeface="+mn-cs"/>
            </a:endParaRPr>
          </a:p>
        </p:txBody>
      </p:sp>
      <p:sp>
        <p:nvSpPr>
          <p:cNvPr id="12291" name="Rectangle 3"/>
          <p:cNvSpPr>
            <a:spLocks noGrp="1" noChangeArrowheads="1"/>
          </p:cNvSpPr>
          <p:nvPr>
            <p:ph type="subTitle" idx="1"/>
          </p:nvPr>
        </p:nvSpPr>
        <p:spPr>
          <a:xfrm>
            <a:off x="714348" y="2714620"/>
            <a:ext cx="7696200" cy="2928958"/>
          </a:xfrm>
        </p:spPr>
        <p:txBody>
          <a:bodyPr/>
          <a:lstStyle/>
          <a:p>
            <a:pPr algn="ctr" eaLnBrk="1" hangingPunct="1">
              <a:lnSpc>
                <a:spcPct val="80000"/>
              </a:lnSpc>
            </a:pPr>
            <a:r>
              <a:rPr lang="en-US" altLang="zh-CN" sz="2000" b="1" dirty="0" smtClean="0">
                <a:solidFill>
                  <a:srgbClr val="C00000"/>
                </a:solidFill>
                <a:latin typeface="Times New Roman" pitchFamily="18" charset="0"/>
                <a:ea typeface="-소망B"/>
                <a:cs typeface="-소망B"/>
              </a:rPr>
              <a:t> </a:t>
            </a:r>
            <a:endParaRPr lang="en-US" altLang="zh-CN" sz="2400" b="1" dirty="0" smtClean="0">
              <a:solidFill>
                <a:srgbClr val="C00000"/>
              </a:solidFill>
              <a:latin typeface="新宋体" pitchFamily="49" charset="-122"/>
              <a:ea typeface="新宋体" pitchFamily="49" charset="-122"/>
            </a:endParaRPr>
          </a:p>
          <a:p>
            <a:pPr algn="ctr"/>
            <a:r>
              <a:rPr lang="zh-CN" altLang="en-US" sz="4000" b="1" dirty="0" smtClean="0">
                <a:solidFill>
                  <a:srgbClr val="C00000"/>
                </a:solidFill>
                <a:latin typeface="华文中宋" pitchFamily="2" charset="-122"/>
                <a:ea typeface="华文中宋" pitchFamily="2" charset="-122"/>
              </a:rPr>
              <a:t>第</a:t>
            </a:r>
            <a:r>
              <a:rPr lang="en-US" altLang="zh-CN" sz="4000" b="1" dirty="0" smtClean="0">
                <a:solidFill>
                  <a:srgbClr val="C00000"/>
                </a:solidFill>
                <a:latin typeface="华文中宋" pitchFamily="2" charset="-122"/>
                <a:ea typeface="华文中宋" pitchFamily="2" charset="-122"/>
              </a:rPr>
              <a:t>4</a:t>
            </a:r>
            <a:r>
              <a:rPr lang="zh-CN" altLang="en-US" sz="4000" b="1" dirty="0" smtClean="0">
                <a:solidFill>
                  <a:srgbClr val="C00000"/>
                </a:solidFill>
                <a:latin typeface="华文中宋" pitchFamily="2" charset="-122"/>
                <a:ea typeface="华文中宋" pitchFamily="2" charset="-122"/>
              </a:rPr>
              <a:t>讲 词典及容错式检索</a:t>
            </a:r>
            <a:endParaRPr lang="en-US" altLang="zh-CN" sz="4000" b="1" dirty="0" smtClean="0">
              <a:solidFill>
                <a:srgbClr val="C00000"/>
              </a:solidFill>
              <a:latin typeface="华文中宋" pitchFamily="2" charset="-122"/>
              <a:ea typeface="华文中宋" pitchFamily="2" charset="-122"/>
            </a:endParaRPr>
          </a:p>
          <a:p>
            <a:pPr algn="ctr"/>
            <a:r>
              <a:rPr lang="en-US" altLang="zh-CN" sz="3200" b="1" dirty="0" smtClean="0">
                <a:solidFill>
                  <a:schemeClr val="tx1"/>
                </a:solidFill>
                <a:latin typeface="华文中宋" pitchFamily="2" charset="-122"/>
                <a:ea typeface="华文中宋" pitchFamily="2" charset="-122"/>
              </a:rPr>
              <a:t>Dictionary and tolerant retrieval</a:t>
            </a:r>
            <a:endParaRPr lang="zh-CN" altLang="en-US" sz="3200" b="1" dirty="0" smtClean="0">
              <a:solidFill>
                <a:schemeClr val="tx1"/>
              </a:solidFill>
              <a:latin typeface="华文中宋" pitchFamily="2" charset="-122"/>
              <a:ea typeface="华文中宋" pitchFamily="2" charset="-122"/>
            </a:endParaRPr>
          </a:p>
          <a:p>
            <a:pPr algn="ctr" eaLnBrk="1" hangingPunct="1">
              <a:lnSpc>
                <a:spcPct val="80000"/>
              </a:lnSpc>
            </a:pPr>
            <a:endParaRPr lang="en-US" altLang="zh-CN" b="1" dirty="0" smtClean="0">
              <a:solidFill>
                <a:schemeClr val="tx2"/>
              </a:solidFill>
              <a:latin typeface="新宋体" pitchFamily="49" charset="-122"/>
              <a:ea typeface="新宋体" pitchFamily="49" charset="-122"/>
            </a:endParaRPr>
          </a:p>
          <a:p>
            <a:pPr algn="ctr" eaLnBrk="1" hangingPunct="1">
              <a:lnSpc>
                <a:spcPct val="80000"/>
              </a:lnSpc>
            </a:pPr>
            <a:r>
              <a:rPr lang="zh-CN" altLang="en-US" sz="2400" b="1" dirty="0" smtClean="0">
                <a:solidFill>
                  <a:schemeClr val="tx2"/>
                </a:solidFill>
                <a:latin typeface="新宋体" pitchFamily="49" charset="-122"/>
                <a:ea typeface="新宋体" pitchFamily="49" charset="-122"/>
              </a:rPr>
              <a:t>授课人：高曙明</a:t>
            </a:r>
            <a:endParaRPr lang="zh-CN" altLang="en-US" sz="2000" dirty="0" smtClean="0">
              <a:solidFill>
                <a:schemeClr val="tx2"/>
              </a:solidFill>
              <a:latin typeface="新宋体" pitchFamily="49" charset="-122"/>
              <a:ea typeface="新宋体" pitchFamily="49" charset="-122"/>
            </a:endParaRPr>
          </a:p>
        </p:txBody>
      </p:sp>
      <p:sp>
        <p:nvSpPr>
          <p:cNvPr id="12292" name="Rectangle 6"/>
          <p:cNvSpPr>
            <a:spLocks noChangeArrowheads="1"/>
          </p:cNvSpPr>
          <p:nvPr/>
        </p:nvSpPr>
        <p:spPr bwMode="auto">
          <a:xfrm>
            <a:off x="838200" y="304800"/>
            <a:ext cx="4724400" cy="366713"/>
          </a:xfrm>
          <a:prstGeom prst="rect">
            <a:avLst/>
          </a:prstGeom>
          <a:noFill/>
          <a:ln w="9525">
            <a:noFill/>
            <a:miter lim="800000"/>
            <a:headEnd/>
            <a:tailEnd/>
          </a:ln>
        </p:spPr>
        <p:txBody>
          <a:bodyPr>
            <a:spAutoFit/>
          </a:bodyPr>
          <a:lstStyle/>
          <a:p>
            <a:r>
              <a:rPr lang="en-US" altLang="zh-CN" sz="1800">
                <a:latin typeface="Arial" pitchFamily="34" charset="0"/>
              </a:rPr>
              <a:t> </a:t>
            </a:r>
          </a:p>
        </p:txBody>
      </p:sp>
      <p:sp>
        <p:nvSpPr>
          <p:cNvPr id="5" name="TextBox 4"/>
          <p:cNvSpPr txBox="1">
            <a:spLocks noChangeArrowheads="1"/>
          </p:cNvSpPr>
          <p:nvPr/>
        </p:nvSpPr>
        <p:spPr bwMode="auto">
          <a:xfrm>
            <a:off x="714348" y="6357958"/>
            <a:ext cx="7286676" cy="276999"/>
          </a:xfrm>
          <a:prstGeom prst="rect">
            <a:avLst/>
          </a:prstGeom>
          <a:noFill/>
          <a:ln w="9525">
            <a:noFill/>
            <a:miter lim="800000"/>
            <a:headEnd/>
            <a:tailEnd/>
          </a:ln>
        </p:spPr>
        <p:txBody>
          <a:bodyPr wrap="square">
            <a:spAutoFit/>
          </a:bodyPr>
          <a:lstStyle/>
          <a:p>
            <a:pPr algn="l"/>
            <a:r>
              <a:rPr lang="zh-CN" altLang="en-US" sz="1200" dirty="0" smtClean="0">
                <a:latin typeface="+mn-ea"/>
                <a:ea typeface="+mn-ea"/>
              </a:rPr>
              <a:t>*改编自“现代信息检索”网上公开课件</a:t>
            </a:r>
            <a:r>
              <a:rPr lang="zh-CN" altLang="en-US" sz="1200" dirty="0" smtClean="0">
                <a:latin typeface="黑体" pitchFamily="49" charset="-122"/>
                <a:ea typeface="黑体" pitchFamily="49" charset="-122"/>
              </a:rPr>
              <a:t>（</a:t>
            </a:r>
            <a:r>
              <a:rPr lang="en-US" altLang="zh-CN" sz="1200" dirty="0" smtClean="0">
                <a:latin typeface="Arial" pitchFamily="34" charset="0"/>
                <a:ea typeface="黑体" pitchFamily="49" charset="-122"/>
                <a:cs typeface="Arial" pitchFamily="34" charset="0"/>
              </a:rPr>
              <a:t>http://ir.ict.ac.cn/~wangbin</a:t>
            </a:r>
            <a:r>
              <a:rPr lang="zh-CN" altLang="en-US" sz="1200" dirty="0" smtClean="0">
                <a:latin typeface="黑体" pitchFamily="49" charset="-122"/>
                <a:ea typeface="黑体" pitchFamily="49" charset="-122"/>
              </a:rPr>
              <a:t>）</a:t>
            </a:r>
            <a:endParaRPr lang="en-US" altLang="zh-CN" sz="1200" dirty="0">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1ADF48F2-5ECC-4DEC-A3D1-BBF588008400}" type="slidenum">
              <a:rPr lang="en-US" altLang="zh-CN" sz="1200">
                <a:solidFill>
                  <a:srgbClr val="898989"/>
                </a:solidFill>
                <a:latin typeface="Calibri" pitchFamily="34"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10</a:t>
            </a:fld>
            <a:endParaRPr lang="en-US" altLang="zh-CN" sz="1200" dirty="0">
              <a:solidFill>
                <a:srgbClr val="898989"/>
              </a:solidFill>
              <a:latin typeface="Calibri" pitchFamily="34" charset="0"/>
              <a:ea typeface="黑体" pitchFamily="49" charset="-122"/>
            </a:endParaRPr>
          </a:p>
        </p:txBody>
      </p:sp>
      <p:sp>
        <p:nvSpPr>
          <p:cNvPr id="84995" name="Text Box 2"/>
          <p:cNvSpPr txBox="1">
            <a:spLocks noChangeArrowheads="1"/>
          </p:cNvSpPr>
          <p:nvPr/>
        </p:nvSpPr>
        <p:spPr bwMode="auto">
          <a:xfrm>
            <a:off x="609348" y="172961"/>
            <a:ext cx="8643938" cy="1403350"/>
          </a:xfrm>
          <a:prstGeom prst="rect">
            <a:avLst/>
          </a:prstGeom>
          <a:noFill/>
          <a:ln w="9525">
            <a:noFill/>
            <a:round/>
            <a:headEnd/>
            <a:tailEnd/>
          </a:ln>
        </p:spPr>
        <p:txBody>
          <a:bodyPr anchor="b"/>
          <a:lstStyle/>
          <a:p>
            <a:pPr algn="l"/>
            <a:r>
              <a:rPr lang="zh-CN" altLang="de-DE" sz="4800" dirty="0" smtClean="0">
                <a:latin typeface="+mj-ea"/>
                <a:ea typeface="+mj-ea"/>
              </a:rPr>
              <a:t>轮</a:t>
            </a:r>
            <a:r>
              <a:rPr lang="zh-CN" altLang="de-DE" sz="4800" dirty="0">
                <a:latin typeface="+mj-ea"/>
                <a:ea typeface="+mj-ea"/>
              </a:rPr>
              <a:t>排</a:t>
            </a:r>
            <a:r>
              <a:rPr lang="zh-CN" altLang="de-DE" sz="4800" dirty="0" smtClean="0">
                <a:latin typeface="+mj-ea"/>
                <a:ea typeface="+mj-ea"/>
              </a:rPr>
              <a:t>索引</a:t>
            </a:r>
            <a:r>
              <a:rPr lang="en-US" altLang="zh-CN" sz="3200" dirty="0" smtClean="0">
                <a:latin typeface="+mn-ea"/>
                <a:ea typeface="+mn-ea"/>
              </a:rPr>
              <a:t>(</a:t>
            </a:r>
            <a:r>
              <a:rPr lang="en-US" altLang="zh-CN" sz="3200" dirty="0" smtClean="0">
                <a:solidFill>
                  <a:srgbClr val="C00000"/>
                </a:solidFill>
                <a:latin typeface="+mn-ea"/>
                <a:ea typeface="+mn-ea"/>
              </a:rPr>
              <a:t>P</a:t>
            </a:r>
            <a:r>
              <a:rPr lang="de-DE" altLang="zh-CN" sz="3200" dirty="0" smtClean="0">
                <a:solidFill>
                  <a:srgbClr val="C00000"/>
                </a:solidFill>
                <a:latin typeface="+mn-ea"/>
                <a:ea typeface="+mn-ea"/>
              </a:rPr>
              <a:t>ermuterm </a:t>
            </a:r>
            <a:r>
              <a:rPr lang="en-US" altLang="zh-CN" sz="3200" dirty="0" smtClean="0">
                <a:solidFill>
                  <a:srgbClr val="C00000"/>
                </a:solidFill>
                <a:latin typeface="+mn-ea"/>
                <a:ea typeface="+mn-ea"/>
              </a:rPr>
              <a:t>index</a:t>
            </a:r>
            <a:r>
              <a:rPr lang="de-DE" altLang="zh-CN" sz="3200" dirty="0" smtClean="0">
                <a:latin typeface="+mn-ea"/>
                <a:ea typeface="+mn-ea"/>
              </a:rPr>
              <a:t>) </a:t>
            </a:r>
            <a:endParaRPr lang="zh-CN" altLang="en-US" sz="3200" dirty="0">
              <a:latin typeface="+mj-ea"/>
              <a:ea typeface="+mj-ea"/>
            </a:endParaRPr>
          </a:p>
        </p:txBody>
      </p:sp>
      <p:sp>
        <p:nvSpPr>
          <p:cNvPr id="84996" name="Text Box 3"/>
          <p:cNvSpPr txBox="1">
            <a:spLocks noChangeArrowheads="1"/>
          </p:cNvSpPr>
          <p:nvPr/>
        </p:nvSpPr>
        <p:spPr bwMode="auto">
          <a:xfrm>
            <a:off x="162083" y="1713220"/>
            <a:ext cx="8481883" cy="4357718"/>
          </a:xfrm>
          <a:prstGeom prst="rect">
            <a:avLst/>
          </a:prstGeom>
          <a:noFill/>
          <a:ln w="9525">
            <a:noFill/>
            <a:round/>
            <a:headEnd/>
            <a:tailEnd/>
          </a:ln>
        </p:spPr>
        <p:txBody>
          <a:bodyPr/>
          <a:lstStyle/>
          <a:p>
            <a:pPr marL="806450" lvl="1" indent="-450850" algn="l">
              <a:spcBef>
                <a:spcPts val="1200"/>
              </a:spcBef>
              <a:buClr>
                <a:srgbClr val="C00000"/>
              </a:buClr>
              <a:buFont typeface="Wingdings" pitchFamily="2" charset="2"/>
              <a:buChar char="o"/>
            </a:pPr>
            <a:r>
              <a:rPr lang="zh-CN" altLang="de-DE" sz="2800" b="1" dirty="0" smtClean="0">
                <a:solidFill>
                  <a:srgbClr val="C00000"/>
                </a:solidFill>
                <a:latin typeface="+mn-ea"/>
                <a:ea typeface="+mn-ea"/>
              </a:rPr>
              <a:t>轮排</a:t>
            </a:r>
            <a:r>
              <a:rPr lang="zh-CN" altLang="en-US" sz="2800" b="1" dirty="0" smtClean="0">
                <a:solidFill>
                  <a:srgbClr val="C00000"/>
                </a:solidFill>
                <a:latin typeface="+mn-ea"/>
                <a:ea typeface="+mn-ea"/>
              </a:rPr>
              <a:t>词汇集：</a:t>
            </a:r>
            <a:r>
              <a:rPr lang="zh-CN" altLang="en-US" sz="2600" dirty="0" smtClean="0">
                <a:latin typeface="+mn-ea"/>
                <a:ea typeface="+mn-ea"/>
              </a:rPr>
              <a:t>将一常规词项旋转后得到的集合</a:t>
            </a:r>
            <a:endParaRPr lang="de-DE" altLang="zh-CN" sz="2600" dirty="0" smtClean="0">
              <a:latin typeface="+mn-ea"/>
              <a:ea typeface="+mn-ea"/>
            </a:endParaRPr>
          </a:p>
          <a:p>
            <a:pPr marL="806450" lvl="1" indent="-450850" algn="l">
              <a:spcBef>
                <a:spcPts val="1200"/>
              </a:spcBef>
              <a:buClr>
                <a:srgbClr val="C00000"/>
              </a:buClr>
              <a:buFont typeface="Wingdings" pitchFamily="2" charset="2"/>
              <a:buChar char="o"/>
            </a:pPr>
            <a:r>
              <a:rPr lang="zh-CN" altLang="en-US" sz="2800" b="1" dirty="0" smtClean="0">
                <a:solidFill>
                  <a:srgbClr val="C00000"/>
                </a:solidFill>
                <a:latin typeface="+mn-ea"/>
                <a:ea typeface="+mn-ea"/>
              </a:rPr>
              <a:t>举例：</a:t>
            </a:r>
            <a:r>
              <a:rPr lang="zh-CN" altLang="en-US" sz="2600" dirty="0" smtClean="0">
                <a:latin typeface="+mn-ea"/>
                <a:ea typeface="+mn-ea"/>
              </a:rPr>
              <a:t>对于</a:t>
            </a:r>
            <a:r>
              <a:rPr lang="zh-CN" altLang="en-US" sz="2600" dirty="0">
                <a:latin typeface="+mn-ea"/>
                <a:ea typeface="+mn-ea"/>
              </a:rPr>
              <a:t>词项</a:t>
            </a:r>
            <a:r>
              <a:rPr lang="en-US" altLang="zh-CN" sz="2600" dirty="0" smtClean="0">
                <a:latin typeface="+mn-ea"/>
                <a:ea typeface="+mn-ea"/>
              </a:rPr>
              <a:t>hello</a:t>
            </a:r>
            <a:r>
              <a:rPr lang="zh-CN" altLang="en-US" sz="2600" dirty="0" smtClean="0">
                <a:latin typeface="+mn-ea"/>
                <a:ea typeface="+mn-ea"/>
              </a:rPr>
              <a:t>，（</a:t>
            </a:r>
            <a:r>
              <a:rPr lang="en-US" altLang="zh-CN" sz="2600" dirty="0" smtClean="0">
                <a:latin typeface="+mn-ea"/>
                <a:ea typeface="+mn-ea"/>
              </a:rPr>
              <a:t>hello</a:t>
            </a:r>
            <a:r>
              <a:rPr lang="en-US" altLang="zh-CN" sz="2600" dirty="0">
                <a:latin typeface="+mn-ea"/>
                <a:ea typeface="+mn-ea"/>
              </a:rPr>
              <a:t>$, </a:t>
            </a:r>
            <a:r>
              <a:rPr lang="en-US" altLang="zh-CN" sz="2600" dirty="0" err="1">
                <a:latin typeface="+mn-ea"/>
                <a:ea typeface="+mn-ea"/>
              </a:rPr>
              <a:t>ello$h</a:t>
            </a:r>
            <a:r>
              <a:rPr lang="en-US" altLang="zh-CN" sz="2600" dirty="0">
                <a:latin typeface="+mn-ea"/>
                <a:ea typeface="+mn-ea"/>
              </a:rPr>
              <a:t>, </a:t>
            </a:r>
            <a:r>
              <a:rPr lang="en-US" altLang="zh-CN" sz="2600" dirty="0" err="1">
                <a:latin typeface="+mn-ea"/>
                <a:ea typeface="+mn-ea"/>
              </a:rPr>
              <a:t>llo$he</a:t>
            </a:r>
            <a:r>
              <a:rPr lang="en-US" altLang="zh-CN" sz="2600" dirty="0">
                <a:latin typeface="+mn-ea"/>
                <a:ea typeface="+mn-ea"/>
              </a:rPr>
              <a:t>, </a:t>
            </a:r>
            <a:r>
              <a:rPr lang="en-US" altLang="zh-CN" sz="2600" dirty="0" err="1">
                <a:latin typeface="+mn-ea"/>
                <a:ea typeface="+mn-ea"/>
              </a:rPr>
              <a:t>lo$hel</a:t>
            </a:r>
            <a:r>
              <a:rPr lang="en-US" altLang="zh-CN" sz="2600" dirty="0">
                <a:latin typeface="+mn-ea"/>
                <a:ea typeface="+mn-ea"/>
              </a:rPr>
              <a:t>, </a:t>
            </a:r>
            <a:r>
              <a:rPr lang="zh-CN" altLang="en-US" sz="2600" dirty="0">
                <a:latin typeface="+mn-ea"/>
                <a:ea typeface="+mn-ea"/>
              </a:rPr>
              <a:t>和 </a:t>
            </a:r>
            <a:r>
              <a:rPr lang="en-US" altLang="zh-CN" sz="2600" dirty="0" err="1">
                <a:latin typeface="+mn-ea"/>
                <a:ea typeface="+mn-ea"/>
              </a:rPr>
              <a:t>o$hell</a:t>
            </a:r>
            <a:r>
              <a:rPr lang="en-US" altLang="zh-CN" sz="2600" dirty="0">
                <a:latin typeface="+mn-ea"/>
                <a:ea typeface="+mn-ea"/>
              </a:rPr>
              <a:t> </a:t>
            </a:r>
            <a:r>
              <a:rPr lang="zh-CN" altLang="en-US" sz="2600" dirty="0" smtClean="0">
                <a:latin typeface="+mn-ea"/>
                <a:ea typeface="+mn-ea"/>
              </a:rPr>
              <a:t>）是其轮排词汇集，</a:t>
            </a:r>
            <a:r>
              <a:rPr lang="zh-CN" altLang="en-US" sz="2600" dirty="0">
                <a:latin typeface="+mn-ea"/>
                <a:ea typeface="+mn-ea"/>
              </a:rPr>
              <a:t>其中</a:t>
            </a:r>
            <a:r>
              <a:rPr lang="en-US" altLang="zh-CN" sz="2600" dirty="0">
                <a:latin typeface="+mn-ea"/>
                <a:ea typeface="+mn-ea"/>
              </a:rPr>
              <a:t> </a:t>
            </a:r>
            <a:r>
              <a:rPr lang="en-US" altLang="zh-CN" sz="2600" dirty="0">
                <a:solidFill>
                  <a:srgbClr val="1717B7"/>
                </a:solidFill>
                <a:latin typeface="+mn-ea"/>
                <a:ea typeface="+mn-ea"/>
              </a:rPr>
              <a:t>$ </a:t>
            </a:r>
            <a:r>
              <a:rPr lang="zh-CN" altLang="en-US" sz="2600" dirty="0">
                <a:solidFill>
                  <a:srgbClr val="1717B7"/>
                </a:solidFill>
                <a:latin typeface="+mn-ea"/>
                <a:ea typeface="+mn-ea"/>
              </a:rPr>
              <a:t>是一个特殊</a:t>
            </a:r>
            <a:r>
              <a:rPr lang="zh-CN" altLang="en-US" sz="2600" dirty="0" smtClean="0">
                <a:solidFill>
                  <a:srgbClr val="1717B7"/>
                </a:solidFill>
                <a:latin typeface="+mn-ea"/>
                <a:ea typeface="+mn-ea"/>
              </a:rPr>
              <a:t>符号，用于标识词项结束</a:t>
            </a:r>
            <a:r>
              <a:rPr lang="zh-CN" altLang="en-US" sz="2600" dirty="0" smtClean="0">
                <a:latin typeface="+mn-ea"/>
                <a:ea typeface="+mn-ea"/>
              </a:rPr>
              <a:t>，每个扩展词都指向原始词项</a:t>
            </a:r>
            <a:endParaRPr lang="en-US" altLang="zh-CN" sz="2600" dirty="0" smtClean="0">
              <a:latin typeface="+mn-ea"/>
              <a:ea typeface="+mn-ea"/>
            </a:endParaRPr>
          </a:p>
          <a:p>
            <a:pPr marL="806450" lvl="1" indent="-450850" algn="l">
              <a:spcBef>
                <a:spcPts val="1200"/>
              </a:spcBef>
              <a:buClr>
                <a:srgbClr val="C00000"/>
              </a:buClr>
              <a:buFont typeface="Wingdings" pitchFamily="2" charset="2"/>
              <a:buChar char="o"/>
            </a:pPr>
            <a:r>
              <a:rPr lang="zh-CN" altLang="en-US" sz="2800" b="1" dirty="0" smtClean="0">
                <a:solidFill>
                  <a:srgbClr val="C00000"/>
                </a:solidFill>
                <a:latin typeface="+mn-ea"/>
                <a:ea typeface="+mn-ea"/>
              </a:rPr>
              <a:t>轮排索引：</a:t>
            </a:r>
            <a:r>
              <a:rPr lang="zh-CN" altLang="en-US" sz="2600" dirty="0" smtClean="0">
                <a:latin typeface="+mn-ea"/>
                <a:ea typeface="+mn-ea"/>
              </a:rPr>
              <a:t>将轮排词汇集加入搜索树形成的词典索引</a:t>
            </a:r>
            <a:endParaRPr lang="en-US" altLang="zh-CN" sz="2600" dirty="0" smtClean="0">
              <a:latin typeface="+mn-ea"/>
              <a:ea typeface="+mn-ea"/>
            </a:endParaRPr>
          </a:p>
          <a:p>
            <a:pPr marL="806450" lvl="1" indent="-450850" algn="l">
              <a:spcBef>
                <a:spcPts val="1200"/>
              </a:spcBef>
              <a:buClr>
                <a:srgbClr val="C00000"/>
              </a:buClr>
              <a:buFont typeface="Wingdings" pitchFamily="2" charset="2"/>
              <a:buChar char="o"/>
            </a:pPr>
            <a:r>
              <a:rPr lang="zh-CN" altLang="en-US" sz="2800" b="1" dirty="0" smtClean="0">
                <a:solidFill>
                  <a:srgbClr val="C00000"/>
                </a:solidFill>
                <a:latin typeface="+mn-ea"/>
                <a:ea typeface="+mn-ea"/>
              </a:rPr>
              <a:t>目的：</a:t>
            </a:r>
            <a:r>
              <a:rPr lang="zh-CN" altLang="en-US" sz="2600" dirty="0" smtClean="0">
                <a:latin typeface="+mn-ea"/>
                <a:ea typeface="+mn-ea"/>
              </a:rPr>
              <a:t>有效地支持一般性通配符查询</a:t>
            </a:r>
            <a:endParaRPr lang="en-US" altLang="zh-CN" sz="2600" dirty="0" smtClean="0">
              <a:latin typeface="+mn-ea"/>
              <a:ea typeface="+mn-ea"/>
            </a:endParaRPr>
          </a:p>
        </p:txBody>
      </p:sp>
      <p:sp>
        <p:nvSpPr>
          <p:cNvPr id="73732"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8" charset="0"/>
              <a:buNone/>
            </a:pPr>
            <a:endParaRPr lang="de-DE" altLang="zh-CN" dirty="0">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1ADF48F2-5ECC-4DEC-A3D1-BBF588008400}" type="slidenum">
              <a:rPr lang="en-US" altLang="zh-CN" sz="1200">
                <a:solidFill>
                  <a:srgbClr val="898989"/>
                </a:solidFill>
                <a:latin typeface="Calibri" pitchFamily="34"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11</a:t>
            </a:fld>
            <a:endParaRPr lang="en-US" altLang="zh-CN" sz="1200" dirty="0">
              <a:solidFill>
                <a:srgbClr val="898989"/>
              </a:solidFill>
              <a:latin typeface="Calibri" pitchFamily="34" charset="0"/>
              <a:ea typeface="黑体" pitchFamily="49" charset="-122"/>
            </a:endParaRPr>
          </a:p>
        </p:txBody>
      </p:sp>
      <p:sp>
        <p:nvSpPr>
          <p:cNvPr id="84995" name="Text Box 2"/>
          <p:cNvSpPr txBox="1">
            <a:spLocks noChangeArrowheads="1"/>
          </p:cNvSpPr>
          <p:nvPr/>
        </p:nvSpPr>
        <p:spPr bwMode="auto">
          <a:xfrm>
            <a:off x="410947" y="142852"/>
            <a:ext cx="8643938" cy="1403350"/>
          </a:xfrm>
          <a:prstGeom prst="rect">
            <a:avLst/>
          </a:prstGeom>
          <a:noFill/>
          <a:ln w="9525">
            <a:noFill/>
            <a:round/>
            <a:headEnd/>
            <a:tailEnd/>
          </a:ln>
        </p:spPr>
        <p:txBody>
          <a:bodyPr anchor="b"/>
          <a:lstStyle/>
          <a:p>
            <a:pPr algn="l"/>
            <a:r>
              <a:rPr lang="zh-CN" altLang="de-DE" sz="4800" dirty="0" smtClean="0">
                <a:latin typeface="+mj-ea"/>
                <a:ea typeface="+mj-ea"/>
              </a:rPr>
              <a:t> 轮</a:t>
            </a:r>
            <a:r>
              <a:rPr lang="zh-CN" altLang="de-DE" sz="4800" dirty="0">
                <a:latin typeface="+mj-ea"/>
                <a:ea typeface="+mj-ea"/>
              </a:rPr>
              <a:t>排</a:t>
            </a:r>
            <a:r>
              <a:rPr lang="zh-CN" altLang="de-DE" sz="4800" dirty="0" smtClean="0">
                <a:latin typeface="+mj-ea"/>
                <a:ea typeface="+mj-ea"/>
              </a:rPr>
              <a:t>索引</a:t>
            </a:r>
            <a:r>
              <a:rPr lang="en-US" altLang="zh-CN" sz="3200" dirty="0" smtClean="0">
                <a:latin typeface="+mn-ea"/>
                <a:ea typeface="+mn-ea"/>
              </a:rPr>
              <a:t>(</a:t>
            </a:r>
            <a:r>
              <a:rPr lang="en-US" altLang="zh-CN" sz="3200" dirty="0" smtClean="0">
                <a:solidFill>
                  <a:srgbClr val="C00000"/>
                </a:solidFill>
                <a:latin typeface="+mn-ea"/>
                <a:ea typeface="+mn-ea"/>
              </a:rPr>
              <a:t>P</a:t>
            </a:r>
            <a:r>
              <a:rPr lang="de-DE" altLang="zh-CN" sz="3200" dirty="0" smtClean="0">
                <a:solidFill>
                  <a:srgbClr val="C00000"/>
                </a:solidFill>
                <a:latin typeface="+mn-ea"/>
                <a:ea typeface="+mn-ea"/>
              </a:rPr>
              <a:t>ermuterm </a:t>
            </a:r>
            <a:r>
              <a:rPr lang="en-US" altLang="zh-CN" sz="3200" dirty="0" smtClean="0">
                <a:solidFill>
                  <a:srgbClr val="C00000"/>
                </a:solidFill>
                <a:latin typeface="+mn-ea"/>
                <a:ea typeface="+mn-ea"/>
              </a:rPr>
              <a:t>index</a:t>
            </a:r>
            <a:r>
              <a:rPr lang="de-DE" altLang="zh-CN" sz="3200" dirty="0" smtClean="0">
                <a:latin typeface="+mn-ea"/>
                <a:ea typeface="+mn-ea"/>
              </a:rPr>
              <a:t>) </a:t>
            </a:r>
            <a:endParaRPr lang="zh-CN" altLang="en-US" sz="3200" dirty="0">
              <a:latin typeface="+mj-ea"/>
              <a:ea typeface="+mj-ea"/>
            </a:endParaRPr>
          </a:p>
        </p:txBody>
      </p:sp>
      <p:sp>
        <p:nvSpPr>
          <p:cNvPr id="84996" name="Text Box 3"/>
          <p:cNvSpPr txBox="1">
            <a:spLocks noChangeArrowheads="1"/>
          </p:cNvSpPr>
          <p:nvPr/>
        </p:nvSpPr>
        <p:spPr bwMode="auto">
          <a:xfrm>
            <a:off x="4286248" y="1857364"/>
            <a:ext cx="3976677" cy="4357718"/>
          </a:xfrm>
          <a:prstGeom prst="rect">
            <a:avLst/>
          </a:prstGeom>
          <a:noFill/>
          <a:ln w="9525">
            <a:noFill/>
            <a:round/>
            <a:headEnd/>
            <a:tailEnd/>
          </a:ln>
        </p:spPr>
        <p:txBody>
          <a:bodyPr/>
          <a:lstStyle/>
          <a:p>
            <a:pPr marL="892175" lvl="1" indent="-434975" algn="l">
              <a:spcBef>
                <a:spcPts val="1200"/>
              </a:spcBef>
              <a:buClr>
                <a:srgbClr val="C00000"/>
              </a:buClr>
            </a:pPr>
            <a:endParaRPr lang="en-US" altLang="zh-CN" sz="2800" dirty="0" smtClean="0">
              <a:latin typeface="+mn-ea"/>
              <a:ea typeface="+mn-ea"/>
            </a:endParaRPr>
          </a:p>
          <a:p>
            <a:pPr marL="892175" lvl="1" indent="-434975" algn="l">
              <a:spcBef>
                <a:spcPts val="1200"/>
              </a:spcBef>
              <a:buClr>
                <a:srgbClr val="C00000"/>
              </a:buClr>
              <a:buFont typeface="Wingdings" pitchFamily="2" charset="2"/>
              <a:buChar char="Ø"/>
            </a:pPr>
            <a:r>
              <a:rPr lang="zh-CN" altLang="de-DE" sz="2400" dirty="0" smtClean="0">
                <a:latin typeface="+mn-ea"/>
                <a:ea typeface="+mn-ea"/>
              </a:rPr>
              <a:t>轮排</a:t>
            </a:r>
            <a:r>
              <a:rPr lang="zh-CN" altLang="en-US" sz="2400" dirty="0" smtClean="0">
                <a:latin typeface="+mn-ea"/>
                <a:ea typeface="+mn-ea"/>
              </a:rPr>
              <a:t>索引与倒排索引的关联</a:t>
            </a:r>
            <a:r>
              <a:rPr lang="zh-CN" altLang="de-DE" sz="2400" dirty="0" smtClean="0">
                <a:latin typeface="+mn-ea"/>
                <a:ea typeface="+mn-ea"/>
              </a:rPr>
              <a:t>示意图</a:t>
            </a:r>
            <a:endParaRPr lang="en-US" altLang="zh-CN" sz="2400" dirty="0" smtClean="0">
              <a:latin typeface="+mn-ea"/>
              <a:ea typeface="+mn-ea"/>
            </a:endParaRPr>
          </a:p>
          <a:p>
            <a:pPr marL="892175" lvl="1" indent="-434975" algn="l">
              <a:spcBef>
                <a:spcPts val="1200"/>
              </a:spcBef>
              <a:buClr>
                <a:srgbClr val="C00000"/>
              </a:buClr>
              <a:buFont typeface="Wingdings" pitchFamily="2" charset="2"/>
              <a:buChar char="p"/>
            </a:pPr>
            <a:endParaRPr lang="en-US" altLang="zh-CN" sz="2400" dirty="0" smtClean="0">
              <a:latin typeface="+mn-ea"/>
              <a:ea typeface="+mn-ea"/>
            </a:endParaRPr>
          </a:p>
          <a:p>
            <a:pPr marL="892175" lvl="1" indent="-434975" algn="l">
              <a:spcBef>
                <a:spcPts val="1200"/>
              </a:spcBef>
              <a:buClr>
                <a:srgbClr val="C00000"/>
              </a:buClr>
              <a:buFont typeface="Wingdings" pitchFamily="2" charset="2"/>
              <a:buChar char="Ø"/>
            </a:pPr>
            <a:r>
              <a:rPr lang="zh-CN" altLang="en-US" sz="2400" dirty="0" smtClean="0">
                <a:latin typeface="+mn-ea"/>
                <a:ea typeface="+mn-ea"/>
              </a:rPr>
              <a:t>相对于通常的</a:t>
            </a:r>
            <a:r>
              <a:rPr lang="en-US" altLang="zh-CN" sz="2400" dirty="0" smtClean="0">
                <a:latin typeface="+mn-ea"/>
                <a:ea typeface="+mn-ea"/>
              </a:rPr>
              <a:t>B-</a:t>
            </a:r>
            <a:r>
              <a:rPr lang="zh-CN" altLang="en-US" sz="2400" dirty="0" smtClean="0">
                <a:latin typeface="+mn-ea"/>
                <a:ea typeface="+mn-ea"/>
              </a:rPr>
              <a:t>树，轮排树的空间要大</a:t>
            </a:r>
            <a:r>
              <a:rPr lang="en-US" altLang="zh-CN" sz="2400" dirty="0" smtClean="0">
                <a:latin typeface="+mn-ea"/>
                <a:ea typeface="+mn-ea"/>
              </a:rPr>
              <a:t>4</a:t>
            </a:r>
            <a:r>
              <a:rPr lang="zh-CN" altLang="en-US" sz="2400" dirty="0" smtClean="0">
                <a:latin typeface="+mn-ea"/>
                <a:ea typeface="+mn-ea"/>
              </a:rPr>
              <a:t>倍以上</a:t>
            </a:r>
            <a:endParaRPr lang="zh-CN" altLang="en-US" sz="2400" dirty="0">
              <a:latin typeface="+mn-ea"/>
              <a:ea typeface="+mn-ea"/>
            </a:endParaRPr>
          </a:p>
        </p:txBody>
      </p:sp>
      <p:sp>
        <p:nvSpPr>
          <p:cNvPr id="73732"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8" charset="0"/>
              <a:buNone/>
            </a:pPr>
            <a:endParaRPr lang="de-DE" altLang="zh-CN" dirty="0">
              <a:ea typeface="黑体" pitchFamily="49" charset="-122"/>
            </a:endParaRPr>
          </a:p>
        </p:txBody>
      </p:sp>
      <p:pic>
        <p:nvPicPr>
          <p:cNvPr id="8" name="Picture 7" descr="326.png"/>
          <p:cNvPicPr>
            <a:picLocks noChangeAspect="1"/>
          </p:cNvPicPr>
          <p:nvPr/>
        </p:nvPicPr>
        <p:blipFill>
          <a:blip r:embed="rId3" cstate="print"/>
          <a:srcRect/>
          <a:stretch>
            <a:fillRect/>
          </a:stretch>
        </p:blipFill>
        <p:spPr bwMode="auto">
          <a:xfrm>
            <a:off x="785813" y="1928813"/>
            <a:ext cx="3725862" cy="4219575"/>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139D0878-BF95-4891-9572-3093CE3B5EB1}" type="slidenum">
              <a:rPr lang="en-US" altLang="zh-CN" sz="1200">
                <a:solidFill>
                  <a:srgbClr val="898989"/>
                </a:solidFill>
                <a:latin typeface="Calibri" pitchFamily="34"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12</a:t>
            </a:fld>
            <a:endParaRPr lang="en-US" altLang="zh-CN" sz="1200" dirty="0">
              <a:solidFill>
                <a:srgbClr val="898989"/>
              </a:solidFill>
              <a:latin typeface="Calibri" pitchFamily="34" charset="0"/>
              <a:ea typeface="黑体" pitchFamily="49" charset="-122"/>
            </a:endParaRPr>
          </a:p>
        </p:txBody>
      </p:sp>
      <p:sp>
        <p:nvSpPr>
          <p:cNvPr id="84995" name="Text Box 2"/>
          <p:cNvSpPr txBox="1">
            <a:spLocks noChangeArrowheads="1"/>
          </p:cNvSpPr>
          <p:nvPr/>
        </p:nvSpPr>
        <p:spPr bwMode="auto">
          <a:xfrm>
            <a:off x="228605" y="136525"/>
            <a:ext cx="8643938" cy="1403350"/>
          </a:xfrm>
          <a:prstGeom prst="rect">
            <a:avLst/>
          </a:prstGeom>
          <a:noFill/>
          <a:ln w="9525">
            <a:noFill/>
            <a:round/>
            <a:headEnd/>
            <a:tailEnd/>
          </a:ln>
        </p:spPr>
        <p:txBody>
          <a:bodyPr anchor="b"/>
          <a:lstStyle/>
          <a:p>
            <a:pPr algn="l"/>
            <a:r>
              <a:rPr lang="zh-CN" altLang="de-DE" sz="4800" dirty="0" smtClean="0">
                <a:latin typeface="+mj-ea"/>
                <a:ea typeface="+mj-ea"/>
              </a:rPr>
              <a:t>  </a:t>
            </a:r>
            <a:r>
              <a:rPr lang="zh-CN" altLang="en-US" sz="4800" dirty="0" smtClean="0">
                <a:latin typeface="+mj-ea"/>
                <a:ea typeface="+mj-ea"/>
              </a:rPr>
              <a:t>基于</a:t>
            </a:r>
            <a:r>
              <a:rPr lang="zh-CN" altLang="de-DE" sz="4800" dirty="0" smtClean="0">
                <a:latin typeface="+mj-ea"/>
                <a:ea typeface="+mj-ea"/>
              </a:rPr>
              <a:t>轮</a:t>
            </a:r>
            <a:r>
              <a:rPr lang="zh-CN" altLang="de-DE" sz="4800" dirty="0">
                <a:latin typeface="+mj-ea"/>
                <a:ea typeface="+mj-ea"/>
              </a:rPr>
              <a:t>排</a:t>
            </a:r>
            <a:r>
              <a:rPr lang="zh-CN" altLang="de-DE" sz="4800" dirty="0" smtClean="0">
                <a:latin typeface="+mj-ea"/>
                <a:ea typeface="+mj-ea"/>
              </a:rPr>
              <a:t>索引</a:t>
            </a:r>
            <a:r>
              <a:rPr lang="zh-CN" altLang="en-US" sz="4800" dirty="0" smtClean="0">
                <a:latin typeface="+mj-ea"/>
                <a:ea typeface="+mj-ea"/>
              </a:rPr>
              <a:t>的通配符查询</a:t>
            </a:r>
            <a:endParaRPr lang="en-US" altLang="zh-CN" sz="4800" dirty="0">
              <a:latin typeface="+mj-ea"/>
              <a:ea typeface="+mj-ea"/>
            </a:endParaRPr>
          </a:p>
        </p:txBody>
      </p:sp>
      <p:sp>
        <p:nvSpPr>
          <p:cNvPr id="84996" name="Text Box 3"/>
          <p:cNvSpPr txBox="1">
            <a:spLocks noChangeArrowheads="1"/>
          </p:cNvSpPr>
          <p:nvPr/>
        </p:nvSpPr>
        <p:spPr bwMode="auto">
          <a:xfrm>
            <a:off x="214282" y="1785926"/>
            <a:ext cx="8429684" cy="4500594"/>
          </a:xfrm>
          <a:prstGeom prst="rect">
            <a:avLst/>
          </a:prstGeom>
          <a:noFill/>
          <a:ln w="9525">
            <a:noFill/>
            <a:round/>
            <a:headEnd/>
            <a:tailEnd/>
          </a:ln>
        </p:spPr>
        <p:txBody>
          <a:bodyPr/>
          <a:lstStyle/>
          <a:p>
            <a:pPr marL="806450" lvl="1" indent="-450850" algn="l">
              <a:lnSpc>
                <a:spcPts val="3500"/>
              </a:lnSpc>
              <a:spcBef>
                <a:spcPts val="0"/>
              </a:spcBef>
              <a:buClr>
                <a:srgbClr val="C00000"/>
              </a:buClr>
              <a:buFont typeface="Wingdings" pitchFamily="2" charset="2"/>
              <a:buChar char="o"/>
            </a:pPr>
            <a:r>
              <a:rPr lang="zh-CN" altLang="en-US" sz="2800" b="1" dirty="0" smtClean="0">
                <a:solidFill>
                  <a:srgbClr val="C00000"/>
                </a:solidFill>
                <a:latin typeface="+mn-ea"/>
                <a:ea typeface="+mn-ea"/>
              </a:rPr>
              <a:t>方法：</a:t>
            </a:r>
            <a:r>
              <a:rPr lang="zh-CN" altLang="en-US" sz="2600" dirty="0" smtClean="0">
                <a:latin typeface="+mn-ea"/>
                <a:ea typeface="+mn-ea"/>
              </a:rPr>
              <a:t>首先将每个通配查询词项进行旋转，使</a:t>
            </a:r>
            <a:r>
              <a:rPr lang="en-US" altLang="zh-CN" sz="2600" dirty="0" smtClean="0">
                <a:latin typeface="+mn-ea"/>
                <a:ea typeface="+mn-ea"/>
              </a:rPr>
              <a:t>*</a:t>
            </a:r>
            <a:r>
              <a:rPr lang="zh-CN" altLang="en-US" sz="2600" dirty="0" smtClean="0">
                <a:latin typeface="+mn-ea"/>
                <a:ea typeface="+mn-ea"/>
              </a:rPr>
              <a:t>出现在末尾，然后在</a:t>
            </a:r>
            <a:r>
              <a:rPr lang="zh-CN" altLang="de-DE" sz="2600" dirty="0" smtClean="0">
                <a:latin typeface="+mn-ea"/>
                <a:ea typeface="+mn-ea"/>
              </a:rPr>
              <a:t>轮排索引</a:t>
            </a:r>
            <a:r>
              <a:rPr lang="zh-CN" altLang="en-US" sz="2600" dirty="0" smtClean="0">
                <a:latin typeface="+mn-ea"/>
                <a:ea typeface="+mn-ea"/>
              </a:rPr>
              <a:t>的</a:t>
            </a:r>
            <a:r>
              <a:rPr lang="en-US" altLang="zh-CN" sz="2600" dirty="0" smtClean="0">
                <a:latin typeface="+mn-ea"/>
                <a:ea typeface="+mn-ea"/>
              </a:rPr>
              <a:t>B-</a:t>
            </a:r>
            <a:r>
              <a:rPr lang="zh-CN" altLang="en-US" sz="2600" dirty="0" smtClean="0">
                <a:latin typeface="+mn-ea"/>
                <a:ea typeface="+mn-ea"/>
              </a:rPr>
              <a:t>树中搜索，最后将搜索结果映射到常规词项</a:t>
            </a:r>
            <a:endParaRPr lang="en-US" altLang="zh-CN" sz="2600" dirty="0" smtClean="0">
              <a:latin typeface="+mn-ea"/>
              <a:ea typeface="+mn-ea"/>
            </a:endParaRPr>
          </a:p>
          <a:p>
            <a:pPr marL="806450" lvl="1" indent="-450850" algn="l">
              <a:spcBef>
                <a:spcPts val="1800"/>
              </a:spcBef>
              <a:buClr>
                <a:srgbClr val="C00000"/>
              </a:buClr>
              <a:buFont typeface="Wingdings" pitchFamily="2" charset="2"/>
              <a:buChar char="o"/>
            </a:pPr>
            <a:r>
              <a:rPr lang="zh-CN" altLang="en-US" sz="2800" b="1" dirty="0" smtClean="0">
                <a:solidFill>
                  <a:srgbClr val="C00000"/>
                </a:solidFill>
                <a:latin typeface="+mn-ea"/>
                <a:ea typeface="+mn-ea"/>
              </a:rPr>
              <a:t>举例：</a:t>
            </a:r>
            <a:endParaRPr lang="zh-CN" altLang="de-DE" sz="2800" b="1" dirty="0">
              <a:solidFill>
                <a:srgbClr val="C00000"/>
              </a:solidFill>
              <a:latin typeface="+mn-ea"/>
              <a:ea typeface="+mn-ea"/>
            </a:endParaRPr>
          </a:p>
          <a:p>
            <a:pPr marL="1430338" lvl="2" indent="-441325" algn="l">
              <a:spcBef>
                <a:spcPts val="700"/>
              </a:spcBef>
              <a:buClr>
                <a:srgbClr val="C00000"/>
              </a:buClr>
              <a:buFont typeface="Wingdings" pitchFamily="2" charset="2"/>
              <a:buChar char="n"/>
            </a:pPr>
            <a:r>
              <a:rPr lang="zh-CN" altLang="en-US" sz="2400" dirty="0" smtClean="0">
                <a:latin typeface="+mn-ea"/>
                <a:ea typeface="+mn-ea"/>
              </a:rPr>
              <a:t>对于 </a:t>
            </a:r>
            <a:r>
              <a:rPr lang="zh-CN" altLang="en-US" sz="2400" dirty="0">
                <a:latin typeface="+mn-ea"/>
                <a:ea typeface="+mn-ea"/>
              </a:rPr>
              <a:t>*</a:t>
            </a:r>
            <a:r>
              <a:rPr lang="en-US" altLang="zh-CN" sz="2400" dirty="0">
                <a:latin typeface="+mn-ea"/>
                <a:ea typeface="+mn-ea"/>
              </a:rPr>
              <a:t>X, </a:t>
            </a:r>
            <a:r>
              <a:rPr lang="zh-CN" altLang="en-US" sz="2400" dirty="0">
                <a:latin typeface="+mn-ea"/>
                <a:ea typeface="+mn-ea"/>
              </a:rPr>
              <a:t>查询 </a:t>
            </a:r>
            <a:r>
              <a:rPr lang="en-US" altLang="zh-CN" sz="2400" dirty="0">
                <a:latin typeface="+mn-ea"/>
                <a:ea typeface="+mn-ea"/>
              </a:rPr>
              <a:t>X$*</a:t>
            </a:r>
          </a:p>
          <a:p>
            <a:pPr marL="1430338" lvl="2" indent="-441325" algn="l">
              <a:spcBef>
                <a:spcPts val="700"/>
              </a:spcBef>
              <a:buClr>
                <a:srgbClr val="C00000"/>
              </a:buClr>
              <a:buFont typeface="Wingdings" pitchFamily="2" charset="2"/>
              <a:buChar char="n"/>
            </a:pPr>
            <a:r>
              <a:rPr lang="zh-CN" altLang="en-US" sz="2400" dirty="0" smtClean="0">
                <a:latin typeface="+mn-ea"/>
                <a:ea typeface="+mn-ea"/>
              </a:rPr>
              <a:t>对于 </a:t>
            </a:r>
            <a:r>
              <a:rPr lang="zh-CN" altLang="en-US" sz="2400" dirty="0">
                <a:latin typeface="+mn-ea"/>
                <a:ea typeface="+mn-ea"/>
              </a:rPr>
              <a:t>*</a:t>
            </a:r>
            <a:r>
              <a:rPr lang="en-US" altLang="zh-CN" sz="2400" dirty="0">
                <a:latin typeface="+mn-ea"/>
                <a:ea typeface="+mn-ea"/>
              </a:rPr>
              <a:t>X*, </a:t>
            </a:r>
            <a:r>
              <a:rPr lang="zh-CN" altLang="en-US" sz="2400" dirty="0">
                <a:latin typeface="+mn-ea"/>
                <a:ea typeface="+mn-ea"/>
              </a:rPr>
              <a:t>查询 </a:t>
            </a:r>
            <a:r>
              <a:rPr lang="en-US" altLang="zh-CN" sz="2400" dirty="0">
                <a:latin typeface="+mn-ea"/>
                <a:ea typeface="+mn-ea"/>
              </a:rPr>
              <a:t>X*</a:t>
            </a:r>
          </a:p>
          <a:p>
            <a:pPr marL="1430338" lvl="2" indent="-441325" algn="l">
              <a:spcBef>
                <a:spcPts val="700"/>
              </a:spcBef>
              <a:buClr>
                <a:srgbClr val="C00000"/>
              </a:buClr>
              <a:buFont typeface="Wingdings" pitchFamily="2" charset="2"/>
              <a:buChar char="n"/>
            </a:pPr>
            <a:r>
              <a:rPr lang="zh-CN" altLang="en-US" sz="2400" dirty="0" smtClean="0">
                <a:latin typeface="+mn-ea"/>
                <a:ea typeface="+mn-ea"/>
              </a:rPr>
              <a:t>对于 </a:t>
            </a:r>
            <a:r>
              <a:rPr lang="en-US" altLang="zh-CN" sz="2400" dirty="0">
                <a:latin typeface="+mn-ea"/>
                <a:ea typeface="+mn-ea"/>
              </a:rPr>
              <a:t>X*Y, </a:t>
            </a:r>
            <a:r>
              <a:rPr lang="zh-CN" altLang="en-US" sz="2400" dirty="0">
                <a:latin typeface="+mn-ea"/>
                <a:ea typeface="+mn-ea"/>
              </a:rPr>
              <a:t>查询 </a:t>
            </a:r>
            <a:r>
              <a:rPr lang="en-US" altLang="zh-CN" sz="2400" dirty="0">
                <a:latin typeface="+mn-ea"/>
                <a:ea typeface="+mn-ea"/>
              </a:rPr>
              <a:t>Y$X*</a:t>
            </a:r>
          </a:p>
          <a:p>
            <a:pPr marL="1430338" lvl="2" indent="-441325" algn="l">
              <a:spcBef>
                <a:spcPts val="700"/>
              </a:spcBef>
              <a:buClr>
                <a:srgbClr val="C00000"/>
              </a:buClr>
              <a:buFont typeface="Wingdings" pitchFamily="2" charset="2"/>
              <a:buChar char="n"/>
            </a:pPr>
            <a:r>
              <a:rPr lang="zh-CN" altLang="en-US" sz="2400" dirty="0" smtClean="0">
                <a:latin typeface="+mn-ea"/>
                <a:ea typeface="+mn-ea"/>
              </a:rPr>
              <a:t>对于</a:t>
            </a:r>
            <a:r>
              <a:rPr lang="en-US" altLang="zh-CN" sz="2400" dirty="0" err="1" smtClean="0">
                <a:latin typeface="+mn-ea"/>
                <a:ea typeface="+mn-ea"/>
              </a:rPr>
              <a:t>hel</a:t>
            </a:r>
            <a:r>
              <a:rPr lang="en-US" altLang="zh-CN" sz="2400" dirty="0" smtClean="0">
                <a:latin typeface="+mn-ea"/>
                <a:ea typeface="+mn-ea"/>
              </a:rPr>
              <a:t>*o</a:t>
            </a:r>
            <a:r>
              <a:rPr lang="zh-CN" altLang="en-US" sz="2400" dirty="0" smtClean="0">
                <a:latin typeface="+mn-ea"/>
                <a:ea typeface="+mn-ea"/>
              </a:rPr>
              <a:t>，查询 </a:t>
            </a:r>
            <a:r>
              <a:rPr lang="en-US" altLang="zh-CN" sz="2400" dirty="0" err="1" smtClean="0">
                <a:latin typeface="+mn-ea"/>
                <a:ea typeface="+mn-ea"/>
              </a:rPr>
              <a:t>o$hel</a:t>
            </a:r>
            <a:r>
              <a:rPr lang="en-US" altLang="zh-CN" sz="2400" dirty="0">
                <a:latin typeface="+mn-ea"/>
                <a:ea typeface="+mn-ea"/>
              </a:rPr>
              <a:t>*</a:t>
            </a:r>
          </a:p>
          <a:p>
            <a:pPr marL="1430338" lvl="2" indent="-441325" algn="l">
              <a:spcBef>
                <a:spcPts val="700"/>
              </a:spcBef>
              <a:buClr>
                <a:srgbClr val="C00000"/>
              </a:buClr>
              <a:buFont typeface="Wingdings" pitchFamily="2" charset="2"/>
              <a:buChar char="n"/>
            </a:pPr>
            <a:r>
              <a:rPr lang="zh-CN" altLang="en-US" sz="2400" dirty="0" smtClean="0">
                <a:latin typeface="+mn-ea"/>
                <a:ea typeface="+mn-ea"/>
              </a:rPr>
              <a:t>对于 </a:t>
            </a:r>
            <a:r>
              <a:rPr lang="en-US" altLang="zh-CN" sz="2400" dirty="0" err="1" smtClean="0">
                <a:latin typeface="+mn-ea"/>
                <a:ea typeface="+mn-ea"/>
              </a:rPr>
              <a:t>fi</a:t>
            </a:r>
            <a:r>
              <a:rPr lang="en-US" altLang="zh-CN" sz="2400" dirty="0" smtClean="0">
                <a:latin typeface="+mn-ea"/>
                <a:ea typeface="+mn-ea"/>
              </a:rPr>
              <a:t>*mo*</a:t>
            </a:r>
            <a:r>
              <a:rPr lang="en-US" altLang="zh-CN" sz="2400" dirty="0" err="1" smtClean="0">
                <a:latin typeface="+mn-ea"/>
                <a:ea typeface="+mn-ea"/>
              </a:rPr>
              <a:t>er</a:t>
            </a:r>
            <a:r>
              <a:rPr lang="zh-CN" altLang="en-US" sz="2400" dirty="0" smtClean="0">
                <a:latin typeface="+mn-ea"/>
                <a:ea typeface="+mn-ea"/>
              </a:rPr>
              <a:t>，先查</a:t>
            </a:r>
            <a:r>
              <a:rPr lang="en-US" altLang="zh-CN" sz="2400" dirty="0" err="1" smtClean="0">
                <a:latin typeface="+mn-ea"/>
                <a:ea typeface="+mn-ea"/>
              </a:rPr>
              <a:t>er$fi</a:t>
            </a:r>
            <a:r>
              <a:rPr lang="en-US" altLang="zh-CN" sz="2400" dirty="0" smtClean="0">
                <a:latin typeface="+mn-ea"/>
                <a:ea typeface="+mn-ea"/>
              </a:rPr>
              <a:t>*</a:t>
            </a:r>
            <a:r>
              <a:rPr lang="zh-CN" altLang="en-US" sz="2400" dirty="0" smtClean="0">
                <a:latin typeface="+mn-ea"/>
                <a:ea typeface="+mn-ea"/>
              </a:rPr>
              <a:t>，再除去不包含</a:t>
            </a:r>
            <a:r>
              <a:rPr lang="en-US" altLang="zh-CN" sz="2400" dirty="0" smtClean="0">
                <a:latin typeface="+mn-ea"/>
                <a:ea typeface="+mn-ea"/>
              </a:rPr>
              <a:t>mo</a:t>
            </a:r>
            <a:r>
              <a:rPr lang="zh-CN" altLang="en-US" sz="2400" dirty="0" smtClean="0">
                <a:latin typeface="+mn-ea"/>
                <a:ea typeface="+mn-ea"/>
              </a:rPr>
              <a:t>的词项</a:t>
            </a:r>
            <a:endParaRPr lang="en-US" altLang="zh-CN" sz="2400" dirty="0">
              <a:latin typeface="+mn-ea"/>
              <a:ea typeface="+mn-ea"/>
            </a:endParaRPr>
          </a:p>
        </p:txBody>
      </p:sp>
      <p:sp>
        <p:nvSpPr>
          <p:cNvPr id="77828"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8" charset="0"/>
              <a:buNone/>
            </a:pPr>
            <a:endParaRPr lang="de-DE" altLang="zh-CN" dirty="0">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F465119C-EE32-4248-9160-DC39B29A58BA}" type="slidenum">
              <a:rPr lang="en-US" altLang="zh-CN" sz="1200">
                <a:solidFill>
                  <a:srgbClr val="898989"/>
                </a:solidFill>
                <a:latin typeface="Calibri" pitchFamily="34"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13</a:t>
            </a:fld>
            <a:endParaRPr lang="en-US" altLang="zh-CN" sz="1200" dirty="0">
              <a:solidFill>
                <a:srgbClr val="898989"/>
              </a:solidFill>
              <a:latin typeface="Calibri" pitchFamily="34" charset="0"/>
              <a:ea typeface="黑体" pitchFamily="49" charset="-122"/>
            </a:endParaRPr>
          </a:p>
        </p:txBody>
      </p:sp>
      <p:sp>
        <p:nvSpPr>
          <p:cNvPr id="84995" name="Text Box 2"/>
          <p:cNvSpPr txBox="1">
            <a:spLocks noChangeArrowheads="1"/>
          </p:cNvSpPr>
          <p:nvPr/>
        </p:nvSpPr>
        <p:spPr bwMode="auto">
          <a:xfrm>
            <a:off x="355069" y="168798"/>
            <a:ext cx="8643938" cy="1403350"/>
          </a:xfrm>
          <a:prstGeom prst="rect">
            <a:avLst/>
          </a:prstGeom>
          <a:noFill/>
          <a:ln w="9525">
            <a:noFill/>
            <a:round/>
            <a:headEnd/>
            <a:tailEnd/>
          </a:ln>
        </p:spPr>
        <p:txBody>
          <a:bodyPr anchor="b"/>
          <a:lstStyle/>
          <a:p>
            <a:pPr algn="l"/>
            <a:r>
              <a:rPr lang="de-DE" altLang="zh-CN" sz="4400" dirty="0" smtClean="0">
                <a:latin typeface="+mj-ea"/>
                <a:ea typeface="+mj-ea"/>
              </a:rPr>
              <a:t>  k-gram</a:t>
            </a:r>
            <a:r>
              <a:rPr lang="zh-CN" altLang="de-DE" sz="4800" dirty="0" smtClean="0">
                <a:latin typeface="+mj-ea"/>
                <a:ea typeface="+mj-ea"/>
              </a:rPr>
              <a:t>索引</a:t>
            </a:r>
            <a:endParaRPr lang="zh-CN" altLang="en-US" sz="4800" dirty="0">
              <a:latin typeface="+mj-ea"/>
              <a:ea typeface="+mj-ea"/>
            </a:endParaRPr>
          </a:p>
        </p:txBody>
      </p:sp>
      <p:sp>
        <p:nvSpPr>
          <p:cNvPr id="84996" name="Text Box 3"/>
          <p:cNvSpPr txBox="1">
            <a:spLocks noChangeArrowheads="1"/>
          </p:cNvSpPr>
          <p:nvPr/>
        </p:nvSpPr>
        <p:spPr bwMode="auto">
          <a:xfrm>
            <a:off x="270146" y="1815401"/>
            <a:ext cx="8373820" cy="4786346"/>
          </a:xfrm>
          <a:prstGeom prst="rect">
            <a:avLst/>
          </a:prstGeom>
          <a:noFill/>
          <a:ln w="9525">
            <a:noFill/>
            <a:round/>
            <a:headEnd/>
            <a:tailEnd/>
          </a:ln>
        </p:spPr>
        <p:txBody>
          <a:bodyPr/>
          <a:lstStyle/>
          <a:p>
            <a:pPr marL="720725" lvl="1" indent="-452438" algn="l">
              <a:spcBef>
                <a:spcPts val="1800"/>
              </a:spcBef>
              <a:buClr>
                <a:srgbClr val="C00000"/>
              </a:buClr>
              <a:buFont typeface="Wingdings" pitchFamily="2" charset="2"/>
              <a:buChar char="o"/>
            </a:pPr>
            <a:r>
              <a:rPr lang="en-US" altLang="zh-CN" sz="2800" b="1" dirty="0" smtClean="0">
                <a:solidFill>
                  <a:srgbClr val="C00000"/>
                </a:solidFill>
                <a:latin typeface="+mn-ea"/>
                <a:ea typeface="+mn-ea"/>
              </a:rPr>
              <a:t>K-gram: </a:t>
            </a:r>
            <a:r>
              <a:rPr lang="zh-CN" altLang="en-US" sz="2600" dirty="0" smtClean="0">
                <a:latin typeface="+mn-ea"/>
                <a:ea typeface="+mn-ea"/>
              </a:rPr>
              <a:t>由</a:t>
            </a:r>
            <a:r>
              <a:rPr lang="en-US" altLang="zh-CN" sz="2600" dirty="0" smtClean="0">
                <a:latin typeface="+mn-ea"/>
                <a:ea typeface="+mn-ea"/>
              </a:rPr>
              <a:t>K</a:t>
            </a:r>
            <a:r>
              <a:rPr lang="zh-CN" altLang="en-US" sz="2600" dirty="0" smtClean="0">
                <a:latin typeface="+mn-ea"/>
                <a:ea typeface="+mn-ea"/>
              </a:rPr>
              <a:t>个字符组成的序列（即长度为</a:t>
            </a:r>
            <a:r>
              <a:rPr lang="en-US" altLang="zh-CN" sz="2600" dirty="0" smtClean="0">
                <a:latin typeface="+mn-ea"/>
                <a:ea typeface="+mn-ea"/>
              </a:rPr>
              <a:t>K</a:t>
            </a:r>
            <a:r>
              <a:rPr lang="zh-CN" altLang="en-US" sz="2600" dirty="0" smtClean="0">
                <a:latin typeface="+mn-ea"/>
                <a:ea typeface="+mn-ea"/>
              </a:rPr>
              <a:t>的字符序列）</a:t>
            </a:r>
            <a:endParaRPr lang="en-US" altLang="zh-CN" sz="2600" dirty="0" smtClean="0">
              <a:latin typeface="+mn-ea"/>
              <a:ea typeface="+mn-ea"/>
            </a:endParaRPr>
          </a:p>
          <a:p>
            <a:pPr marL="720725" lvl="1" indent="-452438" algn="l">
              <a:spcBef>
                <a:spcPts val="1800"/>
              </a:spcBef>
              <a:buClr>
                <a:srgbClr val="C00000"/>
              </a:buClr>
              <a:buFont typeface="Wingdings" pitchFamily="2" charset="2"/>
              <a:buChar char="o"/>
            </a:pPr>
            <a:r>
              <a:rPr lang="de-DE" altLang="zh-CN" sz="2800" b="1" dirty="0" smtClean="0">
                <a:solidFill>
                  <a:srgbClr val="C00000"/>
                </a:solidFill>
                <a:latin typeface="+mn-ea"/>
                <a:ea typeface="+mn-ea"/>
              </a:rPr>
              <a:t>2-gram: </a:t>
            </a:r>
            <a:r>
              <a:rPr lang="zh-CN" altLang="en-US" sz="2600" dirty="0" smtClean="0">
                <a:latin typeface="+mn-ea"/>
                <a:ea typeface="+mn-ea"/>
              </a:rPr>
              <a:t>由</a:t>
            </a:r>
            <a:r>
              <a:rPr lang="en-US" altLang="zh-CN" sz="2600" dirty="0" smtClean="0">
                <a:latin typeface="+mn-ea"/>
                <a:ea typeface="+mn-ea"/>
              </a:rPr>
              <a:t>2</a:t>
            </a:r>
            <a:r>
              <a:rPr lang="zh-CN" altLang="en-US" sz="2600" dirty="0" smtClean="0">
                <a:latin typeface="+mn-ea"/>
                <a:ea typeface="+mn-ea"/>
              </a:rPr>
              <a:t>个字符组成的序列，又</a:t>
            </a:r>
            <a:r>
              <a:rPr lang="zh-CN" altLang="de-DE" sz="2600" dirty="0" smtClean="0">
                <a:latin typeface="+mn-ea"/>
                <a:ea typeface="+mn-ea"/>
              </a:rPr>
              <a:t>称为二元组</a:t>
            </a:r>
            <a:r>
              <a:rPr lang="en-US" altLang="zh-CN" sz="2400" dirty="0" smtClean="0">
                <a:latin typeface="+mn-ea"/>
                <a:ea typeface="+mn-ea"/>
              </a:rPr>
              <a:t>(</a:t>
            </a:r>
            <a:r>
              <a:rPr lang="de-DE" altLang="zh-CN" sz="2400" dirty="0" smtClean="0">
                <a:latin typeface="+mn-ea"/>
                <a:ea typeface="+mn-ea"/>
              </a:rPr>
              <a:t>bigram)</a:t>
            </a:r>
            <a:endParaRPr lang="en-US" altLang="zh-CN" sz="2400" dirty="0" smtClean="0">
              <a:latin typeface="+mn-ea"/>
              <a:ea typeface="+mn-ea"/>
            </a:endParaRPr>
          </a:p>
          <a:p>
            <a:pPr marL="720725" lvl="1" indent="-452438" algn="l">
              <a:spcBef>
                <a:spcPts val="1800"/>
              </a:spcBef>
              <a:buClr>
                <a:srgbClr val="C00000"/>
              </a:buClr>
              <a:buFont typeface="Wingdings" pitchFamily="2" charset="2"/>
              <a:buChar char="o"/>
            </a:pPr>
            <a:r>
              <a:rPr lang="zh-CN" altLang="en-US" sz="2800" b="1" dirty="0" smtClean="0">
                <a:solidFill>
                  <a:srgbClr val="C00000"/>
                </a:solidFill>
                <a:latin typeface="+mn-ea"/>
                <a:ea typeface="+mn-ea"/>
              </a:rPr>
              <a:t>词项的</a:t>
            </a:r>
            <a:r>
              <a:rPr lang="en-US" altLang="zh-CN" sz="2800" b="1" dirty="0" smtClean="0">
                <a:solidFill>
                  <a:srgbClr val="C00000"/>
                </a:solidFill>
                <a:latin typeface="+mn-ea"/>
              </a:rPr>
              <a:t>K-grams: </a:t>
            </a:r>
            <a:r>
              <a:rPr lang="zh-CN" altLang="en-US" sz="2600" dirty="0" smtClean="0">
                <a:latin typeface="+mn-ea"/>
                <a:ea typeface="+mn-ea"/>
              </a:rPr>
              <a:t>是一个由词项所包含的所有的</a:t>
            </a:r>
            <a:r>
              <a:rPr lang="en-US" altLang="zh-CN" sz="2600" dirty="0" smtClean="0">
                <a:latin typeface="+mn-ea"/>
                <a:ea typeface="+mn-ea"/>
              </a:rPr>
              <a:t>k-gram</a:t>
            </a:r>
            <a:r>
              <a:rPr lang="zh-CN" altLang="en-US" sz="2600" dirty="0" smtClean="0">
                <a:latin typeface="+mn-ea"/>
                <a:ea typeface="+mn-ea"/>
              </a:rPr>
              <a:t>组成的集合</a:t>
            </a:r>
            <a:endParaRPr lang="en-US" altLang="zh-CN" sz="2600" dirty="0" smtClean="0">
              <a:latin typeface="+mn-ea"/>
              <a:ea typeface="+mn-ea"/>
            </a:endParaRPr>
          </a:p>
          <a:p>
            <a:pPr marL="720725" lvl="1" indent="-452438" algn="l">
              <a:spcBef>
                <a:spcPts val="1800"/>
              </a:spcBef>
              <a:buClr>
                <a:srgbClr val="C00000"/>
              </a:buClr>
              <a:buFont typeface="Wingdings" pitchFamily="2" charset="2"/>
              <a:buChar char="o"/>
            </a:pPr>
            <a:r>
              <a:rPr lang="zh-CN" altLang="en-US" sz="2800" b="1" dirty="0" smtClean="0">
                <a:solidFill>
                  <a:srgbClr val="C00000"/>
                </a:solidFill>
                <a:latin typeface="+mn-ea"/>
                <a:ea typeface="+mn-ea"/>
              </a:rPr>
              <a:t>例子</a:t>
            </a:r>
            <a:r>
              <a:rPr lang="en-US" altLang="zh-CN" sz="2800" b="1" dirty="0">
                <a:solidFill>
                  <a:srgbClr val="C00000"/>
                </a:solidFill>
                <a:latin typeface="+mn-ea"/>
                <a:ea typeface="+mn-ea"/>
              </a:rPr>
              <a:t>: </a:t>
            </a:r>
            <a:r>
              <a:rPr lang="en-US" altLang="zh-CN" sz="2800" dirty="0" smtClean="0">
                <a:latin typeface="+mn-ea"/>
                <a:ea typeface="+mn-ea"/>
              </a:rPr>
              <a:t>April</a:t>
            </a:r>
            <a:r>
              <a:rPr lang="zh-CN" altLang="en-US" sz="2800" dirty="0" smtClean="0">
                <a:latin typeface="+mn-ea"/>
                <a:ea typeface="+mn-ea"/>
              </a:rPr>
              <a:t>的</a:t>
            </a:r>
            <a:r>
              <a:rPr lang="en-US" altLang="zh-CN" sz="2800" dirty="0" smtClean="0">
                <a:latin typeface="+mn-ea"/>
                <a:ea typeface="+mn-ea"/>
              </a:rPr>
              <a:t>bigrams</a:t>
            </a:r>
            <a:r>
              <a:rPr lang="en-US" altLang="zh-CN" sz="2800" dirty="0">
                <a:latin typeface="+mn-ea"/>
                <a:ea typeface="+mn-ea"/>
              </a:rPr>
              <a:t>: $a </a:t>
            </a:r>
            <a:r>
              <a:rPr lang="en-US" altLang="zh-CN" sz="2800" dirty="0" err="1">
                <a:latin typeface="+mn-ea"/>
                <a:ea typeface="+mn-ea"/>
              </a:rPr>
              <a:t>ap</a:t>
            </a:r>
            <a:r>
              <a:rPr lang="en-US" altLang="zh-CN" sz="2800" dirty="0">
                <a:latin typeface="+mn-ea"/>
                <a:ea typeface="+mn-ea"/>
              </a:rPr>
              <a:t> pr </a:t>
            </a:r>
            <a:r>
              <a:rPr lang="en-US" altLang="zh-CN" sz="2800" dirty="0" err="1">
                <a:latin typeface="+mn-ea"/>
                <a:ea typeface="+mn-ea"/>
              </a:rPr>
              <a:t>ri</a:t>
            </a:r>
            <a:r>
              <a:rPr lang="en-US" altLang="zh-CN" sz="2800" dirty="0">
                <a:latin typeface="+mn-ea"/>
                <a:ea typeface="+mn-ea"/>
              </a:rPr>
              <a:t> </a:t>
            </a:r>
            <a:r>
              <a:rPr lang="en-US" altLang="zh-CN" sz="2800" dirty="0" err="1">
                <a:latin typeface="+mn-ea"/>
                <a:ea typeface="+mn-ea"/>
              </a:rPr>
              <a:t>il</a:t>
            </a:r>
            <a:r>
              <a:rPr lang="en-US" altLang="zh-CN" sz="2800" dirty="0">
                <a:latin typeface="+mn-ea"/>
                <a:ea typeface="+mn-ea"/>
              </a:rPr>
              <a:t> l</a:t>
            </a:r>
            <a:r>
              <a:rPr lang="en-US" altLang="zh-CN" sz="2800" dirty="0" smtClean="0">
                <a:latin typeface="+mn-ea"/>
                <a:ea typeface="+mn-ea"/>
              </a:rPr>
              <a:t>$</a:t>
            </a:r>
            <a:endParaRPr lang="de-DE" altLang="zh-CN" sz="2400" dirty="0">
              <a:latin typeface="+mn-ea"/>
              <a:ea typeface="+mn-ea"/>
            </a:endParaRPr>
          </a:p>
          <a:p>
            <a:pPr marL="720725" lvl="1" indent="-452438" algn="l">
              <a:spcBef>
                <a:spcPts val="1800"/>
              </a:spcBef>
              <a:buClr>
                <a:srgbClr val="C00000"/>
              </a:buClr>
              <a:buFont typeface="Wingdings" pitchFamily="2" charset="2"/>
              <a:buChar char="o"/>
            </a:pPr>
            <a:r>
              <a:rPr lang="en-US" altLang="zh-CN" sz="2600" dirty="0" smtClean="0">
                <a:latin typeface="+mn-ea"/>
                <a:ea typeface="+mn-ea"/>
              </a:rPr>
              <a:t>$ </a:t>
            </a:r>
            <a:r>
              <a:rPr lang="zh-CN" altLang="en-US" sz="2600" dirty="0">
                <a:latin typeface="+mn-ea"/>
                <a:ea typeface="+mn-ea"/>
              </a:rPr>
              <a:t>是一个</a:t>
            </a:r>
            <a:r>
              <a:rPr lang="zh-CN" altLang="en-US" sz="2600" dirty="0" smtClean="0">
                <a:latin typeface="+mn-ea"/>
                <a:ea typeface="+mn-ea"/>
              </a:rPr>
              <a:t>特殊字符，标识词项的开始或结束</a:t>
            </a:r>
            <a:endParaRPr lang="en-US" altLang="zh-CN" sz="2600" dirty="0">
              <a:latin typeface="+mn-ea"/>
              <a:ea typeface="+mn-ea"/>
            </a:endParaRPr>
          </a:p>
          <a:p>
            <a:pPr lvl="1" algn="l">
              <a:spcBef>
                <a:spcPts val="700"/>
              </a:spcBef>
              <a:buClr>
                <a:srgbClr val="C00000"/>
              </a:buClr>
            </a:pPr>
            <a:endParaRPr lang="en-US" altLang="zh-CN" sz="2400" dirty="0">
              <a:latin typeface="+mn-ea"/>
              <a:ea typeface="+mn-ea"/>
            </a:endParaRPr>
          </a:p>
        </p:txBody>
      </p:sp>
      <p:sp>
        <p:nvSpPr>
          <p:cNvPr id="81924"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8" charset="0"/>
              <a:buNone/>
            </a:pPr>
            <a:endParaRPr lang="de-DE" altLang="zh-CN" dirty="0">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F465119C-EE32-4248-9160-DC39B29A58BA}" type="slidenum">
              <a:rPr lang="en-US" altLang="zh-CN" sz="1200">
                <a:solidFill>
                  <a:srgbClr val="898989"/>
                </a:solidFill>
                <a:latin typeface="Calibri" pitchFamily="34"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14</a:t>
            </a:fld>
            <a:endParaRPr lang="en-US" altLang="zh-CN" sz="1200" dirty="0">
              <a:solidFill>
                <a:srgbClr val="898989"/>
              </a:solidFill>
              <a:latin typeface="Calibri" pitchFamily="34" charset="0"/>
              <a:ea typeface="黑体" pitchFamily="49" charset="-122"/>
            </a:endParaRPr>
          </a:p>
        </p:txBody>
      </p:sp>
      <p:sp>
        <p:nvSpPr>
          <p:cNvPr id="84995" name="Text Box 2"/>
          <p:cNvSpPr txBox="1">
            <a:spLocks noChangeArrowheads="1"/>
          </p:cNvSpPr>
          <p:nvPr/>
        </p:nvSpPr>
        <p:spPr bwMode="auto">
          <a:xfrm>
            <a:off x="285720" y="142852"/>
            <a:ext cx="8643938" cy="1403350"/>
          </a:xfrm>
          <a:prstGeom prst="rect">
            <a:avLst/>
          </a:prstGeom>
          <a:noFill/>
          <a:ln w="9525">
            <a:noFill/>
            <a:round/>
            <a:headEnd/>
            <a:tailEnd/>
          </a:ln>
        </p:spPr>
        <p:txBody>
          <a:bodyPr anchor="b"/>
          <a:lstStyle/>
          <a:p>
            <a:pPr algn="l"/>
            <a:r>
              <a:rPr lang="de-DE" altLang="zh-CN" sz="4800" dirty="0" smtClean="0">
                <a:latin typeface="+mj-ea"/>
                <a:ea typeface="+mj-ea"/>
              </a:rPr>
              <a:t>  </a:t>
            </a:r>
            <a:r>
              <a:rPr lang="de-DE" altLang="zh-CN" sz="4400" dirty="0" smtClean="0">
                <a:latin typeface="+mj-ea"/>
                <a:ea typeface="+mj-ea"/>
              </a:rPr>
              <a:t>k-gram</a:t>
            </a:r>
            <a:r>
              <a:rPr lang="zh-CN" altLang="de-DE" sz="4800" dirty="0" smtClean="0">
                <a:latin typeface="+mj-ea"/>
                <a:ea typeface="+mj-ea"/>
              </a:rPr>
              <a:t>索引</a:t>
            </a:r>
            <a:endParaRPr lang="zh-CN" altLang="en-US" sz="4800" dirty="0">
              <a:latin typeface="+mj-ea"/>
              <a:ea typeface="+mj-ea"/>
            </a:endParaRPr>
          </a:p>
        </p:txBody>
      </p:sp>
      <p:sp>
        <p:nvSpPr>
          <p:cNvPr id="84996" name="Text Box 3"/>
          <p:cNvSpPr txBox="1">
            <a:spLocks noChangeArrowheads="1"/>
          </p:cNvSpPr>
          <p:nvPr/>
        </p:nvSpPr>
        <p:spPr bwMode="auto">
          <a:xfrm>
            <a:off x="257313" y="1775168"/>
            <a:ext cx="8572500" cy="4786346"/>
          </a:xfrm>
          <a:prstGeom prst="rect">
            <a:avLst/>
          </a:prstGeom>
          <a:noFill/>
          <a:ln w="9525">
            <a:noFill/>
            <a:round/>
            <a:headEnd/>
            <a:tailEnd/>
          </a:ln>
        </p:spPr>
        <p:txBody>
          <a:bodyPr/>
          <a:lstStyle/>
          <a:p>
            <a:pPr marL="720725" lvl="1" indent="-452438" algn="l">
              <a:spcBef>
                <a:spcPts val="700"/>
              </a:spcBef>
              <a:buClr>
                <a:srgbClr val="C00000"/>
              </a:buClr>
              <a:buFont typeface="Wingdings" pitchFamily="2" charset="2"/>
              <a:buChar char="o"/>
            </a:pPr>
            <a:r>
              <a:rPr lang="en-US" altLang="zh-CN" sz="2800" b="1" dirty="0" smtClean="0">
                <a:solidFill>
                  <a:srgbClr val="C00000"/>
                </a:solidFill>
                <a:latin typeface="+mn-ea"/>
                <a:ea typeface="+mn-ea"/>
              </a:rPr>
              <a:t>K-gram</a:t>
            </a:r>
            <a:r>
              <a:rPr lang="zh-CN" altLang="en-US" sz="2800" b="1" dirty="0" smtClean="0">
                <a:solidFill>
                  <a:srgbClr val="C00000"/>
                </a:solidFill>
                <a:latin typeface="+mn-ea"/>
                <a:ea typeface="+mn-ea"/>
              </a:rPr>
              <a:t>索引：</a:t>
            </a:r>
            <a:r>
              <a:rPr lang="zh-CN" altLang="en-US" sz="2400" dirty="0" smtClean="0">
                <a:latin typeface="+mn-ea"/>
                <a:ea typeface="+mn-ea"/>
              </a:rPr>
              <a:t>是一种特殊的倒排索引结构，其中词典由词汇表中所有词项的所有</a:t>
            </a:r>
            <a:r>
              <a:rPr lang="en-US" altLang="zh-CN" sz="2400" dirty="0" smtClean="0">
                <a:latin typeface="+mn-ea"/>
                <a:ea typeface="+mn-ea"/>
              </a:rPr>
              <a:t>K-gram</a:t>
            </a:r>
            <a:r>
              <a:rPr lang="zh-CN" altLang="en-US" sz="2400" dirty="0" smtClean="0">
                <a:latin typeface="+mn-ea"/>
                <a:ea typeface="+mn-ea"/>
              </a:rPr>
              <a:t>构成，每个倒排记录表则由包含该</a:t>
            </a:r>
            <a:r>
              <a:rPr lang="en-US" altLang="zh-CN" sz="2400" dirty="0" smtClean="0">
                <a:latin typeface="+mn-ea"/>
                <a:ea typeface="+mn-ea"/>
              </a:rPr>
              <a:t>K-gram</a:t>
            </a:r>
            <a:r>
              <a:rPr lang="zh-CN" altLang="en-US" sz="2400" dirty="0" smtClean="0">
                <a:latin typeface="+mn-ea"/>
                <a:ea typeface="+mn-ea"/>
              </a:rPr>
              <a:t>的所有词项组成</a:t>
            </a:r>
            <a:endParaRPr lang="en-US" altLang="zh-CN" sz="2400" dirty="0" smtClean="0">
              <a:latin typeface="+mn-ea"/>
              <a:ea typeface="+mn-ea"/>
            </a:endParaRPr>
          </a:p>
          <a:p>
            <a:pPr marL="720725" lvl="1" indent="-452438" algn="l">
              <a:spcBef>
                <a:spcPts val="1200"/>
              </a:spcBef>
              <a:buClr>
                <a:srgbClr val="C00000"/>
              </a:buClr>
              <a:buFont typeface="Wingdings" pitchFamily="2" charset="2"/>
              <a:buChar char="o"/>
            </a:pPr>
            <a:r>
              <a:rPr lang="zh-CN" altLang="en-US" sz="2800" b="1" dirty="0" smtClean="0">
                <a:solidFill>
                  <a:srgbClr val="C00000"/>
                </a:solidFill>
                <a:latin typeface="+mn-ea"/>
                <a:ea typeface="+mn-ea"/>
              </a:rPr>
              <a:t>例子：</a:t>
            </a:r>
            <a:r>
              <a:rPr lang="en-US" altLang="zh-CN" sz="2400" b="1" dirty="0" smtClean="0">
                <a:solidFill>
                  <a:srgbClr val="C00000"/>
                </a:solidFill>
                <a:latin typeface="+mn-ea"/>
                <a:ea typeface="+mn-ea"/>
              </a:rPr>
              <a:t> </a:t>
            </a:r>
            <a:r>
              <a:rPr lang="en-US" altLang="zh-CN" sz="2400" dirty="0" smtClean="0">
                <a:latin typeface="+mn-ea"/>
                <a:ea typeface="+mn-ea"/>
              </a:rPr>
              <a:t>3-gram(trigram)</a:t>
            </a:r>
            <a:r>
              <a:rPr lang="zh-CN" altLang="en-US" sz="2400" dirty="0" smtClean="0">
                <a:latin typeface="+mn-ea"/>
                <a:ea typeface="+mn-ea"/>
              </a:rPr>
              <a:t>索引</a:t>
            </a:r>
            <a:endParaRPr lang="en-US" altLang="zh-CN" sz="2400" dirty="0" smtClean="0">
              <a:latin typeface="+mn-ea"/>
              <a:ea typeface="+mn-ea"/>
            </a:endParaRPr>
          </a:p>
          <a:p>
            <a:pPr marL="720725" lvl="1" indent="-452438" algn="l">
              <a:spcBef>
                <a:spcPts val="700"/>
              </a:spcBef>
              <a:buClr>
                <a:srgbClr val="C00000"/>
              </a:buClr>
              <a:buFont typeface="Wingdings" pitchFamily="2" charset="2"/>
              <a:buChar char="o"/>
            </a:pPr>
            <a:endParaRPr lang="en-US" altLang="zh-CN" sz="2400" dirty="0" smtClean="0">
              <a:latin typeface="+mn-ea"/>
              <a:ea typeface="+mn-ea"/>
            </a:endParaRPr>
          </a:p>
          <a:p>
            <a:pPr marL="720725" lvl="1" indent="-452438" algn="l">
              <a:spcBef>
                <a:spcPts val="700"/>
              </a:spcBef>
              <a:buClr>
                <a:srgbClr val="C00000"/>
              </a:buClr>
              <a:buFont typeface="Wingdings" pitchFamily="2" charset="2"/>
              <a:buChar char="o"/>
            </a:pPr>
            <a:endParaRPr lang="en-US" altLang="zh-CN" sz="2400" dirty="0" smtClean="0">
              <a:latin typeface="+mn-ea"/>
              <a:ea typeface="+mn-ea"/>
            </a:endParaRPr>
          </a:p>
          <a:p>
            <a:pPr marL="720725" lvl="1" indent="-452438" algn="l">
              <a:spcBef>
                <a:spcPts val="1200"/>
              </a:spcBef>
              <a:buClr>
                <a:srgbClr val="C00000"/>
              </a:buClr>
              <a:buFont typeface="Wingdings" pitchFamily="2" charset="2"/>
              <a:buChar char="o"/>
            </a:pPr>
            <a:r>
              <a:rPr lang="zh-CN" altLang="en-US" sz="2800" b="1" dirty="0" smtClean="0">
                <a:solidFill>
                  <a:srgbClr val="C00000"/>
                </a:solidFill>
                <a:latin typeface="+mn-ea"/>
                <a:ea typeface="+mn-ea"/>
              </a:rPr>
              <a:t>本质：</a:t>
            </a:r>
            <a:r>
              <a:rPr lang="zh-CN" altLang="en-US" sz="2400" dirty="0" smtClean="0">
                <a:latin typeface="+mn-ea"/>
                <a:ea typeface="+mn-ea"/>
              </a:rPr>
              <a:t>对词项构建</a:t>
            </a:r>
            <a:r>
              <a:rPr lang="zh-CN" altLang="en-US" sz="2400" dirty="0">
                <a:latin typeface="+mn-ea"/>
                <a:ea typeface="+mn-ea"/>
              </a:rPr>
              <a:t>一个倒排索引</a:t>
            </a:r>
            <a:r>
              <a:rPr lang="en-US" altLang="zh-CN" sz="2400" dirty="0">
                <a:latin typeface="+mn-ea"/>
                <a:ea typeface="+mn-ea"/>
              </a:rPr>
              <a:t>(</a:t>
            </a:r>
            <a:r>
              <a:rPr lang="zh-CN" altLang="en-US" sz="2400" dirty="0">
                <a:latin typeface="+mn-ea"/>
                <a:ea typeface="+mn-ea"/>
              </a:rPr>
              <a:t>二级索引</a:t>
            </a:r>
            <a:r>
              <a:rPr lang="en-US" altLang="zh-CN" sz="2400" dirty="0" smtClean="0">
                <a:latin typeface="+mn-ea"/>
                <a:ea typeface="+mn-ea"/>
              </a:rPr>
              <a:t>)</a:t>
            </a:r>
          </a:p>
          <a:p>
            <a:pPr marL="720725" lvl="1" indent="-452438" algn="l">
              <a:spcBef>
                <a:spcPts val="1200"/>
              </a:spcBef>
              <a:buClr>
                <a:srgbClr val="C00000"/>
              </a:buClr>
              <a:buFont typeface="Wingdings" pitchFamily="2" charset="2"/>
              <a:buChar char="o"/>
            </a:pPr>
            <a:r>
              <a:rPr lang="zh-CN" altLang="en-US" sz="2800" b="1" dirty="0" smtClean="0">
                <a:solidFill>
                  <a:srgbClr val="C00000"/>
                </a:solidFill>
                <a:latin typeface="+mn-ea"/>
                <a:ea typeface="+mn-ea"/>
              </a:rPr>
              <a:t>优点：</a:t>
            </a:r>
            <a:r>
              <a:rPr lang="zh-CN" altLang="en-US" sz="2400" dirty="0" smtClean="0">
                <a:latin typeface="+mn-ea"/>
                <a:ea typeface="+mn-ea"/>
              </a:rPr>
              <a:t>比轮排索引空间开销要小</a:t>
            </a:r>
            <a:endParaRPr lang="en-US" altLang="zh-CN" sz="2400" dirty="0">
              <a:latin typeface="+mn-ea"/>
              <a:ea typeface="+mn-ea"/>
            </a:endParaRPr>
          </a:p>
        </p:txBody>
      </p:sp>
      <p:sp>
        <p:nvSpPr>
          <p:cNvPr id="81924"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8" charset="0"/>
              <a:buNone/>
            </a:pPr>
            <a:endParaRPr lang="de-DE" altLang="zh-CN" dirty="0">
              <a:ea typeface="黑体" pitchFamily="49" charset="-122"/>
            </a:endParaRPr>
          </a:p>
        </p:txBody>
      </p:sp>
      <p:pic>
        <p:nvPicPr>
          <p:cNvPr id="8" name="Picture 7" descr="330.png"/>
          <p:cNvPicPr>
            <a:picLocks noChangeAspect="1"/>
          </p:cNvPicPr>
          <p:nvPr/>
        </p:nvPicPr>
        <p:blipFill>
          <a:blip r:embed="rId3" cstate="print"/>
          <a:srcRect/>
          <a:stretch>
            <a:fillRect/>
          </a:stretch>
        </p:blipFill>
        <p:spPr bwMode="auto">
          <a:xfrm>
            <a:off x="714348" y="3714752"/>
            <a:ext cx="7405687" cy="84455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897767F6-CF6C-4414-A18F-F12945B7EB4C}" type="slidenum">
              <a:rPr lang="en-US" altLang="zh-CN" sz="1200">
                <a:solidFill>
                  <a:srgbClr val="898989"/>
                </a:solidFill>
                <a:latin typeface="Calibri" pitchFamily="34"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15</a:t>
            </a:fld>
            <a:endParaRPr lang="en-US" altLang="zh-CN" sz="1200" dirty="0">
              <a:solidFill>
                <a:srgbClr val="898989"/>
              </a:solidFill>
              <a:latin typeface="Calibri" pitchFamily="34" charset="0"/>
              <a:ea typeface="黑体" pitchFamily="49" charset="-122"/>
            </a:endParaRPr>
          </a:p>
        </p:txBody>
      </p:sp>
      <p:sp>
        <p:nvSpPr>
          <p:cNvPr id="84995" name="Text Box 2"/>
          <p:cNvSpPr txBox="1">
            <a:spLocks noChangeArrowheads="1"/>
          </p:cNvSpPr>
          <p:nvPr/>
        </p:nvSpPr>
        <p:spPr bwMode="auto">
          <a:xfrm>
            <a:off x="267624" y="149611"/>
            <a:ext cx="8643938" cy="1403350"/>
          </a:xfrm>
          <a:prstGeom prst="rect">
            <a:avLst/>
          </a:prstGeom>
          <a:noFill/>
          <a:ln w="9525">
            <a:noFill/>
            <a:round/>
            <a:headEnd/>
            <a:tailEnd/>
          </a:ln>
        </p:spPr>
        <p:txBody>
          <a:bodyPr anchor="b"/>
          <a:lstStyle/>
          <a:p>
            <a:r>
              <a:rPr lang="zh-CN" altLang="en-US" sz="4800" dirty="0" smtClean="0">
                <a:latin typeface="+mj-ea"/>
                <a:ea typeface="+mj-ea"/>
              </a:rPr>
              <a:t>基于</a:t>
            </a:r>
            <a:r>
              <a:rPr lang="en-US" altLang="zh-CN" sz="4400" dirty="0" smtClean="0">
                <a:latin typeface="+mj-ea"/>
                <a:ea typeface="+mj-ea"/>
              </a:rPr>
              <a:t>K-gram</a:t>
            </a:r>
            <a:r>
              <a:rPr lang="zh-CN" altLang="en-US" sz="4800" dirty="0" smtClean="0">
                <a:latin typeface="+mj-ea"/>
                <a:ea typeface="+mj-ea"/>
              </a:rPr>
              <a:t>索引的通配符</a:t>
            </a:r>
            <a:r>
              <a:rPr lang="zh-CN" altLang="en-US" sz="4800" dirty="0">
                <a:latin typeface="+mj-ea"/>
                <a:ea typeface="+mj-ea"/>
              </a:rPr>
              <a:t>查询</a:t>
            </a:r>
            <a:endParaRPr lang="en-US" altLang="zh-CN" sz="4800" dirty="0">
              <a:latin typeface="+mj-ea"/>
              <a:ea typeface="+mj-ea"/>
            </a:endParaRPr>
          </a:p>
        </p:txBody>
      </p:sp>
      <p:sp>
        <p:nvSpPr>
          <p:cNvPr id="84996" name="Text Box 3"/>
          <p:cNvSpPr txBox="1">
            <a:spLocks noChangeArrowheads="1"/>
          </p:cNvSpPr>
          <p:nvPr/>
        </p:nvSpPr>
        <p:spPr bwMode="auto">
          <a:xfrm>
            <a:off x="43024" y="1750135"/>
            <a:ext cx="8786813" cy="4308475"/>
          </a:xfrm>
          <a:prstGeom prst="rect">
            <a:avLst/>
          </a:prstGeom>
          <a:noFill/>
          <a:ln w="9525">
            <a:noFill/>
            <a:round/>
            <a:headEnd/>
            <a:tailEnd/>
          </a:ln>
        </p:spPr>
        <p:txBody>
          <a:bodyPr/>
          <a:lstStyle/>
          <a:p>
            <a:pPr marL="892175" lvl="1" indent="-439738" algn="l">
              <a:spcBef>
                <a:spcPts val="700"/>
              </a:spcBef>
              <a:buClr>
                <a:srgbClr val="C00000"/>
              </a:buClr>
              <a:buFont typeface="Wingdings" pitchFamily="2" charset="2"/>
              <a:buChar char="o"/>
            </a:pPr>
            <a:r>
              <a:rPr lang="zh-CN" altLang="en-US" sz="2800" b="1" dirty="0" smtClean="0">
                <a:solidFill>
                  <a:srgbClr val="C00000"/>
                </a:solidFill>
                <a:latin typeface="+mn-ea"/>
                <a:ea typeface="+mn-ea"/>
              </a:rPr>
              <a:t>主要步骤：</a:t>
            </a:r>
            <a:endParaRPr lang="en-US" altLang="zh-CN" sz="2800" b="1" dirty="0" smtClean="0">
              <a:solidFill>
                <a:srgbClr val="C00000"/>
              </a:solidFill>
              <a:latin typeface="+mn-ea"/>
              <a:ea typeface="+mn-ea"/>
            </a:endParaRPr>
          </a:p>
          <a:p>
            <a:pPr marL="1430338" lvl="2" indent="-354013" algn="l">
              <a:spcBef>
                <a:spcPts val="700"/>
              </a:spcBef>
              <a:buClr>
                <a:srgbClr val="C00000"/>
              </a:buClr>
              <a:buFont typeface="Wingdings" pitchFamily="2" charset="2"/>
              <a:buChar char="n"/>
            </a:pPr>
            <a:r>
              <a:rPr lang="zh-CN" altLang="en-US" sz="2200" dirty="0" smtClean="0">
                <a:latin typeface="+mn-ea"/>
                <a:ea typeface="+mn-ea"/>
              </a:rPr>
              <a:t>对给定的带*的词项，生成其所有的</a:t>
            </a:r>
            <a:r>
              <a:rPr lang="en-US" altLang="zh-CN" sz="2200" dirty="0" smtClean="0">
                <a:latin typeface="+mn-ea"/>
                <a:ea typeface="+mn-ea"/>
              </a:rPr>
              <a:t>K-gram</a:t>
            </a:r>
          </a:p>
          <a:p>
            <a:pPr marL="1430338" lvl="2" indent="-354013" algn="l">
              <a:spcBef>
                <a:spcPts val="700"/>
              </a:spcBef>
              <a:buClr>
                <a:srgbClr val="C00000"/>
              </a:buClr>
              <a:buFont typeface="Wingdings" pitchFamily="2" charset="2"/>
              <a:buChar char="n"/>
            </a:pPr>
            <a:r>
              <a:rPr lang="zh-CN" altLang="en-US" sz="2200" dirty="0" smtClean="0">
                <a:latin typeface="+mn-ea"/>
                <a:ea typeface="+mn-ea"/>
              </a:rPr>
              <a:t>基于</a:t>
            </a:r>
            <a:r>
              <a:rPr lang="en-US" altLang="zh-CN" sz="2200" dirty="0" smtClean="0">
                <a:latin typeface="+mn-ea"/>
                <a:ea typeface="+mn-ea"/>
              </a:rPr>
              <a:t>K-gram</a:t>
            </a:r>
            <a:r>
              <a:rPr lang="zh-CN" altLang="en-US" sz="2200" dirty="0" smtClean="0">
                <a:latin typeface="+mn-ea"/>
                <a:ea typeface="+mn-ea"/>
              </a:rPr>
              <a:t>索引，找出包含上述所有</a:t>
            </a:r>
            <a:r>
              <a:rPr lang="en-US" altLang="zh-CN" sz="2200" dirty="0" smtClean="0">
                <a:latin typeface="+mn-ea"/>
                <a:ea typeface="+mn-ea"/>
              </a:rPr>
              <a:t>K-gram</a:t>
            </a:r>
            <a:r>
              <a:rPr lang="zh-CN" altLang="en-US" sz="2200" dirty="0" smtClean="0">
                <a:latin typeface="+mn-ea"/>
                <a:ea typeface="+mn-ea"/>
              </a:rPr>
              <a:t>的词项集</a:t>
            </a:r>
            <a:endParaRPr lang="en-US" altLang="zh-CN" sz="2200" dirty="0" smtClean="0">
              <a:latin typeface="+mn-ea"/>
              <a:ea typeface="+mn-ea"/>
            </a:endParaRPr>
          </a:p>
          <a:p>
            <a:pPr marL="1430338" lvl="2" indent="-354013" algn="l">
              <a:spcBef>
                <a:spcPts val="700"/>
              </a:spcBef>
              <a:buClr>
                <a:srgbClr val="C00000"/>
              </a:buClr>
              <a:buFont typeface="Wingdings" pitchFamily="2" charset="2"/>
              <a:buChar char="n"/>
            </a:pPr>
            <a:r>
              <a:rPr lang="zh-CN" altLang="en-US" sz="2200" dirty="0" smtClean="0">
                <a:latin typeface="+mn-ea"/>
                <a:ea typeface="+mn-ea"/>
              </a:rPr>
              <a:t>通过与给定词项进行字符串匹配，对词项集进行过滤</a:t>
            </a:r>
            <a:endParaRPr lang="en-US" altLang="zh-CN" sz="2200" dirty="0" smtClean="0">
              <a:latin typeface="+mn-ea"/>
              <a:ea typeface="+mn-ea"/>
            </a:endParaRPr>
          </a:p>
          <a:p>
            <a:pPr marL="1430338" lvl="2" indent="-354013" algn="l">
              <a:spcBef>
                <a:spcPts val="700"/>
              </a:spcBef>
              <a:buClr>
                <a:srgbClr val="C00000"/>
              </a:buClr>
              <a:buFont typeface="Wingdings" pitchFamily="2" charset="2"/>
              <a:buChar char="n"/>
            </a:pPr>
            <a:r>
              <a:rPr lang="zh-CN" altLang="en-US" sz="2200" dirty="0" smtClean="0">
                <a:latin typeface="+mn-ea"/>
                <a:ea typeface="+mn-ea"/>
              </a:rPr>
              <a:t>用余下的词项在词项</a:t>
            </a:r>
            <a:r>
              <a:rPr lang="en-US" altLang="zh-CN" sz="2200" dirty="0" smtClean="0">
                <a:latin typeface="+mn-ea"/>
                <a:ea typeface="+mn-ea"/>
              </a:rPr>
              <a:t>-</a:t>
            </a:r>
            <a:r>
              <a:rPr lang="zh-CN" altLang="en-US" sz="2200" dirty="0" smtClean="0">
                <a:latin typeface="+mn-ea"/>
                <a:ea typeface="+mn-ea"/>
              </a:rPr>
              <a:t>文档倒排索引中查找文档</a:t>
            </a:r>
            <a:endParaRPr lang="en-US" altLang="zh-CN" sz="2200" dirty="0" smtClean="0">
              <a:latin typeface="+mn-ea"/>
              <a:ea typeface="+mn-ea"/>
            </a:endParaRPr>
          </a:p>
          <a:p>
            <a:pPr marL="892175" lvl="1" indent="-434975" algn="l">
              <a:spcBef>
                <a:spcPts val="1200"/>
              </a:spcBef>
              <a:buClr>
                <a:srgbClr val="C00000"/>
              </a:buClr>
              <a:buFont typeface="Wingdings" pitchFamily="2" charset="2"/>
              <a:buChar char="o"/>
            </a:pPr>
            <a:r>
              <a:rPr lang="zh-CN" altLang="en-US" sz="2800" b="1" dirty="0" smtClean="0">
                <a:solidFill>
                  <a:srgbClr val="C00000"/>
                </a:solidFill>
                <a:latin typeface="+mn-ea"/>
                <a:ea typeface="+mn-ea"/>
              </a:rPr>
              <a:t>例子：</a:t>
            </a:r>
            <a:r>
              <a:rPr lang="zh-CN" altLang="en-US" sz="2400" b="1" dirty="0" smtClean="0">
                <a:latin typeface="+mn-ea"/>
                <a:ea typeface="+mn-ea"/>
              </a:rPr>
              <a:t>查询</a:t>
            </a:r>
            <a:r>
              <a:rPr lang="en-US" altLang="zh-CN" sz="2400" b="1" dirty="0" err="1">
                <a:latin typeface="+mn-ea"/>
                <a:ea typeface="+mn-ea"/>
              </a:rPr>
              <a:t>mon</a:t>
            </a:r>
            <a:r>
              <a:rPr lang="en-US" altLang="zh-CN" sz="2400" b="1" dirty="0">
                <a:latin typeface="+mn-ea"/>
                <a:ea typeface="+mn-ea"/>
              </a:rPr>
              <a:t>* </a:t>
            </a:r>
            <a:endParaRPr lang="en-US" altLang="zh-CN" sz="2400" b="1" dirty="0" smtClean="0">
              <a:latin typeface="+mn-ea"/>
              <a:ea typeface="+mn-ea"/>
            </a:endParaRPr>
          </a:p>
          <a:p>
            <a:pPr marL="1430338" lvl="2" indent="-354013" algn="l">
              <a:spcBef>
                <a:spcPts val="700"/>
              </a:spcBef>
              <a:buClr>
                <a:srgbClr val="C00000"/>
              </a:buClr>
              <a:buFont typeface="Wingdings" pitchFamily="2" charset="2"/>
              <a:buChar char="n"/>
            </a:pPr>
            <a:r>
              <a:rPr lang="zh-CN" altLang="en-US" sz="2200" dirty="0" smtClean="0">
                <a:latin typeface="+mn-ea"/>
                <a:ea typeface="+mn-ea"/>
              </a:rPr>
              <a:t>执行</a:t>
            </a:r>
            <a:r>
              <a:rPr lang="zh-CN" altLang="en-US" sz="2200" dirty="0">
                <a:latin typeface="+mn-ea"/>
                <a:ea typeface="+mn-ea"/>
              </a:rPr>
              <a:t>布尔查询</a:t>
            </a:r>
            <a:r>
              <a:rPr lang="en-US" altLang="zh-CN" sz="2200" dirty="0">
                <a:latin typeface="+mn-ea"/>
                <a:ea typeface="+mn-ea"/>
              </a:rPr>
              <a:t>: $m AND mo AND on</a:t>
            </a:r>
          </a:p>
          <a:p>
            <a:pPr marL="1430338" lvl="2" indent="-354013" algn="l">
              <a:spcBef>
                <a:spcPts val="700"/>
              </a:spcBef>
              <a:buClr>
                <a:srgbClr val="C00000"/>
              </a:buClr>
              <a:buFont typeface="Wingdings" pitchFamily="2" charset="2"/>
              <a:buChar char="n"/>
            </a:pPr>
            <a:r>
              <a:rPr lang="zh-CN" altLang="en-US" sz="2200" dirty="0" smtClean="0">
                <a:latin typeface="+mn-ea"/>
                <a:ea typeface="+mn-ea"/>
              </a:rPr>
              <a:t>所有</a:t>
            </a:r>
            <a:r>
              <a:rPr lang="zh-CN" altLang="en-US" sz="2200" dirty="0">
                <a:latin typeface="+mn-ea"/>
                <a:ea typeface="+mn-ea"/>
              </a:rPr>
              <a:t>以前缀</a:t>
            </a:r>
            <a:r>
              <a:rPr lang="en-US" altLang="zh-CN" sz="2200" dirty="0" err="1">
                <a:latin typeface="+mn-ea"/>
                <a:ea typeface="+mn-ea"/>
              </a:rPr>
              <a:t>mon</a:t>
            </a:r>
            <a:r>
              <a:rPr lang="zh-CN" altLang="en-US" sz="2200" dirty="0">
                <a:latin typeface="+mn-ea"/>
                <a:ea typeface="+mn-ea"/>
              </a:rPr>
              <a:t>开始的词</a:t>
            </a:r>
            <a:r>
              <a:rPr lang="zh-CN" altLang="en-US" sz="2200" dirty="0" smtClean="0">
                <a:latin typeface="+mn-ea"/>
                <a:ea typeface="+mn-ea"/>
              </a:rPr>
              <a:t>项被返回，当然也包含许多</a:t>
            </a:r>
            <a:r>
              <a:rPr lang="zh-CN" altLang="en-US" sz="2200" dirty="0">
                <a:latin typeface="+mn-ea"/>
                <a:ea typeface="+mn-ea"/>
              </a:rPr>
              <a:t>伪</a:t>
            </a:r>
            <a:r>
              <a:rPr lang="zh-CN" altLang="en-US" sz="2200" dirty="0" smtClean="0">
                <a:latin typeface="+mn-ea"/>
                <a:ea typeface="+mn-ea"/>
              </a:rPr>
              <a:t>正</a:t>
            </a:r>
            <a:endParaRPr lang="en-US" altLang="zh-CN" sz="2200" dirty="0" smtClean="0">
              <a:latin typeface="+mn-ea"/>
              <a:ea typeface="+mn-ea"/>
            </a:endParaRPr>
          </a:p>
          <a:p>
            <a:pPr marL="1430338" lvl="2" indent="-354013" algn="l">
              <a:spcBef>
                <a:spcPts val="700"/>
              </a:spcBef>
              <a:buClr>
                <a:srgbClr val="C00000"/>
              </a:buClr>
            </a:pPr>
            <a:r>
              <a:rPr lang="en-US" altLang="zh-CN" sz="2200" dirty="0" smtClean="0">
                <a:latin typeface="+mn-ea"/>
                <a:ea typeface="+mn-ea"/>
              </a:rPr>
              <a:t>    </a:t>
            </a:r>
            <a:r>
              <a:rPr lang="zh-CN" altLang="en-US" sz="2200" dirty="0" smtClean="0">
                <a:latin typeface="+mn-ea"/>
                <a:ea typeface="+mn-ea"/>
              </a:rPr>
              <a:t>例</a:t>
            </a:r>
            <a:r>
              <a:rPr lang="zh-CN" altLang="en-US" sz="2200" dirty="0">
                <a:latin typeface="+mn-ea"/>
                <a:ea typeface="+mn-ea"/>
              </a:rPr>
              <a:t>，比如</a:t>
            </a:r>
            <a:r>
              <a:rPr lang="en-US" altLang="zh-CN" sz="2200" dirty="0" smtClean="0">
                <a:latin typeface="+mn-ea"/>
                <a:ea typeface="+mn-ea"/>
              </a:rPr>
              <a:t>MOON</a:t>
            </a:r>
            <a:endParaRPr lang="en-US" altLang="zh-CN" sz="2200" dirty="0">
              <a:latin typeface="+mn-ea"/>
              <a:ea typeface="+mn-ea"/>
            </a:endParaRPr>
          </a:p>
        </p:txBody>
      </p:sp>
      <p:sp>
        <p:nvSpPr>
          <p:cNvPr id="88068"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8" charset="0"/>
              <a:buNone/>
            </a:pPr>
            <a:endParaRPr lang="de-DE" altLang="zh-CN" dirty="0">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6CF8C0A-8F13-422C-886C-A0248A5D8F4F}" type="slidenum">
              <a:rPr lang="en-US" altLang="zh-CN" sz="1200">
                <a:solidFill>
                  <a:srgbClr val="898989"/>
                </a:solidFill>
                <a:latin typeface="Calibri" pitchFamily="34"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16</a:t>
            </a:fld>
            <a:endParaRPr lang="en-US" altLang="zh-CN" sz="1200" dirty="0">
              <a:solidFill>
                <a:srgbClr val="898989"/>
              </a:solidFill>
              <a:latin typeface="Calibri" pitchFamily="34" charset="0"/>
              <a:ea typeface="黑体" pitchFamily="49" charset="-122"/>
            </a:endParaRPr>
          </a:p>
        </p:txBody>
      </p:sp>
      <p:sp>
        <p:nvSpPr>
          <p:cNvPr id="84995" name="Text Box 2"/>
          <p:cNvSpPr txBox="1">
            <a:spLocks noChangeArrowheads="1"/>
          </p:cNvSpPr>
          <p:nvPr/>
        </p:nvSpPr>
        <p:spPr bwMode="auto">
          <a:xfrm>
            <a:off x="519178" y="151596"/>
            <a:ext cx="8643938" cy="1403350"/>
          </a:xfrm>
          <a:prstGeom prst="rect">
            <a:avLst/>
          </a:prstGeom>
          <a:noFill/>
          <a:ln w="9525">
            <a:noFill/>
            <a:round/>
            <a:headEnd/>
            <a:tailEnd/>
          </a:ln>
        </p:spPr>
        <p:txBody>
          <a:bodyPr anchor="b"/>
          <a:lstStyle/>
          <a:p>
            <a:pPr algn="l"/>
            <a:r>
              <a:rPr lang="zh-CN" altLang="de-DE" sz="4800" dirty="0">
                <a:latin typeface="+mj-ea"/>
                <a:ea typeface="+mj-ea"/>
              </a:rPr>
              <a:t>拼写校正</a:t>
            </a:r>
            <a:endParaRPr lang="zh-CN" altLang="en-US" sz="4800" dirty="0">
              <a:latin typeface="+mj-ea"/>
              <a:ea typeface="+mj-ea"/>
            </a:endParaRPr>
          </a:p>
        </p:txBody>
      </p:sp>
      <p:sp>
        <p:nvSpPr>
          <p:cNvPr id="84996" name="Text Box 3"/>
          <p:cNvSpPr txBox="1">
            <a:spLocks noChangeArrowheads="1"/>
          </p:cNvSpPr>
          <p:nvPr/>
        </p:nvSpPr>
        <p:spPr bwMode="auto">
          <a:xfrm>
            <a:off x="235797" y="1764411"/>
            <a:ext cx="8429684" cy="4357718"/>
          </a:xfrm>
          <a:prstGeom prst="rect">
            <a:avLst/>
          </a:prstGeom>
          <a:noFill/>
          <a:ln w="9525">
            <a:noFill/>
            <a:round/>
            <a:headEnd/>
            <a:tailEnd/>
          </a:ln>
        </p:spPr>
        <p:txBody>
          <a:bodyPr/>
          <a:lstStyle/>
          <a:p>
            <a:pPr marL="720725" lvl="1" indent="-452438" algn="l">
              <a:spcBef>
                <a:spcPts val="700"/>
              </a:spcBef>
              <a:buClr>
                <a:srgbClr val="C00000"/>
              </a:buClr>
              <a:buFont typeface="Wingdings" pitchFamily="2" charset="2"/>
              <a:buChar char="o"/>
            </a:pPr>
            <a:r>
              <a:rPr lang="zh-CN" altLang="en-US" sz="2800" b="1" dirty="0" smtClean="0">
                <a:solidFill>
                  <a:srgbClr val="C00000"/>
                </a:solidFill>
                <a:latin typeface="+mn-ea"/>
                <a:ea typeface="+mn-ea"/>
              </a:rPr>
              <a:t>任务目标：</a:t>
            </a:r>
            <a:r>
              <a:rPr lang="zh-CN" altLang="en-US" sz="2400" dirty="0" smtClean="0">
                <a:latin typeface="+mn-ea"/>
                <a:ea typeface="+mn-ea"/>
              </a:rPr>
              <a:t>对用户输入的错误查询词项进行纠正，通</a:t>
            </a:r>
            <a:r>
              <a:rPr lang="en-US" altLang="zh-CN" sz="2400" dirty="0" smtClean="0">
                <a:latin typeface="+mn-ea"/>
                <a:ea typeface="+mn-ea"/>
              </a:rPr>
              <a:t>  </a:t>
            </a:r>
            <a:r>
              <a:rPr lang="zh-CN" altLang="en-US" sz="2400" dirty="0" smtClean="0">
                <a:latin typeface="+mn-ea"/>
                <a:ea typeface="+mn-ea"/>
              </a:rPr>
              <a:t>过</a:t>
            </a:r>
            <a:r>
              <a:rPr lang="zh-CN" altLang="de-DE" sz="2400" dirty="0" smtClean="0">
                <a:latin typeface="+mn-ea"/>
                <a:ea typeface="+mn-ea"/>
              </a:rPr>
              <a:t>纠正用户的查询</a:t>
            </a:r>
            <a:r>
              <a:rPr lang="zh-CN" altLang="en-US" sz="2400" dirty="0" smtClean="0">
                <a:latin typeface="+mn-ea"/>
                <a:ea typeface="+mn-ea"/>
              </a:rPr>
              <a:t>，提高检索效果</a:t>
            </a:r>
            <a:endParaRPr lang="de-DE" altLang="zh-CN" sz="2400" dirty="0">
              <a:latin typeface="+mn-ea"/>
              <a:ea typeface="+mn-ea"/>
            </a:endParaRPr>
          </a:p>
          <a:p>
            <a:pPr marL="720725" lvl="1" indent="-452438" algn="l">
              <a:spcBef>
                <a:spcPts val="1800"/>
              </a:spcBef>
              <a:buClr>
                <a:srgbClr val="C00000"/>
              </a:buClr>
              <a:buFont typeface="Wingdings" pitchFamily="2" charset="2"/>
              <a:buChar char="o"/>
            </a:pPr>
            <a:r>
              <a:rPr lang="zh-CN" altLang="en-US" sz="2800" b="1" dirty="0" smtClean="0">
                <a:solidFill>
                  <a:srgbClr val="C00000"/>
                </a:solidFill>
                <a:latin typeface="+mn-ea"/>
                <a:ea typeface="+mn-ea"/>
              </a:rPr>
              <a:t>两种方法</a:t>
            </a:r>
            <a:endParaRPr lang="en-US" altLang="zh-CN" sz="2400" b="1" dirty="0">
              <a:solidFill>
                <a:srgbClr val="C00000"/>
              </a:solidFill>
              <a:latin typeface="+mn-ea"/>
              <a:ea typeface="+mn-ea"/>
            </a:endParaRPr>
          </a:p>
          <a:p>
            <a:pPr marL="1258888" lvl="2" indent="-366713" algn="l">
              <a:spcBef>
                <a:spcPts val="700"/>
              </a:spcBef>
              <a:buClr>
                <a:srgbClr val="C00000"/>
              </a:buClr>
              <a:buFont typeface="Wingdings" pitchFamily="2" charset="2"/>
              <a:buChar char="n"/>
            </a:pPr>
            <a:r>
              <a:rPr lang="zh-CN" altLang="de-DE" sz="2400" dirty="0" smtClean="0">
                <a:latin typeface="+mn-ea"/>
                <a:ea typeface="+mn-ea"/>
              </a:rPr>
              <a:t>词独立</a:t>
            </a:r>
            <a:r>
              <a:rPr lang="zh-CN" altLang="en-US" sz="2400" dirty="0" smtClean="0">
                <a:latin typeface="+mn-ea"/>
                <a:ea typeface="+mn-ea"/>
              </a:rPr>
              <a:t>纠错</a:t>
            </a:r>
            <a:r>
              <a:rPr lang="en-US" altLang="zh-CN" sz="2400" dirty="0" smtClean="0">
                <a:latin typeface="+mn-ea"/>
                <a:ea typeface="+mn-ea"/>
              </a:rPr>
              <a:t>(</a:t>
            </a:r>
            <a:r>
              <a:rPr lang="de-DE" altLang="zh-CN" sz="2400" dirty="0">
                <a:latin typeface="+mn-ea"/>
                <a:ea typeface="+mn-ea"/>
              </a:rPr>
              <a:t>Isolated word)</a:t>
            </a:r>
            <a:r>
              <a:rPr lang="zh-CN" altLang="de-DE" sz="2400" dirty="0" smtClean="0">
                <a:latin typeface="+mn-ea"/>
                <a:ea typeface="+mn-ea"/>
              </a:rPr>
              <a:t>法</a:t>
            </a:r>
            <a:endParaRPr lang="en-US" altLang="zh-CN" sz="2400" dirty="0" smtClean="0">
              <a:latin typeface="+mn-ea"/>
              <a:ea typeface="+mn-ea"/>
            </a:endParaRPr>
          </a:p>
          <a:p>
            <a:pPr marL="1258888" lvl="3" indent="85725" algn="l">
              <a:spcBef>
                <a:spcPts val="700"/>
              </a:spcBef>
              <a:buClr>
                <a:srgbClr val="C00000"/>
              </a:buClr>
              <a:buFont typeface="Wingdings" pitchFamily="2" charset="2"/>
              <a:buChar char="Ø"/>
            </a:pPr>
            <a:r>
              <a:rPr lang="zh-CN" altLang="en-US" sz="2000" dirty="0" smtClean="0">
                <a:latin typeface="+mn-ea"/>
                <a:ea typeface="+mn-ea"/>
              </a:rPr>
              <a:t> 只</a:t>
            </a:r>
            <a:r>
              <a:rPr lang="zh-CN" altLang="en-US" sz="2000" dirty="0">
                <a:latin typeface="+mn-ea"/>
                <a:ea typeface="+mn-ea"/>
              </a:rPr>
              <a:t>检查每个单词本身的拼写错误</a:t>
            </a:r>
            <a:endParaRPr lang="en-US" altLang="zh-CN" sz="2000" dirty="0">
              <a:latin typeface="+mn-ea"/>
              <a:ea typeface="+mn-ea"/>
            </a:endParaRPr>
          </a:p>
          <a:p>
            <a:pPr marL="1258888" lvl="3" indent="85725" algn="l">
              <a:spcBef>
                <a:spcPts val="700"/>
              </a:spcBef>
              <a:buClr>
                <a:srgbClr val="C00000"/>
              </a:buClr>
              <a:buFont typeface="Wingdings" pitchFamily="2" charset="2"/>
              <a:buChar char="Ø"/>
            </a:pPr>
            <a:r>
              <a:rPr lang="zh-CN" altLang="en-US" sz="2000" dirty="0" smtClean="0">
                <a:latin typeface="+mn-ea"/>
                <a:ea typeface="+mn-ea"/>
              </a:rPr>
              <a:t> 如果</a:t>
            </a:r>
            <a:r>
              <a:rPr lang="zh-CN" altLang="en-US" sz="2000" dirty="0">
                <a:latin typeface="+mn-ea"/>
                <a:ea typeface="+mn-ea"/>
              </a:rPr>
              <a:t>某个单词拼写错误后变成另外一个单词，则无法查出</a:t>
            </a:r>
            <a:r>
              <a:rPr lang="en-US" altLang="zh-CN" sz="2000" dirty="0">
                <a:latin typeface="+mn-ea"/>
                <a:ea typeface="+mn-ea"/>
              </a:rPr>
              <a:t>, </a:t>
            </a:r>
            <a:endParaRPr lang="en-US" altLang="zh-CN" sz="2000" dirty="0" smtClean="0">
              <a:latin typeface="+mn-ea"/>
              <a:ea typeface="+mn-ea"/>
            </a:endParaRPr>
          </a:p>
          <a:p>
            <a:pPr marL="1258888" lvl="3" indent="85725" algn="l">
              <a:spcBef>
                <a:spcPts val="0"/>
              </a:spcBef>
              <a:buClr>
                <a:srgbClr val="C00000"/>
              </a:buClr>
            </a:pPr>
            <a:r>
              <a:rPr lang="en-US" altLang="zh-CN" sz="2000" dirty="0" smtClean="0">
                <a:latin typeface="+mn-ea"/>
                <a:ea typeface="+mn-ea"/>
              </a:rPr>
              <a:t>   e.g</a:t>
            </a:r>
            <a:r>
              <a:rPr lang="en-US" altLang="zh-CN" sz="2000" dirty="0">
                <a:latin typeface="+mn-ea"/>
                <a:ea typeface="+mn-ea"/>
              </a:rPr>
              <a:t>., an asteroid that fell form the sky</a:t>
            </a:r>
          </a:p>
          <a:p>
            <a:pPr marL="1258888" lvl="2" indent="-366713" algn="l">
              <a:spcBef>
                <a:spcPts val="700"/>
              </a:spcBef>
              <a:buClr>
                <a:srgbClr val="C00000"/>
              </a:buClr>
              <a:buFont typeface="Wingdings" pitchFamily="2" charset="2"/>
              <a:buChar char="n"/>
            </a:pPr>
            <a:r>
              <a:rPr lang="zh-CN" altLang="de-DE" sz="2400" dirty="0" smtClean="0">
                <a:latin typeface="+mn-ea"/>
                <a:ea typeface="+mn-ea"/>
              </a:rPr>
              <a:t>上下文</a:t>
            </a:r>
            <a:r>
              <a:rPr lang="zh-CN" altLang="de-DE" sz="2400" dirty="0">
                <a:latin typeface="+mn-ea"/>
                <a:ea typeface="+mn-ea"/>
              </a:rPr>
              <a:t>敏感</a:t>
            </a:r>
            <a:r>
              <a:rPr lang="en-US" altLang="zh-CN" sz="2400" dirty="0">
                <a:latin typeface="+mn-ea"/>
                <a:ea typeface="+mn-ea"/>
              </a:rPr>
              <a:t>(</a:t>
            </a:r>
            <a:r>
              <a:rPr lang="de-DE" altLang="zh-CN" sz="2400" dirty="0">
                <a:latin typeface="+mn-ea"/>
                <a:ea typeface="+mn-ea"/>
              </a:rPr>
              <a:t>Context-sensitive)</a:t>
            </a:r>
            <a:r>
              <a:rPr lang="zh-CN" altLang="de-DE" sz="2400" dirty="0" smtClean="0">
                <a:latin typeface="+mn-ea"/>
                <a:ea typeface="+mn-ea"/>
              </a:rPr>
              <a:t>法</a:t>
            </a:r>
            <a:endParaRPr lang="en-US" altLang="zh-CN" sz="2400" dirty="0" smtClean="0">
              <a:latin typeface="+mn-ea"/>
              <a:ea typeface="+mn-ea"/>
            </a:endParaRPr>
          </a:p>
          <a:p>
            <a:pPr marL="1258888" lvl="3" algn="l">
              <a:spcBef>
                <a:spcPts val="700"/>
              </a:spcBef>
              <a:buClr>
                <a:srgbClr val="C00000"/>
              </a:buClr>
              <a:buFont typeface="Wingdings" pitchFamily="2" charset="2"/>
              <a:buChar char="Ø"/>
            </a:pPr>
            <a:r>
              <a:rPr lang="en-US" altLang="zh-CN" sz="2000" dirty="0" smtClean="0">
                <a:latin typeface="+mn-ea"/>
                <a:ea typeface="+mn-ea"/>
              </a:rPr>
              <a:t> </a:t>
            </a:r>
            <a:r>
              <a:rPr lang="zh-CN" altLang="de-DE" sz="2000" dirty="0" smtClean="0">
                <a:latin typeface="+mn-ea"/>
                <a:ea typeface="+mn-ea"/>
              </a:rPr>
              <a:t>纠错时考虑</a:t>
            </a:r>
            <a:r>
              <a:rPr lang="zh-CN" altLang="de-DE" sz="2000" dirty="0">
                <a:latin typeface="+mn-ea"/>
                <a:ea typeface="+mn-ea"/>
              </a:rPr>
              <a:t>周围的单词</a:t>
            </a:r>
            <a:endParaRPr lang="de-DE" altLang="zh-CN" sz="2000" dirty="0">
              <a:latin typeface="+mn-ea"/>
              <a:ea typeface="+mn-ea"/>
            </a:endParaRPr>
          </a:p>
          <a:p>
            <a:pPr marL="1258888" lvl="3" algn="l">
              <a:spcBef>
                <a:spcPts val="700"/>
              </a:spcBef>
              <a:buClr>
                <a:srgbClr val="C00000"/>
              </a:buClr>
              <a:buFont typeface="Wingdings" pitchFamily="2" charset="2"/>
              <a:buChar char="Ø"/>
            </a:pPr>
            <a:r>
              <a:rPr lang="zh-CN" altLang="en-US" sz="2000" dirty="0" smtClean="0">
                <a:solidFill>
                  <a:schemeClr val="bg2">
                    <a:lumMod val="50000"/>
                  </a:schemeClr>
                </a:solidFill>
                <a:latin typeface="+mn-ea"/>
                <a:ea typeface="+mn-ea"/>
              </a:rPr>
              <a:t> </a:t>
            </a:r>
            <a:r>
              <a:rPr lang="zh-CN" altLang="en-US" sz="2000" dirty="0" smtClean="0">
                <a:latin typeface="+mn-ea"/>
                <a:ea typeface="+mn-ea"/>
              </a:rPr>
              <a:t>能</a:t>
            </a:r>
            <a:r>
              <a:rPr lang="zh-CN" altLang="en-US" sz="2000" dirty="0">
                <a:latin typeface="+mn-ea"/>
                <a:ea typeface="+mn-ea"/>
              </a:rPr>
              <a:t>纠正上例中的错误</a:t>
            </a:r>
            <a:r>
              <a:rPr lang="en-US" altLang="zh-CN" sz="2000" dirty="0">
                <a:latin typeface="+mn-ea"/>
                <a:ea typeface="+mn-ea"/>
              </a:rPr>
              <a:t> form/from</a:t>
            </a:r>
            <a:endParaRPr lang="zh-CN" altLang="en-US" sz="2000" dirty="0">
              <a:latin typeface="+mn-ea"/>
              <a:ea typeface="+mn-ea"/>
            </a:endParaRPr>
          </a:p>
        </p:txBody>
      </p:sp>
      <p:sp>
        <p:nvSpPr>
          <p:cNvPr id="95236"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8" charset="0"/>
              <a:buNone/>
            </a:pPr>
            <a:endParaRPr lang="de-DE" altLang="zh-CN" dirty="0">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17</a:t>
            </a:fld>
            <a:endParaRPr lang="en-US" sz="1200" dirty="0">
              <a:solidFill>
                <a:srgbClr val="898989"/>
              </a:solidFill>
              <a:latin typeface="Calibri" charset="0"/>
              <a:ea typeface="黑体" pitchFamily="49" charset="-122"/>
            </a:endParaRPr>
          </a:p>
        </p:txBody>
      </p:sp>
      <p:sp>
        <p:nvSpPr>
          <p:cNvPr id="84995" name="Text Box 2"/>
          <p:cNvSpPr txBox="1">
            <a:spLocks noChangeArrowheads="1"/>
          </p:cNvSpPr>
          <p:nvPr/>
        </p:nvSpPr>
        <p:spPr bwMode="auto">
          <a:xfrm>
            <a:off x="564548" y="142852"/>
            <a:ext cx="8643998" cy="1403350"/>
          </a:xfrm>
          <a:prstGeom prst="rect">
            <a:avLst/>
          </a:prstGeom>
          <a:noFill/>
          <a:ln w="9525">
            <a:noFill/>
            <a:round/>
            <a:headEnd/>
            <a:tailEnd/>
          </a:ln>
        </p:spPr>
        <p:txBody>
          <a:bodyPr anchor="b"/>
          <a:lstStyle/>
          <a:p>
            <a:pPr algn="l"/>
            <a:r>
              <a:rPr lang="zh-CN" altLang="en-US" sz="4800" dirty="0" smtClean="0">
                <a:latin typeface="+mj-ea"/>
                <a:ea typeface="+mj-ea"/>
              </a:rPr>
              <a:t>词独立纠错法</a:t>
            </a:r>
            <a:endParaRPr lang="en-US" altLang="de-DE" sz="4800" dirty="0" smtClean="0">
              <a:solidFill>
                <a:srgbClr val="C00000"/>
              </a:solidFill>
              <a:latin typeface="+mj-ea"/>
              <a:ea typeface="+mj-ea"/>
            </a:endParaRPr>
          </a:p>
        </p:txBody>
      </p:sp>
      <p:sp>
        <p:nvSpPr>
          <p:cNvPr id="84996" name="Text Box 3"/>
          <p:cNvSpPr txBox="1">
            <a:spLocks noChangeArrowheads="1"/>
          </p:cNvSpPr>
          <p:nvPr/>
        </p:nvSpPr>
        <p:spPr bwMode="auto">
          <a:xfrm>
            <a:off x="290456" y="1729284"/>
            <a:ext cx="8424948" cy="4378808"/>
          </a:xfrm>
          <a:prstGeom prst="rect">
            <a:avLst/>
          </a:prstGeom>
          <a:noFill/>
          <a:ln w="9525">
            <a:noFill/>
            <a:round/>
            <a:headEnd/>
            <a:tailEnd/>
          </a:ln>
        </p:spPr>
        <p:txBody>
          <a:bodyPr/>
          <a:lstStyle/>
          <a:p>
            <a:pPr marL="720725" lvl="1" indent="-452438" algn="l">
              <a:spcBef>
                <a:spcPts val="700"/>
              </a:spcBef>
              <a:buClr>
                <a:srgbClr val="C00000"/>
              </a:buClr>
              <a:buFont typeface="Wingdings" pitchFamily="2" charset="2"/>
              <a:buChar char="o"/>
            </a:pPr>
            <a:r>
              <a:rPr lang="zh-CN" altLang="en-US" sz="2800" b="1" dirty="0" smtClean="0">
                <a:solidFill>
                  <a:srgbClr val="C00000"/>
                </a:solidFill>
                <a:latin typeface="+mn-ea"/>
                <a:ea typeface="+mn-ea"/>
              </a:rPr>
              <a:t>基本思想：</a:t>
            </a:r>
            <a:r>
              <a:rPr lang="zh-CN" altLang="en-US" sz="2600" dirty="0" smtClean="0">
                <a:solidFill>
                  <a:schemeClr val="tx1"/>
                </a:solidFill>
                <a:latin typeface="+mn-ea"/>
                <a:ea typeface="+mn-ea"/>
              </a:rPr>
              <a:t>对于一个需要纠错的查询词，在其</a:t>
            </a:r>
            <a:r>
              <a:rPr lang="zh-CN" altLang="en-US" sz="2600" dirty="0" smtClean="0">
                <a:solidFill>
                  <a:srgbClr val="1717B7"/>
                </a:solidFill>
                <a:latin typeface="+mn-ea"/>
                <a:ea typeface="+mn-ea"/>
              </a:rPr>
              <a:t>可能的正确拼写</a:t>
            </a:r>
            <a:r>
              <a:rPr lang="zh-CN" altLang="en-US" sz="2600" dirty="0" smtClean="0">
                <a:solidFill>
                  <a:schemeClr val="tx1"/>
                </a:solidFill>
                <a:latin typeface="+mn-ea"/>
                <a:ea typeface="+mn-ea"/>
              </a:rPr>
              <a:t>中，选择</a:t>
            </a:r>
            <a:r>
              <a:rPr lang="zh-CN" altLang="en-US" sz="2600" dirty="0" smtClean="0">
                <a:solidFill>
                  <a:srgbClr val="1717B7"/>
                </a:solidFill>
                <a:latin typeface="+mn-ea"/>
                <a:ea typeface="+mn-ea"/>
              </a:rPr>
              <a:t>距离最近</a:t>
            </a:r>
            <a:r>
              <a:rPr lang="zh-CN" altLang="en-US" sz="2600" dirty="0" smtClean="0">
                <a:solidFill>
                  <a:schemeClr val="tx1"/>
                </a:solidFill>
                <a:latin typeface="+mn-ea"/>
                <a:ea typeface="+mn-ea"/>
              </a:rPr>
              <a:t>中的</a:t>
            </a:r>
            <a:r>
              <a:rPr lang="zh-CN" altLang="en-US" sz="2600" dirty="0" smtClean="0">
                <a:solidFill>
                  <a:srgbClr val="1717B7"/>
                </a:solidFill>
                <a:latin typeface="+mn-ea"/>
                <a:ea typeface="+mn-ea"/>
              </a:rPr>
              <a:t>最常见</a:t>
            </a:r>
            <a:r>
              <a:rPr lang="zh-CN" altLang="en-US" sz="2600" dirty="0" smtClean="0">
                <a:solidFill>
                  <a:schemeClr val="tx1"/>
                </a:solidFill>
                <a:latin typeface="+mn-ea"/>
                <a:ea typeface="+mn-ea"/>
              </a:rPr>
              <a:t>的一个</a:t>
            </a:r>
            <a:endParaRPr lang="en-US" altLang="zh-CN" sz="2600" dirty="0" smtClean="0">
              <a:solidFill>
                <a:schemeClr val="tx1"/>
              </a:solidFill>
              <a:latin typeface="+mn-ea"/>
              <a:ea typeface="+mn-ea"/>
            </a:endParaRPr>
          </a:p>
          <a:p>
            <a:pPr marL="1258888" lvl="2" indent="-366713" algn="l">
              <a:lnSpc>
                <a:spcPts val="3500"/>
              </a:lnSpc>
              <a:spcBef>
                <a:spcPts val="0"/>
              </a:spcBef>
              <a:buClr>
                <a:srgbClr val="C00000"/>
              </a:buClr>
              <a:buFont typeface="Wingdings" pitchFamily="2" charset="2"/>
              <a:buChar char="n"/>
            </a:pPr>
            <a:r>
              <a:rPr lang="zh-CN" altLang="en-US" sz="2400" dirty="0" smtClean="0">
                <a:latin typeface="+mn-ea"/>
                <a:ea typeface="+mn-ea"/>
              </a:rPr>
              <a:t>可能正确拼写的来源：文档集上的词项词汇表</a:t>
            </a:r>
            <a:endParaRPr lang="en-US" altLang="zh-CN" sz="2400" dirty="0" smtClean="0">
              <a:latin typeface="+mn-ea"/>
              <a:ea typeface="+mn-ea"/>
            </a:endParaRPr>
          </a:p>
          <a:p>
            <a:pPr marL="1258888" lvl="2" indent="-366713" algn="l">
              <a:lnSpc>
                <a:spcPts val="3500"/>
              </a:lnSpc>
              <a:spcBef>
                <a:spcPts val="0"/>
              </a:spcBef>
              <a:buClr>
                <a:srgbClr val="C00000"/>
              </a:buClr>
              <a:buFont typeface="Wingdings" pitchFamily="2" charset="2"/>
              <a:buChar char="n"/>
            </a:pPr>
            <a:r>
              <a:rPr lang="zh-CN" altLang="en-US" sz="2400" dirty="0" smtClean="0">
                <a:solidFill>
                  <a:schemeClr val="tx1"/>
                </a:solidFill>
                <a:latin typeface="+mn-ea"/>
                <a:ea typeface="+mn-ea"/>
              </a:rPr>
              <a:t>计算两个词的邻近度（相似度）</a:t>
            </a:r>
            <a:endParaRPr lang="en-US" altLang="zh-CN" sz="2400" dirty="0" smtClean="0">
              <a:solidFill>
                <a:schemeClr val="tx1"/>
              </a:solidFill>
              <a:latin typeface="+mn-ea"/>
              <a:ea typeface="+mn-ea"/>
            </a:endParaRPr>
          </a:p>
          <a:p>
            <a:pPr marL="1258888" lvl="2" indent="-366713" algn="l">
              <a:lnSpc>
                <a:spcPts val="3500"/>
              </a:lnSpc>
              <a:spcBef>
                <a:spcPts val="0"/>
              </a:spcBef>
              <a:buClr>
                <a:srgbClr val="C00000"/>
              </a:buClr>
              <a:buFont typeface="Wingdings" pitchFamily="2" charset="2"/>
              <a:buChar char="n"/>
            </a:pPr>
            <a:r>
              <a:rPr lang="zh-CN" altLang="en-US" sz="2400" dirty="0" smtClean="0">
                <a:latin typeface="+mn-ea"/>
                <a:ea typeface="+mn-ea"/>
              </a:rPr>
              <a:t>最常见的选择：词频（文档集中或用户查询记录中）</a:t>
            </a:r>
            <a:endParaRPr lang="en-US" altLang="zh-CN" sz="2400" dirty="0" smtClean="0">
              <a:latin typeface="+mn-ea"/>
              <a:ea typeface="+mn-ea"/>
            </a:endParaRPr>
          </a:p>
          <a:p>
            <a:pPr marL="720725" lvl="1" indent="-452438" algn="l">
              <a:spcBef>
                <a:spcPts val="1200"/>
              </a:spcBef>
              <a:buClr>
                <a:srgbClr val="C00000"/>
              </a:buClr>
              <a:buFont typeface="Wingdings" pitchFamily="2" charset="2"/>
              <a:buChar char="o"/>
            </a:pPr>
            <a:r>
              <a:rPr lang="zh-CN" altLang="en-US" sz="2800" b="1" dirty="0" smtClean="0">
                <a:solidFill>
                  <a:srgbClr val="C00000"/>
                </a:solidFill>
                <a:latin typeface="+mn-ea"/>
                <a:ea typeface="+mn-ea"/>
              </a:rPr>
              <a:t>核心问题：</a:t>
            </a:r>
            <a:r>
              <a:rPr lang="zh-CN" altLang="en-US" sz="2600" dirty="0" smtClean="0">
                <a:latin typeface="+mn-ea"/>
                <a:ea typeface="+mn-ea"/>
              </a:rPr>
              <a:t>词之间的邻近度计算</a:t>
            </a:r>
            <a:endParaRPr lang="en-US" altLang="zh-CN" sz="2600" dirty="0" smtClean="0">
              <a:latin typeface="+mn-ea"/>
              <a:ea typeface="+mn-ea"/>
            </a:endParaRPr>
          </a:p>
          <a:p>
            <a:pPr marL="720725" lvl="1" indent="-452438" algn="l">
              <a:spcBef>
                <a:spcPts val="1200"/>
              </a:spcBef>
              <a:buClr>
                <a:srgbClr val="C00000"/>
              </a:buClr>
              <a:buFont typeface="Wingdings" pitchFamily="2" charset="2"/>
              <a:buChar char="o"/>
            </a:pPr>
            <a:r>
              <a:rPr lang="zh-CN" altLang="en-US" sz="2800" b="1" dirty="0" smtClean="0">
                <a:solidFill>
                  <a:srgbClr val="C00000"/>
                </a:solidFill>
                <a:latin typeface="+mn-ea"/>
                <a:ea typeface="+mn-ea"/>
              </a:rPr>
              <a:t>两种方法：</a:t>
            </a:r>
            <a:endParaRPr lang="en-US" altLang="zh-CN" sz="2800" b="1" dirty="0" smtClean="0">
              <a:solidFill>
                <a:srgbClr val="C00000"/>
              </a:solidFill>
              <a:latin typeface="+mn-ea"/>
              <a:ea typeface="+mn-ea"/>
            </a:endParaRPr>
          </a:p>
          <a:p>
            <a:pPr marL="1258888" lvl="2" indent="-366713" algn="l">
              <a:lnSpc>
                <a:spcPts val="3500"/>
              </a:lnSpc>
              <a:spcBef>
                <a:spcPts val="0"/>
              </a:spcBef>
              <a:buClr>
                <a:srgbClr val="C00000"/>
              </a:buClr>
              <a:buFont typeface="Wingdings" pitchFamily="2" charset="2"/>
              <a:buChar char="n"/>
            </a:pPr>
            <a:r>
              <a:rPr lang="zh-CN" altLang="en-US" sz="2400" dirty="0" smtClean="0">
                <a:latin typeface="+mn-ea"/>
                <a:ea typeface="+mn-ea"/>
              </a:rPr>
              <a:t>基于编辑距离的邻近度计算</a:t>
            </a:r>
            <a:endParaRPr lang="en-US" altLang="zh-CN" sz="2400" dirty="0" smtClean="0">
              <a:latin typeface="+mn-ea"/>
              <a:ea typeface="+mn-ea"/>
            </a:endParaRPr>
          </a:p>
          <a:p>
            <a:pPr marL="1258888" lvl="2" indent="-366713" algn="l">
              <a:lnSpc>
                <a:spcPts val="3500"/>
              </a:lnSpc>
              <a:spcBef>
                <a:spcPts val="0"/>
              </a:spcBef>
              <a:buClr>
                <a:srgbClr val="C00000"/>
              </a:buClr>
              <a:buFont typeface="Wingdings" pitchFamily="2" charset="2"/>
              <a:buChar char="n"/>
            </a:pPr>
            <a:r>
              <a:rPr lang="zh-CN" altLang="en-US" sz="2400" dirty="0" smtClean="0">
                <a:latin typeface="+mn-ea"/>
                <a:ea typeface="+mn-ea"/>
              </a:rPr>
              <a:t>基于</a:t>
            </a:r>
            <a:r>
              <a:rPr lang="en-US" sz="2400" i="1" dirty="0" smtClean="0">
                <a:latin typeface="+mn-ea"/>
                <a:ea typeface="+mn-ea"/>
              </a:rPr>
              <a:t>k</a:t>
            </a:r>
            <a:r>
              <a:rPr lang="en-US" sz="2400" dirty="0" smtClean="0">
                <a:latin typeface="+mn-ea"/>
                <a:ea typeface="+mn-ea"/>
              </a:rPr>
              <a:t>-gram</a:t>
            </a:r>
            <a:r>
              <a:rPr lang="zh-CN" altLang="en-US" sz="2400" dirty="0" smtClean="0">
                <a:latin typeface="+mn-ea"/>
                <a:ea typeface="+mn-ea"/>
              </a:rPr>
              <a:t>重合度的邻近度计算</a:t>
            </a:r>
            <a:endParaRPr lang="en-US" altLang="zh-CN" sz="2800" dirty="0" smtClean="0">
              <a:solidFill>
                <a:srgbClr val="C00000"/>
              </a:solidFill>
              <a:latin typeface="+mn-ea"/>
              <a:ea typeface="+mn-ea"/>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dirty="0">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18</a:t>
            </a:fld>
            <a:endParaRPr lang="en-US" sz="1200" dirty="0">
              <a:solidFill>
                <a:srgbClr val="898989"/>
              </a:solidFill>
              <a:latin typeface="Calibri" charset="0"/>
              <a:ea typeface="黑体" pitchFamily="49" charset="-122"/>
            </a:endParaRPr>
          </a:p>
        </p:txBody>
      </p:sp>
      <p:sp>
        <p:nvSpPr>
          <p:cNvPr id="84995" name="Text Box 2"/>
          <p:cNvSpPr txBox="1">
            <a:spLocks noChangeArrowheads="1"/>
          </p:cNvSpPr>
          <p:nvPr/>
        </p:nvSpPr>
        <p:spPr bwMode="auto">
          <a:xfrm>
            <a:off x="500002" y="142852"/>
            <a:ext cx="8643998" cy="1403350"/>
          </a:xfrm>
          <a:prstGeom prst="rect">
            <a:avLst/>
          </a:prstGeom>
          <a:noFill/>
          <a:ln w="9525">
            <a:noFill/>
            <a:round/>
            <a:headEnd/>
            <a:tailEnd/>
          </a:ln>
        </p:spPr>
        <p:txBody>
          <a:bodyPr anchor="b"/>
          <a:lstStyle/>
          <a:p>
            <a:pPr algn="l"/>
            <a:r>
              <a:rPr lang="zh-CN" altLang="en-US" sz="4800" dirty="0" smtClean="0">
                <a:latin typeface="+mj-ea"/>
                <a:ea typeface="+mj-ea"/>
              </a:rPr>
              <a:t>基于编辑距离的邻近度计算</a:t>
            </a:r>
            <a:endParaRPr lang="en-US" altLang="de-DE" sz="4800" dirty="0" smtClean="0">
              <a:latin typeface="+mj-ea"/>
              <a:ea typeface="+mj-ea"/>
            </a:endParaRPr>
          </a:p>
        </p:txBody>
      </p:sp>
      <p:sp>
        <p:nvSpPr>
          <p:cNvPr id="84996" name="Text Box 3"/>
          <p:cNvSpPr txBox="1">
            <a:spLocks noChangeArrowheads="1"/>
          </p:cNvSpPr>
          <p:nvPr/>
        </p:nvSpPr>
        <p:spPr bwMode="auto">
          <a:xfrm>
            <a:off x="307234" y="1857363"/>
            <a:ext cx="8336732" cy="4500594"/>
          </a:xfrm>
          <a:prstGeom prst="rect">
            <a:avLst/>
          </a:prstGeom>
          <a:noFill/>
          <a:ln w="9525">
            <a:noFill/>
            <a:round/>
            <a:headEnd/>
            <a:tailEnd/>
          </a:ln>
        </p:spPr>
        <p:txBody>
          <a:bodyPr/>
          <a:lstStyle/>
          <a:p>
            <a:pPr marL="623888" lvl="1" indent="-441325" algn="l">
              <a:lnSpc>
                <a:spcPts val="3500"/>
              </a:lnSpc>
              <a:spcBef>
                <a:spcPts val="0"/>
              </a:spcBef>
              <a:buClr>
                <a:srgbClr val="C00000"/>
              </a:buClr>
              <a:buFont typeface="Wingdings" pitchFamily="2" charset="2"/>
              <a:buChar char="o"/>
            </a:pPr>
            <a:r>
              <a:rPr lang="zh-CN" altLang="en-US" sz="2800" b="1" dirty="0" smtClean="0">
                <a:solidFill>
                  <a:srgbClr val="C00000"/>
                </a:solidFill>
                <a:latin typeface="+mn-ea"/>
                <a:ea typeface="+mn-ea"/>
              </a:rPr>
              <a:t>编辑距离</a:t>
            </a:r>
            <a:r>
              <a:rPr lang="en-US" altLang="zh-CN" sz="2400" b="1" dirty="0" smtClean="0">
                <a:solidFill>
                  <a:srgbClr val="C00000"/>
                </a:solidFill>
                <a:latin typeface="+mn-ea"/>
                <a:ea typeface="+mn-ea"/>
              </a:rPr>
              <a:t>(Edit distance</a:t>
            </a:r>
            <a:r>
              <a:rPr lang="zh-CN" altLang="en-US" sz="2400" b="1" dirty="0" smtClean="0">
                <a:solidFill>
                  <a:srgbClr val="C00000"/>
                </a:solidFill>
                <a:latin typeface="+mn-ea"/>
                <a:ea typeface="+mn-ea"/>
              </a:rPr>
              <a:t>或者</a:t>
            </a:r>
            <a:r>
              <a:rPr lang="de-DE" sz="2400" b="1" dirty="0" smtClean="0">
                <a:solidFill>
                  <a:srgbClr val="C00000"/>
                </a:solidFill>
                <a:latin typeface="+mn-ea"/>
                <a:ea typeface="+mn-ea"/>
              </a:rPr>
              <a:t>Levenshtein distance</a:t>
            </a:r>
            <a:r>
              <a:rPr lang="en-US" sz="2400" b="1" dirty="0" smtClean="0">
                <a:solidFill>
                  <a:srgbClr val="C00000"/>
                </a:solidFill>
                <a:latin typeface="+mn-ea"/>
                <a:ea typeface="+mn-ea"/>
              </a:rPr>
              <a:t>)</a:t>
            </a:r>
            <a:r>
              <a:rPr lang="zh-CN" altLang="en-US" sz="2600" b="1" dirty="0" smtClean="0">
                <a:solidFill>
                  <a:srgbClr val="C00000"/>
                </a:solidFill>
                <a:latin typeface="+mn-ea"/>
                <a:ea typeface="+mn-ea"/>
              </a:rPr>
              <a:t>：</a:t>
            </a:r>
            <a:r>
              <a:rPr lang="zh-CN" altLang="en-US" sz="2600" dirty="0" smtClean="0">
                <a:latin typeface="+mn-ea"/>
                <a:ea typeface="+mn-ea"/>
              </a:rPr>
              <a:t>两个字符串</a:t>
            </a:r>
            <a:r>
              <a:rPr lang="en-US" altLang="zh-CN" sz="2600" i="1" dirty="0" smtClean="0">
                <a:latin typeface="+mn-ea"/>
                <a:ea typeface="+mn-ea"/>
              </a:rPr>
              <a:t>s</a:t>
            </a:r>
            <a:r>
              <a:rPr lang="en-US" altLang="zh-CN" sz="2600" baseline="-25000" dirty="0" smtClean="0">
                <a:latin typeface="+mn-ea"/>
                <a:ea typeface="+mn-ea"/>
              </a:rPr>
              <a:t>1</a:t>
            </a:r>
            <a:r>
              <a:rPr lang="zh-CN" altLang="en-US" sz="2600" dirty="0" smtClean="0">
                <a:latin typeface="+mn-ea"/>
                <a:ea typeface="+mn-ea"/>
              </a:rPr>
              <a:t>和</a:t>
            </a:r>
            <a:r>
              <a:rPr lang="en-US" altLang="zh-CN" sz="2600" i="1" dirty="0" smtClean="0">
                <a:latin typeface="+mn-ea"/>
                <a:ea typeface="+mn-ea"/>
              </a:rPr>
              <a:t>s</a:t>
            </a:r>
            <a:r>
              <a:rPr lang="en-US" altLang="zh-CN" sz="2600" baseline="-25000" dirty="0" smtClean="0">
                <a:latin typeface="+mn-ea"/>
                <a:ea typeface="+mn-ea"/>
              </a:rPr>
              <a:t>2</a:t>
            </a:r>
            <a:r>
              <a:rPr lang="zh-CN" altLang="en-US" sz="2600" dirty="0" smtClean="0">
                <a:latin typeface="+mn-ea"/>
                <a:ea typeface="+mn-ea"/>
              </a:rPr>
              <a:t>之间的编辑距离是指从</a:t>
            </a:r>
            <a:r>
              <a:rPr lang="en-US" sz="2600" dirty="0" smtClean="0">
                <a:latin typeface="+mn-ea"/>
                <a:ea typeface="+mn-ea"/>
              </a:rPr>
              <a:t> </a:t>
            </a:r>
            <a:r>
              <a:rPr lang="en-US" sz="2600" i="1" dirty="0" smtClean="0">
                <a:latin typeface="+mn-ea"/>
                <a:ea typeface="+mn-ea"/>
              </a:rPr>
              <a:t>s</a:t>
            </a:r>
            <a:r>
              <a:rPr lang="en-US" sz="2600" baseline="-25000" dirty="0" smtClean="0">
                <a:latin typeface="+mn-ea"/>
                <a:ea typeface="+mn-ea"/>
              </a:rPr>
              <a:t>1</a:t>
            </a:r>
            <a:r>
              <a:rPr lang="en-US" sz="2600" dirty="0" smtClean="0">
                <a:latin typeface="+mn-ea"/>
                <a:ea typeface="+mn-ea"/>
              </a:rPr>
              <a:t> </a:t>
            </a:r>
            <a:r>
              <a:rPr lang="zh-CN" altLang="en-US" sz="2600" dirty="0" smtClean="0">
                <a:latin typeface="+mn-ea"/>
                <a:ea typeface="+mn-ea"/>
              </a:rPr>
              <a:t>转换成</a:t>
            </a:r>
            <a:r>
              <a:rPr lang="en-US" sz="2600" i="1" dirty="0" smtClean="0">
                <a:latin typeface="+mn-ea"/>
                <a:ea typeface="+mn-ea"/>
              </a:rPr>
              <a:t>s</a:t>
            </a:r>
            <a:r>
              <a:rPr lang="en-US" sz="2600" baseline="-25000" dirty="0" smtClean="0">
                <a:latin typeface="+mn-ea"/>
                <a:ea typeface="+mn-ea"/>
              </a:rPr>
              <a:t>2</a:t>
            </a:r>
            <a:r>
              <a:rPr lang="zh-CN" altLang="en-US" sz="2600" dirty="0" smtClean="0">
                <a:latin typeface="+mn-ea"/>
                <a:ea typeface="+mn-ea"/>
              </a:rPr>
              <a:t>所需要的最少的基本操作数目</a:t>
            </a:r>
            <a:endParaRPr lang="en-US" sz="2600" dirty="0" smtClean="0">
              <a:latin typeface="+mn-ea"/>
              <a:ea typeface="+mn-ea"/>
            </a:endParaRPr>
          </a:p>
          <a:p>
            <a:pPr marL="623888" lvl="1" indent="-441325" algn="l">
              <a:spcBef>
                <a:spcPts val="1800"/>
              </a:spcBef>
              <a:buClr>
                <a:srgbClr val="C00000"/>
              </a:buClr>
              <a:buFont typeface="Wingdings" pitchFamily="2" charset="2"/>
              <a:buChar char="o"/>
            </a:pPr>
            <a:r>
              <a:rPr lang="zh-CN" altLang="en-US" sz="2800" b="1" dirty="0" smtClean="0">
                <a:solidFill>
                  <a:srgbClr val="C00000"/>
                </a:solidFill>
                <a:latin typeface="+mn-ea"/>
                <a:ea typeface="+mn-ea"/>
              </a:rPr>
              <a:t>基本操作：</a:t>
            </a:r>
            <a:r>
              <a:rPr lang="zh-CN" altLang="en-US" sz="2600" dirty="0" smtClean="0">
                <a:latin typeface="+mn-ea"/>
                <a:ea typeface="+mn-ea"/>
              </a:rPr>
              <a:t>插入</a:t>
            </a:r>
            <a:r>
              <a:rPr lang="en-US" altLang="zh-CN" sz="2600" dirty="0" smtClean="0">
                <a:latin typeface="+mn-ea"/>
                <a:ea typeface="+mn-ea"/>
              </a:rPr>
              <a:t>(</a:t>
            </a:r>
            <a:r>
              <a:rPr lang="de-DE" altLang="en-US" sz="2600" dirty="0" smtClean="0">
                <a:latin typeface="+mn-ea"/>
                <a:ea typeface="+mn-ea"/>
              </a:rPr>
              <a:t>insert)</a:t>
            </a:r>
            <a:r>
              <a:rPr lang="zh-CN" altLang="en-US" sz="2600" dirty="0" smtClean="0">
                <a:latin typeface="+mn-ea"/>
                <a:ea typeface="+mn-ea"/>
              </a:rPr>
              <a:t>、删除</a:t>
            </a:r>
            <a:r>
              <a:rPr lang="en-US" altLang="zh-CN" sz="2600" dirty="0" smtClean="0">
                <a:latin typeface="+mn-ea"/>
                <a:ea typeface="+mn-ea"/>
              </a:rPr>
              <a:t>(</a:t>
            </a:r>
            <a:r>
              <a:rPr lang="de-DE" altLang="en-US" sz="2600" dirty="0" smtClean="0">
                <a:latin typeface="+mn-ea"/>
                <a:ea typeface="+mn-ea"/>
              </a:rPr>
              <a:t>delete)</a:t>
            </a:r>
            <a:r>
              <a:rPr lang="zh-CN" altLang="en-US" sz="2600" dirty="0" smtClean="0">
                <a:latin typeface="+mn-ea"/>
                <a:ea typeface="+mn-ea"/>
              </a:rPr>
              <a:t>、替换</a:t>
            </a:r>
            <a:r>
              <a:rPr lang="en-US" altLang="zh-CN" sz="2600" dirty="0" smtClean="0">
                <a:latin typeface="+mn-ea"/>
                <a:ea typeface="+mn-ea"/>
              </a:rPr>
              <a:t>(</a:t>
            </a:r>
            <a:r>
              <a:rPr lang="de-DE" altLang="en-US" sz="2600" dirty="0" smtClean="0">
                <a:latin typeface="+mn-ea"/>
                <a:ea typeface="+mn-ea"/>
              </a:rPr>
              <a:t>replace)</a:t>
            </a:r>
          </a:p>
          <a:p>
            <a:pPr marL="623888" lvl="1" indent="-441325" algn="l">
              <a:spcBef>
                <a:spcPts val="1800"/>
              </a:spcBef>
              <a:buClr>
                <a:srgbClr val="C00000"/>
              </a:buClr>
              <a:buFont typeface="Wingdings" pitchFamily="2" charset="2"/>
              <a:buChar char="o"/>
            </a:pPr>
            <a:r>
              <a:rPr lang="zh-CN" altLang="en-US" sz="2800" b="1" dirty="0" smtClean="0">
                <a:solidFill>
                  <a:srgbClr val="C00000"/>
                </a:solidFill>
                <a:latin typeface="+mn-ea"/>
                <a:ea typeface="+mn-ea"/>
              </a:rPr>
              <a:t>例子：</a:t>
            </a:r>
            <a:r>
              <a:rPr lang="de-DE" altLang="en-US" sz="2600" dirty="0" smtClean="0">
                <a:latin typeface="+mn-ea"/>
                <a:ea typeface="+mn-ea"/>
              </a:rPr>
              <a:t>cat-cart: </a:t>
            </a:r>
            <a:r>
              <a:rPr lang="de-DE" altLang="en-US" sz="2600" dirty="0" smtClean="0">
                <a:solidFill>
                  <a:srgbClr val="1717B7"/>
                </a:solidFill>
                <a:latin typeface="+mn-ea"/>
                <a:ea typeface="+mn-ea"/>
              </a:rPr>
              <a:t>1</a:t>
            </a:r>
            <a:r>
              <a:rPr lang="zh-CN" altLang="en-US" sz="2600" dirty="0" smtClean="0">
                <a:latin typeface="+mn-ea"/>
                <a:ea typeface="+mn-ea"/>
              </a:rPr>
              <a:t>；</a:t>
            </a:r>
            <a:r>
              <a:rPr lang="de-DE" altLang="en-US" sz="2600" dirty="0" smtClean="0">
                <a:latin typeface="+mn-ea"/>
                <a:ea typeface="+mn-ea"/>
              </a:rPr>
              <a:t>cat-cut: </a:t>
            </a:r>
            <a:r>
              <a:rPr lang="de-DE" altLang="en-US" sz="2600" dirty="0" smtClean="0">
                <a:solidFill>
                  <a:srgbClr val="1717B7"/>
                </a:solidFill>
                <a:latin typeface="+mn-ea"/>
                <a:ea typeface="+mn-ea"/>
              </a:rPr>
              <a:t>1</a:t>
            </a:r>
            <a:r>
              <a:rPr lang="zh-CN" altLang="en-US" sz="2600" dirty="0" smtClean="0">
                <a:latin typeface="+mn-ea"/>
                <a:ea typeface="+mn-ea"/>
              </a:rPr>
              <a:t>；</a:t>
            </a:r>
            <a:r>
              <a:rPr lang="de-DE" altLang="en-US" sz="2600" dirty="0" smtClean="0">
                <a:latin typeface="+mn-ea"/>
                <a:ea typeface="+mn-ea"/>
              </a:rPr>
              <a:t>cat-act: </a:t>
            </a:r>
            <a:r>
              <a:rPr lang="de-DE" altLang="en-US" sz="2600" dirty="0" smtClean="0">
                <a:solidFill>
                  <a:srgbClr val="1717B7"/>
                </a:solidFill>
                <a:latin typeface="+mn-ea"/>
                <a:ea typeface="+mn-ea"/>
              </a:rPr>
              <a:t>2</a:t>
            </a:r>
          </a:p>
          <a:p>
            <a:pPr marL="623888" lvl="1" indent="-441325" algn="l">
              <a:spcBef>
                <a:spcPts val="1800"/>
              </a:spcBef>
              <a:buClr>
                <a:srgbClr val="C00000"/>
              </a:buClr>
              <a:buFont typeface="Wingdings" pitchFamily="2" charset="2"/>
              <a:buChar char="o"/>
            </a:pPr>
            <a:r>
              <a:rPr lang="zh-CN" altLang="en-US" sz="2800" b="1" dirty="0" smtClean="0">
                <a:solidFill>
                  <a:srgbClr val="C00000"/>
                </a:solidFill>
                <a:latin typeface="+mn-ea"/>
                <a:ea typeface="+mn-ea"/>
              </a:rPr>
              <a:t>计算方法：</a:t>
            </a:r>
            <a:r>
              <a:rPr lang="zh-CN" altLang="en-US" sz="2600" dirty="0" smtClean="0">
                <a:latin typeface="+mn-ea"/>
                <a:ea typeface="+mn-ea"/>
              </a:rPr>
              <a:t>采用动态规划算法进行计算</a:t>
            </a:r>
            <a:endParaRPr lang="en-US" altLang="en-US" sz="2600" dirty="0" smtClean="0">
              <a:latin typeface="+mn-ea"/>
              <a:ea typeface="+mn-ea"/>
            </a:endParaRPr>
          </a:p>
          <a:p>
            <a:pPr lvl="1" indent="444500" algn="l">
              <a:spcBef>
                <a:spcPts val="700"/>
              </a:spcBef>
              <a:buClr>
                <a:srgbClr val="C00000"/>
              </a:buClr>
              <a:buFont typeface="Wingdings" pitchFamily="2" charset="2"/>
              <a:buChar char="p"/>
            </a:pPr>
            <a:endParaRPr lang="de-DE" sz="2800" dirty="0" smtClean="0">
              <a:solidFill>
                <a:schemeClr val="tx1"/>
              </a:solidFill>
              <a:latin typeface="+mn-ea"/>
              <a:ea typeface="+mn-ea"/>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dirty="0">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19</a:t>
            </a:fld>
            <a:endParaRPr lang="en-US" sz="1200" dirty="0">
              <a:solidFill>
                <a:srgbClr val="898989"/>
              </a:solidFill>
              <a:latin typeface="Calibri" charset="0"/>
              <a:ea typeface="黑体" pitchFamily="49" charset="-122"/>
            </a:endParaRPr>
          </a:p>
        </p:txBody>
      </p:sp>
      <p:sp>
        <p:nvSpPr>
          <p:cNvPr id="84995" name="Text Box 2"/>
          <p:cNvSpPr txBox="1">
            <a:spLocks noChangeArrowheads="1"/>
          </p:cNvSpPr>
          <p:nvPr/>
        </p:nvSpPr>
        <p:spPr bwMode="auto">
          <a:xfrm>
            <a:off x="570123" y="141527"/>
            <a:ext cx="8643998" cy="1403350"/>
          </a:xfrm>
          <a:prstGeom prst="rect">
            <a:avLst/>
          </a:prstGeom>
          <a:noFill/>
          <a:ln w="9525">
            <a:noFill/>
            <a:round/>
            <a:headEnd/>
            <a:tailEnd/>
          </a:ln>
        </p:spPr>
        <p:txBody>
          <a:bodyPr anchor="b"/>
          <a:lstStyle/>
          <a:p>
            <a:pPr algn="l"/>
            <a:r>
              <a:rPr lang="de-DE" altLang="en-US" sz="4400" dirty="0" smtClean="0">
                <a:latin typeface="+mj-ea"/>
                <a:ea typeface="+mj-ea"/>
              </a:rPr>
              <a:t>Levenshtein</a:t>
            </a:r>
            <a:r>
              <a:rPr lang="zh-CN" altLang="en-US" sz="4800" dirty="0" smtClean="0">
                <a:latin typeface="+mj-ea"/>
                <a:ea typeface="+mj-ea"/>
              </a:rPr>
              <a:t>距离</a:t>
            </a:r>
            <a:r>
              <a:rPr lang="de-DE" altLang="en-US" sz="4800" dirty="0" smtClean="0">
                <a:latin typeface="+mj-ea"/>
                <a:ea typeface="+mj-ea"/>
              </a:rPr>
              <a:t>: </a:t>
            </a:r>
            <a:r>
              <a:rPr lang="zh-CN" altLang="en-US" sz="4800" dirty="0" smtClean="0">
                <a:latin typeface="+mj-ea"/>
                <a:ea typeface="+mj-ea"/>
              </a:rPr>
              <a:t>实例</a:t>
            </a:r>
            <a:endParaRPr lang="en-US" altLang="de-DE" sz="4800" dirty="0" smtClean="0">
              <a:latin typeface="+mj-ea"/>
              <a:ea typeface="+mj-ea"/>
            </a:endParaRPr>
          </a:p>
        </p:txBody>
      </p:sp>
      <p:sp>
        <p:nvSpPr>
          <p:cNvPr id="84996" name="Text Box 3"/>
          <p:cNvSpPr txBox="1">
            <a:spLocks noChangeArrowheads="1"/>
          </p:cNvSpPr>
          <p:nvPr/>
        </p:nvSpPr>
        <p:spPr bwMode="auto">
          <a:xfrm>
            <a:off x="285720" y="1857364"/>
            <a:ext cx="8572560" cy="4500594"/>
          </a:xfrm>
          <a:prstGeom prst="rect">
            <a:avLst/>
          </a:prstGeom>
          <a:noFill/>
          <a:ln w="9525">
            <a:noFill/>
            <a:round/>
            <a:headEnd/>
            <a:tailEnd/>
          </a:ln>
        </p:spPr>
        <p:txBody>
          <a:bodyPr/>
          <a:lstStyle/>
          <a:p>
            <a:pPr lvl="1" indent="444500" algn="l">
              <a:spcBef>
                <a:spcPts val="700"/>
              </a:spcBef>
              <a:buClr>
                <a:srgbClr val="C00000"/>
              </a:buClr>
              <a:buFont typeface="Wingdings" pitchFamily="2" charset="2"/>
              <a:buChar char="p"/>
            </a:pPr>
            <a:endParaRPr lang="de-DE" sz="2800" dirty="0" smtClean="0">
              <a:solidFill>
                <a:schemeClr val="tx1"/>
              </a:solidFill>
              <a:latin typeface="+mn-ea"/>
              <a:ea typeface="+mn-ea"/>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dirty="0">
              <a:ea typeface="黑体" pitchFamily="49" charset="-122"/>
            </a:endParaRPr>
          </a:p>
        </p:txBody>
      </p:sp>
      <p:pic>
        <p:nvPicPr>
          <p:cNvPr id="8" name="Picture 7" descr="342.png"/>
          <p:cNvPicPr>
            <a:picLocks noChangeAspect="1"/>
          </p:cNvPicPr>
          <p:nvPr/>
        </p:nvPicPr>
        <p:blipFill>
          <a:blip r:embed="rId3" cstate="print"/>
          <a:stretch>
            <a:fillRect/>
          </a:stretch>
        </p:blipFill>
        <p:spPr>
          <a:xfrm>
            <a:off x="642910" y="2571744"/>
            <a:ext cx="3287150" cy="2772000"/>
          </a:xfrm>
          <a:prstGeom prst="rect">
            <a:avLst/>
          </a:prstGeom>
        </p:spPr>
      </p:pic>
      <p:sp>
        <p:nvSpPr>
          <p:cNvPr id="9" name="TextBox 8"/>
          <p:cNvSpPr txBox="1"/>
          <p:nvPr/>
        </p:nvSpPr>
        <p:spPr>
          <a:xfrm>
            <a:off x="4140522" y="2685042"/>
            <a:ext cx="4320480" cy="1200329"/>
          </a:xfrm>
          <a:prstGeom prst="rect">
            <a:avLst/>
          </a:prstGeom>
          <a:noFill/>
        </p:spPr>
        <p:txBody>
          <a:bodyPr wrap="square" rtlCol="0">
            <a:spAutoFit/>
          </a:bodyPr>
          <a:lstStyle/>
          <a:p>
            <a:pPr algn="l"/>
            <a:r>
              <a:rPr lang="en-US" altLang="zh-CN" sz="2400" dirty="0" smtClean="0">
                <a:ea typeface="黑体" pitchFamily="49" charset="-122"/>
              </a:rPr>
              <a:t>fast</a:t>
            </a:r>
            <a:r>
              <a:rPr lang="zh-CN" altLang="en-US" sz="2400" dirty="0" smtClean="0">
                <a:ea typeface="黑体" pitchFamily="49" charset="-122"/>
              </a:rPr>
              <a:t>中的</a:t>
            </a:r>
            <a:r>
              <a:rPr lang="en-US" altLang="zh-CN" sz="2400" dirty="0" smtClean="0">
                <a:ea typeface="黑体" pitchFamily="49" charset="-122"/>
              </a:rPr>
              <a:t>f</a:t>
            </a:r>
            <a:r>
              <a:rPr lang="zh-CN" altLang="en-US" sz="2400" dirty="0" smtClean="0">
                <a:ea typeface="黑体" pitchFamily="49" charset="-122"/>
              </a:rPr>
              <a:t>、</a:t>
            </a:r>
            <a:r>
              <a:rPr lang="en-US" altLang="zh-CN" sz="2400" dirty="0" smtClean="0">
                <a:ea typeface="黑体" pitchFamily="49" charset="-122"/>
              </a:rPr>
              <a:t>s</a:t>
            </a:r>
            <a:r>
              <a:rPr lang="zh-CN" altLang="en-US" sz="2400" dirty="0" smtClean="0">
                <a:ea typeface="黑体" pitchFamily="49" charset="-122"/>
              </a:rPr>
              <a:t>、</a:t>
            </a:r>
            <a:r>
              <a:rPr lang="en-US" altLang="zh-CN" sz="2400" dirty="0" smtClean="0">
                <a:ea typeface="黑体" pitchFamily="49" charset="-122"/>
              </a:rPr>
              <a:t>t</a:t>
            </a:r>
            <a:r>
              <a:rPr lang="zh-CN" altLang="en-US" sz="2400" dirty="0" smtClean="0">
                <a:ea typeface="黑体" pitchFamily="49" charset="-122"/>
              </a:rPr>
              <a:t>分别用</a:t>
            </a:r>
            <a:r>
              <a:rPr lang="en-US" altLang="zh-CN" sz="2400" dirty="0" smtClean="0">
                <a:ea typeface="黑体" pitchFamily="49" charset="-122"/>
              </a:rPr>
              <a:t>c</a:t>
            </a:r>
            <a:r>
              <a:rPr lang="zh-CN" altLang="en-US" sz="2400" dirty="0" smtClean="0">
                <a:ea typeface="黑体" pitchFamily="49" charset="-122"/>
              </a:rPr>
              <a:t>、</a:t>
            </a:r>
            <a:r>
              <a:rPr lang="en-US" altLang="zh-CN" sz="2400" dirty="0" smtClean="0">
                <a:ea typeface="黑体" pitchFamily="49" charset="-122"/>
              </a:rPr>
              <a:t>t</a:t>
            </a:r>
            <a:r>
              <a:rPr lang="zh-CN" altLang="en-US" sz="2400" dirty="0" smtClean="0">
                <a:ea typeface="黑体" pitchFamily="49" charset="-122"/>
              </a:rPr>
              <a:t>、</a:t>
            </a:r>
            <a:r>
              <a:rPr lang="en-US" altLang="zh-CN" sz="2400" dirty="0" smtClean="0">
                <a:ea typeface="黑体" pitchFamily="49" charset="-122"/>
              </a:rPr>
              <a:t>s</a:t>
            </a:r>
            <a:r>
              <a:rPr lang="zh-CN" altLang="en-US" sz="2400" dirty="0" smtClean="0">
                <a:ea typeface="黑体" pitchFamily="49" charset="-122"/>
              </a:rPr>
              <a:t>替换，即可得到</a:t>
            </a:r>
            <a:r>
              <a:rPr lang="en-US" altLang="zh-CN" sz="2400" dirty="0" smtClean="0">
                <a:ea typeface="黑体" pitchFamily="49" charset="-122"/>
              </a:rPr>
              <a:t>cats</a:t>
            </a:r>
            <a:r>
              <a:rPr lang="zh-CN" altLang="en-US" sz="2400" dirty="0" smtClean="0">
                <a:ea typeface="黑体" pitchFamily="49" charset="-122"/>
              </a:rPr>
              <a:t>，所以代价是</a:t>
            </a:r>
            <a:r>
              <a:rPr lang="en-US" altLang="zh-CN" sz="2400" dirty="0" smtClean="0">
                <a:ea typeface="黑体" pitchFamily="49" charset="-122"/>
              </a:rPr>
              <a:t>3</a:t>
            </a:r>
            <a:r>
              <a:rPr lang="zh-CN" altLang="en-US" sz="2400" dirty="0" smtClean="0">
                <a:ea typeface="黑体" pitchFamily="49" charset="-122"/>
              </a:rPr>
              <a:t>，即距离是</a:t>
            </a:r>
            <a:r>
              <a:rPr lang="en-US" altLang="zh-CN" sz="2400" dirty="0" smtClean="0">
                <a:ea typeface="黑体" pitchFamily="49" charset="-122"/>
              </a:rPr>
              <a:t>3</a:t>
            </a:r>
            <a:endParaRPr lang="zh-CN" altLang="en-US" sz="2400" dirty="0">
              <a:ea typeface="黑体" pitchFamily="49" charset="-122"/>
            </a:endParaRP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5"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14FC0915-CE21-4E72-A8D8-941CD2236FC2}" type="slidenum">
              <a:rPr lang="en-US" altLang="zh-CN" sz="1200">
                <a:solidFill>
                  <a:srgbClr val="898989"/>
                </a:solidFill>
                <a:latin typeface="Calibri" pitchFamily="34"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a:t>
            </a:fld>
            <a:endParaRPr lang="en-US" altLang="zh-CN" sz="1200" dirty="0">
              <a:solidFill>
                <a:srgbClr val="898989"/>
              </a:solidFill>
              <a:latin typeface="Calibri" pitchFamily="34" charset="0"/>
              <a:ea typeface="黑体" pitchFamily="49" charset="-122"/>
            </a:endParaRPr>
          </a:p>
        </p:txBody>
      </p:sp>
      <p:sp>
        <p:nvSpPr>
          <p:cNvPr id="84995" name="Text Box 2"/>
          <p:cNvSpPr txBox="1">
            <a:spLocks noChangeArrowheads="1"/>
          </p:cNvSpPr>
          <p:nvPr/>
        </p:nvSpPr>
        <p:spPr bwMode="auto">
          <a:xfrm>
            <a:off x="575366" y="175125"/>
            <a:ext cx="8643938" cy="1403350"/>
          </a:xfrm>
          <a:prstGeom prst="rect">
            <a:avLst/>
          </a:prstGeom>
          <a:noFill/>
          <a:ln w="9525">
            <a:noFill/>
            <a:round/>
            <a:headEnd/>
            <a:tailEnd/>
          </a:ln>
        </p:spPr>
        <p:txBody>
          <a:bodyPr anchor="b"/>
          <a:lstStyle/>
          <a:p>
            <a:pPr algn="l"/>
            <a:r>
              <a:rPr lang="zh-CN" altLang="de-DE" sz="4800" dirty="0" smtClean="0">
                <a:latin typeface="+mj-ea"/>
                <a:ea typeface="+mj-ea"/>
              </a:rPr>
              <a:t>词典</a:t>
            </a:r>
            <a:r>
              <a:rPr lang="zh-CN" altLang="en-US" sz="4800" dirty="0" smtClean="0">
                <a:latin typeface="+mj-ea"/>
                <a:ea typeface="+mj-ea"/>
              </a:rPr>
              <a:t>数据结构</a:t>
            </a:r>
            <a:endParaRPr lang="zh-CN" altLang="en-US" sz="4800" dirty="0">
              <a:latin typeface="+mj-ea"/>
              <a:ea typeface="+mj-ea"/>
            </a:endParaRPr>
          </a:p>
        </p:txBody>
      </p:sp>
      <p:sp>
        <p:nvSpPr>
          <p:cNvPr id="84996" name="Text Box 3"/>
          <p:cNvSpPr txBox="1">
            <a:spLocks noChangeArrowheads="1"/>
          </p:cNvSpPr>
          <p:nvPr/>
        </p:nvSpPr>
        <p:spPr bwMode="auto">
          <a:xfrm>
            <a:off x="88873" y="1809761"/>
            <a:ext cx="8572500" cy="4071966"/>
          </a:xfrm>
          <a:prstGeom prst="rect">
            <a:avLst/>
          </a:prstGeom>
          <a:noFill/>
          <a:ln w="9525">
            <a:noFill/>
            <a:round/>
            <a:headEnd/>
            <a:tailEnd/>
          </a:ln>
        </p:spPr>
        <p:txBody>
          <a:bodyPr/>
          <a:lstStyle/>
          <a:p>
            <a:pPr lvl="1" algn="l">
              <a:spcBef>
                <a:spcPts val="700"/>
              </a:spcBef>
              <a:buClr>
                <a:srgbClr val="C00000"/>
              </a:buClr>
              <a:buFont typeface="Wingdings" pitchFamily="2" charset="2"/>
              <a:buChar char=""/>
            </a:pPr>
            <a:r>
              <a:rPr lang="zh-CN" altLang="en-US" sz="2800" dirty="0" smtClean="0">
                <a:solidFill>
                  <a:schemeClr val="tx1"/>
                </a:solidFill>
                <a:latin typeface="+mn-ea"/>
                <a:ea typeface="+mn-ea"/>
              </a:rPr>
              <a:t> </a:t>
            </a:r>
            <a:r>
              <a:rPr lang="zh-CN" altLang="en-US" sz="2800" dirty="0" smtClean="0">
                <a:latin typeface="+mn-ea"/>
                <a:ea typeface="+mn-ea"/>
              </a:rPr>
              <a:t>用于存储词项词汇表的数据结构</a:t>
            </a:r>
            <a:endParaRPr lang="zh-CN" altLang="en-US" sz="2800" dirty="0">
              <a:latin typeface="+mn-ea"/>
              <a:ea typeface="+mn-ea"/>
            </a:endParaRPr>
          </a:p>
          <a:p>
            <a:pPr lvl="1" algn="l">
              <a:spcBef>
                <a:spcPts val="1200"/>
              </a:spcBef>
              <a:buClr>
                <a:srgbClr val="C00000"/>
              </a:buClr>
              <a:buFont typeface="Wingdings" pitchFamily="2" charset="2"/>
              <a:buChar char=""/>
            </a:pPr>
            <a:r>
              <a:rPr lang="zh-CN" altLang="de-DE" sz="2800" dirty="0" smtClean="0">
                <a:latin typeface="+mn-ea"/>
                <a:ea typeface="+mn-ea"/>
              </a:rPr>
              <a:t> </a:t>
            </a:r>
            <a:r>
              <a:rPr lang="zh-CN" altLang="en-US" sz="2800" dirty="0" smtClean="0">
                <a:latin typeface="+mn-ea"/>
                <a:ea typeface="+mn-ea"/>
              </a:rPr>
              <a:t>采用定长数组的词典结构</a:t>
            </a:r>
            <a:endParaRPr lang="zh-CN" altLang="de-DE" sz="2800" dirty="0" smtClean="0">
              <a:latin typeface="+mn-ea"/>
              <a:ea typeface="+mn-ea"/>
            </a:endParaRPr>
          </a:p>
        </p:txBody>
      </p:sp>
      <p:sp>
        <p:nvSpPr>
          <p:cNvPr id="52228"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8" charset="0"/>
              <a:buNone/>
            </a:pPr>
            <a:endParaRPr lang="de-DE" altLang="zh-CN" dirty="0">
              <a:ea typeface="黑体" pitchFamily="49" charset="-122"/>
            </a:endParaRPr>
          </a:p>
        </p:txBody>
      </p:sp>
      <p:pic>
        <p:nvPicPr>
          <p:cNvPr id="8" name="Picture 2"/>
          <p:cNvPicPr>
            <a:picLocks noChangeAspect="1" noChangeArrowheads="1"/>
          </p:cNvPicPr>
          <p:nvPr/>
        </p:nvPicPr>
        <p:blipFill>
          <a:blip r:embed="rId3" cstate="print"/>
          <a:srcRect/>
          <a:stretch>
            <a:fillRect/>
          </a:stretch>
        </p:blipFill>
        <p:spPr bwMode="auto">
          <a:xfrm>
            <a:off x="1285852" y="3143248"/>
            <a:ext cx="6631405" cy="2351906"/>
          </a:xfrm>
          <a:prstGeom prst="rect">
            <a:avLst/>
          </a:prstGeom>
          <a:noFill/>
          <a:ln w="9525">
            <a:noFill/>
            <a:miter lim="800000"/>
            <a:headEnd/>
            <a:tailEnd/>
          </a:ln>
        </p:spPr>
      </p:pic>
      <p:sp>
        <p:nvSpPr>
          <p:cNvPr id="9" name="矩形 8"/>
          <p:cNvSpPr/>
          <p:nvPr/>
        </p:nvSpPr>
        <p:spPr>
          <a:xfrm>
            <a:off x="1643042" y="5715016"/>
            <a:ext cx="5275804" cy="461665"/>
          </a:xfrm>
          <a:prstGeom prst="rect">
            <a:avLst/>
          </a:prstGeom>
        </p:spPr>
        <p:txBody>
          <a:bodyPr wrap="none">
            <a:spAutoFit/>
          </a:bodyPr>
          <a:lstStyle/>
          <a:p>
            <a:r>
              <a:rPr lang="zh-CN" altLang="en-US" sz="2400" b="1" dirty="0" smtClean="0">
                <a:latin typeface="Calibri" pitchFamily="34" charset="0"/>
                <a:ea typeface="黑体" pitchFamily="49" charset="-122"/>
              </a:rPr>
              <a:t>空间消耗 </a:t>
            </a:r>
            <a:r>
              <a:rPr lang="en-US" altLang="zh-CN" sz="2400" b="1" dirty="0" smtClean="0">
                <a:latin typeface="Calibri" pitchFamily="34" charset="0"/>
                <a:ea typeface="黑体" pitchFamily="49" charset="-122"/>
              </a:rPr>
              <a:t>:   20</a:t>
            </a:r>
            <a:r>
              <a:rPr lang="zh-CN" altLang="en-US" sz="2400" b="1" dirty="0" smtClean="0">
                <a:latin typeface="Calibri" pitchFamily="34" charset="0"/>
                <a:ea typeface="黑体" pitchFamily="49" charset="-122"/>
              </a:rPr>
              <a:t>字节   </a:t>
            </a:r>
            <a:r>
              <a:rPr lang="en-US" altLang="zh-CN" sz="2400" b="1" dirty="0" smtClean="0">
                <a:latin typeface="Calibri" pitchFamily="34" charset="0"/>
                <a:ea typeface="黑体" pitchFamily="49" charset="-122"/>
              </a:rPr>
              <a:t>4</a:t>
            </a:r>
            <a:r>
              <a:rPr lang="zh-CN" altLang="en-US" sz="2400" b="1" dirty="0" smtClean="0">
                <a:latin typeface="Calibri" pitchFamily="34" charset="0"/>
                <a:ea typeface="黑体" pitchFamily="49" charset="-122"/>
              </a:rPr>
              <a:t>字节            </a:t>
            </a:r>
            <a:r>
              <a:rPr lang="en-US" altLang="zh-CN" sz="2400" b="1" dirty="0" smtClean="0">
                <a:latin typeface="Calibri" pitchFamily="34" charset="0"/>
                <a:ea typeface="黑体" pitchFamily="49" charset="-122"/>
              </a:rPr>
              <a:t>4</a:t>
            </a:r>
            <a:r>
              <a:rPr lang="zh-CN" altLang="en-US" sz="2400" b="1" dirty="0" smtClean="0">
                <a:latin typeface="Calibri" pitchFamily="34" charset="0"/>
                <a:ea typeface="黑体" pitchFamily="49" charset="-122"/>
              </a:rPr>
              <a:t>字节</a:t>
            </a:r>
            <a:endParaRPr lang="zh-CN" altLang="en-US" sz="2400" b="1" dirty="0"/>
          </a:p>
        </p:txBody>
      </p:sp>
    </p:spTree>
  </p:cSld>
  <p:clrMapOvr>
    <a:overrideClrMapping bg1="lt1" tx1="dk1" bg2="lt2" tx2="dk2" accent1="accent1" accent2="accent2" accent3="accent3" accent4="accent4" accent5="accent5" accent6="accent6" hlink="hlink" folHlink="folHlink"/>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20</a:t>
            </a:fld>
            <a:endParaRPr lang="en-US" sz="1200" dirty="0">
              <a:solidFill>
                <a:srgbClr val="898989"/>
              </a:solidFill>
              <a:latin typeface="Calibri" charset="0"/>
              <a:ea typeface="黑体" pitchFamily="49" charset="-122"/>
            </a:endParaRPr>
          </a:p>
        </p:txBody>
      </p:sp>
      <p:sp>
        <p:nvSpPr>
          <p:cNvPr id="84995" name="Text Box 2"/>
          <p:cNvSpPr txBox="1">
            <a:spLocks noChangeArrowheads="1"/>
          </p:cNvSpPr>
          <p:nvPr/>
        </p:nvSpPr>
        <p:spPr bwMode="auto">
          <a:xfrm>
            <a:off x="568764" y="163233"/>
            <a:ext cx="8643998" cy="1403350"/>
          </a:xfrm>
          <a:prstGeom prst="rect">
            <a:avLst/>
          </a:prstGeom>
          <a:noFill/>
          <a:ln w="9525">
            <a:noFill/>
            <a:round/>
            <a:headEnd/>
            <a:tailEnd/>
          </a:ln>
        </p:spPr>
        <p:txBody>
          <a:bodyPr anchor="b"/>
          <a:lstStyle/>
          <a:p>
            <a:pPr algn="l"/>
            <a:r>
              <a:rPr lang="de-DE" sz="4400" dirty="0" smtClean="0">
                <a:solidFill>
                  <a:schemeClr val="tx1"/>
                </a:solidFill>
                <a:latin typeface="+mj-ea"/>
                <a:ea typeface="+mj-ea"/>
              </a:rPr>
              <a:t>Levenshtein</a:t>
            </a:r>
            <a:r>
              <a:rPr lang="zh-CN" altLang="en-US" sz="4800" dirty="0" smtClean="0">
                <a:solidFill>
                  <a:schemeClr val="tx1"/>
                </a:solidFill>
                <a:latin typeface="+mj-ea"/>
                <a:ea typeface="+mj-ea"/>
              </a:rPr>
              <a:t>距离：算法</a:t>
            </a:r>
            <a:endParaRPr lang="en-US" sz="4400" dirty="0" smtClean="0">
              <a:solidFill>
                <a:schemeClr val="tx1"/>
              </a:solidFill>
              <a:latin typeface="+mj-ea"/>
              <a:ea typeface="+mj-ea"/>
            </a:endParaRPr>
          </a:p>
        </p:txBody>
      </p:sp>
      <p:sp>
        <p:nvSpPr>
          <p:cNvPr id="84996" name="Text Box 3"/>
          <p:cNvSpPr txBox="1">
            <a:spLocks noChangeArrowheads="1"/>
          </p:cNvSpPr>
          <p:nvPr/>
        </p:nvSpPr>
        <p:spPr bwMode="auto">
          <a:xfrm>
            <a:off x="214282" y="1643050"/>
            <a:ext cx="8572560" cy="4714908"/>
          </a:xfrm>
          <a:prstGeom prst="rect">
            <a:avLst/>
          </a:prstGeom>
          <a:noFill/>
          <a:ln w="9525">
            <a:noFill/>
            <a:round/>
            <a:headEnd/>
            <a:tailEnd/>
          </a:ln>
        </p:spPr>
        <p:txBody>
          <a:bodyPr/>
          <a:lstStyle/>
          <a:p>
            <a:pPr lvl="1">
              <a:spcBef>
                <a:spcPts val="700"/>
              </a:spcBef>
              <a:buClr>
                <a:srgbClr val="336699"/>
              </a:buClr>
              <a:buFont typeface="Wingdings" pitchFamily="2" charset="2"/>
              <a:buChar char="§"/>
            </a:pPr>
            <a:endParaRPr lang="en-US" dirty="0" smtClean="0">
              <a:solidFill>
                <a:schemeClr val="tx1"/>
              </a:solidFill>
              <a:latin typeface="+mj-lt"/>
              <a:ea typeface="黑体" pitchFamily="49" charset="-122"/>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dirty="0">
              <a:ea typeface="黑体" pitchFamily="49" charset="-122"/>
            </a:endParaRPr>
          </a:p>
        </p:txBody>
      </p:sp>
      <p:pic>
        <p:nvPicPr>
          <p:cNvPr id="9" name="Picture 8" descr="343.png"/>
          <p:cNvPicPr>
            <a:picLocks noChangeAspect="1"/>
          </p:cNvPicPr>
          <p:nvPr/>
        </p:nvPicPr>
        <p:blipFill>
          <a:blip r:embed="rId3" cstate="print"/>
          <a:stretch>
            <a:fillRect/>
          </a:stretch>
        </p:blipFill>
        <p:spPr>
          <a:xfrm>
            <a:off x="528621" y="1773474"/>
            <a:ext cx="8326965" cy="4571906"/>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21</a:t>
            </a:fld>
            <a:endParaRPr lang="en-US" sz="1200" dirty="0">
              <a:solidFill>
                <a:srgbClr val="898989"/>
              </a:solidFill>
              <a:latin typeface="Calibri" charset="0"/>
              <a:ea typeface="黑体" pitchFamily="49" charset="-122"/>
            </a:endParaRPr>
          </a:p>
        </p:txBody>
      </p:sp>
      <p:sp>
        <p:nvSpPr>
          <p:cNvPr id="84995" name="Text Box 2"/>
          <p:cNvSpPr txBox="1">
            <a:spLocks noChangeArrowheads="1"/>
          </p:cNvSpPr>
          <p:nvPr/>
        </p:nvSpPr>
        <p:spPr bwMode="auto">
          <a:xfrm>
            <a:off x="537850" y="144044"/>
            <a:ext cx="8643998" cy="1403350"/>
          </a:xfrm>
          <a:prstGeom prst="rect">
            <a:avLst/>
          </a:prstGeom>
          <a:noFill/>
          <a:ln w="9525">
            <a:noFill/>
            <a:round/>
            <a:headEnd/>
            <a:tailEnd/>
          </a:ln>
        </p:spPr>
        <p:txBody>
          <a:bodyPr anchor="b"/>
          <a:lstStyle/>
          <a:p>
            <a:pPr algn="l"/>
            <a:r>
              <a:rPr lang="de-DE" altLang="en-US" sz="4400" dirty="0" smtClean="0">
                <a:latin typeface="+mj-ea"/>
                <a:ea typeface="+mj-ea"/>
              </a:rPr>
              <a:t>Levenshtein</a:t>
            </a:r>
            <a:r>
              <a:rPr lang="zh-CN" altLang="en-US" sz="4800" dirty="0" smtClean="0">
                <a:latin typeface="+mj-ea"/>
                <a:ea typeface="+mj-ea"/>
              </a:rPr>
              <a:t>距离</a:t>
            </a:r>
            <a:r>
              <a:rPr lang="de-DE" altLang="en-US" sz="4800" dirty="0" smtClean="0">
                <a:latin typeface="+mj-ea"/>
                <a:ea typeface="+mj-ea"/>
              </a:rPr>
              <a:t>: </a:t>
            </a:r>
            <a:r>
              <a:rPr lang="zh-CN" altLang="en-US" sz="4800" dirty="0" smtClean="0">
                <a:latin typeface="+mj-ea"/>
                <a:ea typeface="+mj-ea"/>
              </a:rPr>
              <a:t>算法</a:t>
            </a:r>
            <a:endParaRPr lang="en-US" altLang="en-US" sz="4800" dirty="0" smtClean="0">
              <a:latin typeface="+mj-ea"/>
              <a:ea typeface="+mj-ea"/>
            </a:endParaRPr>
          </a:p>
        </p:txBody>
      </p:sp>
      <p:sp>
        <p:nvSpPr>
          <p:cNvPr id="84996" name="Text Box 3"/>
          <p:cNvSpPr txBox="1">
            <a:spLocks noChangeArrowheads="1"/>
          </p:cNvSpPr>
          <p:nvPr/>
        </p:nvSpPr>
        <p:spPr bwMode="auto">
          <a:xfrm>
            <a:off x="214282" y="1643050"/>
            <a:ext cx="8572560" cy="4714908"/>
          </a:xfrm>
          <a:prstGeom prst="rect">
            <a:avLst/>
          </a:prstGeom>
          <a:noFill/>
          <a:ln w="9525">
            <a:noFill/>
            <a:round/>
            <a:headEnd/>
            <a:tailEnd/>
          </a:ln>
        </p:spPr>
        <p:txBody>
          <a:bodyPr/>
          <a:lstStyle/>
          <a:p>
            <a:pPr lvl="1">
              <a:spcBef>
                <a:spcPts val="700"/>
              </a:spcBef>
              <a:buClr>
                <a:srgbClr val="336699"/>
              </a:buClr>
              <a:buFont typeface="Wingdings" pitchFamily="2" charset="2"/>
              <a:buChar char="§"/>
            </a:pPr>
            <a:endParaRPr lang="en-US" dirty="0" smtClean="0">
              <a:solidFill>
                <a:schemeClr val="tx1"/>
              </a:solidFill>
              <a:latin typeface="+mj-lt"/>
              <a:ea typeface="黑体" pitchFamily="49" charset="-122"/>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dirty="0">
              <a:ea typeface="黑体" pitchFamily="49" charset="-122"/>
            </a:endParaRPr>
          </a:p>
        </p:txBody>
      </p:sp>
      <p:pic>
        <p:nvPicPr>
          <p:cNvPr id="8" name="Picture 7" descr="344.png"/>
          <p:cNvPicPr>
            <a:picLocks noChangeAspect="1"/>
          </p:cNvPicPr>
          <p:nvPr/>
        </p:nvPicPr>
        <p:blipFill>
          <a:blip r:embed="rId3" cstate="print"/>
          <a:stretch>
            <a:fillRect/>
          </a:stretch>
        </p:blipFill>
        <p:spPr>
          <a:xfrm>
            <a:off x="390661" y="1803050"/>
            <a:ext cx="8392167" cy="4572032"/>
          </a:xfrm>
          <a:prstGeom prst="rect">
            <a:avLst/>
          </a:prstGeom>
        </p:spPr>
      </p:pic>
      <p:sp>
        <p:nvSpPr>
          <p:cNvPr id="9" name="矩形 8"/>
          <p:cNvSpPr/>
          <p:nvPr/>
        </p:nvSpPr>
        <p:spPr>
          <a:xfrm>
            <a:off x="5580112" y="2924944"/>
            <a:ext cx="1008112" cy="720080"/>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zh-CN" dirty="0" smtClean="0"/>
              <a:t>(i-1,j-1)</a:t>
            </a:r>
            <a:endParaRPr lang="zh-CN" altLang="en-US" dirty="0"/>
          </a:p>
        </p:txBody>
      </p:sp>
      <p:sp>
        <p:nvSpPr>
          <p:cNvPr id="10" name="矩形 9"/>
          <p:cNvSpPr/>
          <p:nvPr/>
        </p:nvSpPr>
        <p:spPr>
          <a:xfrm>
            <a:off x="6588224" y="2924944"/>
            <a:ext cx="1008112" cy="720080"/>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zh-CN" dirty="0" smtClean="0"/>
              <a:t>(i-1,j)</a:t>
            </a:r>
            <a:endParaRPr lang="zh-CN" altLang="en-US" dirty="0" smtClean="0"/>
          </a:p>
        </p:txBody>
      </p:sp>
      <p:sp>
        <p:nvSpPr>
          <p:cNvPr id="11" name="矩形 10"/>
          <p:cNvSpPr/>
          <p:nvPr/>
        </p:nvSpPr>
        <p:spPr>
          <a:xfrm>
            <a:off x="5580112" y="3645024"/>
            <a:ext cx="1008112" cy="576064"/>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zh-CN" dirty="0" smtClean="0"/>
              <a:t>(i,j-1)</a:t>
            </a:r>
            <a:endParaRPr lang="zh-CN" altLang="en-US" dirty="0" smtClean="0"/>
          </a:p>
        </p:txBody>
      </p:sp>
      <p:sp>
        <p:nvSpPr>
          <p:cNvPr id="12" name="矩形 11"/>
          <p:cNvSpPr/>
          <p:nvPr/>
        </p:nvSpPr>
        <p:spPr>
          <a:xfrm>
            <a:off x="6588224" y="3645024"/>
            <a:ext cx="1008112" cy="576064"/>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zh-CN" dirty="0" smtClean="0"/>
              <a:t>(</a:t>
            </a:r>
            <a:r>
              <a:rPr lang="en-US" altLang="zh-CN" dirty="0" err="1" smtClean="0"/>
              <a:t>i,j</a:t>
            </a:r>
            <a:r>
              <a:rPr lang="en-US" altLang="zh-CN" dirty="0" smtClean="0"/>
              <a:t>)</a:t>
            </a:r>
            <a:endParaRPr lang="zh-CN" altLang="en-US" dirty="0" smtClean="0"/>
          </a:p>
        </p:txBody>
      </p:sp>
      <p:sp>
        <p:nvSpPr>
          <p:cNvPr id="13" name="TextBox 12"/>
          <p:cNvSpPr txBox="1"/>
          <p:nvPr/>
        </p:nvSpPr>
        <p:spPr>
          <a:xfrm>
            <a:off x="2714612" y="6143644"/>
            <a:ext cx="1296144" cy="461665"/>
          </a:xfrm>
          <a:prstGeom prst="rect">
            <a:avLst/>
          </a:prstGeom>
          <a:noFill/>
        </p:spPr>
        <p:txBody>
          <a:bodyPr wrap="square" rtlCol="0">
            <a:spAutoFit/>
          </a:bodyPr>
          <a:lstStyle/>
          <a:p>
            <a:r>
              <a:rPr lang="zh-CN" altLang="en-US" sz="2400" b="1" dirty="0" smtClean="0">
                <a:solidFill>
                  <a:srgbClr val="C00000"/>
                </a:solidFill>
                <a:ea typeface="黑体" pitchFamily="49" charset="-122"/>
              </a:rPr>
              <a:t>左邻居</a:t>
            </a:r>
            <a:endParaRPr lang="zh-CN" altLang="en-US" sz="2400" b="1" dirty="0">
              <a:solidFill>
                <a:srgbClr val="C00000"/>
              </a:solidFill>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22</a:t>
            </a:fld>
            <a:endParaRPr lang="en-US" sz="1200" dirty="0">
              <a:solidFill>
                <a:srgbClr val="898989"/>
              </a:solidFill>
              <a:latin typeface="Calibri" charset="0"/>
              <a:ea typeface="黑体" pitchFamily="49" charset="-122"/>
            </a:endParaRPr>
          </a:p>
        </p:txBody>
      </p:sp>
      <p:sp>
        <p:nvSpPr>
          <p:cNvPr id="84995" name="Text Box 2"/>
          <p:cNvSpPr txBox="1">
            <a:spLocks noChangeArrowheads="1"/>
          </p:cNvSpPr>
          <p:nvPr/>
        </p:nvSpPr>
        <p:spPr bwMode="auto">
          <a:xfrm>
            <a:off x="285720" y="142852"/>
            <a:ext cx="7733198" cy="1403350"/>
          </a:xfrm>
          <a:prstGeom prst="rect">
            <a:avLst/>
          </a:prstGeom>
          <a:noFill/>
          <a:ln w="9525">
            <a:noFill/>
            <a:round/>
            <a:headEnd/>
            <a:tailEnd/>
          </a:ln>
        </p:spPr>
        <p:txBody>
          <a:bodyPr anchor="b"/>
          <a:lstStyle/>
          <a:p>
            <a:r>
              <a:rPr lang="en-US" altLang="en-US" sz="4400" dirty="0" err="1" smtClean="0">
                <a:latin typeface="+mj-ea"/>
                <a:ea typeface="+mj-ea"/>
              </a:rPr>
              <a:t>Levenshtein</a:t>
            </a:r>
            <a:r>
              <a:rPr lang="zh-CN" altLang="en-US" sz="4800" dirty="0" smtClean="0">
                <a:latin typeface="+mj-ea"/>
                <a:ea typeface="+mj-ea"/>
              </a:rPr>
              <a:t>矩阵单元的</a:t>
            </a:r>
            <a:r>
              <a:rPr lang="zh-CN" altLang="en-US" sz="4800" dirty="0" smtClean="0">
                <a:latin typeface="+mj-ea"/>
                <a:ea typeface="+mj-ea"/>
              </a:rPr>
              <a:t>组成</a:t>
            </a:r>
            <a:endParaRPr lang="en-US" altLang="en-US" sz="4800" dirty="0" smtClean="0">
              <a:latin typeface="+mj-ea"/>
              <a:ea typeface="+mj-ea"/>
            </a:endParaRPr>
          </a:p>
        </p:txBody>
      </p:sp>
      <p:sp>
        <p:nvSpPr>
          <p:cNvPr id="84996" name="Text Box 3"/>
          <p:cNvSpPr txBox="1">
            <a:spLocks noChangeArrowheads="1"/>
          </p:cNvSpPr>
          <p:nvPr/>
        </p:nvSpPr>
        <p:spPr bwMode="auto">
          <a:xfrm>
            <a:off x="214282" y="1643050"/>
            <a:ext cx="8572560" cy="4714908"/>
          </a:xfrm>
          <a:prstGeom prst="rect">
            <a:avLst/>
          </a:prstGeom>
          <a:noFill/>
          <a:ln w="9525">
            <a:noFill/>
            <a:round/>
            <a:headEnd/>
            <a:tailEnd/>
          </a:ln>
        </p:spPr>
        <p:txBody>
          <a:bodyPr/>
          <a:lstStyle/>
          <a:p>
            <a:pPr lvl="1">
              <a:spcBef>
                <a:spcPts val="700"/>
              </a:spcBef>
              <a:buClr>
                <a:srgbClr val="336699"/>
              </a:buClr>
              <a:buFont typeface="Wingdings" pitchFamily="2" charset="2"/>
              <a:buChar char="§"/>
            </a:pPr>
            <a:endParaRPr lang="en-US" dirty="0" smtClean="0">
              <a:solidFill>
                <a:schemeClr val="tx1"/>
              </a:solidFill>
              <a:latin typeface="+mj-lt"/>
              <a:ea typeface="黑体" pitchFamily="49" charset="-122"/>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dirty="0">
              <a:ea typeface="黑体" pitchFamily="49" charset="-122"/>
            </a:endParaRPr>
          </a:p>
        </p:txBody>
      </p:sp>
      <p:graphicFrame>
        <p:nvGraphicFramePr>
          <p:cNvPr id="9" name="Table 8"/>
          <p:cNvGraphicFramePr>
            <a:graphicFrameLocks noGrp="1"/>
          </p:cNvGraphicFramePr>
          <p:nvPr/>
        </p:nvGraphicFramePr>
        <p:xfrm>
          <a:off x="1000100" y="2185044"/>
          <a:ext cx="7143800" cy="2071702"/>
        </p:xfrm>
        <a:graphic>
          <a:graphicData uri="http://schemas.openxmlformats.org/drawingml/2006/table">
            <a:tbl>
              <a:tblPr firstRow="1" bandRow="1">
                <a:tableStyleId>{C083E6E3-FA7D-4D7B-A595-EF9225AFEA82}</a:tableStyleId>
              </a:tblPr>
              <a:tblGrid>
                <a:gridCol w="3500462"/>
                <a:gridCol w="3643338"/>
              </a:tblGrid>
              <a:tr h="1035851">
                <a:tc>
                  <a:txBody>
                    <a:bodyPr/>
                    <a:lstStyle/>
                    <a:p>
                      <a:pPr rtl="0"/>
                      <a:r>
                        <a:rPr lang="zh-CN" altLang="en-US" sz="2400" b="0" kern="1200" baseline="0" dirty="0" smtClean="0"/>
                        <a:t>从左上角邻居到来的开销</a:t>
                      </a:r>
                      <a:r>
                        <a:rPr lang="en-US" sz="2400" b="0" kern="1200" baseline="0" dirty="0" smtClean="0"/>
                        <a:t> </a:t>
                      </a:r>
                      <a:r>
                        <a:rPr lang="de-DE" sz="2400" b="0" kern="1200" baseline="0" dirty="0" smtClean="0"/>
                        <a:t>(copy </a:t>
                      </a:r>
                      <a:r>
                        <a:rPr lang="zh-CN" altLang="en-US" sz="2400" b="0" kern="1200" baseline="0" dirty="0" smtClean="0"/>
                        <a:t>或</a:t>
                      </a:r>
                      <a:r>
                        <a:rPr lang="de-DE" sz="2400" b="0" kern="1200" baseline="0" dirty="0" smtClean="0"/>
                        <a:t> replace)</a:t>
                      </a:r>
                      <a:endParaRPr lang="de-DE"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a:r>
                        <a:rPr lang="zh-CN" altLang="en-US" sz="2400" b="0" kern="1200" baseline="0" dirty="0" smtClean="0"/>
                        <a:t>从上方邻居到来的代价</a:t>
                      </a:r>
                      <a:r>
                        <a:rPr lang="de-DE" sz="2400" b="0" kern="1200" baseline="0" dirty="0" smtClean="0"/>
                        <a:t> (delete)</a:t>
                      </a:r>
                      <a:endParaRPr lang="de-DE"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35851">
                <a:tc>
                  <a:txBody>
                    <a:bodyPr/>
                    <a:lstStyle/>
                    <a:p>
                      <a:pPr rtl="0"/>
                      <a:r>
                        <a:rPr lang="zh-CN" altLang="en-US" sz="2400" kern="1200" baseline="0" dirty="0" smtClean="0"/>
                        <a:t>从左方邻居到来的代价</a:t>
                      </a:r>
                      <a:r>
                        <a:rPr lang="en-US" sz="2400" kern="1200" baseline="0" dirty="0" smtClean="0"/>
                        <a:t> </a:t>
                      </a:r>
                      <a:r>
                        <a:rPr lang="de-DE" sz="2400" kern="1200" baseline="0" dirty="0" smtClean="0"/>
                        <a:t>(insert)</a:t>
                      </a:r>
                      <a:endParaRPr lang="de-DE"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a:r>
                        <a:rPr lang="zh-CN" altLang="en-US" sz="2400" kern="1200" baseline="0" dirty="0" smtClean="0"/>
                        <a:t>上述三者之中最低的代价</a:t>
                      </a:r>
                      <a:endParaRPr lang="de-DE"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23</a:t>
            </a:fld>
            <a:endParaRPr lang="en-US" sz="1200" dirty="0">
              <a:solidFill>
                <a:srgbClr val="898989"/>
              </a:solidFill>
              <a:latin typeface="Calibri" charset="0"/>
              <a:ea typeface="黑体" pitchFamily="49" charset="-122"/>
            </a:endParaRPr>
          </a:p>
        </p:txBody>
      </p:sp>
      <p:sp>
        <p:nvSpPr>
          <p:cNvPr id="84995" name="Text Box 2"/>
          <p:cNvSpPr txBox="1">
            <a:spLocks noChangeArrowheads="1"/>
          </p:cNvSpPr>
          <p:nvPr/>
        </p:nvSpPr>
        <p:spPr bwMode="auto">
          <a:xfrm>
            <a:off x="570123" y="156174"/>
            <a:ext cx="8643998" cy="1403350"/>
          </a:xfrm>
          <a:prstGeom prst="rect">
            <a:avLst/>
          </a:prstGeom>
          <a:noFill/>
          <a:ln w="9525">
            <a:noFill/>
            <a:round/>
            <a:headEnd/>
            <a:tailEnd/>
          </a:ln>
        </p:spPr>
        <p:txBody>
          <a:bodyPr anchor="b"/>
          <a:lstStyle/>
          <a:p>
            <a:pPr algn="l"/>
            <a:r>
              <a:rPr lang="de-DE" altLang="zh-CN" sz="4400" dirty="0" smtClean="0">
                <a:latin typeface="+mj-ea"/>
                <a:ea typeface="+mj-ea"/>
              </a:rPr>
              <a:t>Levenshtein</a:t>
            </a:r>
            <a:r>
              <a:rPr lang="zh-CN" altLang="en-US" sz="4800" dirty="0" smtClean="0">
                <a:latin typeface="+mj-ea"/>
                <a:ea typeface="+mj-ea"/>
              </a:rPr>
              <a:t>距离</a:t>
            </a:r>
            <a:r>
              <a:rPr lang="de-DE" altLang="zh-CN" sz="4800" dirty="0" smtClean="0">
                <a:latin typeface="+mj-ea"/>
                <a:ea typeface="+mj-ea"/>
              </a:rPr>
              <a:t>: </a:t>
            </a:r>
            <a:r>
              <a:rPr lang="zh-CN" altLang="en-US" sz="4800" dirty="0" smtClean="0">
                <a:latin typeface="+mj-ea"/>
                <a:ea typeface="+mj-ea"/>
              </a:rPr>
              <a:t>例子</a:t>
            </a:r>
            <a:endParaRPr lang="en-US" altLang="zh-CN" sz="4800" dirty="0" smtClean="0">
              <a:latin typeface="+mj-ea"/>
              <a:ea typeface="+mj-ea"/>
            </a:endParaRPr>
          </a:p>
        </p:txBody>
      </p:sp>
      <p:sp>
        <p:nvSpPr>
          <p:cNvPr id="84996" name="Text Box 3"/>
          <p:cNvSpPr txBox="1">
            <a:spLocks noChangeArrowheads="1"/>
          </p:cNvSpPr>
          <p:nvPr/>
        </p:nvSpPr>
        <p:spPr bwMode="auto">
          <a:xfrm>
            <a:off x="214282" y="1643050"/>
            <a:ext cx="8572560" cy="4714908"/>
          </a:xfrm>
          <a:prstGeom prst="rect">
            <a:avLst/>
          </a:prstGeom>
          <a:noFill/>
          <a:ln w="9525">
            <a:noFill/>
            <a:round/>
            <a:headEnd/>
            <a:tailEnd/>
          </a:ln>
        </p:spPr>
        <p:txBody>
          <a:bodyPr/>
          <a:lstStyle/>
          <a:p>
            <a:pPr lvl="1">
              <a:spcBef>
                <a:spcPts val="700"/>
              </a:spcBef>
              <a:buClr>
                <a:srgbClr val="336699"/>
              </a:buClr>
              <a:buFont typeface="Wingdings" pitchFamily="2" charset="2"/>
              <a:buChar char="§"/>
            </a:pPr>
            <a:endParaRPr lang="en-US" dirty="0" smtClean="0">
              <a:solidFill>
                <a:schemeClr val="tx1"/>
              </a:solidFill>
              <a:latin typeface="+mj-lt"/>
              <a:ea typeface="黑体" pitchFamily="49" charset="-122"/>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dirty="0">
              <a:ea typeface="黑体" pitchFamily="49" charset="-122"/>
            </a:endParaRPr>
          </a:p>
        </p:txBody>
      </p:sp>
      <p:pic>
        <p:nvPicPr>
          <p:cNvPr id="9" name="Picture 8" descr="350.png"/>
          <p:cNvPicPr>
            <a:picLocks noChangeAspect="1"/>
          </p:cNvPicPr>
          <p:nvPr/>
        </p:nvPicPr>
        <p:blipFill>
          <a:blip r:embed="rId3" cstate="print"/>
          <a:stretch>
            <a:fillRect/>
          </a:stretch>
        </p:blipFill>
        <p:spPr>
          <a:xfrm>
            <a:off x="785786" y="1928802"/>
            <a:ext cx="6929486" cy="4388674"/>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24</a:t>
            </a:fld>
            <a:endParaRPr lang="en-US" sz="1200" dirty="0">
              <a:solidFill>
                <a:srgbClr val="898989"/>
              </a:solidFill>
              <a:latin typeface="Calibri" charset="0"/>
              <a:ea typeface="黑体" pitchFamily="49" charset="-122"/>
            </a:endParaRPr>
          </a:p>
        </p:txBody>
      </p:sp>
      <p:sp>
        <p:nvSpPr>
          <p:cNvPr id="84995" name="Text Box 2"/>
          <p:cNvSpPr txBox="1">
            <a:spLocks noChangeArrowheads="1"/>
          </p:cNvSpPr>
          <p:nvPr/>
        </p:nvSpPr>
        <p:spPr bwMode="auto">
          <a:xfrm>
            <a:off x="538116" y="133350"/>
            <a:ext cx="8643998" cy="1403350"/>
          </a:xfrm>
          <a:prstGeom prst="rect">
            <a:avLst/>
          </a:prstGeom>
          <a:noFill/>
          <a:ln w="9525">
            <a:noFill/>
            <a:round/>
            <a:headEnd/>
            <a:tailEnd/>
          </a:ln>
        </p:spPr>
        <p:txBody>
          <a:bodyPr anchor="b"/>
          <a:lstStyle/>
          <a:p>
            <a:pPr algn="l"/>
            <a:r>
              <a:rPr lang="zh-CN" altLang="en-US" sz="4800" dirty="0" smtClean="0">
                <a:latin typeface="+mj-ea"/>
                <a:ea typeface="+mj-ea"/>
              </a:rPr>
              <a:t>带权重的编辑距离</a:t>
            </a:r>
            <a:endParaRPr lang="en-US" altLang="en-US" sz="4800" dirty="0" smtClean="0">
              <a:latin typeface="+mj-ea"/>
              <a:ea typeface="+mj-ea"/>
            </a:endParaRPr>
          </a:p>
        </p:txBody>
      </p:sp>
      <p:sp>
        <p:nvSpPr>
          <p:cNvPr id="84996" name="Text Box 3"/>
          <p:cNvSpPr txBox="1">
            <a:spLocks noChangeArrowheads="1"/>
          </p:cNvSpPr>
          <p:nvPr/>
        </p:nvSpPr>
        <p:spPr bwMode="auto">
          <a:xfrm>
            <a:off x="257313" y="1679293"/>
            <a:ext cx="8358246" cy="5085778"/>
          </a:xfrm>
          <a:prstGeom prst="rect">
            <a:avLst/>
          </a:prstGeom>
          <a:noFill/>
          <a:ln w="9525">
            <a:noFill/>
            <a:round/>
            <a:headEnd/>
            <a:tailEnd/>
          </a:ln>
        </p:spPr>
        <p:txBody>
          <a:bodyPr/>
          <a:lstStyle/>
          <a:p>
            <a:pPr marL="720725" lvl="1" indent="-452438" algn="l">
              <a:spcBef>
                <a:spcPts val="700"/>
              </a:spcBef>
              <a:buClr>
                <a:srgbClr val="C00000"/>
              </a:buClr>
              <a:buFont typeface="Wingdings" pitchFamily="2" charset="2"/>
              <a:buChar char="o"/>
              <a:tabLst>
                <a:tab pos="452438" algn="l"/>
              </a:tabLst>
            </a:pPr>
            <a:r>
              <a:rPr lang="zh-CN" altLang="en-US" sz="2800" b="1" dirty="0" smtClean="0">
                <a:solidFill>
                  <a:srgbClr val="C00000"/>
                </a:solidFill>
                <a:latin typeface="+mn-ea"/>
                <a:ea typeface="+mn-ea"/>
              </a:rPr>
              <a:t>特点：</a:t>
            </a:r>
            <a:r>
              <a:rPr lang="zh-CN" altLang="en-US" sz="2600" dirty="0" smtClean="0">
                <a:solidFill>
                  <a:schemeClr val="tx1"/>
                </a:solidFill>
                <a:latin typeface="+mn-ea"/>
                <a:ea typeface="+mn-ea"/>
              </a:rPr>
              <a:t>对不同字符进行的操作赋予不同的权重</a:t>
            </a:r>
            <a:endParaRPr lang="de-DE" sz="2600" dirty="0" smtClean="0">
              <a:solidFill>
                <a:schemeClr val="tx1"/>
              </a:solidFill>
              <a:latin typeface="+mn-ea"/>
              <a:ea typeface="+mn-ea"/>
            </a:endParaRPr>
          </a:p>
          <a:p>
            <a:pPr marL="720725" lvl="1" indent="-452438" algn="l">
              <a:spcBef>
                <a:spcPts val="1200"/>
              </a:spcBef>
              <a:buClr>
                <a:srgbClr val="C00000"/>
              </a:buClr>
              <a:buFont typeface="Wingdings" pitchFamily="2" charset="2"/>
              <a:buChar char="o"/>
              <a:tabLst>
                <a:tab pos="452438" algn="l"/>
              </a:tabLst>
            </a:pPr>
            <a:r>
              <a:rPr lang="zh-CN" altLang="en-US" sz="2800" b="1" dirty="0" smtClean="0">
                <a:solidFill>
                  <a:srgbClr val="C00000"/>
                </a:solidFill>
                <a:latin typeface="+mn-ea"/>
                <a:ea typeface="+mn-ea"/>
              </a:rPr>
              <a:t>必要性分析：</a:t>
            </a:r>
            <a:r>
              <a:rPr lang="zh-CN" altLang="en-US" sz="2600" dirty="0" smtClean="0">
                <a:latin typeface="+mn-ea"/>
                <a:ea typeface="+mn-ea"/>
              </a:rPr>
              <a:t>将字符</a:t>
            </a:r>
            <a:r>
              <a:rPr lang="en-US" altLang="zh-CN" sz="2600" dirty="0" smtClean="0">
                <a:latin typeface="+mn-ea"/>
                <a:ea typeface="+mn-ea"/>
              </a:rPr>
              <a:t>m</a:t>
            </a:r>
            <a:r>
              <a:rPr lang="zh-CN" altLang="en-US" sz="2600" dirty="0" smtClean="0">
                <a:latin typeface="+mn-ea"/>
                <a:ea typeface="+mn-ea"/>
              </a:rPr>
              <a:t>替换成</a:t>
            </a:r>
            <a:r>
              <a:rPr lang="en-US" altLang="zh-CN" sz="2600" dirty="0" smtClean="0">
                <a:latin typeface="+mn-ea"/>
                <a:ea typeface="+mn-ea"/>
              </a:rPr>
              <a:t>n</a:t>
            </a:r>
            <a:r>
              <a:rPr lang="zh-CN" altLang="en-US" sz="2600" dirty="0" smtClean="0">
                <a:latin typeface="+mn-ea"/>
                <a:ea typeface="+mn-ea"/>
              </a:rPr>
              <a:t>与将字符</a:t>
            </a:r>
            <a:r>
              <a:rPr lang="en-US" altLang="zh-CN" sz="2600" dirty="0" smtClean="0">
                <a:latin typeface="+mn-ea"/>
                <a:ea typeface="+mn-ea"/>
              </a:rPr>
              <a:t>m</a:t>
            </a:r>
            <a:r>
              <a:rPr lang="zh-CN" altLang="en-US" sz="2600" dirty="0" smtClean="0">
                <a:latin typeface="+mn-ea"/>
                <a:ea typeface="+mn-ea"/>
              </a:rPr>
              <a:t>替换成</a:t>
            </a:r>
            <a:r>
              <a:rPr lang="en-US" altLang="zh-CN" sz="2600" dirty="0" smtClean="0">
                <a:latin typeface="+mn-ea"/>
                <a:ea typeface="+mn-ea"/>
              </a:rPr>
              <a:t>q</a:t>
            </a:r>
            <a:r>
              <a:rPr lang="zh-CN" altLang="en-US" sz="2600" dirty="0" smtClean="0">
                <a:latin typeface="+mn-ea"/>
                <a:ea typeface="+mn-ea"/>
              </a:rPr>
              <a:t>应该有区别，前者的权重应该更小</a:t>
            </a:r>
            <a:endParaRPr lang="en-US" altLang="en-US" sz="2600" dirty="0" smtClean="0">
              <a:latin typeface="+mn-ea"/>
              <a:ea typeface="+mn-ea"/>
            </a:endParaRPr>
          </a:p>
          <a:p>
            <a:pPr lvl="1" indent="355600" algn="l">
              <a:spcBef>
                <a:spcPts val="700"/>
              </a:spcBef>
              <a:buClr>
                <a:srgbClr val="C00000"/>
              </a:buClr>
              <a:buFont typeface="Wingdings" pitchFamily="2" charset="2"/>
              <a:buChar char="p"/>
            </a:pPr>
            <a:endParaRPr lang="en-US" sz="2400" i="1" dirty="0" smtClean="0">
              <a:solidFill>
                <a:schemeClr val="tx1"/>
              </a:solidFill>
              <a:latin typeface="+mn-ea"/>
              <a:ea typeface="+mn-ea"/>
            </a:endParaRPr>
          </a:p>
          <a:p>
            <a:pPr lvl="1" indent="355600" algn="l">
              <a:spcBef>
                <a:spcPts val="700"/>
              </a:spcBef>
              <a:buClr>
                <a:srgbClr val="C00000"/>
              </a:buClr>
              <a:buFont typeface="Wingdings" pitchFamily="2" charset="2"/>
              <a:buChar char="p"/>
            </a:pPr>
            <a:endParaRPr lang="en-US" sz="2400" i="1" dirty="0" smtClean="0">
              <a:solidFill>
                <a:schemeClr val="tx1"/>
              </a:solidFill>
              <a:latin typeface="+mn-ea"/>
              <a:ea typeface="+mn-ea"/>
            </a:endParaRPr>
          </a:p>
          <a:p>
            <a:pPr lvl="1" indent="355600" algn="l">
              <a:spcBef>
                <a:spcPts val="700"/>
              </a:spcBef>
              <a:buClr>
                <a:srgbClr val="C00000"/>
              </a:buClr>
              <a:buFont typeface="Wingdings" pitchFamily="2" charset="2"/>
              <a:buChar char="p"/>
            </a:pPr>
            <a:endParaRPr lang="en-US" sz="2400" dirty="0" smtClean="0">
              <a:solidFill>
                <a:schemeClr val="tx1"/>
              </a:solidFill>
              <a:latin typeface="+mn-ea"/>
              <a:ea typeface="+mn-ea"/>
            </a:endParaRPr>
          </a:p>
          <a:p>
            <a:pPr lvl="1" indent="355600" algn="l">
              <a:spcBef>
                <a:spcPts val="700"/>
              </a:spcBef>
              <a:buClr>
                <a:srgbClr val="C00000"/>
              </a:buClr>
            </a:pPr>
            <a:endParaRPr lang="en-US" altLang="zh-CN" sz="2400" dirty="0" smtClean="0">
              <a:solidFill>
                <a:schemeClr val="tx1"/>
              </a:solidFill>
              <a:latin typeface="+mn-ea"/>
              <a:ea typeface="+mn-ea"/>
            </a:endParaRPr>
          </a:p>
          <a:p>
            <a:pPr marL="720725" lvl="1" indent="-452438" algn="l">
              <a:spcBef>
                <a:spcPts val="700"/>
              </a:spcBef>
              <a:buClr>
                <a:srgbClr val="C00000"/>
              </a:buClr>
              <a:buFont typeface="Wingdings" pitchFamily="2" charset="2"/>
              <a:buChar char="o"/>
            </a:pPr>
            <a:r>
              <a:rPr lang="zh-CN" altLang="en-US" sz="2800" b="1" dirty="0" smtClean="0">
                <a:solidFill>
                  <a:srgbClr val="C00000"/>
                </a:solidFill>
                <a:latin typeface="+mn-ea"/>
                <a:ea typeface="+mn-ea"/>
              </a:rPr>
              <a:t>目的：</a:t>
            </a:r>
            <a:r>
              <a:rPr lang="zh-CN" altLang="en-US" sz="2600" dirty="0" smtClean="0">
                <a:latin typeface="+mn-ea"/>
                <a:ea typeface="+mn-ea"/>
              </a:rPr>
              <a:t>通过考虑出错操作发生概率的因素，提高距离计算准确性</a:t>
            </a:r>
            <a:endParaRPr lang="en-US" altLang="en-US" sz="2600" dirty="0" smtClean="0">
              <a:latin typeface="+mn-ea"/>
              <a:ea typeface="+mn-ea"/>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dirty="0">
              <a:ea typeface="黑体" pitchFamily="49" charset="-122"/>
            </a:endParaRPr>
          </a:p>
        </p:txBody>
      </p:sp>
      <p:pic>
        <p:nvPicPr>
          <p:cNvPr id="8" name="图片 7" descr="qwerty.gif"/>
          <p:cNvPicPr>
            <a:picLocks noChangeAspect="1"/>
          </p:cNvPicPr>
          <p:nvPr/>
        </p:nvPicPr>
        <p:blipFill>
          <a:blip r:embed="rId3" cstate="print"/>
          <a:stretch>
            <a:fillRect/>
          </a:stretch>
        </p:blipFill>
        <p:spPr>
          <a:xfrm>
            <a:off x="4643438" y="3214686"/>
            <a:ext cx="3667125" cy="1828800"/>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25</a:t>
            </a:fld>
            <a:endParaRPr lang="en-US" sz="1200" dirty="0">
              <a:solidFill>
                <a:srgbClr val="898989"/>
              </a:solidFill>
              <a:latin typeface="Calibri" charset="0"/>
              <a:ea typeface="黑体" pitchFamily="49" charset="-122"/>
            </a:endParaRPr>
          </a:p>
        </p:txBody>
      </p:sp>
      <p:sp>
        <p:nvSpPr>
          <p:cNvPr id="84995" name="Text Box 2"/>
          <p:cNvSpPr txBox="1">
            <a:spLocks noChangeArrowheads="1"/>
          </p:cNvSpPr>
          <p:nvPr/>
        </p:nvSpPr>
        <p:spPr bwMode="auto">
          <a:xfrm>
            <a:off x="547627" y="152377"/>
            <a:ext cx="8643998" cy="1403350"/>
          </a:xfrm>
          <a:prstGeom prst="rect">
            <a:avLst/>
          </a:prstGeom>
          <a:noFill/>
          <a:ln w="9525">
            <a:noFill/>
            <a:round/>
            <a:headEnd/>
            <a:tailEnd/>
          </a:ln>
        </p:spPr>
        <p:txBody>
          <a:bodyPr anchor="b"/>
          <a:lstStyle/>
          <a:p>
            <a:pPr algn="l"/>
            <a:r>
              <a:rPr lang="zh-CN" altLang="en-US" sz="4800" dirty="0" smtClean="0">
                <a:latin typeface="+mj-ea"/>
                <a:ea typeface="+mj-ea"/>
              </a:rPr>
              <a:t>利用编辑距离进行拼写校正</a:t>
            </a:r>
            <a:endParaRPr lang="en-US" altLang="en-US" sz="4800" dirty="0" smtClean="0">
              <a:latin typeface="+mj-ea"/>
              <a:ea typeface="+mj-ea"/>
            </a:endParaRPr>
          </a:p>
        </p:txBody>
      </p:sp>
      <p:sp>
        <p:nvSpPr>
          <p:cNvPr id="84996" name="Text Box 3"/>
          <p:cNvSpPr txBox="1">
            <a:spLocks noChangeArrowheads="1"/>
          </p:cNvSpPr>
          <p:nvPr/>
        </p:nvSpPr>
        <p:spPr bwMode="auto">
          <a:xfrm>
            <a:off x="257313" y="1760545"/>
            <a:ext cx="8572560" cy="4167914"/>
          </a:xfrm>
          <a:prstGeom prst="rect">
            <a:avLst/>
          </a:prstGeom>
          <a:noFill/>
          <a:ln w="9525">
            <a:noFill/>
            <a:round/>
            <a:headEnd/>
            <a:tailEnd/>
          </a:ln>
        </p:spPr>
        <p:txBody>
          <a:bodyPr/>
          <a:lstStyle/>
          <a:p>
            <a:pPr marL="720725" lvl="1" indent="-452438" algn="l">
              <a:spcBef>
                <a:spcPts val="1800"/>
              </a:spcBef>
              <a:buClr>
                <a:srgbClr val="C00000"/>
              </a:buClr>
              <a:buFont typeface="Wingdings" pitchFamily="2" charset="2"/>
              <a:buChar char="o"/>
            </a:pPr>
            <a:r>
              <a:rPr lang="zh-CN" altLang="en-US" sz="2600" dirty="0" smtClean="0">
                <a:solidFill>
                  <a:schemeClr val="tx1"/>
                </a:solidFill>
                <a:latin typeface="+mn-ea"/>
                <a:ea typeface="+mn-ea"/>
              </a:rPr>
              <a:t>给定查询词，穷举词汇表中和该查询的编辑距离</a:t>
            </a:r>
            <a:r>
              <a:rPr lang="en-US" altLang="zh-CN" sz="2600" dirty="0" smtClean="0">
                <a:solidFill>
                  <a:schemeClr val="tx1"/>
                </a:solidFill>
                <a:latin typeface="+mn-ea"/>
                <a:ea typeface="+mn-ea"/>
              </a:rPr>
              <a:t>(</a:t>
            </a:r>
            <a:r>
              <a:rPr lang="zh-CN" altLang="en-US" sz="2600" dirty="0" smtClean="0">
                <a:solidFill>
                  <a:schemeClr val="tx1"/>
                </a:solidFill>
                <a:latin typeface="+mn-ea"/>
                <a:ea typeface="+mn-ea"/>
              </a:rPr>
              <a:t>或带权重的编辑聚类</a:t>
            </a:r>
            <a:r>
              <a:rPr lang="en-US" altLang="zh-CN" sz="2600" dirty="0" smtClean="0">
                <a:solidFill>
                  <a:schemeClr val="tx1"/>
                </a:solidFill>
                <a:latin typeface="+mn-ea"/>
                <a:ea typeface="+mn-ea"/>
              </a:rPr>
              <a:t>)</a:t>
            </a:r>
            <a:r>
              <a:rPr lang="zh-CN" altLang="en-US" sz="2600" dirty="0" smtClean="0">
                <a:solidFill>
                  <a:schemeClr val="tx1"/>
                </a:solidFill>
                <a:latin typeface="+mn-ea"/>
                <a:ea typeface="+mn-ea"/>
              </a:rPr>
              <a:t>低于某个预定值的所有词项</a:t>
            </a:r>
            <a:endParaRPr lang="en-US" altLang="zh-CN" sz="2600" dirty="0" smtClean="0">
              <a:solidFill>
                <a:schemeClr val="tx1"/>
              </a:solidFill>
              <a:latin typeface="+mn-ea"/>
              <a:ea typeface="+mn-ea"/>
            </a:endParaRPr>
          </a:p>
          <a:p>
            <a:pPr marL="720725" lvl="1" indent="-452438" algn="l">
              <a:spcBef>
                <a:spcPts val="1800"/>
              </a:spcBef>
              <a:buClr>
                <a:srgbClr val="C00000"/>
              </a:buClr>
              <a:buFont typeface="Wingdings" pitchFamily="2" charset="2"/>
              <a:buChar char="o"/>
            </a:pPr>
            <a:r>
              <a:rPr lang="zh-CN" altLang="en-US" sz="2600" dirty="0" smtClean="0">
                <a:solidFill>
                  <a:schemeClr val="tx1"/>
                </a:solidFill>
                <a:latin typeface="+mn-ea"/>
                <a:ea typeface="+mn-ea"/>
              </a:rPr>
              <a:t>将结果推荐给用户</a:t>
            </a:r>
            <a:endParaRPr lang="en-US" altLang="zh-CN" sz="2600" dirty="0" smtClean="0">
              <a:solidFill>
                <a:schemeClr val="tx1"/>
              </a:solidFill>
              <a:latin typeface="+mn-ea"/>
              <a:ea typeface="+mn-ea"/>
            </a:endParaRPr>
          </a:p>
          <a:p>
            <a:pPr marL="720725" lvl="1" indent="-452438" algn="l">
              <a:spcBef>
                <a:spcPts val="1800"/>
              </a:spcBef>
              <a:buClr>
                <a:srgbClr val="C00000"/>
              </a:buClr>
              <a:buFont typeface="Wingdings" pitchFamily="2" charset="2"/>
              <a:buChar char="o"/>
            </a:pPr>
            <a:r>
              <a:rPr lang="zh-CN" altLang="en-US" sz="2600" dirty="0" smtClean="0">
                <a:solidFill>
                  <a:schemeClr val="tx1"/>
                </a:solidFill>
                <a:latin typeface="+mn-ea"/>
                <a:ea typeface="+mn-ea"/>
              </a:rPr>
              <a:t>代价很大，实际当中往往通过启发式策略提高效率</a:t>
            </a:r>
            <a:endParaRPr lang="en-US" altLang="zh-CN" sz="2600" dirty="0" smtClean="0">
              <a:solidFill>
                <a:schemeClr val="tx1"/>
              </a:solidFill>
              <a:latin typeface="+mn-ea"/>
              <a:ea typeface="+mn-ea"/>
            </a:endParaRPr>
          </a:p>
          <a:p>
            <a:pPr marL="1258888" lvl="2" indent="-366713" algn="l">
              <a:spcBef>
                <a:spcPts val="1800"/>
              </a:spcBef>
              <a:buClr>
                <a:srgbClr val="C00000"/>
              </a:buClr>
              <a:buFont typeface="Wingdings" pitchFamily="2" charset="2"/>
              <a:buChar char="n"/>
            </a:pPr>
            <a:r>
              <a:rPr lang="zh-CN" altLang="en-US" sz="2400" dirty="0" smtClean="0">
                <a:solidFill>
                  <a:schemeClr val="tx1"/>
                </a:solidFill>
                <a:latin typeface="+mn-ea"/>
                <a:ea typeface="+mn-ea"/>
              </a:rPr>
              <a:t>限制在与查询词具有相同首字母的词项</a:t>
            </a:r>
            <a:endParaRPr lang="en-US" altLang="zh-CN" sz="2400" dirty="0" smtClean="0">
              <a:solidFill>
                <a:schemeClr val="tx1"/>
              </a:solidFill>
              <a:latin typeface="+mn-ea"/>
              <a:ea typeface="+mn-ea"/>
            </a:endParaRPr>
          </a:p>
          <a:p>
            <a:pPr marL="1258888" lvl="2" indent="-366713" algn="l">
              <a:spcBef>
                <a:spcPts val="1800"/>
              </a:spcBef>
              <a:buClr>
                <a:srgbClr val="C00000"/>
              </a:buClr>
              <a:buFont typeface="Wingdings" pitchFamily="2" charset="2"/>
              <a:buChar char="n"/>
            </a:pPr>
            <a:r>
              <a:rPr lang="zh-CN" altLang="en-US" sz="2400" dirty="0" smtClean="0">
                <a:solidFill>
                  <a:schemeClr val="tx1"/>
                </a:solidFill>
                <a:latin typeface="+mn-ea"/>
                <a:ea typeface="+mn-ea"/>
              </a:rPr>
              <a:t>保证两者之间具有较长公共子串</a:t>
            </a:r>
            <a:endParaRPr lang="en-US" sz="2400" dirty="0" smtClean="0">
              <a:solidFill>
                <a:schemeClr val="tx1"/>
              </a:solidFill>
              <a:latin typeface="+mn-ea"/>
              <a:ea typeface="+mn-ea"/>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dirty="0">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26</a:t>
            </a:fld>
            <a:endParaRPr lang="en-US" sz="1200" dirty="0">
              <a:solidFill>
                <a:srgbClr val="898989"/>
              </a:solidFill>
              <a:latin typeface="Calibri" charset="0"/>
              <a:ea typeface="黑体" pitchFamily="49" charset="-122"/>
            </a:endParaRPr>
          </a:p>
        </p:txBody>
      </p:sp>
      <p:sp>
        <p:nvSpPr>
          <p:cNvPr id="84995" name="Text Box 2"/>
          <p:cNvSpPr txBox="1">
            <a:spLocks noChangeArrowheads="1"/>
          </p:cNvSpPr>
          <p:nvPr/>
        </p:nvSpPr>
        <p:spPr bwMode="auto">
          <a:xfrm>
            <a:off x="488830" y="158202"/>
            <a:ext cx="8643998" cy="1403350"/>
          </a:xfrm>
          <a:prstGeom prst="rect">
            <a:avLst/>
          </a:prstGeom>
          <a:noFill/>
          <a:ln w="9525">
            <a:noFill/>
            <a:round/>
            <a:headEnd/>
            <a:tailEnd/>
          </a:ln>
        </p:spPr>
        <p:txBody>
          <a:bodyPr anchor="b"/>
          <a:lstStyle/>
          <a:p>
            <a:pPr algn="l"/>
            <a:r>
              <a:rPr lang="zh-CN" altLang="en-US" sz="4800" dirty="0" smtClean="0">
                <a:solidFill>
                  <a:schemeClr val="tx1"/>
                </a:solidFill>
                <a:latin typeface="+mj-ea"/>
                <a:ea typeface="+mj-ea"/>
              </a:rPr>
              <a:t>基于</a:t>
            </a:r>
            <a:r>
              <a:rPr lang="en-US" sz="4400" i="1" dirty="0" smtClean="0">
                <a:solidFill>
                  <a:schemeClr val="tx1"/>
                </a:solidFill>
                <a:latin typeface="+mj-ea"/>
                <a:ea typeface="+mj-ea"/>
              </a:rPr>
              <a:t>k</a:t>
            </a:r>
            <a:r>
              <a:rPr lang="en-US" sz="4400" dirty="0" smtClean="0">
                <a:solidFill>
                  <a:schemeClr val="tx1"/>
                </a:solidFill>
                <a:latin typeface="+mj-ea"/>
                <a:ea typeface="+mj-ea"/>
              </a:rPr>
              <a:t>-gram</a:t>
            </a:r>
            <a:r>
              <a:rPr lang="zh-CN" altLang="en-US" sz="4800" dirty="0" smtClean="0">
                <a:solidFill>
                  <a:schemeClr val="tx1"/>
                </a:solidFill>
                <a:latin typeface="+mj-ea"/>
                <a:ea typeface="+mj-ea"/>
              </a:rPr>
              <a:t>重合度的邻近度计算</a:t>
            </a:r>
            <a:endParaRPr lang="en-US" sz="4800" dirty="0" smtClean="0">
              <a:solidFill>
                <a:schemeClr val="tx1"/>
              </a:solidFill>
              <a:latin typeface="+mj-ea"/>
              <a:ea typeface="+mj-ea"/>
            </a:endParaRPr>
          </a:p>
        </p:txBody>
      </p:sp>
      <p:sp>
        <p:nvSpPr>
          <p:cNvPr id="84996" name="Text Box 3"/>
          <p:cNvSpPr txBox="1">
            <a:spLocks noChangeArrowheads="1"/>
          </p:cNvSpPr>
          <p:nvPr/>
        </p:nvSpPr>
        <p:spPr bwMode="auto">
          <a:xfrm>
            <a:off x="85899" y="1783535"/>
            <a:ext cx="8929718" cy="4643470"/>
          </a:xfrm>
          <a:prstGeom prst="rect">
            <a:avLst/>
          </a:prstGeom>
          <a:noFill/>
          <a:ln w="9525">
            <a:noFill/>
            <a:round/>
            <a:headEnd/>
            <a:tailEnd/>
          </a:ln>
        </p:spPr>
        <p:txBody>
          <a:bodyPr/>
          <a:lstStyle/>
          <a:p>
            <a:pPr marL="989013" lvl="1" indent="-536575" algn="l">
              <a:spcBef>
                <a:spcPts val="700"/>
              </a:spcBef>
              <a:buClr>
                <a:srgbClr val="C00000"/>
              </a:buClr>
              <a:buFont typeface="Wingdings" pitchFamily="2" charset="2"/>
              <a:buChar char="o"/>
            </a:pPr>
            <a:r>
              <a:rPr lang="en-US" altLang="en-US" sz="2800" b="1" dirty="0" smtClean="0">
                <a:solidFill>
                  <a:srgbClr val="C00000"/>
                </a:solidFill>
                <a:latin typeface="+mn-ea"/>
                <a:ea typeface="+mn-ea"/>
              </a:rPr>
              <a:t>k-gram</a:t>
            </a:r>
            <a:r>
              <a:rPr lang="zh-CN" altLang="en-US" sz="2800" b="1" dirty="0" smtClean="0">
                <a:solidFill>
                  <a:srgbClr val="C00000"/>
                </a:solidFill>
                <a:latin typeface="+mn-ea"/>
                <a:ea typeface="+mn-ea"/>
              </a:rPr>
              <a:t>重合度：</a:t>
            </a:r>
            <a:r>
              <a:rPr lang="zh-CN" altLang="en-US" sz="2600" dirty="0" smtClean="0">
                <a:latin typeface="+mn-ea"/>
                <a:ea typeface="+mn-ea"/>
              </a:rPr>
              <a:t>指</a:t>
            </a:r>
            <a:r>
              <a:rPr lang="en-US" altLang="zh-CN" sz="2600" dirty="0" smtClean="0">
                <a:latin typeface="+mn-ea"/>
                <a:ea typeface="+mn-ea"/>
              </a:rPr>
              <a:t>∣A∩B∣/∣A∪B∣</a:t>
            </a:r>
            <a:r>
              <a:rPr lang="zh-CN" altLang="en-US" sz="2600" dirty="0" smtClean="0">
                <a:latin typeface="+mn-ea"/>
                <a:ea typeface="+mn-ea"/>
              </a:rPr>
              <a:t>，其中</a:t>
            </a:r>
            <a:r>
              <a:rPr lang="en-US" altLang="zh-CN" sz="2600" dirty="0" smtClean="0">
                <a:latin typeface="+mn-ea"/>
                <a:ea typeface="+mn-ea"/>
              </a:rPr>
              <a:t>A</a:t>
            </a:r>
            <a:r>
              <a:rPr lang="zh-CN" altLang="en-US" sz="2600" dirty="0" smtClean="0">
                <a:latin typeface="+mn-ea"/>
                <a:ea typeface="+mn-ea"/>
              </a:rPr>
              <a:t>、</a:t>
            </a:r>
            <a:r>
              <a:rPr lang="en-US" altLang="zh-CN" sz="2600" dirty="0" smtClean="0">
                <a:latin typeface="+mn-ea"/>
                <a:ea typeface="+mn-ea"/>
              </a:rPr>
              <a:t>B</a:t>
            </a:r>
            <a:r>
              <a:rPr lang="zh-CN" altLang="en-US" sz="2600" dirty="0" smtClean="0">
                <a:latin typeface="+mn-ea"/>
                <a:ea typeface="+mn-ea"/>
              </a:rPr>
              <a:t>分别是两个词的</a:t>
            </a:r>
            <a:r>
              <a:rPr lang="en-US" sz="2600" i="1" dirty="0" smtClean="0">
                <a:latin typeface="+mn-ea"/>
              </a:rPr>
              <a:t>k</a:t>
            </a:r>
            <a:r>
              <a:rPr lang="en-US" altLang="en-US" sz="2600" dirty="0" smtClean="0">
                <a:latin typeface="+mn-ea"/>
                <a:ea typeface="+mn-ea"/>
              </a:rPr>
              <a:t>-gram</a:t>
            </a:r>
            <a:r>
              <a:rPr lang="zh-CN" altLang="en-US" sz="2600" dirty="0" smtClean="0">
                <a:latin typeface="+mn-ea"/>
                <a:ea typeface="+mn-ea"/>
              </a:rPr>
              <a:t>集合</a:t>
            </a:r>
            <a:endParaRPr lang="en-US" altLang="zh-CN" sz="2600" dirty="0" smtClean="0">
              <a:latin typeface="+mn-ea"/>
              <a:ea typeface="+mn-ea"/>
            </a:endParaRPr>
          </a:p>
          <a:p>
            <a:pPr marL="989013" lvl="1" indent="-536575" algn="l">
              <a:spcBef>
                <a:spcPts val="1200"/>
              </a:spcBef>
              <a:buClr>
                <a:srgbClr val="C00000"/>
              </a:buClr>
              <a:buFont typeface="Wingdings" pitchFamily="2" charset="2"/>
              <a:buChar char="o"/>
            </a:pPr>
            <a:r>
              <a:rPr lang="zh-CN" altLang="en-US" sz="2800" b="1" dirty="0" smtClean="0">
                <a:solidFill>
                  <a:srgbClr val="C00000"/>
                </a:solidFill>
                <a:latin typeface="+mn-ea"/>
                <a:ea typeface="+mn-ea"/>
              </a:rPr>
              <a:t>例子：</a:t>
            </a:r>
            <a:r>
              <a:rPr lang="en-US" altLang="zh-CN" sz="2400" dirty="0" err="1" smtClean="0">
                <a:latin typeface="+mn-ea"/>
                <a:ea typeface="+mn-ea"/>
              </a:rPr>
              <a:t>bord</a:t>
            </a:r>
            <a:r>
              <a:rPr lang="en-US" altLang="zh-CN" sz="2400" dirty="0" smtClean="0">
                <a:latin typeface="+mn-ea"/>
                <a:ea typeface="+mn-ea"/>
              </a:rPr>
              <a:t> </a:t>
            </a:r>
            <a:r>
              <a:rPr lang="zh-CN" altLang="en-US" sz="2400" dirty="0" smtClean="0">
                <a:latin typeface="+mn-ea"/>
                <a:ea typeface="+mn-ea"/>
              </a:rPr>
              <a:t>与 </a:t>
            </a:r>
            <a:r>
              <a:rPr lang="en-US" altLang="zh-CN" sz="2400" dirty="0" smtClean="0">
                <a:latin typeface="+mn-ea"/>
                <a:ea typeface="+mn-ea"/>
              </a:rPr>
              <a:t>boardroom</a:t>
            </a:r>
            <a:r>
              <a:rPr lang="zh-CN" altLang="en-US" sz="2400" dirty="0" smtClean="0">
                <a:latin typeface="+mn-ea"/>
                <a:ea typeface="+mn-ea"/>
              </a:rPr>
              <a:t>之间的</a:t>
            </a:r>
            <a:r>
              <a:rPr lang="en-US" altLang="zh-CN" sz="2400" dirty="0" smtClean="0">
                <a:latin typeface="+mn-ea"/>
                <a:ea typeface="+mn-ea"/>
              </a:rPr>
              <a:t>2</a:t>
            </a:r>
            <a:r>
              <a:rPr lang="en-US" altLang="en-US" sz="2400" dirty="0" smtClean="0">
                <a:latin typeface="+mn-ea"/>
                <a:ea typeface="+mn-ea"/>
              </a:rPr>
              <a:t>-gram</a:t>
            </a:r>
            <a:r>
              <a:rPr lang="zh-CN" altLang="en-US" sz="2400" dirty="0" smtClean="0">
                <a:latin typeface="+mn-ea"/>
                <a:ea typeface="+mn-ea"/>
              </a:rPr>
              <a:t>重合度</a:t>
            </a:r>
            <a:endParaRPr lang="en-US" altLang="zh-CN" sz="2400" dirty="0" smtClean="0">
              <a:latin typeface="+mn-ea"/>
              <a:ea typeface="+mn-ea"/>
            </a:endParaRPr>
          </a:p>
          <a:p>
            <a:pPr marL="892175" lvl="1" indent="-439738" algn="l">
              <a:spcBef>
                <a:spcPts val="700"/>
              </a:spcBef>
              <a:buClr>
                <a:srgbClr val="C00000"/>
              </a:buClr>
            </a:pPr>
            <a:r>
              <a:rPr lang="en-US" altLang="zh-CN" sz="2000" dirty="0" smtClean="0">
                <a:latin typeface="+mn-ea"/>
                <a:ea typeface="+mn-ea"/>
              </a:rPr>
              <a:t>      </a:t>
            </a:r>
          </a:p>
          <a:p>
            <a:pPr marL="892175" lvl="1" indent="-439738" algn="l">
              <a:spcBef>
                <a:spcPts val="1200"/>
              </a:spcBef>
              <a:buClr>
                <a:srgbClr val="C00000"/>
              </a:buClr>
            </a:pPr>
            <a:r>
              <a:rPr lang="en-US" altLang="zh-CN" sz="2000" dirty="0" smtClean="0">
                <a:latin typeface="+mn-ea"/>
                <a:ea typeface="+mn-ea"/>
              </a:rPr>
              <a:t>                        </a:t>
            </a:r>
            <a:r>
              <a:rPr lang="en-US" altLang="zh-CN" sz="2400" dirty="0" smtClean="0">
                <a:latin typeface="+mn-ea"/>
                <a:ea typeface="+mn-ea"/>
              </a:rPr>
              <a:t>A=5,   B=10</a:t>
            </a:r>
          </a:p>
          <a:p>
            <a:pPr marL="892175" lvl="1" indent="-439738" algn="l">
              <a:spcBef>
                <a:spcPts val="1200"/>
              </a:spcBef>
              <a:buClr>
                <a:srgbClr val="C00000"/>
              </a:buClr>
            </a:pPr>
            <a:r>
              <a:rPr lang="en-US" altLang="zh-CN" sz="2400" dirty="0" smtClean="0">
                <a:latin typeface="+mn-ea"/>
                <a:ea typeface="+mn-ea"/>
              </a:rPr>
              <a:t>                    </a:t>
            </a:r>
            <a:r>
              <a:rPr lang="en-US" altLang="zh-CN" sz="2400" dirty="0" smtClean="0">
                <a:latin typeface="+mn-ea"/>
              </a:rPr>
              <a:t>A∩B=3,   A∪B=10+5-3=12  </a:t>
            </a:r>
          </a:p>
          <a:p>
            <a:pPr marL="892175" lvl="1" indent="-439738" algn="l">
              <a:spcBef>
                <a:spcPts val="1200"/>
              </a:spcBef>
              <a:buClr>
                <a:srgbClr val="C00000"/>
              </a:buClr>
            </a:pPr>
            <a:r>
              <a:rPr lang="en-US" altLang="zh-CN" sz="2400" dirty="0" smtClean="0">
                <a:latin typeface="+mn-ea"/>
              </a:rPr>
              <a:t>                    </a:t>
            </a:r>
            <a:r>
              <a:rPr lang="zh-CN" altLang="en-US" sz="2400" dirty="0" smtClean="0">
                <a:latin typeface="+mn-ea"/>
                <a:ea typeface="+mn-ea"/>
              </a:rPr>
              <a:t>重合度 </a:t>
            </a:r>
            <a:r>
              <a:rPr lang="en-US" altLang="zh-CN" sz="2400" dirty="0" smtClean="0">
                <a:latin typeface="+mn-ea"/>
                <a:ea typeface="+mn-ea"/>
              </a:rPr>
              <a:t>= </a:t>
            </a:r>
            <a:r>
              <a:rPr lang="en-US" altLang="zh-CN" sz="2400" dirty="0" smtClean="0">
                <a:latin typeface="+mn-ea"/>
              </a:rPr>
              <a:t>3/12</a:t>
            </a:r>
            <a:r>
              <a:rPr lang="en-US" sz="2400" dirty="0" smtClean="0">
                <a:solidFill>
                  <a:schemeClr val="tx1"/>
                </a:solidFill>
                <a:latin typeface="+mn-ea"/>
                <a:ea typeface="+mn-ea"/>
              </a:rPr>
              <a:t> </a:t>
            </a: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dirty="0">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27</a:t>
            </a:fld>
            <a:endParaRPr lang="en-US" sz="1200" dirty="0">
              <a:solidFill>
                <a:srgbClr val="898989"/>
              </a:solidFill>
              <a:latin typeface="Calibri" charset="0"/>
              <a:ea typeface="黑体" pitchFamily="49" charset="-122"/>
            </a:endParaRPr>
          </a:p>
        </p:txBody>
      </p:sp>
      <p:sp>
        <p:nvSpPr>
          <p:cNvPr id="84995" name="Text Box 2"/>
          <p:cNvSpPr txBox="1">
            <a:spLocks noChangeArrowheads="1"/>
          </p:cNvSpPr>
          <p:nvPr/>
        </p:nvSpPr>
        <p:spPr bwMode="auto">
          <a:xfrm>
            <a:off x="500002" y="142852"/>
            <a:ext cx="8643998" cy="1403350"/>
          </a:xfrm>
          <a:prstGeom prst="rect">
            <a:avLst/>
          </a:prstGeom>
          <a:noFill/>
          <a:ln w="9525">
            <a:noFill/>
            <a:round/>
            <a:headEnd/>
            <a:tailEnd/>
          </a:ln>
        </p:spPr>
        <p:txBody>
          <a:bodyPr anchor="b"/>
          <a:lstStyle/>
          <a:p>
            <a:pPr algn="l"/>
            <a:r>
              <a:rPr lang="zh-CN" altLang="en-US" sz="4800" dirty="0" smtClean="0">
                <a:latin typeface="+mj-ea"/>
                <a:ea typeface="+mj-ea"/>
              </a:rPr>
              <a:t>基于</a:t>
            </a:r>
            <a:r>
              <a:rPr lang="en-US" altLang="zh-CN" sz="4400" dirty="0" smtClean="0">
                <a:latin typeface="+mj-ea"/>
                <a:ea typeface="+mj-ea"/>
              </a:rPr>
              <a:t>K-gram</a:t>
            </a:r>
            <a:r>
              <a:rPr lang="zh-CN" altLang="en-US" sz="4800" dirty="0" smtClean="0">
                <a:latin typeface="+mj-ea"/>
                <a:ea typeface="+mj-ea"/>
              </a:rPr>
              <a:t>索引的拼写校正</a:t>
            </a:r>
            <a:endParaRPr lang="en-US" altLang="en-US" sz="4800" dirty="0" smtClean="0">
              <a:latin typeface="+mj-ea"/>
              <a:ea typeface="+mj-ea"/>
            </a:endParaRPr>
          </a:p>
        </p:txBody>
      </p:sp>
      <p:sp>
        <p:nvSpPr>
          <p:cNvPr id="84996" name="Text Box 3"/>
          <p:cNvSpPr txBox="1">
            <a:spLocks noChangeArrowheads="1"/>
          </p:cNvSpPr>
          <p:nvPr/>
        </p:nvSpPr>
        <p:spPr bwMode="auto">
          <a:xfrm>
            <a:off x="214282" y="1857364"/>
            <a:ext cx="8572560" cy="2143140"/>
          </a:xfrm>
          <a:prstGeom prst="rect">
            <a:avLst/>
          </a:prstGeom>
          <a:noFill/>
          <a:ln w="9525">
            <a:noFill/>
            <a:round/>
            <a:headEnd/>
            <a:tailEnd/>
          </a:ln>
        </p:spPr>
        <p:txBody>
          <a:bodyPr/>
          <a:lstStyle/>
          <a:p>
            <a:pPr lvl="1">
              <a:spcBef>
                <a:spcPts val="700"/>
              </a:spcBef>
              <a:buClr>
                <a:srgbClr val="336699"/>
              </a:buClr>
              <a:buFont typeface="Wingdings" pitchFamily="2" charset="2"/>
              <a:buChar char="§"/>
            </a:pPr>
            <a:endParaRPr lang="en-US" dirty="0" smtClean="0">
              <a:solidFill>
                <a:schemeClr val="tx1"/>
              </a:solidFill>
              <a:latin typeface="+mj-lt"/>
              <a:ea typeface="黑体" pitchFamily="49" charset="-122"/>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dirty="0">
              <a:ea typeface="黑体" pitchFamily="49" charset="-122"/>
            </a:endParaRPr>
          </a:p>
        </p:txBody>
      </p:sp>
      <p:pic>
        <p:nvPicPr>
          <p:cNvPr id="8" name="Picture 7" descr="3103.png"/>
          <p:cNvPicPr>
            <a:picLocks noChangeAspect="1"/>
          </p:cNvPicPr>
          <p:nvPr/>
        </p:nvPicPr>
        <p:blipFill>
          <a:blip r:embed="rId3" cstate="print"/>
          <a:stretch>
            <a:fillRect/>
          </a:stretch>
        </p:blipFill>
        <p:spPr>
          <a:xfrm>
            <a:off x="1857356" y="4071942"/>
            <a:ext cx="5143536" cy="1745278"/>
          </a:xfrm>
          <a:prstGeom prst="rect">
            <a:avLst/>
          </a:prstGeom>
        </p:spPr>
      </p:pic>
      <p:sp>
        <p:nvSpPr>
          <p:cNvPr id="9" name="矩形 8"/>
          <p:cNvSpPr/>
          <p:nvPr/>
        </p:nvSpPr>
        <p:spPr>
          <a:xfrm>
            <a:off x="2143108" y="5929330"/>
            <a:ext cx="4786346" cy="400110"/>
          </a:xfrm>
          <a:prstGeom prst="rect">
            <a:avLst/>
          </a:prstGeom>
        </p:spPr>
        <p:txBody>
          <a:bodyPr wrap="square">
            <a:spAutoFit/>
          </a:bodyPr>
          <a:lstStyle/>
          <a:p>
            <a:r>
              <a:rPr lang="zh-CN" altLang="en-US" sz="2000" dirty="0" smtClean="0">
                <a:latin typeface="+mn-ea"/>
                <a:ea typeface="+mn-ea"/>
              </a:rPr>
              <a:t>查询词</a:t>
            </a:r>
            <a:r>
              <a:rPr lang="en-US" altLang="zh-CN" sz="2000" dirty="0" err="1" smtClean="0">
                <a:latin typeface="+mn-ea"/>
                <a:ea typeface="+mn-ea"/>
              </a:rPr>
              <a:t>bord</a:t>
            </a:r>
            <a:r>
              <a:rPr lang="zh-CN" altLang="en-US" sz="2000" dirty="0" smtClean="0">
                <a:latin typeface="+mn-ea"/>
                <a:ea typeface="+mn-ea"/>
              </a:rPr>
              <a:t>的</a:t>
            </a:r>
            <a:r>
              <a:rPr lang="en-US" altLang="en-US" sz="2000" dirty="0" smtClean="0">
                <a:latin typeface="+mn-ea"/>
                <a:ea typeface="+mn-ea"/>
              </a:rPr>
              <a:t>2-gram</a:t>
            </a:r>
            <a:r>
              <a:rPr lang="zh-CN" altLang="en-US" sz="2000" dirty="0" smtClean="0">
                <a:latin typeface="+mn-ea"/>
                <a:ea typeface="+mn-ea"/>
              </a:rPr>
              <a:t>索引片段</a:t>
            </a:r>
            <a:endParaRPr lang="zh-CN" altLang="en-US" sz="700" dirty="0">
              <a:latin typeface="+mn-ea"/>
              <a:ea typeface="+mn-ea"/>
            </a:endParaRPr>
          </a:p>
        </p:txBody>
      </p:sp>
      <p:sp>
        <p:nvSpPr>
          <p:cNvPr id="10" name="TextBox 9"/>
          <p:cNvSpPr txBox="1"/>
          <p:nvPr/>
        </p:nvSpPr>
        <p:spPr>
          <a:xfrm>
            <a:off x="347720" y="1704273"/>
            <a:ext cx="8715404" cy="2308324"/>
          </a:xfrm>
          <a:prstGeom prst="rect">
            <a:avLst/>
          </a:prstGeom>
          <a:noFill/>
        </p:spPr>
        <p:txBody>
          <a:bodyPr wrap="square" rtlCol="0">
            <a:spAutoFit/>
          </a:bodyPr>
          <a:lstStyle/>
          <a:p>
            <a:pPr marL="623888" indent="-441325" algn="l">
              <a:spcBef>
                <a:spcPts val="600"/>
              </a:spcBef>
              <a:buClr>
                <a:srgbClr val="C00000"/>
              </a:buClr>
              <a:buFont typeface="Wingdings" pitchFamily="2" charset="2"/>
              <a:buChar char="o"/>
            </a:pPr>
            <a:r>
              <a:rPr lang="zh-CN" altLang="en-US" sz="2800" b="1" dirty="0" smtClean="0">
                <a:solidFill>
                  <a:srgbClr val="C00000"/>
                </a:solidFill>
                <a:latin typeface="+mn-ea"/>
                <a:ea typeface="+mn-ea"/>
              </a:rPr>
              <a:t>主要步骤 </a:t>
            </a:r>
            <a:endParaRPr lang="en-US" altLang="zh-CN" sz="2800" b="1" dirty="0" smtClean="0">
              <a:solidFill>
                <a:srgbClr val="C00000"/>
              </a:solidFill>
              <a:latin typeface="+mn-ea"/>
              <a:ea typeface="+mn-ea"/>
            </a:endParaRPr>
          </a:p>
          <a:p>
            <a:pPr marL="1162050" lvl="1" indent="-355600" algn="l">
              <a:spcBef>
                <a:spcPts val="600"/>
              </a:spcBef>
              <a:buClr>
                <a:srgbClr val="C00000"/>
              </a:buClr>
              <a:buFont typeface="Wingdings" pitchFamily="2" charset="2"/>
              <a:buChar char="n"/>
            </a:pPr>
            <a:r>
              <a:rPr lang="zh-CN" altLang="en-US" sz="2400" dirty="0" smtClean="0">
                <a:latin typeface="+mn-ea"/>
                <a:ea typeface="+mn-ea"/>
              </a:rPr>
              <a:t>确定查询词项的</a:t>
            </a:r>
            <a:r>
              <a:rPr lang="en-US" altLang="zh-CN" sz="2400" dirty="0" smtClean="0">
                <a:latin typeface="+mn-ea"/>
                <a:ea typeface="+mn-ea"/>
              </a:rPr>
              <a:t>k-gram</a:t>
            </a:r>
            <a:r>
              <a:rPr lang="zh-CN" altLang="en-US" sz="2400" dirty="0" smtClean="0">
                <a:latin typeface="+mn-ea"/>
                <a:ea typeface="+mn-ea"/>
              </a:rPr>
              <a:t>集合，</a:t>
            </a:r>
            <a:r>
              <a:rPr lang="en-US" altLang="zh-CN" sz="2400" dirty="0" smtClean="0">
                <a:latin typeface="+mn-ea"/>
                <a:ea typeface="+mn-ea"/>
              </a:rPr>
              <a:t>A</a:t>
            </a:r>
          </a:p>
          <a:p>
            <a:pPr marL="1162050" lvl="1" indent="-355600" algn="l">
              <a:spcBef>
                <a:spcPts val="600"/>
              </a:spcBef>
              <a:buClr>
                <a:srgbClr val="C00000"/>
              </a:buClr>
              <a:buFont typeface="Wingdings" pitchFamily="2" charset="2"/>
              <a:buChar char="n"/>
            </a:pPr>
            <a:r>
              <a:rPr lang="zh-CN" altLang="en-US" sz="2400" dirty="0" smtClean="0">
                <a:latin typeface="+mn-ea"/>
                <a:ea typeface="+mn-ea"/>
              </a:rPr>
              <a:t>利用</a:t>
            </a:r>
            <a:r>
              <a:rPr lang="en-US" altLang="zh-CN" sz="2400" dirty="0" smtClean="0">
                <a:latin typeface="+mn-ea"/>
                <a:ea typeface="+mn-ea"/>
              </a:rPr>
              <a:t>k-gram</a:t>
            </a:r>
            <a:r>
              <a:rPr lang="zh-CN" altLang="en-US" sz="2400" dirty="0" smtClean="0">
                <a:latin typeface="+mn-ea"/>
                <a:ea typeface="+mn-ea"/>
              </a:rPr>
              <a:t>索引返回</a:t>
            </a:r>
            <a:r>
              <a:rPr lang="en-US" altLang="zh-CN" sz="2400" dirty="0" smtClean="0">
                <a:latin typeface="+mn-ea"/>
                <a:ea typeface="+mn-ea"/>
              </a:rPr>
              <a:t>A</a:t>
            </a:r>
            <a:r>
              <a:rPr lang="zh-CN" altLang="en-US" sz="2400" dirty="0" smtClean="0">
                <a:latin typeface="+mn-ea"/>
                <a:ea typeface="+mn-ea"/>
              </a:rPr>
              <a:t>相关倒排记录表中的词项</a:t>
            </a:r>
            <a:endParaRPr lang="en-US" altLang="zh-CN" sz="2400" dirty="0" smtClean="0">
              <a:latin typeface="+mn-ea"/>
              <a:ea typeface="+mn-ea"/>
            </a:endParaRPr>
          </a:p>
          <a:p>
            <a:pPr marL="1162050" lvl="1" indent="-355600" algn="l">
              <a:spcBef>
                <a:spcPts val="600"/>
              </a:spcBef>
              <a:buClr>
                <a:srgbClr val="C00000"/>
              </a:buClr>
              <a:buFont typeface="Wingdings" pitchFamily="2" charset="2"/>
              <a:buChar char="n"/>
            </a:pPr>
            <a:r>
              <a:rPr lang="zh-CN" altLang="en-US" sz="2400" dirty="0" smtClean="0">
                <a:latin typeface="+mn-ea"/>
                <a:ea typeface="+mn-ea"/>
              </a:rPr>
              <a:t>对去重后的词，计算其与查询词的</a:t>
            </a:r>
            <a:r>
              <a:rPr lang="en-US" altLang="zh-CN" sz="2400" dirty="0" smtClean="0">
                <a:latin typeface="+mn-ea"/>
                <a:ea typeface="+mn-ea"/>
              </a:rPr>
              <a:t>k-gram</a:t>
            </a:r>
            <a:r>
              <a:rPr lang="zh-CN" altLang="en-US" sz="2400" dirty="0" smtClean="0">
                <a:latin typeface="+mn-ea"/>
                <a:ea typeface="+mn-ea"/>
              </a:rPr>
              <a:t>重合度</a:t>
            </a:r>
            <a:endParaRPr lang="en-US" altLang="zh-CN" sz="2400" dirty="0" smtClean="0">
              <a:latin typeface="+mn-ea"/>
              <a:ea typeface="+mn-ea"/>
            </a:endParaRPr>
          </a:p>
          <a:p>
            <a:pPr marL="1162050" lvl="1" indent="-355600" algn="l">
              <a:spcBef>
                <a:spcPts val="600"/>
              </a:spcBef>
              <a:buClr>
                <a:srgbClr val="C00000"/>
              </a:buClr>
              <a:buFont typeface="Wingdings" pitchFamily="2" charset="2"/>
              <a:buChar char="n"/>
            </a:pPr>
            <a:r>
              <a:rPr lang="zh-CN" altLang="en-US" sz="2400" dirty="0" smtClean="0">
                <a:latin typeface="+mn-ea"/>
                <a:ea typeface="+mn-ea"/>
              </a:rPr>
              <a:t>根据给定阈值，确定匹配上的正确词项返回</a:t>
            </a:r>
            <a:endParaRPr lang="zh-CN" altLang="en-US" sz="2400" dirty="0">
              <a:latin typeface="+mn-ea"/>
              <a:ea typeface="+mn-ea"/>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28</a:t>
            </a:fld>
            <a:endParaRPr lang="en-US" sz="1200" dirty="0">
              <a:solidFill>
                <a:srgbClr val="898989"/>
              </a:solidFill>
              <a:latin typeface="Calibri" charset="0"/>
              <a:ea typeface="黑体" pitchFamily="49" charset="-122"/>
            </a:endParaRPr>
          </a:p>
        </p:txBody>
      </p:sp>
      <p:sp>
        <p:nvSpPr>
          <p:cNvPr id="84995" name="Text Box 2"/>
          <p:cNvSpPr txBox="1">
            <a:spLocks noChangeArrowheads="1"/>
          </p:cNvSpPr>
          <p:nvPr/>
        </p:nvSpPr>
        <p:spPr bwMode="auto">
          <a:xfrm>
            <a:off x="500002" y="142852"/>
            <a:ext cx="8643998" cy="1403350"/>
          </a:xfrm>
          <a:prstGeom prst="rect">
            <a:avLst/>
          </a:prstGeom>
          <a:noFill/>
          <a:ln w="9525">
            <a:noFill/>
            <a:round/>
            <a:headEnd/>
            <a:tailEnd/>
          </a:ln>
        </p:spPr>
        <p:txBody>
          <a:bodyPr anchor="b"/>
          <a:lstStyle/>
          <a:p>
            <a:pPr algn="l"/>
            <a:r>
              <a:rPr lang="zh-CN" altLang="en-US" sz="4800" dirty="0" smtClean="0">
                <a:solidFill>
                  <a:schemeClr val="tx1"/>
                </a:solidFill>
                <a:latin typeface="+mj-ea"/>
                <a:ea typeface="+mj-ea"/>
              </a:rPr>
              <a:t>上下文敏感的拼写校正</a:t>
            </a:r>
            <a:endParaRPr lang="en-US" sz="4800" dirty="0" smtClean="0">
              <a:solidFill>
                <a:schemeClr val="tx1"/>
              </a:solidFill>
              <a:latin typeface="+mj-ea"/>
              <a:ea typeface="+mj-ea"/>
            </a:endParaRPr>
          </a:p>
        </p:txBody>
      </p:sp>
      <p:sp>
        <p:nvSpPr>
          <p:cNvPr id="84996" name="Text Box 3"/>
          <p:cNvSpPr txBox="1">
            <a:spLocks noChangeArrowheads="1"/>
          </p:cNvSpPr>
          <p:nvPr/>
        </p:nvSpPr>
        <p:spPr bwMode="auto">
          <a:xfrm>
            <a:off x="317993" y="1731073"/>
            <a:ext cx="8572560" cy="5143512"/>
          </a:xfrm>
          <a:prstGeom prst="rect">
            <a:avLst/>
          </a:prstGeom>
          <a:noFill/>
          <a:ln w="9525">
            <a:noFill/>
            <a:round/>
            <a:headEnd/>
            <a:tailEnd/>
          </a:ln>
        </p:spPr>
        <p:txBody>
          <a:bodyPr/>
          <a:lstStyle/>
          <a:p>
            <a:pPr marL="623888" lvl="1" indent="-441325" algn="l">
              <a:buClr>
                <a:srgbClr val="C00000"/>
              </a:buClr>
              <a:buFont typeface="Wingdings" pitchFamily="2" charset="2"/>
              <a:buChar char="o"/>
            </a:pPr>
            <a:r>
              <a:rPr lang="zh-CN" altLang="en-US" sz="2800" dirty="0" smtClean="0">
                <a:latin typeface="+mn-ea"/>
                <a:ea typeface="+mn-ea"/>
              </a:rPr>
              <a:t>对于</a:t>
            </a:r>
            <a:r>
              <a:rPr lang="en-US" altLang="zh-CN" sz="2800" dirty="0" smtClean="0">
                <a:latin typeface="+mn-ea"/>
                <a:ea typeface="+mn-ea"/>
              </a:rPr>
              <a:t>flew form Heathrow</a:t>
            </a:r>
            <a:r>
              <a:rPr lang="zh-CN" altLang="en-US" sz="2800" dirty="0" smtClean="0">
                <a:latin typeface="+mn-ea"/>
                <a:ea typeface="+mn-ea"/>
              </a:rPr>
              <a:t>，如何纠错</a:t>
            </a:r>
            <a:r>
              <a:rPr lang="en-US" altLang="zh-CN" sz="2800" dirty="0" smtClean="0">
                <a:latin typeface="+mn-ea"/>
                <a:ea typeface="+mn-ea"/>
              </a:rPr>
              <a:t>form</a:t>
            </a:r>
            <a:r>
              <a:rPr lang="zh-CN" altLang="en-US" sz="2800" b="1" dirty="0" smtClean="0">
                <a:latin typeface="+mn-ea"/>
                <a:ea typeface="+mn-ea"/>
              </a:rPr>
              <a:t>？</a:t>
            </a:r>
            <a:endParaRPr lang="en-US" altLang="en-US" sz="2800" b="1" dirty="0" smtClean="0">
              <a:latin typeface="+mn-ea"/>
              <a:ea typeface="+mn-ea"/>
            </a:endParaRPr>
          </a:p>
          <a:p>
            <a:pPr marL="623888" lvl="1" indent="-441325" algn="l">
              <a:spcBef>
                <a:spcPts val="1200"/>
              </a:spcBef>
              <a:buClr>
                <a:srgbClr val="C00000"/>
              </a:buClr>
              <a:buFont typeface="Wingdings" pitchFamily="2" charset="2"/>
              <a:buChar char="o"/>
            </a:pPr>
            <a:r>
              <a:rPr lang="zh-CN" altLang="en-US" sz="2800" b="1" dirty="0" smtClean="0">
                <a:solidFill>
                  <a:srgbClr val="C00000"/>
                </a:solidFill>
                <a:latin typeface="+mn-ea"/>
                <a:ea typeface="+mn-ea"/>
              </a:rPr>
              <a:t>一种方法</a:t>
            </a:r>
            <a:r>
              <a:rPr lang="en-US" altLang="en-US" sz="2800" b="1" dirty="0" smtClean="0">
                <a:solidFill>
                  <a:srgbClr val="C00000"/>
                </a:solidFill>
                <a:latin typeface="+mn-ea"/>
                <a:ea typeface="+mn-ea"/>
              </a:rPr>
              <a:t>: </a:t>
            </a:r>
            <a:r>
              <a:rPr lang="zh-CN" altLang="en-US" sz="2600" dirty="0" smtClean="0">
                <a:solidFill>
                  <a:schemeClr val="tx1"/>
                </a:solidFill>
                <a:latin typeface="+mn-ea"/>
                <a:ea typeface="+mn-ea"/>
              </a:rPr>
              <a:t>基于命中数</a:t>
            </a:r>
            <a:r>
              <a:rPr lang="en-US" altLang="zh-CN" sz="2600" dirty="0" smtClean="0">
                <a:solidFill>
                  <a:schemeClr val="tx1"/>
                </a:solidFill>
                <a:latin typeface="+mn-ea"/>
                <a:ea typeface="+mn-ea"/>
              </a:rPr>
              <a:t>(</a:t>
            </a:r>
            <a:r>
              <a:rPr lang="en-US" sz="2600" dirty="0" smtClean="0">
                <a:solidFill>
                  <a:srgbClr val="0070C0"/>
                </a:solidFill>
                <a:latin typeface="+mn-ea"/>
                <a:ea typeface="+mn-ea"/>
              </a:rPr>
              <a:t>hit-based)</a:t>
            </a:r>
            <a:r>
              <a:rPr lang="zh-CN" altLang="en-US" sz="2600" dirty="0" smtClean="0">
                <a:solidFill>
                  <a:schemeClr val="tx1"/>
                </a:solidFill>
                <a:latin typeface="+mn-ea"/>
                <a:ea typeface="+mn-ea"/>
              </a:rPr>
              <a:t>的拼写校正</a:t>
            </a:r>
            <a:endParaRPr lang="en-US" sz="2600" dirty="0" smtClean="0">
              <a:solidFill>
                <a:schemeClr val="tx1"/>
              </a:solidFill>
              <a:latin typeface="+mn-ea"/>
              <a:ea typeface="+mn-ea"/>
            </a:endParaRPr>
          </a:p>
          <a:p>
            <a:pPr marL="989013" lvl="3" indent="-268288" algn="l">
              <a:buClr>
                <a:srgbClr val="C00000"/>
              </a:buClr>
              <a:buFont typeface="Wingdings" pitchFamily="2" charset="2"/>
              <a:buChar char="n"/>
            </a:pPr>
            <a:r>
              <a:rPr lang="zh-CN" altLang="en-US" sz="2200" dirty="0" smtClean="0">
                <a:solidFill>
                  <a:schemeClr val="tx1"/>
                </a:solidFill>
                <a:latin typeface="+mn-ea"/>
                <a:ea typeface="+mn-ea"/>
              </a:rPr>
              <a:t>对于每个查询词项返回</a:t>
            </a:r>
            <a:r>
              <a:rPr lang="en-US" sz="2200" dirty="0" smtClean="0">
                <a:solidFill>
                  <a:schemeClr val="tx1"/>
                </a:solidFill>
                <a:latin typeface="+mn-ea"/>
                <a:ea typeface="+mn-ea"/>
              </a:rPr>
              <a:t> </a:t>
            </a:r>
            <a:r>
              <a:rPr lang="zh-CN" altLang="en-US" sz="2200" dirty="0" smtClean="0">
                <a:solidFill>
                  <a:schemeClr val="tx1"/>
                </a:solidFill>
                <a:latin typeface="+mn-ea"/>
                <a:ea typeface="+mn-ea"/>
              </a:rPr>
              <a:t>相近的</a:t>
            </a:r>
            <a:r>
              <a:rPr lang="en-US" sz="2200" dirty="0" smtClean="0">
                <a:solidFill>
                  <a:schemeClr val="tx1"/>
                </a:solidFill>
                <a:latin typeface="+mn-ea"/>
                <a:ea typeface="+mn-ea"/>
              </a:rPr>
              <a:t>“</a:t>
            </a:r>
            <a:r>
              <a:rPr lang="zh-CN" altLang="en-US" sz="2200" dirty="0" smtClean="0">
                <a:solidFill>
                  <a:schemeClr val="tx1"/>
                </a:solidFill>
                <a:latin typeface="+mn-ea"/>
                <a:ea typeface="+mn-ea"/>
              </a:rPr>
              <a:t>正确</a:t>
            </a:r>
            <a:r>
              <a:rPr lang="en-US" sz="2200" dirty="0" smtClean="0">
                <a:solidFill>
                  <a:schemeClr val="tx1"/>
                </a:solidFill>
                <a:latin typeface="+mn-ea"/>
                <a:ea typeface="+mn-ea"/>
              </a:rPr>
              <a:t>” </a:t>
            </a:r>
            <a:r>
              <a:rPr lang="zh-CN" altLang="en-US" sz="2200" dirty="0" smtClean="0">
                <a:solidFill>
                  <a:schemeClr val="tx1"/>
                </a:solidFill>
                <a:latin typeface="+mn-ea"/>
                <a:ea typeface="+mn-ea"/>
              </a:rPr>
              <a:t>词项</a:t>
            </a:r>
            <a:endParaRPr lang="en-US" sz="2200" dirty="0" smtClean="0">
              <a:solidFill>
                <a:schemeClr val="tx1"/>
              </a:solidFill>
              <a:latin typeface="+mn-ea"/>
              <a:ea typeface="+mn-ea"/>
            </a:endParaRPr>
          </a:p>
          <a:p>
            <a:pPr marL="989013" lvl="3" indent="-268288" algn="l">
              <a:buClr>
                <a:srgbClr val="C00000"/>
              </a:buClr>
              <a:buFont typeface="Wingdings" pitchFamily="2" charset="2"/>
              <a:buChar char="n"/>
            </a:pPr>
            <a:r>
              <a:rPr lang="zh-CN" altLang="en-US" sz="2200" dirty="0" smtClean="0">
                <a:latin typeface="+mn-ea"/>
                <a:ea typeface="+mn-ea"/>
              </a:rPr>
              <a:t>组合所有可能，分别进行查询，取具有最高命中数者</a:t>
            </a:r>
            <a:endParaRPr lang="de-DE" sz="2200" dirty="0" smtClean="0">
              <a:latin typeface="+mn-ea"/>
              <a:ea typeface="+mn-ea"/>
            </a:endParaRPr>
          </a:p>
          <a:p>
            <a:pPr marL="989013" lvl="3" indent="-268288" algn="l">
              <a:buClr>
                <a:srgbClr val="C00000"/>
              </a:buClr>
              <a:buFont typeface="Wingdings" pitchFamily="2" charset="2"/>
              <a:buChar char="n"/>
            </a:pPr>
            <a:r>
              <a:rPr lang="zh-CN" altLang="en-US" sz="2200" dirty="0" smtClean="0">
                <a:solidFill>
                  <a:schemeClr val="tx1"/>
                </a:solidFill>
                <a:latin typeface="+mn-ea"/>
                <a:ea typeface="+mn-ea"/>
              </a:rPr>
              <a:t>搜索</a:t>
            </a:r>
            <a:r>
              <a:rPr lang="zh-CN" altLang="en-US" sz="2200" i="1" dirty="0" smtClean="0">
                <a:solidFill>
                  <a:schemeClr val="tx1"/>
                </a:solidFill>
                <a:latin typeface="+mn-ea"/>
                <a:ea typeface="+mn-ea"/>
              </a:rPr>
              <a:t> </a:t>
            </a:r>
            <a:r>
              <a:rPr lang="en-US" sz="2200" i="1" dirty="0" smtClean="0">
                <a:solidFill>
                  <a:schemeClr val="tx1"/>
                </a:solidFill>
                <a:latin typeface="+mn-ea"/>
                <a:ea typeface="+mn-ea"/>
              </a:rPr>
              <a:t>“fled form </a:t>
            </a:r>
            <a:r>
              <a:rPr lang="en-US" altLang="zh-CN" sz="2200" dirty="0" smtClean="0">
                <a:latin typeface="+mn-ea"/>
              </a:rPr>
              <a:t>Heathrow</a:t>
            </a:r>
            <a:r>
              <a:rPr lang="en-US" sz="2200" i="1" dirty="0" smtClean="0">
                <a:solidFill>
                  <a:schemeClr val="tx1"/>
                </a:solidFill>
                <a:latin typeface="+mn-ea"/>
                <a:ea typeface="+mn-ea"/>
              </a:rPr>
              <a:t>”</a:t>
            </a:r>
          </a:p>
          <a:p>
            <a:pPr marL="989013" lvl="3" indent="-268288" algn="l">
              <a:buClr>
                <a:srgbClr val="C00000"/>
              </a:buClr>
              <a:buFont typeface="Wingdings" pitchFamily="2" charset="2"/>
              <a:buChar char="n"/>
            </a:pPr>
            <a:r>
              <a:rPr lang="zh-CN" altLang="en-US" sz="2200" dirty="0" smtClean="0">
                <a:solidFill>
                  <a:schemeClr val="tx1"/>
                </a:solidFill>
                <a:latin typeface="+mn-ea"/>
                <a:ea typeface="+mn-ea"/>
              </a:rPr>
              <a:t>搜索</a:t>
            </a:r>
            <a:r>
              <a:rPr lang="zh-CN" altLang="en-US" sz="2200" i="1" dirty="0" smtClean="0">
                <a:solidFill>
                  <a:schemeClr val="tx1"/>
                </a:solidFill>
                <a:latin typeface="+mn-ea"/>
                <a:ea typeface="+mn-ea"/>
              </a:rPr>
              <a:t> </a:t>
            </a:r>
            <a:r>
              <a:rPr lang="en-US" sz="2200" i="1" dirty="0" smtClean="0">
                <a:solidFill>
                  <a:schemeClr val="tx1"/>
                </a:solidFill>
                <a:latin typeface="+mn-ea"/>
                <a:ea typeface="+mn-ea"/>
              </a:rPr>
              <a:t>“flew fore </a:t>
            </a:r>
            <a:r>
              <a:rPr lang="en-US" altLang="zh-CN" sz="2200" dirty="0" smtClean="0">
                <a:latin typeface="+mn-ea"/>
              </a:rPr>
              <a:t>Heathrow</a:t>
            </a:r>
            <a:r>
              <a:rPr lang="en-US" sz="2200" i="1" dirty="0" smtClean="0">
                <a:solidFill>
                  <a:schemeClr val="tx1"/>
                </a:solidFill>
                <a:latin typeface="+mn-ea"/>
                <a:ea typeface="+mn-ea"/>
              </a:rPr>
              <a:t>”</a:t>
            </a:r>
          </a:p>
          <a:p>
            <a:pPr marL="989013" lvl="3" indent="-268288" algn="l">
              <a:buClr>
                <a:srgbClr val="C00000"/>
              </a:buClr>
              <a:buFont typeface="Wingdings" pitchFamily="2" charset="2"/>
              <a:buChar char="n"/>
            </a:pPr>
            <a:r>
              <a:rPr lang="zh-CN" altLang="en-US" sz="2200" dirty="0" smtClean="0">
                <a:latin typeface="+mn-ea"/>
                <a:ea typeface="+mn-ea"/>
              </a:rPr>
              <a:t>搜索</a:t>
            </a:r>
            <a:r>
              <a:rPr lang="en-US" sz="2200" i="1" dirty="0" smtClean="0">
                <a:solidFill>
                  <a:schemeClr val="tx1"/>
                </a:solidFill>
                <a:latin typeface="+mn-ea"/>
                <a:ea typeface="+mn-ea"/>
              </a:rPr>
              <a:t>“flew from </a:t>
            </a:r>
            <a:r>
              <a:rPr lang="en-US" altLang="zh-CN" sz="2200" dirty="0" smtClean="0">
                <a:latin typeface="+mn-ea"/>
              </a:rPr>
              <a:t>Heathrow</a:t>
            </a:r>
            <a:r>
              <a:rPr lang="en-US" sz="2200" i="1" dirty="0" smtClean="0">
                <a:solidFill>
                  <a:schemeClr val="tx1"/>
                </a:solidFill>
                <a:latin typeface="+mn-ea"/>
                <a:ea typeface="+mn-ea"/>
              </a:rPr>
              <a:t>” </a:t>
            </a:r>
            <a:r>
              <a:rPr lang="zh-CN" altLang="en-US" sz="2200" dirty="0" smtClean="0">
                <a:solidFill>
                  <a:schemeClr val="tx1"/>
                </a:solidFill>
                <a:latin typeface="+mn-ea"/>
                <a:ea typeface="+mn-ea"/>
              </a:rPr>
              <a:t>会有最高的结果命中数</a:t>
            </a:r>
            <a:endParaRPr lang="en-US" sz="2200" dirty="0" smtClean="0">
              <a:solidFill>
                <a:schemeClr val="tx1"/>
              </a:solidFill>
              <a:latin typeface="+mn-ea"/>
              <a:ea typeface="+mn-ea"/>
            </a:endParaRPr>
          </a:p>
          <a:p>
            <a:pPr marL="720725" lvl="1" indent="-452438" algn="l">
              <a:spcBef>
                <a:spcPts val="1200"/>
              </a:spcBef>
              <a:buClr>
                <a:srgbClr val="C00000"/>
              </a:buClr>
              <a:buFont typeface="Wingdings" pitchFamily="2" charset="2"/>
              <a:buChar char="o"/>
            </a:pPr>
            <a:r>
              <a:rPr lang="zh-CN" altLang="en-US" sz="2800" b="1" dirty="0" smtClean="0">
                <a:solidFill>
                  <a:srgbClr val="C00000"/>
                </a:solidFill>
                <a:latin typeface="+mn-ea"/>
                <a:ea typeface="+mn-ea"/>
              </a:rPr>
              <a:t>问题</a:t>
            </a:r>
            <a:r>
              <a:rPr lang="en-US" altLang="en-US" sz="2800" b="1" dirty="0" smtClean="0">
                <a:solidFill>
                  <a:srgbClr val="C00000"/>
                </a:solidFill>
                <a:latin typeface="+mn-ea"/>
                <a:ea typeface="+mn-ea"/>
              </a:rPr>
              <a:t>: </a:t>
            </a:r>
            <a:r>
              <a:rPr lang="zh-CN" altLang="en-US" sz="2400" dirty="0" smtClean="0">
                <a:latin typeface="+mn-ea"/>
                <a:ea typeface="+mn-ea"/>
              </a:rPr>
              <a:t>假定</a:t>
            </a:r>
            <a:r>
              <a:rPr lang="en-US" altLang="en-US" sz="2400" dirty="0" smtClean="0">
                <a:latin typeface="+mn-ea"/>
                <a:ea typeface="+mn-ea"/>
              </a:rPr>
              <a:t> flew</a:t>
            </a:r>
            <a:r>
              <a:rPr lang="zh-CN" altLang="en-US" sz="2400" dirty="0" smtClean="0">
                <a:latin typeface="+mn-ea"/>
                <a:ea typeface="+mn-ea"/>
              </a:rPr>
              <a:t>有</a:t>
            </a:r>
            <a:r>
              <a:rPr lang="en-US" altLang="zh-CN" sz="2400" dirty="0" smtClean="0">
                <a:latin typeface="+mn-ea"/>
                <a:ea typeface="+mn-ea"/>
              </a:rPr>
              <a:t>7</a:t>
            </a:r>
            <a:r>
              <a:rPr lang="zh-CN" altLang="en-US" sz="2400" dirty="0" smtClean="0">
                <a:latin typeface="+mn-ea"/>
                <a:ea typeface="+mn-ea"/>
              </a:rPr>
              <a:t>个可能的候选词</a:t>
            </a:r>
            <a:r>
              <a:rPr lang="en-US" altLang="en-US" sz="2400" dirty="0" smtClean="0">
                <a:latin typeface="+mn-ea"/>
                <a:ea typeface="+mn-ea"/>
              </a:rPr>
              <a:t>, </a:t>
            </a:r>
            <a:r>
              <a:rPr lang="en-US" altLang="zh-CN" sz="2400" dirty="0" smtClean="0">
                <a:latin typeface="+mn-ea"/>
                <a:ea typeface="+mn-ea"/>
              </a:rPr>
              <a:t>form </a:t>
            </a:r>
            <a:r>
              <a:rPr lang="zh-CN" altLang="en-US" sz="2400" dirty="0" smtClean="0">
                <a:latin typeface="+mn-ea"/>
                <a:ea typeface="+mn-ea"/>
              </a:rPr>
              <a:t>有</a:t>
            </a:r>
            <a:r>
              <a:rPr lang="en-US" altLang="en-US" sz="2400" dirty="0" smtClean="0">
                <a:latin typeface="+mn-ea"/>
                <a:ea typeface="+mn-ea"/>
              </a:rPr>
              <a:t>20</a:t>
            </a:r>
            <a:r>
              <a:rPr lang="zh-CN" altLang="en-US" sz="2400" dirty="0" smtClean="0">
                <a:latin typeface="+mn-ea"/>
                <a:ea typeface="+mn-ea"/>
              </a:rPr>
              <a:t>个，</a:t>
            </a:r>
            <a:r>
              <a:rPr lang="en-US" altLang="en-US" sz="2400" dirty="0" smtClean="0">
                <a:latin typeface="+mn-ea"/>
                <a:ea typeface="+mn-ea"/>
              </a:rPr>
              <a:t> H</a:t>
            </a:r>
            <a:r>
              <a:rPr lang="en-US" altLang="zh-CN" sz="2400" dirty="0" smtClean="0">
                <a:latin typeface="+mn-ea"/>
                <a:ea typeface="+mn-ea"/>
              </a:rPr>
              <a:t>eathrow </a:t>
            </a:r>
            <a:r>
              <a:rPr lang="zh-CN" altLang="en-US" sz="2400" dirty="0" smtClean="0">
                <a:latin typeface="+mn-ea"/>
                <a:ea typeface="+mn-ea"/>
              </a:rPr>
              <a:t>有</a:t>
            </a:r>
            <a:r>
              <a:rPr lang="en-US" altLang="en-US" sz="2400" dirty="0" smtClean="0">
                <a:latin typeface="+mn-ea"/>
                <a:ea typeface="+mn-ea"/>
              </a:rPr>
              <a:t>3 </a:t>
            </a:r>
            <a:r>
              <a:rPr lang="zh-CN" altLang="en-US" sz="2400" dirty="0" smtClean="0">
                <a:latin typeface="+mn-ea"/>
                <a:ea typeface="+mn-ea"/>
              </a:rPr>
              <a:t>个，那么需要穷举出多少个查询？</a:t>
            </a:r>
            <a:endParaRPr lang="en-US" altLang="zh-CN" sz="2400" dirty="0" smtClean="0">
              <a:latin typeface="+mn-ea"/>
              <a:ea typeface="+mn-ea"/>
            </a:endParaRPr>
          </a:p>
          <a:p>
            <a:pPr marL="720725" lvl="1" indent="-452438" algn="l">
              <a:spcBef>
                <a:spcPts val="1200"/>
              </a:spcBef>
              <a:buClr>
                <a:srgbClr val="C00000"/>
              </a:buClr>
              <a:buFont typeface="Wingdings" pitchFamily="2" charset="2"/>
              <a:buChar char="o"/>
            </a:pPr>
            <a:r>
              <a:rPr lang="zh-CN" altLang="en-US" sz="2800" b="1" dirty="0" smtClean="0">
                <a:solidFill>
                  <a:srgbClr val="C00000"/>
                </a:solidFill>
                <a:latin typeface="+mn-ea"/>
                <a:ea typeface="+mn-ea"/>
              </a:rPr>
              <a:t>更高效的方法：</a:t>
            </a:r>
            <a:r>
              <a:rPr lang="zh-CN" altLang="en-US" sz="2600" dirty="0" smtClean="0">
                <a:latin typeface="+mn-ea"/>
                <a:ea typeface="+mn-ea"/>
              </a:rPr>
              <a:t>基于查询库确定合理的组合</a:t>
            </a:r>
            <a:endParaRPr lang="en-US" altLang="en-US" sz="2600" dirty="0" smtClean="0">
              <a:latin typeface="+mn-ea"/>
              <a:ea typeface="+mn-ea"/>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dirty="0">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29</a:t>
            </a:fld>
            <a:endParaRPr lang="en-US" sz="1200" dirty="0">
              <a:solidFill>
                <a:srgbClr val="898989"/>
              </a:solidFill>
              <a:latin typeface="Calibri" charset="0"/>
              <a:ea typeface="黑体" pitchFamily="49" charset="-122"/>
            </a:endParaRPr>
          </a:p>
        </p:txBody>
      </p:sp>
      <p:sp>
        <p:nvSpPr>
          <p:cNvPr id="84995" name="Text Box 2"/>
          <p:cNvSpPr txBox="1">
            <a:spLocks noChangeArrowheads="1"/>
          </p:cNvSpPr>
          <p:nvPr/>
        </p:nvSpPr>
        <p:spPr bwMode="auto">
          <a:xfrm>
            <a:off x="566713" y="142875"/>
            <a:ext cx="8643998" cy="1403350"/>
          </a:xfrm>
          <a:prstGeom prst="rect">
            <a:avLst/>
          </a:prstGeom>
          <a:noFill/>
          <a:ln w="9525">
            <a:noFill/>
            <a:round/>
            <a:headEnd/>
            <a:tailEnd/>
          </a:ln>
        </p:spPr>
        <p:txBody>
          <a:bodyPr anchor="b"/>
          <a:lstStyle/>
          <a:p>
            <a:pPr algn="l"/>
            <a:r>
              <a:rPr lang="zh-CN" altLang="en-US" sz="4800" dirty="0" smtClean="0">
                <a:solidFill>
                  <a:schemeClr val="tx1"/>
                </a:solidFill>
                <a:latin typeface="+mj-ea"/>
                <a:ea typeface="+mj-ea"/>
              </a:rPr>
              <a:t>基于发音的校正</a:t>
            </a:r>
            <a:r>
              <a:rPr lang="zh-CN" altLang="en-US" sz="4000" dirty="0" smtClean="0">
                <a:solidFill>
                  <a:schemeClr val="tx1"/>
                </a:solidFill>
                <a:latin typeface="+mj-ea"/>
                <a:ea typeface="+mj-ea"/>
              </a:rPr>
              <a:t>（</a:t>
            </a:r>
            <a:r>
              <a:rPr lang="en-US" altLang="zh-CN" sz="4000" dirty="0" err="1" smtClean="0">
                <a:solidFill>
                  <a:srgbClr val="C00000"/>
                </a:solidFill>
                <a:latin typeface="+mj-ea"/>
                <a:ea typeface="+mj-ea"/>
              </a:rPr>
              <a:t>Soundex</a:t>
            </a:r>
            <a:r>
              <a:rPr lang="zh-CN" altLang="en-US" sz="4000" dirty="0" smtClean="0">
                <a:solidFill>
                  <a:schemeClr val="tx1"/>
                </a:solidFill>
                <a:latin typeface="+mj-ea"/>
                <a:ea typeface="+mj-ea"/>
              </a:rPr>
              <a:t>）</a:t>
            </a:r>
            <a:endParaRPr lang="en-US" sz="4800" dirty="0" smtClean="0">
              <a:solidFill>
                <a:schemeClr val="tx1"/>
              </a:solidFill>
              <a:latin typeface="+mj-ea"/>
              <a:ea typeface="+mj-ea"/>
            </a:endParaRPr>
          </a:p>
        </p:txBody>
      </p:sp>
      <p:sp>
        <p:nvSpPr>
          <p:cNvPr id="84996" name="Text Box 3"/>
          <p:cNvSpPr txBox="1">
            <a:spLocks noChangeArrowheads="1"/>
          </p:cNvSpPr>
          <p:nvPr/>
        </p:nvSpPr>
        <p:spPr bwMode="auto">
          <a:xfrm>
            <a:off x="235798" y="1785926"/>
            <a:ext cx="8572560" cy="4714908"/>
          </a:xfrm>
          <a:prstGeom prst="rect">
            <a:avLst/>
          </a:prstGeom>
          <a:noFill/>
          <a:ln w="9525">
            <a:noFill/>
            <a:round/>
            <a:headEnd/>
            <a:tailEnd/>
          </a:ln>
        </p:spPr>
        <p:txBody>
          <a:bodyPr/>
          <a:lstStyle/>
          <a:p>
            <a:pPr marL="720725" lvl="1" indent="-452438" algn="l">
              <a:spcBef>
                <a:spcPts val="1200"/>
              </a:spcBef>
              <a:buClr>
                <a:srgbClr val="C00000"/>
              </a:buClr>
              <a:buFont typeface="Wingdings" pitchFamily="2" charset="2"/>
              <a:buChar char="o"/>
            </a:pPr>
            <a:r>
              <a:rPr lang="zh-CN" altLang="en-US" sz="2800" b="1" dirty="0" smtClean="0">
                <a:solidFill>
                  <a:srgbClr val="C00000"/>
                </a:solidFill>
                <a:latin typeface="+mn-ea"/>
                <a:ea typeface="+mn-ea"/>
              </a:rPr>
              <a:t>目标</a:t>
            </a:r>
            <a:r>
              <a:rPr lang="en-US" altLang="zh-CN" sz="2800" b="1" dirty="0" smtClean="0">
                <a:solidFill>
                  <a:srgbClr val="C00000"/>
                </a:solidFill>
                <a:latin typeface="+mn-ea"/>
                <a:ea typeface="+mn-ea"/>
              </a:rPr>
              <a:t>:</a:t>
            </a:r>
            <a:r>
              <a:rPr lang="en-US" altLang="zh-CN" sz="2400" b="1" dirty="0" smtClean="0">
                <a:solidFill>
                  <a:srgbClr val="C00000"/>
                </a:solidFill>
                <a:latin typeface="+mn-ea"/>
                <a:ea typeface="+mn-ea"/>
              </a:rPr>
              <a:t> </a:t>
            </a:r>
            <a:r>
              <a:rPr lang="zh-CN" altLang="en-US" sz="2600" dirty="0" smtClean="0">
                <a:solidFill>
                  <a:schemeClr val="tx1"/>
                </a:solidFill>
                <a:latin typeface="+mn-ea"/>
                <a:ea typeface="+mn-ea"/>
              </a:rPr>
              <a:t>寻找发音相似的单词，对查询进行扩展，提高检索效果</a:t>
            </a:r>
            <a:endParaRPr lang="de-DE" sz="2600" dirty="0" smtClean="0">
              <a:solidFill>
                <a:schemeClr val="tx1"/>
              </a:solidFill>
              <a:latin typeface="+mn-ea"/>
              <a:ea typeface="+mn-ea"/>
            </a:endParaRPr>
          </a:p>
          <a:p>
            <a:pPr marL="720725" lvl="1" indent="-452438" algn="l">
              <a:spcBef>
                <a:spcPts val="1200"/>
              </a:spcBef>
              <a:buClr>
                <a:srgbClr val="C00000"/>
              </a:buClr>
              <a:buFont typeface="Wingdings" pitchFamily="2" charset="2"/>
              <a:buChar char="o"/>
            </a:pPr>
            <a:r>
              <a:rPr lang="zh-CN" altLang="en-US" sz="2600" dirty="0" smtClean="0">
                <a:latin typeface="+mn-ea"/>
                <a:ea typeface="+mn-ea"/>
              </a:rPr>
              <a:t>比如，对查询词</a:t>
            </a:r>
            <a:r>
              <a:rPr lang="de-DE" altLang="en-US" sz="2600" dirty="0" smtClean="0">
                <a:latin typeface="+mn-ea"/>
                <a:ea typeface="+mn-ea"/>
              </a:rPr>
              <a:t> chebyshev</a:t>
            </a:r>
            <a:r>
              <a:rPr lang="zh-CN" altLang="en-US" sz="2600" dirty="0" smtClean="0">
                <a:latin typeface="+mn-ea"/>
                <a:ea typeface="+mn-ea"/>
              </a:rPr>
              <a:t>，将其扩展到</a:t>
            </a:r>
            <a:r>
              <a:rPr lang="de-DE" altLang="en-US" sz="2600" dirty="0" smtClean="0">
                <a:latin typeface="+mn-ea"/>
                <a:ea typeface="+mn-ea"/>
              </a:rPr>
              <a:t> tchebyscheff</a:t>
            </a:r>
          </a:p>
          <a:p>
            <a:pPr marL="720725" lvl="1" indent="-452438" algn="l">
              <a:spcBef>
                <a:spcPts val="1200"/>
              </a:spcBef>
              <a:buClr>
                <a:srgbClr val="C00000"/>
              </a:buClr>
              <a:buFont typeface="Wingdings" pitchFamily="2" charset="2"/>
              <a:buChar char="o"/>
            </a:pPr>
            <a:r>
              <a:rPr lang="zh-CN" altLang="en-US" sz="2800" b="1" dirty="0" smtClean="0">
                <a:solidFill>
                  <a:srgbClr val="C00000"/>
                </a:solidFill>
                <a:latin typeface="+mn-ea"/>
                <a:ea typeface="+mn-ea"/>
              </a:rPr>
              <a:t>算法步骤：</a:t>
            </a:r>
            <a:endParaRPr lang="de-DE" altLang="en-US" sz="2800" b="1" dirty="0" smtClean="0">
              <a:solidFill>
                <a:srgbClr val="C00000"/>
              </a:solidFill>
              <a:latin typeface="+mn-ea"/>
              <a:ea typeface="+mn-ea"/>
            </a:endParaRPr>
          </a:p>
          <a:p>
            <a:pPr lvl="2" algn="l">
              <a:spcBef>
                <a:spcPts val="600"/>
              </a:spcBef>
              <a:buClr>
                <a:srgbClr val="C00000"/>
              </a:buClr>
              <a:buFont typeface="Wingdings" pitchFamily="2" charset="2"/>
              <a:buChar char="n"/>
            </a:pPr>
            <a:r>
              <a:rPr lang="zh-CN" altLang="en-US" sz="2400" dirty="0" smtClean="0">
                <a:latin typeface="+mn-ea"/>
                <a:ea typeface="+mn-ea"/>
              </a:rPr>
              <a:t> 将词典中每个词项转换成一个</a:t>
            </a:r>
            <a:r>
              <a:rPr lang="en-US" altLang="zh-CN" sz="2400" dirty="0" smtClean="0">
                <a:latin typeface="+mn-ea"/>
                <a:ea typeface="+mn-ea"/>
              </a:rPr>
              <a:t>4</a:t>
            </a:r>
            <a:r>
              <a:rPr lang="zh-CN" altLang="en-US" sz="2400" dirty="0" smtClean="0">
                <a:latin typeface="+mn-ea"/>
                <a:ea typeface="+mn-ea"/>
              </a:rPr>
              <a:t>字符缩减形式</a:t>
            </a:r>
            <a:endParaRPr lang="en-US" altLang="zh-CN" sz="2400" dirty="0" smtClean="0">
              <a:latin typeface="+mn-ea"/>
              <a:ea typeface="+mn-ea"/>
            </a:endParaRPr>
          </a:p>
          <a:p>
            <a:pPr lvl="2" algn="l">
              <a:spcBef>
                <a:spcPts val="0"/>
              </a:spcBef>
              <a:buClr>
                <a:srgbClr val="C00000"/>
              </a:buClr>
            </a:pPr>
            <a:r>
              <a:rPr lang="en-US" altLang="zh-CN" sz="2400" dirty="0" smtClean="0">
                <a:latin typeface="+mn-ea"/>
                <a:ea typeface="+mn-ea"/>
              </a:rPr>
              <a:t>    (</a:t>
            </a:r>
            <a:r>
              <a:rPr lang="zh-CN" altLang="en-US" sz="2400" dirty="0" smtClean="0">
                <a:latin typeface="+mn-ea"/>
                <a:ea typeface="+mn-ea"/>
              </a:rPr>
              <a:t>即进行</a:t>
            </a:r>
            <a:r>
              <a:rPr lang="en-US" altLang="zh-CN" sz="2400" dirty="0" err="1" smtClean="0">
                <a:latin typeface="+mn-ea"/>
                <a:ea typeface="+mn-ea"/>
              </a:rPr>
              <a:t>Soundex</a:t>
            </a:r>
            <a:r>
              <a:rPr lang="zh-CN" altLang="en-US" sz="2400" dirty="0" smtClean="0">
                <a:latin typeface="+mn-ea"/>
                <a:ea typeface="+mn-ea"/>
              </a:rPr>
              <a:t>编码</a:t>
            </a:r>
            <a:r>
              <a:rPr lang="en-US" altLang="zh-CN" sz="2400" dirty="0" smtClean="0">
                <a:latin typeface="+mn-ea"/>
                <a:ea typeface="+mn-ea"/>
              </a:rPr>
              <a:t>)</a:t>
            </a:r>
            <a:r>
              <a:rPr lang="zh-CN" altLang="en-US" sz="2400" dirty="0" smtClean="0">
                <a:latin typeface="+mn-ea"/>
                <a:ea typeface="+mn-ea"/>
              </a:rPr>
              <a:t>，构建词典</a:t>
            </a:r>
            <a:r>
              <a:rPr lang="zh-CN" altLang="en-US" sz="2400" dirty="0" smtClean="0">
                <a:solidFill>
                  <a:schemeClr val="tx1"/>
                </a:solidFill>
                <a:latin typeface="+mn-ea"/>
                <a:ea typeface="+mn-ea"/>
              </a:rPr>
              <a:t>的</a:t>
            </a:r>
            <a:r>
              <a:rPr lang="en-US" altLang="zh-CN" sz="2400" dirty="0" err="1" smtClean="0">
                <a:solidFill>
                  <a:schemeClr val="tx1"/>
                </a:solidFill>
                <a:latin typeface="+mn-ea"/>
                <a:ea typeface="+mn-ea"/>
              </a:rPr>
              <a:t>soundex</a:t>
            </a:r>
            <a:r>
              <a:rPr lang="zh-CN" altLang="en-US" sz="2400" dirty="0" smtClean="0">
                <a:solidFill>
                  <a:schemeClr val="tx1"/>
                </a:solidFill>
                <a:latin typeface="+mn-ea"/>
                <a:ea typeface="+mn-ea"/>
              </a:rPr>
              <a:t>索引</a:t>
            </a:r>
            <a:endParaRPr lang="en-US" sz="2400" dirty="0" smtClean="0">
              <a:solidFill>
                <a:schemeClr val="tx1"/>
              </a:solidFill>
              <a:latin typeface="+mn-ea"/>
              <a:ea typeface="+mn-ea"/>
            </a:endParaRPr>
          </a:p>
          <a:p>
            <a:pPr lvl="2" algn="l">
              <a:spcBef>
                <a:spcPts val="1200"/>
              </a:spcBef>
              <a:buClr>
                <a:srgbClr val="C00000"/>
              </a:buClr>
              <a:buFont typeface="Wingdings" pitchFamily="2" charset="2"/>
              <a:buChar char="n"/>
            </a:pPr>
            <a:r>
              <a:rPr lang="zh-CN" altLang="en-US" sz="2400" dirty="0" smtClean="0">
                <a:solidFill>
                  <a:schemeClr val="tx1"/>
                </a:solidFill>
                <a:latin typeface="+mn-ea"/>
                <a:ea typeface="+mn-ea"/>
              </a:rPr>
              <a:t> 对查询词项做同样的处理</a:t>
            </a:r>
            <a:endParaRPr lang="en-US" altLang="zh-CN" sz="2400" dirty="0" smtClean="0">
              <a:solidFill>
                <a:schemeClr val="tx1"/>
              </a:solidFill>
              <a:latin typeface="+mn-ea"/>
              <a:ea typeface="+mn-ea"/>
            </a:endParaRPr>
          </a:p>
          <a:p>
            <a:pPr lvl="2" algn="l">
              <a:spcBef>
                <a:spcPts val="1200"/>
              </a:spcBef>
              <a:buClr>
                <a:srgbClr val="C00000"/>
              </a:buClr>
              <a:buFont typeface="Wingdings" pitchFamily="2" charset="2"/>
              <a:buChar char="n"/>
            </a:pPr>
            <a:r>
              <a:rPr lang="zh-CN" altLang="en-US" sz="2400" dirty="0" smtClean="0">
                <a:solidFill>
                  <a:schemeClr val="tx1"/>
                </a:solidFill>
                <a:latin typeface="+mn-ea"/>
                <a:ea typeface="+mn-ea"/>
              </a:rPr>
              <a:t> 基于</a:t>
            </a:r>
            <a:r>
              <a:rPr lang="en-US" altLang="zh-CN" sz="2400" dirty="0" err="1" smtClean="0">
                <a:latin typeface="+mn-ea"/>
              </a:rPr>
              <a:t>soundex</a:t>
            </a:r>
            <a:r>
              <a:rPr lang="zh-CN" altLang="en-US" sz="2400" dirty="0" smtClean="0">
                <a:solidFill>
                  <a:schemeClr val="tx1"/>
                </a:solidFill>
                <a:latin typeface="+mn-ea"/>
                <a:ea typeface="+mn-ea"/>
              </a:rPr>
              <a:t>索引搜索音似词</a:t>
            </a:r>
            <a:endParaRPr lang="en-US" sz="2400" dirty="0" smtClean="0">
              <a:solidFill>
                <a:schemeClr val="tx1"/>
              </a:solidFill>
              <a:latin typeface="+mn-ea"/>
              <a:ea typeface="+mn-ea"/>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dirty="0">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4800" kern="1200" dirty="0" smtClean="0">
                <a:solidFill>
                  <a:schemeClr val="tx1"/>
                </a:solidFill>
                <a:latin typeface="+mj-ea"/>
                <a:cs typeface="宋体" charset="0"/>
              </a:rPr>
              <a:t>快速词项定位</a:t>
            </a:r>
            <a:endParaRPr lang="zh-CN" altLang="en-US" sz="4800" kern="1200" dirty="0">
              <a:solidFill>
                <a:schemeClr val="tx1"/>
              </a:solidFill>
              <a:latin typeface="+mj-ea"/>
              <a:cs typeface="宋体" charset="0"/>
            </a:endParaRPr>
          </a:p>
        </p:txBody>
      </p:sp>
      <p:sp>
        <p:nvSpPr>
          <p:cNvPr id="3" name="内容占位符 2"/>
          <p:cNvSpPr>
            <a:spLocks noGrp="1"/>
          </p:cNvSpPr>
          <p:nvPr>
            <p:ph idx="1"/>
          </p:nvPr>
        </p:nvSpPr>
        <p:spPr>
          <a:xfrm>
            <a:off x="578492" y="1748930"/>
            <a:ext cx="7862914" cy="4267200"/>
          </a:xfrm>
        </p:spPr>
        <p:txBody>
          <a:bodyPr/>
          <a:lstStyle/>
          <a:p>
            <a:pPr>
              <a:spcBef>
                <a:spcPts val="1200"/>
              </a:spcBef>
            </a:pPr>
            <a:r>
              <a:rPr lang="zh-CN" altLang="en-US" sz="2800" dirty="0" smtClean="0">
                <a:solidFill>
                  <a:schemeClr val="tx1"/>
                </a:solidFill>
              </a:rPr>
              <a:t>给定查询词项“信息”，如何在词典中快速找到这个词项？</a:t>
            </a:r>
            <a:endParaRPr lang="en-US" altLang="zh-CN" sz="2800" dirty="0" smtClean="0">
              <a:solidFill>
                <a:schemeClr val="tx1"/>
              </a:solidFill>
            </a:endParaRPr>
          </a:p>
          <a:p>
            <a:pPr>
              <a:spcBef>
                <a:spcPts val="1200"/>
              </a:spcBef>
            </a:pPr>
            <a:r>
              <a:rPr lang="zh-CN" altLang="en-US" sz="2800" dirty="0" smtClean="0">
                <a:solidFill>
                  <a:schemeClr val="tx1"/>
                </a:solidFill>
              </a:rPr>
              <a:t>需要支持快速查找的词典数据结构</a:t>
            </a:r>
            <a:endParaRPr lang="en-US" altLang="zh-CN" sz="2800" dirty="0" smtClean="0">
              <a:solidFill>
                <a:schemeClr val="tx1"/>
              </a:solidFill>
            </a:endParaRPr>
          </a:p>
          <a:p>
            <a:pPr lvl="1">
              <a:spcBef>
                <a:spcPts val="600"/>
              </a:spcBef>
            </a:pPr>
            <a:r>
              <a:rPr lang="zh-CN" altLang="en-US" sz="2200" dirty="0" smtClean="0"/>
              <a:t>哈希表方式</a:t>
            </a:r>
            <a:endParaRPr lang="en-US" altLang="zh-CN" sz="2200" dirty="0" smtClean="0"/>
          </a:p>
          <a:p>
            <a:pPr lvl="1">
              <a:spcBef>
                <a:spcPts val="600"/>
              </a:spcBef>
            </a:pPr>
            <a:r>
              <a:rPr lang="zh-CN" altLang="en-US" sz="2200" dirty="0" smtClean="0"/>
              <a:t>搜索树方式</a:t>
            </a:r>
            <a:endParaRPr lang="en-US" altLang="zh-CN" sz="2200" dirty="0" smtClean="0"/>
          </a:p>
          <a:p>
            <a:pPr>
              <a:spcBef>
                <a:spcPts val="1200"/>
              </a:spcBef>
            </a:pPr>
            <a:r>
              <a:rPr lang="zh-CN" altLang="en-US" sz="2800" dirty="0" smtClean="0">
                <a:solidFill>
                  <a:schemeClr val="tx1"/>
                </a:solidFill>
              </a:rPr>
              <a:t>选择何种方式需要考虑以下因素：</a:t>
            </a:r>
            <a:endParaRPr lang="en-US" altLang="zh-CN" sz="2800" dirty="0" smtClean="0">
              <a:solidFill>
                <a:schemeClr val="tx1"/>
              </a:solidFill>
            </a:endParaRPr>
          </a:p>
          <a:p>
            <a:pPr lvl="1">
              <a:spcBef>
                <a:spcPts val="600"/>
              </a:spcBef>
            </a:pPr>
            <a:r>
              <a:rPr lang="zh-CN" altLang="en-US" sz="2200" dirty="0" smtClean="0"/>
              <a:t>词项数目是否固定或者说词项数目是否持续增长？</a:t>
            </a:r>
            <a:endParaRPr lang="en-US" altLang="zh-CN" sz="2200" dirty="0" smtClean="0"/>
          </a:p>
          <a:p>
            <a:pPr lvl="1">
              <a:spcBef>
                <a:spcPts val="600"/>
              </a:spcBef>
            </a:pPr>
            <a:r>
              <a:rPr lang="zh-CN" altLang="en-US" sz="2200" dirty="0" smtClean="0"/>
              <a:t>词项的相对访问频率如何？</a:t>
            </a:r>
            <a:endParaRPr lang="de-DE" altLang="zh-CN" sz="2200" dirty="0" smtClean="0"/>
          </a:p>
          <a:p>
            <a:pPr lvl="1">
              <a:spcBef>
                <a:spcPts val="600"/>
              </a:spcBef>
            </a:pPr>
            <a:r>
              <a:rPr lang="zh-CN" altLang="en-US" sz="2200" dirty="0" smtClean="0"/>
              <a:t>词项的数目有多少？</a:t>
            </a:r>
            <a:endParaRPr lang="en-US" altLang="zh-CN" sz="2200" dirty="0" smtClean="0"/>
          </a:p>
          <a:p>
            <a:endParaRPr lang="zh-CN" altLang="en-US" b="1" dirty="0"/>
          </a:p>
        </p:txBody>
      </p:sp>
      <p:sp>
        <p:nvSpPr>
          <p:cNvPr id="5"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A4B13084-0B8E-4B11-A581-5E8F93686D4B}" type="slidenum">
              <a:rPr lang="en-US" altLang="zh-CN" sz="1200">
                <a:solidFill>
                  <a:srgbClr val="898989"/>
                </a:solidFill>
                <a:latin typeface="Calibri" pitchFamily="34"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a:t>
            </a:fld>
            <a:endParaRPr lang="en-US" altLang="zh-CN" sz="1200" dirty="0">
              <a:solidFill>
                <a:srgbClr val="898989"/>
              </a:solidFill>
              <a:latin typeface="Calibri" pitchFamily="34" charset="0"/>
              <a:ea typeface="黑体" pitchFamily="49" charset="-122"/>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30</a:t>
            </a:fld>
            <a:endParaRPr lang="en-US" sz="1200" dirty="0">
              <a:solidFill>
                <a:srgbClr val="898989"/>
              </a:solidFill>
              <a:latin typeface="Calibri" charset="0"/>
              <a:ea typeface="黑体" pitchFamily="49" charset="-122"/>
            </a:endParaRPr>
          </a:p>
        </p:txBody>
      </p:sp>
      <p:sp>
        <p:nvSpPr>
          <p:cNvPr id="84995" name="Text Box 2"/>
          <p:cNvSpPr txBox="1">
            <a:spLocks noChangeArrowheads="1"/>
          </p:cNvSpPr>
          <p:nvPr/>
        </p:nvSpPr>
        <p:spPr bwMode="auto">
          <a:xfrm>
            <a:off x="642910" y="142852"/>
            <a:ext cx="8643998" cy="1403350"/>
          </a:xfrm>
          <a:prstGeom prst="rect">
            <a:avLst/>
          </a:prstGeom>
          <a:noFill/>
          <a:ln w="9525">
            <a:noFill/>
            <a:round/>
            <a:headEnd/>
            <a:tailEnd/>
          </a:ln>
        </p:spPr>
        <p:txBody>
          <a:bodyPr anchor="b"/>
          <a:lstStyle/>
          <a:p>
            <a:pPr algn="l"/>
            <a:r>
              <a:rPr lang="de-DE" sz="4400" dirty="0" smtClean="0">
                <a:latin typeface="+mj-ea"/>
                <a:ea typeface="+mj-ea"/>
              </a:rPr>
              <a:t>Soundex </a:t>
            </a:r>
            <a:r>
              <a:rPr lang="zh-CN" altLang="en-US" sz="4800" dirty="0" smtClean="0">
                <a:latin typeface="+mj-ea"/>
                <a:ea typeface="+mj-ea"/>
              </a:rPr>
              <a:t>编码算法</a:t>
            </a:r>
            <a:endParaRPr lang="en-US" sz="4800" dirty="0" smtClean="0">
              <a:latin typeface="+mj-ea"/>
              <a:ea typeface="+mj-ea"/>
            </a:endParaRPr>
          </a:p>
        </p:txBody>
      </p:sp>
      <p:sp>
        <p:nvSpPr>
          <p:cNvPr id="84996" name="Text Box 3"/>
          <p:cNvSpPr txBox="1">
            <a:spLocks noChangeArrowheads="1"/>
          </p:cNvSpPr>
          <p:nvPr/>
        </p:nvSpPr>
        <p:spPr bwMode="auto">
          <a:xfrm>
            <a:off x="71430" y="1733550"/>
            <a:ext cx="9001156" cy="4500594"/>
          </a:xfrm>
          <a:prstGeom prst="rect">
            <a:avLst/>
          </a:prstGeom>
          <a:noFill/>
          <a:ln w="9525">
            <a:noFill/>
            <a:round/>
            <a:headEnd/>
            <a:tailEnd/>
          </a:ln>
        </p:spPr>
        <p:txBody>
          <a:bodyPr/>
          <a:lstStyle/>
          <a:p>
            <a:pPr lvl="1" indent="444500" algn="l">
              <a:spcBef>
                <a:spcPts val="1200"/>
              </a:spcBef>
              <a:buClr>
                <a:srgbClr val="C00000"/>
              </a:buClr>
              <a:buSzPct val="64000"/>
              <a:buFont typeface="Calibri" pitchFamily="34" charset="0"/>
              <a:buChar char="❶"/>
            </a:pPr>
            <a:r>
              <a:rPr lang="zh-CN" altLang="en-US" sz="2400" dirty="0" smtClean="0">
                <a:latin typeface="+mn-ea"/>
                <a:ea typeface="+mn-ea"/>
              </a:rPr>
              <a:t>保留词项的首字母</a:t>
            </a:r>
            <a:endParaRPr lang="en-US" altLang="en-US" sz="2400" dirty="0" smtClean="0">
              <a:latin typeface="+mn-ea"/>
              <a:ea typeface="+mn-ea"/>
            </a:endParaRPr>
          </a:p>
          <a:p>
            <a:pPr lvl="1" indent="444500" algn="l">
              <a:spcBef>
                <a:spcPts val="1200"/>
              </a:spcBef>
              <a:buClr>
                <a:srgbClr val="C00000"/>
              </a:buClr>
              <a:buSzPct val="64000"/>
              <a:buFont typeface="Calibri" pitchFamily="34" charset="0"/>
              <a:buChar char="❷"/>
            </a:pPr>
            <a:r>
              <a:rPr lang="zh-CN" altLang="zh-CN" sz="2400" dirty="0" smtClean="0">
                <a:latin typeface="+mn-ea"/>
                <a:ea typeface="+mn-ea"/>
              </a:rPr>
              <a:t>将后续所有的</a:t>
            </a:r>
            <a:r>
              <a:rPr lang="en-US" altLang="zh-CN" sz="2400" dirty="0" smtClean="0">
                <a:latin typeface="+mn-ea"/>
                <a:ea typeface="+mn-ea"/>
              </a:rPr>
              <a:t>A</a:t>
            </a:r>
            <a:r>
              <a:rPr lang="zh-CN" altLang="zh-CN" sz="2400" dirty="0" smtClean="0">
                <a:latin typeface="+mn-ea"/>
                <a:ea typeface="+mn-ea"/>
              </a:rPr>
              <a:t>、</a:t>
            </a:r>
            <a:r>
              <a:rPr lang="en-US" altLang="zh-CN" sz="2400" dirty="0" smtClean="0">
                <a:latin typeface="+mn-ea"/>
                <a:ea typeface="+mn-ea"/>
              </a:rPr>
              <a:t>E</a:t>
            </a:r>
            <a:r>
              <a:rPr lang="zh-CN" altLang="zh-CN" sz="2400" dirty="0" smtClean="0">
                <a:latin typeface="+mn-ea"/>
                <a:ea typeface="+mn-ea"/>
              </a:rPr>
              <a:t>、</a:t>
            </a:r>
            <a:r>
              <a:rPr lang="en-US" altLang="zh-CN" sz="2400" dirty="0" smtClean="0">
                <a:latin typeface="+mn-ea"/>
                <a:ea typeface="+mn-ea"/>
              </a:rPr>
              <a:t>I</a:t>
            </a:r>
            <a:r>
              <a:rPr lang="zh-CN" altLang="zh-CN" sz="2400" dirty="0" smtClean="0">
                <a:latin typeface="+mn-ea"/>
                <a:ea typeface="+mn-ea"/>
              </a:rPr>
              <a:t>、</a:t>
            </a:r>
            <a:r>
              <a:rPr lang="en-US" altLang="zh-CN" sz="2400" dirty="0" smtClean="0">
                <a:latin typeface="+mn-ea"/>
                <a:ea typeface="+mn-ea"/>
              </a:rPr>
              <a:t>O</a:t>
            </a:r>
            <a:r>
              <a:rPr lang="zh-CN" altLang="zh-CN" sz="2400" dirty="0" smtClean="0">
                <a:latin typeface="+mn-ea"/>
                <a:ea typeface="+mn-ea"/>
              </a:rPr>
              <a:t>、</a:t>
            </a:r>
            <a:r>
              <a:rPr lang="en-US" altLang="zh-CN" sz="2400" dirty="0" smtClean="0">
                <a:latin typeface="+mn-ea"/>
                <a:ea typeface="+mn-ea"/>
              </a:rPr>
              <a:t>U</a:t>
            </a:r>
            <a:r>
              <a:rPr lang="zh-CN" altLang="zh-CN" sz="2400" dirty="0" smtClean="0">
                <a:latin typeface="+mn-ea"/>
                <a:ea typeface="+mn-ea"/>
              </a:rPr>
              <a:t>、</a:t>
            </a:r>
            <a:r>
              <a:rPr lang="en-US" altLang="zh-CN" sz="2400" dirty="0" smtClean="0">
                <a:latin typeface="+mn-ea"/>
                <a:ea typeface="+mn-ea"/>
              </a:rPr>
              <a:t>H</a:t>
            </a:r>
            <a:r>
              <a:rPr lang="zh-CN" altLang="zh-CN" sz="2400" dirty="0" smtClean="0">
                <a:latin typeface="+mn-ea"/>
                <a:ea typeface="+mn-ea"/>
              </a:rPr>
              <a:t>、</a:t>
            </a:r>
            <a:r>
              <a:rPr lang="en-US" altLang="zh-CN" sz="2400" dirty="0" smtClean="0">
                <a:latin typeface="+mn-ea"/>
                <a:ea typeface="+mn-ea"/>
              </a:rPr>
              <a:t>W</a:t>
            </a:r>
            <a:r>
              <a:rPr lang="zh-CN" altLang="zh-CN" sz="2400" dirty="0" smtClean="0">
                <a:latin typeface="+mn-ea"/>
                <a:ea typeface="+mn-ea"/>
              </a:rPr>
              <a:t>及</a:t>
            </a:r>
            <a:r>
              <a:rPr lang="en-US" altLang="zh-CN" sz="2400" dirty="0" smtClean="0">
                <a:latin typeface="+mn-ea"/>
                <a:ea typeface="+mn-ea"/>
              </a:rPr>
              <a:t>Y</a:t>
            </a:r>
            <a:r>
              <a:rPr lang="zh-CN" altLang="zh-CN" sz="2400" dirty="0" smtClean="0">
                <a:latin typeface="+mn-ea"/>
                <a:ea typeface="+mn-ea"/>
              </a:rPr>
              <a:t>等字母转换为</a:t>
            </a:r>
            <a:r>
              <a:rPr lang="en-US" altLang="zh-CN" sz="2400" dirty="0" smtClean="0">
                <a:latin typeface="+mn-ea"/>
                <a:ea typeface="+mn-ea"/>
              </a:rPr>
              <a:t>0</a:t>
            </a:r>
            <a:r>
              <a:rPr lang="zh-CN" altLang="zh-CN" sz="2400" dirty="0" smtClean="0">
                <a:latin typeface="+mn-ea"/>
                <a:ea typeface="+mn-ea"/>
              </a:rPr>
              <a:t>。</a:t>
            </a:r>
            <a:endParaRPr lang="pl-PL" altLang="en-US" sz="2400" dirty="0" smtClean="0">
              <a:latin typeface="+mn-ea"/>
              <a:ea typeface="+mn-ea"/>
            </a:endParaRPr>
          </a:p>
          <a:p>
            <a:pPr lvl="1" indent="444500" algn="l">
              <a:spcBef>
                <a:spcPts val="1200"/>
              </a:spcBef>
              <a:buClr>
                <a:srgbClr val="C00000"/>
              </a:buClr>
              <a:buSzPct val="64000"/>
              <a:buFont typeface="Calibri" pitchFamily="34" charset="0"/>
              <a:buChar char="❸"/>
            </a:pPr>
            <a:r>
              <a:rPr lang="zh-CN" altLang="en-US" sz="2400" dirty="0" smtClean="0">
                <a:latin typeface="+mn-ea"/>
                <a:ea typeface="+mn-ea"/>
              </a:rPr>
              <a:t>按照如下方式将字母转换成数字：</a:t>
            </a:r>
            <a:endParaRPr lang="en-US" altLang="en-US" sz="2400" dirty="0" smtClean="0">
              <a:latin typeface="+mn-ea"/>
              <a:ea typeface="+mn-ea"/>
            </a:endParaRPr>
          </a:p>
          <a:p>
            <a:pPr marL="1430338" lvl="2" indent="-354013" algn="l">
              <a:spcBef>
                <a:spcPts val="600"/>
              </a:spcBef>
              <a:buClr>
                <a:srgbClr val="C00000"/>
              </a:buClr>
              <a:buFont typeface="Wingdings" pitchFamily="2" charset="2"/>
              <a:buChar char="§"/>
            </a:pPr>
            <a:r>
              <a:rPr lang="en-US" altLang="en-US" sz="2000" dirty="0" smtClean="0">
                <a:latin typeface="+mn-ea"/>
                <a:ea typeface="+mn-ea"/>
              </a:rPr>
              <a:t>B, F, P, V </a:t>
            </a:r>
            <a:r>
              <a:rPr lang="en-US" altLang="zh-CN" sz="2000" dirty="0" smtClean="0">
                <a:latin typeface="+mn-ea"/>
                <a:ea typeface="+mn-ea"/>
                <a:sym typeface="Wingdings" pitchFamily="2" charset="2"/>
              </a:rPr>
              <a:t></a:t>
            </a:r>
            <a:r>
              <a:rPr lang="en-US" altLang="en-US" sz="2000" dirty="0" smtClean="0">
                <a:latin typeface="+mn-ea"/>
                <a:ea typeface="+mn-ea"/>
              </a:rPr>
              <a:t> 1</a:t>
            </a:r>
          </a:p>
          <a:p>
            <a:pPr marL="1430338" lvl="2" indent="-354013" algn="l">
              <a:buClr>
                <a:srgbClr val="C00000"/>
              </a:buClr>
              <a:buFont typeface="Wingdings" pitchFamily="2" charset="2"/>
              <a:buChar char="§"/>
            </a:pPr>
            <a:r>
              <a:rPr lang="pl-PL" altLang="en-US" sz="2000" dirty="0" smtClean="0">
                <a:latin typeface="+mn-ea"/>
                <a:ea typeface="+mn-ea"/>
              </a:rPr>
              <a:t>C, G, J, K, Q, S, X, Z </a:t>
            </a:r>
            <a:r>
              <a:rPr lang="en-US" altLang="en-US" sz="2000" dirty="0" smtClean="0">
                <a:latin typeface="+mn-ea"/>
                <a:ea typeface="+mn-ea"/>
                <a:sym typeface="Wingdings" pitchFamily="2" charset="2"/>
              </a:rPr>
              <a:t></a:t>
            </a:r>
            <a:r>
              <a:rPr lang="pl-PL" altLang="en-US" sz="2000" dirty="0" smtClean="0">
                <a:latin typeface="+mn-ea"/>
                <a:ea typeface="+mn-ea"/>
              </a:rPr>
              <a:t> 2</a:t>
            </a:r>
          </a:p>
          <a:p>
            <a:pPr marL="1430338" lvl="2" indent="-354013" algn="l">
              <a:buClr>
                <a:srgbClr val="C00000"/>
              </a:buClr>
              <a:buFont typeface="Wingdings" pitchFamily="2" charset="2"/>
              <a:buChar char="§"/>
            </a:pPr>
            <a:r>
              <a:rPr lang="de-DE" altLang="en-US" sz="2000" dirty="0" smtClean="0">
                <a:latin typeface="+mn-ea"/>
                <a:ea typeface="+mn-ea"/>
              </a:rPr>
              <a:t>D,T </a:t>
            </a:r>
            <a:r>
              <a:rPr lang="en-US" altLang="zh-CN" sz="2000" dirty="0" smtClean="0">
                <a:latin typeface="+mn-ea"/>
                <a:ea typeface="+mn-ea"/>
                <a:sym typeface="Wingdings" pitchFamily="2" charset="2"/>
              </a:rPr>
              <a:t></a:t>
            </a:r>
            <a:r>
              <a:rPr lang="de-DE" altLang="en-US" sz="2000" dirty="0" smtClean="0">
                <a:latin typeface="+mn-ea"/>
                <a:ea typeface="+mn-ea"/>
              </a:rPr>
              <a:t> 3;  L </a:t>
            </a:r>
            <a:r>
              <a:rPr lang="en-US" altLang="zh-CN" sz="2000" dirty="0" smtClean="0">
                <a:latin typeface="+mn-ea"/>
                <a:ea typeface="+mn-ea"/>
                <a:sym typeface="Wingdings" pitchFamily="2" charset="2"/>
              </a:rPr>
              <a:t></a:t>
            </a:r>
            <a:r>
              <a:rPr lang="de-DE" altLang="en-US" sz="2000" dirty="0" smtClean="0">
                <a:latin typeface="+mn-ea"/>
                <a:ea typeface="+mn-ea"/>
              </a:rPr>
              <a:t> 4;  M, N </a:t>
            </a:r>
            <a:r>
              <a:rPr lang="en-US" altLang="zh-CN" sz="2000" dirty="0" smtClean="0">
                <a:latin typeface="+mn-ea"/>
                <a:ea typeface="+mn-ea"/>
                <a:sym typeface="Wingdings" pitchFamily="2" charset="2"/>
              </a:rPr>
              <a:t></a:t>
            </a:r>
            <a:r>
              <a:rPr lang="de-DE" altLang="en-US" sz="2000" dirty="0" smtClean="0">
                <a:latin typeface="+mn-ea"/>
                <a:ea typeface="+mn-ea"/>
              </a:rPr>
              <a:t> 5;   R </a:t>
            </a:r>
            <a:r>
              <a:rPr lang="en-US" altLang="zh-CN" sz="2000" dirty="0" smtClean="0">
                <a:latin typeface="+mn-ea"/>
                <a:ea typeface="+mn-ea"/>
                <a:sym typeface="Wingdings" pitchFamily="2" charset="2"/>
              </a:rPr>
              <a:t></a:t>
            </a:r>
            <a:r>
              <a:rPr lang="de-DE" altLang="en-US" sz="2000" dirty="0" smtClean="0">
                <a:latin typeface="+mn-ea"/>
                <a:ea typeface="+mn-ea"/>
              </a:rPr>
              <a:t> 6</a:t>
            </a:r>
          </a:p>
          <a:p>
            <a:pPr marL="892175" lvl="1" indent="-439738" algn="l">
              <a:spcBef>
                <a:spcPts val="1200"/>
              </a:spcBef>
              <a:buClr>
                <a:srgbClr val="C00000"/>
              </a:buClr>
              <a:buSzPct val="65000"/>
              <a:buFont typeface="Calibri" pitchFamily="34" charset="0"/>
              <a:buChar char="❹"/>
            </a:pPr>
            <a:r>
              <a:rPr lang="zh-CN" altLang="zh-CN" sz="2400" dirty="0" smtClean="0">
                <a:latin typeface="+mn-ea"/>
                <a:ea typeface="+mn-ea"/>
              </a:rPr>
              <a:t>将连续出现的两个同一字符转换为一个字符直至再没有这种现象出现。 </a:t>
            </a:r>
            <a:endParaRPr lang="en-US" altLang="en-US" sz="2400" dirty="0" smtClean="0">
              <a:latin typeface="+mn-ea"/>
              <a:ea typeface="+mn-ea"/>
            </a:endParaRPr>
          </a:p>
          <a:p>
            <a:pPr marL="892175" lvl="1" indent="-439738" algn="l">
              <a:spcBef>
                <a:spcPts val="1200"/>
              </a:spcBef>
              <a:buClr>
                <a:srgbClr val="C00000"/>
              </a:buClr>
              <a:buSzPct val="65000"/>
              <a:buFont typeface="Calibri" pitchFamily="34" charset="0"/>
              <a:buChar char="❺"/>
            </a:pPr>
            <a:r>
              <a:rPr lang="zh-CN" altLang="zh-CN" sz="2400" dirty="0" smtClean="0">
                <a:latin typeface="+mn-ea"/>
                <a:ea typeface="+mn-ea"/>
              </a:rPr>
              <a:t>在结果字符串中剔除</a:t>
            </a:r>
            <a:r>
              <a:rPr lang="en-US" altLang="zh-CN" sz="2400" dirty="0" smtClean="0">
                <a:latin typeface="+mn-ea"/>
                <a:ea typeface="+mn-ea"/>
              </a:rPr>
              <a:t>0</a:t>
            </a:r>
            <a:r>
              <a:rPr lang="zh-CN" altLang="zh-CN" sz="2400" dirty="0" smtClean="0">
                <a:latin typeface="+mn-ea"/>
                <a:ea typeface="+mn-ea"/>
              </a:rPr>
              <a:t>，并在结果字符串尾部补足</a:t>
            </a:r>
            <a:r>
              <a:rPr lang="en-US" altLang="zh-CN" sz="2400" dirty="0" smtClean="0">
                <a:latin typeface="+mn-ea"/>
                <a:ea typeface="+mn-ea"/>
              </a:rPr>
              <a:t>0</a:t>
            </a:r>
            <a:r>
              <a:rPr lang="zh-CN" altLang="zh-CN" sz="2400" dirty="0" smtClean="0">
                <a:latin typeface="+mn-ea"/>
                <a:ea typeface="+mn-ea"/>
              </a:rPr>
              <a:t>，然后返回前四个字符，该字符由</a:t>
            </a:r>
            <a:r>
              <a:rPr lang="en-US" altLang="zh-CN" sz="2400" dirty="0" smtClean="0">
                <a:latin typeface="+mn-ea"/>
                <a:ea typeface="+mn-ea"/>
              </a:rPr>
              <a:t>1</a:t>
            </a:r>
            <a:r>
              <a:rPr lang="zh-CN" altLang="zh-CN" sz="2400" dirty="0" smtClean="0">
                <a:latin typeface="+mn-ea"/>
                <a:ea typeface="+mn-ea"/>
              </a:rPr>
              <a:t>个字母加上</a:t>
            </a:r>
            <a:r>
              <a:rPr lang="en-US" altLang="zh-CN" sz="2400" dirty="0" smtClean="0">
                <a:latin typeface="+mn-ea"/>
                <a:ea typeface="+mn-ea"/>
              </a:rPr>
              <a:t>3</a:t>
            </a:r>
            <a:r>
              <a:rPr lang="zh-CN" altLang="zh-CN" sz="2400" dirty="0" smtClean="0">
                <a:latin typeface="+mn-ea"/>
                <a:ea typeface="+mn-ea"/>
              </a:rPr>
              <a:t>个数字组成。</a:t>
            </a:r>
            <a:endParaRPr lang="en-US" altLang="en-US" sz="2400" dirty="0" smtClean="0">
              <a:latin typeface="+mn-ea"/>
              <a:ea typeface="+mn-ea"/>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dirty="0">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31</a:t>
            </a:fld>
            <a:endParaRPr lang="en-US" sz="1200" dirty="0">
              <a:solidFill>
                <a:srgbClr val="898989"/>
              </a:solidFill>
              <a:latin typeface="Calibri" charset="0"/>
              <a:ea typeface="黑体" pitchFamily="49" charset="-122"/>
            </a:endParaRPr>
          </a:p>
        </p:txBody>
      </p:sp>
      <p:sp>
        <p:nvSpPr>
          <p:cNvPr id="84995" name="Text Box 2"/>
          <p:cNvSpPr txBox="1">
            <a:spLocks noChangeArrowheads="1"/>
          </p:cNvSpPr>
          <p:nvPr/>
        </p:nvSpPr>
        <p:spPr bwMode="auto">
          <a:xfrm>
            <a:off x="419548" y="135253"/>
            <a:ext cx="8643998" cy="1403350"/>
          </a:xfrm>
          <a:prstGeom prst="rect">
            <a:avLst/>
          </a:prstGeom>
          <a:noFill/>
          <a:ln w="9525">
            <a:noFill/>
            <a:round/>
            <a:headEnd/>
            <a:tailEnd/>
          </a:ln>
        </p:spPr>
        <p:txBody>
          <a:bodyPr anchor="b"/>
          <a:lstStyle/>
          <a:p>
            <a:pPr algn="l"/>
            <a:r>
              <a:rPr lang="zh-CN" altLang="en-US" sz="4800" dirty="0" smtClean="0">
                <a:latin typeface="+mj-ea"/>
                <a:ea typeface="+mj-ea"/>
              </a:rPr>
              <a:t> 例子</a:t>
            </a:r>
            <a:r>
              <a:rPr lang="de-DE" altLang="en-US" sz="4800" dirty="0" smtClean="0">
                <a:latin typeface="+mj-ea"/>
                <a:ea typeface="+mj-ea"/>
              </a:rPr>
              <a:t>: </a:t>
            </a:r>
            <a:r>
              <a:rPr lang="de-DE" altLang="en-US" sz="4000" dirty="0" smtClean="0">
                <a:latin typeface="+mj-ea"/>
                <a:ea typeface="+mj-ea"/>
              </a:rPr>
              <a:t>HERMAN</a:t>
            </a:r>
            <a:r>
              <a:rPr lang="zh-CN" altLang="en-US" sz="4800" dirty="0" smtClean="0">
                <a:latin typeface="+mj-ea"/>
                <a:ea typeface="+mj-ea"/>
              </a:rPr>
              <a:t>的</a:t>
            </a:r>
            <a:r>
              <a:rPr lang="de-DE" altLang="en-US" sz="4000" dirty="0" smtClean="0">
                <a:latin typeface="+mj-ea"/>
                <a:ea typeface="+mj-ea"/>
              </a:rPr>
              <a:t>Soundex</a:t>
            </a:r>
            <a:r>
              <a:rPr lang="zh-CN" altLang="en-US" sz="4800" dirty="0" smtClean="0">
                <a:latin typeface="+mj-ea"/>
                <a:ea typeface="+mj-ea"/>
              </a:rPr>
              <a:t>编码</a:t>
            </a:r>
            <a:endParaRPr lang="en-US" altLang="en-US" sz="4800" dirty="0" smtClean="0">
              <a:latin typeface="+mj-ea"/>
              <a:ea typeface="+mj-ea"/>
            </a:endParaRPr>
          </a:p>
        </p:txBody>
      </p:sp>
      <p:sp>
        <p:nvSpPr>
          <p:cNvPr id="84996" name="Text Box 3"/>
          <p:cNvSpPr txBox="1">
            <a:spLocks noChangeArrowheads="1"/>
          </p:cNvSpPr>
          <p:nvPr/>
        </p:nvSpPr>
        <p:spPr bwMode="auto">
          <a:xfrm>
            <a:off x="442140" y="1837097"/>
            <a:ext cx="8572560" cy="4286280"/>
          </a:xfrm>
          <a:prstGeom prst="rect">
            <a:avLst/>
          </a:prstGeom>
          <a:noFill/>
          <a:ln w="9525">
            <a:noFill/>
            <a:round/>
            <a:headEnd/>
            <a:tailEnd/>
          </a:ln>
        </p:spPr>
        <p:txBody>
          <a:bodyPr/>
          <a:lstStyle/>
          <a:p>
            <a:pPr marL="538163" lvl="1" indent="-452438" algn="l">
              <a:spcBef>
                <a:spcPts val="1800"/>
              </a:spcBef>
              <a:buClr>
                <a:srgbClr val="C00000"/>
              </a:buClr>
              <a:buFont typeface="Wingdings" pitchFamily="2" charset="2"/>
              <a:buChar char="o"/>
            </a:pPr>
            <a:r>
              <a:rPr lang="zh-CN" altLang="en-US" sz="2600" dirty="0" smtClean="0">
                <a:solidFill>
                  <a:schemeClr val="tx1"/>
                </a:solidFill>
                <a:latin typeface="+mn-ea"/>
                <a:ea typeface="+mn-ea"/>
              </a:rPr>
              <a:t>保留</a:t>
            </a:r>
            <a:r>
              <a:rPr lang="de-DE" sz="2600" dirty="0" smtClean="0">
                <a:solidFill>
                  <a:schemeClr val="tx1"/>
                </a:solidFill>
                <a:latin typeface="+mn-ea"/>
                <a:ea typeface="+mn-ea"/>
              </a:rPr>
              <a:t> H</a:t>
            </a:r>
          </a:p>
          <a:p>
            <a:pPr marL="538163" lvl="1" indent="-452438" algn="l">
              <a:spcBef>
                <a:spcPts val="1800"/>
              </a:spcBef>
              <a:buClr>
                <a:srgbClr val="C00000"/>
              </a:buClr>
              <a:buFont typeface="Wingdings" pitchFamily="2" charset="2"/>
              <a:buChar char="o"/>
            </a:pPr>
            <a:r>
              <a:rPr lang="de-DE" sz="2600" i="1" dirty="0" smtClean="0">
                <a:solidFill>
                  <a:schemeClr val="tx1"/>
                </a:solidFill>
                <a:latin typeface="+mn-ea"/>
                <a:ea typeface="+mn-ea"/>
              </a:rPr>
              <a:t>ERMAN </a:t>
            </a:r>
            <a:r>
              <a:rPr lang="de-DE" sz="2600" dirty="0" smtClean="0">
                <a:solidFill>
                  <a:schemeClr val="tx1"/>
                </a:solidFill>
                <a:latin typeface="+mn-ea"/>
                <a:ea typeface="+mn-ea"/>
              </a:rPr>
              <a:t>→ </a:t>
            </a:r>
            <a:r>
              <a:rPr lang="de-DE" sz="2600" i="1" dirty="0" smtClean="0">
                <a:solidFill>
                  <a:schemeClr val="tx1"/>
                </a:solidFill>
                <a:latin typeface="+mn-ea"/>
                <a:ea typeface="+mn-ea"/>
              </a:rPr>
              <a:t>0RM0N</a:t>
            </a:r>
          </a:p>
          <a:p>
            <a:pPr marL="538163" lvl="1" indent="-452438" algn="l">
              <a:spcBef>
                <a:spcPts val="1800"/>
              </a:spcBef>
              <a:buClr>
                <a:srgbClr val="C00000"/>
              </a:buClr>
              <a:buFont typeface="Wingdings" pitchFamily="2" charset="2"/>
              <a:buChar char="o"/>
            </a:pPr>
            <a:r>
              <a:rPr lang="de-DE" sz="2600" i="1" dirty="0" smtClean="0">
                <a:solidFill>
                  <a:schemeClr val="tx1"/>
                </a:solidFill>
                <a:latin typeface="+mn-ea"/>
                <a:ea typeface="+mn-ea"/>
              </a:rPr>
              <a:t>0RM0N </a:t>
            </a:r>
            <a:r>
              <a:rPr lang="de-DE" sz="2600" dirty="0" smtClean="0">
                <a:solidFill>
                  <a:schemeClr val="tx1"/>
                </a:solidFill>
                <a:latin typeface="+mn-ea"/>
                <a:ea typeface="+mn-ea"/>
              </a:rPr>
              <a:t>→ </a:t>
            </a:r>
            <a:r>
              <a:rPr lang="de-DE" sz="2600" i="1" dirty="0" smtClean="0">
                <a:solidFill>
                  <a:schemeClr val="tx1"/>
                </a:solidFill>
                <a:latin typeface="+mn-ea"/>
                <a:ea typeface="+mn-ea"/>
              </a:rPr>
              <a:t>06505</a:t>
            </a:r>
          </a:p>
          <a:p>
            <a:pPr marL="538163" lvl="1" indent="-452438" algn="l">
              <a:spcBef>
                <a:spcPts val="1800"/>
              </a:spcBef>
              <a:buClr>
                <a:srgbClr val="C00000"/>
              </a:buClr>
              <a:buFont typeface="Wingdings" pitchFamily="2" charset="2"/>
              <a:buChar char="o"/>
            </a:pPr>
            <a:r>
              <a:rPr lang="de-DE" sz="2600" i="1" dirty="0" smtClean="0">
                <a:solidFill>
                  <a:schemeClr val="tx1"/>
                </a:solidFill>
                <a:latin typeface="+mn-ea"/>
                <a:ea typeface="+mn-ea"/>
              </a:rPr>
              <a:t>06505</a:t>
            </a:r>
            <a:r>
              <a:rPr lang="de-DE" sz="2600" dirty="0" smtClean="0">
                <a:solidFill>
                  <a:schemeClr val="tx1"/>
                </a:solidFill>
                <a:latin typeface="+mn-ea"/>
                <a:ea typeface="+mn-ea"/>
              </a:rPr>
              <a:t> → </a:t>
            </a:r>
            <a:r>
              <a:rPr lang="de-DE" sz="2600" i="1" dirty="0" smtClean="0">
                <a:solidFill>
                  <a:schemeClr val="tx1"/>
                </a:solidFill>
                <a:latin typeface="+mn-ea"/>
                <a:ea typeface="+mn-ea"/>
              </a:rPr>
              <a:t>655</a:t>
            </a:r>
          </a:p>
          <a:p>
            <a:pPr marL="538163" lvl="1" indent="-452438" algn="l">
              <a:spcBef>
                <a:spcPts val="1800"/>
              </a:spcBef>
              <a:buClr>
                <a:srgbClr val="C00000"/>
              </a:buClr>
              <a:buFont typeface="Wingdings" pitchFamily="2" charset="2"/>
              <a:buChar char="o"/>
            </a:pPr>
            <a:r>
              <a:rPr lang="zh-CN" altLang="en-US" sz="2600" dirty="0" smtClean="0">
                <a:solidFill>
                  <a:schemeClr val="tx1"/>
                </a:solidFill>
                <a:latin typeface="+mn-ea"/>
                <a:ea typeface="+mn-ea"/>
              </a:rPr>
              <a:t>返回</a:t>
            </a:r>
            <a:r>
              <a:rPr lang="de-DE" sz="2600" dirty="0" smtClean="0">
                <a:solidFill>
                  <a:schemeClr val="tx1"/>
                </a:solidFill>
                <a:latin typeface="+mn-ea"/>
                <a:ea typeface="+mn-ea"/>
              </a:rPr>
              <a:t> </a:t>
            </a:r>
            <a:r>
              <a:rPr lang="de-DE" sz="2600" i="1" dirty="0" smtClean="0">
                <a:solidFill>
                  <a:schemeClr val="tx1"/>
                </a:solidFill>
                <a:latin typeface="+mn-ea"/>
                <a:ea typeface="+mn-ea"/>
              </a:rPr>
              <a:t>H655</a:t>
            </a:r>
          </a:p>
          <a:p>
            <a:pPr marL="538163" lvl="1" indent="-452438" algn="l">
              <a:spcBef>
                <a:spcPts val="1800"/>
              </a:spcBef>
              <a:buClr>
                <a:srgbClr val="C00000"/>
              </a:buClr>
              <a:buFont typeface="Wingdings" pitchFamily="2" charset="2"/>
              <a:buChar char="o"/>
            </a:pPr>
            <a:r>
              <a:rPr lang="zh-CN" altLang="en-US" sz="2600" b="1" dirty="0" smtClean="0">
                <a:solidFill>
                  <a:srgbClr val="C00000"/>
                </a:solidFill>
                <a:latin typeface="+mn-ea"/>
                <a:ea typeface="+mn-ea"/>
              </a:rPr>
              <a:t>注意</a:t>
            </a:r>
            <a:r>
              <a:rPr lang="en-US" sz="2600" b="1" dirty="0" smtClean="0">
                <a:solidFill>
                  <a:srgbClr val="C00000"/>
                </a:solidFill>
                <a:latin typeface="+mn-ea"/>
                <a:ea typeface="+mn-ea"/>
              </a:rPr>
              <a:t>: </a:t>
            </a:r>
            <a:r>
              <a:rPr lang="en-US" sz="2600" b="1" i="1" dirty="0" smtClean="0">
                <a:solidFill>
                  <a:srgbClr val="C00000"/>
                </a:solidFill>
                <a:latin typeface="+mn-ea"/>
                <a:ea typeface="+mn-ea"/>
              </a:rPr>
              <a:t>HERMANN</a:t>
            </a:r>
            <a:r>
              <a:rPr lang="en-US" sz="2600" b="1" dirty="0" smtClean="0">
                <a:solidFill>
                  <a:srgbClr val="C00000"/>
                </a:solidFill>
                <a:latin typeface="+mn-ea"/>
                <a:ea typeface="+mn-ea"/>
              </a:rPr>
              <a:t> </a:t>
            </a:r>
            <a:r>
              <a:rPr lang="zh-CN" altLang="en-US" sz="2600" b="1" dirty="0" smtClean="0">
                <a:solidFill>
                  <a:srgbClr val="C00000"/>
                </a:solidFill>
                <a:latin typeface="+mn-ea"/>
                <a:ea typeface="+mn-ea"/>
              </a:rPr>
              <a:t>会产生同样的编码</a:t>
            </a:r>
            <a:endParaRPr lang="en-US" sz="2600" b="1" dirty="0" smtClean="0">
              <a:solidFill>
                <a:srgbClr val="C00000"/>
              </a:solidFill>
              <a:latin typeface="+mn-ea"/>
              <a:ea typeface="+mn-ea"/>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dirty="0">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32</a:t>
            </a:fld>
            <a:endParaRPr lang="en-US" sz="1200" dirty="0">
              <a:solidFill>
                <a:srgbClr val="898989"/>
              </a:solidFill>
              <a:latin typeface="Calibri" charset="0"/>
              <a:ea typeface="黑体" pitchFamily="49" charset="-122"/>
            </a:endParaRPr>
          </a:p>
        </p:txBody>
      </p:sp>
      <p:sp>
        <p:nvSpPr>
          <p:cNvPr id="84995" name="Text Box 2"/>
          <p:cNvSpPr txBox="1">
            <a:spLocks noChangeArrowheads="1"/>
          </p:cNvSpPr>
          <p:nvPr/>
        </p:nvSpPr>
        <p:spPr bwMode="auto">
          <a:xfrm>
            <a:off x="626041" y="161694"/>
            <a:ext cx="8643998" cy="1403350"/>
          </a:xfrm>
          <a:prstGeom prst="rect">
            <a:avLst/>
          </a:prstGeom>
          <a:noFill/>
          <a:ln w="9525">
            <a:noFill/>
            <a:round/>
            <a:headEnd/>
            <a:tailEnd/>
          </a:ln>
        </p:spPr>
        <p:txBody>
          <a:bodyPr anchor="b"/>
          <a:lstStyle/>
          <a:p>
            <a:pPr algn="l"/>
            <a:r>
              <a:rPr lang="de-DE" altLang="en-US" sz="4400" dirty="0" smtClean="0">
                <a:latin typeface="+mj-ea"/>
                <a:ea typeface="+mj-ea"/>
              </a:rPr>
              <a:t>Soundex</a:t>
            </a:r>
            <a:r>
              <a:rPr lang="zh-CN" altLang="en-US" sz="4800" dirty="0" smtClean="0">
                <a:latin typeface="+mj-ea"/>
                <a:ea typeface="+mj-ea"/>
              </a:rPr>
              <a:t>的应用情况</a:t>
            </a:r>
            <a:endParaRPr lang="en-US" altLang="en-US" sz="4800" dirty="0" smtClean="0">
              <a:latin typeface="+mj-ea"/>
              <a:ea typeface="+mj-ea"/>
            </a:endParaRPr>
          </a:p>
        </p:txBody>
      </p:sp>
      <p:sp>
        <p:nvSpPr>
          <p:cNvPr id="84996" name="Text Box 3"/>
          <p:cNvSpPr txBox="1">
            <a:spLocks noChangeArrowheads="1"/>
          </p:cNvSpPr>
          <p:nvPr/>
        </p:nvSpPr>
        <p:spPr bwMode="auto">
          <a:xfrm>
            <a:off x="215153" y="1778367"/>
            <a:ext cx="8572560" cy="3000396"/>
          </a:xfrm>
          <a:prstGeom prst="rect">
            <a:avLst/>
          </a:prstGeom>
          <a:noFill/>
          <a:ln w="9525">
            <a:noFill/>
            <a:round/>
            <a:headEnd/>
            <a:tailEnd/>
          </a:ln>
        </p:spPr>
        <p:txBody>
          <a:bodyPr/>
          <a:lstStyle/>
          <a:p>
            <a:pPr marL="720725" lvl="1" indent="-452438" algn="l">
              <a:spcBef>
                <a:spcPts val="1800"/>
              </a:spcBef>
              <a:buClr>
                <a:srgbClr val="C00000"/>
              </a:buClr>
              <a:buFont typeface="Wingdings" pitchFamily="2" charset="2"/>
              <a:buChar char="o"/>
            </a:pPr>
            <a:r>
              <a:rPr lang="zh-CN" altLang="en-US" sz="2600" dirty="0" smtClean="0">
                <a:solidFill>
                  <a:schemeClr val="tx1"/>
                </a:solidFill>
                <a:latin typeface="+mn-ea"/>
                <a:ea typeface="+mn-ea"/>
              </a:rPr>
              <a:t>在</a:t>
            </a:r>
            <a:r>
              <a:rPr lang="en-US" altLang="zh-CN" sz="2600" dirty="0" smtClean="0">
                <a:solidFill>
                  <a:schemeClr val="tx1"/>
                </a:solidFill>
                <a:latin typeface="+mn-ea"/>
                <a:ea typeface="+mn-ea"/>
              </a:rPr>
              <a:t>IR</a:t>
            </a:r>
            <a:r>
              <a:rPr lang="zh-CN" altLang="en-US" sz="2600" dirty="0" smtClean="0">
                <a:solidFill>
                  <a:schemeClr val="tx1"/>
                </a:solidFill>
                <a:latin typeface="+mn-ea"/>
                <a:ea typeface="+mn-ea"/>
              </a:rPr>
              <a:t>中并不非常普遍</a:t>
            </a:r>
            <a:endParaRPr lang="en-US" sz="2600" dirty="0" smtClean="0">
              <a:solidFill>
                <a:schemeClr val="tx1"/>
              </a:solidFill>
              <a:latin typeface="+mn-ea"/>
              <a:ea typeface="+mn-ea"/>
            </a:endParaRPr>
          </a:p>
          <a:p>
            <a:pPr marL="720725" lvl="1" indent="-452438" algn="l">
              <a:spcBef>
                <a:spcPts val="1800"/>
              </a:spcBef>
              <a:buClr>
                <a:srgbClr val="C00000"/>
              </a:buClr>
              <a:buFont typeface="Wingdings" pitchFamily="2" charset="2"/>
              <a:buChar char="o"/>
            </a:pPr>
            <a:r>
              <a:rPr lang="zh-CN" altLang="en-US" sz="2600" dirty="0" smtClean="0">
                <a:solidFill>
                  <a:schemeClr val="tx1"/>
                </a:solidFill>
                <a:latin typeface="+mn-ea"/>
                <a:ea typeface="+mn-ea"/>
              </a:rPr>
              <a:t>适用于“高召回率”任务</a:t>
            </a:r>
            <a:r>
              <a:rPr lang="en-US" sz="2600" dirty="0" smtClean="0">
                <a:solidFill>
                  <a:schemeClr val="tx1"/>
                </a:solidFill>
                <a:latin typeface="+mn-ea"/>
                <a:ea typeface="+mn-ea"/>
              </a:rPr>
              <a:t> (e.g., </a:t>
            </a:r>
            <a:r>
              <a:rPr lang="zh-CN" altLang="en-US" sz="2600" dirty="0" smtClean="0">
                <a:solidFill>
                  <a:schemeClr val="tx1"/>
                </a:solidFill>
                <a:latin typeface="+mn-ea"/>
                <a:ea typeface="+mn-ea"/>
              </a:rPr>
              <a:t>国际刑警组织</a:t>
            </a:r>
            <a:r>
              <a:rPr lang="en-US" altLang="zh-CN" sz="2600" dirty="0" smtClean="0">
                <a:solidFill>
                  <a:schemeClr val="tx1"/>
                </a:solidFill>
                <a:latin typeface="+mn-ea"/>
                <a:ea typeface="+mn-ea"/>
              </a:rPr>
              <a:t>Interpol</a:t>
            </a:r>
            <a:r>
              <a:rPr lang="zh-CN" altLang="en-US" sz="2600" dirty="0" smtClean="0">
                <a:solidFill>
                  <a:schemeClr val="tx1"/>
                </a:solidFill>
                <a:latin typeface="+mn-ea"/>
                <a:ea typeface="+mn-ea"/>
              </a:rPr>
              <a:t>在全球范围内追查罪犯</a:t>
            </a:r>
            <a:r>
              <a:rPr lang="en-US" sz="2600" dirty="0" smtClean="0">
                <a:solidFill>
                  <a:schemeClr val="tx1"/>
                </a:solidFill>
                <a:latin typeface="+mn-ea"/>
                <a:ea typeface="+mn-ea"/>
              </a:rPr>
              <a:t>)</a:t>
            </a:r>
          </a:p>
          <a:p>
            <a:pPr marL="720725" lvl="1" indent="-452438" algn="l">
              <a:spcBef>
                <a:spcPts val="1800"/>
              </a:spcBef>
              <a:buClr>
                <a:srgbClr val="C00000"/>
              </a:buClr>
              <a:buFont typeface="Wingdings" pitchFamily="2" charset="2"/>
              <a:buChar char="o"/>
            </a:pPr>
            <a:r>
              <a:rPr lang="en-US" sz="2600" dirty="0" err="1" smtClean="0">
                <a:solidFill>
                  <a:schemeClr val="tx1"/>
                </a:solidFill>
                <a:latin typeface="+mn-ea"/>
                <a:ea typeface="+mn-ea"/>
              </a:rPr>
              <a:t>Zobel</a:t>
            </a:r>
            <a:r>
              <a:rPr lang="en-US" sz="2600" dirty="0" smtClean="0">
                <a:solidFill>
                  <a:schemeClr val="tx1"/>
                </a:solidFill>
                <a:latin typeface="+mn-ea"/>
                <a:ea typeface="+mn-ea"/>
              </a:rPr>
              <a:t> and Dart (1996)</a:t>
            </a:r>
            <a:r>
              <a:rPr lang="zh-CN" altLang="en-US" sz="2600" dirty="0" smtClean="0">
                <a:solidFill>
                  <a:schemeClr val="tx1"/>
                </a:solidFill>
                <a:latin typeface="+mn-ea"/>
                <a:ea typeface="+mn-ea"/>
              </a:rPr>
              <a:t>提出了一个更好的发音匹配方法</a:t>
            </a:r>
            <a:endParaRPr lang="en-US" sz="2600" dirty="0" smtClean="0">
              <a:solidFill>
                <a:schemeClr val="tx1"/>
              </a:solidFill>
              <a:latin typeface="+mn-ea"/>
              <a:ea typeface="+mn-ea"/>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dirty="0">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33</a:t>
            </a:fld>
            <a:endParaRPr lang="en-US" sz="1200" dirty="0">
              <a:solidFill>
                <a:srgbClr val="898989"/>
              </a:solidFill>
              <a:latin typeface="Calibri" charset="0"/>
              <a:ea typeface="黑体" pitchFamily="49" charset="-122"/>
            </a:endParaRPr>
          </a:p>
        </p:txBody>
      </p:sp>
      <p:sp>
        <p:nvSpPr>
          <p:cNvPr id="84995" name="Text Box 2"/>
          <p:cNvSpPr txBox="1">
            <a:spLocks noChangeArrowheads="1"/>
          </p:cNvSpPr>
          <p:nvPr/>
        </p:nvSpPr>
        <p:spPr bwMode="auto">
          <a:xfrm>
            <a:off x="494820" y="140203"/>
            <a:ext cx="8643998" cy="1403350"/>
          </a:xfrm>
          <a:prstGeom prst="rect">
            <a:avLst/>
          </a:prstGeom>
          <a:noFill/>
          <a:ln w="9525">
            <a:noFill/>
            <a:round/>
            <a:headEnd/>
            <a:tailEnd/>
          </a:ln>
        </p:spPr>
        <p:txBody>
          <a:bodyPr anchor="b"/>
          <a:lstStyle/>
          <a:p>
            <a:pPr algn="l"/>
            <a:r>
              <a:rPr lang="zh-CN" altLang="en-US" sz="4800" dirty="0" smtClean="0">
                <a:latin typeface="+mj-ea"/>
                <a:ea typeface="+mj-ea"/>
              </a:rPr>
              <a:t>参考资料</a:t>
            </a:r>
            <a:endParaRPr lang="en-US" altLang="en-US" sz="4800" dirty="0" smtClean="0">
              <a:latin typeface="+mj-ea"/>
              <a:ea typeface="+mj-ea"/>
            </a:endParaRPr>
          </a:p>
        </p:txBody>
      </p:sp>
      <p:sp>
        <p:nvSpPr>
          <p:cNvPr id="84996" name="Text Box 3"/>
          <p:cNvSpPr txBox="1">
            <a:spLocks noChangeArrowheads="1"/>
          </p:cNvSpPr>
          <p:nvPr/>
        </p:nvSpPr>
        <p:spPr bwMode="auto">
          <a:xfrm>
            <a:off x="278828" y="1700808"/>
            <a:ext cx="8572560" cy="5157192"/>
          </a:xfrm>
          <a:prstGeom prst="rect">
            <a:avLst/>
          </a:prstGeom>
          <a:noFill/>
          <a:ln w="9525">
            <a:noFill/>
            <a:round/>
            <a:headEnd/>
            <a:tailEnd/>
          </a:ln>
        </p:spPr>
        <p:txBody>
          <a:bodyPr/>
          <a:lstStyle/>
          <a:p>
            <a:pPr marL="720725" lvl="1" indent="-452438" algn="l">
              <a:spcBef>
                <a:spcPts val="1200"/>
              </a:spcBef>
              <a:buClr>
                <a:srgbClr val="C00000"/>
              </a:buClr>
              <a:buFont typeface="Wingdings" pitchFamily="2" charset="2"/>
              <a:buChar char="o"/>
            </a:pPr>
            <a:r>
              <a:rPr lang="en-US" altLang="zh-CN" sz="2200" dirty="0" smtClean="0">
                <a:solidFill>
                  <a:schemeClr val="tx1"/>
                </a:solidFill>
                <a:latin typeface="+mn-ea"/>
                <a:ea typeface="+mn-ea"/>
              </a:rPr>
              <a:t>《</a:t>
            </a:r>
            <a:r>
              <a:rPr lang="zh-CN" altLang="en-US" sz="2200" dirty="0" smtClean="0">
                <a:solidFill>
                  <a:schemeClr val="tx1"/>
                </a:solidFill>
                <a:latin typeface="+mn-ea"/>
                <a:ea typeface="+mn-ea"/>
              </a:rPr>
              <a:t>信息检索导论</a:t>
            </a:r>
            <a:r>
              <a:rPr lang="en-US" altLang="zh-CN" sz="2200" dirty="0" smtClean="0">
                <a:solidFill>
                  <a:schemeClr val="tx1"/>
                </a:solidFill>
                <a:latin typeface="+mn-ea"/>
                <a:ea typeface="+mn-ea"/>
              </a:rPr>
              <a:t>》</a:t>
            </a:r>
            <a:r>
              <a:rPr lang="zh-CN" altLang="en-US" sz="2200" dirty="0" smtClean="0">
                <a:solidFill>
                  <a:schemeClr val="tx1"/>
                </a:solidFill>
                <a:latin typeface="+mn-ea"/>
                <a:ea typeface="+mn-ea"/>
              </a:rPr>
              <a:t>第</a:t>
            </a:r>
            <a:r>
              <a:rPr lang="en-US" altLang="zh-CN" sz="2200" dirty="0" smtClean="0">
                <a:solidFill>
                  <a:schemeClr val="tx1"/>
                </a:solidFill>
                <a:latin typeface="+mn-ea"/>
                <a:ea typeface="+mn-ea"/>
              </a:rPr>
              <a:t>3</a:t>
            </a:r>
            <a:r>
              <a:rPr lang="zh-CN" altLang="en-US" sz="2200" dirty="0" smtClean="0">
                <a:solidFill>
                  <a:schemeClr val="tx1"/>
                </a:solidFill>
                <a:latin typeface="+mn-ea"/>
                <a:ea typeface="+mn-ea"/>
              </a:rPr>
              <a:t>章、</a:t>
            </a:r>
            <a:r>
              <a:rPr lang="en-US" altLang="zh-CN" sz="2200" dirty="0" smtClean="0">
                <a:solidFill>
                  <a:schemeClr val="tx1"/>
                </a:solidFill>
                <a:latin typeface="+mn-ea"/>
                <a:ea typeface="+mn-ea"/>
              </a:rPr>
              <a:t>MG4.2</a:t>
            </a:r>
          </a:p>
          <a:p>
            <a:pPr marL="720725" lvl="1" indent="-452438" algn="l">
              <a:spcBef>
                <a:spcPts val="1200"/>
              </a:spcBef>
              <a:buClr>
                <a:srgbClr val="C00000"/>
              </a:buClr>
              <a:buFont typeface="Wingdings" pitchFamily="2" charset="2"/>
              <a:buChar char="o"/>
            </a:pPr>
            <a:r>
              <a:rPr lang="zh-CN" altLang="en-US" sz="2200" dirty="0" smtClean="0">
                <a:solidFill>
                  <a:schemeClr val="tx1"/>
                </a:solidFill>
                <a:latin typeface="+mn-ea"/>
                <a:ea typeface="+mn-ea"/>
              </a:rPr>
              <a:t>高效拼写校正方法</a:t>
            </a:r>
            <a:r>
              <a:rPr lang="en-US" altLang="zh-CN" sz="2200" dirty="0" smtClean="0">
                <a:solidFill>
                  <a:schemeClr val="tx1"/>
                </a:solidFill>
                <a:latin typeface="+mn-ea"/>
                <a:ea typeface="+mn-ea"/>
              </a:rPr>
              <a:t>:</a:t>
            </a:r>
          </a:p>
          <a:p>
            <a:pPr marL="720725" lvl="1" indent="-452438" algn="l">
              <a:spcBef>
                <a:spcPts val="1200"/>
              </a:spcBef>
              <a:buClr>
                <a:srgbClr val="C00000"/>
              </a:buClr>
              <a:buFont typeface="Wingdings" pitchFamily="2" charset="2"/>
              <a:buChar char="o"/>
            </a:pPr>
            <a:r>
              <a:rPr lang="en-US" altLang="zh-CN" sz="2200" dirty="0" smtClean="0">
                <a:solidFill>
                  <a:schemeClr val="tx1"/>
                </a:solidFill>
                <a:latin typeface="+mn-ea"/>
                <a:ea typeface="+mn-ea"/>
              </a:rPr>
              <a:t>K. </a:t>
            </a:r>
            <a:r>
              <a:rPr lang="en-US" altLang="zh-CN" sz="2200" dirty="0" err="1" smtClean="0">
                <a:solidFill>
                  <a:schemeClr val="tx1"/>
                </a:solidFill>
                <a:latin typeface="+mn-ea"/>
                <a:ea typeface="+mn-ea"/>
              </a:rPr>
              <a:t>Kukich</a:t>
            </a:r>
            <a:r>
              <a:rPr lang="en-US" altLang="zh-CN" sz="2200" dirty="0" smtClean="0">
                <a:solidFill>
                  <a:schemeClr val="tx1"/>
                </a:solidFill>
                <a:latin typeface="+mn-ea"/>
                <a:ea typeface="+mn-ea"/>
              </a:rPr>
              <a:t>. Techniques for automatically correcting words in text. ACM Computing Surveys 24(4), Dec 1992.</a:t>
            </a:r>
          </a:p>
          <a:p>
            <a:pPr marL="720725" lvl="1" indent="-452438" algn="l">
              <a:spcBef>
                <a:spcPts val="1200"/>
              </a:spcBef>
              <a:buClr>
                <a:srgbClr val="C00000"/>
              </a:buClr>
              <a:buFont typeface="Wingdings" pitchFamily="2" charset="2"/>
              <a:buChar char="o"/>
            </a:pPr>
            <a:r>
              <a:rPr lang="en-US" altLang="zh-CN" sz="2200" dirty="0" smtClean="0">
                <a:solidFill>
                  <a:schemeClr val="tx1"/>
                </a:solidFill>
                <a:latin typeface="+mn-ea"/>
                <a:ea typeface="+mn-ea"/>
                <a:cs typeface="Arial" charset="0"/>
              </a:rPr>
              <a:t>J. </a:t>
            </a:r>
            <a:r>
              <a:rPr lang="en-US" altLang="zh-CN" sz="2200" dirty="0" err="1" smtClean="0">
                <a:solidFill>
                  <a:schemeClr val="tx1"/>
                </a:solidFill>
                <a:latin typeface="+mn-ea"/>
                <a:ea typeface="+mn-ea"/>
                <a:cs typeface="Arial" charset="0"/>
              </a:rPr>
              <a:t>Zobel</a:t>
            </a:r>
            <a:r>
              <a:rPr lang="en-US" altLang="zh-CN" sz="2200" dirty="0" smtClean="0">
                <a:solidFill>
                  <a:schemeClr val="tx1"/>
                </a:solidFill>
                <a:latin typeface="+mn-ea"/>
                <a:ea typeface="+mn-ea"/>
                <a:cs typeface="Arial" charset="0"/>
              </a:rPr>
              <a:t> and P. Dart.  Finding approximate matches in large lexicons.  Software - practice and experience 25(3), March 1995. </a:t>
            </a:r>
            <a:r>
              <a:rPr lang="en-US" altLang="zh-CN" sz="2200" u="sng" dirty="0" smtClean="0">
                <a:solidFill>
                  <a:schemeClr val="tx1"/>
                </a:solidFill>
                <a:latin typeface="+mn-ea"/>
                <a:ea typeface="+mn-ea"/>
                <a:hlinkClick r:id="rId3"/>
              </a:rPr>
              <a:t>http://citeseer.ist.psu.edu/zobel95finding.html</a:t>
            </a:r>
            <a:endParaRPr lang="en-US" altLang="zh-CN" sz="2200" u="sng" dirty="0" smtClean="0">
              <a:solidFill>
                <a:schemeClr val="tx1"/>
              </a:solidFill>
              <a:latin typeface="+mn-ea"/>
              <a:ea typeface="+mn-ea"/>
            </a:endParaRPr>
          </a:p>
          <a:p>
            <a:pPr marL="720725" lvl="1" indent="-452438" algn="l">
              <a:spcBef>
                <a:spcPts val="1200"/>
              </a:spcBef>
              <a:buClr>
                <a:srgbClr val="C00000"/>
              </a:buClr>
              <a:buFont typeface="Wingdings" pitchFamily="2" charset="2"/>
              <a:buChar char="o"/>
            </a:pPr>
            <a:r>
              <a:rPr lang="en-US" altLang="zh-CN" sz="2200" dirty="0" err="1" smtClean="0">
                <a:solidFill>
                  <a:schemeClr val="tx1"/>
                </a:solidFill>
                <a:latin typeface="+mn-ea"/>
                <a:ea typeface="+mn-ea"/>
              </a:rPr>
              <a:t>Mikael</a:t>
            </a:r>
            <a:r>
              <a:rPr lang="en-US" altLang="zh-CN" sz="2200" dirty="0" smtClean="0">
                <a:solidFill>
                  <a:schemeClr val="tx1"/>
                </a:solidFill>
                <a:latin typeface="+mn-ea"/>
                <a:ea typeface="+mn-ea"/>
              </a:rPr>
              <a:t> </a:t>
            </a:r>
            <a:r>
              <a:rPr lang="en-US" altLang="zh-CN" sz="2200" dirty="0" err="1" smtClean="0">
                <a:solidFill>
                  <a:schemeClr val="tx1"/>
                </a:solidFill>
                <a:latin typeface="+mn-ea"/>
                <a:ea typeface="+mn-ea"/>
              </a:rPr>
              <a:t>Tillenius</a:t>
            </a:r>
            <a:r>
              <a:rPr lang="en-US" altLang="zh-CN" sz="2200" dirty="0" smtClean="0">
                <a:solidFill>
                  <a:schemeClr val="tx1"/>
                </a:solidFill>
                <a:latin typeface="+mn-ea"/>
                <a:ea typeface="+mn-ea"/>
              </a:rPr>
              <a:t>: Efficient Generation and Ranking of Spelling Error Corrections. Master’s thesis at Sweden’s Royal Institute of Technology. </a:t>
            </a:r>
            <a:r>
              <a:rPr lang="en-US" altLang="zh-CN" sz="2200" u="sng" dirty="0" smtClean="0">
                <a:solidFill>
                  <a:schemeClr val="tx1"/>
                </a:solidFill>
                <a:latin typeface="+mn-ea"/>
                <a:ea typeface="+mn-ea"/>
                <a:hlinkClick r:id="rId4"/>
              </a:rPr>
              <a:t>http://citeseer.ist.psu.edu/179155.html</a:t>
            </a:r>
            <a:endParaRPr lang="en-US" altLang="zh-CN" sz="2200" u="sng" dirty="0" smtClean="0">
              <a:solidFill>
                <a:schemeClr val="tx1"/>
              </a:solidFill>
              <a:latin typeface="+mn-ea"/>
              <a:ea typeface="+mn-ea"/>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dirty="0">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34</a:t>
            </a:fld>
            <a:endParaRPr lang="en-US" sz="1200" dirty="0">
              <a:solidFill>
                <a:srgbClr val="898989"/>
              </a:solidFill>
              <a:latin typeface="Calibri" charset="0"/>
              <a:ea typeface="黑体" pitchFamily="49" charset="-122"/>
            </a:endParaRPr>
          </a:p>
        </p:txBody>
      </p:sp>
      <p:sp>
        <p:nvSpPr>
          <p:cNvPr id="84995" name="Text Box 2"/>
          <p:cNvSpPr txBox="1">
            <a:spLocks noChangeArrowheads="1"/>
          </p:cNvSpPr>
          <p:nvPr/>
        </p:nvSpPr>
        <p:spPr bwMode="auto">
          <a:xfrm>
            <a:off x="489244" y="182880"/>
            <a:ext cx="8643998" cy="1403350"/>
          </a:xfrm>
          <a:prstGeom prst="rect">
            <a:avLst/>
          </a:prstGeom>
          <a:noFill/>
          <a:ln w="9525">
            <a:noFill/>
            <a:round/>
            <a:headEnd/>
            <a:tailEnd/>
          </a:ln>
        </p:spPr>
        <p:txBody>
          <a:bodyPr anchor="b"/>
          <a:lstStyle/>
          <a:p>
            <a:pPr algn="l"/>
            <a:r>
              <a:rPr lang="zh-CN" altLang="en-US" sz="4800" dirty="0" smtClean="0">
                <a:latin typeface="+mj-ea"/>
                <a:ea typeface="+mj-ea"/>
              </a:rPr>
              <a:t>参考资料</a:t>
            </a:r>
            <a:endParaRPr lang="en-US" altLang="en-US" sz="4800" dirty="0" smtClean="0">
              <a:latin typeface="+mj-ea"/>
              <a:ea typeface="+mj-ea"/>
            </a:endParaRPr>
          </a:p>
        </p:txBody>
      </p:sp>
      <p:sp>
        <p:nvSpPr>
          <p:cNvPr id="84996" name="Text Box 3"/>
          <p:cNvSpPr txBox="1">
            <a:spLocks noChangeArrowheads="1"/>
          </p:cNvSpPr>
          <p:nvPr/>
        </p:nvSpPr>
        <p:spPr bwMode="auto">
          <a:xfrm>
            <a:off x="279699" y="1880401"/>
            <a:ext cx="8572560" cy="4714908"/>
          </a:xfrm>
          <a:prstGeom prst="rect">
            <a:avLst/>
          </a:prstGeom>
          <a:noFill/>
          <a:ln w="9525">
            <a:noFill/>
            <a:round/>
            <a:headEnd/>
            <a:tailEnd/>
          </a:ln>
        </p:spPr>
        <p:txBody>
          <a:bodyPr/>
          <a:lstStyle/>
          <a:p>
            <a:pPr marL="720725" lvl="1" indent="-452438" algn="l">
              <a:spcBef>
                <a:spcPts val="1800"/>
              </a:spcBef>
              <a:buClr>
                <a:srgbClr val="C00000"/>
              </a:buClr>
              <a:buFont typeface="Wingdings" pitchFamily="2" charset="2"/>
              <a:buChar char="o"/>
            </a:pPr>
            <a:r>
              <a:rPr lang="en-US" altLang="zh-CN" sz="2400" dirty="0" smtClean="0">
                <a:solidFill>
                  <a:schemeClr val="tx1"/>
                </a:solidFill>
                <a:latin typeface="+mn-ea"/>
                <a:ea typeface="+mn-ea"/>
              </a:rPr>
              <a:t>Peter </a:t>
            </a:r>
            <a:r>
              <a:rPr lang="en-US" altLang="zh-CN" sz="2400" dirty="0" err="1" smtClean="0">
                <a:solidFill>
                  <a:schemeClr val="tx1"/>
                </a:solidFill>
                <a:latin typeface="+mn-ea"/>
                <a:ea typeface="+mn-ea"/>
              </a:rPr>
              <a:t>Norvig</a:t>
            </a:r>
            <a:r>
              <a:rPr lang="en-US" altLang="zh-CN" sz="2400" dirty="0" smtClean="0">
                <a:solidFill>
                  <a:schemeClr val="tx1"/>
                </a:solidFill>
                <a:latin typeface="+mn-ea"/>
                <a:ea typeface="+mn-ea"/>
              </a:rPr>
              <a:t>: How to write a spelling corrector </a:t>
            </a:r>
          </a:p>
          <a:p>
            <a:pPr marL="720725" lvl="1" indent="-452438" algn="l">
              <a:spcBef>
                <a:spcPts val="1800"/>
              </a:spcBef>
              <a:buClr>
                <a:srgbClr val="C00000"/>
              </a:buClr>
              <a:buFont typeface="Wingdings" pitchFamily="2" charset="2"/>
              <a:buChar char="o"/>
            </a:pPr>
            <a:r>
              <a:rPr lang="en-US" altLang="zh-CN" sz="2400" dirty="0" smtClean="0">
                <a:solidFill>
                  <a:schemeClr val="tx1"/>
                </a:solidFill>
                <a:latin typeface="+mn-ea"/>
                <a:ea typeface="+mn-ea"/>
                <a:hlinkClick r:id="rId3"/>
              </a:rPr>
              <a:t> http://norvig.com/spell-correct.html</a:t>
            </a:r>
            <a:endParaRPr lang="en-US" altLang="zh-CN" sz="2400" dirty="0" smtClean="0">
              <a:solidFill>
                <a:schemeClr val="tx1"/>
              </a:solidFill>
              <a:latin typeface="+mn-ea"/>
              <a:ea typeface="+mn-ea"/>
            </a:endParaRPr>
          </a:p>
          <a:p>
            <a:pPr marL="720725" lvl="1" indent="-452438" algn="l">
              <a:spcBef>
                <a:spcPts val="1800"/>
              </a:spcBef>
              <a:buClr>
                <a:srgbClr val="C00000"/>
              </a:buClr>
              <a:buFont typeface="Wingdings" pitchFamily="2" charset="2"/>
              <a:buChar char="o"/>
            </a:pPr>
            <a:r>
              <a:rPr lang="de-DE" sz="2400" dirty="0" smtClean="0">
                <a:solidFill>
                  <a:schemeClr val="tx1"/>
                </a:solidFill>
                <a:latin typeface="+mn-ea"/>
                <a:ea typeface="+mn-ea"/>
              </a:rPr>
              <a:t>http://ifnlp.org/ir</a:t>
            </a:r>
          </a:p>
          <a:p>
            <a:pPr marL="720725" lvl="2" indent="-452438" algn="l">
              <a:spcBef>
                <a:spcPts val="1800"/>
              </a:spcBef>
              <a:buClr>
                <a:srgbClr val="C00000"/>
              </a:buClr>
              <a:buFont typeface="Wingdings" pitchFamily="2" charset="2"/>
              <a:buChar char="o"/>
            </a:pPr>
            <a:r>
              <a:rPr lang="de-DE" sz="2400" dirty="0" smtClean="0">
                <a:solidFill>
                  <a:schemeClr val="tx1"/>
                </a:solidFill>
                <a:latin typeface="+mn-ea"/>
                <a:ea typeface="+mn-ea"/>
              </a:rPr>
              <a:t>Soundex</a:t>
            </a:r>
            <a:r>
              <a:rPr lang="zh-CN" altLang="en-US" sz="2400" dirty="0" smtClean="0">
                <a:solidFill>
                  <a:schemeClr val="tx1"/>
                </a:solidFill>
                <a:latin typeface="+mn-ea"/>
                <a:ea typeface="+mn-ea"/>
              </a:rPr>
              <a:t>演示</a:t>
            </a:r>
            <a:endParaRPr lang="de-DE" sz="2400" dirty="0" smtClean="0">
              <a:solidFill>
                <a:schemeClr val="tx1"/>
              </a:solidFill>
              <a:latin typeface="+mn-ea"/>
              <a:ea typeface="+mn-ea"/>
            </a:endParaRPr>
          </a:p>
          <a:p>
            <a:pPr marL="720725" lvl="2" indent="-452438" algn="l">
              <a:spcBef>
                <a:spcPts val="1800"/>
              </a:spcBef>
              <a:buClr>
                <a:srgbClr val="C00000"/>
              </a:buClr>
              <a:buFont typeface="Wingdings" pitchFamily="2" charset="2"/>
              <a:buChar char="o"/>
            </a:pPr>
            <a:r>
              <a:rPr lang="de-DE" sz="2400" dirty="0" smtClean="0">
                <a:solidFill>
                  <a:schemeClr val="tx1"/>
                </a:solidFill>
                <a:latin typeface="+mn-ea"/>
                <a:ea typeface="+mn-ea"/>
              </a:rPr>
              <a:t>Levenshtein</a:t>
            </a:r>
            <a:r>
              <a:rPr lang="zh-CN" altLang="en-US" sz="2400" dirty="0" smtClean="0">
                <a:solidFill>
                  <a:schemeClr val="tx1"/>
                </a:solidFill>
                <a:latin typeface="+mn-ea"/>
                <a:ea typeface="+mn-ea"/>
              </a:rPr>
              <a:t>距离的演示</a:t>
            </a:r>
            <a:endParaRPr lang="en-US" altLang="zh-CN" sz="2400" dirty="0" smtClean="0">
              <a:solidFill>
                <a:schemeClr val="tx1"/>
              </a:solidFill>
              <a:latin typeface="+mn-ea"/>
              <a:ea typeface="+mn-ea"/>
            </a:endParaRPr>
          </a:p>
          <a:p>
            <a:pPr marL="720725" lvl="2" indent="-452438" algn="l">
              <a:spcBef>
                <a:spcPts val="1800"/>
              </a:spcBef>
              <a:buClr>
                <a:srgbClr val="C00000"/>
              </a:buClr>
              <a:buFont typeface="Wingdings" pitchFamily="2" charset="2"/>
              <a:buChar char="o"/>
            </a:pPr>
            <a:r>
              <a:rPr lang="de-DE" sz="2400" dirty="0" smtClean="0">
                <a:solidFill>
                  <a:schemeClr val="tx1"/>
                </a:solidFill>
                <a:latin typeface="+mn-ea"/>
                <a:ea typeface="+mn-ea"/>
              </a:rPr>
              <a:t>Peter Norvig</a:t>
            </a:r>
            <a:r>
              <a:rPr lang="zh-CN" altLang="en-US" sz="2400" dirty="0" smtClean="0">
                <a:solidFill>
                  <a:schemeClr val="tx1"/>
                </a:solidFill>
                <a:latin typeface="+mn-ea"/>
                <a:ea typeface="+mn-ea"/>
              </a:rPr>
              <a:t>的拼写校正工具</a:t>
            </a:r>
            <a:endParaRPr lang="en-US" sz="2400" dirty="0" smtClean="0">
              <a:solidFill>
                <a:schemeClr val="tx1"/>
              </a:solidFill>
              <a:latin typeface="+mn-ea"/>
              <a:ea typeface="+mn-ea"/>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dirty="0">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4"/>
          <p:cNvSpPr>
            <a:spLocks noGrp="1" noChangeArrowheads="1"/>
          </p:cNvSpPr>
          <p:nvPr>
            <p:ph type="title"/>
          </p:nvPr>
        </p:nvSpPr>
        <p:spPr/>
        <p:txBody>
          <a:bodyPr/>
          <a:lstStyle/>
          <a:p>
            <a:r>
              <a:rPr lang="zh-CN" altLang="en-US" sz="4800" dirty="0" smtClean="0">
                <a:solidFill>
                  <a:schemeClr val="tx1"/>
                </a:solidFill>
              </a:rPr>
              <a:t>课后作业</a:t>
            </a:r>
            <a:endParaRPr lang="en-US" altLang="zh-CN" sz="4800" dirty="0" smtClean="0">
              <a:solidFill>
                <a:schemeClr val="tx1"/>
              </a:solidFill>
            </a:endParaRPr>
          </a:p>
        </p:txBody>
      </p:sp>
      <p:sp>
        <p:nvSpPr>
          <p:cNvPr id="54275" name="Rectangle 5"/>
          <p:cNvSpPr>
            <a:spLocks noGrp="1" noChangeArrowheads="1"/>
          </p:cNvSpPr>
          <p:nvPr>
            <p:ph idx="1"/>
          </p:nvPr>
        </p:nvSpPr>
        <p:spPr>
          <a:xfrm>
            <a:off x="571472" y="2285992"/>
            <a:ext cx="8434418" cy="4267200"/>
          </a:xfrm>
        </p:spPr>
        <p:txBody>
          <a:bodyPr/>
          <a:lstStyle/>
          <a:p>
            <a:r>
              <a:rPr lang="zh-CN" altLang="en-US" sz="2800" b="1" dirty="0" smtClean="0">
                <a:solidFill>
                  <a:schemeClr val="tx1"/>
                </a:solidFill>
                <a:ea typeface="宋体" charset="-122"/>
              </a:rPr>
              <a:t>见课程网页</a:t>
            </a:r>
            <a:r>
              <a:rPr lang="en-US" altLang="zh-CN" sz="2800" b="1" dirty="0" smtClean="0">
                <a:solidFill>
                  <a:schemeClr val="tx1"/>
                </a:solidFill>
                <a:ea typeface="宋体" charset="-122"/>
              </a:rPr>
              <a:t>:</a:t>
            </a:r>
          </a:p>
          <a:p>
            <a:pPr lvl="1">
              <a:buNone/>
            </a:pPr>
            <a:endParaRPr lang="en-US" altLang="zh-CN" sz="2000" b="1" dirty="0" smtClean="0">
              <a:ea typeface="宋体" charset="-122"/>
            </a:endParaRPr>
          </a:p>
          <a:p>
            <a:pPr lvl="1">
              <a:buNone/>
            </a:pPr>
            <a:endParaRPr lang="en-US" altLang="zh-CN" sz="2000" b="1" dirty="0" smtClean="0">
              <a:ea typeface="宋体" charset="-122"/>
            </a:endParaRPr>
          </a:p>
          <a:p>
            <a:pPr lvl="1">
              <a:buNone/>
            </a:pPr>
            <a:r>
              <a:rPr lang="en-US" altLang="zh-CN" sz="2000" b="1" dirty="0" smtClean="0">
                <a:ea typeface="宋体" charset="-122"/>
              </a:rPr>
              <a:t> </a:t>
            </a:r>
            <a:r>
              <a:rPr lang="en-US" altLang="zh-CN" sz="2000" b="1" dirty="0" smtClean="0">
                <a:ea typeface="宋体" charset="-122"/>
                <a:hlinkClick r:id="rId2"/>
              </a:rPr>
              <a:t>http://www.cad.zju.edu.cn/home/smgao/IR</a:t>
            </a:r>
            <a:endParaRPr lang="en-US" altLang="zh-CN" sz="2000" b="1" dirty="0" smtClean="0">
              <a:ea typeface="宋体" charset="-122"/>
            </a:endParaRPr>
          </a:p>
          <a:p>
            <a:pPr lvl="1"/>
            <a:endParaRPr lang="en-US" altLang="zh-CN" sz="2000" b="1" dirty="0" smtClean="0">
              <a:ea typeface="宋体" charset="-122"/>
            </a:endParaRPr>
          </a:p>
        </p:txBody>
      </p:sp>
      <p:sp>
        <p:nvSpPr>
          <p:cNvPr id="54276" name="Slide Number Placeholder 5"/>
          <p:cNvSpPr>
            <a:spLocks noGrp="1"/>
          </p:cNvSpPr>
          <p:nvPr>
            <p:ph type="sldNum" sz="quarter" idx="12"/>
          </p:nvPr>
        </p:nvSpPr>
        <p:spPr bwMode="auto">
          <a:noFill/>
          <a:ln>
            <a:miter lim="800000"/>
            <a:headEnd/>
            <a:tailEnd/>
          </a:ln>
        </p:spPr>
        <p:txBody>
          <a:bodyPr/>
          <a:lstStyle/>
          <a:p>
            <a:fld id="{9CFE4FD6-74A1-4511-AF14-73A1CAE3500C}" type="slidenum">
              <a:rPr lang="zh-CN" altLang="en-US" smtClean="0">
                <a:ea typeface="宋体" charset="-122"/>
              </a:rPr>
              <a:pPr/>
              <a:t>35</a:t>
            </a:fld>
            <a:endParaRPr lang="en-US" altLang="zh-CN" dirty="0">
              <a:ea typeface="宋体"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A4B13084-0B8E-4B11-A581-5E8F93686D4B}" type="slidenum">
              <a:rPr lang="en-US" altLang="zh-CN" sz="1200">
                <a:solidFill>
                  <a:srgbClr val="898989"/>
                </a:solidFill>
                <a:latin typeface="Calibri" pitchFamily="34"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4</a:t>
            </a:fld>
            <a:endParaRPr lang="en-US" altLang="zh-CN" sz="1200" dirty="0">
              <a:solidFill>
                <a:srgbClr val="898989"/>
              </a:solidFill>
              <a:latin typeface="Calibri" pitchFamily="34" charset="0"/>
              <a:ea typeface="黑体" pitchFamily="49" charset="-122"/>
            </a:endParaRPr>
          </a:p>
        </p:txBody>
      </p:sp>
      <p:sp>
        <p:nvSpPr>
          <p:cNvPr id="84995" name="Text Box 2"/>
          <p:cNvSpPr txBox="1">
            <a:spLocks noChangeArrowheads="1"/>
          </p:cNvSpPr>
          <p:nvPr/>
        </p:nvSpPr>
        <p:spPr bwMode="auto">
          <a:xfrm>
            <a:off x="500062" y="142852"/>
            <a:ext cx="8643938" cy="1403350"/>
          </a:xfrm>
          <a:prstGeom prst="rect">
            <a:avLst/>
          </a:prstGeom>
          <a:noFill/>
          <a:ln w="9525">
            <a:noFill/>
            <a:round/>
            <a:headEnd/>
            <a:tailEnd/>
          </a:ln>
        </p:spPr>
        <p:txBody>
          <a:bodyPr anchor="b"/>
          <a:lstStyle/>
          <a:p>
            <a:pPr algn="l"/>
            <a:r>
              <a:rPr lang="zh-CN" altLang="en-US" sz="4800" dirty="0" smtClean="0">
                <a:latin typeface="+mj-ea"/>
                <a:ea typeface="+mj-ea"/>
              </a:rPr>
              <a:t>基于</a:t>
            </a:r>
            <a:r>
              <a:rPr lang="zh-CN" altLang="de-DE" sz="4800" dirty="0" smtClean="0">
                <a:latin typeface="+mj-ea"/>
                <a:ea typeface="+mj-ea"/>
              </a:rPr>
              <a:t>哈</a:t>
            </a:r>
            <a:r>
              <a:rPr lang="zh-CN" altLang="de-DE" sz="4800" dirty="0">
                <a:latin typeface="+mj-ea"/>
                <a:ea typeface="+mj-ea"/>
              </a:rPr>
              <a:t>希</a:t>
            </a:r>
            <a:r>
              <a:rPr lang="zh-CN" altLang="de-DE" sz="4800" dirty="0" smtClean="0">
                <a:latin typeface="+mj-ea"/>
                <a:ea typeface="+mj-ea"/>
              </a:rPr>
              <a:t>表</a:t>
            </a:r>
            <a:r>
              <a:rPr lang="zh-CN" altLang="en-US" sz="4800" dirty="0" smtClean="0">
                <a:latin typeface="+mj-ea"/>
                <a:ea typeface="+mj-ea"/>
              </a:rPr>
              <a:t>的词典索引</a:t>
            </a:r>
            <a:endParaRPr lang="zh-CN" altLang="en-US" sz="4800" dirty="0">
              <a:latin typeface="+mj-ea"/>
              <a:ea typeface="+mj-ea"/>
            </a:endParaRPr>
          </a:p>
        </p:txBody>
      </p:sp>
      <p:sp>
        <p:nvSpPr>
          <p:cNvPr id="84996" name="Text Box 3"/>
          <p:cNvSpPr txBox="1">
            <a:spLocks noChangeArrowheads="1"/>
          </p:cNvSpPr>
          <p:nvPr/>
        </p:nvSpPr>
        <p:spPr bwMode="auto">
          <a:xfrm>
            <a:off x="109507" y="1776401"/>
            <a:ext cx="8572500" cy="4286267"/>
          </a:xfrm>
          <a:prstGeom prst="rect">
            <a:avLst/>
          </a:prstGeom>
          <a:noFill/>
          <a:ln w="9525">
            <a:noFill/>
            <a:round/>
            <a:headEnd/>
            <a:tailEnd/>
          </a:ln>
        </p:spPr>
        <p:txBody>
          <a:bodyPr/>
          <a:lstStyle/>
          <a:p>
            <a:pPr marL="892175" lvl="1" indent="-439738" algn="l">
              <a:spcBef>
                <a:spcPts val="1200"/>
              </a:spcBef>
              <a:buClr>
                <a:srgbClr val="C00000"/>
              </a:buClr>
              <a:buFont typeface="Wingdings" pitchFamily="2" charset="2"/>
              <a:buChar char=""/>
            </a:pPr>
            <a:r>
              <a:rPr lang="zh-CN" altLang="en-US" sz="2800" b="1" dirty="0" smtClean="0">
                <a:solidFill>
                  <a:srgbClr val="C00000"/>
                </a:solidFill>
                <a:latin typeface="+mn-ea"/>
                <a:ea typeface="+mn-ea"/>
              </a:rPr>
              <a:t>方法：</a:t>
            </a:r>
            <a:r>
              <a:rPr lang="zh-CN" altLang="en-US" sz="2600" dirty="0" smtClean="0">
                <a:solidFill>
                  <a:schemeClr val="tx1"/>
                </a:solidFill>
                <a:latin typeface="+mn-ea"/>
                <a:ea typeface="+mn-ea"/>
              </a:rPr>
              <a:t>将每个</a:t>
            </a:r>
            <a:r>
              <a:rPr lang="zh-CN" altLang="en-US" sz="2600" dirty="0">
                <a:solidFill>
                  <a:schemeClr val="tx1"/>
                </a:solidFill>
                <a:latin typeface="+mn-ea"/>
                <a:ea typeface="+mn-ea"/>
              </a:rPr>
              <a:t>词项通过哈希函数映射成一个</a:t>
            </a:r>
            <a:r>
              <a:rPr lang="zh-CN" altLang="en-US" sz="2600" dirty="0" smtClean="0">
                <a:solidFill>
                  <a:schemeClr val="tx1"/>
                </a:solidFill>
                <a:latin typeface="+mn-ea"/>
                <a:ea typeface="+mn-ea"/>
              </a:rPr>
              <a:t>整数</a:t>
            </a:r>
            <a:endParaRPr lang="de-DE" altLang="zh-CN" sz="2600" dirty="0">
              <a:solidFill>
                <a:schemeClr val="tx1"/>
              </a:solidFill>
              <a:latin typeface="+mn-ea"/>
              <a:ea typeface="+mn-ea"/>
            </a:endParaRPr>
          </a:p>
          <a:p>
            <a:pPr marL="892175" lvl="1" indent="-439738" algn="l">
              <a:spcBef>
                <a:spcPts val="1200"/>
              </a:spcBef>
              <a:buClr>
                <a:srgbClr val="C00000"/>
              </a:buClr>
              <a:buFont typeface="Wingdings" pitchFamily="2" charset="2"/>
              <a:buChar char=""/>
            </a:pPr>
            <a:r>
              <a:rPr lang="zh-CN" altLang="en-US" sz="2800" b="1" dirty="0" smtClean="0">
                <a:solidFill>
                  <a:srgbClr val="C00000"/>
                </a:solidFill>
                <a:latin typeface="+mn-ea"/>
                <a:ea typeface="+mn-ea"/>
              </a:rPr>
              <a:t>查询处理： </a:t>
            </a:r>
            <a:r>
              <a:rPr lang="zh-CN" altLang="en-US" sz="2600" dirty="0">
                <a:latin typeface="+mn-ea"/>
                <a:ea typeface="+mn-ea"/>
              </a:rPr>
              <a:t>对查询词项进行哈希，如果有冲突</a:t>
            </a:r>
            <a:r>
              <a:rPr lang="zh-CN" altLang="en-US" sz="2600" dirty="0" smtClean="0">
                <a:latin typeface="+mn-ea"/>
                <a:ea typeface="+mn-ea"/>
              </a:rPr>
              <a:t>，    则解决冲突</a:t>
            </a:r>
            <a:r>
              <a:rPr lang="zh-CN" altLang="en-US" sz="2600" dirty="0">
                <a:latin typeface="+mn-ea"/>
                <a:ea typeface="+mn-ea"/>
              </a:rPr>
              <a:t>，最后在定长数组中定位</a:t>
            </a:r>
            <a:endParaRPr lang="en-US" altLang="zh-CN" sz="2600" dirty="0">
              <a:latin typeface="+mn-ea"/>
              <a:ea typeface="+mn-ea"/>
            </a:endParaRPr>
          </a:p>
          <a:p>
            <a:pPr marL="892175" lvl="1" indent="-439738" algn="l">
              <a:spcBef>
                <a:spcPts val="1200"/>
              </a:spcBef>
              <a:buClr>
                <a:srgbClr val="C00000"/>
              </a:buClr>
              <a:buFont typeface="Wingdings" pitchFamily="2" charset="2"/>
              <a:buChar char=""/>
            </a:pPr>
            <a:r>
              <a:rPr lang="zh-CN" altLang="en-US" sz="2800" b="1" dirty="0" smtClean="0">
                <a:solidFill>
                  <a:srgbClr val="C00000"/>
                </a:solidFill>
                <a:latin typeface="+mn-ea"/>
                <a:ea typeface="+mn-ea"/>
              </a:rPr>
              <a:t>优点</a:t>
            </a:r>
            <a:r>
              <a:rPr lang="en-US" altLang="zh-CN" sz="2800" b="1" dirty="0">
                <a:solidFill>
                  <a:srgbClr val="C00000"/>
                </a:solidFill>
                <a:latin typeface="+mn-ea"/>
                <a:ea typeface="+mn-ea"/>
              </a:rPr>
              <a:t>: </a:t>
            </a:r>
            <a:r>
              <a:rPr lang="zh-CN" altLang="en-US" sz="2600" dirty="0">
                <a:latin typeface="+mn-ea"/>
                <a:ea typeface="+mn-ea"/>
              </a:rPr>
              <a:t>在哈希表中的定位速度快于树中的定位速度</a:t>
            </a:r>
            <a:endParaRPr lang="en-US" altLang="zh-CN" sz="2600" dirty="0">
              <a:latin typeface="+mn-ea"/>
              <a:ea typeface="+mn-ea"/>
            </a:endParaRPr>
          </a:p>
          <a:p>
            <a:pPr marL="1430338" lvl="3" indent="-354013" algn="l">
              <a:spcBef>
                <a:spcPts val="1200"/>
              </a:spcBef>
              <a:buClr>
                <a:srgbClr val="C00000"/>
              </a:buClr>
              <a:buFont typeface="Wingdings" pitchFamily="2" charset="2"/>
              <a:buChar char="n"/>
            </a:pPr>
            <a:r>
              <a:rPr lang="zh-CN" altLang="de-DE" sz="2200" dirty="0" smtClean="0">
                <a:latin typeface="+mn-ea"/>
                <a:ea typeface="+mn-ea"/>
              </a:rPr>
              <a:t>查询</a:t>
            </a:r>
            <a:r>
              <a:rPr lang="zh-CN" altLang="de-DE" sz="2200" dirty="0">
                <a:latin typeface="+mn-ea"/>
                <a:ea typeface="+mn-ea"/>
              </a:rPr>
              <a:t>时间是常数</a:t>
            </a:r>
            <a:endParaRPr lang="de-DE" altLang="zh-CN" sz="2200" dirty="0">
              <a:latin typeface="+mn-ea"/>
              <a:ea typeface="+mn-ea"/>
            </a:endParaRPr>
          </a:p>
          <a:p>
            <a:pPr lvl="1" algn="l">
              <a:spcBef>
                <a:spcPts val="1200"/>
              </a:spcBef>
              <a:buClr>
                <a:srgbClr val="C00000"/>
              </a:buClr>
              <a:buFont typeface="Wingdings" pitchFamily="2" charset="2"/>
              <a:buChar char=""/>
            </a:pPr>
            <a:r>
              <a:rPr lang="zh-CN" altLang="de-DE" sz="2400" dirty="0" smtClean="0">
                <a:solidFill>
                  <a:srgbClr val="C00000"/>
                </a:solidFill>
                <a:latin typeface="+mn-ea"/>
                <a:ea typeface="+mn-ea"/>
              </a:rPr>
              <a:t>  </a:t>
            </a:r>
            <a:r>
              <a:rPr lang="zh-CN" altLang="de-DE" sz="2800" b="1" dirty="0" smtClean="0">
                <a:solidFill>
                  <a:srgbClr val="C00000"/>
                </a:solidFill>
                <a:latin typeface="+mn-ea"/>
                <a:ea typeface="+mn-ea"/>
              </a:rPr>
              <a:t>缺点</a:t>
            </a:r>
            <a:r>
              <a:rPr lang="zh-CN" altLang="de-DE" sz="2800" b="1" dirty="0">
                <a:solidFill>
                  <a:srgbClr val="C00000"/>
                </a:solidFill>
                <a:latin typeface="+mn-ea"/>
                <a:ea typeface="+mn-ea"/>
              </a:rPr>
              <a:t>：</a:t>
            </a:r>
            <a:endParaRPr lang="de-DE" altLang="zh-CN" sz="2400" b="1" dirty="0">
              <a:solidFill>
                <a:srgbClr val="C00000"/>
              </a:solidFill>
              <a:latin typeface="+mn-ea"/>
              <a:ea typeface="+mn-ea"/>
            </a:endParaRPr>
          </a:p>
          <a:p>
            <a:pPr marL="1430338" lvl="3" indent="-354013" algn="l">
              <a:spcBef>
                <a:spcPts val="600"/>
              </a:spcBef>
              <a:buClr>
                <a:srgbClr val="C00000"/>
              </a:buClr>
              <a:buFont typeface="Wingdings" pitchFamily="2" charset="2"/>
              <a:buChar char="n"/>
            </a:pPr>
            <a:r>
              <a:rPr lang="zh-CN" altLang="en-US" sz="2200" dirty="0" smtClean="0">
                <a:latin typeface="+mn-ea"/>
                <a:ea typeface="+mn-ea"/>
              </a:rPr>
              <a:t> 不</a:t>
            </a:r>
            <a:r>
              <a:rPr lang="zh-CN" altLang="en-US" sz="2200" dirty="0">
                <a:latin typeface="+mn-ea"/>
                <a:ea typeface="+mn-ea"/>
              </a:rPr>
              <a:t>支持前缀搜索</a:t>
            </a:r>
            <a:r>
              <a:rPr lang="en-US" altLang="zh-CN" sz="2200" dirty="0">
                <a:latin typeface="+mn-ea"/>
                <a:ea typeface="+mn-ea"/>
              </a:rPr>
              <a:t> (</a:t>
            </a:r>
            <a:r>
              <a:rPr lang="zh-CN" altLang="en-US" sz="2200" dirty="0">
                <a:latin typeface="+mn-ea"/>
                <a:ea typeface="+mn-ea"/>
              </a:rPr>
              <a:t>比如所有以</a:t>
            </a:r>
            <a:r>
              <a:rPr lang="en-US" altLang="zh-CN" sz="2200" dirty="0">
                <a:latin typeface="+mn-ea"/>
                <a:ea typeface="+mn-ea"/>
              </a:rPr>
              <a:t>automat</a:t>
            </a:r>
            <a:r>
              <a:rPr lang="zh-CN" altLang="en-US" sz="2200" dirty="0">
                <a:latin typeface="+mn-ea"/>
                <a:ea typeface="+mn-ea"/>
              </a:rPr>
              <a:t>开头的词项</a:t>
            </a:r>
            <a:r>
              <a:rPr lang="en-US" altLang="zh-CN" sz="2200" dirty="0">
                <a:latin typeface="+mn-ea"/>
                <a:ea typeface="+mn-ea"/>
              </a:rPr>
              <a:t>)</a:t>
            </a:r>
          </a:p>
          <a:p>
            <a:pPr marL="1430338" lvl="3" indent="-354013" algn="l">
              <a:spcBef>
                <a:spcPts val="600"/>
              </a:spcBef>
              <a:buClr>
                <a:srgbClr val="C00000"/>
              </a:buClr>
              <a:buFont typeface="Wingdings" pitchFamily="2" charset="2"/>
              <a:buChar char="n"/>
            </a:pPr>
            <a:r>
              <a:rPr lang="zh-CN" altLang="en-US" sz="2200" dirty="0" smtClean="0">
                <a:latin typeface="+mn-ea"/>
                <a:ea typeface="+mn-ea"/>
              </a:rPr>
              <a:t> 如果</a:t>
            </a:r>
            <a:r>
              <a:rPr lang="zh-CN" altLang="en-US" sz="2200" dirty="0">
                <a:latin typeface="+mn-ea"/>
                <a:ea typeface="+mn-ea"/>
              </a:rPr>
              <a:t>词汇表不断增大，需要定期对所有词项重新哈</a:t>
            </a:r>
            <a:r>
              <a:rPr lang="zh-CN" altLang="en-US" sz="2200" dirty="0" smtClean="0">
                <a:latin typeface="+mn-ea"/>
                <a:ea typeface="+mn-ea"/>
              </a:rPr>
              <a:t>希 </a:t>
            </a:r>
            <a:endParaRPr lang="en-US" altLang="zh-CN" sz="2200" dirty="0">
              <a:latin typeface="+mn-ea"/>
              <a:ea typeface="+mn-ea"/>
            </a:endParaRPr>
          </a:p>
        </p:txBody>
      </p:sp>
      <p:sp>
        <p:nvSpPr>
          <p:cNvPr id="60420"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8" charset="0"/>
              <a:buNone/>
            </a:pPr>
            <a:endParaRPr lang="de-DE" altLang="zh-CN" dirty="0">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ABCA59FF-B3C8-4302-B060-C3FE589CC76C}" type="slidenum">
              <a:rPr lang="en-US" altLang="zh-CN" sz="1200">
                <a:solidFill>
                  <a:srgbClr val="898989"/>
                </a:solidFill>
                <a:latin typeface="Calibri" pitchFamily="34"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5</a:t>
            </a:fld>
            <a:endParaRPr lang="en-US" altLang="zh-CN" sz="1200" dirty="0">
              <a:solidFill>
                <a:srgbClr val="898989"/>
              </a:solidFill>
              <a:latin typeface="Calibri" pitchFamily="34" charset="0"/>
              <a:ea typeface="黑体" pitchFamily="49" charset="-122"/>
            </a:endParaRPr>
          </a:p>
        </p:txBody>
      </p:sp>
      <p:sp>
        <p:nvSpPr>
          <p:cNvPr id="84995" name="Text Box 2"/>
          <p:cNvSpPr txBox="1">
            <a:spLocks noChangeArrowheads="1"/>
          </p:cNvSpPr>
          <p:nvPr/>
        </p:nvSpPr>
        <p:spPr bwMode="auto">
          <a:xfrm>
            <a:off x="500062" y="142852"/>
            <a:ext cx="8643938" cy="1403350"/>
          </a:xfrm>
          <a:prstGeom prst="rect">
            <a:avLst/>
          </a:prstGeom>
          <a:noFill/>
          <a:ln w="9525">
            <a:noFill/>
            <a:round/>
            <a:headEnd/>
            <a:tailEnd/>
          </a:ln>
        </p:spPr>
        <p:txBody>
          <a:bodyPr anchor="b"/>
          <a:lstStyle/>
          <a:p>
            <a:pPr algn="l"/>
            <a:r>
              <a:rPr lang="zh-CN" altLang="en-US" sz="4800" dirty="0" smtClean="0">
                <a:latin typeface="+mj-ea"/>
                <a:ea typeface="+mj-ea"/>
              </a:rPr>
              <a:t>基于搜索</a:t>
            </a:r>
            <a:r>
              <a:rPr lang="zh-CN" altLang="de-DE" sz="4800" dirty="0" smtClean="0">
                <a:latin typeface="+mj-ea"/>
                <a:ea typeface="+mj-ea"/>
              </a:rPr>
              <a:t>树</a:t>
            </a:r>
            <a:r>
              <a:rPr lang="zh-CN" altLang="en-US" sz="4800" dirty="0" smtClean="0">
                <a:latin typeface="+mj-ea"/>
                <a:ea typeface="+mj-ea"/>
              </a:rPr>
              <a:t>的词典索引</a:t>
            </a:r>
            <a:endParaRPr lang="zh-CN" altLang="en-US" sz="4800" dirty="0">
              <a:latin typeface="+mj-ea"/>
              <a:ea typeface="+mj-ea"/>
            </a:endParaRPr>
          </a:p>
        </p:txBody>
      </p:sp>
      <p:sp>
        <p:nvSpPr>
          <p:cNvPr id="84996" name="Text Box 3"/>
          <p:cNvSpPr txBox="1">
            <a:spLocks noChangeArrowheads="1"/>
          </p:cNvSpPr>
          <p:nvPr/>
        </p:nvSpPr>
        <p:spPr bwMode="auto">
          <a:xfrm>
            <a:off x="228906" y="1807442"/>
            <a:ext cx="8786874" cy="4286267"/>
          </a:xfrm>
          <a:prstGeom prst="rect">
            <a:avLst/>
          </a:prstGeom>
          <a:noFill/>
          <a:ln w="9525">
            <a:noFill/>
            <a:round/>
            <a:headEnd/>
            <a:tailEnd/>
          </a:ln>
        </p:spPr>
        <p:txBody>
          <a:bodyPr/>
          <a:lstStyle/>
          <a:p>
            <a:pPr marL="806450" lvl="1" indent="-450850" algn="l">
              <a:spcBef>
                <a:spcPts val="1200"/>
              </a:spcBef>
              <a:buClr>
                <a:srgbClr val="C00000"/>
              </a:buClr>
              <a:buFont typeface="Wingdings" pitchFamily="2" charset="2"/>
              <a:buChar char=""/>
            </a:pPr>
            <a:r>
              <a:rPr lang="zh-CN" altLang="en-US" sz="2600" b="1" dirty="0" smtClean="0">
                <a:solidFill>
                  <a:srgbClr val="C00000"/>
                </a:solidFill>
                <a:latin typeface="+mn-ea"/>
                <a:ea typeface="+mn-ea"/>
              </a:rPr>
              <a:t>方法：</a:t>
            </a:r>
            <a:r>
              <a:rPr lang="zh-CN" altLang="en-US" sz="2400" dirty="0" smtClean="0">
                <a:latin typeface="+mn-ea"/>
                <a:ea typeface="+mn-ea"/>
              </a:rPr>
              <a:t>采用搜索树作为词典的索引，一般采用平衡二叉树</a:t>
            </a:r>
            <a:endParaRPr lang="de-DE" altLang="zh-CN" sz="2400" dirty="0">
              <a:latin typeface="+mn-ea"/>
              <a:ea typeface="+mn-ea"/>
            </a:endParaRPr>
          </a:p>
          <a:p>
            <a:pPr marL="806450" lvl="1" indent="-450850" algn="l">
              <a:spcBef>
                <a:spcPts val="1200"/>
              </a:spcBef>
              <a:buClr>
                <a:srgbClr val="C00000"/>
              </a:buClr>
              <a:buFont typeface="Wingdings" pitchFamily="2" charset="2"/>
              <a:buChar char=""/>
            </a:pPr>
            <a:r>
              <a:rPr lang="zh-CN" altLang="en-US" sz="2600" b="1" dirty="0" smtClean="0">
                <a:solidFill>
                  <a:srgbClr val="C00000"/>
                </a:solidFill>
                <a:latin typeface="+mn-ea"/>
                <a:ea typeface="+mn-ea"/>
              </a:rPr>
              <a:t>优点：</a:t>
            </a:r>
            <a:r>
              <a:rPr lang="zh-CN" altLang="en-US" sz="2400" dirty="0" smtClean="0">
                <a:latin typeface="+mn-ea"/>
                <a:ea typeface="+mn-ea"/>
              </a:rPr>
              <a:t>可以支持前缀查找</a:t>
            </a:r>
            <a:endParaRPr lang="de-DE" altLang="zh-CN" sz="2400" dirty="0">
              <a:latin typeface="+mn-ea"/>
              <a:ea typeface="+mn-ea"/>
            </a:endParaRPr>
          </a:p>
          <a:p>
            <a:pPr marL="806450" lvl="1" indent="-450850" algn="l">
              <a:spcBef>
                <a:spcPts val="1200"/>
              </a:spcBef>
              <a:buClr>
                <a:srgbClr val="C00000"/>
              </a:buClr>
              <a:buFont typeface="Wingdings" pitchFamily="2" charset="2"/>
              <a:buChar char=""/>
            </a:pPr>
            <a:r>
              <a:rPr lang="zh-CN" altLang="en-US" sz="2600" b="1" dirty="0" smtClean="0">
                <a:solidFill>
                  <a:srgbClr val="C00000"/>
                </a:solidFill>
                <a:latin typeface="+mn-ea"/>
                <a:ea typeface="+mn-ea"/>
              </a:rPr>
              <a:t>缺点：</a:t>
            </a:r>
            <a:endParaRPr lang="en-US" altLang="zh-CN" sz="2600" b="1" dirty="0" smtClean="0">
              <a:solidFill>
                <a:srgbClr val="C00000"/>
              </a:solidFill>
              <a:latin typeface="+mn-ea"/>
              <a:ea typeface="+mn-ea"/>
            </a:endParaRPr>
          </a:p>
          <a:p>
            <a:pPr lvl="3" indent="-382588" algn="l">
              <a:spcBef>
                <a:spcPts val="600"/>
              </a:spcBef>
              <a:buClr>
                <a:srgbClr val="C00000"/>
              </a:buClr>
              <a:buFont typeface="Wingdings" pitchFamily="2" charset="2"/>
              <a:buChar char="n"/>
            </a:pPr>
            <a:r>
              <a:rPr lang="zh-CN" altLang="en-US" sz="2200" dirty="0" smtClean="0">
                <a:latin typeface="+mn-ea"/>
                <a:ea typeface="+mn-ea"/>
              </a:rPr>
              <a:t>搜索</a:t>
            </a:r>
            <a:r>
              <a:rPr lang="zh-CN" altLang="en-US" sz="2200" dirty="0">
                <a:latin typeface="+mn-ea"/>
                <a:ea typeface="+mn-ea"/>
              </a:rPr>
              <a:t>速度略低于哈希表方式</a:t>
            </a:r>
            <a:r>
              <a:rPr lang="zh-CN" altLang="en-US" sz="2200" dirty="0" smtClean="0">
                <a:latin typeface="+mn-ea"/>
                <a:ea typeface="+mn-ea"/>
              </a:rPr>
              <a:t>：</a:t>
            </a:r>
            <a:r>
              <a:rPr lang="en-US" altLang="zh-CN" sz="2200" dirty="0" smtClean="0">
                <a:latin typeface="+mn-ea"/>
                <a:ea typeface="+mn-ea"/>
              </a:rPr>
              <a:t>O(</a:t>
            </a:r>
            <a:r>
              <a:rPr lang="en-US" altLang="zh-CN" sz="2200" dirty="0" err="1" smtClean="0">
                <a:latin typeface="+mn-ea"/>
                <a:ea typeface="+mn-ea"/>
              </a:rPr>
              <a:t>logM</a:t>
            </a:r>
            <a:r>
              <a:rPr lang="en-US" altLang="zh-CN" sz="2200" dirty="0">
                <a:latin typeface="+mn-ea"/>
                <a:ea typeface="+mn-ea"/>
              </a:rPr>
              <a:t>), </a:t>
            </a:r>
            <a:r>
              <a:rPr lang="zh-CN" altLang="en-US" sz="2200" dirty="0" smtClean="0">
                <a:latin typeface="+mn-ea"/>
                <a:ea typeface="+mn-ea"/>
              </a:rPr>
              <a:t>其中</a:t>
            </a:r>
            <a:r>
              <a:rPr lang="en-US" altLang="zh-CN" sz="2200" dirty="0" smtClean="0">
                <a:latin typeface="+mn-ea"/>
                <a:ea typeface="+mn-ea"/>
              </a:rPr>
              <a:t>M</a:t>
            </a:r>
            <a:r>
              <a:rPr lang="zh-CN" altLang="en-US" sz="2200" dirty="0" smtClean="0">
                <a:latin typeface="+mn-ea"/>
                <a:ea typeface="+mn-ea"/>
              </a:rPr>
              <a:t>是词汇数</a:t>
            </a:r>
            <a:endParaRPr lang="en-US" altLang="zh-CN" sz="2200" dirty="0" smtClean="0">
              <a:latin typeface="+mn-ea"/>
              <a:ea typeface="+mn-ea"/>
            </a:endParaRPr>
          </a:p>
          <a:p>
            <a:pPr lvl="3" indent="-382588" algn="l">
              <a:spcBef>
                <a:spcPts val="600"/>
              </a:spcBef>
              <a:buClr>
                <a:srgbClr val="C00000"/>
              </a:buClr>
              <a:buFont typeface="Wingdings" pitchFamily="2" charset="2"/>
              <a:buChar char="n"/>
            </a:pPr>
            <a:r>
              <a:rPr lang="zh-CN" altLang="en-US" sz="2200" dirty="0" smtClean="0">
                <a:latin typeface="+mn-ea"/>
                <a:ea typeface="+mn-ea"/>
              </a:rPr>
              <a:t>使</a:t>
            </a:r>
            <a:r>
              <a:rPr lang="zh-CN" altLang="en-US" sz="2200" dirty="0">
                <a:latin typeface="+mn-ea"/>
                <a:ea typeface="+mn-ea"/>
              </a:rPr>
              <a:t>二叉树重新保持平衡开销很大</a:t>
            </a:r>
            <a:endParaRPr lang="en-US" altLang="zh-CN" sz="2200" dirty="0">
              <a:latin typeface="+mn-ea"/>
              <a:ea typeface="+mn-ea"/>
            </a:endParaRPr>
          </a:p>
          <a:p>
            <a:pPr marL="806450" lvl="1" indent="-450850" algn="l">
              <a:spcBef>
                <a:spcPts val="1200"/>
              </a:spcBef>
              <a:buClr>
                <a:srgbClr val="C00000"/>
              </a:buClr>
              <a:buFont typeface="Wingdings" pitchFamily="2" charset="2"/>
              <a:buChar char="o"/>
            </a:pPr>
            <a:r>
              <a:rPr lang="zh-CN" altLang="en-US" sz="2600" b="1" dirty="0" smtClean="0">
                <a:solidFill>
                  <a:srgbClr val="C00000"/>
                </a:solidFill>
                <a:latin typeface="+mn-ea"/>
                <a:ea typeface="+mn-ea"/>
              </a:rPr>
              <a:t>改进：</a:t>
            </a:r>
            <a:r>
              <a:rPr lang="zh-CN" altLang="en-US" sz="2400" dirty="0" smtClean="0">
                <a:latin typeface="+mn-ea"/>
                <a:ea typeface="+mn-ea"/>
              </a:rPr>
              <a:t>采用</a:t>
            </a:r>
            <a:r>
              <a:rPr lang="en-US" altLang="zh-CN" sz="2400" dirty="0" smtClean="0">
                <a:latin typeface="+mn-ea"/>
                <a:ea typeface="+mn-ea"/>
              </a:rPr>
              <a:t> B-</a:t>
            </a:r>
            <a:r>
              <a:rPr lang="zh-CN" altLang="en-US" sz="2400" dirty="0" smtClean="0">
                <a:latin typeface="+mn-ea"/>
                <a:ea typeface="+mn-ea"/>
              </a:rPr>
              <a:t>树减轻</a:t>
            </a:r>
            <a:r>
              <a:rPr lang="zh-CN" altLang="en-US" sz="2400" dirty="0">
                <a:latin typeface="+mn-ea"/>
                <a:ea typeface="+mn-ea"/>
              </a:rPr>
              <a:t>上述问题</a:t>
            </a:r>
            <a:endParaRPr lang="en-US" altLang="zh-CN" sz="2400" dirty="0">
              <a:latin typeface="+mn-ea"/>
              <a:ea typeface="+mn-ea"/>
            </a:endParaRPr>
          </a:p>
          <a:p>
            <a:pPr marL="806450" lvl="1" indent="-450850" algn="l">
              <a:spcBef>
                <a:spcPts val="1200"/>
              </a:spcBef>
              <a:buClr>
                <a:srgbClr val="C00000"/>
              </a:buClr>
              <a:buFont typeface="Wingdings" pitchFamily="2" charset="2"/>
              <a:buChar char="o"/>
            </a:pPr>
            <a:r>
              <a:rPr lang="en-US" altLang="zh-CN" sz="2600" b="1" dirty="0" smtClean="0">
                <a:solidFill>
                  <a:srgbClr val="C00000"/>
                </a:solidFill>
                <a:latin typeface="+mn-ea"/>
                <a:ea typeface="+mn-ea"/>
              </a:rPr>
              <a:t>B-</a:t>
            </a:r>
            <a:r>
              <a:rPr lang="zh-CN" altLang="en-US" sz="2600" b="1" dirty="0">
                <a:solidFill>
                  <a:srgbClr val="C00000"/>
                </a:solidFill>
                <a:latin typeface="+mn-ea"/>
                <a:ea typeface="+mn-ea"/>
              </a:rPr>
              <a:t>树定义：</a:t>
            </a:r>
            <a:r>
              <a:rPr lang="zh-CN" altLang="en-US" sz="2400" dirty="0">
                <a:latin typeface="+mn-ea"/>
                <a:ea typeface="+mn-ea"/>
              </a:rPr>
              <a:t>每个内部节点的子节点数目在</a:t>
            </a:r>
            <a:r>
              <a:rPr lang="en-US" altLang="zh-CN" sz="2400" dirty="0">
                <a:latin typeface="+mn-ea"/>
                <a:ea typeface="+mn-ea"/>
              </a:rPr>
              <a:t> [a, b]</a:t>
            </a:r>
            <a:r>
              <a:rPr lang="zh-CN" altLang="en-US" sz="2400" dirty="0">
                <a:latin typeface="+mn-ea"/>
                <a:ea typeface="+mn-ea"/>
              </a:rPr>
              <a:t>之间</a:t>
            </a:r>
            <a:r>
              <a:rPr lang="zh-CN" altLang="en-US" sz="2400" dirty="0" smtClean="0">
                <a:latin typeface="+mn-ea"/>
                <a:ea typeface="+mn-ea"/>
              </a:rPr>
              <a:t>，   </a:t>
            </a:r>
            <a:endParaRPr lang="en-US" altLang="zh-CN" sz="2400" dirty="0" smtClean="0">
              <a:latin typeface="+mn-ea"/>
              <a:ea typeface="+mn-ea"/>
            </a:endParaRPr>
          </a:p>
          <a:p>
            <a:pPr marL="806450" lvl="1" indent="-450850" algn="l">
              <a:spcBef>
                <a:spcPts val="600"/>
              </a:spcBef>
              <a:buClr>
                <a:srgbClr val="C00000"/>
              </a:buClr>
            </a:pPr>
            <a:r>
              <a:rPr lang="zh-CN" altLang="en-US" sz="2600" dirty="0" smtClean="0">
                <a:latin typeface="+mn-ea"/>
                <a:ea typeface="+mn-ea"/>
              </a:rPr>
              <a:t>    其中 </a:t>
            </a:r>
            <a:r>
              <a:rPr lang="en-US" altLang="zh-CN" sz="2600" dirty="0">
                <a:latin typeface="+mn-ea"/>
                <a:ea typeface="+mn-ea"/>
              </a:rPr>
              <a:t>a, b </a:t>
            </a:r>
            <a:r>
              <a:rPr lang="zh-CN" altLang="en-US" sz="2600" dirty="0">
                <a:latin typeface="+mn-ea"/>
                <a:ea typeface="+mn-ea"/>
              </a:rPr>
              <a:t>为合适的正整数</a:t>
            </a:r>
            <a:r>
              <a:rPr lang="de-DE" altLang="zh-CN" sz="2600" dirty="0">
                <a:latin typeface="+mn-ea"/>
                <a:ea typeface="+mn-ea"/>
              </a:rPr>
              <a:t>, e.g., [2, 4].</a:t>
            </a:r>
            <a:endParaRPr lang="en-US" altLang="zh-CN" sz="2600" dirty="0">
              <a:latin typeface="+mn-ea"/>
              <a:ea typeface="+mn-ea"/>
            </a:endParaRPr>
          </a:p>
        </p:txBody>
      </p:sp>
      <p:sp>
        <p:nvSpPr>
          <p:cNvPr id="62468"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8" charset="0"/>
              <a:buNone/>
            </a:pPr>
            <a:endParaRPr lang="de-DE" altLang="zh-CN" dirty="0">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513643E5-EABE-4F69-812A-E2AC384A0872}" type="slidenum">
              <a:rPr lang="en-US" altLang="zh-CN" sz="1200">
                <a:solidFill>
                  <a:srgbClr val="898989"/>
                </a:solidFill>
                <a:latin typeface="Calibri" pitchFamily="34"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6</a:t>
            </a:fld>
            <a:endParaRPr lang="en-US" altLang="zh-CN" sz="1200" dirty="0">
              <a:solidFill>
                <a:srgbClr val="898989"/>
              </a:solidFill>
              <a:latin typeface="Calibri" pitchFamily="34" charset="0"/>
              <a:ea typeface="黑体" pitchFamily="49" charset="-122"/>
            </a:endParaRPr>
          </a:p>
        </p:txBody>
      </p:sp>
      <p:sp>
        <p:nvSpPr>
          <p:cNvPr id="84995" name="Text Box 2"/>
          <p:cNvSpPr txBox="1">
            <a:spLocks noChangeArrowheads="1"/>
          </p:cNvSpPr>
          <p:nvPr/>
        </p:nvSpPr>
        <p:spPr bwMode="auto">
          <a:xfrm>
            <a:off x="500062" y="142852"/>
            <a:ext cx="8643938" cy="1403350"/>
          </a:xfrm>
          <a:prstGeom prst="rect">
            <a:avLst/>
          </a:prstGeom>
          <a:noFill/>
          <a:ln w="9525">
            <a:noFill/>
            <a:round/>
            <a:headEnd/>
            <a:tailEnd/>
          </a:ln>
        </p:spPr>
        <p:txBody>
          <a:bodyPr anchor="b"/>
          <a:lstStyle/>
          <a:p>
            <a:pPr algn="l"/>
            <a:r>
              <a:rPr lang="zh-CN" altLang="de-DE" sz="4800" dirty="0">
                <a:latin typeface="+mj-ea"/>
                <a:ea typeface="+mj-ea"/>
              </a:rPr>
              <a:t>二</a:t>
            </a:r>
            <a:r>
              <a:rPr lang="zh-CN" altLang="de-DE" sz="4800" dirty="0" smtClean="0">
                <a:latin typeface="+mj-ea"/>
                <a:ea typeface="+mj-ea"/>
              </a:rPr>
              <a:t>叉</a:t>
            </a:r>
            <a:r>
              <a:rPr lang="zh-CN" altLang="en-US" sz="4800" dirty="0" smtClean="0">
                <a:latin typeface="+mj-ea"/>
                <a:ea typeface="+mj-ea"/>
              </a:rPr>
              <a:t>搜索</a:t>
            </a:r>
            <a:r>
              <a:rPr lang="zh-CN" altLang="de-DE" sz="4800" dirty="0" smtClean="0">
                <a:latin typeface="+mj-ea"/>
                <a:ea typeface="+mj-ea"/>
              </a:rPr>
              <a:t>树</a:t>
            </a:r>
            <a:r>
              <a:rPr lang="zh-CN" altLang="en-US" sz="4800" dirty="0" smtClean="0">
                <a:latin typeface="+mj-ea"/>
                <a:ea typeface="+mj-ea"/>
              </a:rPr>
              <a:t>示例</a:t>
            </a:r>
            <a:endParaRPr lang="zh-CN" altLang="en-US" sz="4800" dirty="0">
              <a:latin typeface="+mj-ea"/>
              <a:ea typeface="+mj-ea"/>
            </a:endParaRPr>
          </a:p>
        </p:txBody>
      </p:sp>
      <p:sp>
        <p:nvSpPr>
          <p:cNvPr id="84996" name="Text Box 3"/>
          <p:cNvSpPr txBox="1">
            <a:spLocks noChangeArrowheads="1"/>
          </p:cNvSpPr>
          <p:nvPr/>
        </p:nvSpPr>
        <p:spPr bwMode="auto">
          <a:xfrm>
            <a:off x="214313" y="1643063"/>
            <a:ext cx="8572500" cy="2643187"/>
          </a:xfrm>
          <a:prstGeom prst="rect">
            <a:avLst/>
          </a:prstGeom>
          <a:noFill/>
          <a:ln w="9525">
            <a:noFill/>
            <a:round/>
            <a:headEnd/>
            <a:tailEnd/>
          </a:ln>
        </p:spPr>
        <p:txBody>
          <a:bodyPr/>
          <a:lstStyle/>
          <a:p>
            <a:pPr lvl="1">
              <a:spcBef>
                <a:spcPts val="700"/>
              </a:spcBef>
              <a:buClr>
                <a:srgbClr val="336699"/>
              </a:buClr>
              <a:buFont typeface="Wingdings" pitchFamily="2" charset="2"/>
              <a:buChar char="§"/>
              <a:defRPr/>
            </a:pPr>
            <a:endParaRPr lang="en-US" sz="4800" dirty="0">
              <a:solidFill>
                <a:schemeClr val="tx1"/>
              </a:solidFill>
              <a:latin typeface="+mj-lt"/>
              <a:ea typeface="黑体" pitchFamily="49" charset="-122"/>
            </a:endParaRPr>
          </a:p>
        </p:txBody>
      </p:sp>
      <p:sp>
        <p:nvSpPr>
          <p:cNvPr id="64516"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8" charset="0"/>
              <a:buNone/>
            </a:pPr>
            <a:endParaRPr lang="de-DE" altLang="zh-CN" dirty="0">
              <a:ea typeface="黑体" pitchFamily="49" charset="-122"/>
            </a:endParaRPr>
          </a:p>
        </p:txBody>
      </p:sp>
      <p:pic>
        <p:nvPicPr>
          <p:cNvPr id="64518" name="Picture 7" descr="320.png"/>
          <p:cNvPicPr>
            <a:picLocks noChangeAspect="1"/>
          </p:cNvPicPr>
          <p:nvPr/>
        </p:nvPicPr>
        <p:blipFill>
          <a:blip r:embed="rId3" cstate="print"/>
          <a:srcRect/>
          <a:stretch>
            <a:fillRect/>
          </a:stretch>
        </p:blipFill>
        <p:spPr bwMode="auto">
          <a:xfrm>
            <a:off x="1142976" y="1785926"/>
            <a:ext cx="6786584" cy="4131406"/>
          </a:xfrm>
          <a:prstGeom prst="rect">
            <a:avLst/>
          </a:prstGeom>
          <a:noFill/>
          <a:ln w="9525">
            <a:noFill/>
            <a:miter lim="800000"/>
            <a:headEnd/>
            <a:tailEnd/>
          </a:ln>
        </p:spPr>
      </p:pic>
      <p:sp>
        <p:nvSpPr>
          <p:cNvPr id="8" name="TextBox 7"/>
          <p:cNvSpPr txBox="1"/>
          <p:nvPr/>
        </p:nvSpPr>
        <p:spPr>
          <a:xfrm>
            <a:off x="1857356" y="6000768"/>
            <a:ext cx="5500726" cy="400110"/>
          </a:xfrm>
          <a:prstGeom prst="rect">
            <a:avLst/>
          </a:prstGeom>
          <a:noFill/>
        </p:spPr>
        <p:txBody>
          <a:bodyPr wrap="square" rtlCol="0">
            <a:spAutoFit/>
          </a:bodyPr>
          <a:lstStyle/>
          <a:p>
            <a:r>
              <a:rPr lang="zh-CN" altLang="en-US" sz="2000" b="1" dirty="0" smtClean="0">
                <a:solidFill>
                  <a:srgbClr val="C00000"/>
                </a:solidFill>
              </a:rPr>
              <a:t>平衡性，字符集有预定的排序方式</a:t>
            </a:r>
            <a:endParaRPr lang="zh-CN" altLang="en-US" sz="2000" b="1" dirty="0">
              <a:solidFill>
                <a:srgbClr val="C0000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FC89080D-EA9F-46EF-B643-8E7FD2B413BF}" type="slidenum">
              <a:rPr lang="en-US" altLang="zh-CN" sz="1200">
                <a:solidFill>
                  <a:srgbClr val="898989"/>
                </a:solidFill>
                <a:latin typeface="Calibri" pitchFamily="34"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7</a:t>
            </a:fld>
            <a:endParaRPr lang="en-US" altLang="zh-CN" sz="1200" dirty="0">
              <a:solidFill>
                <a:srgbClr val="898989"/>
              </a:solidFill>
              <a:latin typeface="Calibri" pitchFamily="34" charset="0"/>
              <a:ea typeface="黑体" pitchFamily="49" charset="-122"/>
            </a:endParaRPr>
          </a:p>
        </p:txBody>
      </p:sp>
      <p:sp>
        <p:nvSpPr>
          <p:cNvPr id="84995" name="Text Box 2"/>
          <p:cNvSpPr txBox="1">
            <a:spLocks noChangeArrowheads="1"/>
          </p:cNvSpPr>
          <p:nvPr/>
        </p:nvSpPr>
        <p:spPr bwMode="auto">
          <a:xfrm>
            <a:off x="567157" y="184558"/>
            <a:ext cx="8643938" cy="1403350"/>
          </a:xfrm>
          <a:prstGeom prst="rect">
            <a:avLst/>
          </a:prstGeom>
          <a:noFill/>
          <a:ln w="9525">
            <a:noFill/>
            <a:round/>
            <a:headEnd/>
            <a:tailEnd/>
          </a:ln>
        </p:spPr>
        <p:txBody>
          <a:bodyPr anchor="b"/>
          <a:lstStyle/>
          <a:p>
            <a:pPr algn="l"/>
            <a:r>
              <a:rPr lang="de-DE" altLang="zh-CN" sz="4400" dirty="0">
                <a:solidFill>
                  <a:schemeClr val="tx1"/>
                </a:solidFill>
                <a:latin typeface="+mj-ea"/>
                <a:ea typeface="+mj-ea"/>
              </a:rPr>
              <a:t>B-</a:t>
            </a:r>
            <a:r>
              <a:rPr lang="zh-CN" altLang="de-DE" sz="4800" dirty="0" smtClean="0">
                <a:solidFill>
                  <a:schemeClr val="tx1"/>
                </a:solidFill>
                <a:latin typeface="+mj-ea"/>
                <a:ea typeface="+mj-ea"/>
              </a:rPr>
              <a:t>树</a:t>
            </a:r>
            <a:r>
              <a:rPr lang="zh-CN" altLang="en-US" sz="4800" dirty="0" smtClean="0">
                <a:solidFill>
                  <a:schemeClr val="tx1"/>
                </a:solidFill>
                <a:latin typeface="+mj-ea"/>
                <a:ea typeface="+mj-ea"/>
              </a:rPr>
              <a:t>示例</a:t>
            </a:r>
            <a:endParaRPr lang="zh-CN" altLang="en-US" sz="4800" dirty="0">
              <a:solidFill>
                <a:schemeClr val="tx1"/>
              </a:solidFill>
              <a:latin typeface="+mj-ea"/>
              <a:ea typeface="+mj-ea"/>
            </a:endParaRPr>
          </a:p>
        </p:txBody>
      </p:sp>
      <p:sp>
        <p:nvSpPr>
          <p:cNvPr id="84996" name="Text Box 3"/>
          <p:cNvSpPr txBox="1">
            <a:spLocks noChangeArrowheads="1"/>
          </p:cNvSpPr>
          <p:nvPr/>
        </p:nvSpPr>
        <p:spPr bwMode="auto">
          <a:xfrm>
            <a:off x="214313" y="1643063"/>
            <a:ext cx="8572500" cy="2643187"/>
          </a:xfrm>
          <a:prstGeom prst="rect">
            <a:avLst/>
          </a:prstGeom>
          <a:noFill/>
          <a:ln w="9525">
            <a:noFill/>
            <a:round/>
            <a:headEnd/>
            <a:tailEnd/>
          </a:ln>
        </p:spPr>
        <p:txBody>
          <a:bodyPr/>
          <a:lstStyle/>
          <a:p>
            <a:pPr lvl="1">
              <a:spcBef>
                <a:spcPts val="700"/>
              </a:spcBef>
              <a:buClr>
                <a:srgbClr val="336699"/>
              </a:buClr>
              <a:buFont typeface="Wingdings" pitchFamily="2" charset="2"/>
              <a:buChar char="§"/>
              <a:defRPr/>
            </a:pPr>
            <a:endParaRPr lang="en-US" sz="4800" dirty="0">
              <a:solidFill>
                <a:schemeClr val="tx1"/>
              </a:solidFill>
              <a:latin typeface="+mj-lt"/>
              <a:ea typeface="黑体" pitchFamily="49" charset="-122"/>
            </a:endParaRPr>
          </a:p>
        </p:txBody>
      </p:sp>
      <p:sp>
        <p:nvSpPr>
          <p:cNvPr id="66564"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8" charset="0"/>
              <a:buNone/>
            </a:pPr>
            <a:endParaRPr lang="de-DE" altLang="zh-CN" dirty="0">
              <a:ea typeface="黑体" pitchFamily="49" charset="-122"/>
            </a:endParaRPr>
          </a:p>
        </p:txBody>
      </p:sp>
      <p:pic>
        <p:nvPicPr>
          <p:cNvPr id="66566" name="Picture 8" descr="321.png"/>
          <p:cNvPicPr>
            <a:picLocks noChangeAspect="1"/>
          </p:cNvPicPr>
          <p:nvPr/>
        </p:nvPicPr>
        <p:blipFill>
          <a:blip r:embed="rId3" cstate="print"/>
          <a:srcRect/>
          <a:stretch>
            <a:fillRect/>
          </a:stretch>
        </p:blipFill>
        <p:spPr bwMode="auto">
          <a:xfrm>
            <a:off x="1071538" y="2357430"/>
            <a:ext cx="6907213" cy="2513012"/>
          </a:xfrm>
          <a:prstGeom prst="rect">
            <a:avLst/>
          </a:prstGeom>
          <a:noFill/>
          <a:ln w="9525">
            <a:noFill/>
            <a:miter lim="800000"/>
            <a:headEnd/>
            <a:tailEnd/>
          </a:ln>
        </p:spPr>
      </p:pic>
      <p:sp>
        <p:nvSpPr>
          <p:cNvPr id="8" name="TextBox 7"/>
          <p:cNvSpPr txBox="1"/>
          <p:nvPr/>
        </p:nvSpPr>
        <p:spPr>
          <a:xfrm>
            <a:off x="1500166" y="5286388"/>
            <a:ext cx="5500726" cy="461665"/>
          </a:xfrm>
          <a:prstGeom prst="rect">
            <a:avLst/>
          </a:prstGeom>
          <a:noFill/>
        </p:spPr>
        <p:txBody>
          <a:bodyPr wrap="square" rtlCol="0">
            <a:spAutoFit/>
          </a:bodyPr>
          <a:lstStyle/>
          <a:p>
            <a:r>
              <a:rPr lang="zh-CN" altLang="en-US" sz="2400" b="1" dirty="0" smtClean="0">
                <a:solidFill>
                  <a:srgbClr val="C00000"/>
                </a:solidFill>
              </a:rPr>
              <a:t>子节点数目在</a:t>
            </a:r>
            <a:r>
              <a:rPr lang="en-US" altLang="zh-CN" sz="2400" b="1" dirty="0" smtClean="0">
                <a:solidFill>
                  <a:srgbClr val="C00000"/>
                </a:solidFill>
              </a:rPr>
              <a:t>[2,4]</a:t>
            </a:r>
            <a:r>
              <a:rPr lang="zh-CN" altLang="en-US" sz="2400" b="1" dirty="0" smtClean="0">
                <a:solidFill>
                  <a:srgbClr val="C00000"/>
                </a:solidFill>
              </a:rPr>
              <a:t>区间</a:t>
            </a:r>
            <a:endParaRPr lang="zh-CN" altLang="en-US" sz="2400" b="1" dirty="0">
              <a:solidFill>
                <a:srgbClr val="C0000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9FC4D66D-172D-439E-BD57-3CB847A968F2}" type="slidenum">
              <a:rPr lang="en-US" altLang="zh-CN" sz="1200">
                <a:solidFill>
                  <a:srgbClr val="898989"/>
                </a:solidFill>
                <a:latin typeface="Calibri" pitchFamily="34"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8</a:t>
            </a:fld>
            <a:endParaRPr lang="en-US" altLang="zh-CN" sz="1200" dirty="0">
              <a:solidFill>
                <a:srgbClr val="898989"/>
              </a:solidFill>
              <a:latin typeface="Calibri" pitchFamily="34" charset="0"/>
              <a:ea typeface="黑体" pitchFamily="49" charset="-122"/>
            </a:endParaRPr>
          </a:p>
        </p:txBody>
      </p:sp>
      <p:sp>
        <p:nvSpPr>
          <p:cNvPr id="84995" name="Text Box 2"/>
          <p:cNvSpPr txBox="1">
            <a:spLocks noChangeArrowheads="1"/>
          </p:cNvSpPr>
          <p:nvPr/>
        </p:nvSpPr>
        <p:spPr bwMode="auto">
          <a:xfrm>
            <a:off x="558268" y="177613"/>
            <a:ext cx="8643938" cy="1403350"/>
          </a:xfrm>
          <a:prstGeom prst="rect">
            <a:avLst/>
          </a:prstGeom>
          <a:noFill/>
          <a:ln w="9525">
            <a:noFill/>
            <a:round/>
            <a:headEnd/>
            <a:tailEnd/>
          </a:ln>
        </p:spPr>
        <p:txBody>
          <a:bodyPr anchor="b"/>
          <a:lstStyle/>
          <a:p>
            <a:pPr algn="l"/>
            <a:r>
              <a:rPr lang="zh-CN" altLang="en-US" sz="4800" dirty="0">
                <a:latin typeface="+mj-ea"/>
                <a:ea typeface="+mj-ea"/>
              </a:rPr>
              <a:t>通配</a:t>
            </a:r>
            <a:r>
              <a:rPr lang="zh-CN" altLang="en-US" sz="4800" dirty="0" smtClean="0">
                <a:latin typeface="+mj-ea"/>
                <a:ea typeface="+mj-ea"/>
              </a:rPr>
              <a:t>查询</a:t>
            </a:r>
            <a:endParaRPr lang="zh-CN" altLang="en-US" sz="4800" dirty="0">
              <a:latin typeface="+mj-ea"/>
              <a:ea typeface="+mj-ea"/>
            </a:endParaRPr>
          </a:p>
        </p:txBody>
      </p:sp>
      <p:sp>
        <p:nvSpPr>
          <p:cNvPr id="84996" name="Text Box 3"/>
          <p:cNvSpPr txBox="1">
            <a:spLocks noChangeArrowheads="1"/>
          </p:cNvSpPr>
          <p:nvPr/>
        </p:nvSpPr>
        <p:spPr bwMode="auto">
          <a:xfrm>
            <a:off x="182651" y="1768861"/>
            <a:ext cx="8461316" cy="4237038"/>
          </a:xfrm>
          <a:prstGeom prst="rect">
            <a:avLst/>
          </a:prstGeom>
          <a:noFill/>
          <a:ln w="9525">
            <a:noFill/>
            <a:round/>
            <a:headEnd/>
            <a:tailEnd/>
          </a:ln>
        </p:spPr>
        <p:txBody>
          <a:bodyPr/>
          <a:lstStyle/>
          <a:p>
            <a:pPr marL="806450" lvl="1" indent="-450850" algn="l">
              <a:spcBef>
                <a:spcPts val="700"/>
              </a:spcBef>
              <a:buClr>
                <a:srgbClr val="C00000"/>
              </a:buClr>
              <a:buFont typeface="Wingdings" pitchFamily="2" charset="2"/>
              <a:buChar char="o"/>
            </a:pPr>
            <a:r>
              <a:rPr lang="zh-CN" altLang="en-US" sz="2800" b="1" dirty="0" smtClean="0">
                <a:solidFill>
                  <a:srgbClr val="C00000"/>
                </a:solidFill>
                <a:latin typeface="+mn-ea"/>
                <a:ea typeface="+mn-ea"/>
              </a:rPr>
              <a:t>通配查询：</a:t>
            </a:r>
            <a:r>
              <a:rPr lang="zh-CN" altLang="en-US" sz="2600" dirty="0" smtClean="0">
                <a:latin typeface="+mn-ea"/>
                <a:ea typeface="+mn-ea"/>
              </a:rPr>
              <a:t>指词项中带有</a:t>
            </a:r>
            <a:r>
              <a:rPr lang="zh-CN" altLang="en-US" sz="2600" dirty="0" smtClean="0">
                <a:solidFill>
                  <a:schemeClr val="tx1"/>
                </a:solidFill>
                <a:latin typeface="+mn-ea"/>
                <a:ea typeface="+mn-ea"/>
              </a:rPr>
              <a:t>通配符“*”的查询</a:t>
            </a:r>
            <a:endParaRPr lang="en-US" altLang="zh-CN" sz="2600" dirty="0" smtClean="0">
              <a:solidFill>
                <a:schemeClr val="tx1"/>
              </a:solidFill>
              <a:latin typeface="+mn-ea"/>
              <a:ea typeface="+mn-ea"/>
            </a:endParaRPr>
          </a:p>
          <a:p>
            <a:pPr marL="806450" lvl="1" indent="-450850" algn="l">
              <a:spcBef>
                <a:spcPts val="1200"/>
              </a:spcBef>
              <a:buClr>
                <a:srgbClr val="C00000"/>
              </a:buClr>
              <a:buFont typeface="Wingdings" pitchFamily="2" charset="2"/>
              <a:buChar char="o"/>
            </a:pPr>
            <a:r>
              <a:rPr lang="zh-CN" altLang="en-US" sz="2800" b="1" dirty="0" smtClean="0">
                <a:solidFill>
                  <a:srgbClr val="C00000"/>
                </a:solidFill>
                <a:latin typeface="+mn-ea"/>
                <a:ea typeface="+mn-ea"/>
              </a:rPr>
              <a:t>分类：</a:t>
            </a:r>
            <a:endParaRPr lang="en-US" altLang="zh-CN" sz="2400" b="1" dirty="0" smtClean="0">
              <a:solidFill>
                <a:srgbClr val="C00000"/>
              </a:solidFill>
              <a:latin typeface="+mn-ea"/>
              <a:ea typeface="+mn-ea"/>
            </a:endParaRPr>
          </a:p>
          <a:p>
            <a:pPr lvl="2" algn="l">
              <a:spcBef>
                <a:spcPts val="700"/>
              </a:spcBef>
              <a:buClr>
                <a:srgbClr val="C00000"/>
              </a:buClr>
              <a:buFont typeface="Wingdings" pitchFamily="2" charset="2"/>
              <a:buChar char="n"/>
            </a:pPr>
            <a:r>
              <a:rPr lang="zh-CN" altLang="en-US" sz="2000" dirty="0" smtClean="0">
                <a:latin typeface="+mn-ea"/>
                <a:ea typeface="+mn-ea"/>
              </a:rPr>
              <a:t>  尾通配符查询</a:t>
            </a:r>
            <a:r>
              <a:rPr lang="en-US" altLang="zh-CN" sz="2000" dirty="0" smtClean="0">
                <a:latin typeface="+mn-ea"/>
                <a:ea typeface="+mn-ea"/>
              </a:rPr>
              <a:t> </a:t>
            </a:r>
            <a:r>
              <a:rPr lang="en-US" altLang="zh-CN" sz="2000" dirty="0" err="1" smtClean="0">
                <a:solidFill>
                  <a:srgbClr val="1717B7"/>
                </a:solidFill>
                <a:latin typeface="+mn-ea"/>
                <a:ea typeface="+mn-ea"/>
              </a:rPr>
              <a:t>mon</a:t>
            </a:r>
            <a:r>
              <a:rPr lang="en-US" altLang="zh-CN" sz="2000" dirty="0" smtClean="0">
                <a:solidFill>
                  <a:srgbClr val="1717B7"/>
                </a:solidFill>
                <a:latin typeface="+mn-ea"/>
                <a:ea typeface="+mn-ea"/>
              </a:rPr>
              <a:t>* :</a:t>
            </a:r>
            <a:r>
              <a:rPr lang="zh-CN" altLang="en-US" sz="2000" dirty="0" smtClean="0">
                <a:latin typeface="+mn-ea"/>
                <a:ea typeface="+mn-ea"/>
              </a:rPr>
              <a:t>找出所有包含以 </a:t>
            </a:r>
            <a:r>
              <a:rPr lang="en-US" altLang="zh-CN" sz="2000" dirty="0" err="1" smtClean="0">
                <a:latin typeface="+mn-ea"/>
                <a:ea typeface="+mn-ea"/>
              </a:rPr>
              <a:t>mon</a:t>
            </a:r>
            <a:r>
              <a:rPr lang="zh-CN" altLang="en-US" sz="2000" dirty="0" smtClean="0">
                <a:latin typeface="+mn-ea"/>
                <a:ea typeface="+mn-ea"/>
              </a:rPr>
              <a:t>开头的词项的文档</a:t>
            </a:r>
            <a:endParaRPr lang="en-US" altLang="zh-CN" sz="2000" dirty="0" smtClean="0">
              <a:latin typeface="+mn-ea"/>
              <a:ea typeface="+mn-ea"/>
            </a:endParaRPr>
          </a:p>
          <a:p>
            <a:pPr lvl="2" algn="l">
              <a:spcBef>
                <a:spcPts val="700"/>
              </a:spcBef>
              <a:buClr>
                <a:srgbClr val="C00000"/>
              </a:buClr>
              <a:buFont typeface="Wingdings" pitchFamily="2" charset="2"/>
              <a:buChar char="n"/>
            </a:pPr>
            <a:r>
              <a:rPr lang="zh-CN" altLang="en-US" sz="2000" dirty="0" smtClean="0">
                <a:latin typeface="+mn-ea"/>
                <a:ea typeface="+mn-ea"/>
              </a:rPr>
              <a:t>  首通配符</a:t>
            </a:r>
            <a:r>
              <a:rPr lang="zh-CN" altLang="en-US" sz="2000" dirty="0" smtClean="0">
                <a:solidFill>
                  <a:schemeClr val="tx1"/>
                </a:solidFill>
                <a:latin typeface="+mn-ea"/>
                <a:ea typeface="+mn-ea"/>
              </a:rPr>
              <a:t>查询</a:t>
            </a:r>
            <a:r>
              <a:rPr lang="en-US" altLang="zh-CN" sz="2000" dirty="0" smtClean="0">
                <a:latin typeface="+mn-ea"/>
                <a:ea typeface="+mn-ea"/>
              </a:rPr>
              <a:t> *</a:t>
            </a:r>
            <a:r>
              <a:rPr lang="en-US" altLang="zh-CN" sz="2000" dirty="0" err="1" smtClean="0">
                <a:solidFill>
                  <a:srgbClr val="1717B7"/>
                </a:solidFill>
                <a:latin typeface="+mn-ea"/>
                <a:ea typeface="+mn-ea"/>
              </a:rPr>
              <a:t>mon</a:t>
            </a:r>
            <a:r>
              <a:rPr lang="en-US" altLang="zh-CN" sz="2000" dirty="0" smtClean="0">
                <a:solidFill>
                  <a:srgbClr val="1717B7"/>
                </a:solidFill>
                <a:latin typeface="+mn-ea"/>
                <a:ea typeface="+mn-ea"/>
              </a:rPr>
              <a:t>: </a:t>
            </a:r>
            <a:r>
              <a:rPr lang="zh-CN" altLang="en-US" sz="2000" dirty="0" smtClean="0">
                <a:latin typeface="+mn-ea"/>
                <a:ea typeface="+mn-ea"/>
              </a:rPr>
              <a:t>找出所有包含以</a:t>
            </a:r>
            <a:r>
              <a:rPr lang="en-US" altLang="zh-CN" sz="2000" i="1" dirty="0" err="1" smtClean="0">
                <a:latin typeface="+mn-ea"/>
                <a:ea typeface="+mn-ea"/>
              </a:rPr>
              <a:t>mon</a:t>
            </a:r>
            <a:r>
              <a:rPr lang="zh-CN" altLang="en-US" sz="2000" dirty="0" smtClean="0">
                <a:latin typeface="+mn-ea"/>
                <a:ea typeface="+mn-ea"/>
              </a:rPr>
              <a:t>结尾的词项的文档</a:t>
            </a:r>
            <a:endParaRPr lang="en-US" altLang="zh-CN" sz="2000" dirty="0" smtClean="0">
              <a:solidFill>
                <a:schemeClr val="tx1"/>
              </a:solidFill>
              <a:latin typeface="+mn-ea"/>
              <a:ea typeface="+mn-ea"/>
            </a:endParaRPr>
          </a:p>
          <a:p>
            <a:pPr marL="1258888" lvl="2" indent="-344488" algn="l">
              <a:spcBef>
                <a:spcPts val="700"/>
              </a:spcBef>
              <a:buClr>
                <a:srgbClr val="C00000"/>
              </a:buClr>
              <a:buFont typeface="Wingdings" pitchFamily="2" charset="2"/>
              <a:buChar char="n"/>
            </a:pPr>
            <a:r>
              <a:rPr lang="zh-CN" altLang="en-US" sz="2000" dirty="0" smtClean="0">
                <a:latin typeface="+mn-ea"/>
                <a:ea typeface="+mn-ea"/>
              </a:rPr>
              <a:t>中间通配符查询</a:t>
            </a:r>
            <a:r>
              <a:rPr lang="en-US" altLang="zh-CN" sz="2000" dirty="0" smtClean="0">
                <a:latin typeface="+mn-ea"/>
                <a:ea typeface="+mn-ea"/>
              </a:rPr>
              <a:t> </a:t>
            </a:r>
            <a:r>
              <a:rPr lang="de-DE" altLang="zh-CN" sz="2000" dirty="0" smtClean="0">
                <a:solidFill>
                  <a:srgbClr val="1717B7"/>
                </a:solidFill>
                <a:latin typeface="+mn-ea"/>
                <a:ea typeface="+mn-ea"/>
              </a:rPr>
              <a:t>m*nchen</a:t>
            </a:r>
            <a:r>
              <a:rPr lang="zh-CN" altLang="en-US" sz="2000" dirty="0" smtClean="0">
                <a:solidFill>
                  <a:srgbClr val="1717B7"/>
                </a:solidFill>
                <a:latin typeface="+mn-ea"/>
                <a:ea typeface="+mn-ea"/>
              </a:rPr>
              <a:t>：</a:t>
            </a:r>
            <a:r>
              <a:rPr lang="zh-CN" altLang="en-US" sz="2000" dirty="0" smtClean="0">
                <a:latin typeface="+mn-ea"/>
                <a:ea typeface="+mn-ea"/>
              </a:rPr>
              <a:t>找出所有包含以</a:t>
            </a:r>
            <a:r>
              <a:rPr lang="en-US" altLang="zh-CN" sz="2000" dirty="0" smtClean="0">
                <a:latin typeface="+mn-ea"/>
                <a:ea typeface="+mn-ea"/>
              </a:rPr>
              <a:t>m</a:t>
            </a:r>
            <a:r>
              <a:rPr lang="zh-CN" altLang="en-US" sz="2000" dirty="0" smtClean="0">
                <a:latin typeface="+mn-ea"/>
                <a:ea typeface="+mn-ea"/>
              </a:rPr>
              <a:t>开头并以</a:t>
            </a:r>
            <a:r>
              <a:rPr lang="en-US" altLang="zh-CN" sz="2000" dirty="0" err="1" smtClean="0">
                <a:latin typeface="+mn-ea"/>
                <a:ea typeface="+mn-ea"/>
              </a:rPr>
              <a:t>nchen</a:t>
            </a:r>
            <a:r>
              <a:rPr lang="zh-CN" altLang="en-US" sz="2000" dirty="0" smtClean="0">
                <a:latin typeface="+mn-ea"/>
                <a:ea typeface="+mn-ea"/>
              </a:rPr>
              <a:t>结尾的词项的文档</a:t>
            </a:r>
            <a:endParaRPr lang="en-US" altLang="zh-CN" sz="2000" dirty="0" smtClean="0">
              <a:latin typeface="+mn-ea"/>
              <a:ea typeface="+mn-ea"/>
            </a:endParaRPr>
          </a:p>
          <a:p>
            <a:pPr marL="806450" lvl="1" indent="-450850" algn="l">
              <a:spcBef>
                <a:spcPts val="1200"/>
              </a:spcBef>
              <a:buClr>
                <a:srgbClr val="C00000"/>
              </a:buClr>
              <a:buFont typeface="Wingdings" pitchFamily="2" charset="2"/>
              <a:buChar char="o"/>
            </a:pPr>
            <a:r>
              <a:rPr lang="zh-CN" altLang="en-US" sz="2800" b="1" dirty="0" smtClean="0">
                <a:solidFill>
                  <a:srgbClr val="C00000"/>
                </a:solidFill>
                <a:latin typeface="+mn-ea"/>
                <a:ea typeface="+mn-ea"/>
              </a:rPr>
              <a:t>作用</a:t>
            </a:r>
            <a:r>
              <a:rPr lang="en-US" altLang="zh-CN" sz="2800" b="1" dirty="0" smtClean="0">
                <a:solidFill>
                  <a:srgbClr val="C00000"/>
                </a:solidFill>
                <a:latin typeface="+mn-ea"/>
                <a:ea typeface="+mn-ea"/>
              </a:rPr>
              <a:t>: </a:t>
            </a:r>
            <a:r>
              <a:rPr lang="zh-CN" altLang="en-US" sz="2600" dirty="0" smtClean="0">
                <a:latin typeface="+mn-ea"/>
                <a:ea typeface="+mn-ea"/>
              </a:rPr>
              <a:t>满足用户的以下需求</a:t>
            </a:r>
            <a:endParaRPr lang="en-US" altLang="zh-CN" sz="2600" dirty="0" smtClean="0">
              <a:latin typeface="+mn-ea"/>
              <a:ea typeface="+mn-ea"/>
            </a:endParaRPr>
          </a:p>
          <a:p>
            <a:pPr marL="1258888" lvl="2" indent="-344488" algn="l">
              <a:spcBef>
                <a:spcPts val="700"/>
              </a:spcBef>
              <a:buClr>
                <a:srgbClr val="C00000"/>
              </a:buClr>
              <a:buFont typeface="Wingdings" pitchFamily="2" charset="2"/>
              <a:buChar char="n"/>
            </a:pPr>
            <a:r>
              <a:rPr lang="zh-CN" altLang="en-US" sz="2200" dirty="0" smtClean="0">
                <a:latin typeface="+mn-ea"/>
                <a:ea typeface="+mn-ea"/>
              </a:rPr>
              <a:t>用户需要进行拼写不确定的查询</a:t>
            </a:r>
            <a:endParaRPr lang="en-US" altLang="zh-CN" sz="2200" dirty="0" smtClean="0">
              <a:latin typeface="+mn-ea"/>
              <a:ea typeface="+mn-ea"/>
            </a:endParaRPr>
          </a:p>
          <a:p>
            <a:pPr marL="1258888" lvl="2" indent="-344488" algn="l">
              <a:spcBef>
                <a:spcPts val="700"/>
              </a:spcBef>
              <a:buClr>
                <a:srgbClr val="C00000"/>
              </a:buClr>
              <a:buFont typeface="Wingdings" pitchFamily="2" charset="2"/>
              <a:buChar char="n"/>
            </a:pPr>
            <a:r>
              <a:rPr lang="zh-CN" altLang="en-US" sz="2200" dirty="0" smtClean="0">
                <a:latin typeface="+mn-ea"/>
                <a:ea typeface="+mn-ea"/>
              </a:rPr>
              <a:t>用户需要查找某个查询词项的所有变形</a:t>
            </a:r>
          </a:p>
        </p:txBody>
      </p:sp>
      <p:sp>
        <p:nvSpPr>
          <p:cNvPr id="69636"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8" charset="0"/>
              <a:buNone/>
            </a:pPr>
            <a:endParaRPr lang="de-DE" altLang="zh-CN" dirty="0">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9FC4D66D-172D-439E-BD57-3CB847A968F2}" type="slidenum">
              <a:rPr lang="en-US" altLang="zh-CN" sz="1200">
                <a:solidFill>
                  <a:srgbClr val="898989"/>
                </a:solidFill>
                <a:latin typeface="Calibri" pitchFamily="34" charset="0"/>
                <a:ea typeface="黑体" pitchFamily="49" charset="-122"/>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9</a:t>
            </a:fld>
            <a:endParaRPr lang="en-US" altLang="zh-CN" sz="1200" dirty="0">
              <a:solidFill>
                <a:srgbClr val="898989"/>
              </a:solidFill>
              <a:latin typeface="Calibri" pitchFamily="34" charset="0"/>
              <a:ea typeface="黑体" pitchFamily="49" charset="-122"/>
            </a:endParaRPr>
          </a:p>
        </p:txBody>
      </p:sp>
      <p:sp>
        <p:nvSpPr>
          <p:cNvPr id="84995" name="Text Box 2"/>
          <p:cNvSpPr txBox="1">
            <a:spLocks noChangeArrowheads="1"/>
          </p:cNvSpPr>
          <p:nvPr/>
        </p:nvSpPr>
        <p:spPr bwMode="auto">
          <a:xfrm>
            <a:off x="596116" y="193429"/>
            <a:ext cx="8643938" cy="1403350"/>
          </a:xfrm>
          <a:prstGeom prst="rect">
            <a:avLst/>
          </a:prstGeom>
          <a:noFill/>
          <a:ln w="9525">
            <a:noFill/>
            <a:round/>
            <a:headEnd/>
            <a:tailEnd/>
          </a:ln>
        </p:spPr>
        <p:txBody>
          <a:bodyPr anchor="b"/>
          <a:lstStyle/>
          <a:p>
            <a:pPr algn="l"/>
            <a:r>
              <a:rPr lang="zh-CN" altLang="en-US" sz="4800" dirty="0">
                <a:latin typeface="+mj-ea"/>
                <a:ea typeface="+mj-ea"/>
              </a:rPr>
              <a:t>通配</a:t>
            </a:r>
            <a:r>
              <a:rPr lang="zh-CN" altLang="en-US" sz="4800" dirty="0" smtClean="0">
                <a:latin typeface="+mj-ea"/>
                <a:ea typeface="+mj-ea"/>
              </a:rPr>
              <a:t>查询的处理</a:t>
            </a:r>
            <a:endParaRPr lang="zh-CN" altLang="en-US" sz="4800" dirty="0">
              <a:latin typeface="+mj-ea"/>
              <a:ea typeface="+mj-ea"/>
            </a:endParaRPr>
          </a:p>
        </p:txBody>
      </p:sp>
      <p:sp>
        <p:nvSpPr>
          <p:cNvPr id="84996" name="Text Box 3"/>
          <p:cNvSpPr txBox="1">
            <a:spLocks noChangeArrowheads="1"/>
          </p:cNvSpPr>
          <p:nvPr/>
        </p:nvSpPr>
        <p:spPr bwMode="auto">
          <a:xfrm>
            <a:off x="76169" y="1771638"/>
            <a:ext cx="8639235" cy="4237038"/>
          </a:xfrm>
          <a:prstGeom prst="rect">
            <a:avLst/>
          </a:prstGeom>
          <a:noFill/>
          <a:ln w="9525">
            <a:noFill/>
            <a:round/>
            <a:headEnd/>
            <a:tailEnd/>
          </a:ln>
        </p:spPr>
        <p:txBody>
          <a:bodyPr/>
          <a:lstStyle/>
          <a:p>
            <a:pPr marL="892175" lvl="1" indent="-434975" algn="l">
              <a:spcBef>
                <a:spcPts val="700"/>
              </a:spcBef>
              <a:buClr>
                <a:srgbClr val="C00000"/>
              </a:buClr>
              <a:buFont typeface="Wingdings" pitchFamily="2" charset="2"/>
              <a:buChar char="o"/>
            </a:pPr>
            <a:r>
              <a:rPr lang="zh-CN" altLang="en-US" sz="2800" b="1" dirty="0" smtClean="0">
                <a:solidFill>
                  <a:srgbClr val="C00000"/>
                </a:solidFill>
                <a:latin typeface="+mn-ea"/>
                <a:ea typeface="+mn-ea"/>
              </a:rPr>
              <a:t>处理方法</a:t>
            </a:r>
            <a:r>
              <a:rPr lang="en-US" altLang="zh-CN" sz="2800" b="1" dirty="0" smtClean="0">
                <a:solidFill>
                  <a:srgbClr val="C00000"/>
                </a:solidFill>
                <a:latin typeface="+mn-ea"/>
                <a:ea typeface="+mn-ea"/>
              </a:rPr>
              <a:t>:</a:t>
            </a:r>
            <a:endParaRPr lang="zh-CN" altLang="en-US" sz="2800" b="1" dirty="0">
              <a:solidFill>
                <a:srgbClr val="C00000"/>
              </a:solidFill>
              <a:latin typeface="+mn-ea"/>
              <a:ea typeface="+mn-ea"/>
            </a:endParaRPr>
          </a:p>
          <a:p>
            <a:pPr marL="1258888" lvl="2" indent="-344488" algn="l">
              <a:spcBef>
                <a:spcPts val="1200"/>
              </a:spcBef>
              <a:buClr>
                <a:srgbClr val="C00000"/>
              </a:buClr>
              <a:buFont typeface="Wingdings" pitchFamily="2" charset="2"/>
              <a:buChar char="n"/>
            </a:pPr>
            <a:r>
              <a:rPr lang="en-US" altLang="zh-CN" sz="2400" dirty="0" err="1" smtClean="0">
                <a:solidFill>
                  <a:srgbClr val="1717B7"/>
                </a:solidFill>
                <a:latin typeface="+mn-ea"/>
                <a:ea typeface="+mn-ea"/>
              </a:rPr>
              <a:t>mon</a:t>
            </a:r>
            <a:r>
              <a:rPr lang="en-US" altLang="zh-CN" sz="2400" dirty="0" smtClean="0">
                <a:solidFill>
                  <a:srgbClr val="1717B7"/>
                </a:solidFill>
                <a:latin typeface="+mn-ea"/>
                <a:ea typeface="+mn-ea"/>
              </a:rPr>
              <a:t>*</a:t>
            </a:r>
            <a:r>
              <a:rPr lang="zh-CN" altLang="en-US" sz="2400" dirty="0" smtClean="0">
                <a:solidFill>
                  <a:srgbClr val="1717B7"/>
                </a:solidFill>
                <a:latin typeface="+mn-ea"/>
                <a:ea typeface="+mn-ea"/>
              </a:rPr>
              <a:t>：</a:t>
            </a:r>
            <a:r>
              <a:rPr lang="zh-CN" altLang="en-US" sz="2400" dirty="0" err="1" smtClean="0">
                <a:latin typeface="+mn-ea"/>
                <a:ea typeface="+mn-ea"/>
              </a:rPr>
              <a:t>采用</a:t>
            </a:r>
            <a:r>
              <a:rPr lang="en-US" altLang="zh-CN" sz="2400" dirty="0" err="1" smtClean="0">
                <a:latin typeface="+mn-ea"/>
                <a:ea typeface="+mn-ea"/>
              </a:rPr>
              <a:t>B-</a:t>
            </a:r>
            <a:r>
              <a:rPr lang="zh-CN" altLang="en-US" sz="2400" dirty="0" err="1" smtClean="0">
                <a:latin typeface="+mn-ea"/>
                <a:ea typeface="+mn-ea"/>
              </a:rPr>
              <a:t>树词典结构，搜索区间</a:t>
            </a:r>
            <a:r>
              <a:rPr lang="de-DE" altLang="zh-CN" sz="2400" dirty="0" err="1" smtClean="0">
                <a:latin typeface="+mn-ea"/>
                <a:ea typeface="+mn-ea"/>
              </a:rPr>
              <a:t>mon ≤ t &lt; moo</a:t>
            </a:r>
            <a:r>
              <a:rPr lang="zh-CN" altLang="de-DE" sz="2400" dirty="0" err="1" smtClean="0">
                <a:latin typeface="+mn-ea"/>
                <a:ea typeface="+mn-ea"/>
              </a:rPr>
              <a:t>上的</a:t>
            </a:r>
            <a:r>
              <a:rPr lang="zh-CN" altLang="en-US" sz="2400" dirty="0" err="1" smtClean="0">
                <a:latin typeface="+mn-ea"/>
                <a:ea typeface="+mn-ea"/>
              </a:rPr>
              <a:t>所有</a:t>
            </a:r>
            <a:r>
              <a:rPr lang="zh-CN" altLang="de-DE" sz="2400" dirty="0" err="1" smtClean="0">
                <a:latin typeface="+mn-ea"/>
                <a:ea typeface="+mn-ea"/>
              </a:rPr>
              <a:t>词项</a:t>
            </a:r>
            <a:r>
              <a:rPr lang="de-DE" altLang="zh-CN" sz="2400" dirty="0" err="1" smtClean="0">
                <a:latin typeface="+mn-ea"/>
                <a:ea typeface="+mn-ea"/>
              </a:rPr>
              <a:t>t</a:t>
            </a:r>
            <a:r>
              <a:rPr lang="zh-CN" altLang="en-US" sz="2400" dirty="0" err="1" smtClean="0">
                <a:latin typeface="+mn-ea"/>
                <a:ea typeface="+mn-ea"/>
              </a:rPr>
              <a:t>，  返回相关文档</a:t>
            </a:r>
            <a:endParaRPr lang="zh-CN" altLang="de-DE" sz="2400" dirty="0" err="1" smtClean="0">
              <a:latin typeface="+mn-ea"/>
              <a:ea typeface="+mn-ea"/>
            </a:endParaRPr>
          </a:p>
          <a:p>
            <a:pPr marL="1258888" lvl="2" indent="-344488" algn="l">
              <a:spcBef>
                <a:spcPts val="1200"/>
              </a:spcBef>
              <a:buClr>
                <a:srgbClr val="C00000"/>
              </a:buClr>
              <a:buFont typeface="Wingdings" pitchFamily="2" charset="2"/>
              <a:buChar char="n"/>
            </a:pPr>
            <a:r>
              <a:rPr lang="zh-CN" altLang="en-US" sz="2400" dirty="0" smtClean="0">
                <a:solidFill>
                  <a:srgbClr val="1717B7"/>
                </a:solidFill>
                <a:latin typeface="+mn-ea"/>
                <a:ea typeface="+mn-ea"/>
              </a:rPr>
              <a:t>*</a:t>
            </a:r>
            <a:r>
              <a:rPr lang="en-US" altLang="zh-CN" sz="2400" dirty="0" err="1" smtClean="0">
                <a:solidFill>
                  <a:srgbClr val="1717B7"/>
                </a:solidFill>
                <a:latin typeface="+mn-ea"/>
                <a:ea typeface="+mn-ea"/>
              </a:rPr>
              <a:t>mon</a:t>
            </a:r>
            <a:r>
              <a:rPr lang="zh-CN" altLang="en-US" sz="2400" dirty="0" smtClean="0">
                <a:solidFill>
                  <a:srgbClr val="1717B7"/>
                </a:solidFill>
                <a:latin typeface="+mn-ea"/>
                <a:ea typeface="+mn-ea"/>
              </a:rPr>
              <a:t>：</a:t>
            </a:r>
            <a:r>
              <a:rPr lang="zh-CN" altLang="en-US" sz="2400" dirty="0" smtClean="0">
                <a:latin typeface="+mn-ea"/>
                <a:ea typeface="+mn-ea"/>
              </a:rPr>
              <a:t>将</a:t>
            </a:r>
            <a:r>
              <a:rPr lang="zh-CN" altLang="en-US" sz="2400" dirty="0">
                <a:latin typeface="+mn-ea"/>
                <a:ea typeface="+mn-ea"/>
              </a:rPr>
              <a:t>所有的词项倒转过来，然后基于它们建一</a:t>
            </a:r>
            <a:r>
              <a:rPr lang="zh-CN" altLang="en-US" sz="2400" dirty="0" smtClean="0">
                <a:latin typeface="+mn-ea"/>
                <a:ea typeface="+mn-ea"/>
              </a:rPr>
              <a:t>棵反向的</a:t>
            </a:r>
            <a:r>
              <a:rPr lang="en-US" altLang="zh-CN" sz="2400" dirty="0" smtClean="0">
                <a:latin typeface="+mn-ea"/>
                <a:ea typeface="+mn-ea"/>
              </a:rPr>
              <a:t>B</a:t>
            </a:r>
            <a:r>
              <a:rPr lang="zh-CN" altLang="en-US" sz="2400" dirty="0" smtClean="0">
                <a:latin typeface="+mn-ea"/>
                <a:ea typeface="+mn-ea"/>
              </a:rPr>
              <a:t>树； 返回区间</a:t>
            </a:r>
            <a:r>
              <a:rPr lang="en-US" altLang="zh-CN" sz="2400" dirty="0" smtClean="0">
                <a:latin typeface="+mn-ea"/>
                <a:ea typeface="+mn-ea"/>
              </a:rPr>
              <a:t>nom ≤ t &lt; non</a:t>
            </a:r>
            <a:r>
              <a:rPr lang="zh-CN" altLang="de-DE" sz="2400" dirty="0" smtClean="0">
                <a:latin typeface="+mn-ea"/>
                <a:ea typeface="+mn-ea"/>
              </a:rPr>
              <a:t>上的词项</a:t>
            </a:r>
            <a:r>
              <a:rPr lang="de-DE" altLang="zh-CN" sz="2400" dirty="0" smtClean="0">
                <a:latin typeface="+mn-ea"/>
                <a:ea typeface="+mn-ea"/>
              </a:rPr>
              <a:t>t</a:t>
            </a:r>
          </a:p>
          <a:p>
            <a:pPr marL="1258888" lvl="2" indent="-344488" algn="l">
              <a:spcBef>
                <a:spcPts val="1200"/>
              </a:spcBef>
              <a:buClr>
                <a:srgbClr val="C00000"/>
              </a:buClr>
              <a:buFont typeface="Wingdings" pitchFamily="2" charset="2"/>
              <a:buChar char="n"/>
            </a:pPr>
            <a:r>
              <a:rPr lang="de-DE" altLang="zh-CN" sz="2400" dirty="0" smtClean="0">
                <a:solidFill>
                  <a:srgbClr val="1717B7"/>
                </a:solidFill>
                <a:latin typeface="+mn-ea"/>
                <a:ea typeface="+mn-ea"/>
              </a:rPr>
              <a:t>m*nchen</a:t>
            </a:r>
            <a:r>
              <a:rPr lang="zh-CN" altLang="en-US" sz="2400" dirty="0" err="1" smtClean="0">
                <a:solidFill>
                  <a:srgbClr val="1717B7"/>
                </a:solidFill>
                <a:latin typeface="+mn-ea"/>
                <a:ea typeface="+mn-ea"/>
              </a:rPr>
              <a:t>： </a:t>
            </a:r>
            <a:r>
              <a:rPr lang="zh-CN" altLang="en-US" sz="2400" dirty="0" smtClean="0">
                <a:latin typeface="+mn-ea"/>
                <a:ea typeface="+mn-ea"/>
              </a:rPr>
              <a:t>在</a:t>
            </a:r>
            <a:r>
              <a:rPr lang="en-US" altLang="zh-CN" sz="2400" dirty="0" smtClean="0">
                <a:latin typeface="+mn-ea"/>
                <a:ea typeface="+mn-ea"/>
              </a:rPr>
              <a:t>B-</a:t>
            </a:r>
            <a:r>
              <a:rPr lang="zh-CN" altLang="en-US" sz="2400" dirty="0" smtClean="0">
                <a:latin typeface="+mn-ea"/>
                <a:ea typeface="+mn-ea"/>
              </a:rPr>
              <a:t>树和反向</a:t>
            </a:r>
            <a:r>
              <a:rPr lang="en-US" altLang="zh-CN" sz="2400" dirty="0" smtClean="0">
                <a:latin typeface="+mn-ea"/>
                <a:ea typeface="+mn-ea"/>
              </a:rPr>
              <a:t>B</a:t>
            </a:r>
            <a:r>
              <a:rPr lang="zh-CN" altLang="en-US" sz="2400" dirty="0" smtClean="0">
                <a:latin typeface="+mn-ea"/>
                <a:ea typeface="+mn-ea"/>
              </a:rPr>
              <a:t>树中分别查找满足</a:t>
            </a:r>
            <a:r>
              <a:rPr lang="en-US" altLang="zh-CN" sz="2400" dirty="0" smtClean="0">
                <a:latin typeface="+mn-ea"/>
                <a:ea typeface="+mn-ea"/>
              </a:rPr>
              <a:t>m*</a:t>
            </a:r>
            <a:r>
              <a:rPr lang="zh-CN" altLang="en-US" sz="2400" dirty="0" smtClean="0">
                <a:latin typeface="+mn-ea"/>
                <a:ea typeface="+mn-ea"/>
              </a:rPr>
              <a:t>和 *</a:t>
            </a:r>
            <a:r>
              <a:rPr lang="en-US" altLang="zh-CN" sz="2400" dirty="0" err="1" smtClean="0">
                <a:latin typeface="+mn-ea"/>
                <a:ea typeface="+mn-ea"/>
              </a:rPr>
              <a:t>nchen</a:t>
            </a:r>
            <a:r>
              <a:rPr lang="zh-CN" altLang="en-US" sz="2400" dirty="0" smtClean="0">
                <a:latin typeface="+mn-ea"/>
                <a:ea typeface="+mn-ea"/>
              </a:rPr>
              <a:t>的项集合，然后求交集</a:t>
            </a:r>
            <a:endParaRPr lang="zh-CN" altLang="en-US" sz="2400" dirty="0">
              <a:solidFill>
                <a:schemeClr val="tx1"/>
              </a:solidFill>
              <a:latin typeface="Calibri" pitchFamily="34" charset="0"/>
              <a:ea typeface="黑体" pitchFamily="49" charset="-122"/>
            </a:endParaRPr>
          </a:p>
        </p:txBody>
      </p:sp>
      <p:sp>
        <p:nvSpPr>
          <p:cNvPr id="69636"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8" charset="0"/>
              <a:buNone/>
            </a:pPr>
            <a:endParaRPr lang="de-DE" altLang="zh-CN" dirty="0">
              <a:ea typeface="黑体" pitchFamily="49"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自定义 4">
      <a:majorFont>
        <a:latin typeface="Verdana"/>
        <a:ea typeface="华文新魏"/>
        <a:cs typeface="宋体"/>
      </a:majorFont>
      <a:minorFont>
        <a:latin typeface="Verdana"/>
        <a:ea typeface="华文中宋"/>
        <a:cs typeface="宋体"/>
      </a:minorFont>
    </a:fontScheme>
    <a:fmtScheme name="办公室">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zh-CN" altLang="en-US" sz="1400" b="0" i="0" u="none" strike="noStrike" cap="none" normalizeH="0" baseline="0">
            <a:ln>
              <a:noFill/>
            </a:ln>
            <a:solidFill>
              <a:schemeClr val="tx1"/>
            </a:solidFill>
            <a:effectLst/>
            <a:latin typeface="Verdana" charset="0"/>
            <a:ea typeface="宋体" charset="0"/>
            <a:cs typeface="宋体"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zh-CN" altLang="en-US" sz="1400" b="0" i="0" u="none" strike="noStrike" cap="none" normalizeH="0" baseline="0">
            <a:ln>
              <a:noFill/>
            </a:ln>
            <a:solidFill>
              <a:schemeClr val="tx1"/>
            </a:solidFill>
            <a:effectLst/>
            <a:latin typeface="Verdana" charset="0"/>
            <a:ea typeface="宋体" charset="0"/>
            <a:cs typeface="宋体"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办公室">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办公室">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办公室">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办公室">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49637</TotalTime>
  <Words>2206</Words>
  <Application>Microsoft Office PowerPoint</Application>
  <PresentationFormat>全屏显示(4:3)</PresentationFormat>
  <Paragraphs>286</Paragraphs>
  <Slides>35</Slides>
  <Notes>32</Notes>
  <HiddenSlides>0</HiddenSlides>
  <MMClips>0</MMClips>
  <ScaleCrop>false</ScaleCrop>
  <HeadingPairs>
    <vt:vector size="4" baseType="variant">
      <vt:variant>
        <vt:lpstr>主题</vt:lpstr>
      </vt:variant>
      <vt:variant>
        <vt:i4>1</vt:i4>
      </vt:variant>
      <vt:variant>
        <vt:lpstr>幻灯片标题</vt:lpstr>
      </vt:variant>
      <vt:variant>
        <vt:i4>35</vt:i4>
      </vt:variant>
    </vt:vector>
  </HeadingPairs>
  <TitlesOfParts>
    <vt:vector size="36" baseType="lpstr">
      <vt:lpstr>Profile</vt:lpstr>
      <vt:lpstr> 信息检索与Web搜索</vt:lpstr>
      <vt:lpstr>幻灯片 2</vt:lpstr>
      <vt:lpstr>快速词项定位</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lpstr>幻灯片 31</vt:lpstr>
      <vt:lpstr>幻灯片 32</vt:lpstr>
      <vt:lpstr>幻灯片 33</vt:lpstr>
      <vt:lpstr>幻灯片 34</vt:lpstr>
      <vt:lpstr>课后作业</vt:lpstr>
    </vt:vector>
  </TitlesOfParts>
  <Company>zju 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实验室研究方向</dc:title>
  <dc:creator>weidong</dc:creator>
  <cp:lastModifiedBy>CAD2013</cp:lastModifiedBy>
  <cp:revision>1557</cp:revision>
  <dcterms:created xsi:type="dcterms:W3CDTF">2003-12-05T03:09:18Z</dcterms:created>
  <dcterms:modified xsi:type="dcterms:W3CDTF">2014-05-12T09:08:39Z</dcterms:modified>
</cp:coreProperties>
</file>