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36"/>
  </p:notesMasterIdLst>
  <p:handoutMasterIdLst>
    <p:handoutMasterId r:id="rId37"/>
  </p:handoutMasterIdLst>
  <p:sldIdLst>
    <p:sldId id="1232" r:id="rId2"/>
    <p:sldId id="1382" r:id="rId3"/>
    <p:sldId id="1326" r:id="rId4"/>
    <p:sldId id="1383" r:id="rId5"/>
    <p:sldId id="1380" r:id="rId6"/>
    <p:sldId id="1330" r:id="rId7"/>
    <p:sldId id="1331" r:id="rId8"/>
    <p:sldId id="1335" r:id="rId9"/>
    <p:sldId id="1338" r:id="rId10"/>
    <p:sldId id="1381" r:id="rId11"/>
    <p:sldId id="1384" r:id="rId12"/>
    <p:sldId id="1339" r:id="rId13"/>
    <p:sldId id="1340" r:id="rId14"/>
    <p:sldId id="1346" r:id="rId15"/>
    <p:sldId id="1347" r:id="rId16"/>
    <p:sldId id="1385" r:id="rId17"/>
    <p:sldId id="1386" r:id="rId18"/>
    <p:sldId id="1351" r:id="rId19"/>
    <p:sldId id="1356" r:id="rId20"/>
    <p:sldId id="1357" r:id="rId21"/>
    <p:sldId id="1358" r:id="rId22"/>
    <p:sldId id="1387" r:id="rId23"/>
    <p:sldId id="1359" r:id="rId24"/>
    <p:sldId id="1363" r:id="rId25"/>
    <p:sldId id="1364" r:id="rId26"/>
    <p:sldId id="1365" r:id="rId27"/>
    <p:sldId id="1366" r:id="rId28"/>
    <p:sldId id="1368" r:id="rId29"/>
    <p:sldId id="1370" r:id="rId30"/>
    <p:sldId id="1388" r:id="rId31"/>
    <p:sldId id="1372" r:id="rId32"/>
    <p:sldId id="1375" r:id="rId33"/>
    <p:sldId id="1377" r:id="rId34"/>
    <p:sldId id="1389" r:id="rId35"/>
  </p:sldIdLst>
  <p:sldSz cx="9144000" cy="6858000" type="screen4x3"/>
  <p:notesSz cx="6858000" cy="9144000"/>
  <p:defaultTextStyle>
    <a:defPPr>
      <a:defRPr lang="zh-CN"/>
    </a:defPPr>
    <a:lvl1pPr algn="ctr" rtl="0" fontAlgn="base">
      <a:spcBef>
        <a:spcPct val="0"/>
      </a:spcBef>
      <a:spcAft>
        <a:spcPct val="0"/>
      </a:spcAft>
      <a:defRPr sz="1400" kern="1200">
        <a:solidFill>
          <a:schemeClr val="tx1"/>
        </a:solidFill>
        <a:latin typeface="Verdana" charset="0"/>
        <a:ea typeface="宋体" charset="0"/>
        <a:cs typeface="宋体" charset="0"/>
      </a:defRPr>
    </a:lvl1pPr>
    <a:lvl2pPr marL="457200" algn="ctr" rtl="0" fontAlgn="base">
      <a:spcBef>
        <a:spcPct val="0"/>
      </a:spcBef>
      <a:spcAft>
        <a:spcPct val="0"/>
      </a:spcAft>
      <a:defRPr sz="1400" kern="1200">
        <a:solidFill>
          <a:schemeClr val="tx1"/>
        </a:solidFill>
        <a:latin typeface="Verdana" charset="0"/>
        <a:ea typeface="宋体" charset="0"/>
        <a:cs typeface="宋体" charset="0"/>
      </a:defRPr>
    </a:lvl2pPr>
    <a:lvl3pPr marL="914400" algn="ctr" rtl="0" fontAlgn="base">
      <a:spcBef>
        <a:spcPct val="0"/>
      </a:spcBef>
      <a:spcAft>
        <a:spcPct val="0"/>
      </a:spcAft>
      <a:defRPr sz="1400" kern="1200">
        <a:solidFill>
          <a:schemeClr val="tx1"/>
        </a:solidFill>
        <a:latin typeface="Verdana" charset="0"/>
        <a:ea typeface="宋体" charset="0"/>
        <a:cs typeface="宋体" charset="0"/>
      </a:defRPr>
    </a:lvl3pPr>
    <a:lvl4pPr marL="1371600" algn="ctr" rtl="0" fontAlgn="base">
      <a:spcBef>
        <a:spcPct val="0"/>
      </a:spcBef>
      <a:spcAft>
        <a:spcPct val="0"/>
      </a:spcAft>
      <a:defRPr sz="1400" kern="1200">
        <a:solidFill>
          <a:schemeClr val="tx1"/>
        </a:solidFill>
        <a:latin typeface="Verdana" charset="0"/>
        <a:ea typeface="宋体" charset="0"/>
        <a:cs typeface="宋体" charset="0"/>
      </a:defRPr>
    </a:lvl4pPr>
    <a:lvl5pPr marL="1828800" algn="ctr" rtl="0" fontAlgn="base">
      <a:spcBef>
        <a:spcPct val="0"/>
      </a:spcBef>
      <a:spcAft>
        <a:spcPct val="0"/>
      </a:spcAft>
      <a:defRPr sz="1400" kern="1200">
        <a:solidFill>
          <a:schemeClr val="tx1"/>
        </a:solidFill>
        <a:latin typeface="Verdana" charset="0"/>
        <a:ea typeface="宋体" charset="0"/>
        <a:cs typeface="宋体" charset="0"/>
      </a:defRPr>
    </a:lvl5pPr>
    <a:lvl6pPr marL="2286000" algn="l" defTabSz="457200" rtl="0" eaLnBrk="1" latinLnBrk="0" hangingPunct="1">
      <a:defRPr sz="1400" kern="1200">
        <a:solidFill>
          <a:schemeClr val="tx1"/>
        </a:solidFill>
        <a:latin typeface="Verdana" charset="0"/>
        <a:ea typeface="宋体" charset="0"/>
        <a:cs typeface="宋体" charset="0"/>
      </a:defRPr>
    </a:lvl6pPr>
    <a:lvl7pPr marL="2743200" algn="l" defTabSz="457200" rtl="0" eaLnBrk="1" latinLnBrk="0" hangingPunct="1">
      <a:defRPr sz="1400" kern="1200">
        <a:solidFill>
          <a:schemeClr val="tx1"/>
        </a:solidFill>
        <a:latin typeface="Verdana" charset="0"/>
        <a:ea typeface="宋体" charset="0"/>
        <a:cs typeface="宋体" charset="0"/>
      </a:defRPr>
    </a:lvl7pPr>
    <a:lvl8pPr marL="3200400" algn="l" defTabSz="457200" rtl="0" eaLnBrk="1" latinLnBrk="0" hangingPunct="1">
      <a:defRPr sz="1400" kern="1200">
        <a:solidFill>
          <a:schemeClr val="tx1"/>
        </a:solidFill>
        <a:latin typeface="Verdana" charset="0"/>
        <a:ea typeface="宋体" charset="0"/>
        <a:cs typeface="宋体" charset="0"/>
      </a:defRPr>
    </a:lvl8pPr>
    <a:lvl9pPr marL="3657600" algn="l" defTabSz="457200" rtl="0" eaLnBrk="1" latinLnBrk="0" hangingPunct="1">
      <a:defRPr sz="1400" kern="1200">
        <a:solidFill>
          <a:schemeClr val="tx1"/>
        </a:solidFill>
        <a:latin typeface="Verdana" charset="0"/>
        <a:ea typeface="宋体" charset="0"/>
        <a:cs typeface="宋体"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crosoft.com"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717B7"/>
    <a:srgbClr val="FE0000"/>
    <a:srgbClr val="FFFF00"/>
    <a:srgbClr val="009999"/>
    <a:srgbClr val="CC0000"/>
    <a:srgbClr val="B40000"/>
    <a:srgbClr val="00CCFF"/>
    <a:srgbClr val="99663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20334" autoAdjust="0"/>
    <p:restoredTop sz="91874" autoAdjust="0"/>
  </p:normalViewPr>
  <p:slideViewPr>
    <p:cSldViewPr>
      <p:cViewPr>
        <p:scale>
          <a:sx n="75" d="100"/>
          <a:sy n="75" d="100"/>
        </p:scale>
        <p:origin x="-1517" y="-1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862"/>
    </p:cViewPr>
  </p:sorterViewPr>
  <p:notesViewPr>
    <p:cSldViewPr>
      <p:cViewPr varScale="1">
        <p:scale>
          <a:sx n="57" d="100"/>
          <a:sy n="57" d="100"/>
        </p:scale>
        <p:origin x="-1836"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088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zh-CN"/>
          </a:p>
        </p:txBody>
      </p:sp>
      <p:sp>
        <p:nvSpPr>
          <p:cNvPr id="250883"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zh-CN"/>
          </a:p>
        </p:txBody>
      </p:sp>
      <p:sp>
        <p:nvSpPr>
          <p:cNvPr id="250884"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zh-CN"/>
          </a:p>
        </p:txBody>
      </p:sp>
      <p:sp>
        <p:nvSpPr>
          <p:cNvPr id="250885"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lgn="r">
              <a:defRPr sz="1200"/>
            </a:lvl1pPr>
          </a:lstStyle>
          <a:p>
            <a:fld id="{5F7CA175-6B3F-AF4A-8E5D-72466A952984}" type="slidenum">
              <a:rPr lang="en-US" altLang="zh-CN"/>
              <a:pPr/>
              <a:t>‹#›</a:t>
            </a:fld>
            <a:endParaRPr lang="en-US" altLang="zh-CN"/>
          </a:p>
        </p:txBody>
      </p:sp>
    </p:spTree>
    <p:extLst>
      <p:ext uri="{BB962C8B-B14F-4D97-AF65-F5344CB8AC3E}">
        <p14:creationId xmlns="" xmlns:p14="http://schemas.microsoft.com/office/powerpoint/2010/main" val="1674070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94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zh-CN"/>
          </a:p>
        </p:txBody>
      </p:sp>
      <p:sp>
        <p:nvSpPr>
          <p:cNvPr id="31949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zh-CN"/>
          </a:p>
        </p:txBody>
      </p:sp>
      <p:sp>
        <p:nvSpPr>
          <p:cNvPr id="3194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Lst>
        </p:spPr>
      </p:sp>
      <p:sp>
        <p:nvSpPr>
          <p:cNvPr id="31949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endParaRPr lang="en-US" altLang="zh-CN"/>
          </a:p>
          <a:p>
            <a:pPr lvl="1"/>
            <a:r>
              <a:rPr lang="zh-CN" altLang="en-US"/>
              <a:t>第二级</a:t>
            </a:r>
            <a:endParaRPr lang="en-US" altLang="zh-CN"/>
          </a:p>
          <a:p>
            <a:pPr lvl="2"/>
            <a:r>
              <a:rPr lang="zh-CN" altLang="en-US"/>
              <a:t>第三级</a:t>
            </a:r>
            <a:endParaRPr lang="en-US" altLang="zh-CN"/>
          </a:p>
          <a:p>
            <a:pPr lvl="3"/>
            <a:r>
              <a:rPr lang="zh-CN" altLang="en-US"/>
              <a:t>第四级</a:t>
            </a:r>
            <a:endParaRPr lang="en-US" altLang="zh-CN"/>
          </a:p>
          <a:p>
            <a:pPr lvl="4"/>
            <a:r>
              <a:rPr lang="zh-CN" altLang="en-US"/>
              <a:t>第五级</a:t>
            </a:r>
          </a:p>
        </p:txBody>
      </p:sp>
      <p:sp>
        <p:nvSpPr>
          <p:cNvPr id="31949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zh-CN"/>
          </a:p>
        </p:txBody>
      </p:sp>
      <p:sp>
        <p:nvSpPr>
          <p:cNvPr id="31949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lgn="r">
              <a:defRPr sz="1200"/>
            </a:lvl1pPr>
          </a:lstStyle>
          <a:p>
            <a:fld id="{956B3C48-BAA4-5D4E-BCFE-0C984239C3EB}" type="slidenum">
              <a:rPr lang="en-US" altLang="zh-CN"/>
              <a:pPr/>
              <a:t>‹#›</a:t>
            </a:fld>
            <a:endParaRPr lang="en-US" altLang="zh-CN"/>
          </a:p>
        </p:txBody>
      </p:sp>
    </p:spTree>
    <p:extLst>
      <p:ext uri="{BB962C8B-B14F-4D97-AF65-F5344CB8AC3E}">
        <p14:creationId xmlns="" xmlns:p14="http://schemas.microsoft.com/office/powerpoint/2010/main" val="110644149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宋体" charset="0"/>
        <a:cs typeface="宋体" charset="0"/>
      </a:defRPr>
    </a:lvl1pPr>
    <a:lvl2pPr marL="457200" algn="l" rtl="0" fontAlgn="base">
      <a:spcBef>
        <a:spcPct val="30000"/>
      </a:spcBef>
      <a:spcAft>
        <a:spcPct val="0"/>
      </a:spcAft>
      <a:defRPr sz="1200" kern="1200">
        <a:solidFill>
          <a:schemeClr val="tx1"/>
        </a:solidFill>
        <a:latin typeface="Arial" charset="0"/>
        <a:ea typeface="宋体" charset="0"/>
        <a:cs typeface="+mn-cs"/>
      </a:defRPr>
    </a:lvl2pPr>
    <a:lvl3pPr marL="914400" algn="l" rtl="0" fontAlgn="base">
      <a:spcBef>
        <a:spcPct val="30000"/>
      </a:spcBef>
      <a:spcAft>
        <a:spcPct val="0"/>
      </a:spcAft>
      <a:defRPr sz="1200" kern="1200">
        <a:solidFill>
          <a:schemeClr val="tx1"/>
        </a:solidFill>
        <a:latin typeface="Arial" charset="0"/>
        <a:ea typeface="宋体" charset="0"/>
        <a:cs typeface="+mn-cs"/>
      </a:defRPr>
    </a:lvl3pPr>
    <a:lvl4pPr marL="1371600" algn="l" rtl="0" fontAlgn="base">
      <a:spcBef>
        <a:spcPct val="30000"/>
      </a:spcBef>
      <a:spcAft>
        <a:spcPct val="0"/>
      </a:spcAft>
      <a:defRPr sz="1200" kern="1200">
        <a:solidFill>
          <a:schemeClr val="tx1"/>
        </a:solidFill>
        <a:latin typeface="Arial" charset="0"/>
        <a:ea typeface="宋体" charset="0"/>
        <a:cs typeface="+mn-cs"/>
      </a:defRPr>
    </a:lvl4pPr>
    <a:lvl5pPr marL="1828800" algn="l" rtl="0" fontAlgn="base">
      <a:spcBef>
        <a:spcPct val="30000"/>
      </a:spcBef>
      <a:spcAft>
        <a:spcPct val="0"/>
      </a:spcAft>
      <a:defRPr sz="1200" kern="1200">
        <a:solidFill>
          <a:schemeClr val="tx1"/>
        </a:solidFill>
        <a:latin typeface="Arial" charset="0"/>
        <a:ea typeface="宋体"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r>
              <a:rPr lang="en-US" altLang="zh-CN" smtClean="0"/>
              <a:t>Nontrivial issues.  Requires some design decisions.</a:t>
            </a:r>
          </a:p>
        </p:txBody>
      </p:sp>
      <p:sp>
        <p:nvSpPr>
          <p:cNvPr id="83972" name="Slide Number Placeholder 3"/>
          <p:cNvSpPr>
            <a:spLocks noGrp="1"/>
          </p:cNvSpPr>
          <p:nvPr>
            <p:ph type="sldNum" sz="quarter" idx="5"/>
          </p:nvPr>
        </p:nvSpPr>
        <p:spPr>
          <a:noFill/>
        </p:spPr>
        <p:txBody>
          <a:bodyPr/>
          <a:lstStyle/>
          <a:p>
            <a:fld id="{D22019A3-208A-4E6D-A44F-E50B39057480}" type="slidenum">
              <a:rPr lang="zh-CN" altLang="en-US"/>
              <a:pPr/>
              <a:t>5</a:t>
            </a:fld>
            <a:endParaRPr lang="en-US"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C5C50DC1-ADD3-4FFE-8CE6-D94A20E984A9}" type="slidenum">
              <a:rPr lang="en-US" altLang="zh-CN"/>
              <a:pPr/>
              <a:t>8</a:t>
            </a:fld>
            <a:endParaRPr lang="en-US" altLang="zh-CN"/>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r>
              <a:rPr lang="zh-CN" altLang="en-US" smtClean="0"/>
              <a:t>并非精度高的分词系统检索效果也好</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r>
              <a:rPr lang="en-US" altLang="zh-CN" smtClean="0"/>
              <a:t>Nevertheless: “Google ignores common words and characters such as where, the, how, and other digits and letters which slow down your search without improving the results.” (Though you can explicitly ask for them to remain.)</a:t>
            </a:r>
          </a:p>
        </p:txBody>
      </p:sp>
      <p:sp>
        <p:nvSpPr>
          <p:cNvPr id="86020" name="Slide Number Placeholder 3"/>
          <p:cNvSpPr>
            <a:spLocks noGrp="1"/>
          </p:cNvSpPr>
          <p:nvPr>
            <p:ph type="sldNum" sz="quarter" idx="5"/>
          </p:nvPr>
        </p:nvSpPr>
        <p:spPr>
          <a:noFill/>
        </p:spPr>
        <p:txBody>
          <a:bodyPr/>
          <a:lstStyle/>
          <a:p>
            <a:fld id="{1A09E2AD-2797-44D9-96C4-BAB27B419840}" type="slidenum">
              <a:rPr lang="zh-CN" altLang="en-US"/>
              <a:pPr/>
              <a:t>9</a:t>
            </a:fld>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r>
              <a:rPr lang="en-US" altLang="zh-CN" smtClean="0"/>
              <a:t>Nevertheless: “Google ignores common words and characters such as where, the, how, and other digits and letters which slow down your search without improving the results.” (Though you can explicitly ask for them to remain.)</a:t>
            </a:r>
          </a:p>
        </p:txBody>
      </p:sp>
      <p:sp>
        <p:nvSpPr>
          <p:cNvPr id="86020" name="Slide Number Placeholder 3"/>
          <p:cNvSpPr>
            <a:spLocks noGrp="1"/>
          </p:cNvSpPr>
          <p:nvPr>
            <p:ph type="sldNum" sz="quarter" idx="5"/>
          </p:nvPr>
        </p:nvSpPr>
        <p:spPr>
          <a:noFill/>
        </p:spPr>
        <p:txBody>
          <a:bodyPr/>
          <a:lstStyle/>
          <a:p>
            <a:fld id="{1A09E2AD-2797-44D9-96C4-BAB27B419840}" type="slidenum">
              <a:rPr lang="zh-CN" altLang="en-US"/>
              <a:pPr/>
              <a:t>10</a:t>
            </a:fld>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4034" name="Rectangle 2"/>
          <p:cNvSpPr>
            <a:spLocks noGrp="1" noChangeArrowheads="1"/>
          </p:cNvSpPr>
          <p:nvPr>
            <p:ph type="ctrTitle"/>
          </p:nvPr>
        </p:nvSpPr>
        <p:spPr>
          <a:xfrm>
            <a:off x="685800" y="990600"/>
            <a:ext cx="7772400" cy="1371600"/>
          </a:xfrm>
        </p:spPr>
        <p:txBody>
          <a:bodyPr/>
          <a:lstStyle>
            <a:lvl1pPr>
              <a:defRPr sz="4000">
                <a:latin typeface="黑体" charset="0"/>
                <a:ea typeface="黑体" charset="0"/>
                <a:cs typeface="黑体" charset="0"/>
              </a:defRPr>
            </a:lvl1pPr>
          </a:lstStyle>
          <a:p>
            <a:pPr lvl="0"/>
            <a:r>
              <a:rPr lang="en-US" altLang="zh-CN" noProof="0" smtClean="0"/>
              <a:t>Click to edit Master title style</a:t>
            </a:r>
          </a:p>
        </p:txBody>
      </p:sp>
      <p:sp>
        <p:nvSpPr>
          <p:cNvPr id="44035" name="Rectangle 3"/>
          <p:cNvSpPr>
            <a:spLocks noGrp="1" noChangeArrowheads="1"/>
          </p:cNvSpPr>
          <p:nvPr>
            <p:ph type="subTitle" idx="1"/>
          </p:nvPr>
        </p:nvSpPr>
        <p:spPr>
          <a:xfrm>
            <a:off x="1447800" y="3429000"/>
            <a:ext cx="7010400" cy="1600200"/>
          </a:xfrm>
        </p:spPr>
        <p:txBody>
          <a:bodyPr/>
          <a:lstStyle>
            <a:lvl1pPr marL="0" indent="0">
              <a:buFont typeface="Wingdings" charset="0"/>
              <a:buNone/>
              <a:defRPr sz="2800"/>
            </a:lvl1pPr>
          </a:lstStyle>
          <a:p>
            <a:pPr lvl="0"/>
            <a:r>
              <a:rPr lang="en-US" altLang="zh-CN" noProof="0" smtClean="0"/>
              <a:t>Click to edit Master subtitle style</a:t>
            </a:r>
          </a:p>
        </p:txBody>
      </p:sp>
      <p:sp>
        <p:nvSpPr>
          <p:cNvPr id="44036" name="Rectangle 4"/>
          <p:cNvSpPr>
            <a:spLocks noGrp="1" noChangeArrowheads="1"/>
          </p:cNvSpPr>
          <p:nvPr>
            <p:ph type="dt" sz="half" idx="2"/>
          </p:nvPr>
        </p:nvSpPr>
        <p:spPr>
          <a:xfrm>
            <a:off x="685800" y="6248400"/>
            <a:ext cx="1905000" cy="457200"/>
          </a:xfrm>
        </p:spPr>
        <p:txBody>
          <a:bodyPr/>
          <a:lstStyle>
            <a:lvl1pPr>
              <a:defRPr/>
            </a:lvl1pPr>
          </a:lstStyle>
          <a:p>
            <a:endParaRPr lang="en-US" altLang="zh-CN"/>
          </a:p>
        </p:txBody>
      </p:sp>
      <p:sp>
        <p:nvSpPr>
          <p:cNvPr id="44037" name="Rectangle 5"/>
          <p:cNvSpPr>
            <a:spLocks noGrp="1" noChangeArrowheads="1"/>
          </p:cNvSpPr>
          <p:nvPr>
            <p:ph type="ftr" sz="quarter" idx="3"/>
          </p:nvPr>
        </p:nvSpPr>
        <p:spPr>
          <a:xfrm>
            <a:off x="3124200" y="6248400"/>
            <a:ext cx="2895600" cy="457200"/>
          </a:xfrm>
        </p:spPr>
        <p:txBody>
          <a:bodyPr/>
          <a:lstStyle>
            <a:lvl1pPr>
              <a:defRPr/>
            </a:lvl1pPr>
          </a:lstStyle>
          <a:p>
            <a:endParaRPr lang="en-US" altLang="zh-CN"/>
          </a:p>
        </p:txBody>
      </p:sp>
      <p:sp>
        <p:nvSpPr>
          <p:cNvPr id="44038" name="Rectangle 6"/>
          <p:cNvSpPr>
            <a:spLocks noGrp="1" noChangeArrowheads="1"/>
          </p:cNvSpPr>
          <p:nvPr>
            <p:ph type="sldNum" sz="quarter" idx="4"/>
          </p:nvPr>
        </p:nvSpPr>
        <p:spPr>
          <a:xfrm>
            <a:off x="6553200" y="6248400"/>
            <a:ext cx="1905000" cy="457200"/>
          </a:xfrm>
        </p:spPr>
        <p:txBody>
          <a:bodyPr/>
          <a:lstStyle>
            <a:lvl1pPr>
              <a:defRPr/>
            </a:lvl1pPr>
          </a:lstStyle>
          <a:p>
            <a:fld id="{0AC7D51E-52E1-EF47-876D-2D04E3E9D100}" type="slidenum">
              <a:rPr lang="en-US" altLang="zh-CN"/>
              <a:pPr/>
              <a:t>‹#›</a:t>
            </a:fld>
            <a:endParaRPr lang="en-US" altLang="zh-CN"/>
          </a:p>
        </p:txBody>
      </p:sp>
      <p:sp>
        <p:nvSpPr>
          <p:cNvPr id="44039" name="AutoShape 7"/>
          <p:cNvSpPr>
            <a:spLocks noChangeArrowheads="1"/>
          </p:cNvSpPr>
          <p:nvPr/>
        </p:nvSpPr>
        <p:spPr bwMode="auto">
          <a:xfrm>
            <a:off x="685800" y="2393950"/>
            <a:ext cx="7772400" cy="109538"/>
          </a:xfrm>
          <a:custGeom>
            <a:avLst/>
            <a:gdLst>
              <a:gd name="G0" fmla="+- 618 0 0"/>
              <a:gd name="T0" fmla="*/ 0 w 1000"/>
              <a:gd name="T1" fmla="*/ 0 h 1000"/>
              <a:gd name="T2" fmla="*/ 618 w 1000"/>
              <a:gd name="T3" fmla="*/ 0 h 1000"/>
              <a:gd name="T4" fmla="*/ 618 w 1000"/>
              <a:gd name="T5" fmla="*/ 1000 h 1000"/>
              <a:gd name="T6" fmla="*/ 0 w 1000"/>
              <a:gd name="T7" fmla="*/ 1000 h 1000"/>
              <a:gd name="T8" fmla="*/ 0 w 1000"/>
              <a:gd name="T9" fmla="*/ 0 h 1000"/>
              <a:gd name="T10" fmla="*/ 1000 w 1000"/>
              <a:gd name="T11" fmla="*/ 0 h 1000"/>
            </a:gdLst>
            <a:ahLst/>
            <a:cxnLst>
              <a:cxn ang="0">
                <a:pos x="T0" y="T1"/>
              </a:cxn>
              <a:cxn ang="0">
                <a:pos x="T2" y="T3"/>
              </a:cxn>
              <a:cxn ang="0">
                <a:pos x="T4" y="T5"/>
              </a:cxn>
              <a:cxn ang="0">
                <a:pos x="T6" y="T7"/>
              </a:cxn>
              <a:cxn ang="0">
                <a:pos x="T8" y="T9"/>
              </a:cxn>
              <a:cxn ang="0">
                <a:pos x="T10" y="T11"/>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algn="l"/>
            <a:endParaRPr lang="en-US" sz="2400">
              <a:latin typeface="Times New Roman" charset="0"/>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本">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本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幻灯片编号占位符 5"/>
          <p:cNvSpPr>
            <a:spLocks noGrp="1"/>
          </p:cNvSpPr>
          <p:nvPr>
            <p:ph type="sldNum" sz="quarter" idx="12"/>
          </p:nvPr>
        </p:nvSpPr>
        <p:spPr/>
        <p:txBody>
          <a:bodyPr/>
          <a:lstStyle>
            <a:lvl1pPr>
              <a:defRPr/>
            </a:lvl1pPr>
          </a:lstStyle>
          <a:p>
            <a:fld id="{88B6AEFD-2F73-1B46-BD70-D36DCC09AB5A}" type="slidenum">
              <a:rPr lang="en-US" altLang="zh-CN"/>
              <a:pPr/>
              <a:t>‹#›</a:t>
            </a:fld>
            <a:endParaRPr lang="en-US" altLang="zh-CN"/>
          </a:p>
        </p:txBody>
      </p:sp>
    </p:spTree>
    <p:extLst>
      <p:ext uri="{BB962C8B-B14F-4D97-AF65-F5344CB8AC3E}">
        <p14:creationId xmlns="" xmlns:p14="http://schemas.microsoft.com/office/powerpoint/2010/main" val="3847450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和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73838" y="304800"/>
            <a:ext cx="2001837" cy="5715000"/>
          </a:xfrm>
        </p:spPr>
        <p:txBody>
          <a:bodyPr vert="eaVert"/>
          <a:lstStyle/>
          <a:p>
            <a:r>
              <a:rPr lang="zh-CN" altLang="en-US" smtClean="0"/>
              <a:t>单击此处编辑母版标题样式</a:t>
            </a:r>
            <a:endParaRPr lang="zh-CN" altLang="en-US"/>
          </a:p>
        </p:txBody>
      </p:sp>
      <p:sp>
        <p:nvSpPr>
          <p:cNvPr id="3" name="竖排文本占位符 2"/>
          <p:cNvSpPr>
            <a:spLocks noGrp="1"/>
          </p:cNvSpPr>
          <p:nvPr>
            <p:ph type="body" orient="vert" idx="1"/>
          </p:nvPr>
        </p:nvSpPr>
        <p:spPr>
          <a:xfrm>
            <a:off x="566738" y="304800"/>
            <a:ext cx="5854700" cy="5715000"/>
          </a:xfrm>
        </p:spPr>
        <p:txBody>
          <a:bodyPr vert="eaVert"/>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幻灯片编号占位符 5"/>
          <p:cNvSpPr>
            <a:spLocks noGrp="1"/>
          </p:cNvSpPr>
          <p:nvPr>
            <p:ph type="sldNum" sz="quarter" idx="12"/>
          </p:nvPr>
        </p:nvSpPr>
        <p:spPr/>
        <p:txBody>
          <a:bodyPr/>
          <a:lstStyle>
            <a:lvl1pPr>
              <a:defRPr/>
            </a:lvl1pPr>
          </a:lstStyle>
          <a:p>
            <a:fld id="{ED31A498-B7FC-4D4C-8B99-2D6199510BF4}" type="slidenum">
              <a:rPr lang="en-US" altLang="zh-CN"/>
              <a:pPr/>
              <a:t>‹#›</a:t>
            </a:fld>
            <a:endParaRPr lang="en-US" altLang="zh-CN"/>
          </a:p>
        </p:txBody>
      </p:sp>
    </p:spTree>
    <p:extLst>
      <p:ext uri="{BB962C8B-B14F-4D97-AF65-F5344CB8AC3E}">
        <p14:creationId xmlns="" xmlns:p14="http://schemas.microsoft.com/office/powerpoint/2010/main" val="11226877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566738" y="304800"/>
            <a:ext cx="8008937" cy="5715000"/>
          </a:xfrm>
        </p:spPr>
        <p:txBody>
          <a:body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3" name="日期占位符 2"/>
          <p:cNvSpPr>
            <a:spLocks noGrp="1"/>
          </p:cNvSpPr>
          <p:nvPr>
            <p:ph type="dt" sz="half" idx="10"/>
          </p:nvPr>
        </p:nvSpPr>
        <p:spPr>
          <a:xfrm>
            <a:off x="609600" y="6245225"/>
            <a:ext cx="1981200" cy="476250"/>
          </a:xfrm>
        </p:spPr>
        <p:txBody>
          <a:bodyPr/>
          <a:lstStyle>
            <a:lvl1pPr>
              <a:defRPr/>
            </a:lvl1pPr>
          </a:lstStyle>
          <a:p>
            <a:endParaRPr lang="en-US" altLang="zh-CN"/>
          </a:p>
        </p:txBody>
      </p:sp>
      <p:sp>
        <p:nvSpPr>
          <p:cNvPr id="4" name="页脚占位符 3"/>
          <p:cNvSpPr>
            <a:spLocks noGrp="1"/>
          </p:cNvSpPr>
          <p:nvPr>
            <p:ph type="ftr" sz="quarter" idx="11"/>
          </p:nvPr>
        </p:nvSpPr>
        <p:spPr>
          <a:xfrm>
            <a:off x="3124200" y="6245225"/>
            <a:ext cx="2895600" cy="476250"/>
          </a:xfrm>
        </p:spPr>
        <p:txBody>
          <a:bodyPr/>
          <a:lstStyle>
            <a:lvl1pPr>
              <a:defRPr/>
            </a:lvl1pPr>
          </a:lstStyle>
          <a:p>
            <a:endParaRPr lang="en-US" altLang="zh-CN"/>
          </a:p>
        </p:txBody>
      </p:sp>
      <p:sp>
        <p:nvSpPr>
          <p:cNvPr id="5" name="幻灯片编号占位符 4"/>
          <p:cNvSpPr>
            <a:spLocks noGrp="1"/>
          </p:cNvSpPr>
          <p:nvPr>
            <p:ph type="sldNum" sz="quarter" idx="12"/>
          </p:nvPr>
        </p:nvSpPr>
        <p:spPr>
          <a:xfrm>
            <a:off x="6553200" y="6245225"/>
            <a:ext cx="1981200" cy="476250"/>
          </a:xfrm>
        </p:spPr>
        <p:txBody>
          <a:bodyPr/>
          <a:lstStyle>
            <a:lvl1pPr>
              <a:defRPr/>
            </a:lvl1pPr>
          </a:lstStyle>
          <a:p>
            <a:fld id="{CFB41051-079D-2C4E-B2EF-63211741A91A}" type="slidenum">
              <a:rPr lang="en-US" altLang="zh-CN"/>
              <a:pPr/>
              <a:t>‹#›</a:t>
            </a:fld>
            <a:endParaRPr lang="en-US" altLang="zh-CN"/>
          </a:p>
        </p:txBody>
      </p:sp>
    </p:spTree>
    <p:extLst>
      <p:ext uri="{BB962C8B-B14F-4D97-AF65-F5344CB8AC3E}">
        <p14:creationId xmlns="" xmlns:p14="http://schemas.microsoft.com/office/powerpoint/2010/main" val="10008221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标题和四项内容">
    <p:spTree>
      <p:nvGrpSpPr>
        <p:cNvPr id="1" name=""/>
        <p:cNvGrpSpPr/>
        <p:nvPr/>
      </p:nvGrpSpPr>
      <p:grpSpPr>
        <a:xfrm>
          <a:off x="0" y="0"/>
          <a:ext cx="0" cy="0"/>
          <a:chOff x="0" y="0"/>
          <a:chExt cx="0" cy="0"/>
        </a:xfrm>
      </p:grpSpPr>
      <p:sp>
        <p:nvSpPr>
          <p:cNvPr id="2" name="标题 1"/>
          <p:cNvSpPr>
            <a:spLocks noGrp="1"/>
          </p:cNvSpPr>
          <p:nvPr>
            <p:ph type="title" sz="quarter"/>
          </p:nvPr>
        </p:nvSpPr>
        <p:spPr>
          <a:xfrm>
            <a:off x="574675" y="304800"/>
            <a:ext cx="8001000" cy="1216025"/>
          </a:xfrm>
        </p:spPr>
        <p:txBody>
          <a:bodyPr/>
          <a:lstStyle/>
          <a:p>
            <a:r>
              <a:rPr lang="zh-CN" altLang="en-US" smtClean="0"/>
              <a:t>单击此处编辑母版标题样式</a:t>
            </a:r>
            <a:endParaRPr lang="zh-CN" altLang="en-US"/>
          </a:p>
        </p:txBody>
      </p:sp>
      <p:sp>
        <p:nvSpPr>
          <p:cNvPr id="3" name="内容占位符 2"/>
          <p:cNvSpPr>
            <a:spLocks noGrp="1"/>
          </p:cNvSpPr>
          <p:nvPr>
            <p:ph sz="quarter" idx="1"/>
          </p:nvPr>
        </p:nvSpPr>
        <p:spPr>
          <a:xfrm>
            <a:off x="566738" y="1752600"/>
            <a:ext cx="3924300" cy="2057400"/>
          </a:xfrm>
        </p:spPr>
        <p:txBody>
          <a:body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4" name="内容占位符 3"/>
          <p:cNvSpPr>
            <a:spLocks noGrp="1"/>
          </p:cNvSpPr>
          <p:nvPr>
            <p:ph sz="quarter" idx="2"/>
          </p:nvPr>
        </p:nvSpPr>
        <p:spPr>
          <a:xfrm>
            <a:off x="4643438" y="1752600"/>
            <a:ext cx="3924300" cy="2057400"/>
          </a:xfrm>
        </p:spPr>
        <p:txBody>
          <a:body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5" name="内容占位符 4"/>
          <p:cNvSpPr>
            <a:spLocks noGrp="1"/>
          </p:cNvSpPr>
          <p:nvPr>
            <p:ph sz="quarter" idx="3"/>
          </p:nvPr>
        </p:nvSpPr>
        <p:spPr>
          <a:xfrm>
            <a:off x="566738" y="3962400"/>
            <a:ext cx="3924300" cy="2057400"/>
          </a:xfrm>
        </p:spPr>
        <p:txBody>
          <a:body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6" name="内容占位符 5"/>
          <p:cNvSpPr>
            <a:spLocks noGrp="1"/>
          </p:cNvSpPr>
          <p:nvPr>
            <p:ph sz="quarter" idx="4"/>
          </p:nvPr>
        </p:nvSpPr>
        <p:spPr>
          <a:xfrm>
            <a:off x="4643438" y="3962400"/>
            <a:ext cx="3924300" cy="2057400"/>
          </a:xfrm>
        </p:spPr>
        <p:txBody>
          <a:body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7" name="日期占位符 6"/>
          <p:cNvSpPr>
            <a:spLocks noGrp="1"/>
          </p:cNvSpPr>
          <p:nvPr>
            <p:ph type="dt" sz="half" idx="10"/>
          </p:nvPr>
        </p:nvSpPr>
        <p:spPr>
          <a:xfrm>
            <a:off x="609600" y="6245225"/>
            <a:ext cx="1981200" cy="476250"/>
          </a:xfrm>
        </p:spPr>
        <p:txBody>
          <a:bodyPr/>
          <a:lstStyle>
            <a:lvl1pPr>
              <a:defRPr/>
            </a:lvl1pPr>
          </a:lstStyle>
          <a:p>
            <a:endParaRPr lang="en-US" altLang="zh-CN"/>
          </a:p>
        </p:txBody>
      </p:sp>
      <p:sp>
        <p:nvSpPr>
          <p:cNvPr id="8" name="页脚占位符 7"/>
          <p:cNvSpPr>
            <a:spLocks noGrp="1"/>
          </p:cNvSpPr>
          <p:nvPr>
            <p:ph type="ftr" sz="quarter" idx="11"/>
          </p:nvPr>
        </p:nvSpPr>
        <p:spPr>
          <a:xfrm>
            <a:off x="3124200" y="6245225"/>
            <a:ext cx="2895600" cy="476250"/>
          </a:xfrm>
        </p:spPr>
        <p:txBody>
          <a:bodyPr/>
          <a:lstStyle>
            <a:lvl1pPr>
              <a:defRPr/>
            </a:lvl1pPr>
          </a:lstStyle>
          <a:p>
            <a:endParaRPr lang="en-US" altLang="zh-CN"/>
          </a:p>
        </p:txBody>
      </p:sp>
      <p:sp>
        <p:nvSpPr>
          <p:cNvPr id="9" name="幻灯片编号占位符 8"/>
          <p:cNvSpPr>
            <a:spLocks noGrp="1"/>
          </p:cNvSpPr>
          <p:nvPr>
            <p:ph type="sldNum" sz="quarter" idx="12"/>
          </p:nvPr>
        </p:nvSpPr>
        <p:spPr>
          <a:xfrm>
            <a:off x="6553200" y="6245225"/>
            <a:ext cx="1981200" cy="476250"/>
          </a:xfrm>
        </p:spPr>
        <p:txBody>
          <a:bodyPr/>
          <a:lstStyle>
            <a:lvl1pPr>
              <a:defRPr/>
            </a:lvl1pPr>
          </a:lstStyle>
          <a:p>
            <a:fld id="{6CD7AA52-8EE2-0149-B64F-502514FACF0B}" type="slidenum">
              <a:rPr lang="en-US" altLang="zh-CN"/>
              <a:pPr/>
              <a:t>‹#›</a:t>
            </a:fld>
            <a:endParaRPr lang="en-US" altLang="zh-CN"/>
          </a:p>
        </p:txBody>
      </p:sp>
    </p:spTree>
    <p:extLst>
      <p:ext uri="{BB962C8B-B14F-4D97-AF65-F5344CB8AC3E}">
        <p14:creationId xmlns="" xmlns:p14="http://schemas.microsoft.com/office/powerpoint/2010/main" val="39657145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标题、文本和两项内容">
    <p:spTree>
      <p:nvGrpSpPr>
        <p:cNvPr id="1" name=""/>
        <p:cNvGrpSpPr/>
        <p:nvPr/>
      </p:nvGrpSpPr>
      <p:grpSpPr>
        <a:xfrm>
          <a:off x="0" y="0"/>
          <a:ext cx="0" cy="0"/>
          <a:chOff x="0" y="0"/>
          <a:chExt cx="0" cy="0"/>
        </a:xfrm>
      </p:grpSpPr>
      <p:sp>
        <p:nvSpPr>
          <p:cNvPr id="2" name="标题 1"/>
          <p:cNvSpPr>
            <a:spLocks noGrp="1"/>
          </p:cNvSpPr>
          <p:nvPr>
            <p:ph type="title"/>
          </p:nvPr>
        </p:nvSpPr>
        <p:spPr>
          <a:xfrm>
            <a:off x="574675" y="304800"/>
            <a:ext cx="8001000" cy="1216025"/>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566738" y="1752600"/>
            <a:ext cx="3924300" cy="4267200"/>
          </a:xfrm>
        </p:spPr>
        <p:txBody>
          <a:body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4" name="内容占位符 3"/>
          <p:cNvSpPr>
            <a:spLocks noGrp="1"/>
          </p:cNvSpPr>
          <p:nvPr>
            <p:ph sz="quarter" idx="2"/>
          </p:nvPr>
        </p:nvSpPr>
        <p:spPr>
          <a:xfrm>
            <a:off x="4643438" y="1752600"/>
            <a:ext cx="3924300" cy="2057400"/>
          </a:xfrm>
        </p:spPr>
        <p:txBody>
          <a:body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5" name="内容占位符 4"/>
          <p:cNvSpPr>
            <a:spLocks noGrp="1"/>
          </p:cNvSpPr>
          <p:nvPr>
            <p:ph sz="quarter" idx="3"/>
          </p:nvPr>
        </p:nvSpPr>
        <p:spPr>
          <a:xfrm>
            <a:off x="4643438" y="3962400"/>
            <a:ext cx="3924300" cy="2057400"/>
          </a:xfrm>
        </p:spPr>
        <p:txBody>
          <a:body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6" name="日期占位符 5"/>
          <p:cNvSpPr>
            <a:spLocks noGrp="1"/>
          </p:cNvSpPr>
          <p:nvPr>
            <p:ph type="dt" sz="half" idx="10"/>
          </p:nvPr>
        </p:nvSpPr>
        <p:spPr>
          <a:xfrm>
            <a:off x="609600" y="6245225"/>
            <a:ext cx="1981200" cy="476250"/>
          </a:xfrm>
        </p:spPr>
        <p:txBody>
          <a:bodyPr/>
          <a:lstStyle>
            <a:lvl1pPr>
              <a:defRPr/>
            </a:lvl1pPr>
          </a:lstStyle>
          <a:p>
            <a:endParaRPr lang="en-US" altLang="zh-CN"/>
          </a:p>
        </p:txBody>
      </p:sp>
      <p:sp>
        <p:nvSpPr>
          <p:cNvPr id="7" name="页脚占位符 6"/>
          <p:cNvSpPr>
            <a:spLocks noGrp="1"/>
          </p:cNvSpPr>
          <p:nvPr>
            <p:ph type="ftr" sz="quarter" idx="11"/>
          </p:nvPr>
        </p:nvSpPr>
        <p:spPr>
          <a:xfrm>
            <a:off x="3124200" y="6245225"/>
            <a:ext cx="2895600" cy="476250"/>
          </a:xfrm>
        </p:spPr>
        <p:txBody>
          <a:bodyPr/>
          <a:lstStyle>
            <a:lvl1pPr>
              <a:defRPr/>
            </a:lvl1pPr>
          </a:lstStyle>
          <a:p>
            <a:endParaRPr lang="en-US" altLang="zh-CN"/>
          </a:p>
        </p:txBody>
      </p:sp>
      <p:sp>
        <p:nvSpPr>
          <p:cNvPr id="8" name="幻灯片编号占位符 7"/>
          <p:cNvSpPr>
            <a:spLocks noGrp="1"/>
          </p:cNvSpPr>
          <p:nvPr>
            <p:ph type="sldNum" sz="quarter" idx="12"/>
          </p:nvPr>
        </p:nvSpPr>
        <p:spPr>
          <a:xfrm>
            <a:off x="6553200" y="6245225"/>
            <a:ext cx="1981200" cy="476250"/>
          </a:xfrm>
        </p:spPr>
        <p:txBody>
          <a:bodyPr/>
          <a:lstStyle>
            <a:lvl1pPr>
              <a:defRPr/>
            </a:lvl1pPr>
          </a:lstStyle>
          <a:p>
            <a:fld id="{AE546D9B-68B1-8E4F-8462-A1964C3C48D9}" type="slidenum">
              <a:rPr lang="en-US" altLang="zh-CN"/>
              <a:pPr/>
              <a:t>‹#›</a:t>
            </a:fld>
            <a:endParaRPr lang="en-US" altLang="zh-CN"/>
          </a:p>
        </p:txBody>
      </p:sp>
    </p:spTree>
    <p:extLst>
      <p:ext uri="{BB962C8B-B14F-4D97-AF65-F5344CB8AC3E}">
        <p14:creationId xmlns="" xmlns:p14="http://schemas.microsoft.com/office/powerpoint/2010/main" val="38648785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cSld name="标题和图表">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077200" cy="990600"/>
          </a:xfrm>
        </p:spPr>
        <p:txBody>
          <a:bodyPr/>
          <a:lstStyle/>
          <a:p>
            <a:r>
              <a:rPr lang="zh-CN" altLang="en-US" smtClean="0"/>
              <a:t>单击此处编辑母版标题样式</a:t>
            </a:r>
            <a:endParaRPr lang="en-US" dirty="0"/>
          </a:p>
        </p:txBody>
      </p:sp>
      <p:sp>
        <p:nvSpPr>
          <p:cNvPr id="3" name="Chart Placeholder 2"/>
          <p:cNvSpPr>
            <a:spLocks noGrp="1"/>
          </p:cNvSpPr>
          <p:nvPr>
            <p:ph type="chart" idx="1"/>
          </p:nvPr>
        </p:nvSpPr>
        <p:spPr>
          <a:xfrm>
            <a:off x="685800" y="1752600"/>
            <a:ext cx="7772400" cy="4876800"/>
          </a:xfrm>
        </p:spPr>
        <p:txBody>
          <a:bodyPr/>
          <a:lstStyle/>
          <a:p>
            <a:pPr lvl="0"/>
            <a:r>
              <a:rPr lang="zh-CN" altLang="en-US" noProof="0" smtClean="0"/>
              <a:t>单击图标添加图表</a:t>
            </a:r>
            <a:endParaRPr lang="en-US" noProof="0" dirty="0" smtClean="0"/>
          </a:p>
        </p:txBody>
      </p:sp>
      <p:sp>
        <p:nvSpPr>
          <p:cNvPr id="4" name="Date Placeholder 3"/>
          <p:cNvSpPr>
            <a:spLocks noGrp="1"/>
          </p:cNvSpPr>
          <p:nvPr>
            <p:ph type="dt" sz="half" idx="10"/>
          </p:nvPr>
        </p:nvSpPr>
        <p:spPr/>
        <p:txBody>
          <a:bodyPr/>
          <a:lstStyle>
            <a:lvl1pPr>
              <a:defRPr/>
            </a:lvl1pPr>
          </a:lstStyle>
          <a:p>
            <a:pPr>
              <a:defRPr/>
            </a:pPr>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96996BAB-7C61-4797-AB67-00EFB1F7427A}" type="slidenum">
              <a:rPr lang="zh-CN" altLang="en-US"/>
              <a:pPr>
                <a:defRPr/>
              </a:pPr>
              <a:t>‹#›</a:t>
            </a:fld>
            <a:endParaRPr lang="en-US" altLang="zh-CN"/>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幻灯片编号占位符 5"/>
          <p:cNvSpPr>
            <a:spLocks noGrp="1"/>
          </p:cNvSpPr>
          <p:nvPr>
            <p:ph type="sldNum" sz="quarter" idx="12"/>
          </p:nvPr>
        </p:nvSpPr>
        <p:spPr/>
        <p:txBody>
          <a:bodyPr/>
          <a:lstStyle>
            <a:lvl1pPr>
              <a:defRPr/>
            </a:lvl1pPr>
          </a:lstStyle>
          <a:p>
            <a:fld id="{2B315774-B52C-CD46-B1BF-16A536B74E7F}" type="slidenum">
              <a:rPr lang="en-US" altLang="zh-CN"/>
              <a:pPr/>
              <a:t>‹#›</a:t>
            </a:fld>
            <a:endParaRPr lang="en-US" altLang="zh-CN"/>
          </a:p>
        </p:txBody>
      </p:sp>
    </p:spTree>
    <p:extLst>
      <p:ext uri="{BB962C8B-B14F-4D97-AF65-F5344CB8AC3E}">
        <p14:creationId xmlns="" xmlns:p14="http://schemas.microsoft.com/office/powerpoint/2010/main" val="1867301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endParaRPr lang="en-US" altLang="zh-CN"/>
          </a:p>
        </p:txBody>
      </p:sp>
      <p:sp>
        <p:nvSpPr>
          <p:cNvPr id="5" name="页脚占位符 4"/>
          <p:cNvSpPr>
            <a:spLocks noGrp="1"/>
          </p:cNvSpPr>
          <p:nvPr>
            <p:ph type="ftr" sz="quarter" idx="11"/>
          </p:nvPr>
        </p:nvSpPr>
        <p:spPr/>
        <p:txBody>
          <a:bodyPr/>
          <a:lstStyle>
            <a:lvl1pPr>
              <a:defRPr/>
            </a:lvl1pPr>
          </a:lstStyle>
          <a:p>
            <a:endParaRPr lang="en-US" altLang="zh-CN"/>
          </a:p>
        </p:txBody>
      </p:sp>
      <p:sp>
        <p:nvSpPr>
          <p:cNvPr id="6" name="幻灯片编号占位符 5"/>
          <p:cNvSpPr>
            <a:spLocks noGrp="1"/>
          </p:cNvSpPr>
          <p:nvPr>
            <p:ph type="sldNum" sz="quarter" idx="12"/>
          </p:nvPr>
        </p:nvSpPr>
        <p:spPr/>
        <p:txBody>
          <a:bodyPr/>
          <a:lstStyle>
            <a:lvl1pPr>
              <a:defRPr/>
            </a:lvl1pPr>
          </a:lstStyle>
          <a:p>
            <a:fld id="{E611F8FB-0CCB-E54C-A88E-8FCC482095EF}" type="slidenum">
              <a:rPr lang="en-US" altLang="zh-CN"/>
              <a:pPr/>
              <a:t>‹#›</a:t>
            </a:fld>
            <a:endParaRPr lang="en-US" altLang="zh-CN"/>
          </a:p>
        </p:txBody>
      </p:sp>
    </p:spTree>
    <p:extLst>
      <p:ext uri="{BB962C8B-B14F-4D97-AF65-F5344CB8AC3E}">
        <p14:creationId xmlns="" xmlns:p14="http://schemas.microsoft.com/office/powerpoint/2010/main" val="1537100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项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4" name="内容占位符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5" name="日期占位符 4"/>
          <p:cNvSpPr>
            <a:spLocks noGrp="1"/>
          </p:cNvSpPr>
          <p:nvPr>
            <p:ph type="dt" sz="half" idx="10"/>
          </p:nvPr>
        </p:nvSpPr>
        <p:spPr/>
        <p:txBody>
          <a:bodyPr/>
          <a:lstStyle>
            <a:lvl1pPr>
              <a:defRPr/>
            </a:lvl1pPr>
          </a:lstStyle>
          <a:p>
            <a:endParaRPr lang="en-US" altLang="zh-CN"/>
          </a:p>
        </p:txBody>
      </p:sp>
      <p:sp>
        <p:nvSpPr>
          <p:cNvPr id="6" name="页脚占位符 5"/>
          <p:cNvSpPr>
            <a:spLocks noGrp="1"/>
          </p:cNvSpPr>
          <p:nvPr>
            <p:ph type="ftr" sz="quarter" idx="11"/>
          </p:nvPr>
        </p:nvSpPr>
        <p:spPr/>
        <p:txBody>
          <a:bodyPr/>
          <a:lstStyle>
            <a:lvl1pPr>
              <a:defRPr/>
            </a:lvl1pPr>
          </a:lstStyle>
          <a:p>
            <a:endParaRPr lang="en-US" altLang="zh-CN"/>
          </a:p>
        </p:txBody>
      </p:sp>
      <p:sp>
        <p:nvSpPr>
          <p:cNvPr id="7" name="幻灯片编号占位符 6"/>
          <p:cNvSpPr>
            <a:spLocks noGrp="1"/>
          </p:cNvSpPr>
          <p:nvPr>
            <p:ph type="sldNum" sz="quarter" idx="12"/>
          </p:nvPr>
        </p:nvSpPr>
        <p:spPr/>
        <p:txBody>
          <a:bodyPr/>
          <a:lstStyle>
            <a:lvl1pPr>
              <a:defRPr/>
            </a:lvl1pPr>
          </a:lstStyle>
          <a:p>
            <a:fld id="{A9EA236F-C8FF-9A42-B20B-5B5353BD22C4}" type="slidenum">
              <a:rPr lang="en-US" altLang="zh-CN"/>
              <a:pPr/>
              <a:t>‹#›</a:t>
            </a:fld>
            <a:endParaRPr lang="en-US" altLang="zh-CN"/>
          </a:p>
        </p:txBody>
      </p:sp>
    </p:spTree>
    <p:extLst>
      <p:ext uri="{BB962C8B-B14F-4D97-AF65-F5344CB8AC3E}">
        <p14:creationId xmlns="" xmlns:p14="http://schemas.microsoft.com/office/powerpoint/2010/main" val="2928718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7" name="日期占位符 6"/>
          <p:cNvSpPr>
            <a:spLocks noGrp="1"/>
          </p:cNvSpPr>
          <p:nvPr>
            <p:ph type="dt" sz="half" idx="10"/>
          </p:nvPr>
        </p:nvSpPr>
        <p:spPr/>
        <p:txBody>
          <a:bodyPr/>
          <a:lstStyle>
            <a:lvl1pPr>
              <a:defRPr/>
            </a:lvl1pPr>
          </a:lstStyle>
          <a:p>
            <a:endParaRPr lang="en-US" altLang="zh-CN"/>
          </a:p>
        </p:txBody>
      </p:sp>
      <p:sp>
        <p:nvSpPr>
          <p:cNvPr id="8" name="页脚占位符 7"/>
          <p:cNvSpPr>
            <a:spLocks noGrp="1"/>
          </p:cNvSpPr>
          <p:nvPr>
            <p:ph type="ftr" sz="quarter" idx="11"/>
          </p:nvPr>
        </p:nvSpPr>
        <p:spPr/>
        <p:txBody>
          <a:bodyPr/>
          <a:lstStyle>
            <a:lvl1pPr>
              <a:defRPr/>
            </a:lvl1pPr>
          </a:lstStyle>
          <a:p>
            <a:endParaRPr lang="en-US" altLang="zh-CN"/>
          </a:p>
        </p:txBody>
      </p:sp>
      <p:sp>
        <p:nvSpPr>
          <p:cNvPr id="9" name="幻灯片编号占位符 8"/>
          <p:cNvSpPr>
            <a:spLocks noGrp="1"/>
          </p:cNvSpPr>
          <p:nvPr>
            <p:ph type="sldNum" sz="quarter" idx="12"/>
          </p:nvPr>
        </p:nvSpPr>
        <p:spPr/>
        <p:txBody>
          <a:bodyPr/>
          <a:lstStyle>
            <a:lvl1pPr>
              <a:defRPr/>
            </a:lvl1pPr>
          </a:lstStyle>
          <a:p>
            <a:fld id="{DB24D68C-A51E-8441-943B-DA00D09BA16F}" type="slidenum">
              <a:rPr lang="en-US" altLang="zh-CN"/>
              <a:pPr/>
              <a:t>‹#›</a:t>
            </a:fld>
            <a:endParaRPr lang="en-US" altLang="zh-CN"/>
          </a:p>
        </p:txBody>
      </p:sp>
    </p:spTree>
    <p:extLst>
      <p:ext uri="{BB962C8B-B14F-4D97-AF65-F5344CB8AC3E}">
        <p14:creationId xmlns="" xmlns:p14="http://schemas.microsoft.com/office/powerpoint/2010/main" val="2489892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lvl1pPr>
              <a:defRPr/>
            </a:lvl1pPr>
          </a:lstStyle>
          <a:p>
            <a:endParaRPr lang="en-US" altLang="zh-CN"/>
          </a:p>
        </p:txBody>
      </p:sp>
      <p:sp>
        <p:nvSpPr>
          <p:cNvPr id="4" name="页脚占位符 3"/>
          <p:cNvSpPr>
            <a:spLocks noGrp="1"/>
          </p:cNvSpPr>
          <p:nvPr>
            <p:ph type="ftr" sz="quarter" idx="11"/>
          </p:nvPr>
        </p:nvSpPr>
        <p:spPr/>
        <p:txBody>
          <a:bodyPr/>
          <a:lstStyle>
            <a:lvl1pPr>
              <a:defRPr/>
            </a:lvl1pPr>
          </a:lstStyle>
          <a:p>
            <a:endParaRPr lang="en-US" altLang="zh-CN"/>
          </a:p>
        </p:txBody>
      </p:sp>
      <p:sp>
        <p:nvSpPr>
          <p:cNvPr id="5" name="幻灯片编号占位符 4"/>
          <p:cNvSpPr>
            <a:spLocks noGrp="1"/>
          </p:cNvSpPr>
          <p:nvPr>
            <p:ph type="sldNum" sz="quarter" idx="12"/>
          </p:nvPr>
        </p:nvSpPr>
        <p:spPr/>
        <p:txBody>
          <a:bodyPr/>
          <a:lstStyle>
            <a:lvl1pPr>
              <a:defRPr/>
            </a:lvl1pPr>
          </a:lstStyle>
          <a:p>
            <a:fld id="{1999DF7C-E50A-3740-A5D8-2A128C760866}" type="slidenum">
              <a:rPr lang="en-US" altLang="zh-CN"/>
              <a:pPr/>
              <a:t>‹#›</a:t>
            </a:fld>
            <a:endParaRPr lang="en-US" altLang="zh-CN"/>
          </a:p>
        </p:txBody>
      </p:sp>
    </p:spTree>
    <p:extLst>
      <p:ext uri="{BB962C8B-B14F-4D97-AF65-F5344CB8AC3E}">
        <p14:creationId xmlns="" xmlns:p14="http://schemas.microsoft.com/office/powerpoint/2010/main" val="4129149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a:defRPr/>
            </a:lvl1pPr>
          </a:lstStyle>
          <a:p>
            <a:endParaRPr lang="en-US" altLang="zh-CN"/>
          </a:p>
        </p:txBody>
      </p:sp>
      <p:sp>
        <p:nvSpPr>
          <p:cNvPr id="3" name="页脚占位符 2"/>
          <p:cNvSpPr>
            <a:spLocks noGrp="1"/>
          </p:cNvSpPr>
          <p:nvPr>
            <p:ph type="ftr" sz="quarter" idx="11"/>
          </p:nvPr>
        </p:nvSpPr>
        <p:spPr/>
        <p:txBody>
          <a:bodyPr/>
          <a:lstStyle>
            <a:lvl1pPr>
              <a:defRPr/>
            </a:lvl1pPr>
          </a:lstStyle>
          <a:p>
            <a:endParaRPr lang="en-US" altLang="zh-CN"/>
          </a:p>
        </p:txBody>
      </p:sp>
      <p:sp>
        <p:nvSpPr>
          <p:cNvPr id="4" name="幻灯片编号占位符 3"/>
          <p:cNvSpPr>
            <a:spLocks noGrp="1"/>
          </p:cNvSpPr>
          <p:nvPr>
            <p:ph type="sldNum" sz="quarter" idx="12"/>
          </p:nvPr>
        </p:nvSpPr>
        <p:spPr/>
        <p:txBody>
          <a:bodyPr/>
          <a:lstStyle>
            <a:lvl1pPr>
              <a:defRPr/>
            </a:lvl1pPr>
          </a:lstStyle>
          <a:p>
            <a:fld id="{42B00071-B0B9-8246-99CB-F28C2B400AAF}" type="slidenum">
              <a:rPr lang="en-US" altLang="zh-CN"/>
              <a:pPr/>
              <a:t>‹#›</a:t>
            </a:fld>
            <a:endParaRPr lang="en-US" altLang="zh-CN"/>
          </a:p>
        </p:txBody>
      </p:sp>
    </p:spTree>
    <p:extLst>
      <p:ext uri="{BB962C8B-B14F-4D97-AF65-F5344CB8AC3E}">
        <p14:creationId xmlns="" xmlns:p14="http://schemas.microsoft.com/office/powerpoint/2010/main" val="1909853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二级</a:t>
            </a:r>
          </a:p>
          <a:p>
            <a:pPr lvl="2"/>
            <a:r>
              <a:rPr lang="zh-CN" altLang="en-US" smtClean="0"/>
              <a:t>三级</a:t>
            </a:r>
          </a:p>
          <a:p>
            <a:pPr lvl="3"/>
            <a:r>
              <a:rPr lang="zh-CN" altLang="en-US" smtClean="0"/>
              <a:t>四级</a:t>
            </a:r>
          </a:p>
          <a:p>
            <a:pPr lvl="4"/>
            <a:r>
              <a:rPr lang="zh-CN" altLang="en-US" smtClean="0"/>
              <a:t>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endParaRPr lang="en-US" altLang="zh-CN"/>
          </a:p>
        </p:txBody>
      </p:sp>
      <p:sp>
        <p:nvSpPr>
          <p:cNvPr id="6" name="页脚占位符 5"/>
          <p:cNvSpPr>
            <a:spLocks noGrp="1"/>
          </p:cNvSpPr>
          <p:nvPr>
            <p:ph type="ftr" sz="quarter" idx="11"/>
          </p:nvPr>
        </p:nvSpPr>
        <p:spPr/>
        <p:txBody>
          <a:bodyPr/>
          <a:lstStyle>
            <a:lvl1pPr>
              <a:defRPr/>
            </a:lvl1pPr>
          </a:lstStyle>
          <a:p>
            <a:endParaRPr lang="en-US" altLang="zh-CN"/>
          </a:p>
        </p:txBody>
      </p:sp>
      <p:sp>
        <p:nvSpPr>
          <p:cNvPr id="7" name="幻灯片编号占位符 6"/>
          <p:cNvSpPr>
            <a:spLocks noGrp="1"/>
          </p:cNvSpPr>
          <p:nvPr>
            <p:ph type="sldNum" sz="quarter" idx="12"/>
          </p:nvPr>
        </p:nvSpPr>
        <p:spPr/>
        <p:txBody>
          <a:bodyPr/>
          <a:lstStyle>
            <a:lvl1pPr>
              <a:defRPr/>
            </a:lvl1pPr>
          </a:lstStyle>
          <a:p>
            <a:fld id="{2485D0C6-8A8C-8D40-A6AB-F18B2FACDB62}" type="slidenum">
              <a:rPr lang="en-US" altLang="zh-CN"/>
              <a:pPr/>
              <a:t>‹#›</a:t>
            </a:fld>
            <a:endParaRPr lang="en-US" altLang="zh-CN"/>
          </a:p>
        </p:txBody>
      </p:sp>
    </p:spTree>
    <p:extLst>
      <p:ext uri="{BB962C8B-B14F-4D97-AF65-F5344CB8AC3E}">
        <p14:creationId xmlns="" xmlns:p14="http://schemas.microsoft.com/office/powerpoint/2010/main" val="782853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endParaRPr lang="en-US" altLang="zh-CN"/>
          </a:p>
        </p:txBody>
      </p:sp>
      <p:sp>
        <p:nvSpPr>
          <p:cNvPr id="6" name="页脚占位符 5"/>
          <p:cNvSpPr>
            <a:spLocks noGrp="1"/>
          </p:cNvSpPr>
          <p:nvPr>
            <p:ph type="ftr" sz="quarter" idx="11"/>
          </p:nvPr>
        </p:nvSpPr>
        <p:spPr/>
        <p:txBody>
          <a:bodyPr/>
          <a:lstStyle>
            <a:lvl1pPr>
              <a:defRPr/>
            </a:lvl1pPr>
          </a:lstStyle>
          <a:p>
            <a:endParaRPr lang="en-US" altLang="zh-CN"/>
          </a:p>
        </p:txBody>
      </p:sp>
      <p:sp>
        <p:nvSpPr>
          <p:cNvPr id="7" name="幻灯片编号占位符 6"/>
          <p:cNvSpPr>
            <a:spLocks noGrp="1"/>
          </p:cNvSpPr>
          <p:nvPr>
            <p:ph type="sldNum" sz="quarter" idx="12"/>
          </p:nvPr>
        </p:nvSpPr>
        <p:spPr/>
        <p:txBody>
          <a:bodyPr/>
          <a:lstStyle>
            <a:lvl1pPr>
              <a:defRPr/>
            </a:lvl1pPr>
          </a:lstStyle>
          <a:p>
            <a:fld id="{FACA9CDF-6D09-5A44-90C5-57498AEF8478}" type="slidenum">
              <a:rPr lang="en-US" altLang="zh-CN"/>
              <a:pPr/>
              <a:t>‹#›</a:t>
            </a:fld>
            <a:endParaRPr lang="en-US" altLang="zh-CN"/>
          </a:p>
        </p:txBody>
      </p:sp>
    </p:spTree>
    <p:extLst>
      <p:ext uri="{BB962C8B-B14F-4D97-AF65-F5344CB8AC3E}">
        <p14:creationId xmlns="" xmlns:p14="http://schemas.microsoft.com/office/powerpoint/2010/main" val="1539979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bwMode="auto">
          <a:xfrm>
            <a:off x="574675" y="304800"/>
            <a:ext cx="8001000" cy="12160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p>
            <a:pPr lvl="0"/>
            <a:r>
              <a:rPr lang="en-US" altLang="zh-CN"/>
              <a:t>Click to edit Master title style</a:t>
            </a:r>
          </a:p>
        </p:txBody>
      </p:sp>
      <p:sp>
        <p:nvSpPr>
          <p:cNvPr id="43011" name="Rectangle 3"/>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43012" name="AutoShape 4"/>
          <p:cNvSpPr>
            <a:spLocks noChangeArrowheads="1"/>
          </p:cNvSpPr>
          <p:nvPr/>
        </p:nvSpPr>
        <p:spPr bwMode="auto">
          <a:xfrm>
            <a:off x="609600" y="1566863"/>
            <a:ext cx="7958138" cy="109537"/>
          </a:xfrm>
          <a:custGeom>
            <a:avLst/>
            <a:gdLst>
              <a:gd name="G0" fmla="+- 585 0 0"/>
              <a:gd name="T0" fmla="*/ 0 w 1000"/>
              <a:gd name="T1" fmla="*/ 0 h 1000"/>
              <a:gd name="T2" fmla="*/ 585 w 1000"/>
              <a:gd name="T3" fmla="*/ 0 h 1000"/>
              <a:gd name="T4" fmla="*/ 585 w 1000"/>
              <a:gd name="T5" fmla="*/ 1000 h 1000"/>
              <a:gd name="T6" fmla="*/ 0 w 1000"/>
              <a:gd name="T7" fmla="*/ 1000 h 1000"/>
              <a:gd name="T8" fmla="*/ 0 w 1000"/>
              <a:gd name="T9" fmla="*/ 0 h 1000"/>
              <a:gd name="T10" fmla="*/ 1000 w 1000"/>
              <a:gd name="T11" fmla="*/ 0 h 1000"/>
            </a:gdLst>
            <a:ahLst/>
            <a:cxnLst>
              <a:cxn ang="0">
                <a:pos x="T0" y="T1"/>
              </a:cxn>
              <a:cxn ang="0">
                <a:pos x="T2" y="T3"/>
              </a:cxn>
              <a:cxn ang="0">
                <a:pos x="T4" y="T5"/>
              </a:cxn>
              <a:cxn ang="0">
                <a:pos x="T6" y="T7"/>
              </a:cxn>
              <a:cxn ang="0">
                <a:pos x="T8" y="T9"/>
              </a:cxn>
              <a:cxn ang="0">
                <a:pos x="T10" y="T11"/>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algn="l"/>
            <a:endParaRPr lang="en-US" sz="2400">
              <a:latin typeface="Times New Roman" charset="0"/>
            </a:endParaRPr>
          </a:p>
        </p:txBody>
      </p:sp>
      <p:sp>
        <p:nvSpPr>
          <p:cNvPr id="43014" name="Rectangle 6"/>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zh-CN"/>
          </a:p>
        </p:txBody>
      </p:sp>
      <p:sp>
        <p:nvSpPr>
          <p:cNvPr id="43015" name="Rectangle 7"/>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200"/>
            </a:lvl1pPr>
          </a:lstStyle>
          <a:p>
            <a:endParaRPr lang="en-US" altLang="zh-CN"/>
          </a:p>
        </p:txBody>
      </p:sp>
      <p:sp>
        <p:nvSpPr>
          <p:cNvPr id="43016" name="Rectangle 8"/>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200"/>
            </a:lvl1pPr>
          </a:lstStyle>
          <a:p>
            <a:fld id="{0749FE84-80D5-E146-9480-F1E3784A7564}" type="slidenum">
              <a:rPr lang="en-US" altLang="zh-CN"/>
              <a:pPr/>
              <a:t>‹#›</a:t>
            </a:fld>
            <a:endParaRPr lang="en-US" altLang="zh-CN"/>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Lst>
  <p:timing>
    <p:tnLst>
      <p:par>
        <p:cTn id="1" dur="indefinite" restart="never" nodeType="tmRoot"/>
      </p:par>
    </p:tnLst>
  </p:timing>
  <p:txStyles>
    <p:titleStyle>
      <a:lvl1pPr algn="l" rtl="0" fontAlgn="base">
        <a:spcBef>
          <a:spcPct val="0"/>
        </a:spcBef>
        <a:spcAft>
          <a:spcPct val="0"/>
        </a:spcAft>
        <a:defRPr sz="3800">
          <a:solidFill>
            <a:srgbClr val="CC0000"/>
          </a:solidFill>
          <a:latin typeface="+mj-lt"/>
          <a:ea typeface="+mj-ea"/>
          <a:cs typeface="+mj-cs"/>
        </a:defRPr>
      </a:lvl1pPr>
      <a:lvl2pPr algn="l" rtl="0" fontAlgn="base">
        <a:spcBef>
          <a:spcPct val="0"/>
        </a:spcBef>
        <a:spcAft>
          <a:spcPct val="0"/>
        </a:spcAft>
        <a:defRPr sz="3800">
          <a:solidFill>
            <a:srgbClr val="CC0000"/>
          </a:solidFill>
          <a:latin typeface="Verdana" charset="0"/>
          <a:ea typeface="宋体" charset="0"/>
          <a:cs typeface="宋体" charset="0"/>
        </a:defRPr>
      </a:lvl2pPr>
      <a:lvl3pPr algn="l" rtl="0" fontAlgn="base">
        <a:spcBef>
          <a:spcPct val="0"/>
        </a:spcBef>
        <a:spcAft>
          <a:spcPct val="0"/>
        </a:spcAft>
        <a:defRPr sz="3800">
          <a:solidFill>
            <a:srgbClr val="CC0000"/>
          </a:solidFill>
          <a:latin typeface="Verdana" charset="0"/>
          <a:ea typeface="宋体" charset="0"/>
          <a:cs typeface="宋体" charset="0"/>
        </a:defRPr>
      </a:lvl3pPr>
      <a:lvl4pPr algn="l" rtl="0" fontAlgn="base">
        <a:spcBef>
          <a:spcPct val="0"/>
        </a:spcBef>
        <a:spcAft>
          <a:spcPct val="0"/>
        </a:spcAft>
        <a:defRPr sz="3800">
          <a:solidFill>
            <a:srgbClr val="CC0000"/>
          </a:solidFill>
          <a:latin typeface="Verdana" charset="0"/>
          <a:ea typeface="宋体" charset="0"/>
          <a:cs typeface="宋体" charset="0"/>
        </a:defRPr>
      </a:lvl4pPr>
      <a:lvl5pPr algn="l" rtl="0" fontAlgn="base">
        <a:spcBef>
          <a:spcPct val="0"/>
        </a:spcBef>
        <a:spcAft>
          <a:spcPct val="0"/>
        </a:spcAft>
        <a:defRPr sz="3800">
          <a:solidFill>
            <a:srgbClr val="CC0000"/>
          </a:solidFill>
          <a:latin typeface="Verdana" charset="0"/>
          <a:ea typeface="宋体" charset="0"/>
          <a:cs typeface="宋体" charset="0"/>
        </a:defRPr>
      </a:lvl5pPr>
      <a:lvl6pPr marL="457200" algn="l" rtl="0" fontAlgn="base">
        <a:spcBef>
          <a:spcPct val="0"/>
        </a:spcBef>
        <a:spcAft>
          <a:spcPct val="0"/>
        </a:spcAft>
        <a:defRPr sz="3800">
          <a:solidFill>
            <a:srgbClr val="CC0000"/>
          </a:solidFill>
          <a:latin typeface="Verdana" charset="0"/>
          <a:ea typeface="宋体" charset="0"/>
          <a:cs typeface="宋体" charset="0"/>
        </a:defRPr>
      </a:lvl6pPr>
      <a:lvl7pPr marL="914400" algn="l" rtl="0" fontAlgn="base">
        <a:spcBef>
          <a:spcPct val="0"/>
        </a:spcBef>
        <a:spcAft>
          <a:spcPct val="0"/>
        </a:spcAft>
        <a:defRPr sz="3800">
          <a:solidFill>
            <a:srgbClr val="CC0000"/>
          </a:solidFill>
          <a:latin typeface="Verdana" charset="0"/>
          <a:ea typeface="宋体" charset="0"/>
          <a:cs typeface="宋体" charset="0"/>
        </a:defRPr>
      </a:lvl7pPr>
      <a:lvl8pPr marL="1371600" algn="l" rtl="0" fontAlgn="base">
        <a:spcBef>
          <a:spcPct val="0"/>
        </a:spcBef>
        <a:spcAft>
          <a:spcPct val="0"/>
        </a:spcAft>
        <a:defRPr sz="3800">
          <a:solidFill>
            <a:srgbClr val="CC0000"/>
          </a:solidFill>
          <a:latin typeface="Verdana" charset="0"/>
          <a:ea typeface="宋体" charset="0"/>
          <a:cs typeface="宋体" charset="0"/>
        </a:defRPr>
      </a:lvl8pPr>
      <a:lvl9pPr marL="1828800" algn="l" rtl="0" fontAlgn="base">
        <a:spcBef>
          <a:spcPct val="0"/>
        </a:spcBef>
        <a:spcAft>
          <a:spcPct val="0"/>
        </a:spcAft>
        <a:defRPr sz="3800">
          <a:solidFill>
            <a:srgbClr val="CC0000"/>
          </a:solidFill>
          <a:latin typeface="Verdana" charset="0"/>
          <a:ea typeface="宋体" charset="0"/>
          <a:cs typeface="宋体" charset="0"/>
        </a:defRPr>
      </a:lvl9pPr>
    </p:titleStyle>
    <p:bodyStyle>
      <a:lvl1pPr marL="469900" indent="-469900" algn="l" rtl="0" fontAlgn="base">
        <a:spcBef>
          <a:spcPct val="20000"/>
        </a:spcBef>
        <a:spcAft>
          <a:spcPct val="0"/>
        </a:spcAft>
        <a:buClr>
          <a:schemeClr val="accent2"/>
        </a:buClr>
        <a:buFont typeface="Wingdings" charset="0"/>
        <a:buChar char="o"/>
        <a:defRPr sz="3000">
          <a:solidFill>
            <a:srgbClr val="1717B7"/>
          </a:solidFill>
          <a:latin typeface="+mn-lt"/>
          <a:ea typeface="+mn-ea"/>
          <a:cs typeface="+mn-cs"/>
        </a:defRPr>
      </a:lvl1pPr>
      <a:lvl2pPr marL="908050" indent="-436563" algn="l" rtl="0" fontAlgn="base">
        <a:spcBef>
          <a:spcPct val="20000"/>
        </a:spcBef>
        <a:spcAft>
          <a:spcPct val="0"/>
        </a:spcAft>
        <a:buClr>
          <a:schemeClr val="accent2"/>
        </a:buClr>
        <a:buFont typeface="Wingdings" charset="0"/>
        <a:buChar char="n"/>
        <a:defRPr sz="2600">
          <a:solidFill>
            <a:schemeClr val="tx1"/>
          </a:solidFill>
          <a:latin typeface="+mn-lt"/>
          <a:ea typeface="+mn-ea"/>
        </a:defRPr>
      </a:lvl2pPr>
      <a:lvl3pPr marL="1304925" indent="-395288" algn="l" rtl="0" fontAlgn="base">
        <a:spcBef>
          <a:spcPct val="20000"/>
        </a:spcBef>
        <a:spcAft>
          <a:spcPct val="0"/>
        </a:spcAft>
        <a:buClr>
          <a:schemeClr val="accent2"/>
        </a:buClr>
        <a:buFont typeface="Wingdings" charset="0"/>
        <a:buChar char="o"/>
        <a:defRPr sz="2300">
          <a:solidFill>
            <a:schemeClr val="tx1"/>
          </a:solidFill>
          <a:latin typeface="+mn-lt"/>
          <a:ea typeface="+mn-ea"/>
        </a:defRPr>
      </a:lvl3pPr>
      <a:lvl4pPr marL="1693863" indent="-387350" algn="l" rtl="0" fontAlgn="base">
        <a:spcBef>
          <a:spcPct val="20000"/>
        </a:spcBef>
        <a:spcAft>
          <a:spcPct val="0"/>
        </a:spcAft>
        <a:buClr>
          <a:schemeClr val="accent2"/>
        </a:buClr>
        <a:buFont typeface="Wingdings" charset="0"/>
        <a:buChar char="n"/>
        <a:defRPr sz="2000">
          <a:solidFill>
            <a:schemeClr val="tx1"/>
          </a:solidFill>
          <a:latin typeface="+mn-lt"/>
          <a:ea typeface="+mn-ea"/>
        </a:defRPr>
      </a:lvl4pPr>
      <a:lvl5pPr marL="2093913" indent="-398463" algn="l" rtl="0" fontAlgn="base">
        <a:spcBef>
          <a:spcPct val="25000"/>
        </a:spcBef>
        <a:spcAft>
          <a:spcPct val="0"/>
        </a:spcAft>
        <a:buClr>
          <a:schemeClr val="accent2"/>
        </a:buClr>
        <a:buFont typeface="Wingdings" charset="0"/>
        <a:buChar char="§"/>
        <a:defRPr sz="2000">
          <a:solidFill>
            <a:schemeClr val="tx1"/>
          </a:solidFill>
          <a:latin typeface="+mn-lt"/>
          <a:ea typeface="+mn-ea"/>
        </a:defRPr>
      </a:lvl5pPr>
      <a:lvl6pPr marL="2551113" indent="-398463" algn="l" rtl="0" fontAlgn="base">
        <a:spcBef>
          <a:spcPct val="25000"/>
        </a:spcBef>
        <a:spcAft>
          <a:spcPct val="0"/>
        </a:spcAft>
        <a:buClr>
          <a:schemeClr val="accent2"/>
        </a:buClr>
        <a:buFont typeface="Wingdings" charset="0"/>
        <a:buChar char="§"/>
        <a:defRPr sz="2000">
          <a:solidFill>
            <a:schemeClr val="tx1"/>
          </a:solidFill>
          <a:latin typeface="+mn-lt"/>
          <a:ea typeface="+mn-ea"/>
        </a:defRPr>
      </a:lvl6pPr>
      <a:lvl7pPr marL="3008313" indent="-398463" algn="l" rtl="0" fontAlgn="base">
        <a:spcBef>
          <a:spcPct val="25000"/>
        </a:spcBef>
        <a:spcAft>
          <a:spcPct val="0"/>
        </a:spcAft>
        <a:buClr>
          <a:schemeClr val="accent2"/>
        </a:buClr>
        <a:buFont typeface="Wingdings" charset="0"/>
        <a:buChar char="§"/>
        <a:defRPr sz="2000">
          <a:solidFill>
            <a:schemeClr val="tx1"/>
          </a:solidFill>
          <a:latin typeface="+mn-lt"/>
          <a:ea typeface="+mn-ea"/>
        </a:defRPr>
      </a:lvl7pPr>
      <a:lvl8pPr marL="3465513" indent="-398463" algn="l" rtl="0" fontAlgn="base">
        <a:spcBef>
          <a:spcPct val="25000"/>
        </a:spcBef>
        <a:spcAft>
          <a:spcPct val="0"/>
        </a:spcAft>
        <a:buClr>
          <a:schemeClr val="accent2"/>
        </a:buClr>
        <a:buFont typeface="Wingdings" charset="0"/>
        <a:buChar char="§"/>
        <a:defRPr sz="2000">
          <a:solidFill>
            <a:schemeClr val="tx1"/>
          </a:solidFill>
          <a:latin typeface="+mn-lt"/>
          <a:ea typeface="+mn-ea"/>
        </a:defRPr>
      </a:lvl8pPr>
      <a:lvl9pPr marL="3922713" indent="-398463" algn="l" rtl="0" fontAlgn="base">
        <a:spcBef>
          <a:spcPct val="25000"/>
        </a:spcBef>
        <a:spcAft>
          <a:spcPct val="0"/>
        </a:spcAft>
        <a:buClr>
          <a:schemeClr val="accent2"/>
        </a:buClr>
        <a:buFont typeface="Wingdings" charset="0"/>
        <a:buChar char="§"/>
        <a:defRPr sz="2000">
          <a:solidFill>
            <a:schemeClr val="tx1"/>
          </a:solidFill>
          <a:latin typeface="+mn-lt"/>
          <a:ea typeface="+mn-ea"/>
        </a:defRPr>
      </a:lvl9pPr>
    </p:bodyStyle>
    <p:otherStyle>
      <a:defPPr>
        <a:defRPr lang="zh-CN"/>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seg.rmit.edu.au/research/research.php?author=4" TargetMode="External"/><Relationship Id="rId2" Type="http://schemas.openxmlformats.org/officeDocument/2006/relationships/hyperlink" Target="http://www.tartarus.org/~martin/PorterStemmer/"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www.cad.zju.edu.cn/home/smgao/I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0" y="1428736"/>
            <a:ext cx="7494611" cy="881063"/>
          </a:xfrm>
        </p:spPr>
        <p:txBody>
          <a:bodyPr/>
          <a:lstStyle/>
          <a:p>
            <a:pPr algn="ctr" eaLnBrk="1" hangingPunct="1"/>
            <a:r>
              <a:rPr lang="zh-CN" altLang="en-US" sz="5400" b="1" dirty="0" smtClean="0">
                <a:solidFill>
                  <a:schemeClr val="tx1"/>
                </a:solidFill>
                <a:latin typeface="华文新魏" pitchFamily="2" charset="-122"/>
                <a:ea typeface="华文新魏" pitchFamily="2" charset="-122"/>
                <a:cs typeface="+mn-cs"/>
              </a:rPr>
              <a:t>信息检索与</a:t>
            </a:r>
            <a:r>
              <a:rPr lang="en-US" altLang="zh-CN" sz="5400" b="1" dirty="0" smtClean="0">
                <a:solidFill>
                  <a:schemeClr val="tx1"/>
                </a:solidFill>
                <a:latin typeface="华文新魏" pitchFamily="2" charset="-122"/>
                <a:ea typeface="华文新魏" pitchFamily="2" charset="-122"/>
                <a:cs typeface="+mn-cs"/>
              </a:rPr>
              <a:t>Web</a:t>
            </a:r>
            <a:r>
              <a:rPr lang="zh-CN" altLang="en-US" sz="5400" b="1" dirty="0" smtClean="0">
                <a:solidFill>
                  <a:schemeClr val="tx1"/>
                </a:solidFill>
                <a:latin typeface="华文新魏" pitchFamily="2" charset="-122"/>
                <a:ea typeface="华文新魏" pitchFamily="2" charset="-122"/>
                <a:cs typeface="+mn-cs"/>
              </a:rPr>
              <a:t>搜索</a:t>
            </a:r>
            <a:endParaRPr lang="zh-CN" altLang="en-US" sz="4800" b="1" dirty="0" smtClean="0">
              <a:solidFill>
                <a:schemeClr val="tx1"/>
              </a:solidFill>
              <a:latin typeface="华文新魏" pitchFamily="2" charset="-122"/>
              <a:ea typeface="华文新魏" pitchFamily="2" charset="-122"/>
              <a:cs typeface="+mn-cs"/>
            </a:endParaRPr>
          </a:p>
        </p:txBody>
      </p:sp>
      <p:sp>
        <p:nvSpPr>
          <p:cNvPr id="12291" name="Rectangle 3"/>
          <p:cNvSpPr>
            <a:spLocks noGrp="1" noChangeArrowheads="1"/>
          </p:cNvSpPr>
          <p:nvPr>
            <p:ph type="subTitle" idx="1"/>
          </p:nvPr>
        </p:nvSpPr>
        <p:spPr>
          <a:xfrm>
            <a:off x="714348" y="2714620"/>
            <a:ext cx="7696200" cy="2928958"/>
          </a:xfrm>
        </p:spPr>
        <p:txBody>
          <a:bodyPr/>
          <a:lstStyle/>
          <a:p>
            <a:pPr algn="ctr" eaLnBrk="1" hangingPunct="1">
              <a:lnSpc>
                <a:spcPct val="80000"/>
              </a:lnSpc>
            </a:pPr>
            <a:r>
              <a:rPr lang="en-US" altLang="zh-CN" sz="2000" b="1" dirty="0" smtClean="0">
                <a:solidFill>
                  <a:srgbClr val="C00000"/>
                </a:solidFill>
                <a:latin typeface="Times New Roman" pitchFamily="18" charset="0"/>
                <a:ea typeface="-소망B"/>
                <a:cs typeface="-소망B"/>
              </a:rPr>
              <a:t> </a:t>
            </a:r>
            <a:endParaRPr lang="en-US" altLang="zh-CN" sz="2400" b="1" dirty="0" smtClean="0">
              <a:solidFill>
                <a:srgbClr val="C00000"/>
              </a:solidFill>
              <a:latin typeface="新宋体" pitchFamily="49" charset="-122"/>
              <a:ea typeface="新宋体" pitchFamily="49" charset="-122"/>
            </a:endParaRPr>
          </a:p>
          <a:p>
            <a:pPr eaLnBrk="1" hangingPunct="1">
              <a:defRPr/>
            </a:pPr>
            <a:r>
              <a:rPr lang="zh-CN" altLang="en-US" sz="4000" b="1" dirty="0" smtClean="0">
                <a:solidFill>
                  <a:srgbClr val="C00000"/>
                </a:solidFill>
                <a:latin typeface="华文中宋" pitchFamily="2" charset="-122"/>
                <a:ea typeface="华文中宋" pitchFamily="2" charset="-122"/>
              </a:rPr>
              <a:t>  第</a:t>
            </a:r>
            <a:r>
              <a:rPr lang="en-US" altLang="zh-CN" sz="4000" b="1" dirty="0" smtClean="0">
                <a:solidFill>
                  <a:srgbClr val="C00000"/>
                </a:solidFill>
                <a:latin typeface="华文中宋" pitchFamily="2" charset="-122"/>
                <a:ea typeface="华文中宋" pitchFamily="2" charset="-122"/>
              </a:rPr>
              <a:t>3</a:t>
            </a:r>
            <a:r>
              <a:rPr lang="zh-CN" altLang="en-US" sz="4000" b="1" dirty="0" smtClean="0">
                <a:solidFill>
                  <a:srgbClr val="C00000"/>
                </a:solidFill>
                <a:latin typeface="华文中宋" pitchFamily="2" charset="-122"/>
                <a:ea typeface="华文中宋" pitchFamily="2" charset="-122"/>
              </a:rPr>
              <a:t>讲  词项词典及倒排记录表</a:t>
            </a:r>
            <a:endParaRPr lang="en-US" altLang="zh-CN" sz="4000" b="1" dirty="0" smtClean="0">
              <a:solidFill>
                <a:srgbClr val="C00000"/>
              </a:solidFill>
              <a:latin typeface="华文中宋" pitchFamily="2" charset="-122"/>
              <a:ea typeface="华文中宋" pitchFamily="2" charset="-122"/>
            </a:endParaRPr>
          </a:p>
          <a:p>
            <a:pPr eaLnBrk="1" hangingPunct="1">
              <a:spcBef>
                <a:spcPts val="0"/>
              </a:spcBef>
              <a:defRPr/>
            </a:pPr>
            <a:r>
              <a:rPr lang="en-US" altLang="zh-CN" sz="4800" b="1" dirty="0" smtClean="0">
                <a:solidFill>
                  <a:srgbClr val="C00000"/>
                </a:solidFill>
                <a:latin typeface="华文中宋" pitchFamily="2" charset="-122"/>
                <a:ea typeface="华文中宋" pitchFamily="2" charset="-122"/>
              </a:rPr>
              <a:t>  </a:t>
            </a:r>
            <a:r>
              <a:rPr lang="en-US" altLang="zh-CN" b="1" dirty="0" smtClean="0">
                <a:solidFill>
                  <a:schemeClr val="tx1"/>
                </a:solidFill>
                <a:latin typeface="华文中宋" pitchFamily="2" charset="-122"/>
                <a:ea typeface="华文中宋" pitchFamily="2" charset="-122"/>
              </a:rPr>
              <a:t>The term vocabulary and postings lists</a:t>
            </a:r>
            <a:r>
              <a:rPr lang="zh-CN" altLang="en-US" sz="4800" b="1" dirty="0" smtClean="0">
                <a:solidFill>
                  <a:schemeClr val="tx1"/>
                </a:solidFill>
                <a:latin typeface="华文中宋" pitchFamily="2" charset="-122"/>
                <a:ea typeface="华文中宋" pitchFamily="2" charset="-122"/>
              </a:rPr>
              <a:t>  </a:t>
            </a:r>
            <a:endParaRPr lang="en-US" altLang="zh-CN" sz="4800" b="1" dirty="0" smtClean="0">
              <a:solidFill>
                <a:schemeClr val="tx1"/>
              </a:solidFill>
              <a:latin typeface="华文中宋" pitchFamily="2" charset="-122"/>
              <a:ea typeface="华文中宋" pitchFamily="2" charset="-122"/>
            </a:endParaRPr>
          </a:p>
          <a:p>
            <a:pPr algn="ctr" eaLnBrk="1" hangingPunct="1">
              <a:lnSpc>
                <a:spcPct val="80000"/>
              </a:lnSpc>
            </a:pPr>
            <a:endParaRPr lang="en-US" altLang="zh-CN" b="1" dirty="0" smtClean="0">
              <a:solidFill>
                <a:schemeClr val="tx2"/>
              </a:solidFill>
              <a:latin typeface="新宋体" pitchFamily="49" charset="-122"/>
              <a:ea typeface="新宋体" pitchFamily="49" charset="-122"/>
            </a:endParaRPr>
          </a:p>
          <a:p>
            <a:pPr algn="ctr" eaLnBrk="1" hangingPunct="1">
              <a:lnSpc>
                <a:spcPct val="80000"/>
              </a:lnSpc>
            </a:pPr>
            <a:r>
              <a:rPr lang="zh-CN" altLang="en-US" sz="2400" b="1" dirty="0" smtClean="0">
                <a:solidFill>
                  <a:schemeClr val="tx2"/>
                </a:solidFill>
                <a:latin typeface="新宋体" pitchFamily="49" charset="-122"/>
                <a:ea typeface="新宋体" pitchFamily="49" charset="-122"/>
              </a:rPr>
              <a:t>授课人：高曙明</a:t>
            </a:r>
            <a:endParaRPr lang="zh-CN" altLang="en-US" sz="2000" dirty="0" smtClean="0">
              <a:solidFill>
                <a:schemeClr val="tx2"/>
              </a:solidFill>
              <a:latin typeface="新宋体" pitchFamily="49" charset="-122"/>
              <a:ea typeface="新宋体" pitchFamily="49" charset="-122"/>
            </a:endParaRPr>
          </a:p>
        </p:txBody>
      </p:sp>
      <p:sp>
        <p:nvSpPr>
          <p:cNvPr id="12292" name="Rectangle 6"/>
          <p:cNvSpPr>
            <a:spLocks noChangeArrowheads="1"/>
          </p:cNvSpPr>
          <p:nvPr/>
        </p:nvSpPr>
        <p:spPr bwMode="auto">
          <a:xfrm>
            <a:off x="838200" y="304800"/>
            <a:ext cx="4724400" cy="366713"/>
          </a:xfrm>
          <a:prstGeom prst="rect">
            <a:avLst/>
          </a:prstGeom>
          <a:noFill/>
          <a:ln w="9525">
            <a:noFill/>
            <a:miter lim="800000"/>
            <a:headEnd/>
            <a:tailEnd/>
          </a:ln>
        </p:spPr>
        <p:txBody>
          <a:bodyPr>
            <a:spAutoFit/>
          </a:bodyPr>
          <a:lstStyle/>
          <a:p>
            <a:r>
              <a:rPr lang="en-US" altLang="zh-CN" sz="1800">
                <a:latin typeface="Arial" pitchFamily="34" charset="0"/>
              </a:rPr>
              <a:t> </a:t>
            </a:r>
          </a:p>
        </p:txBody>
      </p:sp>
      <p:sp>
        <p:nvSpPr>
          <p:cNvPr id="5" name="TextBox 4"/>
          <p:cNvSpPr txBox="1">
            <a:spLocks noChangeArrowheads="1"/>
          </p:cNvSpPr>
          <p:nvPr/>
        </p:nvSpPr>
        <p:spPr bwMode="auto">
          <a:xfrm>
            <a:off x="714348" y="6357958"/>
            <a:ext cx="7286676" cy="276999"/>
          </a:xfrm>
          <a:prstGeom prst="rect">
            <a:avLst/>
          </a:prstGeom>
          <a:noFill/>
          <a:ln w="9525">
            <a:noFill/>
            <a:miter lim="800000"/>
            <a:headEnd/>
            <a:tailEnd/>
          </a:ln>
        </p:spPr>
        <p:txBody>
          <a:bodyPr wrap="square">
            <a:spAutoFit/>
          </a:bodyPr>
          <a:lstStyle/>
          <a:p>
            <a:pPr algn="l"/>
            <a:r>
              <a:rPr lang="zh-CN" altLang="en-US" sz="1200" dirty="0" smtClean="0">
                <a:latin typeface="+mn-ea"/>
                <a:ea typeface="+mn-ea"/>
              </a:rPr>
              <a:t>*改编自“现代信息检索”网上公开课件</a:t>
            </a:r>
            <a:r>
              <a:rPr lang="zh-CN" altLang="en-US" sz="1200" dirty="0" smtClean="0">
                <a:latin typeface="黑体" pitchFamily="49" charset="-122"/>
                <a:ea typeface="黑体" pitchFamily="49" charset="-122"/>
              </a:rPr>
              <a:t>（</a:t>
            </a:r>
            <a:r>
              <a:rPr lang="en-US" altLang="zh-CN" sz="1200" dirty="0" smtClean="0">
                <a:latin typeface="Arial" pitchFamily="34" charset="0"/>
                <a:ea typeface="黑体" pitchFamily="49" charset="-122"/>
                <a:cs typeface="Arial" pitchFamily="34" charset="0"/>
              </a:rPr>
              <a:t>http://ir.ict.ac.cn/~wangbin</a:t>
            </a:r>
            <a:r>
              <a:rPr lang="zh-CN" altLang="en-US" sz="1200" dirty="0" smtClean="0">
                <a:latin typeface="黑体" pitchFamily="49" charset="-122"/>
                <a:ea typeface="黑体" pitchFamily="49" charset="-122"/>
              </a:rPr>
              <a:t>）</a:t>
            </a:r>
            <a:endParaRPr lang="en-US" altLang="zh-CN" sz="1200" dirty="0">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zh-CN" altLang="en-US" sz="4800" dirty="0" smtClean="0">
                <a:solidFill>
                  <a:schemeClr val="tx1"/>
                </a:solidFill>
                <a:latin typeface="黑体" pitchFamily="49" charset="-122"/>
              </a:rPr>
              <a:t>停用词去除</a:t>
            </a:r>
          </a:p>
        </p:txBody>
      </p:sp>
      <p:sp>
        <p:nvSpPr>
          <p:cNvPr id="35843" name="Rectangle 3"/>
          <p:cNvSpPr>
            <a:spLocks noGrp="1" noChangeArrowheads="1"/>
          </p:cNvSpPr>
          <p:nvPr>
            <p:ph idx="1"/>
          </p:nvPr>
        </p:nvSpPr>
        <p:spPr>
          <a:xfrm>
            <a:off x="566738" y="1803400"/>
            <a:ext cx="8362980" cy="4267200"/>
          </a:xfrm>
        </p:spPr>
        <p:txBody>
          <a:bodyPr/>
          <a:lstStyle/>
          <a:p>
            <a:pPr eaLnBrk="1" hangingPunct="1">
              <a:spcBef>
                <a:spcPts val="1200"/>
              </a:spcBef>
            </a:pPr>
            <a:r>
              <a:rPr lang="zh-CN" altLang="en-US" sz="2800" b="1" dirty="0" smtClean="0">
                <a:solidFill>
                  <a:schemeClr val="tx1"/>
                </a:solidFill>
                <a:ea typeface="宋体" charset="-122"/>
              </a:rPr>
              <a:t>现代信息检索系统中倾向于不去掉停用词</a:t>
            </a:r>
            <a:endParaRPr lang="en-US" altLang="zh-CN" sz="2800" b="1" dirty="0" smtClean="0">
              <a:solidFill>
                <a:schemeClr val="tx1"/>
              </a:solidFill>
              <a:ea typeface="宋体" charset="-122"/>
            </a:endParaRPr>
          </a:p>
          <a:p>
            <a:pPr lvl="1" eaLnBrk="1" hangingPunct="1">
              <a:spcBef>
                <a:spcPts val="1200"/>
              </a:spcBef>
            </a:pPr>
            <a:r>
              <a:rPr lang="zh-CN" altLang="en-US" sz="2400" b="1" dirty="0" smtClean="0">
                <a:ea typeface="宋体" charset="-122"/>
              </a:rPr>
              <a:t>在保留停用词的情况下，</a:t>
            </a:r>
            <a:r>
              <a:rPr lang="zh-CN" altLang="en-US" sz="2400" b="1" dirty="0" smtClean="0">
                <a:solidFill>
                  <a:srgbClr val="1717B7"/>
                </a:solidFill>
                <a:ea typeface="宋体" charset="-122"/>
              </a:rPr>
              <a:t>采用良好的压缩技术后，停用词所占用的空间可以大大压缩</a:t>
            </a:r>
            <a:r>
              <a:rPr lang="zh-CN" altLang="en-US" sz="2400" b="1" dirty="0" smtClean="0">
                <a:ea typeface="宋体" charset="-122"/>
              </a:rPr>
              <a:t>，最终它们在整个倒排记录表中所占的空间比例很小</a:t>
            </a:r>
            <a:endParaRPr lang="en-US" altLang="zh-CN" sz="2400" b="1" dirty="0" smtClean="0">
              <a:ea typeface="宋体" charset="-122"/>
            </a:endParaRPr>
          </a:p>
          <a:p>
            <a:pPr lvl="1" eaLnBrk="1" hangingPunct="1">
              <a:spcBef>
                <a:spcPts val="1200"/>
              </a:spcBef>
            </a:pPr>
            <a:r>
              <a:rPr lang="zh-CN" altLang="en-US" sz="2400" b="1" dirty="0" smtClean="0">
                <a:ea typeface="宋体" charset="-122"/>
              </a:rPr>
              <a:t>采用良好的查询优化技术，基本不会增加查询处理的开销</a:t>
            </a:r>
            <a:endParaRPr lang="en-US" altLang="zh-CN" sz="2400" b="1" dirty="0" smtClean="0">
              <a:ea typeface="宋体" charset="-122"/>
            </a:endParaRPr>
          </a:p>
          <a:p>
            <a:pPr lvl="1" eaLnBrk="1" hangingPunct="1">
              <a:spcBef>
                <a:spcPts val="1200"/>
              </a:spcBef>
            </a:pPr>
            <a:r>
              <a:rPr lang="zh-CN" altLang="en-US" sz="2400" b="1" dirty="0" smtClean="0">
                <a:ea typeface="宋体" charset="-122"/>
              </a:rPr>
              <a:t>所谓的停用词并不一定没用，比如：短语查询</a:t>
            </a:r>
            <a:r>
              <a:rPr lang="en-US" altLang="zh-CN" sz="1800" b="1" dirty="0" smtClean="0">
                <a:ea typeface="宋体" charset="-122"/>
              </a:rPr>
              <a:t>: “King of Denmark”</a:t>
            </a:r>
            <a:r>
              <a:rPr lang="zh-CN" altLang="en-US" sz="1800" b="1" dirty="0" smtClean="0">
                <a:ea typeface="宋体" charset="-122"/>
              </a:rPr>
              <a:t>、</a:t>
            </a:r>
            <a:r>
              <a:rPr lang="zh-CN" altLang="en-US" sz="2400" b="1" dirty="0" smtClean="0">
                <a:ea typeface="宋体" charset="-122"/>
              </a:rPr>
              <a:t>歌曲名或者台词等等</a:t>
            </a:r>
            <a:r>
              <a:rPr lang="en-US" altLang="zh-CN" sz="1800" b="1" dirty="0" smtClean="0">
                <a:ea typeface="宋体" charset="-122"/>
              </a:rPr>
              <a:t>: “Let it be”, “To be or not to be”</a:t>
            </a:r>
            <a:r>
              <a:rPr lang="zh-CN" altLang="en-US" sz="1800" b="1" dirty="0" smtClean="0">
                <a:ea typeface="宋体" charset="-122"/>
              </a:rPr>
              <a:t>、</a:t>
            </a:r>
            <a:r>
              <a:rPr lang="en-US" altLang="zh-CN" sz="2400" b="1" dirty="0" smtClean="0">
                <a:ea typeface="宋体" charset="-122"/>
              </a:rPr>
              <a:t>“</a:t>
            </a:r>
            <a:r>
              <a:rPr lang="zh-CN" altLang="en-US" sz="2400" b="1" dirty="0" smtClean="0">
                <a:ea typeface="宋体" charset="-122"/>
              </a:rPr>
              <a:t>关系型</a:t>
            </a:r>
            <a:r>
              <a:rPr lang="en-US" altLang="zh-CN" sz="2400" b="1" dirty="0" smtClean="0">
                <a:ea typeface="宋体" charset="-122"/>
              </a:rPr>
              <a:t>” </a:t>
            </a:r>
            <a:r>
              <a:rPr lang="zh-CN" altLang="en-US" sz="2400" b="1" dirty="0" smtClean="0">
                <a:ea typeface="宋体" charset="-122"/>
              </a:rPr>
              <a:t>查询</a:t>
            </a:r>
            <a:r>
              <a:rPr lang="en-US" altLang="zh-CN" sz="2400" b="1" dirty="0" smtClean="0">
                <a:ea typeface="宋体" charset="-122"/>
              </a:rPr>
              <a:t> </a:t>
            </a:r>
            <a:r>
              <a:rPr lang="en-US" altLang="zh-CN" sz="1800" b="1" dirty="0" smtClean="0">
                <a:ea typeface="宋体" charset="-122"/>
              </a:rPr>
              <a:t>“flights to London”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050"/>
          <p:cNvSpPr>
            <a:spLocks noGrp="1" noChangeArrowheads="1"/>
          </p:cNvSpPr>
          <p:nvPr>
            <p:ph type="title"/>
          </p:nvPr>
        </p:nvSpPr>
        <p:spPr>
          <a:xfrm>
            <a:off x="562606" y="343874"/>
            <a:ext cx="8355043" cy="1216025"/>
          </a:xfrm>
        </p:spPr>
        <p:txBody>
          <a:bodyPr/>
          <a:lstStyle/>
          <a:p>
            <a:pPr eaLnBrk="1" hangingPunct="1"/>
            <a:r>
              <a:rPr lang="zh-CN" altLang="en-US" sz="4800" dirty="0" smtClean="0">
                <a:solidFill>
                  <a:schemeClr val="tx1"/>
                </a:solidFill>
              </a:rPr>
              <a:t>词条归一化</a:t>
            </a:r>
            <a:r>
              <a:rPr lang="en-US" altLang="zh-CN" sz="3200" dirty="0" smtClean="0">
                <a:solidFill>
                  <a:schemeClr val="tx1"/>
                </a:solidFill>
              </a:rPr>
              <a:t>(</a:t>
            </a:r>
            <a:r>
              <a:rPr lang="en-US" altLang="zh-CN" sz="3200" dirty="0" smtClean="0">
                <a:solidFill>
                  <a:srgbClr val="C00000"/>
                </a:solidFill>
              </a:rPr>
              <a:t>Normalization</a:t>
            </a:r>
            <a:r>
              <a:rPr lang="en-US" altLang="zh-CN" sz="3200" dirty="0" smtClean="0">
                <a:solidFill>
                  <a:schemeClr val="tx1"/>
                </a:solidFill>
              </a:rPr>
              <a:t>)</a:t>
            </a:r>
          </a:p>
        </p:txBody>
      </p:sp>
      <p:sp>
        <p:nvSpPr>
          <p:cNvPr id="36867" name="Rectangle 2051"/>
          <p:cNvSpPr>
            <a:spLocks noGrp="1" noChangeArrowheads="1"/>
          </p:cNvSpPr>
          <p:nvPr>
            <p:ph idx="1"/>
          </p:nvPr>
        </p:nvSpPr>
        <p:spPr>
          <a:xfrm>
            <a:off x="582924" y="1795792"/>
            <a:ext cx="8132480" cy="4267200"/>
          </a:xfrm>
        </p:spPr>
        <p:txBody>
          <a:bodyPr/>
          <a:lstStyle/>
          <a:p>
            <a:pPr eaLnBrk="1" hangingPunct="1">
              <a:lnSpc>
                <a:spcPts val="3600"/>
              </a:lnSpc>
            </a:pPr>
            <a:r>
              <a:rPr lang="zh-CN" altLang="en-US" sz="2800" b="1" dirty="0" smtClean="0">
                <a:solidFill>
                  <a:srgbClr val="C00000"/>
                </a:solidFill>
                <a:ea typeface="宋体" charset="-122"/>
                <a:sym typeface="Symbol" pitchFamily="18" charset="2"/>
              </a:rPr>
              <a:t>任务：</a:t>
            </a:r>
            <a:r>
              <a:rPr lang="zh-CN" altLang="en-US" sz="2600" b="1" dirty="0" smtClean="0">
                <a:solidFill>
                  <a:schemeClr val="tx1"/>
                </a:solidFill>
                <a:ea typeface="宋体" charset="-122"/>
                <a:sym typeface="Symbol" pitchFamily="18" charset="2"/>
              </a:rPr>
              <a:t>将</a:t>
            </a:r>
            <a:r>
              <a:rPr lang="zh-CN" altLang="en-US" sz="2600" b="1" dirty="0" smtClean="0">
                <a:ea typeface="宋体" charset="-122"/>
                <a:sym typeface="Symbol" pitchFamily="18" charset="2"/>
              </a:rPr>
              <a:t>本质上等价</a:t>
            </a:r>
            <a:r>
              <a:rPr lang="zh-CN" altLang="en-US" sz="2600" b="1" dirty="0" smtClean="0">
                <a:solidFill>
                  <a:schemeClr val="tx1"/>
                </a:solidFill>
                <a:ea typeface="宋体" charset="-122"/>
                <a:sym typeface="Symbol" pitchFamily="18" charset="2"/>
              </a:rPr>
              <a:t>但形式上</a:t>
            </a:r>
            <a:r>
              <a:rPr lang="zh-CN" altLang="en-US" sz="2600" b="1" dirty="0" smtClean="0">
                <a:ea typeface="宋体" charset="-122"/>
                <a:sym typeface="Symbol" pitchFamily="18" charset="2"/>
              </a:rPr>
              <a:t>不完全一致</a:t>
            </a:r>
            <a:r>
              <a:rPr lang="zh-CN" altLang="en-US" sz="2600" b="1" dirty="0" smtClean="0">
                <a:solidFill>
                  <a:schemeClr val="tx1"/>
                </a:solidFill>
                <a:ea typeface="宋体" charset="-122"/>
                <a:sym typeface="Symbol" pitchFamily="18" charset="2"/>
              </a:rPr>
              <a:t>的多个词条归纳成一个等价类，即词项</a:t>
            </a:r>
            <a:endParaRPr lang="en-US" altLang="zh-CN" sz="2600" b="1" dirty="0" smtClean="0">
              <a:solidFill>
                <a:schemeClr val="tx1"/>
              </a:solidFill>
              <a:ea typeface="宋体" charset="-122"/>
              <a:sym typeface="Symbol" pitchFamily="18" charset="2"/>
            </a:endParaRPr>
          </a:p>
          <a:p>
            <a:pPr eaLnBrk="1" hangingPunct="1">
              <a:spcBef>
                <a:spcPts val="600"/>
              </a:spcBef>
            </a:pPr>
            <a:r>
              <a:rPr lang="zh-CN" altLang="en-US" sz="2800" b="1" dirty="0" smtClean="0">
                <a:solidFill>
                  <a:srgbClr val="C00000"/>
                </a:solidFill>
                <a:ea typeface="宋体" charset="-122"/>
                <a:sym typeface="Symbol" pitchFamily="18" charset="2"/>
              </a:rPr>
              <a:t>作用：</a:t>
            </a:r>
            <a:r>
              <a:rPr lang="zh-CN" altLang="en-US" sz="2600" b="1" dirty="0" smtClean="0">
                <a:solidFill>
                  <a:schemeClr val="tx1"/>
                </a:solidFill>
                <a:ea typeface="宋体" charset="-122"/>
                <a:sym typeface="Symbol" pitchFamily="18" charset="2"/>
              </a:rPr>
              <a:t>提高检索效果，缩小索引空间</a:t>
            </a:r>
            <a:endParaRPr lang="en-US" altLang="zh-CN" sz="2600" b="1" dirty="0" smtClean="0">
              <a:solidFill>
                <a:schemeClr val="tx1"/>
              </a:solidFill>
              <a:ea typeface="宋体" charset="-122"/>
              <a:sym typeface="Symbol" pitchFamily="18" charset="2"/>
            </a:endParaRPr>
          </a:p>
          <a:p>
            <a:pPr eaLnBrk="1" hangingPunct="1">
              <a:spcBef>
                <a:spcPts val="1200"/>
              </a:spcBef>
            </a:pPr>
            <a:r>
              <a:rPr lang="zh-CN" altLang="en-US" sz="2800" b="1" dirty="0" smtClean="0">
                <a:solidFill>
                  <a:srgbClr val="C00000"/>
                </a:solidFill>
                <a:ea typeface="宋体" charset="-122"/>
                <a:sym typeface="Symbol" pitchFamily="18" charset="2"/>
              </a:rPr>
              <a:t>两类方法：</a:t>
            </a:r>
            <a:r>
              <a:rPr lang="zh-CN" altLang="en-US" sz="2600" b="1" dirty="0" smtClean="0">
                <a:solidFill>
                  <a:schemeClr val="tx1"/>
                </a:solidFill>
                <a:ea typeface="宋体" charset="-122"/>
                <a:sym typeface="Symbol" pitchFamily="18" charset="2"/>
              </a:rPr>
              <a:t>规则法，关联关系法</a:t>
            </a:r>
            <a:endParaRPr lang="en-US" altLang="zh-CN" sz="2600" b="1" dirty="0" smtClean="0">
              <a:solidFill>
                <a:schemeClr val="tx1"/>
              </a:solidFill>
              <a:ea typeface="宋体" charset="-122"/>
              <a:sym typeface="Symbol" pitchFamily="18" charset="2"/>
            </a:endParaRPr>
          </a:p>
          <a:p>
            <a:pPr eaLnBrk="1" hangingPunct="1">
              <a:lnSpc>
                <a:spcPts val="3600"/>
              </a:lnSpc>
              <a:spcBef>
                <a:spcPts val="1200"/>
              </a:spcBef>
            </a:pPr>
            <a:r>
              <a:rPr lang="zh-CN" altLang="en-US" sz="2800" b="1" dirty="0" smtClean="0">
                <a:solidFill>
                  <a:srgbClr val="C00000"/>
                </a:solidFill>
                <a:ea typeface="宋体" charset="-122"/>
                <a:sym typeface="Symbol" pitchFamily="18" charset="2"/>
              </a:rPr>
              <a:t>规则法：</a:t>
            </a:r>
            <a:r>
              <a:rPr lang="zh-CN" altLang="en-US" sz="2600" b="1" dirty="0" smtClean="0">
                <a:solidFill>
                  <a:schemeClr val="tx1"/>
                </a:solidFill>
                <a:ea typeface="宋体" charset="-122"/>
                <a:sym typeface="Symbol" pitchFamily="18" charset="2"/>
              </a:rPr>
              <a:t>采用隐式规则在处理文档和查询时将多个词条映射成同一词项，比如：</a:t>
            </a:r>
            <a:endParaRPr lang="en-US" altLang="zh-CN" sz="2600" b="1" dirty="0" smtClean="0">
              <a:solidFill>
                <a:schemeClr val="tx1"/>
              </a:solidFill>
              <a:ea typeface="宋体" charset="-122"/>
              <a:sym typeface="Symbol" pitchFamily="18" charset="2"/>
            </a:endParaRPr>
          </a:p>
          <a:p>
            <a:pPr lvl="1" eaLnBrk="1" hangingPunct="1">
              <a:spcBef>
                <a:spcPts val="0"/>
              </a:spcBef>
            </a:pPr>
            <a:r>
              <a:rPr lang="zh-CN" altLang="en-US" sz="2400" b="1" dirty="0" smtClean="0">
                <a:ea typeface="宋体" charset="-122"/>
                <a:sym typeface="Symbol" pitchFamily="18" charset="2"/>
              </a:rPr>
              <a:t>剔除句点规则：</a:t>
            </a:r>
            <a:r>
              <a:rPr lang="en-US" altLang="zh-CN" sz="1800" b="1" dirty="0" smtClean="0">
                <a:ea typeface="宋体" charset="-122"/>
                <a:sym typeface="Symbol" pitchFamily="18" charset="2"/>
              </a:rPr>
              <a:t>U.S.A.,  USA        </a:t>
            </a:r>
            <a:r>
              <a:rPr lang="en-US" altLang="zh-CN" sz="1800" b="1" dirty="0" err="1" smtClean="0">
                <a:ea typeface="宋体" charset="-122"/>
                <a:sym typeface="Symbol" pitchFamily="18" charset="2"/>
              </a:rPr>
              <a:t>USA</a:t>
            </a:r>
            <a:endParaRPr lang="en-US" altLang="zh-CN" sz="1800" b="1" dirty="0" smtClean="0">
              <a:ea typeface="宋体" charset="-122"/>
              <a:sym typeface="Symbol" pitchFamily="18" charset="2"/>
            </a:endParaRPr>
          </a:p>
          <a:p>
            <a:pPr lvl="1" eaLnBrk="1" hangingPunct="1"/>
            <a:r>
              <a:rPr lang="zh-CN" altLang="en-US" sz="2400" b="1" dirty="0" smtClean="0">
                <a:ea typeface="宋体" charset="-122"/>
                <a:sym typeface="Symbol" pitchFamily="18" charset="2"/>
              </a:rPr>
              <a:t>剔除连接符规则：</a:t>
            </a:r>
            <a:endParaRPr lang="en-US" altLang="zh-CN" sz="2400" b="1" dirty="0" smtClean="0">
              <a:ea typeface="宋体" charset="-122"/>
              <a:sym typeface="Symbol" pitchFamily="18" charset="2"/>
            </a:endParaRPr>
          </a:p>
          <a:p>
            <a:pPr lvl="1" eaLnBrk="1" hangingPunct="1">
              <a:buNone/>
            </a:pPr>
            <a:r>
              <a:rPr lang="en-US" altLang="zh-CN" sz="1600" b="1" dirty="0" smtClean="0">
                <a:ea typeface="宋体" charset="-122"/>
                <a:sym typeface="Symbol" pitchFamily="18" charset="2"/>
              </a:rPr>
              <a:t>     anti-discriminatory, </a:t>
            </a:r>
            <a:r>
              <a:rPr lang="en-US" altLang="zh-CN" sz="1600" b="1" dirty="0" err="1" smtClean="0">
                <a:ea typeface="宋体" charset="-122"/>
                <a:sym typeface="Symbol" pitchFamily="18" charset="2"/>
              </a:rPr>
              <a:t>antidiscriminatory</a:t>
            </a:r>
            <a:r>
              <a:rPr lang="en-US" altLang="zh-CN" sz="1600" b="1" dirty="0" smtClean="0">
                <a:ea typeface="宋体" charset="-122"/>
                <a:sym typeface="Symbol" pitchFamily="18" charset="2"/>
              </a:rPr>
              <a:t>       </a:t>
            </a:r>
            <a:r>
              <a:rPr lang="en-US" altLang="zh-CN" sz="1600" b="1" dirty="0" err="1" smtClean="0">
                <a:ea typeface="宋体" charset="-122"/>
                <a:sym typeface="Symbol" pitchFamily="18" charset="2"/>
              </a:rPr>
              <a:t>antidiscriminatory</a:t>
            </a:r>
            <a:endParaRPr lang="en-US" altLang="zh-CN" sz="1600" b="1" dirty="0" smtClean="0">
              <a:ea typeface="宋体" charset="-122"/>
              <a:sym typeface="Symbol" pitchFamily="18" charset="2"/>
            </a:endParaRPr>
          </a:p>
        </p:txBody>
      </p:sp>
      <p:cxnSp>
        <p:nvCxnSpPr>
          <p:cNvPr id="5" name="直接箭头连接符 4"/>
          <p:cNvCxnSpPr/>
          <p:nvPr/>
        </p:nvCxnSpPr>
        <p:spPr bwMode="auto">
          <a:xfrm>
            <a:off x="6000760" y="5857892"/>
            <a:ext cx="357190" cy="1588"/>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7" name="直接箭头连接符 6"/>
          <p:cNvCxnSpPr/>
          <p:nvPr/>
        </p:nvCxnSpPr>
        <p:spPr bwMode="auto">
          <a:xfrm>
            <a:off x="5357818" y="5072074"/>
            <a:ext cx="357190" cy="1588"/>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050"/>
          <p:cNvSpPr>
            <a:spLocks noGrp="1" noChangeArrowheads="1"/>
          </p:cNvSpPr>
          <p:nvPr>
            <p:ph type="title"/>
          </p:nvPr>
        </p:nvSpPr>
        <p:spPr>
          <a:xfrm>
            <a:off x="562606" y="343874"/>
            <a:ext cx="8355043" cy="1216025"/>
          </a:xfrm>
        </p:spPr>
        <p:txBody>
          <a:bodyPr/>
          <a:lstStyle/>
          <a:p>
            <a:pPr eaLnBrk="1" hangingPunct="1"/>
            <a:r>
              <a:rPr lang="zh-CN" altLang="en-US" sz="4800" dirty="0" smtClean="0">
                <a:solidFill>
                  <a:schemeClr val="tx1"/>
                </a:solidFill>
              </a:rPr>
              <a:t>词条归一化</a:t>
            </a:r>
            <a:r>
              <a:rPr lang="en-US" altLang="zh-CN" sz="2800" dirty="0" smtClean="0">
                <a:solidFill>
                  <a:schemeClr val="tx1"/>
                </a:solidFill>
              </a:rPr>
              <a:t>(</a:t>
            </a:r>
            <a:r>
              <a:rPr lang="en-US" altLang="zh-CN" sz="2800" dirty="0" smtClean="0">
                <a:solidFill>
                  <a:srgbClr val="C00000"/>
                </a:solidFill>
              </a:rPr>
              <a:t>Normalization</a:t>
            </a:r>
            <a:r>
              <a:rPr lang="en-US" altLang="zh-CN" sz="2800" dirty="0" smtClean="0">
                <a:solidFill>
                  <a:schemeClr val="tx1"/>
                </a:solidFill>
              </a:rPr>
              <a:t>)</a:t>
            </a:r>
          </a:p>
        </p:txBody>
      </p:sp>
      <p:sp>
        <p:nvSpPr>
          <p:cNvPr id="36867" name="Rectangle 2051"/>
          <p:cNvSpPr>
            <a:spLocks noGrp="1" noChangeArrowheads="1"/>
          </p:cNvSpPr>
          <p:nvPr>
            <p:ph idx="1"/>
          </p:nvPr>
        </p:nvSpPr>
        <p:spPr/>
        <p:txBody>
          <a:bodyPr/>
          <a:lstStyle/>
          <a:p>
            <a:pPr eaLnBrk="1" hangingPunct="1">
              <a:lnSpc>
                <a:spcPts val="3600"/>
              </a:lnSpc>
            </a:pPr>
            <a:r>
              <a:rPr lang="zh-CN" altLang="en-US" sz="2800" b="1" dirty="0" smtClean="0">
                <a:solidFill>
                  <a:srgbClr val="C00000"/>
                </a:solidFill>
                <a:ea typeface="宋体" charset="-122"/>
                <a:sym typeface="Symbol" pitchFamily="18" charset="2"/>
              </a:rPr>
              <a:t>关联关系法：</a:t>
            </a:r>
            <a:r>
              <a:rPr lang="zh-CN" altLang="en-US" sz="2600" b="1" dirty="0" smtClean="0">
                <a:solidFill>
                  <a:schemeClr val="tx1"/>
                </a:solidFill>
                <a:ea typeface="宋体" charset="-122"/>
                <a:sym typeface="Symbol" pitchFamily="18" charset="2"/>
              </a:rPr>
              <a:t>通过维护等价的非归一化词条之间的关联关系，显式地建立并应用等价类，如建立并应用同义词词典（</a:t>
            </a:r>
            <a:r>
              <a:rPr lang="en-US" altLang="zh-CN" sz="2000" b="1" dirty="0" smtClean="0">
                <a:solidFill>
                  <a:schemeClr val="tx1"/>
                </a:solidFill>
                <a:ea typeface="宋体" charset="-122"/>
                <a:sym typeface="Symbol" pitchFamily="18" charset="2"/>
              </a:rPr>
              <a:t>Thesauri, </a:t>
            </a:r>
            <a:r>
              <a:rPr lang="en-US" altLang="zh-CN" sz="2000" b="1" dirty="0" err="1" smtClean="0">
                <a:solidFill>
                  <a:schemeClr val="tx1"/>
                </a:solidFill>
                <a:ea typeface="宋体" charset="-122"/>
                <a:sym typeface="Symbol" pitchFamily="18" charset="2"/>
              </a:rPr>
              <a:t>WordNet</a:t>
            </a:r>
            <a:r>
              <a:rPr lang="zh-CN" altLang="en-US" sz="2600" b="1" dirty="0" smtClean="0">
                <a:solidFill>
                  <a:schemeClr val="tx1"/>
                </a:solidFill>
                <a:ea typeface="宋体" charset="-122"/>
                <a:sym typeface="Symbol" pitchFamily="18" charset="2"/>
              </a:rPr>
              <a:t>）</a:t>
            </a:r>
            <a:endParaRPr lang="en-US" altLang="zh-CN" sz="2400" b="1" dirty="0" smtClean="0">
              <a:ea typeface="宋体" charset="-122"/>
              <a:sym typeface="Symbol" pitchFamily="18" charset="2"/>
            </a:endParaRPr>
          </a:p>
          <a:p>
            <a:pPr lvl="1"/>
            <a:r>
              <a:rPr lang="zh-CN" altLang="en-US" sz="2400" b="1" dirty="0" smtClean="0">
                <a:ea typeface="宋体" charset="-122"/>
                <a:sym typeface="Symbol" pitchFamily="18" charset="2"/>
              </a:rPr>
              <a:t>每一不重复的词条都作为索引单元</a:t>
            </a:r>
            <a:endParaRPr lang="en-US" altLang="zh-CN" sz="2400" b="1" dirty="0" smtClean="0">
              <a:ea typeface="宋体" charset="-122"/>
              <a:sym typeface="Symbol" pitchFamily="18" charset="2"/>
            </a:endParaRPr>
          </a:p>
          <a:p>
            <a:pPr lvl="1"/>
            <a:r>
              <a:rPr lang="zh-CN" altLang="en-US" sz="2400" b="1" dirty="0" smtClean="0">
                <a:ea typeface="宋体" charset="-122"/>
                <a:sym typeface="Symbol" pitchFamily="18" charset="2"/>
              </a:rPr>
              <a:t>处理查询时对每一词项基于等价类进行扩展，并将扩展后得到的多个词所对应的倒排表合到一起</a:t>
            </a:r>
            <a:endParaRPr lang="en-US" altLang="zh-CN" sz="2400" b="1" dirty="0" smtClean="0">
              <a:ea typeface="宋体" charset="-122"/>
              <a:sym typeface="Symbol" pitchFamily="18" charset="2"/>
            </a:endParaRPr>
          </a:p>
          <a:p>
            <a:pPr lvl="1"/>
            <a:r>
              <a:rPr lang="zh-CN" altLang="en-US" sz="2400" b="1" dirty="0" smtClean="0">
                <a:ea typeface="宋体" charset="-122"/>
                <a:sym typeface="Symbol" pitchFamily="18" charset="2"/>
              </a:rPr>
              <a:t>在索引构建时就对词进行扩展，如对于包含</a:t>
            </a:r>
            <a:r>
              <a:rPr lang="en-US" altLang="zh-CN" sz="2000" b="1" dirty="0" smtClean="0">
                <a:ea typeface="宋体" charset="-122"/>
                <a:sym typeface="Symbol" pitchFamily="18" charset="2"/>
              </a:rPr>
              <a:t>car</a:t>
            </a:r>
            <a:r>
              <a:rPr lang="zh-CN" altLang="en-US" sz="2400" b="1" dirty="0" smtClean="0">
                <a:ea typeface="宋体" charset="-122"/>
                <a:sym typeface="Symbol" pitchFamily="18" charset="2"/>
              </a:rPr>
              <a:t>的文档也放入</a:t>
            </a:r>
            <a:r>
              <a:rPr lang="en-US" altLang="zh-CN" sz="2000" b="1" dirty="0" smtClean="0">
                <a:ea typeface="宋体" charset="-122"/>
                <a:sym typeface="Symbol" pitchFamily="18" charset="2"/>
              </a:rPr>
              <a:t>automobile</a:t>
            </a:r>
            <a:r>
              <a:rPr lang="zh-CN" altLang="en-US" sz="2400" b="1" dirty="0" smtClean="0">
                <a:ea typeface="宋体" charset="-122"/>
                <a:sym typeface="Symbol" pitchFamily="18" charset="2"/>
              </a:rPr>
              <a:t>的倒排表中</a:t>
            </a:r>
            <a:endParaRPr lang="en-US" altLang="zh-CN" sz="2400" b="1" dirty="0" smtClean="0">
              <a:ea typeface="宋体" charset="-122"/>
              <a:sym typeface="Symbol" pitchFamily="18" charset="2"/>
            </a:endParaRPr>
          </a:p>
          <a:p>
            <a:pPr>
              <a:spcBef>
                <a:spcPts val="1200"/>
              </a:spcBef>
            </a:pPr>
            <a:r>
              <a:rPr lang="zh-CN" altLang="en-US" sz="2800" b="1" dirty="0" smtClean="0">
                <a:solidFill>
                  <a:srgbClr val="C00000"/>
                </a:solidFill>
                <a:ea typeface="宋体" charset="-122"/>
                <a:sym typeface="Symbol" pitchFamily="18" charset="2"/>
              </a:rPr>
              <a:t>方法比较：</a:t>
            </a:r>
            <a:r>
              <a:rPr lang="zh-CN" altLang="en-US" sz="2400" b="1" dirty="0" smtClean="0">
                <a:ea typeface="宋体" charset="-122"/>
                <a:sym typeface="Symbol" pitchFamily="18" charset="2"/>
              </a:rPr>
              <a:t>规则法效率高，关联关系法更灵活</a:t>
            </a:r>
            <a:endParaRPr lang="en-US" altLang="zh-CN" sz="2400" b="1" dirty="0" smtClean="0">
              <a:ea typeface="宋体" charset="-122"/>
              <a:sym typeface="Symbol" pitchFamily="18" charset="2"/>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zh-CN" altLang="en-US" sz="4800" dirty="0" smtClean="0">
                <a:solidFill>
                  <a:schemeClr val="tx1"/>
                </a:solidFill>
              </a:rPr>
              <a:t>归一化相关问题及其处理</a:t>
            </a:r>
            <a:endParaRPr lang="en-US" altLang="zh-CN" sz="4800" dirty="0" smtClean="0">
              <a:solidFill>
                <a:schemeClr val="tx1"/>
              </a:solidFill>
            </a:endParaRPr>
          </a:p>
        </p:txBody>
      </p:sp>
      <p:sp>
        <p:nvSpPr>
          <p:cNvPr id="37891" name="Rectangle 3"/>
          <p:cNvSpPr>
            <a:spLocks noGrp="1" noChangeArrowheads="1"/>
          </p:cNvSpPr>
          <p:nvPr>
            <p:ph idx="1"/>
          </p:nvPr>
        </p:nvSpPr>
        <p:spPr>
          <a:xfrm>
            <a:off x="571810" y="1785632"/>
            <a:ext cx="8001000" cy="4267200"/>
          </a:xfrm>
        </p:spPr>
        <p:txBody>
          <a:bodyPr/>
          <a:lstStyle/>
          <a:p>
            <a:r>
              <a:rPr lang="zh-CN" altLang="en-US" sz="2800" b="1" dirty="0" smtClean="0">
                <a:solidFill>
                  <a:srgbClr val="C00000"/>
                </a:solidFill>
                <a:ea typeface="宋体" charset="-122"/>
                <a:sym typeface="Symbol" pitchFamily="18" charset="2"/>
              </a:rPr>
              <a:t>重音符问题：</a:t>
            </a:r>
            <a:r>
              <a:rPr lang="zh-CN" altLang="en-US" sz="2600" b="1" dirty="0" smtClean="0">
                <a:solidFill>
                  <a:schemeClr val="tx1"/>
                </a:solidFill>
                <a:ea typeface="宋体" charset="-122"/>
                <a:sym typeface="Symbol" pitchFamily="18" charset="2"/>
              </a:rPr>
              <a:t>如法语中 </a:t>
            </a:r>
            <a:r>
              <a:rPr lang="en-US" altLang="zh-CN" sz="2000" b="1" dirty="0" smtClean="0">
                <a:solidFill>
                  <a:schemeClr val="tx1"/>
                </a:solidFill>
                <a:ea typeface="宋体" charset="-122"/>
                <a:sym typeface="Symbol" pitchFamily="18" charset="2"/>
              </a:rPr>
              <a:t>résumé  vs.  resume</a:t>
            </a:r>
            <a:endParaRPr lang="en-US" altLang="zh-CN" sz="2600" b="1" dirty="0" smtClean="0">
              <a:solidFill>
                <a:schemeClr val="tx1"/>
              </a:solidFill>
              <a:ea typeface="宋体" charset="-122"/>
              <a:sym typeface="Symbol" pitchFamily="18" charset="2"/>
            </a:endParaRPr>
          </a:p>
          <a:p>
            <a:pPr lvl="1"/>
            <a:r>
              <a:rPr lang="zh-CN" altLang="en-US" sz="2400" b="1" dirty="0" smtClean="0">
                <a:solidFill>
                  <a:schemeClr val="tx1"/>
                </a:solidFill>
                <a:ea typeface="宋体" charset="-122"/>
                <a:sym typeface="Symbol" pitchFamily="18" charset="2"/>
              </a:rPr>
              <a:t>处理方法：常常归一化成不带重音符号的形式</a:t>
            </a:r>
            <a:endParaRPr lang="en-US" altLang="zh-CN" sz="2400" b="1" dirty="0" smtClean="0">
              <a:solidFill>
                <a:schemeClr val="tx1"/>
              </a:solidFill>
              <a:ea typeface="宋体" charset="-122"/>
              <a:sym typeface="Symbol" pitchFamily="18" charset="2"/>
            </a:endParaRPr>
          </a:p>
          <a:p>
            <a:pPr lvl="2">
              <a:buFont typeface="Wingdings" pitchFamily="2" charset="2"/>
              <a:buChar char="Ø"/>
            </a:pPr>
            <a:r>
              <a:rPr lang="en-US" altLang="zh-CN" sz="1800" b="1" dirty="0" err="1" smtClean="0">
                <a:ea typeface="宋体" charset="-122"/>
                <a:sym typeface="Symbol" pitchFamily="18" charset="2"/>
              </a:rPr>
              <a:t>Tuebingen</a:t>
            </a:r>
            <a:r>
              <a:rPr lang="en-US" altLang="zh-CN" sz="1800" b="1" dirty="0" smtClean="0">
                <a:ea typeface="宋体" charset="-122"/>
                <a:sym typeface="Symbol" pitchFamily="18" charset="2"/>
              </a:rPr>
              <a:t>, </a:t>
            </a:r>
            <a:r>
              <a:rPr lang="en-US" altLang="zh-CN" sz="1800" b="1" dirty="0" err="1" smtClean="0">
                <a:ea typeface="宋体" charset="-122"/>
                <a:sym typeface="Symbol" pitchFamily="18" charset="2"/>
              </a:rPr>
              <a:t>Tübingen</a:t>
            </a:r>
            <a:r>
              <a:rPr lang="en-US" altLang="zh-CN" sz="1800" b="1" dirty="0" smtClean="0">
                <a:ea typeface="宋体" charset="-122"/>
                <a:sym typeface="Symbol" pitchFamily="18" charset="2"/>
              </a:rPr>
              <a:t>, Tubingen --</a:t>
            </a:r>
            <a:r>
              <a:rPr lang="en-US" altLang="zh-CN" sz="1800" b="1" dirty="0" smtClean="0">
                <a:ea typeface="宋体" charset="-122"/>
                <a:sym typeface="Wingdings" pitchFamily="2" charset="2"/>
              </a:rPr>
              <a:t></a:t>
            </a:r>
            <a:r>
              <a:rPr lang="en-US" altLang="zh-CN" sz="1800" b="1" dirty="0" smtClean="0">
                <a:ea typeface="宋体" charset="-122"/>
                <a:sym typeface="Symbol" pitchFamily="18" charset="2"/>
              </a:rPr>
              <a:t>  Tubingen</a:t>
            </a:r>
          </a:p>
          <a:p>
            <a:pPr eaLnBrk="1" hangingPunct="1">
              <a:spcBef>
                <a:spcPts val="1200"/>
              </a:spcBef>
            </a:pPr>
            <a:r>
              <a:rPr lang="zh-CN" altLang="en-US" sz="2800" b="1" dirty="0" smtClean="0">
                <a:solidFill>
                  <a:srgbClr val="C00000"/>
                </a:solidFill>
                <a:ea typeface="宋体" charset="-122"/>
                <a:sym typeface="Symbol" pitchFamily="18" charset="2"/>
              </a:rPr>
              <a:t>大小写问题：</a:t>
            </a:r>
            <a:r>
              <a:rPr lang="en-US" altLang="zh-CN" sz="2000" b="1" dirty="0" smtClean="0">
                <a:solidFill>
                  <a:schemeClr val="tx1"/>
                </a:solidFill>
                <a:ea typeface="宋体" charset="-122"/>
                <a:sym typeface="Symbol" pitchFamily="18" charset="2"/>
              </a:rPr>
              <a:t>Automobile  vs.  automobile</a:t>
            </a:r>
            <a:endParaRPr lang="en-US" altLang="zh-CN" sz="2600" b="1" dirty="0" smtClean="0">
              <a:solidFill>
                <a:schemeClr val="tx1"/>
              </a:solidFill>
              <a:ea typeface="宋体" charset="-122"/>
              <a:sym typeface="Symbol" pitchFamily="18" charset="2"/>
            </a:endParaRPr>
          </a:p>
          <a:p>
            <a:pPr lvl="1">
              <a:lnSpc>
                <a:spcPts val="3400"/>
              </a:lnSpc>
            </a:pPr>
            <a:r>
              <a:rPr lang="zh-CN" altLang="en-US" sz="2400" b="1" dirty="0" smtClean="0">
                <a:solidFill>
                  <a:schemeClr val="tx1"/>
                </a:solidFill>
                <a:ea typeface="宋体" charset="-122"/>
                <a:sym typeface="Symbol" pitchFamily="18" charset="2"/>
              </a:rPr>
              <a:t>处理方法：将句首词转换成小写</a:t>
            </a:r>
            <a:r>
              <a:rPr lang="zh-CN" altLang="en-US" sz="2400" b="1" dirty="0" smtClean="0">
                <a:ea typeface="宋体" charset="-122"/>
                <a:sym typeface="Symbol" pitchFamily="18" charset="2"/>
              </a:rPr>
              <a:t>形式，将标题中大写或首字母大写的全部单词转换成小写形式</a:t>
            </a:r>
            <a:endParaRPr lang="en-US" altLang="zh-CN" sz="2400" b="1" dirty="0" smtClean="0">
              <a:solidFill>
                <a:schemeClr val="tx1"/>
              </a:solidFill>
              <a:ea typeface="宋体" charset="-122"/>
              <a:sym typeface="Symbol" pitchFamily="18" charset="2"/>
            </a:endParaRPr>
          </a:p>
          <a:p>
            <a:pPr>
              <a:spcBef>
                <a:spcPts val="1200"/>
              </a:spcBef>
            </a:pPr>
            <a:r>
              <a:rPr lang="zh-CN" altLang="en-US" sz="2800" b="1" dirty="0" smtClean="0">
                <a:solidFill>
                  <a:srgbClr val="C00000"/>
                </a:solidFill>
                <a:ea typeface="宋体" charset="-122"/>
                <a:sym typeface="Symbol" pitchFamily="18" charset="2"/>
              </a:rPr>
              <a:t>时间格式问题：</a:t>
            </a:r>
            <a:r>
              <a:rPr lang="en-US" altLang="zh-CN" sz="2000" b="1" dirty="0" smtClean="0">
                <a:solidFill>
                  <a:schemeClr val="tx1"/>
                </a:solidFill>
                <a:ea typeface="宋体" charset="-122"/>
              </a:rPr>
              <a:t>3/12/91,   Mar. 12, 1991</a:t>
            </a:r>
            <a:r>
              <a:rPr lang="zh-CN" altLang="en-US" sz="2400" b="1" dirty="0" smtClean="0">
                <a:solidFill>
                  <a:schemeClr val="tx1"/>
                </a:solidFill>
                <a:ea typeface="宋体" charset="-122"/>
              </a:rPr>
              <a:t>（美式）</a:t>
            </a:r>
            <a:r>
              <a:rPr lang="en-US" altLang="zh-CN" sz="2600" b="1" dirty="0" smtClean="0">
                <a:solidFill>
                  <a:schemeClr val="tx1"/>
                </a:solidFill>
                <a:ea typeface="宋体" charset="-122"/>
              </a:rPr>
              <a:t>,  </a:t>
            </a:r>
            <a:r>
              <a:rPr lang="en-US" altLang="zh-CN" sz="2000" b="1" dirty="0" smtClean="0">
                <a:solidFill>
                  <a:schemeClr val="tx1"/>
                </a:solidFill>
                <a:ea typeface="宋体" charset="-122"/>
              </a:rPr>
              <a:t>12/3/91</a:t>
            </a:r>
            <a:r>
              <a:rPr lang="zh-CN" altLang="en-US" sz="2400" b="1" dirty="0" smtClean="0">
                <a:solidFill>
                  <a:schemeClr val="tx1"/>
                </a:solidFill>
                <a:ea typeface="宋体" charset="-122"/>
              </a:rPr>
              <a:t>（欧式）</a:t>
            </a:r>
            <a:endParaRPr lang="en-US" altLang="zh-CN" sz="2600" b="1" dirty="0" smtClean="0">
              <a:solidFill>
                <a:schemeClr val="tx1"/>
              </a:solidFill>
              <a:ea typeface="宋体" charset="-122"/>
            </a:endParaRPr>
          </a:p>
          <a:p>
            <a:pPr lvl="1"/>
            <a:r>
              <a:rPr lang="zh-CN" altLang="en-US" sz="2400" b="1" dirty="0" smtClean="0">
                <a:solidFill>
                  <a:schemeClr val="tx1"/>
                </a:solidFill>
                <a:ea typeface="宋体" charset="-122"/>
              </a:rPr>
              <a:t>处理方法：启发式规则</a:t>
            </a:r>
            <a:r>
              <a:rPr lang="en-US" altLang="zh-CN" sz="2400" b="1" dirty="0" smtClean="0">
                <a:solidFill>
                  <a:schemeClr val="tx1"/>
                </a:solidFill>
                <a:ea typeface="宋体" charset="-122"/>
              </a:rPr>
              <a:t>+</a:t>
            </a:r>
            <a:r>
              <a:rPr lang="zh-CN" altLang="en-US" sz="2400" b="1" dirty="0" smtClean="0">
                <a:solidFill>
                  <a:schemeClr val="tx1"/>
                </a:solidFill>
                <a:ea typeface="宋体" charset="-122"/>
              </a:rPr>
              <a:t>语言识别</a:t>
            </a:r>
            <a:endParaRPr lang="en-US" altLang="zh-CN" sz="2400" b="1" dirty="0" smtClean="0">
              <a:solidFill>
                <a:schemeClr val="tx1"/>
              </a:solidFill>
              <a:ea typeface="宋体" charset="-122"/>
            </a:endParaRPr>
          </a:p>
          <a:p>
            <a:endParaRPr lang="en-US" altLang="zh-CN" sz="2800" b="1" dirty="0" smtClean="0">
              <a:ea typeface="宋体" charset="-122"/>
              <a:sym typeface="Symbol" pitchFamily="18" charset="2"/>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zh-CN" altLang="en-US" sz="4800" dirty="0" smtClean="0">
                <a:solidFill>
                  <a:schemeClr val="tx1"/>
                </a:solidFill>
              </a:rPr>
              <a:t>词形归并</a:t>
            </a:r>
            <a:r>
              <a:rPr lang="en-US" altLang="zh-CN" sz="2800" dirty="0" smtClean="0">
                <a:solidFill>
                  <a:schemeClr val="tx1"/>
                </a:solidFill>
              </a:rPr>
              <a:t>(</a:t>
            </a:r>
            <a:r>
              <a:rPr lang="en-US" altLang="zh-CN" sz="2800" dirty="0" smtClean="0">
                <a:solidFill>
                  <a:srgbClr val="C00000"/>
                </a:solidFill>
              </a:rPr>
              <a:t>Lemmatization</a:t>
            </a:r>
            <a:r>
              <a:rPr lang="en-US" altLang="zh-CN" sz="2800" dirty="0" smtClean="0">
                <a:solidFill>
                  <a:schemeClr val="tx1"/>
                </a:solidFill>
              </a:rPr>
              <a:t>)</a:t>
            </a:r>
            <a:endParaRPr lang="zh-CN" altLang="en-US" sz="2800" dirty="0" smtClean="0">
              <a:solidFill>
                <a:schemeClr val="tx1"/>
              </a:solidFill>
            </a:endParaRPr>
          </a:p>
        </p:txBody>
      </p:sp>
      <p:sp>
        <p:nvSpPr>
          <p:cNvPr id="44035" name="Rectangle 3"/>
          <p:cNvSpPr>
            <a:spLocks noGrp="1" noChangeArrowheads="1"/>
          </p:cNvSpPr>
          <p:nvPr>
            <p:ph idx="1"/>
          </p:nvPr>
        </p:nvSpPr>
        <p:spPr/>
        <p:txBody>
          <a:bodyPr/>
          <a:lstStyle/>
          <a:p>
            <a:pPr eaLnBrk="1" hangingPunct="1"/>
            <a:r>
              <a:rPr lang="zh-CN" altLang="en-US" sz="2800" b="1" dirty="0" smtClean="0">
                <a:solidFill>
                  <a:srgbClr val="C00000"/>
                </a:solidFill>
                <a:ea typeface="宋体" charset="-122"/>
              </a:rPr>
              <a:t>任务：</a:t>
            </a:r>
            <a:r>
              <a:rPr lang="zh-CN" altLang="en-US" sz="2600" b="1" dirty="0" smtClean="0">
                <a:solidFill>
                  <a:schemeClr val="tx1"/>
                </a:solidFill>
                <a:ea typeface="宋体" charset="-122"/>
              </a:rPr>
              <a:t>将单词的不同语法形态还原为原形</a:t>
            </a:r>
            <a:endParaRPr lang="en-US" altLang="zh-CN" sz="2600" b="1" dirty="0" smtClean="0">
              <a:solidFill>
                <a:schemeClr val="tx1"/>
              </a:solidFill>
              <a:ea typeface="宋体" charset="-122"/>
            </a:endParaRPr>
          </a:p>
          <a:p>
            <a:pPr eaLnBrk="1" hangingPunct="1"/>
            <a:r>
              <a:rPr lang="zh-CN" altLang="en-US" sz="2800" b="1" dirty="0" smtClean="0">
                <a:solidFill>
                  <a:srgbClr val="C00000"/>
                </a:solidFill>
                <a:ea typeface="宋体" charset="-122"/>
              </a:rPr>
              <a:t>例子：</a:t>
            </a:r>
            <a:endParaRPr lang="en-US" altLang="zh-CN" sz="2800" b="1" dirty="0" smtClean="0">
              <a:solidFill>
                <a:srgbClr val="C00000"/>
              </a:solidFill>
              <a:ea typeface="宋体" charset="-122"/>
            </a:endParaRPr>
          </a:p>
          <a:p>
            <a:pPr lvl="1" eaLnBrk="1" hangingPunct="1"/>
            <a:r>
              <a:rPr lang="en-US" altLang="zh-CN" sz="2000" b="1" dirty="0" smtClean="0">
                <a:ea typeface="宋体" charset="-122"/>
              </a:rPr>
              <a:t>am, are, is </a:t>
            </a:r>
            <a:r>
              <a:rPr lang="en-US" altLang="zh-CN" sz="2000" b="1" dirty="0" smtClean="0">
                <a:ea typeface="宋体" charset="-122"/>
                <a:sym typeface="Symbol" pitchFamily="18" charset="2"/>
              </a:rPr>
              <a:t></a:t>
            </a:r>
            <a:r>
              <a:rPr lang="en-US" altLang="zh-CN" sz="2000" b="1" dirty="0" smtClean="0">
                <a:ea typeface="宋体" charset="-122"/>
              </a:rPr>
              <a:t> be</a:t>
            </a:r>
            <a:r>
              <a:rPr lang="zh-CN" altLang="en-US" sz="2000" b="1" dirty="0" smtClean="0">
                <a:ea typeface="宋体" charset="-122"/>
              </a:rPr>
              <a:t>；</a:t>
            </a:r>
            <a:r>
              <a:rPr lang="en-US" altLang="zh-CN" sz="2000" b="1" dirty="0" smtClean="0">
                <a:ea typeface="宋体" charset="-122"/>
              </a:rPr>
              <a:t>car, cars, car's, cars' </a:t>
            </a:r>
            <a:r>
              <a:rPr lang="en-US" altLang="zh-CN" sz="2000" b="1" dirty="0" smtClean="0">
                <a:ea typeface="宋体" charset="-122"/>
                <a:sym typeface="Symbol" pitchFamily="18" charset="2"/>
              </a:rPr>
              <a:t></a:t>
            </a:r>
            <a:r>
              <a:rPr lang="en-US" altLang="zh-CN" sz="2000" b="1" dirty="0" smtClean="0">
                <a:ea typeface="宋体" charset="-122"/>
              </a:rPr>
              <a:t> car</a:t>
            </a:r>
          </a:p>
          <a:p>
            <a:pPr lvl="1" eaLnBrk="1" hangingPunct="1"/>
            <a:r>
              <a:rPr lang="en-US" altLang="zh-CN" sz="2000" b="1" dirty="0" smtClean="0">
                <a:ea typeface="宋体" charset="-122"/>
              </a:rPr>
              <a:t>the boy's cars are different colors </a:t>
            </a:r>
            <a:r>
              <a:rPr lang="en-US" altLang="zh-CN" sz="2000" b="1" dirty="0" smtClean="0">
                <a:ea typeface="宋体" charset="-122"/>
                <a:sym typeface="Symbol" pitchFamily="18" charset="2"/>
              </a:rPr>
              <a:t></a:t>
            </a:r>
            <a:r>
              <a:rPr lang="en-US" altLang="zh-CN" sz="2000" b="1" dirty="0" smtClean="0">
                <a:ea typeface="宋体" charset="-122"/>
              </a:rPr>
              <a:t> the boy car be different color</a:t>
            </a:r>
            <a:endParaRPr lang="en-US" altLang="zh-CN" sz="2400" b="1" dirty="0" smtClean="0">
              <a:solidFill>
                <a:schemeClr val="tx1"/>
              </a:solidFill>
              <a:ea typeface="宋体" charset="-122"/>
            </a:endParaRPr>
          </a:p>
          <a:p>
            <a:pPr eaLnBrk="1" hangingPunct="1"/>
            <a:r>
              <a:rPr lang="zh-CN" altLang="en-US" sz="2800" b="1" dirty="0" smtClean="0">
                <a:solidFill>
                  <a:srgbClr val="C00000"/>
                </a:solidFill>
                <a:ea typeface="宋体" charset="-122"/>
              </a:rPr>
              <a:t>作用：</a:t>
            </a:r>
            <a:r>
              <a:rPr lang="zh-CN" altLang="en-US" sz="2600" b="1" dirty="0" smtClean="0">
                <a:solidFill>
                  <a:schemeClr val="tx1"/>
                </a:solidFill>
                <a:ea typeface="宋体" charset="-122"/>
              </a:rPr>
              <a:t>提高检索效果，减少索引单元</a:t>
            </a:r>
            <a:endParaRPr lang="en-US" altLang="zh-CN" sz="2600" b="1" dirty="0" smtClean="0">
              <a:solidFill>
                <a:schemeClr val="tx1"/>
              </a:solidFill>
              <a:ea typeface="宋体" charset="-122"/>
            </a:endParaRPr>
          </a:p>
          <a:p>
            <a:pPr eaLnBrk="1" hangingPunct="1"/>
            <a:r>
              <a:rPr lang="zh-CN" altLang="en-US" sz="2800" b="1" dirty="0" smtClean="0">
                <a:solidFill>
                  <a:srgbClr val="C00000"/>
                </a:solidFill>
                <a:ea typeface="宋体" charset="-122"/>
              </a:rPr>
              <a:t>方法：</a:t>
            </a:r>
            <a:r>
              <a:rPr lang="zh-CN" altLang="en-US" sz="2600" b="1" dirty="0" smtClean="0">
                <a:solidFill>
                  <a:schemeClr val="tx1"/>
                </a:solidFill>
                <a:ea typeface="宋体" charset="-122"/>
              </a:rPr>
              <a:t>词典</a:t>
            </a:r>
            <a:r>
              <a:rPr lang="en-US" altLang="zh-CN" sz="2600" b="1" dirty="0" smtClean="0">
                <a:solidFill>
                  <a:schemeClr val="tx1"/>
                </a:solidFill>
                <a:ea typeface="宋体" charset="-122"/>
              </a:rPr>
              <a:t>+</a:t>
            </a:r>
            <a:r>
              <a:rPr lang="zh-CN" altLang="en-US" sz="2600" b="1" dirty="0" smtClean="0">
                <a:solidFill>
                  <a:schemeClr val="tx1"/>
                </a:solidFill>
                <a:ea typeface="宋体" charset="-122"/>
              </a:rPr>
              <a:t>相关词列表</a:t>
            </a:r>
            <a:endParaRPr lang="en-US" altLang="zh-CN" sz="2600" b="1" dirty="0" smtClean="0">
              <a:solidFill>
                <a:schemeClr val="tx1"/>
              </a:solidFill>
              <a:ea typeface="宋体" charset="-122"/>
            </a:endParaRPr>
          </a:p>
          <a:p>
            <a:pPr marL="469900" lvl="1" indent="-469900">
              <a:buFont typeface="Wingdings" charset="0"/>
              <a:buChar char="o"/>
            </a:pPr>
            <a:r>
              <a:rPr lang="zh-CN" altLang="en-US" sz="2800" b="1" dirty="0" smtClean="0">
                <a:solidFill>
                  <a:srgbClr val="C00000"/>
                </a:solidFill>
                <a:ea typeface="宋体" charset="-122"/>
              </a:rPr>
              <a:t>问题：</a:t>
            </a:r>
            <a:r>
              <a:rPr lang="zh-CN" altLang="en-US" b="1" dirty="0" smtClean="0">
                <a:ea typeface="宋体" charset="-122"/>
                <a:cs typeface="+mn-cs"/>
              </a:rPr>
              <a:t>如：</a:t>
            </a:r>
            <a:r>
              <a:rPr lang="en-US" altLang="zh-CN" sz="2000" b="1" dirty="0" smtClean="0">
                <a:ea typeface="宋体" charset="-122"/>
              </a:rPr>
              <a:t>found </a:t>
            </a:r>
            <a:r>
              <a:rPr lang="en-US" altLang="zh-CN" sz="2000" b="1" dirty="0" smtClean="0">
                <a:ea typeface="宋体" charset="-122"/>
                <a:sym typeface="Symbol" pitchFamily="18" charset="2"/>
              </a:rPr>
              <a:t></a:t>
            </a:r>
            <a:r>
              <a:rPr lang="en-US" altLang="zh-CN" sz="2000" b="1" dirty="0" smtClean="0">
                <a:ea typeface="宋体" charset="-122"/>
              </a:rPr>
              <a:t>  find? found? </a:t>
            </a:r>
          </a:p>
          <a:p>
            <a:pPr marL="866775" lvl="2" indent="-469900">
              <a:buFont typeface="Wingdings" pitchFamily="2" charset="2"/>
              <a:buChar char="n"/>
            </a:pPr>
            <a:r>
              <a:rPr lang="zh-CN" altLang="en-US" sz="2400" b="1" dirty="0" smtClean="0">
                <a:ea typeface="宋体" charset="-122"/>
              </a:rPr>
              <a:t>上下文语义理解</a:t>
            </a:r>
            <a:r>
              <a:rPr lang="en-US" altLang="zh-CN" sz="2400" b="1" dirty="0" smtClean="0">
                <a:ea typeface="宋体" charset="-122"/>
              </a:rPr>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zh-CN" altLang="en-US" sz="4800" dirty="0" smtClean="0">
                <a:solidFill>
                  <a:schemeClr val="tx1"/>
                </a:solidFill>
              </a:rPr>
              <a:t>词干还原</a:t>
            </a:r>
            <a:r>
              <a:rPr lang="zh-CN" altLang="en-US" sz="4400" dirty="0" smtClean="0">
                <a:solidFill>
                  <a:schemeClr val="tx1"/>
                </a:solidFill>
              </a:rPr>
              <a:t>（</a:t>
            </a:r>
            <a:r>
              <a:rPr lang="en-US" altLang="zh-CN" sz="4400" dirty="0" smtClean="0">
                <a:solidFill>
                  <a:schemeClr val="tx1"/>
                </a:solidFill>
              </a:rPr>
              <a:t>Stemming</a:t>
            </a:r>
            <a:r>
              <a:rPr lang="zh-CN" altLang="en-US" sz="4400" dirty="0" smtClean="0">
                <a:solidFill>
                  <a:schemeClr val="tx1"/>
                </a:solidFill>
              </a:rPr>
              <a:t>）</a:t>
            </a:r>
          </a:p>
        </p:txBody>
      </p:sp>
      <p:sp>
        <p:nvSpPr>
          <p:cNvPr id="45059" name="Rectangle 3"/>
          <p:cNvSpPr>
            <a:spLocks noGrp="1" noChangeArrowheads="1"/>
          </p:cNvSpPr>
          <p:nvPr>
            <p:ph idx="1"/>
          </p:nvPr>
        </p:nvSpPr>
        <p:spPr>
          <a:xfrm>
            <a:off x="589284" y="1775472"/>
            <a:ext cx="8001000" cy="4267200"/>
          </a:xfrm>
        </p:spPr>
        <p:txBody>
          <a:bodyPr/>
          <a:lstStyle/>
          <a:p>
            <a:pPr eaLnBrk="1" hangingPunct="1"/>
            <a:r>
              <a:rPr lang="zh-CN" altLang="en-US" sz="2800" b="1" dirty="0" smtClean="0">
                <a:solidFill>
                  <a:srgbClr val="C00000"/>
                </a:solidFill>
                <a:ea typeface="宋体" charset="-122"/>
              </a:rPr>
              <a:t>任务：</a:t>
            </a:r>
            <a:r>
              <a:rPr lang="zh-CN" altLang="en-US" sz="2600" b="1" dirty="0" smtClean="0">
                <a:solidFill>
                  <a:schemeClr val="tx1"/>
                </a:solidFill>
                <a:ea typeface="宋体" charset="-122"/>
              </a:rPr>
              <a:t>将词项归约</a:t>
            </a:r>
            <a:r>
              <a:rPr lang="en-US" altLang="zh-CN" sz="2000" b="1" dirty="0" smtClean="0">
                <a:solidFill>
                  <a:schemeClr val="tx1"/>
                </a:solidFill>
                <a:ea typeface="宋体" charset="-122"/>
              </a:rPr>
              <a:t>(reduce)</a:t>
            </a:r>
            <a:r>
              <a:rPr lang="zh-CN" altLang="en-US" sz="2600" b="1" dirty="0" smtClean="0">
                <a:solidFill>
                  <a:schemeClr val="tx1"/>
                </a:solidFill>
                <a:ea typeface="宋体" charset="-122"/>
              </a:rPr>
              <a:t>成其词干</a:t>
            </a:r>
            <a:r>
              <a:rPr lang="en-US" altLang="zh-CN" sz="2000" b="1" dirty="0" smtClean="0">
                <a:solidFill>
                  <a:schemeClr val="tx1"/>
                </a:solidFill>
                <a:ea typeface="宋体" charset="-122"/>
              </a:rPr>
              <a:t>(stem)</a:t>
            </a:r>
            <a:endParaRPr lang="en-US" altLang="zh-CN" sz="2400" b="1" dirty="0" smtClean="0">
              <a:solidFill>
                <a:schemeClr val="tx1"/>
              </a:solidFill>
              <a:ea typeface="宋体" charset="-122"/>
            </a:endParaRPr>
          </a:p>
          <a:p>
            <a:pPr marL="866775" lvl="2">
              <a:buFont typeface="Wingdings" pitchFamily="2" charset="2"/>
              <a:buChar char="n"/>
            </a:pPr>
            <a:r>
              <a:rPr lang="zh-CN" altLang="en-US" b="1" dirty="0" smtClean="0">
                <a:ea typeface="宋体" charset="-122"/>
              </a:rPr>
              <a:t>比如，将</a:t>
            </a:r>
            <a:r>
              <a:rPr lang="en-US" altLang="zh-CN" b="1" dirty="0" smtClean="0">
                <a:ea typeface="宋体" charset="-122"/>
              </a:rPr>
              <a:t> </a:t>
            </a:r>
            <a:r>
              <a:rPr lang="en-US" altLang="zh-CN" sz="2000" b="1" dirty="0" smtClean="0">
                <a:ea typeface="宋体" charset="-122"/>
              </a:rPr>
              <a:t>automate(s), automatic, automation</a:t>
            </a:r>
            <a:r>
              <a:rPr lang="zh-CN" altLang="en-US" b="1" dirty="0" smtClean="0">
                <a:ea typeface="宋体" charset="-122"/>
              </a:rPr>
              <a:t>都还原成</a:t>
            </a:r>
            <a:r>
              <a:rPr lang="en-US" altLang="zh-CN" b="1" dirty="0" smtClean="0">
                <a:ea typeface="宋体" charset="-122"/>
              </a:rPr>
              <a:t> </a:t>
            </a:r>
            <a:r>
              <a:rPr lang="en-US" altLang="zh-CN" sz="2000" b="1" dirty="0" smtClean="0">
                <a:ea typeface="宋体" charset="-122"/>
              </a:rPr>
              <a:t>automat</a:t>
            </a:r>
            <a:endParaRPr lang="en-US" altLang="zh-CN" b="1" dirty="0" smtClean="0">
              <a:ea typeface="宋体" charset="-122"/>
            </a:endParaRPr>
          </a:p>
          <a:p>
            <a:pPr eaLnBrk="1" hangingPunct="1">
              <a:spcBef>
                <a:spcPts val="1200"/>
              </a:spcBef>
            </a:pPr>
            <a:r>
              <a:rPr lang="zh-CN" altLang="en-US" sz="2800" b="1" dirty="0" smtClean="0">
                <a:solidFill>
                  <a:srgbClr val="C00000"/>
                </a:solidFill>
                <a:ea typeface="宋体" charset="-122"/>
              </a:rPr>
              <a:t>作用：</a:t>
            </a:r>
            <a:r>
              <a:rPr lang="zh-CN" altLang="en-US" sz="2600" b="1" dirty="0" smtClean="0">
                <a:solidFill>
                  <a:schemeClr val="tx1"/>
                </a:solidFill>
                <a:ea typeface="宋体" charset="-122"/>
              </a:rPr>
              <a:t>提高检索效果，减少索引单元</a:t>
            </a:r>
            <a:r>
              <a:rPr lang="zh-CN" altLang="en-US" sz="2400" b="1" dirty="0" smtClean="0">
                <a:solidFill>
                  <a:schemeClr val="tx1"/>
                </a:solidFill>
                <a:ea typeface="宋体" charset="-122"/>
              </a:rPr>
              <a:t>（</a:t>
            </a:r>
            <a:r>
              <a:rPr lang="en-US" altLang="zh-CN" sz="2000" b="1" dirty="0" smtClean="0">
                <a:solidFill>
                  <a:schemeClr val="tx1"/>
                </a:solidFill>
                <a:ea typeface="宋体" charset="-122"/>
              </a:rPr>
              <a:t>5-10% for English</a:t>
            </a:r>
            <a:r>
              <a:rPr lang="zh-CN" altLang="en-US" sz="2000" b="1" dirty="0" smtClean="0">
                <a:solidFill>
                  <a:schemeClr val="tx1"/>
                </a:solidFill>
                <a:ea typeface="宋体" charset="-122"/>
              </a:rPr>
              <a:t>，</a:t>
            </a:r>
            <a:r>
              <a:rPr lang="en-US" altLang="zh-CN" sz="2000" b="1" dirty="0" smtClean="0">
                <a:solidFill>
                  <a:schemeClr val="tx1"/>
                </a:solidFill>
                <a:ea typeface="宋体" charset="-122"/>
              </a:rPr>
              <a:t>50% in </a:t>
            </a:r>
            <a:r>
              <a:rPr lang="en-US" altLang="zh-CN" sz="2000" b="1" dirty="0" err="1" smtClean="0">
                <a:solidFill>
                  <a:schemeClr val="tx1"/>
                </a:solidFill>
                <a:ea typeface="宋体" charset="-122"/>
              </a:rPr>
              <a:t>Arabie</a:t>
            </a:r>
            <a:r>
              <a:rPr lang="zh-CN" altLang="en-US" sz="2000" b="1" dirty="0" smtClean="0">
                <a:solidFill>
                  <a:schemeClr val="tx1"/>
                </a:solidFill>
                <a:ea typeface="宋体" charset="-122"/>
              </a:rPr>
              <a:t>，</a:t>
            </a:r>
            <a:r>
              <a:rPr lang="en-US" altLang="zh-CN" sz="2000" b="1" dirty="0" smtClean="0">
                <a:solidFill>
                  <a:schemeClr val="tx1"/>
                </a:solidFill>
                <a:ea typeface="宋体" charset="-122"/>
              </a:rPr>
              <a:t>30%</a:t>
            </a:r>
            <a:r>
              <a:rPr lang="zh-CN" altLang="en-US" sz="2000" b="1" dirty="0" smtClean="0">
                <a:solidFill>
                  <a:schemeClr val="tx1"/>
                </a:solidFill>
                <a:ea typeface="宋体" charset="-122"/>
              </a:rPr>
              <a:t>芬兰语</a:t>
            </a:r>
            <a:r>
              <a:rPr lang="zh-CN" altLang="en-US" sz="2400" b="1" dirty="0" smtClean="0">
                <a:solidFill>
                  <a:schemeClr val="tx1"/>
                </a:solidFill>
                <a:ea typeface="宋体" charset="-122"/>
              </a:rPr>
              <a:t>）</a:t>
            </a:r>
            <a:endParaRPr lang="en-US" altLang="zh-CN" sz="2400" b="1" dirty="0" smtClean="0">
              <a:solidFill>
                <a:schemeClr val="tx1"/>
              </a:solidFill>
              <a:ea typeface="宋体" charset="-122"/>
            </a:endParaRPr>
          </a:p>
          <a:p>
            <a:pPr eaLnBrk="1" hangingPunct="1">
              <a:spcBef>
                <a:spcPts val="1200"/>
              </a:spcBef>
            </a:pPr>
            <a:r>
              <a:rPr lang="zh-CN" altLang="en-US" sz="2800" b="1" dirty="0" smtClean="0">
                <a:solidFill>
                  <a:srgbClr val="C00000"/>
                </a:solidFill>
                <a:ea typeface="宋体" charset="-122"/>
              </a:rPr>
              <a:t>方法：</a:t>
            </a:r>
            <a:r>
              <a:rPr lang="zh-CN" altLang="en-US" sz="2600" b="1" dirty="0" smtClean="0">
                <a:solidFill>
                  <a:schemeClr val="tx1"/>
                </a:solidFill>
                <a:ea typeface="宋体" charset="-122"/>
              </a:rPr>
              <a:t>基于规则截除词缀</a:t>
            </a:r>
            <a:endParaRPr lang="en-US" altLang="zh-CN" sz="2600" b="1" dirty="0" smtClean="0">
              <a:solidFill>
                <a:schemeClr val="tx1"/>
              </a:solidFill>
              <a:ea typeface="宋体" charset="-122"/>
            </a:endParaRPr>
          </a:p>
        </p:txBody>
      </p:sp>
      <p:sp>
        <p:nvSpPr>
          <p:cNvPr id="45060" name="Rectangle 4"/>
          <p:cNvSpPr>
            <a:spLocks noChangeArrowheads="1"/>
          </p:cNvSpPr>
          <p:nvPr/>
        </p:nvSpPr>
        <p:spPr bwMode="auto">
          <a:xfrm>
            <a:off x="777875" y="1671638"/>
            <a:ext cx="184150" cy="457200"/>
          </a:xfrm>
          <a:prstGeom prst="rect">
            <a:avLst/>
          </a:prstGeom>
          <a:noFill/>
          <a:ln w="9525">
            <a:noFill/>
            <a:miter lim="800000"/>
            <a:headEnd/>
            <a:tailEnd/>
          </a:ln>
        </p:spPr>
        <p:txBody>
          <a:bodyPr wrap="none">
            <a:spAutoFit/>
          </a:bodyPr>
          <a:lstStyle/>
          <a:p>
            <a:endParaRPr lang="zh-CN" altLang="en-US">
              <a:latin typeface="Arial" charset="0"/>
            </a:endParaRPr>
          </a:p>
        </p:txBody>
      </p:sp>
      <p:sp>
        <p:nvSpPr>
          <p:cNvPr id="45061" name="Rectangle 5"/>
          <p:cNvSpPr>
            <a:spLocks noChangeArrowheads="1"/>
          </p:cNvSpPr>
          <p:nvPr/>
        </p:nvSpPr>
        <p:spPr bwMode="auto">
          <a:xfrm>
            <a:off x="1214748" y="4868882"/>
            <a:ext cx="3181373" cy="1077218"/>
          </a:xfrm>
          <a:prstGeom prst="rect">
            <a:avLst/>
          </a:prstGeom>
          <a:solidFill>
            <a:schemeClr val="accent1">
              <a:alpha val="50195"/>
            </a:schemeClr>
          </a:solidFill>
          <a:ln w="9525">
            <a:solidFill>
              <a:schemeClr val="tx1"/>
            </a:solidFill>
            <a:miter lim="800000"/>
            <a:headEnd/>
            <a:tailEnd/>
          </a:ln>
        </p:spPr>
        <p:txBody>
          <a:bodyPr wrap="square" anchor="ctr">
            <a:spAutoFit/>
          </a:bodyPr>
          <a:lstStyle/>
          <a:p>
            <a:r>
              <a:rPr lang="en-US" altLang="zh-CN" sz="1600" dirty="0">
                <a:latin typeface="Arial" charset="0"/>
              </a:rPr>
              <a:t>for example compressed </a:t>
            </a:r>
          </a:p>
          <a:p>
            <a:r>
              <a:rPr lang="en-US" altLang="zh-CN" sz="1600" dirty="0">
                <a:latin typeface="Arial" charset="0"/>
              </a:rPr>
              <a:t>and compression are both </a:t>
            </a:r>
          </a:p>
          <a:p>
            <a:r>
              <a:rPr lang="en-US" altLang="zh-CN" sz="1600" dirty="0">
                <a:latin typeface="Arial" charset="0"/>
              </a:rPr>
              <a:t>accepted as equivalent to </a:t>
            </a:r>
          </a:p>
          <a:p>
            <a:r>
              <a:rPr lang="en-US" altLang="zh-CN" sz="1600" dirty="0">
                <a:latin typeface="Arial" charset="0"/>
              </a:rPr>
              <a:t>compress.</a:t>
            </a:r>
          </a:p>
        </p:txBody>
      </p:sp>
      <p:sp>
        <p:nvSpPr>
          <p:cNvPr id="45062" name="Rectangle 6"/>
          <p:cNvSpPr>
            <a:spLocks noChangeArrowheads="1"/>
          </p:cNvSpPr>
          <p:nvPr/>
        </p:nvSpPr>
        <p:spPr bwMode="auto">
          <a:xfrm>
            <a:off x="5000628" y="4857760"/>
            <a:ext cx="3214713" cy="1071578"/>
          </a:xfrm>
          <a:prstGeom prst="rect">
            <a:avLst/>
          </a:prstGeom>
          <a:solidFill>
            <a:schemeClr val="accent1">
              <a:alpha val="50195"/>
            </a:schemeClr>
          </a:solidFill>
          <a:ln w="9525">
            <a:solidFill>
              <a:schemeClr val="tx1"/>
            </a:solidFill>
            <a:miter lim="800000"/>
            <a:headEnd/>
            <a:tailEnd/>
          </a:ln>
        </p:spPr>
        <p:txBody>
          <a:bodyPr wrap="none" anchor="ctr" anchorCtr="0"/>
          <a:lstStyle/>
          <a:p>
            <a:r>
              <a:rPr lang="en-US" altLang="zh-CN" sz="1600" dirty="0">
                <a:latin typeface="Arial" charset="0"/>
              </a:rPr>
              <a:t>for </a:t>
            </a:r>
            <a:r>
              <a:rPr lang="en-US" altLang="zh-CN" sz="1600" dirty="0" err="1">
                <a:latin typeface="Arial" charset="0"/>
              </a:rPr>
              <a:t>exampl</a:t>
            </a:r>
            <a:r>
              <a:rPr lang="en-US" altLang="zh-CN" sz="1600" dirty="0">
                <a:latin typeface="Arial" charset="0"/>
              </a:rPr>
              <a:t> compress and</a:t>
            </a:r>
          </a:p>
          <a:p>
            <a:r>
              <a:rPr lang="en-US" altLang="zh-CN" sz="1600" dirty="0">
                <a:latin typeface="Arial" charset="0"/>
              </a:rPr>
              <a:t>compress </a:t>
            </a:r>
            <a:r>
              <a:rPr lang="en-US" altLang="zh-CN" sz="1600" dirty="0" err="1">
                <a:latin typeface="Arial" charset="0"/>
              </a:rPr>
              <a:t>ar</a:t>
            </a:r>
            <a:r>
              <a:rPr lang="en-US" altLang="zh-CN" sz="1600" dirty="0">
                <a:latin typeface="Arial" charset="0"/>
              </a:rPr>
              <a:t> both accept</a:t>
            </a:r>
          </a:p>
          <a:p>
            <a:r>
              <a:rPr lang="en-US" altLang="zh-CN" sz="1600" dirty="0">
                <a:latin typeface="Arial" charset="0"/>
              </a:rPr>
              <a:t>as </a:t>
            </a:r>
            <a:r>
              <a:rPr lang="en-US" altLang="zh-CN" sz="1600" dirty="0" err="1">
                <a:latin typeface="Arial" charset="0"/>
              </a:rPr>
              <a:t>equival</a:t>
            </a:r>
            <a:r>
              <a:rPr lang="en-US" altLang="zh-CN" sz="1600" dirty="0">
                <a:latin typeface="Arial" charset="0"/>
              </a:rPr>
              <a:t> to compress</a:t>
            </a:r>
          </a:p>
        </p:txBody>
      </p:sp>
      <p:sp>
        <p:nvSpPr>
          <p:cNvPr id="45063" name="AutoShape 7"/>
          <p:cNvSpPr>
            <a:spLocks noChangeArrowheads="1"/>
          </p:cNvSpPr>
          <p:nvPr/>
        </p:nvSpPr>
        <p:spPr bwMode="auto">
          <a:xfrm>
            <a:off x="4572334" y="5154634"/>
            <a:ext cx="304800" cy="485775"/>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zh-CN" altLang="en-US">
              <a:latin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altLang="zh-CN" sz="4800" dirty="0" smtClean="0">
                <a:solidFill>
                  <a:schemeClr val="tx1"/>
                </a:solidFill>
              </a:rPr>
              <a:t>Porter</a:t>
            </a:r>
            <a:r>
              <a:rPr lang="zh-CN" altLang="en-US" sz="4800" dirty="0" smtClean="0">
                <a:solidFill>
                  <a:schemeClr val="tx1"/>
                </a:solidFill>
              </a:rPr>
              <a:t>算法</a:t>
            </a:r>
            <a:endParaRPr lang="en-US" altLang="zh-CN" sz="4800" dirty="0" smtClean="0">
              <a:solidFill>
                <a:schemeClr val="tx1"/>
              </a:solidFill>
            </a:endParaRPr>
          </a:p>
        </p:txBody>
      </p:sp>
      <p:sp>
        <p:nvSpPr>
          <p:cNvPr id="46083" name="Rectangle 3"/>
          <p:cNvSpPr>
            <a:spLocks noGrp="1" noChangeArrowheads="1"/>
          </p:cNvSpPr>
          <p:nvPr>
            <p:ph idx="1"/>
          </p:nvPr>
        </p:nvSpPr>
        <p:spPr/>
        <p:txBody>
          <a:bodyPr/>
          <a:lstStyle/>
          <a:p>
            <a:pPr eaLnBrk="1" hangingPunct="1"/>
            <a:r>
              <a:rPr lang="zh-CN" altLang="en-US" sz="2400" b="1" dirty="0" smtClean="0">
                <a:solidFill>
                  <a:schemeClr val="tx1"/>
                </a:solidFill>
                <a:ea typeface="宋体" charset="-122"/>
              </a:rPr>
              <a:t>英语词干还原中最常用的算法，开始于</a:t>
            </a:r>
            <a:r>
              <a:rPr lang="en-US" altLang="zh-CN" sz="2400" b="1" dirty="0" smtClean="0">
                <a:solidFill>
                  <a:schemeClr val="tx1"/>
                </a:solidFill>
                <a:ea typeface="宋体" charset="-122"/>
              </a:rPr>
              <a:t>70</a:t>
            </a:r>
            <a:r>
              <a:rPr lang="zh-CN" altLang="en-US" sz="2400" b="1" dirty="0" smtClean="0">
                <a:solidFill>
                  <a:schemeClr val="tx1"/>
                </a:solidFill>
                <a:ea typeface="宋体" charset="-122"/>
              </a:rPr>
              <a:t>年代</a:t>
            </a:r>
            <a:endParaRPr lang="en-US" altLang="zh-CN" sz="2400" b="1" dirty="0" smtClean="0">
              <a:solidFill>
                <a:schemeClr val="tx1"/>
              </a:solidFill>
              <a:ea typeface="宋体" charset="-122"/>
            </a:endParaRPr>
          </a:p>
          <a:p>
            <a:pPr eaLnBrk="1" hangingPunct="1">
              <a:spcBef>
                <a:spcPts val="600"/>
              </a:spcBef>
            </a:pPr>
            <a:r>
              <a:rPr lang="zh-CN" altLang="en-US" sz="2400" b="1" dirty="0" smtClean="0">
                <a:solidFill>
                  <a:schemeClr val="tx1"/>
                </a:solidFill>
                <a:ea typeface="宋体" charset="-122"/>
              </a:rPr>
              <a:t>一些规则</a:t>
            </a:r>
            <a:r>
              <a:rPr lang="en-US" altLang="zh-CN" sz="2400" b="1" dirty="0" smtClean="0">
                <a:solidFill>
                  <a:schemeClr val="tx1"/>
                </a:solidFill>
                <a:ea typeface="宋体" charset="-122"/>
              </a:rPr>
              <a:t>+ 5 </a:t>
            </a:r>
            <a:r>
              <a:rPr lang="zh-CN" altLang="en-US" sz="2400" b="1" dirty="0" smtClean="0">
                <a:solidFill>
                  <a:schemeClr val="tx1"/>
                </a:solidFill>
                <a:ea typeface="宋体" charset="-122"/>
              </a:rPr>
              <a:t>步骤的归约过程</a:t>
            </a:r>
            <a:endParaRPr lang="en-US" altLang="zh-CN" sz="2400" b="1" dirty="0" smtClean="0">
              <a:solidFill>
                <a:schemeClr val="tx1"/>
              </a:solidFill>
              <a:ea typeface="宋体" charset="-122"/>
            </a:endParaRPr>
          </a:p>
          <a:p>
            <a:pPr eaLnBrk="1" hangingPunct="1"/>
            <a:endParaRPr lang="zh-CN" altLang="en-US" dirty="0" smtClean="0">
              <a:ea typeface="宋体" charset="-122"/>
            </a:endParaRPr>
          </a:p>
        </p:txBody>
      </p:sp>
      <p:pic>
        <p:nvPicPr>
          <p:cNvPr id="4" name="Picture 5" descr="TP_tmp.png"/>
          <p:cNvPicPr>
            <a:picLocks noChangeAspect="1"/>
          </p:cNvPicPr>
          <p:nvPr>
            <p:custDataLst>
              <p:tags r:id="rId1"/>
            </p:custDataLst>
          </p:nvPr>
        </p:nvPicPr>
        <p:blipFill>
          <a:blip r:embed="rId3"/>
          <a:srcRect/>
          <a:stretch>
            <a:fillRect/>
          </a:stretch>
        </p:blipFill>
        <p:spPr bwMode="auto">
          <a:xfrm>
            <a:off x="1571604" y="2643182"/>
            <a:ext cx="5559444" cy="404402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altLang="zh-CN" sz="4400" dirty="0" smtClean="0">
                <a:solidFill>
                  <a:schemeClr val="tx1"/>
                </a:solidFill>
              </a:rPr>
              <a:t>Porter</a:t>
            </a:r>
            <a:r>
              <a:rPr lang="zh-CN" altLang="en-US" sz="4800" dirty="0" smtClean="0">
                <a:solidFill>
                  <a:schemeClr val="tx1"/>
                </a:solidFill>
              </a:rPr>
              <a:t>算法</a:t>
            </a:r>
            <a:endParaRPr lang="en-US" altLang="zh-CN" sz="4800" dirty="0" smtClean="0">
              <a:solidFill>
                <a:schemeClr val="tx1"/>
              </a:solidFill>
            </a:endParaRPr>
          </a:p>
        </p:txBody>
      </p:sp>
      <p:sp>
        <p:nvSpPr>
          <p:cNvPr id="46083" name="Rectangle 3"/>
          <p:cNvSpPr>
            <a:spLocks noGrp="1" noChangeArrowheads="1"/>
          </p:cNvSpPr>
          <p:nvPr>
            <p:ph idx="1"/>
          </p:nvPr>
        </p:nvSpPr>
        <p:spPr/>
        <p:txBody>
          <a:bodyPr/>
          <a:lstStyle/>
          <a:p>
            <a:pPr eaLnBrk="1" hangingPunct="1"/>
            <a:r>
              <a:rPr lang="en-US" altLang="zh-CN" sz="2400" b="1" dirty="0" smtClean="0">
                <a:solidFill>
                  <a:schemeClr val="tx1"/>
                </a:solidFill>
              </a:rPr>
              <a:t>Porter</a:t>
            </a:r>
            <a:r>
              <a:rPr lang="zh-CN" altLang="en-US" sz="2800" b="1" dirty="0" smtClean="0">
                <a:solidFill>
                  <a:schemeClr val="tx1"/>
                </a:solidFill>
                <a:latin typeface="宋体" pitchFamily="2" charset="-122"/>
                <a:ea typeface="宋体" pitchFamily="2" charset="-122"/>
              </a:rPr>
              <a:t>算法问题举例</a:t>
            </a:r>
            <a:endParaRPr lang="en-US" altLang="zh-CN" sz="2800" b="1" dirty="0" smtClean="0">
              <a:solidFill>
                <a:schemeClr val="tx1"/>
              </a:solidFill>
              <a:latin typeface="宋体" pitchFamily="2" charset="-122"/>
              <a:ea typeface="宋体" pitchFamily="2" charset="-122"/>
            </a:endParaRPr>
          </a:p>
          <a:p>
            <a:pPr eaLnBrk="1" hangingPunct="1"/>
            <a:endParaRPr lang="zh-CN" altLang="en-US" sz="2800" dirty="0" smtClean="0">
              <a:solidFill>
                <a:schemeClr val="tx1"/>
              </a:solidFill>
            </a:endParaRPr>
          </a:p>
        </p:txBody>
      </p:sp>
      <p:pic>
        <p:nvPicPr>
          <p:cNvPr id="5" name="Picture 5" descr="TP_tmp.png"/>
          <p:cNvPicPr>
            <a:picLocks noChangeAspect="1"/>
          </p:cNvPicPr>
          <p:nvPr>
            <p:custDataLst>
              <p:tags r:id="rId1"/>
            </p:custDataLst>
          </p:nvPr>
        </p:nvPicPr>
        <p:blipFill>
          <a:blip r:embed="rId3"/>
          <a:srcRect/>
          <a:stretch>
            <a:fillRect/>
          </a:stretch>
        </p:blipFill>
        <p:spPr bwMode="auto">
          <a:xfrm>
            <a:off x="2133600" y="2362200"/>
            <a:ext cx="4413250" cy="3048000"/>
          </a:xfrm>
          <a:prstGeom prst="rect">
            <a:avLst/>
          </a:prstGeom>
          <a:noFill/>
          <a:ln w="9525">
            <a:noFill/>
            <a:miter lim="800000"/>
            <a:headEnd/>
            <a:tailEnd/>
          </a:ln>
        </p:spPr>
      </p:pic>
      <p:sp>
        <p:nvSpPr>
          <p:cNvPr id="6" name="TextBox 4"/>
          <p:cNvSpPr txBox="1">
            <a:spLocks noChangeArrowheads="1"/>
          </p:cNvSpPr>
          <p:nvPr/>
        </p:nvSpPr>
        <p:spPr bwMode="auto">
          <a:xfrm>
            <a:off x="609600" y="5638800"/>
            <a:ext cx="8189913" cy="523875"/>
          </a:xfrm>
          <a:prstGeom prst="rect">
            <a:avLst/>
          </a:prstGeom>
          <a:noFill/>
          <a:ln w="9525">
            <a:noFill/>
            <a:miter lim="800000"/>
            <a:headEnd/>
            <a:tailEnd/>
          </a:ln>
        </p:spPr>
        <p:txBody>
          <a:bodyPr wrap="none">
            <a:spAutoFit/>
          </a:bodyPr>
          <a:lstStyle/>
          <a:p>
            <a:r>
              <a:rPr lang="en-US" altLang="zh-CN" sz="1400" dirty="0">
                <a:latin typeface="Times New Roman" pitchFamily="18" charset="0"/>
                <a:ea typeface="宋体" charset="-122"/>
              </a:rPr>
              <a:t>[Note] </a:t>
            </a:r>
            <a:r>
              <a:rPr lang="en-US" altLang="zh-CN" sz="1400" i="1" dirty="0">
                <a:latin typeface="Times New Roman" pitchFamily="18" charset="0"/>
                <a:ea typeface="宋体" charset="-122"/>
              </a:rPr>
              <a:t> false positive: pairs of different words have the same stem; false negative: pairs of words have different </a:t>
            </a:r>
          </a:p>
          <a:p>
            <a:r>
              <a:rPr lang="en-US" altLang="zh-CN" sz="1400" i="1" dirty="0">
                <a:latin typeface="Times New Roman" pitchFamily="18" charset="0"/>
                <a:ea typeface="宋体" charset="-122"/>
              </a:rPr>
              <a:t>stem when they should have the same.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标题 1"/>
          <p:cNvSpPr>
            <a:spLocks noGrp="1"/>
          </p:cNvSpPr>
          <p:nvPr>
            <p:ph type="title"/>
          </p:nvPr>
        </p:nvSpPr>
        <p:spPr/>
        <p:txBody>
          <a:bodyPr/>
          <a:lstStyle/>
          <a:p>
            <a:r>
              <a:rPr lang="zh-CN" altLang="en-US" sz="4800" dirty="0" smtClean="0">
                <a:solidFill>
                  <a:schemeClr val="tx1"/>
                </a:solidFill>
              </a:rPr>
              <a:t>其他词干还原工具</a:t>
            </a:r>
            <a:r>
              <a:rPr lang="en-US" altLang="zh-CN" sz="2800" dirty="0" smtClean="0">
                <a:solidFill>
                  <a:schemeClr val="tx1"/>
                </a:solidFill>
                <a:cs typeface="Times New Roman" pitchFamily="18" charset="0"/>
              </a:rPr>
              <a:t>(</a:t>
            </a:r>
            <a:r>
              <a:rPr lang="en-US" altLang="zh-CN" sz="2800" dirty="0" smtClean="0">
                <a:solidFill>
                  <a:srgbClr val="C00000"/>
                </a:solidFill>
                <a:cs typeface="Times New Roman" pitchFamily="18" charset="0"/>
              </a:rPr>
              <a:t>stemmer</a:t>
            </a:r>
            <a:r>
              <a:rPr lang="en-US" altLang="zh-CN" sz="2800" dirty="0" smtClean="0">
                <a:solidFill>
                  <a:schemeClr val="tx1"/>
                </a:solidFill>
                <a:cs typeface="Times New Roman" pitchFamily="18" charset="0"/>
              </a:rPr>
              <a:t>)</a:t>
            </a:r>
            <a:endParaRPr lang="zh-CN" altLang="en-US" sz="2800" dirty="0" smtClean="0">
              <a:solidFill>
                <a:schemeClr val="tx1"/>
              </a:solidFill>
              <a:cs typeface="Times New Roman" pitchFamily="18" charset="0"/>
            </a:endParaRPr>
          </a:p>
        </p:txBody>
      </p:sp>
      <p:sp>
        <p:nvSpPr>
          <p:cNvPr id="3" name="内容占位符 2"/>
          <p:cNvSpPr>
            <a:spLocks noGrp="1"/>
          </p:cNvSpPr>
          <p:nvPr>
            <p:ph idx="1"/>
          </p:nvPr>
        </p:nvSpPr>
        <p:spPr>
          <a:xfrm>
            <a:off x="566738" y="1752600"/>
            <a:ext cx="8291542" cy="4267200"/>
          </a:xfrm>
        </p:spPr>
        <p:txBody>
          <a:bodyPr/>
          <a:lstStyle/>
          <a:p>
            <a:pPr>
              <a:defRPr/>
            </a:pPr>
            <a:r>
              <a:rPr lang="en-US" altLang="zh-CN" sz="2800" b="1" dirty="0" err="1" smtClean="0">
                <a:solidFill>
                  <a:srgbClr val="C00000"/>
                </a:solidFill>
                <a:ea typeface="+mn-ea"/>
                <a:cs typeface="Times New Roman" pitchFamily="18" charset="0"/>
              </a:rPr>
              <a:t>Lovins</a:t>
            </a:r>
            <a:endParaRPr lang="en-US" altLang="zh-CN" sz="2400" b="1" dirty="0" smtClean="0">
              <a:solidFill>
                <a:schemeClr val="tx1"/>
              </a:solidFill>
              <a:cs typeface="Times New Roman" pitchFamily="18" charset="0"/>
            </a:endParaRPr>
          </a:p>
          <a:p>
            <a:pPr>
              <a:buNone/>
              <a:defRPr/>
            </a:pPr>
            <a:r>
              <a:rPr lang="en-US" altLang="zh-CN" sz="2400" b="1" dirty="0" smtClean="0">
                <a:solidFill>
                  <a:schemeClr val="tx1"/>
                </a:solidFill>
                <a:ea typeface="+mn-ea"/>
                <a:cs typeface="Times New Roman" pitchFamily="18" charset="0"/>
              </a:rPr>
              <a:t>     </a:t>
            </a:r>
            <a:r>
              <a:rPr lang="en-US" altLang="zh-CN" sz="2000" b="1" dirty="0" smtClean="0">
                <a:solidFill>
                  <a:schemeClr val="tx1"/>
                </a:solidFill>
                <a:ea typeface="+mn-ea"/>
                <a:cs typeface="Times New Roman" pitchFamily="18" charset="0"/>
              </a:rPr>
              <a:t>http://www.comp.lancs.ac.uk/computing/</a:t>
            </a:r>
          </a:p>
          <a:p>
            <a:pPr>
              <a:buFont typeface="Wingdings" pitchFamily="2" charset="2"/>
              <a:buNone/>
              <a:defRPr/>
            </a:pPr>
            <a:r>
              <a:rPr lang="en-US" altLang="zh-CN" sz="2000" b="1" dirty="0" smtClean="0">
                <a:solidFill>
                  <a:schemeClr val="tx1"/>
                </a:solidFill>
                <a:ea typeface="+mn-ea"/>
                <a:cs typeface="Times New Roman" pitchFamily="18" charset="0"/>
              </a:rPr>
              <a:t>      research/stemming/general/lovins.htm</a:t>
            </a:r>
          </a:p>
          <a:p>
            <a:pPr lvl="1">
              <a:spcBef>
                <a:spcPts val="1200"/>
              </a:spcBef>
              <a:defRPr/>
            </a:pPr>
            <a:r>
              <a:rPr lang="zh-CN" altLang="en-US" sz="2400" b="1" dirty="0" smtClean="0">
                <a:solidFill>
                  <a:schemeClr val="tx1"/>
                </a:solidFill>
                <a:latin typeface="宋体" pitchFamily="2" charset="-122"/>
                <a:ea typeface="宋体" pitchFamily="2" charset="-122"/>
                <a:cs typeface="Times New Roman" pitchFamily="18" charset="0"/>
              </a:rPr>
              <a:t>单遍扫描，最长词缀剔除 </a:t>
            </a:r>
            <a:r>
              <a:rPr lang="en-US" altLang="zh-CN" sz="2400" b="1" dirty="0" smtClean="0">
                <a:solidFill>
                  <a:schemeClr val="tx1"/>
                </a:solidFill>
                <a:latin typeface="宋体" pitchFamily="2" charset="-122"/>
                <a:ea typeface="宋体" pitchFamily="2" charset="-122"/>
                <a:cs typeface="Times New Roman" pitchFamily="18" charset="0"/>
              </a:rPr>
              <a:t>(</a:t>
            </a:r>
            <a:r>
              <a:rPr lang="zh-CN" altLang="en-US" sz="2400" b="1" dirty="0" smtClean="0">
                <a:solidFill>
                  <a:schemeClr val="tx1"/>
                </a:solidFill>
                <a:latin typeface="宋体" pitchFamily="2" charset="-122"/>
                <a:ea typeface="宋体" pitchFamily="2" charset="-122"/>
                <a:cs typeface="Times New Roman" pitchFamily="18" charset="0"/>
              </a:rPr>
              <a:t>大概 </a:t>
            </a:r>
            <a:r>
              <a:rPr lang="en-US" altLang="zh-CN" sz="2400" b="1" dirty="0" smtClean="0">
                <a:solidFill>
                  <a:schemeClr val="tx1"/>
                </a:solidFill>
                <a:latin typeface="宋体" pitchFamily="2" charset="-122"/>
                <a:ea typeface="宋体" pitchFamily="2" charset="-122"/>
                <a:cs typeface="Times New Roman" pitchFamily="18" charset="0"/>
              </a:rPr>
              <a:t>250</a:t>
            </a:r>
            <a:r>
              <a:rPr lang="zh-CN" altLang="en-US" sz="2400" b="1" dirty="0" smtClean="0">
                <a:solidFill>
                  <a:schemeClr val="tx1"/>
                </a:solidFill>
                <a:latin typeface="宋体" pitchFamily="2" charset="-122"/>
                <a:ea typeface="宋体" pitchFamily="2" charset="-122"/>
                <a:cs typeface="Times New Roman" pitchFamily="18" charset="0"/>
              </a:rPr>
              <a:t>条规则</a:t>
            </a:r>
            <a:r>
              <a:rPr lang="en-US" altLang="zh-CN" sz="2400" b="1" dirty="0" smtClean="0">
                <a:solidFill>
                  <a:schemeClr val="tx1"/>
                </a:solidFill>
                <a:latin typeface="宋体" pitchFamily="2" charset="-122"/>
                <a:ea typeface="宋体" pitchFamily="2" charset="-122"/>
                <a:cs typeface="Times New Roman" pitchFamily="18" charset="0"/>
              </a:rPr>
              <a:t>)</a:t>
            </a:r>
          </a:p>
          <a:p>
            <a:pPr>
              <a:spcBef>
                <a:spcPts val="1200"/>
              </a:spcBef>
              <a:defRPr/>
            </a:pPr>
            <a:r>
              <a:rPr lang="en-US" altLang="zh-CN" sz="2800" b="1" dirty="0" err="1" smtClean="0">
                <a:solidFill>
                  <a:srgbClr val="C00000"/>
                </a:solidFill>
                <a:cs typeface="Times New Roman" pitchFamily="18" charset="0"/>
              </a:rPr>
              <a:t>Paice</a:t>
            </a:r>
            <a:r>
              <a:rPr lang="en-US" altLang="zh-CN" sz="2800" b="1" dirty="0" smtClean="0">
                <a:solidFill>
                  <a:srgbClr val="C00000"/>
                </a:solidFill>
                <a:cs typeface="Times New Roman" pitchFamily="18" charset="0"/>
              </a:rPr>
              <a:t>/Husk </a:t>
            </a:r>
          </a:p>
          <a:p>
            <a:pPr>
              <a:spcBef>
                <a:spcPts val="600"/>
              </a:spcBef>
              <a:buNone/>
              <a:defRPr/>
            </a:pPr>
            <a:r>
              <a:rPr lang="en-US" altLang="zh-CN" sz="2800" b="1" dirty="0" smtClean="0">
                <a:solidFill>
                  <a:srgbClr val="C00000"/>
                </a:solidFill>
                <a:cs typeface="Times New Roman" pitchFamily="18" charset="0"/>
              </a:rPr>
              <a:t>    </a:t>
            </a:r>
            <a:r>
              <a:rPr lang="en-US" altLang="zh-CN" sz="2000" b="1" dirty="0" smtClean="0">
                <a:solidFill>
                  <a:schemeClr val="tx1"/>
                </a:solidFill>
                <a:cs typeface="Times New Roman" pitchFamily="18" charset="0"/>
              </a:rPr>
              <a:t>http://www.cs.waikato.ac.nz/~eibe/stemmers</a:t>
            </a:r>
            <a:endParaRPr lang="en-US" altLang="zh-CN" sz="2400" b="1" dirty="0" smtClean="0">
              <a:solidFill>
                <a:schemeClr val="tx1"/>
              </a:solidFill>
              <a:ea typeface="+mn-ea"/>
              <a:cs typeface="Times New Roman" pitchFamily="18" charset="0"/>
            </a:endParaRPr>
          </a:p>
          <a:p>
            <a:pPr>
              <a:spcBef>
                <a:spcPts val="1200"/>
              </a:spcBef>
              <a:defRPr/>
            </a:pPr>
            <a:r>
              <a:rPr lang="zh-CN" altLang="en-US" sz="2800" b="1" dirty="0" smtClean="0">
                <a:solidFill>
                  <a:schemeClr val="tx1"/>
                </a:solidFill>
                <a:latin typeface="宋体" pitchFamily="2" charset="-122"/>
                <a:ea typeface="宋体" pitchFamily="2" charset="-122"/>
                <a:cs typeface="Times New Roman" pitchFamily="18" charset="0"/>
              </a:rPr>
              <a:t>基于词形分析对于检索只能提供一定的帮助</a:t>
            </a:r>
            <a:endParaRPr lang="en-US" altLang="zh-CN" sz="2800" b="1" dirty="0" smtClean="0">
              <a:solidFill>
                <a:schemeClr val="tx1"/>
              </a:solidFill>
              <a:latin typeface="宋体" pitchFamily="2" charset="-122"/>
              <a:ea typeface="宋体" pitchFamily="2" charset="-122"/>
              <a:cs typeface="Times New Roman" pitchFamily="18" charset="0"/>
            </a:endParaRPr>
          </a:p>
          <a:p>
            <a:pPr>
              <a:spcBef>
                <a:spcPts val="1200"/>
              </a:spcBef>
              <a:defRPr/>
            </a:pPr>
            <a:r>
              <a:rPr lang="zh-CN" altLang="en-US" sz="2800" b="1" dirty="0" smtClean="0">
                <a:solidFill>
                  <a:srgbClr val="C00000"/>
                </a:solidFill>
                <a:latin typeface="宋体" pitchFamily="2" charset="-122"/>
                <a:ea typeface="宋体" pitchFamily="2" charset="-122"/>
                <a:cs typeface="Times New Roman" pitchFamily="18" charset="0"/>
              </a:rPr>
              <a:t>未来：</a:t>
            </a:r>
            <a:r>
              <a:rPr lang="zh-CN" altLang="en-US" sz="2800" b="1" dirty="0" smtClean="0">
                <a:solidFill>
                  <a:schemeClr val="tx1"/>
                </a:solidFill>
                <a:latin typeface="宋体" pitchFamily="2" charset="-122"/>
                <a:ea typeface="宋体" pitchFamily="2" charset="-122"/>
                <a:cs typeface="Times New Roman" pitchFamily="18" charset="0"/>
              </a:rPr>
              <a:t>基于词用分析？</a:t>
            </a:r>
            <a:endParaRPr lang="en-US" altLang="zh-CN" sz="2800" b="1" dirty="0" smtClean="0">
              <a:solidFill>
                <a:schemeClr val="tx1"/>
              </a:solidFill>
              <a:latin typeface="宋体" pitchFamily="2" charset="-122"/>
              <a:ea typeface="宋体" pitchFamily="2" charset="-122"/>
              <a:cs typeface="Times New Roman" pitchFamily="18" charset="0"/>
            </a:endParaRPr>
          </a:p>
        </p:txBody>
      </p:sp>
      <p:sp>
        <p:nvSpPr>
          <p:cNvPr id="49156" name="灯片编号占位符 3"/>
          <p:cNvSpPr>
            <a:spLocks noGrp="1"/>
          </p:cNvSpPr>
          <p:nvPr>
            <p:ph type="sldNum" sz="quarter" idx="12"/>
          </p:nvPr>
        </p:nvSpPr>
        <p:spPr bwMode="auto">
          <a:noFill/>
          <a:ln>
            <a:miter lim="800000"/>
            <a:headEnd/>
            <a:tailEnd/>
          </a:ln>
        </p:spPr>
        <p:txBody>
          <a:bodyPr/>
          <a:lstStyle/>
          <a:p>
            <a:fld id="{DEBBF4C0-2AED-47F2-95FE-EFB6B467A010}" type="slidenum">
              <a:rPr lang="zh-CN" altLang="en-US" smtClean="0">
                <a:ea typeface="宋体" charset="-122"/>
              </a:rPr>
              <a:pPr/>
              <a:t>18</a:t>
            </a:fld>
            <a:endParaRPr lang="en-US" altLang="zh-CN" dirty="0" smtClean="0">
              <a:ea typeface="宋体" charset="-122"/>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44"/>
          <p:cNvSpPr>
            <a:spLocks noGrp="1" noChangeArrowheads="1"/>
          </p:cNvSpPr>
          <p:nvPr>
            <p:ph type="title"/>
          </p:nvPr>
        </p:nvSpPr>
        <p:spPr/>
        <p:txBody>
          <a:bodyPr/>
          <a:lstStyle/>
          <a:p>
            <a:pPr eaLnBrk="1" hangingPunct="1"/>
            <a:r>
              <a:rPr lang="zh-CN" altLang="en-US" sz="4800" dirty="0" smtClean="0">
                <a:solidFill>
                  <a:schemeClr val="tx1"/>
                </a:solidFill>
              </a:rPr>
              <a:t>回顾：基本合并算法</a:t>
            </a:r>
            <a:endParaRPr lang="en-US" altLang="zh-CN" sz="4800" dirty="0" smtClean="0">
              <a:solidFill>
                <a:schemeClr val="tx1"/>
              </a:solidFill>
            </a:endParaRPr>
          </a:p>
        </p:txBody>
      </p:sp>
      <p:sp>
        <p:nvSpPr>
          <p:cNvPr id="54275" name="Rectangle 45"/>
          <p:cNvSpPr>
            <a:spLocks noGrp="1" noChangeArrowheads="1"/>
          </p:cNvSpPr>
          <p:nvPr>
            <p:ph idx="1"/>
          </p:nvPr>
        </p:nvSpPr>
        <p:spPr>
          <a:xfrm>
            <a:off x="561014" y="1795474"/>
            <a:ext cx="8001000" cy="4267200"/>
          </a:xfrm>
        </p:spPr>
        <p:txBody>
          <a:bodyPr/>
          <a:lstStyle/>
          <a:p>
            <a:pPr eaLnBrk="1" hangingPunct="1"/>
            <a:r>
              <a:rPr lang="zh-CN" altLang="en-US" sz="2800" b="1" dirty="0" smtClean="0">
                <a:solidFill>
                  <a:schemeClr val="tx1"/>
                </a:solidFill>
                <a:ea typeface="宋体" charset="-122"/>
              </a:rPr>
              <a:t>两个指针，同步扫描，线性时间</a:t>
            </a:r>
            <a:endParaRPr lang="en-US" altLang="zh-CN" sz="2800" b="1" dirty="0" smtClean="0">
              <a:solidFill>
                <a:schemeClr val="tx1"/>
              </a:solidFill>
              <a:ea typeface="宋体" charset="-122"/>
            </a:endParaRPr>
          </a:p>
        </p:txBody>
      </p:sp>
      <p:sp>
        <p:nvSpPr>
          <p:cNvPr id="54276" name="Text Box 46"/>
          <p:cNvSpPr txBox="1">
            <a:spLocks noChangeArrowheads="1"/>
          </p:cNvSpPr>
          <p:nvPr/>
        </p:nvSpPr>
        <p:spPr bwMode="auto">
          <a:xfrm>
            <a:off x="6853233" y="2752724"/>
            <a:ext cx="646112" cy="461963"/>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128</a:t>
            </a:r>
          </a:p>
        </p:txBody>
      </p:sp>
      <p:sp>
        <p:nvSpPr>
          <p:cNvPr id="54277" name="Text Box 47"/>
          <p:cNvSpPr txBox="1">
            <a:spLocks noChangeArrowheads="1"/>
          </p:cNvSpPr>
          <p:nvPr/>
        </p:nvSpPr>
        <p:spPr bwMode="auto">
          <a:xfrm>
            <a:off x="7326308" y="3286124"/>
            <a:ext cx="492125" cy="461963"/>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31</a:t>
            </a:r>
          </a:p>
        </p:txBody>
      </p:sp>
      <p:sp>
        <p:nvSpPr>
          <p:cNvPr id="54278" name="Text Box 49"/>
          <p:cNvSpPr txBox="1">
            <a:spLocks noChangeArrowheads="1"/>
          </p:cNvSpPr>
          <p:nvPr/>
        </p:nvSpPr>
        <p:spPr bwMode="auto">
          <a:xfrm>
            <a:off x="2447928" y="2752724"/>
            <a:ext cx="338138" cy="461963"/>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2</a:t>
            </a:r>
          </a:p>
        </p:txBody>
      </p:sp>
      <p:cxnSp>
        <p:nvCxnSpPr>
          <p:cNvPr id="54279" name="AutoShape 50"/>
          <p:cNvCxnSpPr>
            <a:cxnSpLocks noChangeShapeType="1"/>
            <a:stCxn id="54278" idx="3"/>
            <a:endCxn id="54280" idx="1"/>
          </p:cNvCxnSpPr>
          <p:nvPr/>
        </p:nvCxnSpPr>
        <p:spPr bwMode="auto">
          <a:xfrm>
            <a:off x="2786066" y="2982912"/>
            <a:ext cx="309562" cy="0"/>
          </a:xfrm>
          <a:prstGeom prst="straightConnector1">
            <a:avLst/>
          </a:prstGeom>
          <a:noFill/>
          <a:ln w="9525">
            <a:solidFill>
              <a:schemeClr val="tx1"/>
            </a:solidFill>
            <a:miter lim="800000"/>
            <a:headEnd/>
            <a:tailEnd type="triangle" w="med" len="med"/>
          </a:ln>
        </p:spPr>
      </p:cxnSp>
      <p:sp>
        <p:nvSpPr>
          <p:cNvPr id="54280" name="Text Box 52"/>
          <p:cNvSpPr txBox="1">
            <a:spLocks noChangeArrowheads="1"/>
          </p:cNvSpPr>
          <p:nvPr/>
        </p:nvSpPr>
        <p:spPr bwMode="auto">
          <a:xfrm>
            <a:off x="3095628" y="2752724"/>
            <a:ext cx="338138" cy="461963"/>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4</a:t>
            </a:r>
          </a:p>
        </p:txBody>
      </p:sp>
      <p:cxnSp>
        <p:nvCxnSpPr>
          <p:cNvPr id="54281" name="AutoShape 53"/>
          <p:cNvCxnSpPr>
            <a:cxnSpLocks noChangeShapeType="1"/>
            <a:stCxn id="54280" idx="3"/>
            <a:endCxn id="54282" idx="1"/>
          </p:cNvCxnSpPr>
          <p:nvPr/>
        </p:nvCxnSpPr>
        <p:spPr bwMode="auto">
          <a:xfrm>
            <a:off x="3433766" y="2982912"/>
            <a:ext cx="330200" cy="0"/>
          </a:xfrm>
          <a:prstGeom prst="straightConnector1">
            <a:avLst/>
          </a:prstGeom>
          <a:noFill/>
          <a:ln w="9525">
            <a:solidFill>
              <a:schemeClr val="tx1"/>
            </a:solidFill>
            <a:miter lim="800000"/>
            <a:headEnd/>
            <a:tailEnd type="triangle" w="med" len="med"/>
          </a:ln>
        </p:spPr>
      </p:cxnSp>
      <p:sp>
        <p:nvSpPr>
          <p:cNvPr id="54282" name="Text Box 55"/>
          <p:cNvSpPr txBox="1">
            <a:spLocks noChangeArrowheads="1"/>
          </p:cNvSpPr>
          <p:nvPr/>
        </p:nvSpPr>
        <p:spPr bwMode="auto">
          <a:xfrm>
            <a:off x="3763966" y="2752724"/>
            <a:ext cx="338137" cy="461963"/>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8</a:t>
            </a:r>
          </a:p>
        </p:txBody>
      </p:sp>
      <p:cxnSp>
        <p:nvCxnSpPr>
          <p:cNvPr id="54283" name="AutoShape 56"/>
          <p:cNvCxnSpPr>
            <a:cxnSpLocks noChangeShapeType="1"/>
            <a:stCxn id="54282" idx="3"/>
            <a:endCxn id="54284" idx="1"/>
          </p:cNvCxnSpPr>
          <p:nvPr/>
        </p:nvCxnSpPr>
        <p:spPr bwMode="auto">
          <a:xfrm>
            <a:off x="4102103" y="2982912"/>
            <a:ext cx="271463" cy="0"/>
          </a:xfrm>
          <a:prstGeom prst="straightConnector1">
            <a:avLst/>
          </a:prstGeom>
          <a:noFill/>
          <a:ln w="9525">
            <a:solidFill>
              <a:schemeClr val="tx1"/>
            </a:solidFill>
            <a:miter lim="800000"/>
            <a:headEnd/>
            <a:tailEnd type="triangle" w="med" len="med"/>
          </a:ln>
        </p:spPr>
      </p:cxnSp>
      <p:sp>
        <p:nvSpPr>
          <p:cNvPr id="54284" name="Text Box 58"/>
          <p:cNvSpPr txBox="1">
            <a:spLocks noChangeArrowheads="1"/>
          </p:cNvSpPr>
          <p:nvPr/>
        </p:nvSpPr>
        <p:spPr bwMode="auto">
          <a:xfrm>
            <a:off x="4373566" y="2752724"/>
            <a:ext cx="492125" cy="461963"/>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41</a:t>
            </a:r>
          </a:p>
        </p:txBody>
      </p:sp>
      <p:cxnSp>
        <p:nvCxnSpPr>
          <p:cNvPr id="54285" name="AutoShape 59"/>
          <p:cNvCxnSpPr>
            <a:cxnSpLocks noChangeShapeType="1"/>
            <a:stCxn id="54284" idx="3"/>
            <a:endCxn id="54286" idx="1"/>
          </p:cNvCxnSpPr>
          <p:nvPr/>
        </p:nvCxnSpPr>
        <p:spPr bwMode="auto">
          <a:xfrm>
            <a:off x="4865691" y="2982912"/>
            <a:ext cx="269875" cy="0"/>
          </a:xfrm>
          <a:prstGeom prst="straightConnector1">
            <a:avLst/>
          </a:prstGeom>
          <a:noFill/>
          <a:ln w="9525">
            <a:solidFill>
              <a:schemeClr val="tx1"/>
            </a:solidFill>
            <a:miter lim="800000"/>
            <a:headEnd/>
            <a:tailEnd type="triangle" w="med" len="med"/>
          </a:ln>
        </p:spPr>
      </p:cxnSp>
      <p:sp>
        <p:nvSpPr>
          <p:cNvPr id="54286" name="Text Box 61"/>
          <p:cNvSpPr txBox="1">
            <a:spLocks noChangeArrowheads="1"/>
          </p:cNvSpPr>
          <p:nvPr/>
        </p:nvSpPr>
        <p:spPr bwMode="auto">
          <a:xfrm>
            <a:off x="5135566" y="2752724"/>
            <a:ext cx="492125" cy="461963"/>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48</a:t>
            </a:r>
          </a:p>
        </p:txBody>
      </p:sp>
      <p:cxnSp>
        <p:nvCxnSpPr>
          <p:cNvPr id="54287" name="AutoShape 62"/>
          <p:cNvCxnSpPr>
            <a:cxnSpLocks noChangeShapeType="1"/>
            <a:stCxn id="54286" idx="3"/>
            <a:endCxn id="54288" idx="1"/>
          </p:cNvCxnSpPr>
          <p:nvPr/>
        </p:nvCxnSpPr>
        <p:spPr bwMode="auto">
          <a:xfrm>
            <a:off x="5627691" y="2983706"/>
            <a:ext cx="387342" cy="1588"/>
          </a:xfrm>
          <a:prstGeom prst="straightConnector1">
            <a:avLst/>
          </a:prstGeom>
          <a:noFill/>
          <a:ln w="9525">
            <a:solidFill>
              <a:schemeClr val="tx1"/>
            </a:solidFill>
            <a:miter lim="800000"/>
            <a:headEnd/>
            <a:tailEnd type="triangle" w="med" len="med"/>
          </a:ln>
        </p:spPr>
      </p:cxnSp>
      <p:sp>
        <p:nvSpPr>
          <p:cNvPr id="54288" name="Text Box 64"/>
          <p:cNvSpPr txBox="1">
            <a:spLocks noChangeArrowheads="1"/>
          </p:cNvSpPr>
          <p:nvPr/>
        </p:nvSpPr>
        <p:spPr bwMode="auto">
          <a:xfrm>
            <a:off x="6015033" y="2752724"/>
            <a:ext cx="492125" cy="461963"/>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64</a:t>
            </a:r>
          </a:p>
        </p:txBody>
      </p:sp>
      <p:cxnSp>
        <p:nvCxnSpPr>
          <p:cNvPr id="54289" name="AutoShape 65"/>
          <p:cNvCxnSpPr>
            <a:cxnSpLocks noChangeShapeType="1"/>
            <a:stCxn id="54288" idx="3"/>
            <a:endCxn id="54276" idx="1"/>
          </p:cNvCxnSpPr>
          <p:nvPr/>
        </p:nvCxnSpPr>
        <p:spPr bwMode="auto">
          <a:xfrm>
            <a:off x="6507158" y="2982912"/>
            <a:ext cx="346075" cy="0"/>
          </a:xfrm>
          <a:prstGeom prst="straightConnector1">
            <a:avLst/>
          </a:prstGeom>
          <a:noFill/>
          <a:ln w="9525">
            <a:solidFill>
              <a:schemeClr val="tx1"/>
            </a:solidFill>
            <a:miter lim="800000"/>
            <a:headEnd/>
            <a:tailEnd type="triangle" w="med" len="med"/>
          </a:ln>
        </p:spPr>
      </p:cxnSp>
      <p:sp>
        <p:nvSpPr>
          <p:cNvPr id="54290" name="Text Box 67"/>
          <p:cNvSpPr txBox="1">
            <a:spLocks noChangeArrowheads="1"/>
          </p:cNvSpPr>
          <p:nvPr/>
        </p:nvSpPr>
        <p:spPr bwMode="auto">
          <a:xfrm>
            <a:off x="2468566" y="3286124"/>
            <a:ext cx="338137" cy="461963"/>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1</a:t>
            </a:r>
          </a:p>
        </p:txBody>
      </p:sp>
      <p:cxnSp>
        <p:nvCxnSpPr>
          <p:cNvPr id="54291" name="AutoShape 68"/>
          <p:cNvCxnSpPr>
            <a:cxnSpLocks noChangeShapeType="1"/>
            <a:stCxn id="54290" idx="3"/>
            <a:endCxn id="54292" idx="1"/>
          </p:cNvCxnSpPr>
          <p:nvPr/>
        </p:nvCxnSpPr>
        <p:spPr bwMode="auto">
          <a:xfrm>
            <a:off x="2806703" y="3516312"/>
            <a:ext cx="309563" cy="0"/>
          </a:xfrm>
          <a:prstGeom prst="straightConnector1">
            <a:avLst/>
          </a:prstGeom>
          <a:noFill/>
          <a:ln w="9525">
            <a:solidFill>
              <a:schemeClr val="tx1"/>
            </a:solidFill>
            <a:miter lim="800000"/>
            <a:headEnd/>
            <a:tailEnd type="triangle" w="med" len="med"/>
          </a:ln>
        </p:spPr>
      </p:cxnSp>
      <p:sp>
        <p:nvSpPr>
          <p:cNvPr id="54292" name="Text Box 70"/>
          <p:cNvSpPr txBox="1">
            <a:spLocks noChangeArrowheads="1"/>
          </p:cNvSpPr>
          <p:nvPr/>
        </p:nvSpPr>
        <p:spPr bwMode="auto">
          <a:xfrm>
            <a:off x="3116266" y="3286124"/>
            <a:ext cx="338137" cy="461963"/>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2</a:t>
            </a:r>
          </a:p>
        </p:txBody>
      </p:sp>
      <p:cxnSp>
        <p:nvCxnSpPr>
          <p:cNvPr id="54293" name="AutoShape 71"/>
          <p:cNvCxnSpPr>
            <a:cxnSpLocks noChangeShapeType="1"/>
            <a:stCxn id="54292" idx="3"/>
            <a:endCxn id="54294" idx="1"/>
          </p:cNvCxnSpPr>
          <p:nvPr/>
        </p:nvCxnSpPr>
        <p:spPr bwMode="auto">
          <a:xfrm>
            <a:off x="3454403" y="3516312"/>
            <a:ext cx="309563" cy="0"/>
          </a:xfrm>
          <a:prstGeom prst="straightConnector1">
            <a:avLst/>
          </a:prstGeom>
          <a:noFill/>
          <a:ln w="9525">
            <a:solidFill>
              <a:schemeClr val="tx1"/>
            </a:solidFill>
            <a:miter lim="800000"/>
            <a:headEnd/>
            <a:tailEnd type="triangle" w="med" len="med"/>
          </a:ln>
        </p:spPr>
      </p:cxnSp>
      <p:sp>
        <p:nvSpPr>
          <p:cNvPr id="54294" name="Text Box 73"/>
          <p:cNvSpPr txBox="1">
            <a:spLocks noChangeArrowheads="1"/>
          </p:cNvSpPr>
          <p:nvPr/>
        </p:nvSpPr>
        <p:spPr bwMode="auto">
          <a:xfrm>
            <a:off x="3763966" y="3286124"/>
            <a:ext cx="338137" cy="461963"/>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3</a:t>
            </a:r>
          </a:p>
        </p:txBody>
      </p:sp>
      <p:cxnSp>
        <p:nvCxnSpPr>
          <p:cNvPr id="54295" name="AutoShape 74"/>
          <p:cNvCxnSpPr>
            <a:cxnSpLocks noChangeShapeType="1"/>
            <a:stCxn id="54294" idx="3"/>
            <a:endCxn id="54296" idx="1"/>
          </p:cNvCxnSpPr>
          <p:nvPr/>
        </p:nvCxnSpPr>
        <p:spPr bwMode="auto">
          <a:xfrm>
            <a:off x="4102103" y="3516312"/>
            <a:ext cx="292100" cy="0"/>
          </a:xfrm>
          <a:prstGeom prst="straightConnector1">
            <a:avLst/>
          </a:prstGeom>
          <a:noFill/>
          <a:ln w="9525">
            <a:solidFill>
              <a:schemeClr val="tx1"/>
            </a:solidFill>
            <a:miter lim="800000"/>
            <a:headEnd/>
            <a:tailEnd type="triangle" w="med" len="med"/>
          </a:ln>
        </p:spPr>
      </p:cxnSp>
      <p:sp>
        <p:nvSpPr>
          <p:cNvPr id="54296" name="Text Box 76"/>
          <p:cNvSpPr txBox="1">
            <a:spLocks noChangeArrowheads="1"/>
          </p:cNvSpPr>
          <p:nvPr/>
        </p:nvSpPr>
        <p:spPr bwMode="auto">
          <a:xfrm>
            <a:off x="4394203" y="3286124"/>
            <a:ext cx="338138" cy="461963"/>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8</a:t>
            </a:r>
          </a:p>
        </p:txBody>
      </p:sp>
      <p:cxnSp>
        <p:nvCxnSpPr>
          <p:cNvPr id="54297" name="AutoShape 77"/>
          <p:cNvCxnSpPr>
            <a:cxnSpLocks noChangeShapeType="1"/>
            <a:stCxn id="54296" idx="3"/>
            <a:endCxn id="54298" idx="1"/>
          </p:cNvCxnSpPr>
          <p:nvPr/>
        </p:nvCxnSpPr>
        <p:spPr bwMode="auto">
          <a:xfrm>
            <a:off x="4732341" y="3516312"/>
            <a:ext cx="268287" cy="0"/>
          </a:xfrm>
          <a:prstGeom prst="straightConnector1">
            <a:avLst/>
          </a:prstGeom>
          <a:noFill/>
          <a:ln w="9525">
            <a:solidFill>
              <a:schemeClr val="tx1"/>
            </a:solidFill>
            <a:miter lim="800000"/>
            <a:headEnd/>
            <a:tailEnd type="triangle" w="med" len="med"/>
          </a:ln>
        </p:spPr>
      </p:cxnSp>
      <p:sp>
        <p:nvSpPr>
          <p:cNvPr id="54298" name="Text Box 79"/>
          <p:cNvSpPr txBox="1">
            <a:spLocks noChangeArrowheads="1"/>
          </p:cNvSpPr>
          <p:nvPr/>
        </p:nvSpPr>
        <p:spPr bwMode="auto">
          <a:xfrm>
            <a:off x="5000628" y="3286124"/>
            <a:ext cx="481013" cy="461963"/>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11</a:t>
            </a:r>
          </a:p>
        </p:txBody>
      </p:sp>
      <p:cxnSp>
        <p:nvCxnSpPr>
          <p:cNvPr id="54299" name="AutoShape 80"/>
          <p:cNvCxnSpPr>
            <a:cxnSpLocks noChangeShapeType="1"/>
            <a:stCxn id="54298" idx="3"/>
            <a:endCxn id="54300" idx="1"/>
          </p:cNvCxnSpPr>
          <p:nvPr/>
        </p:nvCxnSpPr>
        <p:spPr bwMode="auto">
          <a:xfrm>
            <a:off x="5481641" y="3517106"/>
            <a:ext cx="279400" cy="2381"/>
          </a:xfrm>
          <a:prstGeom prst="straightConnector1">
            <a:avLst/>
          </a:prstGeom>
          <a:noFill/>
          <a:ln w="9525">
            <a:solidFill>
              <a:schemeClr val="tx1"/>
            </a:solidFill>
            <a:miter lim="800000"/>
            <a:headEnd/>
            <a:tailEnd type="triangle" w="med" len="med"/>
          </a:ln>
        </p:spPr>
      </p:cxnSp>
      <p:sp>
        <p:nvSpPr>
          <p:cNvPr id="54300" name="Text Box 82"/>
          <p:cNvSpPr txBox="1">
            <a:spLocks noChangeArrowheads="1"/>
          </p:cNvSpPr>
          <p:nvPr/>
        </p:nvSpPr>
        <p:spPr bwMode="auto">
          <a:xfrm>
            <a:off x="5761041" y="3286124"/>
            <a:ext cx="588962" cy="466725"/>
          </a:xfrm>
          <a:prstGeom prst="rect">
            <a:avLst/>
          </a:prstGeom>
          <a:noFill/>
          <a:ln w="9525">
            <a:solidFill>
              <a:schemeClr val="tx1"/>
            </a:solidFill>
            <a:miter lim="800000"/>
            <a:headEnd/>
            <a:tailEnd/>
          </a:ln>
        </p:spPr>
        <p:txBody>
          <a:bodyPr>
            <a:spAutoFit/>
          </a:bodyPr>
          <a:lstStyle/>
          <a:p>
            <a:r>
              <a:rPr lang="en-US" altLang="zh-CN">
                <a:latin typeface="Times New Roman" pitchFamily="18" charset="0"/>
              </a:rPr>
              <a:t>17</a:t>
            </a:r>
          </a:p>
        </p:txBody>
      </p:sp>
      <p:cxnSp>
        <p:nvCxnSpPr>
          <p:cNvPr id="54301" name="AutoShape 83"/>
          <p:cNvCxnSpPr>
            <a:cxnSpLocks noChangeShapeType="1"/>
            <a:stCxn id="54300" idx="3"/>
            <a:endCxn id="54302" idx="1"/>
          </p:cNvCxnSpPr>
          <p:nvPr/>
        </p:nvCxnSpPr>
        <p:spPr bwMode="auto">
          <a:xfrm flipV="1">
            <a:off x="6350003" y="3517106"/>
            <a:ext cx="214305" cy="2381"/>
          </a:xfrm>
          <a:prstGeom prst="straightConnector1">
            <a:avLst/>
          </a:prstGeom>
          <a:noFill/>
          <a:ln w="9525">
            <a:solidFill>
              <a:schemeClr val="tx1"/>
            </a:solidFill>
            <a:miter lim="800000"/>
            <a:headEnd/>
            <a:tailEnd type="triangle" w="med" len="med"/>
          </a:ln>
        </p:spPr>
      </p:cxnSp>
      <p:sp>
        <p:nvSpPr>
          <p:cNvPr id="54302" name="Text Box 85"/>
          <p:cNvSpPr txBox="1">
            <a:spLocks noChangeArrowheads="1"/>
          </p:cNvSpPr>
          <p:nvPr/>
        </p:nvSpPr>
        <p:spPr bwMode="auto">
          <a:xfrm>
            <a:off x="6564308" y="3286124"/>
            <a:ext cx="492125" cy="461963"/>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21</a:t>
            </a:r>
          </a:p>
        </p:txBody>
      </p:sp>
      <p:cxnSp>
        <p:nvCxnSpPr>
          <p:cNvPr id="54303" name="AutoShape 86"/>
          <p:cNvCxnSpPr>
            <a:cxnSpLocks noChangeShapeType="1"/>
            <a:stCxn id="54302" idx="3"/>
            <a:endCxn id="54277" idx="1"/>
          </p:cNvCxnSpPr>
          <p:nvPr/>
        </p:nvCxnSpPr>
        <p:spPr bwMode="auto">
          <a:xfrm>
            <a:off x="7056433" y="3516312"/>
            <a:ext cx="269875" cy="0"/>
          </a:xfrm>
          <a:prstGeom prst="straightConnector1">
            <a:avLst/>
          </a:prstGeom>
          <a:noFill/>
          <a:ln w="9525">
            <a:solidFill>
              <a:schemeClr val="tx1"/>
            </a:solidFill>
            <a:miter lim="800000"/>
            <a:headEnd/>
            <a:tailEnd type="triangle" w="med" len="med"/>
          </a:ln>
        </p:spPr>
      </p:cxnSp>
      <p:sp>
        <p:nvSpPr>
          <p:cNvPr id="54304" name="Text Box 88"/>
          <p:cNvSpPr txBox="1">
            <a:spLocks noChangeArrowheads="1"/>
          </p:cNvSpPr>
          <p:nvPr/>
        </p:nvSpPr>
        <p:spPr bwMode="auto">
          <a:xfrm>
            <a:off x="7746995" y="2752724"/>
            <a:ext cx="1058863" cy="461963"/>
          </a:xfrm>
          <a:prstGeom prst="rect">
            <a:avLst/>
          </a:prstGeom>
          <a:noFill/>
          <a:ln w="9525">
            <a:noFill/>
            <a:miter lim="800000"/>
            <a:headEnd/>
            <a:tailEnd/>
          </a:ln>
        </p:spPr>
        <p:txBody>
          <a:bodyPr wrap="none">
            <a:spAutoFit/>
          </a:bodyPr>
          <a:lstStyle/>
          <a:p>
            <a:r>
              <a:rPr lang="en-US" altLang="zh-CN" b="1" i="1">
                <a:latin typeface="Times New Roman" pitchFamily="18" charset="0"/>
              </a:rPr>
              <a:t>Brutus</a:t>
            </a:r>
          </a:p>
        </p:txBody>
      </p:sp>
      <p:sp>
        <p:nvSpPr>
          <p:cNvPr id="54305" name="Text Box 89"/>
          <p:cNvSpPr txBox="1">
            <a:spLocks noChangeArrowheads="1"/>
          </p:cNvSpPr>
          <p:nvPr/>
        </p:nvSpPr>
        <p:spPr bwMode="auto">
          <a:xfrm>
            <a:off x="7823195" y="3286124"/>
            <a:ext cx="1074738" cy="461963"/>
          </a:xfrm>
          <a:prstGeom prst="rect">
            <a:avLst/>
          </a:prstGeom>
          <a:noFill/>
          <a:ln w="9525">
            <a:noFill/>
            <a:miter lim="800000"/>
            <a:headEnd/>
            <a:tailEnd/>
          </a:ln>
        </p:spPr>
        <p:txBody>
          <a:bodyPr wrap="none">
            <a:spAutoFit/>
          </a:bodyPr>
          <a:lstStyle/>
          <a:p>
            <a:r>
              <a:rPr lang="en-US" altLang="zh-CN" b="1" i="1">
                <a:latin typeface="Times New Roman" pitchFamily="18" charset="0"/>
              </a:rPr>
              <a:t>Caesar</a:t>
            </a:r>
          </a:p>
        </p:txBody>
      </p:sp>
      <p:sp>
        <p:nvSpPr>
          <p:cNvPr id="54306" name="AutoShape 90"/>
          <p:cNvSpPr>
            <a:spLocks noChangeArrowheads="1"/>
          </p:cNvSpPr>
          <p:nvPr/>
        </p:nvSpPr>
        <p:spPr bwMode="auto">
          <a:xfrm rot="10800000">
            <a:off x="1698628" y="2822574"/>
            <a:ext cx="369888" cy="917575"/>
          </a:xfrm>
          <a:prstGeom prst="notchedRightArrow">
            <a:avLst>
              <a:gd name="adj1" fmla="val 50000"/>
              <a:gd name="adj2" fmla="val 50245"/>
            </a:avLst>
          </a:prstGeom>
          <a:solidFill>
            <a:srgbClr val="CC0000"/>
          </a:solidFill>
          <a:ln w="9525">
            <a:solidFill>
              <a:schemeClr val="tx1"/>
            </a:solidFill>
            <a:miter lim="800000"/>
            <a:headEnd/>
            <a:tailEnd/>
          </a:ln>
        </p:spPr>
        <p:txBody>
          <a:bodyPr wrap="none" anchor="ctr">
            <a:spAutoFit/>
          </a:bodyPr>
          <a:lstStyle/>
          <a:p>
            <a:endParaRPr lang="zh-CN" altLang="en-US">
              <a:latin typeface="Times New Roman" pitchFamily="18" charset="0"/>
            </a:endParaRPr>
          </a:p>
        </p:txBody>
      </p:sp>
      <p:sp>
        <p:nvSpPr>
          <p:cNvPr id="54307" name="Text Box 91"/>
          <p:cNvSpPr txBox="1">
            <a:spLocks noChangeArrowheads="1"/>
          </p:cNvSpPr>
          <p:nvPr/>
        </p:nvSpPr>
        <p:spPr bwMode="auto">
          <a:xfrm>
            <a:off x="161928" y="3057524"/>
            <a:ext cx="338138" cy="461963"/>
          </a:xfrm>
          <a:prstGeom prst="rect">
            <a:avLst/>
          </a:prstGeom>
          <a:noFill/>
          <a:ln w="9525">
            <a:solidFill>
              <a:schemeClr val="tx1"/>
            </a:solidFill>
            <a:miter lim="800000"/>
            <a:headEnd/>
            <a:tailEnd/>
          </a:ln>
        </p:spPr>
        <p:txBody>
          <a:bodyPr wrap="none">
            <a:spAutoFit/>
          </a:bodyPr>
          <a:lstStyle/>
          <a:p>
            <a:r>
              <a:rPr lang="en-US" altLang="zh-CN" dirty="0">
                <a:latin typeface="Times New Roman" pitchFamily="18" charset="0"/>
              </a:rPr>
              <a:t>2</a:t>
            </a:r>
          </a:p>
        </p:txBody>
      </p:sp>
      <p:cxnSp>
        <p:nvCxnSpPr>
          <p:cNvPr id="54308" name="AutoShape 93"/>
          <p:cNvCxnSpPr>
            <a:cxnSpLocks noChangeShapeType="1"/>
            <a:stCxn id="54307" idx="3"/>
          </p:cNvCxnSpPr>
          <p:nvPr/>
        </p:nvCxnSpPr>
        <p:spPr bwMode="auto">
          <a:xfrm>
            <a:off x="500066" y="3287712"/>
            <a:ext cx="309562" cy="3175"/>
          </a:xfrm>
          <a:prstGeom prst="straightConnector1">
            <a:avLst/>
          </a:prstGeom>
          <a:noFill/>
          <a:ln w="9525">
            <a:solidFill>
              <a:schemeClr val="tx1"/>
            </a:solidFill>
            <a:miter lim="800000"/>
            <a:headEnd/>
            <a:tailEnd type="triangle" w="med" len="med"/>
          </a:ln>
        </p:spPr>
      </p:cxnSp>
      <p:sp>
        <p:nvSpPr>
          <p:cNvPr id="54309" name="Text Box 94"/>
          <p:cNvSpPr txBox="1">
            <a:spLocks noChangeArrowheads="1"/>
          </p:cNvSpPr>
          <p:nvPr/>
        </p:nvSpPr>
        <p:spPr bwMode="auto">
          <a:xfrm>
            <a:off x="788991" y="3067049"/>
            <a:ext cx="338137" cy="461963"/>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8</a:t>
            </a:r>
          </a:p>
        </p:txBody>
      </p:sp>
      <p:sp>
        <p:nvSpPr>
          <p:cNvPr id="54310" name="Text Box 95"/>
          <p:cNvSpPr txBox="1">
            <a:spLocks noChangeArrowheads="1"/>
          </p:cNvSpPr>
          <p:nvPr/>
        </p:nvSpPr>
        <p:spPr bwMode="auto">
          <a:xfrm>
            <a:off x="500034" y="4143380"/>
            <a:ext cx="7905776" cy="738664"/>
          </a:xfrm>
          <a:prstGeom prst="rect">
            <a:avLst/>
          </a:prstGeom>
          <a:noFill/>
          <a:ln w="9525">
            <a:noFill/>
            <a:miter lim="800000"/>
            <a:headEnd/>
            <a:tailEnd/>
          </a:ln>
        </p:spPr>
        <p:txBody>
          <a:bodyPr wrap="square">
            <a:spAutoFit/>
          </a:bodyPr>
          <a:lstStyle/>
          <a:p>
            <a:r>
              <a:rPr lang="zh-CN" altLang="en-US" sz="2400" b="1" dirty="0">
                <a:solidFill>
                  <a:srgbClr val="A50021"/>
                </a:solidFill>
                <a:latin typeface="Times New Roman" pitchFamily="18" charset="0"/>
              </a:rPr>
              <a:t>两个表长度为</a:t>
            </a:r>
            <a:r>
              <a:rPr lang="en-US" altLang="zh-CN" sz="2400" b="1" i="1" dirty="0">
                <a:solidFill>
                  <a:srgbClr val="A50021"/>
                </a:solidFill>
                <a:latin typeface="Times New Roman" pitchFamily="18" charset="0"/>
              </a:rPr>
              <a:t>m</a:t>
            </a:r>
            <a:r>
              <a:rPr lang="zh-CN" altLang="en-US" sz="2400" b="1" dirty="0">
                <a:solidFill>
                  <a:srgbClr val="A50021"/>
                </a:solidFill>
                <a:latin typeface="Times New Roman" pitchFamily="18" charset="0"/>
              </a:rPr>
              <a:t>和</a:t>
            </a:r>
            <a:r>
              <a:rPr lang="en-US" altLang="zh-CN" sz="2400" b="1" i="1" dirty="0">
                <a:solidFill>
                  <a:srgbClr val="A50021"/>
                </a:solidFill>
                <a:latin typeface="Times New Roman" pitchFamily="18" charset="0"/>
              </a:rPr>
              <a:t>n</a:t>
            </a:r>
            <a:r>
              <a:rPr lang="zh-CN" altLang="en-US" sz="2400" b="1" dirty="0">
                <a:solidFill>
                  <a:srgbClr val="A50021"/>
                </a:solidFill>
                <a:latin typeface="Times New Roman" pitchFamily="18" charset="0"/>
              </a:rPr>
              <a:t>的话，上述合并时间复杂度为</a:t>
            </a:r>
            <a:r>
              <a:rPr lang="en-US" altLang="zh-CN" sz="2400" b="1" dirty="0">
                <a:solidFill>
                  <a:srgbClr val="A50021"/>
                </a:solidFill>
                <a:latin typeface="Times New Roman" pitchFamily="18" charset="0"/>
              </a:rPr>
              <a:t> O(</a:t>
            </a:r>
            <a:r>
              <a:rPr lang="en-US" altLang="zh-CN" sz="2400" b="1" i="1" dirty="0" err="1">
                <a:solidFill>
                  <a:srgbClr val="A50021"/>
                </a:solidFill>
                <a:latin typeface="Times New Roman" pitchFamily="18" charset="0"/>
              </a:rPr>
              <a:t>m+n</a:t>
            </a:r>
            <a:r>
              <a:rPr lang="en-US" altLang="zh-CN" sz="2400" b="1" dirty="0">
                <a:solidFill>
                  <a:srgbClr val="A50021"/>
                </a:solidFill>
                <a:latin typeface="Times New Roman" pitchFamily="18" charset="0"/>
              </a:rPr>
              <a:t>)</a:t>
            </a:r>
          </a:p>
          <a:p>
            <a:endParaRPr lang="en-US" altLang="zh-CN" sz="1800" b="1" dirty="0">
              <a:solidFill>
                <a:srgbClr val="A50021"/>
              </a:solidFill>
              <a:latin typeface="Times New Roman" pitchFamily="18" charset="0"/>
            </a:endParaRPr>
          </a:p>
        </p:txBody>
      </p:sp>
      <p:sp>
        <p:nvSpPr>
          <p:cNvPr id="1264736" name="Text Box 96"/>
          <p:cNvSpPr txBox="1">
            <a:spLocks noChangeArrowheads="1"/>
          </p:cNvSpPr>
          <p:nvPr/>
        </p:nvSpPr>
        <p:spPr bwMode="auto">
          <a:xfrm>
            <a:off x="642910" y="4857760"/>
            <a:ext cx="7839076" cy="523220"/>
          </a:xfrm>
          <a:prstGeom prst="rect">
            <a:avLst/>
          </a:prstGeom>
          <a:noFill/>
          <a:ln w="9525">
            <a:noFill/>
            <a:miter lim="800000"/>
            <a:headEnd/>
            <a:tailEnd/>
          </a:ln>
        </p:spPr>
        <p:txBody>
          <a:bodyPr wrap="square">
            <a:spAutoFit/>
          </a:bodyPr>
          <a:lstStyle/>
          <a:p>
            <a:pPr algn="l"/>
            <a:r>
              <a:rPr lang="zh-CN" altLang="en-US" sz="2800" b="1" dirty="0" smtClean="0">
                <a:latin typeface="Times New Roman" pitchFamily="18" charset="0"/>
              </a:rPr>
              <a:t>                            </a:t>
            </a:r>
            <a:r>
              <a:rPr lang="zh-CN" altLang="en-US" sz="2800" b="1" dirty="0" smtClean="0">
                <a:solidFill>
                  <a:srgbClr val="1717B7"/>
                </a:solidFill>
                <a:latin typeface="Times New Roman" pitchFamily="18" charset="0"/>
              </a:rPr>
              <a:t>能否</a:t>
            </a:r>
            <a:r>
              <a:rPr lang="zh-CN" altLang="en-US" sz="2800" b="1" dirty="0">
                <a:solidFill>
                  <a:srgbClr val="1717B7"/>
                </a:solidFill>
                <a:latin typeface="Times New Roman" pitchFamily="18" charset="0"/>
              </a:rPr>
              <a:t>做得更好</a:t>
            </a:r>
            <a:r>
              <a:rPr lang="zh-CN" altLang="en-US" sz="2800" b="1" dirty="0" smtClean="0">
                <a:solidFill>
                  <a:srgbClr val="1717B7"/>
                </a:solidFill>
                <a:latin typeface="Times New Roman" pitchFamily="18" charset="0"/>
              </a:rPr>
              <a:t>？</a:t>
            </a:r>
            <a:endParaRPr lang="en-US" altLang="zh-CN" sz="2800" b="1" dirty="0">
              <a:solidFill>
                <a:srgbClr val="1717B7"/>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2647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4736"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6"/>
          <p:cNvGrpSpPr>
            <a:grpSpLocks/>
          </p:cNvGrpSpPr>
          <p:nvPr/>
        </p:nvGrpSpPr>
        <p:grpSpPr bwMode="auto">
          <a:xfrm>
            <a:off x="746125" y="2714626"/>
            <a:ext cx="7923213" cy="1109663"/>
            <a:chOff x="470" y="1710"/>
            <a:chExt cx="4991" cy="699"/>
          </a:xfrm>
        </p:grpSpPr>
        <p:sp>
          <p:nvSpPr>
            <p:cNvPr id="37938" name="AutoShape 13"/>
            <p:cNvSpPr>
              <a:spLocks noChangeArrowheads="1"/>
            </p:cNvSpPr>
            <p:nvPr/>
          </p:nvSpPr>
          <p:spPr bwMode="auto">
            <a:xfrm>
              <a:off x="1710" y="1710"/>
              <a:ext cx="1075" cy="314"/>
            </a:xfrm>
            <a:prstGeom prst="flowChartAlternateProcess">
              <a:avLst/>
            </a:prstGeom>
            <a:solidFill>
              <a:srgbClr val="FF9966"/>
            </a:solidFill>
            <a:ln w="9525">
              <a:solidFill>
                <a:schemeClr val="tx1"/>
              </a:solidFill>
              <a:miter lim="800000"/>
              <a:headEnd/>
              <a:tailEnd/>
            </a:ln>
          </p:spPr>
          <p:txBody>
            <a:bodyPr wrap="none" anchor="ctr">
              <a:spAutoFit/>
            </a:bodyPr>
            <a:lstStyle/>
            <a:p>
              <a:pPr algn="ctr"/>
              <a:r>
                <a:rPr lang="en-US" altLang="zh-CN" dirty="0" err="1">
                  <a:ea typeface="宋体" charset="-122"/>
                </a:rPr>
                <a:t>Tokenizer</a:t>
              </a:r>
              <a:endParaRPr lang="en-US" altLang="zh-CN" dirty="0">
                <a:ea typeface="宋体" charset="-122"/>
              </a:endParaRPr>
            </a:p>
          </p:txBody>
        </p:sp>
        <p:sp>
          <p:nvSpPr>
            <p:cNvPr id="37939" name="AutoShape 17"/>
            <p:cNvSpPr>
              <a:spLocks noChangeArrowheads="1"/>
            </p:cNvSpPr>
            <p:nvPr/>
          </p:nvSpPr>
          <p:spPr bwMode="auto">
            <a:xfrm>
              <a:off x="2160" y="2025"/>
              <a:ext cx="192" cy="384"/>
            </a:xfrm>
            <a:prstGeom prst="downArrow">
              <a:avLst>
                <a:gd name="adj1" fmla="val 50000"/>
                <a:gd name="adj2" fmla="val 50000"/>
              </a:avLst>
            </a:prstGeom>
            <a:solidFill>
              <a:schemeClr val="accent1"/>
            </a:solidFill>
            <a:ln w="9525">
              <a:solidFill>
                <a:schemeClr val="tx1"/>
              </a:solidFill>
              <a:miter lim="800000"/>
              <a:headEnd/>
              <a:tailEnd/>
            </a:ln>
          </p:spPr>
          <p:txBody>
            <a:bodyPr anchor="ctr">
              <a:spAutoFit/>
            </a:bodyPr>
            <a:lstStyle/>
            <a:p>
              <a:endParaRPr lang="zh-CN" altLang="en-US">
                <a:ea typeface="宋体" charset="-122"/>
              </a:endParaRPr>
            </a:p>
          </p:txBody>
        </p:sp>
        <p:sp>
          <p:nvSpPr>
            <p:cNvPr id="37940" name="Text Box 20"/>
            <p:cNvSpPr txBox="1">
              <a:spLocks noChangeArrowheads="1"/>
            </p:cNvSpPr>
            <p:nvPr/>
          </p:nvSpPr>
          <p:spPr bwMode="auto">
            <a:xfrm>
              <a:off x="470" y="2119"/>
              <a:ext cx="601" cy="252"/>
            </a:xfrm>
            <a:prstGeom prst="rect">
              <a:avLst/>
            </a:prstGeom>
            <a:noFill/>
            <a:ln w="9525">
              <a:noFill/>
              <a:miter lim="800000"/>
              <a:headEnd/>
              <a:tailEnd/>
            </a:ln>
          </p:spPr>
          <p:txBody>
            <a:bodyPr wrap="none">
              <a:spAutoFit/>
            </a:bodyPr>
            <a:lstStyle/>
            <a:p>
              <a:r>
                <a:rPr lang="zh-CN" altLang="en-US" sz="2000">
                  <a:ea typeface="宋体" charset="-122"/>
                </a:rPr>
                <a:t>词条流</a:t>
              </a:r>
              <a:endParaRPr lang="en-US" altLang="zh-CN" sz="2000">
                <a:ea typeface="宋体" charset="-122"/>
              </a:endParaRPr>
            </a:p>
          </p:txBody>
        </p:sp>
        <p:sp>
          <p:nvSpPr>
            <p:cNvPr id="37941" name="Rectangle 26"/>
            <p:cNvSpPr>
              <a:spLocks noChangeArrowheads="1"/>
            </p:cNvSpPr>
            <p:nvPr/>
          </p:nvSpPr>
          <p:spPr bwMode="auto">
            <a:xfrm>
              <a:off x="2781" y="2058"/>
              <a:ext cx="698" cy="294"/>
            </a:xfrm>
            <a:prstGeom prst="rect">
              <a:avLst/>
            </a:prstGeom>
            <a:solidFill>
              <a:schemeClr val="bg1"/>
            </a:solidFill>
            <a:ln w="9525">
              <a:solidFill>
                <a:schemeClr val="tx1"/>
              </a:solidFill>
              <a:miter lim="800000"/>
              <a:headEnd/>
              <a:tailEnd/>
            </a:ln>
          </p:spPr>
          <p:txBody>
            <a:bodyPr wrap="none" anchor="ctr">
              <a:spAutoFit/>
            </a:bodyPr>
            <a:lstStyle/>
            <a:p>
              <a:pPr algn="ctr"/>
              <a:r>
                <a:rPr lang="en-US" altLang="zh-CN" dirty="0">
                  <a:latin typeface="Times New Roman" pitchFamily="18" charset="0"/>
                  <a:ea typeface="宋体" charset="-122"/>
                </a:rPr>
                <a:t>Friends</a:t>
              </a:r>
            </a:p>
          </p:txBody>
        </p:sp>
        <p:sp>
          <p:nvSpPr>
            <p:cNvPr id="37942" name="Rectangle 27"/>
            <p:cNvSpPr>
              <a:spLocks noChangeArrowheads="1"/>
            </p:cNvSpPr>
            <p:nvPr/>
          </p:nvSpPr>
          <p:spPr bwMode="auto">
            <a:xfrm>
              <a:off x="3533" y="2064"/>
              <a:ext cx="751" cy="294"/>
            </a:xfrm>
            <a:prstGeom prst="rect">
              <a:avLst/>
            </a:prstGeom>
            <a:solidFill>
              <a:schemeClr val="bg1"/>
            </a:solidFill>
            <a:ln w="9525">
              <a:solidFill>
                <a:schemeClr val="tx1"/>
              </a:solidFill>
              <a:miter lim="800000"/>
              <a:headEnd/>
              <a:tailEnd/>
            </a:ln>
          </p:spPr>
          <p:txBody>
            <a:bodyPr wrap="none" anchor="ctr">
              <a:spAutoFit/>
            </a:bodyPr>
            <a:lstStyle/>
            <a:p>
              <a:pPr algn="ctr"/>
              <a:r>
                <a:rPr lang="en-US" altLang="zh-CN">
                  <a:latin typeface="Times New Roman" pitchFamily="18" charset="0"/>
                  <a:ea typeface="宋体" charset="-122"/>
                </a:rPr>
                <a:t>Romans</a:t>
              </a:r>
            </a:p>
          </p:txBody>
        </p:sp>
        <p:sp>
          <p:nvSpPr>
            <p:cNvPr id="37943" name="Rectangle 28"/>
            <p:cNvSpPr>
              <a:spLocks noChangeArrowheads="1"/>
            </p:cNvSpPr>
            <p:nvPr/>
          </p:nvSpPr>
          <p:spPr bwMode="auto">
            <a:xfrm>
              <a:off x="4380" y="2064"/>
              <a:ext cx="1081" cy="294"/>
            </a:xfrm>
            <a:prstGeom prst="rect">
              <a:avLst/>
            </a:prstGeom>
            <a:solidFill>
              <a:schemeClr val="bg1"/>
            </a:solidFill>
            <a:ln w="9525">
              <a:solidFill>
                <a:schemeClr val="tx1"/>
              </a:solidFill>
              <a:miter lim="800000"/>
              <a:headEnd/>
              <a:tailEnd/>
            </a:ln>
          </p:spPr>
          <p:txBody>
            <a:bodyPr wrap="none" anchor="ctr">
              <a:spAutoFit/>
            </a:bodyPr>
            <a:lstStyle/>
            <a:p>
              <a:pPr algn="ctr"/>
              <a:r>
                <a:rPr lang="en-US" altLang="zh-CN">
                  <a:latin typeface="Times New Roman" pitchFamily="18" charset="0"/>
                  <a:ea typeface="宋体" charset="-122"/>
                </a:rPr>
                <a:t>Countrymen</a:t>
              </a:r>
            </a:p>
          </p:txBody>
        </p:sp>
      </p:grpSp>
      <p:sp>
        <p:nvSpPr>
          <p:cNvPr id="37891" name="Rectangle 2"/>
          <p:cNvSpPr>
            <a:spLocks noGrp="1" noChangeArrowheads="1"/>
          </p:cNvSpPr>
          <p:nvPr>
            <p:ph type="title"/>
          </p:nvPr>
        </p:nvSpPr>
        <p:spPr>
          <a:xfrm>
            <a:off x="542904" y="557213"/>
            <a:ext cx="8077200" cy="990600"/>
          </a:xfrm>
        </p:spPr>
        <p:txBody>
          <a:bodyPr/>
          <a:lstStyle/>
          <a:p>
            <a:r>
              <a:rPr lang="zh-CN" altLang="en-US" sz="4800" dirty="0" smtClean="0">
                <a:solidFill>
                  <a:schemeClr val="tx1"/>
                </a:solidFill>
              </a:rPr>
              <a:t>回顾：倒排索引构建</a:t>
            </a:r>
            <a:endParaRPr lang="en-US" altLang="zh-CN" sz="4800" dirty="0" smtClean="0">
              <a:solidFill>
                <a:schemeClr val="tx1"/>
              </a:solidFill>
            </a:endParaRPr>
          </a:p>
        </p:txBody>
      </p:sp>
      <p:grpSp>
        <p:nvGrpSpPr>
          <p:cNvPr id="3" name="Group 70"/>
          <p:cNvGrpSpPr>
            <a:grpSpLocks/>
          </p:cNvGrpSpPr>
          <p:nvPr/>
        </p:nvGrpSpPr>
        <p:grpSpPr bwMode="auto">
          <a:xfrm>
            <a:off x="762000" y="3843339"/>
            <a:ext cx="7797800" cy="1423988"/>
            <a:chOff x="480" y="2421"/>
            <a:chExt cx="4912" cy="897"/>
          </a:xfrm>
        </p:grpSpPr>
        <p:sp>
          <p:nvSpPr>
            <p:cNvPr id="37932" name="AutoShape 14"/>
            <p:cNvSpPr>
              <a:spLocks noChangeArrowheads="1"/>
            </p:cNvSpPr>
            <p:nvPr/>
          </p:nvSpPr>
          <p:spPr bwMode="auto">
            <a:xfrm>
              <a:off x="1395" y="2421"/>
              <a:ext cx="1824" cy="562"/>
            </a:xfrm>
            <a:prstGeom prst="flowChartAlternateProcess">
              <a:avLst/>
            </a:prstGeom>
            <a:solidFill>
              <a:srgbClr val="FF9966"/>
            </a:solidFill>
            <a:ln w="9525">
              <a:solidFill>
                <a:schemeClr val="tx1"/>
              </a:solidFill>
              <a:miter lim="800000"/>
              <a:headEnd/>
              <a:tailEnd/>
            </a:ln>
          </p:spPr>
          <p:txBody>
            <a:bodyPr anchor="ctr">
              <a:spAutoFit/>
            </a:bodyPr>
            <a:lstStyle/>
            <a:p>
              <a:pPr algn="ctr"/>
              <a:r>
                <a:rPr lang="en-US" altLang="zh-CN" dirty="0">
                  <a:ea typeface="宋体" charset="-122"/>
                </a:rPr>
                <a:t>Linguistic modules</a:t>
              </a:r>
            </a:p>
          </p:txBody>
        </p:sp>
        <p:sp>
          <p:nvSpPr>
            <p:cNvPr id="37933" name="AutoShape 18"/>
            <p:cNvSpPr>
              <a:spLocks noChangeArrowheads="1"/>
            </p:cNvSpPr>
            <p:nvPr/>
          </p:nvSpPr>
          <p:spPr bwMode="auto">
            <a:xfrm>
              <a:off x="2166" y="2982"/>
              <a:ext cx="192" cy="336"/>
            </a:xfrm>
            <a:prstGeom prst="downArrow">
              <a:avLst>
                <a:gd name="adj1" fmla="val 50000"/>
                <a:gd name="adj2" fmla="val 43750"/>
              </a:avLst>
            </a:prstGeom>
            <a:solidFill>
              <a:schemeClr val="accent1"/>
            </a:solidFill>
            <a:ln w="9525">
              <a:solidFill>
                <a:schemeClr val="tx1"/>
              </a:solidFill>
              <a:miter lim="800000"/>
              <a:headEnd/>
              <a:tailEnd/>
            </a:ln>
          </p:spPr>
          <p:txBody>
            <a:bodyPr anchor="ctr">
              <a:spAutoFit/>
            </a:bodyPr>
            <a:lstStyle/>
            <a:p>
              <a:endParaRPr lang="zh-CN" altLang="en-US">
                <a:ea typeface="宋体" charset="-122"/>
              </a:endParaRPr>
            </a:p>
          </p:txBody>
        </p:sp>
        <p:sp>
          <p:nvSpPr>
            <p:cNvPr id="37934" name="Text Box 21"/>
            <p:cNvSpPr txBox="1">
              <a:spLocks noChangeArrowheads="1"/>
            </p:cNvSpPr>
            <p:nvPr/>
          </p:nvSpPr>
          <p:spPr bwMode="auto">
            <a:xfrm>
              <a:off x="480" y="2935"/>
              <a:ext cx="1409" cy="252"/>
            </a:xfrm>
            <a:prstGeom prst="rect">
              <a:avLst/>
            </a:prstGeom>
            <a:noFill/>
            <a:ln w="9525">
              <a:noFill/>
              <a:miter lim="800000"/>
              <a:headEnd/>
              <a:tailEnd/>
            </a:ln>
          </p:spPr>
          <p:txBody>
            <a:bodyPr wrap="none">
              <a:spAutoFit/>
            </a:bodyPr>
            <a:lstStyle/>
            <a:p>
              <a:r>
                <a:rPr lang="zh-CN" altLang="en-US" sz="2000" dirty="0" smtClean="0">
                  <a:ea typeface="宋体" charset="-122"/>
                </a:rPr>
                <a:t>与词项对应的</a:t>
              </a:r>
              <a:r>
                <a:rPr lang="zh-CN" altLang="en-US" sz="2000" dirty="0">
                  <a:ea typeface="宋体" charset="-122"/>
                </a:rPr>
                <a:t>词条</a:t>
              </a:r>
              <a:endParaRPr lang="en-US" altLang="zh-CN" sz="2000" dirty="0">
                <a:ea typeface="宋体" charset="-122"/>
              </a:endParaRPr>
            </a:p>
          </p:txBody>
        </p:sp>
        <p:sp>
          <p:nvSpPr>
            <p:cNvPr id="37935" name="Rectangle 29"/>
            <p:cNvSpPr>
              <a:spLocks noChangeArrowheads="1"/>
            </p:cNvSpPr>
            <p:nvPr/>
          </p:nvSpPr>
          <p:spPr bwMode="auto">
            <a:xfrm>
              <a:off x="2793" y="2874"/>
              <a:ext cx="580" cy="294"/>
            </a:xfrm>
            <a:prstGeom prst="rect">
              <a:avLst/>
            </a:prstGeom>
            <a:solidFill>
              <a:schemeClr val="bg1"/>
            </a:solidFill>
            <a:ln w="9525">
              <a:solidFill>
                <a:schemeClr val="tx1"/>
              </a:solidFill>
              <a:miter lim="800000"/>
              <a:headEnd/>
              <a:tailEnd/>
            </a:ln>
          </p:spPr>
          <p:txBody>
            <a:bodyPr wrap="none" anchor="ctr">
              <a:spAutoFit/>
            </a:bodyPr>
            <a:lstStyle/>
            <a:p>
              <a:pPr algn="ctr"/>
              <a:r>
                <a:rPr lang="en-US" altLang="zh-CN" dirty="0">
                  <a:latin typeface="Times New Roman" pitchFamily="18" charset="0"/>
                  <a:ea typeface="宋体" charset="-122"/>
                </a:rPr>
                <a:t>friend</a:t>
              </a:r>
            </a:p>
          </p:txBody>
        </p:sp>
        <p:sp>
          <p:nvSpPr>
            <p:cNvPr id="37936" name="Rectangle 30"/>
            <p:cNvSpPr>
              <a:spLocks noChangeArrowheads="1"/>
            </p:cNvSpPr>
            <p:nvPr/>
          </p:nvSpPr>
          <p:spPr bwMode="auto">
            <a:xfrm>
              <a:off x="3555" y="2880"/>
              <a:ext cx="612" cy="294"/>
            </a:xfrm>
            <a:prstGeom prst="rect">
              <a:avLst/>
            </a:prstGeom>
            <a:solidFill>
              <a:schemeClr val="bg1"/>
            </a:solidFill>
            <a:ln w="9525">
              <a:solidFill>
                <a:schemeClr val="tx1"/>
              </a:solidFill>
              <a:miter lim="800000"/>
              <a:headEnd/>
              <a:tailEnd/>
            </a:ln>
          </p:spPr>
          <p:txBody>
            <a:bodyPr wrap="none" anchor="ctr">
              <a:spAutoFit/>
            </a:bodyPr>
            <a:lstStyle/>
            <a:p>
              <a:pPr algn="ctr"/>
              <a:r>
                <a:rPr lang="en-US" altLang="zh-CN">
                  <a:latin typeface="Times New Roman" pitchFamily="18" charset="0"/>
                  <a:ea typeface="宋体" charset="-122"/>
                </a:rPr>
                <a:t>roman</a:t>
              </a:r>
            </a:p>
          </p:txBody>
        </p:sp>
        <p:sp>
          <p:nvSpPr>
            <p:cNvPr id="37937" name="Rectangle 31"/>
            <p:cNvSpPr>
              <a:spLocks noChangeArrowheads="1"/>
            </p:cNvSpPr>
            <p:nvPr/>
          </p:nvSpPr>
          <p:spPr bwMode="auto">
            <a:xfrm>
              <a:off x="4354" y="2880"/>
              <a:ext cx="1038" cy="294"/>
            </a:xfrm>
            <a:prstGeom prst="rect">
              <a:avLst/>
            </a:prstGeom>
            <a:solidFill>
              <a:schemeClr val="bg1"/>
            </a:solidFill>
            <a:ln w="9525">
              <a:solidFill>
                <a:schemeClr val="tx1"/>
              </a:solidFill>
              <a:miter lim="800000"/>
              <a:headEnd/>
              <a:tailEnd/>
            </a:ln>
          </p:spPr>
          <p:txBody>
            <a:bodyPr wrap="none" anchor="ctr">
              <a:spAutoFit/>
            </a:bodyPr>
            <a:lstStyle/>
            <a:p>
              <a:pPr algn="ctr"/>
              <a:r>
                <a:rPr lang="en-US" altLang="zh-CN">
                  <a:latin typeface="Times New Roman" pitchFamily="18" charset="0"/>
                  <a:ea typeface="宋体" charset="-122"/>
                </a:rPr>
                <a:t>countryman</a:t>
              </a:r>
            </a:p>
          </p:txBody>
        </p:sp>
      </p:grpSp>
      <p:grpSp>
        <p:nvGrpSpPr>
          <p:cNvPr id="4" name="Group 72"/>
          <p:cNvGrpSpPr>
            <a:grpSpLocks/>
          </p:cNvGrpSpPr>
          <p:nvPr/>
        </p:nvGrpSpPr>
        <p:grpSpPr bwMode="auto">
          <a:xfrm>
            <a:off x="762000" y="5138737"/>
            <a:ext cx="7969250" cy="1604963"/>
            <a:chOff x="480" y="3237"/>
            <a:chExt cx="5020" cy="1011"/>
          </a:xfrm>
        </p:grpSpPr>
        <p:sp>
          <p:nvSpPr>
            <p:cNvPr id="37910" name="AutoShape 15"/>
            <p:cNvSpPr>
              <a:spLocks noChangeArrowheads="1"/>
            </p:cNvSpPr>
            <p:nvPr/>
          </p:nvSpPr>
          <p:spPr bwMode="auto">
            <a:xfrm>
              <a:off x="1848" y="3330"/>
              <a:ext cx="850" cy="314"/>
            </a:xfrm>
            <a:prstGeom prst="flowChartAlternateProcess">
              <a:avLst/>
            </a:prstGeom>
            <a:solidFill>
              <a:srgbClr val="FF9966"/>
            </a:solidFill>
            <a:ln w="9525">
              <a:solidFill>
                <a:schemeClr val="tx1"/>
              </a:solidFill>
              <a:miter lim="800000"/>
              <a:headEnd/>
              <a:tailEnd/>
            </a:ln>
          </p:spPr>
          <p:txBody>
            <a:bodyPr wrap="none" anchor="ctr">
              <a:spAutoFit/>
            </a:bodyPr>
            <a:lstStyle/>
            <a:p>
              <a:pPr algn="ctr"/>
              <a:r>
                <a:rPr lang="en-US" altLang="zh-CN" dirty="0">
                  <a:ea typeface="宋体" charset="-122"/>
                </a:rPr>
                <a:t>Indexer</a:t>
              </a:r>
            </a:p>
          </p:txBody>
        </p:sp>
        <p:sp>
          <p:nvSpPr>
            <p:cNvPr id="37911" name="AutoShape 22"/>
            <p:cNvSpPr>
              <a:spLocks noChangeArrowheads="1"/>
            </p:cNvSpPr>
            <p:nvPr/>
          </p:nvSpPr>
          <p:spPr bwMode="auto">
            <a:xfrm>
              <a:off x="2166" y="3648"/>
              <a:ext cx="192" cy="288"/>
            </a:xfrm>
            <a:prstGeom prst="downArrow">
              <a:avLst>
                <a:gd name="adj1" fmla="val 50000"/>
                <a:gd name="adj2" fmla="val 37500"/>
              </a:avLst>
            </a:prstGeom>
            <a:solidFill>
              <a:schemeClr val="accent1"/>
            </a:solidFill>
            <a:ln w="9525">
              <a:solidFill>
                <a:schemeClr val="tx1"/>
              </a:solidFill>
              <a:miter lim="800000"/>
              <a:headEnd/>
              <a:tailEnd/>
            </a:ln>
          </p:spPr>
          <p:txBody>
            <a:bodyPr wrap="none" anchor="ctr">
              <a:spAutoFit/>
            </a:bodyPr>
            <a:lstStyle/>
            <a:p>
              <a:endParaRPr lang="zh-CN" altLang="en-US">
                <a:ea typeface="宋体" charset="-122"/>
              </a:endParaRPr>
            </a:p>
          </p:txBody>
        </p:sp>
        <p:sp>
          <p:nvSpPr>
            <p:cNvPr id="37912" name="Text Box 23"/>
            <p:cNvSpPr txBox="1">
              <a:spLocks noChangeArrowheads="1"/>
            </p:cNvSpPr>
            <p:nvPr/>
          </p:nvSpPr>
          <p:spPr bwMode="auto">
            <a:xfrm>
              <a:off x="480" y="3728"/>
              <a:ext cx="763" cy="252"/>
            </a:xfrm>
            <a:prstGeom prst="rect">
              <a:avLst/>
            </a:prstGeom>
            <a:noFill/>
            <a:ln w="9525">
              <a:noFill/>
              <a:miter lim="800000"/>
              <a:headEnd/>
              <a:tailEnd/>
            </a:ln>
          </p:spPr>
          <p:txBody>
            <a:bodyPr wrap="none">
              <a:spAutoFit/>
            </a:bodyPr>
            <a:lstStyle/>
            <a:p>
              <a:r>
                <a:rPr lang="zh-CN" altLang="en-US" sz="2000">
                  <a:ea typeface="宋体" charset="-122"/>
                </a:rPr>
                <a:t>倒排索引</a:t>
              </a:r>
              <a:endParaRPr lang="en-US" altLang="zh-CN" sz="2000">
                <a:ea typeface="宋体" charset="-122"/>
              </a:endParaRPr>
            </a:p>
          </p:txBody>
        </p:sp>
        <p:grpSp>
          <p:nvGrpSpPr>
            <p:cNvPr id="5" name="Group 71"/>
            <p:cNvGrpSpPr>
              <a:grpSpLocks/>
            </p:cNvGrpSpPr>
            <p:nvPr/>
          </p:nvGrpSpPr>
          <p:grpSpPr bwMode="auto">
            <a:xfrm>
              <a:off x="2784" y="3237"/>
              <a:ext cx="2716" cy="1011"/>
              <a:chOff x="2784" y="3237"/>
              <a:chExt cx="2716" cy="1011"/>
            </a:xfrm>
          </p:grpSpPr>
          <p:grpSp>
            <p:nvGrpSpPr>
              <p:cNvPr id="6" name="Group 32"/>
              <p:cNvGrpSpPr>
                <a:grpSpLocks/>
              </p:cNvGrpSpPr>
              <p:nvPr/>
            </p:nvGrpSpPr>
            <p:grpSpPr bwMode="auto">
              <a:xfrm>
                <a:off x="2784" y="3285"/>
                <a:ext cx="1776" cy="963"/>
                <a:chOff x="288" y="2613"/>
                <a:chExt cx="1776" cy="963"/>
              </a:xfrm>
            </p:grpSpPr>
            <p:sp>
              <p:nvSpPr>
                <p:cNvPr id="34852" name="Text Box 33"/>
                <p:cNvSpPr txBox="1">
                  <a:spLocks noChangeArrowheads="1"/>
                </p:cNvSpPr>
                <p:nvPr/>
              </p:nvSpPr>
              <p:spPr bwMode="auto">
                <a:xfrm>
                  <a:off x="288" y="2613"/>
                  <a:ext cx="647" cy="291"/>
                </a:xfrm>
                <a:prstGeom prst="rect">
                  <a:avLst/>
                </a:prstGeom>
                <a:noFill/>
                <a:ln w="9525">
                  <a:solidFill>
                    <a:schemeClr val="tx1"/>
                  </a:solidFill>
                  <a:miter lim="800000"/>
                  <a:headEnd/>
                  <a:tailEnd/>
                </a:ln>
              </p:spPr>
              <p:txBody>
                <a:bodyPr wrap="none">
                  <a:spAutoFit/>
                </a:bodyPr>
                <a:lstStyle/>
                <a:p>
                  <a:pPr>
                    <a:defRPr/>
                  </a:pPr>
                  <a:r>
                    <a:rPr lang="en-US" b="1" i="1" dirty="0">
                      <a:latin typeface="+mn-lt"/>
                      <a:ea typeface="Arial Unicode MS" charset="0"/>
                      <a:cs typeface="Arial Unicode MS" charset="0"/>
                    </a:rPr>
                    <a:t>friend</a:t>
                  </a:r>
                </a:p>
              </p:txBody>
            </p:sp>
            <p:sp>
              <p:nvSpPr>
                <p:cNvPr id="34853" name="Text Box 34"/>
                <p:cNvSpPr txBox="1">
                  <a:spLocks noChangeArrowheads="1"/>
                </p:cNvSpPr>
                <p:nvPr/>
              </p:nvSpPr>
              <p:spPr bwMode="auto">
                <a:xfrm>
                  <a:off x="288" y="2949"/>
                  <a:ext cx="694" cy="291"/>
                </a:xfrm>
                <a:prstGeom prst="rect">
                  <a:avLst/>
                </a:prstGeom>
                <a:noFill/>
                <a:ln w="9525">
                  <a:solidFill>
                    <a:schemeClr val="tx1"/>
                  </a:solidFill>
                  <a:miter lim="800000"/>
                  <a:headEnd/>
                  <a:tailEnd/>
                </a:ln>
              </p:spPr>
              <p:txBody>
                <a:bodyPr wrap="none">
                  <a:spAutoFit/>
                </a:bodyPr>
                <a:lstStyle/>
                <a:p>
                  <a:pPr>
                    <a:defRPr/>
                  </a:pPr>
                  <a:r>
                    <a:rPr lang="en-US" b="1" i="1" dirty="0">
                      <a:latin typeface="+mn-lt"/>
                      <a:ea typeface="Arial Unicode MS" charset="0"/>
                      <a:cs typeface="Arial Unicode MS" charset="0"/>
                    </a:rPr>
                    <a:t>roman</a:t>
                  </a:r>
                </a:p>
              </p:txBody>
            </p:sp>
            <p:sp>
              <p:nvSpPr>
                <p:cNvPr id="34854" name="Text Box 35"/>
                <p:cNvSpPr txBox="1">
                  <a:spLocks noChangeArrowheads="1"/>
                </p:cNvSpPr>
                <p:nvPr/>
              </p:nvSpPr>
              <p:spPr bwMode="auto">
                <a:xfrm>
                  <a:off x="288" y="3285"/>
                  <a:ext cx="1134" cy="291"/>
                </a:xfrm>
                <a:prstGeom prst="rect">
                  <a:avLst/>
                </a:prstGeom>
                <a:noFill/>
                <a:ln w="9525">
                  <a:solidFill>
                    <a:schemeClr val="tx1"/>
                  </a:solidFill>
                  <a:miter lim="800000"/>
                  <a:headEnd/>
                  <a:tailEnd/>
                </a:ln>
              </p:spPr>
              <p:txBody>
                <a:bodyPr wrap="none">
                  <a:spAutoFit/>
                </a:bodyPr>
                <a:lstStyle/>
                <a:p>
                  <a:pPr>
                    <a:defRPr/>
                  </a:pPr>
                  <a:r>
                    <a:rPr lang="en-US" b="1" i="1" dirty="0">
                      <a:latin typeface="+mn-lt"/>
                      <a:ea typeface="Arial Unicode MS" charset="0"/>
                      <a:cs typeface="Arial Unicode MS" charset="0"/>
                    </a:rPr>
                    <a:t>countryman</a:t>
                  </a:r>
                </a:p>
              </p:txBody>
            </p:sp>
            <p:sp>
              <p:nvSpPr>
                <p:cNvPr id="37929" name="AutoShape 36"/>
                <p:cNvSpPr>
                  <a:spLocks noChangeArrowheads="1"/>
                </p:cNvSpPr>
                <p:nvPr/>
              </p:nvSpPr>
              <p:spPr bwMode="auto">
                <a:xfrm>
                  <a:off x="1344" y="2661"/>
                  <a:ext cx="720" cy="14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3360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noFill/>
                <a:ln w="9525">
                  <a:solidFill>
                    <a:schemeClr val="tx1"/>
                  </a:solidFill>
                  <a:miter lim="800000"/>
                  <a:headEnd/>
                  <a:tailEnd/>
                </a:ln>
              </p:spPr>
              <p:txBody>
                <a:bodyPr wrap="none" anchor="ctr">
                  <a:spAutoFit/>
                </a:bodyPr>
                <a:lstStyle/>
                <a:p>
                  <a:endParaRPr lang="zh-CN" altLang="en-US"/>
                </a:p>
              </p:txBody>
            </p:sp>
            <p:sp>
              <p:nvSpPr>
                <p:cNvPr id="37930" name="AutoShape 37"/>
                <p:cNvSpPr>
                  <a:spLocks noChangeArrowheads="1"/>
                </p:cNvSpPr>
                <p:nvPr/>
              </p:nvSpPr>
              <p:spPr bwMode="auto">
                <a:xfrm>
                  <a:off x="1344" y="2997"/>
                  <a:ext cx="720" cy="14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3360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noFill/>
                <a:ln w="9525">
                  <a:solidFill>
                    <a:schemeClr val="tx1"/>
                  </a:solidFill>
                  <a:miter lim="800000"/>
                  <a:headEnd/>
                  <a:tailEnd/>
                </a:ln>
              </p:spPr>
              <p:txBody>
                <a:bodyPr wrap="none" anchor="ctr">
                  <a:spAutoFit/>
                </a:bodyPr>
                <a:lstStyle/>
                <a:p>
                  <a:endParaRPr lang="zh-CN" altLang="en-US"/>
                </a:p>
              </p:txBody>
            </p:sp>
            <p:sp>
              <p:nvSpPr>
                <p:cNvPr id="37931" name="AutoShape 38"/>
                <p:cNvSpPr>
                  <a:spLocks noChangeArrowheads="1"/>
                </p:cNvSpPr>
                <p:nvPr/>
              </p:nvSpPr>
              <p:spPr bwMode="auto">
                <a:xfrm>
                  <a:off x="1344" y="3333"/>
                  <a:ext cx="720" cy="14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3360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noFill/>
                <a:ln w="9525">
                  <a:solidFill>
                    <a:schemeClr val="tx1"/>
                  </a:solidFill>
                  <a:miter lim="800000"/>
                  <a:headEnd/>
                  <a:tailEnd/>
                </a:ln>
              </p:spPr>
              <p:txBody>
                <a:bodyPr wrap="none" anchor="ctr">
                  <a:spAutoFit/>
                </a:bodyPr>
                <a:lstStyle/>
                <a:p>
                  <a:endParaRPr lang="zh-CN" altLang="en-US"/>
                </a:p>
              </p:txBody>
            </p:sp>
          </p:grpSp>
          <p:sp>
            <p:nvSpPr>
              <p:cNvPr id="37915" name="Text Box 39"/>
              <p:cNvSpPr txBox="1">
                <a:spLocks noChangeArrowheads="1"/>
              </p:cNvSpPr>
              <p:nvPr/>
            </p:nvSpPr>
            <p:spPr bwMode="auto">
              <a:xfrm>
                <a:off x="4643" y="3237"/>
                <a:ext cx="243" cy="294"/>
              </a:xfrm>
              <a:prstGeom prst="rect">
                <a:avLst/>
              </a:prstGeom>
              <a:noFill/>
              <a:ln w="9525">
                <a:solidFill>
                  <a:schemeClr val="tx1"/>
                </a:solidFill>
                <a:miter lim="800000"/>
                <a:headEnd/>
                <a:tailEnd/>
              </a:ln>
            </p:spPr>
            <p:txBody>
              <a:bodyPr wrap="none">
                <a:spAutoFit/>
              </a:bodyPr>
              <a:lstStyle/>
              <a:p>
                <a:r>
                  <a:rPr lang="en-US" altLang="zh-CN">
                    <a:ea typeface="宋体" charset="-122"/>
                  </a:rPr>
                  <a:t>2</a:t>
                </a:r>
              </a:p>
            </p:txBody>
          </p:sp>
          <p:sp>
            <p:nvSpPr>
              <p:cNvPr id="37916" name="Text Box 40"/>
              <p:cNvSpPr txBox="1">
                <a:spLocks noChangeArrowheads="1"/>
              </p:cNvSpPr>
              <p:nvPr/>
            </p:nvSpPr>
            <p:spPr bwMode="auto">
              <a:xfrm>
                <a:off x="5051" y="3237"/>
                <a:ext cx="243" cy="294"/>
              </a:xfrm>
              <a:prstGeom prst="rect">
                <a:avLst/>
              </a:prstGeom>
              <a:noFill/>
              <a:ln w="9525">
                <a:solidFill>
                  <a:schemeClr val="tx1"/>
                </a:solidFill>
                <a:miter lim="800000"/>
                <a:headEnd/>
                <a:tailEnd/>
              </a:ln>
            </p:spPr>
            <p:txBody>
              <a:bodyPr wrap="none">
                <a:spAutoFit/>
              </a:bodyPr>
              <a:lstStyle/>
              <a:p>
                <a:r>
                  <a:rPr lang="en-US" altLang="zh-CN">
                    <a:ea typeface="宋体" charset="-122"/>
                  </a:rPr>
                  <a:t>4</a:t>
                </a:r>
              </a:p>
            </p:txBody>
          </p:sp>
          <p:sp>
            <p:nvSpPr>
              <p:cNvPr id="37917" name="Text Box 41"/>
              <p:cNvSpPr txBox="1">
                <a:spLocks noChangeArrowheads="1"/>
              </p:cNvSpPr>
              <p:nvPr/>
            </p:nvSpPr>
            <p:spPr bwMode="auto">
              <a:xfrm>
                <a:off x="5064" y="3573"/>
                <a:ext cx="243" cy="294"/>
              </a:xfrm>
              <a:prstGeom prst="rect">
                <a:avLst/>
              </a:prstGeom>
              <a:noFill/>
              <a:ln w="9525">
                <a:solidFill>
                  <a:schemeClr val="tx1"/>
                </a:solidFill>
                <a:miter lim="800000"/>
                <a:headEnd/>
                <a:tailEnd/>
              </a:ln>
            </p:spPr>
            <p:txBody>
              <a:bodyPr wrap="none">
                <a:spAutoFit/>
              </a:bodyPr>
              <a:lstStyle/>
              <a:p>
                <a:r>
                  <a:rPr lang="en-US" altLang="zh-CN">
                    <a:ea typeface="宋体" charset="-122"/>
                  </a:rPr>
                  <a:t>2</a:t>
                </a:r>
              </a:p>
            </p:txBody>
          </p:sp>
          <p:sp>
            <p:nvSpPr>
              <p:cNvPr id="37918" name="Text Box 42"/>
              <p:cNvSpPr txBox="1">
                <a:spLocks noChangeArrowheads="1"/>
              </p:cNvSpPr>
              <p:nvPr/>
            </p:nvSpPr>
            <p:spPr bwMode="auto">
              <a:xfrm>
                <a:off x="4608" y="3915"/>
                <a:ext cx="384" cy="294"/>
              </a:xfrm>
              <a:prstGeom prst="rect">
                <a:avLst/>
              </a:prstGeom>
              <a:noFill/>
              <a:ln w="9525">
                <a:solidFill>
                  <a:schemeClr val="tx1"/>
                </a:solidFill>
                <a:miter lim="800000"/>
                <a:headEnd/>
                <a:tailEnd/>
              </a:ln>
            </p:spPr>
            <p:txBody>
              <a:bodyPr>
                <a:spAutoFit/>
              </a:bodyPr>
              <a:lstStyle/>
              <a:p>
                <a:r>
                  <a:rPr lang="en-US" altLang="zh-CN">
                    <a:ea typeface="宋体" charset="-122"/>
                  </a:rPr>
                  <a:t>13</a:t>
                </a:r>
              </a:p>
            </p:txBody>
          </p:sp>
          <p:sp>
            <p:nvSpPr>
              <p:cNvPr id="37919" name="Text Box 43"/>
              <p:cNvSpPr txBox="1">
                <a:spLocks noChangeArrowheads="1"/>
              </p:cNvSpPr>
              <p:nvPr/>
            </p:nvSpPr>
            <p:spPr bwMode="auto">
              <a:xfrm>
                <a:off x="5136" y="3909"/>
                <a:ext cx="364" cy="294"/>
              </a:xfrm>
              <a:prstGeom prst="rect">
                <a:avLst/>
              </a:prstGeom>
              <a:noFill/>
              <a:ln w="9525">
                <a:solidFill>
                  <a:schemeClr val="tx1"/>
                </a:solidFill>
                <a:miter lim="800000"/>
                <a:headEnd/>
                <a:tailEnd/>
              </a:ln>
            </p:spPr>
            <p:txBody>
              <a:bodyPr wrap="none">
                <a:spAutoFit/>
              </a:bodyPr>
              <a:lstStyle/>
              <a:p>
                <a:r>
                  <a:rPr lang="en-US" altLang="zh-CN">
                    <a:ea typeface="宋体" charset="-122"/>
                  </a:rPr>
                  <a:t>16</a:t>
                </a:r>
              </a:p>
            </p:txBody>
          </p:sp>
          <p:cxnSp>
            <p:nvCxnSpPr>
              <p:cNvPr id="37920" name="AutoShape 44"/>
              <p:cNvCxnSpPr>
                <a:cxnSpLocks noChangeShapeType="1"/>
                <a:stCxn id="37915" idx="3"/>
                <a:endCxn id="37916" idx="1"/>
              </p:cNvCxnSpPr>
              <p:nvPr/>
            </p:nvCxnSpPr>
            <p:spPr bwMode="auto">
              <a:xfrm>
                <a:off x="4872" y="3384"/>
                <a:ext cx="179" cy="0"/>
              </a:xfrm>
              <a:prstGeom prst="straightConnector1">
                <a:avLst/>
              </a:prstGeom>
              <a:noFill/>
              <a:ln w="9525">
                <a:solidFill>
                  <a:schemeClr val="tx1"/>
                </a:solidFill>
                <a:miter lim="800000"/>
                <a:headEnd/>
                <a:tailEnd type="triangle" w="med" len="med"/>
              </a:ln>
            </p:spPr>
          </p:cxnSp>
          <p:cxnSp>
            <p:nvCxnSpPr>
              <p:cNvPr id="37921" name="AutoShape 45"/>
              <p:cNvCxnSpPr>
                <a:cxnSpLocks noChangeShapeType="1"/>
                <a:stCxn id="37916" idx="3"/>
              </p:cNvCxnSpPr>
              <p:nvPr/>
            </p:nvCxnSpPr>
            <p:spPr bwMode="auto">
              <a:xfrm>
                <a:off x="5294" y="3384"/>
                <a:ext cx="192" cy="0"/>
              </a:xfrm>
              <a:prstGeom prst="straightConnector1">
                <a:avLst/>
              </a:prstGeom>
              <a:noFill/>
              <a:ln w="9525">
                <a:solidFill>
                  <a:schemeClr val="tx1"/>
                </a:solidFill>
                <a:miter lim="800000"/>
                <a:headEnd/>
                <a:tailEnd type="triangle" w="med" len="med"/>
              </a:ln>
            </p:spPr>
          </p:cxnSp>
          <p:sp>
            <p:nvSpPr>
              <p:cNvPr id="37922" name="Text Box 46"/>
              <p:cNvSpPr txBox="1">
                <a:spLocks noChangeArrowheads="1"/>
              </p:cNvSpPr>
              <p:nvPr/>
            </p:nvSpPr>
            <p:spPr bwMode="auto">
              <a:xfrm>
                <a:off x="4656" y="3573"/>
                <a:ext cx="243" cy="294"/>
              </a:xfrm>
              <a:prstGeom prst="rect">
                <a:avLst/>
              </a:prstGeom>
              <a:noFill/>
              <a:ln w="9525">
                <a:solidFill>
                  <a:schemeClr val="tx1"/>
                </a:solidFill>
                <a:miter lim="800000"/>
                <a:headEnd/>
                <a:tailEnd/>
              </a:ln>
            </p:spPr>
            <p:txBody>
              <a:bodyPr wrap="none">
                <a:spAutoFit/>
              </a:bodyPr>
              <a:lstStyle/>
              <a:p>
                <a:r>
                  <a:rPr lang="en-US" altLang="zh-CN">
                    <a:ea typeface="宋体" charset="-122"/>
                  </a:rPr>
                  <a:t>1</a:t>
                </a:r>
              </a:p>
            </p:txBody>
          </p:sp>
          <p:cxnSp>
            <p:nvCxnSpPr>
              <p:cNvPr id="37923" name="AutoShape 47"/>
              <p:cNvCxnSpPr>
                <a:cxnSpLocks noChangeShapeType="1"/>
                <a:stCxn id="37922" idx="3"/>
                <a:endCxn id="37917" idx="1"/>
              </p:cNvCxnSpPr>
              <p:nvPr/>
            </p:nvCxnSpPr>
            <p:spPr bwMode="auto">
              <a:xfrm>
                <a:off x="4885" y="3720"/>
                <a:ext cx="179" cy="0"/>
              </a:xfrm>
              <a:prstGeom prst="straightConnector1">
                <a:avLst/>
              </a:prstGeom>
              <a:noFill/>
              <a:ln w="9525">
                <a:solidFill>
                  <a:schemeClr val="tx1"/>
                </a:solidFill>
                <a:miter lim="800000"/>
                <a:headEnd/>
                <a:tailEnd type="triangle" w="med" len="med"/>
              </a:ln>
            </p:spPr>
          </p:cxnSp>
          <p:cxnSp>
            <p:nvCxnSpPr>
              <p:cNvPr id="37924" name="AutoShape 48"/>
              <p:cNvCxnSpPr>
                <a:cxnSpLocks noChangeShapeType="1"/>
                <a:stCxn id="37917" idx="3"/>
              </p:cNvCxnSpPr>
              <p:nvPr/>
            </p:nvCxnSpPr>
            <p:spPr bwMode="auto">
              <a:xfrm>
                <a:off x="5307" y="3720"/>
                <a:ext cx="179" cy="0"/>
              </a:xfrm>
              <a:prstGeom prst="straightConnector1">
                <a:avLst/>
              </a:prstGeom>
              <a:noFill/>
              <a:ln w="9525">
                <a:solidFill>
                  <a:schemeClr val="tx1"/>
                </a:solidFill>
                <a:miter lim="800000"/>
                <a:headEnd/>
                <a:tailEnd type="triangle" w="med" len="med"/>
              </a:ln>
            </p:spPr>
          </p:cxnSp>
          <p:cxnSp>
            <p:nvCxnSpPr>
              <p:cNvPr id="37925" name="AutoShape 49"/>
              <p:cNvCxnSpPr>
                <a:cxnSpLocks noChangeShapeType="1"/>
                <a:stCxn id="37918" idx="3"/>
                <a:endCxn id="37919" idx="1"/>
              </p:cNvCxnSpPr>
              <p:nvPr/>
            </p:nvCxnSpPr>
            <p:spPr bwMode="auto">
              <a:xfrm flipV="1">
                <a:off x="4992" y="4056"/>
                <a:ext cx="144" cy="6"/>
              </a:xfrm>
              <a:prstGeom prst="straightConnector1">
                <a:avLst/>
              </a:prstGeom>
              <a:noFill/>
              <a:ln w="9525">
                <a:solidFill>
                  <a:schemeClr val="tx1"/>
                </a:solidFill>
                <a:miter lim="800000"/>
                <a:headEnd/>
                <a:tailEnd type="triangle" w="med" len="med"/>
              </a:ln>
            </p:spPr>
          </p:cxnSp>
        </p:grpSp>
      </p:grpSp>
      <p:grpSp>
        <p:nvGrpSpPr>
          <p:cNvPr id="7" name="Group 4"/>
          <p:cNvGrpSpPr>
            <a:grpSpLocks/>
          </p:cNvGrpSpPr>
          <p:nvPr/>
        </p:nvGrpSpPr>
        <p:grpSpPr bwMode="auto">
          <a:xfrm>
            <a:off x="3000364" y="1714488"/>
            <a:ext cx="1196975" cy="406400"/>
            <a:chOff x="399" y="1488"/>
            <a:chExt cx="849" cy="288"/>
          </a:xfrm>
        </p:grpSpPr>
        <p:pic>
          <p:nvPicPr>
            <p:cNvPr id="37905" name="Picture 5"/>
            <p:cNvPicPr>
              <a:picLocks noChangeAspect="1" noChangeArrowheads="1"/>
            </p:cNvPicPr>
            <p:nvPr/>
          </p:nvPicPr>
          <p:blipFill>
            <a:blip r:embed="rId2"/>
            <a:srcRect/>
            <a:stretch>
              <a:fillRect/>
            </a:stretch>
          </p:blipFill>
          <p:spPr bwMode="auto">
            <a:xfrm>
              <a:off x="399" y="1488"/>
              <a:ext cx="225" cy="192"/>
            </a:xfrm>
            <a:prstGeom prst="rect">
              <a:avLst/>
            </a:prstGeom>
            <a:solidFill>
              <a:schemeClr val="bg1"/>
            </a:solidFill>
            <a:ln w="9525">
              <a:solidFill>
                <a:schemeClr val="bg2"/>
              </a:solidFill>
              <a:miter lim="800000"/>
              <a:headEnd/>
              <a:tailEnd/>
            </a:ln>
          </p:spPr>
        </p:pic>
        <p:pic>
          <p:nvPicPr>
            <p:cNvPr id="37906" name="Picture 6"/>
            <p:cNvPicPr>
              <a:picLocks noChangeAspect="1" noChangeArrowheads="1"/>
            </p:cNvPicPr>
            <p:nvPr/>
          </p:nvPicPr>
          <p:blipFill>
            <a:blip r:embed="rId3"/>
            <a:srcRect/>
            <a:stretch>
              <a:fillRect/>
            </a:stretch>
          </p:blipFill>
          <p:spPr bwMode="auto">
            <a:xfrm>
              <a:off x="543" y="1536"/>
              <a:ext cx="225" cy="192"/>
            </a:xfrm>
            <a:prstGeom prst="rect">
              <a:avLst/>
            </a:prstGeom>
            <a:solidFill>
              <a:schemeClr val="bg1"/>
            </a:solidFill>
            <a:ln w="9525">
              <a:solidFill>
                <a:schemeClr val="bg2"/>
              </a:solidFill>
              <a:miter lim="800000"/>
              <a:headEnd/>
              <a:tailEnd/>
            </a:ln>
          </p:spPr>
        </p:pic>
        <p:pic>
          <p:nvPicPr>
            <p:cNvPr id="37907" name="Picture 7"/>
            <p:cNvPicPr>
              <a:picLocks noChangeAspect="1" noChangeArrowheads="1"/>
            </p:cNvPicPr>
            <p:nvPr/>
          </p:nvPicPr>
          <p:blipFill>
            <a:blip r:embed="rId4"/>
            <a:srcRect/>
            <a:stretch>
              <a:fillRect/>
            </a:stretch>
          </p:blipFill>
          <p:spPr bwMode="auto">
            <a:xfrm>
              <a:off x="735" y="1584"/>
              <a:ext cx="225" cy="192"/>
            </a:xfrm>
            <a:prstGeom prst="rect">
              <a:avLst/>
            </a:prstGeom>
            <a:solidFill>
              <a:schemeClr val="bg1"/>
            </a:solidFill>
            <a:ln w="9525">
              <a:solidFill>
                <a:schemeClr val="bg2"/>
              </a:solidFill>
              <a:miter lim="800000"/>
              <a:headEnd/>
              <a:tailEnd/>
            </a:ln>
          </p:spPr>
        </p:pic>
        <p:pic>
          <p:nvPicPr>
            <p:cNvPr id="37908" name="Picture 8"/>
            <p:cNvPicPr>
              <a:picLocks noChangeAspect="1" noChangeArrowheads="1"/>
            </p:cNvPicPr>
            <p:nvPr/>
          </p:nvPicPr>
          <p:blipFill>
            <a:blip r:embed="rId5"/>
            <a:srcRect/>
            <a:stretch>
              <a:fillRect/>
            </a:stretch>
          </p:blipFill>
          <p:spPr bwMode="auto">
            <a:xfrm>
              <a:off x="927" y="1536"/>
              <a:ext cx="225" cy="192"/>
            </a:xfrm>
            <a:prstGeom prst="rect">
              <a:avLst/>
            </a:prstGeom>
            <a:solidFill>
              <a:schemeClr val="bg1"/>
            </a:solidFill>
            <a:ln w="9525">
              <a:solidFill>
                <a:schemeClr val="bg2"/>
              </a:solidFill>
              <a:miter lim="800000"/>
              <a:headEnd/>
              <a:tailEnd/>
            </a:ln>
          </p:spPr>
        </p:pic>
        <p:pic>
          <p:nvPicPr>
            <p:cNvPr id="37909" name="Picture 9"/>
            <p:cNvPicPr>
              <a:picLocks noChangeAspect="1" noChangeArrowheads="1"/>
            </p:cNvPicPr>
            <p:nvPr/>
          </p:nvPicPr>
          <p:blipFill>
            <a:blip r:embed="rId6"/>
            <a:srcRect/>
            <a:stretch>
              <a:fillRect/>
            </a:stretch>
          </p:blipFill>
          <p:spPr bwMode="auto">
            <a:xfrm>
              <a:off x="1068" y="1488"/>
              <a:ext cx="180" cy="186"/>
            </a:xfrm>
            <a:prstGeom prst="rect">
              <a:avLst/>
            </a:prstGeom>
            <a:solidFill>
              <a:schemeClr val="bg1"/>
            </a:solidFill>
            <a:ln w="9525">
              <a:solidFill>
                <a:schemeClr val="bg2"/>
              </a:solidFill>
              <a:miter lim="800000"/>
              <a:headEnd/>
              <a:tailEnd/>
            </a:ln>
          </p:spPr>
        </p:pic>
      </p:grpSp>
      <p:sp>
        <p:nvSpPr>
          <p:cNvPr id="37897" name="AutoShape 16"/>
          <p:cNvSpPr>
            <a:spLocks noChangeArrowheads="1"/>
          </p:cNvSpPr>
          <p:nvPr/>
        </p:nvSpPr>
        <p:spPr bwMode="auto">
          <a:xfrm>
            <a:off x="3428992" y="2143116"/>
            <a:ext cx="304800" cy="533400"/>
          </a:xfrm>
          <a:prstGeom prst="downArrow">
            <a:avLst>
              <a:gd name="adj1" fmla="val 50000"/>
              <a:gd name="adj2" fmla="val 43750"/>
            </a:avLst>
          </a:prstGeom>
          <a:solidFill>
            <a:schemeClr val="accent1"/>
          </a:solidFill>
          <a:ln w="9525">
            <a:solidFill>
              <a:schemeClr val="tx1"/>
            </a:solidFill>
            <a:miter lim="800000"/>
            <a:headEnd/>
            <a:tailEnd/>
          </a:ln>
        </p:spPr>
        <p:txBody>
          <a:bodyPr anchor="ctr">
            <a:spAutoFit/>
          </a:bodyPr>
          <a:lstStyle/>
          <a:p>
            <a:endParaRPr lang="zh-CN" altLang="en-US">
              <a:ea typeface="宋体" charset="-122"/>
            </a:endParaRPr>
          </a:p>
        </p:txBody>
      </p:sp>
      <p:sp>
        <p:nvSpPr>
          <p:cNvPr id="37898" name="Text Box 19"/>
          <p:cNvSpPr txBox="1">
            <a:spLocks noChangeArrowheads="1"/>
          </p:cNvSpPr>
          <p:nvPr/>
        </p:nvSpPr>
        <p:spPr bwMode="auto">
          <a:xfrm>
            <a:off x="746125" y="1687513"/>
            <a:ext cx="1466850" cy="400050"/>
          </a:xfrm>
          <a:prstGeom prst="rect">
            <a:avLst/>
          </a:prstGeom>
          <a:noFill/>
          <a:ln w="9525">
            <a:noFill/>
            <a:miter lim="800000"/>
            <a:headEnd/>
            <a:tailEnd/>
          </a:ln>
        </p:spPr>
        <p:txBody>
          <a:bodyPr wrap="none">
            <a:spAutoFit/>
          </a:bodyPr>
          <a:lstStyle/>
          <a:p>
            <a:r>
              <a:rPr lang="zh-CN" altLang="en-US" sz="2000">
                <a:ea typeface="宋体" charset="-122"/>
              </a:rPr>
              <a:t>待索引文档</a:t>
            </a:r>
            <a:endParaRPr lang="en-US" altLang="zh-CN" sz="2000">
              <a:ea typeface="宋体" charset="-122"/>
            </a:endParaRPr>
          </a:p>
        </p:txBody>
      </p:sp>
      <p:sp>
        <p:nvSpPr>
          <p:cNvPr id="37899" name="Rectangle 24"/>
          <p:cNvSpPr>
            <a:spLocks noChangeArrowheads="1"/>
          </p:cNvSpPr>
          <p:nvPr/>
        </p:nvSpPr>
        <p:spPr bwMode="auto">
          <a:xfrm>
            <a:off x="4357686" y="1714488"/>
            <a:ext cx="3941763" cy="466725"/>
          </a:xfrm>
          <a:prstGeom prst="rect">
            <a:avLst/>
          </a:prstGeom>
          <a:solidFill>
            <a:schemeClr val="bg1"/>
          </a:solidFill>
          <a:ln w="9525">
            <a:solidFill>
              <a:schemeClr val="tx1"/>
            </a:solidFill>
            <a:miter lim="800000"/>
            <a:headEnd/>
            <a:tailEnd/>
          </a:ln>
        </p:spPr>
        <p:txBody>
          <a:bodyPr wrap="none" anchor="ctr">
            <a:spAutoFit/>
          </a:bodyPr>
          <a:lstStyle/>
          <a:p>
            <a:pPr algn="ctr"/>
            <a:r>
              <a:rPr lang="en-US" altLang="zh-CN" dirty="0">
                <a:latin typeface="Times New Roman" pitchFamily="18" charset="0"/>
                <a:ea typeface="宋体" charset="-122"/>
              </a:rPr>
              <a:t>Friends, Romans, countrymen.</a:t>
            </a:r>
          </a:p>
        </p:txBody>
      </p:sp>
      <p:sp>
        <p:nvSpPr>
          <p:cNvPr id="37900" name="Oval 62"/>
          <p:cNvSpPr>
            <a:spLocks noChangeArrowheads="1"/>
          </p:cNvSpPr>
          <p:nvPr/>
        </p:nvSpPr>
        <p:spPr bwMode="auto">
          <a:xfrm>
            <a:off x="6275386" y="2252650"/>
            <a:ext cx="76200" cy="76200"/>
          </a:xfrm>
          <a:prstGeom prst="ellipse">
            <a:avLst/>
          </a:prstGeom>
          <a:solidFill>
            <a:schemeClr val="tx1"/>
          </a:solidFill>
          <a:ln w="9525">
            <a:solidFill>
              <a:schemeClr val="tx1"/>
            </a:solidFill>
            <a:miter lim="800000"/>
            <a:headEnd/>
            <a:tailEnd/>
          </a:ln>
        </p:spPr>
        <p:txBody>
          <a:bodyPr wrap="none" anchor="ctr">
            <a:spAutoFit/>
          </a:bodyPr>
          <a:lstStyle/>
          <a:p>
            <a:endParaRPr lang="zh-CN" altLang="en-US">
              <a:ea typeface="宋体" charset="-122"/>
            </a:endParaRPr>
          </a:p>
        </p:txBody>
      </p:sp>
      <p:sp>
        <p:nvSpPr>
          <p:cNvPr id="37901" name="Oval 63"/>
          <p:cNvSpPr>
            <a:spLocks noChangeArrowheads="1"/>
          </p:cNvSpPr>
          <p:nvPr/>
        </p:nvSpPr>
        <p:spPr bwMode="auto">
          <a:xfrm>
            <a:off x="6275386" y="2405050"/>
            <a:ext cx="76200" cy="76200"/>
          </a:xfrm>
          <a:prstGeom prst="ellipse">
            <a:avLst/>
          </a:prstGeom>
          <a:solidFill>
            <a:schemeClr val="tx1"/>
          </a:solidFill>
          <a:ln w="9525">
            <a:solidFill>
              <a:schemeClr val="tx1"/>
            </a:solidFill>
            <a:miter lim="800000"/>
            <a:headEnd/>
            <a:tailEnd/>
          </a:ln>
        </p:spPr>
        <p:txBody>
          <a:bodyPr wrap="none" anchor="ctr">
            <a:spAutoFit/>
          </a:bodyPr>
          <a:lstStyle/>
          <a:p>
            <a:endParaRPr lang="zh-CN" altLang="en-US">
              <a:ea typeface="宋体" charset="-122"/>
            </a:endParaRPr>
          </a:p>
        </p:txBody>
      </p:sp>
      <p:sp>
        <p:nvSpPr>
          <p:cNvPr id="37902" name="Oval 64"/>
          <p:cNvSpPr>
            <a:spLocks noChangeArrowheads="1"/>
          </p:cNvSpPr>
          <p:nvPr/>
        </p:nvSpPr>
        <p:spPr bwMode="auto">
          <a:xfrm>
            <a:off x="6275386" y="2557450"/>
            <a:ext cx="76200" cy="76200"/>
          </a:xfrm>
          <a:prstGeom prst="ellipse">
            <a:avLst/>
          </a:prstGeom>
          <a:solidFill>
            <a:schemeClr val="tx1"/>
          </a:solidFill>
          <a:ln w="9525">
            <a:solidFill>
              <a:schemeClr val="tx1"/>
            </a:solidFill>
            <a:miter lim="800000"/>
            <a:headEnd/>
            <a:tailEnd/>
          </a:ln>
        </p:spPr>
        <p:txBody>
          <a:bodyPr wrap="none" anchor="ctr">
            <a:spAutoFit/>
          </a:bodyPr>
          <a:lstStyle/>
          <a:p>
            <a:endParaRPr lang="zh-CN" altLang="en-US">
              <a:ea typeface="宋体" charset="-122"/>
            </a:endParaRPr>
          </a:p>
        </p:txBody>
      </p:sp>
      <p:sp>
        <p:nvSpPr>
          <p:cNvPr id="37903" name="Rectangle 54"/>
          <p:cNvSpPr>
            <a:spLocks noChangeArrowheads="1"/>
          </p:cNvSpPr>
          <p:nvPr/>
        </p:nvSpPr>
        <p:spPr bwMode="auto">
          <a:xfrm>
            <a:off x="4357686" y="2714620"/>
            <a:ext cx="1708150" cy="457200"/>
          </a:xfrm>
          <a:prstGeom prst="rect">
            <a:avLst/>
          </a:prstGeom>
          <a:noFill/>
          <a:ln w="9525">
            <a:noFill/>
            <a:miter lim="800000"/>
            <a:headEnd/>
            <a:tailEnd/>
          </a:ln>
        </p:spPr>
        <p:txBody>
          <a:bodyPr wrap="none" anchor="ctr">
            <a:spAutoFit/>
          </a:bodyPr>
          <a:lstStyle/>
          <a:p>
            <a:pPr algn="ctr"/>
            <a:r>
              <a:rPr lang="zh-CN" altLang="en-US" dirty="0"/>
              <a:t>词条化工具</a:t>
            </a:r>
          </a:p>
        </p:txBody>
      </p:sp>
      <p:sp>
        <p:nvSpPr>
          <p:cNvPr id="37904" name="Rectangle 54"/>
          <p:cNvSpPr>
            <a:spLocks noChangeArrowheads="1"/>
          </p:cNvSpPr>
          <p:nvPr/>
        </p:nvSpPr>
        <p:spPr bwMode="auto">
          <a:xfrm>
            <a:off x="4857752" y="3929066"/>
            <a:ext cx="2032000" cy="460375"/>
          </a:xfrm>
          <a:prstGeom prst="rect">
            <a:avLst/>
          </a:prstGeom>
          <a:noFill/>
          <a:ln w="9525">
            <a:noFill/>
            <a:miter lim="800000"/>
            <a:headEnd/>
            <a:tailEnd/>
          </a:ln>
        </p:spPr>
        <p:txBody>
          <a:bodyPr wrap="none" anchor="ctr">
            <a:spAutoFit/>
          </a:bodyPr>
          <a:lstStyle/>
          <a:p>
            <a:pPr algn="ctr"/>
            <a:r>
              <a:rPr lang="zh-CN" altLang="en-US" dirty="0"/>
              <a:t>语言分析工具</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zh-CN" altLang="en-US" sz="4800" dirty="0" smtClean="0">
                <a:solidFill>
                  <a:schemeClr val="tx1"/>
                </a:solidFill>
              </a:rPr>
              <a:t>带跳表指针的倒排表</a:t>
            </a:r>
            <a:endParaRPr lang="en-US" altLang="zh-CN" sz="4800" dirty="0" smtClean="0">
              <a:solidFill>
                <a:schemeClr val="tx1"/>
              </a:solidFill>
            </a:endParaRPr>
          </a:p>
        </p:txBody>
      </p:sp>
      <p:sp>
        <p:nvSpPr>
          <p:cNvPr id="55299" name="Rectangle 75"/>
          <p:cNvSpPr>
            <a:spLocks noGrp="1" noChangeArrowheads="1"/>
          </p:cNvSpPr>
          <p:nvPr>
            <p:ph idx="1"/>
          </p:nvPr>
        </p:nvSpPr>
        <p:spPr>
          <a:xfrm>
            <a:off x="603880" y="1785632"/>
            <a:ext cx="8001000" cy="4267200"/>
          </a:xfrm>
        </p:spPr>
        <p:txBody>
          <a:bodyPr/>
          <a:lstStyle/>
          <a:p>
            <a:pPr eaLnBrk="1" hangingPunct="1"/>
            <a:r>
              <a:rPr lang="zh-CN" altLang="en-US" sz="2800" dirty="0" smtClean="0">
                <a:solidFill>
                  <a:srgbClr val="C00000"/>
                </a:solidFill>
              </a:rPr>
              <a:t>跳表</a:t>
            </a:r>
            <a:r>
              <a:rPr lang="en-US" altLang="zh-CN" sz="2400" dirty="0" smtClean="0">
                <a:solidFill>
                  <a:schemeClr val="tx1"/>
                </a:solidFill>
              </a:rPr>
              <a:t>(skip list)</a:t>
            </a:r>
            <a:r>
              <a:rPr lang="zh-CN" altLang="en-US" sz="2800" dirty="0" smtClean="0">
                <a:solidFill>
                  <a:schemeClr val="tx1"/>
                </a:solidFill>
              </a:rPr>
              <a:t>：</a:t>
            </a:r>
            <a:endParaRPr lang="en-US" altLang="zh-CN" sz="2800" dirty="0" smtClean="0">
              <a:solidFill>
                <a:schemeClr val="tx1"/>
              </a:solidFill>
            </a:endParaRPr>
          </a:p>
          <a:p>
            <a:pPr eaLnBrk="1" hangingPunct="1"/>
            <a:endParaRPr lang="en-US" altLang="zh-CN" sz="2800" b="1" dirty="0" smtClean="0">
              <a:solidFill>
                <a:schemeClr val="tx1"/>
              </a:solidFill>
              <a:ea typeface="宋体" charset="-122"/>
            </a:endParaRPr>
          </a:p>
          <a:p>
            <a:pPr eaLnBrk="1" hangingPunct="1"/>
            <a:endParaRPr lang="en-US" altLang="zh-CN" sz="2800" b="1" dirty="0" smtClean="0">
              <a:solidFill>
                <a:schemeClr val="tx1"/>
              </a:solidFill>
              <a:ea typeface="宋体" charset="-122"/>
            </a:endParaRPr>
          </a:p>
          <a:p>
            <a:pPr eaLnBrk="1" hangingPunct="1">
              <a:buNone/>
            </a:pPr>
            <a:endParaRPr lang="en-US" altLang="zh-CN" sz="2800" b="1" dirty="0" smtClean="0">
              <a:ea typeface="宋体" charset="-122"/>
            </a:endParaRPr>
          </a:p>
          <a:p>
            <a:pPr eaLnBrk="1" hangingPunct="1">
              <a:lnSpc>
                <a:spcPts val="3600"/>
              </a:lnSpc>
            </a:pPr>
            <a:r>
              <a:rPr lang="zh-CN" altLang="en-US" sz="2800" b="1" dirty="0" smtClean="0">
                <a:solidFill>
                  <a:srgbClr val="C00000"/>
                </a:solidFill>
                <a:ea typeface="宋体" charset="-122"/>
              </a:rPr>
              <a:t>作用：</a:t>
            </a:r>
            <a:r>
              <a:rPr lang="zh-CN" altLang="en-US" sz="2600" b="1" dirty="0" smtClean="0">
                <a:solidFill>
                  <a:schemeClr val="tx1"/>
                </a:solidFill>
                <a:ea typeface="宋体" charset="-122"/>
              </a:rPr>
              <a:t>支持在遍历倒排表时跳过那些不可能出现在检索结果中的记录项，以提高合并操作的效率</a:t>
            </a:r>
            <a:endParaRPr lang="en-US" altLang="zh-CN" sz="2600" b="1" dirty="0" smtClean="0">
              <a:solidFill>
                <a:schemeClr val="tx1"/>
              </a:solidFill>
              <a:ea typeface="宋体" charset="-122"/>
            </a:endParaRPr>
          </a:p>
          <a:p>
            <a:pPr eaLnBrk="1" hangingPunct="1">
              <a:lnSpc>
                <a:spcPts val="3600"/>
              </a:lnSpc>
              <a:spcBef>
                <a:spcPts val="1200"/>
              </a:spcBef>
            </a:pPr>
            <a:r>
              <a:rPr lang="zh-CN" altLang="en-US" sz="2800" b="1" dirty="0" smtClean="0">
                <a:solidFill>
                  <a:srgbClr val="C00000"/>
                </a:solidFill>
                <a:ea typeface="宋体" charset="-122"/>
              </a:rPr>
              <a:t>需要解决的</a:t>
            </a:r>
            <a:r>
              <a:rPr lang="zh-CN" altLang="en-US" sz="2800" b="1" dirty="0" smtClean="0">
                <a:solidFill>
                  <a:srgbClr val="C00000"/>
                </a:solidFill>
                <a:ea typeface="宋体" charset="-122"/>
              </a:rPr>
              <a:t>问题</a:t>
            </a:r>
            <a:r>
              <a:rPr lang="zh-CN" altLang="en-US" sz="2800" b="1" dirty="0" smtClean="0">
                <a:solidFill>
                  <a:srgbClr val="C00000"/>
                </a:solidFill>
                <a:ea typeface="宋体" charset="-122"/>
              </a:rPr>
              <a:t>：</a:t>
            </a:r>
            <a:r>
              <a:rPr lang="zh-CN" altLang="en-US" sz="2600" b="1" dirty="0" smtClean="0">
                <a:solidFill>
                  <a:schemeClr val="tx1"/>
                </a:solidFill>
                <a:ea typeface="宋体" charset="-122"/>
              </a:rPr>
              <a:t>在什么地方加跳表</a:t>
            </a:r>
            <a:r>
              <a:rPr lang="zh-CN" altLang="en-US" sz="2600" b="1" dirty="0" smtClean="0">
                <a:solidFill>
                  <a:schemeClr val="tx1"/>
                </a:solidFill>
                <a:ea typeface="宋体" charset="-122"/>
              </a:rPr>
              <a:t>指针</a:t>
            </a:r>
            <a:r>
              <a:rPr lang="zh-CN" altLang="en-US" sz="2600" b="1" dirty="0" smtClean="0">
                <a:solidFill>
                  <a:schemeClr val="tx1"/>
                </a:solidFill>
                <a:ea typeface="宋体" charset="-122"/>
              </a:rPr>
              <a:t>？</a:t>
            </a:r>
            <a:r>
              <a:rPr lang="zh-CN" altLang="en-US" sz="2600" b="1" dirty="0" smtClean="0">
                <a:solidFill>
                  <a:schemeClr val="tx1"/>
                </a:solidFill>
                <a:ea typeface="宋体" charset="-122"/>
              </a:rPr>
              <a:t>如何</a:t>
            </a:r>
            <a:r>
              <a:rPr lang="zh-CN" altLang="en-US" sz="2600" b="1" dirty="0" smtClean="0">
                <a:solidFill>
                  <a:schemeClr val="tx1"/>
                </a:solidFill>
                <a:ea typeface="宋体" charset="-122"/>
              </a:rPr>
              <a:t>利用跳表指针支持倒排表的快速</a:t>
            </a:r>
            <a:r>
              <a:rPr lang="zh-CN" altLang="en-US" sz="2600" b="1" dirty="0" smtClean="0">
                <a:solidFill>
                  <a:schemeClr val="tx1"/>
                </a:solidFill>
                <a:ea typeface="宋体" charset="-122"/>
              </a:rPr>
              <a:t>合并？</a:t>
            </a:r>
            <a:endParaRPr lang="en-US" altLang="zh-CN" sz="2600" b="1" dirty="0" smtClean="0">
              <a:solidFill>
                <a:schemeClr val="tx1"/>
              </a:solidFill>
              <a:ea typeface="宋体" charset="-122"/>
            </a:endParaRPr>
          </a:p>
        </p:txBody>
      </p:sp>
      <p:grpSp>
        <p:nvGrpSpPr>
          <p:cNvPr id="2" name="Group 68"/>
          <p:cNvGrpSpPr>
            <a:grpSpLocks/>
          </p:cNvGrpSpPr>
          <p:nvPr/>
        </p:nvGrpSpPr>
        <p:grpSpPr bwMode="auto">
          <a:xfrm>
            <a:off x="1602084" y="2939412"/>
            <a:ext cx="5010150" cy="468313"/>
            <a:chOff x="912" y="1292"/>
            <a:chExt cx="3156" cy="295"/>
          </a:xfrm>
        </p:grpSpPr>
        <p:sp>
          <p:nvSpPr>
            <p:cNvPr id="55330" name="Text Box 18"/>
            <p:cNvSpPr txBox="1">
              <a:spLocks noChangeArrowheads="1"/>
            </p:cNvSpPr>
            <p:nvPr/>
          </p:nvSpPr>
          <p:spPr bwMode="auto">
            <a:xfrm>
              <a:off x="3661" y="1296"/>
              <a:ext cx="407" cy="291"/>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128</a:t>
              </a:r>
            </a:p>
          </p:txBody>
        </p:sp>
        <p:grpSp>
          <p:nvGrpSpPr>
            <p:cNvPr id="3" name="Group 19"/>
            <p:cNvGrpSpPr>
              <a:grpSpLocks/>
            </p:cNvGrpSpPr>
            <p:nvPr/>
          </p:nvGrpSpPr>
          <p:grpSpPr bwMode="auto">
            <a:xfrm>
              <a:off x="912" y="1296"/>
              <a:ext cx="408" cy="291"/>
              <a:chOff x="1584" y="3162"/>
              <a:chExt cx="408" cy="291"/>
            </a:xfrm>
          </p:grpSpPr>
          <p:sp>
            <p:nvSpPr>
              <p:cNvPr id="55350" name="Text Box 20"/>
              <p:cNvSpPr txBox="1">
                <a:spLocks noChangeArrowheads="1"/>
              </p:cNvSpPr>
              <p:nvPr/>
            </p:nvSpPr>
            <p:spPr bwMode="auto">
              <a:xfrm>
                <a:off x="1584" y="3162"/>
                <a:ext cx="213" cy="291"/>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2</a:t>
                </a:r>
              </a:p>
            </p:txBody>
          </p:sp>
          <p:cxnSp>
            <p:nvCxnSpPr>
              <p:cNvPr id="55351" name="AutoShape 21"/>
              <p:cNvCxnSpPr>
                <a:cxnSpLocks noChangeShapeType="1"/>
                <a:stCxn id="55350" idx="3"/>
                <a:endCxn id="55348" idx="1"/>
              </p:cNvCxnSpPr>
              <p:nvPr/>
            </p:nvCxnSpPr>
            <p:spPr bwMode="auto">
              <a:xfrm>
                <a:off x="1797" y="3307"/>
                <a:ext cx="195" cy="0"/>
              </a:xfrm>
              <a:prstGeom prst="straightConnector1">
                <a:avLst/>
              </a:prstGeom>
              <a:noFill/>
              <a:ln w="9525">
                <a:solidFill>
                  <a:schemeClr val="tx1"/>
                </a:solidFill>
                <a:miter lim="800000"/>
                <a:headEnd/>
                <a:tailEnd type="triangle" w="med" len="med"/>
              </a:ln>
            </p:spPr>
          </p:cxnSp>
        </p:grpSp>
        <p:grpSp>
          <p:nvGrpSpPr>
            <p:cNvPr id="4" name="Group 22"/>
            <p:cNvGrpSpPr>
              <a:grpSpLocks/>
            </p:cNvGrpSpPr>
            <p:nvPr/>
          </p:nvGrpSpPr>
          <p:grpSpPr bwMode="auto">
            <a:xfrm>
              <a:off x="1320" y="1296"/>
              <a:ext cx="421" cy="291"/>
              <a:chOff x="1992" y="3162"/>
              <a:chExt cx="421" cy="291"/>
            </a:xfrm>
          </p:grpSpPr>
          <p:sp>
            <p:nvSpPr>
              <p:cNvPr id="55348" name="Text Box 23"/>
              <p:cNvSpPr txBox="1">
                <a:spLocks noChangeArrowheads="1"/>
              </p:cNvSpPr>
              <p:nvPr/>
            </p:nvSpPr>
            <p:spPr bwMode="auto">
              <a:xfrm>
                <a:off x="1992" y="3162"/>
                <a:ext cx="213" cy="291"/>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4</a:t>
                </a:r>
              </a:p>
            </p:txBody>
          </p:sp>
          <p:cxnSp>
            <p:nvCxnSpPr>
              <p:cNvPr id="55349" name="AutoShape 24"/>
              <p:cNvCxnSpPr>
                <a:cxnSpLocks noChangeShapeType="1"/>
                <a:stCxn id="55348" idx="3"/>
                <a:endCxn id="55346" idx="1"/>
              </p:cNvCxnSpPr>
              <p:nvPr/>
            </p:nvCxnSpPr>
            <p:spPr bwMode="auto">
              <a:xfrm>
                <a:off x="2205" y="3307"/>
                <a:ext cx="208" cy="0"/>
              </a:xfrm>
              <a:prstGeom prst="straightConnector1">
                <a:avLst/>
              </a:prstGeom>
              <a:noFill/>
              <a:ln w="9525">
                <a:solidFill>
                  <a:schemeClr val="tx1"/>
                </a:solidFill>
                <a:miter lim="800000"/>
                <a:headEnd/>
                <a:tailEnd type="triangle" w="med" len="med"/>
              </a:ln>
            </p:spPr>
          </p:cxnSp>
        </p:grpSp>
        <p:grpSp>
          <p:nvGrpSpPr>
            <p:cNvPr id="5" name="Group 25"/>
            <p:cNvGrpSpPr>
              <a:grpSpLocks/>
            </p:cNvGrpSpPr>
            <p:nvPr/>
          </p:nvGrpSpPr>
          <p:grpSpPr bwMode="auto">
            <a:xfrm>
              <a:off x="1741" y="1296"/>
              <a:ext cx="384" cy="291"/>
              <a:chOff x="2413" y="3162"/>
              <a:chExt cx="384" cy="291"/>
            </a:xfrm>
          </p:grpSpPr>
          <p:sp>
            <p:nvSpPr>
              <p:cNvPr id="55346" name="Text Box 26"/>
              <p:cNvSpPr txBox="1">
                <a:spLocks noChangeArrowheads="1"/>
              </p:cNvSpPr>
              <p:nvPr/>
            </p:nvSpPr>
            <p:spPr bwMode="auto">
              <a:xfrm>
                <a:off x="2413" y="3162"/>
                <a:ext cx="213" cy="291"/>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8</a:t>
                </a:r>
              </a:p>
            </p:txBody>
          </p:sp>
          <p:cxnSp>
            <p:nvCxnSpPr>
              <p:cNvPr id="55347" name="AutoShape 27"/>
              <p:cNvCxnSpPr>
                <a:cxnSpLocks noChangeShapeType="1"/>
                <a:stCxn id="55346" idx="3"/>
                <a:endCxn id="55344" idx="1"/>
              </p:cNvCxnSpPr>
              <p:nvPr/>
            </p:nvCxnSpPr>
            <p:spPr bwMode="auto">
              <a:xfrm>
                <a:off x="2626" y="3307"/>
                <a:ext cx="171" cy="0"/>
              </a:xfrm>
              <a:prstGeom prst="straightConnector1">
                <a:avLst/>
              </a:prstGeom>
              <a:noFill/>
              <a:ln w="9525">
                <a:solidFill>
                  <a:schemeClr val="tx1"/>
                </a:solidFill>
                <a:miter lim="800000"/>
                <a:headEnd/>
                <a:tailEnd type="triangle" w="med" len="med"/>
              </a:ln>
            </p:spPr>
          </p:cxnSp>
        </p:grpSp>
        <p:grpSp>
          <p:nvGrpSpPr>
            <p:cNvPr id="6" name="Group 28"/>
            <p:cNvGrpSpPr>
              <a:grpSpLocks/>
            </p:cNvGrpSpPr>
            <p:nvPr/>
          </p:nvGrpSpPr>
          <p:grpSpPr bwMode="auto">
            <a:xfrm>
              <a:off x="2125" y="1296"/>
              <a:ext cx="480" cy="291"/>
              <a:chOff x="2797" y="3162"/>
              <a:chExt cx="480" cy="291"/>
            </a:xfrm>
          </p:grpSpPr>
          <p:sp>
            <p:nvSpPr>
              <p:cNvPr id="55344" name="Text Box 29"/>
              <p:cNvSpPr txBox="1">
                <a:spLocks noChangeArrowheads="1"/>
              </p:cNvSpPr>
              <p:nvPr/>
            </p:nvSpPr>
            <p:spPr bwMode="auto">
              <a:xfrm>
                <a:off x="2797" y="3162"/>
                <a:ext cx="310" cy="291"/>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41</a:t>
                </a:r>
              </a:p>
            </p:txBody>
          </p:sp>
          <p:cxnSp>
            <p:nvCxnSpPr>
              <p:cNvPr id="55345" name="AutoShape 30"/>
              <p:cNvCxnSpPr>
                <a:cxnSpLocks noChangeShapeType="1"/>
                <a:stCxn id="55344" idx="3"/>
                <a:endCxn id="55342" idx="1"/>
              </p:cNvCxnSpPr>
              <p:nvPr/>
            </p:nvCxnSpPr>
            <p:spPr bwMode="auto">
              <a:xfrm>
                <a:off x="3107" y="3307"/>
                <a:ext cx="170" cy="0"/>
              </a:xfrm>
              <a:prstGeom prst="straightConnector1">
                <a:avLst/>
              </a:prstGeom>
              <a:noFill/>
              <a:ln w="9525">
                <a:solidFill>
                  <a:schemeClr val="tx1"/>
                </a:solidFill>
                <a:miter lim="800000"/>
                <a:headEnd/>
                <a:tailEnd type="triangle" w="med" len="med"/>
              </a:ln>
            </p:spPr>
          </p:cxnSp>
        </p:grpSp>
        <p:grpSp>
          <p:nvGrpSpPr>
            <p:cNvPr id="7" name="Group 31"/>
            <p:cNvGrpSpPr>
              <a:grpSpLocks/>
            </p:cNvGrpSpPr>
            <p:nvPr/>
          </p:nvGrpSpPr>
          <p:grpSpPr bwMode="auto">
            <a:xfrm>
              <a:off x="2605" y="1296"/>
              <a:ext cx="528" cy="291"/>
              <a:chOff x="3277" y="3162"/>
              <a:chExt cx="528" cy="291"/>
            </a:xfrm>
          </p:grpSpPr>
          <p:sp>
            <p:nvSpPr>
              <p:cNvPr id="55342" name="Text Box 32"/>
              <p:cNvSpPr txBox="1">
                <a:spLocks noChangeArrowheads="1"/>
              </p:cNvSpPr>
              <p:nvPr/>
            </p:nvSpPr>
            <p:spPr bwMode="auto">
              <a:xfrm>
                <a:off x="3277" y="3162"/>
                <a:ext cx="310" cy="291"/>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48</a:t>
                </a:r>
              </a:p>
            </p:txBody>
          </p:sp>
          <p:cxnSp>
            <p:nvCxnSpPr>
              <p:cNvPr id="55343" name="AutoShape 33"/>
              <p:cNvCxnSpPr>
                <a:cxnSpLocks noChangeShapeType="1"/>
                <a:stCxn id="55342" idx="3"/>
                <a:endCxn id="55340" idx="1"/>
              </p:cNvCxnSpPr>
              <p:nvPr/>
            </p:nvCxnSpPr>
            <p:spPr bwMode="auto">
              <a:xfrm>
                <a:off x="3587" y="3307"/>
                <a:ext cx="218" cy="0"/>
              </a:xfrm>
              <a:prstGeom prst="straightConnector1">
                <a:avLst/>
              </a:prstGeom>
              <a:noFill/>
              <a:ln w="9525">
                <a:solidFill>
                  <a:schemeClr val="tx1"/>
                </a:solidFill>
                <a:miter lim="800000"/>
                <a:headEnd/>
                <a:tailEnd type="triangle" w="med" len="med"/>
              </a:ln>
            </p:spPr>
          </p:cxnSp>
        </p:grpSp>
        <p:grpSp>
          <p:nvGrpSpPr>
            <p:cNvPr id="8" name="Group 34"/>
            <p:cNvGrpSpPr>
              <a:grpSpLocks/>
            </p:cNvGrpSpPr>
            <p:nvPr/>
          </p:nvGrpSpPr>
          <p:grpSpPr bwMode="auto">
            <a:xfrm>
              <a:off x="3133" y="1296"/>
              <a:ext cx="528" cy="291"/>
              <a:chOff x="3805" y="3162"/>
              <a:chExt cx="528" cy="291"/>
            </a:xfrm>
          </p:grpSpPr>
          <p:sp>
            <p:nvSpPr>
              <p:cNvPr id="55340" name="Text Box 35"/>
              <p:cNvSpPr txBox="1">
                <a:spLocks noChangeArrowheads="1"/>
              </p:cNvSpPr>
              <p:nvPr/>
            </p:nvSpPr>
            <p:spPr bwMode="auto">
              <a:xfrm>
                <a:off x="3805" y="3162"/>
                <a:ext cx="310" cy="291"/>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64</a:t>
                </a:r>
              </a:p>
            </p:txBody>
          </p:sp>
          <p:cxnSp>
            <p:nvCxnSpPr>
              <p:cNvPr id="55341" name="AutoShape 36"/>
              <p:cNvCxnSpPr>
                <a:cxnSpLocks noChangeShapeType="1"/>
                <a:stCxn id="55340" idx="3"/>
                <a:endCxn id="55330" idx="1"/>
              </p:cNvCxnSpPr>
              <p:nvPr/>
            </p:nvCxnSpPr>
            <p:spPr bwMode="auto">
              <a:xfrm>
                <a:off x="4115" y="3307"/>
                <a:ext cx="218" cy="0"/>
              </a:xfrm>
              <a:prstGeom prst="straightConnector1">
                <a:avLst/>
              </a:prstGeom>
              <a:noFill/>
              <a:ln w="9525">
                <a:solidFill>
                  <a:schemeClr val="tx1"/>
                </a:solidFill>
                <a:miter lim="800000"/>
                <a:headEnd/>
                <a:tailEnd type="triangle" w="med" len="med"/>
              </a:ln>
            </p:spPr>
          </p:cxnSp>
        </p:grpSp>
        <p:grpSp>
          <p:nvGrpSpPr>
            <p:cNvPr id="9" name="Group 39"/>
            <p:cNvGrpSpPr>
              <a:grpSpLocks/>
            </p:cNvGrpSpPr>
            <p:nvPr/>
          </p:nvGrpSpPr>
          <p:grpSpPr bwMode="auto">
            <a:xfrm>
              <a:off x="1022" y="1292"/>
              <a:ext cx="2846" cy="8"/>
              <a:chOff x="1214" y="1814"/>
              <a:chExt cx="2846" cy="8"/>
            </a:xfrm>
          </p:grpSpPr>
          <p:cxnSp>
            <p:nvCxnSpPr>
              <p:cNvPr id="55338" name="AutoShape 37"/>
              <p:cNvCxnSpPr>
                <a:cxnSpLocks noChangeShapeType="1"/>
                <a:stCxn id="55350" idx="0"/>
                <a:endCxn id="55344" idx="0"/>
              </p:cNvCxnSpPr>
              <p:nvPr/>
            </p:nvCxnSpPr>
            <p:spPr bwMode="auto">
              <a:xfrm rot="5400000" flipH="1" flipV="1">
                <a:off x="1841" y="1187"/>
                <a:ext cx="8" cy="1261"/>
              </a:xfrm>
              <a:prstGeom prst="curvedConnector3">
                <a:avLst>
                  <a:gd name="adj1" fmla="val 1800000"/>
                </a:avLst>
              </a:prstGeom>
              <a:noFill/>
              <a:ln w="9525">
                <a:solidFill>
                  <a:schemeClr val="folHlink"/>
                </a:solidFill>
                <a:miter lim="800000"/>
                <a:headEnd/>
                <a:tailEnd type="triangle" w="med" len="med"/>
              </a:ln>
            </p:spPr>
          </p:cxnSp>
          <p:cxnSp>
            <p:nvCxnSpPr>
              <p:cNvPr id="55339" name="AutoShape 38"/>
              <p:cNvCxnSpPr>
                <a:cxnSpLocks noChangeShapeType="1"/>
                <a:stCxn id="55344" idx="0"/>
                <a:endCxn id="55330" idx="0"/>
              </p:cNvCxnSpPr>
              <p:nvPr/>
            </p:nvCxnSpPr>
            <p:spPr bwMode="auto">
              <a:xfrm rot="5400000" flipH="1" flipV="1">
                <a:off x="3264" y="1026"/>
                <a:ext cx="8" cy="1584"/>
              </a:xfrm>
              <a:prstGeom prst="curvedConnector3">
                <a:avLst>
                  <a:gd name="adj1" fmla="val 1800000"/>
                </a:avLst>
              </a:prstGeom>
              <a:noFill/>
              <a:ln w="9525">
                <a:solidFill>
                  <a:schemeClr val="folHlink"/>
                </a:solidFill>
                <a:miter lim="800000"/>
                <a:headEnd/>
                <a:tailEnd type="triangle" w="med" len="med"/>
              </a:ln>
            </p:spPr>
          </p:cxnSp>
        </p:grpSp>
      </p:grpSp>
      <p:sp>
        <p:nvSpPr>
          <p:cNvPr id="55312" name="Text Box 72"/>
          <p:cNvSpPr txBox="1">
            <a:spLocks noChangeArrowheads="1"/>
          </p:cNvSpPr>
          <p:nvPr/>
        </p:nvSpPr>
        <p:spPr bwMode="auto">
          <a:xfrm>
            <a:off x="2000232" y="2357430"/>
            <a:ext cx="441325" cy="400050"/>
          </a:xfrm>
          <a:prstGeom prst="rect">
            <a:avLst/>
          </a:prstGeom>
          <a:noFill/>
          <a:ln w="9525">
            <a:noFill/>
            <a:miter lim="800000"/>
            <a:headEnd/>
            <a:tailEnd/>
          </a:ln>
        </p:spPr>
        <p:txBody>
          <a:bodyPr wrap="none">
            <a:spAutoFit/>
          </a:bodyPr>
          <a:lstStyle/>
          <a:p>
            <a:r>
              <a:rPr lang="en-US" altLang="zh-CN" sz="2000" dirty="0">
                <a:solidFill>
                  <a:schemeClr val="hlink"/>
                </a:solidFill>
                <a:latin typeface="Times New Roman" pitchFamily="18" charset="0"/>
              </a:rPr>
              <a:t>41</a:t>
            </a:r>
          </a:p>
        </p:txBody>
      </p:sp>
      <p:sp>
        <p:nvSpPr>
          <p:cNvPr id="55313" name="Text Box 73"/>
          <p:cNvSpPr txBox="1">
            <a:spLocks noChangeArrowheads="1"/>
          </p:cNvSpPr>
          <p:nvPr/>
        </p:nvSpPr>
        <p:spPr bwMode="auto">
          <a:xfrm>
            <a:off x="3786182" y="2357430"/>
            <a:ext cx="569913" cy="400050"/>
          </a:xfrm>
          <a:prstGeom prst="rect">
            <a:avLst/>
          </a:prstGeom>
          <a:noFill/>
          <a:ln w="9525">
            <a:noFill/>
            <a:miter lim="800000"/>
            <a:headEnd/>
            <a:tailEnd/>
          </a:ln>
        </p:spPr>
        <p:txBody>
          <a:bodyPr wrap="none">
            <a:spAutoFit/>
          </a:bodyPr>
          <a:lstStyle/>
          <a:p>
            <a:r>
              <a:rPr lang="en-US" altLang="zh-CN" sz="2000" dirty="0">
                <a:solidFill>
                  <a:schemeClr val="hlink"/>
                </a:solidFill>
                <a:latin typeface="Times New Roman" pitchFamily="18" charset="0"/>
              </a:rPr>
              <a:t>128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5299">
                                            <p:txEl>
                                              <p:pRg st="5" end="5"/>
                                            </p:txEl>
                                          </p:spTgt>
                                        </p:tgtEl>
                                        <p:attrNameLst>
                                          <p:attrName>style.visibility</p:attrName>
                                        </p:attrNameLst>
                                      </p:cBhvr>
                                      <p:to>
                                        <p:strVal val="visible"/>
                                      </p:to>
                                    </p:set>
                                    <p:anim calcmode="lin" valueType="num">
                                      <p:cBhvr additive="base">
                                        <p:cTn id="7" dur="500" fill="hold"/>
                                        <p:tgtEl>
                                          <p:spTgt spid="55299">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529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531188" y="303552"/>
            <a:ext cx="8140729" cy="1216025"/>
          </a:xfrm>
        </p:spPr>
        <p:txBody>
          <a:bodyPr/>
          <a:lstStyle/>
          <a:p>
            <a:pPr eaLnBrk="1" hangingPunct="1"/>
            <a:r>
              <a:rPr lang="zh-CN" altLang="en-US" sz="4800" dirty="0" smtClean="0">
                <a:solidFill>
                  <a:schemeClr val="tx1"/>
                </a:solidFill>
              </a:rPr>
              <a:t>基于跳表的倒排表快速合并</a:t>
            </a:r>
            <a:endParaRPr lang="en-US" altLang="zh-CN" sz="4800" dirty="0" smtClean="0">
              <a:solidFill>
                <a:schemeClr val="tx1"/>
              </a:solidFill>
            </a:endParaRPr>
          </a:p>
        </p:txBody>
      </p:sp>
      <p:sp>
        <p:nvSpPr>
          <p:cNvPr id="56323" name="Text Box 5"/>
          <p:cNvSpPr txBox="1">
            <a:spLocks noChangeArrowheads="1"/>
          </p:cNvSpPr>
          <p:nvPr/>
        </p:nvSpPr>
        <p:spPr bwMode="auto">
          <a:xfrm>
            <a:off x="5891210" y="2214554"/>
            <a:ext cx="646112" cy="461963"/>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128</a:t>
            </a:r>
          </a:p>
        </p:txBody>
      </p:sp>
      <p:grpSp>
        <p:nvGrpSpPr>
          <p:cNvPr id="2" name="Group 6"/>
          <p:cNvGrpSpPr>
            <a:grpSpLocks/>
          </p:cNvGrpSpPr>
          <p:nvPr/>
        </p:nvGrpSpPr>
        <p:grpSpPr bwMode="auto">
          <a:xfrm>
            <a:off x="1527172" y="2214554"/>
            <a:ext cx="647700" cy="461963"/>
            <a:chOff x="1584" y="3162"/>
            <a:chExt cx="408" cy="291"/>
          </a:xfrm>
        </p:grpSpPr>
        <p:sp>
          <p:nvSpPr>
            <p:cNvPr id="56383" name="Text Box 7"/>
            <p:cNvSpPr txBox="1">
              <a:spLocks noChangeArrowheads="1"/>
            </p:cNvSpPr>
            <p:nvPr/>
          </p:nvSpPr>
          <p:spPr bwMode="auto">
            <a:xfrm>
              <a:off x="1584" y="3162"/>
              <a:ext cx="213" cy="291"/>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2</a:t>
              </a:r>
            </a:p>
          </p:txBody>
        </p:sp>
        <p:cxnSp>
          <p:nvCxnSpPr>
            <p:cNvPr id="56384" name="AutoShape 8"/>
            <p:cNvCxnSpPr>
              <a:cxnSpLocks noChangeShapeType="1"/>
              <a:stCxn id="56383" idx="3"/>
              <a:endCxn id="56381" idx="1"/>
            </p:cNvCxnSpPr>
            <p:nvPr/>
          </p:nvCxnSpPr>
          <p:spPr bwMode="auto">
            <a:xfrm>
              <a:off x="1797" y="3308"/>
              <a:ext cx="195" cy="1"/>
            </a:xfrm>
            <a:prstGeom prst="straightConnector1">
              <a:avLst/>
            </a:prstGeom>
            <a:noFill/>
            <a:ln w="9525">
              <a:solidFill>
                <a:schemeClr val="tx1"/>
              </a:solidFill>
              <a:miter lim="800000"/>
              <a:headEnd/>
              <a:tailEnd type="triangle" w="med" len="med"/>
            </a:ln>
          </p:spPr>
        </p:cxnSp>
      </p:grpSp>
      <p:grpSp>
        <p:nvGrpSpPr>
          <p:cNvPr id="3" name="Group 9"/>
          <p:cNvGrpSpPr>
            <a:grpSpLocks/>
          </p:cNvGrpSpPr>
          <p:nvPr/>
        </p:nvGrpSpPr>
        <p:grpSpPr bwMode="auto">
          <a:xfrm>
            <a:off x="2174872" y="2214554"/>
            <a:ext cx="668338" cy="461963"/>
            <a:chOff x="1992" y="3162"/>
            <a:chExt cx="421" cy="291"/>
          </a:xfrm>
        </p:grpSpPr>
        <p:sp>
          <p:nvSpPr>
            <p:cNvPr id="56381" name="Text Box 10"/>
            <p:cNvSpPr txBox="1">
              <a:spLocks noChangeArrowheads="1"/>
            </p:cNvSpPr>
            <p:nvPr/>
          </p:nvSpPr>
          <p:spPr bwMode="auto">
            <a:xfrm>
              <a:off x="1992" y="3162"/>
              <a:ext cx="213" cy="291"/>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4</a:t>
              </a:r>
            </a:p>
          </p:txBody>
        </p:sp>
        <p:cxnSp>
          <p:nvCxnSpPr>
            <p:cNvPr id="56382" name="AutoShape 11"/>
            <p:cNvCxnSpPr>
              <a:cxnSpLocks noChangeShapeType="1"/>
              <a:stCxn id="56381" idx="3"/>
              <a:endCxn id="56379" idx="1"/>
            </p:cNvCxnSpPr>
            <p:nvPr/>
          </p:nvCxnSpPr>
          <p:spPr bwMode="auto">
            <a:xfrm>
              <a:off x="2205" y="3308"/>
              <a:ext cx="208" cy="1"/>
            </a:xfrm>
            <a:prstGeom prst="straightConnector1">
              <a:avLst/>
            </a:prstGeom>
            <a:noFill/>
            <a:ln w="9525">
              <a:solidFill>
                <a:schemeClr val="tx1"/>
              </a:solidFill>
              <a:miter lim="800000"/>
              <a:headEnd/>
              <a:tailEnd type="triangle" w="med" len="med"/>
            </a:ln>
          </p:spPr>
        </p:cxnSp>
      </p:grpSp>
      <p:grpSp>
        <p:nvGrpSpPr>
          <p:cNvPr id="4" name="Group 12"/>
          <p:cNvGrpSpPr>
            <a:grpSpLocks/>
          </p:cNvGrpSpPr>
          <p:nvPr/>
        </p:nvGrpSpPr>
        <p:grpSpPr bwMode="auto">
          <a:xfrm>
            <a:off x="2843210" y="2214554"/>
            <a:ext cx="609600" cy="461963"/>
            <a:chOff x="2413" y="3162"/>
            <a:chExt cx="384" cy="291"/>
          </a:xfrm>
        </p:grpSpPr>
        <p:sp>
          <p:nvSpPr>
            <p:cNvPr id="56379" name="Text Box 13"/>
            <p:cNvSpPr txBox="1">
              <a:spLocks noChangeArrowheads="1"/>
            </p:cNvSpPr>
            <p:nvPr/>
          </p:nvSpPr>
          <p:spPr bwMode="auto">
            <a:xfrm>
              <a:off x="2413" y="3162"/>
              <a:ext cx="213" cy="291"/>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8</a:t>
              </a:r>
            </a:p>
          </p:txBody>
        </p:sp>
        <p:cxnSp>
          <p:nvCxnSpPr>
            <p:cNvPr id="56380" name="AutoShape 14"/>
            <p:cNvCxnSpPr>
              <a:cxnSpLocks noChangeShapeType="1"/>
              <a:stCxn id="56379" idx="3"/>
              <a:endCxn id="56377" idx="1"/>
            </p:cNvCxnSpPr>
            <p:nvPr/>
          </p:nvCxnSpPr>
          <p:spPr bwMode="auto">
            <a:xfrm>
              <a:off x="2626" y="3308"/>
              <a:ext cx="171" cy="1"/>
            </a:xfrm>
            <a:prstGeom prst="straightConnector1">
              <a:avLst/>
            </a:prstGeom>
            <a:noFill/>
            <a:ln w="9525">
              <a:solidFill>
                <a:schemeClr val="tx1"/>
              </a:solidFill>
              <a:miter lim="800000"/>
              <a:headEnd/>
              <a:tailEnd type="triangle" w="med" len="med"/>
            </a:ln>
          </p:spPr>
        </p:cxnSp>
      </p:grpSp>
      <p:grpSp>
        <p:nvGrpSpPr>
          <p:cNvPr id="5" name="Group 15"/>
          <p:cNvGrpSpPr>
            <a:grpSpLocks/>
          </p:cNvGrpSpPr>
          <p:nvPr/>
        </p:nvGrpSpPr>
        <p:grpSpPr bwMode="auto">
          <a:xfrm>
            <a:off x="3452810" y="2214554"/>
            <a:ext cx="762000" cy="461963"/>
            <a:chOff x="2797" y="3162"/>
            <a:chExt cx="480" cy="291"/>
          </a:xfrm>
        </p:grpSpPr>
        <p:sp>
          <p:nvSpPr>
            <p:cNvPr id="56377" name="Text Box 16"/>
            <p:cNvSpPr txBox="1">
              <a:spLocks noChangeArrowheads="1"/>
            </p:cNvSpPr>
            <p:nvPr/>
          </p:nvSpPr>
          <p:spPr bwMode="auto">
            <a:xfrm>
              <a:off x="2797" y="3162"/>
              <a:ext cx="310" cy="291"/>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41</a:t>
              </a:r>
            </a:p>
          </p:txBody>
        </p:sp>
        <p:cxnSp>
          <p:nvCxnSpPr>
            <p:cNvPr id="56378" name="AutoShape 17"/>
            <p:cNvCxnSpPr>
              <a:cxnSpLocks noChangeShapeType="1"/>
              <a:stCxn id="56377" idx="3"/>
              <a:endCxn id="56375" idx="1"/>
            </p:cNvCxnSpPr>
            <p:nvPr/>
          </p:nvCxnSpPr>
          <p:spPr bwMode="auto">
            <a:xfrm>
              <a:off x="3107" y="3308"/>
              <a:ext cx="170" cy="1"/>
            </a:xfrm>
            <a:prstGeom prst="straightConnector1">
              <a:avLst/>
            </a:prstGeom>
            <a:noFill/>
            <a:ln w="9525">
              <a:solidFill>
                <a:schemeClr val="tx1"/>
              </a:solidFill>
              <a:miter lim="800000"/>
              <a:headEnd/>
              <a:tailEnd type="triangle" w="med" len="med"/>
            </a:ln>
          </p:spPr>
        </p:cxnSp>
      </p:grpSp>
      <p:grpSp>
        <p:nvGrpSpPr>
          <p:cNvPr id="6" name="Group 18"/>
          <p:cNvGrpSpPr>
            <a:grpSpLocks/>
          </p:cNvGrpSpPr>
          <p:nvPr/>
        </p:nvGrpSpPr>
        <p:grpSpPr bwMode="auto">
          <a:xfrm>
            <a:off x="4214810" y="2214554"/>
            <a:ext cx="838200" cy="461963"/>
            <a:chOff x="3277" y="3162"/>
            <a:chExt cx="528" cy="291"/>
          </a:xfrm>
        </p:grpSpPr>
        <p:sp>
          <p:nvSpPr>
            <p:cNvPr id="56375" name="Text Box 19"/>
            <p:cNvSpPr txBox="1">
              <a:spLocks noChangeArrowheads="1"/>
            </p:cNvSpPr>
            <p:nvPr/>
          </p:nvSpPr>
          <p:spPr bwMode="auto">
            <a:xfrm>
              <a:off x="3277" y="3162"/>
              <a:ext cx="310" cy="291"/>
            </a:xfrm>
            <a:prstGeom prst="rect">
              <a:avLst/>
            </a:prstGeom>
            <a:noFill/>
            <a:ln w="9525">
              <a:solidFill>
                <a:schemeClr val="tx1"/>
              </a:solidFill>
              <a:miter lim="800000"/>
              <a:headEnd/>
              <a:tailEnd/>
            </a:ln>
          </p:spPr>
          <p:txBody>
            <a:bodyPr wrap="none">
              <a:spAutoFit/>
            </a:bodyPr>
            <a:lstStyle/>
            <a:p>
              <a:r>
                <a:rPr lang="en-US" altLang="zh-CN" dirty="0">
                  <a:latin typeface="Times New Roman" pitchFamily="18" charset="0"/>
                </a:rPr>
                <a:t>48</a:t>
              </a:r>
            </a:p>
          </p:txBody>
        </p:sp>
        <p:cxnSp>
          <p:nvCxnSpPr>
            <p:cNvPr id="56376" name="AutoShape 20"/>
            <p:cNvCxnSpPr>
              <a:cxnSpLocks noChangeShapeType="1"/>
              <a:stCxn id="56375" idx="3"/>
              <a:endCxn id="56373" idx="1"/>
            </p:cNvCxnSpPr>
            <p:nvPr/>
          </p:nvCxnSpPr>
          <p:spPr bwMode="auto">
            <a:xfrm>
              <a:off x="3587" y="3308"/>
              <a:ext cx="218" cy="1"/>
            </a:xfrm>
            <a:prstGeom prst="straightConnector1">
              <a:avLst/>
            </a:prstGeom>
            <a:noFill/>
            <a:ln w="9525">
              <a:solidFill>
                <a:schemeClr val="tx1"/>
              </a:solidFill>
              <a:miter lim="800000"/>
              <a:headEnd/>
              <a:tailEnd type="triangle" w="med" len="med"/>
            </a:ln>
          </p:spPr>
        </p:cxnSp>
      </p:grpSp>
      <p:grpSp>
        <p:nvGrpSpPr>
          <p:cNvPr id="7" name="Group 21"/>
          <p:cNvGrpSpPr>
            <a:grpSpLocks/>
          </p:cNvGrpSpPr>
          <p:nvPr/>
        </p:nvGrpSpPr>
        <p:grpSpPr bwMode="auto">
          <a:xfrm>
            <a:off x="5053010" y="2214554"/>
            <a:ext cx="838200" cy="461963"/>
            <a:chOff x="3805" y="3162"/>
            <a:chExt cx="528" cy="291"/>
          </a:xfrm>
        </p:grpSpPr>
        <p:sp>
          <p:nvSpPr>
            <p:cNvPr id="56373" name="Text Box 22"/>
            <p:cNvSpPr txBox="1">
              <a:spLocks noChangeArrowheads="1"/>
            </p:cNvSpPr>
            <p:nvPr/>
          </p:nvSpPr>
          <p:spPr bwMode="auto">
            <a:xfrm>
              <a:off x="3805" y="3162"/>
              <a:ext cx="310" cy="291"/>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64</a:t>
              </a:r>
            </a:p>
          </p:txBody>
        </p:sp>
        <p:cxnSp>
          <p:nvCxnSpPr>
            <p:cNvPr id="56374" name="AutoShape 23"/>
            <p:cNvCxnSpPr>
              <a:cxnSpLocks noChangeShapeType="1"/>
              <a:stCxn id="56373" idx="3"/>
              <a:endCxn id="56323" idx="1"/>
            </p:cNvCxnSpPr>
            <p:nvPr/>
          </p:nvCxnSpPr>
          <p:spPr bwMode="auto">
            <a:xfrm>
              <a:off x="4115" y="3308"/>
              <a:ext cx="218" cy="1"/>
            </a:xfrm>
            <a:prstGeom prst="straightConnector1">
              <a:avLst/>
            </a:prstGeom>
            <a:noFill/>
            <a:ln w="9525">
              <a:solidFill>
                <a:schemeClr val="tx1"/>
              </a:solidFill>
              <a:miter lim="800000"/>
              <a:headEnd/>
              <a:tailEnd type="triangle" w="med" len="med"/>
            </a:ln>
          </p:spPr>
        </p:cxnSp>
      </p:grpSp>
      <p:grpSp>
        <p:nvGrpSpPr>
          <p:cNvPr id="8" name="Group 24"/>
          <p:cNvGrpSpPr>
            <a:grpSpLocks/>
          </p:cNvGrpSpPr>
          <p:nvPr/>
        </p:nvGrpSpPr>
        <p:grpSpPr bwMode="auto">
          <a:xfrm>
            <a:off x="1714498" y="2213875"/>
            <a:ext cx="4657726" cy="1588"/>
            <a:chOff x="1222" y="1817"/>
            <a:chExt cx="2934" cy="1"/>
          </a:xfrm>
        </p:grpSpPr>
        <p:cxnSp>
          <p:nvCxnSpPr>
            <p:cNvPr id="56371" name="AutoShape 25"/>
            <p:cNvCxnSpPr>
              <a:cxnSpLocks noChangeShapeType="1"/>
            </p:cNvCxnSpPr>
            <p:nvPr/>
          </p:nvCxnSpPr>
          <p:spPr bwMode="auto">
            <a:xfrm rot="5400000" flipH="1" flipV="1">
              <a:off x="1852" y="1187"/>
              <a:ext cx="1" cy="1262"/>
            </a:xfrm>
            <a:prstGeom prst="curvedConnector3">
              <a:avLst>
                <a:gd name="adj1" fmla="val 14395466"/>
              </a:avLst>
            </a:prstGeom>
            <a:noFill/>
            <a:ln w="9525">
              <a:solidFill>
                <a:schemeClr val="folHlink"/>
              </a:solidFill>
              <a:miter lim="800000"/>
              <a:headEnd/>
              <a:tailEnd type="triangle" w="med" len="med"/>
            </a:ln>
          </p:spPr>
        </p:cxnSp>
        <p:cxnSp>
          <p:nvCxnSpPr>
            <p:cNvPr id="56372" name="AutoShape 26"/>
            <p:cNvCxnSpPr>
              <a:cxnSpLocks noChangeShapeType="1"/>
            </p:cNvCxnSpPr>
            <p:nvPr/>
          </p:nvCxnSpPr>
          <p:spPr bwMode="auto">
            <a:xfrm rot="5400000" flipH="1" flipV="1">
              <a:off x="3363" y="1026"/>
              <a:ext cx="1" cy="1584"/>
            </a:xfrm>
            <a:prstGeom prst="curvedConnector3">
              <a:avLst>
                <a:gd name="adj1" fmla="val 14395466"/>
              </a:avLst>
            </a:prstGeom>
            <a:noFill/>
            <a:ln w="9525">
              <a:solidFill>
                <a:schemeClr val="folHlink"/>
              </a:solidFill>
              <a:miter lim="800000"/>
              <a:headEnd/>
              <a:tailEnd type="triangle" w="med" len="med"/>
            </a:ln>
          </p:spPr>
        </p:cxnSp>
      </p:grpSp>
      <p:sp>
        <p:nvSpPr>
          <p:cNvPr id="56331" name="Text Box 28"/>
          <p:cNvSpPr txBox="1">
            <a:spLocks noChangeArrowheads="1"/>
          </p:cNvSpPr>
          <p:nvPr/>
        </p:nvSpPr>
        <p:spPr bwMode="auto">
          <a:xfrm>
            <a:off x="6356350" y="3352800"/>
            <a:ext cx="492125" cy="461963"/>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31</a:t>
            </a:r>
          </a:p>
        </p:txBody>
      </p:sp>
      <p:grpSp>
        <p:nvGrpSpPr>
          <p:cNvPr id="9" name="Group 29"/>
          <p:cNvGrpSpPr>
            <a:grpSpLocks/>
          </p:cNvGrpSpPr>
          <p:nvPr/>
        </p:nvGrpSpPr>
        <p:grpSpPr bwMode="auto">
          <a:xfrm>
            <a:off x="1479550" y="3352800"/>
            <a:ext cx="647700" cy="461963"/>
            <a:chOff x="1597" y="3498"/>
            <a:chExt cx="408" cy="291"/>
          </a:xfrm>
        </p:grpSpPr>
        <p:sp>
          <p:nvSpPr>
            <p:cNvPr id="56369" name="Text Box 30"/>
            <p:cNvSpPr txBox="1">
              <a:spLocks noChangeArrowheads="1"/>
            </p:cNvSpPr>
            <p:nvPr/>
          </p:nvSpPr>
          <p:spPr bwMode="auto">
            <a:xfrm>
              <a:off x="1597" y="3498"/>
              <a:ext cx="213" cy="291"/>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1</a:t>
              </a:r>
            </a:p>
          </p:txBody>
        </p:sp>
        <p:cxnSp>
          <p:nvCxnSpPr>
            <p:cNvPr id="56370" name="AutoShape 31"/>
            <p:cNvCxnSpPr>
              <a:cxnSpLocks noChangeShapeType="1"/>
              <a:stCxn id="56369" idx="3"/>
              <a:endCxn id="56367" idx="1"/>
            </p:cNvCxnSpPr>
            <p:nvPr/>
          </p:nvCxnSpPr>
          <p:spPr bwMode="auto">
            <a:xfrm>
              <a:off x="1810" y="3643"/>
              <a:ext cx="195" cy="0"/>
            </a:xfrm>
            <a:prstGeom prst="straightConnector1">
              <a:avLst/>
            </a:prstGeom>
            <a:noFill/>
            <a:ln w="9525">
              <a:solidFill>
                <a:schemeClr val="tx1"/>
              </a:solidFill>
              <a:miter lim="800000"/>
              <a:headEnd/>
              <a:tailEnd type="triangle" w="med" len="med"/>
            </a:ln>
          </p:spPr>
        </p:cxnSp>
      </p:grpSp>
      <p:grpSp>
        <p:nvGrpSpPr>
          <p:cNvPr id="10" name="Group 32"/>
          <p:cNvGrpSpPr>
            <a:grpSpLocks/>
          </p:cNvGrpSpPr>
          <p:nvPr/>
        </p:nvGrpSpPr>
        <p:grpSpPr bwMode="auto">
          <a:xfrm>
            <a:off x="2127250" y="3352800"/>
            <a:ext cx="647700" cy="461963"/>
            <a:chOff x="2005" y="3498"/>
            <a:chExt cx="408" cy="291"/>
          </a:xfrm>
        </p:grpSpPr>
        <p:sp>
          <p:nvSpPr>
            <p:cNvPr id="56367" name="Text Box 33"/>
            <p:cNvSpPr txBox="1">
              <a:spLocks noChangeArrowheads="1"/>
            </p:cNvSpPr>
            <p:nvPr/>
          </p:nvSpPr>
          <p:spPr bwMode="auto">
            <a:xfrm>
              <a:off x="2005" y="3498"/>
              <a:ext cx="213" cy="291"/>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2</a:t>
              </a:r>
            </a:p>
          </p:txBody>
        </p:sp>
        <p:cxnSp>
          <p:nvCxnSpPr>
            <p:cNvPr id="56368" name="AutoShape 34"/>
            <p:cNvCxnSpPr>
              <a:cxnSpLocks noChangeShapeType="1"/>
              <a:stCxn id="56367" idx="3"/>
              <a:endCxn id="56365" idx="1"/>
            </p:cNvCxnSpPr>
            <p:nvPr/>
          </p:nvCxnSpPr>
          <p:spPr bwMode="auto">
            <a:xfrm>
              <a:off x="2218" y="3643"/>
              <a:ext cx="195" cy="0"/>
            </a:xfrm>
            <a:prstGeom prst="straightConnector1">
              <a:avLst/>
            </a:prstGeom>
            <a:noFill/>
            <a:ln w="9525">
              <a:solidFill>
                <a:schemeClr val="tx1"/>
              </a:solidFill>
              <a:miter lim="800000"/>
              <a:headEnd/>
              <a:tailEnd type="triangle" w="med" len="med"/>
            </a:ln>
          </p:spPr>
        </p:cxnSp>
      </p:grpSp>
      <p:grpSp>
        <p:nvGrpSpPr>
          <p:cNvPr id="11" name="Group 35"/>
          <p:cNvGrpSpPr>
            <a:grpSpLocks/>
          </p:cNvGrpSpPr>
          <p:nvPr/>
        </p:nvGrpSpPr>
        <p:grpSpPr bwMode="auto">
          <a:xfrm>
            <a:off x="2774950" y="3352800"/>
            <a:ext cx="630238" cy="461963"/>
            <a:chOff x="2413" y="3498"/>
            <a:chExt cx="397" cy="291"/>
          </a:xfrm>
        </p:grpSpPr>
        <p:sp>
          <p:nvSpPr>
            <p:cNvPr id="56365" name="Text Box 36"/>
            <p:cNvSpPr txBox="1">
              <a:spLocks noChangeArrowheads="1"/>
            </p:cNvSpPr>
            <p:nvPr/>
          </p:nvSpPr>
          <p:spPr bwMode="auto">
            <a:xfrm>
              <a:off x="2413" y="3498"/>
              <a:ext cx="213" cy="291"/>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3</a:t>
              </a:r>
            </a:p>
          </p:txBody>
        </p:sp>
        <p:cxnSp>
          <p:nvCxnSpPr>
            <p:cNvPr id="56366" name="AutoShape 37"/>
            <p:cNvCxnSpPr>
              <a:cxnSpLocks noChangeShapeType="1"/>
              <a:stCxn id="56365" idx="3"/>
              <a:endCxn id="56363" idx="1"/>
            </p:cNvCxnSpPr>
            <p:nvPr/>
          </p:nvCxnSpPr>
          <p:spPr bwMode="auto">
            <a:xfrm>
              <a:off x="2626" y="3643"/>
              <a:ext cx="184" cy="0"/>
            </a:xfrm>
            <a:prstGeom prst="straightConnector1">
              <a:avLst/>
            </a:prstGeom>
            <a:noFill/>
            <a:ln w="9525">
              <a:solidFill>
                <a:schemeClr val="tx1"/>
              </a:solidFill>
              <a:miter lim="800000"/>
              <a:headEnd/>
              <a:tailEnd type="triangle" w="med" len="med"/>
            </a:ln>
          </p:spPr>
        </p:cxnSp>
      </p:grpSp>
      <p:grpSp>
        <p:nvGrpSpPr>
          <p:cNvPr id="12" name="Group 38"/>
          <p:cNvGrpSpPr>
            <a:grpSpLocks/>
          </p:cNvGrpSpPr>
          <p:nvPr/>
        </p:nvGrpSpPr>
        <p:grpSpPr bwMode="auto">
          <a:xfrm>
            <a:off x="3405188" y="3352800"/>
            <a:ext cx="606425" cy="461963"/>
            <a:chOff x="2810" y="3498"/>
            <a:chExt cx="382" cy="291"/>
          </a:xfrm>
        </p:grpSpPr>
        <p:sp>
          <p:nvSpPr>
            <p:cNvPr id="56363" name="Text Box 39"/>
            <p:cNvSpPr txBox="1">
              <a:spLocks noChangeArrowheads="1"/>
            </p:cNvSpPr>
            <p:nvPr/>
          </p:nvSpPr>
          <p:spPr bwMode="auto">
            <a:xfrm>
              <a:off x="2810" y="3498"/>
              <a:ext cx="213" cy="291"/>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8</a:t>
              </a:r>
            </a:p>
          </p:txBody>
        </p:sp>
        <p:cxnSp>
          <p:nvCxnSpPr>
            <p:cNvPr id="56364" name="AutoShape 40"/>
            <p:cNvCxnSpPr>
              <a:cxnSpLocks noChangeShapeType="1"/>
              <a:stCxn id="56363" idx="3"/>
              <a:endCxn id="56361" idx="1"/>
            </p:cNvCxnSpPr>
            <p:nvPr/>
          </p:nvCxnSpPr>
          <p:spPr bwMode="auto">
            <a:xfrm>
              <a:off x="3023" y="3643"/>
              <a:ext cx="169" cy="0"/>
            </a:xfrm>
            <a:prstGeom prst="straightConnector1">
              <a:avLst/>
            </a:prstGeom>
            <a:noFill/>
            <a:ln w="9525">
              <a:solidFill>
                <a:schemeClr val="tx1"/>
              </a:solidFill>
              <a:miter lim="800000"/>
              <a:headEnd/>
              <a:tailEnd type="triangle" w="med" len="med"/>
            </a:ln>
          </p:spPr>
        </p:cxnSp>
      </p:grpSp>
      <p:grpSp>
        <p:nvGrpSpPr>
          <p:cNvPr id="13" name="Group 41"/>
          <p:cNvGrpSpPr>
            <a:grpSpLocks/>
          </p:cNvGrpSpPr>
          <p:nvPr/>
        </p:nvGrpSpPr>
        <p:grpSpPr bwMode="auto">
          <a:xfrm>
            <a:off x="4011613" y="3352800"/>
            <a:ext cx="820737" cy="461963"/>
            <a:chOff x="3192" y="3498"/>
            <a:chExt cx="517" cy="291"/>
          </a:xfrm>
        </p:grpSpPr>
        <p:sp>
          <p:nvSpPr>
            <p:cNvPr id="56361" name="Text Box 42"/>
            <p:cNvSpPr txBox="1">
              <a:spLocks noChangeArrowheads="1"/>
            </p:cNvSpPr>
            <p:nvPr/>
          </p:nvSpPr>
          <p:spPr bwMode="auto">
            <a:xfrm>
              <a:off x="3192" y="3498"/>
              <a:ext cx="303" cy="291"/>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11</a:t>
              </a:r>
            </a:p>
          </p:txBody>
        </p:sp>
        <p:cxnSp>
          <p:nvCxnSpPr>
            <p:cNvPr id="56362" name="AutoShape 43"/>
            <p:cNvCxnSpPr>
              <a:cxnSpLocks noChangeShapeType="1"/>
              <a:stCxn id="56361" idx="3"/>
              <a:endCxn id="56359" idx="1"/>
            </p:cNvCxnSpPr>
            <p:nvPr/>
          </p:nvCxnSpPr>
          <p:spPr bwMode="auto">
            <a:xfrm>
              <a:off x="3495" y="3643"/>
              <a:ext cx="214" cy="2"/>
            </a:xfrm>
            <a:prstGeom prst="straightConnector1">
              <a:avLst/>
            </a:prstGeom>
            <a:noFill/>
            <a:ln w="9525">
              <a:solidFill>
                <a:schemeClr val="tx1"/>
              </a:solidFill>
              <a:miter lim="800000"/>
              <a:headEnd/>
              <a:tailEnd type="triangle" w="med" len="med"/>
            </a:ln>
          </p:spPr>
        </p:cxnSp>
      </p:grpSp>
      <p:grpSp>
        <p:nvGrpSpPr>
          <p:cNvPr id="14" name="Group 44"/>
          <p:cNvGrpSpPr>
            <a:grpSpLocks/>
          </p:cNvGrpSpPr>
          <p:nvPr/>
        </p:nvGrpSpPr>
        <p:grpSpPr bwMode="auto">
          <a:xfrm>
            <a:off x="4832350" y="3352800"/>
            <a:ext cx="762000" cy="466725"/>
            <a:chOff x="3565" y="2496"/>
            <a:chExt cx="480" cy="294"/>
          </a:xfrm>
        </p:grpSpPr>
        <p:sp>
          <p:nvSpPr>
            <p:cNvPr id="56359" name="Text Box 45"/>
            <p:cNvSpPr txBox="1">
              <a:spLocks noChangeArrowheads="1"/>
            </p:cNvSpPr>
            <p:nvPr/>
          </p:nvSpPr>
          <p:spPr bwMode="auto">
            <a:xfrm>
              <a:off x="3565" y="2496"/>
              <a:ext cx="371" cy="294"/>
            </a:xfrm>
            <a:prstGeom prst="rect">
              <a:avLst/>
            </a:prstGeom>
            <a:noFill/>
            <a:ln w="9525">
              <a:solidFill>
                <a:schemeClr val="tx1"/>
              </a:solidFill>
              <a:miter lim="800000"/>
              <a:headEnd/>
              <a:tailEnd/>
            </a:ln>
          </p:spPr>
          <p:txBody>
            <a:bodyPr>
              <a:spAutoFit/>
            </a:bodyPr>
            <a:lstStyle/>
            <a:p>
              <a:r>
                <a:rPr lang="en-US" altLang="zh-CN">
                  <a:latin typeface="Times New Roman" pitchFamily="18" charset="0"/>
                </a:rPr>
                <a:t>17</a:t>
              </a:r>
            </a:p>
          </p:txBody>
        </p:sp>
        <p:cxnSp>
          <p:nvCxnSpPr>
            <p:cNvPr id="56360" name="AutoShape 46"/>
            <p:cNvCxnSpPr>
              <a:cxnSpLocks noChangeShapeType="1"/>
              <a:stCxn id="56359" idx="3"/>
              <a:endCxn id="56357" idx="1"/>
            </p:cNvCxnSpPr>
            <p:nvPr/>
          </p:nvCxnSpPr>
          <p:spPr bwMode="auto">
            <a:xfrm flipV="1">
              <a:off x="3936" y="2641"/>
              <a:ext cx="109" cy="2"/>
            </a:xfrm>
            <a:prstGeom prst="straightConnector1">
              <a:avLst/>
            </a:prstGeom>
            <a:noFill/>
            <a:ln w="9525">
              <a:solidFill>
                <a:schemeClr val="tx1"/>
              </a:solidFill>
              <a:miter lim="800000"/>
              <a:headEnd/>
              <a:tailEnd type="triangle" w="med" len="med"/>
            </a:ln>
          </p:spPr>
        </p:cxnSp>
      </p:grpSp>
      <p:grpSp>
        <p:nvGrpSpPr>
          <p:cNvPr id="15" name="Group 47"/>
          <p:cNvGrpSpPr>
            <a:grpSpLocks/>
          </p:cNvGrpSpPr>
          <p:nvPr/>
        </p:nvGrpSpPr>
        <p:grpSpPr bwMode="auto">
          <a:xfrm>
            <a:off x="5594350" y="3352800"/>
            <a:ext cx="762000" cy="461963"/>
            <a:chOff x="4045" y="3498"/>
            <a:chExt cx="480" cy="291"/>
          </a:xfrm>
        </p:grpSpPr>
        <p:sp>
          <p:nvSpPr>
            <p:cNvPr id="56357" name="Text Box 48"/>
            <p:cNvSpPr txBox="1">
              <a:spLocks noChangeArrowheads="1"/>
            </p:cNvSpPr>
            <p:nvPr/>
          </p:nvSpPr>
          <p:spPr bwMode="auto">
            <a:xfrm>
              <a:off x="4045" y="3498"/>
              <a:ext cx="310" cy="291"/>
            </a:xfrm>
            <a:prstGeom prst="rect">
              <a:avLst/>
            </a:prstGeom>
            <a:noFill/>
            <a:ln w="9525">
              <a:solidFill>
                <a:schemeClr val="tx1"/>
              </a:solidFill>
              <a:miter lim="800000"/>
              <a:headEnd/>
              <a:tailEnd/>
            </a:ln>
          </p:spPr>
          <p:txBody>
            <a:bodyPr wrap="none">
              <a:spAutoFit/>
            </a:bodyPr>
            <a:lstStyle/>
            <a:p>
              <a:r>
                <a:rPr lang="en-US" altLang="zh-CN">
                  <a:latin typeface="Times New Roman" pitchFamily="18" charset="0"/>
                </a:rPr>
                <a:t>21</a:t>
              </a:r>
            </a:p>
          </p:txBody>
        </p:sp>
        <p:cxnSp>
          <p:nvCxnSpPr>
            <p:cNvPr id="56358" name="AutoShape 49"/>
            <p:cNvCxnSpPr>
              <a:cxnSpLocks noChangeShapeType="1"/>
              <a:stCxn id="56357" idx="3"/>
              <a:endCxn id="56331" idx="1"/>
            </p:cNvCxnSpPr>
            <p:nvPr/>
          </p:nvCxnSpPr>
          <p:spPr bwMode="auto">
            <a:xfrm>
              <a:off x="4355" y="3643"/>
              <a:ext cx="170" cy="0"/>
            </a:xfrm>
            <a:prstGeom prst="straightConnector1">
              <a:avLst/>
            </a:prstGeom>
            <a:noFill/>
            <a:ln w="9525">
              <a:solidFill>
                <a:schemeClr val="tx1"/>
              </a:solidFill>
              <a:miter lim="800000"/>
              <a:headEnd/>
              <a:tailEnd type="triangle" w="med" len="med"/>
            </a:ln>
          </p:spPr>
        </p:cxnSp>
      </p:grpSp>
      <p:grpSp>
        <p:nvGrpSpPr>
          <p:cNvPr id="16" name="Group 50"/>
          <p:cNvGrpSpPr>
            <a:grpSpLocks/>
          </p:cNvGrpSpPr>
          <p:nvPr/>
        </p:nvGrpSpPr>
        <p:grpSpPr bwMode="auto">
          <a:xfrm>
            <a:off x="1655763" y="3346450"/>
            <a:ext cx="4953000" cy="14288"/>
            <a:chOff x="1043" y="1964"/>
            <a:chExt cx="3120" cy="9"/>
          </a:xfrm>
        </p:grpSpPr>
        <p:cxnSp>
          <p:nvCxnSpPr>
            <p:cNvPr id="56355" name="AutoShape 51"/>
            <p:cNvCxnSpPr>
              <a:cxnSpLocks noChangeShapeType="1"/>
              <a:stCxn id="56369" idx="0"/>
              <a:endCxn id="56361" idx="0"/>
            </p:cNvCxnSpPr>
            <p:nvPr/>
          </p:nvCxnSpPr>
          <p:spPr bwMode="auto">
            <a:xfrm rot="5400000" flipH="1" flipV="1">
              <a:off x="1859" y="1148"/>
              <a:ext cx="8" cy="1640"/>
            </a:xfrm>
            <a:prstGeom prst="curvedConnector3">
              <a:avLst>
                <a:gd name="adj1" fmla="val 1800000"/>
              </a:avLst>
            </a:prstGeom>
            <a:noFill/>
            <a:ln w="9525">
              <a:solidFill>
                <a:schemeClr val="folHlink"/>
              </a:solidFill>
              <a:miter lim="800000"/>
              <a:headEnd/>
              <a:tailEnd type="triangle" w="med" len="med"/>
            </a:ln>
          </p:spPr>
        </p:cxnSp>
        <p:cxnSp>
          <p:nvCxnSpPr>
            <p:cNvPr id="56356" name="AutoShape 52"/>
            <p:cNvCxnSpPr>
              <a:cxnSpLocks noChangeShapeType="1"/>
              <a:stCxn id="56361" idx="0"/>
              <a:endCxn id="56331" idx="0"/>
            </p:cNvCxnSpPr>
            <p:nvPr/>
          </p:nvCxnSpPr>
          <p:spPr bwMode="auto">
            <a:xfrm rot="5400000" flipH="1" flipV="1">
              <a:off x="3419" y="1228"/>
              <a:ext cx="8" cy="1481"/>
            </a:xfrm>
            <a:prstGeom prst="curvedConnector3">
              <a:avLst>
                <a:gd name="adj1" fmla="val 1800000"/>
              </a:avLst>
            </a:prstGeom>
            <a:noFill/>
            <a:ln w="9525">
              <a:solidFill>
                <a:schemeClr val="folHlink"/>
              </a:solidFill>
              <a:miter lim="800000"/>
              <a:headEnd/>
              <a:tailEnd type="triangle" w="med" len="med"/>
            </a:ln>
          </p:spPr>
        </p:cxnSp>
      </p:grpSp>
      <p:sp>
        <p:nvSpPr>
          <p:cNvPr id="56340" name="Text Box 53"/>
          <p:cNvSpPr txBox="1">
            <a:spLocks noChangeArrowheads="1"/>
          </p:cNvSpPr>
          <p:nvPr/>
        </p:nvSpPr>
        <p:spPr bwMode="auto">
          <a:xfrm>
            <a:off x="4251325" y="2981325"/>
            <a:ext cx="441325" cy="400050"/>
          </a:xfrm>
          <a:prstGeom prst="rect">
            <a:avLst/>
          </a:prstGeom>
          <a:noFill/>
          <a:ln w="9525">
            <a:noFill/>
            <a:miter lim="800000"/>
            <a:headEnd/>
            <a:tailEnd/>
          </a:ln>
        </p:spPr>
        <p:txBody>
          <a:bodyPr wrap="none">
            <a:spAutoFit/>
          </a:bodyPr>
          <a:lstStyle/>
          <a:p>
            <a:r>
              <a:rPr lang="en-US" altLang="zh-CN" sz="2000">
                <a:solidFill>
                  <a:schemeClr val="hlink"/>
                </a:solidFill>
                <a:latin typeface="Times New Roman" pitchFamily="18" charset="0"/>
              </a:rPr>
              <a:t>31</a:t>
            </a:r>
          </a:p>
        </p:txBody>
      </p:sp>
      <p:sp>
        <p:nvSpPr>
          <p:cNvPr id="56341" name="Text Box 54"/>
          <p:cNvSpPr txBox="1">
            <a:spLocks noChangeArrowheads="1"/>
          </p:cNvSpPr>
          <p:nvPr/>
        </p:nvSpPr>
        <p:spPr bwMode="auto">
          <a:xfrm>
            <a:off x="1628775" y="3032125"/>
            <a:ext cx="431800" cy="400050"/>
          </a:xfrm>
          <a:prstGeom prst="rect">
            <a:avLst/>
          </a:prstGeom>
          <a:noFill/>
          <a:ln w="9525">
            <a:noFill/>
            <a:miter lim="800000"/>
            <a:headEnd/>
            <a:tailEnd/>
          </a:ln>
        </p:spPr>
        <p:txBody>
          <a:bodyPr wrap="none">
            <a:spAutoFit/>
          </a:bodyPr>
          <a:lstStyle/>
          <a:p>
            <a:r>
              <a:rPr lang="en-US" altLang="zh-CN" sz="2000">
                <a:solidFill>
                  <a:schemeClr val="hlink"/>
                </a:solidFill>
                <a:latin typeface="Times New Roman" pitchFamily="18" charset="0"/>
              </a:rPr>
              <a:t>11</a:t>
            </a:r>
          </a:p>
        </p:txBody>
      </p:sp>
      <p:sp>
        <p:nvSpPr>
          <p:cNvPr id="56342" name="Text Box 55"/>
          <p:cNvSpPr txBox="1">
            <a:spLocks noChangeArrowheads="1"/>
          </p:cNvSpPr>
          <p:nvPr/>
        </p:nvSpPr>
        <p:spPr bwMode="auto">
          <a:xfrm>
            <a:off x="1785918" y="1785926"/>
            <a:ext cx="657209" cy="400050"/>
          </a:xfrm>
          <a:prstGeom prst="rect">
            <a:avLst/>
          </a:prstGeom>
          <a:noFill/>
          <a:ln w="9525">
            <a:noFill/>
            <a:miter lim="800000"/>
            <a:headEnd/>
            <a:tailEnd/>
          </a:ln>
        </p:spPr>
        <p:txBody>
          <a:bodyPr wrap="square">
            <a:spAutoFit/>
          </a:bodyPr>
          <a:lstStyle/>
          <a:p>
            <a:r>
              <a:rPr lang="en-US" altLang="zh-CN" sz="2000" dirty="0">
                <a:solidFill>
                  <a:schemeClr val="hlink"/>
                </a:solidFill>
                <a:latin typeface="Times New Roman" pitchFamily="18" charset="0"/>
              </a:rPr>
              <a:t>41</a:t>
            </a:r>
          </a:p>
        </p:txBody>
      </p:sp>
      <p:sp>
        <p:nvSpPr>
          <p:cNvPr id="56343" name="Text Box 56"/>
          <p:cNvSpPr txBox="1">
            <a:spLocks noChangeArrowheads="1"/>
          </p:cNvSpPr>
          <p:nvPr/>
        </p:nvSpPr>
        <p:spPr bwMode="auto">
          <a:xfrm>
            <a:off x="4000496" y="1785926"/>
            <a:ext cx="569913" cy="400050"/>
          </a:xfrm>
          <a:prstGeom prst="rect">
            <a:avLst/>
          </a:prstGeom>
          <a:noFill/>
          <a:ln w="9525">
            <a:noFill/>
            <a:miter lim="800000"/>
            <a:headEnd/>
            <a:tailEnd/>
          </a:ln>
        </p:spPr>
        <p:txBody>
          <a:bodyPr wrap="none">
            <a:spAutoFit/>
          </a:bodyPr>
          <a:lstStyle/>
          <a:p>
            <a:r>
              <a:rPr lang="en-US" altLang="zh-CN" sz="2000" dirty="0">
                <a:solidFill>
                  <a:schemeClr val="hlink"/>
                </a:solidFill>
                <a:latin typeface="Times New Roman" pitchFamily="18" charset="0"/>
              </a:rPr>
              <a:t>128</a:t>
            </a:r>
          </a:p>
        </p:txBody>
      </p:sp>
      <p:sp>
        <p:nvSpPr>
          <p:cNvPr id="56344" name="Rectangle 57"/>
          <p:cNvSpPr>
            <a:spLocks noChangeArrowheads="1"/>
          </p:cNvSpPr>
          <p:nvPr/>
        </p:nvSpPr>
        <p:spPr bwMode="auto">
          <a:xfrm>
            <a:off x="3429000" y="3352800"/>
            <a:ext cx="381000" cy="457200"/>
          </a:xfrm>
          <a:prstGeom prst="rect">
            <a:avLst/>
          </a:prstGeom>
          <a:solidFill>
            <a:schemeClr val="accent1">
              <a:alpha val="50195"/>
            </a:schemeClr>
          </a:solidFill>
          <a:ln w="9525">
            <a:solidFill>
              <a:schemeClr val="tx1"/>
            </a:solidFill>
            <a:miter lim="800000"/>
            <a:headEnd/>
            <a:tailEnd/>
          </a:ln>
        </p:spPr>
        <p:txBody>
          <a:bodyPr anchor="ctr">
            <a:spAutoFit/>
          </a:bodyPr>
          <a:lstStyle/>
          <a:p>
            <a:endParaRPr lang="zh-CN" altLang="en-US">
              <a:latin typeface="Times New Roman" pitchFamily="18" charset="0"/>
            </a:endParaRPr>
          </a:p>
        </p:txBody>
      </p:sp>
      <p:sp>
        <p:nvSpPr>
          <p:cNvPr id="56345" name="Rectangle 59"/>
          <p:cNvSpPr>
            <a:spLocks noChangeArrowheads="1"/>
          </p:cNvSpPr>
          <p:nvPr/>
        </p:nvSpPr>
        <p:spPr bwMode="auto">
          <a:xfrm>
            <a:off x="2857488" y="2214554"/>
            <a:ext cx="184150" cy="460375"/>
          </a:xfrm>
          <a:prstGeom prst="rect">
            <a:avLst/>
          </a:prstGeom>
          <a:solidFill>
            <a:schemeClr val="accent1">
              <a:alpha val="50195"/>
            </a:schemeClr>
          </a:solidFill>
          <a:ln w="9525">
            <a:solidFill>
              <a:schemeClr val="tx1"/>
            </a:solidFill>
            <a:miter lim="800000"/>
            <a:headEnd/>
            <a:tailEnd/>
          </a:ln>
        </p:spPr>
        <p:txBody>
          <a:bodyPr wrap="none" anchor="ctr">
            <a:spAutoFit/>
          </a:bodyPr>
          <a:lstStyle/>
          <a:p>
            <a:endParaRPr lang="zh-CN" altLang="en-US">
              <a:latin typeface="Times New Roman" pitchFamily="18" charset="0"/>
            </a:endParaRPr>
          </a:p>
        </p:txBody>
      </p:sp>
      <p:sp>
        <p:nvSpPr>
          <p:cNvPr id="56346" name="Text Box 60"/>
          <p:cNvSpPr txBox="1">
            <a:spLocks noChangeArrowheads="1"/>
          </p:cNvSpPr>
          <p:nvPr/>
        </p:nvSpPr>
        <p:spPr bwMode="auto">
          <a:xfrm>
            <a:off x="697208" y="4124960"/>
            <a:ext cx="8001056" cy="1569660"/>
          </a:xfrm>
          <a:prstGeom prst="rect">
            <a:avLst/>
          </a:prstGeom>
          <a:noFill/>
          <a:ln w="9525">
            <a:noFill/>
            <a:miter lim="800000"/>
            <a:headEnd/>
            <a:tailEnd/>
          </a:ln>
        </p:spPr>
        <p:txBody>
          <a:bodyPr wrap="square">
            <a:spAutoFit/>
          </a:bodyPr>
          <a:lstStyle/>
          <a:p>
            <a:pPr lvl="0" algn="l">
              <a:spcBef>
                <a:spcPts val="600"/>
              </a:spcBef>
              <a:buClr>
                <a:srgbClr val="C00000"/>
              </a:buClr>
              <a:buSzPct val="100000"/>
              <a:buFont typeface="Wingdings" pitchFamily="2" charset="2"/>
              <a:buChar char="p"/>
            </a:pPr>
            <a:r>
              <a:rPr lang="zh-CN" altLang="en-US" sz="2400" b="1" dirty="0" smtClean="0">
                <a:latin typeface="Times New Roman" pitchFamily="18" charset="0"/>
              </a:rPr>
              <a:t>  </a:t>
            </a:r>
            <a:r>
              <a:rPr lang="zh-CN" altLang="en-US" sz="2000" b="1" dirty="0" smtClean="0">
                <a:latin typeface="Times New Roman" pitchFamily="18" charset="0"/>
              </a:rPr>
              <a:t>假定</a:t>
            </a:r>
            <a:r>
              <a:rPr lang="zh-CN" altLang="en-US" sz="2000" b="1" dirty="0">
                <a:latin typeface="Times New Roman" pitchFamily="18" charset="0"/>
              </a:rPr>
              <a:t>匹配到上下的指针都指向</a:t>
            </a:r>
            <a:r>
              <a:rPr lang="en-US" altLang="zh-CN" sz="2000" b="1" dirty="0">
                <a:latin typeface="Times New Roman" pitchFamily="18" charset="0"/>
              </a:rPr>
              <a:t>8</a:t>
            </a:r>
            <a:r>
              <a:rPr lang="zh-CN" altLang="en-US" sz="2000" b="1" dirty="0">
                <a:latin typeface="Times New Roman" pitchFamily="18" charset="0"/>
              </a:rPr>
              <a:t>，接下来两个指针都向下移动一</a:t>
            </a:r>
            <a:r>
              <a:rPr lang="zh-CN" altLang="en-US" sz="2000" b="1" dirty="0" smtClean="0">
                <a:latin typeface="Times New Roman" pitchFamily="18" charset="0"/>
              </a:rPr>
              <a:t>位</a:t>
            </a:r>
            <a:endParaRPr lang="en-US" altLang="zh-CN" sz="2200" b="1" dirty="0" smtClean="0">
              <a:latin typeface="Times New Roman" pitchFamily="18" charset="0"/>
            </a:endParaRPr>
          </a:p>
          <a:p>
            <a:pPr algn="l">
              <a:spcBef>
                <a:spcPts val="1200"/>
              </a:spcBef>
              <a:buClr>
                <a:srgbClr val="C00000"/>
              </a:buClr>
              <a:buFont typeface="Wingdings" pitchFamily="2" charset="2"/>
              <a:buChar char="p"/>
            </a:pPr>
            <a:r>
              <a:rPr lang="zh-CN" altLang="en-US" sz="2200" b="1" dirty="0" smtClean="0">
                <a:latin typeface="Times New Roman" pitchFamily="18" charset="0"/>
              </a:rPr>
              <a:t>  </a:t>
            </a:r>
            <a:r>
              <a:rPr lang="zh-CN" altLang="en-US" sz="2000" b="1" dirty="0" smtClean="0">
                <a:latin typeface="Times New Roman" pitchFamily="18" charset="0"/>
              </a:rPr>
              <a:t>比较</a:t>
            </a:r>
            <a:r>
              <a:rPr lang="en-US" altLang="zh-CN" sz="2000" b="1" dirty="0" smtClean="0">
                <a:latin typeface="Times New Roman" pitchFamily="18" charset="0"/>
              </a:rPr>
              <a:t>41</a:t>
            </a:r>
            <a:r>
              <a:rPr lang="zh-CN" altLang="en-US" sz="2000" b="1" dirty="0" smtClean="0">
                <a:latin typeface="Times New Roman" pitchFamily="18" charset="0"/>
              </a:rPr>
              <a:t>和</a:t>
            </a:r>
            <a:r>
              <a:rPr lang="en-US" altLang="zh-CN" sz="2000" b="1" dirty="0" smtClean="0">
                <a:latin typeface="Times New Roman" pitchFamily="18" charset="0"/>
              </a:rPr>
              <a:t>11</a:t>
            </a:r>
            <a:r>
              <a:rPr lang="zh-CN" altLang="en-US" sz="2000" b="1" dirty="0" smtClean="0">
                <a:latin typeface="Times New Roman" pitchFamily="18" charset="0"/>
              </a:rPr>
              <a:t>，这里</a:t>
            </a:r>
            <a:r>
              <a:rPr lang="en-US" altLang="zh-CN" sz="2000" b="1" dirty="0" smtClean="0">
                <a:latin typeface="Times New Roman" pitchFamily="18" charset="0"/>
              </a:rPr>
              <a:t>11</a:t>
            </a:r>
            <a:r>
              <a:rPr lang="zh-CN" altLang="en-US" sz="2000" b="1" dirty="0" smtClean="0">
                <a:latin typeface="Times New Roman" pitchFamily="18" charset="0"/>
              </a:rPr>
              <a:t>小且有跳表指针（指向</a:t>
            </a:r>
            <a:r>
              <a:rPr lang="en-US" altLang="zh-CN" sz="2000" b="1" dirty="0" smtClean="0">
                <a:latin typeface="Times New Roman" pitchFamily="18" charset="0"/>
              </a:rPr>
              <a:t>31</a:t>
            </a:r>
            <a:r>
              <a:rPr lang="zh-CN" altLang="en-US" sz="2000" b="1" dirty="0" smtClean="0">
                <a:latin typeface="Times New Roman" pitchFamily="18" charset="0"/>
              </a:rPr>
              <a:t>），则直接比较</a:t>
            </a:r>
            <a:r>
              <a:rPr lang="en-US" altLang="zh-CN" sz="2000" b="1" dirty="0" smtClean="0">
                <a:latin typeface="Times New Roman" pitchFamily="18" charset="0"/>
              </a:rPr>
              <a:t>41</a:t>
            </a:r>
            <a:r>
              <a:rPr lang="zh-CN" altLang="en-US" sz="2000" b="1" dirty="0" smtClean="0">
                <a:latin typeface="Times New Roman" pitchFamily="18" charset="0"/>
              </a:rPr>
              <a:t>和</a:t>
            </a:r>
            <a:r>
              <a:rPr lang="en-US" altLang="zh-CN" sz="2000" b="1" dirty="0" smtClean="0">
                <a:latin typeface="Times New Roman" pitchFamily="18" charset="0"/>
              </a:rPr>
              <a:t>31</a:t>
            </a:r>
            <a:r>
              <a:rPr lang="zh-CN" altLang="en-US" sz="2000" b="1" dirty="0" smtClean="0">
                <a:latin typeface="Times New Roman" pitchFamily="18" charset="0"/>
              </a:rPr>
              <a:t>，由于</a:t>
            </a:r>
            <a:r>
              <a:rPr lang="en-US" altLang="zh-CN" sz="2000" b="1" dirty="0" smtClean="0">
                <a:latin typeface="Times New Roman" pitchFamily="18" charset="0"/>
              </a:rPr>
              <a:t>31</a:t>
            </a:r>
            <a:r>
              <a:rPr lang="zh-CN" altLang="en-US" sz="2000" b="1" dirty="0" smtClean="0">
                <a:latin typeface="Times New Roman" pitchFamily="18" charset="0"/>
              </a:rPr>
              <a:t>仍然比</a:t>
            </a:r>
            <a:r>
              <a:rPr lang="en-US" altLang="zh-CN" sz="2000" b="1" dirty="0" smtClean="0">
                <a:latin typeface="Times New Roman" pitchFamily="18" charset="0"/>
              </a:rPr>
              <a:t>41</a:t>
            </a:r>
            <a:r>
              <a:rPr lang="zh-CN" altLang="en-US" sz="2000" b="1" dirty="0" smtClean="0">
                <a:latin typeface="Times New Roman" pitchFamily="18" charset="0"/>
              </a:rPr>
              <a:t>小，于是下指针直接指向</a:t>
            </a:r>
            <a:r>
              <a:rPr lang="en-US" altLang="zh-CN" sz="2000" b="1" dirty="0" smtClean="0">
                <a:latin typeface="Times New Roman" pitchFamily="18" charset="0"/>
              </a:rPr>
              <a:t>31</a:t>
            </a:r>
            <a:r>
              <a:rPr lang="zh-CN" altLang="en-US" sz="2000" b="1" dirty="0" smtClean="0">
                <a:latin typeface="Times New Roman" pitchFamily="18" charset="0"/>
              </a:rPr>
              <a:t>，这样就跳过了</a:t>
            </a:r>
            <a:r>
              <a:rPr lang="en-US" altLang="zh-CN" sz="2000" b="1" dirty="0" smtClean="0">
                <a:latin typeface="Times New Roman" pitchFamily="18" charset="0"/>
              </a:rPr>
              <a:t>12</a:t>
            </a:r>
            <a:r>
              <a:rPr lang="zh-CN" altLang="en-US" sz="2000" b="1" dirty="0" smtClean="0">
                <a:latin typeface="Times New Roman" pitchFamily="18" charset="0"/>
              </a:rPr>
              <a:t>、</a:t>
            </a:r>
            <a:r>
              <a:rPr lang="en-US" altLang="zh-CN" sz="2000" b="1" dirty="0" smtClean="0">
                <a:latin typeface="Times New Roman" pitchFamily="18" charset="0"/>
              </a:rPr>
              <a:t>21</a:t>
            </a:r>
            <a:r>
              <a:rPr lang="zh-CN" altLang="en-US" sz="2000" b="1" dirty="0" smtClean="0">
                <a:latin typeface="Times New Roman" pitchFamily="18" charset="0"/>
              </a:rPr>
              <a:t>两项；</a:t>
            </a:r>
            <a:endParaRPr lang="en-US" altLang="zh-CN" sz="2200" b="1" dirty="0" smtClean="0">
              <a:latin typeface="Times New Roman" pitchFamily="18" charset="0"/>
            </a:endParaRPr>
          </a:p>
        </p:txBody>
      </p:sp>
      <p:sp>
        <p:nvSpPr>
          <p:cNvPr id="49185" name="Rectangle 64"/>
          <p:cNvSpPr>
            <a:spLocks noChangeArrowheads="1"/>
          </p:cNvSpPr>
          <p:nvPr/>
        </p:nvSpPr>
        <p:spPr bwMode="auto">
          <a:xfrm>
            <a:off x="3428992" y="2214554"/>
            <a:ext cx="184150" cy="460375"/>
          </a:xfrm>
          <a:prstGeom prst="rect">
            <a:avLst/>
          </a:prstGeom>
          <a:solidFill>
            <a:schemeClr val="accent1">
              <a:alpha val="50195"/>
            </a:schemeClr>
          </a:solidFill>
          <a:ln w="9525">
            <a:solidFill>
              <a:schemeClr val="tx1"/>
            </a:solidFill>
            <a:miter lim="800000"/>
            <a:headEnd/>
            <a:tailEnd/>
          </a:ln>
        </p:spPr>
        <p:txBody>
          <a:bodyPr wrap="none" anchor="ctr">
            <a:spAutoFit/>
          </a:bodyPr>
          <a:lstStyle/>
          <a:p>
            <a:endParaRPr lang="zh-CN" altLang="en-US">
              <a:latin typeface="Times New Roman" pitchFamily="18" charset="0"/>
            </a:endParaRPr>
          </a:p>
        </p:txBody>
      </p:sp>
      <p:sp>
        <p:nvSpPr>
          <p:cNvPr id="56349" name="Text Box 66"/>
          <p:cNvSpPr txBox="1">
            <a:spLocks noChangeArrowheads="1"/>
          </p:cNvSpPr>
          <p:nvPr/>
        </p:nvSpPr>
        <p:spPr bwMode="auto">
          <a:xfrm>
            <a:off x="425450" y="5827713"/>
            <a:ext cx="184150" cy="457200"/>
          </a:xfrm>
          <a:prstGeom prst="rect">
            <a:avLst/>
          </a:prstGeom>
          <a:noFill/>
          <a:ln w="9525">
            <a:noFill/>
            <a:miter lim="800000"/>
            <a:headEnd/>
            <a:tailEnd/>
          </a:ln>
        </p:spPr>
        <p:txBody>
          <a:bodyPr wrap="none">
            <a:spAutoFit/>
          </a:bodyPr>
          <a:lstStyle/>
          <a:p>
            <a:endParaRPr lang="zh-CN" altLang="en-US">
              <a:latin typeface="Times New Roman" pitchFamily="18" charset="0"/>
            </a:endParaRPr>
          </a:p>
        </p:txBody>
      </p:sp>
      <p:grpSp>
        <p:nvGrpSpPr>
          <p:cNvPr id="17" name="Group 69"/>
          <p:cNvGrpSpPr>
            <a:grpSpLocks/>
          </p:cNvGrpSpPr>
          <p:nvPr/>
        </p:nvGrpSpPr>
        <p:grpSpPr bwMode="auto">
          <a:xfrm>
            <a:off x="1643042" y="3357558"/>
            <a:ext cx="4899026" cy="2417761"/>
            <a:chOff x="278" y="2381"/>
            <a:chExt cx="3086" cy="1523"/>
          </a:xfrm>
        </p:grpSpPr>
        <p:sp>
          <p:nvSpPr>
            <p:cNvPr id="56353" name="Text Box 67"/>
            <p:cNvSpPr txBox="1">
              <a:spLocks noChangeArrowheads="1"/>
            </p:cNvSpPr>
            <p:nvPr/>
          </p:nvSpPr>
          <p:spPr bwMode="auto">
            <a:xfrm>
              <a:off x="278" y="3671"/>
              <a:ext cx="116" cy="233"/>
            </a:xfrm>
            <a:prstGeom prst="rect">
              <a:avLst/>
            </a:prstGeom>
            <a:noFill/>
            <a:ln w="9525">
              <a:noFill/>
              <a:miter lim="800000"/>
              <a:headEnd/>
              <a:tailEnd/>
            </a:ln>
          </p:spPr>
          <p:txBody>
            <a:bodyPr wrap="none">
              <a:spAutoFit/>
            </a:bodyPr>
            <a:lstStyle/>
            <a:p>
              <a:endParaRPr lang="en-US" altLang="zh-CN" sz="1800" b="1" dirty="0">
                <a:latin typeface="Times New Roman" pitchFamily="18" charset="0"/>
              </a:endParaRPr>
            </a:p>
          </p:txBody>
        </p:sp>
        <p:sp>
          <p:nvSpPr>
            <p:cNvPr id="56354" name="Rectangle 68"/>
            <p:cNvSpPr>
              <a:spLocks noChangeArrowheads="1"/>
            </p:cNvSpPr>
            <p:nvPr/>
          </p:nvSpPr>
          <p:spPr bwMode="auto">
            <a:xfrm>
              <a:off x="3248" y="2381"/>
              <a:ext cx="116" cy="291"/>
            </a:xfrm>
            <a:prstGeom prst="rect">
              <a:avLst/>
            </a:prstGeom>
            <a:solidFill>
              <a:schemeClr val="accent1">
                <a:alpha val="50195"/>
              </a:schemeClr>
            </a:solidFill>
            <a:ln w="9525">
              <a:solidFill>
                <a:schemeClr val="tx1"/>
              </a:solidFill>
              <a:miter lim="800000"/>
              <a:headEnd/>
              <a:tailEnd/>
            </a:ln>
          </p:spPr>
          <p:txBody>
            <a:bodyPr wrap="none" anchor="ctr">
              <a:spAutoFit/>
            </a:bodyPr>
            <a:lstStyle/>
            <a:p>
              <a:endParaRPr lang="zh-CN" altLang="en-US">
                <a:latin typeface="Times New Roman" pitchFamily="18" charset="0"/>
              </a:endParaRPr>
            </a:p>
          </p:txBody>
        </p:sp>
      </p:grpSp>
      <p:sp>
        <p:nvSpPr>
          <p:cNvPr id="65" name="Rectangle 64"/>
          <p:cNvSpPr>
            <a:spLocks noChangeArrowheads="1"/>
          </p:cNvSpPr>
          <p:nvPr/>
        </p:nvSpPr>
        <p:spPr bwMode="auto">
          <a:xfrm>
            <a:off x="3962400" y="3351213"/>
            <a:ext cx="184150" cy="460375"/>
          </a:xfrm>
          <a:prstGeom prst="rect">
            <a:avLst/>
          </a:prstGeom>
          <a:solidFill>
            <a:schemeClr val="accent1">
              <a:alpha val="50195"/>
            </a:schemeClr>
          </a:solidFill>
          <a:ln w="9525">
            <a:solidFill>
              <a:schemeClr val="tx1"/>
            </a:solidFill>
            <a:miter lim="800000"/>
            <a:headEnd/>
            <a:tailEnd/>
          </a:ln>
        </p:spPr>
        <p:txBody>
          <a:bodyPr wrap="none" anchor="ctr">
            <a:spAutoFit/>
          </a:bodyPr>
          <a:lstStyle/>
          <a:p>
            <a:endParaRPr lang="zh-CN" altLang="en-US">
              <a:latin typeface="Times New Roman" pitchFamily="18" charset="0"/>
            </a:endParaRPr>
          </a:p>
        </p:txBody>
      </p:sp>
      <p:sp>
        <p:nvSpPr>
          <p:cNvPr id="56352" name="TextBox 6"/>
          <p:cNvSpPr txBox="1">
            <a:spLocks noChangeArrowheads="1"/>
          </p:cNvSpPr>
          <p:nvPr/>
        </p:nvSpPr>
        <p:spPr bwMode="auto">
          <a:xfrm>
            <a:off x="7620000" y="-36513"/>
            <a:ext cx="1524000" cy="339726"/>
          </a:xfrm>
          <a:prstGeom prst="rect">
            <a:avLst/>
          </a:prstGeom>
          <a:noFill/>
          <a:ln w="9525">
            <a:noFill/>
            <a:miter lim="800000"/>
            <a:headEnd/>
            <a:tailEnd/>
          </a:ln>
        </p:spPr>
        <p:txBody>
          <a:bodyPr anchor="ctr">
            <a:spAutoFit/>
          </a:bodyPr>
          <a:lstStyle/>
          <a:p>
            <a:r>
              <a:rPr lang="zh-CN" altLang="en-US" sz="1600">
                <a:solidFill>
                  <a:srgbClr val="FBFCFF"/>
                </a:solidFill>
                <a:latin typeface="Times New Roman" pitchFamily="18" charset="0"/>
                <a:ea typeface="宋体" charset="-122"/>
              </a:rPr>
              <a:t>跳表法</a:t>
            </a:r>
            <a:endParaRPr lang="en-US" altLang="zh-CN" sz="1600">
              <a:solidFill>
                <a:srgbClr val="FBFCFF"/>
              </a:solidFill>
              <a:latin typeface="Times New Roman" pitchFamily="18" charset="0"/>
              <a:ea typeface="宋体"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18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499"/>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85" grpId="0" animBg="1"/>
      <p:bldP spid="6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531188" y="303552"/>
            <a:ext cx="8140729" cy="1216025"/>
          </a:xfrm>
        </p:spPr>
        <p:txBody>
          <a:bodyPr/>
          <a:lstStyle/>
          <a:p>
            <a:pPr eaLnBrk="1" hangingPunct="1"/>
            <a:r>
              <a:rPr lang="zh-CN" altLang="en-US" sz="4800" dirty="0" smtClean="0">
                <a:solidFill>
                  <a:schemeClr val="tx1"/>
                </a:solidFill>
              </a:rPr>
              <a:t>基于跳表的倒排表快速合并</a:t>
            </a:r>
            <a:endParaRPr lang="en-US" altLang="zh-CN" sz="4800" dirty="0" smtClean="0">
              <a:solidFill>
                <a:schemeClr val="tx1"/>
              </a:solidFill>
            </a:endParaRPr>
          </a:p>
        </p:txBody>
      </p:sp>
      <p:sp>
        <p:nvSpPr>
          <p:cNvPr id="56349" name="Text Box 66"/>
          <p:cNvSpPr txBox="1">
            <a:spLocks noChangeArrowheads="1"/>
          </p:cNvSpPr>
          <p:nvPr/>
        </p:nvSpPr>
        <p:spPr bwMode="auto">
          <a:xfrm>
            <a:off x="425450" y="5827713"/>
            <a:ext cx="184150" cy="457200"/>
          </a:xfrm>
          <a:prstGeom prst="rect">
            <a:avLst/>
          </a:prstGeom>
          <a:noFill/>
          <a:ln w="9525">
            <a:noFill/>
            <a:miter lim="800000"/>
            <a:headEnd/>
            <a:tailEnd/>
          </a:ln>
        </p:spPr>
        <p:txBody>
          <a:bodyPr wrap="none">
            <a:spAutoFit/>
          </a:bodyPr>
          <a:lstStyle/>
          <a:p>
            <a:endParaRPr lang="zh-CN" altLang="en-US">
              <a:latin typeface="Times New Roman" pitchFamily="18" charset="0"/>
            </a:endParaRPr>
          </a:p>
        </p:txBody>
      </p:sp>
      <p:sp>
        <p:nvSpPr>
          <p:cNvPr id="56352" name="TextBox 6"/>
          <p:cNvSpPr txBox="1">
            <a:spLocks noChangeArrowheads="1"/>
          </p:cNvSpPr>
          <p:nvPr/>
        </p:nvSpPr>
        <p:spPr bwMode="auto">
          <a:xfrm>
            <a:off x="7620000" y="-36513"/>
            <a:ext cx="1524000" cy="339726"/>
          </a:xfrm>
          <a:prstGeom prst="rect">
            <a:avLst/>
          </a:prstGeom>
          <a:noFill/>
          <a:ln w="9525">
            <a:noFill/>
            <a:miter lim="800000"/>
            <a:headEnd/>
            <a:tailEnd/>
          </a:ln>
        </p:spPr>
        <p:txBody>
          <a:bodyPr anchor="ctr">
            <a:spAutoFit/>
          </a:bodyPr>
          <a:lstStyle/>
          <a:p>
            <a:r>
              <a:rPr lang="zh-CN" altLang="en-US" sz="1600">
                <a:solidFill>
                  <a:srgbClr val="FBFCFF"/>
                </a:solidFill>
                <a:latin typeface="Times New Roman" pitchFamily="18" charset="0"/>
                <a:ea typeface="宋体" charset="-122"/>
              </a:rPr>
              <a:t>跳表法</a:t>
            </a:r>
            <a:endParaRPr lang="en-US" altLang="zh-CN" sz="1600">
              <a:solidFill>
                <a:srgbClr val="FBFCFF"/>
              </a:solidFill>
              <a:latin typeface="Times New Roman" pitchFamily="18" charset="0"/>
              <a:ea typeface="宋体" charset="-122"/>
            </a:endParaRPr>
          </a:p>
        </p:txBody>
      </p:sp>
      <p:pic>
        <p:nvPicPr>
          <p:cNvPr id="1026" name="Picture 2"/>
          <p:cNvPicPr>
            <a:picLocks noChangeAspect="1" noChangeArrowheads="1"/>
          </p:cNvPicPr>
          <p:nvPr/>
        </p:nvPicPr>
        <p:blipFill>
          <a:blip r:embed="rId2"/>
          <a:srcRect/>
          <a:stretch>
            <a:fillRect/>
          </a:stretch>
        </p:blipFill>
        <p:spPr bwMode="auto">
          <a:xfrm>
            <a:off x="571472" y="1928802"/>
            <a:ext cx="7720188" cy="414340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zh-CN" altLang="en-US" sz="4800" dirty="0" smtClean="0">
                <a:solidFill>
                  <a:schemeClr val="tx1"/>
                </a:solidFill>
              </a:rPr>
              <a:t>跳表指针的位置选择</a:t>
            </a:r>
            <a:endParaRPr lang="en-US" altLang="zh-CN" sz="4800" dirty="0" smtClean="0">
              <a:solidFill>
                <a:schemeClr val="tx1"/>
              </a:solidFill>
            </a:endParaRPr>
          </a:p>
        </p:txBody>
      </p:sp>
      <p:sp>
        <p:nvSpPr>
          <p:cNvPr id="57347" name="Rectangle 3"/>
          <p:cNvSpPr>
            <a:spLocks noGrp="1" noChangeArrowheads="1"/>
          </p:cNvSpPr>
          <p:nvPr>
            <p:ph idx="1"/>
          </p:nvPr>
        </p:nvSpPr>
        <p:spPr>
          <a:xfrm>
            <a:off x="545790" y="1807873"/>
            <a:ext cx="8026738" cy="3478515"/>
          </a:xfrm>
        </p:spPr>
        <p:txBody>
          <a:bodyPr/>
          <a:lstStyle/>
          <a:p>
            <a:pPr eaLnBrk="1" hangingPunct="1"/>
            <a:r>
              <a:rPr lang="zh-CN" altLang="en-US" sz="2800" b="1" dirty="0" smtClean="0">
                <a:solidFill>
                  <a:srgbClr val="C00000"/>
                </a:solidFill>
                <a:ea typeface="宋体" charset="-122"/>
              </a:rPr>
              <a:t>均衡性</a:t>
            </a:r>
            <a:r>
              <a:rPr lang="en-US" altLang="zh-CN" sz="2800" b="1" dirty="0" smtClean="0">
                <a:solidFill>
                  <a:srgbClr val="C00000"/>
                </a:solidFill>
                <a:ea typeface="宋体" charset="-122"/>
              </a:rPr>
              <a:t>: </a:t>
            </a:r>
            <a:r>
              <a:rPr lang="zh-CN" altLang="en-US" sz="2600" b="1" dirty="0" smtClean="0">
                <a:solidFill>
                  <a:schemeClr val="tx1"/>
                </a:solidFill>
                <a:ea typeface="宋体" charset="-122"/>
              </a:rPr>
              <a:t>指针数目过多过少都不合适</a:t>
            </a:r>
            <a:endParaRPr lang="en-US" altLang="zh-CN" sz="2600" b="1" dirty="0" smtClean="0">
              <a:solidFill>
                <a:schemeClr val="tx1"/>
              </a:solidFill>
              <a:ea typeface="宋体" charset="-122"/>
            </a:endParaRPr>
          </a:p>
          <a:p>
            <a:pPr lvl="1" eaLnBrk="1" hangingPunct="1"/>
            <a:r>
              <a:rPr lang="zh-CN" altLang="en-US" sz="2000" b="1" dirty="0" smtClean="0">
                <a:ea typeface="宋体" charset="-122"/>
              </a:rPr>
              <a:t>指针越多</a:t>
            </a:r>
            <a:r>
              <a:rPr lang="en-US" altLang="zh-CN" sz="2000" b="1" dirty="0" smtClean="0">
                <a:ea typeface="宋体" charset="-122"/>
              </a:rPr>
              <a:t> </a:t>
            </a:r>
            <a:r>
              <a:rPr lang="en-US" altLang="zh-CN" sz="2000" b="1" dirty="0" smtClean="0">
                <a:ea typeface="宋体" charset="-122"/>
                <a:sym typeface="Symbol" pitchFamily="18" charset="2"/>
              </a:rPr>
              <a:t> </a:t>
            </a:r>
            <a:r>
              <a:rPr lang="zh-CN" altLang="en-US" sz="2000" b="1" dirty="0" smtClean="0">
                <a:ea typeface="宋体" charset="-122"/>
                <a:sym typeface="Symbol" pitchFamily="18" charset="2"/>
              </a:rPr>
              <a:t>跳步越短</a:t>
            </a:r>
            <a:r>
              <a:rPr lang="en-US" altLang="zh-CN" sz="2000" b="1" dirty="0" smtClean="0">
                <a:ea typeface="宋体" charset="-122"/>
              </a:rPr>
              <a:t> </a:t>
            </a:r>
            <a:r>
              <a:rPr lang="en-US" altLang="zh-CN" sz="2000" b="1" dirty="0" smtClean="0">
                <a:ea typeface="宋体" charset="-122"/>
                <a:sym typeface="Symbol" pitchFamily="18" charset="2"/>
              </a:rPr>
              <a:t> </a:t>
            </a:r>
            <a:r>
              <a:rPr lang="zh-CN" altLang="en-US" sz="2000" b="1" dirty="0" smtClean="0">
                <a:ea typeface="宋体" charset="-122"/>
                <a:sym typeface="Symbol" pitchFamily="18" charset="2"/>
              </a:rPr>
              <a:t>更容易跳转，但是需要更多的与跳表指针指向记录的比较</a:t>
            </a:r>
            <a:endParaRPr lang="en-US" altLang="zh-CN" sz="2000" b="1" dirty="0" smtClean="0">
              <a:ea typeface="宋体" charset="-122"/>
            </a:endParaRPr>
          </a:p>
          <a:p>
            <a:pPr lvl="1" eaLnBrk="1" hangingPunct="1"/>
            <a:r>
              <a:rPr lang="zh-CN" altLang="en-US" sz="2000" b="1" dirty="0" smtClean="0">
                <a:ea typeface="宋体" charset="-122"/>
              </a:rPr>
              <a:t>指针越少</a:t>
            </a:r>
            <a:r>
              <a:rPr lang="en-US" altLang="zh-CN" sz="2000" b="1" dirty="0" smtClean="0">
                <a:ea typeface="宋体" charset="-122"/>
              </a:rPr>
              <a:t> </a:t>
            </a:r>
            <a:r>
              <a:rPr lang="en-US" altLang="zh-CN" sz="2000" b="1" dirty="0" smtClean="0">
                <a:ea typeface="宋体" charset="-122"/>
                <a:sym typeface="Symbol" pitchFamily="18" charset="2"/>
              </a:rPr>
              <a:t> </a:t>
            </a:r>
            <a:r>
              <a:rPr lang="zh-CN" altLang="en-US" sz="2000" b="1" dirty="0" smtClean="0">
                <a:ea typeface="宋体" charset="-122"/>
                <a:sym typeface="Symbol" pitchFamily="18" charset="2"/>
              </a:rPr>
              <a:t>比较次数越少，但是跳步越长</a:t>
            </a:r>
            <a:r>
              <a:rPr lang="en-US" altLang="zh-CN" sz="2000" b="1" dirty="0" smtClean="0">
                <a:ea typeface="宋体" charset="-122"/>
              </a:rPr>
              <a:t> </a:t>
            </a:r>
            <a:r>
              <a:rPr lang="en-US" altLang="zh-CN" sz="2000" b="1" dirty="0" smtClean="0">
                <a:ea typeface="宋体" charset="-122"/>
                <a:sym typeface="Symbol" pitchFamily="18" charset="2"/>
              </a:rPr>
              <a:t> </a:t>
            </a:r>
            <a:r>
              <a:rPr lang="zh-CN" altLang="en-US" sz="2000" b="1" dirty="0" smtClean="0">
                <a:ea typeface="宋体" charset="-122"/>
                <a:sym typeface="Symbol" pitchFamily="18" charset="2"/>
              </a:rPr>
              <a:t>成功跳转的次数少</a:t>
            </a:r>
            <a:endParaRPr lang="en-US" altLang="zh-CN" sz="2000" b="1" dirty="0" smtClean="0">
              <a:ea typeface="宋体" charset="-122"/>
              <a:sym typeface="Symbol" pitchFamily="18" charset="2"/>
            </a:endParaRPr>
          </a:p>
          <a:p>
            <a:pPr>
              <a:spcBef>
                <a:spcPts val="1200"/>
              </a:spcBef>
            </a:pPr>
            <a:r>
              <a:rPr lang="zh-CN" altLang="en-US" sz="2800" b="1" dirty="0" smtClean="0">
                <a:solidFill>
                  <a:srgbClr val="C00000"/>
                </a:solidFill>
                <a:ea typeface="宋体" charset="-122"/>
              </a:rPr>
              <a:t>简单的启发式策略：</a:t>
            </a:r>
            <a:r>
              <a:rPr lang="zh-CN" altLang="en-US" sz="2400" b="1" dirty="0" smtClean="0">
                <a:solidFill>
                  <a:schemeClr val="tx1"/>
                </a:solidFill>
                <a:ea typeface="宋体" charset="-122"/>
              </a:rPr>
              <a:t>对于长度为</a:t>
            </a:r>
            <a:r>
              <a:rPr lang="en-US" altLang="zh-CN" sz="2400" b="1" dirty="0" smtClean="0">
                <a:solidFill>
                  <a:schemeClr val="tx1"/>
                </a:solidFill>
                <a:ea typeface="宋体" charset="-122"/>
              </a:rPr>
              <a:t>L</a:t>
            </a:r>
            <a:r>
              <a:rPr lang="zh-CN" altLang="en-US" sz="2400" b="1" dirty="0" smtClean="0">
                <a:solidFill>
                  <a:schemeClr val="tx1"/>
                </a:solidFill>
                <a:ea typeface="宋体" charset="-122"/>
              </a:rPr>
              <a:t>的倒排记录表，每</a:t>
            </a:r>
            <a:r>
              <a:rPr lang="en-US" altLang="zh-CN" sz="2400" b="1" dirty="0" smtClean="0">
                <a:solidFill>
                  <a:schemeClr val="tx1"/>
                </a:solidFill>
                <a:ea typeface="宋体" charset="-122"/>
              </a:rPr>
              <a:t> </a:t>
            </a:r>
            <a:r>
              <a:rPr lang="en-US" altLang="zh-CN" sz="2400" b="1" dirty="0" smtClean="0">
                <a:solidFill>
                  <a:schemeClr val="tx1"/>
                </a:solidFill>
                <a:ea typeface="宋体" charset="-122"/>
                <a:sym typeface="Symbol" pitchFamily="18" charset="2"/>
              </a:rPr>
              <a:t></a:t>
            </a:r>
            <a:r>
              <a:rPr lang="en-US" altLang="zh-CN" sz="2400" b="1" dirty="0" smtClean="0">
                <a:solidFill>
                  <a:schemeClr val="tx1"/>
                </a:solidFill>
                <a:ea typeface="宋体" charset="-122"/>
              </a:rPr>
              <a:t>L </a:t>
            </a:r>
            <a:r>
              <a:rPr lang="zh-CN" altLang="en-US" sz="2400" b="1" dirty="0" smtClean="0">
                <a:solidFill>
                  <a:schemeClr val="tx1"/>
                </a:solidFill>
                <a:ea typeface="宋体" charset="-122"/>
              </a:rPr>
              <a:t>处放一个跳表指针，即均匀放置。均匀放置方法忽略了查询词项的分布情况</a:t>
            </a:r>
            <a:endParaRPr lang="en-US" altLang="zh-CN" sz="2600" b="1" dirty="0" smtClean="0">
              <a:solidFill>
                <a:schemeClr val="tx1"/>
              </a:solidFill>
              <a:ea typeface="宋体" charset="-122"/>
            </a:endParaRPr>
          </a:p>
          <a:p>
            <a:pPr lvl="1" eaLnBrk="1" hangingPunct="1">
              <a:buNone/>
            </a:pPr>
            <a:endParaRPr lang="en-US" altLang="zh-CN" sz="2400" b="1" dirty="0" smtClean="0">
              <a:ea typeface="宋体" charset="-122"/>
            </a:endParaRPr>
          </a:p>
        </p:txBody>
      </p:sp>
      <p:sp>
        <p:nvSpPr>
          <p:cNvPr id="57358" name="Rectangle 32"/>
          <p:cNvSpPr>
            <a:spLocks noChangeArrowheads="1"/>
          </p:cNvSpPr>
          <p:nvPr/>
        </p:nvSpPr>
        <p:spPr bwMode="auto">
          <a:xfrm>
            <a:off x="7500958" y="5572140"/>
            <a:ext cx="184150" cy="460375"/>
          </a:xfrm>
          <a:prstGeom prst="rect">
            <a:avLst/>
          </a:prstGeom>
          <a:noFill/>
          <a:ln w="9525">
            <a:solidFill>
              <a:schemeClr val="tx1"/>
            </a:solidFill>
            <a:miter lim="800000"/>
            <a:headEnd/>
            <a:tailEnd/>
          </a:ln>
        </p:spPr>
        <p:txBody>
          <a:bodyPr wrap="none" anchor="ctr">
            <a:spAutoFit/>
          </a:bodyPr>
          <a:lstStyle/>
          <a:p>
            <a:endParaRPr lang="zh-CN" altLang="en-US">
              <a:latin typeface="Times New Roman" pitchFamily="18" charset="0"/>
            </a:endParaRPr>
          </a:p>
        </p:txBody>
      </p:sp>
      <p:grpSp>
        <p:nvGrpSpPr>
          <p:cNvPr id="11" name="Group 33"/>
          <p:cNvGrpSpPr>
            <a:grpSpLocks/>
          </p:cNvGrpSpPr>
          <p:nvPr/>
        </p:nvGrpSpPr>
        <p:grpSpPr bwMode="auto">
          <a:xfrm>
            <a:off x="1428728" y="5572140"/>
            <a:ext cx="6072188" cy="461962"/>
            <a:chOff x="1104" y="3119"/>
            <a:chExt cx="3825" cy="291"/>
          </a:xfrm>
        </p:grpSpPr>
        <p:sp>
          <p:nvSpPr>
            <p:cNvPr id="57397" name="Rectangle 34"/>
            <p:cNvSpPr>
              <a:spLocks noChangeArrowheads="1"/>
            </p:cNvSpPr>
            <p:nvPr/>
          </p:nvSpPr>
          <p:spPr bwMode="auto">
            <a:xfrm>
              <a:off x="1104" y="3119"/>
              <a:ext cx="116" cy="291"/>
            </a:xfrm>
            <a:prstGeom prst="rect">
              <a:avLst/>
            </a:prstGeom>
            <a:noFill/>
            <a:ln w="9525">
              <a:solidFill>
                <a:schemeClr val="tx1"/>
              </a:solidFill>
              <a:miter lim="800000"/>
              <a:headEnd/>
              <a:tailEnd/>
            </a:ln>
          </p:spPr>
          <p:txBody>
            <a:bodyPr wrap="none" anchor="ctr">
              <a:spAutoFit/>
            </a:bodyPr>
            <a:lstStyle/>
            <a:p>
              <a:endParaRPr lang="zh-CN" altLang="en-US">
                <a:latin typeface="Times New Roman" pitchFamily="18" charset="0"/>
              </a:endParaRPr>
            </a:p>
          </p:txBody>
        </p:sp>
        <p:cxnSp>
          <p:nvCxnSpPr>
            <p:cNvPr id="57398" name="AutoShape 35"/>
            <p:cNvCxnSpPr>
              <a:cxnSpLocks noChangeShapeType="1"/>
              <a:stCxn id="57397" idx="3"/>
              <a:endCxn id="57358" idx="1"/>
            </p:cNvCxnSpPr>
            <p:nvPr/>
          </p:nvCxnSpPr>
          <p:spPr bwMode="auto">
            <a:xfrm flipV="1">
              <a:off x="1220" y="3264"/>
              <a:ext cx="3709" cy="0"/>
            </a:xfrm>
            <a:prstGeom prst="straightConnector1">
              <a:avLst/>
            </a:prstGeom>
            <a:noFill/>
            <a:ln w="9525">
              <a:solidFill>
                <a:schemeClr val="tx1"/>
              </a:solidFill>
              <a:miter lim="800000"/>
              <a:headEnd/>
              <a:tailEnd type="triangle" w="med" len="med"/>
            </a:ln>
          </p:spPr>
        </p:cxnSp>
      </p:grpSp>
      <p:grpSp>
        <p:nvGrpSpPr>
          <p:cNvPr id="12" name="Group 36"/>
          <p:cNvGrpSpPr>
            <a:grpSpLocks/>
          </p:cNvGrpSpPr>
          <p:nvPr/>
        </p:nvGrpSpPr>
        <p:grpSpPr bwMode="auto">
          <a:xfrm>
            <a:off x="2043090" y="5572140"/>
            <a:ext cx="609600" cy="461962"/>
            <a:chOff x="1104" y="3119"/>
            <a:chExt cx="384" cy="291"/>
          </a:xfrm>
        </p:grpSpPr>
        <p:sp>
          <p:nvSpPr>
            <p:cNvPr id="57395" name="Rectangle 37"/>
            <p:cNvSpPr>
              <a:spLocks noChangeArrowheads="1"/>
            </p:cNvSpPr>
            <p:nvPr/>
          </p:nvSpPr>
          <p:spPr bwMode="auto">
            <a:xfrm>
              <a:off x="1104" y="3119"/>
              <a:ext cx="116" cy="291"/>
            </a:xfrm>
            <a:prstGeom prst="rect">
              <a:avLst/>
            </a:prstGeom>
            <a:noFill/>
            <a:ln w="9525">
              <a:solidFill>
                <a:schemeClr val="tx1"/>
              </a:solidFill>
              <a:miter lim="800000"/>
              <a:headEnd/>
              <a:tailEnd/>
            </a:ln>
          </p:spPr>
          <p:txBody>
            <a:bodyPr wrap="none" anchor="ctr">
              <a:spAutoFit/>
            </a:bodyPr>
            <a:lstStyle/>
            <a:p>
              <a:endParaRPr lang="zh-CN" altLang="en-US">
                <a:latin typeface="Times New Roman" pitchFamily="18" charset="0"/>
              </a:endParaRPr>
            </a:p>
          </p:txBody>
        </p:sp>
        <p:cxnSp>
          <p:nvCxnSpPr>
            <p:cNvPr id="57396" name="AutoShape 38"/>
            <p:cNvCxnSpPr>
              <a:cxnSpLocks noChangeShapeType="1"/>
              <a:stCxn id="57395" idx="3"/>
            </p:cNvCxnSpPr>
            <p:nvPr/>
          </p:nvCxnSpPr>
          <p:spPr bwMode="auto">
            <a:xfrm flipV="1">
              <a:off x="1220" y="3264"/>
              <a:ext cx="268" cy="0"/>
            </a:xfrm>
            <a:prstGeom prst="straightConnector1">
              <a:avLst/>
            </a:prstGeom>
            <a:noFill/>
            <a:ln w="9525">
              <a:solidFill>
                <a:schemeClr val="tx1"/>
              </a:solidFill>
              <a:miter lim="800000"/>
              <a:headEnd/>
              <a:tailEnd type="triangle" w="med" len="med"/>
            </a:ln>
          </p:spPr>
        </p:cxnSp>
      </p:grpSp>
      <p:grpSp>
        <p:nvGrpSpPr>
          <p:cNvPr id="13" name="Group 39"/>
          <p:cNvGrpSpPr>
            <a:grpSpLocks/>
          </p:cNvGrpSpPr>
          <p:nvPr/>
        </p:nvGrpSpPr>
        <p:grpSpPr bwMode="auto">
          <a:xfrm>
            <a:off x="2652690" y="5572140"/>
            <a:ext cx="609600" cy="461962"/>
            <a:chOff x="1104" y="3119"/>
            <a:chExt cx="384" cy="291"/>
          </a:xfrm>
        </p:grpSpPr>
        <p:sp>
          <p:nvSpPr>
            <p:cNvPr id="57393" name="Rectangle 40"/>
            <p:cNvSpPr>
              <a:spLocks noChangeArrowheads="1"/>
            </p:cNvSpPr>
            <p:nvPr/>
          </p:nvSpPr>
          <p:spPr bwMode="auto">
            <a:xfrm>
              <a:off x="1104" y="3119"/>
              <a:ext cx="116" cy="291"/>
            </a:xfrm>
            <a:prstGeom prst="rect">
              <a:avLst/>
            </a:prstGeom>
            <a:noFill/>
            <a:ln w="9525">
              <a:solidFill>
                <a:schemeClr val="tx1"/>
              </a:solidFill>
              <a:miter lim="800000"/>
              <a:headEnd/>
              <a:tailEnd/>
            </a:ln>
          </p:spPr>
          <p:txBody>
            <a:bodyPr wrap="none" anchor="ctr">
              <a:spAutoFit/>
            </a:bodyPr>
            <a:lstStyle/>
            <a:p>
              <a:endParaRPr lang="zh-CN" altLang="en-US">
                <a:latin typeface="Times New Roman" pitchFamily="18" charset="0"/>
              </a:endParaRPr>
            </a:p>
          </p:txBody>
        </p:sp>
        <p:cxnSp>
          <p:nvCxnSpPr>
            <p:cNvPr id="57394" name="AutoShape 41"/>
            <p:cNvCxnSpPr>
              <a:cxnSpLocks noChangeShapeType="1"/>
              <a:stCxn id="57393" idx="3"/>
            </p:cNvCxnSpPr>
            <p:nvPr/>
          </p:nvCxnSpPr>
          <p:spPr bwMode="auto">
            <a:xfrm flipV="1">
              <a:off x="1220" y="3264"/>
              <a:ext cx="268" cy="0"/>
            </a:xfrm>
            <a:prstGeom prst="straightConnector1">
              <a:avLst/>
            </a:prstGeom>
            <a:noFill/>
            <a:ln w="9525">
              <a:solidFill>
                <a:schemeClr val="tx1"/>
              </a:solidFill>
              <a:miter lim="800000"/>
              <a:headEnd/>
              <a:tailEnd type="triangle" w="med" len="med"/>
            </a:ln>
          </p:spPr>
        </p:cxnSp>
      </p:grpSp>
      <p:grpSp>
        <p:nvGrpSpPr>
          <p:cNvPr id="14" name="Group 42"/>
          <p:cNvGrpSpPr>
            <a:grpSpLocks/>
          </p:cNvGrpSpPr>
          <p:nvPr/>
        </p:nvGrpSpPr>
        <p:grpSpPr bwMode="auto">
          <a:xfrm>
            <a:off x="3286116" y="5572140"/>
            <a:ext cx="609600" cy="461962"/>
            <a:chOff x="1104" y="3119"/>
            <a:chExt cx="384" cy="291"/>
          </a:xfrm>
        </p:grpSpPr>
        <p:sp>
          <p:nvSpPr>
            <p:cNvPr id="57391" name="Rectangle 43"/>
            <p:cNvSpPr>
              <a:spLocks noChangeArrowheads="1"/>
            </p:cNvSpPr>
            <p:nvPr/>
          </p:nvSpPr>
          <p:spPr bwMode="auto">
            <a:xfrm>
              <a:off x="1104" y="3119"/>
              <a:ext cx="116" cy="291"/>
            </a:xfrm>
            <a:prstGeom prst="rect">
              <a:avLst/>
            </a:prstGeom>
            <a:noFill/>
            <a:ln w="9525">
              <a:solidFill>
                <a:schemeClr val="tx1"/>
              </a:solidFill>
              <a:miter lim="800000"/>
              <a:headEnd/>
              <a:tailEnd/>
            </a:ln>
          </p:spPr>
          <p:txBody>
            <a:bodyPr wrap="none" anchor="ctr">
              <a:spAutoFit/>
            </a:bodyPr>
            <a:lstStyle/>
            <a:p>
              <a:endParaRPr lang="zh-CN" altLang="en-US">
                <a:latin typeface="Times New Roman" pitchFamily="18" charset="0"/>
              </a:endParaRPr>
            </a:p>
          </p:txBody>
        </p:sp>
        <p:cxnSp>
          <p:nvCxnSpPr>
            <p:cNvPr id="57392" name="AutoShape 44"/>
            <p:cNvCxnSpPr>
              <a:cxnSpLocks noChangeShapeType="1"/>
              <a:stCxn id="57391" idx="3"/>
            </p:cNvCxnSpPr>
            <p:nvPr/>
          </p:nvCxnSpPr>
          <p:spPr bwMode="auto">
            <a:xfrm flipV="1">
              <a:off x="1220" y="3264"/>
              <a:ext cx="268" cy="0"/>
            </a:xfrm>
            <a:prstGeom prst="straightConnector1">
              <a:avLst/>
            </a:prstGeom>
            <a:noFill/>
            <a:ln w="9525">
              <a:solidFill>
                <a:schemeClr val="tx1"/>
              </a:solidFill>
              <a:miter lim="800000"/>
              <a:headEnd/>
              <a:tailEnd type="triangle" w="med" len="med"/>
            </a:ln>
          </p:spPr>
        </p:cxnSp>
      </p:grpSp>
      <p:grpSp>
        <p:nvGrpSpPr>
          <p:cNvPr id="15" name="Group 45"/>
          <p:cNvGrpSpPr>
            <a:grpSpLocks/>
          </p:cNvGrpSpPr>
          <p:nvPr/>
        </p:nvGrpSpPr>
        <p:grpSpPr bwMode="auto">
          <a:xfrm>
            <a:off x="3786182" y="5572140"/>
            <a:ext cx="609600" cy="461962"/>
            <a:chOff x="1104" y="3119"/>
            <a:chExt cx="384" cy="291"/>
          </a:xfrm>
        </p:grpSpPr>
        <p:sp>
          <p:nvSpPr>
            <p:cNvPr id="57389" name="Rectangle 46"/>
            <p:cNvSpPr>
              <a:spLocks noChangeArrowheads="1"/>
            </p:cNvSpPr>
            <p:nvPr/>
          </p:nvSpPr>
          <p:spPr bwMode="auto">
            <a:xfrm>
              <a:off x="1104" y="3119"/>
              <a:ext cx="116" cy="291"/>
            </a:xfrm>
            <a:prstGeom prst="rect">
              <a:avLst/>
            </a:prstGeom>
            <a:noFill/>
            <a:ln w="9525">
              <a:solidFill>
                <a:schemeClr val="tx1"/>
              </a:solidFill>
              <a:miter lim="800000"/>
              <a:headEnd/>
              <a:tailEnd/>
            </a:ln>
          </p:spPr>
          <p:txBody>
            <a:bodyPr wrap="none" anchor="ctr">
              <a:spAutoFit/>
            </a:bodyPr>
            <a:lstStyle/>
            <a:p>
              <a:endParaRPr lang="zh-CN" altLang="en-US">
                <a:latin typeface="Times New Roman" pitchFamily="18" charset="0"/>
              </a:endParaRPr>
            </a:p>
          </p:txBody>
        </p:sp>
        <p:cxnSp>
          <p:nvCxnSpPr>
            <p:cNvPr id="57390" name="AutoShape 47"/>
            <p:cNvCxnSpPr>
              <a:cxnSpLocks noChangeShapeType="1"/>
              <a:stCxn id="57389" idx="3"/>
            </p:cNvCxnSpPr>
            <p:nvPr/>
          </p:nvCxnSpPr>
          <p:spPr bwMode="auto">
            <a:xfrm flipV="1">
              <a:off x="1220" y="3264"/>
              <a:ext cx="268" cy="0"/>
            </a:xfrm>
            <a:prstGeom prst="straightConnector1">
              <a:avLst/>
            </a:prstGeom>
            <a:noFill/>
            <a:ln w="9525">
              <a:solidFill>
                <a:schemeClr val="tx1"/>
              </a:solidFill>
              <a:miter lim="800000"/>
              <a:headEnd/>
              <a:tailEnd type="triangle" w="med" len="med"/>
            </a:ln>
          </p:spPr>
        </p:cxnSp>
      </p:grpSp>
      <p:grpSp>
        <p:nvGrpSpPr>
          <p:cNvPr id="16" name="Group 48"/>
          <p:cNvGrpSpPr>
            <a:grpSpLocks/>
          </p:cNvGrpSpPr>
          <p:nvPr/>
        </p:nvGrpSpPr>
        <p:grpSpPr bwMode="auto">
          <a:xfrm>
            <a:off x="4429124" y="5572140"/>
            <a:ext cx="609600" cy="461962"/>
            <a:chOff x="1104" y="3119"/>
            <a:chExt cx="384" cy="291"/>
          </a:xfrm>
        </p:grpSpPr>
        <p:sp>
          <p:nvSpPr>
            <p:cNvPr id="57387" name="Rectangle 49"/>
            <p:cNvSpPr>
              <a:spLocks noChangeArrowheads="1"/>
            </p:cNvSpPr>
            <p:nvPr/>
          </p:nvSpPr>
          <p:spPr bwMode="auto">
            <a:xfrm>
              <a:off x="1104" y="3119"/>
              <a:ext cx="116" cy="291"/>
            </a:xfrm>
            <a:prstGeom prst="rect">
              <a:avLst/>
            </a:prstGeom>
            <a:noFill/>
            <a:ln w="9525">
              <a:solidFill>
                <a:schemeClr val="tx1"/>
              </a:solidFill>
              <a:miter lim="800000"/>
              <a:headEnd/>
              <a:tailEnd/>
            </a:ln>
          </p:spPr>
          <p:txBody>
            <a:bodyPr wrap="none" anchor="ctr">
              <a:spAutoFit/>
            </a:bodyPr>
            <a:lstStyle/>
            <a:p>
              <a:endParaRPr lang="zh-CN" altLang="en-US">
                <a:latin typeface="Times New Roman" pitchFamily="18" charset="0"/>
              </a:endParaRPr>
            </a:p>
          </p:txBody>
        </p:sp>
        <p:cxnSp>
          <p:nvCxnSpPr>
            <p:cNvPr id="57388" name="AutoShape 50"/>
            <p:cNvCxnSpPr>
              <a:cxnSpLocks noChangeShapeType="1"/>
              <a:stCxn id="57387" idx="3"/>
            </p:cNvCxnSpPr>
            <p:nvPr/>
          </p:nvCxnSpPr>
          <p:spPr bwMode="auto">
            <a:xfrm flipV="1">
              <a:off x="1220" y="3264"/>
              <a:ext cx="268" cy="0"/>
            </a:xfrm>
            <a:prstGeom prst="straightConnector1">
              <a:avLst/>
            </a:prstGeom>
            <a:noFill/>
            <a:ln w="9525">
              <a:solidFill>
                <a:schemeClr val="tx1"/>
              </a:solidFill>
              <a:miter lim="800000"/>
              <a:headEnd/>
              <a:tailEnd type="triangle" w="med" len="med"/>
            </a:ln>
          </p:spPr>
        </p:cxnSp>
      </p:grpSp>
      <p:grpSp>
        <p:nvGrpSpPr>
          <p:cNvPr id="17" name="Group 51"/>
          <p:cNvGrpSpPr>
            <a:grpSpLocks/>
          </p:cNvGrpSpPr>
          <p:nvPr/>
        </p:nvGrpSpPr>
        <p:grpSpPr bwMode="auto">
          <a:xfrm>
            <a:off x="5038724" y="5572140"/>
            <a:ext cx="609600" cy="461962"/>
            <a:chOff x="1104" y="3119"/>
            <a:chExt cx="384" cy="291"/>
          </a:xfrm>
        </p:grpSpPr>
        <p:sp>
          <p:nvSpPr>
            <p:cNvPr id="57385" name="Rectangle 52"/>
            <p:cNvSpPr>
              <a:spLocks noChangeArrowheads="1"/>
            </p:cNvSpPr>
            <p:nvPr/>
          </p:nvSpPr>
          <p:spPr bwMode="auto">
            <a:xfrm>
              <a:off x="1104" y="3119"/>
              <a:ext cx="116" cy="291"/>
            </a:xfrm>
            <a:prstGeom prst="rect">
              <a:avLst/>
            </a:prstGeom>
            <a:noFill/>
            <a:ln w="9525">
              <a:solidFill>
                <a:schemeClr val="tx1"/>
              </a:solidFill>
              <a:miter lim="800000"/>
              <a:headEnd/>
              <a:tailEnd/>
            </a:ln>
          </p:spPr>
          <p:txBody>
            <a:bodyPr wrap="none" anchor="ctr">
              <a:spAutoFit/>
            </a:bodyPr>
            <a:lstStyle/>
            <a:p>
              <a:endParaRPr lang="zh-CN" altLang="en-US">
                <a:latin typeface="Times New Roman" pitchFamily="18" charset="0"/>
              </a:endParaRPr>
            </a:p>
          </p:txBody>
        </p:sp>
        <p:cxnSp>
          <p:nvCxnSpPr>
            <p:cNvPr id="57386" name="AutoShape 53"/>
            <p:cNvCxnSpPr>
              <a:cxnSpLocks noChangeShapeType="1"/>
              <a:stCxn id="57385" idx="3"/>
            </p:cNvCxnSpPr>
            <p:nvPr/>
          </p:nvCxnSpPr>
          <p:spPr bwMode="auto">
            <a:xfrm flipV="1">
              <a:off x="1220" y="3264"/>
              <a:ext cx="268" cy="0"/>
            </a:xfrm>
            <a:prstGeom prst="straightConnector1">
              <a:avLst/>
            </a:prstGeom>
            <a:noFill/>
            <a:ln w="9525">
              <a:solidFill>
                <a:schemeClr val="tx1"/>
              </a:solidFill>
              <a:miter lim="800000"/>
              <a:headEnd/>
              <a:tailEnd type="triangle" w="med" len="med"/>
            </a:ln>
          </p:spPr>
        </p:cxnSp>
      </p:grpSp>
      <p:grpSp>
        <p:nvGrpSpPr>
          <p:cNvPr id="18" name="Group 54"/>
          <p:cNvGrpSpPr>
            <a:grpSpLocks/>
          </p:cNvGrpSpPr>
          <p:nvPr/>
        </p:nvGrpSpPr>
        <p:grpSpPr bwMode="auto">
          <a:xfrm>
            <a:off x="5648324" y="5572140"/>
            <a:ext cx="609600" cy="461962"/>
            <a:chOff x="1104" y="3119"/>
            <a:chExt cx="384" cy="291"/>
          </a:xfrm>
        </p:grpSpPr>
        <p:sp>
          <p:nvSpPr>
            <p:cNvPr id="57383" name="Rectangle 55"/>
            <p:cNvSpPr>
              <a:spLocks noChangeArrowheads="1"/>
            </p:cNvSpPr>
            <p:nvPr/>
          </p:nvSpPr>
          <p:spPr bwMode="auto">
            <a:xfrm>
              <a:off x="1104" y="3119"/>
              <a:ext cx="116" cy="291"/>
            </a:xfrm>
            <a:prstGeom prst="rect">
              <a:avLst/>
            </a:prstGeom>
            <a:noFill/>
            <a:ln w="9525">
              <a:solidFill>
                <a:schemeClr val="tx1"/>
              </a:solidFill>
              <a:miter lim="800000"/>
              <a:headEnd/>
              <a:tailEnd/>
            </a:ln>
          </p:spPr>
          <p:txBody>
            <a:bodyPr wrap="none" anchor="ctr">
              <a:spAutoFit/>
            </a:bodyPr>
            <a:lstStyle/>
            <a:p>
              <a:endParaRPr lang="zh-CN" altLang="en-US">
                <a:latin typeface="Times New Roman" pitchFamily="18" charset="0"/>
              </a:endParaRPr>
            </a:p>
          </p:txBody>
        </p:sp>
        <p:cxnSp>
          <p:nvCxnSpPr>
            <p:cNvPr id="57384" name="AutoShape 56"/>
            <p:cNvCxnSpPr>
              <a:cxnSpLocks noChangeShapeType="1"/>
              <a:stCxn id="57383" idx="3"/>
            </p:cNvCxnSpPr>
            <p:nvPr/>
          </p:nvCxnSpPr>
          <p:spPr bwMode="auto">
            <a:xfrm flipV="1">
              <a:off x="1220" y="3264"/>
              <a:ext cx="268" cy="0"/>
            </a:xfrm>
            <a:prstGeom prst="straightConnector1">
              <a:avLst/>
            </a:prstGeom>
            <a:noFill/>
            <a:ln w="9525">
              <a:solidFill>
                <a:schemeClr val="tx1"/>
              </a:solidFill>
              <a:miter lim="800000"/>
              <a:headEnd/>
              <a:tailEnd type="triangle" w="med" len="med"/>
            </a:ln>
          </p:spPr>
        </p:cxnSp>
      </p:grpSp>
      <p:grpSp>
        <p:nvGrpSpPr>
          <p:cNvPr id="19" name="Group 57"/>
          <p:cNvGrpSpPr>
            <a:grpSpLocks/>
          </p:cNvGrpSpPr>
          <p:nvPr/>
        </p:nvGrpSpPr>
        <p:grpSpPr bwMode="auto">
          <a:xfrm>
            <a:off x="6257924" y="5572140"/>
            <a:ext cx="609600" cy="461962"/>
            <a:chOff x="1104" y="3119"/>
            <a:chExt cx="384" cy="291"/>
          </a:xfrm>
        </p:grpSpPr>
        <p:sp>
          <p:nvSpPr>
            <p:cNvPr id="57381" name="Rectangle 58"/>
            <p:cNvSpPr>
              <a:spLocks noChangeArrowheads="1"/>
            </p:cNvSpPr>
            <p:nvPr/>
          </p:nvSpPr>
          <p:spPr bwMode="auto">
            <a:xfrm>
              <a:off x="1104" y="3119"/>
              <a:ext cx="116" cy="291"/>
            </a:xfrm>
            <a:prstGeom prst="rect">
              <a:avLst/>
            </a:prstGeom>
            <a:noFill/>
            <a:ln w="9525">
              <a:solidFill>
                <a:schemeClr val="tx1"/>
              </a:solidFill>
              <a:miter lim="800000"/>
              <a:headEnd/>
              <a:tailEnd/>
            </a:ln>
          </p:spPr>
          <p:txBody>
            <a:bodyPr wrap="none" anchor="ctr">
              <a:spAutoFit/>
            </a:bodyPr>
            <a:lstStyle/>
            <a:p>
              <a:endParaRPr lang="zh-CN" altLang="en-US">
                <a:latin typeface="Times New Roman" pitchFamily="18" charset="0"/>
              </a:endParaRPr>
            </a:p>
          </p:txBody>
        </p:sp>
        <p:cxnSp>
          <p:nvCxnSpPr>
            <p:cNvPr id="57382" name="AutoShape 59"/>
            <p:cNvCxnSpPr>
              <a:cxnSpLocks noChangeShapeType="1"/>
              <a:stCxn id="57381" idx="3"/>
            </p:cNvCxnSpPr>
            <p:nvPr/>
          </p:nvCxnSpPr>
          <p:spPr bwMode="auto">
            <a:xfrm flipV="1">
              <a:off x="1220" y="3264"/>
              <a:ext cx="268" cy="0"/>
            </a:xfrm>
            <a:prstGeom prst="straightConnector1">
              <a:avLst/>
            </a:prstGeom>
            <a:noFill/>
            <a:ln w="9525">
              <a:solidFill>
                <a:schemeClr val="tx1"/>
              </a:solidFill>
              <a:miter lim="800000"/>
              <a:headEnd/>
              <a:tailEnd type="triangle" w="med" len="med"/>
            </a:ln>
          </p:spPr>
        </p:cxnSp>
      </p:grpSp>
      <p:cxnSp>
        <p:nvCxnSpPr>
          <p:cNvPr id="57372" name="AutoShape 64"/>
          <p:cNvCxnSpPr>
            <a:cxnSpLocks noChangeShapeType="1"/>
          </p:cNvCxnSpPr>
          <p:nvPr/>
        </p:nvCxnSpPr>
        <p:spPr bwMode="auto">
          <a:xfrm rot="5400000" flipH="1" flipV="1">
            <a:off x="3023382" y="4074323"/>
            <a:ext cx="1588" cy="2995634"/>
          </a:xfrm>
          <a:prstGeom prst="curvedConnector3">
            <a:avLst>
              <a:gd name="adj1" fmla="val 14395466"/>
            </a:avLst>
          </a:prstGeom>
          <a:noFill/>
          <a:ln w="9525">
            <a:solidFill>
              <a:schemeClr val="tx1"/>
            </a:solidFill>
            <a:miter lim="800000"/>
            <a:headEnd/>
            <a:tailEnd type="triangle" w="med" len="med"/>
          </a:ln>
        </p:spPr>
      </p:cxnSp>
      <p:cxnSp>
        <p:nvCxnSpPr>
          <p:cNvPr id="57373" name="AutoShape 65"/>
          <p:cNvCxnSpPr>
            <a:cxnSpLocks noChangeShapeType="1"/>
          </p:cNvCxnSpPr>
          <p:nvPr/>
        </p:nvCxnSpPr>
        <p:spPr bwMode="auto">
          <a:xfrm rot="5400000" flipH="1" flipV="1">
            <a:off x="6045199" y="4048140"/>
            <a:ext cx="12700" cy="3048000"/>
          </a:xfrm>
          <a:prstGeom prst="curvedConnector3">
            <a:avLst>
              <a:gd name="adj1" fmla="val 1800000"/>
            </a:avLst>
          </a:prstGeom>
          <a:noFill/>
          <a:ln w="9525">
            <a:solidFill>
              <a:schemeClr val="tx1"/>
            </a:solidFill>
            <a:miter lim="800000"/>
            <a:headEnd/>
            <a:tailEnd type="triangle" w="med" len="med"/>
          </a:ln>
        </p:spPr>
      </p:cxnSp>
      <p:grpSp>
        <p:nvGrpSpPr>
          <p:cNvPr id="21" name="Group 69"/>
          <p:cNvGrpSpPr>
            <a:grpSpLocks/>
          </p:cNvGrpSpPr>
          <p:nvPr/>
        </p:nvGrpSpPr>
        <p:grpSpPr bwMode="auto">
          <a:xfrm>
            <a:off x="6867524" y="5572140"/>
            <a:ext cx="609600" cy="461962"/>
            <a:chOff x="1104" y="3119"/>
            <a:chExt cx="384" cy="291"/>
          </a:xfrm>
        </p:grpSpPr>
        <p:sp>
          <p:nvSpPr>
            <p:cNvPr id="57377" name="Rectangle 70"/>
            <p:cNvSpPr>
              <a:spLocks noChangeArrowheads="1"/>
            </p:cNvSpPr>
            <p:nvPr/>
          </p:nvSpPr>
          <p:spPr bwMode="auto">
            <a:xfrm>
              <a:off x="1104" y="3119"/>
              <a:ext cx="116" cy="291"/>
            </a:xfrm>
            <a:prstGeom prst="rect">
              <a:avLst/>
            </a:prstGeom>
            <a:noFill/>
            <a:ln w="9525">
              <a:solidFill>
                <a:schemeClr val="tx1"/>
              </a:solidFill>
              <a:miter lim="800000"/>
              <a:headEnd/>
              <a:tailEnd/>
            </a:ln>
          </p:spPr>
          <p:txBody>
            <a:bodyPr wrap="none" anchor="ctr">
              <a:spAutoFit/>
            </a:bodyPr>
            <a:lstStyle/>
            <a:p>
              <a:endParaRPr lang="zh-CN" altLang="en-US">
                <a:latin typeface="Times New Roman" pitchFamily="18" charset="0"/>
              </a:endParaRPr>
            </a:p>
          </p:txBody>
        </p:sp>
        <p:cxnSp>
          <p:nvCxnSpPr>
            <p:cNvPr id="57378" name="AutoShape 71"/>
            <p:cNvCxnSpPr>
              <a:cxnSpLocks noChangeShapeType="1"/>
              <a:stCxn id="57377" idx="3"/>
            </p:cNvCxnSpPr>
            <p:nvPr/>
          </p:nvCxnSpPr>
          <p:spPr bwMode="auto">
            <a:xfrm flipV="1">
              <a:off x="1220" y="3264"/>
              <a:ext cx="268" cy="0"/>
            </a:xfrm>
            <a:prstGeom prst="straightConnector1">
              <a:avLst/>
            </a:prstGeom>
            <a:noFill/>
            <a:ln w="9525">
              <a:solidFill>
                <a:schemeClr val="tx1"/>
              </a:solidFill>
              <a:miter lim="800000"/>
              <a:headEnd/>
              <a:tailEnd type="triangle" w="med" len="med"/>
            </a:ln>
          </p:spPr>
        </p:cxnSp>
      </p:gr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zh-CN" altLang="en-US" sz="4800" dirty="0" smtClean="0">
                <a:solidFill>
                  <a:schemeClr val="tx1"/>
                </a:solidFill>
              </a:rPr>
              <a:t>短语查询</a:t>
            </a:r>
            <a:endParaRPr lang="en-US" altLang="zh-CN" sz="4800" dirty="0" smtClean="0">
              <a:solidFill>
                <a:schemeClr val="tx1"/>
              </a:solidFill>
            </a:endParaRPr>
          </a:p>
        </p:txBody>
      </p:sp>
      <p:sp>
        <p:nvSpPr>
          <p:cNvPr id="61443" name="Rectangle 3"/>
          <p:cNvSpPr>
            <a:spLocks noGrp="1" noChangeArrowheads="1"/>
          </p:cNvSpPr>
          <p:nvPr>
            <p:ph idx="1"/>
          </p:nvPr>
        </p:nvSpPr>
        <p:spPr>
          <a:xfrm>
            <a:off x="551172" y="1795792"/>
            <a:ext cx="8001000" cy="4267200"/>
          </a:xfrm>
        </p:spPr>
        <p:txBody>
          <a:bodyPr/>
          <a:lstStyle/>
          <a:p>
            <a:pPr eaLnBrk="1" hangingPunct="1">
              <a:spcBef>
                <a:spcPts val="1200"/>
              </a:spcBef>
            </a:pPr>
            <a:r>
              <a:rPr lang="zh-CN" altLang="en-US" sz="2800" b="1" dirty="0" smtClean="0">
                <a:solidFill>
                  <a:srgbClr val="C00000"/>
                </a:solidFill>
                <a:ea typeface="宋体" charset="-122"/>
              </a:rPr>
              <a:t>短语查询：</a:t>
            </a:r>
            <a:r>
              <a:rPr lang="zh-CN" altLang="en-US" sz="2800" b="1" dirty="0" smtClean="0">
                <a:solidFill>
                  <a:schemeClr val="tx1"/>
                </a:solidFill>
                <a:ea typeface="宋体" charset="-122"/>
              </a:rPr>
              <a:t>以一个短语整体作为</a:t>
            </a:r>
            <a:r>
              <a:rPr lang="zh-CN" altLang="en-US" sz="2800" b="1" dirty="0" smtClean="0">
                <a:solidFill>
                  <a:schemeClr val="tx1"/>
                </a:solidFill>
                <a:ea typeface="宋体" charset="-122"/>
              </a:rPr>
              <a:t>查询</a:t>
            </a:r>
            <a:r>
              <a:rPr lang="zh-CN" altLang="en-US" sz="2800" b="1" dirty="0" smtClean="0">
                <a:solidFill>
                  <a:schemeClr val="tx1"/>
                </a:solidFill>
                <a:ea typeface="宋体" charset="-122"/>
              </a:rPr>
              <a:t>的查询方式</a:t>
            </a:r>
            <a:r>
              <a:rPr lang="zh-CN" altLang="en-US" sz="2800" b="1" dirty="0" smtClean="0">
                <a:solidFill>
                  <a:schemeClr val="tx1"/>
                </a:solidFill>
                <a:ea typeface="宋体" charset="-122"/>
              </a:rPr>
              <a:t>，</a:t>
            </a:r>
            <a:r>
              <a:rPr lang="zh-CN" altLang="en-US" sz="2800" b="1" dirty="0" smtClean="0">
                <a:solidFill>
                  <a:schemeClr val="tx1"/>
                </a:solidFill>
                <a:ea typeface="宋体" charset="-122"/>
              </a:rPr>
              <a:t>比如</a:t>
            </a:r>
            <a:r>
              <a:rPr lang="en-US" altLang="zh-CN" sz="2800" b="1" dirty="0" smtClean="0">
                <a:solidFill>
                  <a:schemeClr val="tx1"/>
                </a:solidFill>
                <a:ea typeface="宋体" charset="-122"/>
              </a:rPr>
              <a:t> “</a:t>
            </a:r>
            <a:r>
              <a:rPr lang="en-US" altLang="zh-CN" sz="2800" b="1" dirty="0" err="1" smtClean="0">
                <a:solidFill>
                  <a:schemeClr val="tx1"/>
                </a:solidFill>
                <a:ea typeface="宋体" charset="-122"/>
              </a:rPr>
              <a:t>stanford</a:t>
            </a:r>
            <a:r>
              <a:rPr lang="en-US" altLang="zh-CN" sz="2800" b="1" dirty="0" smtClean="0">
                <a:solidFill>
                  <a:schemeClr val="tx1"/>
                </a:solidFill>
                <a:ea typeface="宋体" charset="-122"/>
              </a:rPr>
              <a:t> university”   “</a:t>
            </a:r>
            <a:r>
              <a:rPr lang="zh-CN" altLang="en-US" sz="2800" b="1" dirty="0" smtClean="0">
                <a:solidFill>
                  <a:schemeClr val="tx1"/>
                </a:solidFill>
                <a:ea typeface="宋体" charset="-122"/>
              </a:rPr>
              <a:t>浙江大学</a:t>
            </a:r>
            <a:r>
              <a:rPr lang="en-US" altLang="zh-CN" sz="2800" b="1" dirty="0" smtClean="0">
                <a:solidFill>
                  <a:schemeClr val="tx1"/>
                </a:solidFill>
                <a:ea typeface="宋体" charset="-122"/>
              </a:rPr>
              <a:t>”</a:t>
            </a:r>
          </a:p>
          <a:p>
            <a:pPr eaLnBrk="1" hangingPunct="1">
              <a:spcBef>
                <a:spcPts val="1200"/>
              </a:spcBef>
            </a:pPr>
            <a:r>
              <a:rPr lang="zh-CN" altLang="en-US" sz="2800" b="1" dirty="0" smtClean="0">
                <a:solidFill>
                  <a:schemeClr val="tx1"/>
                </a:solidFill>
                <a:ea typeface="宋体" charset="-122"/>
              </a:rPr>
              <a:t>是一种符合人们需要的查询方式</a:t>
            </a:r>
            <a:endParaRPr lang="en-US" altLang="zh-CN" sz="2800" b="1" dirty="0" smtClean="0">
              <a:solidFill>
                <a:schemeClr val="tx1"/>
              </a:solidFill>
              <a:ea typeface="宋体" charset="-122"/>
            </a:endParaRPr>
          </a:p>
          <a:p>
            <a:pPr eaLnBrk="1" hangingPunct="1">
              <a:spcBef>
                <a:spcPts val="1200"/>
              </a:spcBef>
            </a:pPr>
            <a:r>
              <a:rPr lang="zh-CN" altLang="en-US" sz="2800" b="1" dirty="0" smtClean="0">
                <a:solidFill>
                  <a:schemeClr val="tx1"/>
                </a:solidFill>
                <a:ea typeface="宋体" charset="-122"/>
              </a:rPr>
              <a:t>基于关键词的查询难以达到短语查询的</a:t>
            </a:r>
            <a:r>
              <a:rPr lang="zh-CN" altLang="en-US" sz="2800" b="1" dirty="0" smtClean="0">
                <a:solidFill>
                  <a:schemeClr val="tx1"/>
                </a:solidFill>
                <a:ea typeface="宋体" charset="-122"/>
              </a:rPr>
              <a:t>效果</a:t>
            </a:r>
            <a:endParaRPr lang="en-US" altLang="zh-CN" sz="2800" b="1" dirty="0" smtClean="0">
              <a:solidFill>
                <a:schemeClr val="tx1"/>
              </a:solidFill>
              <a:ea typeface="宋体" charset="-122"/>
            </a:endParaRPr>
          </a:p>
          <a:p>
            <a:pPr eaLnBrk="1" hangingPunct="1">
              <a:spcBef>
                <a:spcPts val="1200"/>
              </a:spcBef>
            </a:pPr>
            <a:r>
              <a:rPr lang="zh-CN" altLang="en-US" sz="2800" b="1" dirty="0" smtClean="0">
                <a:solidFill>
                  <a:schemeClr val="tx1"/>
                </a:solidFill>
                <a:ea typeface="宋体" charset="-122"/>
              </a:rPr>
              <a:t>原因何在？</a:t>
            </a:r>
            <a:endParaRPr lang="en-US" altLang="zh-CN" sz="2800" b="1" dirty="0" smtClean="0">
              <a:solidFill>
                <a:schemeClr val="tx1"/>
              </a:solidFill>
              <a:ea typeface="宋体" charset="-122"/>
            </a:endParaRPr>
          </a:p>
          <a:p>
            <a:pPr eaLnBrk="1" hangingPunct="1">
              <a:spcBef>
                <a:spcPts val="1200"/>
              </a:spcBef>
            </a:pPr>
            <a:r>
              <a:rPr lang="zh-CN" altLang="en-US" sz="2800" b="1" dirty="0" smtClean="0">
                <a:solidFill>
                  <a:srgbClr val="C00000"/>
                </a:solidFill>
                <a:ea typeface="宋体" charset="-122"/>
              </a:rPr>
              <a:t>问题：</a:t>
            </a:r>
            <a:r>
              <a:rPr lang="zh-CN" altLang="en-US" sz="2800" b="1" dirty="0" smtClean="0">
                <a:solidFill>
                  <a:schemeClr val="tx1"/>
                </a:solidFill>
                <a:ea typeface="宋体" charset="-122"/>
              </a:rPr>
              <a:t>如何改造索引</a:t>
            </a:r>
            <a:r>
              <a:rPr lang="en-US" altLang="zh-CN" sz="2800" b="1" dirty="0" smtClean="0">
                <a:solidFill>
                  <a:schemeClr val="tx1"/>
                </a:solidFill>
                <a:latin typeface="宋体" pitchFamily="2" charset="-122"/>
                <a:ea typeface="宋体" pitchFamily="2" charset="-122"/>
              </a:rPr>
              <a:t>?</a:t>
            </a:r>
            <a:r>
              <a:rPr lang="en-US" altLang="zh-CN" sz="2800" b="1" dirty="0" smtClean="0">
                <a:solidFill>
                  <a:schemeClr val="tx1"/>
                </a:solidFill>
                <a:ea typeface="宋体" charset="-122"/>
              </a:rPr>
              <a:t> </a:t>
            </a:r>
            <a:r>
              <a:rPr lang="zh-CN" altLang="en-US" sz="2800" b="1" dirty="0" smtClean="0">
                <a:solidFill>
                  <a:schemeClr val="tx1"/>
                </a:solidFill>
                <a:ea typeface="宋体" charset="-122"/>
              </a:rPr>
              <a:t>如何识别文档中的短语？</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574674" y="304800"/>
            <a:ext cx="8140729" cy="1216025"/>
          </a:xfrm>
        </p:spPr>
        <p:txBody>
          <a:bodyPr/>
          <a:lstStyle/>
          <a:p>
            <a:pPr eaLnBrk="1" hangingPunct="1"/>
            <a:r>
              <a:rPr lang="zh-CN" altLang="en-US" sz="4800" dirty="0" smtClean="0">
                <a:solidFill>
                  <a:schemeClr val="tx1"/>
                </a:solidFill>
              </a:rPr>
              <a:t>双词</a:t>
            </a:r>
            <a:r>
              <a:rPr lang="en-US" altLang="zh-CN" sz="3200" dirty="0" smtClean="0">
                <a:solidFill>
                  <a:schemeClr val="tx1"/>
                </a:solidFill>
              </a:rPr>
              <a:t>(</a:t>
            </a:r>
            <a:r>
              <a:rPr lang="en-US" altLang="zh-CN" sz="3200" dirty="0" err="1" smtClean="0">
                <a:solidFill>
                  <a:srgbClr val="C00000"/>
                </a:solidFill>
              </a:rPr>
              <a:t>Biword</a:t>
            </a:r>
            <a:r>
              <a:rPr lang="en-US" altLang="zh-CN" sz="3200" dirty="0" smtClean="0">
                <a:solidFill>
                  <a:schemeClr val="tx1"/>
                </a:solidFill>
              </a:rPr>
              <a:t>)</a:t>
            </a:r>
            <a:r>
              <a:rPr lang="zh-CN" altLang="en-US" sz="4800" dirty="0" smtClean="0">
                <a:solidFill>
                  <a:schemeClr val="tx1"/>
                </a:solidFill>
              </a:rPr>
              <a:t>索引</a:t>
            </a:r>
            <a:endParaRPr lang="en-US" altLang="zh-CN" sz="4800" dirty="0" smtClean="0">
              <a:solidFill>
                <a:schemeClr val="tx1"/>
              </a:solidFill>
            </a:endParaRPr>
          </a:p>
        </p:txBody>
      </p:sp>
      <p:sp>
        <p:nvSpPr>
          <p:cNvPr id="62467" name="Rectangle 3"/>
          <p:cNvSpPr>
            <a:spLocks noGrp="1" noChangeArrowheads="1"/>
          </p:cNvSpPr>
          <p:nvPr>
            <p:ph idx="1"/>
          </p:nvPr>
        </p:nvSpPr>
        <p:spPr>
          <a:xfrm>
            <a:off x="566738" y="1752600"/>
            <a:ext cx="8077228" cy="4267200"/>
          </a:xfrm>
        </p:spPr>
        <p:txBody>
          <a:bodyPr/>
          <a:lstStyle/>
          <a:p>
            <a:pPr eaLnBrk="1" hangingPunct="1"/>
            <a:r>
              <a:rPr lang="zh-CN" altLang="en-US" sz="2800" b="1" dirty="0" smtClean="0">
                <a:solidFill>
                  <a:srgbClr val="C00000"/>
                </a:solidFill>
                <a:ea typeface="宋体" charset="-122"/>
              </a:rPr>
              <a:t>目的：</a:t>
            </a:r>
            <a:r>
              <a:rPr lang="zh-CN" altLang="en-US" sz="2600" b="1" dirty="0" smtClean="0">
                <a:solidFill>
                  <a:schemeClr val="tx1"/>
                </a:solidFill>
                <a:ea typeface="宋体" charset="-122"/>
              </a:rPr>
              <a:t>将文档中每</a:t>
            </a:r>
            <a:r>
              <a:rPr lang="zh-CN" altLang="en-US" sz="2600" b="1" dirty="0" smtClean="0">
                <a:solidFill>
                  <a:schemeClr val="tx1"/>
                </a:solidFill>
                <a:ea typeface="宋体" charset="-122"/>
              </a:rPr>
              <a:t>两个连续的词组成词对</a:t>
            </a:r>
            <a:r>
              <a:rPr lang="zh-CN" altLang="en-US" sz="2600" b="1" dirty="0" smtClean="0">
                <a:solidFill>
                  <a:schemeClr val="tx1"/>
                </a:solidFill>
                <a:ea typeface="宋体" charset="-122"/>
              </a:rPr>
              <a:t>，作为索引单元</a:t>
            </a:r>
            <a:endParaRPr lang="en-US" altLang="zh-CN" sz="2600" b="1" dirty="0" smtClean="0">
              <a:solidFill>
                <a:schemeClr val="tx1"/>
              </a:solidFill>
              <a:ea typeface="宋体" charset="-122"/>
            </a:endParaRPr>
          </a:p>
          <a:p>
            <a:pPr eaLnBrk="1" hangingPunct="1">
              <a:spcBef>
                <a:spcPts val="1200"/>
              </a:spcBef>
            </a:pPr>
            <a:r>
              <a:rPr lang="zh-CN" altLang="en-US" sz="2800" b="1" dirty="0" smtClean="0">
                <a:solidFill>
                  <a:srgbClr val="C00000"/>
                </a:solidFill>
                <a:ea typeface="宋体" charset="-122"/>
              </a:rPr>
              <a:t>例子：</a:t>
            </a:r>
            <a:r>
              <a:rPr lang="zh-CN" altLang="en-US" sz="2600" b="1" dirty="0" smtClean="0">
                <a:solidFill>
                  <a:schemeClr val="tx1"/>
                </a:solidFill>
                <a:ea typeface="宋体" charset="-122"/>
              </a:rPr>
              <a:t>对文本</a:t>
            </a:r>
            <a:r>
              <a:rPr lang="zh-CN" altLang="en-US" sz="2400" b="1" dirty="0" smtClean="0">
                <a:solidFill>
                  <a:schemeClr val="tx1"/>
                </a:solidFill>
                <a:ea typeface="宋体" charset="-122"/>
              </a:rPr>
              <a:t>片段</a:t>
            </a:r>
            <a:r>
              <a:rPr lang="en-US" altLang="zh-CN" sz="2400" b="1" dirty="0" smtClean="0">
                <a:solidFill>
                  <a:schemeClr val="tx1"/>
                </a:solidFill>
                <a:ea typeface="宋体" charset="-122"/>
              </a:rPr>
              <a:t> </a:t>
            </a:r>
            <a:r>
              <a:rPr lang="en-US" altLang="zh-CN" sz="1800" b="1" dirty="0" smtClean="0">
                <a:solidFill>
                  <a:schemeClr val="tx1"/>
                </a:solidFill>
                <a:ea typeface="宋体" charset="-122"/>
              </a:rPr>
              <a:t>“Friends, </a:t>
            </a:r>
            <a:r>
              <a:rPr lang="en-US" altLang="zh-CN" sz="1800" b="1" dirty="0" smtClean="0">
                <a:solidFill>
                  <a:schemeClr val="tx1"/>
                </a:solidFill>
                <a:ea typeface="宋体" charset="-122"/>
              </a:rPr>
              <a:t>Romans, Countrymen</a:t>
            </a:r>
            <a:r>
              <a:rPr lang="en-US" altLang="zh-CN" sz="1800" b="1" dirty="0" smtClean="0">
                <a:solidFill>
                  <a:schemeClr val="tx1"/>
                </a:solidFill>
                <a:ea typeface="宋体" charset="-122"/>
              </a:rPr>
              <a:t>”</a:t>
            </a:r>
            <a:r>
              <a:rPr lang="en-US" altLang="zh-CN" sz="2400" b="1" dirty="0" smtClean="0">
                <a:solidFill>
                  <a:schemeClr val="tx1"/>
                </a:solidFill>
                <a:ea typeface="宋体" charset="-122"/>
              </a:rPr>
              <a:t> </a:t>
            </a:r>
            <a:r>
              <a:rPr lang="zh-CN" altLang="en-US" sz="2800" b="1" dirty="0" smtClean="0">
                <a:solidFill>
                  <a:schemeClr val="tx1"/>
                </a:solidFill>
                <a:ea typeface="宋体" charset="-122"/>
              </a:rPr>
              <a:t>，</a:t>
            </a:r>
            <a:r>
              <a:rPr lang="zh-CN" altLang="en-US" sz="2600" b="1" dirty="0" smtClean="0">
                <a:solidFill>
                  <a:schemeClr val="tx1"/>
                </a:solidFill>
                <a:ea typeface="宋体" charset="-122"/>
              </a:rPr>
              <a:t>产生两个词对</a:t>
            </a:r>
            <a:endParaRPr lang="en-US" altLang="zh-CN" sz="2600" b="1" dirty="0" smtClean="0">
              <a:solidFill>
                <a:schemeClr val="tx1"/>
              </a:solidFill>
              <a:ea typeface="宋体" charset="-122"/>
            </a:endParaRPr>
          </a:p>
          <a:p>
            <a:pPr lvl="1" eaLnBrk="1" hangingPunct="1"/>
            <a:r>
              <a:rPr lang="en-US" altLang="zh-CN" sz="2000" b="1" dirty="0" smtClean="0">
                <a:ea typeface="宋体" charset="-122"/>
              </a:rPr>
              <a:t>friends </a:t>
            </a:r>
            <a:r>
              <a:rPr lang="en-US" altLang="zh-CN" sz="2000" b="1" dirty="0" err="1" smtClean="0">
                <a:ea typeface="宋体" charset="-122"/>
              </a:rPr>
              <a:t>romans</a:t>
            </a:r>
            <a:endParaRPr lang="en-US" altLang="zh-CN" sz="2000" b="1" dirty="0" smtClean="0">
              <a:ea typeface="宋体" charset="-122"/>
            </a:endParaRPr>
          </a:p>
          <a:p>
            <a:pPr lvl="1" eaLnBrk="1" hangingPunct="1"/>
            <a:r>
              <a:rPr lang="en-US" altLang="zh-CN" sz="2000" b="1" dirty="0" err="1" smtClean="0">
                <a:ea typeface="宋体" charset="-122"/>
              </a:rPr>
              <a:t>romans</a:t>
            </a:r>
            <a:r>
              <a:rPr lang="en-US" altLang="zh-CN" sz="2000" b="1" dirty="0" smtClean="0">
                <a:ea typeface="宋体" charset="-122"/>
              </a:rPr>
              <a:t> countrymen</a:t>
            </a:r>
          </a:p>
          <a:p>
            <a:pPr eaLnBrk="1" hangingPunct="1">
              <a:spcBef>
                <a:spcPts val="1200"/>
              </a:spcBef>
            </a:pPr>
            <a:r>
              <a:rPr lang="zh-CN" altLang="en-US" sz="2800" b="1" dirty="0" smtClean="0">
                <a:solidFill>
                  <a:srgbClr val="C00000"/>
                </a:solidFill>
                <a:ea typeface="宋体" charset="-122"/>
              </a:rPr>
              <a:t>方法：</a:t>
            </a:r>
            <a:r>
              <a:rPr lang="zh-CN" altLang="en-US" sz="2600" b="1" dirty="0" smtClean="0">
                <a:solidFill>
                  <a:schemeClr val="tx1"/>
                </a:solidFill>
                <a:ea typeface="宋体" charset="-122"/>
              </a:rPr>
              <a:t>索引构建时，将每个词对看成一个词项放到词典中</a:t>
            </a:r>
            <a:endParaRPr lang="en-US" altLang="zh-CN" sz="2600" b="1" dirty="0" smtClean="0">
              <a:solidFill>
                <a:schemeClr val="tx1"/>
              </a:solidFill>
              <a:ea typeface="宋体" charset="-122"/>
            </a:endParaRPr>
          </a:p>
          <a:p>
            <a:pPr eaLnBrk="1" hangingPunct="1">
              <a:spcBef>
                <a:spcPts val="1200"/>
              </a:spcBef>
            </a:pPr>
            <a:r>
              <a:rPr lang="zh-CN" altLang="en-US" sz="2800" b="1" dirty="0" smtClean="0">
                <a:solidFill>
                  <a:srgbClr val="C00000"/>
                </a:solidFill>
                <a:ea typeface="宋体" charset="-122"/>
              </a:rPr>
              <a:t>问题：</a:t>
            </a:r>
            <a:r>
              <a:rPr lang="zh-CN" altLang="en-US" sz="2600" b="1" dirty="0" smtClean="0">
                <a:solidFill>
                  <a:schemeClr val="tx1"/>
                </a:solidFill>
                <a:ea typeface="宋体" charset="-122"/>
              </a:rPr>
              <a:t>大大增加词汇表的规模和索引的规模</a:t>
            </a:r>
            <a:endParaRPr lang="en-US" altLang="zh-CN" sz="2600" b="1" dirty="0" smtClean="0">
              <a:solidFill>
                <a:schemeClr val="tx1"/>
              </a:solidFill>
              <a:ea typeface="宋体" charset="-122"/>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zh-CN" altLang="en-US" sz="4800" dirty="0" smtClean="0">
                <a:solidFill>
                  <a:schemeClr val="tx1"/>
                </a:solidFill>
              </a:rPr>
              <a:t>更长的短语查询处理</a:t>
            </a:r>
            <a:endParaRPr lang="en-US" altLang="zh-CN" sz="4800" dirty="0" smtClean="0">
              <a:solidFill>
                <a:schemeClr val="tx1"/>
              </a:solidFill>
            </a:endParaRPr>
          </a:p>
        </p:txBody>
      </p:sp>
      <p:sp>
        <p:nvSpPr>
          <p:cNvPr id="63491" name="Rectangle 3"/>
          <p:cNvSpPr>
            <a:spLocks noGrp="1" noChangeArrowheads="1"/>
          </p:cNvSpPr>
          <p:nvPr>
            <p:ph idx="1"/>
          </p:nvPr>
        </p:nvSpPr>
        <p:spPr>
          <a:xfrm>
            <a:off x="591792" y="1817042"/>
            <a:ext cx="8001000" cy="4267200"/>
          </a:xfrm>
        </p:spPr>
        <p:txBody>
          <a:bodyPr/>
          <a:lstStyle/>
          <a:p>
            <a:pPr eaLnBrk="1" hangingPunct="1"/>
            <a:r>
              <a:rPr lang="zh-CN" altLang="en-US" sz="2800" b="1" dirty="0" smtClean="0">
                <a:solidFill>
                  <a:srgbClr val="C00000"/>
                </a:solidFill>
                <a:ea typeface="宋体" charset="-122"/>
              </a:rPr>
              <a:t>方法</a:t>
            </a:r>
            <a:r>
              <a:rPr lang="zh-CN" altLang="en-US" sz="2800" b="1" dirty="0" smtClean="0">
                <a:solidFill>
                  <a:srgbClr val="C00000"/>
                </a:solidFill>
                <a:ea typeface="宋体" charset="-122"/>
              </a:rPr>
              <a:t>：</a:t>
            </a:r>
            <a:r>
              <a:rPr lang="zh-CN" altLang="en-US" sz="2600" b="1" dirty="0" smtClean="0">
                <a:solidFill>
                  <a:schemeClr val="tx1"/>
                </a:solidFill>
                <a:ea typeface="宋体" charset="-122"/>
              </a:rPr>
              <a:t>将其拆分成基于双词的布尔查询式，拆分采用</a:t>
            </a:r>
            <a:r>
              <a:rPr lang="en-US" altLang="zh-CN" sz="2400" b="1" dirty="0" smtClean="0">
                <a:solidFill>
                  <a:schemeClr val="tx1"/>
                </a:solidFill>
                <a:ea typeface="宋体" charset="-122"/>
              </a:rPr>
              <a:t>K-gram</a:t>
            </a:r>
            <a:r>
              <a:rPr lang="zh-CN" altLang="en-US" sz="2600" b="1" dirty="0" smtClean="0">
                <a:solidFill>
                  <a:schemeClr val="tx1"/>
                </a:solidFill>
                <a:ea typeface="宋体" charset="-122"/>
              </a:rPr>
              <a:t>策略</a:t>
            </a:r>
            <a:endParaRPr lang="en-US" altLang="zh-CN" sz="2600" b="1" dirty="0" smtClean="0">
              <a:solidFill>
                <a:schemeClr val="tx1"/>
              </a:solidFill>
              <a:ea typeface="宋体" charset="-122"/>
            </a:endParaRPr>
          </a:p>
          <a:p>
            <a:pPr eaLnBrk="1" hangingPunct="1">
              <a:spcBef>
                <a:spcPts val="1200"/>
              </a:spcBef>
            </a:pPr>
            <a:r>
              <a:rPr lang="zh-CN" altLang="en-US" sz="2800" b="1" dirty="0" smtClean="0">
                <a:solidFill>
                  <a:srgbClr val="C00000"/>
                </a:solidFill>
                <a:ea typeface="宋体" charset="-122"/>
              </a:rPr>
              <a:t>例子</a:t>
            </a:r>
            <a:r>
              <a:rPr lang="zh-CN" altLang="en-US" sz="2800" b="1" dirty="0" smtClean="0">
                <a:solidFill>
                  <a:srgbClr val="C00000"/>
                </a:solidFill>
                <a:ea typeface="宋体" charset="-122"/>
              </a:rPr>
              <a:t>：</a:t>
            </a:r>
            <a:r>
              <a:rPr lang="zh-CN" altLang="en-US" sz="2800" b="1" dirty="0" smtClean="0">
                <a:solidFill>
                  <a:schemeClr val="tx1"/>
                </a:solidFill>
                <a:ea typeface="宋体" charset="-122"/>
              </a:rPr>
              <a:t> </a:t>
            </a:r>
            <a:r>
              <a:rPr lang="zh-CN" altLang="en-US" sz="2600" b="1" dirty="0" smtClean="0">
                <a:solidFill>
                  <a:schemeClr val="tx1"/>
                </a:solidFill>
                <a:ea typeface="宋体" charset="-122"/>
              </a:rPr>
              <a:t>对于</a:t>
            </a:r>
            <a:r>
              <a:rPr lang="en-US" altLang="zh-CN" sz="2400" b="1" dirty="0" err="1" smtClean="0">
                <a:solidFill>
                  <a:schemeClr val="tx1"/>
                </a:solidFill>
                <a:ea typeface="宋体" charset="-122"/>
              </a:rPr>
              <a:t>stanford</a:t>
            </a:r>
            <a:r>
              <a:rPr lang="en-US" altLang="zh-CN" sz="2400" b="1" dirty="0" smtClean="0">
                <a:solidFill>
                  <a:schemeClr val="tx1"/>
                </a:solidFill>
                <a:ea typeface="宋体" charset="-122"/>
              </a:rPr>
              <a:t> </a:t>
            </a:r>
            <a:r>
              <a:rPr lang="en-US" altLang="zh-CN" sz="2400" b="1" dirty="0" smtClean="0">
                <a:solidFill>
                  <a:schemeClr val="tx1"/>
                </a:solidFill>
                <a:ea typeface="宋体" charset="-122"/>
              </a:rPr>
              <a:t>university </a:t>
            </a:r>
            <a:r>
              <a:rPr lang="en-US" altLang="zh-CN" sz="2400" b="1" dirty="0" err="1" smtClean="0">
                <a:solidFill>
                  <a:schemeClr val="tx1"/>
                </a:solidFill>
                <a:ea typeface="宋体" charset="-122"/>
              </a:rPr>
              <a:t>palo</a:t>
            </a:r>
            <a:r>
              <a:rPr lang="en-US" altLang="zh-CN" sz="2400" b="1" dirty="0" smtClean="0">
                <a:solidFill>
                  <a:schemeClr val="tx1"/>
                </a:solidFill>
                <a:ea typeface="宋体" charset="-122"/>
              </a:rPr>
              <a:t> alto</a:t>
            </a:r>
            <a:r>
              <a:rPr lang="zh-CN" altLang="en-US" sz="2400" b="1" dirty="0" smtClean="0">
                <a:solidFill>
                  <a:schemeClr val="tx1"/>
                </a:solidFill>
                <a:ea typeface="宋体" charset="-122"/>
              </a:rPr>
              <a:t>，</a:t>
            </a:r>
            <a:r>
              <a:rPr lang="zh-CN" altLang="en-US" sz="2600" b="1" dirty="0" smtClean="0">
                <a:solidFill>
                  <a:schemeClr val="tx1"/>
                </a:solidFill>
                <a:ea typeface="宋体" charset="-122"/>
              </a:rPr>
              <a:t>将其拆分成</a:t>
            </a:r>
            <a:r>
              <a:rPr lang="en-US" altLang="zh-CN" sz="2600" b="1" dirty="0" smtClean="0">
                <a:solidFill>
                  <a:schemeClr val="tx1"/>
                </a:solidFill>
                <a:ea typeface="宋体" charset="-122"/>
              </a:rPr>
              <a:t> </a:t>
            </a:r>
            <a:r>
              <a:rPr lang="en-US" altLang="zh-CN" sz="2400" b="1" dirty="0" err="1" smtClean="0">
                <a:solidFill>
                  <a:schemeClr val="tx1"/>
                </a:solidFill>
                <a:ea typeface="宋体" charset="-122"/>
              </a:rPr>
              <a:t>stanford</a:t>
            </a:r>
            <a:r>
              <a:rPr lang="en-US" altLang="zh-CN" sz="2400" b="1" dirty="0" smtClean="0">
                <a:solidFill>
                  <a:schemeClr val="tx1"/>
                </a:solidFill>
                <a:ea typeface="宋体" charset="-122"/>
              </a:rPr>
              <a:t> </a:t>
            </a:r>
            <a:r>
              <a:rPr lang="en-US" altLang="zh-CN" sz="2400" b="1" dirty="0" smtClean="0">
                <a:solidFill>
                  <a:schemeClr val="tx1"/>
                </a:solidFill>
                <a:ea typeface="宋体" charset="-122"/>
              </a:rPr>
              <a:t>university AND university </a:t>
            </a:r>
            <a:r>
              <a:rPr lang="en-US" altLang="zh-CN" sz="2400" b="1" dirty="0" err="1" smtClean="0">
                <a:solidFill>
                  <a:schemeClr val="tx1"/>
                </a:solidFill>
                <a:ea typeface="宋体" charset="-122"/>
              </a:rPr>
              <a:t>palo</a:t>
            </a:r>
            <a:r>
              <a:rPr lang="en-US" altLang="zh-CN" sz="2400" b="1" dirty="0" smtClean="0">
                <a:solidFill>
                  <a:schemeClr val="tx1"/>
                </a:solidFill>
                <a:ea typeface="宋体" charset="-122"/>
              </a:rPr>
              <a:t> AND </a:t>
            </a:r>
            <a:r>
              <a:rPr lang="en-US" altLang="zh-CN" sz="2400" b="1" dirty="0" err="1" smtClean="0">
                <a:solidFill>
                  <a:schemeClr val="tx1"/>
                </a:solidFill>
                <a:ea typeface="宋体" charset="-122"/>
              </a:rPr>
              <a:t>palo</a:t>
            </a:r>
            <a:r>
              <a:rPr lang="en-US" altLang="zh-CN" sz="2400" b="1" dirty="0" smtClean="0">
                <a:solidFill>
                  <a:schemeClr val="tx1"/>
                </a:solidFill>
                <a:ea typeface="宋体" charset="-122"/>
              </a:rPr>
              <a:t> </a:t>
            </a:r>
            <a:r>
              <a:rPr lang="en-US" altLang="zh-CN" sz="2400" b="1" dirty="0" smtClean="0">
                <a:solidFill>
                  <a:schemeClr val="tx1"/>
                </a:solidFill>
                <a:ea typeface="宋体" charset="-122"/>
              </a:rPr>
              <a:t>alto </a:t>
            </a:r>
            <a:r>
              <a:rPr lang="zh-CN" altLang="en-US" sz="2600" b="1" dirty="0" smtClean="0">
                <a:solidFill>
                  <a:schemeClr val="tx1"/>
                </a:solidFill>
                <a:ea typeface="宋体" charset="-122"/>
              </a:rPr>
              <a:t>进行查询处理</a:t>
            </a:r>
            <a:endParaRPr lang="en-US" altLang="zh-CN" sz="2600" b="1" dirty="0" smtClean="0">
              <a:solidFill>
                <a:schemeClr val="tx1"/>
              </a:solidFill>
              <a:ea typeface="宋体" charset="-122"/>
            </a:endParaRPr>
          </a:p>
          <a:p>
            <a:pPr eaLnBrk="1" hangingPunct="1">
              <a:spcBef>
                <a:spcPts val="1200"/>
              </a:spcBef>
            </a:pPr>
            <a:r>
              <a:rPr lang="zh-CN" altLang="en-US" sz="2600" b="1" dirty="0" smtClean="0">
                <a:ea typeface="宋体" charset="-122"/>
              </a:rPr>
              <a:t>满足上述布尔表达式只是满足短语查询</a:t>
            </a:r>
            <a:r>
              <a:rPr lang="zh-CN" altLang="en-US" sz="2600" b="1" dirty="0" smtClean="0">
                <a:ea typeface="宋体" charset="-122"/>
              </a:rPr>
              <a:t>的</a:t>
            </a:r>
            <a:r>
              <a:rPr lang="zh-CN" altLang="en-US" sz="2600" b="1" dirty="0" smtClean="0">
                <a:ea typeface="宋体" charset="-122"/>
              </a:rPr>
              <a:t>必要</a:t>
            </a:r>
            <a:r>
              <a:rPr lang="zh-CN" altLang="en-US" sz="2600" b="1" dirty="0" smtClean="0">
                <a:ea typeface="宋体" charset="-122"/>
              </a:rPr>
              <a:t>条件</a:t>
            </a:r>
            <a:endParaRPr lang="en-US" altLang="zh-CN" sz="2600" b="1" dirty="0" smtClean="0">
              <a:ea typeface="宋体" charset="-122"/>
            </a:endParaRPr>
          </a:p>
        </p:txBody>
      </p:sp>
      <p:sp>
        <p:nvSpPr>
          <p:cNvPr id="63492" name="AutoShape 5"/>
          <p:cNvSpPr>
            <a:spLocks noChangeArrowheads="1"/>
          </p:cNvSpPr>
          <p:nvPr/>
        </p:nvSpPr>
        <p:spPr bwMode="auto">
          <a:xfrm>
            <a:off x="4429124" y="4857760"/>
            <a:ext cx="2741456" cy="551498"/>
          </a:xfrm>
          <a:prstGeom prst="upArrowCallout">
            <a:avLst>
              <a:gd name="adj1" fmla="val 147474"/>
              <a:gd name="adj2" fmla="val 147474"/>
              <a:gd name="adj3" fmla="val 16667"/>
              <a:gd name="adj4" fmla="val 66667"/>
            </a:avLst>
          </a:prstGeom>
          <a:solidFill>
            <a:schemeClr val="accent1">
              <a:alpha val="50195"/>
            </a:schemeClr>
          </a:solidFill>
          <a:ln w="9525">
            <a:solidFill>
              <a:schemeClr val="tx1"/>
            </a:solidFill>
            <a:miter lim="800000"/>
            <a:headEnd/>
            <a:tailEnd/>
          </a:ln>
        </p:spPr>
        <p:txBody>
          <a:bodyPr wrap="square" anchor="ctr">
            <a:spAutoFit/>
          </a:bodyPr>
          <a:lstStyle/>
          <a:p>
            <a:pPr algn="ctr"/>
            <a:r>
              <a:rPr lang="zh-CN" altLang="en-US" sz="1800" b="1" dirty="0">
                <a:latin typeface="Times New Roman" pitchFamily="18" charset="0"/>
              </a:rPr>
              <a:t>很难避免伪正例的出现！</a:t>
            </a:r>
            <a:endParaRPr lang="en-US" altLang="zh-CN" sz="1800" b="1" dirty="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3491">
                                            <p:txEl>
                                              <p:pRg st="2" end="2"/>
                                            </p:txEl>
                                          </p:spTgt>
                                        </p:tgtEl>
                                        <p:attrNameLst>
                                          <p:attrName>style.visibility</p:attrName>
                                        </p:attrNameLst>
                                      </p:cBhvr>
                                      <p:to>
                                        <p:strVal val="visible"/>
                                      </p:to>
                                    </p:set>
                                    <p:anim calcmode="lin" valueType="num">
                                      <p:cBhvr additive="base">
                                        <p:cTn id="7" dur="500" fill="hold"/>
                                        <p:tgtEl>
                                          <p:spTgt spid="6349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34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3492"/>
                                        </p:tgtEl>
                                        <p:attrNameLst>
                                          <p:attrName>style.visibility</p:attrName>
                                        </p:attrNameLst>
                                      </p:cBhvr>
                                      <p:to>
                                        <p:strVal val="visible"/>
                                      </p:to>
                                    </p:set>
                                    <p:anim calcmode="lin" valueType="num">
                                      <p:cBhvr additive="base">
                                        <p:cTn id="13" dur="500" fill="hold"/>
                                        <p:tgtEl>
                                          <p:spTgt spid="63492"/>
                                        </p:tgtEl>
                                        <p:attrNameLst>
                                          <p:attrName>ppt_x</p:attrName>
                                        </p:attrNameLst>
                                      </p:cBhvr>
                                      <p:tavLst>
                                        <p:tav tm="0">
                                          <p:val>
                                            <p:strVal val="#ppt_x"/>
                                          </p:val>
                                        </p:tav>
                                        <p:tav tm="100000">
                                          <p:val>
                                            <p:strVal val="#ppt_x"/>
                                          </p:val>
                                        </p:tav>
                                      </p:tavLst>
                                    </p:anim>
                                    <p:anim calcmode="lin" valueType="num">
                                      <p:cBhvr additive="base">
                                        <p:cTn id="14" dur="500" fill="hold"/>
                                        <p:tgtEl>
                                          <p:spTgt spid="6349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zh-CN" altLang="en-US" sz="4800" dirty="0" smtClean="0">
                <a:solidFill>
                  <a:schemeClr val="tx1"/>
                </a:solidFill>
              </a:rPr>
              <a:t>双词扩展</a:t>
            </a:r>
            <a:r>
              <a:rPr lang="zh-CN" altLang="en-US" sz="3200" dirty="0" smtClean="0">
                <a:solidFill>
                  <a:schemeClr val="tx1"/>
                </a:solidFill>
              </a:rPr>
              <a:t>（</a:t>
            </a:r>
            <a:r>
              <a:rPr lang="en-US" altLang="zh-CN" sz="3200" dirty="0" smtClean="0">
                <a:solidFill>
                  <a:srgbClr val="C00000"/>
                </a:solidFill>
              </a:rPr>
              <a:t>Extended </a:t>
            </a:r>
            <a:r>
              <a:rPr lang="en-US" altLang="zh-CN" sz="3200" dirty="0" err="1" smtClean="0">
                <a:solidFill>
                  <a:srgbClr val="C00000"/>
                </a:solidFill>
              </a:rPr>
              <a:t>Biword</a:t>
            </a:r>
            <a:r>
              <a:rPr lang="zh-CN" altLang="en-US" sz="3200" dirty="0" smtClean="0">
                <a:solidFill>
                  <a:schemeClr val="tx1"/>
                </a:solidFill>
              </a:rPr>
              <a:t>）</a:t>
            </a:r>
            <a:endParaRPr lang="en-US" altLang="zh-CN" dirty="0" smtClean="0">
              <a:solidFill>
                <a:schemeClr val="tx1"/>
              </a:solidFill>
            </a:endParaRPr>
          </a:p>
        </p:txBody>
      </p:sp>
      <p:sp>
        <p:nvSpPr>
          <p:cNvPr id="64515" name="Rectangle 3"/>
          <p:cNvSpPr>
            <a:spLocks noGrp="1" noChangeArrowheads="1"/>
          </p:cNvSpPr>
          <p:nvPr>
            <p:ph idx="1"/>
          </p:nvPr>
        </p:nvSpPr>
        <p:spPr>
          <a:xfrm>
            <a:off x="566738" y="1752600"/>
            <a:ext cx="8362980" cy="4267200"/>
          </a:xfrm>
        </p:spPr>
        <p:txBody>
          <a:bodyPr/>
          <a:lstStyle/>
          <a:p>
            <a:pPr eaLnBrk="1" hangingPunct="1"/>
            <a:r>
              <a:rPr lang="zh-CN" altLang="en-US" sz="2800" b="1" dirty="0" smtClean="0">
                <a:solidFill>
                  <a:srgbClr val="C00000"/>
                </a:solidFill>
                <a:ea typeface="宋体" charset="-122"/>
              </a:rPr>
              <a:t>目的：</a:t>
            </a:r>
            <a:r>
              <a:rPr lang="zh-CN" altLang="en-US" sz="2600" b="1" dirty="0" smtClean="0">
                <a:solidFill>
                  <a:schemeClr val="tx1"/>
                </a:solidFill>
                <a:ea typeface="宋体" charset="-122"/>
              </a:rPr>
              <a:t>有效支持名词短语查询</a:t>
            </a:r>
            <a:endParaRPr lang="en-US" altLang="zh-CN" sz="2600" b="1" dirty="0" smtClean="0">
              <a:solidFill>
                <a:schemeClr val="tx1"/>
              </a:solidFill>
              <a:ea typeface="宋体" charset="-122"/>
            </a:endParaRPr>
          </a:p>
          <a:p>
            <a:r>
              <a:rPr lang="zh-CN" altLang="en-US" sz="2800" b="1" dirty="0" smtClean="0">
                <a:solidFill>
                  <a:srgbClr val="C00000"/>
                </a:solidFill>
                <a:ea typeface="宋体" charset="-122"/>
              </a:rPr>
              <a:t>扩展方法：</a:t>
            </a:r>
            <a:endParaRPr lang="en-US" altLang="zh-CN" sz="2800" b="1" dirty="0" smtClean="0">
              <a:solidFill>
                <a:srgbClr val="C00000"/>
              </a:solidFill>
              <a:ea typeface="宋体" charset="-122"/>
            </a:endParaRPr>
          </a:p>
          <a:p>
            <a:pPr lvl="1"/>
            <a:r>
              <a:rPr lang="zh-CN" altLang="en-US" sz="2000" b="1" dirty="0" smtClean="0">
                <a:solidFill>
                  <a:schemeClr val="tx1"/>
                </a:solidFill>
                <a:ea typeface="宋体" charset="-122"/>
              </a:rPr>
              <a:t>对</a:t>
            </a:r>
            <a:r>
              <a:rPr lang="zh-CN" altLang="en-US" sz="2000" b="1" dirty="0" smtClean="0">
                <a:solidFill>
                  <a:schemeClr val="tx1"/>
                </a:solidFill>
                <a:ea typeface="宋体" charset="-122"/>
              </a:rPr>
              <a:t>文档进行</a:t>
            </a:r>
            <a:r>
              <a:rPr lang="zh-CN" altLang="en-US" sz="2000" b="1" dirty="0" smtClean="0">
                <a:solidFill>
                  <a:schemeClr val="tx1"/>
                </a:solidFill>
                <a:ea typeface="宋体" charset="-122"/>
              </a:rPr>
              <a:t>词性标注，</a:t>
            </a:r>
            <a:r>
              <a:rPr lang="zh-CN" altLang="en-US" sz="2000" b="1" dirty="0" smtClean="0">
                <a:solidFill>
                  <a:schemeClr val="tx1"/>
                </a:solidFill>
                <a:ea typeface="宋体" charset="-122"/>
              </a:rPr>
              <a:t>将</a:t>
            </a:r>
            <a:r>
              <a:rPr lang="zh-CN" altLang="en-US" sz="2000" b="1" dirty="0" smtClean="0">
                <a:solidFill>
                  <a:schemeClr val="tx1"/>
                </a:solidFill>
                <a:ea typeface="宋体" charset="-122"/>
              </a:rPr>
              <a:t>词项进行组块，每个组块包含名词</a:t>
            </a:r>
            <a:r>
              <a:rPr lang="en-US" altLang="zh-CN" sz="2000" b="1" dirty="0" smtClean="0">
                <a:solidFill>
                  <a:schemeClr val="tx1"/>
                </a:solidFill>
                <a:ea typeface="宋体" charset="-122"/>
              </a:rPr>
              <a:t> (N) </a:t>
            </a:r>
            <a:r>
              <a:rPr lang="zh-CN" altLang="en-US" sz="2000" b="1" dirty="0" smtClean="0">
                <a:solidFill>
                  <a:schemeClr val="tx1"/>
                </a:solidFill>
                <a:ea typeface="宋体" charset="-122"/>
              </a:rPr>
              <a:t>和冠词</a:t>
            </a:r>
            <a:r>
              <a:rPr lang="en-US" altLang="zh-CN" sz="2000" b="1" dirty="0" smtClean="0">
                <a:solidFill>
                  <a:schemeClr val="tx1"/>
                </a:solidFill>
                <a:ea typeface="宋体" charset="-122"/>
              </a:rPr>
              <a:t>/</a:t>
            </a:r>
            <a:r>
              <a:rPr lang="zh-CN" altLang="en-US" sz="2000" b="1" dirty="0" smtClean="0">
                <a:solidFill>
                  <a:schemeClr val="tx1"/>
                </a:solidFill>
                <a:ea typeface="宋体" charset="-122"/>
              </a:rPr>
              <a:t>介词</a:t>
            </a:r>
            <a:r>
              <a:rPr lang="en-US" altLang="zh-CN" sz="2000" b="1" dirty="0" smtClean="0">
                <a:solidFill>
                  <a:schemeClr val="tx1"/>
                </a:solidFill>
                <a:ea typeface="宋体" charset="-122"/>
              </a:rPr>
              <a:t> (X)</a:t>
            </a:r>
          </a:p>
          <a:p>
            <a:pPr lvl="1"/>
            <a:r>
              <a:rPr lang="zh-CN" altLang="en-US" sz="2000" b="1" dirty="0" smtClean="0">
                <a:solidFill>
                  <a:schemeClr val="tx1"/>
                </a:solidFill>
                <a:ea typeface="宋体" charset="-122"/>
              </a:rPr>
              <a:t>称具有</a:t>
            </a:r>
            <a:r>
              <a:rPr lang="en-US" altLang="zh-CN" sz="2000" b="1" dirty="0" smtClean="0">
                <a:solidFill>
                  <a:schemeClr val="tx1"/>
                </a:solidFill>
                <a:ea typeface="宋体" charset="-122"/>
              </a:rPr>
              <a:t>NX*N</a:t>
            </a:r>
            <a:r>
              <a:rPr lang="zh-CN" altLang="en-US" sz="2000" b="1" dirty="0" smtClean="0">
                <a:solidFill>
                  <a:schemeClr val="tx1"/>
                </a:solidFill>
                <a:ea typeface="宋体" charset="-122"/>
              </a:rPr>
              <a:t>形式的词项序列为扩展</a:t>
            </a:r>
            <a:r>
              <a:rPr lang="zh-CN" altLang="en-US" sz="2000" b="1" dirty="0" smtClean="0">
                <a:solidFill>
                  <a:schemeClr val="tx1"/>
                </a:solidFill>
                <a:ea typeface="宋体" charset="-122"/>
              </a:rPr>
              <a:t>双词，放入词典</a:t>
            </a:r>
            <a:endParaRPr lang="en-US" altLang="zh-CN" sz="2000" b="1" dirty="0" smtClean="0">
              <a:solidFill>
                <a:schemeClr val="tx1"/>
              </a:solidFill>
              <a:ea typeface="宋体" charset="-122"/>
            </a:endParaRPr>
          </a:p>
          <a:p>
            <a:pPr eaLnBrk="1" hangingPunct="1"/>
            <a:r>
              <a:rPr lang="zh-CN" altLang="en-US" sz="2800" b="1" dirty="0" smtClean="0">
                <a:solidFill>
                  <a:srgbClr val="C00000"/>
                </a:solidFill>
                <a:ea typeface="宋体" charset="-122"/>
              </a:rPr>
              <a:t>例子</a:t>
            </a:r>
            <a:r>
              <a:rPr lang="en-US" altLang="zh-CN" sz="2800" b="1" dirty="0" smtClean="0">
                <a:solidFill>
                  <a:srgbClr val="C00000"/>
                </a:solidFill>
                <a:ea typeface="宋体" charset="-122"/>
              </a:rPr>
              <a:t>:  </a:t>
            </a:r>
            <a:r>
              <a:rPr lang="en-US" altLang="zh-CN" sz="2400" b="1" dirty="0" smtClean="0">
                <a:solidFill>
                  <a:schemeClr val="tx1"/>
                </a:solidFill>
                <a:ea typeface="宋体" charset="-122"/>
              </a:rPr>
              <a:t>catcher in the </a:t>
            </a:r>
            <a:r>
              <a:rPr lang="en-US" altLang="zh-CN" sz="2400" b="1" dirty="0" smtClean="0">
                <a:solidFill>
                  <a:schemeClr val="tx1"/>
                </a:solidFill>
                <a:ea typeface="宋体" charset="-122"/>
              </a:rPr>
              <a:t>rye</a:t>
            </a:r>
          </a:p>
          <a:p>
            <a:pPr lvl="1" eaLnBrk="1" hangingPunct="1">
              <a:buNone/>
            </a:pPr>
            <a:r>
              <a:rPr lang="en-US" altLang="zh-CN" sz="2000" b="1" dirty="0" smtClean="0">
                <a:ea typeface="宋体" charset="-122"/>
              </a:rPr>
              <a:t>                 N          X    </a:t>
            </a:r>
            <a:r>
              <a:rPr lang="en-US" altLang="zh-CN" sz="2000" b="1" dirty="0" err="1" smtClean="0">
                <a:ea typeface="宋体" charset="-122"/>
              </a:rPr>
              <a:t>X</a:t>
            </a:r>
            <a:r>
              <a:rPr lang="en-US" altLang="zh-CN" sz="2000" b="1" dirty="0" smtClean="0">
                <a:ea typeface="宋体" charset="-122"/>
              </a:rPr>
              <a:t>    N</a:t>
            </a:r>
          </a:p>
          <a:p>
            <a:pPr eaLnBrk="1" hangingPunct="1"/>
            <a:r>
              <a:rPr lang="zh-CN" altLang="en-US" sz="2800" b="1" dirty="0" smtClean="0">
                <a:solidFill>
                  <a:srgbClr val="C00000"/>
                </a:solidFill>
                <a:ea typeface="宋体" charset="-122"/>
              </a:rPr>
              <a:t>查询</a:t>
            </a:r>
            <a:r>
              <a:rPr lang="zh-CN" altLang="en-US" sz="2800" b="1" dirty="0" smtClean="0">
                <a:solidFill>
                  <a:srgbClr val="C00000"/>
                </a:solidFill>
                <a:ea typeface="宋体" charset="-122"/>
              </a:rPr>
              <a:t>处理：</a:t>
            </a:r>
            <a:r>
              <a:rPr lang="zh-CN" altLang="en-US" sz="2600" b="1" dirty="0" smtClean="0">
                <a:solidFill>
                  <a:schemeClr val="tx1"/>
                </a:solidFill>
                <a:ea typeface="宋体" charset="-122"/>
              </a:rPr>
              <a:t>将查询也分析成 </a:t>
            </a:r>
            <a:r>
              <a:rPr lang="en-US" altLang="zh-CN" sz="2600" b="1" dirty="0" smtClean="0">
                <a:solidFill>
                  <a:schemeClr val="tx1"/>
                </a:solidFill>
                <a:ea typeface="宋体" charset="-122"/>
              </a:rPr>
              <a:t>N</a:t>
            </a:r>
            <a:r>
              <a:rPr lang="zh-CN" altLang="en-US" sz="2600" b="1" dirty="0" smtClean="0">
                <a:solidFill>
                  <a:schemeClr val="tx1"/>
                </a:solidFill>
                <a:ea typeface="宋体" charset="-122"/>
              </a:rPr>
              <a:t>和</a:t>
            </a:r>
            <a:r>
              <a:rPr lang="en-US" altLang="zh-CN" sz="2600" b="1" dirty="0" smtClean="0">
                <a:solidFill>
                  <a:schemeClr val="tx1"/>
                </a:solidFill>
                <a:ea typeface="宋体" charset="-122"/>
              </a:rPr>
              <a:t>X</a:t>
            </a:r>
            <a:r>
              <a:rPr lang="zh-CN" altLang="en-US" sz="2600" b="1" dirty="0" smtClean="0">
                <a:solidFill>
                  <a:schemeClr val="tx1"/>
                </a:solidFill>
                <a:ea typeface="宋体" charset="-122"/>
              </a:rPr>
              <a:t>序列</a:t>
            </a:r>
            <a:endParaRPr lang="en-US" altLang="zh-CN" sz="2600" b="1" dirty="0" smtClean="0">
              <a:solidFill>
                <a:schemeClr val="tx1"/>
              </a:solidFill>
              <a:ea typeface="宋体" charset="-122"/>
            </a:endParaRPr>
          </a:p>
          <a:p>
            <a:pPr lvl="1" eaLnBrk="1" hangingPunct="1"/>
            <a:r>
              <a:rPr lang="zh-CN" altLang="en-US" sz="2000" b="1" dirty="0" smtClean="0">
                <a:ea typeface="宋体" charset="-122"/>
              </a:rPr>
              <a:t>将查询切分成扩展双词</a:t>
            </a:r>
            <a:endParaRPr lang="en-US" altLang="zh-CN" sz="2000" b="1" dirty="0" smtClean="0">
              <a:ea typeface="宋体" charset="-122"/>
            </a:endParaRPr>
          </a:p>
          <a:p>
            <a:pPr lvl="1" eaLnBrk="1" hangingPunct="1"/>
            <a:r>
              <a:rPr lang="zh-CN" altLang="en-US" sz="2000" b="1" dirty="0" smtClean="0">
                <a:ea typeface="宋体" charset="-122"/>
              </a:rPr>
              <a:t>在索引中查找</a:t>
            </a:r>
            <a:r>
              <a:rPr lang="en-US" altLang="zh-CN" sz="2000" b="1" dirty="0" smtClean="0">
                <a:ea typeface="宋体" charset="-122"/>
              </a:rPr>
              <a:t>: catcher rye</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r>
              <a:rPr lang="zh-CN" altLang="en-US" sz="4800" dirty="0" smtClean="0">
                <a:solidFill>
                  <a:schemeClr val="tx1"/>
                </a:solidFill>
              </a:rPr>
              <a:t>位置索引</a:t>
            </a:r>
            <a:r>
              <a:rPr lang="en-US" altLang="zh-CN" sz="3200" dirty="0" smtClean="0">
                <a:solidFill>
                  <a:schemeClr val="tx1"/>
                </a:solidFill>
              </a:rPr>
              <a:t>(</a:t>
            </a:r>
            <a:r>
              <a:rPr lang="en-US" altLang="zh-CN" sz="3200" dirty="0" smtClean="0">
                <a:solidFill>
                  <a:srgbClr val="C00000"/>
                </a:solidFill>
              </a:rPr>
              <a:t>Positional indexes</a:t>
            </a:r>
            <a:r>
              <a:rPr lang="en-US" altLang="zh-CN" sz="3200" dirty="0" smtClean="0">
                <a:solidFill>
                  <a:schemeClr val="tx1"/>
                </a:solidFill>
              </a:rPr>
              <a:t>)</a:t>
            </a:r>
          </a:p>
        </p:txBody>
      </p:sp>
      <p:sp>
        <p:nvSpPr>
          <p:cNvPr id="66563" name="Rectangle 3"/>
          <p:cNvSpPr>
            <a:spLocks noGrp="1" noChangeArrowheads="1"/>
          </p:cNvSpPr>
          <p:nvPr>
            <p:ph idx="1"/>
          </p:nvPr>
        </p:nvSpPr>
        <p:spPr>
          <a:xfrm>
            <a:off x="566738" y="1752600"/>
            <a:ext cx="8001000" cy="4891110"/>
          </a:xfrm>
        </p:spPr>
        <p:txBody>
          <a:bodyPr/>
          <a:lstStyle/>
          <a:p>
            <a:pPr eaLnBrk="1" hangingPunct="1"/>
            <a:r>
              <a:rPr lang="zh-CN" altLang="en-US" sz="2800" b="1" dirty="0" smtClean="0">
                <a:solidFill>
                  <a:srgbClr val="C00000"/>
                </a:solidFill>
                <a:ea typeface="宋体" charset="-122"/>
              </a:rPr>
              <a:t>是指带词项位置信息的倒排索引</a:t>
            </a:r>
            <a:r>
              <a:rPr lang="zh-CN" altLang="en-US" sz="2800" b="1" dirty="0" smtClean="0">
                <a:solidFill>
                  <a:schemeClr val="tx1"/>
                </a:solidFill>
                <a:ea typeface="宋体" charset="-122"/>
              </a:rPr>
              <a:t>，即在</a:t>
            </a:r>
            <a:r>
              <a:rPr lang="zh-CN" altLang="en-US" sz="2800" b="1" dirty="0" smtClean="0">
                <a:solidFill>
                  <a:schemeClr val="tx1"/>
                </a:solidFill>
                <a:ea typeface="宋体" charset="-122"/>
              </a:rPr>
              <a:t>倒排记录表中，对每个词项在每篇文档中的每个位置</a:t>
            </a:r>
            <a:r>
              <a:rPr lang="en-US" altLang="zh-CN" sz="2800" b="1" dirty="0" smtClean="0">
                <a:solidFill>
                  <a:schemeClr val="tx1"/>
                </a:solidFill>
                <a:ea typeface="宋体" charset="-122"/>
              </a:rPr>
              <a:t>(</a:t>
            </a:r>
            <a:r>
              <a:rPr lang="zh-CN" altLang="en-US" sz="2800" b="1" dirty="0" smtClean="0">
                <a:solidFill>
                  <a:schemeClr val="tx1"/>
                </a:solidFill>
                <a:ea typeface="宋体" charset="-122"/>
              </a:rPr>
              <a:t>单词</a:t>
            </a:r>
            <a:r>
              <a:rPr lang="zh-CN" altLang="en-US" sz="2800" b="1" dirty="0" smtClean="0">
                <a:solidFill>
                  <a:schemeClr val="tx1"/>
                </a:solidFill>
                <a:ea typeface="宋体" charset="-122"/>
              </a:rPr>
              <a:t>序号</a:t>
            </a:r>
            <a:r>
              <a:rPr lang="en-US" altLang="zh-CN" sz="2800" b="1" dirty="0" smtClean="0">
                <a:solidFill>
                  <a:schemeClr val="tx1"/>
                </a:solidFill>
                <a:ea typeface="宋体" charset="-122"/>
              </a:rPr>
              <a:t>)</a:t>
            </a:r>
            <a:r>
              <a:rPr lang="zh-CN" altLang="en-US" sz="2800" b="1" dirty="0" smtClean="0">
                <a:solidFill>
                  <a:schemeClr val="tx1"/>
                </a:solidFill>
                <a:ea typeface="宋体" charset="-122"/>
              </a:rPr>
              <a:t>进行</a:t>
            </a:r>
            <a:r>
              <a:rPr lang="zh-CN" altLang="en-US" sz="2800" b="1" dirty="0" smtClean="0">
                <a:solidFill>
                  <a:schemeClr val="tx1"/>
                </a:solidFill>
                <a:ea typeface="宋体" charset="-122"/>
              </a:rPr>
              <a:t>存储</a:t>
            </a:r>
            <a:endParaRPr lang="en-US" altLang="zh-CN" sz="2800" b="1" dirty="0" smtClean="0">
              <a:solidFill>
                <a:schemeClr val="tx1"/>
              </a:solidFill>
              <a:ea typeface="宋体" charset="-122"/>
            </a:endParaRPr>
          </a:p>
          <a:p>
            <a:pPr eaLnBrk="1" hangingPunct="1"/>
            <a:endParaRPr lang="en-US" altLang="zh-CN" sz="2800" b="1" dirty="0" smtClean="0">
              <a:solidFill>
                <a:schemeClr val="tx1"/>
              </a:solidFill>
              <a:ea typeface="宋体" charset="-122"/>
            </a:endParaRPr>
          </a:p>
          <a:p>
            <a:pPr eaLnBrk="1" hangingPunct="1"/>
            <a:endParaRPr lang="en-US" altLang="zh-CN" sz="2800" b="1" dirty="0" smtClean="0">
              <a:solidFill>
                <a:schemeClr val="tx1"/>
              </a:solidFill>
              <a:ea typeface="宋体" charset="-122"/>
            </a:endParaRPr>
          </a:p>
          <a:p>
            <a:pPr eaLnBrk="1" hangingPunct="1"/>
            <a:endParaRPr lang="en-US" altLang="zh-CN" sz="2800" b="1" dirty="0" smtClean="0">
              <a:solidFill>
                <a:schemeClr val="tx1"/>
              </a:solidFill>
              <a:ea typeface="宋体" charset="-122"/>
            </a:endParaRPr>
          </a:p>
          <a:p>
            <a:pPr eaLnBrk="1" hangingPunct="1"/>
            <a:endParaRPr lang="en-US" altLang="zh-CN" sz="2800" b="1" dirty="0" smtClean="0">
              <a:solidFill>
                <a:schemeClr val="tx1"/>
              </a:solidFill>
              <a:ea typeface="宋体" charset="-122"/>
            </a:endParaRPr>
          </a:p>
          <a:p>
            <a:pPr eaLnBrk="1" hangingPunct="1">
              <a:buNone/>
            </a:pPr>
            <a:endParaRPr lang="en-US" altLang="zh-CN" sz="2800" b="1" dirty="0" smtClean="0">
              <a:solidFill>
                <a:schemeClr val="tx1"/>
              </a:solidFill>
              <a:ea typeface="宋体" charset="-122"/>
            </a:endParaRPr>
          </a:p>
          <a:p>
            <a:pPr marL="469900" lvl="1" indent="-469900">
              <a:buFont typeface="Wingdings" charset="0"/>
              <a:buChar char="o"/>
            </a:pPr>
            <a:r>
              <a:rPr lang="zh-CN" altLang="en-US" sz="2800" b="1" dirty="0" smtClean="0">
                <a:solidFill>
                  <a:srgbClr val="C00000"/>
                </a:solidFill>
                <a:ea typeface="宋体" charset="-122"/>
              </a:rPr>
              <a:t>目的：</a:t>
            </a:r>
            <a:r>
              <a:rPr lang="zh-CN" altLang="en-US" sz="2800" b="1" dirty="0" smtClean="0">
                <a:ea typeface="宋体" charset="-122"/>
              </a:rPr>
              <a:t>一般性</a:t>
            </a:r>
            <a:r>
              <a:rPr lang="zh-CN" altLang="en-US" sz="2800" b="1" dirty="0" smtClean="0">
                <a:ea typeface="宋体" charset="-122"/>
              </a:rPr>
              <a:t>地支持短语查询和邻近查询</a:t>
            </a:r>
            <a:endParaRPr lang="en-US" altLang="zh-CN" sz="2800" b="1" dirty="0" smtClean="0">
              <a:ea typeface="宋体" charset="-122"/>
            </a:endParaRPr>
          </a:p>
          <a:p>
            <a:pPr eaLnBrk="1" hangingPunct="1"/>
            <a:endParaRPr lang="en-US" altLang="zh-CN" sz="2800" dirty="0" smtClean="0">
              <a:solidFill>
                <a:schemeClr val="tx1"/>
              </a:solidFill>
              <a:ea typeface="宋体" charset="-122"/>
            </a:endParaRPr>
          </a:p>
          <a:p>
            <a:pPr lvl="1" eaLnBrk="1" hangingPunct="1"/>
            <a:endParaRPr lang="en-US" altLang="zh-CN" dirty="0" smtClean="0">
              <a:ea typeface="宋体" charset="-122"/>
            </a:endParaRPr>
          </a:p>
        </p:txBody>
      </p:sp>
      <p:sp>
        <p:nvSpPr>
          <p:cNvPr id="4" name="Rectangle 3"/>
          <p:cNvSpPr txBox="1">
            <a:spLocks noChangeArrowheads="1"/>
          </p:cNvSpPr>
          <p:nvPr/>
        </p:nvSpPr>
        <p:spPr bwMode="auto">
          <a:xfrm>
            <a:off x="571472" y="3357562"/>
            <a:ext cx="3929090" cy="2000264"/>
          </a:xfrm>
          <a:prstGeom prst="rect">
            <a:avLst/>
          </a:prstGeom>
          <a:noFill/>
          <a:ln>
            <a:solidFill>
              <a:schemeClr val="accent1"/>
            </a:solid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marL="908050" marR="0" lvl="1" indent="-436563" algn="l" defTabSz="914400" rtl="0" eaLnBrk="1" fontAlgn="base" latinLnBrk="0" hangingPunct="1">
              <a:lnSpc>
                <a:spcPct val="100000"/>
              </a:lnSpc>
              <a:spcBef>
                <a:spcPct val="20000"/>
              </a:spcBef>
              <a:spcAft>
                <a:spcPct val="0"/>
              </a:spcAft>
              <a:buClr>
                <a:schemeClr val="accent2"/>
              </a:buClr>
              <a:buSzTx/>
              <a:tabLst/>
              <a:defRPr/>
            </a:pPr>
            <a:r>
              <a:rPr kumimoji="0" lang="en-US" altLang="zh-CN" sz="2000" b="1" i="0" u="none" strike="noStrike" kern="0" cap="none" spc="0" normalizeH="0" baseline="0" noProof="0" dirty="0" smtClean="0">
                <a:ln>
                  <a:noFill/>
                </a:ln>
                <a:solidFill>
                  <a:schemeClr val="tx1"/>
                </a:solidFill>
                <a:effectLst/>
                <a:uLnTx/>
                <a:uFillTx/>
                <a:latin typeface="+mn-lt"/>
                <a:ea typeface="宋体" charset="-122"/>
              </a:rPr>
              <a:t>&lt;term, </a:t>
            </a:r>
            <a:r>
              <a:rPr kumimoji="0" lang="zh-CN" altLang="en-US" sz="2000" b="1" i="0" u="none" strike="noStrike" kern="0" cap="none" spc="0" normalizeH="0" baseline="0" noProof="0" dirty="0" smtClean="0">
                <a:ln>
                  <a:noFill/>
                </a:ln>
                <a:solidFill>
                  <a:schemeClr val="tx1"/>
                </a:solidFill>
                <a:effectLst/>
                <a:uLnTx/>
                <a:uFillTx/>
                <a:latin typeface="+mn-lt"/>
                <a:ea typeface="宋体" charset="-122"/>
              </a:rPr>
              <a:t>出现</a:t>
            </a:r>
            <a:r>
              <a:rPr kumimoji="0" lang="en-US" altLang="zh-CN" sz="2000" b="1" i="0" u="none" strike="noStrike" kern="0" cap="none" spc="0" normalizeH="0" baseline="0" noProof="0" dirty="0" smtClean="0">
                <a:ln>
                  <a:noFill/>
                </a:ln>
                <a:solidFill>
                  <a:schemeClr val="tx1"/>
                </a:solidFill>
                <a:effectLst/>
                <a:uLnTx/>
                <a:uFillTx/>
                <a:latin typeface="+mn-lt"/>
                <a:ea typeface="宋体" charset="-122"/>
              </a:rPr>
              <a:t>term</a:t>
            </a:r>
            <a:r>
              <a:rPr kumimoji="0" lang="zh-CN" altLang="en-US" sz="2000" b="1" i="0" u="none" strike="noStrike" kern="0" cap="none" spc="0" normalizeH="0" baseline="0" noProof="0" dirty="0" smtClean="0">
                <a:ln>
                  <a:noFill/>
                </a:ln>
                <a:solidFill>
                  <a:schemeClr val="tx1"/>
                </a:solidFill>
                <a:effectLst/>
                <a:uLnTx/>
                <a:uFillTx/>
                <a:latin typeface="+mn-lt"/>
                <a:ea typeface="宋体" charset="-122"/>
              </a:rPr>
              <a:t>的文档篇数；</a:t>
            </a:r>
            <a:endParaRPr kumimoji="0" lang="en-US" altLang="zh-CN" sz="2000" b="1" i="0" u="none" strike="noStrike" kern="0" cap="none" spc="0" normalizeH="0" baseline="0" noProof="0" dirty="0" smtClean="0">
              <a:ln>
                <a:noFill/>
              </a:ln>
              <a:solidFill>
                <a:schemeClr val="tx1"/>
              </a:solidFill>
              <a:effectLst/>
              <a:uLnTx/>
              <a:uFillTx/>
              <a:latin typeface="+mn-lt"/>
              <a:ea typeface="宋体" charset="-122"/>
            </a:endParaRPr>
          </a:p>
          <a:p>
            <a:pPr marL="908050" marR="0" lvl="1" indent="-436563" algn="l" defTabSz="914400" rtl="0" eaLnBrk="1" fontAlgn="base" latinLnBrk="0" hangingPunct="1">
              <a:lnSpc>
                <a:spcPct val="100000"/>
              </a:lnSpc>
              <a:spcBef>
                <a:spcPct val="20000"/>
              </a:spcBef>
              <a:spcAft>
                <a:spcPct val="0"/>
              </a:spcAft>
              <a:buClr>
                <a:schemeClr val="accent2"/>
              </a:buClr>
              <a:buSzTx/>
              <a:tabLst/>
              <a:defRPr/>
            </a:pPr>
            <a:r>
              <a:rPr kumimoji="0" lang="en-US" altLang="zh-CN" sz="2000" b="1" i="0" u="none" strike="noStrike" kern="0" cap="none" spc="0" normalizeH="0" baseline="0" noProof="0" dirty="0" smtClean="0">
                <a:ln>
                  <a:noFill/>
                </a:ln>
                <a:solidFill>
                  <a:schemeClr val="tx1"/>
                </a:solidFill>
                <a:effectLst/>
                <a:uLnTx/>
                <a:uFillTx/>
                <a:latin typeface="+mn-lt"/>
                <a:ea typeface="宋体" charset="-122"/>
              </a:rPr>
              <a:t>doc1: </a:t>
            </a:r>
            <a:r>
              <a:rPr kumimoji="0" lang="zh-CN" altLang="en-US" sz="2000" b="1" i="0" u="none" strike="noStrike" kern="0" cap="none" spc="0" normalizeH="0" baseline="0" noProof="0" dirty="0" smtClean="0">
                <a:ln>
                  <a:noFill/>
                </a:ln>
                <a:solidFill>
                  <a:schemeClr val="tx1"/>
                </a:solidFill>
                <a:effectLst/>
                <a:uLnTx/>
                <a:uFillTx/>
                <a:latin typeface="+mn-lt"/>
                <a:ea typeface="宋体" charset="-122"/>
              </a:rPr>
              <a:t>位置</a:t>
            </a:r>
            <a:r>
              <a:rPr kumimoji="0" lang="en-US" altLang="zh-CN" sz="2000" b="1" i="0" u="none" strike="noStrike" kern="0" cap="none" spc="0" normalizeH="0" baseline="0" noProof="0" dirty="0" smtClean="0">
                <a:ln>
                  <a:noFill/>
                </a:ln>
                <a:solidFill>
                  <a:schemeClr val="tx1"/>
                </a:solidFill>
                <a:effectLst/>
                <a:uLnTx/>
                <a:uFillTx/>
                <a:latin typeface="+mn-lt"/>
                <a:ea typeface="宋体" charset="-122"/>
              </a:rPr>
              <a:t>1, </a:t>
            </a:r>
            <a:r>
              <a:rPr kumimoji="0" lang="zh-CN" altLang="en-US" sz="2000" b="1" i="0" u="none" strike="noStrike" kern="0" cap="none" spc="0" normalizeH="0" baseline="0" noProof="0" dirty="0" smtClean="0">
                <a:ln>
                  <a:noFill/>
                </a:ln>
                <a:solidFill>
                  <a:schemeClr val="tx1"/>
                </a:solidFill>
                <a:effectLst/>
                <a:uLnTx/>
                <a:uFillTx/>
                <a:latin typeface="+mn-lt"/>
                <a:ea typeface="宋体" charset="-122"/>
              </a:rPr>
              <a:t>位置</a:t>
            </a:r>
            <a:r>
              <a:rPr kumimoji="0" lang="en-US" altLang="zh-CN" sz="2000" b="1" i="0" u="none" strike="noStrike" kern="0" cap="none" spc="0" normalizeH="0" baseline="0" noProof="0" dirty="0" smtClean="0">
                <a:ln>
                  <a:noFill/>
                </a:ln>
                <a:solidFill>
                  <a:schemeClr val="tx1"/>
                </a:solidFill>
                <a:effectLst/>
                <a:uLnTx/>
                <a:uFillTx/>
                <a:latin typeface="+mn-lt"/>
                <a:ea typeface="宋体" charset="-122"/>
              </a:rPr>
              <a:t>2 … ;</a:t>
            </a:r>
          </a:p>
          <a:p>
            <a:pPr marL="908050" marR="0" lvl="1" indent="-436563" algn="l" defTabSz="914400" rtl="0" eaLnBrk="1" fontAlgn="base" latinLnBrk="0" hangingPunct="1">
              <a:lnSpc>
                <a:spcPct val="100000"/>
              </a:lnSpc>
              <a:spcBef>
                <a:spcPct val="20000"/>
              </a:spcBef>
              <a:spcAft>
                <a:spcPct val="0"/>
              </a:spcAft>
              <a:buClr>
                <a:schemeClr val="accent2"/>
              </a:buClr>
              <a:buSzTx/>
              <a:tabLst/>
              <a:defRPr/>
            </a:pPr>
            <a:r>
              <a:rPr kumimoji="0" lang="en-US" altLang="zh-CN" sz="2000" b="1" i="0" u="none" strike="noStrike" kern="0" cap="none" spc="0" normalizeH="0" baseline="0" noProof="0" dirty="0" smtClean="0">
                <a:ln>
                  <a:noFill/>
                </a:ln>
                <a:solidFill>
                  <a:schemeClr val="tx1"/>
                </a:solidFill>
                <a:effectLst/>
                <a:uLnTx/>
                <a:uFillTx/>
                <a:latin typeface="+mn-lt"/>
                <a:ea typeface="宋体" charset="-122"/>
              </a:rPr>
              <a:t>doc2: </a:t>
            </a:r>
            <a:r>
              <a:rPr kumimoji="0" lang="zh-CN" altLang="en-US" sz="2000" b="1" i="0" u="none" strike="noStrike" kern="0" cap="none" spc="0" normalizeH="0" baseline="0" noProof="0" dirty="0" smtClean="0">
                <a:ln>
                  <a:noFill/>
                </a:ln>
                <a:solidFill>
                  <a:schemeClr val="tx1"/>
                </a:solidFill>
                <a:effectLst/>
                <a:uLnTx/>
                <a:uFillTx/>
                <a:latin typeface="+mn-lt"/>
                <a:ea typeface="宋体" charset="-122"/>
              </a:rPr>
              <a:t>位置</a:t>
            </a:r>
            <a:r>
              <a:rPr kumimoji="0" lang="en-US" altLang="zh-CN" sz="2000" b="1" i="0" u="none" strike="noStrike" kern="0" cap="none" spc="0" normalizeH="0" baseline="0" noProof="0" dirty="0" smtClean="0">
                <a:ln>
                  <a:noFill/>
                </a:ln>
                <a:solidFill>
                  <a:schemeClr val="tx1"/>
                </a:solidFill>
                <a:effectLst/>
                <a:uLnTx/>
                <a:uFillTx/>
                <a:latin typeface="+mn-lt"/>
                <a:ea typeface="宋体" charset="-122"/>
              </a:rPr>
              <a:t>1, </a:t>
            </a:r>
            <a:r>
              <a:rPr kumimoji="0" lang="zh-CN" altLang="en-US" sz="2000" b="1" i="0" u="none" strike="noStrike" kern="0" cap="none" spc="0" normalizeH="0" baseline="0" noProof="0" dirty="0" smtClean="0">
                <a:ln>
                  <a:noFill/>
                </a:ln>
                <a:solidFill>
                  <a:schemeClr val="tx1"/>
                </a:solidFill>
                <a:effectLst/>
                <a:uLnTx/>
                <a:uFillTx/>
                <a:latin typeface="+mn-lt"/>
                <a:ea typeface="宋体" charset="-122"/>
              </a:rPr>
              <a:t>位置</a:t>
            </a:r>
            <a:r>
              <a:rPr kumimoji="0" lang="en-US" altLang="zh-CN" sz="2000" b="1" i="0" u="none" strike="noStrike" kern="0" cap="none" spc="0" normalizeH="0" baseline="0" noProof="0" dirty="0" smtClean="0">
                <a:ln>
                  <a:noFill/>
                </a:ln>
                <a:solidFill>
                  <a:schemeClr val="tx1"/>
                </a:solidFill>
                <a:effectLst/>
                <a:uLnTx/>
                <a:uFillTx/>
                <a:latin typeface="+mn-lt"/>
                <a:ea typeface="宋体" charset="-122"/>
              </a:rPr>
              <a:t>2 … ;</a:t>
            </a:r>
          </a:p>
          <a:p>
            <a:pPr marL="908050" marR="0" lvl="1" indent="-436563" algn="l" defTabSz="914400" rtl="0" eaLnBrk="1" fontAlgn="base" latinLnBrk="0" hangingPunct="1">
              <a:lnSpc>
                <a:spcPct val="100000"/>
              </a:lnSpc>
              <a:spcBef>
                <a:spcPct val="20000"/>
              </a:spcBef>
              <a:spcAft>
                <a:spcPct val="0"/>
              </a:spcAft>
              <a:buClr>
                <a:schemeClr val="accent2"/>
              </a:buClr>
              <a:buSzTx/>
              <a:tabLst/>
              <a:defRPr/>
            </a:pPr>
            <a:r>
              <a:rPr kumimoji="0" lang="zh-CN" altLang="en-US" sz="2000" b="1" i="0" u="none" strike="noStrike" kern="0" cap="none" spc="0" normalizeH="0" baseline="0" noProof="0" dirty="0" smtClean="0">
                <a:ln>
                  <a:noFill/>
                </a:ln>
                <a:solidFill>
                  <a:schemeClr val="tx1"/>
                </a:solidFill>
                <a:effectLst/>
                <a:uLnTx/>
                <a:uFillTx/>
                <a:latin typeface="+mn-lt"/>
                <a:ea typeface="宋体" charset="-122"/>
              </a:rPr>
              <a:t>等等</a:t>
            </a:r>
            <a:r>
              <a:rPr kumimoji="0" lang="en-US" altLang="zh-CN" sz="2000" b="1" i="0" u="none" strike="noStrike" kern="0" cap="none" spc="0" normalizeH="0" baseline="0" noProof="0" dirty="0" smtClean="0">
                <a:ln>
                  <a:noFill/>
                </a:ln>
                <a:solidFill>
                  <a:schemeClr val="tx1"/>
                </a:solidFill>
                <a:effectLst/>
                <a:uLnTx/>
                <a:uFillTx/>
                <a:latin typeface="+mn-lt"/>
                <a:ea typeface="宋体" charset="-122"/>
              </a:rPr>
              <a:t>&gt;</a:t>
            </a:r>
            <a:endParaRPr kumimoji="0" lang="en-US" altLang="zh-CN" sz="2600" b="0" i="0" u="none" strike="noStrike" kern="0" cap="none" spc="0" normalizeH="0" baseline="0" noProof="0" dirty="0" smtClean="0">
              <a:ln>
                <a:noFill/>
              </a:ln>
              <a:solidFill>
                <a:schemeClr val="tx1"/>
              </a:solidFill>
              <a:effectLst/>
              <a:uLnTx/>
              <a:uFillTx/>
              <a:latin typeface="+mn-lt"/>
              <a:ea typeface="宋体" charset="-122"/>
            </a:endParaRPr>
          </a:p>
        </p:txBody>
      </p:sp>
      <p:sp>
        <p:nvSpPr>
          <p:cNvPr id="5" name="Rectangle 3"/>
          <p:cNvSpPr txBox="1">
            <a:spLocks noChangeArrowheads="1"/>
          </p:cNvSpPr>
          <p:nvPr/>
        </p:nvSpPr>
        <p:spPr bwMode="auto">
          <a:xfrm>
            <a:off x="4572000" y="2928934"/>
            <a:ext cx="4071966" cy="217646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marL="908050" marR="0" lvl="1" indent="-436563" algn="l" defTabSz="914400" rtl="0" eaLnBrk="1" fontAlgn="base" latinLnBrk="0" hangingPunct="1">
              <a:lnSpc>
                <a:spcPct val="100000"/>
              </a:lnSpc>
              <a:spcBef>
                <a:spcPct val="20000"/>
              </a:spcBef>
              <a:spcAft>
                <a:spcPct val="0"/>
              </a:spcAft>
              <a:buClr>
                <a:schemeClr val="accent2"/>
              </a:buClr>
              <a:buSzTx/>
              <a:buFont typeface="Wingdings" charset="0"/>
              <a:buChar char="n"/>
              <a:tabLst/>
              <a:defRPr/>
            </a:pPr>
            <a:endParaRPr kumimoji="0" lang="en-US" altLang="zh-CN" sz="2600" b="0" i="0" u="none" strike="noStrike" kern="0" cap="none" spc="0" normalizeH="0" baseline="0" noProof="0" dirty="0" smtClean="0">
              <a:ln>
                <a:noFill/>
              </a:ln>
              <a:solidFill>
                <a:schemeClr val="tx1"/>
              </a:solidFill>
              <a:effectLst/>
              <a:uLnTx/>
              <a:uFillTx/>
              <a:latin typeface="+mn-lt"/>
              <a:ea typeface="宋体" charset="-122"/>
            </a:endParaRPr>
          </a:p>
          <a:p>
            <a:pPr marL="908050" marR="0" lvl="1" indent="-436563" algn="l" defTabSz="914400" rtl="0" eaLnBrk="1" fontAlgn="base" latinLnBrk="0" hangingPunct="1">
              <a:lnSpc>
                <a:spcPct val="100000"/>
              </a:lnSpc>
              <a:spcBef>
                <a:spcPct val="20000"/>
              </a:spcBef>
              <a:spcAft>
                <a:spcPct val="0"/>
              </a:spcAft>
              <a:buClr>
                <a:schemeClr val="accent2"/>
              </a:buClr>
              <a:buSzTx/>
              <a:buFont typeface="Wingdings" charset="0"/>
              <a:buChar char="n"/>
              <a:tabLst/>
              <a:defRPr/>
            </a:pPr>
            <a:endParaRPr kumimoji="0" lang="en-US" altLang="zh-CN" sz="2600" b="0" i="0" u="none" strike="noStrike" kern="0" cap="none" spc="0" normalizeH="0" baseline="0" noProof="0" dirty="0" smtClean="0">
              <a:ln>
                <a:noFill/>
              </a:ln>
              <a:solidFill>
                <a:schemeClr val="tx1"/>
              </a:solidFill>
              <a:effectLst/>
              <a:uLnTx/>
              <a:uFillTx/>
              <a:latin typeface="+mn-lt"/>
              <a:ea typeface="宋体" charset="-122"/>
            </a:endParaRPr>
          </a:p>
        </p:txBody>
      </p:sp>
      <p:sp>
        <p:nvSpPr>
          <p:cNvPr id="6" name="Text Box 4"/>
          <p:cNvSpPr txBox="1">
            <a:spLocks noChangeArrowheads="1"/>
          </p:cNvSpPr>
          <p:nvPr/>
        </p:nvSpPr>
        <p:spPr bwMode="auto">
          <a:xfrm>
            <a:off x="4714876" y="3357562"/>
            <a:ext cx="3500462" cy="1938992"/>
          </a:xfrm>
          <a:prstGeom prst="rect">
            <a:avLst/>
          </a:prstGeom>
          <a:noFill/>
          <a:ln w="9525">
            <a:solidFill>
              <a:schemeClr val="accent1"/>
            </a:solidFill>
            <a:miter lim="800000"/>
            <a:headEnd/>
            <a:tailEnd/>
          </a:ln>
        </p:spPr>
        <p:txBody>
          <a:bodyPr wrap="square">
            <a:spAutoFit/>
          </a:bodyPr>
          <a:lstStyle/>
          <a:p>
            <a:pPr algn="l" eaLnBrk="0" hangingPunct="0"/>
            <a:r>
              <a:rPr lang="en-US" altLang="zh-CN" sz="2400" dirty="0">
                <a:latin typeface="Times New Roman" pitchFamily="18" charset="0"/>
              </a:rPr>
              <a:t>&lt;</a:t>
            </a:r>
            <a:r>
              <a:rPr lang="en-US" altLang="zh-CN" sz="2400" b="1" i="1" dirty="0">
                <a:latin typeface="Times New Roman" pitchFamily="18" charset="0"/>
              </a:rPr>
              <a:t>be</a:t>
            </a:r>
            <a:r>
              <a:rPr lang="en-US" altLang="zh-CN" sz="2400" dirty="0">
                <a:latin typeface="Times New Roman" pitchFamily="18" charset="0"/>
              </a:rPr>
              <a:t>: 993427;</a:t>
            </a:r>
          </a:p>
          <a:p>
            <a:pPr algn="l" eaLnBrk="0" hangingPunct="0"/>
            <a:r>
              <a:rPr lang="en-US" altLang="zh-CN" sz="2400" i="1" dirty="0">
                <a:solidFill>
                  <a:srgbClr val="A40508"/>
                </a:solidFill>
                <a:latin typeface="Times New Roman" pitchFamily="18" charset="0"/>
              </a:rPr>
              <a:t>1</a:t>
            </a:r>
            <a:r>
              <a:rPr lang="en-US" altLang="zh-CN" sz="2400" dirty="0">
                <a:latin typeface="Times New Roman" pitchFamily="18" charset="0"/>
              </a:rPr>
              <a:t>: 7, 18, 33, 72, 86, 231;</a:t>
            </a:r>
          </a:p>
          <a:p>
            <a:pPr algn="l" eaLnBrk="0" hangingPunct="0"/>
            <a:r>
              <a:rPr lang="en-US" altLang="zh-CN" sz="2400" i="1" dirty="0">
                <a:solidFill>
                  <a:srgbClr val="A40508"/>
                </a:solidFill>
                <a:latin typeface="Times New Roman" pitchFamily="18" charset="0"/>
              </a:rPr>
              <a:t>2</a:t>
            </a:r>
            <a:r>
              <a:rPr lang="en-US" altLang="zh-CN" sz="2400" dirty="0">
                <a:latin typeface="Times New Roman" pitchFamily="18" charset="0"/>
              </a:rPr>
              <a:t>: 3, 149;</a:t>
            </a:r>
          </a:p>
          <a:p>
            <a:pPr algn="l" eaLnBrk="0" hangingPunct="0"/>
            <a:r>
              <a:rPr lang="en-US" altLang="zh-CN" sz="2400" i="1" dirty="0">
                <a:solidFill>
                  <a:srgbClr val="A40508"/>
                </a:solidFill>
                <a:latin typeface="Times New Roman" pitchFamily="18" charset="0"/>
              </a:rPr>
              <a:t>4</a:t>
            </a:r>
            <a:r>
              <a:rPr lang="en-US" altLang="zh-CN" sz="2400" dirty="0">
                <a:latin typeface="Times New Roman" pitchFamily="18" charset="0"/>
              </a:rPr>
              <a:t>: 17, 191, 291, 430, 434;</a:t>
            </a:r>
          </a:p>
          <a:p>
            <a:pPr algn="l" eaLnBrk="0" hangingPunct="0"/>
            <a:r>
              <a:rPr lang="en-US" altLang="zh-CN" sz="2400" i="1" dirty="0">
                <a:solidFill>
                  <a:srgbClr val="A40508"/>
                </a:solidFill>
                <a:latin typeface="Times New Roman" pitchFamily="18" charset="0"/>
              </a:rPr>
              <a:t>5</a:t>
            </a:r>
            <a:r>
              <a:rPr lang="en-US" altLang="zh-CN" sz="2400" dirty="0">
                <a:latin typeface="Times New Roman" pitchFamily="18" charset="0"/>
              </a:rPr>
              <a:t>: 363, 367, …&gt;</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574674" y="304800"/>
            <a:ext cx="8212167" cy="1216025"/>
          </a:xfrm>
        </p:spPr>
        <p:txBody>
          <a:bodyPr/>
          <a:lstStyle/>
          <a:p>
            <a:pPr eaLnBrk="1" hangingPunct="1"/>
            <a:r>
              <a:rPr lang="zh-CN" altLang="en-US" sz="4800" dirty="0" smtClean="0">
                <a:solidFill>
                  <a:schemeClr val="tx1"/>
                </a:solidFill>
              </a:rPr>
              <a:t>基于位置索引的短语查询处理</a:t>
            </a:r>
            <a:endParaRPr lang="en-US" altLang="zh-CN" sz="4800" dirty="0" smtClean="0">
              <a:solidFill>
                <a:schemeClr val="tx1"/>
              </a:solidFill>
            </a:endParaRPr>
          </a:p>
        </p:txBody>
      </p:sp>
      <p:sp>
        <p:nvSpPr>
          <p:cNvPr id="68611" name="Rectangle 3"/>
          <p:cNvSpPr>
            <a:spLocks noGrp="1" noChangeArrowheads="1"/>
          </p:cNvSpPr>
          <p:nvPr>
            <p:ph idx="1"/>
          </p:nvPr>
        </p:nvSpPr>
        <p:spPr>
          <a:xfrm>
            <a:off x="566738" y="1752600"/>
            <a:ext cx="8434418" cy="4267200"/>
          </a:xfrm>
        </p:spPr>
        <p:txBody>
          <a:bodyPr/>
          <a:lstStyle/>
          <a:p>
            <a:pPr eaLnBrk="1" hangingPunct="1"/>
            <a:r>
              <a:rPr lang="zh-CN" altLang="en-US" sz="2600" b="1" dirty="0" smtClean="0">
                <a:solidFill>
                  <a:schemeClr val="tx1"/>
                </a:solidFill>
                <a:ea typeface="宋体" charset="-122"/>
              </a:rPr>
              <a:t>短语查询：</a:t>
            </a:r>
            <a:r>
              <a:rPr lang="en-US" altLang="zh-CN" sz="2000" b="1" dirty="0" smtClean="0">
                <a:solidFill>
                  <a:schemeClr val="tx1"/>
                </a:solidFill>
                <a:ea typeface="宋体" charset="-122"/>
              </a:rPr>
              <a:t>“to be or not to be”</a:t>
            </a:r>
          </a:p>
          <a:p>
            <a:pPr eaLnBrk="1" hangingPunct="1">
              <a:spcBef>
                <a:spcPts val="1200"/>
              </a:spcBef>
            </a:pPr>
            <a:r>
              <a:rPr lang="zh-CN" altLang="en-US" sz="2600" b="1" dirty="0" smtClean="0">
                <a:solidFill>
                  <a:schemeClr val="tx1"/>
                </a:solidFill>
                <a:ea typeface="宋体" charset="-122"/>
              </a:rPr>
              <a:t>对每个词项，抽出其对应的倒排记录表</a:t>
            </a:r>
            <a:r>
              <a:rPr lang="en-US" altLang="zh-CN" sz="2000" b="1" dirty="0" smtClean="0">
                <a:solidFill>
                  <a:schemeClr val="tx1"/>
                </a:solidFill>
                <a:ea typeface="宋体" charset="-122"/>
              </a:rPr>
              <a:t>: to, be, or, </a:t>
            </a:r>
            <a:r>
              <a:rPr lang="en-US" altLang="zh-CN" sz="2000" b="1" dirty="0" smtClean="0">
                <a:solidFill>
                  <a:schemeClr val="tx1"/>
                </a:solidFill>
                <a:ea typeface="宋体" charset="-122"/>
              </a:rPr>
              <a:t>not</a:t>
            </a:r>
            <a:endParaRPr lang="en-US" altLang="zh-CN" sz="2400" b="1" dirty="0" smtClean="0">
              <a:solidFill>
                <a:schemeClr val="tx1"/>
              </a:solidFill>
              <a:ea typeface="宋体" charset="-122"/>
            </a:endParaRPr>
          </a:p>
          <a:p>
            <a:pPr eaLnBrk="1" hangingPunct="1">
              <a:spcBef>
                <a:spcPts val="1200"/>
              </a:spcBef>
            </a:pPr>
            <a:r>
              <a:rPr lang="zh-CN" altLang="en-US" sz="2600" b="1" dirty="0" smtClean="0">
                <a:solidFill>
                  <a:schemeClr val="tx1"/>
                </a:solidFill>
                <a:ea typeface="宋体" charset="-122"/>
              </a:rPr>
              <a:t>合并倒排记录表，</a:t>
            </a:r>
            <a:r>
              <a:rPr lang="zh-CN" altLang="en-US" sz="2400" b="1" dirty="0" smtClean="0">
                <a:ea typeface="宋体" charset="-122"/>
              </a:rPr>
              <a:t>考虑</a:t>
            </a:r>
            <a:r>
              <a:rPr lang="zh-CN" altLang="en-US" sz="2400" b="1" dirty="0" smtClean="0">
                <a:ea typeface="宋体" charset="-122"/>
              </a:rPr>
              <a:t>位置</a:t>
            </a:r>
            <a:r>
              <a:rPr lang="zh-CN" altLang="en-US" sz="2400" b="1" dirty="0" smtClean="0">
                <a:ea typeface="宋体" charset="-122"/>
              </a:rPr>
              <a:t>匹配</a:t>
            </a:r>
            <a:r>
              <a:rPr lang="zh-CN" altLang="en-US" sz="2400" b="1" dirty="0" smtClean="0">
                <a:solidFill>
                  <a:schemeClr val="tx1"/>
                </a:solidFill>
                <a:ea typeface="宋体" charset="-122"/>
              </a:rPr>
              <a:t>（保持位置关系一致）</a:t>
            </a:r>
            <a:endParaRPr lang="en-US" altLang="zh-CN" sz="2400" b="1" dirty="0" smtClean="0">
              <a:solidFill>
                <a:schemeClr val="tx1"/>
              </a:solidFill>
              <a:ea typeface="宋体" charset="-122"/>
            </a:endParaRPr>
          </a:p>
          <a:p>
            <a:pPr lvl="1" eaLnBrk="1" hangingPunct="1"/>
            <a:r>
              <a:rPr lang="en-US" altLang="zh-CN" sz="2000" b="1" dirty="0" smtClean="0">
                <a:ea typeface="宋体" charset="-122"/>
              </a:rPr>
              <a:t>to: </a:t>
            </a:r>
          </a:p>
          <a:p>
            <a:pPr lvl="2" eaLnBrk="1" hangingPunct="1">
              <a:buFont typeface="Wingdings" pitchFamily="2" charset="2"/>
              <a:buChar char="Ø"/>
            </a:pPr>
            <a:r>
              <a:rPr lang="en-US" altLang="zh-CN" sz="1800" b="1" dirty="0" smtClean="0">
                <a:ea typeface="宋体" charset="-122"/>
              </a:rPr>
              <a:t>2:1,17,74,222,551; 4:8,</a:t>
            </a:r>
            <a:r>
              <a:rPr lang="en-US" altLang="zh-CN" sz="1800" b="1" dirty="0" smtClean="0">
                <a:solidFill>
                  <a:srgbClr val="1717B7"/>
                </a:solidFill>
                <a:ea typeface="宋体" charset="-122"/>
              </a:rPr>
              <a:t>16</a:t>
            </a:r>
            <a:r>
              <a:rPr lang="en-US" altLang="zh-CN" sz="1800" b="1" dirty="0" smtClean="0">
                <a:ea typeface="宋体" charset="-122"/>
              </a:rPr>
              <a:t>,190,</a:t>
            </a:r>
            <a:r>
              <a:rPr lang="en-US" altLang="zh-CN" sz="1800" b="1" dirty="0" smtClean="0">
                <a:solidFill>
                  <a:srgbClr val="1717B7"/>
                </a:solidFill>
                <a:ea typeface="宋体" charset="-122"/>
              </a:rPr>
              <a:t>429</a:t>
            </a:r>
            <a:r>
              <a:rPr lang="en-US" altLang="zh-CN" sz="1800" b="1" dirty="0" smtClean="0">
                <a:ea typeface="宋体" charset="-122"/>
              </a:rPr>
              <a:t>,433; 7:13,23,191; ...</a:t>
            </a:r>
          </a:p>
          <a:p>
            <a:pPr lvl="1" eaLnBrk="1" hangingPunct="1">
              <a:buFont typeface="Wingdings" pitchFamily="2" charset="2"/>
              <a:buChar char="n"/>
            </a:pPr>
            <a:r>
              <a:rPr lang="en-US" altLang="zh-CN" sz="2000" b="1" dirty="0" smtClean="0">
                <a:ea typeface="宋体" charset="-122"/>
              </a:rPr>
              <a:t>be:  </a:t>
            </a:r>
          </a:p>
          <a:p>
            <a:pPr lvl="2" eaLnBrk="1" hangingPunct="1">
              <a:buFont typeface="Wingdings" pitchFamily="2" charset="2"/>
              <a:buChar char="Ø"/>
            </a:pPr>
            <a:r>
              <a:rPr lang="en-US" altLang="zh-CN" sz="1800" b="1" dirty="0" smtClean="0">
                <a:ea typeface="宋体" charset="-122"/>
              </a:rPr>
              <a:t>1:17,19; 4:</a:t>
            </a:r>
            <a:r>
              <a:rPr lang="en-US" altLang="zh-CN" sz="1800" b="1" dirty="0" smtClean="0">
                <a:solidFill>
                  <a:srgbClr val="1717B7"/>
                </a:solidFill>
                <a:ea typeface="宋体" charset="-122"/>
              </a:rPr>
              <a:t>17</a:t>
            </a:r>
            <a:r>
              <a:rPr lang="en-US" altLang="zh-CN" sz="1800" b="1" dirty="0" smtClean="0">
                <a:ea typeface="宋体" charset="-122"/>
              </a:rPr>
              <a:t>,191,291,</a:t>
            </a:r>
            <a:r>
              <a:rPr lang="en-US" altLang="zh-CN" sz="1800" b="1" dirty="0" smtClean="0">
                <a:solidFill>
                  <a:srgbClr val="1717B7"/>
                </a:solidFill>
                <a:ea typeface="宋体" charset="-122"/>
              </a:rPr>
              <a:t>430</a:t>
            </a:r>
            <a:r>
              <a:rPr lang="en-US" altLang="zh-CN" sz="1800" b="1" dirty="0" smtClean="0">
                <a:ea typeface="宋体" charset="-122"/>
              </a:rPr>
              <a:t>,434; 5:14,19,101; ...</a:t>
            </a:r>
          </a:p>
          <a:p>
            <a:pPr eaLnBrk="1" hangingPunct="1">
              <a:spcBef>
                <a:spcPts val="1200"/>
              </a:spcBef>
            </a:pPr>
            <a:r>
              <a:rPr lang="en-US" altLang="zh-CN" sz="2400" b="1" dirty="0" smtClean="0">
                <a:solidFill>
                  <a:schemeClr val="tx1"/>
                </a:solidFill>
                <a:ea typeface="宋体" charset="-122"/>
              </a:rPr>
              <a:t>K</a:t>
            </a:r>
            <a:r>
              <a:rPr lang="zh-CN" altLang="en-US" sz="2600" b="1" dirty="0" smtClean="0">
                <a:solidFill>
                  <a:schemeClr val="tx1"/>
                </a:solidFill>
                <a:ea typeface="宋体" charset="-122"/>
              </a:rPr>
              <a:t>邻近搜索中的搜索策略与此类似，不同的是此时考虑前后位置之间的距离不大于</a:t>
            </a:r>
            <a:r>
              <a:rPr lang="en-US" altLang="zh-CN" sz="2400" b="1" dirty="0" smtClean="0">
                <a:solidFill>
                  <a:schemeClr val="tx1"/>
                </a:solidFill>
                <a:ea typeface="宋体" charset="-122"/>
              </a:rPr>
              <a:t>K</a:t>
            </a:r>
            <a:endParaRPr lang="en-US" altLang="zh-CN" sz="2600" b="1" dirty="0" smtClean="0">
              <a:solidFill>
                <a:schemeClr val="tx1"/>
              </a:solidFill>
              <a:ea typeface="宋体"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026"/>
          <p:cNvSpPr>
            <a:spLocks noGrp="1" noChangeArrowheads="1"/>
          </p:cNvSpPr>
          <p:nvPr>
            <p:ph type="title"/>
          </p:nvPr>
        </p:nvSpPr>
        <p:spPr/>
        <p:txBody>
          <a:bodyPr/>
          <a:lstStyle/>
          <a:p>
            <a:pPr eaLnBrk="1" hangingPunct="1"/>
            <a:r>
              <a:rPr lang="zh-CN" altLang="en-US" sz="4800" dirty="0" smtClean="0">
                <a:solidFill>
                  <a:schemeClr val="tx1"/>
                </a:solidFill>
              </a:rPr>
              <a:t>文档预处理</a:t>
            </a:r>
            <a:endParaRPr lang="en-US" altLang="zh-CN" sz="4800" dirty="0" smtClean="0">
              <a:solidFill>
                <a:schemeClr val="tx1"/>
              </a:solidFill>
            </a:endParaRPr>
          </a:p>
        </p:txBody>
      </p:sp>
      <p:sp>
        <p:nvSpPr>
          <p:cNvPr id="23555" name="Rectangle 1027"/>
          <p:cNvSpPr>
            <a:spLocks noGrp="1" noChangeArrowheads="1"/>
          </p:cNvSpPr>
          <p:nvPr>
            <p:ph idx="1"/>
          </p:nvPr>
        </p:nvSpPr>
        <p:spPr>
          <a:xfrm>
            <a:off x="572446" y="1825954"/>
            <a:ext cx="8142958" cy="4267200"/>
          </a:xfrm>
        </p:spPr>
        <p:txBody>
          <a:bodyPr/>
          <a:lstStyle/>
          <a:p>
            <a:pPr>
              <a:spcBef>
                <a:spcPts val="1800"/>
              </a:spcBef>
            </a:pPr>
            <a:r>
              <a:rPr lang="zh-CN" altLang="en-US" b="1" dirty="0" smtClean="0">
                <a:solidFill>
                  <a:srgbClr val="C00000"/>
                </a:solidFill>
                <a:ea typeface="宋体" charset="-122"/>
              </a:rPr>
              <a:t>任务</a:t>
            </a:r>
            <a:r>
              <a:rPr lang="zh-CN" altLang="en-US" b="1" dirty="0" smtClean="0">
                <a:solidFill>
                  <a:srgbClr val="C00000"/>
                </a:solidFill>
                <a:ea typeface="宋体" charset="-122"/>
              </a:rPr>
              <a:t>目标</a:t>
            </a:r>
            <a:r>
              <a:rPr lang="zh-CN" altLang="en-US" b="1" dirty="0" smtClean="0">
                <a:solidFill>
                  <a:srgbClr val="C00000"/>
                </a:solidFill>
                <a:ea typeface="宋体" charset="-122"/>
              </a:rPr>
              <a:t>：</a:t>
            </a:r>
            <a:r>
              <a:rPr lang="zh-CN" altLang="en-US" sz="2800" b="1" dirty="0" smtClean="0">
                <a:solidFill>
                  <a:schemeClr val="tx1"/>
                </a:solidFill>
                <a:ea typeface="宋体" charset="-122"/>
              </a:rPr>
              <a:t>将文档转化成词项集合，支持倒排索引，支持基于词项比对的文本检索</a:t>
            </a:r>
            <a:endParaRPr lang="en-US" altLang="zh-CN" sz="2800" b="1" dirty="0" smtClean="0">
              <a:solidFill>
                <a:schemeClr val="tx1"/>
              </a:solidFill>
              <a:ea typeface="宋体" charset="-122"/>
            </a:endParaRPr>
          </a:p>
          <a:p>
            <a:pPr eaLnBrk="1" hangingPunct="1">
              <a:spcBef>
                <a:spcPts val="1200"/>
              </a:spcBef>
            </a:pPr>
            <a:r>
              <a:rPr lang="zh-CN" altLang="en-US" b="1" dirty="0" smtClean="0">
                <a:solidFill>
                  <a:srgbClr val="C00000"/>
                </a:solidFill>
                <a:ea typeface="宋体" charset="-122"/>
              </a:rPr>
              <a:t>主要内容</a:t>
            </a:r>
            <a:endParaRPr lang="en-US" altLang="zh-CN" b="1" dirty="0" smtClean="0">
              <a:solidFill>
                <a:srgbClr val="C00000"/>
              </a:solidFill>
              <a:ea typeface="宋体" charset="-122"/>
            </a:endParaRPr>
          </a:p>
          <a:p>
            <a:pPr lvl="2">
              <a:spcBef>
                <a:spcPts val="1200"/>
              </a:spcBef>
              <a:buFont typeface="Wingdings" pitchFamily="2" charset="2"/>
              <a:buChar char="n"/>
            </a:pPr>
            <a:r>
              <a:rPr lang="zh-CN" altLang="en-US" sz="2500" dirty="0" smtClean="0">
                <a:solidFill>
                  <a:schemeClr val="tx1"/>
                </a:solidFill>
              </a:rPr>
              <a:t>文档编码转换</a:t>
            </a:r>
            <a:endParaRPr lang="en-US" altLang="zh-CN" sz="2500" dirty="0" smtClean="0">
              <a:solidFill>
                <a:schemeClr val="tx1"/>
              </a:solidFill>
            </a:endParaRPr>
          </a:p>
          <a:p>
            <a:pPr lvl="2">
              <a:spcBef>
                <a:spcPts val="1200"/>
              </a:spcBef>
              <a:buFont typeface="Wingdings" pitchFamily="2" charset="2"/>
              <a:buChar char="n"/>
            </a:pPr>
            <a:r>
              <a:rPr lang="zh-CN" altLang="en-US" sz="2400" dirty="0" smtClean="0"/>
              <a:t>文档单位选择</a:t>
            </a:r>
            <a:endParaRPr lang="en-US" altLang="zh-CN" sz="2400" dirty="0" smtClean="0"/>
          </a:p>
          <a:p>
            <a:pPr lvl="2">
              <a:spcBef>
                <a:spcPts val="1200"/>
              </a:spcBef>
              <a:buFont typeface="Wingdings" pitchFamily="2" charset="2"/>
              <a:buChar char="n"/>
            </a:pPr>
            <a:r>
              <a:rPr lang="zh-CN" altLang="en-US" sz="2400" dirty="0" smtClean="0"/>
              <a:t>文本分析：</a:t>
            </a:r>
            <a:r>
              <a:rPr lang="zh-CN" altLang="en-US" sz="2000" dirty="0" smtClean="0"/>
              <a:t>词条化、词条归一化、词形归并、词干还原等</a:t>
            </a:r>
            <a:endParaRPr lang="en-US" altLang="zh-CN" sz="2000" dirty="0" smtClean="0"/>
          </a:p>
          <a:p>
            <a:pPr eaLnBrk="1" hangingPunct="1">
              <a:lnSpc>
                <a:spcPts val="4000"/>
              </a:lnSpc>
              <a:spcBef>
                <a:spcPts val="1200"/>
              </a:spcBef>
            </a:pPr>
            <a:r>
              <a:rPr lang="zh-CN" altLang="en-US" b="1" dirty="0" smtClean="0">
                <a:solidFill>
                  <a:srgbClr val="C00000"/>
                </a:solidFill>
                <a:ea typeface="宋体" charset="-122"/>
              </a:rPr>
              <a:t>主要方法：</a:t>
            </a:r>
            <a:r>
              <a:rPr lang="zh-CN" altLang="en-US" sz="2800" b="1" dirty="0" smtClean="0">
                <a:solidFill>
                  <a:schemeClr val="tx1"/>
                </a:solidFill>
                <a:ea typeface="宋体" charset="-122"/>
              </a:rPr>
              <a:t>自然语言处理、语言学</a:t>
            </a:r>
            <a:endParaRPr lang="en-US" altLang="zh-CN" sz="2800" b="1" dirty="0" smtClean="0">
              <a:solidFill>
                <a:schemeClr val="tx1"/>
              </a:solidFill>
              <a:ea typeface="宋体" charset="-122"/>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hangingPunct="1"/>
            <a:r>
              <a:rPr lang="zh-CN" altLang="en-US" sz="4400" dirty="0" smtClean="0">
                <a:solidFill>
                  <a:schemeClr val="tx1"/>
                </a:solidFill>
              </a:rPr>
              <a:t>基于位置索引</a:t>
            </a:r>
            <a:r>
              <a:rPr lang="zh-CN" altLang="en-US" sz="4400" dirty="0" smtClean="0">
                <a:solidFill>
                  <a:schemeClr val="tx1"/>
                </a:solidFill>
              </a:rPr>
              <a:t>的</a:t>
            </a:r>
            <a:r>
              <a:rPr lang="zh-CN" altLang="en-US" sz="4400" dirty="0" smtClean="0">
                <a:solidFill>
                  <a:schemeClr val="tx1"/>
                </a:solidFill>
              </a:rPr>
              <a:t>合并算法</a:t>
            </a:r>
            <a:endParaRPr lang="en-US" altLang="zh-CN" sz="4400" dirty="0" smtClean="0">
              <a:solidFill>
                <a:schemeClr val="tx1"/>
              </a:solidFill>
            </a:endParaRPr>
          </a:p>
        </p:txBody>
      </p:sp>
      <p:pic>
        <p:nvPicPr>
          <p:cNvPr id="2050" name="Picture 2"/>
          <p:cNvPicPr>
            <a:picLocks noChangeAspect="1" noChangeArrowheads="1"/>
          </p:cNvPicPr>
          <p:nvPr/>
        </p:nvPicPr>
        <p:blipFill>
          <a:blip r:embed="rId2"/>
          <a:srcRect/>
          <a:stretch>
            <a:fillRect/>
          </a:stretch>
        </p:blipFill>
        <p:spPr bwMode="auto">
          <a:xfrm>
            <a:off x="1357290" y="1785926"/>
            <a:ext cx="5602931" cy="485778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eaLnBrk="1" hangingPunct="1"/>
            <a:r>
              <a:rPr lang="zh-CN" altLang="en-US" sz="4800" dirty="0" smtClean="0">
                <a:solidFill>
                  <a:schemeClr val="tx1"/>
                </a:solidFill>
              </a:rPr>
              <a:t>位置</a:t>
            </a:r>
            <a:r>
              <a:rPr lang="zh-CN" altLang="en-US" sz="4800" dirty="0" smtClean="0">
                <a:solidFill>
                  <a:schemeClr val="tx1"/>
                </a:solidFill>
              </a:rPr>
              <a:t>索引</a:t>
            </a:r>
            <a:r>
              <a:rPr lang="zh-CN" altLang="en-US" sz="4800" dirty="0" smtClean="0">
                <a:solidFill>
                  <a:schemeClr val="tx1"/>
                </a:solidFill>
              </a:rPr>
              <a:t>分析</a:t>
            </a:r>
            <a:endParaRPr lang="en-US" altLang="zh-CN" sz="4800" dirty="0" smtClean="0">
              <a:solidFill>
                <a:schemeClr val="tx1"/>
              </a:solidFill>
            </a:endParaRPr>
          </a:p>
        </p:txBody>
      </p:sp>
      <p:sp>
        <p:nvSpPr>
          <p:cNvPr id="70659" name="Rectangle 4"/>
          <p:cNvSpPr>
            <a:spLocks noGrp="1" noChangeArrowheads="1"/>
          </p:cNvSpPr>
          <p:nvPr>
            <p:ph idx="1"/>
          </p:nvPr>
        </p:nvSpPr>
        <p:spPr>
          <a:xfrm>
            <a:off x="505444" y="1789782"/>
            <a:ext cx="8001000" cy="4267200"/>
          </a:xfrm>
        </p:spPr>
        <p:txBody>
          <a:bodyPr/>
          <a:lstStyle/>
          <a:p>
            <a:pPr>
              <a:spcBef>
                <a:spcPts val="1200"/>
              </a:spcBef>
            </a:pPr>
            <a:r>
              <a:rPr lang="zh-CN" altLang="en-US" sz="2600" b="1" dirty="0" smtClean="0">
                <a:solidFill>
                  <a:srgbClr val="C00000"/>
                </a:solidFill>
                <a:ea typeface="宋体" charset="-122"/>
              </a:rPr>
              <a:t>位置</a:t>
            </a:r>
            <a:r>
              <a:rPr lang="zh-CN" altLang="en-US" sz="2600" b="1" dirty="0" smtClean="0">
                <a:solidFill>
                  <a:srgbClr val="C00000"/>
                </a:solidFill>
                <a:ea typeface="宋体" charset="-122"/>
              </a:rPr>
              <a:t>索引目前是实际检索系统的标配</a:t>
            </a:r>
            <a:r>
              <a:rPr lang="zh-CN" altLang="en-US" sz="2600" b="1" dirty="0" smtClean="0">
                <a:solidFill>
                  <a:schemeClr val="tx1"/>
                </a:solidFill>
                <a:ea typeface="宋体" charset="-122"/>
              </a:rPr>
              <a:t>，这是因为实际中需要处理短语和邻近式查询</a:t>
            </a:r>
            <a:endParaRPr lang="en-US" altLang="zh-CN" sz="2600" b="1" dirty="0" smtClean="0">
              <a:solidFill>
                <a:schemeClr val="tx1"/>
              </a:solidFill>
              <a:ea typeface="宋体" charset="-122"/>
            </a:endParaRPr>
          </a:p>
          <a:p>
            <a:pPr eaLnBrk="1" hangingPunct="1">
              <a:spcBef>
                <a:spcPts val="1200"/>
              </a:spcBef>
            </a:pPr>
            <a:r>
              <a:rPr lang="zh-CN" altLang="en-US" sz="2600" b="1" dirty="0" smtClean="0">
                <a:solidFill>
                  <a:srgbClr val="C00000"/>
                </a:solidFill>
                <a:ea typeface="宋体" charset="-122"/>
              </a:rPr>
              <a:t>位置索引需要更</a:t>
            </a:r>
            <a:r>
              <a:rPr lang="zh-CN" altLang="en-US" sz="2600" b="1" dirty="0" smtClean="0">
                <a:solidFill>
                  <a:srgbClr val="C00000"/>
                </a:solidFill>
                <a:ea typeface="宋体" charset="-122"/>
              </a:rPr>
              <a:t>大的</a:t>
            </a:r>
            <a:r>
              <a:rPr lang="zh-CN" altLang="en-US" sz="2600" b="1" dirty="0" smtClean="0">
                <a:solidFill>
                  <a:srgbClr val="C00000"/>
                </a:solidFill>
                <a:ea typeface="宋体" charset="-122"/>
              </a:rPr>
              <a:t>存储空间</a:t>
            </a:r>
            <a:r>
              <a:rPr lang="zh-CN" altLang="en-US" sz="2600" b="1" dirty="0" smtClean="0">
                <a:solidFill>
                  <a:schemeClr val="tx1"/>
                </a:solidFill>
                <a:ea typeface="宋体" charset="-122"/>
              </a:rPr>
              <a:t>，因为增加</a:t>
            </a:r>
            <a:r>
              <a:rPr lang="zh-CN" altLang="en-US" sz="2600" b="1" dirty="0" smtClean="0">
                <a:solidFill>
                  <a:schemeClr val="tx1"/>
                </a:solidFill>
                <a:ea typeface="宋体" charset="-122"/>
              </a:rPr>
              <a:t>了位置信息</a:t>
            </a:r>
            <a:r>
              <a:rPr lang="zh-CN" altLang="en-US" sz="2600" b="1" dirty="0" smtClean="0">
                <a:solidFill>
                  <a:schemeClr val="tx1"/>
                </a:solidFill>
                <a:ea typeface="宋体" charset="-122"/>
              </a:rPr>
              <a:t>，但是</a:t>
            </a:r>
            <a:r>
              <a:rPr lang="zh-CN" altLang="en-US" sz="2600" b="1" dirty="0" smtClean="0">
                <a:solidFill>
                  <a:schemeClr val="tx1"/>
                </a:solidFill>
                <a:ea typeface="宋体" charset="-122"/>
              </a:rPr>
              <a:t>可以采用索引压缩技术进行</a:t>
            </a:r>
            <a:r>
              <a:rPr lang="zh-CN" altLang="en-US" sz="2600" b="1" dirty="0" smtClean="0">
                <a:solidFill>
                  <a:schemeClr val="tx1"/>
                </a:solidFill>
                <a:ea typeface="宋体" charset="-122"/>
              </a:rPr>
              <a:t>处理</a:t>
            </a:r>
            <a:endParaRPr lang="en-US" altLang="zh-CN" sz="2600" b="1" dirty="0" smtClean="0">
              <a:solidFill>
                <a:schemeClr val="tx1"/>
              </a:solidFill>
              <a:ea typeface="宋体" charset="-122"/>
            </a:endParaRPr>
          </a:p>
          <a:p>
            <a:pPr eaLnBrk="1" hangingPunct="1">
              <a:spcBef>
                <a:spcPts val="1200"/>
              </a:spcBef>
            </a:pPr>
            <a:r>
              <a:rPr lang="zh-CN" altLang="en-US" sz="2600" b="1" dirty="0" smtClean="0">
                <a:solidFill>
                  <a:schemeClr val="tx1"/>
                </a:solidFill>
                <a:ea typeface="宋体" charset="-122"/>
              </a:rPr>
              <a:t>位置</a:t>
            </a:r>
            <a:r>
              <a:rPr lang="zh-CN" altLang="en-US" sz="2600" b="1" dirty="0" smtClean="0">
                <a:solidFill>
                  <a:schemeClr val="tx1"/>
                </a:solidFill>
                <a:ea typeface="宋体" charset="-122"/>
              </a:rPr>
              <a:t>索引的大小大概是无位置信息索引的</a:t>
            </a:r>
            <a:r>
              <a:rPr lang="en-US" altLang="zh-CN" sz="2600" b="1" dirty="0" smtClean="0">
                <a:solidFill>
                  <a:schemeClr val="tx1"/>
                </a:solidFill>
                <a:ea typeface="宋体" charset="-122"/>
              </a:rPr>
              <a:t>2-4</a:t>
            </a:r>
            <a:r>
              <a:rPr lang="zh-CN" altLang="en-US" sz="2600" b="1" dirty="0" smtClean="0">
                <a:solidFill>
                  <a:schemeClr val="tx1"/>
                </a:solidFill>
                <a:ea typeface="宋体" charset="-122"/>
              </a:rPr>
              <a:t>倍</a:t>
            </a:r>
            <a:endParaRPr lang="en-US" altLang="zh-CN" sz="2600" b="1" dirty="0" smtClean="0">
              <a:solidFill>
                <a:schemeClr val="tx1"/>
              </a:solidFill>
              <a:ea typeface="宋体" charset="-122"/>
            </a:endParaRPr>
          </a:p>
          <a:p>
            <a:pPr eaLnBrk="1" hangingPunct="1">
              <a:spcBef>
                <a:spcPts val="1200"/>
              </a:spcBef>
            </a:pPr>
            <a:r>
              <a:rPr lang="zh-CN" altLang="en-US" sz="2600" b="1" dirty="0" smtClean="0">
                <a:solidFill>
                  <a:schemeClr val="tx1"/>
                </a:solidFill>
                <a:ea typeface="宋体" charset="-122"/>
              </a:rPr>
              <a:t>位置索引大概是原始文本容量的</a:t>
            </a:r>
            <a:r>
              <a:rPr lang="en-US" altLang="zh-CN" sz="2600" b="1" dirty="0" smtClean="0">
                <a:solidFill>
                  <a:schemeClr val="tx1"/>
                </a:solidFill>
                <a:ea typeface="宋体" charset="-122"/>
              </a:rPr>
              <a:t>35-50</a:t>
            </a:r>
            <a:r>
              <a:rPr lang="en-US" altLang="zh-CN" sz="2600" b="1" dirty="0" smtClean="0">
                <a:solidFill>
                  <a:schemeClr val="tx1"/>
                </a:solidFill>
                <a:ea typeface="宋体" charset="-122"/>
              </a:rPr>
              <a:t>%</a:t>
            </a:r>
          </a:p>
          <a:p>
            <a:pPr eaLnBrk="1" hangingPunct="1">
              <a:spcBef>
                <a:spcPts val="1200"/>
              </a:spcBef>
            </a:pPr>
            <a:r>
              <a:rPr lang="zh-CN" altLang="en-US" sz="2600" b="1" dirty="0" smtClean="0">
                <a:solidFill>
                  <a:srgbClr val="C00000"/>
                </a:solidFill>
                <a:ea typeface="宋体" charset="-122"/>
              </a:rPr>
              <a:t>提高</a:t>
            </a:r>
            <a:r>
              <a:rPr lang="zh-CN" altLang="en-US" sz="2600" b="1" dirty="0" smtClean="0">
                <a:solidFill>
                  <a:srgbClr val="C00000"/>
                </a:solidFill>
                <a:ea typeface="宋体" charset="-122"/>
              </a:rPr>
              <a:t>了倒排记录表合并操作的复杂性</a:t>
            </a:r>
            <a:endParaRPr lang="en-US" altLang="zh-CN" sz="2600" b="1" dirty="0" smtClean="0">
              <a:solidFill>
                <a:srgbClr val="C00000"/>
              </a:solidFill>
              <a:ea typeface="宋体" charset="-122"/>
            </a:endParaRPr>
          </a:p>
          <a:p>
            <a:pPr eaLnBrk="1" hangingPunct="1">
              <a:spcBef>
                <a:spcPts val="1200"/>
              </a:spcBef>
              <a:buNone/>
            </a:pPr>
            <a:endParaRPr lang="en-US" altLang="zh-CN" b="1" dirty="0" smtClean="0">
              <a:solidFill>
                <a:schemeClr val="tx1"/>
              </a:solidFill>
              <a:ea typeface="宋体" charset="-122"/>
            </a:endParaRPr>
          </a:p>
        </p:txBody>
      </p:sp>
      <p:sp>
        <p:nvSpPr>
          <p:cNvPr id="70660" name="Rectangle 3"/>
          <p:cNvSpPr>
            <a:spLocks noChangeArrowheads="1"/>
          </p:cNvSpPr>
          <p:nvPr/>
        </p:nvSpPr>
        <p:spPr bwMode="auto">
          <a:xfrm>
            <a:off x="685800" y="4419600"/>
            <a:ext cx="7772400" cy="2209800"/>
          </a:xfrm>
          <a:prstGeom prst="rect">
            <a:avLst/>
          </a:prstGeom>
          <a:noFill/>
          <a:ln w="9525">
            <a:noFill/>
            <a:miter lim="800000"/>
            <a:headEnd/>
            <a:tailEnd/>
          </a:ln>
        </p:spPr>
        <p:txBody>
          <a:bodyPr/>
          <a:lstStyle/>
          <a:p>
            <a:pPr marL="342900" indent="-342900">
              <a:spcBef>
                <a:spcPct val="20000"/>
              </a:spcBef>
              <a:buClr>
                <a:srgbClr val="A50021"/>
              </a:buClr>
              <a:buSzPct val="60000"/>
              <a:buFont typeface="Wingdings" pitchFamily="2" charset="2"/>
              <a:buChar char="n"/>
            </a:pPr>
            <a:endParaRPr lang="zh-CN" altLang="en-US" sz="2600">
              <a:latin typeface="Times New Roman"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eaLnBrk="1" hangingPunct="1"/>
            <a:r>
              <a:rPr lang="zh-CN" altLang="en-US" sz="4800" dirty="0" smtClean="0">
                <a:solidFill>
                  <a:schemeClr val="tx1"/>
                </a:solidFill>
              </a:rPr>
              <a:t>混合索引</a:t>
            </a:r>
            <a:endParaRPr lang="en-US" altLang="zh-CN" sz="4800" dirty="0" smtClean="0">
              <a:solidFill>
                <a:schemeClr val="tx1"/>
              </a:solidFill>
            </a:endParaRPr>
          </a:p>
        </p:txBody>
      </p:sp>
      <p:sp>
        <p:nvSpPr>
          <p:cNvPr id="73731" name="Rectangle 3"/>
          <p:cNvSpPr>
            <a:spLocks noGrp="1" noChangeArrowheads="1"/>
          </p:cNvSpPr>
          <p:nvPr>
            <p:ph idx="1"/>
          </p:nvPr>
        </p:nvSpPr>
        <p:spPr>
          <a:xfrm>
            <a:off x="566738" y="1752600"/>
            <a:ext cx="8148666" cy="4267200"/>
          </a:xfrm>
        </p:spPr>
        <p:txBody>
          <a:bodyPr/>
          <a:lstStyle/>
          <a:p>
            <a:pPr eaLnBrk="1" hangingPunct="1"/>
            <a:r>
              <a:rPr lang="zh-CN" altLang="en-US" sz="2800" b="1" dirty="0" smtClean="0">
                <a:solidFill>
                  <a:srgbClr val="C00000"/>
                </a:solidFill>
                <a:ea typeface="宋体" charset="-122"/>
              </a:rPr>
              <a:t>混合索引：</a:t>
            </a:r>
            <a:r>
              <a:rPr lang="zh-CN" altLang="en-US" sz="2600" b="1" dirty="0" smtClean="0">
                <a:solidFill>
                  <a:schemeClr val="tx1"/>
                </a:solidFill>
                <a:ea typeface="宋体" charset="-122"/>
              </a:rPr>
              <a:t>将双词索引和位置索引合并形成的</a:t>
            </a:r>
            <a:r>
              <a:rPr lang="zh-CN" altLang="en-US" sz="2600" b="1" dirty="0" smtClean="0">
                <a:solidFill>
                  <a:schemeClr val="tx1"/>
                </a:solidFill>
                <a:ea typeface="宋体" charset="-122"/>
              </a:rPr>
              <a:t>索引</a:t>
            </a:r>
            <a:r>
              <a:rPr lang="zh-CN" altLang="en-US" sz="2600" b="1" dirty="0" smtClean="0">
                <a:solidFill>
                  <a:schemeClr val="tx1"/>
                </a:solidFill>
                <a:ea typeface="宋体" charset="-122"/>
              </a:rPr>
              <a:t>，其中双</a:t>
            </a:r>
            <a:r>
              <a:rPr lang="zh-CN" altLang="en-US" sz="2600" b="1" dirty="0" smtClean="0">
                <a:solidFill>
                  <a:schemeClr val="tx1"/>
                </a:solidFill>
                <a:ea typeface="宋体" charset="-122"/>
              </a:rPr>
              <a:t>词为用户查询中的高频</a:t>
            </a:r>
            <a:r>
              <a:rPr lang="zh-CN" altLang="en-US" sz="2600" b="1" dirty="0" smtClean="0">
                <a:solidFill>
                  <a:schemeClr val="tx1"/>
                </a:solidFill>
                <a:ea typeface="宋体" charset="-122"/>
              </a:rPr>
              <a:t>双词</a:t>
            </a:r>
            <a:endParaRPr lang="en-US" altLang="zh-CN" sz="2600" b="1" dirty="0" smtClean="0">
              <a:solidFill>
                <a:schemeClr val="tx1"/>
              </a:solidFill>
              <a:ea typeface="宋体" charset="-122"/>
            </a:endParaRPr>
          </a:p>
          <a:p>
            <a:pPr eaLnBrk="1" hangingPunct="1"/>
            <a:r>
              <a:rPr lang="zh-CN" altLang="en-US" sz="2800" b="1" dirty="0" smtClean="0">
                <a:solidFill>
                  <a:srgbClr val="C00000"/>
                </a:solidFill>
                <a:ea typeface="宋体" charset="-122"/>
              </a:rPr>
              <a:t>目的：</a:t>
            </a:r>
            <a:r>
              <a:rPr lang="zh-CN" altLang="en-US" sz="2600" b="1" dirty="0" smtClean="0">
                <a:solidFill>
                  <a:schemeClr val="tx1"/>
                </a:solidFill>
                <a:ea typeface="宋体" charset="-122"/>
              </a:rPr>
              <a:t>提高检索效率</a:t>
            </a:r>
            <a:endParaRPr lang="en-US" altLang="zh-CN" sz="2600" b="1" dirty="0" smtClean="0">
              <a:solidFill>
                <a:schemeClr val="tx1"/>
              </a:solidFill>
              <a:ea typeface="宋体" charset="-122"/>
            </a:endParaRPr>
          </a:p>
          <a:p>
            <a:pPr lvl="1"/>
            <a:r>
              <a:rPr lang="zh-CN" altLang="en-US" sz="2000" b="1" dirty="0" smtClean="0">
                <a:ea typeface="宋体" charset="-122"/>
              </a:rPr>
              <a:t>对某些特定的短语</a:t>
            </a:r>
            <a:r>
              <a:rPr lang="en-US" altLang="zh-CN" sz="2000" b="1" dirty="0" smtClean="0">
                <a:ea typeface="宋体" charset="-122"/>
              </a:rPr>
              <a:t> </a:t>
            </a:r>
            <a:r>
              <a:rPr lang="en-US" altLang="zh-CN" sz="2200" b="1" dirty="0" smtClean="0">
                <a:ea typeface="宋体" charset="-122"/>
              </a:rPr>
              <a:t>(</a:t>
            </a:r>
            <a:r>
              <a:rPr lang="zh-CN" altLang="en-US" sz="2200" b="1" dirty="0" smtClean="0">
                <a:ea typeface="宋体" charset="-122"/>
              </a:rPr>
              <a:t>如</a:t>
            </a:r>
            <a:r>
              <a:rPr lang="en-US" altLang="zh-CN" sz="2000" b="1" dirty="0" smtClean="0">
                <a:ea typeface="宋体" charset="-122"/>
              </a:rPr>
              <a:t>“Michael Jackson”, “Britney Spears”) </a:t>
            </a:r>
            <a:r>
              <a:rPr lang="zh-CN" altLang="en-US" sz="2200" b="1" dirty="0" smtClean="0">
                <a:ea typeface="宋体" charset="-122"/>
              </a:rPr>
              <a:t>，</a:t>
            </a:r>
            <a:r>
              <a:rPr lang="zh-CN" altLang="en-US" sz="2000" b="1" dirty="0" smtClean="0">
                <a:ea typeface="宋体" charset="-122"/>
              </a:rPr>
              <a:t>如果采用位置索引的方式那么效率不高</a:t>
            </a:r>
            <a:endParaRPr lang="en-US" altLang="zh-CN" sz="2000" b="1" dirty="0" smtClean="0">
              <a:ea typeface="宋体" charset="-122"/>
            </a:endParaRPr>
          </a:p>
          <a:p>
            <a:pPr lvl="1"/>
            <a:r>
              <a:rPr lang="zh-CN" altLang="en-US" sz="2000" b="1" dirty="0" smtClean="0">
                <a:ea typeface="宋体" charset="-122"/>
              </a:rPr>
              <a:t>对于</a:t>
            </a:r>
            <a:r>
              <a:rPr lang="en-US" altLang="zh-CN" sz="2000" b="1" dirty="0" smtClean="0">
                <a:ea typeface="宋体" charset="-122"/>
              </a:rPr>
              <a:t>“</a:t>
            </a:r>
            <a:r>
              <a:rPr lang="en-US" altLang="zh-CN" sz="2000" b="1" dirty="0" smtClean="0">
                <a:ea typeface="宋体" charset="-122"/>
              </a:rPr>
              <a:t>The Who”</a:t>
            </a:r>
            <a:r>
              <a:rPr lang="zh-CN" altLang="en-US" sz="2000" b="1" dirty="0" smtClean="0">
                <a:ea typeface="宋体" charset="-122"/>
              </a:rPr>
              <a:t>（英国一著名摇滚乐队），采用位置索引，效率更低</a:t>
            </a:r>
            <a:endParaRPr lang="en-US" altLang="zh-CN" sz="2000" b="1" dirty="0" smtClean="0">
              <a:ea typeface="宋体" charset="-122"/>
            </a:endParaRPr>
          </a:p>
          <a:p>
            <a:pPr eaLnBrk="1" hangingPunct="1"/>
            <a:r>
              <a:rPr lang="en-US" altLang="zh-CN" sz="2400" b="1" dirty="0" smtClean="0">
                <a:solidFill>
                  <a:srgbClr val="C00000"/>
                </a:solidFill>
                <a:ea typeface="宋体" charset="-122"/>
              </a:rPr>
              <a:t>Williams et al. (2004)</a:t>
            </a:r>
            <a:r>
              <a:rPr lang="zh-CN" altLang="en-US" sz="2800" b="1" dirty="0" smtClean="0">
                <a:solidFill>
                  <a:srgbClr val="C00000"/>
                </a:solidFill>
                <a:ea typeface="宋体" charset="-122"/>
              </a:rPr>
              <a:t>的评估结果</a:t>
            </a:r>
            <a:endParaRPr lang="en-US" altLang="zh-CN" sz="2800" b="1" dirty="0" smtClean="0">
              <a:solidFill>
                <a:srgbClr val="C00000"/>
              </a:solidFill>
              <a:ea typeface="宋体" charset="-122"/>
            </a:endParaRPr>
          </a:p>
          <a:p>
            <a:pPr lvl="1" eaLnBrk="1" hangingPunct="1"/>
            <a:r>
              <a:rPr lang="zh-CN" altLang="en-US" sz="2200" b="1" dirty="0" smtClean="0">
                <a:ea typeface="宋体" charset="-122"/>
              </a:rPr>
              <a:t>采用混合机制，那么对于典型的</a:t>
            </a:r>
            <a:r>
              <a:rPr lang="en-US" altLang="zh-CN" sz="2000" b="1" dirty="0" smtClean="0">
                <a:ea typeface="宋体" charset="-122"/>
              </a:rPr>
              <a:t>Web</a:t>
            </a:r>
            <a:r>
              <a:rPr lang="zh-CN" altLang="en-US" sz="2200" b="1" dirty="0" smtClean="0">
                <a:ea typeface="宋体" charset="-122"/>
              </a:rPr>
              <a:t>查询</a:t>
            </a:r>
            <a:r>
              <a:rPr lang="en-US" altLang="zh-CN" sz="2200" b="1" dirty="0" smtClean="0">
                <a:ea typeface="宋体" charset="-122"/>
              </a:rPr>
              <a:t>(</a:t>
            </a:r>
            <a:r>
              <a:rPr lang="zh-CN" altLang="en-US" sz="2200" b="1" dirty="0" smtClean="0">
                <a:ea typeface="宋体" charset="-122"/>
              </a:rPr>
              <a:t>比例</a:t>
            </a:r>
            <a:r>
              <a:rPr lang="en-US" altLang="zh-CN" sz="2200" b="1" dirty="0" smtClean="0">
                <a:ea typeface="宋体" charset="-122"/>
              </a:rPr>
              <a:t>)</a:t>
            </a:r>
            <a:r>
              <a:rPr lang="zh-CN" altLang="en-US" sz="2200" b="1" dirty="0" smtClean="0">
                <a:ea typeface="宋体" charset="-122"/>
              </a:rPr>
              <a:t>来说，相对于只使用位置索引而言，仅需要其</a:t>
            </a:r>
            <a:r>
              <a:rPr lang="en-US" altLang="zh-CN" sz="2200" b="1" dirty="0" smtClean="0">
                <a:ea typeface="宋体" charset="-122"/>
              </a:rPr>
              <a:t>¼ </a:t>
            </a:r>
            <a:r>
              <a:rPr lang="zh-CN" altLang="en-US" sz="2200" b="1" dirty="0" smtClean="0">
                <a:ea typeface="宋体" charset="-122"/>
              </a:rPr>
              <a:t>的时间</a:t>
            </a:r>
            <a:endParaRPr lang="en-US" altLang="zh-CN" sz="2200" b="1" dirty="0" smtClean="0">
              <a:ea typeface="宋体" charset="-122"/>
            </a:endParaRPr>
          </a:p>
          <a:p>
            <a:pPr lvl="1" eaLnBrk="1" hangingPunct="1"/>
            <a:r>
              <a:rPr lang="zh-CN" altLang="en-US" sz="2200" b="1" dirty="0" smtClean="0">
                <a:ea typeface="宋体" charset="-122"/>
              </a:rPr>
              <a:t>相对</a:t>
            </a:r>
            <a:r>
              <a:rPr lang="zh-CN" altLang="en-US" sz="2200" b="1" dirty="0" smtClean="0">
                <a:ea typeface="宋体" charset="-122"/>
              </a:rPr>
              <a:t>于只使用位置索引，空间开销只增加了</a:t>
            </a:r>
            <a:r>
              <a:rPr lang="en-US" altLang="zh-CN" sz="2200" b="1" dirty="0" smtClean="0">
                <a:ea typeface="宋体" charset="-122"/>
              </a:rPr>
              <a:t>26%</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eaLnBrk="1" hangingPunct="1"/>
            <a:r>
              <a:rPr lang="zh-CN" altLang="en-US" sz="4800" dirty="0" smtClean="0">
                <a:solidFill>
                  <a:schemeClr val="tx1"/>
                </a:solidFill>
              </a:rPr>
              <a:t>参考资料</a:t>
            </a:r>
            <a:endParaRPr lang="en-US" altLang="zh-CN" sz="4800" dirty="0" smtClean="0">
              <a:solidFill>
                <a:schemeClr val="tx1"/>
              </a:solidFill>
            </a:endParaRPr>
          </a:p>
        </p:txBody>
      </p:sp>
      <p:sp>
        <p:nvSpPr>
          <p:cNvPr id="75779" name="Rectangle 3"/>
          <p:cNvSpPr>
            <a:spLocks noGrp="1" noChangeArrowheads="1"/>
          </p:cNvSpPr>
          <p:nvPr>
            <p:ph idx="1"/>
          </p:nvPr>
        </p:nvSpPr>
        <p:spPr>
          <a:xfrm>
            <a:off x="566738" y="1752600"/>
            <a:ext cx="8291542" cy="4267200"/>
          </a:xfrm>
        </p:spPr>
        <p:txBody>
          <a:bodyPr/>
          <a:lstStyle/>
          <a:p>
            <a:pPr eaLnBrk="1" hangingPunct="1"/>
            <a:r>
              <a:rPr lang="en-US" altLang="zh-CN" sz="2000" b="1" dirty="0" smtClean="0">
                <a:ea typeface="宋体" charset="-122"/>
              </a:rPr>
              <a:t>《</a:t>
            </a:r>
            <a:r>
              <a:rPr lang="zh-CN" altLang="en-US" sz="2000" b="1" dirty="0" smtClean="0">
                <a:ea typeface="宋体" charset="-122"/>
              </a:rPr>
              <a:t>信息检索导论</a:t>
            </a:r>
            <a:r>
              <a:rPr lang="en-US" altLang="zh-CN" sz="2000" b="1" dirty="0" smtClean="0">
                <a:ea typeface="宋体" charset="-122"/>
              </a:rPr>
              <a:t>》</a:t>
            </a:r>
            <a:r>
              <a:rPr lang="zh-CN" altLang="en-US" sz="2000" b="1" dirty="0" smtClean="0">
                <a:ea typeface="宋体" charset="-122"/>
              </a:rPr>
              <a:t>第</a:t>
            </a:r>
            <a:r>
              <a:rPr lang="en-US" altLang="zh-CN" sz="2000" b="1" dirty="0" smtClean="0">
                <a:ea typeface="宋体" charset="-122"/>
              </a:rPr>
              <a:t> 2</a:t>
            </a:r>
            <a:r>
              <a:rPr lang="zh-CN" altLang="en-US" sz="2000" b="1" dirty="0" smtClean="0">
                <a:ea typeface="宋体" charset="-122"/>
              </a:rPr>
              <a:t>章</a:t>
            </a:r>
            <a:endParaRPr lang="en-US" altLang="zh-CN" sz="2000" b="1" dirty="0" smtClean="0">
              <a:ea typeface="宋体" charset="-122"/>
            </a:endParaRPr>
          </a:p>
          <a:p>
            <a:pPr eaLnBrk="1" hangingPunct="1"/>
            <a:r>
              <a:rPr lang="en-US" altLang="zh-CN" sz="2000" b="1" dirty="0" smtClean="0">
                <a:ea typeface="宋体" charset="-122"/>
              </a:rPr>
              <a:t>MG 3.6, 4.3; MIR 7.2</a:t>
            </a:r>
          </a:p>
          <a:p>
            <a:pPr eaLnBrk="1" hangingPunct="1"/>
            <a:r>
              <a:rPr lang="en-US" altLang="zh-CN" sz="2000" b="1" dirty="0" smtClean="0">
                <a:ea typeface="宋体" charset="-122"/>
              </a:rPr>
              <a:t>Porter’s stemmer: </a:t>
            </a:r>
            <a:r>
              <a:rPr lang="en-US" altLang="zh-CN" sz="2000" b="1" dirty="0" smtClean="0">
                <a:ea typeface="宋体" charset="-122"/>
                <a:hlinkClick r:id="rId2"/>
              </a:rPr>
              <a:t>http://www.tartarus.org/~martin/PorterStemmer/</a:t>
            </a:r>
            <a:endParaRPr lang="en-US" altLang="zh-CN" sz="2000" b="1" dirty="0" smtClean="0">
              <a:ea typeface="宋体" charset="-122"/>
            </a:endParaRPr>
          </a:p>
          <a:p>
            <a:pPr eaLnBrk="1" hangingPunct="1"/>
            <a:r>
              <a:rPr lang="zh-CN" altLang="en-US" sz="2000" b="1" dirty="0" smtClean="0">
                <a:ea typeface="宋体" charset="-122"/>
              </a:rPr>
              <a:t>跳表理论</a:t>
            </a:r>
            <a:r>
              <a:rPr lang="en-US" altLang="zh-CN" sz="2000" b="1" dirty="0" smtClean="0">
                <a:ea typeface="宋体" charset="-122"/>
              </a:rPr>
              <a:t>: Pugh (1990)</a:t>
            </a:r>
          </a:p>
          <a:p>
            <a:pPr lvl="1" eaLnBrk="1" hangingPunct="1"/>
            <a:r>
              <a:rPr lang="en-US" altLang="zh-CN" sz="1800" b="1" dirty="0" smtClean="0">
                <a:ea typeface="宋体" charset="-122"/>
              </a:rPr>
              <a:t>Multilevel skip lists give same O(log n) efficiency as trees</a:t>
            </a:r>
          </a:p>
          <a:p>
            <a:pPr eaLnBrk="1" hangingPunct="1"/>
            <a:r>
              <a:rPr lang="en-US" altLang="zh-CN" sz="2000" b="1" dirty="0" smtClean="0">
                <a:ea typeface="宋体" charset="-122"/>
              </a:rPr>
              <a:t>H.E. Williams, J. </a:t>
            </a:r>
            <a:r>
              <a:rPr lang="en-US" altLang="zh-CN" sz="2000" b="1" dirty="0" err="1" smtClean="0">
                <a:ea typeface="宋体" charset="-122"/>
              </a:rPr>
              <a:t>Zobel</a:t>
            </a:r>
            <a:r>
              <a:rPr lang="en-US" altLang="zh-CN" sz="2000" b="1" dirty="0" smtClean="0">
                <a:ea typeface="宋体" charset="-122"/>
              </a:rPr>
              <a:t>, and D. </a:t>
            </a:r>
            <a:r>
              <a:rPr lang="en-US" altLang="zh-CN" sz="2000" b="1" dirty="0" err="1" smtClean="0">
                <a:ea typeface="宋体" charset="-122"/>
              </a:rPr>
              <a:t>Bahle</a:t>
            </a:r>
            <a:r>
              <a:rPr lang="en-US" altLang="zh-CN" sz="2000" b="1" dirty="0" smtClean="0">
                <a:ea typeface="宋体" charset="-122"/>
              </a:rPr>
              <a:t>. 2004. “Fast Phrase Querying with Combined Indexes”, ACM Transactions on Information Systems.</a:t>
            </a:r>
          </a:p>
          <a:p>
            <a:pPr eaLnBrk="1" hangingPunct="1"/>
            <a:r>
              <a:rPr lang="en-US" altLang="zh-CN" sz="2000" b="1" dirty="0" smtClean="0">
                <a:ea typeface="宋体" charset="-122"/>
              </a:rPr>
              <a:t>	</a:t>
            </a:r>
            <a:r>
              <a:rPr lang="en-US" altLang="zh-CN" sz="2000" b="1" dirty="0" smtClean="0">
                <a:ea typeface="宋体" charset="-122"/>
                <a:hlinkClick r:id="rId3"/>
              </a:rPr>
              <a:t>http://www.seg.rmit.edu.au/research/research.php?author=4</a:t>
            </a:r>
            <a:endParaRPr lang="en-US" altLang="zh-CN" sz="2000" b="1" dirty="0" smtClean="0">
              <a:ea typeface="宋体" charset="-122"/>
            </a:endParaRPr>
          </a:p>
          <a:p>
            <a:pPr eaLnBrk="1" hangingPunct="1"/>
            <a:r>
              <a:rPr lang="en-US" altLang="zh-CN" sz="2000" b="1" dirty="0" smtClean="0">
                <a:ea typeface="宋体" charset="-122"/>
              </a:rPr>
              <a:t>D. </a:t>
            </a:r>
            <a:r>
              <a:rPr lang="en-US" altLang="zh-CN" sz="2000" b="1" dirty="0" err="1" smtClean="0">
                <a:ea typeface="宋体" charset="-122"/>
              </a:rPr>
              <a:t>Bahle</a:t>
            </a:r>
            <a:r>
              <a:rPr lang="en-US" altLang="zh-CN" sz="2000" b="1" dirty="0" smtClean="0">
                <a:ea typeface="宋体" charset="-122"/>
              </a:rPr>
              <a:t>, H. Williams, and J. </a:t>
            </a:r>
            <a:r>
              <a:rPr lang="en-US" altLang="zh-CN" sz="2000" b="1" dirty="0" err="1" smtClean="0">
                <a:ea typeface="宋体" charset="-122"/>
              </a:rPr>
              <a:t>Zobel</a:t>
            </a:r>
            <a:r>
              <a:rPr lang="en-US" altLang="zh-CN" sz="2000" b="1" dirty="0" smtClean="0">
                <a:ea typeface="宋体" charset="-122"/>
              </a:rPr>
              <a:t>. Efficient phrase querying with an auxiliary index. SIGIR 2002, pp. 215-221.</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4"/>
          <p:cNvSpPr>
            <a:spLocks noGrp="1" noChangeArrowheads="1"/>
          </p:cNvSpPr>
          <p:nvPr>
            <p:ph type="title"/>
          </p:nvPr>
        </p:nvSpPr>
        <p:spPr/>
        <p:txBody>
          <a:bodyPr/>
          <a:lstStyle/>
          <a:p>
            <a:r>
              <a:rPr lang="zh-CN" altLang="en-US" sz="4800" dirty="0" smtClean="0">
                <a:solidFill>
                  <a:schemeClr val="tx1"/>
                </a:solidFill>
              </a:rPr>
              <a:t>课后作业</a:t>
            </a:r>
            <a:endParaRPr lang="en-US" altLang="zh-CN" sz="4800" dirty="0" smtClean="0">
              <a:solidFill>
                <a:schemeClr val="tx1"/>
              </a:solidFill>
            </a:endParaRPr>
          </a:p>
        </p:txBody>
      </p:sp>
      <p:sp>
        <p:nvSpPr>
          <p:cNvPr id="54275" name="Rectangle 5"/>
          <p:cNvSpPr>
            <a:spLocks noGrp="1" noChangeArrowheads="1"/>
          </p:cNvSpPr>
          <p:nvPr>
            <p:ph idx="1"/>
          </p:nvPr>
        </p:nvSpPr>
        <p:spPr>
          <a:xfrm>
            <a:off x="571472" y="2285992"/>
            <a:ext cx="8434418" cy="4267200"/>
          </a:xfrm>
        </p:spPr>
        <p:txBody>
          <a:bodyPr/>
          <a:lstStyle/>
          <a:p>
            <a:r>
              <a:rPr lang="zh-CN" altLang="en-US" sz="2800" b="1" dirty="0" smtClean="0">
                <a:solidFill>
                  <a:schemeClr val="tx1"/>
                </a:solidFill>
                <a:ea typeface="宋体" charset="-122"/>
              </a:rPr>
              <a:t>见课程网页</a:t>
            </a:r>
            <a:r>
              <a:rPr lang="en-US" altLang="zh-CN" sz="2800" b="1" dirty="0" smtClean="0">
                <a:solidFill>
                  <a:schemeClr val="tx1"/>
                </a:solidFill>
                <a:ea typeface="宋体" charset="-122"/>
              </a:rPr>
              <a:t>:</a:t>
            </a:r>
          </a:p>
          <a:p>
            <a:pPr lvl="1">
              <a:buNone/>
            </a:pPr>
            <a:endParaRPr lang="en-US" altLang="zh-CN" sz="2000" b="1" dirty="0" smtClean="0">
              <a:ea typeface="宋体" charset="-122"/>
            </a:endParaRPr>
          </a:p>
          <a:p>
            <a:pPr lvl="1">
              <a:buNone/>
            </a:pPr>
            <a:endParaRPr lang="en-US" altLang="zh-CN" sz="2000" b="1" dirty="0" smtClean="0">
              <a:ea typeface="宋体" charset="-122"/>
            </a:endParaRPr>
          </a:p>
          <a:p>
            <a:pPr lvl="1">
              <a:buNone/>
            </a:pPr>
            <a:r>
              <a:rPr lang="en-US" altLang="zh-CN" sz="2000" b="1" dirty="0" smtClean="0">
                <a:ea typeface="宋体" charset="-122"/>
              </a:rPr>
              <a:t> </a:t>
            </a:r>
            <a:r>
              <a:rPr lang="en-US" altLang="zh-CN" sz="2000" b="1" dirty="0" smtClean="0">
                <a:ea typeface="宋体" charset="-122"/>
                <a:hlinkClick r:id="rId2"/>
              </a:rPr>
              <a:t>http://www.cad.zju.edu.cn/home/smgao/IR</a:t>
            </a:r>
            <a:endParaRPr lang="en-US" altLang="zh-CN" sz="2000" b="1" dirty="0" smtClean="0">
              <a:ea typeface="宋体" charset="-122"/>
            </a:endParaRPr>
          </a:p>
          <a:p>
            <a:pPr lvl="1"/>
            <a:endParaRPr lang="en-US" altLang="zh-CN" sz="2000" b="1" dirty="0" smtClean="0">
              <a:ea typeface="宋体" charset="-122"/>
            </a:endParaRPr>
          </a:p>
        </p:txBody>
      </p:sp>
      <p:sp>
        <p:nvSpPr>
          <p:cNvPr id="54276" name="Slide Number Placeholder 5"/>
          <p:cNvSpPr>
            <a:spLocks noGrp="1"/>
          </p:cNvSpPr>
          <p:nvPr>
            <p:ph type="sldNum" sz="quarter" idx="12"/>
          </p:nvPr>
        </p:nvSpPr>
        <p:spPr bwMode="auto">
          <a:noFill/>
          <a:ln>
            <a:miter lim="800000"/>
            <a:headEnd/>
            <a:tailEnd/>
          </a:ln>
        </p:spPr>
        <p:txBody>
          <a:bodyPr/>
          <a:lstStyle/>
          <a:p>
            <a:fld id="{9CFE4FD6-74A1-4511-AF14-73A1CAE3500C}" type="slidenum">
              <a:rPr lang="zh-CN" altLang="en-US" smtClean="0">
                <a:ea typeface="宋体" charset="-122"/>
              </a:rPr>
              <a:pPr/>
              <a:t>34</a:t>
            </a:fld>
            <a:endParaRPr lang="en-US" altLang="zh-CN" dirty="0">
              <a:ea typeface="宋体"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026"/>
          <p:cNvSpPr>
            <a:spLocks noGrp="1" noChangeArrowheads="1"/>
          </p:cNvSpPr>
          <p:nvPr>
            <p:ph type="title"/>
          </p:nvPr>
        </p:nvSpPr>
        <p:spPr/>
        <p:txBody>
          <a:bodyPr/>
          <a:lstStyle/>
          <a:p>
            <a:pPr eaLnBrk="1" hangingPunct="1"/>
            <a:r>
              <a:rPr lang="zh-CN" altLang="en-US" sz="4800" dirty="0" smtClean="0">
                <a:solidFill>
                  <a:schemeClr val="tx1"/>
                </a:solidFill>
              </a:rPr>
              <a:t>文档编码转换</a:t>
            </a:r>
            <a:endParaRPr lang="en-US" altLang="zh-CN" sz="4800" dirty="0" smtClean="0">
              <a:solidFill>
                <a:schemeClr val="tx1"/>
              </a:solidFill>
            </a:endParaRPr>
          </a:p>
        </p:txBody>
      </p:sp>
      <p:sp>
        <p:nvSpPr>
          <p:cNvPr id="23555" name="Rectangle 1027"/>
          <p:cNvSpPr>
            <a:spLocks noGrp="1" noChangeArrowheads="1"/>
          </p:cNvSpPr>
          <p:nvPr>
            <p:ph idx="1"/>
          </p:nvPr>
        </p:nvSpPr>
        <p:spPr>
          <a:xfrm>
            <a:off x="572446" y="1825954"/>
            <a:ext cx="8001000" cy="4267200"/>
          </a:xfrm>
        </p:spPr>
        <p:txBody>
          <a:bodyPr/>
          <a:lstStyle/>
          <a:p>
            <a:pPr eaLnBrk="1" hangingPunct="1">
              <a:spcBef>
                <a:spcPts val="1800"/>
              </a:spcBef>
            </a:pPr>
            <a:r>
              <a:rPr lang="zh-CN" altLang="en-US" b="1" dirty="0" smtClean="0">
                <a:solidFill>
                  <a:srgbClr val="C00000"/>
                </a:solidFill>
                <a:ea typeface="宋体" charset="-122"/>
              </a:rPr>
              <a:t>任务：</a:t>
            </a:r>
            <a:r>
              <a:rPr lang="zh-CN" altLang="en-US" b="1" dirty="0" smtClean="0">
                <a:solidFill>
                  <a:schemeClr val="tx2"/>
                </a:solidFill>
                <a:ea typeface="宋体" charset="-122"/>
              </a:rPr>
              <a:t>将字节序列转换成线性的字符序列</a:t>
            </a:r>
            <a:endParaRPr lang="en-US" altLang="zh-CN" b="1" dirty="0" smtClean="0">
              <a:solidFill>
                <a:schemeClr val="tx2"/>
              </a:solidFill>
              <a:ea typeface="宋体" charset="-122"/>
            </a:endParaRPr>
          </a:p>
          <a:p>
            <a:pPr eaLnBrk="1" hangingPunct="1">
              <a:spcBef>
                <a:spcPts val="1800"/>
              </a:spcBef>
            </a:pPr>
            <a:r>
              <a:rPr lang="zh-CN" altLang="en-US" b="1" dirty="0" smtClean="0">
                <a:solidFill>
                  <a:srgbClr val="C00000"/>
                </a:solidFill>
                <a:ea typeface="宋体" charset="-122"/>
              </a:rPr>
              <a:t>难点：</a:t>
            </a:r>
            <a:r>
              <a:rPr lang="zh-CN" altLang="en-US" b="1" dirty="0" smtClean="0">
                <a:solidFill>
                  <a:schemeClr val="tx2"/>
                </a:solidFill>
                <a:ea typeface="宋体" charset="-122"/>
              </a:rPr>
              <a:t>多格式、多语言并存</a:t>
            </a:r>
            <a:endParaRPr lang="en-US" altLang="zh-CN" b="1" dirty="0" smtClean="0">
              <a:solidFill>
                <a:schemeClr val="tx2"/>
              </a:solidFill>
              <a:ea typeface="宋体" charset="-122"/>
            </a:endParaRPr>
          </a:p>
          <a:p>
            <a:pPr eaLnBrk="1" hangingPunct="1">
              <a:lnSpc>
                <a:spcPts val="4000"/>
              </a:lnSpc>
              <a:spcBef>
                <a:spcPts val="1800"/>
              </a:spcBef>
            </a:pPr>
            <a:r>
              <a:rPr lang="zh-CN" altLang="en-US" b="1" dirty="0" smtClean="0">
                <a:solidFill>
                  <a:srgbClr val="C00000"/>
                </a:solidFill>
                <a:ea typeface="宋体" charset="-122"/>
              </a:rPr>
              <a:t>方法：</a:t>
            </a:r>
            <a:r>
              <a:rPr lang="zh-CN" altLang="en-US" b="1" dirty="0" smtClean="0">
                <a:solidFill>
                  <a:schemeClr val="tx2"/>
                </a:solidFill>
                <a:ea typeface="宋体" charset="-122"/>
              </a:rPr>
              <a:t>采用启发式方法进行文档语言识别、文档编码识别，再分类转换</a:t>
            </a:r>
            <a:endParaRPr lang="en-US" altLang="zh-CN" b="1" dirty="0" smtClean="0">
              <a:solidFill>
                <a:schemeClr val="tx2"/>
              </a:solidFill>
              <a:ea typeface="宋体"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1026"/>
          <p:cNvSpPr>
            <a:spLocks noGrp="1" noChangeArrowheads="1"/>
          </p:cNvSpPr>
          <p:nvPr>
            <p:ph type="title"/>
          </p:nvPr>
        </p:nvSpPr>
        <p:spPr/>
        <p:txBody>
          <a:bodyPr/>
          <a:lstStyle/>
          <a:p>
            <a:pPr eaLnBrk="1" hangingPunct="1"/>
            <a:r>
              <a:rPr lang="zh-CN" altLang="en-US" sz="4800" dirty="0" smtClean="0">
                <a:solidFill>
                  <a:schemeClr val="tx1"/>
                </a:solidFill>
              </a:rPr>
              <a:t>文档单位选择</a:t>
            </a:r>
            <a:endParaRPr lang="en-US" altLang="zh-CN" sz="4800" dirty="0" smtClean="0">
              <a:solidFill>
                <a:schemeClr val="tx1"/>
              </a:solidFill>
            </a:endParaRPr>
          </a:p>
        </p:txBody>
      </p:sp>
      <p:sp>
        <p:nvSpPr>
          <p:cNvPr id="24579" name="Rectangle 1027"/>
          <p:cNvSpPr>
            <a:spLocks noGrp="1" noChangeArrowheads="1"/>
          </p:cNvSpPr>
          <p:nvPr>
            <p:ph idx="1"/>
          </p:nvPr>
        </p:nvSpPr>
        <p:spPr>
          <a:xfrm>
            <a:off x="504152" y="1838960"/>
            <a:ext cx="8358246" cy="4267200"/>
          </a:xfrm>
        </p:spPr>
        <p:txBody>
          <a:bodyPr/>
          <a:lstStyle/>
          <a:p>
            <a:pPr eaLnBrk="1" hangingPunct="1">
              <a:spcBef>
                <a:spcPts val="1800"/>
              </a:spcBef>
            </a:pPr>
            <a:r>
              <a:rPr lang="zh-CN" altLang="en-US" b="1" dirty="0" smtClean="0">
                <a:solidFill>
                  <a:srgbClr val="C00000"/>
                </a:solidFill>
                <a:ea typeface="宋体" charset="-122"/>
              </a:rPr>
              <a:t>任务：</a:t>
            </a:r>
            <a:r>
              <a:rPr lang="zh-CN" altLang="en-US" b="1" dirty="0" smtClean="0">
                <a:solidFill>
                  <a:schemeClr val="tx1"/>
                </a:solidFill>
                <a:ea typeface="宋体" charset="-122"/>
              </a:rPr>
              <a:t>确定被索引文档的合理粒度</a:t>
            </a:r>
            <a:endParaRPr lang="en-US" altLang="zh-CN" b="1" dirty="0" smtClean="0">
              <a:solidFill>
                <a:schemeClr val="tx1"/>
              </a:solidFill>
              <a:ea typeface="宋体" charset="-122"/>
            </a:endParaRPr>
          </a:p>
          <a:p>
            <a:pPr eaLnBrk="1" hangingPunct="1">
              <a:spcBef>
                <a:spcPts val="1800"/>
              </a:spcBef>
            </a:pPr>
            <a:r>
              <a:rPr lang="zh-CN" altLang="en-US" b="1" dirty="0" smtClean="0">
                <a:solidFill>
                  <a:srgbClr val="C00000"/>
                </a:solidFill>
                <a:ea typeface="宋体" charset="-122"/>
              </a:rPr>
              <a:t>粒度过大：</a:t>
            </a:r>
            <a:r>
              <a:rPr lang="zh-CN" altLang="en-US" b="1" dirty="0" smtClean="0">
                <a:solidFill>
                  <a:schemeClr val="tx1"/>
                </a:solidFill>
                <a:ea typeface="宋体" charset="-122"/>
              </a:rPr>
              <a:t>正确率低</a:t>
            </a:r>
            <a:endParaRPr lang="en-US" altLang="zh-CN" b="1" dirty="0" smtClean="0">
              <a:solidFill>
                <a:schemeClr val="tx1"/>
              </a:solidFill>
              <a:ea typeface="宋体" charset="-122"/>
            </a:endParaRPr>
          </a:p>
          <a:p>
            <a:pPr eaLnBrk="1" hangingPunct="1">
              <a:spcBef>
                <a:spcPts val="1800"/>
              </a:spcBef>
              <a:buNone/>
            </a:pPr>
            <a:r>
              <a:rPr lang="zh-CN" altLang="en-US" b="1" dirty="0" smtClean="0">
                <a:solidFill>
                  <a:schemeClr val="tx1"/>
                </a:solidFill>
                <a:ea typeface="宋体" charset="-122"/>
              </a:rPr>
              <a:t>    </a:t>
            </a:r>
            <a:r>
              <a:rPr lang="zh-CN" altLang="en-US" b="1" dirty="0" smtClean="0">
                <a:solidFill>
                  <a:srgbClr val="C00000"/>
                </a:solidFill>
                <a:ea typeface="宋体" charset="-122"/>
              </a:rPr>
              <a:t>粒度过小：</a:t>
            </a:r>
            <a:r>
              <a:rPr lang="zh-CN" altLang="en-US" b="1" dirty="0" smtClean="0">
                <a:solidFill>
                  <a:schemeClr val="tx1"/>
                </a:solidFill>
                <a:ea typeface="宋体" charset="-122"/>
              </a:rPr>
              <a:t>召回率低</a:t>
            </a:r>
            <a:endParaRPr lang="en-US" altLang="zh-CN" b="1" dirty="0" smtClean="0">
              <a:solidFill>
                <a:schemeClr val="tx1"/>
              </a:solidFill>
              <a:ea typeface="宋体" charset="-122"/>
            </a:endParaRPr>
          </a:p>
          <a:p>
            <a:pPr>
              <a:lnSpc>
                <a:spcPts val="4200"/>
              </a:lnSpc>
              <a:spcBef>
                <a:spcPts val="1800"/>
              </a:spcBef>
            </a:pPr>
            <a:r>
              <a:rPr lang="zh-CN" altLang="en-US" b="1" dirty="0" smtClean="0">
                <a:solidFill>
                  <a:srgbClr val="C00000"/>
                </a:solidFill>
                <a:ea typeface="宋体" charset="-122"/>
              </a:rPr>
              <a:t>方法：</a:t>
            </a:r>
            <a:r>
              <a:rPr lang="zh-CN" altLang="en-US" b="1" dirty="0" smtClean="0">
                <a:solidFill>
                  <a:schemeClr val="tx1"/>
                </a:solidFill>
                <a:ea typeface="宋体" charset="-122"/>
              </a:rPr>
              <a:t>提供不同文档粒度，由用户根据实际需要选择合理的文档粒度</a:t>
            </a:r>
            <a:endParaRPr lang="en-US" altLang="zh-CN" b="1" dirty="0" smtClean="0">
              <a:solidFill>
                <a:schemeClr val="tx1"/>
              </a:solidFill>
              <a:ea typeface="宋体" charset="-122"/>
            </a:endParaRPr>
          </a:p>
          <a:p>
            <a:pPr eaLnBrk="1" hangingPunct="1">
              <a:spcBef>
                <a:spcPts val="1200"/>
              </a:spcBef>
            </a:pPr>
            <a:endParaRPr lang="en-US" altLang="zh-CN" b="1" dirty="0" smtClean="0">
              <a:solidFill>
                <a:schemeClr val="tx1"/>
              </a:solidFill>
              <a:ea typeface="宋体" charset="-122"/>
            </a:endParaRPr>
          </a:p>
          <a:p>
            <a:pPr eaLnBrk="1" hangingPunct="1">
              <a:spcBef>
                <a:spcPts val="1200"/>
              </a:spcBef>
            </a:pPr>
            <a:endParaRPr lang="en-US" altLang="zh-CN" b="1" dirty="0" smtClean="0">
              <a:solidFill>
                <a:srgbClr val="C00000"/>
              </a:solidFill>
              <a:ea typeface="宋体" charset="-122"/>
            </a:endParaRPr>
          </a:p>
          <a:p>
            <a:pPr eaLnBrk="1" hangingPunct="1">
              <a:spcBef>
                <a:spcPts val="1200"/>
              </a:spcBef>
              <a:buNone/>
            </a:pPr>
            <a:endParaRPr lang="en-US" altLang="zh-CN" b="1" dirty="0" smtClean="0">
              <a:solidFill>
                <a:schemeClr val="tx1"/>
              </a:solidFill>
              <a:ea typeface="宋体" charset="-122"/>
            </a:endParaRPr>
          </a:p>
          <a:p>
            <a:pPr eaLnBrk="1" hangingPunct="1"/>
            <a:endParaRPr lang="en-US" altLang="zh-CN" b="1" dirty="0" smtClean="0">
              <a:ea typeface="宋体" charset="-122"/>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zh-CN" altLang="en-US" sz="4800" dirty="0" smtClean="0">
                <a:solidFill>
                  <a:schemeClr val="tx1"/>
                </a:solidFill>
              </a:rPr>
              <a:t>词条化</a:t>
            </a:r>
            <a:r>
              <a:rPr lang="en-US" altLang="zh-CN" sz="3200" dirty="0" smtClean="0">
                <a:solidFill>
                  <a:schemeClr val="tx1"/>
                </a:solidFill>
              </a:rPr>
              <a:t>(</a:t>
            </a:r>
            <a:r>
              <a:rPr lang="en-US" altLang="zh-CN" sz="3200" dirty="0" smtClean="0">
                <a:solidFill>
                  <a:srgbClr val="C00000"/>
                </a:solidFill>
              </a:rPr>
              <a:t>Tokenization</a:t>
            </a:r>
            <a:r>
              <a:rPr lang="en-US" altLang="zh-CN" sz="3200" dirty="0" smtClean="0">
                <a:solidFill>
                  <a:schemeClr val="tx1"/>
                </a:solidFill>
              </a:rPr>
              <a:t>)</a:t>
            </a:r>
            <a:endParaRPr lang="zh-CN" altLang="en-US" sz="2800" dirty="0" smtClean="0">
              <a:solidFill>
                <a:schemeClr val="tx1"/>
              </a:solidFill>
            </a:endParaRPr>
          </a:p>
        </p:txBody>
      </p:sp>
      <p:sp>
        <p:nvSpPr>
          <p:cNvPr id="27651" name="Rectangle 3"/>
          <p:cNvSpPr>
            <a:spLocks noGrp="1" noChangeArrowheads="1"/>
          </p:cNvSpPr>
          <p:nvPr>
            <p:ph idx="1"/>
          </p:nvPr>
        </p:nvSpPr>
        <p:spPr>
          <a:xfrm>
            <a:off x="554352" y="1805952"/>
            <a:ext cx="8291542" cy="4267200"/>
          </a:xfrm>
        </p:spPr>
        <p:txBody>
          <a:bodyPr/>
          <a:lstStyle/>
          <a:p>
            <a:pPr eaLnBrk="1" hangingPunct="1">
              <a:spcBef>
                <a:spcPts val="1200"/>
              </a:spcBef>
            </a:pPr>
            <a:r>
              <a:rPr lang="zh-CN" altLang="en-US" sz="2800" b="1" dirty="0" smtClean="0">
                <a:solidFill>
                  <a:srgbClr val="C00000"/>
                </a:solidFill>
                <a:ea typeface="宋体" charset="-122"/>
              </a:rPr>
              <a:t>任务：</a:t>
            </a:r>
            <a:r>
              <a:rPr lang="zh-CN" altLang="en-US" sz="2600" b="1" dirty="0" smtClean="0">
                <a:solidFill>
                  <a:schemeClr val="tx1"/>
                </a:solidFill>
                <a:ea typeface="宋体" charset="-122"/>
              </a:rPr>
              <a:t>将字符序列分割成一系列</a:t>
            </a:r>
            <a:r>
              <a:rPr lang="zh-CN" altLang="en-US" sz="2600" b="1" dirty="0" smtClean="0">
                <a:ea typeface="宋体" charset="-122"/>
              </a:rPr>
              <a:t>有意义</a:t>
            </a:r>
            <a:r>
              <a:rPr lang="zh-CN" altLang="en-US" sz="2600" b="1" dirty="0" smtClean="0">
                <a:solidFill>
                  <a:schemeClr val="tx1"/>
                </a:solidFill>
                <a:ea typeface="宋体" charset="-122"/>
              </a:rPr>
              <a:t>的子序列</a:t>
            </a:r>
            <a:endParaRPr lang="en-US" altLang="zh-CN" sz="2600" b="1" dirty="0" smtClean="0">
              <a:solidFill>
                <a:schemeClr val="tx1"/>
              </a:solidFill>
              <a:ea typeface="宋体" charset="-122"/>
            </a:endParaRPr>
          </a:p>
          <a:p>
            <a:pPr eaLnBrk="1" hangingPunct="1">
              <a:spcBef>
                <a:spcPts val="1200"/>
              </a:spcBef>
            </a:pPr>
            <a:r>
              <a:rPr lang="zh-CN" altLang="en-US" sz="2800" b="1" dirty="0" smtClean="0">
                <a:solidFill>
                  <a:srgbClr val="C00000"/>
                </a:solidFill>
                <a:ea typeface="宋体" charset="-122"/>
              </a:rPr>
              <a:t>例子：</a:t>
            </a:r>
            <a:endParaRPr lang="en-US" altLang="zh-CN" sz="2800" b="1" dirty="0" smtClean="0">
              <a:solidFill>
                <a:srgbClr val="C00000"/>
              </a:solidFill>
              <a:ea typeface="宋体" charset="-122"/>
            </a:endParaRPr>
          </a:p>
          <a:p>
            <a:pPr lvl="1"/>
            <a:r>
              <a:rPr lang="zh-CN" altLang="en-US" sz="2000" b="1" dirty="0" smtClean="0">
                <a:solidFill>
                  <a:schemeClr val="tx1"/>
                </a:solidFill>
                <a:ea typeface="宋体" charset="-122"/>
              </a:rPr>
              <a:t>输入</a:t>
            </a:r>
            <a:r>
              <a:rPr lang="en-US" altLang="zh-CN" sz="2000" b="1" dirty="0" smtClean="0">
                <a:solidFill>
                  <a:schemeClr val="tx1"/>
                </a:solidFill>
                <a:ea typeface="宋体" charset="-122"/>
              </a:rPr>
              <a:t>: </a:t>
            </a:r>
            <a:r>
              <a:rPr lang="en-US" altLang="zh-CN" sz="1800" b="1" dirty="0" smtClean="0">
                <a:solidFill>
                  <a:schemeClr val="tx1"/>
                </a:solidFill>
                <a:ea typeface="宋体" charset="-122"/>
              </a:rPr>
              <a:t>“Friends, Romans and Countrymen”</a:t>
            </a:r>
          </a:p>
          <a:p>
            <a:pPr lvl="1"/>
            <a:r>
              <a:rPr lang="zh-CN" altLang="en-US" sz="2000" b="1" dirty="0" smtClean="0">
                <a:solidFill>
                  <a:schemeClr val="tx1"/>
                </a:solidFill>
                <a:ea typeface="宋体" charset="-122"/>
              </a:rPr>
              <a:t>输出</a:t>
            </a:r>
            <a:r>
              <a:rPr lang="en-US" altLang="zh-CN" sz="2000" b="1" dirty="0" smtClean="0">
                <a:solidFill>
                  <a:schemeClr val="tx1"/>
                </a:solidFill>
                <a:ea typeface="宋体" charset="-122"/>
              </a:rPr>
              <a:t>: </a:t>
            </a:r>
            <a:r>
              <a:rPr lang="en-US" altLang="zh-CN" sz="2000" b="1" dirty="0" smtClean="0">
                <a:ea typeface="宋体" charset="-122"/>
              </a:rPr>
              <a:t>Friends   </a:t>
            </a:r>
            <a:r>
              <a:rPr lang="en-US" altLang="zh-CN" sz="2000" b="1" dirty="0" smtClean="0">
                <a:ea typeface="宋体" charset="-122"/>
              </a:rPr>
              <a:t>Romans    Countrymen</a:t>
            </a:r>
            <a:endParaRPr lang="en-US" altLang="zh-CN" sz="2000" b="1" dirty="0" smtClean="0">
              <a:solidFill>
                <a:schemeClr val="tx1"/>
              </a:solidFill>
              <a:ea typeface="宋体" charset="-122"/>
            </a:endParaRPr>
          </a:p>
          <a:p>
            <a:pPr eaLnBrk="1" hangingPunct="1">
              <a:spcBef>
                <a:spcPts val="1200"/>
              </a:spcBef>
            </a:pPr>
            <a:r>
              <a:rPr lang="zh-CN" altLang="en-US" sz="2800" b="1" dirty="0" smtClean="0">
                <a:solidFill>
                  <a:srgbClr val="C00000"/>
                </a:solidFill>
                <a:ea typeface="宋体" charset="-122"/>
              </a:rPr>
              <a:t>词条：</a:t>
            </a:r>
            <a:r>
              <a:rPr lang="zh-CN" altLang="en-US" sz="2400" b="1" dirty="0" smtClean="0">
                <a:solidFill>
                  <a:schemeClr val="tx1"/>
                </a:solidFill>
                <a:ea typeface="宋体" charset="-122"/>
              </a:rPr>
              <a:t>一个字符串实例，具有语义，适合作为索引单元</a:t>
            </a:r>
            <a:endParaRPr lang="en-US" altLang="zh-CN" sz="2400" b="1" dirty="0" smtClean="0">
              <a:solidFill>
                <a:schemeClr val="tx1"/>
              </a:solidFill>
              <a:ea typeface="宋体" charset="-122"/>
            </a:endParaRPr>
          </a:p>
          <a:p>
            <a:pPr eaLnBrk="1" hangingPunct="1">
              <a:spcBef>
                <a:spcPts val="1200"/>
              </a:spcBef>
            </a:pPr>
            <a:r>
              <a:rPr lang="zh-CN" altLang="en-US" sz="2800" b="1" dirty="0" smtClean="0">
                <a:solidFill>
                  <a:srgbClr val="C00000"/>
                </a:solidFill>
                <a:ea typeface="宋体" charset="-122"/>
              </a:rPr>
              <a:t>作用：</a:t>
            </a:r>
            <a:r>
              <a:rPr lang="zh-CN" altLang="en-US" sz="2400" b="1" dirty="0" smtClean="0">
                <a:solidFill>
                  <a:schemeClr val="tx1"/>
                </a:solidFill>
                <a:ea typeface="宋体" charset="-122"/>
              </a:rPr>
              <a:t>词条化工作是构建倒排索引的基础，并影响检索效果</a:t>
            </a:r>
            <a:endParaRPr lang="en-US" altLang="zh-CN" sz="2400" b="1" dirty="0" smtClean="0">
              <a:solidFill>
                <a:schemeClr val="tx1"/>
              </a:solidFill>
              <a:ea typeface="宋体" charset="-122"/>
            </a:endParaRPr>
          </a:p>
          <a:p>
            <a:pPr eaLnBrk="1" hangingPunct="1">
              <a:spcBef>
                <a:spcPts val="1200"/>
              </a:spcBef>
            </a:pPr>
            <a:r>
              <a:rPr lang="zh-CN" altLang="en-US" sz="2800" b="1" dirty="0" smtClean="0">
                <a:solidFill>
                  <a:srgbClr val="C00000"/>
                </a:solidFill>
                <a:ea typeface="宋体" charset="-122"/>
              </a:rPr>
              <a:t>难点：</a:t>
            </a:r>
            <a:r>
              <a:rPr lang="zh-CN" altLang="en-US" sz="2400" b="1" dirty="0" smtClean="0">
                <a:solidFill>
                  <a:schemeClr val="tx1"/>
                </a:solidFill>
                <a:ea typeface="宋体" charset="-122"/>
              </a:rPr>
              <a:t>如何有效地确定词条</a:t>
            </a:r>
            <a:endParaRPr lang="en-US" altLang="zh-CN" sz="2400" b="1" dirty="0" smtClean="0">
              <a:solidFill>
                <a:schemeClr val="tx1"/>
              </a:solidFill>
              <a:ea typeface="宋体" charset="-12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050"/>
          <p:cNvSpPr>
            <a:spLocks noGrp="1" noChangeArrowheads="1"/>
          </p:cNvSpPr>
          <p:nvPr>
            <p:ph type="title"/>
          </p:nvPr>
        </p:nvSpPr>
        <p:spPr/>
        <p:txBody>
          <a:bodyPr/>
          <a:lstStyle/>
          <a:p>
            <a:pPr eaLnBrk="1" hangingPunct="1"/>
            <a:r>
              <a:rPr lang="zh-CN" altLang="en-US" sz="4800" dirty="0" smtClean="0">
                <a:solidFill>
                  <a:schemeClr val="tx1"/>
                </a:solidFill>
              </a:rPr>
              <a:t>词条化面对的问题</a:t>
            </a:r>
            <a:endParaRPr lang="en-US" altLang="zh-CN" sz="4800" dirty="0" smtClean="0">
              <a:solidFill>
                <a:schemeClr val="tx1"/>
              </a:solidFill>
            </a:endParaRPr>
          </a:p>
        </p:txBody>
      </p:sp>
      <p:sp>
        <p:nvSpPr>
          <p:cNvPr id="28675" name="Rectangle 2051"/>
          <p:cNvSpPr>
            <a:spLocks noGrp="1" noChangeArrowheads="1"/>
          </p:cNvSpPr>
          <p:nvPr>
            <p:ph idx="1"/>
          </p:nvPr>
        </p:nvSpPr>
        <p:spPr>
          <a:xfrm>
            <a:off x="557496" y="1757680"/>
            <a:ext cx="8215370" cy="4267200"/>
          </a:xfrm>
        </p:spPr>
        <p:txBody>
          <a:bodyPr/>
          <a:lstStyle/>
          <a:p>
            <a:pPr eaLnBrk="1" hangingPunct="1"/>
            <a:r>
              <a:rPr lang="zh-CN" altLang="en-US" sz="2800" b="1" dirty="0" smtClean="0">
                <a:solidFill>
                  <a:srgbClr val="C00000"/>
                </a:solidFill>
                <a:ea typeface="宋体" charset="-122"/>
              </a:rPr>
              <a:t>“</a:t>
            </a:r>
            <a:r>
              <a:rPr lang="en-US" altLang="zh-CN" sz="2800" b="1" dirty="0" smtClean="0">
                <a:solidFill>
                  <a:srgbClr val="C00000"/>
                </a:solidFill>
                <a:ea typeface="宋体" charset="-122"/>
              </a:rPr>
              <a:t>’</a:t>
            </a:r>
            <a:r>
              <a:rPr lang="zh-CN" altLang="en-US" sz="2800" b="1" dirty="0" smtClean="0">
                <a:solidFill>
                  <a:srgbClr val="C00000"/>
                </a:solidFill>
                <a:ea typeface="宋体" charset="-122"/>
              </a:rPr>
              <a:t>”如何处理</a:t>
            </a:r>
            <a:endParaRPr lang="en-US" altLang="zh-CN" sz="2800" b="1" dirty="0" smtClean="0">
              <a:solidFill>
                <a:srgbClr val="C00000"/>
              </a:solidFill>
              <a:ea typeface="宋体" charset="-122"/>
            </a:endParaRPr>
          </a:p>
          <a:p>
            <a:pPr lvl="1"/>
            <a:r>
              <a:rPr lang="en-US" altLang="zh-CN" sz="1600" b="1" dirty="0" smtClean="0">
                <a:ea typeface="宋体" charset="-122"/>
              </a:rPr>
              <a:t>O’Neill</a:t>
            </a:r>
            <a:r>
              <a:rPr lang="zh-CN" altLang="en-US" sz="1600" b="1" dirty="0" smtClean="0">
                <a:ea typeface="宋体" charset="-122"/>
              </a:rPr>
              <a:t>、</a:t>
            </a:r>
            <a:r>
              <a:rPr lang="en-US" altLang="zh-CN" sz="1600" b="1" dirty="0" smtClean="0">
                <a:ea typeface="宋体" charset="-122"/>
              </a:rPr>
              <a:t>boys’</a:t>
            </a:r>
            <a:r>
              <a:rPr lang="zh-CN" altLang="en-US" sz="1600" b="1" dirty="0" smtClean="0">
                <a:ea typeface="宋体" charset="-122"/>
              </a:rPr>
              <a:t>、</a:t>
            </a:r>
            <a:r>
              <a:rPr lang="en-US" altLang="zh-CN" sz="1600" b="1" dirty="0" smtClean="0">
                <a:ea typeface="宋体" charset="-122"/>
              </a:rPr>
              <a:t>Chile’s</a:t>
            </a:r>
            <a:r>
              <a:rPr lang="zh-CN" altLang="en-US" sz="1600" b="1" dirty="0" smtClean="0">
                <a:ea typeface="宋体" charset="-122"/>
              </a:rPr>
              <a:t>、</a:t>
            </a:r>
            <a:r>
              <a:rPr lang="en-US" altLang="zh-CN" sz="1600" b="1" dirty="0" smtClean="0">
                <a:ea typeface="宋体" charset="-122"/>
              </a:rPr>
              <a:t>aren’t</a:t>
            </a:r>
          </a:p>
          <a:p>
            <a:pPr lvl="1"/>
            <a:r>
              <a:rPr lang="en-US" altLang="zh-CN" sz="1600" b="1" dirty="0" smtClean="0">
                <a:ea typeface="宋体" charset="-122"/>
              </a:rPr>
              <a:t>Finland’s capital </a:t>
            </a:r>
            <a:r>
              <a:rPr lang="en-US" altLang="zh-CN" sz="1600" b="1" dirty="0" smtClean="0">
                <a:ea typeface="宋体" charset="-122"/>
                <a:sym typeface="Symbol" pitchFamily="18" charset="2"/>
              </a:rPr>
              <a:t> Finland?  </a:t>
            </a:r>
            <a:r>
              <a:rPr lang="en-US" altLang="zh-CN" sz="1600" b="1" dirty="0" err="1" smtClean="0">
                <a:ea typeface="宋体" charset="-122"/>
                <a:sym typeface="Symbol" pitchFamily="18" charset="2"/>
              </a:rPr>
              <a:t>Finlands</a:t>
            </a:r>
            <a:r>
              <a:rPr lang="en-US" altLang="zh-CN" sz="1600" b="1" dirty="0" smtClean="0">
                <a:ea typeface="宋体" charset="-122"/>
                <a:sym typeface="Symbol" pitchFamily="18" charset="2"/>
              </a:rPr>
              <a:t>?  Finland’s?</a:t>
            </a:r>
          </a:p>
          <a:p>
            <a:pPr>
              <a:spcBef>
                <a:spcPts val="1200"/>
              </a:spcBef>
            </a:pPr>
            <a:r>
              <a:rPr lang="zh-CN" altLang="en-US" sz="2800" b="1" dirty="0" smtClean="0">
                <a:solidFill>
                  <a:srgbClr val="C00000"/>
                </a:solidFill>
                <a:ea typeface="宋体" charset="-122"/>
                <a:sym typeface="Symbol" pitchFamily="18" charset="2"/>
              </a:rPr>
              <a:t>“</a:t>
            </a:r>
            <a:r>
              <a:rPr lang="en-US" altLang="zh-CN" sz="2800" b="1" dirty="0" smtClean="0">
                <a:solidFill>
                  <a:srgbClr val="C00000"/>
                </a:solidFill>
                <a:ea typeface="宋体" charset="-122"/>
                <a:sym typeface="Symbol" pitchFamily="18" charset="2"/>
              </a:rPr>
              <a:t>-</a:t>
            </a:r>
            <a:r>
              <a:rPr lang="zh-CN" altLang="en-US" sz="2800" b="1" dirty="0" smtClean="0">
                <a:solidFill>
                  <a:srgbClr val="C00000"/>
                </a:solidFill>
                <a:ea typeface="宋体" charset="-122"/>
                <a:sym typeface="Symbol" pitchFamily="18" charset="2"/>
              </a:rPr>
              <a:t>”如何处理</a:t>
            </a:r>
            <a:endParaRPr lang="en-US" altLang="zh-CN" sz="2800" b="1" dirty="0" smtClean="0">
              <a:solidFill>
                <a:srgbClr val="C00000"/>
              </a:solidFill>
              <a:ea typeface="宋体" charset="-122"/>
              <a:sym typeface="Symbol" pitchFamily="18" charset="2"/>
            </a:endParaRPr>
          </a:p>
          <a:p>
            <a:pPr lvl="1"/>
            <a:r>
              <a:rPr lang="en-US" altLang="zh-CN" sz="1600" b="1" dirty="0" smtClean="0">
                <a:ea typeface="宋体" charset="-122"/>
                <a:sym typeface="Symbol" pitchFamily="18" charset="2"/>
              </a:rPr>
              <a:t>Hewlett-Packard  </a:t>
            </a:r>
            <a:r>
              <a:rPr lang="zh-CN" altLang="en-US" sz="2000" b="1" dirty="0" smtClean="0">
                <a:ea typeface="宋体" charset="-122"/>
                <a:sym typeface="Symbol" pitchFamily="18" charset="2"/>
              </a:rPr>
              <a:t>看成</a:t>
            </a:r>
            <a:r>
              <a:rPr lang="en-US" altLang="zh-CN" sz="1600" b="1" dirty="0" smtClean="0">
                <a:ea typeface="宋体" charset="-122"/>
                <a:sym typeface="Symbol" pitchFamily="18" charset="2"/>
              </a:rPr>
              <a:t>Hewlett </a:t>
            </a:r>
            <a:r>
              <a:rPr lang="zh-CN" altLang="en-US" sz="1600" b="1" dirty="0" smtClean="0">
                <a:ea typeface="宋体" charset="-122"/>
                <a:sym typeface="Symbol" pitchFamily="18" charset="2"/>
              </a:rPr>
              <a:t>和</a:t>
            </a:r>
            <a:r>
              <a:rPr lang="en-US" altLang="zh-CN" sz="1600" b="1" dirty="0" smtClean="0">
                <a:ea typeface="宋体" charset="-122"/>
                <a:sym typeface="Symbol" pitchFamily="18" charset="2"/>
              </a:rPr>
              <a:t> Packard </a:t>
            </a:r>
            <a:r>
              <a:rPr lang="zh-CN" altLang="en-US" sz="2000" b="1" dirty="0" smtClean="0">
                <a:ea typeface="宋体" charset="-122"/>
                <a:sym typeface="Symbol" pitchFamily="18" charset="2"/>
              </a:rPr>
              <a:t>两个词条</a:t>
            </a:r>
            <a:r>
              <a:rPr lang="en-US" altLang="zh-CN" sz="1600" b="1" dirty="0" smtClean="0">
                <a:ea typeface="宋体" charset="-122"/>
                <a:sym typeface="Symbol" pitchFamily="18" charset="2"/>
              </a:rPr>
              <a:t>?</a:t>
            </a:r>
          </a:p>
          <a:p>
            <a:pPr>
              <a:spcBef>
                <a:spcPts val="1200"/>
              </a:spcBef>
            </a:pPr>
            <a:r>
              <a:rPr lang="zh-CN" altLang="en-US" sz="2800" b="1" dirty="0" smtClean="0">
                <a:solidFill>
                  <a:srgbClr val="C00000"/>
                </a:solidFill>
                <a:ea typeface="宋体" charset="-122"/>
                <a:sym typeface="Symbol" pitchFamily="18" charset="2"/>
              </a:rPr>
              <a:t>空格如何处理</a:t>
            </a:r>
            <a:endParaRPr lang="en-US" altLang="zh-CN" sz="2800" b="1" dirty="0" smtClean="0">
              <a:solidFill>
                <a:srgbClr val="C00000"/>
              </a:solidFill>
              <a:ea typeface="宋体" charset="-122"/>
              <a:sym typeface="Symbol" pitchFamily="18" charset="2"/>
            </a:endParaRPr>
          </a:p>
          <a:p>
            <a:pPr lvl="1"/>
            <a:r>
              <a:rPr lang="en-US" altLang="zh-CN" sz="1600" b="1" dirty="0" smtClean="0">
                <a:ea typeface="宋体" charset="-122"/>
                <a:sym typeface="Symbol" pitchFamily="18" charset="2"/>
              </a:rPr>
              <a:t>San Francisco </a:t>
            </a:r>
            <a:r>
              <a:rPr lang="zh-CN" altLang="en-US" sz="2000" b="1" dirty="0" smtClean="0">
                <a:ea typeface="宋体" charset="-122"/>
                <a:sym typeface="Symbol" pitchFamily="18" charset="2"/>
              </a:rPr>
              <a:t>到底是一个还是两个词条？</a:t>
            </a:r>
            <a:endParaRPr lang="en-US" altLang="zh-CN" sz="2000" b="1" dirty="0" smtClean="0">
              <a:ea typeface="宋体" charset="-122"/>
              <a:sym typeface="Symbol" pitchFamily="18" charset="2"/>
            </a:endParaRPr>
          </a:p>
          <a:p>
            <a:pPr lvl="2">
              <a:buFont typeface="Wingdings" pitchFamily="2" charset="2"/>
              <a:buChar char="Ø"/>
            </a:pPr>
            <a:r>
              <a:rPr lang="zh-CN" altLang="en-US" sz="1800" b="1" dirty="0" smtClean="0">
                <a:ea typeface="宋体" charset="-122"/>
                <a:sym typeface="Symbol" pitchFamily="18" charset="2"/>
              </a:rPr>
              <a:t>如何判断是一个词条？</a:t>
            </a:r>
            <a:endParaRPr lang="en-US" altLang="zh-CN" sz="1800" b="1" dirty="0" smtClean="0">
              <a:ea typeface="宋体" charset="-122"/>
              <a:sym typeface="Symbol" pitchFamily="18" charset="2"/>
            </a:endParaRPr>
          </a:p>
          <a:p>
            <a:pPr>
              <a:spcBef>
                <a:spcPts val="1200"/>
              </a:spcBef>
            </a:pPr>
            <a:r>
              <a:rPr lang="zh-CN" altLang="en-US" sz="2800" b="1" dirty="0" smtClean="0">
                <a:solidFill>
                  <a:srgbClr val="C00000"/>
                </a:solidFill>
                <a:ea typeface="宋体" charset="-122"/>
                <a:sym typeface="Symbol" pitchFamily="18" charset="2"/>
              </a:rPr>
              <a:t>特殊词条如何识别</a:t>
            </a:r>
            <a:endParaRPr lang="en-US" altLang="zh-CN" sz="2800" b="1" dirty="0" smtClean="0">
              <a:solidFill>
                <a:srgbClr val="C00000"/>
              </a:solidFill>
              <a:ea typeface="宋体" charset="-122"/>
              <a:sym typeface="Symbol" pitchFamily="18" charset="2"/>
            </a:endParaRPr>
          </a:p>
          <a:p>
            <a:pPr lvl="1"/>
            <a:r>
              <a:rPr lang="en-US" altLang="zh-CN" sz="1600" b="1" dirty="0" smtClean="0">
                <a:ea typeface="宋体" charset="-122"/>
                <a:sym typeface="Symbol" pitchFamily="18" charset="2"/>
              </a:rPr>
              <a:t>C</a:t>
            </a:r>
            <a:r>
              <a:rPr lang="en-US" altLang="zh-CN" sz="1600" b="1" baseline="30000" dirty="0" smtClean="0">
                <a:ea typeface="宋体" charset="-122"/>
                <a:sym typeface="Symbol" pitchFamily="18" charset="2"/>
              </a:rPr>
              <a:t>++</a:t>
            </a:r>
            <a:r>
              <a:rPr lang="zh-CN" altLang="en-US" sz="1600" b="1" dirty="0" smtClean="0">
                <a:ea typeface="宋体" charset="-122"/>
                <a:sym typeface="Symbol" pitchFamily="18" charset="2"/>
              </a:rPr>
              <a:t>、</a:t>
            </a:r>
            <a:r>
              <a:rPr lang="en-US" altLang="zh-CN" sz="1600" b="1" dirty="0" smtClean="0">
                <a:ea typeface="宋体" charset="-122"/>
                <a:sym typeface="Symbol" pitchFamily="18" charset="2"/>
              </a:rPr>
              <a:t>C</a:t>
            </a:r>
            <a:r>
              <a:rPr lang="en-US" altLang="zh-CN" sz="1600" b="1" baseline="30000" dirty="0" smtClean="0">
                <a:ea typeface="宋体" charset="-122"/>
                <a:sym typeface="Symbol" pitchFamily="18" charset="2"/>
              </a:rPr>
              <a:t>#</a:t>
            </a:r>
            <a:r>
              <a:rPr lang="zh-CN" altLang="en-US" sz="1600" b="1" dirty="0" smtClean="0">
                <a:ea typeface="宋体" charset="-122"/>
                <a:sym typeface="Symbol" pitchFamily="18" charset="2"/>
              </a:rPr>
              <a:t>、</a:t>
            </a:r>
            <a:r>
              <a:rPr lang="en-US" altLang="zh-CN" sz="1600" b="1" dirty="0" smtClean="0">
                <a:ea typeface="宋体" charset="-122"/>
                <a:sym typeface="Symbol" pitchFamily="18" charset="2"/>
              </a:rPr>
              <a:t>B-52</a:t>
            </a:r>
            <a:r>
              <a:rPr lang="zh-CN" altLang="en-US" sz="1600" b="1" dirty="0" smtClean="0">
                <a:ea typeface="宋体" charset="-122"/>
                <a:sym typeface="Symbol" pitchFamily="18" charset="2"/>
              </a:rPr>
              <a:t>、</a:t>
            </a:r>
            <a:r>
              <a:rPr lang="en-US" altLang="zh-CN" sz="1600" b="1" dirty="0" smtClean="0">
                <a:ea typeface="宋体" charset="-122"/>
                <a:sym typeface="Symbol" pitchFamily="18" charset="2"/>
              </a:rPr>
              <a:t>M*A*S*H</a:t>
            </a:r>
            <a:r>
              <a:rPr lang="zh-CN" altLang="en-US" sz="1600" b="1" dirty="0" smtClean="0">
                <a:ea typeface="宋体" charset="-122"/>
                <a:sym typeface="Symbol" pitchFamily="18" charset="2"/>
              </a:rPr>
              <a:t>、</a:t>
            </a:r>
            <a:r>
              <a:rPr lang="zh-CN" altLang="en-US" sz="2000" b="1" dirty="0" smtClean="0">
                <a:ea typeface="宋体" charset="-122"/>
                <a:sym typeface="Symbol" pitchFamily="18" charset="2"/>
              </a:rPr>
              <a:t>电话号码、网址</a:t>
            </a:r>
            <a:r>
              <a:rPr lang="en-US" altLang="zh-CN" sz="2000" b="1" dirty="0" smtClean="0">
                <a:ea typeface="宋体" charset="-122"/>
                <a:sym typeface="Symbol" pitchFamily="18" charset="2"/>
              </a:rPr>
              <a:t>… …</a:t>
            </a:r>
          </a:p>
          <a:p>
            <a:endParaRPr lang="en-US" altLang="zh-CN" sz="2400" b="1" dirty="0" smtClean="0">
              <a:ea typeface="宋体" charset="-122"/>
              <a:sym typeface="Symbol" pitchFamily="18" charset="2"/>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zh-CN" altLang="en-US" sz="4800" dirty="0" smtClean="0">
                <a:solidFill>
                  <a:schemeClr val="tx1"/>
                </a:solidFill>
              </a:rPr>
              <a:t>中文分词</a:t>
            </a:r>
            <a:r>
              <a:rPr lang="en-US" altLang="zh-CN" sz="2800" dirty="0" smtClean="0">
                <a:solidFill>
                  <a:schemeClr val="tx1"/>
                </a:solidFill>
              </a:rPr>
              <a:t>(</a:t>
            </a:r>
            <a:r>
              <a:rPr lang="en-US" altLang="zh-CN" sz="2800" dirty="0" smtClean="0">
                <a:solidFill>
                  <a:srgbClr val="C00000"/>
                </a:solidFill>
              </a:rPr>
              <a:t>Chinese Word Segmentation</a:t>
            </a:r>
            <a:r>
              <a:rPr lang="en-US" altLang="zh-CN" sz="2800" dirty="0" smtClean="0">
                <a:solidFill>
                  <a:schemeClr val="tx1"/>
                </a:solidFill>
              </a:rPr>
              <a:t>)</a:t>
            </a:r>
          </a:p>
        </p:txBody>
      </p:sp>
      <p:sp>
        <p:nvSpPr>
          <p:cNvPr id="32771" name="Rectangle 3"/>
          <p:cNvSpPr>
            <a:spLocks noGrp="1" noChangeArrowheads="1"/>
          </p:cNvSpPr>
          <p:nvPr>
            <p:ph idx="1"/>
          </p:nvPr>
        </p:nvSpPr>
        <p:spPr>
          <a:xfrm>
            <a:off x="566738" y="1752600"/>
            <a:ext cx="8434418" cy="4267200"/>
          </a:xfrm>
        </p:spPr>
        <p:txBody>
          <a:bodyPr/>
          <a:lstStyle/>
          <a:p>
            <a:pPr eaLnBrk="1" hangingPunct="1">
              <a:spcBef>
                <a:spcPts val="1200"/>
              </a:spcBef>
            </a:pPr>
            <a:r>
              <a:rPr lang="zh-CN" altLang="en-US" sz="2800" b="1" dirty="0" smtClean="0">
                <a:solidFill>
                  <a:srgbClr val="C00000"/>
                </a:solidFill>
                <a:ea typeface="宋体" charset="-122"/>
              </a:rPr>
              <a:t>难点：</a:t>
            </a:r>
            <a:r>
              <a:rPr lang="zh-CN" altLang="en-US" sz="2600" b="1" dirty="0" smtClean="0">
                <a:solidFill>
                  <a:schemeClr val="tx1"/>
                </a:solidFill>
                <a:ea typeface="宋体" charset="-122"/>
              </a:rPr>
              <a:t>没有空格符，字也可能有语义</a:t>
            </a:r>
          </a:p>
          <a:p>
            <a:pPr eaLnBrk="1" hangingPunct="1">
              <a:spcBef>
                <a:spcPts val="1200"/>
              </a:spcBef>
            </a:pPr>
            <a:r>
              <a:rPr lang="zh-CN" altLang="en-US" sz="2800" b="1" dirty="0" smtClean="0">
                <a:solidFill>
                  <a:srgbClr val="C00000"/>
                </a:solidFill>
                <a:ea typeface="宋体" charset="-122"/>
              </a:rPr>
              <a:t>例子：</a:t>
            </a:r>
            <a:r>
              <a:rPr lang="zh-CN" altLang="en-US" sz="2600" b="1" dirty="0" smtClean="0">
                <a:solidFill>
                  <a:schemeClr val="tx1"/>
                </a:solidFill>
                <a:ea typeface="宋体" charset="-122"/>
              </a:rPr>
              <a:t>“和尚”、“和”、“尚”</a:t>
            </a:r>
          </a:p>
          <a:p>
            <a:pPr>
              <a:spcBef>
                <a:spcPts val="1200"/>
              </a:spcBef>
            </a:pPr>
            <a:r>
              <a:rPr lang="zh-CN" altLang="en-US" sz="2800" b="1" dirty="0" smtClean="0">
                <a:solidFill>
                  <a:srgbClr val="C00000"/>
                </a:solidFill>
                <a:ea typeface="宋体" charset="-122"/>
              </a:rPr>
              <a:t>方法：</a:t>
            </a:r>
            <a:r>
              <a:rPr lang="zh-CN" altLang="en-US" sz="2600" b="1" dirty="0" smtClean="0">
                <a:solidFill>
                  <a:schemeClr val="tx1"/>
                </a:solidFill>
                <a:ea typeface="宋体" charset="-122"/>
              </a:rPr>
              <a:t>词典、统计学习、启发式规则、字词混合方式</a:t>
            </a:r>
            <a:r>
              <a:rPr lang="en-US" altLang="zh-CN" sz="2600" b="1" dirty="0" smtClean="0">
                <a:solidFill>
                  <a:schemeClr val="tx1"/>
                </a:solidFill>
                <a:ea typeface="宋体" charset="-122"/>
              </a:rPr>
              <a:t>/k-gram</a:t>
            </a:r>
            <a:r>
              <a:rPr lang="zh-CN" altLang="en-US" sz="2600" b="1" dirty="0" smtClean="0">
                <a:solidFill>
                  <a:schemeClr val="tx1"/>
                </a:solidFill>
                <a:ea typeface="宋体" charset="-122"/>
              </a:rPr>
              <a:t>（</a:t>
            </a:r>
            <a:r>
              <a:rPr lang="en-US" altLang="zh-CN" sz="2600" b="1" dirty="0" smtClean="0">
                <a:solidFill>
                  <a:schemeClr val="tx1"/>
                </a:solidFill>
                <a:ea typeface="宋体" charset="-122"/>
              </a:rPr>
              <a:t>K</a:t>
            </a:r>
            <a:r>
              <a:rPr lang="zh-CN" altLang="en-US" sz="2600" b="1" dirty="0" smtClean="0">
                <a:solidFill>
                  <a:schemeClr val="tx1"/>
                </a:solidFill>
                <a:ea typeface="宋体" charset="-122"/>
              </a:rPr>
              <a:t>字符序列）</a:t>
            </a:r>
            <a:endParaRPr lang="en-US" altLang="zh-CN" sz="2600" b="1" dirty="0" smtClean="0">
              <a:solidFill>
                <a:schemeClr val="tx1"/>
              </a:solidFill>
              <a:ea typeface="宋体" charset="-122"/>
            </a:endParaRPr>
          </a:p>
          <a:p>
            <a:pPr>
              <a:spcBef>
                <a:spcPts val="1200"/>
              </a:spcBef>
            </a:pPr>
            <a:r>
              <a:rPr lang="zh-CN" altLang="en-US" sz="2800" b="1" dirty="0" smtClean="0">
                <a:solidFill>
                  <a:srgbClr val="C00000"/>
                </a:solidFill>
                <a:ea typeface="宋体" charset="-122"/>
              </a:rPr>
              <a:t>例子：</a:t>
            </a:r>
            <a:r>
              <a:rPr lang="zh-CN" altLang="en-US" sz="2600" b="1" dirty="0" smtClean="0">
                <a:solidFill>
                  <a:schemeClr val="tx1"/>
                </a:solidFill>
                <a:ea typeface="宋体" charset="-122"/>
              </a:rPr>
              <a:t>李明天天都准时上班</a:t>
            </a:r>
            <a:endParaRPr lang="en-US" altLang="zh-CN" sz="2600" b="1" dirty="0" smtClean="0">
              <a:solidFill>
                <a:schemeClr val="tx1"/>
              </a:solidFill>
              <a:ea typeface="宋体" charset="-122"/>
            </a:endParaRPr>
          </a:p>
          <a:p>
            <a:pPr lvl="2">
              <a:spcBef>
                <a:spcPts val="600"/>
              </a:spcBef>
              <a:buFont typeface="Wingdings" pitchFamily="2" charset="2"/>
              <a:buChar char="n"/>
            </a:pPr>
            <a:r>
              <a:rPr lang="zh-CN" altLang="en-US" sz="2100" b="1" dirty="0" smtClean="0">
                <a:solidFill>
                  <a:schemeClr val="tx1"/>
                </a:solidFill>
                <a:ea typeface="宋体" charset="-122"/>
              </a:rPr>
              <a:t>李 明 天 天 都 准 时 上 班</a:t>
            </a:r>
            <a:endParaRPr lang="en-US" altLang="zh-CN" sz="2100" b="1" dirty="0" smtClean="0">
              <a:solidFill>
                <a:schemeClr val="tx1"/>
              </a:solidFill>
              <a:ea typeface="宋体" charset="-122"/>
            </a:endParaRPr>
          </a:p>
          <a:p>
            <a:pPr lvl="2">
              <a:spcBef>
                <a:spcPts val="600"/>
              </a:spcBef>
              <a:buFont typeface="Wingdings" pitchFamily="2" charset="2"/>
              <a:buChar char="n"/>
            </a:pPr>
            <a:r>
              <a:rPr lang="zh-CN" altLang="en-US" sz="2100" b="1" dirty="0" smtClean="0">
                <a:solidFill>
                  <a:schemeClr val="tx1"/>
                </a:solidFill>
                <a:ea typeface="宋体" charset="-122"/>
              </a:rPr>
              <a:t>李明 天天 都 准时 上班</a:t>
            </a:r>
            <a:endParaRPr lang="en-US" altLang="zh-CN" sz="2100" b="1" dirty="0" smtClean="0">
              <a:solidFill>
                <a:schemeClr val="tx1"/>
              </a:solidFill>
              <a:ea typeface="宋体" charset="-122"/>
            </a:endParaRPr>
          </a:p>
          <a:p>
            <a:pPr>
              <a:spcBef>
                <a:spcPts val="1200"/>
              </a:spcBef>
            </a:pPr>
            <a:r>
              <a:rPr lang="zh-CN" altLang="en-US" sz="2800" b="1" dirty="0" smtClean="0">
                <a:solidFill>
                  <a:srgbClr val="C00000"/>
                </a:solidFill>
                <a:ea typeface="宋体" charset="-122"/>
              </a:rPr>
              <a:t>一般原则：</a:t>
            </a:r>
            <a:r>
              <a:rPr lang="zh-CN" altLang="en-US" sz="2600" b="1" dirty="0" smtClean="0">
                <a:solidFill>
                  <a:schemeClr val="tx1"/>
                </a:solidFill>
                <a:ea typeface="宋体" charset="-122"/>
              </a:rPr>
              <a:t>没把握的情况下细粒度优先</a:t>
            </a:r>
            <a:endParaRPr lang="en-US" altLang="zh-CN" sz="2600" b="1" dirty="0" smtClean="0">
              <a:solidFill>
                <a:schemeClr val="tx1"/>
              </a:solidFill>
              <a:ea typeface="宋体" charset="-122"/>
            </a:endParaRPr>
          </a:p>
          <a:p>
            <a:pPr>
              <a:spcBef>
                <a:spcPts val="1200"/>
              </a:spcBef>
            </a:pPr>
            <a:r>
              <a:rPr lang="zh-CN" altLang="en-US" sz="2800" b="1" dirty="0" smtClean="0">
                <a:solidFill>
                  <a:srgbClr val="C00000"/>
                </a:solidFill>
                <a:ea typeface="宋体" charset="-122"/>
              </a:rPr>
              <a:t>一个策略：</a:t>
            </a:r>
            <a:r>
              <a:rPr lang="zh-CN" altLang="en-US" sz="2600" b="1" dirty="0" smtClean="0">
                <a:solidFill>
                  <a:schemeClr val="tx1"/>
                </a:solidFill>
                <a:ea typeface="宋体" charset="-122"/>
              </a:rPr>
              <a:t>查询</a:t>
            </a:r>
            <a:r>
              <a:rPr lang="zh-CN" altLang="en-US" sz="2600" b="1" dirty="0" smtClean="0">
                <a:solidFill>
                  <a:schemeClr val="tx1"/>
                </a:solidFill>
                <a:ea typeface="宋体" charset="-122"/>
              </a:rPr>
              <a:t>和文档采用一致的分词方法</a:t>
            </a:r>
          </a:p>
        </p:txBody>
      </p:sp>
      <p:sp>
        <p:nvSpPr>
          <p:cNvPr id="32772" name="灯片编号占位符 5"/>
          <p:cNvSpPr>
            <a:spLocks noGrp="1"/>
          </p:cNvSpPr>
          <p:nvPr>
            <p:ph type="sldNum" sz="quarter" idx="12"/>
          </p:nvPr>
        </p:nvSpPr>
        <p:spPr bwMode="auto">
          <a:noFill/>
          <a:ln>
            <a:miter lim="800000"/>
            <a:headEnd/>
            <a:tailEnd/>
          </a:ln>
        </p:spPr>
        <p:txBody>
          <a:bodyPr/>
          <a:lstStyle/>
          <a:p>
            <a:fld id="{103A58BB-EC1F-4000-9A95-1809A2DCB119}" type="slidenum">
              <a:rPr lang="en-US" altLang="zh-CN" smtClean="0">
                <a:ea typeface="宋体" charset="-122"/>
              </a:rPr>
              <a:pPr/>
              <a:t>8</a:t>
            </a:fld>
            <a:endParaRPr lang="en-US" altLang="zh-CN" smtClean="0">
              <a:ea typeface="宋体" charset="-12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zh-CN" altLang="en-US" sz="4800" dirty="0" smtClean="0">
                <a:solidFill>
                  <a:schemeClr val="tx1"/>
                </a:solidFill>
                <a:latin typeface="黑体" pitchFamily="49" charset="-122"/>
              </a:rPr>
              <a:t>停用词去除</a:t>
            </a:r>
          </a:p>
        </p:txBody>
      </p:sp>
      <p:sp>
        <p:nvSpPr>
          <p:cNvPr id="35843" name="Rectangle 3"/>
          <p:cNvSpPr>
            <a:spLocks noGrp="1" noChangeArrowheads="1"/>
          </p:cNvSpPr>
          <p:nvPr>
            <p:ph idx="1"/>
          </p:nvPr>
        </p:nvSpPr>
        <p:spPr>
          <a:xfrm>
            <a:off x="546382" y="1747520"/>
            <a:ext cx="8362980" cy="4267200"/>
          </a:xfrm>
        </p:spPr>
        <p:txBody>
          <a:bodyPr/>
          <a:lstStyle/>
          <a:p>
            <a:r>
              <a:rPr lang="zh-CN" altLang="en-US" sz="2800" b="1" dirty="0" smtClean="0">
                <a:solidFill>
                  <a:srgbClr val="C00000"/>
                </a:solidFill>
                <a:ea typeface="宋体" charset="-122"/>
              </a:rPr>
              <a:t>停用词：</a:t>
            </a:r>
            <a:r>
              <a:rPr lang="zh-CN" altLang="en-US" sz="2400" b="1" dirty="0" smtClean="0">
                <a:solidFill>
                  <a:schemeClr val="tx1"/>
                </a:solidFill>
                <a:ea typeface="宋体" charset="-122"/>
              </a:rPr>
              <a:t>在进行文档和查询匹配时作用不大的</a:t>
            </a:r>
            <a:r>
              <a:rPr lang="zh-CN" altLang="en-US" sz="2400" b="1" dirty="0" smtClean="0">
                <a:ea typeface="宋体" charset="-122"/>
              </a:rPr>
              <a:t>常见词</a:t>
            </a:r>
            <a:endParaRPr lang="en-US" altLang="zh-CN" sz="2400" b="1" dirty="0" smtClean="0">
              <a:ea typeface="宋体" charset="-122"/>
            </a:endParaRPr>
          </a:p>
          <a:p>
            <a:pPr lvl="1"/>
            <a:r>
              <a:rPr lang="zh-CN" altLang="en-US" sz="2000" b="1" dirty="0" smtClean="0">
                <a:ea typeface="宋体" charset="-122"/>
              </a:rPr>
              <a:t>一般不包含语义信息的词：</a:t>
            </a:r>
            <a:r>
              <a:rPr lang="en-US" altLang="zh-CN" sz="2000" b="1" dirty="0" smtClean="0">
                <a:ea typeface="宋体" charset="-122"/>
              </a:rPr>
              <a:t>the</a:t>
            </a:r>
            <a:r>
              <a:rPr lang="zh-CN" altLang="en-US" sz="2000" b="1" dirty="0" smtClean="0">
                <a:ea typeface="宋体" charset="-122"/>
              </a:rPr>
              <a:t>、</a:t>
            </a:r>
            <a:r>
              <a:rPr lang="en-US" altLang="zh-CN" sz="2000" b="1" dirty="0" smtClean="0">
                <a:ea typeface="宋体" charset="-122"/>
              </a:rPr>
              <a:t>a</a:t>
            </a:r>
            <a:r>
              <a:rPr lang="zh-CN" altLang="en-US" sz="2000" b="1" dirty="0" smtClean="0">
                <a:ea typeface="宋体" charset="-122"/>
              </a:rPr>
              <a:t>、</a:t>
            </a:r>
            <a:r>
              <a:rPr lang="en-US" altLang="zh-CN" sz="2000" b="1" dirty="0" smtClean="0">
                <a:ea typeface="宋体" charset="-122"/>
              </a:rPr>
              <a:t>and</a:t>
            </a:r>
            <a:r>
              <a:rPr lang="zh-CN" altLang="en-US" sz="2000" b="1" dirty="0" smtClean="0">
                <a:ea typeface="宋体" charset="-122"/>
              </a:rPr>
              <a:t>、</a:t>
            </a:r>
            <a:r>
              <a:rPr lang="en-US" altLang="zh-CN" sz="2000" b="1" dirty="0" smtClean="0">
                <a:ea typeface="宋体" charset="-122"/>
              </a:rPr>
              <a:t>to</a:t>
            </a:r>
            <a:r>
              <a:rPr lang="zh-CN" altLang="en-US" sz="2000" b="1" dirty="0" smtClean="0">
                <a:ea typeface="宋体" charset="-122"/>
              </a:rPr>
              <a:t>、</a:t>
            </a:r>
            <a:r>
              <a:rPr lang="en-US" altLang="zh-CN" sz="2000" b="1" dirty="0" smtClean="0">
                <a:ea typeface="宋体" charset="-122"/>
              </a:rPr>
              <a:t>be</a:t>
            </a:r>
          </a:p>
          <a:p>
            <a:pPr lvl="1" eaLnBrk="1" hangingPunct="1"/>
            <a:r>
              <a:rPr lang="zh-CN" altLang="en-US" sz="2000" b="1" dirty="0" smtClean="0">
                <a:ea typeface="宋体" charset="-122"/>
              </a:rPr>
              <a:t>这些词都是高频词</a:t>
            </a:r>
            <a:r>
              <a:rPr lang="en-US" altLang="zh-CN" sz="2000" b="1" dirty="0" smtClean="0">
                <a:ea typeface="宋体" charset="-122"/>
              </a:rPr>
              <a:t>: </a:t>
            </a:r>
            <a:r>
              <a:rPr lang="zh-CN" altLang="en-US" sz="2000" b="1" dirty="0" smtClean="0">
                <a:ea typeface="宋体" charset="-122"/>
              </a:rPr>
              <a:t>前</a:t>
            </a:r>
            <a:r>
              <a:rPr lang="en-US" altLang="zh-CN" sz="2000" b="1" dirty="0" smtClean="0">
                <a:ea typeface="宋体" charset="-122"/>
              </a:rPr>
              <a:t>30</a:t>
            </a:r>
            <a:r>
              <a:rPr lang="zh-CN" altLang="en-US" sz="2000" b="1" dirty="0" smtClean="0">
                <a:ea typeface="宋体" charset="-122"/>
              </a:rPr>
              <a:t>个词就占了</a:t>
            </a:r>
            <a:r>
              <a:rPr lang="en-US" altLang="zh-CN" sz="2000" b="1" dirty="0" smtClean="0">
                <a:ea typeface="宋体" charset="-122"/>
              </a:rPr>
              <a:t> ~30% </a:t>
            </a:r>
            <a:r>
              <a:rPr lang="zh-CN" altLang="en-US" sz="2000" b="1" dirty="0" smtClean="0">
                <a:ea typeface="宋体" charset="-122"/>
              </a:rPr>
              <a:t>的倒排记录表空间</a:t>
            </a:r>
            <a:endParaRPr lang="en-US" altLang="zh-CN" sz="2000" b="1" dirty="0" smtClean="0">
              <a:ea typeface="宋体" charset="-122"/>
            </a:endParaRPr>
          </a:p>
          <a:p>
            <a:pPr>
              <a:spcBef>
                <a:spcPts val="1200"/>
              </a:spcBef>
            </a:pPr>
            <a:r>
              <a:rPr lang="zh-CN" altLang="en-US" sz="2800" b="1" dirty="0" smtClean="0">
                <a:solidFill>
                  <a:srgbClr val="C00000"/>
                </a:solidFill>
                <a:ea typeface="宋体" charset="-122"/>
              </a:rPr>
              <a:t>停用词去除的作用</a:t>
            </a:r>
            <a:endParaRPr lang="en-US" altLang="zh-CN" sz="2800" b="1" dirty="0" smtClean="0">
              <a:solidFill>
                <a:srgbClr val="C00000"/>
              </a:solidFill>
              <a:ea typeface="宋体" charset="-122"/>
            </a:endParaRPr>
          </a:p>
          <a:p>
            <a:pPr lvl="1"/>
            <a:r>
              <a:rPr lang="zh-CN" altLang="en-US" sz="2000" b="1" dirty="0" smtClean="0">
                <a:ea typeface="宋体" charset="-122"/>
              </a:rPr>
              <a:t>压缩索引空间</a:t>
            </a:r>
            <a:endParaRPr lang="en-US" altLang="zh-CN" sz="2000" b="1" dirty="0" smtClean="0">
              <a:ea typeface="宋体" charset="-122"/>
            </a:endParaRPr>
          </a:p>
          <a:p>
            <a:pPr lvl="1"/>
            <a:r>
              <a:rPr lang="zh-CN" altLang="en-US" sz="2000" b="1" dirty="0" smtClean="0">
                <a:ea typeface="宋体" charset="-122"/>
              </a:rPr>
              <a:t>提高检索响应速度</a:t>
            </a:r>
            <a:endParaRPr lang="en-US" altLang="zh-CN" sz="2000" b="1" dirty="0" smtClean="0">
              <a:ea typeface="宋体" charset="-122"/>
            </a:endParaRPr>
          </a:p>
          <a:p>
            <a:pPr>
              <a:spcBef>
                <a:spcPts val="1200"/>
              </a:spcBef>
            </a:pPr>
            <a:r>
              <a:rPr lang="zh-CN" altLang="en-US" sz="2800" b="1" dirty="0" smtClean="0">
                <a:solidFill>
                  <a:srgbClr val="C00000"/>
                </a:solidFill>
                <a:ea typeface="宋体" charset="-122"/>
              </a:rPr>
              <a:t>停用词确定方法</a:t>
            </a:r>
            <a:endParaRPr lang="en-US" altLang="zh-CN" sz="2800" b="1" dirty="0" smtClean="0">
              <a:solidFill>
                <a:srgbClr val="C00000"/>
              </a:solidFill>
              <a:ea typeface="宋体" charset="-122"/>
            </a:endParaRPr>
          </a:p>
          <a:p>
            <a:pPr lvl="1"/>
            <a:r>
              <a:rPr lang="zh-CN" altLang="en-US" sz="2000" b="1" dirty="0" smtClean="0">
                <a:ea typeface="宋体" charset="-122"/>
              </a:rPr>
              <a:t>高文档频率且与文档主题关系不大的词</a:t>
            </a:r>
            <a:endParaRPr lang="en-US" altLang="zh-CN" sz="2000" b="1" dirty="0" smtClean="0">
              <a:ea typeface="宋体" charset="-122"/>
            </a:endParaRPr>
          </a:p>
          <a:p>
            <a:pPr lvl="1"/>
            <a:r>
              <a:rPr lang="zh-CN" altLang="en-US" sz="2000" b="1" dirty="0" smtClean="0">
                <a:ea typeface="宋体" charset="-122"/>
              </a:rPr>
              <a:t>应用领域相关：“</a:t>
            </a:r>
            <a:r>
              <a:rPr lang="en-US" altLang="zh-CN" sz="2000" b="1" dirty="0" smtClean="0">
                <a:ea typeface="宋体" charset="-122"/>
              </a:rPr>
              <a:t>click</a:t>
            </a:r>
            <a:r>
              <a:rPr lang="zh-CN" altLang="en-US" sz="2000" b="1" dirty="0" smtClean="0">
                <a:ea typeface="宋体" charset="-122"/>
              </a:rPr>
              <a:t>”作为锚文本的停用词</a:t>
            </a:r>
            <a:endParaRPr lang="en-US" altLang="zh-CN" sz="2000" b="1" dirty="0" smtClean="0">
              <a:ea typeface="宋体" charset="-122"/>
            </a:endParaRPr>
          </a:p>
          <a:p>
            <a:pPr lvl="1"/>
            <a:r>
              <a:rPr lang="zh-CN" altLang="en-US" sz="2000" b="1" dirty="0" smtClean="0">
                <a:ea typeface="宋体" charset="-122"/>
              </a:rPr>
              <a:t>在处理查询时决定哪些词不用</a:t>
            </a:r>
            <a:endParaRPr lang="en-US" altLang="zh-CN" sz="2000" b="1" dirty="0" smtClean="0">
              <a:ea typeface="宋体" charset="-122"/>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begin{document}&#10;\begin{itemize}&#10;\item[] \textbf{Step 1a:}&#10;\begin{itemize}&#10;\item[-] Replace \textbf{\textit{sses}} by \textbf{\textit{ss}} (e.g., \textsf{stresses} $\rightarrow$ \textsf{stress}). &#10;\item[-]    Delete \textbf{\textit{s}} if the preceding word part contains a vowel not immediately before the \textbf{\textit{s}} (e.g., \textsf{gaps} $\rightarrow$ \textsf{gap} but \textsf{gas} $\rightarrow$ \textsf{gas}).&#10;\item[-]Replace \textit{\textbf{ied}} or \textit{\textbf{ies}} by \textit{\textbf{i}} if preceded by more than one letter, otherwise by \textit{\textbf{ie}} (e.g., \textsf{ties} $\rightarrow$ \textsf{tie}, \textsf{cries} $\rightarrow$ \textsf{cri}).&#10;\item[-] If suffix is \textit{\textbf{us}} or \textit{\textbf{ss}} do nothing (e.g., \textsf{stress} $\rightarrow$ \textsf{stress}).&#10;\end{itemize}&#10;\item[] \textbf{Step 1b:}&#10;\begin{itemize}&#10;\item[-] Replace \textit{\textbf{eed}}, \textit{\textbf{eedly}} by \textit{\textbf{ee}} if it is in the part of the word after the first non-vowel following a vowel (e.g., \textsf{agreed} $\rightarrow$ \textsf{agree}, \textsf{feed} $\rightarrow$ \textsf{feed}).&#10;\item[-] Delete \textit{\textbf{ed}}, \textit{\textbf{edly}}, \textit{\textbf{ing}}, \textit{\textbf{ingly}} if the preceding word part contains a vowel, and then &#10;if the word ends in \textit{\textbf{at}}, \textit{\textbf{bl}}, or \textit{\textbf{iz}} add \textit{\textbf{e}} (e.g., \textsf{fished} $\rightarrow$ \textsf{fish}, \textsf{pirating} $\rightarrow$ \textsf{pirate}), or &#10;if the word ends with a double letter that is not \textit{\textbf{ll}}, \textit{\textbf{ss}} or \textit{\textbf{zz}}, remove the last letter (e.g., \textsf{falling}$\rightarrow$ \textsf{fall}, \textsf{dripping} $\rightarrow$ \textsf{drip}), or&#10;if the word is short, add \textit{\textbf{e}} (e.g., \textsf{hoping} $\rightarrow$ \textsf{hope}).&#10;\item[-]Whew!&#10;\end{itemize}&#10;\end{itemize}&#10;\end{document}&#10;"/>
  <p:tag name="FILENAME" val="TP_tmp"/>
  <p:tag name="FORMAT" val="pngmono"/>
  <p:tag name="RES" val="1200"/>
  <p:tag name="BLEND" val="0"/>
  <p:tag name="TRANSPARENT" val="0"/>
  <p:tag name="TBUG" val="0"/>
  <p:tag name="ALLOWFS" val="0"/>
  <p:tag name="ORIGWIDTH" val="319"/>
  <p:tag name="PICTUREFILESIZE" val="141360"/>
</p:tagLst>
</file>

<file path=ppt/tags/tag2.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begin{document}&#10;\begin{tabular*}{0.6\textwidth}{@{\extracolsep{\fill}}ll} &#10;  \textit{False positives} &amp; \textit{False negatives}  \\ &#10; \hline&#10; organization/organ &amp; european/europe \\&#10; generalization/generic &amp; cylinder/cylindrical \\&#10; numerical/numerous &amp; matrices/matrix \\&#10; policy/police &amp; urgency/urgent \\&#10; university/universe &amp; create/creation \\&#10; addition/additive &amp; analysis/analyses \\&#10; negligible/negligent &amp; useful/usefully \\&#10; execute/executive &amp; noise/noisy \\&#10; past/paste &amp; decompose/decomposition \\&#10; ignore/ignorant &amp; sparse/sparsity \\&#10; special/specialized &amp; resolve/resolution \\&#10; head/heading &amp; triangle/triangular \\&#10; %\hline&#10;\end{tabular*}&#10;\end{document}&#10;"/>
  <p:tag name="FILENAME" val="TP_tmp"/>
  <p:tag name="FORMAT" val="pngmono"/>
  <p:tag name="RES" val="1200"/>
  <p:tag name="BLEND" val="0"/>
  <p:tag name="TRANSPARENT" val="0"/>
  <p:tag name="TBUG" val="0"/>
  <p:tag name="ALLOWFS" val="0"/>
  <p:tag name="ORIGWIDTH" val="223"/>
  <p:tag name="PICTUREFILESIZE" val="85695"/>
</p:tagLst>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自定义 2">
      <a:majorFont>
        <a:latin typeface="Verdana"/>
        <a:ea typeface="华文新魏"/>
        <a:cs typeface="宋体"/>
      </a:majorFont>
      <a:minorFont>
        <a:latin typeface="Verdana"/>
        <a:ea typeface="华文中宋"/>
        <a:cs typeface="宋体"/>
      </a:minorFont>
    </a:fontScheme>
    <a:fmtScheme name="办公室">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zh-CN" altLang="en-US" sz="1400" b="0" i="0" u="none" strike="noStrike" cap="none" normalizeH="0" baseline="0">
            <a:ln>
              <a:noFill/>
            </a:ln>
            <a:solidFill>
              <a:schemeClr val="tx1"/>
            </a:solidFill>
            <a:effectLst/>
            <a:latin typeface="Verdana" charset="0"/>
            <a:ea typeface="宋体" charset="0"/>
            <a:cs typeface="宋体"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zh-CN" altLang="en-US" sz="1400" b="0" i="0" u="none" strike="noStrike" cap="none" normalizeH="0" baseline="0">
            <a:ln>
              <a:noFill/>
            </a:ln>
            <a:solidFill>
              <a:schemeClr val="tx1"/>
            </a:solidFill>
            <a:effectLst/>
            <a:latin typeface="Verdana" charset="0"/>
            <a:ea typeface="宋体" charset="0"/>
            <a:cs typeface="宋体"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办公室">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办公室">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办公室">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办公室">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47825</TotalTime>
  <Words>2547</Words>
  <Application>Microsoft Office PowerPoint</Application>
  <PresentationFormat>全屏显示(4:3)</PresentationFormat>
  <Paragraphs>318</Paragraphs>
  <Slides>34</Slides>
  <Notes>4</Notes>
  <HiddenSlides>0</HiddenSlides>
  <MMClips>0</MMClips>
  <ScaleCrop>false</ScaleCrop>
  <HeadingPairs>
    <vt:vector size="4" baseType="variant">
      <vt:variant>
        <vt:lpstr>主题</vt:lpstr>
      </vt:variant>
      <vt:variant>
        <vt:i4>1</vt:i4>
      </vt:variant>
      <vt:variant>
        <vt:lpstr>幻灯片标题</vt:lpstr>
      </vt:variant>
      <vt:variant>
        <vt:i4>34</vt:i4>
      </vt:variant>
    </vt:vector>
  </HeadingPairs>
  <TitlesOfParts>
    <vt:vector size="35" baseType="lpstr">
      <vt:lpstr>Profile</vt:lpstr>
      <vt:lpstr>信息检索与Web搜索</vt:lpstr>
      <vt:lpstr>回顾：倒排索引构建</vt:lpstr>
      <vt:lpstr>文档预处理</vt:lpstr>
      <vt:lpstr>文档编码转换</vt:lpstr>
      <vt:lpstr>文档单位选择</vt:lpstr>
      <vt:lpstr>词条化(Tokenization)</vt:lpstr>
      <vt:lpstr>词条化面对的问题</vt:lpstr>
      <vt:lpstr>中文分词(Chinese Word Segmentation)</vt:lpstr>
      <vt:lpstr>停用词去除</vt:lpstr>
      <vt:lpstr>停用词去除</vt:lpstr>
      <vt:lpstr>词条归一化(Normalization)</vt:lpstr>
      <vt:lpstr>词条归一化(Normalization)</vt:lpstr>
      <vt:lpstr>归一化相关问题及其处理</vt:lpstr>
      <vt:lpstr>词形归并(Lemmatization)</vt:lpstr>
      <vt:lpstr>词干还原（Stemming）</vt:lpstr>
      <vt:lpstr>Porter算法</vt:lpstr>
      <vt:lpstr>Porter算法</vt:lpstr>
      <vt:lpstr>其他词干还原工具(stemmer)</vt:lpstr>
      <vt:lpstr>回顾：基本合并算法</vt:lpstr>
      <vt:lpstr>带跳表指针的倒排表</vt:lpstr>
      <vt:lpstr>基于跳表的倒排表快速合并</vt:lpstr>
      <vt:lpstr>基于跳表的倒排表快速合并</vt:lpstr>
      <vt:lpstr>跳表指针的位置选择</vt:lpstr>
      <vt:lpstr>短语查询</vt:lpstr>
      <vt:lpstr>双词(Biword)索引</vt:lpstr>
      <vt:lpstr>更长的短语查询处理</vt:lpstr>
      <vt:lpstr>双词扩展（Extended Biword）</vt:lpstr>
      <vt:lpstr>位置索引(Positional indexes)</vt:lpstr>
      <vt:lpstr>基于位置索引的短语查询处理</vt:lpstr>
      <vt:lpstr>基于位置索引的合并算法</vt:lpstr>
      <vt:lpstr>位置索引分析</vt:lpstr>
      <vt:lpstr>混合索引</vt:lpstr>
      <vt:lpstr>参考资料</vt:lpstr>
      <vt:lpstr>课后作业</vt:lpstr>
    </vt:vector>
  </TitlesOfParts>
  <Company>zju 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实验室研究方向</dc:title>
  <dc:creator>weidong</dc:creator>
  <cp:lastModifiedBy>CAD2013</cp:lastModifiedBy>
  <cp:revision>1513</cp:revision>
  <dcterms:created xsi:type="dcterms:W3CDTF">2003-12-05T03:09:18Z</dcterms:created>
  <dcterms:modified xsi:type="dcterms:W3CDTF">2014-05-07T08:38:42Z</dcterms:modified>
</cp:coreProperties>
</file>