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commentAuthors.xml" ContentType="application/vnd.openxmlformats-officedocument.presentationml.commentAuthors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tags/tag1.xml" ContentType="application/vnd.openxmlformats-officedocument.presentationml.tags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32"/>
  </p:notesMasterIdLst>
  <p:handoutMasterIdLst>
    <p:handoutMasterId r:id="rId33"/>
  </p:handoutMasterIdLst>
  <p:sldIdLst>
    <p:sldId id="1232" r:id="rId2"/>
    <p:sldId id="1240" r:id="rId3"/>
    <p:sldId id="1297" r:id="rId4"/>
    <p:sldId id="1290" r:id="rId5"/>
    <p:sldId id="1298" r:id="rId6"/>
    <p:sldId id="1313" r:id="rId7"/>
    <p:sldId id="1291" r:id="rId8"/>
    <p:sldId id="1292" r:id="rId9"/>
    <p:sldId id="1241" r:id="rId10"/>
    <p:sldId id="1299" r:id="rId11"/>
    <p:sldId id="1300" r:id="rId12"/>
    <p:sldId id="1301" r:id="rId13"/>
    <p:sldId id="1243" r:id="rId14"/>
    <p:sldId id="1302" r:id="rId15"/>
    <p:sldId id="1309" r:id="rId16"/>
    <p:sldId id="1303" r:id="rId17"/>
    <p:sldId id="1304" r:id="rId18"/>
    <p:sldId id="1305" r:id="rId19"/>
    <p:sldId id="1306" r:id="rId20"/>
    <p:sldId id="1314" r:id="rId21"/>
    <p:sldId id="1255" r:id="rId22"/>
    <p:sldId id="1260" r:id="rId23"/>
    <p:sldId id="1316" r:id="rId24"/>
    <p:sldId id="1277" r:id="rId25"/>
    <p:sldId id="1278" r:id="rId26"/>
    <p:sldId id="1281" r:id="rId27"/>
    <p:sldId id="1282" r:id="rId28"/>
    <p:sldId id="1284" r:id="rId29"/>
    <p:sldId id="1287" r:id="rId30"/>
    <p:sldId id="1310" r:id="rId31"/>
  </p:sldIdLst>
  <p:sldSz cx="9144000" cy="6858000" type="screen4x3"/>
  <p:notesSz cx="6858000" cy="9144000"/>
  <p:defaultTextStyle>
    <a:defPPr>
      <a:defRPr lang="zh-CN"/>
    </a:defPPr>
    <a:lvl1pPr algn="ctr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Verdana" charset="0"/>
        <a:ea typeface="宋体" charset="0"/>
        <a:cs typeface="宋体" charset="0"/>
      </a:defRPr>
    </a:lvl1pPr>
    <a:lvl2pPr marL="457200" algn="ctr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Verdana" charset="0"/>
        <a:ea typeface="宋体" charset="0"/>
        <a:cs typeface="宋体" charset="0"/>
      </a:defRPr>
    </a:lvl2pPr>
    <a:lvl3pPr marL="914400" algn="ctr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Verdana" charset="0"/>
        <a:ea typeface="宋体" charset="0"/>
        <a:cs typeface="宋体" charset="0"/>
      </a:defRPr>
    </a:lvl3pPr>
    <a:lvl4pPr marL="1371600" algn="ctr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Verdana" charset="0"/>
        <a:ea typeface="宋体" charset="0"/>
        <a:cs typeface="宋体" charset="0"/>
      </a:defRPr>
    </a:lvl4pPr>
    <a:lvl5pPr marL="1828800" algn="ctr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Verdana" charset="0"/>
        <a:ea typeface="宋体" charset="0"/>
        <a:cs typeface="宋体" charset="0"/>
      </a:defRPr>
    </a:lvl5pPr>
    <a:lvl6pPr marL="2286000" algn="l" defTabSz="457200" rtl="0" eaLnBrk="1" latinLnBrk="0" hangingPunct="1">
      <a:defRPr sz="1400" kern="1200">
        <a:solidFill>
          <a:schemeClr val="tx1"/>
        </a:solidFill>
        <a:latin typeface="Verdana" charset="0"/>
        <a:ea typeface="宋体" charset="0"/>
        <a:cs typeface="宋体" charset="0"/>
      </a:defRPr>
    </a:lvl6pPr>
    <a:lvl7pPr marL="2743200" algn="l" defTabSz="457200" rtl="0" eaLnBrk="1" latinLnBrk="0" hangingPunct="1">
      <a:defRPr sz="1400" kern="1200">
        <a:solidFill>
          <a:schemeClr val="tx1"/>
        </a:solidFill>
        <a:latin typeface="Verdana" charset="0"/>
        <a:ea typeface="宋体" charset="0"/>
        <a:cs typeface="宋体" charset="0"/>
      </a:defRPr>
    </a:lvl7pPr>
    <a:lvl8pPr marL="3200400" algn="l" defTabSz="457200" rtl="0" eaLnBrk="1" latinLnBrk="0" hangingPunct="1">
      <a:defRPr sz="1400" kern="1200">
        <a:solidFill>
          <a:schemeClr val="tx1"/>
        </a:solidFill>
        <a:latin typeface="Verdana" charset="0"/>
        <a:ea typeface="宋体" charset="0"/>
        <a:cs typeface="宋体" charset="0"/>
      </a:defRPr>
    </a:lvl8pPr>
    <a:lvl9pPr marL="3657600" algn="l" defTabSz="457200" rtl="0" eaLnBrk="1" latinLnBrk="0" hangingPunct="1">
      <a:defRPr sz="1400" kern="1200">
        <a:solidFill>
          <a:schemeClr val="tx1"/>
        </a:solidFill>
        <a:latin typeface="Verdana" charset="0"/>
        <a:ea typeface="宋体" charset="0"/>
        <a:cs typeface="宋体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icrosoft.com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717B7"/>
    <a:srgbClr val="FE0000"/>
    <a:srgbClr val="FFFF00"/>
    <a:srgbClr val="009999"/>
    <a:srgbClr val="CC0000"/>
    <a:srgbClr val="B40000"/>
    <a:srgbClr val="00CCFF"/>
    <a:srgbClr val="996633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20334" autoAdjust="0"/>
    <p:restoredTop sz="91874" autoAdjust="0"/>
  </p:normalViewPr>
  <p:slideViewPr>
    <p:cSldViewPr>
      <p:cViewPr>
        <p:scale>
          <a:sx n="75" d="100"/>
          <a:sy n="75" d="100"/>
        </p:scale>
        <p:origin x="-854" y="-1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7" d="100"/>
          <a:sy n="57" d="100"/>
        </p:scale>
        <p:origin x="-1836" y="-7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zh-CN"/>
          </a:p>
        </p:txBody>
      </p:sp>
      <p:sp>
        <p:nvSpPr>
          <p:cNvPr id="2508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zh-CN"/>
          </a:p>
        </p:txBody>
      </p:sp>
      <p:sp>
        <p:nvSpPr>
          <p:cNvPr id="2508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zh-CN"/>
          </a:p>
        </p:txBody>
      </p:sp>
      <p:sp>
        <p:nvSpPr>
          <p:cNvPr id="2508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F7CA175-6B3F-AF4A-8E5D-72466A952984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="" xmlns:p14="http://schemas.microsoft.com/office/powerpoint/2010/main" val="1674070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4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zh-CN"/>
          </a:p>
        </p:txBody>
      </p:sp>
      <p:sp>
        <p:nvSpPr>
          <p:cNvPr id="3194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zh-CN"/>
          </a:p>
        </p:txBody>
      </p:sp>
      <p:sp>
        <p:nvSpPr>
          <p:cNvPr id="3194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3194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单击此处编辑母版文本样式</a:t>
            </a:r>
            <a:endParaRPr lang="en-US" altLang="zh-CN"/>
          </a:p>
          <a:p>
            <a:pPr lvl="1"/>
            <a:r>
              <a:rPr lang="zh-CN" altLang="en-US"/>
              <a:t>第二级</a:t>
            </a:r>
            <a:endParaRPr lang="en-US" altLang="zh-CN"/>
          </a:p>
          <a:p>
            <a:pPr lvl="2"/>
            <a:r>
              <a:rPr lang="zh-CN" altLang="en-US"/>
              <a:t>第三级</a:t>
            </a:r>
            <a:endParaRPr lang="en-US" altLang="zh-CN"/>
          </a:p>
          <a:p>
            <a:pPr lvl="3"/>
            <a:r>
              <a:rPr lang="zh-CN" altLang="en-US"/>
              <a:t>第四级</a:t>
            </a:r>
            <a:endParaRPr lang="en-US" altLang="zh-CN"/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3194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zh-CN"/>
          </a:p>
        </p:txBody>
      </p:sp>
      <p:sp>
        <p:nvSpPr>
          <p:cNvPr id="3194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56B3C48-BAA4-5D4E-BCFE-0C984239C3EB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="" xmlns:p14="http://schemas.microsoft.com/office/powerpoint/2010/main" val="11064414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0"/>
        <a:cs typeface="宋体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6B3C48-BAA4-5D4E-BCFE-0C984239C3EB}" type="slidenum">
              <a:rPr lang="en-US" altLang="zh-CN" smtClean="0"/>
              <a:pPr/>
              <a:t>3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A6D4657-B07C-4CEE-99B7-C6F42FDF4D4E}" type="slidenum">
              <a:rPr lang="en-US" altLang="zh-CN" smtClean="0">
                <a:latin typeface="Arial" pitchFamily="34" charset="0"/>
              </a:rPr>
              <a:pPr/>
              <a:t>18</a:t>
            </a:fld>
            <a:endParaRPr lang="en-US" altLang="zh-CN" smtClean="0">
              <a:latin typeface="Arial" pitchFamily="34" charset="0"/>
            </a:endParaRPr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zh-CN" altLang="en-US" smtClean="0">
                <a:latin typeface="Arial" pitchFamily="34" charset="0"/>
              </a:rPr>
              <a:t>不同规模检索关注的问题。个人：不同文档的分析，</a:t>
            </a:r>
            <a:r>
              <a:rPr lang="en-US" altLang="zh-CN" smtClean="0">
                <a:latin typeface="Arial" pitchFamily="34" charset="0"/>
              </a:rPr>
              <a:t>CPU</a:t>
            </a:r>
            <a:r>
              <a:rPr lang="zh-CN" altLang="en-US" smtClean="0">
                <a:latin typeface="Arial" pitchFamily="34" charset="0"/>
              </a:rPr>
              <a:t>资源共享。企业级：权限。</a:t>
            </a:r>
            <a:r>
              <a:rPr lang="en-US" altLang="zh-CN" smtClean="0">
                <a:latin typeface="Arial" pitchFamily="34" charset="0"/>
              </a:rPr>
              <a:t>Web</a:t>
            </a:r>
            <a:r>
              <a:rPr lang="zh-CN" altLang="en-US" smtClean="0">
                <a:latin typeface="Arial" pitchFamily="34" charset="0"/>
              </a:rPr>
              <a:t>：分布式。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A6D4657-B07C-4CEE-99B7-C6F42FDF4D4E}" type="slidenum">
              <a:rPr lang="en-US" altLang="zh-CN" smtClean="0">
                <a:latin typeface="Arial" pitchFamily="34" charset="0"/>
              </a:rPr>
              <a:pPr/>
              <a:t>19</a:t>
            </a:fld>
            <a:endParaRPr lang="en-US" altLang="zh-CN" smtClean="0">
              <a:latin typeface="Arial" pitchFamily="34" charset="0"/>
            </a:endParaRPr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zh-CN" altLang="en-US" smtClean="0">
                <a:latin typeface="Arial" pitchFamily="34" charset="0"/>
              </a:rPr>
              <a:t>不同规模检索关注的问题。个人：不同文档的分析，</a:t>
            </a:r>
            <a:r>
              <a:rPr lang="en-US" altLang="zh-CN" smtClean="0">
                <a:latin typeface="Arial" pitchFamily="34" charset="0"/>
              </a:rPr>
              <a:t>CPU</a:t>
            </a:r>
            <a:r>
              <a:rPr lang="zh-CN" altLang="en-US" smtClean="0">
                <a:latin typeface="Arial" pitchFamily="34" charset="0"/>
              </a:rPr>
              <a:t>资源共享。企业级：权限。</a:t>
            </a:r>
            <a:r>
              <a:rPr lang="en-US" altLang="zh-CN" smtClean="0">
                <a:latin typeface="Arial" pitchFamily="34" charset="0"/>
              </a:rPr>
              <a:t>Web</a:t>
            </a:r>
            <a:r>
              <a:rPr lang="zh-CN" altLang="en-US" smtClean="0">
                <a:latin typeface="Arial" pitchFamily="34" charset="0"/>
              </a:rPr>
              <a:t>：分布式。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5A79748-BAEA-450A-A9CC-5F81E3509D29}" type="slidenum">
              <a:rPr lang="en-US" altLang="zh-CN" smtClean="0">
                <a:latin typeface="Arial" pitchFamily="34" charset="0"/>
              </a:rPr>
              <a:pPr/>
              <a:t>21</a:t>
            </a:fld>
            <a:endParaRPr lang="en-US" altLang="zh-CN" smtClean="0">
              <a:latin typeface="Arial" pitchFamily="34" charset="0"/>
            </a:endParaRPr>
          </a:p>
        </p:txBody>
      </p:sp>
      <p:sp>
        <p:nvSpPr>
          <p:cNvPr id="757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zh-CN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6D18192-7827-4283-8A47-FC2314849710}" type="slidenum">
              <a:rPr lang="en-US" altLang="zh-CN" smtClean="0">
                <a:latin typeface="Arial" pitchFamily="34" charset="0"/>
              </a:rPr>
              <a:pPr/>
              <a:t>23</a:t>
            </a:fld>
            <a:endParaRPr lang="en-US" altLang="zh-CN" smtClean="0">
              <a:latin typeface="Arial" pitchFamily="34" charset="0"/>
            </a:endParaRPr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zh-CN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8F26C25-9B8B-42A8-8011-49E3CA18A7C5}" type="slidenum">
              <a:rPr lang="en-US" altLang="zh-CN" smtClean="0">
                <a:latin typeface="Arial" pitchFamily="34" charset="0"/>
              </a:rPr>
              <a:pPr/>
              <a:t>24</a:t>
            </a:fld>
            <a:endParaRPr lang="en-US" altLang="zh-CN" smtClean="0">
              <a:latin typeface="Arial" pitchFamily="34" charset="0"/>
            </a:endParaRPr>
          </a:p>
        </p:txBody>
      </p:sp>
      <p:sp>
        <p:nvSpPr>
          <p:cNvPr id="901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zh-CN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F4AE477-5C95-4760-BFA1-A68DEFC20C00}" type="slidenum">
              <a:rPr lang="en-US" altLang="zh-CN" smtClean="0">
                <a:latin typeface="Arial" pitchFamily="34" charset="0"/>
              </a:rPr>
              <a:pPr/>
              <a:t>26</a:t>
            </a:fld>
            <a:endParaRPr lang="en-US" altLang="zh-CN" smtClean="0">
              <a:latin typeface="Arial" pitchFamily="34" charset="0"/>
            </a:endParaRPr>
          </a:p>
        </p:txBody>
      </p:sp>
      <p:sp>
        <p:nvSpPr>
          <p:cNvPr id="921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zh-CN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9D83EF8-94D4-4447-8312-77476A99C1E3}" type="slidenum">
              <a:rPr lang="en-US" altLang="zh-CN" smtClean="0">
                <a:latin typeface="Arial" pitchFamily="34" charset="0"/>
              </a:rPr>
              <a:pPr/>
              <a:t>27</a:t>
            </a:fld>
            <a:endParaRPr lang="en-US" altLang="zh-CN" smtClean="0">
              <a:latin typeface="Arial" pitchFamily="34" charset="0"/>
            </a:endParaRPr>
          </a:p>
        </p:txBody>
      </p:sp>
      <p:sp>
        <p:nvSpPr>
          <p:cNvPr id="931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zh-CN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D7DD31C-A197-4DBE-8CF8-5F4B99D9C21D}" type="slidenum">
              <a:rPr lang="en-US" altLang="zh-CN" smtClean="0">
                <a:latin typeface="Arial" pitchFamily="34" charset="0"/>
              </a:rPr>
              <a:pPr/>
              <a:t>29</a:t>
            </a:fld>
            <a:endParaRPr lang="en-US" altLang="zh-CN" smtClean="0">
              <a:latin typeface="Arial" pitchFamily="34" charset="0"/>
            </a:endParaRPr>
          </a:p>
        </p:txBody>
      </p:sp>
      <p:sp>
        <p:nvSpPr>
          <p:cNvPr id="952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zh-CN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D7DD31C-A197-4DBE-8CF8-5F4B99D9C21D}" type="slidenum">
              <a:rPr lang="en-US" altLang="zh-CN" smtClean="0">
                <a:latin typeface="Arial" pitchFamily="34" charset="0"/>
              </a:rPr>
              <a:pPr/>
              <a:t>30</a:t>
            </a:fld>
            <a:endParaRPr lang="en-US" altLang="zh-CN" smtClean="0">
              <a:latin typeface="Arial" pitchFamily="34" charset="0"/>
            </a:endParaRPr>
          </a:p>
        </p:txBody>
      </p:sp>
      <p:sp>
        <p:nvSpPr>
          <p:cNvPr id="952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zh-CN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6B3C48-BAA4-5D4E-BCFE-0C984239C3EB}" type="slidenum">
              <a:rPr lang="en-US" altLang="zh-CN" smtClean="0"/>
              <a:pPr/>
              <a:t>5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6B3C48-BAA4-5D4E-BCFE-0C984239C3EB}" type="slidenum">
              <a:rPr lang="en-US" altLang="zh-CN" smtClean="0"/>
              <a:pPr/>
              <a:t>6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C00562C-1C31-4649-A4D8-86C1847EC826}" type="slidenum">
              <a:rPr lang="en-US" altLang="zh-CN" smtClean="0">
                <a:latin typeface="Arial" pitchFamily="34" charset="0"/>
              </a:rPr>
              <a:pPr/>
              <a:t>9</a:t>
            </a:fld>
            <a:endParaRPr lang="en-US" altLang="zh-CN" smtClean="0">
              <a:latin typeface="Arial" pitchFamily="34" charset="0"/>
            </a:endParaRPr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/>
            <a:r>
              <a:rPr lang="zh-CN" altLang="en-US" smtClean="0">
                <a:latin typeface="Arial" pitchFamily="34" charset="0"/>
              </a:rPr>
              <a:t>那么，在实际上，</a:t>
            </a:r>
            <a:r>
              <a:rPr lang="en-US" altLang="zh-CN" smtClean="0">
                <a:latin typeface="Arial" pitchFamily="34" charset="0"/>
              </a:rPr>
              <a:t>IR</a:t>
            </a:r>
            <a:r>
              <a:rPr lang="zh-CN" altLang="en-US" smtClean="0">
                <a:latin typeface="Arial" pitchFamily="34" charset="0"/>
              </a:rPr>
              <a:t>可以用于哪些应用呢？从国家层面的需求来说，</a:t>
            </a:r>
            <a:r>
              <a:rPr lang="en-US" altLang="zh-CN" smtClean="0">
                <a:latin typeface="Arial" pitchFamily="34" charset="0"/>
              </a:rPr>
              <a:t>IR</a:t>
            </a:r>
            <a:r>
              <a:rPr lang="zh-CN" altLang="en-US" smtClean="0">
                <a:latin typeface="Arial" pitchFamily="34" charset="0"/>
              </a:rPr>
              <a:t>广泛地用于。。。。。从企业层面的需求来看，</a:t>
            </a:r>
            <a:r>
              <a:rPr lang="en-US" altLang="zh-CN" smtClean="0">
                <a:latin typeface="Arial" pitchFamily="34" charset="0"/>
              </a:rPr>
              <a:t>IR</a:t>
            </a:r>
            <a:r>
              <a:rPr lang="zh-CN" altLang="en-US" smtClean="0">
                <a:latin typeface="Arial" pitchFamily="34" charset="0"/>
              </a:rPr>
              <a:t>广泛地用于搜索、推荐、挖掘类应用。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A6D4657-B07C-4CEE-99B7-C6F42FDF4D4E}" type="slidenum">
              <a:rPr lang="en-US" altLang="zh-CN" smtClean="0">
                <a:latin typeface="Arial" pitchFamily="34" charset="0"/>
              </a:rPr>
              <a:pPr/>
              <a:t>13</a:t>
            </a:fld>
            <a:endParaRPr lang="en-US" altLang="zh-CN" smtClean="0">
              <a:latin typeface="Arial" pitchFamily="34" charset="0"/>
            </a:endParaRPr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zh-CN" altLang="en-US" smtClean="0">
                <a:latin typeface="Arial" pitchFamily="34" charset="0"/>
              </a:rPr>
              <a:t>不同规模检索关注的问题。个人：不同文档的分析，</a:t>
            </a:r>
            <a:r>
              <a:rPr lang="en-US" altLang="zh-CN" smtClean="0">
                <a:latin typeface="Arial" pitchFamily="34" charset="0"/>
              </a:rPr>
              <a:t>CPU</a:t>
            </a:r>
            <a:r>
              <a:rPr lang="zh-CN" altLang="en-US" smtClean="0">
                <a:latin typeface="Arial" pitchFamily="34" charset="0"/>
              </a:rPr>
              <a:t>资源共享。企业级：权限。</a:t>
            </a:r>
            <a:r>
              <a:rPr lang="en-US" altLang="zh-CN" smtClean="0">
                <a:latin typeface="Arial" pitchFamily="34" charset="0"/>
              </a:rPr>
              <a:t>Web</a:t>
            </a:r>
            <a:r>
              <a:rPr lang="zh-CN" altLang="en-US" smtClean="0">
                <a:latin typeface="Arial" pitchFamily="34" charset="0"/>
              </a:rPr>
              <a:t>：分布式。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A6D4657-B07C-4CEE-99B7-C6F42FDF4D4E}" type="slidenum">
              <a:rPr lang="en-US" altLang="zh-CN" smtClean="0">
                <a:latin typeface="Arial" pitchFamily="34" charset="0"/>
              </a:rPr>
              <a:pPr/>
              <a:t>14</a:t>
            </a:fld>
            <a:endParaRPr lang="en-US" altLang="zh-CN" smtClean="0">
              <a:latin typeface="Arial" pitchFamily="34" charset="0"/>
            </a:endParaRPr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zh-CN" altLang="en-US" smtClean="0">
                <a:latin typeface="Arial" pitchFamily="34" charset="0"/>
              </a:rPr>
              <a:t>不同规模检索关注的问题。个人：不同文档的分析，</a:t>
            </a:r>
            <a:r>
              <a:rPr lang="en-US" altLang="zh-CN" smtClean="0">
                <a:latin typeface="Arial" pitchFamily="34" charset="0"/>
              </a:rPr>
              <a:t>CPU</a:t>
            </a:r>
            <a:r>
              <a:rPr lang="zh-CN" altLang="en-US" smtClean="0">
                <a:latin typeface="Arial" pitchFamily="34" charset="0"/>
              </a:rPr>
              <a:t>资源共享。企业级：权限。</a:t>
            </a:r>
            <a:r>
              <a:rPr lang="en-US" altLang="zh-CN" smtClean="0">
                <a:latin typeface="Arial" pitchFamily="34" charset="0"/>
              </a:rPr>
              <a:t>Web</a:t>
            </a:r>
            <a:r>
              <a:rPr lang="zh-CN" altLang="en-US" smtClean="0">
                <a:latin typeface="Arial" pitchFamily="34" charset="0"/>
              </a:rPr>
              <a:t>：分布式。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A6D4657-B07C-4CEE-99B7-C6F42FDF4D4E}" type="slidenum">
              <a:rPr lang="en-US" altLang="zh-CN" smtClean="0">
                <a:latin typeface="Arial" pitchFamily="34" charset="0"/>
              </a:rPr>
              <a:pPr/>
              <a:t>15</a:t>
            </a:fld>
            <a:endParaRPr lang="en-US" altLang="zh-CN" smtClean="0">
              <a:latin typeface="Arial" pitchFamily="34" charset="0"/>
            </a:endParaRPr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zh-CN" altLang="en-US" smtClean="0">
                <a:latin typeface="Arial" pitchFamily="34" charset="0"/>
              </a:rPr>
              <a:t>不同规模检索关注的问题。个人：不同文档的分析，</a:t>
            </a:r>
            <a:r>
              <a:rPr lang="en-US" altLang="zh-CN" smtClean="0">
                <a:latin typeface="Arial" pitchFamily="34" charset="0"/>
              </a:rPr>
              <a:t>CPU</a:t>
            </a:r>
            <a:r>
              <a:rPr lang="zh-CN" altLang="en-US" smtClean="0">
                <a:latin typeface="Arial" pitchFamily="34" charset="0"/>
              </a:rPr>
              <a:t>资源共享。企业级：权限。</a:t>
            </a:r>
            <a:r>
              <a:rPr lang="en-US" altLang="zh-CN" smtClean="0">
                <a:latin typeface="Arial" pitchFamily="34" charset="0"/>
              </a:rPr>
              <a:t>Web</a:t>
            </a:r>
            <a:r>
              <a:rPr lang="zh-CN" altLang="en-US" smtClean="0">
                <a:latin typeface="Arial" pitchFamily="34" charset="0"/>
              </a:rPr>
              <a:t>：分布式。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A6D4657-B07C-4CEE-99B7-C6F42FDF4D4E}" type="slidenum">
              <a:rPr lang="en-US" altLang="zh-CN" smtClean="0">
                <a:latin typeface="Arial" pitchFamily="34" charset="0"/>
              </a:rPr>
              <a:pPr/>
              <a:t>16</a:t>
            </a:fld>
            <a:endParaRPr lang="en-US" altLang="zh-CN" smtClean="0">
              <a:latin typeface="Arial" pitchFamily="34" charset="0"/>
            </a:endParaRPr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zh-CN" altLang="en-US" smtClean="0">
                <a:latin typeface="Arial" pitchFamily="34" charset="0"/>
              </a:rPr>
              <a:t>不同规模检索关注的问题。个人：不同文档的分析，</a:t>
            </a:r>
            <a:r>
              <a:rPr lang="en-US" altLang="zh-CN" smtClean="0">
                <a:latin typeface="Arial" pitchFamily="34" charset="0"/>
              </a:rPr>
              <a:t>CPU</a:t>
            </a:r>
            <a:r>
              <a:rPr lang="zh-CN" altLang="en-US" smtClean="0">
                <a:latin typeface="Arial" pitchFamily="34" charset="0"/>
              </a:rPr>
              <a:t>资源共享。企业级：权限。</a:t>
            </a:r>
            <a:r>
              <a:rPr lang="en-US" altLang="zh-CN" smtClean="0">
                <a:latin typeface="Arial" pitchFamily="34" charset="0"/>
              </a:rPr>
              <a:t>Web</a:t>
            </a:r>
            <a:r>
              <a:rPr lang="zh-CN" altLang="en-US" smtClean="0">
                <a:latin typeface="Arial" pitchFamily="34" charset="0"/>
              </a:rPr>
              <a:t>：分布式。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A6D4657-B07C-4CEE-99B7-C6F42FDF4D4E}" type="slidenum">
              <a:rPr lang="en-US" altLang="zh-CN" smtClean="0">
                <a:latin typeface="Arial" pitchFamily="34" charset="0"/>
              </a:rPr>
              <a:pPr/>
              <a:t>17</a:t>
            </a:fld>
            <a:endParaRPr lang="en-US" altLang="zh-CN" smtClean="0">
              <a:latin typeface="Arial" pitchFamily="34" charset="0"/>
            </a:endParaRPr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zh-CN" altLang="en-US" smtClean="0">
                <a:latin typeface="Arial" pitchFamily="34" charset="0"/>
              </a:rPr>
              <a:t>不同规模检索关注的问题。个人：不同文档的分析，</a:t>
            </a:r>
            <a:r>
              <a:rPr lang="en-US" altLang="zh-CN" smtClean="0">
                <a:latin typeface="Arial" pitchFamily="34" charset="0"/>
              </a:rPr>
              <a:t>CPU</a:t>
            </a:r>
            <a:r>
              <a:rPr lang="zh-CN" altLang="en-US" smtClean="0">
                <a:latin typeface="Arial" pitchFamily="34" charset="0"/>
              </a:rPr>
              <a:t>资源共享。企业级：权限。</a:t>
            </a:r>
            <a:r>
              <a:rPr lang="en-US" altLang="zh-CN" smtClean="0">
                <a:latin typeface="Arial" pitchFamily="34" charset="0"/>
              </a:rPr>
              <a:t>Web</a:t>
            </a:r>
            <a:r>
              <a:rPr lang="zh-CN" altLang="en-US" smtClean="0">
                <a:latin typeface="Arial" pitchFamily="34" charset="0"/>
              </a:rPr>
              <a:t>：分布式。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000">
                <a:latin typeface="黑体" charset="0"/>
                <a:ea typeface="黑体" charset="0"/>
                <a:cs typeface="黑体" charset="0"/>
              </a:defRPr>
            </a:lvl1pPr>
          </a:lstStyle>
          <a:p>
            <a:pPr lvl="0"/>
            <a:r>
              <a:rPr lang="en-US" altLang="zh-CN" noProof="0" smtClean="0"/>
              <a:t>Click to edit Master title style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charset="0"/>
              <a:buNone/>
              <a:defRPr sz="2800"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</a:p>
        </p:txBody>
      </p:sp>
      <p:sp>
        <p:nvSpPr>
          <p:cNvPr id="4403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4403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4403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0AC7D51E-52E1-EF47-876D-2D04E3E9D100}" type="slidenum">
              <a:rPr lang="en-US" altLang="zh-CN"/>
              <a:pPr/>
              <a:t>‹#›</a:t>
            </a:fld>
            <a:endParaRPr lang="en-US" altLang="zh-CN"/>
          </a:p>
        </p:txBody>
      </p:sp>
      <p:sp>
        <p:nvSpPr>
          <p:cNvPr id="44039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G0" fmla="+- 618 0 0"/>
              <a:gd name="T0" fmla="*/ 0 w 1000"/>
              <a:gd name="T1" fmla="*/ 0 h 1000"/>
              <a:gd name="T2" fmla="*/ 618 w 1000"/>
              <a:gd name="T3" fmla="*/ 0 h 1000"/>
              <a:gd name="T4" fmla="*/ 618 w 1000"/>
              <a:gd name="T5" fmla="*/ 1000 h 1000"/>
              <a:gd name="T6" fmla="*/ 0 w 1000"/>
              <a:gd name="T7" fmla="*/ 1000 h 1000"/>
              <a:gd name="T8" fmla="*/ 0 w 1000"/>
              <a:gd name="T9" fmla="*/ 0 h 1000"/>
              <a:gd name="T10" fmla="*/ 1000 w 1000"/>
              <a:gd name="T11" fmla="*/ 0 h 1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 algn="l"/>
            <a:endParaRPr lang="en-US" sz="2400">
              <a:latin typeface="Times New Roman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B6AEFD-2F73-1B46-BD70-D36DCC09AB5A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="" xmlns:p14="http://schemas.microsoft.com/office/powerpoint/2010/main" val="38474501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73838" y="304800"/>
            <a:ext cx="2001837" cy="5715000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4700" cy="5715000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31A498-B7FC-4D4C-8B99-2D6199510BF4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="" xmlns:p14="http://schemas.microsoft.com/office/powerpoint/2010/main" val="11226877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566738" y="304800"/>
            <a:ext cx="8008937" cy="571500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19812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1981200" cy="476250"/>
          </a:xfrm>
        </p:spPr>
        <p:txBody>
          <a:bodyPr/>
          <a:lstStyle>
            <a:lvl1pPr>
              <a:defRPr/>
            </a:lvl1pPr>
          </a:lstStyle>
          <a:p>
            <a:fld id="{CFB41051-079D-2C4E-B2EF-63211741A91A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="" xmlns:p14="http://schemas.microsoft.com/office/powerpoint/2010/main" val="10008221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标题和四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sz="quarter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>
          <a:xfrm>
            <a:off x="566738" y="1752600"/>
            <a:ext cx="3924300" cy="205740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4643438" y="1752600"/>
            <a:ext cx="3924300" cy="205740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zh-CN" altLang="en-US"/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566738" y="3962400"/>
            <a:ext cx="3924300" cy="205740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3438" y="3962400"/>
            <a:ext cx="3924300" cy="205740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19812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9" name="幻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1981200" cy="476250"/>
          </a:xfrm>
        </p:spPr>
        <p:txBody>
          <a:bodyPr/>
          <a:lstStyle>
            <a:lvl1pPr>
              <a:defRPr/>
            </a:lvl1pPr>
          </a:lstStyle>
          <a:p>
            <a:fld id="{6CD7AA52-8EE2-0149-B64F-502514FACF0B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="" xmlns:p14="http://schemas.microsoft.com/office/powerpoint/2010/main" val="39657145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标题、文本和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4643438" y="1752600"/>
            <a:ext cx="3924300" cy="205740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zh-CN" altLang="en-US"/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4643438" y="3962400"/>
            <a:ext cx="3924300" cy="205740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zh-CN" altLang="en-US"/>
          </a:p>
        </p:txBody>
      </p:sp>
      <p:sp>
        <p:nvSpPr>
          <p:cNvPr id="6" name="日期占位符 5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19812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页脚占位符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8" name="幻灯片编号占位符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1981200" cy="476250"/>
          </a:xfrm>
        </p:spPr>
        <p:txBody>
          <a:bodyPr/>
          <a:lstStyle>
            <a:lvl1pPr>
              <a:defRPr/>
            </a:lvl1pPr>
          </a:lstStyle>
          <a:p>
            <a:fld id="{AE546D9B-68B1-8E4F-8462-A1964C3C48D9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="" xmlns:p14="http://schemas.microsoft.com/office/powerpoint/2010/main" val="3864878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315774-B52C-CD46-B1BF-16A536B74E7F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="" xmlns:p14="http://schemas.microsoft.com/office/powerpoint/2010/main" val="1867301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11F8FB-0CCB-E54C-A88E-8FCC482095EF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="" xmlns:p14="http://schemas.microsoft.com/office/powerpoint/2010/main" val="15371006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EA236F-C8FF-9A42-B20B-5B5353BD22C4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="" xmlns:p14="http://schemas.microsoft.com/office/powerpoint/2010/main" val="29287181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9" name="幻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24D68C-A51E-8441-943B-DA00D09BA16F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="" xmlns:p14="http://schemas.microsoft.com/office/powerpoint/2010/main" val="2489892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99DF7C-E50A-3740-A5D8-2A128C760866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="" xmlns:p14="http://schemas.microsoft.com/office/powerpoint/2010/main" val="4129149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B00071-B0B9-8246-99CB-F28C2B400AAF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="" xmlns:p14="http://schemas.microsoft.com/office/powerpoint/2010/main" val="1909853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85D0C6-8A8C-8D40-A6AB-F18B2FACDB62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="" xmlns:p14="http://schemas.microsoft.com/office/powerpoint/2010/main" val="782853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CA9CDF-6D09-5A44-90C5-57498AEF8478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="" xmlns:p14="http://schemas.microsoft.com/office/powerpoint/2010/main" val="1539979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title style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</a:p>
        </p:txBody>
      </p:sp>
      <p:sp>
        <p:nvSpPr>
          <p:cNvPr id="43012" name="AutoShape 4"/>
          <p:cNvSpPr>
            <a:spLocks noChangeArrowheads="1"/>
          </p:cNvSpPr>
          <p:nvPr/>
        </p:nvSpPr>
        <p:spPr bwMode="auto">
          <a:xfrm>
            <a:off x="609600" y="1566863"/>
            <a:ext cx="7958138" cy="109537"/>
          </a:xfrm>
          <a:custGeom>
            <a:avLst/>
            <a:gdLst>
              <a:gd name="G0" fmla="+- 585 0 0"/>
              <a:gd name="T0" fmla="*/ 0 w 1000"/>
              <a:gd name="T1" fmla="*/ 0 h 1000"/>
              <a:gd name="T2" fmla="*/ 585 w 1000"/>
              <a:gd name="T3" fmla="*/ 0 h 1000"/>
              <a:gd name="T4" fmla="*/ 585 w 1000"/>
              <a:gd name="T5" fmla="*/ 1000 h 1000"/>
              <a:gd name="T6" fmla="*/ 0 w 1000"/>
              <a:gd name="T7" fmla="*/ 1000 h 1000"/>
              <a:gd name="T8" fmla="*/ 0 w 1000"/>
              <a:gd name="T9" fmla="*/ 0 h 1000"/>
              <a:gd name="T10" fmla="*/ 1000 w 1000"/>
              <a:gd name="T11" fmla="*/ 0 h 1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 algn="l"/>
            <a:endParaRPr lang="en-US" sz="2400">
              <a:latin typeface="Times New Roman" charset="0"/>
            </a:endParaRPr>
          </a:p>
        </p:txBody>
      </p:sp>
      <p:sp>
        <p:nvSpPr>
          <p:cNvPr id="43014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19812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zh-CN"/>
          </a:p>
        </p:txBody>
      </p:sp>
      <p:sp>
        <p:nvSpPr>
          <p:cNvPr id="43015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zh-CN"/>
          </a:p>
        </p:txBody>
      </p:sp>
      <p:sp>
        <p:nvSpPr>
          <p:cNvPr id="43016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749FE84-80D5-E146-9480-F1E3784A7564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3800">
          <a:solidFill>
            <a:srgbClr val="CC0000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800">
          <a:solidFill>
            <a:srgbClr val="CC0000"/>
          </a:solidFill>
          <a:latin typeface="Verdana" charset="0"/>
          <a:ea typeface="宋体" charset="0"/>
          <a:cs typeface="宋体" charset="0"/>
        </a:defRPr>
      </a:lvl2pPr>
      <a:lvl3pPr algn="l" rtl="0" fontAlgn="base">
        <a:spcBef>
          <a:spcPct val="0"/>
        </a:spcBef>
        <a:spcAft>
          <a:spcPct val="0"/>
        </a:spcAft>
        <a:defRPr sz="3800">
          <a:solidFill>
            <a:srgbClr val="CC0000"/>
          </a:solidFill>
          <a:latin typeface="Verdana" charset="0"/>
          <a:ea typeface="宋体" charset="0"/>
          <a:cs typeface="宋体" charset="0"/>
        </a:defRPr>
      </a:lvl3pPr>
      <a:lvl4pPr algn="l" rtl="0" fontAlgn="base">
        <a:spcBef>
          <a:spcPct val="0"/>
        </a:spcBef>
        <a:spcAft>
          <a:spcPct val="0"/>
        </a:spcAft>
        <a:defRPr sz="3800">
          <a:solidFill>
            <a:srgbClr val="CC0000"/>
          </a:solidFill>
          <a:latin typeface="Verdana" charset="0"/>
          <a:ea typeface="宋体" charset="0"/>
          <a:cs typeface="宋体" charset="0"/>
        </a:defRPr>
      </a:lvl4pPr>
      <a:lvl5pPr algn="l" rtl="0" fontAlgn="base">
        <a:spcBef>
          <a:spcPct val="0"/>
        </a:spcBef>
        <a:spcAft>
          <a:spcPct val="0"/>
        </a:spcAft>
        <a:defRPr sz="3800">
          <a:solidFill>
            <a:srgbClr val="CC0000"/>
          </a:solidFill>
          <a:latin typeface="Verdana" charset="0"/>
          <a:ea typeface="宋体" charset="0"/>
          <a:cs typeface="宋体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rgbClr val="CC0000"/>
          </a:solidFill>
          <a:latin typeface="Verdana" charset="0"/>
          <a:ea typeface="宋体" charset="0"/>
          <a:cs typeface="宋体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rgbClr val="CC0000"/>
          </a:solidFill>
          <a:latin typeface="Verdana" charset="0"/>
          <a:ea typeface="宋体" charset="0"/>
          <a:cs typeface="宋体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rgbClr val="CC0000"/>
          </a:solidFill>
          <a:latin typeface="Verdana" charset="0"/>
          <a:ea typeface="宋体" charset="0"/>
          <a:cs typeface="宋体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rgbClr val="CC0000"/>
          </a:solidFill>
          <a:latin typeface="Verdana" charset="0"/>
          <a:ea typeface="宋体" charset="0"/>
          <a:cs typeface="宋体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charset="0"/>
        <a:buChar char="o"/>
        <a:defRPr sz="3000">
          <a:solidFill>
            <a:srgbClr val="1717B7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charset="0"/>
        <a:buChar char="n"/>
        <a:defRPr sz="2600">
          <a:solidFill>
            <a:schemeClr val="tx1"/>
          </a:solidFill>
          <a:latin typeface="+mn-lt"/>
          <a:ea typeface="+mn-ea"/>
        </a:defRPr>
      </a:lvl2pPr>
      <a:lvl3pPr marL="1304925" indent="-395288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charset="0"/>
        <a:buChar char="o"/>
        <a:defRPr sz="2300">
          <a:solidFill>
            <a:schemeClr val="tx1"/>
          </a:solidFill>
          <a:latin typeface="+mn-lt"/>
          <a:ea typeface="+mn-ea"/>
        </a:defRPr>
      </a:lvl3pPr>
      <a:lvl4pPr marL="1693863" indent="-38735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charset="0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939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mypage.zju.edu.cn/smgao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qqz003@163.com" TargetMode="Externa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earchtools.com/tools/tools-opensource.html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hyperlink" Target="http://ir.ict.ac.cn/~wangbin/iir-book/" TargetMode="Externa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://www-csli.stanford.edu/~hinrich/information-retrieval-book.html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://nlp.stanford.edu/IR-book/information-retrieval.html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10.png"/><Relationship Id="rId12" Type="http://schemas.openxmlformats.org/officeDocument/2006/relationships/image" Target="../media/image15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6" Type="http://schemas.openxmlformats.org/officeDocument/2006/relationships/image" Target="../media/image9.png"/><Relationship Id="rId11" Type="http://schemas.openxmlformats.org/officeDocument/2006/relationships/image" Target="../media/image14.jpeg"/><Relationship Id="rId5" Type="http://schemas.openxmlformats.org/officeDocument/2006/relationships/image" Target="../media/image8.png"/><Relationship Id="rId10" Type="http://schemas.openxmlformats.org/officeDocument/2006/relationships/image" Target="../media/image13.jpeg"/><Relationship Id="rId4" Type="http://schemas.openxmlformats.org/officeDocument/2006/relationships/image" Target="../media/image7.png"/><Relationship Id="rId9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14282" y="1000108"/>
            <a:ext cx="8386762" cy="1238253"/>
          </a:xfrm>
        </p:spPr>
        <p:txBody>
          <a:bodyPr/>
          <a:lstStyle/>
          <a:p>
            <a:pPr eaLnBrk="1" hangingPunct="1"/>
            <a:r>
              <a:rPr lang="en-US" altLang="zh-CN" sz="4800" b="1" dirty="0" smtClean="0">
                <a:solidFill>
                  <a:schemeClr val="tx1"/>
                </a:solidFill>
                <a:latin typeface="华文新魏" pitchFamily="2" charset="-122"/>
                <a:ea typeface="华文新魏" pitchFamily="2" charset="-122"/>
                <a:cs typeface="+mn-cs"/>
              </a:rPr>
              <a:t>  </a:t>
            </a:r>
            <a:r>
              <a:rPr lang="zh-CN" altLang="en-US" sz="5400" b="1" dirty="0" smtClean="0">
                <a:solidFill>
                  <a:schemeClr val="tx1"/>
                </a:solidFill>
                <a:latin typeface="华文新魏" pitchFamily="2" charset="-122"/>
                <a:ea typeface="华文新魏" pitchFamily="2" charset="-122"/>
                <a:cs typeface="+mn-cs"/>
              </a:rPr>
              <a:t>信息检索与</a:t>
            </a:r>
            <a:r>
              <a:rPr lang="en-US" altLang="zh-CN" sz="5400" b="1" dirty="0" smtClean="0">
                <a:solidFill>
                  <a:schemeClr val="tx1"/>
                </a:solidFill>
                <a:latin typeface="华文新魏" pitchFamily="2" charset="-122"/>
                <a:ea typeface="华文新魏" pitchFamily="2" charset="-122"/>
                <a:cs typeface="+mn-cs"/>
              </a:rPr>
              <a:t>Web</a:t>
            </a:r>
            <a:r>
              <a:rPr lang="zh-CN" altLang="en-US" sz="5400" b="1" dirty="0" smtClean="0">
                <a:solidFill>
                  <a:schemeClr val="tx1"/>
                </a:solidFill>
                <a:latin typeface="华文新魏" pitchFamily="2" charset="-122"/>
                <a:ea typeface="华文新魏" pitchFamily="2" charset="-122"/>
                <a:cs typeface="+mn-cs"/>
              </a:rPr>
              <a:t>搜索</a:t>
            </a:r>
            <a:endParaRPr lang="zh-CN" altLang="en-US" sz="4800" b="1" dirty="0" smtClean="0">
              <a:solidFill>
                <a:schemeClr val="tx1"/>
              </a:solidFill>
              <a:latin typeface="华文新魏" pitchFamily="2" charset="-122"/>
              <a:ea typeface="华文新魏" pitchFamily="2" charset="-122"/>
              <a:cs typeface="+mn-cs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14348" y="2714620"/>
            <a:ext cx="7696200" cy="2928958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</a:pPr>
            <a:r>
              <a:rPr lang="en-US" altLang="zh-CN" sz="2000" b="1" dirty="0" smtClean="0">
                <a:solidFill>
                  <a:srgbClr val="C00000"/>
                </a:solidFill>
                <a:latin typeface="Times New Roman" pitchFamily="18" charset="0"/>
                <a:ea typeface="-소망B"/>
                <a:cs typeface="-소망B"/>
              </a:rPr>
              <a:t> </a:t>
            </a:r>
            <a:endParaRPr lang="en-US" altLang="zh-CN" sz="2400" b="1" dirty="0" smtClean="0">
              <a:solidFill>
                <a:srgbClr val="C00000"/>
              </a:solidFill>
              <a:latin typeface="新宋体" pitchFamily="49" charset="-122"/>
              <a:ea typeface="新宋体" pitchFamily="49" charset="-122"/>
            </a:endParaRPr>
          </a:p>
          <a:p>
            <a:pPr algn="ctr" eaLnBrk="1" hangingPunct="1">
              <a:lnSpc>
                <a:spcPct val="80000"/>
              </a:lnSpc>
            </a:pPr>
            <a:r>
              <a:rPr lang="zh-CN" altLang="en-US" sz="4400" b="1" dirty="0" smtClean="0">
                <a:solidFill>
                  <a:srgbClr val="C00000"/>
                </a:solidFill>
                <a:latin typeface="华文中宋" pitchFamily="2" charset="-122"/>
                <a:ea typeface="华文中宋" pitchFamily="2" charset="-122"/>
              </a:rPr>
              <a:t>第</a:t>
            </a:r>
            <a:r>
              <a:rPr lang="en-US" altLang="zh-CN" sz="4400" b="1" dirty="0" smtClean="0">
                <a:solidFill>
                  <a:srgbClr val="C00000"/>
                </a:solidFill>
                <a:latin typeface="华文中宋" pitchFamily="2" charset="-122"/>
                <a:ea typeface="华文中宋" pitchFamily="2" charset="-122"/>
              </a:rPr>
              <a:t>1</a:t>
            </a:r>
            <a:r>
              <a:rPr lang="zh-CN" altLang="en-US" sz="4400" b="1" dirty="0" smtClean="0">
                <a:solidFill>
                  <a:srgbClr val="C00000"/>
                </a:solidFill>
                <a:latin typeface="华文中宋" pitchFamily="2" charset="-122"/>
                <a:ea typeface="华文中宋" pitchFamily="2" charset="-122"/>
              </a:rPr>
              <a:t>讲  概述  </a:t>
            </a:r>
            <a:endParaRPr lang="en-US" altLang="zh-CN" sz="4400" b="1" dirty="0" smtClean="0">
              <a:solidFill>
                <a:srgbClr val="C00000"/>
              </a:solidFill>
              <a:latin typeface="华文中宋" pitchFamily="2" charset="-122"/>
              <a:ea typeface="华文中宋" pitchFamily="2" charset="-122"/>
            </a:endParaRPr>
          </a:p>
          <a:p>
            <a:pPr algn="ctr" eaLnBrk="1" hangingPunct="1">
              <a:lnSpc>
                <a:spcPct val="80000"/>
              </a:lnSpc>
            </a:pPr>
            <a:endParaRPr lang="en-US" altLang="zh-CN" b="1" dirty="0" smtClean="0">
              <a:solidFill>
                <a:schemeClr val="tx2"/>
              </a:solidFill>
              <a:latin typeface="新宋体" pitchFamily="49" charset="-122"/>
              <a:ea typeface="新宋体" pitchFamily="49" charset="-122"/>
            </a:endParaRPr>
          </a:p>
          <a:p>
            <a:pPr algn="ctr" eaLnBrk="1" hangingPunct="1">
              <a:lnSpc>
                <a:spcPct val="80000"/>
              </a:lnSpc>
            </a:pPr>
            <a:endParaRPr lang="en-US" altLang="zh-CN" b="1" dirty="0" smtClean="0">
              <a:solidFill>
                <a:schemeClr val="tx2"/>
              </a:solidFill>
              <a:latin typeface="新宋体" pitchFamily="49" charset="-122"/>
              <a:ea typeface="新宋体" pitchFamily="49" charset="-122"/>
            </a:endParaRPr>
          </a:p>
          <a:p>
            <a:pPr algn="ctr" eaLnBrk="1" hangingPunct="1">
              <a:lnSpc>
                <a:spcPct val="80000"/>
              </a:lnSpc>
            </a:pPr>
            <a:endParaRPr lang="en-US" altLang="zh-CN" b="1" dirty="0" smtClean="0">
              <a:solidFill>
                <a:schemeClr val="tx2"/>
              </a:solidFill>
              <a:latin typeface="新宋体" pitchFamily="49" charset="-122"/>
              <a:ea typeface="新宋体" pitchFamily="49" charset="-122"/>
            </a:endParaRPr>
          </a:p>
          <a:p>
            <a:pPr algn="ctr" eaLnBrk="1" hangingPunct="1">
              <a:lnSpc>
                <a:spcPct val="80000"/>
              </a:lnSpc>
            </a:pPr>
            <a:r>
              <a:rPr lang="zh-CN" altLang="en-US" sz="2400" b="1" dirty="0" smtClean="0">
                <a:solidFill>
                  <a:schemeClr val="tx2"/>
                </a:solidFill>
                <a:latin typeface="新宋体" pitchFamily="49" charset="-122"/>
                <a:ea typeface="新宋体" pitchFamily="49" charset="-122"/>
              </a:rPr>
              <a:t>授课人：高曙明</a:t>
            </a:r>
            <a:endParaRPr lang="en-US" altLang="zh-CN" sz="2400" b="1" dirty="0" smtClean="0">
              <a:solidFill>
                <a:schemeClr val="tx2"/>
              </a:solidFill>
              <a:latin typeface="新宋体" pitchFamily="49" charset="-122"/>
              <a:ea typeface="新宋体" pitchFamily="49" charset="-122"/>
            </a:endParaRPr>
          </a:p>
          <a:p>
            <a:pPr algn="ctr" eaLnBrk="1" hangingPunct="1">
              <a:lnSpc>
                <a:spcPct val="80000"/>
              </a:lnSpc>
            </a:pPr>
            <a:endParaRPr lang="zh-CN" altLang="en-US" b="1" dirty="0" smtClean="0">
              <a:solidFill>
                <a:schemeClr val="tx2"/>
              </a:solidFill>
              <a:latin typeface="新宋体" pitchFamily="49" charset="-122"/>
              <a:ea typeface="新宋体" pitchFamily="49" charset="-122"/>
            </a:endParaRPr>
          </a:p>
          <a:p>
            <a:pPr algn="ctr" eaLnBrk="1" hangingPunct="1">
              <a:lnSpc>
                <a:spcPct val="90000"/>
              </a:lnSpc>
              <a:buClrTx/>
              <a:buFontTx/>
              <a:buNone/>
            </a:pPr>
            <a:endParaRPr lang="en-US" altLang="zh-CN" sz="2000" dirty="0" smtClean="0">
              <a:solidFill>
                <a:schemeClr val="tx2"/>
              </a:solidFill>
              <a:latin typeface="新宋体" pitchFamily="49" charset="-122"/>
              <a:ea typeface="新宋体" pitchFamily="49" charset="-122"/>
            </a:endParaRPr>
          </a:p>
          <a:p>
            <a:pPr algn="ctr" eaLnBrk="1" hangingPunct="1">
              <a:lnSpc>
                <a:spcPct val="80000"/>
              </a:lnSpc>
            </a:pPr>
            <a:endParaRPr lang="zh-CN" altLang="en-US" sz="2000" dirty="0" smtClean="0">
              <a:solidFill>
                <a:schemeClr val="tx2"/>
              </a:solidFill>
              <a:latin typeface="新宋体" pitchFamily="49" charset="-122"/>
              <a:ea typeface="新宋体" pitchFamily="49" charset="-122"/>
            </a:endParaRPr>
          </a:p>
        </p:txBody>
      </p:sp>
      <p:sp>
        <p:nvSpPr>
          <p:cNvPr id="12292" name="Rectangle 6"/>
          <p:cNvSpPr>
            <a:spLocks noChangeArrowheads="1"/>
          </p:cNvSpPr>
          <p:nvPr/>
        </p:nvSpPr>
        <p:spPr bwMode="auto">
          <a:xfrm>
            <a:off x="838200" y="304800"/>
            <a:ext cx="4724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1800">
                <a:latin typeface="Arial" pitchFamily="34" charset="0"/>
              </a:rPr>
              <a:t> 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714348" y="6357958"/>
            <a:ext cx="728667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r>
              <a:rPr lang="zh-CN" altLang="en-US" sz="1200" dirty="0" smtClean="0">
                <a:latin typeface="+mn-ea"/>
                <a:ea typeface="+mn-ea"/>
              </a:rPr>
              <a:t>*改编自“现代信息检索”网上公开课件</a:t>
            </a:r>
            <a:r>
              <a:rPr lang="zh-CN" altLang="en-US" sz="1200" dirty="0" smtClean="0">
                <a:latin typeface="黑体" pitchFamily="49" charset="-122"/>
                <a:ea typeface="黑体" pitchFamily="49" charset="-122"/>
              </a:rPr>
              <a:t>（</a:t>
            </a:r>
            <a:r>
              <a:rPr lang="en-US" altLang="zh-CN" sz="1200" dirty="0" smtClean="0">
                <a:latin typeface="Arial" pitchFamily="34" charset="0"/>
                <a:ea typeface="黑体" pitchFamily="49" charset="-122"/>
                <a:cs typeface="Arial" pitchFamily="34" charset="0"/>
              </a:rPr>
              <a:t>http://ir.ict.ac.cn/~wangbin</a:t>
            </a:r>
            <a:r>
              <a:rPr lang="zh-CN" altLang="en-US" sz="1200" dirty="0" smtClean="0">
                <a:latin typeface="黑体" pitchFamily="49" charset="-122"/>
                <a:ea typeface="黑体" pitchFamily="49" charset="-122"/>
              </a:rPr>
              <a:t>）</a:t>
            </a:r>
            <a:endParaRPr lang="en-US" altLang="zh-CN" sz="1200" dirty="0">
              <a:latin typeface="黑体" pitchFamily="49" charset="-122"/>
              <a:ea typeface="黑体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z="4800" dirty="0" smtClean="0">
                <a:solidFill>
                  <a:schemeClr val="tx1"/>
                </a:solidFill>
                <a:latin typeface="华文新魏" pitchFamily="2" charset="-122"/>
                <a:ea typeface="华文新魏" pitchFamily="2" charset="-122"/>
              </a:rPr>
              <a:t>信息检索技术的发展历史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idx="1"/>
          </p:nvPr>
        </p:nvSpPr>
        <p:spPr>
          <a:xfrm>
            <a:off x="500034" y="1857364"/>
            <a:ext cx="8001000" cy="4267200"/>
          </a:xfrm>
        </p:spPr>
        <p:txBody>
          <a:bodyPr/>
          <a:lstStyle/>
          <a:p>
            <a:pPr eaLnBrk="1" hangingPunct="1"/>
            <a:r>
              <a:rPr lang="en-US" altLang="zh-CN" b="1" dirty="0" smtClean="0">
                <a:solidFill>
                  <a:srgbClr val="C00000"/>
                </a:solidFill>
              </a:rPr>
              <a:t>1960-70’s: </a:t>
            </a:r>
          </a:p>
          <a:p>
            <a:pPr lvl="1"/>
            <a:r>
              <a:rPr lang="en-US" dirty="0" err="1" smtClean="0">
                <a:latin typeface="华文中宋" pitchFamily="2" charset="-122"/>
                <a:ea typeface="华文中宋" pitchFamily="2" charset="-122"/>
              </a:rPr>
              <a:t>开始</a:t>
            </a:r>
            <a:r>
              <a:rPr lang="zh-CN" altLang="en-US" dirty="0" smtClean="0">
                <a:latin typeface="华文中宋" pitchFamily="2" charset="-122"/>
                <a:ea typeface="华文中宋" pitchFamily="2" charset="-122"/>
              </a:rPr>
              <a:t>探索</a:t>
            </a:r>
            <a:r>
              <a:rPr lang="en-US" dirty="0" err="1" smtClean="0">
                <a:latin typeface="华文中宋" pitchFamily="2" charset="-122"/>
                <a:ea typeface="华文中宋" pitchFamily="2" charset="-122"/>
              </a:rPr>
              <a:t>使用计算机为一些小规模科技</a:t>
            </a:r>
            <a:r>
              <a:rPr lang="zh-CN" altLang="en-US" dirty="0" smtClean="0">
                <a:latin typeface="华文中宋" pitchFamily="2" charset="-122"/>
                <a:ea typeface="华文中宋" pitchFamily="2" charset="-122"/>
              </a:rPr>
              <a:t>、法律</a:t>
            </a:r>
            <a:r>
              <a:rPr lang="en-US" dirty="0" err="1" smtClean="0">
                <a:latin typeface="华文中宋" pitchFamily="2" charset="-122"/>
                <a:ea typeface="华文中宋" pitchFamily="2" charset="-122"/>
              </a:rPr>
              <a:t>和商业文献的摘要建立文本检索系统</a:t>
            </a:r>
            <a:endParaRPr lang="en-US" altLang="zh-CN" dirty="0" smtClean="0">
              <a:latin typeface="华文中宋" pitchFamily="2" charset="-122"/>
              <a:ea typeface="华文中宋" pitchFamily="2" charset="-122"/>
            </a:endParaRPr>
          </a:p>
          <a:p>
            <a:pPr lvl="1"/>
            <a:r>
              <a:rPr lang="zh-CN" altLang="en-US" dirty="0" smtClean="0">
                <a:latin typeface="华文中宋" pitchFamily="2" charset="-122"/>
                <a:ea typeface="华文中宋" pitchFamily="2" charset="-122"/>
              </a:rPr>
              <a:t>形成最基本的概念、模型和算法</a:t>
            </a:r>
            <a:endParaRPr lang="en-US" altLang="zh-CN" dirty="0" smtClean="0">
              <a:latin typeface="华文中宋" pitchFamily="2" charset="-122"/>
              <a:ea typeface="华文中宋" pitchFamily="2" charset="-122"/>
            </a:endParaRPr>
          </a:p>
          <a:p>
            <a:pPr lvl="1"/>
            <a:r>
              <a:rPr lang="en-US" altLang="zh-CN" dirty="0" smtClean="0">
                <a:latin typeface="华文中宋" pitchFamily="2" charset="-122"/>
                <a:ea typeface="华文中宋" pitchFamily="2" charset="-122"/>
              </a:rPr>
              <a:t>Salton</a:t>
            </a:r>
            <a:r>
              <a:rPr lang="zh-CN" altLang="en-US" dirty="0" smtClean="0">
                <a:latin typeface="华文中宋" pitchFamily="2" charset="-122"/>
                <a:ea typeface="华文中宋" pitchFamily="2" charset="-122"/>
              </a:rPr>
              <a:t>教授是奠基人</a:t>
            </a:r>
          </a:p>
          <a:p>
            <a:pPr>
              <a:spcBef>
                <a:spcPts val="1800"/>
              </a:spcBef>
            </a:pPr>
            <a:r>
              <a:rPr lang="en-US" altLang="zh-CN" b="1" dirty="0" smtClean="0">
                <a:solidFill>
                  <a:srgbClr val="C00000"/>
                </a:solidFill>
              </a:rPr>
              <a:t>1980’s: </a:t>
            </a:r>
          </a:p>
          <a:p>
            <a:pPr lvl="1"/>
            <a:r>
              <a:rPr lang="zh-CN" altLang="en-US" dirty="0" smtClean="0">
                <a:latin typeface="华文中宋" pitchFamily="2" charset="-122"/>
                <a:ea typeface="华文中宋" pitchFamily="2" charset="-122"/>
              </a:rPr>
              <a:t>由公司主导开发大规模文档数据库系统，如</a:t>
            </a:r>
            <a:r>
              <a:rPr lang="en-US" altLang="zh-CN" dirty="0" smtClean="0">
                <a:latin typeface="华文中宋" pitchFamily="2" charset="-122"/>
                <a:ea typeface="华文中宋" pitchFamily="2" charset="-122"/>
              </a:rPr>
              <a:t>Lexis-Nexis, Dialog, MEDLINE</a:t>
            </a:r>
            <a:endParaRPr lang="zh-CN" altLang="en-US" dirty="0" smtClean="0">
              <a:latin typeface="华文中宋" pitchFamily="2" charset="-122"/>
              <a:ea typeface="华文中宋" pitchFamily="2" charset="-122"/>
            </a:endParaRPr>
          </a:p>
        </p:txBody>
      </p:sp>
      <p:sp>
        <p:nvSpPr>
          <p:cNvPr id="18436" name="灯片编号占位符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B19C8A9-7AC4-4C82-89BE-DDEF7FB2000A}" type="slidenum">
              <a:rPr lang="en-US" altLang="zh-CN" smtClean="0"/>
              <a:pPr/>
              <a:t>10</a:t>
            </a:fld>
            <a:endParaRPr lang="en-US" altLang="zh-CN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52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952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35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z="4800" dirty="0" smtClean="0">
                <a:solidFill>
                  <a:schemeClr val="tx1"/>
                </a:solidFill>
                <a:latin typeface="华文新魏" pitchFamily="2" charset="-122"/>
                <a:ea typeface="华文新魏" pitchFamily="2" charset="-122"/>
              </a:rPr>
              <a:t>信息检索技术的发展历史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idx="1"/>
          </p:nvPr>
        </p:nvSpPr>
        <p:spPr>
          <a:xfrm>
            <a:off x="500034" y="1857364"/>
            <a:ext cx="8001000" cy="4267200"/>
          </a:xfrm>
        </p:spPr>
        <p:txBody>
          <a:bodyPr/>
          <a:lstStyle/>
          <a:p>
            <a:r>
              <a:rPr lang="en-US" sz="3200" b="1" dirty="0" smtClean="0">
                <a:solidFill>
                  <a:srgbClr val="C00000"/>
                </a:solidFill>
              </a:rPr>
              <a:t>1990’s:</a:t>
            </a:r>
          </a:p>
          <a:p>
            <a:pPr lvl="1">
              <a:spcBef>
                <a:spcPts val="1200"/>
              </a:spcBef>
            </a:pPr>
            <a:r>
              <a:rPr lang="en-US" b="1" dirty="0" smtClean="0">
                <a:latin typeface="华文中宋" pitchFamily="2" charset="-122"/>
                <a:ea typeface="华文中宋" pitchFamily="2" charset="-122"/>
              </a:rPr>
              <a:t>第一个网络搜索工具：</a:t>
            </a:r>
            <a:r>
              <a:rPr lang="en-US" dirty="0" smtClean="0">
                <a:latin typeface="华文中宋" pitchFamily="2" charset="-122"/>
                <a:ea typeface="华文中宋" pitchFamily="2" charset="-122"/>
              </a:rPr>
              <a:t>1990年加拿大McGill大学开发的FTP搜索工具Archie</a:t>
            </a:r>
          </a:p>
          <a:p>
            <a:pPr lvl="1">
              <a:spcBef>
                <a:spcPts val="1200"/>
              </a:spcBef>
            </a:pPr>
            <a:r>
              <a:rPr lang="en-US" b="1" dirty="0" smtClean="0">
                <a:latin typeface="华文中宋" pitchFamily="2" charset="-122"/>
                <a:ea typeface="华文中宋" pitchFamily="2" charset="-122"/>
              </a:rPr>
              <a:t>第一个WEB搜索引擎：</a:t>
            </a:r>
            <a:r>
              <a:rPr lang="en-US" dirty="0" smtClean="0">
                <a:latin typeface="华文中宋" pitchFamily="2" charset="-122"/>
                <a:ea typeface="华文中宋" pitchFamily="2" charset="-122"/>
              </a:rPr>
              <a:t>1994年美国CMU开发的Lycos</a:t>
            </a:r>
          </a:p>
          <a:p>
            <a:pPr lvl="1">
              <a:spcBef>
                <a:spcPts val="1200"/>
              </a:spcBef>
            </a:pPr>
            <a:r>
              <a:rPr lang="en-US" b="1" dirty="0" smtClean="0">
                <a:latin typeface="华文中宋" pitchFamily="2" charset="-122"/>
                <a:ea typeface="华文中宋" pitchFamily="2" charset="-122"/>
              </a:rPr>
              <a:t>Yahoo搜索引擎：</a:t>
            </a:r>
            <a:r>
              <a:rPr lang="en-US" dirty="0" smtClean="0">
                <a:latin typeface="华文中宋" pitchFamily="2" charset="-122"/>
                <a:ea typeface="华文中宋" pitchFamily="2" charset="-122"/>
              </a:rPr>
              <a:t>1995斯坦福大学博士生开发</a:t>
            </a:r>
          </a:p>
          <a:p>
            <a:pPr lvl="1">
              <a:spcBef>
                <a:spcPts val="1200"/>
              </a:spcBef>
            </a:pPr>
            <a:r>
              <a:rPr lang="zh-CN" altLang="en-US" b="1" dirty="0" smtClean="0">
                <a:latin typeface="华文中宋" pitchFamily="2" charset="-122"/>
                <a:ea typeface="华文中宋" pitchFamily="2" charset="-122"/>
              </a:rPr>
              <a:t>开始进行</a:t>
            </a:r>
            <a:r>
              <a:rPr lang="en-US" altLang="zh-CN" b="1" dirty="0" smtClean="0">
                <a:latin typeface="华文中宋" pitchFamily="2" charset="-122"/>
                <a:ea typeface="华文中宋" pitchFamily="2" charset="-122"/>
              </a:rPr>
              <a:t>IR</a:t>
            </a:r>
            <a:r>
              <a:rPr lang="zh-CN" altLang="en-US" b="1" dirty="0" smtClean="0">
                <a:latin typeface="华文中宋" pitchFamily="2" charset="-122"/>
                <a:ea typeface="华文中宋" pitchFamily="2" charset="-122"/>
              </a:rPr>
              <a:t>软件</a:t>
            </a:r>
            <a:r>
              <a:rPr lang="en-US" b="1" dirty="0" err="1" smtClean="0">
                <a:latin typeface="华文中宋" pitchFamily="2" charset="-122"/>
                <a:ea typeface="华文中宋" pitchFamily="2" charset="-122"/>
              </a:rPr>
              <a:t>评测：</a:t>
            </a:r>
            <a:r>
              <a:rPr lang="en-US" dirty="0" err="1" smtClean="0">
                <a:latin typeface="华文中宋" pitchFamily="2" charset="-122"/>
                <a:ea typeface="华文中宋" pitchFamily="2" charset="-122"/>
              </a:rPr>
              <a:t>NIST</a:t>
            </a:r>
            <a:r>
              <a:rPr lang="en-US" dirty="0" smtClean="0">
                <a:latin typeface="华文中宋" pitchFamily="2" charset="-122"/>
                <a:ea typeface="华文中宋" pitchFamily="2" charset="-122"/>
              </a:rPr>
              <a:t> TREC</a:t>
            </a:r>
          </a:p>
          <a:p>
            <a:pPr lvl="1">
              <a:spcBef>
                <a:spcPts val="1200"/>
              </a:spcBef>
            </a:pPr>
            <a:r>
              <a:rPr lang="en-US" b="1" dirty="0" err="1" smtClean="0">
                <a:latin typeface="华文中宋" pitchFamily="2" charset="-122"/>
                <a:ea typeface="华文中宋" pitchFamily="2" charset="-122"/>
              </a:rPr>
              <a:t>推荐系统的出现：</a:t>
            </a:r>
            <a:r>
              <a:rPr lang="en-US" dirty="0" err="1" smtClean="0">
                <a:latin typeface="华文中宋" pitchFamily="2" charset="-122"/>
                <a:ea typeface="华文中宋" pitchFamily="2" charset="-122"/>
              </a:rPr>
              <a:t>Ringo,Amazon</a:t>
            </a:r>
            <a:endParaRPr lang="en-US" dirty="0" smtClean="0">
              <a:latin typeface="华文中宋" pitchFamily="2" charset="-122"/>
              <a:ea typeface="华文中宋" pitchFamily="2" charset="-122"/>
            </a:endParaRPr>
          </a:p>
        </p:txBody>
      </p:sp>
      <p:sp>
        <p:nvSpPr>
          <p:cNvPr id="18436" name="灯片编号占位符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B19C8A9-7AC4-4C82-89BE-DDEF7FB2000A}" type="slidenum">
              <a:rPr lang="en-US" altLang="zh-CN" smtClean="0"/>
              <a:pPr/>
              <a:t>11</a:t>
            </a:fld>
            <a:endParaRPr lang="en-US" altLang="zh-CN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z="4800" dirty="0" smtClean="0">
                <a:solidFill>
                  <a:schemeClr val="tx1"/>
                </a:solidFill>
                <a:latin typeface="华文新魏" pitchFamily="2" charset="-122"/>
                <a:ea typeface="华文新魏" pitchFamily="2" charset="-122"/>
              </a:rPr>
              <a:t>信息检索技术的发展历史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idx="1"/>
          </p:nvPr>
        </p:nvSpPr>
        <p:spPr>
          <a:xfrm>
            <a:off x="500034" y="1857364"/>
            <a:ext cx="8001000" cy="4267200"/>
          </a:xfrm>
        </p:spPr>
        <p:txBody>
          <a:bodyPr/>
          <a:lstStyle/>
          <a:p>
            <a:r>
              <a:rPr lang="en-US" sz="3200" b="1" dirty="0" smtClean="0">
                <a:solidFill>
                  <a:srgbClr val="C00000"/>
                </a:solidFill>
              </a:rPr>
              <a:t>2000’s</a:t>
            </a:r>
            <a:r>
              <a:rPr lang="zh-CN" altLang="en-US" sz="3200" b="1" dirty="0" smtClean="0">
                <a:solidFill>
                  <a:srgbClr val="C00000"/>
                </a:solidFill>
              </a:rPr>
              <a:t>：</a:t>
            </a:r>
            <a:endParaRPr lang="en-US" sz="3200" b="1" dirty="0" smtClean="0">
              <a:solidFill>
                <a:srgbClr val="C00000"/>
              </a:solidFill>
            </a:endParaRPr>
          </a:p>
          <a:p>
            <a:pPr lvl="1">
              <a:spcAft>
                <a:spcPts val="600"/>
              </a:spcAft>
            </a:pPr>
            <a:r>
              <a:rPr lang="en-US" b="1" dirty="0" err="1" smtClean="0">
                <a:latin typeface="华文中宋" pitchFamily="2" charset="-122"/>
                <a:ea typeface="华文中宋" pitchFamily="2" charset="-122"/>
              </a:rPr>
              <a:t>Google搜索引擎：</a:t>
            </a:r>
            <a:r>
              <a:rPr lang="en-US" dirty="0" err="1" smtClean="0">
                <a:latin typeface="华文中宋" pitchFamily="2" charset="-122"/>
                <a:ea typeface="华文中宋" pitchFamily="2" charset="-122"/>
              </a:rPr>
              <a:t>斯坦福大学博士生开发</a:t>
            </a:r>
            <a:r>
              <a:rPr lang="zh-CN" altLang="en-US" dirty="0" smtClean="0">
                <a:latin typeface="华文中宋" pitchFamily="2" charset="-122"/>
                <a:ea typeface="华文中宋" pitchFamily="2" charset="-122"/>
              </a:rPr>
              <a:t>，采用链接分析技术</a:t>
            </a:r>
            <a:endParaRPr lang="en-US" dirty="0" smtClean="0">
              <a:latin typeface="华文中宋" pitchFamily="2" charset="-122"/>
              <a:ea typeface="华文中宋" pitchFamily="2" charset="-122"/>
            </a:endParaRPr>
          </a:p>
          <a:p>
            <a:pPr lvl="1">
              <a:spcAft>
                <a:spcPts val="600"/>
              </a:spcAft>
            </a:pPr>
            <a:r>
              <a:rPr lang="en-US" b="1" dirty="0" err="1" smtClean="0">
                <a:latin typeface="华文中宋" pitchFamily="2" charset="-122"/>
                <a:ea typeface="华文中宋" pitchFamily="2" charset="-122"/>
              </a:rPr>
              <a:t>信息抽取: </a:t>
            </a:r>
            <a:r>
              <a:rPr lang="en-US" dirty="0" err="1" smtClean="0">
                <a:latin typeface="华文中宋" pitchFamily="2" charset="-122"/>
                <a:ea typeface="华文中宋" pitchFamily="2" charset="-122"/>
              </a:rPr>
              <a:t>Whizbang,Fetch,Burning Glass</a:t>
            </a:r>
          </a:p>
          <a:p>
            <a:pPr lvl="1">
              <a:spcAft>
                <a:spcPts val="600"/>
              </a:spcAft>
            </a:pPr>
            <a:r>
              <a:rPr lang="en-US" b="1" dirty="0" err="1" smtClean="0">
                <a:latin typeface="华文中宋" pitchFamily="2" charset="-122"/>
                <a:ea typeface="华文中宋" pitchFamily="2" charset="-122"/>
              </a:rPr>
              <a:t>问答系统: </a:t>
            </a:r>
            <a:r>
              <a:rPr lang="en-US" dirty="0" err="1" smtClean="0">
                <a:latin typeface="华文中宋" pitchFamily="2" charset="-122"/>
                <a:ea typeface="华文中宋" pitchFamily="2" charset="-122"/>
              </a:rPr>
              <a:t>TREC Q/A track</a:t>
            </a:r>
          </a:p>
          <a:p>
            <a:pPr lvl="1">
              <a:spcAft>
                <a:spcPts val="600"/>
              </a:spcAft>
            </a:pPr>
            <a:r>
              <a:rPr lang="en-US" b="1" dirty="0" err="1" smtClean="0">
                <a:latin typeface="华文中宋" pitchFamily="2" charset="-122"/>
                <a:ea typeface="华文中宋" pitchFamily="2" charset="-122"/>
              </a:rPr>
              <a:t>跨语言IR</a:t>
            </a:r>
            <a:r>
              <a:rPr lang="en-US" dirty="0" err="1" smtClean="0">
                <a:latin typeface="华文中宋" pitchFamily="2" charset="-122"/>
                <a:ea typeface="华文中宋" pitchFamily="2" charset="-122"/>
              </a:rPr>
              <a:t>: DARPA Tides</a:t>
            </a:r>
          </a:p>
          <a:p>
            <a:pPr lvl="1">
              <a:spcAft>
                <a:spcPts val="600"/>
              </a:spcAft>
            </a:pPr>
            <a:r>
              <a:rPr lang="zh-CN" altLang="en-US" b="1" dirty="0" smtClean="0">
                <a:latin typeface="华文中宋" pitchFamily="2" charset="-122"/>
                <a:ea typeface="华文中宋" pitchFamily="2" charset="-122"/>
              </a:rPr>
              <a:t>知识图谱的研发和使用</a:t>
            </a:r>
          </a:p>
        </p:txBody>
      </p:sp>
      <p:sp>
        <p:nvSpPr>
          <p:cNvPr id="18436" name="灯片编号占位符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B19C8A9-7AC4-4C82-89BE-DDEF7FB2000A}" type="slidenum">
              <a:rPr lang="en-US" altLang="zh-CN" smtClean="0"/>
              <a:pPr/>
              <a:t>12</a:t>
            </a:fld>
            <a:endParaRPr lang="en-US" altLang="zh-CN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z="4800" dirty="0" smtClean="0">
                <a:solidFill>
                  <a:schemeClr val="tx1"/>
                </a:solidFill>
                <a:latin typeface="华文新魏" pitchFamily="2" charset="-122"/>
                <a:ea typeface="华文新魏" pitchFamily="2" charset="-122"/>
              </a:rPr>
              <a:t>基于规模的信息检索分类</a:t>
            </a:r>
          </a:p>
        </p:txBody>
      </p:sp>
      <p:sp>
        <p:nvSpPr>
          <p:cNvPr id="105475" name="Rectangle 3"/>
          <p:cNvSpPr>
            <a:spLocks noGrp="1" noChangeArrowheads="1"/>
          </p:cNvSpPr>
          <p:nvPr>
            <p:ph idx="1"/>
          </p:nvPr>
        </p:nvSpPr>
        <p:spPr>
          <a:xfrm>
            <a:off x="579744" y="1816112"/>
            <a:ext cx="8001000" cy="4267200"/>
          </a:xfrm>
        </p:spPr>
        <p:txBody>
          <a:bodyPr/>
          <a:lstStyle/>
          <a:p>
            <a:pPr eaLnBrk="1" hangingPunct="1">
              <a:lnSpc>
                <a:spcPts val="3900"/>
              </a:lnSpc>
            </a:pPr>
            <a:r>
              <a:rPr lang="zh-CN" altLang="en-US" sz="2800" b="1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个人信息检索：</a:t>
            </a:r>
            <a:r>
              <a:rPr lang="zh-CN" altLang="en-US" sz="2600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个人相关文档的搜索，如桌面搜索</a:t>
            </a:r>
            <a:r>
              <a:rPr lang="en-US" altLang="zh-CN" sz="2600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(Desktop Search)</a:t>
            </a:r>
            <a:r>
              <a:rPr lang="zh-CN" altLang="en-US" sz="2600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，属小规模</a:t>
            </a:r>
            <a:endParaRPr lang="en-US" altLang="zh-CN" sz="2600" dirty="0" smtClean="0">
              <a:solidFill>
                <a:schemeClr val="tx1"/>
              </a:solidFill>
              <a:latin typeface="华文中宋" pitchFamily="2" charset="-122"/>
              <a:ea typeface="华文中宋" pitchFamily="2" charset="-122"/>
            </a:endParaRPr>
          </a:p>
          <a:p>
            <a:pPr eaLnBrk="1" hangingPunct="1">
              <a:lnSpc>
                <a:spcPts val="3900"/>
              </a:lnSpc>
              <a:spcBef>
                <a:spcPts val="1200"/>
              </a:spcBef>
            </a:pPr>
            <a:r>
              <a:rPr lang="zh-CN" altLang="en-US" sz="2800" b="1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企业级信息检索：</a:t>
            </a:r>
            <a:r>
              <a:rPr lang="zh-CN" altLang="en-US" sz="2600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企业内部文档的搜索，行业文档的搜索等，属中大规模</a:t>
            </a:r>
            <a:endParaRPr lang="en-US" altLang="zh-CN" sz="2600" dirty="0" smtClean="0">
              <a:solidFill>
                <a:schemeClr val="tx1"/>
              </a:solidFill>
              <a:latin typeface="华文中宋" pitchFamily="2" charset="-122"/>
              <a:ea typeface="华文中宋" pitchFamily="2" charset="-122"/>
            </a:endParaRPr>
          </a:p>
          <a:p>
            <a:pPr eaLnBrk="1" hangingPunct="1">
              <a:lnSpc>
                <a:spcPts val="3900"/>
              </a:lnSpc>
              <a:spcBef>
                <a:spcPts val="1200"/>
              </a:spcBef>
            </a:pPr>
            <a:r>
              <a:rPr lang="en-US" altLang="zh-CN" sz="2800" b="1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Web</a:t>
            </a:r>
            <a:r>
              <a:rPr lang="zh-CN" altLang="en-US" sz="2800" b="1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信息检索：</a:t>
            </a:r>
            <a:r>
              <a:rPr lang="zh-CN" altLang="en-US" sz="2600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数万亿网页的搜索，属超大规模。</a:t>
            </a:r>
          </a:p>
        </p:txBody>
      </p:sp>
      <p:sp>
        <p:nvSpPr>
          <p:cNvPr id="21509" name="灯片编号占位符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914B4F8-5CBC-45C0-B609-5721C97B8437}" type="slidenum">
              <a:rPr lang="en-US" altLang="zh-CN" smtClean="0"/>
              <a:pPr/>
              <a:t>13</a:t>
            </a:fld>
            <a:endParaRPr lang="en-US" altLang="zh-CN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z="4800" dirty="0" smtClean="0">
                <a:solidFill>
                  <a:schemeClr val="tx1"/>
                </a:solidFill>
                <a:latin typeface="华文新魏" pitchFamily="2" charset="-122"/>
                <a:ea typeface="华文新魏" pitchFamily="2" charset="-122"/>
              </a:rPr>
              <a:t>信息检索的基本内容</a:t>
            </a:r>
          </a:p>
        </p:txBody>
      </p:sp>
      <p:sp>
        <p:nvSpPr>
          <p:cNvPr id="1054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zh-CN" altLang="en-US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信息检索原理图</a:t>
            </a:r>
          </a:p>
        </p:txBody>
      </p:sp>
      <p:sp>
        <p:nvSpPr>
          <p:cNvPr id="21509" name="灯片编号占位符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914B4F8-5CBC-45C0-B609-5721C97B8437}" type="slidenum">
              <a:rPr lang="en-US" altLang="zh-CN" smtClean="0"/>
              <a:pPr/>
              <a:t>14</a:t>
            </a:fld>
            <a:endParaRPr lang="en-US" altLang="zh-CN" smtClean="0"/>
          </a:p>
        </p:txBody>
      </p:sp>
      <p:pic>
        <p:nvPicPr>
          <p:cNvPr id="6" name="Picture 4" descr="C:\Users\croft\Desktop\chap2-1.t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10" y="2285992"/>
            <a:ext cx="7658100" cy="3767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z="4800" dirty="0" smtClean="0">
                <a:solidFill>
                  <a:schemeClr val="tx1"/>
                </a:solidFill>
                <a:latin typeface="华文新魏" pitchFamily="2" charset="-122"/>
                <a:ea typeface="华文新魏" pitchFamily="2" charset="-122"/>
              </a:rPr>
              <a:t>信息检索的基本内容</a:t>
            </a:r>
          </a:p>
        </p:txBody>
      </p:sp>
      <p:sp>
        <p:nvSpPr>
          <p:cNvPr id="1054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zh-CN" altLang="en-US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信息检索原理图</a:t>
            </a:r>
          </a:p>
        </p:txBody>
      </p:sp>
      <p:sp>
        <p:nvSpPr>
          <p:cNvPr id="21509" name="灯片编号占位符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914B4F8-5CBC-45C0-B609-5721C97B8437}" type="slidenum">
              <a:rPr lang="en-US" altLang="zh-CN" smtClean="0"/>
              <a:pPr/>
              <a:t>15</a:t>
            </a:fld>
            <a:endParaRPr lang="en-US" altLang="zh-CN" smtClean="0"/>
          </a:p>
        </p:txBody>
      </p:sp>
      <p:pic>
        <p:nvPicPr>
          <p:cNvPr id="7" name="Picture 3" descr="C:\Users\croft\Desktop\chap2-2.t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28662" y="2428868"/>
            <a:ext cx="7286625" cy="400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z="4800" dirty="0" smtClean="0">
                <a:solidFill>
                  <a:schemeClr val="tx1"/>
                </a:solidFill>
                <a:latin typeface="华文新魏" pitchFamily="2" charset="-122"/>
                <a:ea typeface="华文新魏" pitchFamily="2" charset="-122"/>
              </a:rPr>
              <a:t>信息检索的基本内容</a:t>
            </a:r>
          </a:p>
        </p:txBody>
      </p:sp>
      <p:sp>
        <p:nvSpPr>
          <p:cNvPr id="105475" name="Rectangle 3"/>
          <p:cNvSpPr>
            <a:spLocks noGrp="1" noChangeArrowheads="1"/>
          </p:cNvSpPr>
          <p:nvPr>
            <p:ph idx="1"/>
          </p:nvPr>
        </p:nvSpPr>
        <p:spPr>
          <a:xfrm>
            <a:off x="581652" y="1805952"/>
            <a:ext cx="8001000" cy="4267200"/>
          </a:xfrm>
        </p:spPr>
        <p:txBody>
          <a:bodyPr/>
          <a:lstStyle/>
          <a:p>
            <a:pPr eaLnBrk="1" hangingPunct="1"/>
            <a:r>
              <a:rPr lang="zh-CN" altLang="en-US" sz="2800" dirty="0" smtClean="0">
                <a:solidFill>
                  <a:srgbClr val="C00000"/>
                </a:solidFill>
                <a:latin typeface="华文中宋" pitchFamily="2" charset="-122"/>
                <a:ea typeface="华文中宋" pitchFamily="2" charset="-122"/>
              </a:rPr>
              <a:t>文档采集</a:t>
            </a:r>
            <a:endParaRPr lang="en-US" altLang="zh-CN" sz="2800" dirty="0" smtClean="0">
              <a:solidFill>
                <a:srgbClr val="C00000"/>
              </a:solidFill>
              <a:latin typeface="华文中宋" pitchFamily="2" charset="-122"/>
              <a:ea typeface="华文中宋" pitchFamily="2" charset="-122"/>
            </a:endParaRPr>
          </a:p>
          <a:p>
            <a:pPr lvl="1">
              <a:spcBef>
                <a:spcPts val="900"/>
              </a:spcBef>
            </a:pPr>
            <a:r>
              <a:rPr lang="zh-CN" altLang="en-US" sz="2400" b="1" dirty="0" smtClean="0">
                <a:latin typeface="华文中宋" pitchFamily="2" charset="-122"/>
                <a:ea typeface="华文中宋" pitchFamily="2" charset="-122"/>
              </a:rPr>
              <a:t>功能：</a:t>
            </a:r>
            <a:r>
              <a:rPr lang="zh-CN" altLang="en-US" sz="2400" dirty="0" smtClean="0">
                <a:latin typeface="华文中宋" pitchFamily="2" charset="-122"/>
                <a:ea typeface="华文中宋" pitchFamily="2" charset="-122"/>
              </a:rPr>
              <a:t>自动获取有用的文档，用于建立文档库</a:t>
            </a:r>
            <a:endParaRPr lang="en-US" altLang="zh-CN" sz="2400" dirty="0" smtClean="0">
              <a:latin typeface="华文中宋" pitchFamily="2" charset="-122"/>
              <a:ea typeface="华文中宋" pitchFamily="2" charset="-122"/>
            </a:endParaRPr>
          </a:p>
          <a:p>
            <a:pPr lvl="1">
              <a:spcBef>
                <a:spcPts val="900"/>
              </a:spcBef>
            </a:pPr>
            <a:r>
              <a:rPr lang="zh-CN" altLang="en-US" sz="2400" b="1" dirty="0" smtClean="0">
                <a:latin typeface="华文中宋" pitchFamily="2" charset="-122"/>
                <a:ea typeface="华文中宋" pitchFamily="2" charset="-122"/>
              </a:rPr>
              <a:t>主要内容：</a:t>
            </a:r>
            <a:r>
              <a:rPr lang="en-US" altLang="zh-CN" sz="2400" dirty="0" smtClean="0">
                <a:latin typeface="华文中宋" pitchFamily="2" charset="-122"/>
                <a:ea typeface="华文中宋" pitchFamily="2" charset="-122"/>
              </a:rPr>
              <a:t>Web</a:t>
            </a:r>
            <a:r>
              <a:rPr lang="zh-CN" altLang="en-US" sz="2400" dirty="0" smtClean="0">
                <a:latin typeface="华文中宋" pitchFamily="2" charset="-122"/>
                <a:ea typeface="华文中宋" pitchFamily="2" charset="-122"/>
              </a:rPr>
              <a:t>采集器（</a:t>
            </a:r>
            <a:r>
              <a:rPr lang="en-US" altLang="zh-CN" sz="2400" dirty="0" smtClean="0">
                <a:latin typeface="华文中宋" pitchFamily="2" charset="-122"/>
                <a:ea typeface="华文中宋" pitchFamily="2" charset="-122"/>
              </a:rPr>
              <a:t>web crawler</a:t>
            </a:r>
            <a:r>
              <a:rPr lang="zh-CN" altLang="en-US" sz="2400" dirty="0" smtClean="0">
                <a:latin typeface="华文中宋" pitchFamily="2" charset="-122"/>
                <a:ea typeface="华文中宋" pitchFamily="2" charset="-122"/>
              </a:rPr>
              <a:t>）</a:t>
            </a:r>
            <a:endParaRPr lang="en-US" altLang="zh-CN" sz="2400" dirty="0" smtClean="0">
              <a:latin typeface="华文中宋" pitchFamily="2" charset="-122"/>
              <a:ea typeface="华文中宋" pitchFamily="2" charset="-122"/>
            </a:endParaRPr>
          </a:p>
          <a:p>
            <a:pPr eaLnBrk="1" hangingPunct="1">
              <a:spcBef>
                <a:spcPts val="1800"/>
              </a:spcBef>
            </a:pPr>
            <a:r>
              <a:rPr lang="zh-CN" altLang="en-US" sz="2800" dirty="0" smtClean="0">
                <a:solidFill>
                  <a:srgbClr val="C00000"/>
                </a:solidFill>
                <a:latin typeface="华文中宋" pitchFamily="2" charset="-122"/>
                <a:ea typeface="华文中宋" pitchFamily="2" charset="-122"/>
              </a:rPr>
              <a:t>文本分析</a:t>
            </a:r>
            <a:endParaRPr lang="en-US" altLang="zh-CN" sz="2800" dirty="0" smtClean="0">
              <a:solidFill>
                <a:srgbClr val="C00000"/>
              </a:solidFill>
              <a:latin typeface="华文中宋" pitchFamily="2" charset="-122"/>
              <a:ea typeface="华文中宋" pitchFamily="2" charset="-122"/>
            </a:endParaRPr>
          </a:p>
          <a:p>
            <a:pPr lvl="1">
              <a:spcBef>
                <a:spcPts val="900"/>
              </a:spcBef>
            </a:pPr>
            <a:r>
              <a:rPr lang="zh-CN" altLang="en-US" sz="2400" b="1" dirty="0" smtClean="0">
                <a:latin typeface="华文中宋" pitchFamily="2" charset="-122"/>
                <a:ea typeface="华文中宋" pitchFamily="2" charset="-122"/>
              </a:rPr>
              <a:t>功能：</a:t>
            </a:r>
            <a:r>
              <a:rPr lang="zh-CN" altLang="en-US" sz="2400" dirty="0" smtClean="0">
                <a:latin typeface="华文中宋" pitchFamily="2" charset="-122"/>
                <a:ea typeface="华文中宋" pitchFamily="2" charset="-122"/>
              </a:rPr>
              <a:t>文档预处理，用于将文档转化成索引词项或特征</a:t>
            </a:r>
            <a:endParaRPr lang="en-US" altLang="zh-CN" sz="2400" dirty="0" smtClean="0">
              <a:latin typeface="华文中宋" pitchFamily="2" charset="-122"/>
              <a:ea typeface="华文中宋" pitchFamily="2" charset="-122"/>
            </a:endParaRPr>
          </a:p>
          <a:p>
            <a:pPr lvl="1">
              <a:spcBef>
                <a:spcPts val="900"/>
              </a:spcBef>
            </a:pPr>
            <a:r>
              <a:rPr lang="zh-CN" altLang="en-US" sz="2400" b="1" dirty="0" smtClean="0">
                <a:latin typeface="华文中宋" pitchFamily="2" charset="-122"/>
                <a:ea typeface="华文中宋" pitchFamily="2" charset="-122"/>
              </a:rPr>
              <a:t>主要内容：</a:t>
            </a:r>
            <a:r>
              <a:rPr lang="zh-CN" altLang="en-US" sz="2400" dirty="0" smtClean="0">
                <a:latin typeface="华文中宋" pitchFamily="2" charset="-122"/>
                <a:ea typeface="华文中宋" pitchFamily="2" charset="-122"/>
              </a:rPr>
              <a:t>词条化、去除停用词、词项归一化、词干还原和词干归并、链接分析等</a:t>
            </a:r>
            <a:endParaRPr lang="en-US" altLang="zh-CN" sz="2400" dirty="0" smtClean="0">
              <a:latin typeface="华文中宋" pitchFamily="2" charset="-122"/>
              <a:ea typeface="华文中宋" pitchFamily="2" charset="-122"/>
            </a:endParaRPr>
          </a:p>
        </p:txBody>
      </p:sp>
      <p:sp>
        <p:nvSpPr>
          <p:cNvPr id="21509" name="灯片编号占位符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914B4F8-5CBC-45C0-B609-5721C97B8437}" type="slidenum">
              <a:rPr lang="en-US" altLang="zh-CN" smtClean="0"/>
              <a:pPr/>
              <a:t>16</a:t>
            </a:fld>
            <a:endParaRPr lang="en-US" altLang="zh-CN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z="4800" dirty="0" smtClean="0">
                <a:solidFill>
                  <a:schemeClr val="tx1"/>
                </a:solidFill>
                <a:latin typeface="华文新魏" pitchFamily="2" charset="-122"/>
                <a:ea typeface="华文新魏" pitchFamily="2" charset="-122"/>
              </a:rPr>
              <a:t>信息检索的基本内容</a:t>
            </a:r>
          </a:p>
        </p:txBody>
      </p:sp>
      <p:sp>
        <p:nvSpPr>
          <p:cNvPr id="105475" name="Rectangle 3"/>
          <p:cNvSpPr>
            <a:spLocks noGrp="1" noChangeArrowheads="1"/>
          </p:cNvSpPr>
          <p:nvPr>
            <p:ph idx="1"/>
          </p:nvPr>
        </p:nvSpPr>
        <p:spPr>
          <a:xfrm>
            <a:off x="563256" y="1805952"/>
            <a:ext cx="8001000" cy="4267200"/>
          </a:xfrm>
        </p:spPr>
        <p:txBody>
          <a:bodyPr/>
          <a:lstStyle/>
          <a:p>
            <a:pPr eaLnBrk="1" hangingPunct="1"/>
            <a:r>
              <a:rPr lang="zh-CN" altLang="en-US" sz="2800" dirty="0" smtClean="0">
                <a:solidFill>
                  <a:srgbClr val="C00000"/>
                </a:solidFill>
                <a:latin typeface="华文中宋" pitchFamily="2" charset="-122"/>
                <a:ea typeface="华文中宋" pitchFamily="2" charset="-122"/>
              </a:rPr>
              <a:t>索引构建</a:t>
            </a:r>
            <a:endParaRPr lang="en-US" altLang="zh-CN" sz="2800" dirty="0" smtClean="0">
              <a:solidFill>
                <a:srgbClr val="C00000"/>
              </a:solidFill>
              <a:latin typeface="华文中宋" pitchFamily="2" charset="-122"/>
              <a:ea typeface="华文中宋" pitchFamily="2" charset="-122"/>
            </a:endParaRPr>
          </a:p>
          <a:p>
            <a:pPr lvl="1"/>
            <a:r>
              <a:rPr lang="zh-CN" altLang="en-US" sz="2400" b="1" dirty="0" smtClean="0">
                <a:latin typeface="华文中宋" pitchFamily="2" charset="-122"/>
                <a:ea typeface="华文中宋" pitchFamily="2" charset="-122"/>
              </a:rPr>
              <a:t>功能：</a:t>
            </a:r>
            <a:r>
              <a:rPr lang="zh-CN" altLang="en-US" sz="2400" dirty="0" smtClean="0">
                <a:latin typeface="华文中宋" pitchFamily="2" charset="-122"/>
                <a:ea typeface="华文中宋" pitchFamily="2" charset="-122"/>
              </a:rPr>
              <a:t>创建索引数据结构，用于支持快速搜索</a:t>
            </a:r>
            <a:endParaRPr lang="en-US" altLang="zh-CN" sz="2400" dirty="0" smtClean="0">
              <a:latin typeface="华文中宋" pitchFamily="2" charset="-122"/>
              <a:ea typeface="华文中宋" pitchFamily="2" charset="-122"/>
            </a:endParaRPr>
          </a:p>
          <a:p>
            <a:pPr lvl="1"/>
            <a:r>
              <a:rPr lang="zh-CN" altLang="en-US" sz="2400" b="1" dirty="0" smtClean="0">
                <a:latin typeface="华文中宋" pitchFamily="2" charset="-122"/>
                <a:ea typeface="华文中宋" pitchFamily="2" charset="-122"/>
              </a:rPr>
              <a:t>主要内容：</a:t>
            </a:r>
            <a:r>
              <a:rPr lang="zh-CN" altLang="en-US" sz="2400" dirty="0" smtClean="0">
                <a:latin typeface="华文中宋" pitchFamily="2" charset="-122"/>
                <a:ea typeface="华文中宋" pitchFamily="2" charset="-122"/>
              </a:rPr>
              <a:t>倒排索引、词典索引、基于块排序的索引构建、单遍内存式扫描构建、分布式</a:t>
            </a:r>
            <a:r>
              <a:rPr lang="en-US" sz="2400" dirty="0" smtClean="0">
                <a:latin typeface="华文中宋" pitchFamily="2" charset="-122"/>
                <a:ea typeface="华文中宋" pitchFamily="2" charset="-122"/>
              </a:rPr>
              <a:t>(</a:t>
            </a:r>
            <a:r>
              <a:rPr lang="en-US" sz="2400" dirty="0" err="1" smtClean="0">
                <a:latin typeface="华文中宋" pitchFamily="2" charset="-122"/>
                <a:ea typeface="华文中宋" pitchFamily="2" charset="-122"/>
              </a:rPr>
              <a:t>MapReduce</a:t>
            </a:r>
            <a:r>
              <a:rPr lang="en-US" sz="2400" dirty="0" smtClean="0">
                <a:latin typeface="华文中宋" pitchFamily="2" charset="-122"/>
                <a:ea typeface="华文中宋" pitchFamily="2" charset="-122"/>
              </a:rPr>
              <a:t>)</a:t>
            </a:r>
            <a:r>
              <a:rPr lang="zh-CN" altLang="en-US" sz="2400" dirty="0" smtClean="0">
                <a:latin typeface="华文中宋" pitchFamily="2" charset="-122"/>
                <a:ea typeface="华文中宋" pitchFamily="2" charset="-122"/>
              </a:rPr>
              <a:t>及动态索引构建</a:t>
            </a:r>
            <a:endParaRPr lang="en-US" altLang="zh-CN" sz="2400" dirty="0" smtClean="0">
              <a:latin typeface="华文中宋" pitchFamily="2" charset="-122"/>
              <a:ea typeface="华文中宋" pitchFamily="2" charset="-122"/>
            </a:endParaRPr>
          </a:p>
          <a:p>
            <a:pPr eaLnBrk="1" hangingPunct="1">
              <a:spcBef>
                <a:spcPts val="1200"/>
              </a:spcBef>
            </a:pPr>
            <a:r>
              <a:rPr lang="zh-CN" altLang="en-US" sz="2800" dirty="0" smtClean="0">
                <a:solidFill>
                  <a:srgbClr val="C00000"/>
                </a:solidFill>
                <a:latin typeface="华文中宋" pitchFamily="2" charset="-122"/>
                <a:ea typeface="华文中宋" pitchFamily="2" charset="-122"/>
              </a:rPr>
              <a:t>索引压缩</a:t>
            </a:r>
            <a:endParaRPr lang="en-US" altLang="zh-CN" sz="2800" dirty="0" smtClean="0">
              <a:solidFill>
                <a:srgbClr val="C00000"/>
              </a:solidFill>
              <a:latin typeface="华文中宋" pitchFamily="2" charset="-122"/>
              <a:ea typeface="华文中宋" pitchFamily="2" charset="-122"/>
            </a:endParaRPr>
          </a:p>
          <a:p>
            <a:pPr lvl="1"/>
            <a:r>
              <a:rPr lang="zh-CN" altLang="en-US" sz="2400" b="1" dirty="0" smtClean="0">
                <a:latin typeface="华文中宋" pitchFamily="2" charset="-122"/>
                <a:ea typeface="华文中宋" pitchFamily="2" charset="-122"/>
              </a:rPr>
              <a:t>功能：</a:t>
            </a:r>
            <a:r>
              <a:rPr lang="zh-CN" altLang="en-US" sz="2400" dirty="0" smtClean="0">
                <a:latin typeface="华文中宋" pitchFamily="2" charset="-122"/>
                <a:ea typeface="华文中宋" pitchFamily="2" charset="-122"/>
              </a:rPr>
              <a:t>对索引数据结构进行压缩表示，用于节省磁盘空间，提高检索系统效率</a:t>
            </a:r>
            <a:endParaRPr lang="en-US" altLang="zh-CN" sz="2400" dirty="0" smtClean="0">
              <a:latin typeface="华文中宋" pitchFamily="2" charset="-122"/>
              <a:ea typeface="华文中宋" pitchFamily="2" charset="-122"/>
            </a:endParaRPr>
          </a:p>
          <a:p>
            <a:pPr lvl="1"/>
            <a:r>
              <a:rPr lang="zh-CN" altLang="en-US" sz="2400" b="1" dirty="0" smtClean="0">
                <a:latin typeface="华文中宋" pitchFamily="2" charset="-122"/>
                <a:ea typeface="华文中宋" pitchFamily="2" charset="-122"/>
              </a:rPr>
              <a:t>主要内容：</a:t>
            </a:r>
            <a:r>
              <a:rPr lang="zh-CN" altLang="en-US" sz="2400" dirty="0" smtClean="0">
                <a:latin typeface="华文中宋" pitchFamily="2" charset="-122"/>
                <a:ea typeface="华文中宋" pitchFamily="2" charset="-122"/>
              </a:rPr>
              <a:t>词项的统计特性</a:t>
            </a:r>
            <a:r>
              <a:rPr lang="en-US" sz="2400" dirty="0" smtClean="0">
                <a:latin typeface="华文中宋" pitchFamily="2" charset="-122"/>
                <a:ea typeface="华文中宋" pitchFamily="2" charset="-122"/>
              </a:rPr>
              <a:t>(Heaps</a:t>
            </a:r>
            <a:r>
              <a:rPr lang="zh-CN" altLang="en-US" sz="2400" dirty="0" smtClean="0">
                <a:latin typeface="华文中宋" pitchFamily="2" charset="-122"/>
                <a:ea typeface="华文中宋" pitchFamily="2" charset="-122"/>
              </a:rPr>
              <a:t>定律、</a:t>
            </a:r>
            <a:r>
              <a:rPr lang="en-US" sz="2400" dirty="0" err="1" smtClean="0">
                <a:latin typeface="华文中宋" pitchFamily="2" charset="-122"/>
                <a:ea typeface="华文中宋" pitchFamily="2" charset="-122"/>
              </a:rPr>
              <a:t>Zipf</a:t>
            </a:r>
            <a:r>
              <a:rPr lang="zh-CN" altLang="en-US" sz="2400" dirty="0" smtClean="0">
                <a:latin typeface="华文中宋" pitchFamily="2" charset="-122"/>
                <a:ea typeface="华文中宋" pitchFamily="2" charset="-122"/>
              </a:rPr>
              <a:t>定律</a:t>
            </a:r>
            <a:r>
              <a:rPr lang="en-US" sz="2400" dirty="0" smtClean="0">
                <a:latin typeface="华文中宋" pitchFamily="2" charset="-122"/>
                <a:ea typeface="华文中宋" pitchFamily="2" charset="-122"/>
              </a:rPr>
              <a:t>)</a:t>
            </a:r>
            <a:r>
              <a:rPr lang="zh-CN" altLang="en-US" sz="2400" dirty="0" smtClean="0">
                <a:latin typeface="华文中宋" pitchFamily="2" charset="-122"/>
                <a:ea typeface="华文中宋" pitchFamily="2" charset="-122"/>
              </a:rPr>
              <a:t>、词典的压缩、倒排记录表的压缩</a:t>
            </a:r>
            <a:endParaRPr lang="en-US" altLang="zh-CN" sz="2400" dirty="0" smtClean="0">
              <a:latin typeface="华文中宋" pitchFamily="2" charset="-122"/>
              <a:ea typeface="华文中宋" pitchFamily="2" charset="-122"/>
            </a:endParaRPr>
          </a:p>
          <a:p>
            <a:pPr lvl="1"/>
            <a:endParaRPr lang="en-US" altLang="zh-CN" dirty="0" smtClean="0"/>
          </a:p>
          <a:p>
            <a:pPr eaLnBrk="1" hangingPunct="1"/>
            <a:endParaRPr lang="zh-CN" altLang="en-US" dirty="0" smtClean="0"/>
          </a:p>
        </p:txBody>
      </p:sp>
      <p:sp>
        <p:nvSpPr>
          <p:cNvPr id="21509" name="灯片编号占位符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914B4F8-5CBC-45C0-B609-5721C97B8437}" type="slidenum">
              <a:rPr lang="en-US" altLang="zh-CN" smtClean="0"/>
              <a:pPr/>
              <a:t>17</a:t>
            </a:fld>
            <a:endParaRPr lang="en-US" altLang="zh-CN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z="4800" dirty="0" smtClean="0">
                <a:solidFill>
                  <a:schemeClr val="tx1"/>
                </a:solidFill>
                <a:latin typeface="华文新魏" pitchFamily="2" charset="-122"/>
                <a:ea typeface="华文新魏" pitchFamily="2" charset="-122"/>
              </a:rPr>
              <a:t>信息检索的基本内容</a:t>
            </a:r>
          </a:p>
        </p:txBody>
      </p:sp>
      <p:sp>
        <p:nvSpPr>
          <p:cNvPr id="105475" name="Rectangle 3"/>
          <p:cNvSpPr>
            <a:spLocks noGrp="1" noChangeArrowheads="1"/>
          </p:cNvSpPr>
          <p:nvPr>
            <p:ph idx="1"/>
          </p:nvPr>
        </p:nvSpPr>
        <p:spPr>
          <a:xfrm>
            <a:off x="566738" y="1813560"/>
            <a:ext cx="8001000" cy="4267200"/>
          </a:xfrm>
        </p:spPr>
        <p:txBody>
          <a:bodyPr/>
          <a:lstStyle/>
          <a:p>
            <a:pPr eaLnBrk="1" hangingPunct="1"/>
            <a:r>
              <a:rPr lang="zh-CN" altLang="en-US" sz="2800" dirty="0" smtClean="0">
                <a:solidFill>
                  <a:srgbClr val="C00000"/>
                </a:solidFill>
                <a:latin typeface="华文中宋" pitchFamily="2" charset="-122"/>
                <a:ea typeface="华文中宋" pitchFamily="2" charset="-122"/>
              </a:rPr>
              <a:t>检索模型与排序算法</a:t>
            </a:r>
            <a:endParaRPr lang="en-US" altLang="zh-CN" sz="2800" dirty="0" smtClean="0">
              <a:solidFill>
                <a:srgbClr val="C00000"/>
              </a:solidFill>
              <a:latin typeface="华文中宋" pitchFamily="2" charset="-122"/>
              <a:ea typeface="华文中宋" pitchFamily="2" charset="-122"/>
            </a:endParaRPr>
          </a:p>
          <a:p>
            <a:pPr lvl="1">
              <a:lnSpc>
                <a:spcPts val="4000"/>
              </a:lnSpc>
              <a:spcAft>
                <a:spcPts val="600"/>
              </a:spcAft>
            </a:pPr>
            <a:r>
              <a:rPr lang="zh-CN" altLang="en-US" sz="2400" b="1" dirty="0" smtClean="0">
                <a:latin typeface="华文中宋" pitchFamily="2" charset="-122"/>
                <a:ea typeface="华文中宋" pitchFamily="2" charset="-122"/>
              </a:rPr>
              <a:t>功能：</a:t>
            </a:r>
            <a:r>
              <a:rPr lang="zh-CN" altLang="en-US" sz="2400" dirty="0" smtClean="0">
                <a:latin typeface="华文中宋" pitchFamily="2" charset="-122"/>
                <a:ea typeface="华文中宋" pitchFamily="2" charset="-122"/>
              </a:rPr>
              <a:t>用于判断查询和文档之间的关联性</a:t>
            </a:r>
            <a:endParaRPr lang="en-US" altLang="zh-CN" dirty="0" smtClean="0">
              <a:latin typeface="华文中宋" pitchFamily="2" charset="-122"/>
              <a:ea typeface="华文中宋" pitchFamily="2" charset="-122"/>
            </a:endParaRPr>
          </a:p>
          <a:p>
            <a:pPr lvl="1">
              <a:lnSpc>
                <a:spcPts val="4000"/>
              </a:lnSpc>
              <a:spcAft>
                <a:spcPts val="600"/>
              </a:spcAft>
            </a:pPr>
            <a:r>
              <a:rPr lang="zh-CN" altLang="en-US" sz="2400" b="1" dirty="0" smtClean="0">
                <a:latin typeface="华文中宋" pitchFamily="2" charset="-122"/>
                <a:ea typeface="华文中宋" pitchFamily="2" charset="-122"/>
              </a:rPr>
              <a:t>主要内容：</a:t>
            </a:r>
            <a:r>
              <a:rPr lang="zh-CN" altLang="en-US" sz="2400" dirty="0" smtClean="0">
                <a:latin typeface="华文中宋" pitchFamily="2" charset="-122"/>
                <a:ea typeface="华文中宋" pitchFamily="2" charset="-122"/>
              </a:rPr>
              <a:t>布尔检索模型、向量空间模型、概率检索模型、</a:t>
            </a:r>
            <a:r>
              <a:rPr lang="en-US" altLang="en-US" sz="2400" dirty="0" smtClean="0">
                <a:latin typeface="华文中宋" pitchFamily="2" charset="-122"/>
                <a:ea typeface="华文中宋" pitchFamily="2" charset="-122"/>
              </a:rPr>
              <a:t>TF-IDF</a:t>
            </a:r>
            <a:r>
              <a:rPr lang="zh-CN" altLang="en-US" sz="2400" dirty="0" smtClean="0">
                <a:latin typeface="华文中宋" pitchFamily="2" charset="-122"/>
                <a:ea typeface="华文中宋" pitchFamily="2" charset="-122"/>
              </a:rPr>
              <a:t>词项权重计算机制以及基于</a:t>
            </a:r>
            <a:r>
              <a:rPr lang="en-US" altLang="en-US" sz="2400" dirty="0" smtClean="0">
                <a:latin typeface="华文中宋" pitchFamily="2" charset="-122"/>
                <a:ea typeface="华文中宋" pitchFamily="2" charset="-122"/>
              </a:rPr>
              <a:t>TF-IDF </a:t>
            </a:r>
            <a:r>
              <a:rPr lang="zh-CN" altLang="en-US" sz="2400" dirty="0" smtClean="0">
                <a:latin typeface="华文中宋" pitchFamily="2" charset="-122"/>
                <a:ea typeface="华文中宋" pitchFamily="2" charset="-122"/>
              </a:rPr>
              <a:t>的文档排序算法、概率排序原理、</a:t>
            </a:r>
            <a:r>
              <a:rPr lang="en-US" altLang="en-US" sz="2400" dirty="0" err="1" smtClean="0">
                <a:latin typeface="华文中宋" pitchFamily="2" charset="-122"/>
                <a:ea typeface="华文中宋" pitchFamily="2" charset="-122"/>
              </a:rPr>
              <a:t>PageRank</a:t>
            </a:r>
            <a:r>
              <a:rPr lang="zh-CN" altLang="en-US" sz="2400" dirty="0" smtClean="0">
                <a:latin typeface="华文中宋" pitchFamily="2" charset="-122"/>
                <a:ea typeface="华文中宋" pitchFamily="2" charset="-122"/>
              </a:rPr>
              <a:t>算法、</a:t>
            </a:r>
            <a:r>
              <a:rPr lang="en-US" altLang="en-US" sz="2400" dirty="0" smtClean="0">
                <a:latin typeface="华文中宋" pitchFamily="2" charset="-122"/>
                <a:ea typeface="华文中宋" pitchFamily="2" charset="-122"/>
              </a:rPr>
              <a:t>HITS</a:t>
            </a:r>
            <a:r>
              <a:rPr lang="zh-CN" altLang="en-US" sz="2400" dirty="0" smtClean="0">
                <a:latin typeface="华文中宋" pitchFamily="2" charset="-122"/>
                <a:ea typeface="华文中宋" pitchFamily="2" charset="-122"/>
              </a:rPr>
              <a:t>算法、基于向量空间模型的</a:t>
            </a:r>
            <a:r>
              <a:rPr lang="en-US" altLang="en-US" sz="2400" dirty="0" smtClean="0">
                <a:latin typeface="华文中宋" pitchFamily="2" charset="-122"/>
                <a:ea typeface="华文中宋" pitchFamily="2" charset="-122"/>
              </a:rPr>
              <a:t>XML</a:t>
            </a:r>
            <a:r>
              <a:rPr lang="zh-CN" altLang="en-US" sz="2400" dirty="0" smtClean="0">
                <a:latin typeface="华文中宋" pitchFamily="2" charset="-122"/>
                <a:ea typeface="华文中宋" pitchFamily="2" charset="-122"/>
              </a:rPr>
              <a:t>文档排序算法</a:t>
            </a:r>
            <a:endParaRPr lang="zh-CN" altLang="en-US" dirty="0" smtClean="0">
              <a:latin typeface="华文中宋" pitchFamily="2" charset="-122"/>
              <a:ea typeface="华文中宋" pitchFamily="2" charset="-122"/>
            </a:endParaRPr>
          </a:p>
        </p:txBody>
      </p:sp>
      <p:sp>
        <p:nvSpPr>
          <p:cNvPr id="21509" name="灯片编号占位符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914B4F8-5CBC-45C0-B609-5721C97B8437}" type="slidenum">
              <a:rPr lang="en-US" altLang="zh-CN" smtClean="0"/>
              <a:pPr/>
              <a:t>18</a:t>
            </a:fld>
            <a:endParaRPr lang="en-US" altLang="zh-CN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z="4800" dirty="0" smtClean="0">
                <a:solidFill>
                  <a:schemeClr val="tx1"/>
                </a:solidFill>
                <a:latin typeface="华文新魏" pitchFamily="2" charset="-122"/>
                <a:ea typeface="华文新魏" pitchFamily="2" charset="-122"/>
              </a:rPr>
              <a:t>信息检索的基本内容</a:t>
            </a:r>
          </a:p>
        </p:txBody>
      </p:sp>
      <p:sp>
        <p:nvSpPr>
          <p:cNvPr id="105475" name="Rectangle 3"/>
          <p:cNvSpPr>
            <a:spLocks noGrp="1" noChangeArrowheads="1"/>
          </p:cNvSpPr>
          <p:nvPr>
            <p:ph idx="1"/>
          </p:nvPr>
        </p:nvSpPr>
        <p:spPr>
          <a:xfrm>
            <a:off x="571472" y="1785926"/>
            <a:ext cx="8001000" cy="4267200"/>
          </a:xfrm>
        </p:spPr>
        <p:txBody>
          <a:bodyPr/>
          <a:lstStyle/>
          <a:p>
            <a:pPr eaLnBrk="1" hangingPunct="1"/>
            <a:r>
              <a:rPr lang="zh-CN" altLang="en-US" sz="2800" dirty="0" smtClean="0">
                <a:solidFill>
                  <a:srgbClr val="C00000"/>
                </a:solidFill>
                <a:latin typeface="华文中宋" pitchFamily="2" charset="-122"/>
                <a:ea typeface="华文中宋" pitchFamily="2" charset="-122"/>
              </a:rPr>
              <a:t>用户交互</a:t>
            </a:r>
            <a:endParaRPr lang="en-US" altLang="zh-CN" sz="2800" dirty="0" smtClean="0">
              <a:solidFill>
                <a:srgbClr val="C00000"/>
              </a:solidFill>
              <a:latin typeface="华文中宋" pitchFamily="2" charset="-122"/>
              <a:ea typeface="华文中宋" pitchFamily="2" charset="-122"/>
            </a:endParaRPr>
          </a:p>
          <a:p>
            <a:pPr lvl="1"/>
            <a:r>
              <a:rPr lang="zh-CN" altLang="en-US" sz="2400" b="1" dirty="0" smtClean="0">
                <a:latin typeface="华文中宋" pitchFamily="2" charset="-122"/>
                <a:ea typeface="华文中宋" pitchFamily="2" charset="-122"/>
              </a:rPr>
              <a:t>功能：</a:t>
            </a:r>
            <a:r>
              <a:rPr lang="zh-CN" altLang="en-US" sz="2400" dirty="0" smtClean="0">
                <a:latin typeface="华文中宋" pitchFamily="2" charset="-122"/>
                <a:ea typeface="华文中宋" pitchFamily="2" charset="-122"/>
              </a:rPr>
              <a:t>支持用户创建和精化查询，支持检索结果的展示</a:t>
            </a:r>
            <a:endParaRPr lang="en-US" altLang="zh-CN" sz="2400" dirty="0" smtClean="0">
              <a:latin typeface="华文中宋" pitchFamily="2" charset="-122"/>
              <a:ea typeface="华文中宋" pitchFamily="2" charset="-122"/>
            </a:endParaRPr>
          </a:p>
          <a:p>
            <a:pPr lvl="1"/>
            <a:r>
              <a:rPr lang="zh-CN" altLang="en-US" sz="2400" b="1" dirty="0" smtClean="0">
                <a:latin typeface="华文中宋" pitchFamily="2" charset="-122"/>
                <a:ea typeface="华文中宋" pitchFamily="2" charset="-122"/>
              </a:rPr>
              <a:t>主要内容：</a:t>
            </a:r>
            <a:r>
              <a:rPr lang="zh-CN" altLang="en-US" sz="2400" dirty="0" smtClean="0">
                <a:latin typeface="华文中宋" pitchFamily="2" charset="-122"/>
                <a:ea typeface="华文中宋" pitchFamily="2" charset="-122"/>
              </a:rPr>
              <a:t>查询输入、查询变换、相关反馈和伪相关反馈、查询扩展及重构、检索结果展示等</a:t>
            </a:r>
            <a:endParaRPr lang="en-US" altLang="zh-CN" sz="2400" dirty="0" smtClean="0">
              <a:latin typeface="华文中宋" pitchFamily="2" charset="-122"/>
              <a:ea typeface="华文中宋" pitchFamily="2" charset="-122"/>
            </a:endParaRPr>
          </a:p>
          <a:p>
            <a:pPr eaLnBrk="1" hangingPunct="1">
              <a:spcBef>
                <a:spcPts val="1800"/>
              </a:spcBef>
            </a:pPr>
            <a:r>
              <a:rPr lang="zh-CN" altLang="en-US" sz="2800" dirty="0" smtClean="0">
                <a:solidFill>
                  <a:srgbClr val="C00000"/>
                </a:solidFill>
                <a:latin typeface="华文中宋" pitchFamily="2" charset="-122"/>
                <a:ea typeface="华文中宋" pitchFamily="2" charset="-122"/>
              </a:rPr>
              <a:t>检索评价</a:t>
            </a:r>
            <a:endParaRPr lang="en-US" altLang="zh-CN" sz="2800" dirty="0" smtClean="0">
              <a:solidFill>
                <a:srgbClr val="C00000"/>
              </a:solidFill>
              <a:latin typeface="华文中宋" pitchFamily="2" charset="-122"/>
              <a:ea typeface="华文中宋" pitchFamily="2" charset="-122"/>
            </a:endParaRPr>
          </a:p>
          <a:p>
            <a:pPr lvl="1"/>
            <a:r>
              <a:rPr lang="zh-CN" altLang="en-US" sz="2400" b="1" dirty="0" smtClean="0">
                <a:latin typeface="华文中宋" pitchFamily="2" charset="-122"/>
                <a:ea typeface="华文中宋" pitchFamily="2" charset="-122"/>
              </a:rPr>
              <a:t>功能：</a:t>
            </a:r>
            <a:r>
              <a:rPr lang="zh-CN" altLang="en-US" sz="2400" dirty="0" smtClean="0">
                <a:latin typeface="华文中宋" pitchFamily="2" charset="-122"/>
                <a:ea typeface="华文中宋" pitchFamily="2" charset="-122"/>
              </a:rPr>
              <a:t>对检索系统的效果和效率进行评价</a:t>
            </a:r>
            <a:endParaRPr lang="en-US" altLang="zh-CN" sz="2400" dirty="0" smtClean="0">
              <a:latin typeface="华文中宋" pitchFamily="2" charset="-122"/>
              <a:ea typeface="华文中宋" pitchFamily="2" charset="-122"/>
            </a:endParaRPr>
          </a:p>
          <a:p>
            <a:pPr lvl="1"/>
            <a:r>
              <a:rPr lang="zh-CN" altLang="en-US" sz="2400" b="1" dirty="0" smtClean="0">
                <a:latin typeface="华文中宋" pitchFamily="2" charset="-122"/>
                <a:ea typeface="华文中宋" pitchFamily="2" charset="-122"/>
              </a:rPr>
              <a:t>主要内容：</a:t>
            </a:r>
            <a:r>
              <a:rPr lang="zh-CN" altLang="en-US" sz="2400" dirty="0" smtClean="0">
                <a:latin typeface="华文中宋" pitchFamily="2" charset="-122"/>
                <a:ea typeface="华文中宋" pitchFamily="2" charset="-122"/>
              </a:rPr>
              <a:t>正确率、召回率、</a:t>
            </a:r>
            <a:r>
              <a:rPr lang="zh-CN" altLang="en-US" sz="2000" dirty="0" smtClean="0">
                <a:latin typeface="华文中宋" pitchFamily="2" charset="-122"/>
                <a:ea typeface="华文中宋" pitchFamily="2" charset="-122"/>
              </a:rPr>
              <a:t>正确率</a:t>
            </a:r>
            <a:r>
              <a:rPr lang="en-US" altLang="zh-CN" sz="2000" dirty="0" smtClean="0">
                <a:latin typeface="华文中宋" pitchFamily="2" charset="-122"/>
                <a:ea typeface="华文中宋" pitchFamily="2" charset="-122"/>
              </a:rPr>
              <a:t>-</a:t>
            </a:r>
            <a:r>
              <a:rPr lang="zh-CN" altLang="en-US" sz="2000" dirty="0" smtClean="0">
                <a:latin typeface="华文中宋" pitchFamily="2" charset="-122"/>
                <a:ea typeface="华文中宋" pitchFamily="2" charset="-122"/>
              </a:rPr>
              <a:t>召回率曲线、标准测试集及评测会议、</a:t>
            </a:r>
            <a:r>
              <a:rPr lang="zh-CN" altLang="en-US" sz="2400" dirty="0" smtClean="0">
                <a:latin typeface="华文中宋" pitchFamily="2" charset="-122"/>
                <a:ea typeface="华文中宋" pitchFamily="2" charset="-122"/>
              </a:rPr>
              <a:t>用户体验及结果摘要等</a:t>
            </a:r>
          </a:p>
          <a:p>
            <a:pPr lvl="1"/>
            <a:endParaRPr lang="zh-CN" altLang="en-US" dirty="0" smtClean="0">
              <a:latin typeface="华文中宋" pitchFamily="2" charset="-122"/>
              <a:ea typeface="华文中宋" pitchFamily="2" charset="-122"/>
            </a:endParaRPr>
          </a:p>
        </p:txBody>
      </p:sp>
      <p:sp>
        <p:nvSpPr>
          <p:cNvPr id="21509" name="灯片编号占位符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914B4F8-5CBC-45C0-B609-5721C97B8437}" type="slidenum">
              <a:rPr lang="en-US" altLang="zh-CN" smtClean="0"/>
              <a:pPr/>
              <a:t>19</a:t>
            </a:fld>
            <a:endParaRPr lang="en-US" altLang="zh-CN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z="4800" dirty="0" smtClean="0">
                <a:solidFill>
                  <a:schemeClr val="tx1"/>
                </a:solidFill>
                <a:latin typeface="华文新魏" pitchFamily="2" charset="-122"/>
                <a:ea typeface="华文新魏" pitchFamily="2" charset="-122"/>
              </a:rPr>
              <a:t>信息检索概念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idx="1"/>
          </p:nvPr>
        </p:nvSpPr>
        <p:spPr>
          <a:xfrm>
            <a:off x="500034" y="1785926"/>
            <a:ext cx="8001000" cy="4267200"/>
          </a:xfrm>
        </p:spPr>
        <p:txBody>
          <a:bodyPr/>
          <a:lstStyle/>
          <a:p>
            <a:pPr>
              <a:lnSpc>
                <a:spcPts val="3500"/>
              </a:lnSpc>
            </a:pPr>
            <a:r>
              <a:rPr lang="zh-CN" altLang="en-US" sz="2400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从</a:t>
            </a:r>
            <a:r>
              <a:rPr lang="zh-CN" altLang="en-US" sz="2400" dirty="0" smtClean="0">
                <a:latin typeface="华文中宋" pitchFamily="2" charset="-122"/>
                <a:ea typeface="华文中宋" pitchFamily="2" charset="-122"/>
              </a:rPr>
              <a:t>大规模</a:t>
            </a:r>
            <a:r>
              <a:rPr lang="zh-CN" altLang="en-US" sz="2400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的具有</a:t>
            </a:r>
            <a:r>
              <a:rPr lang="zh-CN" altLang="en-US" sz="2400" dirty="0" smtClean="0">
                <a:latin typeface="华文中宋" pitchFamily="2" charset="-122"/>
                <a:ea typeface="华文中宋" pitchFamily="2" charset="-122"/>
              </a:rPr>
              <a:t>非结构化</a:t>
            </a:r>
            <a:r>
              <a:rPr lang="zh-CN" altLang="en-US" sz="2400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特性</a:t>
            </a:r>
            <a:r>
              <a:rPr lang="en-US" altLang="zh-CN" sz="2400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(</a:t>
            </a:r>
            <a:r>
              <a:rPr lang="zh-CN" altLang="en-US" sz="2400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通常是</a:t>
            </a:r>
            <a:r>
              <a:rPr lang="zh-CN" altLang="en-US" sz="2400" dirty="0" smtClean="0">
                <a:latin typeface="华文中宋" pitchFamily="2" charset="-122"/>
                <a:ea typeface="华文中宋" pitchFamily="2" charset="-122"/>
              </a:rPr>
              <a:t>文本</a:t>
            </a:r>
            <a:r>
              <a:rPr lang="en-US" altLang="zh-CN" sz="2400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)</a:t>
            </a:r>
            <a:r>
              <a:rPr lang="zh-CN" altLang="en-US" sz="2400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的资料集合</a:t>
            </a:r>
            <a:r>
              <a:rPr lang="en-US" altLang="zh-CN" sz="2400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(</a:t>
            </a:r>
            <a:r>
              <a:rPr lang="zh-CN" altLang="en-US" sz="2400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通常保存在计算机上</a:t>
            </a:r>
            <a:r>
              <a:rPr lang="en-US" altLang="zh-CN" sz="2400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)</a:t>
            </a:r>
            <a:r>
              <a:rPr lang="zh-CN" altLang="en-US" sz="2400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中找出</a:t>
            </a:r>
            <a:r>
              <a:rPr lang="zh-CN" altLang="en-US" sz="2400" dirty="0" smtClean="0">
                <a:latin typeface="华文中宋" pitchFamily="2" charset="-122"/>
                <a:ea typeface="华文中宋" pitchFamily="2" charset="-122"/>
              </a:rPr>
              <a:t>满足用户信息需求</a:t>
            </a:r>
            <a:r>
              <a:rPr lang="zh-CN" altLang="en-US" sz="2400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的资料</a:t>
            </a:r>
            <a:r>
              <a:rPr lang="en-US" altLang="zh-CN" sz="2400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(</a:t>
            </a:r>
            <a:r>
              <a:rPr lang="zh-CN" altLang="en-US" sz="2400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通常是文档</a:t>
            </a:r>
            <a:r>
              <a:rPr lang="en-US" altLang="zh-CN" sz="2400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)</a:t>
            </a:r>
            <a:r>
              <a:rPr lang="zh-CN" altLang="en-US" sz="2400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的一门学科</a:t>
            </a:r>
            <a:endParaRPr lang="en-US" altLang="zh-CN" sz="2400" dirty="0" smtClean="0">
              <a:solidFill>
                <a:schemeClr val="tx1"/>
              </a:solidFill>
              <a:latin typeface="华文中宋" pitchFamily="2" charset="-122"/>
              <a:ea typeface="华文中宋" pitchFamily="2" charset="-122"/>
            </a:endParaRPr>
          </a:p>
          <a:p>
            <a:pPr>
              <a:buNone/>
            </a:pPr>
            <a:endParaRPr lang="en-US" altLang="zh-CN" dirty="0" smtClean="0"/>
          </a:p>
          <a:p>
            <a:pPr>
              <a:buNone/>
            </a:pPr>
            <a:endParaRPr lang="en-US" altLang="zh-CN" sz="1400" b="1" kern="1200" dirty="0" smtClean="0">
              <a:solidFill>
                <a:srgbClr val="C00000"/>
              </a:solidFill>
              <a:latin typeface="Verdana" charset="0"/>
              <a:ea typeface="宋体" pitchFamily="2" charset="-122"/>
              <a:cs typeface="宋体" charset="0"/>
            </a:endParaRPr>
          </a:p>
          <a:p>
            <a:pPr>
              <a:buNone/>
            </a:pPr>
            <a:endParaRPr lang="en-US" altLang="zh-CN" dirty="0" smtClean="0"/>
          </a:p>
          <a:p>
            <a:pPr>
              <a:buNone/>
            </a:pPr>
            <a:endParaRPr lang="en-US" altLang="zh-CN" dirty="0" smtClean="0"/>
          </a:p>
          <a:p>
            <a:pPr>
              <a:buNone/>
            </a:pPr>
            <a:endParaRPr lang="en-US" altLang="zh-CN" sz="1400" kern="1200" dirty="0" smtClean="0">
              <a:solidFill>
                <a:srgbClr val="C00000"/>
              </a:solidFill>
              <a:latin typeface="Verdana" charset="0"/>
              <a:ea typeface="宋体" pitchFamily="2" charset="-122"/>
              <a:cs typeface="宋体" charset="0"/>
            </a:endParaRPr>
          </a:p>
        </p:txBody>
      </p:sp>
      <p:sp>
        <p:nvSpPr>
          <p:cNvPr id="18436" name="灯片编号占位符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B19C8A9-7AC4-4C82-89BE-DDEF7FB2000A}" type="slidenum">
              <a:rPr lang="en-US" altLang="zh-CN" smtClean="0"/>
              <a:pPr/>
              <a:t>2</a:t>
            </a:fld>
            <a:endParaRPr lang="en-US" altLang="zh-CN" smtClean="0"/>
          </a:p>
        </p:txBody>
      </p:sp>
      <p:pic>
        <p:nvPicPr>
          <p:cNvPr id="5" name="Picture 103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69157" y="2997200"/>
            <a:ext cx="13716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AutoShape 1031"/>
          <p:cNvSpPr>
            <a:spLocks noChangeArrowheads="1"/>
          </p:cNvSpPr>
          <p:nvPr/>
        </p:nvSpPr>
        <p:spPr bwMode="auto">
          <a:xfrm>
            <a:off x="1381145" y="4005263"/>
            <a:ext cx="1152525" cy="1223962"/>
          </a:xfrm>
          <a:prstGeom prst="can">
            <a:avLst>
              <a:gd name="adj" fmla="val 2655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ct val="50000"/>
              </a:spcBef>
            </a:pPr>
            <a:r>
              <a:rPr lang="zh-CN" altLang="en-US" b="1" dirty="0" smtClean="0">
                <a:solidFill>
                  <a:srgbClr val="C00000"/>
                </a:solidFill>
                <a:ea typeface="宋体" pitchFamily="2" charset="-122"/>
              </a:rPr>
              <a:t>大规模</a:t>
            </a:r>
            <a:endParaRPr lang="en-US" altLang="zh-CN" b="1" dirty="0" smtClean="0">
              <a:solidFill>
                <a:srgbClr val="C00000"/>
              </a:solidFill>
              <a:ea typeface="宋体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AU" b="1" dirty="0" smtClean="0">
                <a:solidFill>
                  <a:srgbClr val="C00000"/>
                </a:solidFill>
                <a:ea typeface="宋体" pitchFamily="2" charset="-122"/>
              </a:rPr>
              <a:t>文档</a:t>
            </a:r>
            <a:r>
              <a:rPr lang="zh-CN" altLang="en-AU" b="1" dirty="0">
                <a:solidFill>
                  <a:srgbClr val="C00000"/>
                </a:solidFill>
                <a:ea typeface="宋体" pitchFamily="2" charset="-122"/>
              </a:rPr>
              <a:t>集合</a:t>
            </a:r>
          </a:p>
        </p:txBody>
      </p:sp>
      <p:sp>
        <p:nvSpPr>
          <p:cNvPr id="7" name="Line 1032"/>
          <p:cNvSpPr>
            <a:spLocks noChangeShapeType="1"/>
          </p:cNvSpPr>
          <p:nvPr/>
        </p:nvSpPr>
        <p:spPr bwMode="auto">
          <a:xfrm flipH="1">
            <a:off x="5557857" y="3860800"/>
            <a:ext cx="1524000" cy="576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zh-CN" altLang="en-US"/>
          </a:p>
        </p:txBody>
      </p:sp>
      <p:pic>
        <p:nvPicPr>
          <p:cNvPr id="8" name="Picture 103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58082" y="5157788"/>
            <a:ext cx="98425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1035"/>
          <p:cNvSpPr>
            <a:spLocks noChangeShapeType="1"/>
          </p:cNvSpPr>
          <p:nvPr/>
        </p:nvSpPr>
        <p:spPr bwMode="auto">
          <a:xfrm>
            <a:off x="2749570" y="4652963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/>
          <a:lstStyle/>
          <a:p>
            <a:endParaRPr lang="zh-CN" altLang="en-US"/>
          </a:p>
        </p:txBody>
      </p:sp>
      <p:sp>
        <p:nvSpPr>
          <p:cNvPr id="10" name="Rectangle 1038"/>
          <p:cNvSpPr>
            <a:spLocks noChangeArrowheads="1"/>
          </p:cNvSpPr>
          <p:nvPr/>
        </p:nvSpPr>
        <p:spPr bwMode="auto">
          <a:xfrm>
            <a:off x="804882" y="4941888"/>
            <a:ext cx="7924800" cy="420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Clr>
                <a:schemeClr val="tx2"/>
              </a:buClr>
              <a:buSzPct val="75000"/>
              <a:buFont typeface="Wingdings" pitchFamily="2" charset="2"/>
              <a:buChar char="t"/>
            </a:pPr>
            <a:endParaRPr lang="en-AU" altLang="zh-CN" sz="2400">
              <a:latin typeface="Arial Narrow" pitchFamily="34" charset="0"/>
              <a:ea typeface="宋体" pitchFamily="2" charset="-122"/>
            </a:endParaRPr>
          </a:p>
        </p:txBody>
      </p:sp>
      <p:sp>
        <p:nvSpPr>
          <p:cNvPr id="11" name="Text Box 1040"/>
          <p:cNvSpPr txBox="1">
            <a:spLocks noChangeArrowheads="1"/>
          </p:cNvSpPr>
          <p:nvPr/>
        </p:nvSpPr>
        <p:spPr bwMode="auto">
          <a:xfrm>
            <a:off x="7572396" y="4143380"/>
            <a:ext cx="115252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zh-CN" altLang="en-AU" b="1" dirty="0" smtClean="0">
                <a:solidFill>
                  <a:srgbClr val="C00000"/>
                </a:solidFill>
                <a:ea typeface="宋体" pitchFamily="2" charset="-122"/>
              </a:rPr>
              <a:t>信息</a:t>
            </a:r>
            <a:r>
              <a:rPr lang="zh-CN" altLang="en-US" b="1" dirty="0" smtClean="0">
                <a:solidFill>
                  <a:srgbClr val="C00000"/>
                </a:solidFill>
                <a:ea typeface="宋体" pitchFamily="2" charset="-122"/>
              </a:rPr>
              <a:t>需求</a:t>
            </a:r>
            <a:endParaRPr lang="zh-CN" altLang="en-AU" b="1" dirty="0">
              <a:solidFill>
                <a:srgbClr val="C00000"/>
              </a:solidFill>
              <a:ea typeface="宋体" pitchFamily="2" charset="-122"/>
            </a:endParaRPr>
          </a:p>
        </p:txBody>
      </p:sp>
      <p:sp>
        <p:nvSpPr>
          <p:cNvPr id="12" name="Text Box 1041"/>
          <p:cNvSpPr txBox="1">
            <a:spLocks noChangeArrowheads="1"/>
          </p:cNvSpPr>
          <p:nvPr/>
        </p:nvSpPr>
        <p:spPr bwMode="auto">
          <a:xfrm>
            <a:off x="5916632" y="3706813"/>
            <a:ext cx="54374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b="1" dirty="0" smtClean="0">
                <a:solidFill>
                  <a:srgbClr val="C00000"/>
                </a:solidFill>
                <a:ea typeface="宋体" pitchFamily="2" charset="-122"/>
              </a:rPr>
              <a:t>查</a:t>
            </a:r>
            <a:r>
              <a:rPr lang="zh-CN" altLang="en-AU" b="1" dirty="0" smtClean="0">
                <a:solidFill>
                  <a:srgbClr val="C00000"/>
                </a:solidFill>
                <a:ea typeface="宋体" pitchFamily="2" charset="-122"/>
              </a:rPr>
              <a:t>询</a:t>
            </a:r>
            <a:endParaRPr lang="zh-CN" altLang="en-AU" b="1" dirty="0" smtClean="0">
              <a:solidFill>
                <a:srgbClr val="C00000"/>
              </a:solidFill>
              <a:ea typeface="宋体" pitchFamily="2" charset="-122"/>
            </a:endParaRPr>
          </a:p>
        </p:txBody>
      </p:sp>
      <p:sp>
        <p:nvSpPr>
          <p:cNvPr id="13" name="Text Box 1044"/>
          <p:cNvSpPr txBox="1">
            <a:spLocks noChangeArrowheads="1"/>
          </p:cNvSpPr>
          <p:nvPr/>
        </p:nvSpPr>
        <p:spPr bwMode="auto">
          <a:xfrm>
            <a:off x="5989657" y="4427538"/>
            <a:ext cx="126188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b="1" dirty="0" smtClean="0">
                <a:solidFill>
                  <a:srgbClr val="C00000"/>
                </a:solidFill>
                <a:ea typeface="宋体" pitchFamily="2" charset="-122"/>
              </a:rPr>
              <a:t>相关文档</a:t>
            </a:r>
            <a:r>
              <a:rPr lang="zh-CN" altLang="en-AU" b="1" dirty="0" smtClean="0">
                <a:solidFill>
                  <a:srgbClr val="C00000"/>
                </a:solidFill>
                <a:ea typeface="宋体" pitchFamily="2" charset="-122"/>
              </a:rPr>
              <a:t>列表</a:t>
            </a:r>
          </a:p>
        </p:txBody>
      </p:sp>
      <p:sp>
        <p:nvSpPr>
          <p:cNvPr id="14" name="laptop"/>
          <p:cNvSpPr>
            <a:spLocks noEditPoints="1" noChangeArrowheads="1"/>
          </p:cNvSpPr>
          <p:nvPr/>
        </p:nvSpPr>
        <p:spPr bwMode="auto">
          <a:xfrm>
            <a:off x="4044970" y="3933825"/>
            <a:ext cx="1512887" cy="1223963"/>
          </a:xfrm>
          <a:custGeom>
            <a:avLst/>
            <a:gdLst>
              <a:gd name="T0" fmla="*/ 16493128 w 21600"/>
              <a:gd name="T1" fmla="*/ 0 h 21600"/>
              <a:gd name="T2" fmla="*/ 16493128 w 21600"/>
              <a:gd name="T3" fmla="*/ 23031923 h 21600"/>
              <a:gd name="T4" fmla="*/ 89907725 w 21600"/>
              <a:gd name="T5" fmla="*/ 0 h 21600"/>
              <a:gd name="T6" fmla="*/ 89907725 w 21600"/>
              <a:gd name="T7" fmla="*/ 23031923 h 21600"/>
              <a:gd name="T8" fmla="*/ 52982142 w 21600"/>
              <a:gd name="T9" fmla="*/ 0 h 21600"/>
              <a:gd name="T10" fmla="*/ 52982142 w 21600"/>
              <a:gd name="T11" fmla="*/ 69355810 h 21600"/>
              <a:gd name="T12" fmla="*/ 0 w 21600"/>
              <a:gd name="T13" fmla="*/ 69355810 h 21600"/>
              <a:gd name="T14" fmla="*/ 105964213 w 21600"/>
              <a:gd name="T15" fmla="*/ 69355810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4445 w 21600"/>
              <a:gd name="T25" fmla="*/ 1858 h 21600"/>
              <a:gd name="T26" fmla="*/ 17311 w 21600"/>
              <a:gd name="T27" fmla="*/ 12323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 extrusionOk="0">
                <a:moveTo>
                  <a:pt x="3362" y="0"/>
                </a:moveTo>
                <a:lnTo>
                  <a:pt x="18327" y="0"/>
                </a:lnTo>
                <a:lnTo>
                  <a:pt x="18327" y="14347"/>
                </a:lnTo>
                <a:lnTo>
                  <a:pt x="3362" y="14347"/>
                </a:lnTo>
                <a:lnTo>
                  <a:pt x="3362" y="0"/>
                </a:lnTo>
                <a:close/>
              </a:path>
              <a:path w="21600" h="21600" extrusionOk="0">
                <a:moveTo>
                  <a:pt x="3340" y="15068"/>
                </a:moveTo>
                <a:lnTo>
                  <a:pt x="0" y="19877"/>
                </a:lnTo>
                <a:lnTo>
                  <a:pt x="21600" y="19877"/>
                </a:lnTo>
                <a:lnTo>
                  <a:pt x="18327" y="15068"/>
                </a:lnTo>
                <a:lnTo>
                  <a:pt x="3340" y="15068"/>
                </a:lnTo>
                <a:close/>
              </a:path>
              <a:path w="21600" h="21600" extrusionOk="0">
                <a:moveTo>
                  <a:pt x="0" y="19877"/>
                </a:moveTo>
                <a:lnTo>
                  <a:pt x="0" y="21600"/>
                </a:lnTo>
                <a:lnTo>
                  <a:pt x="21600" y="21600"/>
                </a:lnTo>
                <a:lnTo>
                  <a:pt x="21600" y="19877"/>
                </a:lnTo>
                <a:lnTo>
                  <a:pt x="0" y="19877"/>
                </a:lnTo>
                <a:close/>
              </a:path>
              <a:path w="21600" h="21600" extrusionOk="0">
                <a:moveTo>
                  <a:pt x="4186" y="1523"/>
                </a:moveTo>
                <a:lnTo>
                  <a:pt x="17547" y="1523"/>
                </a:lnTo>
                <a:lnTo>
                  <a:pt x="17547" y="12744"/>
                </a:lnTo>
                <a:lnTo>
                  <a:pt x="4186" y="12744"/>
                </a:lnTo>
                <a:lnTo>
                  <a:pt x="4186" y="1523"/>
                </a:lnTo>
                <a:close/>
              </a:path>
              <a:path w="21600" h="21600" extrusionOk="0">
                <a:moveTo>
                  <a:pt x="3318" y="15549"/>
                </a:moveTo>
                <a:lnTo>
                  <a:pt x="2917" y="16110"/>
                </a:lnTo>
                <a:lnTo>
                  <a:pt x="18727" y="16110"/>
                </a:lnTo>
                <a:lnTo>
                  <a:pt x="18327" y="15549"/>
                </a:lnTo>
                <a:lnTo>
                  <a:pt x="3318" y="15549"/>
                </a:lnTo>
                <a:close/>
              </a:path>
              <a:path w="21600" h="21600" extrusionOk="0">
                <a:moveTo>
                  <a:pt x="6213" y="18314"/>
                </a:moveTo>
                <a:lnTo>
                  <a:pt x="5946" y="18875"/>
                </a:lnTo>
                <a:lnTo>
                  <a:pt x="15766" y="18875"/>
                </a:lnTo>
                <a:lnTo>
                  <a:pt x="15499" y="18314"/>
                </a:lnTo>
                <a:lnTo>
                  <a:pt x="6213" y="18314"/>
                </a:lnTo>
                <a:close/>
              </a:path>
              <a:path w="21600" h="21600" extrusionOk="0">
                <a:moveTo>
                  <a:pt x="2828" y="16471"/>
                </a:moveTo>
                <a:lnTo>
                  <a:pt x="2405" y="17072"/>
                </a:lnTo>
                <a:lnTo>
                  <a:pt x="19284" y="17072"/>
                </a:lnTo>
                <a:lnTo>
                  <a:pt x="18839" y="16471"/>
                </a:lnTo>
                <a:lnTo>
                  <a:pt x="2828" y="16471"/>
                </a:lnTo>
                <a:close/>
              </a:path>
              <a:path w="21600" h="21600" extrusionOk="0">
                <a:moveTo>
                  <a:pt x="2316" y="17352"/>
                </a:moveTo>
                <a:lnTo>
                  <a:pt x="1871" y="17953"/>
                </a:lnTo>
                <a:lnTo>
                  <a:pt x="19863" y="17953"/>
                </a:lnTo>
                <a:lnTo>
                  <a:pt x="19395" y="17352"/>
                </a:lnTo>
                <a:lnTo>
                  <a:pt x="2316" y="17352"/>
                </a:lnTo>
                <a:close/>
              </a:path>
            </a:pathLst>
          </a:cu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50000"/>
              </a:spcBef>
            </a:pPr>
            <a:r>
              <a:rPr lang="zh-CN" altLang="en-AU" b="1" dirty="0" smtClean="0">
                <a:solidFill>
                  <a:srgbClr val="C00000"/>
                </a:solidFill>
                <a:ea typeface="宋体" pitchFamily="2" charset="-122"/>
              </a:rPr>
              <a:t>信息检索系统</a:t>
            </a:r>
          </a:p>
        </p:txBody>
      </p:sp>
      <p:sp>
        <p:nvSpPr>
          <p:cNvPr id="15" name="Text Box 1052"/>
          <p:cNvSpPr txBox="1">
            <a:spLocks noChangeArrowheads="1"/>
          </p:cNvSpPr>
          <p:nvPr/>
        </p:nvSpPr>
        <p:spPr bwMode="auto">
          <a:xfrm>
            <a:off x="2821007" y="4211638"/>
            <a:ext cx="54373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AU" b="1" dirty="0" smtClean="0">
                <a:solidFill>
                  <a:srgbClr val="C00000"/>
                </a:solidFill>
                <a:ea typeface="宋体" pitchFamily="2" charset="-122"/>
              </a:rPr>
              <a:t>查找</a:t>
            </a:r>
          </a:p>
        </p:txBody>
      </p:sp>
      <p:sp>
        <p:nvSpPr>
          <p:cNvPr id="16" name="Line 1036"/>
          <p:cNvSpPr>
            <a:spLocks noChangeShapeType="1"/>
          </p:cNvSpPr>
          <p:nvPr/>
        </p:nvSpPr>
        <p:spPr bwMode="auto">
          <a:xfrm>
            <a:off x="5508625" y="4581525"/>
            <a:ext cx="1800225" cy="7921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9" grpId="0" animBg="1"/>
      <p:bldP spid="11" grpId="0"/>
      <p:bldP spid="12" grpId="0"/>
      <p:bldP spid="13" grpId="0"/>
      <p:bldP spid="14" grpId="0" animBg="1"/>
      <p:bldP spid="15" grpId="0"/>
      <p:bldP spid="16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z="4800" dirty="0" smtClean="0">
                <a:solidFill>
                  <a:schemeClr val="tx1"/>
                </a:solidFill>
                <a:latin typeface="华文新魏" pitchFamily="2" charset="-122"/>
                <a:ea typeface="华文新魏" pitchFamily="2" charset="-122"/>
              </a:rPr>
              <a:t>课程目标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582924" y="1825954"/>
            <a:ext cx="8001000" cy="4267200"/>
          </a:xfrm>
        </p:spPr>
        <p:txBody>
          <a:bodyPr/>
          <a:lstStyle/>
          <a:p>
            <a:pPr eaLnBrk="1" hangingPunct="1">
              <a:lnSpc>
                <a:spcPts val="3800"/>
              </a:lnSpc>
              <a:spcBef>
                <a:spcPts val="600"/>
              </a:spcBef>
              <a:spcAft>
                <a:spcPts val="600"/>
              </a:spcAft>
            </a:pPr>
            <a:r>
              <a:rPr lang="zh-CN" altLang="en-US" sz="2600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通过本课程的学习，使同学们能够</a:t>
            </a:r>
            <a:r>
              <a:rPr lang="zh-CN" altLang="en-US" sz="2600" dirty="0" smtClean="0">
                <a:latin typeface="华文中宋" pitchFamily="2" charset="-122"/>
                <a:ea typeface="华文中宋" pitchFamily="2" charset="-122"/>
              </a:rPr>
              <a:t>掌握信息检索和</a:t>
            </a:r>
            <a:r>
              <a:rPr lang="en-US" altLang="en-US" sz="2600" dirty="0" smtClean="0">
                <a:latin typeface="华文中宋" pitchFamily="2" charset="-122"/>
                <a:ea typeface="华文中宋" pitchFamily="2" charset="-122"/>
              </a:rPr>
              <a:t>Web</a:t>
            </a:r>
            <a:r>
              <a:rPr lang="zh-CN" altLang="en-US" sz="2600" dirty="0" smtClean="0">
                <a:latin typeface="华文中宋" pitchFamily="2" charset="-122"/>
                <a:ea typeface="华文中宋" pitchFamily="2" charset="-122"/>
              </a:rPr>
              <a:t>搜索的基本思想和基础知识</a:t>
            </a:r>
            <a:r>
              <a:rPr lang="zh-CN" altLang="en-US" sz="2600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，包括基本的概念、原理、模型和算法，并</a:t>
            </a:r>
            <a:r>
              <a:rPr lang="zh-CN" altLang="en-US" sz="2600" dirty="0" smtClean="0">
                <a:latin typeface="华文中宋" pitchFamily="2" charset="-122"/>
                <a:ea typeface="华文中宋" pitchFamily="2" charset="-122"/>
              </a:rPr>
              <a:t>具备一定的信息检索系统和搜索引擎研发能力</a:t>
            </a:r>
            <a:endParaRPr lang="en-US" altLang="zh-CN" sz="2600" dirty="0" smtClean="0">
              <a:latin typeface="华文中宋" pitchFamily="2" charset="-122"/>
              <a:ea typeface="华文中宋" pitchFamily="2" charset="-122"/>
            </a:endParaRPr>
          </a:p>
          <a:p>
            <a:pPr>
              <a:lnSpc>
                <a:spcPts val="3800"/>
              </a:lnSpc>
              <a:spcBef>
                <a:spcPts val="1200"/>
              </a:spcBef>
            </a:pPr>
            <a:r>
              <a:rPr lang="zh-CN" altLang="en-US" sz="2600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不是教同学们怎么使用信息检索工具，而是</a:t>
            </a:r>
            <a:r>
              <a:rPr lang="zh-CN" altLang="en-US" sz="2600" dirty="0" smtClean="0">
                <a:latin typeface="华文中宋" pitchFamily="2" charset="-122"/>
                <a:ea typeface="华文中宋" pitchFamily="2" charset="-122"/>
              </a:rPr>
              <a:t>了解信息检索工具背后的基本原理和技术</a:t>
            </a:r>
            <a:r>
              <a:rPr lang="zh-CN" altLang="en-US" sz="2600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，为今后能够从事与信息检索和</a:t>
            </a:r>
            <a:r>
              <a:rPr lang="en-US" altLang="en-US" sz="2600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Web</a:t>
            </a:r>
            <a:r>
              <a:rPr lang="zh-CN" altLang="en-US" sz="2600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搜索相关的研发工作打好基础</a:t>
            </a:r>
          </a:p>
          <a:p>
            <a:pPr eaLnBrk="1" hangingPunct="1"/>
            <a:endParaRPr lang="zh-CN" altLang="en-US" dirty="0" smtClean="0"/>
          </a:p>
        </p:txBody>
      </p:sp>
      <p:sp>
        <p:nvSpPr>
          <p:cNvPr id="32772" name="灯片编号占位符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F904E9E-B6B4-4735-877C-F51F674EC522}" type="slidenum">
              <a:rPr lang="en-US" altLang="zh-CN" smtClean="0"/>
              <a:pPr/>
              <a:t>20</a:t>
            </a:fld>
            <a:endParaRPr lang="en-US" altLang="zh-CN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z="4800" dirty="0" smtClean="0">
                <a:solidFill>
                  <a:schemeClr val="tx1"/>
                </a:solidFill>
                <a:latin typeface="华文新魏" pitchFamily="2" charset="-122"/>
                <a:ea typeface="华文新魏" pitchFamily="2" charset="-122"/>
              </a:rPr>
              <a:t>老师介绍</a:t>
            </a:r>
            <a:endParaRPr lang="en-US" altLang="zh-CN" sz="4800" dirty="0" smtClean="0">
              <a:solidFill>
                <a:schemeClr val="tx1"/>
              </a:solidFill>
              <a:latin typeface="华文新魏" pitchFamily="2" charset="-122"/>
              <a:ea typeface="华文新魏" pitchFamily="2" charset="-122"/>
            </a:endParaRP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566738" y="1752600"/>
            <a:ext cx="8291542" cy="4462482"/>
          </a:xfrm>
        </p:spPr>
        <p:txBody>
          <a:bodyPr/>
          <a:lstStyle/>
          <a:p>
            <a:r>
              <a:rPr lang="zh-CN" altLang="en-US" dirty="0" smtClean="0">
                <a:solidFill>
                  <a:srgbClr val="C00000"/>
                </a:solidFill>
                <a:latin typeface="华文中宋" pitchFamily="2" charset="-122"/>
                <a:ea typeface="华文中宋" pitchFamily="2" charset="-122"/>
              </a:rPr>
              <a:t>主讲高曙明：</a:t>
            </a:r>
            <a:r>
              <a:rPr lang="zh-CN" altLang="en-US" sz="2600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浙江大学应用数学系博士毕业，教授，博士生导师。现为浙江大学</a:t>
            </a:r>
            <a:r>
              <a:rPr lang="en-US" altLang="zh-CN" sz="2600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CAD&amp;CG</a:t>
            </a:r>
            <a:r>
              <a:rPr lang="zh-CN" altLang="en-US" sz="2600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国家重点实验室</a:t>
            </a:r>
            <a:r>
              <a:rPr lang="en-US" altLang="zh-CN" sz="2600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CAD</a:t>
            </a:r>
            <a:r>
              <a:rPr lang="zh-CN" altLang="en-US" sz="2600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方向学术带头人</a:t>
            </a:r>
          </a:p>
          <a:p>
            <a:pPr lvl="1"/>
            <a:r>
              <a:rPr lang="zh-CN" altLang="en-US" dirty="0" smtClean="0">
                <a:solidFill>
                  <a:srgbClr val="C00000"/>
                </a:solidFill>
                <a:latin typeface="华文中宋" pitchFamily="2" charset="-122"/>
                <a:ea typeface="华文中宋" pitchFamily="2" charset="-122"/>
              </a:rPr>
              <a:t>办公电话：</a:t>
            </a:r>
            <a:r>
              <a:rPr lang="en-US" altLang="zh-CN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88206081-514</a:t>
            </a:r>
          </a:p>
          <a:p>
            <a:pPr lvl="1"/>
            <a:r>
              <a:rPr lang="en-US" altLang="zh-CN" dirty="0" smtClean="0">
                <a:solidFill>
                  <a:srgbClr val="C00000"/>
                </a:solidFill>
                <a:latin typeface="华文中宋" pitchFamily="2" charset="-122"/>
                <a:ea typeface="华文中宋" pitchFamily="2" charset="-122"/>
              </a:rPr>
              <a:t>Email</a:t>
            </a:r>
            <a:r>
              <a:rPr lang="zh-CN" altLang="en-US" dirty="0" smtClean="0">
                <a:solidFill>
                  <a:srgbClr val="C00000"/>
                </a:solidFill>
                <a:latin typeface="华文中宋" pitchFamily="2" charset="-122"/>
                <a:ea typeface="华文中宋" pitchFamily="2" charset="-122"/>
              </a:rPr>
              <a:t>：</a:t>
            </a:r>
            <a:r>
              <a:rPr lang="en-US" altLang="zh-CN" dirty="0" smtClean="0">
                <a:latin typeface="华文中宋" pitchFamily="2" charset="-122"/>
                <a:ea typeface="华文中宋" pitchFamily="2" charset="-122"/>
              </a:rPr>
              <a:t>smgao@cad.zju.edu.cn</a:t>
            </a:r>
          </a:p>
          <a:p>
            <a:pPr lvl="1"/>
            <a:r>
              <a:rPr lang="zh-CN" altLang="en-US" dirty="0" smtClean="0">
                <a:solidFill>
                  <a:srgbClr val="C00000"/>
                </a:solidFill>
                <a:latin typeface="华文中宋" pitchFamily="2" charset="-122"/>
                <a:ea typeface="华文中宋" pitchFamily="2" charset="-122"/>
              </a:rPr>
              <a:t>办公地点：</a:t>
            </a:r>
            <a:r>
              <a:rPr lang="zh-CN" altLang="en-US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紫金港校区图书信息</a:t>
            </a:r>
            <a:r>
              <a:rPr lang="en-US" altLang="zh-CN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B</a:t>
            </a:r>
            <a:r>
              <a:rPr lang="zh-CN" altLang="en-US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楼</a:t>
            </a:r>
            <a:r>
              <a:rPr lang="en-US" altLang="zh-CN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525</a:t>
            </a:r>
            <a:r>
              <a:rPr lang="zh-CN" altLang="en-US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室</a:t>
            </a:r>
            <a:endParaRPr lang="en-US" altLang="zh-CN" dirty="0" smtClean="0">
              <a:solidFill>
                <a:schemeClr val="tx1"/>
              </a:solidFill>
              <a:latin typeface="华文中宋" pitchFamily="2" charset="-122"/>
              <a:ea typeface="华文中宋" pitchFamily="2" charset="-122"/>
            </a:endParaRPr>
          </a:p>
          <a:p>
            <a:pPr lvl="1"/>
            <a:r>
              <a:rPr lang="zh-CN" altLang="en-US" dirty="0" smtClean="0">
                <a:solidFill>
                  <a:srgbClr val="C00000"/>
                </a:solidFill>
                <a:latin typeface="华文中宋" pitchFamily="2" charset="-122"/>
                <a:ea typeface="华文中宋" pitchFamily="2" charset="-122"/>
              </a:rPr>
              <a:t>个人主页：</a:t>
            </a:r>
            <a:r>
              <a:rPr lang="en-US" altLang="zh-CN" sz="2400" dirty="0" smtClean="0">
                <a:hlinkClick r:id="rId3"/>
              </a:rPr>
              <a:t>http://mypage.zju.edu.cn/smgao</a:t>
            </a:r>
            <a:endParaRPr lang="en-US" altLang="zh-CN" sz="2400" dirty="0" smtClean="0"/>
          </a:p>
          <a:p>
            <a:pPr>
              <a:spcBef>
                <a:spcPts val="1200"/>
              </a:spcBef>
            </a:pPr>
            <a:r>
              <a:rPr lang="zh-CN" altLang="en-US" dirty="0" smtClean="0">
                <a:solidFill>
                  <a:srgbClr val="C00000"/>
                </a:solidFill>
                <a:latin typeface="华文中宋" pitchFamily="2" charset="-122"/>
                <a:ea typeface="华文中宋" pitchFamily="2" charset="-122"/>
              </a:rPr>
              <a:t>助教：</a:t>
            </a:r>
            <a:r>
              <a:rPr lang="zh-CN" altLang="en-US" sz="2600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秦孝廉，浙大计算机学院研究生</a:t>
            </a:r>
            <a:endParaRPr lang="en-US" altLang="zh-CN" sz="2600" dirty="0" smtClean="0">
              <a:solidFill>
                <a:schemeClr val="tx1"/>
              </a:solidFill>
              <a:latin typeface="华文中宋" pitchFamily="2" charset="-122"/>
              <a:ea typeface="华文中宋" pitchFamily="2" charset="-122"/>
            </a:endParaRPr>
          </a:p>
          <a:p>
            <a:pPr lvl="1"/>
            <a:r>
              <a:rPr lang="en-US" altLang="zh-CN" sz="2400" dirty="0" smtClean="0">
                <a:hlinkClick r:id="rId4"/>
              </a:rPr>
              <a:t>qqz003@163.com</a:t>
            </a:r>
            <a:r>
              <a:rPr lang="en-US" altLang="zh-CN" sz="2400" dirty="0" smtClean="0">
                <a:hlinkClick r:id="rId3"/>
              </a:rPr>
              <a:t>,</a:t>
            </a:r>
            <a:r>
              <a:rPr lang="en-US" altLang="zh-CN" dirty="0" smtClean="0"/>
              <a:t>  </a:t>
            </a:r>
            <a:r>
              <a:rPr lang="en-US" altLang="zh-CN" dirty="0" smtClean="0">
                <a:latin typeface="华文中宋" pitchFamily="2" charset="-122"/>
                <a:ea typeface="华文中宋" pitchFamily="2" charset="-122"/>
              </a:rPr>
              <a:t>18368035135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z="4800" dirty="0" smtClean="0">
                <a:solidFill>
                  <a:schemeClr val="tx1"/>
                </a:solidFill>
                <a:latin typeface="华文新魏" pitchFamily="2" charset="-122"/>
                <a:ea typeface="华文新魏" pitchFamily="2" charset="-122"/>
              </a:rPr>
              <a:t>课程基础</a:t>
            </a:r>
          </a:p>
        </p:txBody>
      </p:sp>
      <p:sp>
        <p:nvSpPr>
          <p:cNvPr id="38915" name="内容占位符 2"/>
          <p:cNvSpPr>
            <a:spLocks noGrp="1"/>
          </p:cNvSpPr>
          <p:nvPr>
            <p:ph idx="1"/>
          </p:nvPr>
        </p:nvSpPr>
        <p:spPr>
          <a:xfrm>
            <a:off x="561984" y="1815794"/>
            <a:ext cx="8001000" cy="4267200"/>
          </a:xfrm>
        </p:spPr>
        <p:txBody>
          <a:bodyPr/>
          <a:lstStyle/>
          <a:p>
            <a:pPr eaLnBrk="1" hangingPunct="1"/>
            <a:r>
              <a:rPr lang="zh-CN" altLang="en-US" dirty="0" smtClean="0">
                <a:solidFill>
                  <a:srgbClr val="C00000"/>
                </a:solidFill>
                <a:latin typeface="华文中宋" pitchFamily="2" charset="-122"/>
                <a:ea typeface="华文中宋" pitchFamily="2" charset="-122"/>
              </a:rPr>
              <a:t>数学基础</a:t>
            </a:r>
            <a:endParaRPr lang="en-US" altLang="zh-CN" dirty="0" smtClean="0">
              <a:solidFill>
                <a:srgbClr val="C00000"/>
              </a:solidFill>
              <a:latin typeface="华文中宋" pitchFamily="2" charset="-122"/>
              <a:ea typeface="华文中宋" pitchFamily="2" charset="-122"/>
            </a:endParaRPr>
          </a:p>
          <a:p>
            <a:pPr lvl="1" eaLnBrk="1" hangingPunct="1"/>
            <a:r>
              <a:rPr lang="zh-CN" altLang="en-US" dirty="0" smtClean="0">
                <a:latin typeface="华文中宋" pitchFamily="2" charset="-122"/>
                <a:ea typeface="华文中宋" pitchFamily="2" charset="-122"/>
              </a:rPr>
              <a:t>概率统计</a:t>
            </a:r>
            <a:endParaRPr lang="en-US" altLang="zh-CN" dirty="0" smtClean="0">
              <a:latin typeface="华文中宋" pitchFamily="2" charset="-122"/>
              <a:ea typeface="华文中宋" pitchFamily="2" charset="-122"/>
            </a:endParaRPr>
          </a:p>
          <a:p>
            <a:pPr lvl="1" eaLnBrk="1" hangingPunct="1"/>
            <a:r>
              <a:rPr lang="zh-CN" altLang="en-US" dirty="0" smtClean="0">
                <a:latin typeface="华文中宋" pitchFamily="2" charset="-122"/>
                <a:ea typeface="华文中宋" pitchFamily="2" charset="-122"/>
              </a:rPr>
              <a:t>线性代数</a:t>
            </a:r>
            <a:endParaRPr lang="en-US" altLang="zh-CN" dirty="0" smtClean="0">
              <a:latin typeface="华文中宋" pitchFamily="2" charset="-122"/>
              <a:ea typeface="华文中宋" pitchFamily="2" charset="-122"/>
            </a:endParaRPr>
          </a:p>
          <a:p>
            <a:pPr>
              <a:spcBef>
                <a:spcPts val="1800"/>
              </a:spcBef>
            </a:pPr>
            <a:r>
              <a:rPr lang="zh-CN" altLang="en-US" dirty="0" smtClean="0">
                <a:solidFill>
                  <a:srgbClr val="C00000"/>
                </a:solidFill>
                <a:latin typeface="华文中宋" pitchFamily="2" charset="-122"/>
                <a:ea typeface="华文中宋" pitchFamily="2" charset="-122"/>
              </a:rPr>
              <a:t>计算机基础</a:t>
            </a:r>
            <a:endParaRPr lang="en-US" altLang="zh-CN" dirty="0" smtClean="0">
              <a:solidFill>
                <a:srgbClr val="C00000"/>
              </a:solidFill>
              <a:latin typeface="华文中宋" pitchFamily="2" charset="-122"/>
              <a:ea typeface="华文中宋" pitchFamily="2" charset="-122"/>
            </a:endParaRPr>
          </a:p>
          <a:p>
            <a:pPr lvl="1" eaLnBrk="1" hangingPunct="1"/>
            <a:r>
              <a:rPr lang="zh-CN" altLang="en-US" dirty="0" smtClean="0">
                <a:latin typeface="华文中宋" pitchFamily="2" charset="-122"/>
                <a:ea typeface="华文中宋" pitchFamily="2" charset="-122"/>
              </a:rPr>
              <a:t>算法和数据结构</a:t>
            </a:r>
            <a:endParaRPr lang="en-US" altLang="zh-CN" dirty="0" smtClean="0">
              <a:latin typeface="华文中宋" pitchFamily="2" charset="-122"/>
              <a:ea typeface="华文中宋" pitchFamily="2" charset="-122"/>
            </a:endParaRPr>
          </a:p>
          <a:p>
            <a:pPr lvl="1" eaLnBrk="1" hangingPunct="1"/>
            <a:r>
              <a:rPr lang="zh-CN" altLang="en-US" dirty="0" smtClean="0">
                <a:latin typeface="华文中宋" pitchFamily="2" charset="-122"/>
                <a:ea typeface="华文中宋" pitchFamily="2" charset="-122"/>
              </a:rPr>
              <a:t>编程</a:t>
            </a:r>
          </a:p>
        </p:txBody>
      </p:sp>
      <p:sp>
        <p:nvSpPr>
          <p:cNvPr id="38916" name="灯片编号占位符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DCED370-AA28-4927-ADD5-4FFBFDD57894}" type="slidenum">
              <a:rPr lang="en-US" altLang="zh-CN" smtClean="0"/>
              <a:pPr/>
              <a:t>22</a:t>
            </a:fld>
            <a:endParaRPr lang="en-US" altLang="zh-CN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z="4800" dirty="0" smtClean="0">
                <a:solidFill>
                  <a:schemeClr val="tx1"/>
                </a:solidFill>
                <a:latin typeface="华文新魏" pitchFamily="2" charset="-122"/>
                <a:ea typeface="华文新魏" pitchFamily="2" charset="-122"/>
              </a:rPr>
              <a:t>考核方式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>
          <a:xfrm>
            <a:off x="581632" y="1786244"/>
            <a:ext cx="8001000" cy="4267200"/>
          </a:xfrm>
        </p:spPr>
        <p:txBody>
          <a:bodyPr/>
          <a:lstStyle/>
          <a:p>
            <a:pPr eaLnBrk="1" hangingPunct="1"/>
            <a:r>
              <a:rPr lang="zh-CN" altLang="en-US" b="1" dirty="0" smtClean="0">
                <a:solidFill>
                  <a:srgbClr val="C00000"/>
                </a:solidFill>
              </a:rPr>
              <a:t>平时作业</a:t>
            </a:r>
            <a:r>
              <a:rPr lang="en-US" altLang="zh-CN" b="1" dirty="0" smtClean="0">
                <a:solidFill>
                  <a:srgbClr val="C00000"/>
                </a:solidFill>
              </a:rPr>
              <a:t>+</a:t>
            </a:r>
            <a:r>
              <a:rPr lang="zh-CN" altLang="en-US" b="1" dirty="0" smtClean="0">
                <a:solidFill>
                  <a:srgbClr val="C00000"/>
                </a:solidFill>
              </a:rPr>
              <a:t>期末考试</a:t>
            </a:r>
            <a:r>
              <a:rPr lang="en-US" altLang="zh-CN" b="1" dirty="0" smtClean="0">
                <a:solidFill>
                  <a:srgbClr val="C00000"/>
                </a:solidFill>
              </a:rPr>
              <a:t>(</a:t>
            </a:r>
            <a:r>
              <a:rPr lang="zh-CN" altLang="en-US" b="1" dirty="0" smtClean="0">
                <a:solidFill>
                  <a:srgbClr val="C00000"/>
                </a:solidFill>
              </a:rPr>
              <a:t>开卷</a:t>
            </a:r>
            <a:r>
              <a:rPr lang="en-US" altLang="zh-CN" b="1" dirty="0" smtClean="0">
                <a:solidFill>
                  <a:srgbClr val="C00000"/>
                </a:solidFill>
              </a:rPr>
              <a:t>)</a:t>
            </a:r>
          </a:p>
          <a:p>
            <a:pPr lvl="1" eaLnBrk="1" hangingPunct="1"/>
            <a:r>
              <a:rPr lang="zh-CN" altLang="en-US" dirty="0" smtClean="0">
                <a:latin typeface="华文中宋" pitchFamily="2" charset="-122"/>
                <a:ea typeface="华文中宋" pitchFamily="2" charset="-122"/>
              </a:rPr>
              <a:t>不定期考勤和课堂发言  </a:t>
            </a:r>
            <a:r>
              <a:rPr lang="en-US" altLang="zh-CN" dirty="0" smtClean="0">
                <a:latin typeface="华文中宋" pitchFamily="2" charset="-122"/>
                <a:ea typeface="华文中宋" pitchFamily="2" charset="-122"/>
              </a:rPr>
              <a:t>5%</a:t>
            </a:r>
          </a:p>
          <a:p>
            <a:pPr lvl="1" eaLnBrk="1" hangingPunct="1"/>
            <a:r>
              <a:rPr lang="zh-CN" altLang="en-US" dirty="0" smtClean="0">
                <a:latin typeface="华文中宋" pitchFamily="2" charset="-122"/>
                <a:ea typeface="华文中宋" pitchFamily="2" charset="-122"/>
              </a:rPr>
              <a:t>若干小作业  </a:t>
            </a:r>
            <a:r>
              <a:rPr lang="en-US" altLang="zh-CN" dirty="0" smtClean="0">
                <a:latin typeface="华文中宋" pitchFamily="2" charset="-122"/>
                <a:ea typeface="华文中宋" pitchFamily="2" charset="-122"/>
              </a:rPr>
              <a:t>15%</a:t>
            </a:r>
          </a:p>
          <a:p>
            <a:pPr lvl="1" eaLnBrk="1" hangingPunct="1"/>
            <a:r>
              <a:rPr lang="zh-CN" altLang="en-US" dirty="0" smtClean="0">
                <a:latin typeface="华文中宋" pitchFamily="2" charset="-122"/>
                <a:ea typeface="华文中宋" pitchFamily="2" charset="-122"/>
              </a:rPr>
              <a:t>简单搜索引擎开发（小组项目） </a:t>
            </a:r>
            <a:r>
              <a:rPr lang="en-US" altLang="zh-CN" dirty="0" smtClean="0">
                <a:latin typeface="华文中宋" pitchFamily="2" charset="-122"/>
                <a:ea typeface="华文中宋" pitchFamily="2" charset="-122"/>
              </a:rPr>
              <a:t>30%</a:t>
            </a:r>
          </a:p>
          <a:p>
            <a:pPr lvl="1" eaLnBrk="1" hangingPunct="1"/>
            <a:r>
              <a:rPr lang="zh-CN" altLang="en-US" dirty="0" smtClean="0">
                <a:latin typeface="华文中宋" pitchFamily="2" charset="-122"/>
                <a:ea typeface="华文中宋" pitchFamily="2" charset="-122"/>
              </a:rPr>
              <a:t>期末考试  </a:t>
            </a:r>
            <a:r>
              <a:rPr lang="en-US" altLang="zh-CN" dirty="0" smtClean="0">
                <a:latin typeface="华文中宋" pitchFamily="2" charset="-122"/>
                <a:ea typeface="华文中宋" pitchFamily="2" charset="-122"/>
              </a:rPr>
              <a:t>50% (</a:t>
            </a:r>
            <a:r>
              <a:rPr lang="zh-CN" altLang="en-US" dirty="0" smtClean="0">
                <a:latin typeface="华文中宋" pitchFamily="2" charset="-122"/>
                <a:ea typeface="华文中宋" pitchFamily="2" charset="-122"/>
              </a:rPr>
              <a:t>课堂开卷</a:t>
            </a:r>
            <a:r>
              <a:rPr lang="en-US" altLang="zh-CN" dirty="0" smtClean="0">
                <a:latin typeface="华文中宋" pitchFamily="2" charset="-122"/>
                <a:ea typeface="华文中宋" pitchFamily="2" charset="-122"/>
              </a:rPr>
              <a:t>)</a:t>
            </a:r>
          </a:p>
          <a:p>
            <a:pPr lvl="1" eaLnBrk="1" hangingPunct="1"/>
            <a:r>
              <a:rPr lang="zh-CN" altLang="en-US" dirty="0" smtClean="0">
                <a:latin typeface="华文中宋" pitchFamily="2" charset="-122"/>
                <a:ea typeface="华文中宋" pitchFamily="2" charset="-122"/>
              </a:rPr>
              <a:t>具体参考课程网站</a:t>
            </a:r>
            <a:endParaRPr lang="en-US" altLang="zh-CN" dirty="0" smtClean="0">
              <a:latin typeface="华文中宋" pitchFamily="2" charset="-122"/>
              <a:ea typeface="华文中宋" pitchFamily="2" charset="-122"/>
            </a:endParaRPr>
          </a:p>
          <a:p>
            <a:pPr lvl="1" eaLnBrk="1" hangingPunct="1">
              <a:buNone/>
            </a:pPr>
            <a:r>
              <a:rPr lang="en-US" altLang="zh-CN" sz="2400" dirty="0" smtClean="0">
                <a:solidFill>
                  <a:srgbClr val="C00000"/>
                </a:solidFill>
                <a:latin typeface="华文中宋" pitchFamily="2" charset="-122"/>
                <a:ea typeface="华文中宋" pitchFamily="2" charset="-122"/>
              </a:rPr>
              <a:t>http://www.cad.zju.edu.cn/home/smgao/IR</a:t>
            </a:r>
            <a:endParaRPr lang="zh-CN" altLang="en-US" sz="2400" dirty="0" smtClean="0">
              <a:solidFill>
                <a:srgbClr val="C00000"/>
              </a:solidFill>
              <a:latin typeface="华文中宋" pitchFamily="2" charset="-122"/>
              <a:ea typeface="华文中宋" pitchFamily="2" charset="-122"/>
            </a:endParaRPr>
          </a:p>
        </p:txBody>
      </p:sp>
      <p:sp>
        <p:nvSpPr>
          <p:cNvPr id="39940" name="灯片编号占位符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59FF887-6355-477E-8E8E-898B635C6729}" type="slidenum">
              <a:rPr lang="en-US" altLang="zh-CN" smtClean="0"/>
              <a:pPr/>
              <a:t>23</a:t>
            </a:fld>
            <a:endParaRPr lang="en-US" altLang="zh-CN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z="4800" dirty="0" smtClean="0">
                <a:solidFill>
                  <a:schemeClr val="tx1"/>
                </a:solidFill>
                <a:latin typeface="华文新魏" pitchFamily="2" charset="-122"/>
                <a:ea typeface="华文新魏" pitchFamily="2" charset="-122"/>
              </a:rPr>
              <a:t>重要会议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zh-CN" altLang="en-US" sz="2800" dirty="0" smtClean="0">
                <a:solidFill>
                  <a:srgbClr val="C00000"/>
                </a:solidFill>
                <a:latin typeface="华文中宋" pitchFamily="2" charset="-122"/>
                <a:ea typeface="华文中宋" pitchFamily="2" charset="-122"/>
              </a:rPr>
              <a:t>国际会议：</a:t>
            </a:r>
          </a:p>
          <a:p>
            <a:pPr lvl="1" eaLnBrk="1" hangingPunct="1"/>
            <a:r>
              <a:rPr lang="en-US" altLang="zh-CN" sz="2400" dirty="0" smtClean="0">
                <a:latin typeface="华文中宋" pitchFamily="2" charset="-122"/>
                <a:ea typeface="华文中宋" pitchFamily="2" charset="-122"/>
              </a:rPr>
              <a:t>SIGIR</a:t>
            </a:r>
            <a:r>
              <a:rPr lang="zh-CN" altLang="en-US" sz="2400" dirty="0" smtClean="0">
                <a:latin typeface="华文中宋" pitchFamily="2" charset="-122"/>
                <a:ea typeface="华文中宋" pitchFamily="2" charset="-122"/>
              </a:rPr>
              <a:t>、</a:t>
            </a:r>
            <a:r>
              <a:rPr lang="en-US" altLang="zh-CN" sz="2400" dirty="0" smtClean="0">
                <a:latin typeface="华文中宋" pitchFamily="2" charset="-122"/>
                <a:ea typeface="华文中宋" pitchFamily="2" charset="-122"/>
              </a:rPr>
              <a:t>ACL</a:t>
            </a:r>
            <a:r>
              <a:rPr lang="zh-CN" altLang="en-US" sz="2400" dirty="0" smtClean="0">
                <a:latin typeface="华文中宋" pitchFamily="2" charset="-122"/>
                <a:ea typeface="华文中宋" pitchFamily="2" charset="-122"/>
              </a:rPr>
              <a:t>、</a:t>
            </a:r>
            <a:r>
              <a:rPr lang="en-US" altLang="zh-CN" sz="2400" dirty="0" smtClean="0">
                <a:latin typeface="华文中宋" pitchFamily="2" charset="-122"/>
                <a:ea typeface="华文中宋" pitchFamily="2" charset="-122"/>
              </a:rPr>
              <a:t>WWW</a:t>
            </a:r>
            <a:r>
              <a:rPr lang="zh-CN" altLang="en-US" sz="2400" dirty="0" smtClean="0">
                <a:latin typeface="华文中宋" pitchFamily="2" charset="-122"/>
                <a:ea typeface="华文中宋" pitchFamily="2" charset="-122"/>
              </a:rPr>
              <a:t>、</a:t>
            </a:r>
            <a:r>
              <a:rPr lang="en-US" altLang="zh-CN" sz="2400" dirty="0" smtClean="0">
                <a:latin typeface="华文中宋" pitchFamily="2" charset="-122"/>
                <a:ea typeface="华文中宋" pitchFamily="2" charset="-122"/>
              </a:rPr>
              <a:t>SIGKDD</a:t>
            </a:r>
            <a:r>
              <a:rPr lang="zh-CN" altLang="en-US" sz="2400" dirty="0" smtClean="0">
                <a:latin typeface="华文中宋" pitchFamily="2" charset="-122"/>
                <a:ea typeface="华文中宋" pitchFamily="2" charset="-122"/>
              </a:rPr>
              <a:t>、</a:t>
            </a:r>
            <a:r>
              <a:rPr lang="en-US" altLang="zh-CN" sz="2400" dirty="0" smtClean="0">
                <a:latin typeface="华文中宋" pitchFamily="2" charset="-122"/>
                <a:ea typeface="华文中宋" pitchFamily="2" charset="-122"/>
              </a:rPr>
              <a:t>WSDM</a:t>
            </a:r>
            <a:r>
              <a:rPr lang="zh-CN" altLang="en-US" sz="2400" dirty="0" smtClean="0">
                <a:latin typeface="华文中宋" pitchFamily="2" charset="-122"/>
                <a:ea typeface="华文中宋" pitchFamily="2" charset="-122"/>
              </a:rPr>
              <a:t>、</a:t>
            </a:r>
            <a:r>
              <a:rPr lang="en-US" altLang="zh-CN" sz="2400" dirty="0" smtClean="0">
                <a:latin typeface="华文中宋" pitchFamily="2" charset="-122"/>
                <a:ea typeface="华文中宋" pitchFamily="2" charset="-122"/>
              </a:rPr>
              <a:t>ICML</a:t>
            </a:r>
          </a:p>
          <a:p>
            <a:pPr lvl="1" eaLnBrk="1" hangingPunct="1"/>
            <a:r>
              <a:rPr lang="en-US" altLang="zh-CN" sz="2400" dirty="0" smtClean="0">
                <a:latin typeface="华文中宋" pitchFamily="2" charset="-122"/>
                <a:ea typeface="华文中宋" pitchFamily="2" charset="-122"/>
              </a:rPr>
              <a:t>CIKM</a:t>
            </a:r>
            <a:r>
              <a:rPr lang="zh-CN" altLang="en-US" sz="2400" dirty="0" smtClean="0">
                <a:latin typeface="华文中宋" pitchFamily="2" charset="-122"/>
                <a:ea typeface="华文中宋" pitchFamily="2" charset="-122"/>
              </a:rPr>
              <a:t>、</a:t>
            </a:r>
            <a:r>
              <a:rPr lang="en-US" altLang="zh-CN" sz="2400" dirty="0" smtClean="0">
                <a:latin typeface="华文中宋" pitchFamily="2" charset="-122"/>
                <a:ea typeface="华文中宋" pitchFamily="2" charset="-122"/>
              </a:rPr>
              <a:t>EMNLP</a:t>
            </a:r>
            <a:r>
              <a:rPr lang="zh-CN" altLang="en-US" sz="2400" dirty="0" smtClean="0">
                <a:latin typeface="华文中宋" pitchFamily="2" charset="-122"/>
                <a:ea typeface="华文中宋" pitchFamily="2" charset="-122"/>
              </a:rPr>
              <a:t>、</a:t>
            </a:r>
            <a:r>
              <a:rPr lang="en-US" altLang="zh-CN" sz="2400" dirty="0" smtClean="0">
                <a:latin typeface="华文中宋" pitchFamily="2" charset="-122"/>
                <a:ea typeface="华文中宋" pitchFamily="2" charset="-122"/>
              </a:rPr>
              <a:t>COLING</a:t>
            </a:r>
          </a:p>
          <a:p>
            <a:pPr lvl="1" eaLnBrk="1" hangingPunct="1"/>
            <a:r>
              <a:rPr lang="en-US" altLang="zh-CN" sz="2400" dirty="0" smtClean="0">
                <a:latin typeface="华文中宋" pitchFamily="2" charset="-122"/>
                <a:ea typeface="华文中宋" pitchFamily="2" charset="-122"/>
              </a:rPr>
              <a:t>TREC</a:t>
            </a:r>
            <a:r>
              <a:rPr lang="zh-CN" altLang="en-US" sz="2400" dirty="0" smtClean="0">
                <a:latin typeface="华文中宋" pitchFamily="2" charset="-122"/>
                <a:ea typeface="华文中宋" pitchFamily="2" charset="-122"/>
              </a:rPr>
              <a:t>、</a:t>
            </a:r>
            <a:r>
              <a:rPr lang="en-US" altLang="zh-CN" sz="2400" dirty="0" smtClean="0">
                <a:latin typeface="华文中宋" pitchFamily="2" charset="-122"/>
                <a:ea typeface="华文中宋" pitchFamily="2" charset="-122"/>
              </a:rPr>
              <a:t>NTCIR</a:t>
            </a:r>
            <a:r>
              <a:rPr lang="zh-CN" altLang="en-US" sz="2400" dirty="0" smtClean="0">
                <a:latin typeface="华文中宋" pitchFamily="2" charset="-122"/>
                <a:ea typeface="华文中宋" pitchFamily="2" charset="-122"/>
              </a:rPr>
              <a:t>评测会议</a:t>
            </a:r>
            <a:endParaRPr lang="en-US" altLang="zh-CN" sz="2400" dirty="0" smtClean="0">
              <a:latin typeface="华文中宋" pitchFamily="2" charset="-122"/>
              <a:ea typeface="华文中宋" pitchFamily="2" charset="-122"/>
            </a:endParaRPr>
          </a:p>
          <a:p>
            <a:pPr lvl="1" eaLnBrk="1" hangingPunct="1"/>
            <a:r>
              <a:rPr lang="en-US" altLang="zh-CN" sz="2400" dirty="0" smtClean="0">
                <a:latin typeface="华文中宋" pitchFamily="2" charset="-122"/>
                <a:ea typeface="华文中宋" pitchFamily="2" charset="-122"/>
              </a:rPr>
              <a:t>ECIR</a:t>
            </a:r>
            <a:r>
              <a:rPr lang="zh-CN" altLang="en-US" sz="2400" dirty="0" smtClean="0">
                <a:latin typeface="华文中宋" pitchFamily="2" charset="-122"/>
                <a:ea typeface="华文中宋" pitchFamily="2" charset="-122"/>
              </a:rPr>
              <a:t>、</a:t>
            </a:r>
            <a:r>
              <a:rPr lang="en-US" altLang="zh-CN" sz="2400" dirty="0" smtClean="0">
                <a:latin typeface="华文中宋" pitchFamily="2" charset="-122"/>
                <a:ea typeface="华文中宋" pitchFamily="2" charset="-122"/>
              </a:rPr>
              <a:t>AIRS</a:t>
            </a:r>
          </a:p>
          <a:p>
            <a:pPr eaLnBrk="1" hangingPunct="1"/>
            <a:r>
              <a:rPr lang="zh-CN" altLang="en-US" sz="2800" dirty="0" smtClean="0">
                <a:solidFill>
                  <a:srgbClr val="C00000"/>
                </a:solidFill>
                <a:latin typeface="华文中宋" pitchFamily="2" charset="-122"/>
                <a:ea typeface="华文中宋" pitchFamily="2" charset="-122"/>
              </a:rPr>
              <a:t>国内会议：</a:t>
            </a:r>
          </a:p>
          <a:p>
            <a:pPr lvl="1" eaLnBrk="1" hangingPunct="1"/>
            <a:r>
              <a:rPr lang="zh-CN" altLang="en-US" sz="2400" dirty="0" smtClean="0">
                <a:latin typeface="华文中宋" pitchFamily="2" charset="-122"/>
                <a:ea typeface="华文中宋" pitchFamily="2" charset="-122"/>
              </a:rPr>
              <a:t>全国信息检索学术会议</a:t>
            </a:r>
            <a:r>
              <a:rPr lang="en-US" altLang="zh-CN" sz="2400" dirty="0" smtClean="0">
                <a:latin typeface="华文中宋" pitchFamily="2" charset="-122"/>
                <a:ea typeface="华文中宋" pitchFamily="2" charset="-122"/>
              </a:rPr>
              <a:t>(1</a:t>
            </a:r>
            <a:r>
              <a:rPr lang="zh-CN" altLang="en-US" sz="2400" dirty="0" smtClean="0">
                <a:latin typeface="华文中宋" pitchFamily="2" charset="-122"/>
                <a:ea typeface="华文中宋" pitchFamily="2" charset="-122"/>
              </a:rPr>
              <a:t>年一届</a:t>
            </a:r>
            <a:r>
              <a:rPr lang="en-US" altLang="zh-CN" sz="2400" dirty="0" smtClean="0">
                <a:latin typeface="华文中宋" pitchFamily="2" charset="-122"/>
                <a:ea typeface="华文中宋" pitchFamily="2" charset="-122"/>
              </a:rPr>
              <a:t>)</a:t>
            </a:r>
          </a:p>
          <a:p>
            <a:pPr lvl="1" eaLnBrk="1" hangingPunct="1"/>
            <a:r>
              <a:rPr lang="zh-CN" altLang="en-US" sz="2400" dirty="0" smtClean="0">
                <a:latin typeface="华文中宋" pitchFamily="2" charset="-122"/>
                <a:ea typeface="华文中宋" pitchFamily="2" charset="-122"/>
              </a:rPr>
              <a:t>全国计算语言学联合会议</a:t>
            </a:r>
            <a:r>
              <a:rPr lang="en-US" altLang="zh-CN" sz="2400" dirty="0" smtClean="0">
                <a:latin typeface="华文中宋" pitchFamily="2" charset="-122"/>
                <a:ea typeface="华文中宋" pitchFamily="2" charset="-122"/>
              </a:rPr>
              <a:t>(2</a:t>
            </a:r>
            <a:r>
              <a:rPr lang="zh-CN" altLang="en-US" sz="2400" dirty="0" smtClean="0">
                <a:latin typeface="华文中宋" pitchFamily="2" charset="-122"/>
                <a:ea typeface="华文中宋" pitchFamily="2" charset="-122"/>
              </a:rPr>
              <a:t>年一届</a:t>
            </a:r>
            <a:r>
              <a:rPr lang="en-US" altLang="zh-CN" sz="2400" dirty="0" smtClean="0">
                <a:latin typeface="华文中宋" pitchFamily="2" charset="-122"/>
                <a:ea typeface="华文中宋" pitchFamily="2" charset="-122"/>
              </a:rPr>
              <a:t>)</a:t>
            </a:r>
          </a:p>
          <a:p>
            <a:pPr lvl="1" eaLnBrk="1" hangingPunct="1"/>
            <a:r>
              <a:rPr lang="zh-CN" altLang="en-US" sz="2400" dirty="0" smtClean="0">
                <a:latin typeface="华文中宋" pitchFamily="2" charset="-122"/>
                <a:ea typeface="华文中宋" pitchFamily="2" charset="-122"/>
              </a:rPr>
              <a:t>搜索引擎和</a:t>
            </a:r>
            <a:r>
              <a:rPr lang="en-US" altLang="zh-CN" sz="2400" dirty="0" smtClean="0">
                <a:latin typeface="华文中宋" pitchFamily="2" charset="-122"/>
                <a:ea typeface="华文中宋" pitchFamily="2" charset="-122"/>
              </a:rPr>
              <a:t>WEB</a:t>
            </a:r>
            <a:r>
              <a:rPr lang="zh-CN" altLang="en-US" sz="2400" dirty="0" smtClean="0">
                <a:latin typeface="华文中宋" pitchFamily="2" charset="-122"/>
                <a:ea typeface="华文中宋" pitchFamily="2" charset="-122"/>
              </a:rPr>
              <a:t>挖掘学术会议</a:t>
            </a:r>
            <a:r>
              <a:rPr lang="en-US" altLang="zh-CN" sz="2400" dirty="0" smtClean="0">
                <a:latin typeface="华文中宋" pitchFamily="2" charset="-122"/>
                <a:ea typeface="华文中宋" pitchFamily="2" charset="-122"/>
              </a:rPr>
              <a:t>(1</a:t>
            </a:r>
            <a:r>
              <a:rPr lang="zh-CN" altLang="en-US" sz="2400" dirty="0" smtClean="0">
                <a:latin typeface="华文中宋" pitchFamily="2" charset="-122"/>
                <a:ea typeface="华文中宋" pitchFamily="2" charset="-122"/>
              </a:rPr>
              <a:t>年一届，上半年</a:t>
            </a:r>
            <a:r>
              <a:rPr lang="en-US" altLang="zh-CN" sz="2400" dirty="0" smtClean="0">
                <a:latin typeface="华文中宋" pitchFamily="2" charset="-122"/>
                <a:ea typeface="华文中宋" pitchFamily="2" charset="-122"/>
              </a:rPr>
              <a:t>)</a:t>
            </a:r>
          </a:p>
        </p:txBody>
      </p:sp>
      <p:sp>
        <p:nvSpPr>
          <p:cNvPr id="56324" name="灯片编号占位符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2169DB9-3E08-433C-98C3-D5A6FF3FA138}" type="slidenum">
              <a:rPr lang="en-US" altLang="zh-CN" smtClean="0"/>
              <a:pPr/>
              <a:t>24</a:t>
            </a:fld>
            <a:endParaRPr lang="en-US" altLang="zh-CN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z="4800" dirty="0" smtClean="0">
                <a:solidFill>
                  <a:schemeClr val="tx1"/>
                </a:solidFill>
                <a:latin typeface="华文新魏" pitchFamily="2" charset="-122"/>
                <a:ea typeface="华文新魏" pitchFamily="2" charset="-122"/>
              </a:rPr>
              <a:t>ACM SIGIR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idx="1"/>
          </p:nvPr>
        </p:nvSpPr>
        <p:spPr>
          <a:xfrm>
            <a:off x="571472" y="1785926"/>
            <a:ext cx="8001000" cy="4267200"/>
          </a:xfrm>
        </p:spPr>
        <p:txBody>
          <a:bodyPr/>
          <a:lstStyle/>
          <a:p>
            <a:pPr eaLnBrk="1" hangingPunct="1"/>
            <a:r>
              <a:rPr lang="en-US" altLang="zh-CN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ACM</a:t>
            </a:r>
            <a:r>
              <a:rPr lang="zh-CN" altLang="en-US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：美国计算机学会</a:t>
            </a:r>
          </a:p>
          <a:p>
            <a:pPr eaLnBrk="1" hangingPunct="1"/>
            <a:r>
              <a:rPr lang="en-US" altLang="zh-CN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SIGIR</a:t>
            </a:r>
            <a:r>
              <a:rPr lang="zh-CN" altLang="en-US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：</a:t>
            </a:r>
            <a:r>
              <a:rPr lang="en-US" altLang="zh-CN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special interest group on information retrieval</a:t>
            </a:r>
            <a:r>
              <a:rPr lang="zh-CN" altLang="en-US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，特定兴趣组</a:t>
            </a:r>
          </a:p>
          <a:p>
            <a:pPr eaLnBrk="1" hangingPunct="1"/>
            <a:r>
              <a:rPr lang="en-US" altLang="zh-CN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ACM SIGIR Conference</a:t>
            </a:r>
            <a:r>
              <a:rPr lang="zh-CN" altLang="en-US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：</a:t>
            </a:r>
            <a:r>
              <a:rPr lang="en-US" altLang="zh-CN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IR</a:t>
            </a:r>
            <a:r>
              <a:rPr lang="zh-CN" altLang="en-US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领域的最重要会议，起始于</a:t>
            </a:r>
            <a:r>
              <a:rPr lang="en-US" altLang="zh-CN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1971</a:t>
            </a:r>
            <a:r>
              <a:rPr lang="zh-CN" altLang="en-US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年，</a:t>
            </a:r>
            <a:r>
              <a:rPr lang="en-US" altLang="zh-CN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2014</a:t>
            </a:r>
            <a:r>
              <a:rPr lang="zh-CN" altLang="en-US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年是第</a:t>
            </a:r>
            <a:r>
              <a:rPr lang="en-US" altLang="zh-CN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37</a:t>
            </a:r>
            <a:r>
              <a:rPr lang="zh-CN" altLang="en-US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届。</a:t>
            </a:r>
          </a:p>
        </p:txBody>
      </p:sp>
      <p:sp>
        <p:nvSpPr>
          <p:cNvPr id="57348" name="灯片编号占位符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B61FEB7-5AFC-464D-BE8C-5670207B75EB}" type="slidenum">
              <a:rPr lang="en-US" altLang="zh-CN" smtClean="0"/>
              <a:pPr/>
              <a:t>25</a:t>
            </a:fld>
            <a:endParaRPr lang="en-US" altLang="zh-CN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z="4800" dirty="0" smtClean="0">
                <a:solidFill>
                  <a:schemeClr val="tx1"/>
                </a:solidFill>
                <a:latin typeface="华文新魏" pitchFamily="2" charset="-122"/>
                <a:ea typeface="华文新魏" pitchFamily="2" charset="-122"/>
              </a:rPr>
              <a:t>重要期刊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zh-CN" altLang="en-US" sz="2400" b="1" dirty="0" smtClean="0">
                <a:solidFill>
                  <a:srgbClr val="C00000"/>
                </a:solidFill>
                <a:latin typeface="华文中宋" pitchFamily="2" charset="-122"/>
                <a:ea typeface="华文中宋" pitchFamily="2" charset="-122"/>
              </a:rPr>
              <a:t>国际：</a:t>
            </a:r>
          </a:p>
          <a:p>
            <a:pPr lvl="1" eaLnBrk="1" hangingPunct="1"/>
            <a:r>
              <a:rPr lang="en-US" altLang="zh-CN" sz="2300" dirty="0" smtClean="0"/>
              <a:t>ACM Transactions on Information Systems (TOIS)</a:t>
            </a:r>
          </a:p>
          <a:p>
            <a:pPr lvl="1" eaLnBrk="1" hangingPunct="1"/>
            <a:r>
              <a:rPr lang="en-US" altLang="zh-CN" sz="2300" dirty="0" smtClean="0"/>
              <a:t>ACM Transactions on Asian Language Information Processing (TALIP)</a:t>
            </a:r>
          </a:p>
          <a:p>
            <a:pPr lvl="1" eaLnBrk="1" hangingPunct="1"/>
            <a:r>
              <a:rPr lang="en-US" altLang="zh-CN" sz="2300" dirty="0" smtClean="0"/>
              <a:t>Information Processing &amp; Management (IP&amp;M)</a:t>
            </a:r>
          </a:p>
          <a:p>
            <a:pPr lvl="1" eaLnBrk="1" hangingPunct="1"/>
            <a:r>
              <a:rPr lang="en-US" altLang="zh-CN" sz="2300" dirty="0" smtClean="0"/>
              <a:t>Information Retrieval</a:t>
            </a:r>
          </a:p>
          <a:p>
            <a:r>
              <a:rPr lang="zh-CN" altLang="en-US" sz="2400" b="1" dirty="0" smtClean="0">
                <a:solidFill>
                  <a:srgbClr val="C00000"/>
                </a:solidFill>
                <a:latin typeface="华文中宋" pitchFamily="2" charset="-122"/>
                <a:ea typeface="华文中宋" pitchFamily="2" charset="-122"/>
              </a:rPr>
              <a:t>国内：</a:t>
            </a:r>
          </a:p>
          <a:p>
            <a:pPr lvl="1" eaLnBrk="1" hangingPunct="1"/>
            <a:r>
              <a:rPr lang="zh-CN" altLang="en-US" sz="2300" dirty="0" smtClean="0">
                <a:latin typeface="华文中宋" pitchFamily="2" charset="-122"/>
                <a:ea typeface="华文中宋" pitchFamily="2" charset="-122"/>
              </a:rPr>
              <a:t>中文信息学报</a:t>
            </a:r>
          </a:p>
          <a:p>
            <a:pPr lvl="1" eaLnBrk="1" hangingPunct="1"/>
            <a:r>
              <a:rPr lang="zh-CN" altLang="en-US" sz="2300" dirty="0" smtClean="0">
                <a:latin typeface="华文中宋" pitchFamily="2" charset="-122"/>
                <a:ea typeface="华文中宋" pitchFamily="2" charset="-122"/>
              </a:rPr>
              <a:t>情报学报</a:t>
            </a:r>
          </a:p>
        </p:txBody>
      </p:sp>
      <p:sp>
        <p:nvSpPr>
          <p:cNvPr id="60420" name="灯片编号占位符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871F53C-8820-4CEA-9C2A-EBBAB3E10009}" type="slidenum">
              <a:rPr lang="en-US" altLang="zh-CN" smtClean="0"/>
              <a:pPr/>
              <a:t>26</a:t>
            </a:fld>
            <a:endParaRPr lang="en-US" altLang="zh-CN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z="4800" dirty="0" smtClean="0">
                <a:solidFill>
                  <a:schemeClr val="tx1"/>
                </a:solidFill>
                <a:latin typeface="华文新魏" pitchFamily="2" charset="-122"/>
                <a:ea typeface="华文新魏" pitchFamily="2" charset="-122"/>
              </a:rPr>
              <a:t>重要工具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CN" sz="2400" b="1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Lemur</a:t>
            </a:r>
            <a:r>
              <a:rPr lang="zh-CN" altLang="en-US" sz="2400" b="1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、</a:t>
            </a:r>
            <a:r>
              <a:rPr lang="en-US" altLang="zh-CN" sz="2400" b="1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Indri</a:t>
            </a:r>
            <a:r>
              <a:rPr lang="zh-CN" altLang="en-US" sz="2400" b="1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：</a:t>
            </a:r>
            <a:r>
              <a:rPr lang="zh-CN" altLang="en-US" sz="2400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包含各种</a:t>
            </a:r>
            <a:r>
              <a:rPr lang="en-US" altLang="zh-CN" sz="2400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IR</a:t>
            </a:r>
            <a:r>
              <a:rPr lang="zh-CN" altLang="en-US" sz="2400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模型的实验平台，</a:t>
            </a:r>
            <a:r>
              <a:rPr lang="en-US" altLang="zh-CN" sz="2400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C++</a:t>
            </a:r>
          </a:p>
          <a:p>
            <a:pPr eaLnBrk="1" hangingPunct="1"/>
            <a:r>
              <a:rPr lang="en-US" altLang="zh-CN" sz="2400" b="1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SMART</a:t>
            </a:r>
            <a:r>
              <a:rPr lang="zh-CN" altLang="en-US" sz="2400" b="1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：</a:t>
            </a:r>
            <a:r>
              <a:rPr lang="zh-CN" altLang="en-US" sz="2400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向量空间模型工具</a:t>
            </a:r>
            <a:r>
              <a:rPr lang="en-US" altLang="zh-CN" sz="2400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, C</a:t>
            </a:r>
            <a:r>
              <a:rPr lang="zh-CN" altLang="en-US" sz="2400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编写</a:t>
            </a:r>
          </a:p>
          <a:p>
            <a:pPr eaLnBrk="1" hangingPunct="1"/>
            <a:r>
              <a:rPr lang="en-US" altLang="zh-CN" sz="2400" b="1" dirty="0" err="1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Lucene</a:t>
            </a:r>
            <a:r>
              <a:rPr lang="zh-CN" altLang="en-US" sz="2400" b="1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：</a:t>
            </a:r>
            <a:r>
              <a:rPr lang="zh-CN" altLang="en-US" sz="2400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开源检索工具，</a:t>
            </a:r>
            <a:r>
              <a:rPr lang="en-US" altLang="zh-CN" sz="2400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Java</a:t>
            </a:r>
            <a:r>
              <a:rPr lang="zh-CN" altLang="en-US" sz="2400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版本受维护，存在各种语言编写的其他版本</a:t>
            </a:r>
            <a:endParaRPr lang="en-US" altLang="zh-CN" sz="2400" dirty="0" smtClean="0">
              <a:solidFill>
                <a:schemeClr val="tx1"/>
              </a:solidFill>
              <a:latin typeface="华文中宋" pitchFamily="2" charset="-122"/>
              <a:ea typeface="华文中宋" pitchFamily="2" charset="-122"/>
            </a:endParaRPr>
          </a:p>
          <a:p>
            <a:pPr eaLnBrk="1" hangingPunct="1"/>
            <a:r>
              <a:rPr lang="en-US" altLang="zh-CN" sz="2400" b="1" dirty="0" err="1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Nutch</a:t>
            </a:r>
            <a:r>
              <a:rPr lang="zh-CN" altLang="en-US" sz="2400" b="1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：</a:t>
            </a:r>
            <a:r>
              <a:rPr lang="zh-CN" altLang="en-US" sz="2400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开源爬虫，</a:t>
            </a:r>
            <a:r>
              <a:rPr lang="en-US" altLang="zh-CN" sz="2400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Java</a:t>
            </a:r>
            <a:r>
              <a:rPr lang="zh-CN" altLang="en-US" sz="2400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版本</a:t>
            </a:r>
            <a:endParaRPr lang="en-US" altLang="zh-CN" sz="2400" dirty="0" smtClean="0">
              <a:solidFill>
                <a:schemeClr val="tx1"/>
              </a:solidFill>
              <a:latin typeface="华文中宋" pitchFamily="2" charset="-122"/>
              <a:ea typeface="华文中宋" pitchFamily="2" charset="-122"/>
            </a:endParaRPr>
          </a:p>
          <a:p>
            <a:pPr eaLnBrk="1" hangingPunct="1"/>
            <a:r>
              <a:rPr lang="en-US" altLang="zh-CN" sz="2400" b="1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Sphinx</a:t>
            </a:r>
            <a:r>
              <a:rPr lang="zh-CN" altLang="en-US" sz="2400" b="1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：</a:t>
            </a:r>
            <a:r>
              <a:rPr lang="zh-CN" altLang="en-US" sz="2400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开源检索工具，</a:t>
            </a:r>
            <a:r>
              <a:rPr lang="en-US" altLang="zh-CN" sz="2400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C++</a:t>
            </a:r>
            <a:endParaRPr lang="zh-CN" altLang="en-US" sz="2400" dirty="0" smtClean="0">
              <a:solidFill>
                <a:schemeClr val="tx1"/>
              </a:solidFill>
              <a:latin typeface="华文中宋" pitchFamily="2" charset="-122"/>
              <a:ea typeface="华文中宋" pitchFamily="2" charset="-122"/>
            </a:endParaRPr>
          </a:p>
          <a:p>
            <a:pPr eaLnBrk="1" hangingPunct="1"/>
            <a:r>
              <a:rPr lang="en-US" altLang="zh-CN" sz="2400" b="1" dirty="0" err="1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Larbin</a:t>
            </a:r>
            <a:r>
              <a:rPr lang="zh-CN" altLang="en-US" sz="2400" b="1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：</a:t>
            </a:r>
            <a:r>
              <a:rPr lang="zh-CN" altLang="en-US" sz="2400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采集工具，</a:t>
            </a:r>
            <a:r>
              <a:rPr lang="en-US" altLang="zh-CN" sz="2400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C++</a:t>
            </a:r>
          </a:p>
          <a:p>
            <a:pPr eaLnBrk="1" hangingPunct="1"/>
            <a:r>
              <a:rPr lang="zh-CN" altLang="en-US" sz="2400" b="1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更多：</a:t>
            </a:r>
            <a:r>
              <a:rPr lang="en-US" altLang="zh-CN" sz="2400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  <a:hlinkClick r:id="rId3"/>
              </a:rPr>
              <a:t>http://www.searchtools.com/tools/tools-opensource.html</a:t>
            </a:r>
            <a:endParaRPr lang="en-US" altLang="zh-CN" sz="2400" dirty="0" smtClean="0">
              <a:solidFill>
                <a:schemeClr val="tx1"/>
              </a:solidFill>
              <a:latin typeface="华文中宋" pitchFamily="2" charset="-122"/>
              <a:ea typeface="华文中宋" pitchFamily="2" charset="-122"/>
            </a:endParaRPr>
          </a:p>
        </p:txBody>
      </p:sp>
      <p:sp>
        <p:nvSpPr>
          <p:cNvPr id="61444" name="灯片编号占位符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9BC84EE-F71E-49D8-B77D-1490B028E0D2}" type="slidenum">
              <a:rPr lang="en-US" altLang="zh-CN" smtClean="0"/>
              <a:pPr/>
              <a:t>27</a:t>
            </a:fld>
            <a:endParaRPr lang="en-US" altLang="zh-CN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z="4800" dirty="0" smtClean="0">
                <a:solidFill>
                  <a:schemeClr val="tx1"/>
                </a:solidFill>
                <a:latin typeface="华文新魏" pitchFamily="2" charset="-122"/>
                <a:ea typeface="华文新魏" pitchFamily="2" charset="-122"/>
              </a:rPr>
              <a:t>教材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idx="1"/>
          </p:nvPr>
        </p:nvSpPr>
        <p:spPr>
          <a:xfrm>
            <a:off x="487680" y="1752600"/>
            <a:ext cx="5186370" cy="4452004"/>
          </a:xfrm>
        </p:spPr>
        <p:txBody>
          <a:bodyPr/>
          <a:lstStyle/>
          <a:p>
            <a:pPr eaLnBrk="1" hangingPunct="1"/>
            <a:r>
              <a:rPr lang="zh-CN" altLang="en-US" sz="2800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教材主页：</a:t>
            </a:r>
          </a:p>
          <a:p>
            <a:pPr lvl="1">
              <a:buNone/>
            </a:pPr>
            <a:r>
              <a:rPr lang="en-US" altLang="zh-CN" sz="2400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  <a:hlinkClick r:id="rId2"/>
              </a:rPr>
              <a:t>http://ir.ict.ac.cn/~wangbin/iir-book/</a:t>
            </a:r>
            <a:endParaRPr lang="en-US" altLang="zh-CN" sz="2400" dirty="0" smtClean="0">
              <a:solidFill>
                <a:schemeClr val="tx1"/>
              </a:solidFill>
              <a:latin typeface="华文中宋" pitchFamily="2" charset="-122"/>
              <a:ea typeface="华文中宋" pitchFamily="2" charset="-122"/>
            </a:endParaRPr>
          </a:p>
          <a:p>
            <a:pPr eaLnBrk="1" hangingPunct="1"/>
            <a:r>
              <a:rPr lang="en-US" altLang="zh-CN" sz="2800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 </a:t>
            </a:r>
            <a:r>
              <a:rPr lang="zh-CN" altLang="en-US" sz="2800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注意要选第二次印刷的版本，可以直接上图灵出版社的淘宝店订购。</a:t>
            </a:r>
            <a:endParaRPr lang="en-US" altLang="zh-CN" sz="2800" dirty="0" smtClean="0">
              <a:solidFill>
                <a:schemeClr val="tx1"/>
              </a:solidFill>
              <a:latin typeface="华文中宋" pitchFamily="2" charset="-122"/>
              <a:ea typeface="华文中宋" pitchFamily="2" charset="-122"/>
            </a:endParaRPr>
          </a:p>
          <a:p>
            <a:pPr eaLnBrk="1" hangingPunct="1"/>
            <a:r>
              <a:rPr lang="zh-CN" altLang="en-US" sz="2800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网上有英文电子版</a:t>
            </a:r>
            <a:r>
              <a:rPr lang="en-US" altLang="zh-CN" sz="2800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(</a:t>
            </a:r>
            <a:r>
              <a:rPr lang="zh-CN" altLang="en-US" sz="2800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对照阅读</a:t>
            </a:r>
            <a:r>
              <a:rPr lang="en-US" altLang="zh-CN" sz="2800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) </a:t>
            </a:r>
            <a:r>
              <a:rPr lang="en-US" altLang="zh-CN" sz="2400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http://nlp.stanford.edu/IR-book/</a:t>
            </a:r>
            <a:endParaRPr lang="zh-CN" altLang="en-US" sz="2800" dirty="0" smtClean="0">
              <a:solidFill>
                <a:schemeClr val="tx1"/>
              </a:solidFill>
              <a:latin typeface="华文中宋" pitchFamily="2" charset="-122"/>
              <a:ea typeface="华文中宋" pitchFamily="2" charset="-122"/>
            </a:endParaRPr>
          </a:p>
        </p:txBody>
      </p:sp>
      <p:sp>
        <p:nvSpPr>
          <p:cNvPr id="63492" name="灯片编号占位符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3221D3D-4998-4154-B47F-17A8C94294A1}" type="slidenum">
              <a:rPr lang="en-US" altLang="zh-CN" smtClean="0"/>
              <a:pPr/>
              <a:t>28</a:t>
            </a:fld>
            <a:endParaRPr lang="en-US" altLang="zh-CN" smtClean="0"/>
          </a:p>
        </p:txBody>
      </p:sp>
      <p:pic>
        <p:nvPicPr>
          <p:cNvPr id="63493" name="Picture 4" descr="iir-cove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46442" y="2020878"/>
            <a:ext cx="2833110" cy="4000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z="4800" dirty="0" smtClean="0">
                <a:solidFill>
                  <a:schemeClr val="tx1"/>
                </a:solidFill>
                <a:latin typeface="华文新魏" pitchFamily="2" charset="-122"/>
                <a:ea typeface="华文新魏" pitchFamily="2" charset="-122"/>
              </a:rPr>
              <a:t>参考书籍及文献</a:t>
            </a:r>
            <a:r>
              <a:rPr lang="en-US" altLang="zh-CN" sz="4800" dirty="0" smtClean="0">
                <a:solidFill>
                  <a:schemeClr val="tx1"/>
                </a:solidFill>
                <a:latin typeface="华文新魏" pitchFamily="2" charset="-122"/>
                <a:ea typeface="华文新魏" pitchFamily="2" charset="-122"/>
              </a:rPr>
              <a:t>--1</a:t>
            </a:r>
            <a:endParaRPr lang="zh-CN" altLang="en-US" sz="4800" dirty="0" smtClean="0">
              <a:solidFill>
                <a:schemeClr val="tx1"/>
              </a:solidFill>
              <a:latin typeface="华文新魏" pitchFamily="2" charset="-122"/>
              <a:ea typeface="华文新魏" pitchFamily="2" charset="-122"/>
            </a:endParaRPr>
          </a:p>
        </p:txBody>
      </p:sp>
      <p:sp>
        <p:nvSpPr>
          <p:cNvPr id="66563" name="Rectangle 3"/>
          <p:cNvSpPr>
            <a:spLocks noGrp="1" noChangeArrowheads="1"/>
          </p:cNvSpPr>
          <p:nvPr>
            <p:ph idx="1"/>
          </p:nvPr>
        </p:nvSpPr>
        <p:spPr>
          <a:xfrm>
            <a:off x="590520" y="1796404"/>
            <a:ext cx="8435975" cy="4852988"/>
          </a:xfrm>
        </p:spPr>
        <p:txBody>
          <a:bodyPr/>
          <a:lstStyle/>
          <a:p>
            <a:pPr eaLnBrk="1" hangingPunct="1"/>
            <a:r>
              <a:rPr lang="en-US" altLang="zh-CN" sz="2000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Christopher D. Manning, </a:t>
            </a:r>
            <a:r>
              <a:rPr lang="en-US" altLang="zh-CN" sz="2000" dirty="0" err="1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Prabhakar</a:t>
            </a:r>
            <a:r>
              <a:rPr lang="en-US" altLang="zh-CN" sz="2000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 </a:t>
            </a:r>
            <a:r>
              <a:rPr lang="en-US" altLang="zh-CN" sz="2000" dirty="0" err="1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Raghavan</a:t>
            </a:r>
            <a:r>
              <a:rPr lang="en-US" altLang="zh-CN" sz="2000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 &amp; </a:t>
            </a:r>
            <a:r>
              <a:rPr lang="en-US" altLang="zh-CN" sz="2000" dirty="0" err="1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Hinrich</a:t>
            </a:r>
            <a:r>
              <a:rPr lang="en-US" altLang="zh-CN" sz="2000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 </a:t>
            </a:r>
            <a:r>
              <a:rPr lang="en-US" altLang="zh-CN" sz="2000" dirty="0" err="1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Schütze</a:t>
            </a:r>
            <a:r>
              <a:rPr lang="en-US" altLang="zh-CN" sz="2000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, Introduction to Information Retrieval, Cambridge University Press 2008 Electronic version (draft) can be downloaded from </a:t>
            </a:r>
            <a:r>
              <a:rPr lang="en-US" altLang="zh-CN" sz="2000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  <a:hlinkClick r:id="rId3"/>
              </a:rPr>
              <a:t>http://www-csli.stanford.edu/~hinrich/information-retrieval-book.html</a:t>
            </a:r>
            <a:endParaRPr lang="en-US" altLang="zh-CN" sz="2000" dirty="0" smtClean="0">
              <a:solidFill>
                <a:schemeClr val="tx1"/>
              </a:solidFill>
              <a:latin typeface="华文中宋" pitchFamily="2" charset="-122"/>
              <a:ea typeface="华文中宋" pitchFamily="2" charset="-122"/>
            </a:endParaRPr>
          </a:p>
          <a:p>
            <a:pPr eaLnBrk="1" hangingPunct="1"/>
            <a:r>
              <a:rPr lang="en-US" altLang="zh-CN" sz="2000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B. Croft, D. Metzler, T. </a:t>
            </a:r>
            <a:r>
              <a:rPr lang="en-US" altLang="zh-CN" sz="2000" dirty="0" err="1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Strohman</a:t>
            </a:r>
            <a:r>
              <a:rPr lang="zh-CN" altLang="en-US" sz="2000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，</a:t>
            </a:r>
            <a:r>
              <a:rPr lang="en-US" altLang="zh-CN" sz="2000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Search Engine:  Information Retrieval in Practice, Pearson Education, 2009 (</a:t>
            </a:r>
            <a:r>
              <a:rPr lang="zh-CN" altLang="en-US" sz="2000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国内</a:t>
            </a:r>
            <a:r>
              <a:rPr lang="zh-CN" altLang="en-GB" sz="2000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机械工业出版社出版的影印版和中文翻译版</a:t>
            </a:r>
            <a:r>
              <a:rPr lang="en-US" altLang="zh-CN" sz="2000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) </a:t>
            </a:r>
          </a:p>
          <a:p>
            <a:pPr eaLnBrk="1" hangingPunct="1"/>
            <a:r>
              <a:rPr lang="zh-CN" altLang="en-US" sz="2000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张华平等译</a:t>
            </a:r>
            <a:r>
              <a:rPr lang="en-US" altLang="zh-CN" sz="2000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. </a:t>
            </a:r>
            <a:r>
              <a:rPr lang="zh-CN" altLang="en-US" sz="2000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信息检索：算法与启发式方法</a:t>
            </a:r>
            <a:r>
              <a:rPr lang="en-US" altLang="zh-CN" sz="2000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. </a:t>
            </a:r>
            <a:r>
              <a:rPr lang="zh-CN" altLang="en-US" sz="2000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人民邮电出版社，</a:t>
            </a:r>
            <a:r>
              <a:rPr lang="en-US" altLang="zh-CN" sz="2000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2010</a:t>
            </a:r>
          </a:p>
          <a:p>
            <a:pPr eaLnBrk="1" hangingPunct="1"/>
            <a:r>
              <a:rPr lang="en-GB" altLang="zh-CN" sz="2000" dirty="0" err="1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Baeza</a:t>
            </a:r>
            <a:r>
              <a:rPr lang="en-GB" altLang="zh-CN" sz="2000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-Yates, R. &amp; B. </a:t>
            </a:r>
            <a:r>
              <a:rPr lang="en-GB" altLang="zh-CN" sz="2000" dirty="0" err="1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Ribeiro-Neto</a:t>
            </a:r>
            <a:r>
              <a:rPr lang="en-GB" altLang="zh-CN" sz="2000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. eds. Modern Information Retrieval. ACM Press, 1999 (</a:t>
            </a:r>
            <a:r>
              <a:rPr lang="zh-CN" altLang="en-GB" sz="2000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国内有机械工业出版社出版的影印版和中文翻译版</a:t>
            </a:r>
            <a:r>
              <a:rPr lang="en-GB" altLang="zh-CN" sz="2000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)</a:t>
            </a:r>
          </a:p>
          <a:p>
            <a:pPr eaLnBrk="1" hangingPunct="1"/>
            <a:r>
              <a:rPr lang="zh-CN" altLang="en-US" sz="2000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李晓明，闫宏飞，王继民著，搜索引擎</a:t>
            </a:r>
            <a:r>
              <a:rPr lang="en-US" altLang="zh-CN" sz="2000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--</a:t>
            </a:r>
            <a:r>
              <a:rPr lang="zh-CN" altLang="en-US" sz="2000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原理、技术与系统，北京：科学出版社，</a:t>
            </a:r>
            <a:r>
              <a:rPr lang="en-US" altLang="zh-CN" sz="2000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2005</a:t>
            </a:r>
          </a:p>
        </p:txBody>
      </p:sp>
      <p:sp>
        <p:nvSpPr>
          <p:cNvPr id="66564" name="灯片编号占位符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9C019AA-0B6A-4072-A89C-032BF4E1F1FD}" type="slidenum">
              <a:rPr lang="en-US" altLang="zh-CN" smtClean="0"/>
              <a:pPr/>
              <a:t>29</a:t>
            </a:fld>
            <a:endParaRPr lang="en-US" altLang="zh-CN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z="4800" dirty="0" smtClean="0">
                <a:solidFill>
                  <a:schemeClr val="tx1"/>
                </a:solidFill>
                <a:latin typeface="华文新魏" pitchFamily="2" charset="-122"/>
                <a:ea typeface="华文新魏" pitchFamily="2" charset="-122"/>
              </a:rPr>
              <a:t>信息检索概念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idx="1"/>
          </p:nvPr>
        </p:nvSpPr>
        <p:spPr>
          <a:xfrm>
            <a:off x="500034" y="1785926"/>
            <a:ext cx="8001000" cy="4267200"/>
          </a:xfrm>
        </p:spPr>
        <p:txBody>
          <a:bodyPr/>
          <a:lstStyle/>
          <a:p>
            <a:pPr>
              <a:lnSpc>
                <a:spcPts val="3800"/>
              </a:lnSpc>
              <a:spcBef>
                <a:spcPts val="1200"/>
              </a:spcBef>
            </a:pPr>
            <a:r>
              <a:rPr lang="zh-CN" altLang="en-US" sz="2800" b="1" dirty="0" smtClean="0">
                <a:solidFill>
                  <a:srgbClr val="C00000"/>
                </a:solidFill>
                <a:latin typeface="华文中宋" pitchFamily="2" charset="-122"/>
                <a:ea typeface="华文中宋" pitchFamily="2" charset="-122"/>
              </a:rPr>
              <a:t>文档（</a:t>
            </a:r>
            <a:r>
              <a:rPr lang="en-US" altLang="zh-CN" sz="2800" b="1" dirty="0" smtClean="0">
                <a:solidFill>
                  <a:srgbClr val="C00000"/>
                </a:solidFill>
                <a:latin typeface="华文中宋" pitchFamily="2" charset="-122"/>
                <a:ea typeface="华文中宋" pitchFamily="2" charset="-122"/>
              </a:rPr>
              <a:t>Document</a:t>
            </a:r>
            <a:r>
              <a:rPr lang="zh-CN" altLang="en-US" sz="2800" b="1" dirty="0" smtClean="0">
                <a:solidFill>
                  <a:srgbClr val="C00000"/>
                </a:solidFill>
                <a:latin typeface="华文中宋" pitchFamily="2" charset="-122"/>
                <a:ea typeface="华文中宋" pitchFamily="2" charset="-122"/>
              </a:rPr>
              <a:t>）</a:t>
            </a:r>
            <a:r>
              <a:rPr lang="en-US" altLang="zh-CN" sz="2800" b="1" dirty="0" smtClean="0">
                <a:solidFill>
                  <a:srgbClr val="C00000"/>
                </a:solidFill>
                <a:latin typeface="华文中宋" pitchFamily="2" charset="-122"/>
                <a:ea typeface="华文中宋" pitchFamily="2" charset="-122"/>
              </a:rPr>
              <a:t>:</a:t>
            </a:r>
            <a:r>
              <a:rPr lang="zh-CN" altLang="en-US" sz="2800" b="1" dirty="0" smtClean="0">
                <a:solidFill>
                  <a:srgbClr val="C00000"/>
                </a:solidFill>
                <a:latin typeface="华文中宋" pitchFamily="2" charset="-122"/>
                <a:ea typeface="华文中宋" pitchFamily="2" charset="-122"/>
              </a:rPr>
              <a:t> </a:t>
            </a:r>
            <a:r>
              <a:rPr lang="zh-CN" altLang="en-US" sz="2600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指以文本内容为主的信息源，如纯文本、网页、邮件、论文、专利、图书等</a:t>
            </a:r>
            <a:endParaRPr lang="en-US" altLang="zh-CN" sz="2600" dirty="0" smtClean="0">
              <a:solidFill>
                <a:schemeClr val="tx1"/>
              </a:solidFill>
              <a:latin typeface="华文中宋" pitchFamily="2" charset="-122"/>
              <a:ea typeface="华文中宋" pitchFamily="2" charset="-122"/>
            </a:endParaRPr>
          </a:p>
          <a:p>
            <a:pPr eaLnBrk="1" hangingPunct="1">
              <a:lnSpc>
                <a:spcPts val="3800"/>
              </a:lnSpc>
              <a:spcBef>
                <a:spcPts val="1200"/>
              </a:spcBef>
            </a:pPr>
            <a:r>
              <a:rPr lang="zh-CN" altLang="en-US" sz="2800" b="1" dirty="0" smtClean="0">
                <a:solidFill>
                  <a:srgbClr val="C00000"/>
                </a:solidFill>
                <a:latin typeface="华文中宋" pitchFamily="2" charset="-122"/>
                <a:ea typeface="华文中宋" pitchFamily="2" charset="-122"/>
              </a:rPr>
              <a:t>非结构化文档：</a:t>
            </a:r>
            <a:r>
              <a:rPr lang="zh-CN" altLang="en-US" sz="2600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指没有清晰和明显结构的文档，主要是纯文本</a:t>
            </a:r>
            <a:endParaRPr lang="en-US" altLang="zh-CN" sz="2600" dirty="0" smtClean="0">
              <a:solidFill>
                <a:schemeClr val="tx1"/>
              </a:solidFill>
              <a:latin typeface="华文中宋" pitchFamily="2" charset="-122"/>
              <a:ea typeface="华文中宋" pitchFamily="2" charset="-122"/>
            </a:endParaRPr>
          </a:p>
          <a:p>
            <a:pPr eaLnBrk="1" hangingPunct="1">
              <a:lnSpc>
                <a:spcPts val="3800"/>
              </a:lnSpc>
              <a:spcBef>
                <a:spcPts val="1200"/>
              </a:spcBef>
            </a:pPr>
            <a:r>
              <a:rPr lang="zh-CN" altLang="en-US" sz="2800" b="1" dirty="0" smtClean="0">
                <a:solidFill>
                  <a:srgbClr val="C00000"/>
                </a:solidFill>
                <a:latin typeface="华文中宋" pitchFamily="2" charset="-122"/>
                <a:ea typeface="华文中宋" pitchFamily="2" charset="-122"/>
              </a:rPr>
              <a:t>半结构化文档：</a:t>
            </a:r>
            <a:r>
              <a:rPr lang="zh-CN" altLang="en-US" sz="2600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指带有简单结构表示的文档，如网页</a:t>
            </a:r>
            <a:endParaRPr lang="en-US" altLang="zh-CN" sz="2600" dirty="0" smtClean="0">
              <a:solidFill>
                <a:schemeClr val="tx1"/>
              </a:solidFill>
              <a:latin typeface="华文中宋" pitchFamily="2" charset="-122"/>
              <a:ea typeface="华文中宋" pitchFamily="2" charset="-122"/>
            </a:endParaRPr>
          </a:p>
          <a:p>
            <a:pPr eaLnBrk="1" hangingPunct="1">
              <a:buNone/>
            </a:pPr>
            <a:r>
              <a:rPr lang="en-US" altLang="zh-CN" sz="2600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           &lt;title&gt;</a:t>
            </a:r>
            <a:r>
              <a:rPr lang="zh-CN" altLang="en-US" sz="2600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李甲主页</a:t>
            </a:r>
            <a:r>
              <a:rPr lang="en-US" altLang="zh-CN" sz="2600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&lt;/title&gt;</a:t>
            </a:r>
          </a:p>
          <a:p>
            <a:pPr eaLnBrk="1" hangingPunct="1">
              <a:buNone/>
            </a:pPr>
            <a:r>
              <a:rPr lang="en-US" altLang="zh-CN" sz="2600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            &lt;body&gt;…&lt;/body&gt; …</a:t>
            </a:r>
          </a:p>
        </p:txBody>
      </p:sp>
      <p:sp>
        <p:nvSpPr>
          <p:cNvPr id="18436" name="灯片编号占位符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B19C8A9-7AC4-4C82-89BE-DDEF7FB2000A}" type="slidenum">
              <a:rPr lang="en-US" altLang="zh-CN" smtClean="0"/>
              <a:pPr/>
              <a:t>3</a:t>
            </a:fld>
            <a:endParaRPr lang="en-US" altLang="zh-CN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z="4800" dirty="0" smtClean="0">
                <a:solidFill>
                  <a:schemeClr val="tx1"/>
                </a:solidFill>
                <a:latin typeface="华文新魏" pitchFamily="2" charset="-122"/>
                <a:ea typeface="华文新魏" pitchFamily="2" charset="-122"/>
              </a:rPr>
              <a:t>参考书籍及文献</a:t>
            </a:r>
            <a:r>
              <a:rPr lang="en-US" altLang="zh-CN" sz="4800" dirty="0" smtClean="0">
                <a:solidFill>
                  <a:schemeClr val="tx1"/>
                </a:solidFill>
                <a:latin typeface="华文新魏" pitchFamily="2" charset="-122"/>
                <a:ea typeface="华文新魏" pitchFamily="2" charset="-122"/>
              </a:rPr>
              <a:t>--2</a:t>
            </a:r>
            <a:endParaRPr lang="zh-CN" altLang="en-US" sz="4800" dirty="0" smtClean="0">
              <a:solidFill>
                <a:schemeClr val="tx1"/>
              </a:solidFill>
              <a:latin typeface="华文新魏" pitchFamily="2" charset="-122"/>
              <a:ea typeface="华文新魏" pitchFamily="2" charset="-122"/>
            </a:endParaRPr>
          </a:p>
        </p:txBody>
      </p:sp>
      <p:sp>
        <p:nvSpPr>
          <p:cNvPr id="66563" name="Rectangle 3"/>
          <p:cNvSpPr>
            <a:spLocks noGrp="1" noChangeArrowheads="1"/>
          </p:cNvSpPr>
          <p:nvPr>
            <p:ph idx="1"/>
          </p:nvPr>
        </p:nvSpPr>
        <p:spPr>
          <a:xfrm>
            <a:off x="590202" y="1796404"/>
            <a:ext cx="8435975" cy="4852988"/>
          </a:xfrm>
        </p:spPr>
        <p:txBody>
          <a:bodyPr/>
          <a:lstStyle/>
          <a:p>
            <a:pPr eaLnBrk="1" hangingPunct="1"/>
            <a:r>
              <a:rPr lang="zh-CN" altLang="en-GB" sz="2100" dirty="0" smtClean="0">
                <a:solidFill>
                  <a:schemeClr val="tx1"/>
                </a:solidFill>
              </a:rPr>
              <a:t>李国辉等著，信息的组织与检索，科学出版社，</a:t>
            </a:r>
            <a:r>
              <a:rPr lang="en-GB" altLang="zh-CN" sz="2100" dirty="0" smtClean="0">
                <a:solidFill>
                  <a:schemeClr val="tx1"/>
                </a:solidFill>
              </a:rPr>
              <a:t>2003</a:t>
            </a:r>
            <a:r>
              <a:rPr lang="zh-CN" altLang="en-GB" sz="2100" dirty="0" smtClean="0">
                <a:solidFill>
                  <a:schemeClr val="tx1"/>
                </a:solidFill>
              </a:rPr>
              <a:t>年</a:t>
            </a:r>
          </a:p>
          <a:p>
            <a:pPr eaLnBrk="1" hangingPunct="1"/>
            <a:r>
              <a:rPr lang="en-US" altLang="zh-CN" sz="2100" dirty="0" smtClean="0">
                <a:solidFill>
                  <a:schemeClr val="tx1"/>
                </a:solidFill>
              </a:rPr>
              <a:t>Witten, Ian et al. Managing Gigabytes.  Orlando, FL: Morgan Kaufmann Publishers Incorporated, 1999</a:t>
            </a:r>
          </a:p>
          <a:p>
            <a:pPr eaLnBrk="1" hangingPunct="1"/>
            <a:r>
              <a:rPr lang="en-US" altLang="zh-CN" sz="2100" dirty="0" smtClean="0">
                <a:solidFill>
                  <a:schemeClr val="tx1"/>
                </a:solidFill>
              </a:rPr>
              <a:t>William </a:t>
            </a:r>
            <a:r>
              <a:rPr lang="en-US" altLang="zh-CN" sz="2100" dirty="0" err="1" smtClean="0">
                <a:solidFill>
                  <a:schemeClr val="tx1"/>
                </a:solidFill>
              </a:rPr>
              <a:t>Frakes</a:t>
            </a:r>
            <a:r>
              <a:rPr lang="en-US" altLang="zh-CN" sz="2100" dirty="0" smtClean="0">
                <a:solidFill>
                  <a:schemeClr val="tx1"/>
                </a:solidFill>
              </a:rPr>
              <a:t> &amp; Ricardo </a:t>
            </a:r>
            <a:r>
              <a:rPr lang="en-US" altLang="zh-CN" sz="2100" dirty="0" err="1" smtClean="0">
                <a:solidFill>
                  <a:schemeClr val="tx1"/>
                </a:solidFill>
              </a:rPr>
              <a:t>Baeza</a:t>
            </a:r>
            <a:r>
              <a:rPr lang="en-US" altLang="zh-CN" sz="2100" dirty="0" smtClean="0">
                <a:solidFill>
                  <a:schemeClr val="tx1"/>
                </a:solidFill>
              </a:rPr>
              <a:t>-Yates,  Information Retrieval Data Structures and Algorithms. </a:t>
            </a:r>
            <a:r>
              <a:rPr lang="en-US" altLang="zh-CN" sz="2100" dirty="0" err="1" smtClean="0">
                <a:solidFill>
                  <a:schemeClr val="tx1"/>
                </a:solidFill>
              </a:rPr>
              <a:t>PrenticeHall</a:t>
            </a:r>
            <a:r>
              <a:rPr lang="en-US" altLang="zh-CN" sz="2100" dirty="0" smtClean="0">
                <a:solidFill>
                  <a:schemeClr val="tx1"/>
                </a:solidFill>
              </a:rPr>
              <a:t>, 1992</a:t>
            </a:r>
          </a:p>
          <a:p>
            <a:pPr eaLnBrk="1" hangingPunct="1"/>
            <a:r>
              <a:rPr lang="en-US" altLang="zh-CN" sz="2100" dirty="0" smtClean="0">
                <a:solidFill>
                  <a:schemeClr val="tx1"/>
                </a:solidFill>
              </a:rPr>
              <a:t>Karen </a:t>
            </a:r>
            <a:r>
              <a:rPr lang="en-US" altLang="zh-CN" sz="2100" dirty="0" err="1" smtClean="0">
                <a:solidFill>
                  <a:schemeClr val="tx1"/>
                </a:solidFill>
              </a:rPr>
              <a:t>Sparck</a:t>
            </a:r>
            <a:r>
              <a:rPr lang="en-US" altLang="zh-CN" sz="2100" dirty="0" smtClean="0">
                <a:solidFill>
                  <a:schemeClr val="tx1"/>
                </a:solidFill>
              </a:rPr>
              <a:t> Jones &amp; Peter Willet eds. Readings in Information Retrieval, Morgan Kaufmann, 1997 </a:t>
            </a:r>
          </a:p>
          <a:p>
            <a:pPr eaLnBrk="1" hangingPunct="1"/>
            <a:r>
              <a:rPr lang="zh-CN" altLang="en-US" sz="2100" dirty="0" smtClean="0">
                <a:solidFill>
                  <a:schemeClr val="tx1"/>
                </a:solidFill>
              </a:rPr>
              <a:t>刘挺等著，信息检索系统导论，机械工业出版社，</a:t>
            </a:r>
            <a:r>
              <a:rPr lang="en-US" altLang="zh-CN" sz="2100" dirty="0" smtClean="0">
                <a:solidFill>
                  <a:schemeClr val="tx1"/>
                </a:solidFill>
              </a:rPr>
              <a:t>2008</a:t>
            </a:r>
          </a:p>
          <a:p>
            <a:pPr eaLnBrk="1" hangingPunct="1"/>
            <a:r>
              <a:rPr lang="en-US" altLang="zh-CN" sz="2100" dirty="0" smtClean="0">
                <a:solidFill>
                  <a:schemeClr val="tx1"/>
                </a:solidFill>
              </a:rPr>
              <a:t>SIGIR/WWW/SIKDD/TREC/CIKM/ Proceedings</a:t>
            </a:r>
          </a:p>
          <a:p>
            <a:pPr eaLnBrk="1" hangingPunct="1"/>
            <a:r>
              <a:rPr lang="en-US" altLang="zh-CN" sz="2100" dirty="0" smtClean="0">
                <a:solidFill>
                  <a:schemeClr val="tx1"/>
                </a:solidFill>
              </a:rPr>
              <a:t>More resources see: </a:t>
            </a:r>
            <a:r>
              <a:rPr lang="en-US" altLang="zh-CN" sz="2100" dirty="0" smtClean="0">
                <a:solidFill>
                  <a:schemeClr val="tx1"/>
                </a:solidFill>
                <a:hlinkClick r:id="rId3"/>
              </a:rPr>
              <a:t>http://nlp.stanford.edu/IR-book/information-retrieval.html</a:t>
            </a:r>
            <a:endParaRPr lang="en-US" altLang="zh-CN" sz="2100" dirty="0" smtClean="0">
              <a:solidFill>
                <a:schemeClr val="tx1"/>
              </a:solidFill>
            </a:endParaRPr>
          </a:p>
        </p:txBody>
      </p:sp>
      <p:sp>
        <p:nvSpPr>
          <p:cNvPr id="66564" name="灯片编号占位符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9C019AA-0B6A-4072-A89C-032BF4E1F1FD}" type="slidenum">
              <a:rPr lang="en-US" altLang="zh-CN" smtClean="0"/>
              <a:pPr/>
              <a:t>30</a:t>
            </a:fld>
            <a:endParaRPr lang="en-US" altLang="zh-CN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灯片编号占位符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69758E7-3ACA-4961-AFD8-F11829FDDC4F}" type="slidenum">
              <a:rPr lang="en-AU" altLang="zh-CN">
                <a:ea typeface="宋体" charset="-122"/>
              </a:rPr>
              <a:pPr/>
              <a:t>4</a:t>
            </a:fld>
            <a:endParaRPr lang="en-AU" altLang="zh-CN">
              <a:ea typeface="宋体" charset="-122"/>
            </a:endParaRPr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>
          <a:xfrm>
            <a:off x="571472" y="285728"/>
            <a:ext cx="8001000" cy="1216025"/>
          </a:xfrm>
        </p:spPr>
        <p:txBody>
          <a:bodyPr/>
          <a:lstStyle/>
          <a:p>
            <a:pPr eaLnBrk="1" hangingPunct="1"/>
            <a:r>
              <a:rPr lang="zh-CN" altLang="en-US" sz="4800" dirty="0" smtClean="0">
                <a:solidFill>
                  <a:schemeClr val="tx1"/>
                </a:solidFill>
                <a:latin typeface="华文新魏" pitchFamily="2" charset="-122"/>
                <a:ea typeface="华文新魏" pitchFamily="2" charset="-122"/>
              </a:rPr>
              <a:t>信息检索概念</a:t>
            </a:r>
            <a:endParaRPr lang="en-AU" altLang="zh-CN" sz="4800" dirty="0" smtClean="0">
              <a:solidFill>
                <a:schemeClr val="tx1"/>
              </a:solidFill>
              <a:latin typeface="华文新魏" pitchFamily="2" charset="-122"/>
              <a:ea typeface="华文新魏" pitchFamily="2" charset="-122"/>
            </a:endParaRPr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142844" y="1714489"/>
            <a:ext cx="8840788" cy="4995863"/>
            <a:chOff x="181" y="1035"/>
            <a:chExt cx="5569" cy="3147"/>
          </a:xfrm>
        </p:grpSpPr>
        <p:pic>
          <p:nvPicPr>
            <p:cNvPr id="19461" name="Picture 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81" y="1080"/>
              <a:ext cx="2160" cy="19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62" name="Picture 4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376" y="1035"/>
              <a:ext cx="2374" cy="314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9463" name="Text Box 6"/>
            <p:cNvSpPr txBox="1">
              <a:spLocks noChangeArrowheads="1"/>
            </p:cNvSpPr>
            <p:nvPr/>
          </p:nvSpPr>
          <p:spPr bwMode="auto">
            <a:xfrm>
              <a:off x="2699" y="2210"/>
              <a:ext cx="635" cy="237"/>
            </a:xfrm>
            <a:prstGeom prst="rect">
              <a:avLst/>
            </a:prstGeom>
            <a:noFill/>
            <a:ln w="9525">
              <a:solidFill>
                <a:schemeClr val="folHlink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AU" altLang="zh-CN" b="1" dirty="0">
                  <a:solidFill>
                    <a:schemeClr val="folHlink"/>
                  </a:solidFill>
                  <a:ea typeface="宋体" charset="-122"/>
                </a:rPr>
                <a:t>G</a:t>
              </a:r>
              <a:r>
                <a:rPr lang="en-AU" altLang="zh-CN" b="1" dirty="0">
                  <a:solidFill>
                    <a:schemeClr val="hlink"/>
                  </a:solidFill>
                  <a:ea typeface="宋体" charset="-122"/>
                </a:rPr>
                <a:t>o</a:t>
              </a:r>
              <a:r>
                <a:rPr lang="en-AU" altLang="zh-CN" b="1" dirty="0">
                  <a:solidFill>
                    <a:schemeClr val="accent2"/>
                  </a:solidFill>
                  <a:ea typeface="宋体" charset="-122"/>
                </a:rPr>
                <a:t>o</a:t>
              </a:r>
              <a:r>
                <a:rPr lang="en-AU" altLang="zh-CN" b="1" dirty="0">
                  <a:solidFill>
                    <a:schemeClr val="folHlink"/>
                  </a:solidFill>
                  <a:ea typeface="宋体" charset="-122"/>
                </a:rPr>
                <a:t>g</a:t>
              </a:r>
              <a:r>
                <a:rPr lang="en-AU" altLang="zh-CN" b="1" dirty="0">
                  <a:solidFill>
                    <a:srgbClr val="009900"/>
                  </a:solidFill>
                  <a:ea typeface="宋体" charset="-122"/>
                </a:rPr>
                <a:t>l</a:t>
              </a:r>
              <a:r>
                <a:rPr lang="en-AU" altLang="zh-CN" b="1" dirty="0">
                  <a:solidFill>
                    <a:schemeClr val="hlink"/>
                  </a:solidFill>
                  <a:ea typeface="宋体" charset="-122"/>
                </a:rPr>
                <a:t>e</a:t>
              </a:r>
            </a:p>
          </p:txBody>
        </p:sp>
        <p:sp>
          <p:nvSpPr>
            <p:cNvPr id="19464" name="Line 7"/>
            <p:cNvSpPr>
              <a:spLocks noChangeShapeType="1"/>
            </p:cNvSpPr>
            <p:nvPr/>
          </p:nvSpPr>
          <p:spPr bwMode="auto">
            <a:xfrm>
              <a:off x="2971" y="1575"/>
              <a:ext cx="0" cy="58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zh-CN" altLang="en-US"/>
            </a:p>
          </p:txBody>
        </p:sp>
        <p:sp>
          <p:nvSpPr>
            <p:cNvPr id="19465" name="Line 8"/>
            <p:cNvSpPr>
              <a:spLocks noChangeShapeType="1"/>
            </p:cNvSpPr>
            <p:nvPr/>
          </p:nvSpPr>
          <p:spPr bwMode="auto">
            <a:xfrm flipH="1">
              <a:off x="1338" y="2300"/>
              <a:ext cx="1315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zh-CN" altLang="en-US"/>
            </a:p>
          </p:txBody>
        </p:sp>
        <p:sp>
          <p:nvSpPr>
            <p:cNvPr id="19466" name="Line 9"/>
            <p:cNvSpPr>
              <a:spLocks noChangeShapeType="1"/>
            </p:cNvSpPr>
            <p:nvPr/>
          </p:nvSpPr>
          <p:spPr bwMode="auto">
            <a:xfrm>
              <a:off x="2971" y="2475"/>
              <a:ext cx="0" cy="31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 wrap="none"/>
            <a:lstStyle/>
            <a:p>
              <a:endParaRPr lang="zh-CN" altLang="en-US"/>
            </a:p>
          </p:txBody>
        </p:sp>
        <p:sp>
          <p:nvSpPr>
            <p:cNvPr id="19467" name="AutoShape 10"/>
            <p:cNvSpPr>
              <a:spLocks noChangeArrowheads="1"/>
            </p:cNvSpPr>
            <p:nvPr/>
          </p:nvSpPr>
          <p:spPr bwMode="auto">
            <a:xfrm>
              <a:off x="2251" y="2790"/>
              <a:ext cx="1315" cy="907"/>
            </a:xfrm>
            <a:prstGeom prst="cloudCallout">
              <a:avLst>
                <a:gd name="adj1" fmla="val -34259"/>
                <a:gd name="adj2" fmla="val 3478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r>
                <a:rPr lang="en-AU" altLang="zh-CN" sz="2000" b="1">
                  <a:solidFill>
                    <a:schemeClr val="folHlink"/>
                  </a:solidFill>
                  <a:ea typeface="宋体" charset="-122"/>
                </a:rPr>
                <a:t>Web</a:t>
              </a:r>
            </a:p>
          </p:txBody>
        </p:sp>
      </p:grpSp>
      <p:sp>
        <p:nvSpPr>
          <p:cNvPr id="12" name="Text Box 18"/>
          <p:cNvSpPr txBox="1">
            <a:spLocks noChangeArrowheads="1"/>
          </p:cNvSpPr>
          <p:nvPr/>
        </p:nvSpPr>
        <p:spPr bwMode="auto">
          <a:xfrm>
            <a:off x="285720" y="5072074"/>
            <a:ext cx="3214709" cy="121122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lnSpc>
                <a:spcPts val="3000"/>
              </a:lnSpc>
            </a:pPr>
            <a:r>
              <a:rPr lang="zh-CN" altLang="en-US" sz="2000" b="1" dirty="0" smtClean="0">
                <a:solidFill>
                  <a:srgbClr val="C00000"/>
                </a:solidFill>
                <a:latin typeface="华文中宋" pitchFamily="2" charset="-122"/>
                <a:ea typeface="华文中宋" pitchFamily="2" charset="-122"/>
              </a:rPr>
              <a:t>一般涉及信息的获取、分析、组织、存储、比对和展示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z="4800" dirty="0" smtClean="0">
                <a:solidFill>
                  <a:schemeClr val="tx1"/>
                </a:solidFill>
                <a:latin typeface="华文新魏" pitchFamily="2" charset="-122"/>
                <a:ea typeface="华文新魏" pitchFamily="2" charset="-122"/>
              </a:rPr>
              <a:t>信息检索 </a:t>
            </a:r>
            <a:r>
              <a:rPr lang="en-US" altLang="zh-CN" sz="4800" dirty="0" smtClean="0">
                <a:solidFill>
                  <a:schemeClr val="tx1"/>
                </a:solidFill>
                <a:latin typeface="华文新魏" pitchFamily="2" charset="-122"/>
                <a:ea typeface="华文新魏" pitchFamily="2" charset="-122"/>
              </a:rPr>
              <a:t>vs.</a:t>
            </a:r>
            <a:r>
              <a:rPr lang="zh-CN" altLang="en-US" sz="4800" dirty="0" smtClean="0">
                <a:solidFill>
                  <a:schemeClr val="tx1"/>
                </a:solidFill>
                <a:latin typeface="华文新魏" pitchFamily="2" charset="-122"/>
                <a:ea typeface="华文新魏" pitchFamily="2" charset="-122"/>
              </a:rPr>
              <a:t>关系数据库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idx="1"/>
          </p:nvPr>
        </p:nvSpPr>
        <p:spPr>
          <a:xfrm>
            <a:off x="500034" y="1785926"/>
            <a:ext cx="8001000" cy="4267200"/>
          </a:xfrm>
        </p:spPr>
        <p:txBody>
          <a:bodyPr/>
          <a:lstStyle/>
          <a:p>
            <a:pPr eaLnBrk="1" hangingPunct="1"/>
            <a:r>
              <a:rPr lang="en-US" altLang="en-US" sz="2800" dirty="0" smtClean="0">
                <a:solidFill>
                  <a:srgbClr val="C00000"/>
                </a:solidFill>
                <a:latin typeface="华文中宋" pitchFamily="2" charset="-122"/>
                <a:ea typeface="华文中宋" pitchFamily="2" charset="-122"/>
              </a:rPr>
              <a:t>IR</a:t>
            </a:r>
            <a:r>
              <a:rPr lang="zh-CN" altLang="en-US" sz="2800" dirty="0" smtClean="0">
                <a:solidFill>
                  <a:srgbClr val="C00000"/>
                </a:solidFill>
                <a:latin typeface="华文中宋" pitchFamily="2" charset="-122"/>
                <a:ea typeface="华文中宋" pitchFamily="2" charset="-122"/>
              </a:rPr>
              <a:t>系统</a:t>
            </a:r>
            <a:r>
              <a:rPr lang="zh-CN" altLang="en-US" sz="2400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主要用于</a:t>
            </a:r>
            <a:r>
              <a:rPr lang="zh-CN" altLang="en-US" sz="2400" dirty="0" smtClean="0">
                <a:latin typeface="华文中宋" pitchFamily="2" charset="-122"/>
                <a:ea typeface="华文中宋" pitchFamily="2" charset="-122"/>
              </a:rPr>
              <a:t>查询文档</a:t>
            </a:r>
            <a:endParaRPr lang="en-US" altLang="zh-CN" sz="2400" dirty="0" smtClean="0">
              <a:latin typeface="华文中宋" pitchFamily="2" charset="-122"/>
              <a:ea typeface="华文中宋" pitchFamily="2" charset="-122"/>
            </a:endParaRPr>
          </a:p>
          <a:p>
            <a:pPr>
              <a:lnSpc>
                <a:spcPts val="3500"/>
              </a:lnSpc>
            </a:pPr>
            <a:r>
              <a:rPr lang="en-US" altLang="en-US" sz="2800" dirty="0" smtClean="0">
                <a:solidFill>
                  <a:srgbClr val="C00000"/>
                </a:solidFill>
                <a:latin typeface="华文中宋" pitchFamily="2" charset="-122"/>
                <a:ea typeface="华文中宋" pitchFamily="2" charset="-122"/>
              </a:rPr>
              <a:t>RDB</a:t>
            </a:r>
            <a:r>
              <a:rPr lang="zh-CN" altLang="en-US" sz="2800" dirty="0" smtClean="0">
                <a:solidFill>
                  <a:srgbClr val="C00000"/>
                </a:solidFill>
                <a:latin typeface="华文中宋" pitchFamily="2" charset="-122"/>
                <a:ea typeface="华文中宋" pitchFamily="2" charset="-122"/>
              </a:rPr>
              <a:t>系统</a:t>
            </a:r>
            <a:r>
              <a:rPr lang="zh-CN" altLang="en-US" sz="2400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主要用于</a:t>
            </a:r>
            <a:r>
              <a:rPr lang="zh-CN" altLang="en-US" sz="2400" dirty="0" smtClean="0">
                <a:latin typeface="华文中宋" pitchFamily="2" charset="-122"/>
                <a:ea typeface="华文中宋" pitchFamily="2" charset="-122"/>
              </a:rPr>
              <a:t>查询结构化数据</a:t>
            </a:r>
            <a:r>
              <a:rPr lang="zh-CN" altLang="en-US" sz="2400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，即记录集合，这些记录中包含预先定义的语义属性及属性值，如一本书的作者、标题、出版年份等</a:t>
            </a:r>
            <a:endParaRPr lang="en-US" altLang="en-US" sz="2400" dirty="0" smtClean="0">
              <a:solidFill>
                <a:schemeClr val="tx1"/>
              </a:solidFill>
              <a:latin typeface="华文中宋" pitchFamily="2" charset="-122"/>
              <a:ea typeface="华文中宋" pitchFamily="2" charset="-122"/>
            </a:endParaRPr>
          </a:p>
          <a:p>
            <a:pPr eaLnBrk="1" hangingPunct="1">
              <a:buNone/>
            </a:pPr>
            <a:endParaRPr lang="en-US" altLang="zh-CN" sz="2400" dirty="0" smtClean="0"/>
          </a:p>
        </p:txBody>
      </p:sp>
      <p:sp>
        <p:nvSpPr>
          <p:cNvPr id="18436" name="灯片编号占位符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B19C8A9-7AC4-4C82-89BE-DDEF7FB2000A}" type="slidenum">
              <a:rPr lang="en-US" altLang="zh-CN" smtClean="0"/>
              <a:pPr/>
              <a:t>5</a:t>
            </a:fld>
            <a:endParaRPr lang="en-US" altLang="zh-CN" smtClean="0"/>
          </a:p>
        </p:txBody>
      </p:sp>
      <p:sp>
        <p:nvSpPr>
          <p:cNvPr id="10" name="Rectangle 1038"/>
          <p:cNvSpPr>
            <a:spLocks noChangeArrowheads="1"/>
          </p:cNvSpPr>
          <p:nvPr/>
        </p:nvSpPr>
        <p:spPr bwMode="auto">
          <a:xfrm>
            <a:off x="804882" y="4941888"/>
            <a:ext cx="7924800" cy="420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Clr>
                <a:schemeClr val="tx2"/>
              </a:buClr>
              <a:buSzPct val="75000"/>
              <a:buFont typeface="Wingdings" pitchFamily="2" charset="2"/>
              <a:buChar char="t"/>
            </a:pPr>
            <a:endParaRPr lang="en-AU" altLang="zh-CN" sz="2400">
              <a:latin typeface="Arial Narrow" pitchFamily="34" charset="0"/>
              <a:ea typeface="宋体" pitchFamily="2" charset="-122"/>
            </a:endParaRPr>
          </a:p>
        </p:txBody>
      </p:sp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071942"/>
            <a:ext cx="91440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z="4800" dirty="0" smtClean="0">
                <a:solidFill>
                  <a:schemeClr val="tx1"/>
                </a:solidFill>
                <a:latin typeface="华文新魏" pitchFamily="2" charset="-122"/>
                <a:ea typeface="华文新魏" pitchFamily="2" charset="-122"/>
              </a:rPr>
              <a:t>信息检索 </a:t>
            </a:r>
            <a:r>
              <a:rPr lang="en-US" altLang="zh-CN" sz="4800" dirty="0" smtClean="0">
                <a:solidFill>
                  <a:schemeClr val="tx1"/>
                </a:solidFill>
                <a:latin typeface="华文新魏" pitchFamily="2" charset="-122"/>
                <a:ea typeface="华文新魏" pitchFamily="2" charset="-122"/>
              </a:rPr>
              <a:t>vs.</a:t>
            </a:r>
            <a:r>
              <a:rPr lang="zh-CN" altLang="en-US" sz="4800" dirty="0" smtClean="0">
                <a:solidFill>
                  <a:schemeClr val="tx1"/>
                </a:solidFill>
                <a:latin typeface="华文新魏" pitchFamily="2" charset="-122"/>
                <a:ea typeface="华文新魏" pitchFamily="2" charset="-122"/>
              </a:rPr>
              <a:t>相关学科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idx="1"/>
          </p:nvPr>
        </p:nvSpPr>
        <p:spPr>
          <a:xfrm>
            <a:off x="500034" y="1785926"/>
            <a:ext cx="8001000" cy="4267200"/>
          </a:xfrm>
        </p:spPr>
        <p:txBody>
          <a:bodyPr/>
          <a:lstStyle/>
          <a:p>
            <a:pPr eaLnBrk="1" hangingPunct="1">
              <a:buNone/>
            </a:pPr>
            <a:endParaRPr lang="en-US" altLang="zh-CN" sz="2400" dirty="0" smtClean="0"/>
          </a:p>
        </p:txBody>
      </p:sp>
      <p:sp>
        <p:nvSpPr>
          <p:cNvPr id="18436" name="灯片编号占位符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B19C8A9-7AC4-4C82-89BE-DDEF7FB2000A}" type="slidenum">
              <a:rPr lang="en-US" altLang="zh-CN" smtClean="0"/>
              <a:pPr/>
              <a:t>6</a:t>
            </a:fld>
            <a:endParaRPr lang="en-US" altLang="zh-CN" smtClean="0"/>
          </a:p>
        </p:txBody>
      </p:sp>
      <p:sp>
        <p:nvSpPr>
          <p:cNvPr id="10" name="Rectangle 1038"/>
          <p:cNvSpPr>
            <a:spLocks noChangeArrowheads="1"/>
          </p:cNvSpPr>
          <p:nvPr/>
        </p:nvSpPr>
        <p:spPr bwMode="auto">
          <a:xfrm>
            <a:off x="804882" y="4941888"/>
            <a:ext cx="7924800" cy="420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50000"/>
              </a:spcBef>
              <a:buClr>
                <a:schemeClr val="tx2"/>
              </a:buClr>
              <a:buSzPct val="75000"/>
              <a:buFont typeface="Wingdings" pitchFamily="2" charset="2"/>
              <a:buChar char="t"/>
            </a:pPr>
            <a:endParaRPr lang="en-AU" altLang="zh-CN" sz="2400">
              <a:latin typeface="Arial Narrow" pitchFamily="34" charset="0"/>
              <a:ea typeface="宋体" pitchFamily="2" charset="-122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 t="14764" r="29527" b="14764"/>
          <a:stretch>
            <a:fillRect/>
          </a:stretch>
        </p:blipFill>
        <p:spPr bwMode="auto">
          <a:xfrm>
            <a:off x="1500166" y="1785926"/>
            <a:ext cx="5895276" cy="4447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z="4800" dirty="0" smtClean="0">
                <a:solidFill>
                  <a:schemeClr val="tx1"/>
                </a:solidFill>
                <a:latin typeface="华文新魏" pitchFamily="2" charset="-122"/>
                <a:ea typeface="华文新魏" pitchFamily="2" charset="-122"/>
              </a:rPr>
              <a:t>信息检索技术的重要性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idx="1"/>
          </p:nvPr>
        </p:nvSpPr>
        <p:spPr>
          <a:xfrm>
            <a:off x="500034" y="1857364"/>
            <a:ext cx="8001000" cy="4267200"/>
          </a:xfrm>
        </p:spPr>
        <p:txBody>
          <a:bodyPr/>
          <a:lstStyle/>
          <a:p>
            <a:pPr eaLnBrk="1" hangingPunct="1">
              <a:spcBef>
                <a:spcPts val="1800"/>
              </a:spcBef>
            </a:pPr>
            <a:r>
              <a:rPr lang="zh-CN" altLang="en-US" sz="2800" b="1" dirty="0" smtClean="0">
                <a:solidFill>
                  <a:srgbClr val="C00000"/>
                </a:solidFill>
                <a:latin typeface="华文中宋" pitchFamily="2" charset="-122"/>
                <a:ea typeface="华文中宋" pitchFamily="2" charset="-122"/>
              </a:rPr>
              <a:t>用户需要信息检索技术：</a:t>
            </a:r>
            <a:r>
              <a:rPr lang="zh-CN" altLang="en-US" sz="2600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信息时代的信息量爆炸式增长、噪音太多，寻找所需要的信息非常不容易</a:t>
            </a:r>
          </a:p>
          <a:p>
            <a:pPr>
              <a:spcBef>
                <a:spcPts val="1800"/>
              </a:spcBef>
            </a:pPr>
            <a:r>
              <a:rPr lang="zh-CN" altLang="en-US" sz="2800" b="1" dirty="0" smtClean="0">
                <a:solidFill>
                  <a:srgbClr val="C00000"/>
                </a:solidFill>
                <a:latin typeface="华文中宋" pitchFamily="2" charset="-122"/>
                <a:ea typeface="华文中宋" pitchFamily="2" charset="-122"/>
              </a:rPr>
              <a:t>使用搜索引擎</a:t>
            </a:r>
            <a:r>
              <a:rPr lang="zh-CN" altLang="en-US" sz="2600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寻找所需要的信息已经成为很多人的日常行为；</a:t>
            </a:r>
            <a:r>
              <a:rPr lang="zh-CN" altLang="en-US" sz="2800" b="1" dirty="0" smtClean="0">
                <a:solidFill>
                  <a:srgbClr val="C00000"/>
                </a:solidFill>
                <a:latin typeface="华文中宋" pitchFamily="2" charset="-122"/>
                <a:ea typeface="华文中宋" pitchFamily="2" charset="-122"/>
              </a:rPr>
              <a:t>使用专业信息检索系统</a:t>
            </a:r>
            <a:r>
              <a:rPr lang="zh-CN" altLang="en-US" sz="2800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，</a:t>
            </a:r>
            <a:r>
              <a:rPr lang="zh-CN" altLang="en-US" sz="2600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如专利、法律条文、科技论文等检索系统，则是专业人员的经常行为</a:t>
            </a:r>
            <a:endParaRPr lang="en-US" altLang="zh-CN" sz="2600" dirty="0" smtClean="0">
              <a:solidFill>
                <a:schemeClr val="tx1"/>
              </a:solidFill>
              <a:latin typeface="华文中宋" pitchFamily="2" charset="-122"/>
              <a:ea typeface="华文中宋" pitchFamily="2" charset="-122"/>
            </a:endParaRPr>
          </a:p>
          <a:p>
            <a:pPr eaLnBrk="1" hangingPunct="1">
              <a:spcBef>
                <a:spcPts val="1800"/>
              </a:spcBef>
            </a:pPr>
            <a:r>
              <a:rPr lang="zh-CN" altLang="en-US" sz="2800" b="1" dirty="0" smtClean="0">
                <a:solidFill>
                  <a:srgbClr val="C00000"/>
                </a:solidFill>
                <a:latin typeface="华文中宋" pitchFamily="2" charset="-122"/>
                <a:ea typeface="华文中宋" pitchFamily="2" charset="-122"/>
              </a:rPr>
              <a:t>但目前的搜索引擎和专业信息检索系统还不尽如人意</a:t>
            </a:r>
          </a:p>
        </p:txBody>
      </p:sp>
      <p:sp>
        <p:nvSpPr>
          <p:cNvPr id="18436" name="灯片编号占位符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B19C8A9-7AC4-4C82-89BE-DDEF7FB2000A}" type="slidenum">
              <a:rPr lang="en-US" altLang="zh-CN" smtClean="0"/>
              <a:pPr/>
              <a:t>7</a:t>
            </a:fld>
            <a:endParaRPr lang="en-US" altLang="zh-CN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z="4800" dirty="0" smtClean="0">
                <a:solidFill>
                  <a:schemeClr val="tx1"/>
                </a:solidFill>
                <a:latin typeface="华文新魏" pitchFamily="2" charset="-122"/>
                <a:ea typeface="华文新魏" pitchFamily="2" charset="-122"/>
              </a:rPr>
              <a:t>信息检索技术的重要性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idx="1"/>
          </p:nvPr>
        </p:nvSpPr>
        <p:spPr>
          <a:xfrm>
            <a:off x="500034" y="1857364"/>
            <a:ext cx="8001000" cy="4267200"/>
          </a:xfrm>
        </p:spPr>
        <p:txBody>
          <a:bodyPr/>
          <a:lstStyle/>
          <a:p>
            <a:pPr eaLnBrk="1" hangingPunct="1">
              <a:spcBef>
                <a:spcPts val="1800"/>
              </a:spcBef>
            </a:pPr>
            <a:r>
              <a:rPr lang="zh-CN" altLang="en-US" sz="2800" b="1" dirty="0" smtClean="0">
                <a:solidFill>
                  <a:srgbClr val="C00000"/>
                </a:solidFill>
                <a:latin typeface="华文中宋" pitchFamily="2" charset="-122"/>
                <a:ea typeface="华文中宋" pitchFamily="2" charset="-122"/>
              </a:rPr>
              <a:t>公司需要信息检索技术：</a:t>
            </a:r>
            <a:r>
              <a:rPr lang="en-US" altLang="zh-CN" sz="2600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Yahoo</a:t>
            </a:r>
            <a:r>
              <a:rPr lang="zh-CN" altLang="en-US" sz="2600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、</a:t>
            </a:r>
            <a:r>
              <a:rPr lang="en-US" altLang="zh-CN" sz="2600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Google</a:t>
            </a:r>
            <a:r>
              <a:rPr lang="zh-CN" altLang="en-US" sz="2600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、</a:t>
            </a:r>
            <a:r>
              <a:rPr lang="en-US" altLang="zh-CN" sz="2600" dirty="0" err="1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Baidu</a:t>
            </a:r>
            <a:r>
              <a:rPr lang="zh-CN" altLang="en-US" sz="2600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，还有</a:t>
            </a:r>
            <a:r>
              <a:rPr lang="en-US" altLang="zh-CN" sz="2600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Microsoft</a:t>
            </a:r>
            <a:r>
              <a:rPr lang="zh-CN" altLang="en-US" sz="2600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、</a:t>
            </a:r>
            <a:r>
              <a:rPr lang="en-US" altLang="zh-CN" sz="2600" dirty="0" err="1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Sina</a:t>
            </a:r>
            <a:r>
              <a:rPr lang="zh-CN" altLang="en-US" sz="2600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、</a:t>
            </a:r>
            <a:r>
              <a:rPr lang="en-US" altLang="zh-CN" sz="2600" dirty="0" err="1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Sohu</a:t>
            </a:r>
            <a:r>
              <a:rPr lang="zh-CN" altLang="en-US" sz="2600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、</a:t>
            </a:r>
            <a:r>
              <a:rPr lang="en-US" altLang="zh-CN" sz="2600" dirty="0" err="1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Tecent</a:t>
            </a:r>
            <a:r>
              <a:rPr lang="zh-CN" altLang="en-US" sz="2600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、</a:t>
            </a:r>
            <a:r>
              <a:rPr lang="en-US" altLang="zh-CN" sz="2600" dirty="0" err="1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Netease</a:t>
            </a:r>
            <a:r>
              <a:rPr lang="zh-CN" altLang="en-US" sz="2600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等都加入到搜索引擎的竞争行列</a:t>
            </a:r>
            <a:endParaRPr lang="en-US" altLang="zh-CN" sz="2600" dirty="0" smtClean="0">
              <a:solidFill>
                <a:schemeClr val="tx1"/>
              </a:solidFill>
              <a:latin typeface="华文中宋" pitchFamily="2" charset="-122"/>
              <a:ea typeface="华文中宋" pitchFamily="2" charset="-122"/>
            </a:endParaRPr>
          </a:p>
          <a:p>
            <a:pPr eaLnBrk="1" hangingPunct="1">
              <a:spcBef>
                <a:spcPts val="1800"/>
              </a:spcBef>
            </a:pPr>
            <a:r>
              <a:rPr lang="zh-CN" altLang="en-US" sz="2800" b="1" dirty="0" smtClean="0">
                <a:solidFill>
                  <a:srgbClr val="C00000"/>
                </a:solidFill>
                <a:latin typeface="华文中宋" pitchFamily="2" charset="-122"/>
                <a:ea typeface="华文中宋" pitchFamily="2" charset="-122"/>
              </a:rPr>
              <a:t>包含搜索的应用很多：</a:t>
            </a:r>
            <a:r>
              <a:rPr lang="zh-CN" altLang="en-US" sz="2600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电子商务</a:t>
            </a:r>
            <a:r>
              <a:rPr lang="en-US" altLang="zh-CN" sz="2600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(</a:t>
            </a:r>
            <a:r>
              <a:rPr lang="zh-CN" altLang="en-US" sz="2600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如亚马逊网站、阿里巴巴</a:t>
            </a:r>
            <a:r>
              <a:rPr lang="en-US" altLang="zh-CN" sz="2600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)</a:t>
            </a:r>
            <a:r>
              <a:rPr lang="zh-CN" altLang="en-US" sz="2600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、社交网</a:t>
            </a:r>
            <a:r>
              <a:rPr lang="en-US" altLang="zh-CN" sz="2600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(</a:t>
            </a:r>
            <a:r>
              <a:rPr lang="zh-CN" altLang="en-US" sz="2600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微博、</a:t>
            </a:r>
            <a:r>
              <a:rPr lang="en-US" altLang="zh-CN" sz="2600" dirty="0" err="1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Facebook</a:t>
            </a:r>
            <a:r>
              <a:rPr lang="zh-CN" altLang="en-US" sz="2600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、</a:t>
            </a:r>
            <a:r>
              <a:rPr lang="en-US" altLang="zh-CN" sz="2600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twitter</a:t>
            </a:r>
            <a:r>
              <a:rPr lang="zh-CN" altLang="en-US" sz="2600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、校内网</a:t>
            </a:r>
            <a:r>
              <a:rPr lang="en-US" altLang="zh-CN" sz="2600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)</a:t>
            </a:r>
            <a:r>
              <a:rPr lang="zh-CN" altLang="en-US" sz="2600" dirty="0" smtClean="0">
                <a:solidFill>
                  <a:schemeClr val="tx1"/>
                </a:solidFill>
                <a:latin typeface="华文中宋" pitchFamily="2" charset="-122"/>
                <a:ea typeface="华文中宋" pitchFamily="2" charset="-122"/>
              </a:rPr>
              <a:t>、数字图书馆、大规模数据分析等都需要信息检索技术</a:t>
            </a:r>
            <a:endParaRPr lang="en-US" altLang="zh-CN" sz="2600" dirty="0" smtClean="0">
              <a:solidFill>
                <a:schemeClr val="tx1"/>
              </a:solidFill>
              <a:latin typeface="华文中宋" pitchFamily="2" charset="-122"/>
              <a:ea typeface="华文中宋" pitchFamily="2" charset="-122"/>
            </a:endParaRPr>
          </a:p>
          <a:p>
            <a:pPr eaLnBrk="1" hangingPunct="1">
              <a:spcBef>
                <a:spcPts val="1800"/>
              </a:spcBef>
            </a:pPr>
            <a:r>
              <a:rPr lang="zh-CN" altLang="en-US" sz="2800" b="1" dirty="0" smtClean="0">
                <a:solidFill>
                  <a:srgbClr val="C00000"/>
                </a:solidFill>
                <a:latin typeface="华文中宋" pitchFamily="2" charset="-122"/>
                <a:ea typeface="华文中宋" pitchFamily="2" charset="-122"/>
              </a:rPr>
              <a:t>搜索是未来操作系统的重要组成部分</a:t>
            </a:r>
          </a:p>
        </p:txBody>
      </p:sp>
      <p:sp>
        <p:nvSpPr>
          <p:cNvPr id="18436" name="灯片编号占位符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B19C8A9-7AC4-4C82-89BE-DDEF7FB2000A}" type="slidenum">
              <a:rPr lang="en-US" altLang="zh-CN" smtClean="0"/>
              <a:pPr/>
              <a:t>8</a:t>
            </a:fld>
            <a:endParaRPr lang="en-US" altLang="zh-CN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灯片编号占位符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79104B5-0CDF-429F-ACD1-EA39F960299D}" type="slidenum">
              <a:rPr lang="en-US" altLang="zh-CN" smtClean="0"/>
              <a:pPr/>
              <a:t>9</a:t>
            </a:fld>
            <a:endParaRPr lang="en-US" altLang="zh-CN" smtClean="0"/>
          </a:p>
        </p:txBody>
      </p:sp>
      <p:pic>
        <p:nvPicPr>
          <p:cNvPr id="9318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71538" y="1785926"/>
            <a:ext cx="1577975" cy="6064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pic>
        <p:nvPicPr>
          <p:cNvPr id="93188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100088" y="2360594"/>
            <a:ext cx="1584325" cy="6111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pic>
        <p:nvPicPr>
          <p:cNvPr id="93189" name="Picture 5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781651" y="1920863"/>
            <a:ext cx="1973262" cy="381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pic>
        <p:nvPicPr>
          <p:cNvPr id="93190" name="Picture 6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776888" y="2281226"/>
            <a:ext cx="1990725" cy="3905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pic>
        <p:nvPicPr>
          <p:cNvPr id="93191" name="Picture 7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448026" y="5954701"/>
            <a:ext cx="1724025" cy="2952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pic>
        <p:nvPicPr>
          <p:cNvPr id="93192" name="Picture 8" descr="facebook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3448026" y="5457813"/>
            <a:ext cx="169545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3193" name="Text Box 9"/>
          <p:cNvSpPr txBox="1">
            <a:spLocks noChangeArrowheads="1"/>
          </p:cNvSpPr>
          <p:nvPr/>
        </p:nvSpPr>
        <p:spPr bwMode="auto">
          <a:xfrm>
            <a:off x="855638" y="3082913"/>
            <a:ext cx="1800225" cy="32778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lnSpc>
                <a:spcPct val="85000"/>
              </a:lnSpc>
              <a:spcBef>
                <a:spcPct val="50000"/>
              </a:spcBef>
              <a:defRPr/>
            </a:pPr>
            <a:r>
              <a:rPr lang="zh-CN" altLang="en-US" sz="1800" b="1" dirty="0">
                <a:latin typeface="Arial Narrow" pitchFamily="34" charset="0"/>
              </a:rPr>
              <a:t>搜索</a:t>
            </a:r>
          </a:p>
        </p:txBody>
      </p:sp>
      <p:sp>
        <p:nvSpPr>
          <p:cNvPr id="93194" name="Text Box 10"/>
          <p:cNvSpPr txBox="1">
            <a:spLocks noChangeArrowheads="1"/>
          </p:cNvSpPr>
          <p:nvPr/>
        </p:nvSpPr>
        <p:spPr bwMode="auto">
          <a:xfrm>
            <a:off x="5853088" y="2825738"/>
            <a:ext cx="1800225" cy="32778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lnSpc>
                <a:spcPct val="85000"/>
              </a:lnSpc>
              <a:spcBef>
                <a:spcPct val="50000"/>
              </a:spcBef>
              <a:defRPr/>
            </a:pPr>
            <a:r>
              <a:rPr lang="zh-CN" altLang="en-US" sz="1800" b="1" dirty="0">
                <a:latin typeface="Arial Narrow" pitchFamily="34" charset="0"/>
              </a:rPr>
              <a:t>推荐</a:t>
            </a:r>
          </a:p>
        </p:txBody>
      </p:sp>
      <p:sp>
        <p:nvSpPr>
          <p:cNvPr id="93195" name="Text Box 11"/>
          <p:cNvSpPr txBox="1">
            <a:spLocks noChangeArrowheads="1"/>
          </p:cNvSpPr>
          <p:nvPr/>
        </p:nvSpPr>
        <p:spPr bwMode="auto">
          <a:xfrm>
            <a:off x="4816451" y="5953113"/>
            <a:ext cx="1800225" cy="32778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lnSpc>
                <a:spcPct val="85000"/>
              </a:lnSpc>
              <a:spcBef>
                <a:spcPct val="50000"/>
              </a:spcBef>
              <a:defRPr/>
            </a:pPr>
            <a:r>
              <a:rPr lang="zh-CN" altLang="en-US" sz="1800" b="1" dirty="0">
                <a:latin typeface="Arial Narrow" pitchFamily="34" charset="0"/>
              </a:rPr>
              <a:t>挖掘</a:t>
            </a:r>
          </a:p>
        </p:txBody>
      </p:sp>
      <p:sp>
        <p:nvSpPr>
          <p:cNvPr id="93196" name="AutoShape 12"/>
          <p:cNvSpPr>
            <a:spLocks noChangeArrowheads="1"/>
          </p:cNvSpPr>
          <p:nvPr/>
        </p:nvSpPr>
        <p:spPr bwMode="auto">
          <a:xfrm rot="2204725">
            <a:off x="2928913" y="3043226"/>
            <a:ext cx="576263" cy="301625"/>
          </a:xfrm>
          <a:prstGeom prst="leftArrow">
            <a:avLst>
              <a:gd name="adj1" fmla="val 50000"/>
              <a:gd name="adj2" fmla="val 47763"/>
            </a:avLst>
          </a:prstGeom>
          <a:solidFill>
            <a:srgbClr val="EAEEC2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lnSpc>
                <a:spcPct val="85000"/>
              </a:lnSpc>
              <a:defRPr/>
            </a:pPr>
            <a:r>
              <a:rPr kumimoji="0" lang="en-US" altLang="zh-CN" sz="2000">
                <a:effectLst>
                  <a:outerShdw blurRad="38100" dist="38100" dir="2700000" algn="tl">
                    <a:srgbClr val="FFFFFF"/>
                  </a:outerShdw>
                </a:effectLst>
                <a:latin typeface="Arial Narrow" pitchFamily="34" charset="0"/>
              </a:rPr>
              <a:t>  </a:t>
            </a:r>
          </a:p>
        </p:txBody>
      </p:sp>
      <p:sp>
        <p:nvSpPr>
          <p:cNvPr id="93197" name="AutoShape 13"/>
          <p:cNvSpPr>
            <a:spLocks noChangeArrowheads="1"/>
          </p:cNvSpPr>
          <p:nvPr/>
        </p:nvSpPr>
        <p:spPr bwMode="auto">
          <a:xfrm rot="8356781">
            <a:off x="5075213" y="3063863"/>
            <a:ext cx="665163" cy="301625"/>
          </a:xfrm>
          <a:prstGeom prst="leftArrow">
            <a:avLst>
              <a:gd name="adj1" fmla="val 50000"/>
              <a:gd name="adj2" fmla="val 55132"/>
            </a:avLst>
          </a:prstGeom>
          <a:solidFill>
            <a:srgbClr val="EAEEC2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93198" name="AutoShape 14"/>
          <p:cNvSpPr>
            <a:spLocks noChangeArrowheads="1"/>
          </p:cNvSpPr>
          <p:nvPr/>
        </p:nvSpPr>
        <p:spPr bwMode="auto">
          <a:xfrm rot="-5400000">
            <a:off x="4018732" y="5020457"/>
            <a:ext cx="584200" cy="290512"/>
          </a:xfrm>
          <a:prstGeom prst="leftArrow">
            <a:avLst>
              <a:gd name="adj1" fmla="val 50000"/>
              <a:gd name="adj2" fmla="val 50273"/>
            </a:avLst>
          </a:prstGeom>
          <a:solidFill>
            <a:srgbClr val="EAEEC2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93199" name="AutoShape 15"/>
          <p:cNvSpPr>
            <a:spLocks noChangeArrowheads="1"/>
          </p:cNvSpPr>
          <p:nvPr/>
        </p:nvSpPr>
        <p:spPr bwMode="auto">
          <a:xfrm>
            <a:off x="3663926" y="3649651"/>
            <a:ext cx="1223962" cy="914400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FF00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lnSpc>
                <a:spcPct val="85000"/>
              </a:lnSpc>
              <a:defRPr/>
            </a:pPr>
            <a:r>
              <a:rPr kumimoji="0" lang="en-US" altLang="zh-CN" sz="2000" b="1">
                <a:effectLst>
                  <a:outerShdw blurRad="38100" dist="38100" dir="2700000" algn="tl">
                    <a:srgbClr val="FFFFFF"/>
                  </a:outerShdw>
                </a:effectLst>
                <a:latin typeface="Arial Narrow" pitchFamily="34" charset="0"/>
              </a:rPr>
              <a:t>IR</a:t>
            </a:r>
            <a:r>
              <a:rPr kumimoji="0" lang="zh-CN" altLang="en-US" sz="2000" b="1">
                <a:effectLst>
                  <a:outerShdw blurRad="38100" dist="38100" dir="2700000" algn="tl">
                    <a:srgbClr val="FFFFFF"/>
                  </a:outerShdw>
                </a:effectLst>
                <a:latin typeface="Arial Narrow" pitchFamily="34" charset="0"/>
              </a:rPr>
              <a:t>技术</a:t>
            </a:r>
          </a:p>
        </p:txBody>
      </p:sp>
      <p:pic>
        <p:nvPicPr>
          <p:cNvPr id="93200" name="Picture 16" descr="情报分析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568301" y="3794113"/>
            <a:ext cx="2376487" cy="1585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3201" name="Picture 17" descr="content_security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5967388" y="3722676"/>
            <a:ext cx="2462213" cy="165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3202" name="Text Box 18"/>
          <p:cNvSpPr txBox="1">
            <a:spLocks noChangeArrowheads="1"/>
          </p:cNvSpPr>
          <p:nvPr/>
        </p:nvSpPr>
        <p:spPr bwMode="auto">
          <a:xfrm>
            <a:off x="1000101" y="5449876"/>
            <a:ext cx="1800225" cy="32778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lnSpc>
                <a:spcPct val="85000"/>
              </a:lnSpc>
              <a:spcBef>
                <a:spcPct val="50000"/>
              </a:spcBef>
              <a:defRPr/>
            </a:pPr>
            <a:r>
              <a:rPr lang="zh-CN" altLang="en-US" sz="1800" b="1" dirty="0">
                <a:latin typeface="Arial Narrow" pitchFamily="34" charset="0"/>
              </a:rPr>
              <a:t>情报处理</a:t>
            </a:r>
          </a:p>
        </p:txBody>
      </p:sp>
      <p:sp>
        <p:nvSpPr>
          <p:cNvPr id="93203" name="Text Box 19"/>
          <p:cNvSpPr txBox="1">
            <a:spLocks noChangeArrowheads="1"/>
          </p:cNvSpPr>
          <p:nvPr/>
        </p:nvSpPr>
        <p:spPr bwMode="auto">
          <a:xfrm>
            <a:off x="6327751" y="5386376"/>
            <a:ext cx="1800225" cy="32778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lnSpc>
                <a:spcPct val="85000"/>
              </a:lnSpc>
              <a:spcBef>
                <a:spcPct val="50000"/>
              </a:spcBef>
              <a:defRPr/>
            </a:pPr>
            <a:r>
              <a:rPr lang="zh-CN" altLang="en-US" sz="1800" b="1" dirty="0">
                <a:latin typeface="Arial Narrow" pitchFamily="34" charset="0"/>
              </a:rPr>
              <a:t>内容安全</a:t>
            </a:r>
          </a:p>
        </p:txBody>
      </p:sp>
      <p:pic>
        <p:nvPicPr>
          <p:cNvPr id="93204" name="Picture 20" descr="舆情分析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3143240" y="428604"/>
            <a:ext cx="2276475" cy="1646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3205" name="Text Box 21"/>
          <p:cNvSpPr txBox="1">
            <a:spLocks noChangeArrowheads="1"/>
          </p:cNvSpPr>
          <p:nvPr/>
        </p:nvSpPr>
        <p:spPr bwMode="auto">
          <a:xfrm>
            <a:off x="3714744" y="2285992"/>
            <a:ext cx="1225550" cy="325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lnSpc>
                <a:spcPct val="85000"/>
              </a:lnSpc>
              <a:spcBef>
                <a:spcPct val="50000"/>
              </a:spcBef>
              <a:defRPr/>
            </a:pPr>
            <a:r>
              <a:rPr kumimoji="0" lang="zh-CN" altLang="en-US" sz="1800" b="1" dirty="0">
                <a:latin typeface="Arial Narrow" pitchFamily="34" charset="0"/>
              </a:rPr>
              <a:t>舆情分析</a:t>
            </a:r>
          </a:p>
        </p:txBody>
      </p:sp>
      <p:sp>
        <p:nvSpPr>
          <p:cNvPr id="93206" name="AutoShape 22"/>
          <p:cNvSpPr>
            <a:spLocks noChangeArrowheads="1"/>
          </p:cNvSpPr>
          <p:nvPr/>
        </p:nvSpPr>
        <p:spPr bwMode="auto">
          <a:xfrm rot="19586840">
            <a:off x="2954313" y="4424351"/>
            <a:ext cx="660400" cy="301625"/>
          </a:xfrm>
          <a:prstGeom prst="leftArrow">
            <a:avLst>
              <a:gd name="adj1" fmla="val 50000"/>
              <a:gd name="adj2" fmla="val 54737"/>
            </a:avLst>
          </a:prstGeom>
          <a:solidFill>
            <a:srgbClr val="EAEEC2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lnSpc>
                <a:spcPct val="85000"/>
              </a:lnSpc>
              <a:defRPr/>
            </a:pPr>
            <a:r>
              <a:rPr kumimoji="0" lang="en-US" altLang="zh-CN" sz="2000">
                <a:effectLst>
                  <a:outerShdw blurRad="38100" dist="38100" dir="2700000" algn="tl">
                    <a:srgbClr val="FFFFFF"/>
                  </a:outerShdw>
                </a:effectLst>
                <a:latin typeface="Arial Narrow" pitchFamily="34" charset="0"/>
              </a:rPr>
              <a:t>  </a:t>
            </a:r>
          </a:p>
        </p:txBody>
      </p:sp>
      <p:sp>
        <p:nvSpPr>
          <p:cNvPr id="93207" name="AutoShape 23"/>
          <p:cNvSpPr>
            <a:spLocks noChangeArrowheads="1"/>
          </p:cNvSpPr>
          <p:nvPr/>
        </p:nvSpPr>
        <p:spPr bwMode="auto">
          <a:xfrm rot="34568547">
            <a:off x="5168876" y="4389426"/>
            <a:ext cx="646112" cy="301625"/>
          </a:xfrm>
          <a:prstGeom prst="leftArrow">
            <a:avLst>
              <a:gd name="adj1" fmla="val 50000"/>
              <a:gd name="adj2" fmla="val 53553"/>
            </a:avLst>
          </a:prstGeom>
          <a:solidFill>
            <a:srgbClr val="EAEEC2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lnSpc>
                <a:spcPct val="85000"/>
              </a:lnSpc>
              <a:defRPr/>
            </a:pPr>
            <a:r>
              <a:rPr kumimoji="0" lang="en-US" altLang="zh-CN" sz="2000">
                <a:effectLst>
                  <a:outerShdw blurRad="38100" dist="38100" dir="2700000" algn="tl">
                    <a:srgbClr val="FFFFFF"/>
                  </a:outerShdw>
                </a:effectLst>
                <a:latin typeface="Arial Narrow" pitchFamily="34" charset="0"/>
              </a:rPr>
              <a:t>  </a:t>
            </a:r>
          </a:p>
        </p:txBody>
      </p:sp>
      <p:sp>
        <p:nvSpPr>
          <p:cNvPr id="93208" name="AutoShape 24"/>
          <p:cNvSpPr>
            <a:spLocks noChangeArrowheads="1"/>
          </p:cNvSpPr>
          <p:nvPr/>
        </p:nvSpPr>
        <p:spPr bwMode="auto">
          <a:xfrm rot="5400000">
            <a:off x="4025082" y="3001157"/>
            <a:ext cx="574675" cy="287337"/>
          </a:xfrm>
          <a:prstGeom prst="leftArrow">
            <a:avLst>
              <a:gd name="adj1" fmla="val 50000"/>
              <a:gd name="adj2" fmla="val 50000"/>
            </a:avLst>
          </a:prstGeom>
          <a:solidFill>
            <a:srgbClr val="EAEEC2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lnSpc>
                <a:spcPct val="85000"/>
              </a:lnSpc>
              <a:defRPr/>
            </a:pPr>
            <a:r>
              <a:rPr kumimoji="0" lang="en-US" altLang="zh-CN" sz="2000">
                <a:effectLst>
                  <a:outerShdw blurRad="38100" dist="38100" dir="2700000" algn="tl">
                    <a:srgbClr val="FFFFFF"/>
                  </a:outerShdw>
                </a:effectLst>
                <a:latin typeface="Arial Narrow" pitchFamily="34" charset="0"/>
              </a:rPr>
              <a:t>  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32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32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3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32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32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3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32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32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3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32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32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3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32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32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3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32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932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93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932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932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93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32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32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93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932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932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93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931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931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93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931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931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93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931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931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93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931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931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93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931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931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93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931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931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93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931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931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93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931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931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93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931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931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93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931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931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93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931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931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93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931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931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93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93" grpId="0"/>
      <p:bldP spid="93194" grpId="0"/>
      <p:bldP spid="93195" grpId="0"/>
      <p:bldP spid="93196" grpId="0" animBg="1"/>
      <p:bldP spid="93197" grpId="0" animBg="1"/>
      <p:bldP spid="93198" grpId="0" animBg="1"/>
      <p:bldP spid="93202" grpId="0"/>
      <p:bldP spid="93203" grpId="0"/>
      <p:bldP spid="93205" grpId="0"/>
      <p:bldP spid="93206" grpId="0" animBg="1"/>
      <p:bldP spid="93207" grpId="0" animBg="1"/>
      <p:bldP spid="93208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|4"/>
</p:tagLst>
</file>

<file path=ppt/theme/theme1.xml><?xml version="1.0" encoding="utf-8"?>
<a:theme xmlns:a="http://schemas.openxmlformats.org/drawingml/2006/main" name="Profile">
  <a:themeElements>
    <a:clrScheme name="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Profile">
      <a:majorFont>
        <a:latin typeface="Verdana"/>
        <a:ea typeface="宋体"/>
        <a:cs typeface="宋体"/>
      </a:majorFont>
      <a:minorFont>
        <a:latin typeface="Verdana"/>
        <a:ea typeface="宋体"/>
        <a:cs typeface="宋体"/>
      </a:minorFont>
    </a:fontScheme>
    <a:fmtScheme name="办公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altLang="en-US" sz="1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Verdana" charset="0"/>
            <a:ea typeface="宋体" charset="0"/>
            <a:cs typeface="宋体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altLang="en-US" sz="1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Verdana" charset="0"/>
            <a:ea typeface="宋体" charset="0"/>
            <a:cs typeface="宋体" charset="0"/>
          </a:defRPr>
        </a:defPPr>
      </a:lstStyle>
    </a:lnDef>
  </a:objectDefaults>
  <a:extraClrSchemeLst>
    <a:extraClrScheme>
      <a:clrScheme name="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办公室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办公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办公室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办公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Profile</Template>
  <TotalTime>46287</TotalTime>
  <Words>1889</Words>
  <Application>Microsoft Office PowerPoint</Application>
  <PresentationFormat>全屏显示(4:3)</PresentationFormat>
  <Paragraphs>239</Paragraphs>
  <Slides>30</Slides>
  <Notes>18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30</vt:i4>
      </vt:variant>
    </vt:vector>
  </HeadingPairs>
  <TitlesOfParts>
    <vt:vector size="31" baseType="lpstr">
      <vt:lpstr>Profile</vt:lpstr>
      <vt:lpstr>  信息检索与Web搜索</vt:lpstr>
      <vt:lpstr>信息检索概念</vt:lpstr>
      <vt:lpstr>信息检索概念</vt:lpstr>
      <vt:lpstr>信息检索概念</vt:lpstr>
      <vt:lpstr>信息检索 vs.关系数据库</vt:lpstr>
      <vt:lpstr>信息检索 vs.相关学科</vt:lpstr>
      <vt:lpstr>信息检索技术的重要性</vt:lpstr>
      <vt:lpstr>信息检索技术的重要性</vt:lpstr>
      <vt:lpstr>幻灯片 9</vt:lpstr>
      <vt:lpstr>信息检索技术的发展历史</vt:lpstr>
      <vt:lpstr>信息检索技术的发展历史</vt:lpstr>
      <vt:lpstr>信息检索技术的发展历史</vt:lpstr>
      <vt:lpstr>基于规模的信息检索分类</vt:lpstr>
      <vt:lpstr>信息检索的基本内容</vt:lpstr>
      <vt:lpstr>信息检索的基本内容</vt:lpstr>
      <vt:lpstr>信息检索的基本内容</vt:lpstr>
      <vt:lpstr>信息检索的基本内容</vt:lpstr>
      <vt:lpstr>信息检索的基本内容</vt:lpstr>
      <vt:lpstr>信息检索的基本内容</vt:lpstr>
      <vt:lpstr>课程目标</vt:lpstr>
      <vt:lpstr>老师介绍</vt:lpstr>
      <vt:lpstr>课程基础</vt:lpstr>
      <vt:lpstr>考核方式</vt:lpstr>
      <vt:lpstr>重要会议</vt:lpstr>
      <vt:lpstr>ACM SIGIR</vt:lpstr>
      <vt:lpstr>重要期刊</vt:lpstr>
      <vt:lpstr>重要工具</vt:lpstr>
      <vt:lpstr>教材</vt:lpstr>
      <vt:lpstr>参考书籍及文献--1</vt:lpstr>
      <vt:lpstr>参考书籍及文献--2</vt:lpstr>
    </vt:vector>
  </TitlesOfParts>
  <Company>zju 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实验室研究方向</dc:title>
  <dc:creator>weidong</dc:creator>
  <cp:lastModifiedBy>CAD2013</cp:lastModifiedBy>
  <cp:revision>1400</cp:revision>
  <dcterms:created xsi:type="dcterms:W3CDTF">2003-12-05T03:09:18Z</dcterms:created>
  <dcterms:modified xsi:type="dcterms:W3CDTF">2014-04-27T12:51:13Z</dcterms:modified>
</cp:coreProperties>
</file>