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77" r:id="rId2"/>
    <p:sldId id="478" r:id="rId3"/>
    <p:sldId id="501" r:id="rId4"/>
    <p:sldId id="480" r:id="rId5"/>
    <p:sldId id="481" r:id="rId6"/>
    <p:sldId id="503" r:id="rId7"/>
    <p:sldId id="482" r:id="rId8"/>
    <p:sldId id="484" r:id="rId9"/>
    <p:sldId id="485" r:id="rId10"/>
    <p:sldId id="486" r:id="rId11"/>
    <p:sldId id="487" r:id="rId12"/>
    <p:sldId id="488" r:id="rId13"/>
    <p:sldId id="490" r:id="rId14"/>
    <p:sldId id="491" r:id="rId15"/>
    <p:sldId id="505" r:id="rId16"/>
    <p:sldId id="504" r:id="rId17"/>
    <p:sldId id="493" r:id="rId18"/>
    <p:sldId id="494" r:id="rId19"/>
    <p:sldId id="495" r:id="rId20"/>
    <p:sldId id="496" r:id="rId21"/>
    <p:sldId id="497" r:id="rId22"/>
    <p:sldId id="502" r:id="rId23"/>
    <p:sldId id="499" r:id="rId24"/>
    <p:sldId id="500" r:id="rId25"/>
    <p:sldId id="498" r:id="rId26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C7E9"/>
    <a:srgbClr val="BFCAE9"/>
    <a:srgbClr val="BFD1E9"/>
    <a:srgbClr val="9FBADD"/>
    <a:srgbClr val="AABEE2"/>
    <a:srgbClr val="A6B7E6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94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image" Target="../media/image62.png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1.png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mallPPT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8485188"/>
            <a:ext cx="1490663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033713" y="8743950"/>
            <a:ext cx="936625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650" tIns="45825" rIns="91650" bIns="45825" anchor="b">
            <a:spAutoFit/>
          </a:bodyPr>
          <a:lstStyle/>
          <a:p>
            <a:pPr defTabSz="915988">
              <a:lnSpc>
                <a:spcPct val="50000"/>
              </a:lnSpc>
            </a:pPr>
            <a:r>
              <a:rPr lang="en-US" altLang="zh-CN" sz="800"/>
              <a:t>- </a:t>
            </a:r>
            <a:fld id="{9F1C1BC1-CCBB-4427-8020-6289DC21522F}" type="slidenum">
              <a:rPr lang="en-US" altLang="zh-CN" sz="800"/>
              <a:pPr defTabSz="915988">
                <a:lnSpc>
                  <a:spcPct val="50000"/>
                </a:lnSpc>
              </a:pPr>
              <a:t>‹#›</a:t>
            </a:fld>
            <a:r>
              <a:rPr lang="en-US" altLang="zh-CN" sz="800"/>
              <a:t> -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4988" y="8772525"/>
            <a:ext cx="2008187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l" defTabSz="915988">
              <a:lnSpc>
                <a:spcPct val="50000"/>
              </a:lnSpc>
            </a:pPr>
            <a:r>
              <a:rPr lang="en-US" altLang="zh-CN" sz="1000"/>
              <a:t>Microsoft Confidential</a:t>
            </a:r>
          </a:p>
        </p:txBody>
      </p:sp>
    </p:spTree>
    <p:extLst>
      <p:ext uri="{BB962C8B-B14F-4D97-AF65-F5344CB8AC3E}">
        <p14:creationId xmlns:p14="http://schemas.microsoft.com/office/powerpoint/2010/main" val="2005372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3800" y="457200"/>
            <a:ext cx="46212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34988" y="8772525"/>
            <a:ext cx="2008187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l" defTabSz="915988">
              <a:lnSpc>
                <a:spcPct val="50000"/>
              </a:lnSpc>
            </a:pPr>
            <a:r>
              <a:rPr lang="en-US" altLang="zh-CN" sz="1000"/>
              <a:t>Microsoft Confidential</a:t>
            </a:r>
          </a:p>
        </p:txBody>
      </p:sp>
      <p:pic>
        <p:nvPicPr>
          <p:cNvPr id="4100" name="Picture 4" descr="SmallPPT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8485188"/>
            <a:ext cx="1490663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033713" y="8743950"/>
            <a:ext cx="936625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650" tIns="45825" rIns="91650" bIns="45825" anchor="b">
            <a:spAutoFit/>
          </a:bodyPr>
          <a:lstStyle/>
          <a:p>
            <a:pPr defTabSz="915988">
              <a:lnSpc>
                <a:spcPct val="50000"/>
              </a:lnSpc>
            </a:pPr>
            <a:r>
              <a:rPr lang="en-US" altLang="zh-CN" sz="800"/>
              <a:t>- </a:t>
            </a:r>
            <a:fld id="{4961E98C-7854-48D3-9955-CA1B9A0E6D34}" type="slidenum">
              <a:rPr lang="en-US" altLang="zh-CN" sz="800"/>
              <a:pPr defTabSz="915988">
                <a:lnSpc>
                  <a:spcPct val="50000"/>
                </a:lnSpc>
              </a:pPr>
              <a:t>‹#›</a:t>
            </a:fld>
            <a:r>
              <a:rPr lang="en-US" altLang="zh-CN" sz="800"/>
              <a:t> -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15938" y="4241800"/>
            <a:ext cx="5972175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AE89E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25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  Second level</a:t>
            </a:r>
          </a:p>
          <a:p>
            <a:pPr lvl="2"/>
            <a:r>
              <a:rPr lang="en-US" altLang="zh-CN" smtClean="0"/>
              <a:t>  Third level</a:t>
            </a:r>
          </a:p>
          <a:p>
            <a:pPr lvl="3"/>
            <a:r>
              <a:rPr lang="en-US" altLang="zh-CN" smtClean="0"/>
              <a:t>  Fourth level</a:t>
            </a:r>
          </a:p>
          <a:p>
            <a:pPr lvl="4"/>
            <a:endParaRPr lang="en-US" altLang="zh-CN" smtClean="0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525463" y="4070350"/>
            <a:ext cx="5953125" cy="952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475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14300" indent="-114300" algn="l" rtl="0" eaLnBrk="0" fontAlgn="base" hangingPunct="0">
      <a:spcBef>
        <a:spcPct val="45000"/>
      </a:spcBef>
      <a:spcAft>
        <a:spcPct val="0"/>
      </a:spcAft>
      <a:buChar char="•"/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342900" indent="-114300" algn="l" rtl="0" eaLnBrk="0" fontAlgn="base" hangingPunct="0">
      <a:spcBef>
        <a:spcPct val="15000"/>
      </a:spcBef>
      <a:spcAft>
        <a:spcPct val="0"/>
      </a:spcAft>
      <a:buChar char="•"/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571500" indent="-114300" algn="l" rtl="0" eaLnBrk="0" fontAlgn="base" hangingPunct="0">
      <a:spcBef>
        <a:spcPct val="15000"/>
      </a:spcBef>
      <a:spcAft>
        <a:spcPct val="0"/>
      </a:spcAft>
      <a:buChar char="•"/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800100" indent="-114300" algn="l" rtl="0" eaLnBrk="0" fontAlgn="base" hangingPunct="0">
      <a:spcBef>
        <a:spcPct val="15000"/>
      </a:spcBef>
      <a:spcAft>
        <a:spcPct val="0"/>
      </a:spcAft>
      <a:buChar char="•"/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028700" indent="-114300" algn="l" rtl="0" eaLnBrk="0" fontAlgn="base" hangingPunct="0">
      <a:spcBef>
        <a:spcPct val="15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 userDrawn="1"/>
        </p:nvSpPr>
        <p:spPr bwMode="auto">
          <a:xfrm>
            <a:off x="0" y="5876925"/>
            <a:ext cx="9144000" cy="981075"/>
          </a:xfrm>
          <a:prstGeom prst="rect">
            <a:avLst/>
          </a:prstGeom>
          <a:solidFill>
            <a:srgbClr val="00325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051" name="Picture 3" descr="testLogoBi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7620000"/>
            <a:ext cx="2282825" cy="52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68313" y="2476500"/>
            <a:ext cx="8210550" cy="1114425"/>
          </a:xfrm>
        </p:spPr>
        <p:txBody>
          <a:bodyPr/>
          <a:lstStyle>
            <a:lvl1pPr>
              <a:defRPr sz="2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presenter name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84188" y="1460500"/>
            <a:ext cx="8213725" cy="466725"/>
          </a:xfrm>
        </p:spPr>
        <p:txBody>
          <a:bodyPr anchor="b">
            <a:spAutoFit/>
          </a:bodyPr>
          <a:lstStyle>
            <a:lvl1pPr marL="0" indent="0"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of talk</a:t>
            </a:r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396081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158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7285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725" y="1481138"/>
            <a:ext cx="4029075" cy="49006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138"/>
            <a:ext cx="4030663" cy="49006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703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8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3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4923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3023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7414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2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461963"/>
            <a:ext cx="2052638" cy="59197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461963"/>
            <a:ext cx="6007100" cy="59197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91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461963"/>
            <a:ext cx="8212138" cy="10096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725" y="1481138"/>
            <a:ext cx="4029075" cy="49006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81138"/>
            <a:ext cx="4030663" cy="2373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6850"/>
            <a:ext cx="4030663" cy="2374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49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66725" y="461963"/>
            <a:ext cx="8212138" cy="10096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6725" y="1481138"/>
            <a:ext cx="4029075" cy="2373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81138"/>
            <a:ext cx="4030663" cy="2373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6725" y="4006850"/>
            <a:ext cx="4029075" cy="2374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6850"/>
            <a:ext cx="4030663" cy="2374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46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461963"/>
            <a:ext cx="8212138" cy="10096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6725" y="1481138"/>
            <a:ext cx="4029075" cy="49006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81138"/>
            <a:ext cx="4030663" cy="2373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6850"/>
            <a:ext cx="4030663" cy="2374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888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461963"/>
            <a:ext cx="8212138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6725" y="1481138"/>
            <a:ext cx="8212138" cy="490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styles, first level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endParaRPr lang="en-US" altLang="zh-CN" smtClean="0"/>
          </a:p>
          <a:p>
            <a:pPr lvl="0"/>
            <a:endParaRPr lang="en-US" altLang="zh-CN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Tahoma" pitchFamily="34" charset="0"/>
        </a:defRPr>
      </a:lvl9pPr>
    </p:titleStyle>
    <p:bodyStyle>
      <a:lvl1pPr marL="233363" indent="-233363" algn="l" rtl="0" eaLnBrk="0" fontAlgn="base" hangingPunct="0">
        <a:lnSpc>
          <a:spcPct val="85000"/>
        </a:lnSpc>
        <a:spcBef>
          <a:spcPct val="0"/>
        </a:spcBef>
        <a:spcAft>
          <a:spcPct val="40000"/>
        </a:spcAft>
        <a:buClr>
          <a:schemeClr val="hlink"/>
        </a:buClr>
        <a:buSzPct val="80000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76263" indent="-228600" algn="l" rtl="0" eaLnBrk="0" fontAlgn="base" hangingPunct="0">
        <a:lnSpc>
          <a:spcPct val="85000"/>
        </a:lnSpc>
        <a:spcBef>
          <a:spcPct val="0"/>
        </a:spcBef>
        <a:spcAft>
          <a:spcPct val="40000"/>
        </a:spcAft>
        <a:buClr>
          <a:schemeClr val="accent2"/>
        </a:buClr>
        <a:buSzPct val="80000"/>
        <a:defRPr sz="2400">
          <a:solidFill>
            <a:schemeClr val="tx1"/>
          </a:solidFill>
          <a:latin typeface="+mn-lt"/>
        </a:defRPr>
      </a:lvl2pPr>
      <a:lvl3pPr marL="919163" indent="-228600" algn="l" rtl="0" eaLnBrk="0" fontAlgn="base" hangingPunct="0">
        <a:lnSpc>
          <a:spcPct val="85000"/>
        </a:lnSpc>
        <a:spcBef>
          <a:spcPct val="0"/>
        </a:spcBef>
        <a:spcAft>
          <a:spcPct val="40000"/>
        </a:spcAft>
        <a:buClr>
          <a:srgbClr val="FFFF99"/>
        </a:buClr>
        <a:buSzPct val="80000"/>
        <a:defRPr sz="2400">
          <a:solidFill>
            <a:schemeClr val="tx1"/>
          </a:solidFill>
          <a:latin typeface="+mn-lt"/>
        </a:defRPr>
      </a:lvl3pPr>
      <a:lvl4pPr marL="1211263" indent="-177800" algn="l" rtl="0" eaLnBrk="0" fontAlgn="base" hangingPunct="0">
        <a:lnSpc>
          <a:spcPct val="85000"/>
        </a:lnSpc>
        <a:spcBef>
          <a:spcPct val="0"/>
        </a:spcBef>
        <a:spcAft>
          <a:spcPct val="40000"/>
        </a:spcAft>
        <a:buClr>
          <a:srgbClr val="FFFF99"/>
        </a:buClr>
        <a:buSzPct val="80000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9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1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8.emf"/><Relationship Id="rId10" Type="http://schemas.openxmlformats.org/officeDocument/2006/relationships/image" Target="../media/image31.png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6.png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9.png"/><Relationship Id="rId4" Type="http://schemas.openxmlformats.org/officeDocument/2006/relationships/oleObject" Target="../embeddings/oleObject31.bin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image" Target="../media/image46.png"/><Relationship Id="rId18" Type="http://schemas.openxmlformats.org/officeDocument/2006/relationships/oleObject" Target="../embeddings/oleObject41.bin"/><Relationship Id="rId3" Type="http://schemas.openxmlformats.org/officeDocument/2006/relationships/notesSlide" Target="../notesSlides/notesSlide17.xml"/><Relationship Id="rId21" Type="http://schemas.openxmlformats.org/officeDocument/2006/relationships/image" Target="../media/image50.png"/><Relationship Id="rId7" Type="http://schemas.openxmlformats.org/officeDocument/2006/relationships/image" Target="../media/image43.emf"/><Relationship Id="rId12" Type="http://schemas.openxmlformats.org/officeDocument/2006/relationships/oleObject" Target="../embeddings/oleObject38.bin"/><Relationship Id="rId17" Type="http://schemas.openxmlformats.org/officeDocument/2006/relationships/image" Target="../media/image48.png"/><Relationship Id="rId25" Type="http://schemas.openxmlformats.org/officeDocument/2006/relationships/image" Target="../media/image52.png"/><Relationship Id="rId2" Type="http://schemas.openxmlformats.org/officeDocument/2006/relationships/slideLayout" Target="../slideLayouts/slideLayout14.xml"/><Relationship Id="rId16" Type="http://schemas.openxmlformats.org/officeDocument/2006/relationships/oleObject" Target="../embeddings/oleObject40.bin"/><Relationship Id="rId20" Type="http://schemas.openxmlformats.org/officeDocument/2006/relationships/oleObject" Target="../embeddings/oleObject42.bin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45.png"/><Relationship Id="rId24" Type="http://schemas.openxmlformats.org/officeDocument/2006/relationships/oleObject" Target="../embeddings/oleObject44.bin"/><Relationship Id="rId5" Type="http://schemas.openxmlformats.org/officeDocument/2006/relationships/image" Target="../media/image42.emf"/><Relationship Id="rId15" Type="http://schemas.openxmlformats.org/officeDocument/2006/relationships/image" Target="../media/image47.png"/><Relationship Id="rId23" Type="http://schemas.openxmlformats.org/officeDocument/2006/relationships/image" Target="../media/image51.png"/><Relationship Id="rId10" Type="http://schemas.openxmlformats.org/officeDocument/2006/relationships/oleObject" Target="../embeddings/oleObject37.bin"/><Relationship Id="rId19" Type="http://schemas.openxmlformats.org/officeDocument/2006/relationships/image" Target="../media/image49.png"/><Relationship Id="rId4" Type="http://schemas.openxmlformats.org/officeDocument/2006/relationships/oleObject" Target="../embeddings/oleObject34.bin"/><Relationship Id="rId9" Type="http://schemas.openxmlformats.org/officeDocument/2006/relationships/image" Target="../media/image44.png"/><Relationship Id="rId14" Type="http://schemas.openxmlformats.org/officeDocument/2006/relationships/oleObject" Target="../embeddings/oleObject39.bin"/><Relationship Id="rId22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3.png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13" Type="http://schemas.openxmlformats.org/officeDocument/2006/relationships/image" Target="../media/image60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57.png"/><Relationship Id="rId12" Type="http://schemas.openxmlformats.org/officeDocument/2006/relationships/oleObject" Target="../embeddings/oleObject52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49.bin"/><Relationship Id="rId11" Type="http://schemas.openxmlformats.org/officeDocument/2006/relationships/image" Target="../media/image59.png"/><Relationship Id="rId5" Type="http://schemas.openxmlformats.org/officeDocument/2006/relationships/image" Target="../media/image56.png"/><Relationship Id="rId15" Type="http://schemas.openxmlformats.org/officeDocument/2006/relationships/image" Target="../media/image61.png"/><Relationship Id="rId10" Type="http://schemas.openxmlformats.org/officeDocument/2006/relationships/oleObject" Target="../embeddings/oleObject51.bin"/><Relationship Id="rId4" Type="http://schemas.openxmlformats.org/officeDocument/2006/relationships/oleObject" Target="../embeddings/oleObject48.bin"/><Relationship Id="rId9" Type="http://schemas.openxmlformats.org/officeDocument/2006/relationships/image" Target="../media/image58.png"/><Relationship Id="rId14" Type="http://schemas.openxmlformats.org/officeDocument/2006/relationships/oleObject" Target="../embeddings/oleObject5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13" Type="http://schemas.openxmlformats.org/officeDocument/2006/relationships/image" Target="../media/image66.png"/><Relationship Id="rId18" Type="http://schemas.openxmlformats.org/officeDocument/2006/relationships/oleObject" Target="../embeddings/oleObject61.bin"/><Relationship Id="rId3" Type="http://schemas.openxmlformats.org/officeDocument/2006/relationships/notesSlide" Target="../notesSlides/notesSlide20.xml"/><Relationship Id="rId21" Type="http://schemas.openxmlformats.org/officeDocument/2006/relationships/image" Target="../media/image70.png"/><Relationship Id="rId7" Type="http://schemas.openxmlformats.org/officeDocument/2006/relationships/image" Target="../media/image63.png"/><Relationship Id="rId12" Type="http://schemas.openxmlformats.org/officeDocument/2006/relationships/oleObject" Target="../embeddings/oleObject58.bin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4.xml"/><Relationship Id="rId16" Type="http://schemas.openxmlformats.org/officeDocument/2006/relationships/oleObject" Target="../embeddings/oleObject60.bin"/><Relationship Id="rId20" Type="http://schemas.openxmlformats.org/officeDocument/2006/relationships/oleObject" Target="../embeddings/oleObject62.bin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5.bin"/><Relationship Id="rId11" Type="http://schemas.openxmlformats.org/officeDocument/2006/relationships/image" Target="../media/image65.png"/><Relationship Id="rId5" Type="http://schemas.openxmlformats.org/officeDocument/2006/relationships/image" Target="../media/image62.png"/><Relationship Id="rId15" Type="http://schemas.openxmlformats.org/officeDocument/2006/relationships/image" Target="../media/image67.png"/><Relationship Id="rId10" Type="http://schemas.openxmlformats.org/officeDocument/2006/relationships/oleObject" Target="../embeddings/oleObject57.bin"/><Relationship Id="rId19" Type="http://schemas.openxmlformats.org/officeDocument/2006/relationships/image" Target="../media/image69.png"/><Relationship Id="rId4" Type="http://schemas.openxmlformats.org/officeDocument/2006/relationships/oleObject" Target="../embeddings/oleObject54.bin"/><Relationship Id="rId9" Type="http://schemas.openxmlformats.org/officeDocument/2006/relationships/image" Target="../media/image64.png"/><Relationship Id="rId14" Type="http://schemas.openxmlformats.org/officeDocument/2006/relationships/oleObject" Target="../embeddings/oleObject59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64.bin"/><Relationship Id="rId5" Type="http://schemas.openxmlformats.org/officeDocument/2006/relationships/image" Target="../media/image71.png"/><Relationship Id="rId4" Type="http://schemas.openxmlformats.org/officeDocument/2006/relationships/oleObject" Target="../embeddings/oleObject63.bin"/><Relationship Id="rId9" Type="http://schemas.openxmlformats.org/officeDocument/2006/relationships/image" Target="../media/image7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2476500"/>
            <a:ext cx="8210550" cy="1673225"/>
          </a:xfrm>
        </p:spPr>
        <p:txBody>
          <a:bodyPr/>
          <a:lstStyle/>
          <a:p>
            <a:r>
              <a:rPr lang="en-US" altLang="zh-CN">
                <a:ea typeface="宋体" pitchFamily="2" charset="-122"/>
              </a:rPr>
              <a:t>Hongzhi Wu</a:t>
            </a:r>
            <a:r>
              <a:rPr lang="en-US" altLang="zh-CN" baseline="30000">
                <a:ea typeface="宋体" pitchFamily="2" charset="-122"/>
              </a:rPr>
              <a:t>1,2</a:t>
            </a:r>
            <a:r>
              <a:rPr lang="en-US" altLang="zh-CN">
                <a:ea typeface="宋体" pitchFamily="2" charset="-122"/>
              </a:rPr>
              <a:t>, Li-Yi Wei</a:t>
            </a:r>
            <a:r>
              <a:rPr lang="en-US" altLang="zh-CN" baseline="30000">
                <a:ea typeface="宋体" pitchFamily="2" charset="-122"/>
              </a:rPr>
              <a:t>1</a:t>
            </a:r>
            <a:r>
              <a:rPr lang="en-US" altLang="zh-CN">
                <a:ea typeface="宋体" pitchFamily="2" charset="-122"/>
              </a:rPr>
              <a:t>, Xi Wang</a:t>
            </a:r>
            <a:r>
              <a:rPr lang="en-US" altLang="zh-CN" baseline="30000">
                <a:ea typeface="宋体" pitchFamily="2" charset="-122"/>
              </a:rPr>
              <a:t>1</a:t>
            </a:r>
            <a:r>
              <a:rPr lang="en-US" altLang="zh-CN">
                <a:ea typeface="宋体" pitchFamily="2" charset="-122"/>
              </a:rPr>
              <a:t>, and Baining Guo</a:t>
            </a:r>
            <a:r>
              <a:rPr lang="en-US" altLang="zh-CN" baseline="30000">
                <a:ea typeface="宋体" pitchFamily="2" charset="-122"/>
              </a:rPr>
              <a:t>1</a:t>
            </a:r>
            <a:r>
              <a:rPr lang="en-US" altLang="zh-CN">
                <a:ea typeface="宋体" pitchFamily="2" charset="-122"/>
              </a:rPr>
              <a:t/>
            </a:r>
            <a:br>
              <a:rPr lang="en-US" altLang="zh-CN">
                <a:ea typeface="宋体" pitchFamily="2" charset="-122"/>
              </a:rPr>
            </a:br>
            <a:r>
              <a:rPr lang="en-US" altLang="zh-CN">
                <a:ea typeface="宋体" pitchFamily="2" charset="-122"/>
              </a:rPr>
              <a:t/>
            </a:r>
            <a:br>
              <a:rPr lang="en-US" altLang="zh-CN">
                <a:ea typeface="宋体" pitchFamily="2" charset="-122"/>
              </a:rPr>
            </a:br>
            <a:r>
              <a:rPr lang="en-US" altLang="zh-CN">
                <a:ea typeface="宋体" pitchFamily="2" charset="-122"/>
              </a:rPr>
              <a:t>Microsoft Research Asia</a:t>
            </a:r>
            <a:r>
              <a:rPr lang="en-US" altLang="zh-CN" baseline="30000">
                <a:ea typeface="宋体" pitchFamily="2" charset="-122"/>
              </a:rPr>
              <a:t>1</a:t>
            </a:r>
            <a:r>
              <a:rPr lang="en-US" altLang="zh-CN">
                <a:ea typeface="宋体" pitchFamily="2" charset="-122"/>
              </a:rPr>
              <a:t>	Fudan University</a:t>
            </a:r>
            <a:r>
              <a:rPr lang="en-US" altLang="zh-CN" baseline="30000">
                <a:ea typeface="宋体" pitchFamily="2" charset="-122"/>
              </a:rPr>
              <a:t>2</a:t>
            </a:r>
            <a:endParaRPr lang="en-US" altLang="zh-CN">
              <a:ea typeface="宋体" pitchFamily="2" charset="-122"/>
            </a:endParaRPr>
          </a:p>
        </p:txBody>
      </p:sp>
      <p:sp>
        <p:nvSpPr>
          <p:cNvPr id="2385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Silhouette Texture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Problem</a:t>
            </a:r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Silhouettes are important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Visual cues for human perception system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Render detailed silhouettes is expensive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low-polygon count objects causing jagged silhouettes</a:t>
            </a:r>
          </a:p>
          <a:p>
            <a:pPr lvl="2">
              <a:buFont typeface="Wingdings" pitchFamily="2" charset="2"/>
              <a:buNone/>
            </a:pPr>
            <a:endParaRPr lang="en-US" altLang="zh-CN">
              <a:ea typeface="宋体" pitchFamily="2" charset="-122"/>
            </a:endParaRPr>
          </a:p>
        </p:txBody>
      </p:sp>
      <p:pic>
        <p:nvPicPr>
          <p:cNvPr id="24064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0438"/>
            <a:ext cx="2724150" cy="274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0649" name="Object 9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900113" y="3500438"/>
          <a:ext cx="2714625" cy="2741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657" name="Image" r:id="rId5" imgW="5079365" imgH="5130159" progId="Photoshop.Image.8">
                  <p:embed/>
                </p:oleObj>
              </mc:Choice>
              <mc:Fallback>
                <p:oleObj name="Image" r:id="rId5" imgW="5079365" imgH="5130159" progId="Photoshop.Image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3500438"/>
                        <a:ext cx="2714625" cy="2741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0651" name="Text Box 11"/>
          <p:cNvSpPr txBox="1">
            <a:spLocks noChangeArrowheads="1"/>
          </p:cNvSpPr>
          <p:nvPr/>
        </p:nvSpPr>
        <p:spPr bwMode="auto">
          <a:xfrm>
            <a:off x="1258888" y="6237288"/>
            <a:ext cx="1930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1800">
                <a:ea typeface="宋体" pitchFamily="2" charset="-122"/>
              </a:rPr>
              <a:t>Grand Theft Auto</a:t>
            </a:r>
          </a:p>
        </p:txBody>
      </p:sp>
      <p:sp>
        <p:nvSpPr>
          <p:cNvPr id="240652" name="Text Box 12"/>
          <p:cNvSpPr txBox="1">
            <a:spLocks noChangeArrowheads="1"/>
          </p:cNvSpPr>
          <p:nvPr/>
        </p:nvSpPr>
        <p:spPr bwMode="auto">
          <a:xfrm>
            <a:off x="5003800" y="6237288"/>
            <a:ext cx="1982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1800">
                <a:ea typeface="宋体" pitchFamily="2" charset="-122"/>
              </a:rPr>
              <a:t>World of Warcraft</a:t>
            </a:r>
          </a:p>
        </p:txBody>
      </p:sp>
      <p:sp>
        <p:nvSpPr>
          <p:cNvPr id="240653" name="Oval 13"/>
          <p:cNvSpPr>
            <a:spLocks noChangeArrowheads="1"/>
          </p:cNvSpPr>
          <p:nvPr/>
        </p:nvSpPr>
        <p:spPr bwMode="auto">
          <a:xfrm>
            <a:off x="2268538" y="4005263"/>
            <a:ext cx="574675" cy="431800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40654" name="Oval 14"/>
          <p:cNvSpPr>
            <a:spLocks noChangeArrowheads="1"/>
          </p:cNvSpPr>
          <p:nvPr/>
        </p:nvSpPr>
        <p:spPr bwMode="auto">
          <a:xfrm>
            <a:off x="5724525" y="3860800"/>
            <a:ext cx="574675" cy="647700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Our Solution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Render high quality silhouette with low polygon count</a:t>
            </a:r>
          </a:p>
          <a:p>
            <a:pPr lvl="1"/>
            <a:r>
              <a:rPr lang="en-US" altLang="zh-CN">
                <a:ea typeface="宋体" pitchFamily="2" charset="-122"/>
              </a:rPr>
              <a:t>In the spirit of Silhouette Clipping [Sanders et al 00]</a:t>
            </a:r>
          </a:p>
          <a:p>
            <a:r>
              <a:rPr lang="en-US" altLang="zh-CN">
                <a:ea typeface="宋体" pitchFamily="2" charset="-122"/>
              </a:rPr>
              <a:t>Load balance for pixel for vertex stages</a:t>
            </a:r>
          </a:p>
          <a:p>
            <a:pPr lvl="1"/>
            <a:r>
              <a:rPr lang="en-US" altLang="zh-CN">
                <a:ea typeface="宋体" pitchFamily="2" charset="-122"/>
              </a:rPr>
              <a:t>GPU today was optimized for ~ 10 pixels per vertex</a:t>
            </a:r>
          </a:p>
          <a:p>
            <a:pPr lvl="1"/>
            <a:r>
              <a:rPr lang="en-US" altLang="zh-CN">
                <a:ea typeface="宋体" pitchFamily="2" charset="-122"/>
              </a:rPr>
              <a:t>(not true for dense meshes)</a:t>
            </a:r>
          </a:p>
        </p:txBody>
      </p:sp>
      <p:graphicFrame>
        <p:nvGraphicFramePr>
          <p:cNvPr id="297988" name="Object 4"/>
          <p:cNvGraphicFramePr>
            <a:graphicFrameLocks noChangeAspect="1"/>
          </p:cNvGraphicFramePr>
          <p:nvPr/>
        </p:nvGraphicFramePr>
        <p:xfrm>
          <a:off x="612775" y="3860800"/>
          <a:ext cx="2376488" cy="2376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998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860800"/>
                        <a:ext cx="2376488" cy="2376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989" name="Object 5"/>
          <p:cNvGraphicFramePr>
            <a:graphicFrameLocks noChangeAspect="1"/>
          </p:cNvGraphicFramePr>
          <p:nvPr/>
        </p:nvGraphicFramePr>
        <p:xfrm>
          <a:off x="3276600" y="3860800"/>
          <a:ext cx="2373313" cy="237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999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860800"/>
                        <a:ext cx="2373313" cy="2373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990" name="Object 6"/>
          <p:cNvGraphicFramePr>
            <a:graphicFrameLocks noChangeAspect="1"/>
          </p:cNvGraphicFramePr>
          <p:nvPr/>
        </p:nvGraphicFramePr>
        <p:xfrm>
          <a:off x="5868988" y="3860800"/>
          <a:ext cx="23749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00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988" y="3860800"/>
                        <a:ext cx="2374900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991" name="Text Box 7"/>
          <p:cNvSpPr txBox="1">
            <a:spLocks noChangeArrowheads="1"/>
          </p:cNvSpPr>
          <p:nvPr/>
        </p:nvSpPr>
        <p:spPr bwMode="auto">
          <a:xfrm>
            <a:off x="612775" y="6308725"/>
            <a:ext cx="2447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1600">
                <a:ea typeface="宋体" pitchFamily="2" charset="-122"/>
              </a:rPr>
              <a:t>Outer hull + Normal map</a:t>
            </a:r>
          </a:p>
        </p:txBody>
      </p:sp>
      <p:sp>
        <p:nvSpPr>
          <p:cNvPr id="297992" name="Text Box 8"/>
          <p:cNvSpPr txBox="1">
            <a:spLocks noChangeArrowheads="1"/>
          </p:cNvSpPr>
          <p:nvPr/>
        </p:nvSpPr>
        <p:spPr bwMode="auto">
          <a:xfrm>
            <a:off x="3278188" y="6332538"/>
            <a:ext cx="2520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Original Mesh (308 fps)</a:t>
            </a:r>
          </a:p>
        </p:txBody>
      </p:sp>
      <p:sp>
        <p:nvSpPr>
          <p:cNvPr id="297993" name="Text Box 9"/>
          <p:cNvSpPr txBox="1">
            <a:spLocks noChangeArrowheads="1"/>
          </p:cNvSpPr>
          <p:nvPr/>
        </p:nvSpPr>
        <p:spPr bwMode="auto">
          <a:xfrm>
            <a:off x="6013450" y="6308725"/>
            <a:ext cx="21605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Our method (725 fps)</a:t>
            </a:r>
          </a:p>
        </p:txBody>
      </p:sp>
      <p:sp>
        <p:nvSpPr>
          <p:cNvPr id="297994" name="Oval 10"/>
          <p:cNvSpPr>
            <a:spLocks noChangeArrowheads="1"/>
          </p:cNvSpPr>
          <p:nvPr/>
        </p:nvSpPr>
        <p:spPr bwMode="auto">
          <a:xfrm>
            <a:off x="2052638" y="3789363"/>
            <a:ext cx="576262" cy="576262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Previous Work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Silhouette Clipping [Sanders et al 00]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Exterior silhouettes only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Explicit storage of all original edges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Not GPU friendly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VDM/GDM [Wang et al 03,04] and Relief Mapping [Policarpo et al 05]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Mainly for interior texture details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Difficulty in handling silhouettes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Interactive Horizon Mapping [Sloan et al 00, Heidrich et al 00]</a:t>
            </a:r>
          </a:p>
          <a:p>
            <a:pPr lvl="1"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Similar data structure, but for self-shadowing</a:t>
            </a:r>
          </a:p>
          <a:p>
            <a:endParaRPr lang="en-US" altLang="zh-CN">
              <a:ea typeface="宋体" pitchFamily="2" charset="-122"/>
            </a:endParaRPr>
          </a:p>
          <a:p>
            <a:endParaRPr lang="en-US" altLang="zh-CN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Overview</a:t>
            </a:r>
          </a:p>
        </p:txBody>
      </p:sp>
      <p:graphicFrame>
        <p:nvGraphicFramePr>
          <p:cNvPr id="246811" name="Object 27"/>
          <p:cNvGraphicFramePr>
            <a:graphicFrameLocks noGrp="1" noChangeAspect="1"/>
          </p:cNvGraphicFramePr>
          <p:nvPr>
            <p:ph sz="half" idx="1"/>
          </p:nvPr>
        </p:nvGraphicFramePr>
        <p:xfrm>
          <a:off x="250825" y="3429000"/>
          <a:ext cx="1439863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26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3429000"/>
                        <a:ext cx="1439863" cy="143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6815" name="Object 31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835150" y="1844675"/>
          <a:ext cx="1439863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27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1844675"/>
                        <a:ext cx="1439863" cy="143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788" name="Rectangle 4"/>
          <p:cNvSpPr>
            <a:spLocks noChangeArrowheads="1"/>
          </p:cNvSpPr>
          <p:nvPr/>
        </p:nvSpPr>
        <p:spPr bwMode="auto">
          <a:xfrm>
            <a:off x="4605338" y="1520825"/>
            <a:ext cx="4038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85000"/>
              </a:lnSpc>
              <a:spcBef>
                <a:spcPct val="0"/>
              </a:spcBef>
              <a:spcAft>
                <a:spcPct val="40000"/>
              </a:spcAft>
              <a:buClr>
                <a:schemeClr val="hlink"/>
              </a:buClr>
              <a:buSzPct val="80000"/>
            </a:pPr>
            <a:endParaRPr lang="zh-CN" altLang="en-US" sz="2000">
              <a:ea typeface="宋体" pitchFamily="2" charset="-122"/>
            </a:endParaRPr>
          </a:p>
        </p:txBody>
      </p:sp>
      <p:sp>
        <p:nvSpPr>
          <p:cNvPr id="246789" name="Rectangle 5"/>
          <p:cNvSpPr>
            <a:spLocks noChangeArrowheads="1"/>
          </p:cNvSpPr>
          <p:nvPr/>
        </p:nvSpPr>
        <p:spPr bwMode="auto">
          <a:xfrm>
            <a:off x="414338" y="1520825"/>
            <a:ext cx="4038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85000"/>
              </a:lnSpc>
              <a:spcBef>
                <a:spcPct val="0"/>
              </a:spcBef>
              <a:spcAft>
                <a:spcPct val="40000"/>
              </a:spcAft>
              <a:buClr>
                <a:schemeClr val="hlink"/>
              </a:buClr>
              <a:buSzPct val="80000"/>
            </a:pPr>
            <a:endParaRPr lang="zh-CN" altLang="en-US" sz="2000">
              <a:ea typeface="宋体" pitchFamily="2" charset="-122"/>
            </a:endParaRPr>
          </a:p>
        </p:txBody>
      </p:sp>
      <p:sp>
        <p:nvSpPr>
          <p:cNvPr id="246796" name="Line 12"/>
          <p:cNvSpPr>
            <a:spLocks noChangeShapeType="1"/>
          </p:cNvSpPr>
          <p:nvPr/>
        </p:nvSpPr>
        <p:spPr bwMode="auto">
          <a:xfrm>
            <a:off x="2555875" y="3284538"/>
            <a:ext cx="0" cy="936625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797" name="Line 13"/>
          <p:cNvSpPr>
            <a:spLocks noChangeShapeType="1"/>
          </p:cNvSpPr>
          <p:nvPr/>
        </p:nvSpPr>
        <p:spPr bwMode="auto">
          <a:xfrm>
            <a:off x="5724525" y="4221163"/>
            <a:ext cx="15113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798" name="Text Box 14"/>
          <p:cNvSpPr txBox="1">
            <a:spLocks noChangeArrowheads="1"/>
          </p:cNvSpPr>
          <p:nvPr/>
        </p:nvSpPr>
        <p:spPr bwMode="auto">
          <a:xfrm>
            <a:off x="395288" y="4797425"/>
            <a:ext cx="121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latin typeface="Verdana" pitchFamily="34" charset="0"/>
                <a:ea typeface="宋体" pitchFamily="2" charset="-122"/>
              </a:rPr>
              <a:t>Outer hull</a:t>
            </a:r>
          </a:p>
        </p:txBody>
      </p:sp>
      <p:sp>
        <p:nvSpPr>
          <p:cNvPr id="246799" name="Text Box 15"/>
          <p:cNvSpPr txBox="1">
            <a:spLocks noChangeArrowheads="1"/>
          </p:cNvSpPr>
          <p:nvPr/>
        </p:nvSpPr>
        <p:spPr bwMode="auto">
          <a:xfrm>
            <a:off x="3924300" y="5734050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latin typeface="Verdana" pitchFamily="34" charset="0"/>
                <a:ea typeface="宋体" pitchFamily="2" charset="-122"/>
              </a:rPr>
              <a:t>Normal Map</a:t>
            </a:r>
          </a:p>
        </p:txBody>
      </p:sp>
      <p:sp>
        <p:nvSpPr>
          <p:cNvPr id="246800" name="Text Box 16"/>
          <p:cNvSpPr txBox="1">
            <a:spLocks noChangeArrowheads="1"/>
          </p:cNvSpPr>
          <p:nvPr/>
        </p:nvSpPr>
        <p:spPr bwMode="auto">
          <a:xfrm>
            <a:off x="3779838" y="2060575"/>
            <a:ext cx="190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latin typeface="Verdana" pitchFamily="34" charset="0"/>
                <a:ea typeface="宋体" pitchFamily="2" charset="-122"/>
              </a:rPr>
              <a:t>Silhouette Texture</a:t>
            </a:r>
          </a:p>
        </p:txBody>
      </p:sp>
      <p:sp>
        <p:nvSpPr>
          <p:cNvPr id="246801" name="Text Box 17"/>
          <p:cNvSpPr txBox="1">
            <a:spLocks noChangeArrowheads="1"/>
          </p:cNvSpPr>
          <p:nvPr/>
        </p:nvSpPr>
        <p:spPr bwMode="auto">
          <a:xfrm>
            <a:off x="7308850" y="4941888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latin typeface="Verdana" pitchFamily="34" charset="0"/>
                <a:ea typeface="宋体" pitchFamily="2" charset="-122"/>
              </a:rPr>
              <a:t>Final Result</a:t>
            </a:r>
          </a:p>
        </p:txBody>
      </p:sp>
      <p:sp>
        <p:nvSpPr>
          <p:cNvPr id="246802" name="Text Box 18"/>
          <p:cNvSpPr txBox="1">
            <a:spLocks noChangeArrowheads="1"/>
          </p:cNvSpPr>
          <p:nvPr/>
        </p:nvSpPr>
        <p:spPr bwMode="auto">
          <a:xfrm>
            <a:off x="1908175" y="1196975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latin typeface="Verdana" pitchFamily="34" charset="0"/>
                <a:ea typeface="宋体" pitchFamily="2" charset="-122"/>
              </a:rPr>
              <a:t>Original Mesh</a:t>
            </a:r>
          </a:p>
        </p:txBody>
      </p:sp>
      <p:sp>
        <p:nvSpPr>
          <p:cNvPr id="246803" name="Line 19"/>
          <p:cNvSpPr>
            <a:spLocks noChangeShapeType="1"/>
          </p:cNvSpPr>
          <p:nvPr/>
        </p:nvSpPr>
        <p:spPr bwMode="auto">
          <a:xfrm>
            <a:off x="684213" y="2492375"/>
            <a:ext cx="0" cy="9906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804" name="Line 20"/>
          <p:cNvSpPr>
            <a:spLocks noChangeShapeType="1"/>
          </p:cNvSpPr>
          <p:nvPr/>
        </p:nvSpPr>
        <p:spPr bwMode="auto">
          <a:xfrm flipH="1">
            <a:off x="684213" y="2492375"/>
            <a:ext cx="1150937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805" name="Text Box 21"/>
          <p:cNvSpPr txBox="1">
            <a:spLocks noChangeArrowheads="1"/>
          </p:cNvSpPr>
          <p:nvPr/>
        </p:nvSpPr>
        <p:spPr bwMode="auto">
          <a:xfrm>
            <a:off x="250825" y="2060575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solidFill>
                  <a:schemeClr val="accent2"/>
                </a:solidFill>
                <a:latin typeface="Verdana" pitchFamily="34" charset="0"/>
                <a:ea typeface="宋体" pitchFamily="2" charset="-122"/>
              </a:rPr>
              <a:t>Simplify</a:t>
            </a:r>
          </a:p>
        </p:txBody>
      </p:sp>
      <p:sp>
        <p:nvSpPr>
          <p:cNvPr id="246806" name="Text Box 22"/>
          <p:cNvSpPr txBox="1">
            <a:spLocks noChangeArrowheads="1"/>
          </p:cNvSpPr>
          <p:nvPr/>
        </p:nvSpPr>
        <p:spPr bwMode="auto">
          <a:xfrm>
            <a:off x="1763713" y="4437063"/>
            <a:ext cx="1512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solidFill>
                  <a:schemeClr val="accent2"/>
                </a:solidFill>
                <a:latin typeface="Verdana" pitchFamily="34" charset="0"/>
                <a:ea typeface="宋体" pitchFamily="2" charset="-122"/>
              </a:rPr>
              <a:t>Preprocess</a:t>
            </a:r>
          </a:p>
        </p:txBody>
      </p:sp>
      <p:sp>
        <p:nvSpPr>
          <p:cNvPr id="246807" name="Text Box 23"/>
          <p:cNvSpPr txBox="1">
            <a:spLocks noChangeArrowheads="1"/>
          </p:cNvSpPr>
          <p:nvPr/>
        </p:nvSpPr>
        <p:spPr bwMode="auto">
          <a:xfrm>
            <a:off x="5795963" y="4437063"/>
            <a:ext cx="1371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1800">
                <a:solidFill>
                  <a:schemeClr val="accent2"/>
                </a:solidFill>
                <a:latin typeface="Verdana" pitchFamily="34" charset="0"/>
                <a:ea typeface="宋体" pitchFamily="2" charset="-122"/>
              </a:rPr>
              <a:t>Render</a:t>
            </a:r>
          </a:p>
        </p:txBody>
      </p:sp>
      <p:sp>
        <p:nvSpPr>
          <p:cNvPr id="246808" name="Text Box 24"/>
          <p:cNvSpPr txBox="1">
            <a:spLocks noChangeArrowheads="1"/>
          </p:cNvSpPr>
          <p:nvPr/>
        </p:nvSpPr>
        <p:spPr bwMode="auto">
          <a:xfrm>
            <a:off x="3995738" y="3933825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latin typeface="Verdana" pitchFamily="34" charset="0"/>
                <a:ea typeface="宋体" pitchFamily="2" charset="-122"/>
              </a:rPr>
              <a:t>+</a:t>
            </a:r>
          </a:p>
        </p:txBody>
      </p:sp>
      <p:sp>
        <p:nvSpPr>
          <p:cNvPr id="246795" name="Line 11"/>
          <p:cNvSpPr>
            <a:spLocks noChangeShapeType="1"/>
          </p:cNvSpPr>
          <p:nvPr/>
        </p:nvSpPr>
        <p:spPr bwMode="auto">
          <a:xfrm flipV="1">
            <a:off x="1692275" y="4221163"/>
            <a:ext cx="1730375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46817" name="Object 3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7235825" y="3573463"/>
          <a:ext cx="1441450" cy="144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28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3573463"/>
                        <a:ext cx="1441450" cy="1441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6821" name="Picture 3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508500"/>
            <a:ext cx="1223963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6822" name="Picture 3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708275"/>
            <a:ext cx="1223963" cy="1223963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Correspondence: Outer hull and Original mesh</a:t>
            </a:r>
          </a:p>
        </p:txBody>
      </p:sp>
      <p:graphicFrame>
        <p:nvGraphicFramePr>
          <p:cNvPr id="30720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657225" y="1484313"/>
          <a:ext cx="7469188" cy="467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07" name="Visio" r:id="rId4" imgW="4083054" imgH="2555082" progId="Visio.Drawing.11">
                  <p:embed/>
                </p:oleObj>
              </mc:Choice>
              <mc:Fallback>
                <p:oleObj name="Visio" r:id="rId4" imgW="4083054" imgH="2555082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5" y="1484313"/>
                        <a:ext cx="7469188" cy="467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Visibility Function</a:t>
            </a:r>
          </a:p>
        </p:txBody>
      </p:sp>
      <p:sp>
        <p:nvSpPr>
          <p:cNvPr id="24884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66725" y="1481138"/>
            <a:ext cx="8212138" cy="723900"/>
          </a:xfrm>
        </p:spPr>
        <p:txBody>
          <a:bodyPr/>
          <a:lstStyle/>
          <a:p>
            <a:r>
              <a:rPr lang="en-US" altLang="zh-CN">
                <a:ea typeface="宋体" pitchFamily="2" charset="-122"/>
              </a:rPr>
              <a:t>Our basic data structure for rendering silhouette</a:t>
            </a:r>
          </a:p>
        </p:txBody>
      </p:sp>
      <p:graphicFrame>
        <p:nvGraphicFramePr>
          <p:cNvPr id="248835" name="Object 3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395288" y="2781300"/>
          <a:ext cx="3967162" cy="274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45" name="Visio" r:id="rId4" imgW="2206861" imgH="1524741" progId="Visio.Drawing.11">
                  <p:embed/>
                </p:oleObj>
              </mc:Choice>
              <mc:Fallback>
                <p:oleObj name="Visio" r:id="rId4" imgW="2206861" imgH="1524741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781300"/>
                        <a:ext cx="3967162" cy="274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8836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5435600" y="2781300"/>
          <a:ext cx="2741613" cy="274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46" name="Image" r:id="rId6" imgW="380880" imgH="380880" progId="Photoshop.Image.8">
                  <p:embed/>
                </p:oleObj>
              </mc:Choice>
              <mc:Fallback>
                <p:oleObj name="Image" r:id="rId6" imgW="380880" imgH="380880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781300"/>
                        <a:ext cx="2741613" cy="274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8838" name="Text Box 6"/>
          <p:cNvSpPr txBox="1">
            <a:spLocks noChangeArrowheads="1"/>
          </p:cNvSpPr>
          <p:nvPr/>
        </p:nvSpPr>
        <p:spPr bwMode="auto">
          <a:xfrm>
            <a:off x="2149475" y="5751513"/>
            <a:ext cx="557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2D</a:t>
            </a:r>
          </a:p>
        </p:txBody>
      </p:sp>
      <p:sp>
        <p:nvSpPr>
          <p:cNvPr id="248839" name="Text Box 7"/>
          <p:cNvSpPr txBox="1">
            <a:spLocks noChangeArrowheads="1"/>
          </p:cNvSpPr>
          <p:nvPr/>
        </p:nvSpPr>
        <p:spPr bwMode="auto">
          <a:xfrm>
            <a:off x="6588125" y="5734050"/>
            <a:ext cx="557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3D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Algorithm Illustration</a:t>
            </a:r>
          </a:p>
        </p:txBody>
      </p:sp>
      <p:graphicFrame>
        <p:nvGraphicFramePr>
          <p:cNvPr id="252931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331913" y="1484313"/>
          <a:ext cx="6192837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940" name="Visio" r:id="rId4" imgW="3961134" imgH="3133796" progId="Visio.Drawing.11">
                  <p:embed/>
                </p:oleObj>
              </mc:Choice>
              <mc:Fallback>
                <p:oleObj name="Visio" r:id="rId4" imgW="3961134" imgH="3133796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484313"/>
                        <a:ext cx="6192837" cy="490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2937" name="Group 9"/>
          <p:cNvGrpSpPr>
            <a:grpSpLocks/>
          </p:cNvGrpSpPr>
          <p:nvPr/>
        </p:nvGrpSpPr>
        <p:grpSpPr bwMode="auto">
          <a:xfrm>
            <a:off x="2124075" y="2060575"/>
            <a:ext cx="2757488" cy="1320800"/>
            <a:chOff x="1338" y="1298"/>
            <a:chExt cx="1737" cy="832"/>
          </a:xfrm>
        </p:grpSpPr>
        <p:sp>
          <p:nvSpPr>
            <p:cNvPr id="252933" name="Line 5"/>
            <p:cNvSpPr>
              <a:spLocks noChangeShapeType="1"/>
            </p:cNvSpPr>
            <p:nvPr/>
          </p:nvSpPr>
          <p:spPr bwMode="auto">
            <a:xfrm>
              <a:off x="1338" y="1298"/>
              <a:ext cx="1315" cy="635"/>
            </a:xfrm>
            <a:prstGeom prst="line">
              <a:avLst/>
            </a:prstGeom>
            <a:noFill/>
            <a:ln w="50800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52935" name="Text Box 7"/>
            <p:cNvSpPr txBox="1">
              <a:spLocks noChangeArrowheads="1"/>
            </p:cNvSpPr>
            <p:nvPr/>
          </p:nvSpPr>
          <p:spPr bwMode="auto">
            <a:xfrm>
              <a:off x="2744" y="1842"/>
              <a:ext cx="33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solidFill>
                    <a:srgbClr val="00FF00"/>
                  </a:solidFill>
                  <a:ea typeface="宋体" pitchFamily="2" charset="-122"/>
                </a:rPr>
                <a:t>hit</a:t>
              </a:r>
            </a:p>
          </p:txBody>
        </p:sp>
      </p:grpSp>
      <p:grpSp>
        <p:nvGrpSpPr>
          <p:cNvPr id="252938" name="Group 10"/>
          <p:cNvGrpSpPr>
            <a:grpSpLocks/>
          </p:cNvGrpSpPr>
          <p:nvPr/>
        </p:nvGrpSpPr>
        <p:grpSpPr bwMode="auto">
          <a:xfrm>
            <a:off x="2124075" y="2060575"/>
            <a:ext cx="1430338" cy="4705350"/>
            <a:chOff x="1338" y="1298"/>
            <a:chExt cx="901" cy="2964"/>
          </a:xfrm>
        </p:grpSpPr>
        <p:sp>
          <p:nvSpPr>
            <p:cNvPr id="252934" name="Line 6"/>
            <p:cNvSpPr>
              <a:spLocks noChangeShapeType="1"/>
            </p:cNvSpPr>
            <p:nvPr/>
          </p:nvSpPr>
          <p:spPr bwMode="auto">
            <a:xfrm>
              <a:off x="1338" y="1298"/>
              <a:ext cx="680" cy="2722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52936" name="Text Box 8"/>
            <p:cNvSpPr txBox="1">
              <a:spLocks noChangeArrowheads="1"/>
            </p:cNvSpPr>
            <p:nvPr/>
          </p:nvSpPr>
          <p:spPr bwMode="auto">
            <a:xfrm>
              <a:off x="1746" y="3974"/>
              <a:ext cx="4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solidFill>
                    <a:srgbClr val="FF0000"/>
                  </a:solidFill>
                  <a:ea typeface="宋体" pitchFamily="2" charset="-122"/>
                </a:rPr>
                <a:t>miss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2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2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Quality Comparison</a:t>
            </a:r>
          </a:p>
        </p:txBody>
      </p:sp>
      <p:graphicFrame>
        <p:nvGraphicFramePr>
          <p:cNvPr id="254979" name="Object 3"/>
          <p:cNvGraphicFramePr>
            <a:graphicFrameLocks noGrp="1" noChangeAspect="1"/>
          </p:cNvGraphicFramePr>
          <p:nvPr>
            <p:ph sz="half" idx="1"/>
          </p:nvPr>
        </p:nvGraphicFramePr>
        <p:xfrm>
          <a:off x="6011863" y="2636838"/>
          <a:ext cx="23749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988" name="Image" r:id="rId4" imgW="6501587" imgH="6501587" progId="Photoshop.Image.8">
                  <p:embed/>
                </p:oleObj>
              </mc:Choice>
              <mc:Fallback>
                <p:oleObj name="Image" r:id="rId4" imgW="6501587" imgH="6501587" progId="Photoshop.Image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2636838"/>
                        <a:ext cx="2374900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4980" name="Object 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827088" y="2636838"/>
          <a:ext cx="23749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989" name="Image" r:id="rId6" imgW="6501587" imgH="6501587" progId="Photoshop.Image.8">
                  <p:embed/>
                </p:oleObj>
              </mc:Choice>
              <mc:Fallback>
                <p:oleObj name="Image" r:id="rId6" imgW="6501587" imgH="6501587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636838"/>
                        <a:ext cx="2374900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4981" name="Text Box 5"/>
          <p:cNvSpPr txBox="1">
            <a:spLocks noChangeArrowheads="1"/>
          </p:cNvSpPr>
          <p:nvPr/>
        </p:nvSpPr>
        <p:spPr bwMode="auto">
          <a:xfrm>
            <a:off x="1187450" y="5156200"/>
            <a:ext cx="187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Normal map</a:t>
            </a:r>
          </a:p>
        </p:txBody>
      </p:sp>
      <p:sp>
        <p:nvSpPr>
          <p:cNvPr id="254982" name="Text Box 6"/>
          <p:cNvSpPr txBox="1">
            <a:spLocks noChangeArrowheads="1"/>
          </p:cNvSpPr>
          <p:nvPr/>
        </p:nvSpPr>
        <p:spPr bwMode="auto">
          <a:xfrm>
            <a:off x="3563938" y="5157788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Our approach</a:t>
            </a:r>
          </a:p>
        </p:txBody>
      </p:sp>
      <p:graphicFrame>
        <p:nvGraphicFramePr>
          <p:cNvPr id="254983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419475" y="2636838"/>
          <a:ext cx="2373313" cy="237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990" name="Image" r:id="rId8" imgW="6501587" imgH="6501587" progId="Photoshop.Image.8">
                  <p:embed/>
                </p:oleObj>
              </mc:Choice>
              <mc:Fallback>
                <p:oleObj name="Image" r:id="rId8" imgW="6501587" imgH="6501587" progId="Photoshop.Image.8">
                  <p:embed/>
                  <p:pic>
                    <p:nvPicPr>
                      <p:cNvPr id="0" name="Object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2636838"/>
                        <a:ext cx="2373313" cy="2373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4984" name="Text Box 8"/>
          <p:cNvSpPr txBox="1">
            <a:spLocks noChangeArrowheads="1"/>
          </p:cNvSpPr>
          <p:nvPr/>
        </p:nvSpPr>
        <p:spPr bwMode="auto">
          <a:xfrm>
            <a:off x="6372225" y="5157788"/>
            <a:ext cx="1728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Difference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Incorrect Interior Silhouettes </a:t>
            </a:r>
            <a:br>
              <a:rPr lang="en-US" altLang="zh-CN">
                <a:ea typeface="宋体" pitchFamily="2" charset="-122"/>
              </a:rPr>
            </a:br>
            <a:r>
              <a:rPr lang="en-US" altLang="zh-CN">
                <a:ea typeface="宋体" pitchFamily="2" charset="-122"/>
              </a:rPr>
              <a:t>(Naïve Visibility Function)</a:t>
            </a:r>
          </a:p>
        </p:txBody>
      </p:sp>
      <p:graphicFrame>
        <p:nvGraphicFramePr>
          <p:cNvPr id="25702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50825" y="1916113"/>
          <a:ext cx="8137525" cy="429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035" name="Visio" r:id="rId4" imgW="4818915" imgH="2543161" progId="Visio.Drawing.11">
                  <p:embed/>
                </p:oleObj>
              </mc:Choice>
              <mc:Fallback>
                <p:oleObj name="Visio" r:id="rId4" imgW="4818915" imgH="2543161" progId="Visio.Drawing.11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916113"/>
                        <a:ext cx="8137525" cy="429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7029" name="Line 5"/>
          <p:cNvSpPr>
            <a:spLocks noChangeShapeType="1"/>
          </p:cNvSpPr>
          <p:nvPr/>
        </p:nvSpPr>
        <p:spPr bwMode="auto">
          <a:xfrm>
            <a:off x="1042988" y="3716338"/>
            <a:ext cx="4321175" cy="576262"/>
          </a:xfrm>
          <a:prstGeom prst="line">
            <a:avLst/>
          </a:prstGeom>
          <a:noFill/>
          <a:ln w="635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57031" name="Text Box 7"/>
          <p:cNvSpPr txBox="1">
            <a:spLocks noChangeArrowheads="1"/>
          </p:cNvSpPr>
          <p:nvPr/>
        </p:nvSpPr>
        <p:spPr bwMode="auto">
          <a:xfrm>
            <a:off x="5580063" y="4365625"/>
            <a:ext cx="1112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solidFill>
                  <a:srgbClr val="00FF00"/>
                </a:solidFill>
                <a:ea typeface="宋体" pitchFamily="2" charset="-122"/>
              </a:rPr>
              <a:t>correct</a:t>
            </a:r>
          </a:p>
        </p:txBody>
      </p:sp>
      <p:sp>
        <p:nvSpPr>
          <p:cNvPr id="257032" name="Text Box 8"/>
          <p:cNvSpPr txBox="1">
            <a:spLocks noChangeArrowheads="1"/>
          </p:cNvSpPr>
          <p:nvPr/>
        </p:nvSpPr>
        <p:spPr bwMode="auto">
          <a:xfrm>
            <a:off x="2771775" y="4508500"/>
            <a:ext cx="135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incorrect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29" grpId="0" animBg="1"/>
      <p:bldP spid="257031" grpId="0"/>
      <p:bldP spid="2570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Correct Interior Silhouettes </a:t>
            </a:r>
            <a:br>
              <a:rPr lang="en-US" altLang="zh-CN">
                <a:ea typeface="宋体" pitchFamily="2" charset="-122"/>
              </a:rPr>
            </a:br>
            <a:r>
              <a:rPr lang="en-US" altLang="zh-CN">
                <a:ea typeface="宋体" pitchFamily="2" charset="-122"/>
              </a:rPr>
              <a:t>(Modified Visibility Function)</a:t>
            </a:r>
            <a:endParaRPr lang="zh-CN" altLang="en-US">
              <a:ea typeface="宋体" pitchFamily="2" charset="-122"/>
            </a:endParaRPr>
          </a:p>
        </p:txBody>
      </p:sp>
      <p:graphicFrame>
        <p:nvGraphicFramePr>
          <p:cNvPr id="259075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46063" y="1919288"/>
          <a:ext cx="8212137" cy="433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080" name="Visio" r:id="rId4" imgW="4818915" imgH="2543161" progId="Visio.Drawing.11">
                  <p:embed/>
                </p:oleObj>
              </mc:Choice>
              <mc:Fallback>
                <p:oleObj name="Visio" r:id="rId4" imgW="4818915" imgH="2543161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063" y="1919288"/>
                        <a:ext cx="8212137" cy="433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9076" name="Line 4"/>
          <p:cNvSpPr>
            <a:spLocks noChangeShapeType="1"/>
          </p:cNvSpPr>
          <p:nvPr/>
        </p:nvSpPr>
        <p:spPr bwMode="auto">
          <a:xfrm>
            <a:off x="1042988" y="3789363"/>
            <a:ext cx="4321175" cy="576262"/>
          </a:xfrm>
          <a:prstGeom prst="line">
            <a:avLst/>
          </a:prstGeom>
          <a:noFill/>
          <a:ln w="635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59077" name="Text Box 5"/>
          <p:cNvSpPr txBox="1">
            <a:spLocks noChangeArrowheads="1"/>
          </p:cNvSpPr>
          <p:nvPr/>
        </p:nvSpPr>
        <p:spPr bwMode="auto">
          <a:xfrm>
            <a:off x="5508625" y="4292600"/>
            <a:ext cx="1112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solidFill>
                  <a:srgbClr val="00FF00"/>
                </a:solidFill>
                <a:ea typeface="宋体" pitchFamily="2" charset="-122"/>
              </a:rPr>
              <a:t>correct</a:t>
            </a:r>
          </a:p>
        </p:txBody>
      </p:sp>
      <p:sp>
        <p:nvSpPr>
          <p:cNvPr id="259078" name="Text Box 6"/>
          <p:cNvSpPr txBox="1">
            <a:spLocks noChangeArrowheads="1"/>
          </p:cNvSpPr>
          <p:nvPr/>
        </p:nvSpPr>
        <p:spPr bwMode="auto">
          <a:xfrm>
            <a:off x="2771775" y="4508500"/>
            <a:ext cx="135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incorrect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6" grpId="0" animBg="1"/>
      <p:bldP spid="259077" grpId="0"/>
      <p:bldP spid="2590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Sampling Visibility Function</a:t>
            </a:r>
          </a:p>
        </p:txBody>
      </p:sp>
      <p:sp>
        <p:nvSpPr>
          <p:cNvPr id="261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66725" y="1481138"/>
            <a:ext cx="8212138" cy="579437"/>
          </a:xfrm>
        </p:spPr>
        <p:txBody>
          <a:bodyPr/>
          <a:lstStyle/>
          <a:p>
            <a:r>
              <a:rPr lang="en-US" altLang="zh-CN">
                <a:ea typeface="宋体" pitchFamily="2" charset="-122"/>
              </a:rPr>
              <a:t>Store sampled spoke length into an 1D array</a:t>
            </a:r>
          </a:p>
        </p:txBody>
      </p:sp>
      <p:graphicFrame>
        <p:nvGraphicFramePr>
          <p:cNvPr id="261123" name="Object 3"/>
          <p:cNvGraphicFramePr>
            <a:graphicFrameLocks noGrp="1" noChangeAspect="1"/>
          </p:cNvGraphicFramePr>
          <p:nvPr>
            <p:ph idx="4294967295"/>
          </p:nvPr>
        </p:nvGraphicFramePr>
        <p:xfrm>
          <a:off x="611188" y="2276475"/>
          <a:ext cx="4103687" cy="410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176" name="Image" r:id="rId4" imgW="380880" imgH="380880" progId="Photoshop.Image.8">
                  <p:embed/>
                </p:oleObj>
              </mc:Choice>
              <mc:Fallback>
                <p:oleObj name="Image" r:id="rId4" imgW="380880" imgH="380880" progId="Photoshop.Image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276475"/>
                        <a:ext cx="4103687" cy="4103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1153" name="Group 33"/>
          <p:cNvGrpSpPr>
            <a:grpSpLocks/>
          </p:cNvGrpSpPr>
          <p:nvPr/>
        </p:nvGrpSpPr>
        <p:grpSpPr bwMode="auto">
          <a:xfrm>
            <a:off x="5795963" y="3500438"/>
            <a:ext cx="2930525" cy="1635125"/>
            <a:chOff x="3651" y="2205"/>
            <a:chExt cx="1846" cy="1030"/>
          </a:xfrm>
        </p:grpSpPr>
        <p:graphicFrame>
          <p:nvGraphicFramePr>
            <p:cNvPr id="261125" name="Object 5"/>
            <p:cNvGraphicFramePr>
              <a:graphicFrameLocks noChangeAspect="1"/>
            </p:cNvGraphicFramePr>
            <p:nvPr/>
          </p:nvGraphicFramePr>
          <p:xfrm>
            <a:off x="3651" y="2659"/>
            <a:ext cx="57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1177" name="Image" r:id="rId6" imgW="6501587" imgH="6501587" progId="Photoshop.Image.8">
                    <p:embed/>
                  </p:oleObj>
                </mc:Choice>
                <mc:Fallback>
                  <p:oleObj name="Image" r:id="rId6" imgW="6501587" imgH="6501587" progId="Photoshop.Image.8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51" y="2659"/>
                          <a:ext cx="57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175">
                              <a:solidFill>
                                <a:schemeClr val="tx2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1126" name="Object 6"/>
            <p:cNvGraphicFramePr>
              <a:graphicFrameLocks noChangeAspect="1"/>
            </p:cNvGraphicFramePr>
            <p:nvPr/>
          </p:nvGraphicFramePr>
          <p:xfrm>
            <a:off x="4286" y="2659"/>
            <a:ext cx="57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1178" name="Image" r:id="rId8" imgW="6501587" imgH="6501587" progId="Photoshop.Image.8">
                    <p:embed/>
                  </p:oleObj>
                </mc:Choice>
                <mc:Fallback>
                  <p:oleObj name="Image" r:id="rId8" imgW="6501587" imgH="6501587" progId="Photoshop.Image.8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" y="2659"/>
                          <a:ext cx="57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175">
                              <a:solidFill>
                                <a:schemeClr val="tx2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1127" name="Object 7"/>
            <p:cNvGraphicFramePr>
              <a:graphicFrameLocks noChangeAspect="1"/>
            </p:cNvGraphicFramePr>
            <p:nvPr/>
          </p:nvGraphicFramePr>
          <p:xfrm>
            <a:off x="4921" y="2659"/>
            <a:ext cx="57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1179" name="Image" r:id="rId10" imgW="6501587" imgH="6501587" progId="Photoshop.Image.8">
                    <p:embed/>
                  </p:oleObj>
                </mc:Choice>
                <mc:Fallback>
                  <p:oleObj name="Image" r:id="rId10" imgW="6501587" imgH="6501587" progId="Photoshop.Image.8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21" y="2659"/>
                          <a:ext cx="57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175">
                              <a:solidFill>
                                <a:schemeClr val="tx2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1128" name="Text Box 8"/>
            <p:cNvSpPr txBox="1">
              <a:spLocks noChangeArrowheads="1"/>
            </p:cNvSpPr>
            <p:nvPr/>
          </p:nvSpPr>
          <p:spPr bwMode="auto">
            <a:xfrm>
              <a:off x="4105" y="2205"/>
              <a:ext cx="97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limitations</a:t>
              </a:r>
            </a:p>
          </p:txBody>
        </p:sp>
      </p:grpSp>
      <p:grpSp>
        <p:nvGrpSpPr>
          <p:cNvPr id="261171" name="Group 51"/>
          <p:cNvGrpSpPr>
            <a:grpSpLocks/>
          </p:cNvGrpSpPr>
          <p:nvPr/>
        </p:nvGrpSpPr>
        <p:grpSpPr bwMode="auto">
          <a:xfrm>
            <a:off x="1476375" y="2636838"/>
            <a:ext cx="2293938" cy="1970087"/>
            <a:chOff x="930" y="1661"/>
            <a:chExt cx="1445" cy="1241"/>
          </a:xfrm>
        </p:grpSpPr>
        <p:sp>
          <p:nvSpPr>
            <p:cNvPr id="261135" name="Text Box 15"/>
            <p:cNvSpPr txBox="1">
              <a:spLocks noChangeArrowheads="1"/>
            </p:cNvSpPr>
            <p:nvPr/>
          </p:nvSpPr>
          <p:spPr bwMode="auto">
            <a:xfrm>
              <a:off x="1882" y="2478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solidFill>
                    <a:schemeClr val="bg1"/>
                  </a:solidFill>
                  <a:ea typeface="宋体" pitchFamily="2" charset="-122"/>
                </a:rPr>
                <a:t>8</a:t>
              </a:r>
            </a:p>
          </p:txBody>
        </p:sp>
        <p:grpSp>
          <p:nvGrpSpPr>
            <p:cNvPr id="261170" name="Group 50"/>
            <p:cNvGrpSpPr>
              <a:grpSpLocks/>
            </p:cNvGrpSpPr>
            <p:nvPr/>
          </p:nvGrpSpPr>
          <p:grpSpPr bwMode="auto">
            <a:xfrm>
              <a:off x="930" y="1661"/>
              <a:ext cx="1445" cy="1241"/>
              <a:chOff x="930" y="1661"/>
              <a:chExt cx="1445" cy="1241"/>
            </a:xfrm>
          </p:grpSpPr>
          <p:sp>
            <p:nvSpPr>
              <p:cNvPr id="261129" name="Text Box 9"/>
              <p:cNvSpPr txBox="1">
                <a:spLocks noChangeArrowheads="1"/>
              </p:cNvSpPr>
              <p:nvPr/>
            </p:nvSpPr>
            <p:spPr bwMode="auto">
              <a:xfrm>
                <a:off x="2154" y="1933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1</a:t>
                </a:r>
              </a:p>
            </p:txBody>
          </p:sp>
          <p:sp>
            <p:nvSpPr>
              <p:cNvPr id="261130" name="Text Box 10"/>
              <p:cNvSpPr txBox="1">
                <a:spLocks noChangeArrowheads="1"/>
              </p:cNvSpPr>
              <p:nvPr/>
            </p:nvSpPr>
            <p:spPr bwMode="auto">
              <a:xfrm>
                <a:off x="1837" y="1661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2</a:t>
                </a:r>
              </a:p>
            </p:txBody>
          </p:sp>
          <p:sp>
            <p:nvSpPr>
              <p:cNvPr id="261131" name="Text Box 11"/>
              <p:cNvSpPr txBox="1">
                <a:spLocks noChangeArrowheads="1"/>
              </p:cNvSpPr>
              <p:nvPr/>
            </p:nvSpPr>
            <p:spPr bwMode="auto">
              <a:xfrm>
                <a:off x="1020" y="1706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4</a:t>
                </a:r>
              </a:p>
            </p:txBody>
          </p:sp>
          <p:sp>
            <p:nvSpPr>
              <p:cNvPr id="261132" name="Text Box 12"/>
              <p:cNvSpPr txBox="1">
                <a:spLocks noChangeArrowheads="1"/>
              </p:cNvSpPr>
              <p:nvPr/>
            </p:nvSpPr>
            <p:spPr bwMode="auto">
              <a:xfrm>
                <a:off x="1474" y="1661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3</a:t>
                </a:r>
              </a:p>
            </p:txBody>
          </p:sp>
          <p:sp>
            <p:nvSpPr>
              <p:cNvPr id="261133" name="Text Box 13"/>
              <p:cNvSpPr txBox="1">
                <a:spLocks noChangeArrowheads="1"/>
              </p:cNvSpPr>
              <p:nvPr/>
            </p:nvSpPr>
            <p:spPr bwMode="auto">
              <a:xfrm>
                <a:off x="1156" y="2568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6</a:t>
                </a:r>
              </a:p>
            </p:txBody>
          </p:sp>
          <p:sp>
            <p:nvSpPr>
              <p:cNvPr id="261134" name="Text Box 14"/>
              <p:cNvSpPr txBox="1">
                <a:spLocks noChangeArrowheads="1"/>
              </p:cNvSpPr>
              <p:nvPr/>
            </p:nvSpPr>
            <p:spPr bwMode="auto">
              <a:xfrm>
                <a:off x="930" y="2205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5</a:t>
                </a:r>
              </a:p>
            </p:txBody>
          </p:sp>
          <p:sp>
            <p:nvSpPr>
              <p:cNvPr id="261136" name="Text Box 16"/>
              <p:cNvSpPr txBox="1">
                <a:spLocks noChangeArrowheads="1"/>
              </p:cNvSpPr>
              <p:nvPr/>
            </p:nvSpPr>
            <p:spPr bwMode="auto">
              <a:xfrm>
                <a:off x="1565" y="2614"/>
                <a:ext cx="22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CN">
                    <a:solidFill>
                      <a:schemeClr val="bg1"/>
                    </a:solidFill>
                    <a:ea typeface="宋体" pitchFamily="2" charset="-122"/>
                  </a:rPr>
                  <a:t>7</a:t>
                </a:r>
              </a:p>
            </p:txBody>
          </p:sp>
        </p:grpSp>
      </p:grpSp>
      <p:grpSp>
        <p:nvGrpSpPr>
          <p:cNvPr id="261169" name="Group 49"/>
          <p:cNvGrpSpPr>
            <a:grpSpLocks/>
          </p:cNvGrpSpPr>
          <p:nvPr/>
        </p:nvGrpSpPr>
        <p:grpSpPr bwMode="auto">
          <a:xfrm>
            <a:off x="4500563" y="2492375"/>
            <a:ext cx="3654425" cy="457200"/>
            <a:chOff x="2835" y="1570"/>
            <a:chExt cx="2302" cy="288"/>
          </a:xfrm>
        </p:grpSpPr>
        <p:grpSp>
          <p:nvGrpSpPr>
            <p:cNvPr id="261152" name="Group 32"/>
            <p:cNvGrpSpPr>
              <a:grpSpLocks/>
            </p:cNvGrpSpPr>
            <p:nvPr/>
          </p:nvGrpSpPr>
          <p:grpSpPr bwMode="auto">
            <a:xfrm>
              <a:off x="2835" y="1570"/>
              <a:ext cx="2302" cy="288"/>
              <a:chOff x="2879" y="1151"/>
              <a:chExt cx="2302" cy="288"/>
            </a:xfrm>
          </p:grpSpPr>
          <p:grpSp>
            <p:nvGrpSpPr>
              <p:cNvPr id="261144" name="Group 24"/>
              <p:cNvGrpSpPr>
                <a:grpSpLocks/>
              </p:cNvGrpSpPr>
              <p:nvPr/>
            </p:nvGrpSpPr>
            <p:grpSpPr bwMode="auto">
              <a:xfrm>
                <a:off x="2879" y="1151"/>
                <a:ext cx="1151" cy="288"/>
                <a:chOff x="2879" y="1151"/>
                <a:chExt cx="1151" cy="288"/>
              </a:xfrm>
            </p:grpSpPr>
            <p:grpSp>
              <p:nvGrpSpPr>
                <p:cNvPr id="261140" name="Group 20"/>
                <p:cNvGrpSpPr>
                  <a:grpSpLocks/>
                </p:cNvGrpSpPr>
                <p:nvPr/>
              </p:nvGrpSpPr>
              <p:grpSpPr bwMode="auto">
                <a:xfrm>
                  <a:off x="2879" y="1151"/>
                  <a:ext cx="576" cy="288"/>
                  <a:chOff x="2879" y="1151"/>
                  <a:chExt cx="576" cy="288"/>
                </a:xfrm>
              </p:grpSpPr>
              <p:sp>
                <p:nvSpPr>
                  <p:cNvPr id="261137" name="Rectangle 1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79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61138" name="Rectangle 1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167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61141" name="Group 21"/>
                <p:cNvGrpSpPr>
                  <a:grpSpLocks/>
                </p:cNvGrpSpPr>
                <p:nvPr/>
              </p:nvGrpSpPr>
              <p:grpSpPr bwMode="auto">
                <a:xfrm>
                  <a:off x="3454" y="1151"/>
                  <a:ext cx="576" cy="288"/>
                  <a:chOff x="2879" y="1151"/>
                  <a:chExt cx="576" cy="288"/>
                </a:xfrm>
              </p:grpSpPr>
              <p:sp>
                <p:nvSpPr>
                  <p:cNvPr id="261142" name="Rectangle 2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79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61143" name="Rectangle 2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167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61145" name="Group 25"/>
              <p:cNvGrpSpPr>
                <a:grpSpLocks/>
              </p:cNvGrpSpPr>
              <p:nvPr/>
            </p:nvGrpSpPr>
            <p:grpSpPr bwMode="auto">
              <a:xfrm>
                <a:off x="4030" y="1151"/>
                <a:ext cx="1151" cy="288"/>
                <a:chOff x="2879" y="1151"/>
                <a:chExt cx="1151" cy="288"/>
              </a:xfrm>
            </p:grpSpPr>
            <p:grpSp>
              <p:nvGrpSpPr>
                <p:cNvPr id="261146" name="Group 26"/>
                <p:cNvGrpSpPr>
                  <a:grpSpLocks/>
                </p:cNvGrpSpPr>
                <p:nvPr/>
              </p:nvGrpSpPr>
              <p:grpSpPr bwMode="auto">
                <a:xfrm>
                  <a:off x="2879" y="1151"/>
                  <a:ext cx="576" cy="288"/>
                  <a:chOff x="2879" y="1151"/>
                  <a:chExt cx="576" cy="288"/>
                </a:xfrm>
              </p:grpSpPr>
              <p:sp>
                <p:nvSpPr>
                  <p:cNvPr id="261147" name="Rectangle 2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79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61148" name="Rectangle 2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167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61149" name="Group 29"/>
                <p:cNvGrpSpPr>
                  <a:grpSpLocks/>
                </p:cNvGrpSpPr>
                <p:nvPr/>
              </p:nvGrpSpPr>
              <p:grpSpPr bwMode="auto">
                <a:xfrm>
                  <a:off x="3454" y="1151"/>
                  <a:ext cx="576" cy="288"/>
                  <a:chOff x="2879" y="1151"/>
                  <a:chExt cx="576" cy="288"/>
                </a:xfrm>
              </p:grpSpPr>
              <p:sp>
                <p:nvSpPr>
                  <p:cNvPr id="261150" name="Rectangle 3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79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61151" name="Rectangle 3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167" y="1151"/>
                    <a:ext cx="288" cy="288"/>
                  </a:xfrm>
                  <a:prstGeom prst="rect">
                    <a:avLst/>
                  </a:prstGeom>
                  <a:noFill/>
                  <a:ln w="31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261154" name="Text Box 34"/>
            <p:cNvSpPr txBox="1">
              <a:spLocks noChangeArrowheads="1"/>
            </p:cNvSpPr>
            <p:nvPr/>
          </p:nvSpPr>
          <p:spPr bwMode="auto">
            <a:xfrm>
              <a:off x="2880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1</a:t>
              </a:r>
            </a:p>
          </p:txBody>
        </p:sp>
        <p:sp>
          <p:nvSpPr>
            <p:cNvPr id="261162" name="Text Box 42"/>
            <p:cNvSpPr txBox="1">
              <a:spLocks noChangeArrowheads="1"/>
            </p:cNvSpPr>
            <p:nvPr/>
          </p:nvSpPr>
          <p:spPr bwMode="auto">
            <a:xfrm>
              <a:off x="3152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2</a:t>
              </a:r>
            </a:p>
          </p:txBody>
        </p:sp>
        <p:sp>
          <p:nvSpPr>
            <p:cNvPr id="261163" name="Text Box 43"/>
            <p:cNvSpPr txBox="1">
              <a:spLocks noChangeArrowheads="1"/>
            </p:cNvSpPr>
            <p:nvPr/>
          </p:nvSpPr>
          <p:spPr bwMode="auto">
            <a:xfrm>
              <a:off x="3424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3</a:t>
              </a:r>
            </a:p>
          </p:txBody>
        </p:sp>
        <p:sp>
          <p:nvSpPr>
            <p:cNvPr id="261164" name="Text Box 44"/>
            <p:cNvSpPr txBox="1">
              <a:spLocks noChangeArrowheads="1"/>
            </p:cNvSpPr>
            <p:nvPr/>
          </p:nvSpPr>
          <p:spPr bwMode="auto">
            <a:xfrm>
              <a:off x="3742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4</a:t>
              </a:r>
            </a:p>
          </p:txBody>
        </p:sp>
        <p:sp>
          <p:nvSpPr>
            <p:cNvPr id="261165" name="Text Box 45"/>
            <p:cNvSpPr txBox="1">
              <a:spLocks noChangeArrowheads="1"/>
            </p:cNvSpPr>
            <p:nvPr/>
          </p:nvSpPr>
          <p:spPr bwMode="auto">
            <a:xfrm>
              <a:off x="4014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5</a:t>
              </a:r>
            </a:p>
          </p:txBody>
        </p:sp>
        <p:sp>
          <p:nvSpPr>
            <p:cNvPr id="261166" name="Text Box 46"/>
            <p:cNvSpPr txBox="1">
              <a:spLocks noChangeArrowheads="1"/>
            </p:cNvSpPr>
            <p:nvPr/>
          </p:nvSpPr>
          <p:spPr bwMode="auto">
            <a:xfrm>
              <a:off x="4332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6</a:t>
              </a:r>
            </a:p>
          </p:txBody>
        </p:sp>
        <p:sp>
          <p:nvSpPr>
            <p:cNvPr id="261167" name="Text Box 47"/>
            <p:cNvSpPr txBox="1">
              <a:spLocks noChangeArrowheads="1"/>
            </p:cNvSpPr>
            <p:nvPr/>
          </p:nvSpPr>
          <p:spPr bwMode="auto">
            <a:xfrm>
              <a:off x="4604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7</a:t>
              </a:r>
            </a:p>
          </p:txBody>
        </p:sp>
        <p:sp>
          <p:nvSpPr>
            <p:cNvPr id="261168" name="Text Box 48"/>
            <p:cNvSpPr txBox="1">
              <a:spLocks noChangeArrowheads="1"/>
            </p:cNvSpPr>
            <p:nvPr/>
          </p:nvSpPr>
          <p:spPr bwMode="auto">
            <a:xfrm>
              <a:off x="4876" y="1570"/>
              <a:ext cx="2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altLang="zh-CN">
                  <a:ea typeface="宋体" pitchFamily="2" charset="-122"/>
                </a:rPr>
                <a:t>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Silhouette Texture Encoding/Decoding</a:t>
            </a:r>
          </a:p>
        </p:txBody>
      </p:sp>
      <p:graphicFrame>
        <p:nvGraphicFramePr>
          <p:cNvPr id="265221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636588" y="1341438"/>
          <a:ext cx="4364037" cy="511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232" name="Visio" r:id="rId4" imgW="3687990" imgH="4319761" progId="Visio.Drawing.11">
                  <p:embed/>
                </p:oleObj>
              </mc:Choice>
              <mc:Fallback>
                <p:oleObj name="Visio" r:id="rId4" imgW="3687990" imgH="4319761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8" y="1341438"/>
                        <a:ext cx="4364037" cy="5111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5222" name="Object 6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059113" y="1052513"/>
          <a:ext cx="1435100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233" name="Image" r:id="rId6" imgW="4406349" imgH="2196825" progId="Photoshop.Image.8">
                  <p:embed/>
                </p:oleObj>
              </mc:Choice>
              <mc:Fallback>
                <p:oleObj name="Image" r:id="rId6" imgW="4406349" imgH="2196825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3" y="1052513"/>
                        <a:ext cx="1435100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5224" name="Object 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79388" y="6237288"/>
          <a:ext cx="1152525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234" name="Image" r:id="rId8" imgW="5028571" imgH="1739683" progId="Photoshop.Image.8">
                  <p:embed/>
                </p:oleObj>
              </mc:Choice>
              <mc:Fallback>
                <p:oleObj name="Image" r:id="rId8" imgW="5028571" imgH="1739683" progId="Photoshop.Image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6237288"/>
                        <a:ext cx="1152525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522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341438"/>
            <a:ext cx="273526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SVD Compression</a:t>
            </a:r>
          </a:p>
        </p:txBody>
      </p:sp>
      <p:graphicFrame>
        <p:nvGraphicFramePr>
          <p:cNvPr id="267267" name="Object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258888" y="1484313"/>
          <a:ext cx="2376487" cy="237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79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484313"/>
                        <a:ext cx="2376487" cy="2376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7268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476875" y="1481138"/>
          <a:ext cx="2373313" cy="237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80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6875" y="1481138"/>
                        <a:ext cx="2373313" cy="2373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7269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258888" y="4483100"/>
          <a:ext cx="23749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81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4483100"/>
                        <a:ext cx="2374900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7270" name="Object 6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5508625" y="4483100"/>
          <a:ext cx="23749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82" name="Image" r:id="rId10" imgW="3250794" imgH="3250794" progId="Photoshop.Image.8">
                  <p:embed/>
                </p:oleObj>
              </mc:Choice>
              <mc:Fallback>
                <p:oleObj name="Image" r:id="rId10" imgW="3250794" imgH="3250794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4483100"/>
                        <a:ext cx="2374900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7271" name="Text Box 7"/>
          <p:cNvSpPr txBox="1">
            <a:spLocks noChangeArrowheads="1"/>
          </p:cNvSpPr>
          <p:nvPr/>
        </p:nvSpPr>
        <p:spPr bwMode="auto">
          <a:xfrm>
            <a:off x="1331913" y="981075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Uncompressed</a:t>
            </a:r>
          </a:p>
        </p:txBody>
      </p:sp>
      <p:sp>
        <p:nvSpPr>
          <p:cNvPr id="267272" name="Text Box 8"/>
          <p:cNvSpPr txBox="1">
            <a:spLocks noChangeArrowheads="1"/>
          </p:cNvSpPr>
          <p:nvPr/>
        </p:nvSpPr>
        <p:spPr bwMode="auto">
          <a:xfrm>
            <a:off x="5003800" y="981075"/>
            <a:ext cx="3457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25% Compression Rate</a:t>
            </a:r>
          </a:p>
        </p:txBody>
      </p:sp>
      <p:sp>
        <p:nvSpPr>
          <p:cNvPr id="267273" name="Text Box 9"/>
          <p:cNvSpPr txBox="1">
            <a:spLocks noChangeArrowheads="1"/>
          </p:cNvSpPr>
          <p:nvPr/>
        </p:nvSpPr>
        <p:spPr bwMode="auto">
          <a:xfrm>
            <a:off x="684213" y="3933825"/>
            <a:ext cx="3673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12.5% Compression Rate</a:t>
            </a:r>
          </a:p>
        </p:txBody>
      </p:sp>
      <p:sp>
        <p:nvSpPr>
          <p:cNvPr id="267274" name="Text Box 10"/>
          <p:cNvSpPr txBox="1">
            <a:spLocks noChangeArrowheads="1"/>
          </p:cNvSpPr>
          <p:nvPr/>
        </p:nvSpPr>
        <p:spPr bwMode="auto">
          <a:xfrm>
            <a:off x="4932363" y="3933825"/>
            <a:ext cx="3673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6.3% Compression Rate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Results</a:t>
            </a:r>
          </a:p>
        </p:txBody>
      </p:sp>
      <p:graphicFrame>
        <p:nvGraphicFramePr>
          <p:cNvPr id="314376" name="Object 8"/>
          <p:cNvGraphicFramePr>
            <a:graphicFrameLocks noGrp="1" noChangeAspect="1"/>
          </p:cNvGraphicFramePr>
          <p:nvPr>
            <p:ph sz="half" idx="1"/>
          </p:nvPr>
        </p:nvGraphicFramePr>
        <p:xfrm>
          <a:off x="250825" y="2420938"/>
          <a:ext cx="2879725" cy="28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85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420938"/>
                        <a:ext cx="2879725" cy="287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4378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132138" y="2420938"/>
          <a:ext cx="2879725" cy="28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86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2420938"/>
                        <a:ext cx="2879725" cy="287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4372" name="Text Box 4"/>
          <p:cNvSpPr txBox="1">
            <a:spLocks noChangeArrowheads="1"/>
          </p:cNvSpPr>
          <p:nvPr/>
        </p:nvSpPr>
        <p:spPr bwMode="auto">
          <a:xfrm>
            <a:off x="611188" y="5734050"/>
            <a:ext cx="2447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1600">
                <a:ea typeface="宋体" pitchFamily="2" charset="-122"/>
              </a:rPr>
              <a:t>Outer hull + Normal map</a:t>
            </a:r>
          </a:p>
        </p:txBody>
      </p:sp>
      <p:sp>
        <p:nvSpPr>
          <p:cNvPr id="314373" name="Text Box 5"/>
          <p:cNvSpPr txBox="1">
            <a:spLocks noChangeArrowheads="1"/>
          </p:cNvSpPr>
          <p:nvPr/>
        </p:nvSpPr>
        <p:spPr bwMode="auto">
          <a:xfrm>
            <a:off x="3419475" y="5734050"/>
            <a:ext cx="2520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Original Mesh (411 fps)</a:t>
            </a:r>
          </a:p>
        </p:txBody>
      </p:sp>
      <p:sp>
        <p:nvSpPr>
          <p:cNvPr id="314374" name="Text Box 6"/>
          <p:cNvSpPr txBox="1">
            <a:spLocks noChangeArrowheads="1"/>
          </p:cNvSpPr>
          <p:nvPr/>
        </p:nvSpPr>
        <p:spPr bwMode="auto">
          <a:xfrm>
            <a:off x="6227763" y="5734050"/>
            <a:ext cx="21605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Our method (638 fps)</a:t>
            </a:r>
          </a:p>
        </p:txBody>
      </p:sp>
      <p:sp>
        <p:nvSpPr>
          <p:cNvPr id="314375" name="Text Box 7"/>
          <p:cNvSpPr txBox="1">
            <a:spLocks noChangeArrowheads="1"/>
          </p:cNvSpPr>
          <p:nvPr/>
        </p:nvSpPr>
        <p:spPr bwMode="auto">
          <a:xfrm>
            <a:off x="3276600" y="1196975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Bunny</a:t>
            </a:r>
          </a:p>
        </p:txBody>
      </p:sp>
      <p:graphicFrame>
        <p:nvGraphicFramePr>
          <p:cNvPr id="314380" name="Object 1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11863" y="2420938"/>
          <a:ext cx="2879725" cy="28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87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2420938"/>
                        <a:ext cx="2879725" cy="287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Results</a:t>
            </a:r>
          </a:p>
        </p:txBody>
      </p:sp>
      <p:graphicFrame>
        <p:nvGraphicFramePr>
          <p:cNvPr id="313348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395288" y="2276475"/>
          <a:ext cx="2736850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61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276475"/>
                        <a:ext cx="2736850" cy="273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3350" name="Object 6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03575" y="2276475"/>
          <a:ext cx="2736850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62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2276475"/>
                        <a:ext cx="2736850" cy="273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3352" name="Object 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11863" y="2276475"/>
          <a:ext cx="2736850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63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2276475"/>
                        <a:ext cx="2736850" cy="273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354" name="Text Box 10"/>
          <p:cNvSpPr txBox="1">
            <a:spLocks noChangeArrowheads="1"/>
          </p:cNvSpPr>
          <p:nvPr/>
        </p:nvSpPr>
        <p:spPr bwMode="auto">
          <a:xfrm>
            <a:off x="684213" y="5229225"/>
            <a:ext cx="2447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1600">
                <a:ea typeface="宋体" pitchFamily="2" charset="-122"/>
              </a:rPr>
              <a:t>Outer hull + Normal map</a:t>
            </a:r>
          </a:p>
        </p:txBody>
      </p:sp>
      <p:sp>
        <p:nvSpPr>
          <p:cNvPr id="313355" name="Text Box 11"/>
          <p:cNvSpPr txBox="1">
            <a:spLocks noChangeArrowheads="1"/>
          </p:cNvSpPr>
          <p:nvPr/>
        </p:nvSpPr>
        <p:spPr bwMode="auto">
          <a:xfrm>
            <a:off x="3349625" y="5253038"/>
            <a:ext cx="2520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Original Mesh (1.5 fps)</a:t>
            </a:r>
          </a:p>
        </p:txBody>
      </p:sp>
      <p:sp>
        <p:nvSpPr>
          <p:cNvPr id="313356" name="Text Box 12"/>
          <p:cNvSpPr txBox="1">
            <a:spLocks noChangeArrowheads="1"/>
          </p:cNvSpPr>
          <p:nvPr/>
        </p:nvSpPr>
        <p:spPr bwMode="auto">
          <a:xfrm>
            <a:off x="6084888" y="5229225"/>
            <a:ext cx="21605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600">
                <a:ea typeface="宋体" pitchFamily="2" charset="-122"/>
              </a:rPr>
              <a:t>Our method (273 fps)</a:t>
            </a:r>
          </a:p>
        </p:txBody>
      </p:sp>
      <p:sp>
        <p:nvSpPr>
          <p:cNvPr id="313357" name="Text Box 13"/>
          <p:cNvSpPr txBox="1">
            <a:spLocks noChangeArrowheads="1"/>
          </p:cNvSpPr>
          <p:nvPr/>
        </p:nvSpPr>
        <p:spPr bwMode="auto">
          <a:xfrm>
            <a:off x="3276600" y="1196975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Lucy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Performance</a:t>
            </a:r>
          </a:p>
        </p:txBody>
      </p:sp>
      <p:graphicFrame>
        <p:nvGraphicFramePr>
          <p:cNvPr id="271364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0" y="3357563"/>
          <a:ext cx="4500563" cy="275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5" name="图表" r:id="rId4" imgW="10972800" imgH="6724565" progId="Excel.Chart.8">
                  <p:embed/>
                </p:oleObj>
              </mc:Choice>
              <mc:Fallback>
                <p:oleObj name="图表" r:id="rId4" imgW="10972800" imgH="6724565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357563"/>
                        <a:ext cx="4500563" cy="275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1365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643438" y="3357563"/>
          <a:ext cx="4500562" cy="275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6" name="图表" r:id="rId6" imgW="10963394" imgH="6724565" progId="Excel.Chart.8">
                  <p:embed/>
                </p:oleObj>
              </mc:Choice>
              <mc:Fallback>
                <p:oleObj name="图表" r:id="rId6" imgW="10963394" imgH="6724565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357563"/>
                        <a:ext cx="4500562" cy="2759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66" name="Text Box 6"/>
          <p:cNvSpPr txBox="1">
            <a:spLocks noChangeArrowheads="1"/>
          </p:cNvSpPr>
          <p:nvPr/>
        </p:nvSpPr>
        <p:spPr bwMode="auto">
          <a:xfrm>
            <a:off x="1619250" y="6165850"/>
            <a:ext cx="107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Bunny</a:t>
            </a:r>
          </a:p>
        </p:txBody>
      </p:sp>
      <p:sp>
        <p:nvSpPr>
          <p:cNvPr id="271367" name="Text Box 7"/>
          <p:cNvSpPr txBox="1">
            <a:spLocks noChangeArrowheads="1"/>
          </p:cNvSpPr>
          <p:nvPr/>
        </p:nvSpPr>
        <p:spPr bwMode="auto">
          <a:xfrm>
            <a:off x="6515100" y="6165850"/>
            <a:ext cx="107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Lucy</a:t>
            </a:r>
          </a:p>
        </p:txBody>
      </p:sp>
      <p:sp>
        <p:nvSpPr>
          <p:cNvPr id="271370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66725" y="1481138"/>
            <a:ext cx="8212138" cy="579437"/>
          </a:xfrm>
          <a:noFill/>
          <a:ln/>
        </p:spPr>
        <p:txBody>
          <a:bodyPr/>
          <a:lstStyle/>
          <a:p>
            <a:r>
              <a:rPr lang="en-US" altLang="zh-CN">
                <a:ea typeface="宋体" pitchFamily="2" charset="-122"/>
              </a:rPr>
              <a:t>Automatic geometry LOD control</a:t>
            </a:r>
          </a:p>
        </p:txBody>
      </p:sp>
      <p:graphicFrame>
        <p:nvGraphicFramePr>
          <p:cNvPr id="271372" name="Object 12"/>
          <p:cNvGraphicFramePr>
            <a:graphicFrameLocks noChangeAspect="1"/>
          </p:cNvGraphicFramePr>
          <p:nvPr/>
        </p:nvGraphicFramePr>
        <p:xfrm>
          <a:off x="3708400" y="4437063"/>
          <a:ext cx="57467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7" name="Image" r:id="rId8" imgW="812412" imgH="812412" progId="Photoshop.Image.8">
                  <p:embed/>
                </p:oleObj>
              </mc:Choice>
              <mc:Fallback>
                <p:oleObj name="Image" r:id="rId8" imgW="812412" imgH="812412" progId="Photoshop.Image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4437063"/>
                        <a:ext cx="57467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1373" name="Object 13"/>
          <p:cNvGraphicFramePr>
            <a:graphicFrameLocks noChangeAspect="1"/>
          </p:cNvGraphicFramePr>
          <p:nvPr/>
        </p:nvGraphicFramePr>
        <p:xfrm>
          <a:off x="2843213" y="4437063"/>
          <a:ext cx="576262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8" name="Image" r:id="rId10" imgW="812412" imgH="812412" progId="Photoshop.Image.8">
                  <p:embed/>
                </p:oleObj>
              </mc:Choice>
              <mc:Fallback>
                <p:oleObj name="Image" r:id="rId10" imgW="812412" imgH="812412" progId="Photoshop.Image.8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4437063"/>
                        <a:ext cx="576262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1374" name="Object 14"/>
          <p:cNvGraphicFramePr>
            <a:graphicFrameLocks noChangeAspect="1"/>
          </p:cNvGraphicFramePr>
          <p:nvPr/>
        </p:nvGraphicFramePr>
        <p:xfrm>
          <a:off x="1116013" y="3933825"/>
          <a:ext cx="576262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09" name="Image" r:id="rId12" imgW="812412" imgH="812412" progId="Photoshop.Image.8">
                  <p:embed/>
                </p:oleObj>
              </mc:Choice>
              <mc:Fallback>
                <p:oleObj name="Image" r:id="rId12" imgW="812412" imgH="812412" progId="Photoshop.Image.8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3933825"/>
                        <a:ext cx="576262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1375" name="Object 15"/>
          <p:cNvGraphicFramePr>
            <a:graphicFrameLocks noChangeAspect="1"/>
          </p:cNvGraphicFramePr>
          <p:nvPr/>
        </p:nvGraphicFramePr>
        <p:xfrm>
          <a:off x="611188" y="3284538"/>
          <a:ext cx="576262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0" name="Image" r:id="rId14" imgW="812412" imgH="812412" progId="Photoshop.Image.8">
                  <p:embed/>
                </p:oleObj>
              </mc:Choice>
              <mc:Fallback>
                <p:oleObj name="Image" r:id="rId14" imgW="812412" imgH="812412" progId="Photoshop.Image.8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284538"/>
                        <a:ext cx="576262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80" name="Line 20"/>
          <p:cNvSpPr>
            <a:spLocks noChangeShapeType="1"/>
          </p:cNvSpPr>
          <p:nvPr/>
        </p:nvSpPr>
        <p:spPr bwMode="auto">
          <a:xfrm>
            <a:off x="3132138" y="5013325"/>
            <a:ext cx="71437" cy="287338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71381" name="Line 21"/>
          <p:cNvSpPr>
            <a:spLocks noChangeShapeType="1"/>
          </p:cNvSpPr>
          <p:nvPr/>
        </p:nvSpPr>
        <p:spPr bwMode="auto">
          <a:xfrm flipH="1">
            <a:off x="3995738" y="5013325"/>
            <a:ext cx="73025" cy="287338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71382" name="Line 22"/>
          <p:cNvSpPr>
            <a:spLocks noChangeShapeType="1"/>
          </p:cNvSpPr>
          <p:nvPr/>
        </p:nvSpPr>
        <p:spPr bwMode="auto">
          <a:xfrm flipH="1">
            <a:off x="1116013" y="4508500"/>
            <a:ext cx="287337" cy="144463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71383" name="Line 23"/>
          <p:cNvSpPr>
            <a:spLocks noChangeShapeType="1"/>
          </p:cNvSpPr>
          <p:nvPr/>
        </p:nvSpPr>
        <p:spPr bwMode="auto">
          <a:xfrm flipH="1">
            <a:off x="755650" y="3860800"/>
            <a:ext cx="144463" cy="360363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271384" name="Object 24"/>
          <p:cNvGraphicFramePr>
            <a:graphicFrameLocks noChangeAspect="1"/>
          </p:cNvGraphicFramePr>
          <p:nvPr/>
        </p:nvGraphicFramePr>
        <p:xfrm>
          <a:off x="8388350" y="4508500"/>
          <a:ext cx="57626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1" name="Image" r:id="rId16" imgW="812412" imgH="812412" progId="Photoshop.Image.8">
                  <p:embed/>
                </p:oleObj>
              </mc:Choice>
              <mc:Fallback>
                <p:oleObj name="Image" r:id="rId16" imgW="812412" imgH="812412" progId="Photoshop.Image.8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8350" y="4508500"/>
                        <a:ext cx="576263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85" name="Line 25"/>
          <p:cNvSpPr>
            <a:spLocks noChangeShapeType="1"/>
          </p:cNvSpPr>
          <p:nvPr/>
        </p:nvSpPr>
        <p:spPr bwMode="auto">
          <a:xfrm flipH="1">
            <a:off x="8675688" y="5084763"/>
            <a:ext cx="73025" cy="21590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271386" name="Object 26"/>
          <p:cNvGraphicFramePr>
            <a:graphicFrameLocks noChangeAspect="1"/>
          </p:cNvGraphicFramePr>
          <p:nvPr/>
        </p:nvGraphicFramePr>
        <p:xfrm>
          <a:off x="7164388" y="4365625"/>
          <a:ext cx="576262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2" name="Image" r:id="rId18" imgW="812412" imgH="812412" progId="Photoshop.Image.8">
                  <p:embed/>
                </p:oleObj>
              </mc:Choice>
              <mc:Fallback>
                <p:oleObj name="Image" r:id="rId18" imgW="812412" imgH="812412" progId="Photoshop.Image.8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4365625"/>
                        <a:ext cx="576262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87" name="Line 27"/>
          <p:cNvSpPr>
            <a:spLocks noChangeShapeType="1"/>
          </p:cNvSpPr>
          <p:nvPr/>
        </p:nvSpPr>
        <p:spPr bwMode="auto">
          <a:xfrm flipH="1">
            <a:off x="7451725" y="4941888"/>
            <a:ext cx="73025" cy="287337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271388" name="Object 28"/>
          <p:cNvGraphicFramePr>
            <a:graphicFrameLocks noChangeAspect="1"/>
          </p:cNvGraphicFramePr>
          <p:nvPr/>
        </p:nvGraphicFramePr>
        <p:xfrm>
          <a:off x="5940425" y="4076700"/>
          <a:ext cx="57626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3" name="Image" r:id="rId20" imgW="812412" imgH="812412" progId="Photoshop.Image.8">
                  <p:embed/>
                </p:oleObj>
              </mc:Choice>
              <mc:Fallback>
                <p:oleObj name="Image" r:id="rId20" imgW="812412" imgH="812412" progId="Photoshop.Image.8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425" y="4076700"/>
                        <a:ext cx="576263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89" name="Line 29"/>
          <p:cNvSpPr>
            <a:spLocks noChangeShapeType="1"/>
          </p:cNvSpPr>
          <p:nvPr/>
        </p:nvSpPr>
        <p:spPr bwMode="auto">
          <a:xfrm flipH="1">
            <a:off x="5795963" y="4652963"/>
            <a:ext cx="360362" cy="71437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271390" name="Object 30"/>
          <p:cNvGraphicFramePr>
            <a:graphicFrameLocks noChangeAspect="1"/>
          </p:cNvGraphicFramePr>
          <p:nvPr/>
        </p:nvGraphicFramePr>
        <p:xfrm>
          <a:off x="5292725" y="3284538"/>
          <a:ext cx="576263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4" name="Image" r:id="rId22" imgW="812412" imgH="812412" progId="Photoshop.Image.8">
                  <p:embed/>
                </p:oleObj>
              </mc:Choice>
              <mc:Fallback>
                <p:oleObj name="Image" r:id="rId22" imgW="812412" imgH="812412" progId="Photoshop.Image.8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3284538"/>
                        <a:ext cx="576263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91" name="Line 31"/>
          <p:cNvSpPr>
            <a:spLocks noChangeShapeType="1"/>
          </p:cNvSpPr>
          <p:nvPr/>
        </p:nvSpPr>
        <p:spPr bwMode="auto">
          <a:xfrm flipH="1">
            <a:off x="5364163" y="3860800"/>
            <a:ext cx="215900" cy="360363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271392" name="Object 32"/>
          <p:cNvGraphicFramePr>
            <a:graphicFrameLocks noChangeAspect="1"/>
          </p:cNvGraphicFramePr>
          <p:nvPr/>
        </p:nvGraphicFramePr>
        <p:xfrm>
          <a:off x="1908175" y="4365625"/>
          <a:ext cx="57626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5" name="Image" r:id="rId24" imgW="812412" imgH="812412" progId="Photoshop.Image.8">
                  <p:embed/>
                </p:oleObj>
              </mc:Choice>
              <mc:Fallback>
                <p:oleObj name="Image" r:id="rId24" imgW="812412" imgH="812412" progId="Photoshop.Image.8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4365625"/>
                        <a:ext cx="576263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algn="ctr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93" name="Line 33"/>
          <p:cNvSpPr>
            <a:spLocks noChangeShapeType="1"/>
          </p:cNvSpPr>
          <p:nvPr/>
        </p:nvSpPr>
        <p:spPr bwMode="auto">
          <a:xfrm flipH="1">
            <a:off x="2124075" y="4941888"/>
            <a:ext cx="0" cy="142875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Interpolation Quality</a:t>
            </a:r>
          </a:p>
        </p:txBody>
      </p:sp>
      <p:graphicFrame>
        <p:nvGraphicFramePr>
          <p:cNvPr id="27341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55613" y="2741613"/>
          <a:ext cx="2438400" cy="219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25" name="Image" r:id="rId4" imgW="3250794" imgH="2920635" progId="Photoshop.Image.8">
                  <p:embed/>
                </p:oleObj>
              </mc:Choice>
              <mc:Fallback>
                <p:oleObj name="Image" r:id="rId4" imgW="3250794" imgH="2920635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2741613"/>
                        <a:ext cx="2438400" cy="219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3413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289300" y="2741613"/>
          <a:ext cx="2376488" cy="213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26" name="Image" r:id="rId6" imgW="3250794" imgH="2920635" progId="Photoshop.Image.8">
                  <p:embed/>
                </p:oleObj>
              </mc:Choice>
              <mc:Fallback>
                <p:oleObj name="Image" r:id="rId6" imgW="3250794" imgH="2920635" progId="Photoshop.Imag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9300" y="2741613"/>
                        <a:ext cx="2376488" cy="213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3414" name="Object 6"/>
          <p:cNvGraphicFramePr>
            <a:graphicFrameLocks noChangeAspect="1"/>
          </p:cNvGraphicFramePr>
          <p:nvPr/>
        </p:nvGraphicFramePr>
        <p:xfrm>
          <a:off x="6169025" y="2741613"/>
          <a:ext cx="2376488" cy="213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27" name="Image" r:id="rId8" imgW="3250794" imgH="2920635" progId="Photoshop.Image.8">
                  <p:embed/>
                </p:oleObj>
              </mc:Choice>
              <mc:Fallback>
                <p:oleObj name="Image" r:id="rId8" imgW="3250794" imgH="2920635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9025" y="2741613"/>
                        <a:ext cx="2376488" cy="213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3415" name="Text Box 7"/>
          <p:cNvSpPr txBox="1">
            <a:spLocks noChangeArrowheads="1"/>
          </p:cNvSpPr>
          <p:nvPr/>
        </p:nvSpPr>
        <p:spPr bwMode="auto">
          <a:xfrm>
            <a:off x="755650" y="4941888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Entire mesh</a:t>
            </a:r>
          </a:p>
        </p:txBody>
      </p:sp>
      <p:sp>
        <p:nvSpPr>
          <p:cNvPr id="273416" name="Text Box 8"/>
          <p:cNvSpPr txBox="1">
            <a:spLocks noChangeArrowheads="1"/>
          </p:cNvSpPr>
          <p:nvPr/>
        </p:nvSpPr>
        <p:spPr bwMode="auto">
          <a:xfrm>
            <a:off x="3203575" y="4941888"/>
            <a:ext cx="2663825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Silhouette texture </a:t>
            </a:r>
          </a:p>
          <a:p>
            <a:pPr algn="l"/>
            <a:r>
              <a:rPr lang="en-US" altLang="zh-CN">
                <a:ea typeface="宋体" pitchFamily="2" charset="-122"/>
              </a:rPr>
              <a:t>(green grid)</a:t>
            </a:r>
          </a:p>
        </p:txBody>
      </p:sp>
      <p:sp>
        <p:nvSpPr>
          <p:cNvPr id="273417" name="Text Box 9"/>
          <p:cNvSpPr txBox="1">
            <a:spLocks noChangeArrowheads="1"/>
          </p:cNvSpPr>
          <p:nvPr/>
        </p:nvSpPr>
        <p:spPr bwMode="auto">
          <a:xfrm>
            <a:off x="6084888" y="4941888"/>
            <a:ext cx="2665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Rendering Result</a:t>
            </a:r>
          </a:p>
        </p:txBody>
      </p:sp>
      <p:sp>
        <p:nvSpPr>
          <p:cNvPr id="273421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466725" y="1481138"/>
            <a:ext cx="8212138" cy="723900"/>
          </a:xfrm>
          <a:noFill/>
          <a:ln/>
        </p:spPr>
        <p:txBody>
          <a:bodyPr/>
          <a:lstStyle/>
          <a:p>
            <a:r>
              <a:rPr lang="en-US" altLang="zh-CN">
                <a:ea typeface="宋体" pitchFamily="2" charset="-122"/>
              </a:rPr>
              <a:t>Smooth interpolation out of coarse silhouette texture grid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Outer Hull Resolution</a:t>
            </a:r>
          </a:p>
        </p:txBody>
      </p:sp>
      <p:graphicFrame>
        <p:nvGraphicFramePr>
          <p:cNvPr id="275460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476375" y="1773238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78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773238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1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76375" y="4076700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79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4076700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2" name="Object 6"/>
          <p:cNvGraphicFramePr>
            <a:graphicFrameLocks noChangeAspect="1"/>
          </p:cNvGraphicFramePr>
          <p:nvPr/>
        </p:nvGraphicFramePr>
        <p:xfrm>
          <a:off x="3779838" y="1773238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0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1773238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3" name="Object 7"/>
          <p:cNvGraphicFramePr>
            <a:graphicFrameLocks noChangeAspect="1"/>
          </p:cNvGraphicFramePr>
          <p:nvPr/>
        </p:nvGraphicFramePr>
        <p:xfrm>
          <a:off x="3779838" y="4076700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1" name="Image" r:id="rId10" imgW="3250794" imgH="3250794" progId="Photoshop.Image.8">
                  <p:embed/>
                </p:oleObj>
              </mc:Choice>
              <mc:Fallback>
                <p:oleObj name="Image" r:id="rId10" imgW="3250794" imgH="3250794" progId="Photoshop.Image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076700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4" name="Object 8"/>
          <p:cNvGraphicFramePr>
            <a:graphicFrameLocks noChangeAspect="1"/>
          </p:cNvGraphicFramePr>
          <p:nvPr/>
        </p:nvGraphicFramePr>
        <p:xfrm>
          <a:off x="6011863" y="1773238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2" name="Image" r:id="rId12" imgW="3250794" imgH="3250794" progId="Photoshop.Image.8">
                  <p:embed/>
                </p:oleObj>
              </mc:Choice>
              <mc:Fallback>
                <p:oleObj name="Image" r:id="rId12" imgW="3250794" imgH="3250794" progId="Photoshop.Image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1773238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5" name="Object 9"/>
          <p:cNvGraphicFramePr>
            <a:graphicFrameLocks noChangeAspect="1"/>
          </p:cNvGraphicFramePr>
          <p:nvPr/>
        </p:nvGraphicFramePr>
        <p:xfrm>
          <a:off x="6011863" y="4076700"/>
          <a:ext cx="23050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3" name="Image" r:id="rId14" imgW="3250794" imgH="3250794" progId="Photoshop.Image.8">
                  <p:embed/>
                </p:oleObj>
              </mc:Choice>
              <mc:Fallback>
                <p:oleObj name="Image" r:id="rId14" imgW="3250794" imgH="3250794" progId="Photoshop.Image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4076700"/>
                        <a:ext cx="2305050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5466" name="Text Box 10"/>
          <p:cNvSpPr txBox="1">
            <a:spLocks noChangeArrowheads="1"/>
          </p:cNvSpPr>
          <p:nvPr/>
        </p:nvSpPr>
        <p:spPr bwMode="auto">
          <a:xfrm>
            <a:off x="1835150" y="6400800"/>
            <a:ext cx="187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22 vertices</a:t>
            </a:r>
          </a:p>
        </p:txBody>
      </p:sp>
      <p:sp>
        <p:nvSpPr>
          <p:cNvPr id="275467" name="Text Box 11"/>
          <p:cNvSpPr txBox="1">
            <a:spLocks noChangeArrowheads="1"/>
          </p:cNvSpPr>
          <p:nvPr/>
        </p:nvSpPr>
        <p:spPr bwMode="auto">
          <a:xfrm>
            <a:off x="3995738" y="6400800"/>
            <a:ext cx="187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102 vertices</a:t>
            </a:r>
          </a:p>
        </p:txBody>
      </p:sp>
      <p:sp>
        <p:nvSpPr>
          <p:cNvPr id="275468" name="Text Box 12"/>
          <p:cNvSpPr txBox="1">
            <a:spLocks noChangeArrowheads="1"/>
          </p:cNvSpPr>
          <p:nvPr/>
        </p:nvSpPr>
        <p:spPr bwMode="auto">
          <a:xfrm>
            <a:off x="6372225" y="6400800"/>
            <a:ext cx="187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ea typeface="宋体" pitchFamily="2" charset="-122"/>
              </a:rPr>
              <a:t>500 vertices</a:t>
            </a:r>
          </a:p>
        </p:txBody>
      </p:sp>
      <p:sp>
        <p:nvSpPr>
          <p:cNvPr id="275469" name="Text Box 13"/>
          <p:cNvSpPr txBox="1">
            <a:spLocks noChangeArrowheads="1"/>
          </p:cNvSpPr>
          <p:nvPr/>
        </p:nvSpPr>
        <p:spPr bwMode="auto">
          <a:xfrm>
            <a:off x="0" y="2565400"/>
            <a:ext cx="11874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Outer hull + Normal map</a:t>
            </a:r>
          </a:p>
        </p:txBody>
      </p:sp>
      <p:sp>
        <p:nvSpPr>
          <p:cNvPr id="275470" name="Text Box 14"/>
          <p:cNvSpPr txBox="1">
            <a:spLocks noChangeArrowheads="1"/>
          </p:cNvSpPr>
          <p:nvPr/>
        </p:nvSpPr>
        <p:spPr bwMode="auto">
          <a:xfrm>
            <a:off x="0" y="4868863"/>
            <a:ext cx="12588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Our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Silhouette Texture Resolution</a:t>
            </a:r>
          </a:p>
        </p:txBody>
      </p:sp>
      <p:graphicFrame>
        <p:nvGraphicFramePr>
          <p:cNvPr id="277508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411413" y="1912938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0" name="Image" r:id="rId4" imgW="1624824" imgH="1624824" progId="Photoshop.Image.8">
                  <p:embed/>
                </p:oleObj>
              </mc:Choice>
              <mc:Fallback>
                <p:oleObj name="Image" r:id="rId4" imgW="1624824" imgH="1624824" progId="Photoshop.Imag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1912938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09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411413" y="34972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1" name="Image" r:id="rId6" imgW="1624824" imgH="1624824" progId="Photoshop.Image.8">
                  <p:embed/>
                </p:oleObj>
              </mc:Choice>
              <mc:Fallback>
                <p:oleObj name="Image" r:id="rId6" imgW="1624824" imgH="1624824" progId="Photoshop.Imag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34972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0" name="Object 6"/>
          <p:cNvGraphicFramePr>
            <a:graphicFrameLocks noChangeAspect="1"/>
          </p:cNvGraphicFramePr>
          <p:nvPr/>
        </p:nvGraphicFramePr>
        <p:xfrm>
          <a:off x="2411413" y="50847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2" name="Image" r:id="rId8" imgW="1624824" imgH="1624824" progId="Photoshop.Image.8">
                  <p:embed/>
                </p:oleObj>
              </mc:Choice>
              <mc:Fallback>
                <p:oleObj name="Image" r:id="rId8" imgW="1624824" imgH="1624824" progId="Photoshop.Imag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50847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1" name="Object 7"/>
          <p:cNvGraphicFramePr>
            <a:graphicFrameLocks noChangeAspect="1"/>
          </p:cNvGraphicFramePr>
          <p:nvPr/>
        </p:nvGraphicFramePr>
        <p:xfrm>
          <a:off x="3995738" y="1912938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3" name="Image" r:id="rId10" imgW="1624824" imgH="1624824" progId="Photoshop.Image.8">
                  <p:embed/>
                </p:oleObj>
              </mc:Choice>
              <mc:Fallback>
                <p:oleObj name="Image" r:id="rId10" imgW="1624824" imgH="1624824" progId="Photoshop.Image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1912938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2" name="Object 8"/>
          <p:cNvGraphicFramePr>
            <a:graphicFrameLocks noChangeAspect="1"/>
          </p:cNvGraphicFramePr>
          <p:nvPr/>
        </p:nvGraphicFramePr>
        <p:xfrm>
          <a:off x="3995738" y="34972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4" name="Image" r:id="rId12" imgW="1624824" imgH="1624824" progId="Photoshop.Image.8">
                  <p:embed/>
                </p:oleObj>
              </mc:Choice>
              <mc:Fallback>
                <p:oleObj name="Image" r:id="rId12" imgW="1624824" imgH="1624824" progId="Photoshop.Image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34972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3" name="Object 9"/>
          <p:cNvGraphicFramePr>
            <a:graphicFrameLocks noChangeAspect="1"/>
          </p:cNvGraphicFramePr>
          <p:nvPr/>
        </p:nvGraphicFramePr>
        <p:xfrm>
          <a:off x="3995738" y="50847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5" name="Image" r:id="rId14" imgW="1624824" imgH="1624824" progId="Photoshop.Image.8">
                  <p:embed/>
                </p:oleObj>
              </mc:Choice>
              <mc:Fallback>
                <p:oleObj name="Image" r:id="rId14" imgW="1624824" imgH="1624824" progId="Photoshop.Image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50847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4" name="Object 10"/>
          <p:cNvGraphicFramePr>
            <a:graphicFrameLocks noChangeAspect="1"/>
          </p:cNvGraphicFramePr>
          <p:nvPr/>
        </p:nvGraphicFramePr>
        <p:xfrm>
          <a:off x="5580063" y="1912938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6" name="Image" r:id="rId16" imgW="1624824" imgH="1624824" progId="Photoshop.Image.8">
                  <p:embed/>
                </p:oleObj>
              </mc:Choice>
              <mc:Fallback>
                <p:oleObj name="Image" r:id="rId16" imgW="1624824" imgH="1624824" progId="Photoshop.Image.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1912938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5" name="Object 11"/>
          <p:cNvGraphicFramePr>
            <a:graphicFrameLocks noChangeAspect="1"/>
          </p:cNvGraphicFramePr>
          <p:nvPr/>
        </p:nvGraphicFramePr>
        <p:xfrm>
          <a:off x="5580063" y="34972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7" name="Image" r:id="rId18" imgW="1624824" imgH="1624824" progId="Photoshop.Image.8">
                  <p:embed/>
                </p:oleObj>
              </mc:Choice>
              <mc:Fallback>
                <p:oleObj name="Image" r:id="rId18" imgW="1624824" imgH="1624824" progId="Photoshop.Image.8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34972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6" name="Object 12"/>
          <p:cNvGraphicFramePr>
            <a:graphicFrameLocks noChangeAspect="1"/>
          </p:cNvGraphicFramePr>
          <p:nvPr/>
        </p:nvGraphicFramePr>
        <p:xfrm>
          <a:off x="5580063" y="5084763"/>
          <a:ext cx="16256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8" name="Image" r:id="rId20" imgW="1624824" imgH="1624824" progId="Photoshop.Image.8">
                  <p:embed/>
                </p:oleObj>
              </mc:Choice>
              <mc:Fallback>
                <p:oleObj name="Image" r:id="rId20" imgW="1624824" imgH="1624824" progId="Photoshop.Image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5084763"/>
                        <a:ext cx="16256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517" name="Text Box 13"/>
          <p:cNvSpPr txBox="1">
            <a:spLocks noChangeArrowheads="1"/>
          </p:cNvSpPr>
          <p:nvPr/>
        </p:nvSpPr>
        <p:spPr bwMode="auto">
          <a:xfrm>
            <a:off x="1331913" y="1841500"/>
            <a:ext cx="936625" cy="435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1800">
                <a:ea typeface="宋体" pitchFamily="2" charset="-122"/>
              </a:rPr>
              <a:t>Spatial</a:t>
            </a:r>
          </a:p>
          <a:p>
            <a:pPr algn="l"/>
            <a:endParaRPr lang="en-US" altLang="zh-CN" sz="1800">
              <a:ea typeface="宋体" pitchFamily="2" charset="-122"/>
            </a:endParaRPr>
          </a:p>
          <a:p>
            <a:pPr algn="l"/>
            <a:r>
              <a:rPr lang="en-US" altLang="zh-CN" sz="1800">
                <a:ea typeface="宋体" pitchFamily="2" charset="-122"/>
              </a:rPr>
              <a:t>512</a:t>
            </a:r>
            <a:r>
              <a:rPr lang="en-US" altLang="zh-CN" sz="1800" baseline="30000">
                <a:ea typeface="宋体" pitchFamily="2" charset="-122"/>
              </a:rPr>
              <a:t>2</a:t>
            </a:r>
          </a:p>
          <a:p>
            <a:pPr algn="l"/>
            <a:endParaRPr lang="en-US" altLang="zh-CN" sz="1800" baseline="30000">
              <a:ea typeface="宋体" pitchFamily="2" charset="-122"/>
            </a:endParaRPr>
          </a:p>
          <a:p>
            <a:pPr algn="l"/>
            <a:endParaRPr lang="en-US" altLang="zh-CN" sz="1800" baseline="30000">
              <a:ea typeface="宋体" pitchFamily="2" charset="-122"/>
            </a:endParaRPr>
          </a:p>
          <a:p>
            <a:pPr algn="l"/>
            <a:endParaRPr lang="en-US" altLang="zh-CN" sz="1800" baseline="30000">
              <a:ea typeface="宋体" pitchFamily="2" charset="-122"/>
            </a:endParaRPr>
          </a:p>
          <a:p>
            <a:pPr algn="l"/>
            <a:endParaRPr lang="en-US" altLang="zh-CN" sz="1800" baseline="30000">
              <a:ea typeface="宋体" pitchFamily="2" charset="-122"/>
            </a:endParaRPr>
          </a:p>
          <a:p>
            <a:pPr algn="l"/>
            <a:r>
              <a:rPr lang="en-US" altLang="zh-CN" sz="1800">
                <a:ea typeface="宋体" pitchFamily="2" charset="-122"/>
              </a:rPr>
              <a:t>128</a:t>
            </a:r>
            <a:r>
              <a:rPr lang="en-US" altLang="zh-CN" sz="1800" baseline="30000">
                <a:ea typeface="宋体" pitchFamily="2" charset="-122"/>
              </a:rPr>
              <a:t>2</a:t>
            </a:r>
          </a:p>
          <a:p>
            <a:pPr algn="l"/>
            <a:endParaRPr lang="en-US" altLang="zh-CN" sz="1800">
              <a:ea typeface="宋体" pitchFamily="2" charset="-122"/>
            </a:endParaRPr>
          </a:p>
          <a:p>
            <a:pPr algn="l"/>
            <a:endParaRPr lang="en-US" altLang="zh-CN" sz="1800">
              <a:ea typeface="宋体" pitchFamily="2" charset="-122"/>
            </a:endParaRPr>
          </a:p>
          <a:p>
            <a:pPr algn="l"/>
            <a:endParaRPr lang="en-US" altLang="zh-CN" sz="1800">
              <a:ea typeface="宋体" pitchFamily="2" charset="-122"/>
            </a:endParaRPr>
          </a:p>
          <a:p>
            <a:pPr algn="l"/>
            <a:r>
              <a:rPr lang="en-US" altLang="zh-CN" sz="1800">
                <a:ea typeface="宋体" pitchFamily="2" charset="-122"/>
              </a:rPr>
              <a:t>32</a:t>
            </a:r>
            <a:r>
              <a:rPr lang="en-US" altLang="zh-CN" sz="1800" baseline="30000">
                <a:ea typeface="宋体" pitchFamily="2" charset="-122"/>
              </a:rPr>
              <a:t>2</a:t>
            </a:r>
          </a:p>
        </p:txBody>
      </p:sp>
      <p:sp>
        <p:nvSpPr>
          <p:cNvPr id="277518" name="Text Box 14"/>
          <p:cNvSpPr txBox="1">
            <a:spLocks noChangeArrowheads="1"/>
          </p:cNvSpPr>
          <p:nvPr/>
        </p:nvSpPr>
        <p:spPr bwMode="auto">
          <a:xfrm>
            <a:off x="2052638" y="1552575"/>
            <a:ext cx="5400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1800">
                <a:ea typeface="宋体" pitchFamily="2" charset="-122"/>
              </a:rPr>
              <a:t>Angular    64	          16	       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Silhouette Visualization</a:t>
            </a:r>
          </a:p>
        </p:txBody>
      </p:sp>
      <p:sp>
        <p:nvSpPr>
          <p:cNvPr id="279559" name="Text Box 7"/>
          <p:cNvSpPr txBox="1">
            <a:spLocks noChangeArrowheads="1"/>
          </p:cNvSpPr>
          <p:nvPr/>
        </p:nvSpPr>
        <p:spPr bwMode="auto">
          <a:xfrm>
            <a:off x="827088" y="4797425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802 fps</a:t>
            </a:r>
          </a:p>
        </p:txBody>
      </p:sp>
      <p:sp>
        <p:nvSpPr>
          <p:cNvPr id="279560" name="Text Box 8"/>
          <p:cNvSpPr txBox="1">
            <a:spLocks noChangeArrowheads="1"/>
          </p:cNvSpPr>
          <p:nvPr/>
        </p:nvSpPr>
        <p:spPr bwMode="auto">
          <a:xfrm>
            <a:off x="3492500" y="4797425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753 fps</a:t>
            </a:r>
          </a:p>
        </p:txBody>
      </p:sp>
      <p:sp>
        <p:nvSpPr>
          <p:cNvPr id="279561" name="Text Box 9"/>
          <p:cNvSpPr txBox="1">
            <a:spLocks noChangeArrowheads="1"/>
          </p:cNvSpPr>
          <p:nvPr/>
        </p:nvSpPr>
        <p:spPr bwMode="auto">
          <a:xfrm>
            <a:off x="6300788" y="4797425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ea typeface="宋体" pitchFamily="2" charset="-122"/>
              </a:rPr>
              <a:t>787 fps</a:t>
            </a:r>
          </a:p>
        </p:txBody>
      </p:sp>
      <p:graphicFrame>
        <p:nvGraphicFramePr>
          <p:cNvPr id="279563" name="Object 11"/>
          <p:cNvGraphicFramePr>
            <a:graphicFrameLocks noGrp="1" noChangeAspect="1"/>
          </p:cNvGraphicFramePr>
          <p:nvPr>
            <p:ph sz="half" idx="1"/>
          </p:nvPr>
        </p:nvGraphicFramePr>
        <p:xfrm>
          <a:off x="179388" y="1628775"/>
          <a:ext cx="3251200" cy="325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70" name="Image" r:id="rId4" imgW="3250794" imgH="3250794" progId="Photoshop.Image.8">
                  <p:embed/>
                </p:oleObj>
              </mc:Choice>
              <mc:Fallback>
                <p:oleObj name="Image" r:id="rId4" imgW="3250794" imgH="3250794" progId="Photoshop.Image.8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628775"/>
                        <a:ext cx="3251200" cy="325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175" cap="flat" cmpd="sng">
                            <a:solidFill>
                              <a:schemeClr val="tx2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9565" name="Object 1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03575" y="1770063"/>
          <a:ext cx="2808288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71" name="Image" r:id="rId6" imgW="3250794" imgH="3250794" progId="Photoshop.Image.8">
                  <p:embed/>
                </p:oleObj>
              </mc:Choice>
              <mc:Fallback>
                <p:oleObj name="Image" r:id="rId6" imgW="3250794" imgH="3250794" progId="Photoshop.Image.8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1770063"/>
                        <a:ext cx="2808288" cy="2808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9566" name="Object 1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5867400" y="1989138"/>
          <a:ext cx="2879725" cy="28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72" name="Image" r:id="rId8" imgW="3250794" imgH="3250794" progId="Photoshop.Image.8">
                  <p:embed/>
                </p:oleObj>
              </mc:Choice>
              <mc:Fallback>
                <p:oleObj name="Image" r:id="rId8" imgW="3250794" imgH="3250794" progId="Photoshop.Image.8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989138"/>
                        <a:ext cx="2879725" cy="287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Future Work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Dynamic objects</a:t>
            </a:r>
          </a:p>
          <a:p>
            <a:pPr lvl="1"/>
            <a:r>
              <a:rPr lang="en-US" altLang="zh-CN">
                <a:ea typeface="宋体" pitchFamily="2" charset="-122"/>
              </a:rPr>
              <a:t>Start with articulated figures</a:t>
            </a:r>
          </a:p>
          <a:p>
            <a:r>
              <a:rPr lang="en-US" altLang="zh-CN">
                <a:ea typeface="宋体" pitchFamily="2" charset="-122"/>
              </a:rPr>
              <a:t>MIPMAP issue</a:t>
            </a:r>
          </a:p>
          <a:p>
            <a:r>
              <a:rPr lang="en-US" altLang="zh-CN">
                <a:ea typeface="宋体" pitchFamily="2" charset="-122"/>
              </a:rPr>
              <a:t>Automatic geometry LOD control via texture hardware</a:t>
            </a:r>
          </a:p>
          <a:p>
            <a:pPr lvl="1"/>
            <a:r>
              <a:rPr lang="en-US" altLang="zh-CN">
                <a:ea typeface="宋体" pitchFamily="2" charset="-122"/>
              </a:rPr>
              <a:t>MIPMAP, anisotropy, etc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Outline</a:t>
            </a: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Motivation</a:t>
            </a:r>
          </a:p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Previous Work</a:t>
            </a:r>
          </a:p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Our Approach</a:t>
            </a:r>
          </a:p>
          <a:p>
            <a:pPr lvl="1"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Visibility Function</a:t>
            </a:r>
          </a:p>
          <a:p>
            <a:pPr lvl="1"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Silhouette Texture</a:t>
            </a:r>
          </a:p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Results</a:t>
            </a:r>
          </a:p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Conclusion</a:t>
            </a:r>
          </a:p>
          <a:p>
            <a:pPr>
              <a:buFont typeface="Wingdings" pitchFamily="2" charset="2"/>
              <a:buChar char="l"/>
            </a:pPr>
            <a:r>
              <a:rPr lang="en-US" altLang="zh-CN">
                <a:ea typeface="宋体" pitchFamily="2" charset="-122"/>
              </a:rPr>
              <a:t>Q &amp; A</a:t>
            </a:r>
          </a:p>
          <a:p>
            <a:pPr lvl="1">
              <a:buFont typeface="Wingdings" pitchFamily="2" charset="2"/>
              <a:buNone/>
            </a:pPr>
            <a:endParaRPr lang="en-US" altLang="zh-CN">
              <a:ea typeface="宋体" pitchFamily="2" charset="-122"/>
            </a:endParaRPr>
          </a:p>
          <a:p>
            <a:endParaRPr lang="en-US" altLang="zh-CN"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itchFamily="2" charset="-122"/>
              </a:rPr>
              <a:t>Conclusions and Contributions</a:t>
            </a: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Reconstructing high quality, smooth silhouettes (both exterior and interior) from a silhouette texture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Compression of 4D silhouette information -&gt;3D via a novel single lobe observation, allowing efficient hardware acceleration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Performance tuning ability for load balancing between vertex and pixel units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Automatic geometry LOD control</a:t>
            </a:r>
          </a:p>
          <a:p>
            <a:pPr>
              <a:buFont typeface="Wingdings" pitchFamily="2" charset="2"/>
              <a:buNone/>
            </a:pPr>
            <a:r>
              <a:rPr lang="en-US" altLang="zh-CN">
                <a:ea typeface="宋体" pitchFamily="2" charset="-122"/>
              </a:rPr>
              <a:t>Additional application such as silhouette visualization</a:t>
            </a:r>
          </a:p>
          <a:p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TE-NewTemplate">
  <a:themeElements>
    <a:clrScheme name="">
      <a:dk1>
        <a:srgbClr val="000000"/>
      </a:dk1>
      <a:lt1>
        <a:srgbClr val="F8F8F8"/>
      </a:lt1>
      <a:dk2>
        <a:srgbClr val="013253"/>
      </a:dk2>
      <a:lt2>
        <a:srgbClr val="759CCF"/>
      </a:lt2>
      <a:accent1>
        <a:srgbClr val="8FC45A"/>
      </a:accent1>
      <a:accent2>
        <a:srgbClr val="FFCC66"/>
      </a:accent2>
      <a:accent3>
        <a:srgbClr val="AAADB3"/>
      </a:accent3>
      <a:accent4>
        <a:srgbClr val="D4D4D4"/>
      </a:accent4>
      <a:accent5>
        <a:srgbClr val="C6DEB5"/>
      </a:accent5>
      <a:accent6>
        <a:srgbClr val="E7B95C"/>
      </a:accent6>
      <a:hlink>
        <a:srgbClr val="FF9933"/>
      </a:hlink>
      <a:folHlink>
        <a:srgbClr val="CC6600"/>
      </a:folHlink>
    </a:clrScheme>
    <a:fontScheme name="MSTE-New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MSTE-New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TE-New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TE-NewTemplate 8">
        <a:dk1>
          <a:srgbClr val="000000"/>
        </a:dk1>
        <a:lt1>
          <a:srgbClr val="F8F8F8"/>
        </a:lt1>
        <a:dk2>
          <a:srgbClr val="013253"/>
        </a:dk2>
        <a:lt2>
          <a:srgbClr val="759CCF"/>
        </a:lt2>
        <a:accent1>
          <a:srgbClr val="99CC00"/>
        </a:accent1>
        <a:accent2>
          <a:srgbClr val="FFCC66"/>
        </a:accent2>
        <a:accent3>
          <a:srgbClr val="AAADB3"/>
        </a:accent3>
        <a:accent4>
          <a:srgbClr val="D4D4D4"/>
        </a:accent4>
        <a:accent5>
          <a:srgbClr val="CAE2AA"/>
        </a:accent5>
        <a:accent6>
          <a:srgbClr val="E7B95C"/>
        </a:accent6>
        <a:hlink>
          <a:srgbClr val="FF9933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MSTE-NewTemplate</Template>
  <TotalTime>1089</TotalTime>
  <Words>468</Words>
  <Application>Microsoft Office PowerPoint</Application>
  <PresentationFormat>On-screen Show (4:3)</PresentationFormat>
  <Paragraphs>147</Paragraphs>
  <Slides>25</Slides>
  <Notes>25</Notes>
  <HiddenSlides>2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MSTE-NewTemplate</vt:lpstr>
      <vt:lpstr>Image</vt:lpstr>
      <vt:lpstr>Visio</vt:lpstr>
      <vt:lpstr>图表</vt:lpstr>
      <vt:lpstr>Hongzhi Wu1,2, Li-Yi Wei1, Xi Wang1, and Baining Guo1  Microsoft Research Asia1 Fudan University2</vt:lpstr>
      <vt:lpstr>Problem</vt:lpstr>
      <vt:lpstr>Our Solution</vt:lpstr>
      <vt:lpstr>Previous Work</vt:lpstr>
      <vt:lpstr>Overview</vt:lpstr>
      <vt:lpstr>Correspondence: Outer hull and Original mesh</vt:lpstr>
      <vt:lpstr>Visibility Function</vt:lpstr>
      <vt:lpstr>Algorithm Illustration</vt:lpstr>
      <vt:lpstr>Quality Comparison</vt:lpstr>
      <vt:lpstr>Incorrect Interior Silhouettes  (Naïve Visibility Function)</vt:lpstr>
      <vt:lpstr>Correct Interior Silhouettes  (Modified Visibility Function)</vt:lpstr>
      <vt:lpstr>Sampling Visibility Function</vt:lpstr>
      <vt:lpstr>Silhouette Texture Encoding/Decoding</vt:lpstr>
      <vt:lpstr>SVD Compression</vt:lpstr>
      <vt:lpstr>Results</vt:lpstr>
      <vt:lpstr>Results</vt:lpstr>
      <vt:lpstr>Performance</vt:lpstr>
      <vt:lpstr>Interpolation Quality</vt:lpstr>
      <vt:lpstr>Outer Hull Resolution</vt:lpstr>
      <vt:lpstr>Silhouette Texture Resolution</vt:lpstr>
      <vt:lpstr>Silhouette Visualization</vt:lpstr>
      <vt:lpstr>Future Work</vt:lpstr>
      <vt:lpstr>Thank you!</vt:lpstr>
      <vt:lpstr>Outline</vt:lpstr>
      <vt:lpstr>Conclusions and Contributions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Silhouette Texture</dc:title>
  <dc:creator>Hongzhi Wu and Li-Yi Wei</dc:creator>
  <cp:keywords>MSTE template slides presentation standard powerpoint talk seminar best practice</cp:keywords>
  <cp:lastModifiedBy>Hongzhi</cp:lastModifiedBy>
  <cp:revision>534</cp:revision>
  <dcterms:created xsi:type="dcterms:W3CDTF">2005-09-22T07:44:40Z</dcterms:created>
  <dcterms:modified xsi:type="dcterms:W3CDTF">2011-09-04T18:08:12Z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umentation">
    <vt:lpwstr>Template</vt:lpwstr>
  </property>
</Properties>
</file>