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258" r:id="rId3"/>
    <p:sldId id="308" r:id="rId4"/>
    <p:sldId id="261" r:id="rId5"/>
    <p:sldId id="262" r:id="rId6"/>
    <p:sldId id="306" r:id="rId7"/>
    <p:sldId id="264" r:id="rId8"/>
    <p:sldId id="265" r:id="rId9"/>
    <p:sldId id="307" r:id="rId10"/>
    <p:sldId id="266" r:id="rId11"/>
    <p:sldId id="271" r:id="rId12"/>
    <p:sldId id="272" r:id="rId13"/>
    <p:sldId id="273" r:id="rId14"/>
    <p:sldId id="310" r:id="rId15"/>
    <p:sldId id="311" r:id="rId16"/>
    <p:sldId id="277" r:id="rId17"/>
    <p:sldId id="278" r:id="rId18"/>
    <p:sldId id="312" r:id="rId19"/>
    <p:sldId id="313" r:id="rId20"/>
    <p:sldId id="314" r:id="rId21"/>
    <p:sldId id="282" r:id="rId22"/>
    <p:sldId id="283" r:id="rId23"/>
    <p:sldId id="285" r:id="rId24"/>
    <p:sldId id="286" r:id="rId25"/>
    <p:sldId id="315" r:id="rId26"/>
    <p:sldId id="287" r:id="rId27"/>
    <p:sldId id="288" r:id="rId28"/>
    <p:sldId id="317" r:id="rId29"/>
    <p:sldId id="318" r:id="rId30"/>
    <p:sldId id="289" r:id="rId31"/>
    <p:sldId id="316" r:id="rId32"/>
    <p:sldId id="290" r:id="rId33"/>
    <p:sldId id="291" r:id="rId34"/>
    <p:sldId id="319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9" r:id="rId45"/>
    <p:sldId id="301" r:id="rId4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8091" autoAdjust="0"/>
  </p:normalViewPr>
  <p:slideViewPr>
    <p:cSldViewPr snapToGrid="0">
      <p:cViewPr>
        <p:scale>
          <a:sx n="70" d="100"/>
          <a:sy n="70" d="100"/>
        </p:scale>
        <p:origin x="-2178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68" d="100"/>
          <a:sy n="68" d="100"/>
        </p:scale>
        <p:origin x="-1968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8044DEB-1F7B-4C8E-A9A3-CF5402A8B225}" type="datetimeFigureOut">
              <a:rPr lang="en-US" altLang="zh-CN"/>
              <a:pPr>
                <a:defRPr/>
              </a:pPr>
              <a:t>4/18/2011</a:t>
            </a:fld>
            <a:endParaRPr lang="en-GB" altLang="zh-C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84BB657-E412-4208-86BF-E2B61091578E}" type="slidenum">
              <a:rPr lang="en-GB" altLang="zh-CN"/>
              <a:pPr>
                <a:defRPr/>
              </a:pPr>
              <a:t>‹#›</a:t>
            </a:fld>
            <a:endParaRPr lang="en-GB" altLang="zh-CN"/>
          </a:p>
        </p:txBody>
      </p:sp>
    </p:spTree>
    <p:extLst>
      <p:ext uri="{BB962C8B-B14F-4D97-AF65-F5344CB8AC3E}">
        <p14:creationId xmlns:p14="http://schemas.microsoft.com/office/powerpoint/2010/main" val="1773370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501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0CC34BD-83B3-497E-BD27-EFB8D155F552}" type="slidenum">
              <a:rPr lang="en-GB" altLang="zh-CN" smtClean="0"/>
              <a:pPr/>
              <a:t>4</a:t>
            </a:fld>
            <a:endParaRPr lang="en-GB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512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2F6BE20-57C7-4F18-9A5B-A06073AA0716}" type="slidenum">
              <a:rPr lang="en-GB" altLang="zh-CN" smtClean="0"/>
              <a:pPr/>
              <a:t>5</a:t>
            </a:fld>
            <a:endParaRPr lang="en-GB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 smtClean="0"/>
          </a:p>
        </p:txBody>
      </p:sp>
      <p:sp>
        <p:nvSpPr>
          <p:cNvPr id="5222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E15959A-7ECB-4753-A17E-6E61E4DF872B}" type="slidenum">
              <a:rPr lang="en-GB" altLang="zh-CN" smtClean="0"/>
              <a:pPr/>
              <a:t>6</a:t>
            </a:fld>
            <a:endParaRPr lang="en-GB" altLang="zh-C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5325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2F5CDFE-12F6-4C5B-BF13-1A7E9C0857A9}" type="slidenum">
              <a:rPr lang="en-GB" altLang="zh-CN" smtClean="0"/>
              <a:pPr/>
              <a:t>7</a:t>
            </a:fld>
            <a:endParaRPr lang="en-GB" altLang="zh-C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 smtClean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555FA9E-B20E-4EEB-8547-7FEE6D8F0818}" type="slidenum">
              <a:rPr lang="en-GB" altLang="zh-CN" smtClean="0"/>
              <a:pPr/>
              <a:t>21</a:t>
            </a:fld>
            <a:endParaRPr lang="en-GB" altLang="zh-CN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 smtClean="0"/>
          </a:p>
        </p:txBody>
      </p:sp>
      <p:sp>
        <p:nvSpPr>
          <p:cNvPr id="553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A825E52-7B68-4483-97FB-2D4E23BF80B9}" type="slidenum">
              <a:rPr lang="en-GB" altLang="zh-CN" smtClean="0"/>
              <a:pPr/>
              <a:t>35</a:t>
            </a:fld>
            <a:endParaRPr lang="en-GB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:\Users\Jonathan\Documents\Work\WorkBackup6April09\BangorWork\Societies\Eurographics\DesignStuff\Eg2011-banner-swirled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66800"/>
            <a:ext cx="914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Jonathan\Documents\Work\WorkBackup6April09\BangorWork\Societies\Eurographics\Website\test-web\EG2011\images\header_01.jpg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3C6C0-3ABE-47AE-9D6D-D7926B1C963F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A9DAA-983B-4F8A-90FB-01754D5FCE1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574D0-6F06-4BD9-B279-037378F182DE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F19B55-267B-4BA5-8B4F-F4C6BFC299F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6F2C6-45FB-48FF-9C4A-BB3FE10D6550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7AC3-7DF7-4565-8340-243E9F6399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6EF30-3635-439F-9481-E1DBE3D264E5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A0818-3A98-425A-ADE9-8771DBCCFDE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F66D0-EACE-4F35-8534-8FA28C920FF3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4301A-73AC-4CE9-832B-984124CBD26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A0C99-8060-464B-9297-0AB77B4BB932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5A785-BDB9-4743-96DF-3422C9CC7DA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114F4-B911-4800-9E10-7A3C72AED948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E80AE-1850-4236-98AF-C5ED7DEC468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B2D6BD-6E96-4B18-907D-796D0F04F84C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66555C-CE3C-45E3-97F0-2AFB13CFA15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2D536-FA3E-4F2A-9E71-8076F157A261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561F1-DE75-4781-AF80-5BA1B133A4B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D1A14-5EA0-4EDE-B178-A96DFA84F0FA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1CDE7-B2BA-4B83-9AFF-291AA3ED79C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1A694-DA65-4C2D-BEC0-AB411F521234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C4DC9-D219-4D48-9BB5-FEA62DD319D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 descr="C:\Users\Jonathan\Documents\Work\WorkBackup6April09\BangorWork\Societies\Eurographics\DesignStuff\Eg2011-banner-leftpart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1524000"/>
            <a:ext cx="91440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8" descr="C:\Users\Jonathan\Documents\Work\WorkBackup6April09\BangorWork\Societies\Eurographics\DesignStuff\Eg2011-banner-swirled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9144000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792163"/>
            <a:ext cx="8305800" cy="96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905000"/>
            <a:ext cx="8305800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EA0C8"/>
                </a:solidFill>
              </a:defRPr>
            </a:lvl1pPr>
          </a:lstStyle>
          <a:p>
            <a:pPr>
              <a:defRPr/>
            </a:pPr>
            <a:fld id="{8658A347-D8AB-42BC-B72A-0518E4159E68}" type="datetimeFigureOut">
              <a:rPr lang="en-US" altLang="zh-CN"/>
              <a:pPr>
                <a:defRPr/>
              </a:pPr>
              <a:t>4/18/2011</a:t>
            </a:fld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EA0C8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18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EA0C8"/>
                </a:solidFill>
              </a:defRPr>
            </a:lvl1pPr>
          </a:lstStyle>
          <a:p>
            <a:pPr>
              <a:defRPr/>
            </a:pPr>
            <a:fld id="{DE8B92FC-9AFB-477B-9881-765EB538F4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18181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181818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81818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181818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18181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jpeg"/><Relationship Id="rId1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Lu\Desktop\EG\clip.wmv" TargetMode="Externa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 eaLnBrk="1" hangingPunct="1"/>
            <a:r>
              <a:rPr lang="en-US" altLang="zh-CN" smtClean="0"/>
              <a:t>A Sparse Parametric Mixture Model for BTF Compression, Editing and Rendering</a:t>
            </a:r>
            <a:endParaRPr lang="en-GB" altLang="zh-CN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81475" y="4352925"/>
            <a:ext cx="3657600" cy="2209800"/>
          </a:xfrm>
        </p:spPr>
        <p:txBody>
          <a:bodyPr rtlCol="0">
            <a:normAutofit lnSpcReduction="10000"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err="1" smtClean="0">
                <a:solidFill>
                  <a:schemeClr val="bg1">
                    <a:lumMod val="10000"/>
                  </a:schemeClr>
                </a:solidFill>
              </a:rPr>
              <a:t>Hongzhi</a:t>
            </a: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 Wu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Julie Dorsey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bg1">
                    <a:lumMod val="10000"/>
                  </a:schemeClr>
                </a:solidFill>
              </a:rPr>
              <a:t>Holly </a:t>
            </a:r>
            <a:r>
              <a:rPr lang="en-GB" dirty="0" err="1" smtClean="0">
                <a:solidFill>
                  <a:schemeClr val="bg1">
                    <a:lumMod val="10000"/>
                  </a:schemeClr>
                </a:solidFill>
              </a:rPr>
              <a:t>Rushmeier</a:t>
            </a:r>
            <a:endParaRPr lang="en-GB" dirty="0" smtClean="0">
              <a:solidFill>
                <a:schemeClr val="bg1">
                  <a:lumMod val="10000"/>
                </a:schemeClr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i="1" dirty="0" smtClean="0">
                <a:solidFill>
                  <a:schemeClr val="bg1">
                    <a:lumMod val="10000"/>
                  </a:schemeClr>
                </a:solidFill>
              </a:rPr>
              <a:t>Yale University</a:t>
            </a:r>
          </a:p>
        </p:txBody>
      </p:sp>
      <p:pic>
        <p:nvPicPr>
          <p:cNvPr id="3076" name="Picture 2" descr="http://flint.cs.yale.edu/cs422/images/yalecl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47900" y="4546600"/>
            <a:ext cx="14732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Outline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z="2800" dirty="0" smtClean="0"/>
              <a:t>Background</a:t>
            </a:r>
          </a:p>
          <a:p>
            <a:pPr eaLnBrk="1" hangingPunct="1"/>
            <a:r>
              <a:rPr lang="en-US" altLang="zh-CN" sz="2800" dirty="0" smtClean="0"/>
              <a:t>Challenges</a:t>
            </a:r>
          </a:p>
          <a:p>
            <a:pPr eaLnBrk="1" hangingPunct="1"/>
            <a:r>
              <a:rPr lang="en-US" altLang="zh-CN" sz="2800" dirty="0" smtClean="0"/>
              <a:t>Our SPMM</a:t>
            </a:r>
          </a:p>
          <a:p>
            <a:pPr lvl="1" eaLnBrk="1" hangingPunct="1"/>
            <a:r>
              <a:rPr lang="en-US" altLang="zh-CN" sz="2400" dirty="0" smtClean="0"/>
              <a:t>Fitting Algorithm</a:t>
            </a:r>
          </a:p>
          <a:p>
            <a:pPr eaLnBrk="1" hangingPunct="1"/>
            <a:r>
              <a:rPr lang="en-US" altLang="zh-CN" sz="2800" dirty="0" smtClean="0"/>
              <a:t>BTF Compression, Editing &amp; Rendering</a:t>
            </a:r>
          </a:p>
          <a:p>
            <a:pPr eaLnBrk="1" hangingPunct="1"/>
            <a:r>
              <a:rPr lang="en-US" altLang="zh-CN" sz="2800" dirty="0" smtClean="0"/>
              <a:t>Conclusions &amp; Future Work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Background</a:t>
            </a:r>
            <a:endParaRPr lang="zh-CN" altLang="en-US" smtClean="0"/>
          </a:p>
        </p:txBody>
      </p:sp>
      <p:sp>
        <p:nvSpPr>
          <p:cNvPr id="512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b="1" dirty="0" smtClean="0"/>
              <a:t>B</a:t>
            </a:r>
            <a:r>
              <a:rPr lang="en-US" altLang="zh-CN" dirty="0" smtClean="0"/>
              <a:t>idirectional </a:t>
            </a:r>
            <a:r>
              <a:rPr lang="en-US" altLang="zh-CN" b="1" dirty="0" smtClean="0"/>
              <a:t>T</a:t>
            </a:r>
            <a:r>
              <a:rPr lang="en-US" altLang="zh-CN" dirty="0" smtClean="0"/>
              <a:t>exture </a:t>
            </a:r>
            <a:r>
              <a:rPr lang="en-US" altLang="zh-CN" b="1" dirty="0" smtClean="0"/>
              <a:t>F</a:t>
            </a:r>
            <a:r>
              <a:rPr lang="en-US" altLang="zh-CN" dirty="0" smtClean="0"/>
              <a:t>unction</a:t>
            </a:r>
          </a:p>
          <a:p>
            <a:pPr lvl="1" eaLnBrk="1" hangingPunct="1"/>
            <a:r>
              <a:rPr lang="en-US" altLang="zh-CN" dirty="0" smtClean="0"/>
              <a:t>Lighting- and view-dependent textures (6D)</a:t>
            </a:r>
          </a:p>
          <a:p>
            <a:pPr lvl="1" eaLnBrk="1" hangingPunct="1"/>
            <a:r>
              <a:rPr lang="en-US" altLang="zh-CN" dirty="0" smtClean="0"/>
              <a:t>Represents appearance of various materials</a:t>
            </a:r>
          </a:p>
          <a:p>
            <a:pPr lvl="2" eaLnBrk="1" hangingPunct="1"/>
            <a:r>
              <a:rPr lang="en-US" altLang="zh-CN" dirty="0" smtClean="0"/>
              <a:t>Plastic</a:t>
            </a:r>
          </a:p>
          <a:p>
            <a:pPr lvl="2" eaLnBrk="1" hangingPunct="1"/>
            <a:r>
              <a:rPr lang="en-US" altLang="zh-CN" dirty="0" smtClean="0"/>
              <a:t>Carpeting</a:t>
            </a:r>
            <a:endParaRPr lang="zh-CN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zh-CN" dirty="0" smtClean="0"/>
              <a:t>Capturing a BTF</a:t>
            </a:r>
          </a:p>
          <a:p>
            <a:pPr lvl="1" eaLnBrk="1" hangingPunct="1">
              <a:defRPr/>
            </a:pPr>
            <a:r>
              <a:rPr lang="en-US" altLang="zh-CN" sz="2400" dirty="0" smtClean="0"/>
              <a:t>Take pictures (</a:t>
            </a:r>
            <a:r>
              <a:rPr lang="en-US" altLang="zh-CN" sz="2400" dirty="0" smtClean="0">
                <a:solidFill>
                  <a:srgbClr val="4181D0"/>
                </a:solidFill>
              </a:rPr>
              <a:t>spatial</a:t>
            </a:r>
            <a:r>
              <a:rPr lang="en-US" altLang="zh-CN" sz="2400" dirty="0" smtClean="0"/>
              <a:t> domain) with different </a:t>
            </a:r>
            <a:r>
              <a:rPr lang="en-US" altLang="zh-CN" sz="2400" dirty="0" smtClean="0">
                <a:solidFill>
                  <a:srgbClr val="4181D0"/>
                </a:solidFill>
              </a:rPr>
              <a:t>lighting</a:t>
            </a:r>
            <a:r>
              <a:rPr lang="en-US" altLang="zh-CN" sz="2400" dirty="0" smtClean="0"/>
              <a:t> and </a:t>
            </a:r>
            <a:r>
              <a:rPr lang="en-US" altLang="zh-CN" sz="2400" dirty="0" smtClean="0">
                <a:solidFill>
                  <a:srgbClr val="4181D0"/>
                </a:solidFill>
              </a:rPr>
              <a:t>view</a:t>
            </a:r>
            <a:r>
              <a:rPr lang="en-US" altLang="zh-CN" sz="2400" dirty="0" smtClean="0"/>
              <a:t> directions</a:t>
            </a:r>
          </a:p>
          <a:p>
            <a:pPr marL="342900" lvl="1" eaLnBrk="1" hangingPunct="1">
              <a:defRPr/>
            </a:pPr>
            <a:endParaRPr lang="en-US" altLang="zh-CN" sz="2600" dirty="0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252663" y="3819525"/>
            <a:ext cx="5116512" cy="2789238"/>
            <a:chOff x="1746531" y="3500532"/>
            <a:chExt cx="5118630" cy="2789591"/>
          </a:xfrm>
        </p:grpSpPr>
        <p:sp>
          <p:nvSpPr>
            <p:cNvPr id="6161" name="TextBox 42"/>
            <p:cNvSpPr txBox="1">
              <a:spLocks noChangeArrowheads="1"/>
            </p:cNvSpPr>
            <p:nvPr/>
          </p:nvSpPr>
          <p:spPr bwMode="auto">
            <a:xfrm>
              <a:off x="1746531" y="5982344"/>
              <a:ext cx="5118630" cy="3077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400" i="1"/>
                <a:t>Sattler et al.</a:t>
              </a:r>
              <a:r>
                <a:rPr lang="en-US" altLang="zh-CN" sz="1400"/>
                <a:t> Efficient and realistic visualization of cloth. </a:t>
              </a:r>
              <a:r>
                <a:rPr lang="en-US" altLang="zh-CN" sz="1400" i="1"/>
                <a:t>EGSR 2003.</a:t>
              </a:r>
            </a:p>
          </p:txBody>
        </p:sp>
        <p:pic>
          <p:nvPicPr>
            <p:cNvPr id="6162" name="Picture 43" descr="Laborbild zu Skizze"/>
            <p:cNvPicPr>
              <a:picLocks noChangeAspect="1" noChangeArrowheads="1"/>
            </p:cNvPicPr>
            <p:nvPr/>
          </p:nvPicPr>
          <p:blipFill>
            <a:blip r:embed="rId3" cstate="print">
              <a:lum bright="18000"/>
            </a:blip>
            <a:srcRect/>
            <a:stretch>
              <a:fillRect/>
            </a:stretch>
          </p:blipFill>
          <p:spPr bwMode="auto">
            <a:xfrm>
              <a:off x="1872743" y="3500532"/>
              <a:ext cx="4910829" cy="24540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</p:grpSp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2852738" y="3330575"/>
            <a:ext cx="1214437" cy="1122363"/>
            <a:chOff x="2347893" y="3011146"/>
            <a:chExt cx="1215145" cy="1122140"/>
          </a:xfrm>
        </p:grpSpPr>
        <p:sp>
          <p:nvSpPr>
            <p:cNvPr id="46" name="TextBox 26"/>
            <p:cNvSpPr txBox="1">
              <a:spLocks noChangeArrowheads="1"/>
            </p:cNvSpPr>
            <p:nvPr/>
          </p:nvSpPr>
          <p:spPr bwMode="auto">
            <a:xfrm>
              <a:off x="2347893" y="3011146"/>
              <a:ext cx="1062656" cy="338071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  <a:cs typeface="+mn-cs"/>
                </a:rPr>
                <a:t>camera</a:t>
              </a:r>
              <a:endParaRPr lang="zh-CN" altLang="en-US" sz="1600" b="1" dirty="0">
                <a:solidFill>
                  <a:schemeClr val="accent2">
                    <a:lumMod val="60000"/>
                    <a:lumOff val="40000"/>
                  </a:schemeClr>
                </a:solidFill>
                <a:cs typeface="+mn-cs"/>
              </a:endParaRPr>
            </a:p>
          </p:txBody>
        </p:sp>
        <p:sp>
          <p:nvSpPr>
            <p:cNvPr id="48" name="Oval 47"/>
            <p:cNvSpPr/>
            <p:nvPr/>
          </p:nvSpPr>
          <p:spPr>
            <a:xfrm>
              <a:off x="3027739" y="3839656"/>
              <a:ext cx="535299" cy="29363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zh-CN">
                <a:solidFill>
                  <a:srgbClr val="F2F2F2"/>
                </a:solidFill>
                <a:cs typeface="Arial" charset="0"/>
              </a:endParaRPr>
            </a:p>
          </p:txBody>
        </p:sp>
        <p:cxnSp>
          <p:nvCxnSpPr>
            <p:cNvPr id="49" name="Straight Arrow Connector 48"/>
            <p:cNvCxnSpPr>
              <a:stCxn id="48" idx="1"/>
              <a:endCxn id="46" idx="2"/>
            </p:cNvCxnSpPr>
            <p:nvPr/>
          </p:nvCxnSpPr>
          <p:spPr>
            <a:xfrm flipH="1" flipV="1">
              <a:off x="2878427" y="3349217"/>
              <a:ext cx="227144" cy="533294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6"/>
          <p:cNvGrpSpPr>
            <a:grpSpLocks/>
          </p:cNvGrpSpPr>
          <p:nvPr/>
        </p:nvGrpSpPr>
        <p:grpSpPr bwMode="auto">
          <a:xfrm>
            <a:off x="4067175" y="3333750"/>
            <a:ext cx="1063625" cy="1109663"/>
            <a:chOff x="3563038" y="3014917"/>
            <a:chExt cx="1062154" cy="1108652"/>
          </a:xfrm>
        </p:grpSpPr>
        <p:sp>
          <p:nvSpPr>
            <p:cNvPr id="45" name="TextBox 26"/>
            <p:cNvSpPr txBox="1">
              <a:spLocks noChangeArrowheads="1"/>
            </p:cNvSpPr>
            <p:nvPr/>
          </p:nvSpPr>
          <p:spPr bwMode="auto">
            <a:xfrm>
              <a:off x="3563038" y="3014917"/>
              <a:ext cx="1062154" cy="33783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  <a:cs typeface="+mn-cs"/>
                </a:rPr>
                <a:t>light</a:t>
              </a:r>
              <a:endParaRPr lang="zh-CN" altLang="en-US" sz="1600" b="1" dirty="0">
                <a:solidFill>
                  <a:schemeClr val="accent2">
                    <a:lumMod val="60000"/>
                    <a:lumOff val="40000"/>
                  </a:schemeClr>
                </a:solidFill>
                <a:cs typeface="+mn-cs"/>
              </a:endParaRPr>
            </a:p>
          </p:txBody>
        </p:sp>
        <p:sp>
          <p:nvSpPr>
            <p:cNvPr id="50" name="Oval 49"/>
            <p:cNvSpPr/>
            <p:nvPr/>
          </p:nvSpPr>
          <p:spPr>
            <a:xfrm>
              <a:off x="4224110" y="3830149"/>
              <a:ext cx="370961" cy="29342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zh-CN">
                <a:solidFill>
                  <a:srgbClr val="F2F2F2"/>
                </a:solidFill>
                <a:cs typeface="Arial" charset="0"/>
              </a:endParaRPr>
            </a:p>
          </p:txBody>
        </p:sp>
        <p:cxnSp>
          <p:nvCxnSpPr>
            <p:cNvPr id="52" name="Straight Arrow Connector 51"/>
            <p:cNvCxnSpPr>
              <a:stCxn id="50" idx="1"/>
              <a:endCxn id="45" idx="2"/>
            </p:cNvCxnSpPr>
            <p:nvPr/>
          </p:nvCxnSpPr>
          <p:spPr>
            <a:xfrm flipH="1" flipV="1">
              <a:off x="4094115" y="3352747"/>
              <a:ext cx="183895" cy="520226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5302250" y="3333750"/>
            <a:ext cx="1123950" cy="1016000"/>
            <a:chOff x="4797010" y="3014917"/>
            <a:chExt cx="1124378" cy="1015977"/>
          </a:xfrm>
        </p:grpSpPr>
        <p:sp>
          <p:nvSpPr>
            <p:cNvPr id="47" name="TextBox 26"/>
            <p:cNvSpPr txBox="1">
              <a:spLocks noChangeArrowheads="1"/>
            </p:cNvSpPr>
            <p:nvPr/>
          </p:nvSpPr>
          <p:spPr bwMode="auto">
            <a:xfrm>
              <a:off x="4858947" y="3014917"/>
              <a:ext cx="1062441" cy="33813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 smtClean="0">
                  <a:solidFill>
                    <a:schemeClr val="accent2">
                      <a:lumMod val="60000"/>
                      <a:lumOff val="40000"/>
                    </a:schemeClr>
                  </a:solidFill>
                  <a:cs typeface="+mn-cs"/>
                </a:rPr>
                <a:t>material</a:t>
              </a:r>
              <a:endParaRPr lang="zh-CN" altLang="en-US" sz="1600" b="1" dirty="0">
                <a:solidFill>
                  <a:schemeClr val="accent2">
                    <a:lumMod val="60000"/>
                    <a:lumOff val="40000"/>
                  </a:schemeClr>
                </a:solidFill>
                <a:cs typeface="+mn-cs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4797010" y="3737214"/>
              <a:ext cx="371616" cy="29368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altLang="zh-CN">
                <a:solidFill>
                  <a:srgbClr val="F2F2F2"/>
                </a:solidFill>
                <a:cs typeface="Arial" charset="0"/>
              </a:endParaRPr>
            </a:p>
          </p:txBody>
        </p:sp>
        <p:cxnSp>
          <p:nvCxnSpPr>
            <p:cNvPr id="53" name="Straight Arrow Connector 52"/>
            <p:cNvCxnSpPr>
              <a:stCxn id="51" idx="0"/>
              <a:endCxn id="47" idx="2"/>
            </p:cNvCxnSpPr>
            <p:nvPr/>
          </p:nvCxnSpPr>
          <p:spPr>
            <a:xfrm flipV="1">
              <a:off x="4982819" y="3353047"/>
              <a:ext cx="408142" cy="384166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Background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Capturing a BTF</a:t>
            </a:r>
          </a:p>
          <a:p>
            <a:pPr marL="342900" lvl="1" eaLnBrk="1" hangingPunct="1">
              <a:buFont typeface="Arial" charset="0"/>
              <a:buNone/>
            </a:pPr>
            <a:endParaRPr lang="en-US" altLang="zh-CN" sz="2200" smtClean="0"/>
          </a:p>
          <a:p>
            <a:pPr marL="342900" lvl="1" eaLnBrk="1" hangingPunct="1"/>
            <a:endParaRPr lang="en-US" altLang="zh-CN" sz="2600" smtClean="0"/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263650" y="5603875"/>
            <a:ext cx="71469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altLang="zh-CN" sz="1400"/>
              <a:t>Presentation slides</a:t>
            </a:r>
            <a:r>
              <a:rPr lang="en-US" altLang="zh-CN" sz="1400"/>
              <a:t>: </a:t>
            </a:r>
            <a:r>
              <a:rPr lang="en-US" altLang="zh-CN" sz="1400" i="1"/>
              <a:t>Müller et al.</a:t>
            </a:r>
            <a:r>
              <a:rPr lang="en-US" altLang="zh-CN" sz="1400"/>
              <a:t> Acquisition, synthesis and rendering of bidirectional texture functions. </a:t>
            </a:r>
            <a:r>
              <a:rPr lang="en-US" altLang="zh-CN" sz="1400" i="1"/>
              <a:t>EG 2004.</a:t>
            </a: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090613" y="3005138"/>
            <a:ext cx="3533775" cy="2454275"/>
            <a:chOff x="781919" y="3121525"/>
            <a:chExt cx="3532611" cy="2453713"/>
          </a:xfrm>
        </p:grpSpPr>
        <p:pic>
          <p:nvPicPr>
            <p:cNvPr id="7182" name="Picture 7" descr="LNr03018 PNr04906 tl075 pl045 tv060 pv162 KNr83KZ760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37274" y="3121525"/>
              <a:ext cx="1003856" cy="1336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3" name="Picture 8" descr="LNr00220 PNr04891 tl075 pl045 tv045 pv240 KNr83KZ8360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44715" y="4470855"/>
              <a:ext cx="1522067" cy="11043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4" name="Picture 9" descr="LNr00654 PNr01956 tl045 pl100 tv030 pv150 KNr83KZ523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1919" y="4342010"/>
              <a:ext cx="961380" cy="10888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5" name="Picture 11" descr="LNr02312 PNr02932 tl045 pl340 tv030 pv270 KNr87KK046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094045" y="3506643"/>
              <a:ext cx="1220485" cy="12997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6" name="Picture 12" descr="LNr00058 PNr00000 tl010 pl000 tv000 pv000 KNr83KZ4630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81919" y="3121525"/>
              <a:ext cx="1144028" cy="1132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7" name="Picture 13" descr="LNr03004 PNr00635 tl030 pl000 tv075 pv165 KNr83KZ7591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65200" y="3121525"/>
              <a:ext cx="1349330" cy="3270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4727575" y="3070225"/>
            <a:ext cx="3683000" cy="1989138"/>
            <a:chOff x="4417839" y="3186655"/>
            <a:chExt cx="3684161" cy="1989306"/>
          </a:xfrm>
        </p:grpSpPr>
        <p:pic>
          <p:nvPicPr>
            <p:cNvPr id="7175" name="Picture 14" descr="04906 tl075 pl045 tv060 pv16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7139204" y="3186655"/>
              <a:ext cx="962796" cy="962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6" name="Picture 15" descr="04891 tl075 pl045 tv045 pv240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112693" y="4213165"/>
              <a:ext cx="962796" cy="962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7" name="Picture 16" descr="01169 tl030 pl210 tv045 pv320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6112693" y="3186655"/>
              <a:ext cx="962796" cy="962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8" name="Picture 17" descr="02932 tl045 pl340 tv030 pv270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7139204" y="4213165"/>
              <a:ext cx="962796" cy="962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79" name="Picture 18" descr="00653 tl030 pl030 tv015 pv240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5084767" y="4213165"/>
              <a:ext cx="962796" cy="962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180" name="Picture 19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5084767" y="3186655"/>
              <a:ext cx="962796" cy="962796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</p:pic>
        <p:sp>
          <p:nvSpPr>
            <p:cNvPr id="7181" name="Line 16"/>
            <p:cNvSpPr>
              <a:spLocks noChangeShapeType="1"/>
            </p:cNvSpPr>
            <p:nvPr/>
          </p:nvSpPr>
          <p:spPr bwMode="auto">
            <a:xfrm>
              <a:off x="4417839" y="4173455"/>
              <a:ext cx="57767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zh-CN" dirty="0" smtClean="0"/>
              <a:t>Using a BTF</a:t>
            </a:r>
            <a:endParaRPr lang="en-US" altLang="zh-CN" sz="2600" dirty="0" smtClean="0"/>
          </a:p>
          <a:p>
            <a:pPr lvl="1" eaLnBrk="1" hangingPunct="1">
              <a:defRPr/>
            </a:pPr>
            <a:r>
              <a:rPr lang="en-US" altLang="zh-CN" dirty="0" smtClean="0"/>
              <a:t>Produces realistic looking rendering</a:t>
            </a:r>
          </a:p>
          <a:p>
            <a:pPr marL="342900" lvl="1" eaLnBrk="1" hangingPunct="1">
              <a:defRPr/>
            </a:pPr>
            <a:endParaRPr lang="en-US" altLang="zh-CN" sz="2200" dirty="0" smtClean="0"/>
          </a:p>
          <a:p>
            <a:pPr marL="342900" lvl="1" eaLnBrk="1" hangingPunct="1">
              <a:defRPr/>
            </a:pPr>
            <a:endParaRPr lang="en-US" altLang="zh-CN" sz="2600" dirty="0" smtClean="0"/>
          </a:p>
        </p:txBody>
      </p:sp>
      <p:pic>
        <p:nvPicPr>
          <p:cNvPr id="8198" name="Picture 6" descr="C:\Users\Lu\Desktop\wool.txt_000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98663" y="3616325"/>
            <a:ext cx="6149975" cy="2809875"/>
          </a:xfrm>
          <a:prstGeom prst="rect">
            <a:avLst/>
          </a:prstGeom>
          <a:noFill/>
          <a:effectLst>
            <a:outerShdw blurRad="2286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en-US" altLang="zh-CN" b="1" dirty="0" smtClean="0">
                <a:solidFill>
                  <a:schemeClr val="bg1">
                    <a:lumMod val="10000"/>
                  </a:schemeClr>
                </a:solidFill>
              </a:rPr>
              <a:t>B</a:t>
            </a: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idirectional </a:t>
            </a:r>
            <a:r>
              <a:rPr lang="en-US" altLang="zh-CN" b="1" dirty="0" smtClean="0">
                <a:solidFill>
                  <a:schemeClr val="bg1">
                    <a:lumMod val="10000"/>
                  </a:schemeClr>
                </a:solidFill>
              </a:rPr>
              <a:t>R</a:t>
            </a: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eflectance </a:t>
            </a:r>
            <a:r>
              <a:rPr lang="en-US" altLang="zh-CN" b="1" dirty="0" smtClean="0">
                <a:solidFill>
                  <a:schemeClr val="bg1">
                    <a:lumMod val="10000"/>
                  </a:schemeClr>
                </a:solidFill>
              </a:rPr>
              <a:t>D</a:t>
            </a: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istribution </a:t>
            </a:r>
            <a:r>
              <a:rPr lang="en-US" altLang="zh-CN" b="1" dirty="0" smtClean="0">
                <a:solidFill>
                  <a:schemeClr val="bg1">
                    <a:lumMod val="10000"/>
                  </a:schemeClr>
                </a:solidFill>
              </a:rPr>
              <a:t>F</a:t>
            </a: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unction</a:t>
            </a:r>
            <a:endParaRPr lang="en-US" altLang="zh-CN" sz="2600" dirty="0" smtClean="0"/>
          </a:p>
          <a:p>
            <a:pPr lvl="1" eaLnBrk="1" hangingPunct="1">
              <a:defRPr/>
            </a:pP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                 : 4D</a:t>
            </a:r>
            <a:endParaRPr lang="en-US" altLang="zh-CN" dirty="0" smtClean="0"/>
          </a:p>
        </p:txBody>
      </p:sp>
      <p:pic>
        <p:nvPicPr>
          <p:cNvPr id="12290" name="Picture 2" descr="http://upload.wikimedia.org/wikipedia/commons/c/c3/BRDF_Diagram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675" y="3419475"/>
            <a:ext cx="3657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0025" y="2540000"/>
            <a:ext cx="1295400" cy="4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60950" y="3908425"/>
            <a:ext cx="2817813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781550" y="6127750"/>
            <a:ext cx="3565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1400" i="1"/>
              <a:t>Matusik et al.</a:t>
            </a:r>
            <a:r>
              <a:rPr lang="en-US" altLang="zh-CN" sz="1400"/>
              <a:t> A Data-Driven Reflectance Model. </a:t>
            </a:r>
            <a:r>
              <a:rPr lang="en-US" altLang="zh-CN" sz="1400" i="1"/>
              <a:t>SIGGRAPH 2003.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Background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-342900" eaLnBrk="1" hangingPunct="1">
              <a:buFont typeface="Arial" charset="0"/>
              <a:buChar char="•"/>
              <a:defRPr/>
            </a:pPr>
            <a:r>
              <a:rPr lang="en-US" altLang="zh-CN" sz="3200" dirty="0" smtClean="0"/>
              <a:t>Analytical models for BRDFs</a:t>
            </a:r>
          </a:p>
          <a:p>
            <a:pPr lvl="1" eaLnBrk="1" hangingPunct="1">
              <a:defRPr/>
            </a:pPr>
            <a:r>
              <a:rPr lang="en-US" altLang="zh-CN" sz="2400" dirty="0" smtClean="0"/>
              <a:t>e.g. Anisotropic Ward model</a:t>
            </a:r>
          </a:p>
          <a:p>
            <a:pPr lvl="1" eaLnBrk="1" hangingPunct="1">
              <a:defRPr/>
            </a:pPr>
            <a:endParaRPr lang="en-US" altLang="zh-CN" sz="2400" dirty="0" smtClean="0"/>
          </a:p>
          <a:p>
            <a:pPr lvl="1" eaLnBrk="1" hangingPunct="1">
              <a:defRPr/>
            </a:pPr>
            <a:endParaRPr lang="en-US" altLang="zh-CN" sz="2400" dirty="0" smtClean="0"/>
          </a:p>
          <a:p>
            <a:pPr lvl="1" eaLnBrk="1" hangingPunct="1">
              <a:defRPr/>
            </a:pPr>
            <a:endParaRPr lang="en-US" altLang="zh-CN" sz="2400" dirty="0" smtClean="0"/>
          </a:p>
          <a:p>
            <a:pPr lvl="1" eaLnBrk="1" hangingPunct="1">
              <a:defRPr/>
            </a:pPr>
            <a:endParaRPr lang="en-US" altLang="zh-CN" sz="2400" dirty="0" smtClean="0"/>
          </a:p>
          <a:p>
            <a:pPr lvl="1" eaLnBrk="1" hangingPunct="1">
              <a:defRPr/>
            </a:pPr>
            <a:r>
              <a:rPr lang="en-US" altLang="zh-CN" sz="2400" dirty="0" smtClean="0"/>
              <a:t>Usually very compact</a:t>
            </a:r>
          </a:p>
          <a:p>
            <a:pPr lvl="1" eaLnBrk="1" hangingPunct="1">
              <a:defRPr/>
            </a:pPr>
            <a:r>
              <a:rPr lang="en-US" altLang="zh-CN" sz="2400" dirty="0" smtClean="0"/>
              <a:t>Intuitively editable</a:t>
            </a:r>
          </a:p>
          <a:p>
            <a:pPr marL="342900" lvl="1" indent="-342900" eaLnBrk="1" hangingPunct="1">
              <a:buFont typeface="Arial" charset="0"/>
              <a:buChar char="•"/>
              <a:defRPr/>
            </a:pPr>
            <a:r>
              <a:rPr lang="en-US" altLang="zh-CN" sz="3200" dirty="0" smtClean="0"/>
              <a:t>No analytical models for general BTFs</a:t>
            </a:r>
            <a:endParaRPr lang="en-US" altLang="zh-CN" sz="2200" dirty="0" smtClean="0"/>
          </a:p>
          <a:p>
            <a:pPr lvl="2" eaLnBrk="1" hangingPunct="1">
              <a:buFont typeface="Arial" charset="0"/>
              <a:buNone/>
              <a:defRPr/>
            </a:pPr>
            <a:endParaRPr lang="en-US" altLang="zh-CN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2738" y="3119438"/>
            <a:ext cx="5622925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dirty="0" smtClean="0"/>
              <a:t>Challenges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Challenges for using BTFs</a:t>
            </a:r>
          </a:p>
          <a:p>
            <a:pPr lvl="1" eaLnBrk="1" hangingPunct="1"/>
            <a:r>
              <a:rPr lang="en-US" altLang="zh-CN" smtClean="0"/>
              <a:t>Bulky storage (6D)</a:t>
            </a:r>
          </a:p>
          <a:p>
            <a:pPr lvl="2" eaLnBrk="1" hangingPunct="1"/>
            <a:r>
              <a:rPr lang="en-US" altLang="zh-CN" smtClean="0"/>
              <a:t>Bonn Database: 1.2GB / LDR sample</a:t>
            </a:r>
          </a:p>
          <a:p>
            <a:pPr lvl="1" eaLnBrk="1" hangingPunct="1"/>
            <a:r>
              <a:rPr lang="en-US" altLang="zh-CN" smtClean="0"/>
              <a:t>Lack of intuitive editing</a:t>
            </a:r>
          </a:p>
          <a:p>
            <a:pPr lvl="1" eaLnBrk="1" hangingPunct="1"/>
            <a:r>
              <a:rPr lang="en-US" altLang="zh-CN" smtClean="0"/>
              <a:t>Lack of efficient rendering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dirty="0" smtClean="0"/>
              <a:t>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Significant research effort has been made </a:t>
            </a:r>
          </a:p>
          <a:p>
            <a:pPr lvl="1" eaLnBrk="1" hangingPunct="1"/>
            <a:endParaRPr lang="en-US" altLang="zh-CN" sz="2400" smtClean="0"/>
          </a:p>
          <a:p>
            <a:pPr lvl="1" eaLnBrk="1" hangingPunct="1"/>
            <a:endParaRPr lang="en-US" altLang="zh-CN" sz="2400" smtClean="0"/>
          </a:p>
          <a:p>
            <a:pPr lvl="1" eaLnBrk="1" hangingPunct="1"/>
            <a:endParaRPr lang="en-US" altLang="zh-CN" sz="2400" smtClean="0"/>
          </a:p>
          <a:p>
            <a:pPr lvl="1" eaLnBrk="1" hangingPunct="1"/>
            <a:endParaRPr lang="en-US" altLang="zh-CN" sz="2400" smtClean="0"/>
          </a:p>
          <a:p>
            <a:pPr lvl="1" eaLnBrk="1" hangingPunct="1"/>
            <a:endParaRPr lang="en-US" altLang="zh-CN" sz="2400" smtClean="0"/>
          </a:p>
          <a:p>
            <a:pPr lvl="1" eaLnBrk="1" hangingPunct="1"/>
            <a:endParaRPr lang="en-US" altLang="zh-CN" sz="2400" smtClean="0"/>
          </a:p>
          <a:p>
            <a:pPr lvl="1" eaLnBrk="1" hangingPunct="1"/>
            <a:endParaRPr lang="en-US" altLang="zh-CN" sz="2400" smtClean="0"/>
          </a:p>
          <a:p>
            <a:pPr lvl="1" eaLnBrk="1" hangingPunct="1"/>
            <a:endParaRPr lang="en-US" altLang="zh-CN" sz="2400" smtClean="0"/>
          </a:p>
          <a:p>
            <a:pPr lvl="1" eaLnBrk="1" hangingPunct="1"/>
            <a:r>
              <a:rPr lang="en-US" altLang="zh-CN" sz="2400" smtClean="0"/>
              <a:t>But no previous work tackles all challenges </a:t>
            </a:r>
            <a:r>
              <a:rPr lang="en-US" altLang="zh-CN" sz="2400" i="1" smtClean="0"/>
              <a:t>at once</a:t>
            </a:r>
            <a:endParaRPr lang="en-US" altLang="zh-CN" sz="240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819150" y="2541588"/>
          <a:ext cx="7451678" cy="3200400"/>
        </p:xfrm>
        <a:graphic>
          <a:graphicData uri="http://schemas.openxmlformats.org/drawingml/2006/table">
            <a:tbl>
              <a:tblPr/>
              <a:tblGrid>
                <a:gridCol w="2565779"/>
                <a:gridCol w="1031999"/>
                <a:gridCol w="1026352"/>
                <a:gridCol w="1221208"/>
                <a:gridCol w="160634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2F2F2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2F2F2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Efficient Compression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2F2F2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Intuitive Editing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2F2F2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Efficient Rendering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2F2F2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Accuracy/Generality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Daubert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 et al. Cloth Modeling &amp; Rendering [DLHS01] / </a:t>
                      </a:r>
                      <a:r>
                        <a:rPr kumimoji="0" lang="en-US" altLang="zh-CN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Menzel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 et al. Editable BTF [MG09]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B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√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B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√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B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√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B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X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BE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Kautz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 et al. Interactive BTF Editing [KBD07]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X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√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X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√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EF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Ruiter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 et al. Sparse Tensor </a:t>
                      </a:r>
                      <a:r>
                        <a:rPr kumimoji="0" lang="en-US" altLang="zh-CN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Decomp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 [RK09]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B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√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B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X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B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X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B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√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1DBEF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Havran</a:t>
                      </a:r>
                      <a:r>
                        <a:rPr kumimoji="0" lang="en-US" altLang="zh-CN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C67B1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 et al. Multi-Level VQ [HFM10]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√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X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√</a:t>
                      </a:r>
                      <a:endParaRPr kumimoji="0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E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√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C67B1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EF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Our SPMM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hangingPunct="1">
              <a:defRPr/>
            </a:pP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A </a:t>
            </a:r>
            <a:r>
              <a:rPr lang="en-US" altLang="zh-CN" b="1" dirty="0" smtClean="0">
                <a:solidFill>
                  <a:schemeClr val="bg1">
                    <a:lumMod val="10000"/>
                  </a:schemeClr>
                </a:solidFill>
              </a:rPr>
              <a:t>S</a:t>
            </a: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parse </a:t>
            </a:r>
            <a:r>
              <a:rPr lang="en-US" altLang="zh-CN" b="1" dirty="0" smtClean="0">
                <a:solidFill>
                  <a:schemeClr val="bg1">
                    <a:lumMod val="10000"/>
                  </a:schemeClr>
                </a:solidFill>
              </a:rPr>
              <a:t>P</a:t>
            </a: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arametric </a:t>
            </a:r>
            <a:r>
              <a:rPr lang="en-US" altLang="zh-CN" b="1" dirty="0" smtClean="0">
                <a:solidFill>
                  <a:schemeClr val="bg1">
                    <a:lumMod val="10000"/>
                  </a:schemeClr>
                </a:solidFill>
              </a:rPr>
              <a:t>M</a:t>
            </a: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ixture </a:t>
            </a:r>
            <a:r>
              <a:rPr lang="en-US" altLang="zh-CN" b="1" dirty="0" smtClean="0">
                <a:solidFill>
                  <a:schemeClr val="bg1">
                    <a:lumMod val="10000"/>
                  </a:schemeClr>
                </a:solidFill>
              </a:rPr>
              <a:t>M</a:t>
            </a: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odel for a </a:t>
            </a:r>
            <a:r>
              <a:rPr lang="en-US" altLang="zh-CN" i="1" dirty="0" smtClean="0">
                <a:solidFill>
                  <a:schemeClr val="bg1">
                    <a:lumMod val="10000"/>
                  </a:schemeClr>
                </a:solidFill>
              </a:rPr>
              <a:t>general</a:t>
            </a: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 BTF:</a:t>
            </a:r>
            <a:endParaRPr lang="en-US" altLang="zh-CN" dirty="0" smtClean="0"/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Compact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Easily editable</a:t>
            </a:r>
          </a:p>
          <a:p>
            <a:pPr lvl="1" eaLnBrk="1" fontAlgn="auto" hangingPunct="1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US" altLang="zh-CN" dirty="0" smtClean="0">
                <a:solidFill>
                  <a:schemeClr val="bg1">
                    <a:lumMod val="10000"/>
                  </a:schemeClr>
                </a:solidFill>
              </a:rPr>
              <a:t>Can be efficiently rendered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Content Placeholder 2"/>
          <p:cNvSpPr txBox="1">
            <a:spLocks/>
          </p:cNvSpPr>
          <p:nvPr/>
        </p:nvSpPr>
        <p:spPr bwMode="auto">
          <a:xfrm>
            <a:off x="609600" y="1905000"/>
            <a:ext cx="8305800" cy="422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altLang="zh-CN" sz="2800" dirty="0">
                <a:solidFill>
                  <a:schemeClr val="bg1">
                    <a:lumMod val="10000"/>
                  </a:schemeClr>
                </a:solidFill>
              </a:rPr>
              <a:t>A sparse linear combination of </a:t>
            </a:r>
            <a:r>
              <a:rPr lang="en-US" altLang="zh-CN" sz="2800" i="1" dirty="0">
                <a:solidFill>
                  <a:schemeClr val="bg1">
                    <a:lumMod val="10000"/>
                  </a:schemeClr>
                </a:solidFill>
              </a:rPr>
              <a:t>rotated</a:t>
            </a:r>
            <a:r>
              <a:rPr lang="en-US" altLang="zh-CN" sz="2800" dirty="0">
                <a:solidFill>
                  <a:schemeClr val="bg1">
                    <a:lumMod val="10000"/>
                  </a:schemeClr>
                </a:solidFill>
              </a:rPr>
              <a:t> analytical BRDFs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endParaRPr lang="en-US" altLang="zh-CN" sz="3200" dirty="0">
              <a:solidFill>
                <a:srgbClr val="181818"/>
              </a:solidFill>
              <a:latin typeface="+mn-lt"/>
              <a:cs typeface="+mn-cs"/>
            </a:endParaRPr>
          </a:p>
        </p:txBody>
      </p:sp>
      <p:sp>
        <p:nvSpPr>
          <p:cNvPr id="143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Our SPMM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1163" y="3217863"/>
            <a:ext cx="5648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38425" y="3987800"/>
            <a:ext cx="4294188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92300" y="4006850"/>
            <a:ext cx="9144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+mn-lt"/>
                <a:cs typeface="+mn-cs"/>
              </a:rPr>
              <a:t>where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457575" y="2855913"/>
            <a:ext cx="1243013" cy="573087"/>
            <a:chOff x="3062177" y="2282944"/>
            <a:chExt cx="1243175" cy="573490"/>
          </a:xfrm>
        </p:grpSpPr>
        <p:grpSp>
          <p:nvGrpSpPr>
            <p:cNvPr id="14363" name="组合 41"/>
            <p:cNvGrpSpPr>
              <a:grpSpLocks/>
            </p:cNvGrpSpPr>
            <p:nvPr/>
          </p:nvGrpSpPr>
          <p:grpSpPr bwMode="auto">
            <a:xfrm>
              <a:off x="4037039" y="2753363"/>
              <a:ext cx="268313" cy="103071"/>
              <a:chOff x="3276600" y="2438400"/>
              <a:chExt cx="1068388" cy="76200"/>
            </a:xfrm>
          </p:grpSpPr>
          <p:cxnSp>
            <p:nvCxnSpPr>
              <p:cNvPr id="17" name="直接连接符 42"/>
              <p:cNvCxnSpPr/>
              <p:nvPr/>
            </p:nvCxnSpPr>
            <p:spPr>
              <a:xfrm rot="5400000" flipH="1" flipV="1">
                <a:off x="3238978" y="2477017"/>
                <a:ext cx="75165" cy="0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43"/>
              <p:cNvCxnSpPr/>
              <p:nvPr/>
            </p:nvCxnSpPr>
            <p:spPr>
              <a:xfrm rot="5400000" flipH="1" flipV="1">
                <a:off x="4306816" y="2476431"/>
                <a:ext cx="76339" cy="0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44"/>
              <p:cNvCxnSpPr/>
              <p:nvPr/>
            </p:nvCxnSpPr>
            <p:spPr>
              <a:xfrm>
                <a:off x="3276560" y="2438261"/>
                <a:ext cx="1068428" cy="117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64" name="TextBox 26"/>
            <p:cNvSpPr txBox="1">
              <a:spLocks noChangeArrowheads="1"/>
            </p:cNvSpPr>
            <p:nvPr/>
          </p:nvSpPr>
          <p:spPr bwMode="auto">
            <a:xfrm>
              <a:off x="3062177" y="2282944"/>
              <a:ext cx="88250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600">
                  <a:solidFill>
                    <a:srgbClr val="0070C0"/>
                  </a:solidFill>
                </a:rPr>
                <a:t>weights</a:t>
              </a:r>
              <a:endParaRPr lang="zh-CN" altLang="en-US" sz="1600">
                <a:solidFill>
                  <a:srgbClr val="0070C0"/>
                </a:solidFill>
              </a:endParaRPr>
            </a:p>
          </p:txBody>
        </p:sp>
        <p:cxnSp>
          <p:nvCxnSpPr>
            <p:cNvPr id="9" name="Elbow Connector 8"/>
            <p:cNvCxnSpPr>
              <a:endCxn id="14364" idx="3"/>
            </p:cNvCxnSpPr>
            <p:nvPr/>
          </p:nvCxnSpPr>
          <p:spPr>
            <a:xfrm rot="16200000" flipV="1">
              <a:off x="3907545" y="2490322"/>
              <a:ext cx="300249" cy="225454"/>
            </a:xfrm>
            <a:prstGeom prst="bentConnector2">
              <a:avLst/>
            </a:prstGeom>
            <a:ln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4564063" y="2763838"/>
            <a:ext cx="1446212" cy="668337"/>
            <a:chOff x="4168674" y="2191160"/>
            <a:chExt cx="1445840" cy="667422"/>
          </a:xfrm>
        </p:grpSpPr>
        <p:grpSp>
          <p:nvGrpSpPr>
            <p:cNvPr id="14358" name="组合 41"/>
            <p:cNvGrpSpPr>
              <a:grpSpLocks/>
            </p:cNvGrpSpPr>
            <p:nvPr/>
          </p:nvGrpSpPr>
          <p:grpSpPr bwMode="auto">
            <a:xfrm>
              <a:off x="4365591" y="2755511"/>
              <a:ext cx="1032705" cy="103071"/>
              <a:chOff x="3276600" y="2438400"/>
              <a:chExt cx="1068388" cy="76200"/>
            </a:xfrm>
          </p:grpSpPr>
          <p:cxnSp>
            <p:nvCxnSpPr>
              <p:cNvPr id="21" name="直接连接符 42"/>
              <p:cNvCxnSpPr/>
              <p:nvPr/>
            </p:nvCxnSpPr>
            <p:spPr>
              <a:xfrm rot="5400000" flipH="1" flipV="1">
                <a:off x="3239794" y="2476274"/>
                <a:ext cx="75010" cy="1641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43"/>
              <p:cNvCxnSpPr/>
              <p:nvPr/>
            </p:nvCxnSpPr>
            <p:spPr>
              <a:xfrm rot="5400000" flipH="1" flipV="1">
                <a:off x="4306462" y="2475689"/>
                <a:ext cx="76182" cy="1641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44"/>
              <p:cNvCxnSpPr/>
              <p:nvPr/>
            </p:nvCxnSpPr>
            <p:spPr>
              <a:xfrm>
                <a:off x="3276478" y="2438418"/>
                <a:ext cx="1067254" cy="1172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59" name="TextBox 26"/>
            <p:cNvSpPr txBox="1">
              <a:spLocks noChangeArrowheads="1"/>
            </p:cNvSpPr>
            <p:nvPr/>
          </p:nvSpPr>
          <p:spPr bwMode="auto">
            <a:xfrm>
              <a:off x="4168674" y="2191160"/>
              <a:ext cx="144584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600">
                  <a:solidFill>
                    <a:srgbClr val="0070C0"/>
                  </a:solidFill>
                </a:rPr>
                <a:t>parametric functions</a:t>
              </a:r>
              <a:endParaRPr lang="zh-CN" altLang="en-US" sz="1600">
                <a:solidFill>
                  <a:srgbClr val="0070C0"/>
                </a:solidFill>
              </a:endParaRPr>
            </a:p>
          </p:txBody>
        </p:sp>
      </p:grpSp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5932488" y="2763838"/>
            <a:ext cx="1446212" cy="661987"/>
            <a:chOff x="5537791" y="2191160"/>
            <a:chExt cx="1445840" cy="662024"/>
          </a:xfrm>
        </p:grpSpPr>
        <p:grpSp>
          <p:nvGrpSpPr>
            <p:cNvPr id="14353" name="组合 41"/>
            <p:cNvGrpSpPr>
              <a:grpSpLocks/>
            </p:cNvGrpSpPr>
            <p:nvPr/>
          </p:nvGrpSpPr>
          <p:grpSpPr bwMode="auto">
            <a:xfrm>
              <a:off x="5745126" y="2750113"/>
              <a:ext cx="1032705" cy="103071"/>
              <a:chOff x="3276600" y="2438400"/>
              <a:chExt cx="1068388" cy="76200"/>
            </a:xfrm>
          </p:grpSpPr>
          <p:cxnSp>
            <p:nvCxnSpPr>
              <p:cNvPr id="33" name="直接连接符 42"/>
              <p:cNvCxnSpPr/>
              <p:nvPr/>
            </p:nvCxnSpPr>
            <p:spPr>
              <a:xfrm rot="5400000" flipH="1" flipV="1">
                <a:off x="3240456" y="2476220"/>
                <a:ext cx="75117" cy="1642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43"/>
              <p:cNvCxnSpPr/>
              <p:nvPr/>
            </p:nvCxnSpPr>
            <p:spPr>
              <a:xfrm rot="5400000" flipH="1" flipV="1">
                <a:off x="4305482" y="2475634"/>
                <a:ext cx="76290" cy="1641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44"/>
              <p:cNvCxnSpPr/>
              <p:nvPr/>
            </p:nvCxnSpPr>
            <p:spPr>
              <a:xfrm>
                <a:off x="3277194" y="2438310"/>
                <a:ext cx="1065613" cy="1173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54" name="TextBox 26"/>
            <p:cNvSpPr txBox="1">
              <a:spLocks noChangeArrowheads="1"/>
            </p:cNvSpPr>
            <p:nvPr/>
          </p:nvSpPr>
          <p:spPr bwMode="auto">
            <a:xfrm>
              <a:off x="5537791" y="2191160"/>
              <a:ext cx="144584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600">
                  <a:solidFill>
                    <a:srgbClr val="0070C0"/>
                  </a:solidFill>
                </a:rPr>
                <a:t>residual function</a:t>
              </a:r>
              <a:endParaRPr lang="zh-CN" altLang="en-US" sz="1600">
                <a:solidFill>
                  <a:srgbClr val="0070C0"/>
                </a:solidFill>
              </a:endParaRPr>
            </a:p>
          </p:txBody>
        </p:sp>
      </p:grpSp>
      <p:grpSp>
        <p:nvGrpSpPr>
          <p:cNvPr id="11" name="Group 23"/>
          <p:cNvGrpSpPr>
            <a:grpSpLocks/>
          </p:cNvGrpSpPr>
          <p:nvPr/>
        </p:nvGrpSpPr>
        <p:grpSpPr bwMode="auto">
          <a:xfrm>
            <a:off x="4084638" y="4322763"/>
            <a:ext cx="1925637" cy="417512"/>
            <a:chOff x="3689463" y="3750171"/>
            <a:chExt cx="1925051" cy="416344"/>
          </a:xfrm>
        </p:grpSpPr>
        <p:grpSp>
          <p:nvGrpSpPr>
            <p:cNvPr id="14348" name="Group 28"/>
            <p:cNvGrpSpPr>
              <a:grpSpLocks/>
            </p:cNvGrpSpPr>
            <p:nvPr/>
          </p:nvGrpSpPr>
          <p:grpSpPr bwMode="auto">
            <a:xfrm>
              <a:off x="3689463" y="3750171"/>
              <a:ext cx="1925051" cy="77789"/>
              <a:chOff x="6705600" y="2819400"/>
              <a:chExt cx="841375" cy="77788"/>
            </a:xfrm>
          </p:grpSpPr>
          <p:cxnSp>
            <p:nvCxnSpPr>
              <p:cNvPr id="40" name="直接连接符 46"/>
              <p:cNvCxnSpPr/>
              <p:nvPr/>
            </p:nvCxnSpPr>
            <p:spPr bwMode="auto">
              <a:xfrm rot="16200000" flipH="1" flipV="1">
                <a:off x="7509774" y="2856601"/>
                <a:ext cx="74403" cy="0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7"/>
              <p:cNvCxnSpPr/>
              <p:nvPr/>
            </p:nvCxnSpPr>
            <p:spPr bwMode="auto">
              <a:xfrm rot="16200000" flipH="1" flipV="1">
                <a:off x="6668301" y="2858281"/>
                <a:ext cx="75986" cy="1387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8"/>
              <p:cNvCxnSpPr/>
              <p:nvPr/>
            </p:nvCxnSpPr>
            <p:spPr bwMode="auto">
              <a:xfrm rot="10800000">
                <a:off x="6705600" y="2895386"/>
                <a:ext cx="839988" cy="1583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349" name="TextBox 26"/>
            <p:cNvSpPr txBox="1">
              <a:spLocks noChangeArrowheads="1"/>
            </p:cNvSpPr>
            <p:nvPr/>
          </p:nvSpPr>
          <p:spPr bwMode="auto">
            <a:xfrm>
              <a:off x="3954228" y="3827961"/>
              <a:ext cx="1445840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600">
                  <a:solidFill>
                    <a:srgbClr val="0070C0"/>
                  </a:solidFill>
                </a:rPr>
                <a:t>rotated BRDF</a:t>
              </a:r>
              <a:endParaRPr lang="zh-CN" altLang="en-US" sz="1600">
                <a:solidFill>
                  <a:srgbClr val="0070C0"/>
                </a:solidFill>
              </a:endParaRPr>
            </a:p>
          </p:txBody>
        </p:sp>
      </p:grp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35063" y="5113338"/>
            <a:ext cx="67310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>
              <a:buClr>
                <a:schemeClr val="accent1"/>
              </a:buClr>
            </a:pPr>
            <a:r>
              <a:rPr lang="en-US" altLang="zh-CN" sz="2400">
                <a:solidFill>
                  <a:srgbClr val="181818"/>
                </a:solidFill>
              </a:rPr>
              <a:t>Use 7 popular models:</a:t>
            </a:r>
          </a:p>
          <a:p>
            <a:pPr marL="800100" lvl="2">
              <a:buClr>
                <a:schemeClr val="accent1"/>
              </a:buClr>
            </a:pPr>
            <a:r>
              <a:rPr lang="en-US" altLang="zh-CN">
                <a:solidFill>
                  <a:srgbClr val="181818"/>
                </a:solidFill>
              </a:rPr>
              <a:t>Lambertian, Oren-Nayar, Blinn-Phong, Ward, Cook-Torrence, Lafortune and Ashikmin-Shirley</a:t>
            </a:r>
          </a:p>
          <a:p>
            <a:endParaRPr lang="en-US" altLang="zh-CN" sz="140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Our SPMM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920750" y="1844675"/>
            <a:ext cx="7620000" cy="5013325"/>
          </a:xfrm>
        </p:spPr>
        <p:txBody>
          <a:bodyPr/>
          <a:lstStyle/>
          <a:p>
            <a:pPr marL="342900" lvl="1" indent="-342900">
              <a:buFont typeface="Arial" charset="0"/>
              <a:buChar char="•"/>
              <a:defRPr/>
            </a:pPr>
            <a:r>
              <a:rPr lang="en-US" altLang="zh-CN" sz="2600" dirty="0" smtClean="0"/>
              <a:t>An example</a:t>
            </a:r>
          </a:p>
          <a:p>
            <a:pPr marL="342900" lvl="1" eaLnBrk="1" hangingPunct="1">
              <a:buClr>
                <a:schemeClr val="accent1"/>
              </a:buClr>
              <a:defRPr/>
            </a:pPr>
            <a:endParaRPr lang="en-US" altLang="zh-CN" sz="2600" dirty="0" smtClean="0"/>
          </a:p>
          <a:p>
            <a:pPr marL="342900" lvl="1" eaLnBrk="1" hangingPunct="1">
              <a:buClr>
                <a:schemeClr val="accent1"/>
              </a:buClr>
              <a:defRPr/>
            </a:pPr>
            <a:endParaRPr lang="en-US" altLang="zh-CN" sz="2600" dirty="0" smtClean="0"/>
          </a:p>
          <a:p>
            <a:pPr marL="342900" lvl="1" eaLnBrk="1" hangingPunct="1">
              <a:buClr>
                <a:schemeClr val="accent1"/>
              </a:buClr>
              <a:defRPr/>
            </a:pPr>
            <a:endParaRPr lang="en-US" altLang="zh-CN" sz="2600" dirty="0" smtClean="0"/>
          </a:p>
          <a:p>
            <a:pPr marL="342900" lvl="1" eaLnBrk="1" hangingPunct="1">
              <a:buClr>
                <a:schemeClr val="accent1"/>
              </a:buClr>
              <a:defRPr/>
            </a:pPr>
            <a:endParaRPr lang="en-US" altLang="zh-CN" sz="2600" dirty="0" smtClean="0"/>
          </a:p>
          <a:p>
            <a:pPr marL="342900" lvl="1" eaLnBrk="1" hangingPunct="1">
              <a:buClr>
                <a:schemeClr val="accent1"/>
              </a:buClr>
              <a:defRPr/>
            </a:pPr>
            <a:endParaRPr lang="en-US" altLang="zh-CN" sz="2600" dirty="0" smtClean="0"/>
          </a:p>
          <a:p>
            <a:pPr marL="342900" lvl="1" eaLnBrk="1" hangingPunct="1">
              <a:buClr>
                <a:schemeClr val="accent1"/>
              </a:buClr>
              <a:defRPr/>
            </a:pPr>
            <a:endParaRPr lang="en-US" altLang="zh-CN" sz="2600" dirty="0" smtClean="0"/>
          </a:p>
        </p:txBody>
      </p:sp>
      <p:pic>
        <p:nvPicPr>
          <p:cNvPr id="1536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0000" y="2730500"/>
            <a:ext cx="6454775" cy="297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Fitting Algorithm</a:t>
            </a:r>
            <a:endParaRPr lang="zh-CN" altLang="en-US" smtClean="0"/>
          </a:p>
        </p:txBody>
      </p:sp>
      <p:sp>
        <p:nvSpPr>
          <p:cNvPr id="16387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mtClean="0"/>
              <a:t>Challenges for fitting SPMM to a BTF. Need to determine:</a:t>
            </a:r>
          </a:p>
          <a:p>
            <a:pPr lvl="1"/>
            <a:r>
              <a:rPr lang="en-US" altLang="zh-CN" smtClean="0"/>
              <a:t>The number of BRDFs</a:t>
            </a:r>
          </a:p>
          <a:p>
            <a:pPr lvl="1"/>
            <a:r>
              <a:rPr lang="en-US" altLang="zh-CN" smtClean="0"/>
              <a:t>The types of BRDFs</a:t>
            </a:r>
          </a:p>
          <a:p>
            <a:pPr lvl="1"/>
            <a:r>
              <a:rPr lang="en-US" altLang="zh-CN" smtClean="0"/>
              <a:t>Non-linear parameters for each BRDF</a:t>
            </a:r>
          </a:p>
          <a:p>
            <a:pPr lvl="1"/>
            <a:r>
              <a:rPr lang="en-US" altLang="zh-CN" smtClean="0"/>
              <a:t>Corresponding weights</a:t>
            </a: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Fitting Algorithm</a:t>
            </a:r>
            <a:endParaRPr lang="zh-CN" altLang="en-US" smtClean="0"/>
          </a:p>
        </p:txBody>
      </p:sp>
      <p:sp>
        <p:nvSpPr>
          <p:cNvPr id="174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mtClean="0"/>
              <a:t>Existing BRDF fitting algorithms cannot be used </a:t>
            </a:r>
          </a:p>
          <a:p>
            <a:pPr lvl="1"/>
            <a:r>
              <a:rPr lang="en-US" altLang="zh-CN" smtClean="0"/>
              <a:t>e.g. Levenberg-Marquardt</a:t>
            </a:r>
          </a:p>
          <a:p>
            <a:pPr lvl="2"/>
            <a:r>
              <a:rPr lang="en-US" altLang="zh-CN" smtClean="0"/>
              <a:t>Fits fixed number of lobes</a:t>
            </a:r>
          </a:p>
          <a:p>
            <a:pPr lvl="2"/>
            <a:r>
              <a:rPr lang="en-US" altLang="zh-CN" smtClean="0"/>
              <a:t>Unstable and expensive for more than 3 lobes</a:t>
            </a:r>
          </a:p>
          <a:p>
            <a:pPr lvl="2"/>
            <a:r>
              <a:rPr lang="en-US" altLang="zh-CN" smtClean="0"/>
              <a:t>Does not fit rotated BRDFs</a:t>
            </a:r>
          </a:p>
          <a:p>
            <a:pPr lvl="2"/>
            <a:r>
              <a:rPr lang="en-US" altLang="zh-CN" smtClean="0"/>
              <a:t>No way to control sparsity</a:t>
            </a: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Fitting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963" y="1844675"/>
            <a:ext cx="7620000" cy="5013325"/>
          </a:xfrm>
        </p:spPr>
        <p:txBody>
          <a:bodyPr/>
          <a:lstStyle/>
          <a:p>
            <a:pPr marL="342900" lvl="1" indent="-342900">
              <a:buFont typeface="Arial" charset="0"/>
              <a:buChar char="•"/>
              <a:defRPr/>
            </a:pPr>
            <a:r>
              <a:rPr lang="en-US" altLang="zh-CN" sz="2600" dirty="0" smtClean="0"/>
              <a:t>We present a </a:t>
            </a:r>
            <a:r>
              <a:rPr lang="en-US" altLang="zh-CN" sz="2600" dirty="0" err="1" smtClean="0"/>
              <a:t>Stagewise</a:t>
            </a:r>
            <a:r>
              <a:rPr lang="en-US" altLang="zh-CN" sz="2600" dirty="0" smtClean="0"/>
              <a:t>-Lasso [ZY07] based fitting algorithm to solve:</a:t>
            </a:r>
            <a:endParaRPr lang="en-US" altLang="zh-CN" dirty="0" smtClean="0"/>
          </a:p>
          <a:p>
            <a:pPr marL="342900" lvl="1" eaLnBrk="1" hangingPunct="1">
              <a:buClr>
                <a:schemeClr val="accent1"/>
              </a:buClr>
              <a:buFont typeface="Arial" charset="0"/>
              <a:buNone/>
              <a:defRPr/>
            </a:pPr>
            <a:endParaRPr lang="en-US" altLang="zh-CN" sz="2600" dirty="0" smtClean="0"/>
          </a:p>
          <a:p>
            <a:pPr marL="342900" lvl="1" eaLnBrk="1" hangingPunct="1">
              <a:defRPr/>
            </a:pPr>
            <a:endParaRPr lang="en-US" altLang="zh-CN" sz="2200" dirty="0" smtClean="0"/>
          </a:p>
          <a:p>
            <a:pPr marL="342900" lvl="1" eaLnBrk="1" hangingPunct="1">
              <a:defRPr/>
            </a:pPr>
            <a:endParaRPr lang="en-US" altLang="zh-CN" sz="2200" dirty="0" smtClean="0"/>
          </a:p>
          <a:p>
            <a:pPr marL="342900" lvl="1" eaLnBrk="1" hangingPunct="1">
              <a:defRPr/>
            </a:pPr>
            <a:endParaRPr lang="en-US" altLang="zh-CN" sz="2200" dirty="0" smtClean="0"/>
          </a:p>
          <a:p>
            <a:pPr marL="342900" lvl="1" eaLnBrk="1" hangingPunct="1">
              <a:defRPr/>
            </a:pPr>
            <a:endParaRPr lang="en-US" altLang="zh-CN" sz="2200" dirty="0" smtClean="0"/>
          </a:p>
          <a:p>
            <a:pPr marL="1200150" lvl="3" eaLnBrk="1" hangingPunct="1">
              <a:buFont typeface="Arial" charset="0"/>
              <a:buNone/>
              <a:defRPr/>
            </a:pPr>
            <a:r>
              <a:rPr lang="en-US" altLang="zh-CN" dirty="0" smtClean="0"/>
              <a:t>y   : a cosine-</a:t>
            </a:r>
            <a:r>
              <a:rPr lang="en-US" altLang="zh-CN" dirty="0" err="1" smtClean="0"/>
              <a:t>weghted</a:t>
            </a:r>
            <a:r>
              <a:rPr lang="en-US" altLang="zh-CN" dirty="0" smtClean="0"/>
              <a:t> BTF </a:t>
            </a:r>
            <a:r>
              <a:rPr lang="en-US" altLang="zh-CN" dirty="0" err="1" smtClean="0"/>
              <a:t>texel</a:t>
            </a:r>
            <a:endParaRPr lang="en-US" altLang="zh-CN" dirty="0" smtClean="0"/>
          </a:p>
          <a:p>
            <a:pPr marL="1200150" lvl="3" eaLnBrk="1" hangingPunct="1">
              <a:buFont typeface="Arial" charset="0"/>
              <a:buNone/>
              <a:defRPr/>
            </a:pPr>
            <a:r>
              <a:rPr lang="en-US" altLang="zh-CN" dirty="0" smtClean="0"/>
              <a:t>     : a basis function</a:t>
            </a:r>
          </a:p>
          <a:p>
            <a:pPr marL="1200150" lvl="3" eaLnBrk="1" hangingPunct="1">
              <a:buFont typeface="Arial" charset="0"/>
              <a:buNone/>
              <a:defRPr/>
            </a:pPr>
            <a:r>
              <a:rPr lang="en-US" altLang="zh-CN" dirty="0" smtClean="0"/>
              <a:t>     : a dictionary</a:t>
            </a:r>
          </a:p>
          <a:p>
            <a:pPr marL="1200150" lvl="3" eaLnBrk="1" hangingPunct="1">
              <a:buFont typeface="Arial" charset="0"/>
              <a:buNone/>
              <a:defRPr/>
            </a:pPr>
            <a:r>
              <a:rPr lang="en-US" altLang="zh-CN" dirty="0" smtClean="0"/>
              <a:t>     : a weight</a:t>
            </a:r>
          </a:p>
          <a:p>
            <a:pPr marL="1200150" lvl="3" eaLnBrk="1" hangingPunct="1">
              <a:buFont typeface="Arial" charset="0"/>
              <a:buNone/>
              <a:defRPr/>
            </a:pPr>
            <a:r>
              <a:rPr lang="en-US" altLang="zh-CN" dirty="0" smtClean="0"/>
              <a:t>     : controls </a:t>
            </a:r>
            <a:r>
              <a:rPr lang="en-US" altLang="zh-CN" dirty="0" err="1" smtClean="0"/>
              <a:t>sparsity</a:t>
            </a:r>
            <a:endParaRPr lang="en-US" altLang="zh-CN" dirty="0" smtClean="0"/>
          </a:p>
          <a:p>
            <a:pPr marL="342900" lvl="1" eaLnBrk="1" hangingPunct="1">
              <a:defRPr/>
            </a:pPr>
            <a:endParaRPr lang="en-US" altLang="zh-CN" sz="2200" dirty="0" smtClean="0"/>
          </a:p>
          <a:p>
            <a:pPr marL="342900" lvl="1" eaLnBrk="1" hangingPunct="1">
              <a:defRPr/>
            </a:pPr>
            <a:endParaRPr lang="en-US" altLang="zh-CN" dirty="0" smtClean="0"/>
          </a:p>
          <a:p>
            <a:pPr marL="342900" lvl="1" eaLnBrk="1" hangingPunct="1">
              <a:defRPr/>
            </a:pPr>
            <a:endParaRPr lang="en-US" altLang="zh-CN" dirty="0" smtClean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3263" y="3367088"/>
            <a:ext cx="4508500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913" y="5205413"/>
            <a:ext cx="2667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2913" y="5586413"/>
            <a:ext cx="2540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33550" y="6003925"/>
            <a:ext cx="27305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2600" y="6384925"/>
            <a:ext cx="241300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997200" y="2728913"/>
            <a:ext cx="1884363" cy="665162"/>
            <a:chOff x="5745385" y="2188182"/>
            <a:chExt cx="1884577" cy="665013"/>
          </a:xfrm>
        </p:grpSpPr>
        <p:grpSp>
          <p:nvGrpSpPr>
            <p:cNvPr id="18448" name="组合 41"/>
            <p:cNvGrpSpPr>
              <a:grpSpLocks/>
            </p:cNvGrpSpPr>
            <p:nvPr/>
          </p:nvGrpSpPr>
          <p:grpSpPr bwMode="auto">
            <a:xfrm>
              <a:off x="5745385" y="2744030"/>
              <a:ext cx="1884577" cy="109165"/>
              <a:chOff x="3277194" y="2433894"/>
              <a:chExt cx="1949889" cy="80705"/>
            </a:xfrm>
          </p:grpSpPr>
          <p:cxnSp>
            <p:nvCxnSpPr>
              <p:cNvPr id="12" name="直接连接符 42"/>
              <p:cNvCxnSpPr/>
              <p:nvPr/>
            </p:nvCxnSpPr>
            <p:spPr>
              <a:xfrm rot="5400000" flipH="1" flipV="1">
                <a:off x="3240468" y="2476230"/>
                <a:ext cx="75096" cy="1643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43"/>
              <p:cNvCxnSpPr/>
              <p:nvPr/>
            </p:nvCxnSpPr>
            <p:spPr>
              <a:xfrm rot="5400000" flipH="1" flipV="1">
                <a:off x="5186484" y="2470950"/>
                <a:ext cx="76269" cy="1642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44"/>
              <p:cNvCxnSpPr/>
              <p:nvPr/>
            </p:nvCxnSpPr>
            <p:spPr>
              <a:xfrm>
                <a:off x="3277194" y="2438330"/>
                <a:ext cx="1949889" cy="0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449" name="TextBox 26"/>
            <p:cNvSpPr txBox="1">
              <a:spLocks noChangeArrowheads="1"/>
            </p:cNvSpPr>
            <p:nvPr/>
          </p:nvSpPr>
          <p:spPr bwMode="auto">
            <a:xfrm>
              <a:off x="5945741" y="2188182"/>
              <a:ext cx="1445840" cy="5848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600">
                  <a:solidFill>
                    <a:srgbClr val="0070C0"/>
                  </a:solidFill>
                </a:rPr>
                <a:t>approximation quality</a:t>
              </a:r>
              <a:endParaRPr lang="zh-CN" altLang="en-US" sz="1600">
                <a:solidFill>
                  <a:srgbClr val="0070C0"/>
                </a:solidFill>
              </a:endParaRPr>
            </a:p>
          </p:txBody>
        </p:sp>
      </p:grp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5083175" y="2924175"/>
            <a:ext cx="1446213" cy="506413"/>
            <a:chOff x="5542814" y="2346919"/>
            <a:chExt cx="1445840" cy="506274"/>
          </a:xfrm>
        </p:grpSpPr>
        <p:grpSp>
          <p:nvGrpSpPr>
            <p:cNvPr id="18443" name="组合 41"/>
            <p:cNvGrpSpPr>
              <a:grpSpLocks/>
            </p:cNvGrpSpPr>
            <p:nvPr/>
          </p:nvGrpSpPr>
          <p:grpSpPr bwMode="auto">
            <a:xfrm>
              <a:off x="5745384" y="2750000"/>
              <a:ext cx="1031505" cy="103193"/>
              <a:chOff x="3277194" y="2438310"/>
              <a:chExt cx="1067253" cy="76290"/>
            </a:xfrm>
          </p:grpSpPr>
          <p:cxnSp>
            <p:nvCxnSpPr>
              <p:cNvPr id="19" name="直接连接符 42"/>
              <p:cNvCxnSpPr/>
              <p:nvPr/>
            </p:nvCxnSpPr>
            <p:spPr>
              <a:xfrm rot="5400000" flipH="1" flipV="1">
                <a:off x="3241067" y="2476233"/>
                <a:ext cx="75092" cy="1643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43"/>
              <p:cNvCxnSpPr/>
              <p:nvPr/>
            </p:nvCxnSpPr>
            <p:spPr>
              <a:xfrm rot="5400000" flipH="1" flipV="1">
                <a:off x="4306199" y="2475646"/>
                <a:ext cx="76266" cy="1642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44"/>
              <p:cNvCxnSpPr/>
              <p:nvPr/>
            </p:nvCxnSpPr>
            <p:spPr>
              <a:xfrm>
                <a:off x="3277792" y="2438334"/>
                <a:ext cx="1065719" cy="117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444" name="TextBox 26"/>
            <p:cNvSpPr txBox="1">
              <a:spLocks noChangeArrowheads="1"/>
            </p:cNvSpPr>
            <p:nvPr/>
          </p:nvSpPr>
          <p:spPr bwMode="auto">
            <a:xfrm>
              <a:off x="5542814" y="2346919"/>
              <a:ext cx="1445840" cy="3385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600">
                  <a:solidFill>
                    <a:srgbClr val="0070C0"/>
                  </a:solidFill>
                </a:rPr>
                <a:t>sparsity</a:t>
              </a:r>
              <a:endParaRPr lang="zh-CN" altLang="en-US" sz="1600">
                <a:solidFill>
                  <a:srgbClr val="0070C0"/>
                </a:solidFill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Fitting Algorithm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881063" y="1811338"/>
            <a:ext cx="7620000" cy="4856162"/>
          </a:xfrm>
        </p:spPr>
        <p:txBody>
          <a:bodyPr/>
          <a:lstStyle/>
          <a:p>
            <a:pPr marL="342900" lvl="1" eaLnBrk="1" hangingPunct="1">
              <a:buClr>
                <a:schemeClr val="accent1"/>
              </a:buClr>
              <a:buFont typeface="Arial" charset="0"/>
              <a:buNone/>
            </a:pPr>
            <a:r>
              <a:rPr lang="en-US" altLang="zh-CN" sz="2600" smtClean="0"/>
              <a:t>The algorithm</a:t>
            </a:r>
            <a:endParaRPr lang="en-US" altLang="zh-CN" sz="2200" smtClean="0"/>
          </a:p>
          <a:p>
            <a:pPr marL="342900" lvl="1" eaLnBrk="1" hangingPunct="1">
              <a:buFont typeface="Calibri" pitchFamily="34" charset="0"/>
              <a:buAutoNum type="arabicPeriod"/>
            </a:pPr>
            <a:r>
              <a:rPr lang="en-US" altLang="zh-CN" sz="2200" smtClean="0"/>
              <a:t>Init a residual function µ as y</a:t>
            </a:r>
          </a:p>
          <a:p>
            <a:pPr marL="342900" lvl="1" eaLnBrk="1" hangingPunct="1">
              <a:buFont typeface="Calibri" pitchFamily="34" charset="0"/>
              <a:buAutoNum type="arabicPeriod"/>
            </a:pPr>
            <a:r>
              <a:rPr lang="en-US" altLang="zh-CN" sz="2200" smtClean="0"/>
              <a:t>Find a parametric function that best correlates with µ</a:t>
            </a:r>
          </a:p>
          <a:p>
            <a:pPr marL="342900" lvl="1" eaLnBrk="1" hangingPunct="1">
              <a:buFont typeface="Calibri" pitchFamily="34" charset="0"/>
              <a:buAutoNum type="arabicPeriod"/>
            </a:pPr>
            <a:r>
              <a:rPr lang="en-US" altLang="zh-CN" sz="2200" smtClean="0"/>
              <a:t>Adjust its weight</a:t>
            </a:r>
          </a:p>
          <a:p>
            <a:pPr marL="1233488" lvl="2" indent="-457200" eaLnBrk="1" hangingPunct="1">
              <a:buFont typeface="Calibri" pitchFamily="34" charset="0"/>
              <a:buAutoNum type="alphaLcPeriod"/>
            </a:pPr>
            <a:r>
              <a:rPr lang="en-US" altLang="zh-CN" sz="2000" smtClean="0"/>
              <a:t>Increase by a small constant</a:t>
            </a:r>
          </a:p>
          <a:p>
            <a:pPr marL="1233488" lvl="2" indent="-457200" eaLnBrk="1" hangingPunct="1">
              <a:buFont typeface="Calibri" pitchFamily="34" charset="0"/>
              <a:buAutoNum type="alphaLcPeriod"/>
            </a:pPr>
            <a:r>
              <a:rPr lang="en-US" altLang="zh-CN" sz="2000" smtClean="0"/>
              <a:t>Or decrease if a backward-step condition is satisfied</a:t>
            </a:r>
          </a:p>
          <a:p>
            <a:pPr marL="342900" lvl="1" eaLnBrk="1" hangingPunct="1">
              <a:buFont typeface="Calibri" pitchFamily="34" charset="0"/>
              <a:buAutoNum type="arabicPeriod"/>
            </a:pPr>
            <a:r>
              <a:rPr lang="en-US" altLang="zh-CN" sz="2200" smtClean="0"/>
              <a:t>Update µ</a:t>
            </a:r>
          </a:p>
          <a:p>
            <a:pPr marL="342900" lvl="1" eaLnBrk="1" hangingPunct="1">
              <a:buFont typeface="Calibri" pitchFamily="34" charset="0"/>
              <a:buAutoNum type="arabicPeriod"/>
            </a:pPr>
            <a:r>
              <a:rPr lang="en-US" altLang="zh-CN" sz="2200" smtClean="0"/>
              <a:t>Terminate if the sparsity constraint is reached, or          is close to 0; otherwise, go to 2</a:t>
            </a:r>
          </a:p>
          <a:p>
            <a:pPr marL="342900" lvl="1" eaLnBrk="1" hangingPunct="1"/>
            <a:endParaRPr lang="en-US" altLang="zh-CN" sz="2200" smtClean="0"/>
          </a:p>
          <a:p>
            <a:pPr marL="342900" lvl="1" eaLnBrk="1" hangingPunct="1"/>
            <a:endParaRPr lang="en-US" altLang="zh-CN" smtClean="0"/>
          </a:p>
          <a:p>
            <a:pPr marL="342900" lvl="1" eaLnBrk="1" hangingPunct="1"/>
            <a:endParaRPr lang="en-US" altLang="zh-CN" smtClean="0"/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5938" y="4603750"/>
            <a:ext cx="592137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096702" y="5662257"/>
            <a:ext cx="732472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dirty="0" smtClean="0">
                <a:solidFill>
                  <a:schemeClr val="bg1">
                    <a:lumMod val="10000"/>
                  </a:schemeClr>
                </a:solidFill>
              </a:rPr>
              <a:t>Please refer to our paper and [ZY07] for more details</a:t>
            </a:r>
            <a:endParaRPr lang="en-US" altLang="zh-CN" sz="2400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Fitting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1063" y="1811338"/>
            <a:ext cx="7620000" cy="4856162"/>
          </a:xfrm>
        </p:spPr>
        <p:txBody>
          <a:bodyPr/>
          <a:lstStyle/>
          <a:p>
            <a:pPr marL="342900" lvl="1" eaLnBrk="1" hangingPunct="1">
              <a:buClr>
                <a:schemeClr val="accent1"/>
              </a:buClr>
              <a:buFont typeface="Arial" charset="0"/>
              <a:buNone/>
              <a:defRPr/>
            </a:pPr>
            <a:r>
              <a:rPr lang="en-US" altLang="zh-CN" sz="2600" dirty="0" smtClean="0">
                <a:solidFill>
                  <a:schemeClr val="bg2">
                    <a:lumMod val="75000"/>
                  </a:schemeClr>
                </a:solidFill>
              </a:rPr>
              <a:t>The algorithm</a:t>
            </a:r>
            <a:endParaRPr lang="en-US" altLang="zh-CN" sz="2200" dirty="0" smtClean="0">
              <a:solidFill>
                <a:schemeClr val="bg2">
                  <a:lumMod val="75000"/>
                </a:schemeClr>
              </a:solidFill>
            </a:endParaRPr>
          </a:p>
          <a:p>
            <a:pPr marL="342900" lvl="1" eaLnBrk="1" hangingPunct="1">
              <a:buFont typeface="Calibri" pitchFamily="34" charset="0"/>
              <a:buAutoNum type="arabicPeriod"/>
              <a:defRPr/>
            </a:pPr>
            <a:r>
              <a:rPr lang="en-US" altLang="zh-CN" sz="2200" dirty="0" smtClean="0">
                <a:solidFill>
                  <a:schemeClr val="bg2">
                    <a:lumMod val="75000"/>
                  </a:schemeClr>
                </a:solidFill>
              </a:rPr>
              <a:t>Init a residual function µ as y</a:t>
            </a:r>
          </a:p>
          <a:p>
            <a:pPr marL="342900" lvl="1" eaLnBrk="1" hangingPunct="1">
              <a:buFont typeface="Calibri" pitchFamily="34" charset="0"/>
              <a:buAutoNum type="arabicPeriod"/>
              <a:defRPr/>
            </a:pPr>
            <a:r>
              <a:rPr lang="en-US" altLang="zh-CN" sz="2200" dirty="0" smtClean="0">
                <a:solidFill>
                  <a:schemeClr val="bg1">
                    <a:lumMod val="10000"/>
                  </a:schemeClr>
                </a:solidFill>
              </a:rPr>
              <a:t>Find a parametric function that best correlates with µ</a:t>
            </a:r>
          </a:p>
          <a:p>
            <a:pPr marL="342900" lvl="1" eaLnBrk="1" hangingPunct="1">
              <a:buFont typeface="Calibri" pitchFamily="34" charset="0"/>
              <a:buAutoNum type="arabicPeriod"/>
              <a:defRPr/>
            </a:pPr>
            <a:r>
              <a:rPr lang="en-US" altLang="zh-CN" sz="2200" dirty="0" smtClean="0">
                <a:solidFill>
                  <a:schemeClr val="bg2">
                    <a:lumMod val="75000"/>
                  </a:schemeClr>
                </a:solidFill>
              </a:rPr>
              <a:t>Adjust its weight</a:t>
            </a:r>
          </a:p>
          <a:p>
            <a:pPr marL="1233488" lvl="2" indent="-457200" eaLnBrk="1" hangingPunct="1">
              <a:buFont typeface="Calibri" pitchFamily="34" charset="0"/>
              <a:buAutoNum type="alphaLcPeriod"/>
              <a:defRPr/>
            </a:pPr>
            <a:r>
              <a:rPr lang="en-US" altLang="zh-CN" sz="2000" dirty="0" smtClean="0">
                <a:solidFill>
                  <a:schemeClr val="bg2">
                    <a:lumMod val="75000"/>
                  </a:schemeClr>
                </a:solidFill>
              </a:rPr>
              <a:t>Increase by a small constant</a:t>
            </a:r>
          </a:p>
          <a:p>
            <a:pPr marL="1233488" lvl="2" indent="-457200" eaLnBrk="1" hangingPunct="1">
              <a:buFont typeface="Calibri" pitchFamily="34" charset="0"/>
              <a:buAutoNum type="alphaLcPeriod"/>
              <a:defRPr/>
            </a:pPr>
            <a:r>
              <a:rPr lang="en-US" altLang="zh-CN" sz="2000" dirty="0" smtClean="0">
                <a:solidFill>
                  <a:schemeClr val="bg2">
                    <a:lumMod val="75000"/>
                  </a:schemeClr>
                </a:solidFill>
              </a:rPr>
              <a:t>Or decrease if a backward-step condition is satisfied</a:t>
            </a:r>
          </a:p>
          <a:p>
            <a:pPr marL="342900" lvl="1" eaLnBrk="1" hangingPunct="1">
              <a:buFont typeface="Calibri" pitchFamily="34" charset="0"/>
              <a:buAutoNum type="arabicPeriod"/>
              <a:defRPr/>
            </a:pPr>
            <a:r>
              <a:rPr lang="en-US" altLang="zh-CN" sz="2200" dirty="0" smtClean="0">
                <a:solidFill>
                  <a:schemeClr val="bg2">
                    <a:lumMod val="75000"/>
                  </a:schemeClr>
                </a:solidFill>
              </a:rPr>
              <a:t>Update µ</a:t>
            </a:r>
          </a:p>
          <a:p>
            <a:pPr marL="342900" lvl="1" eaLnBrk="1" hangingPunct="1">
              <a:buFont typeface="Calibri" pitchFamily="34" charset="0"/>
              <a:buAutoNum type="arabicPeriod"/>
              <a:defRPr/>
            </a:pPr>
            <a:r>
              <a:rPr lang="en-US" altLang="zh-CN" sz="2200" dirty="0" smtClean="0">
                <a:solidFill>
                  <a:schemeClr val="bg2">
                    <a:lumMod val="75000"/>
                  </a:schemeClr>
                </a:solidFill>
              </a:rPr>
              <a:t>Terminate if the </a:t>
            </a:r>
            <a:r>
              <a:rPr lang="en-US" altLang="zh-CN" sz="2200" dirty="0" err="1" smtClean="0">
                <a:solidFill>
                  <a:schemeClr val="bg2">
                    <a:lumMod val="75000"/>
                  </a:schemeClr>
                </a:solidFill>
              </a:rPr>
              <a:t>sparsity</a:t>
            </a:r>
            <a:r>
              <a:rPr lang="en-US" altLang="zh-CN" sz="2200" dirty="0" smtClean="0">
                <a:solidFill>
                  <a:schemeClr val="bg2">
                    <a:lumMod val="75000"/>
                  </a:schemeClr>
                </a:solidFill>
              </a:rPr>
              <a:t> constraint is reached, or          is close to 0; otherwise, go to 2</a:t>
            </a:r>
          </a:p>
          <a:p>
            <a:pPr marL="342900" lvl="1" eaLnBrk="1" hangingPunct="1">
              <a:defRPr/>
            </a:pPr>
            <a:endParaRPr lang="en-US" altLang="zh-CN" sz="2200" dirty="0" smtClean="0"/>
          </a:p>
          <a:p>
            <a:pPr marL="342900" lvl="1" eaLnBrk="1" hangingPunct="1">
              <a:defRPr/>
            </a:pPr>
            <a:endParaRPr lang="en-US" altLang="zh-CN" dirty="0" smtClean="0"/>
          </a:p>
          <a:p>
            <a:pPr marL="342900" lvl="1" eaLnBrk="1" hangingPunct="1">
              <a:defRPr/>
            </a:pPr>
            <a:endParaRPr lang="en-US" altLang="zh-CN" dirty="0" smtClean="0"/>
          </a:p>
        </p:txBody>
      </p:sp>
      <p:pic>
        <p:nvPicPr>
          <p:cNvPr id="2048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5938" y="4603750"/>
            <a:ext cx="592137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6878638" y="4586288"/>
            <a:ext cx="573087" cy="422275"/>
          </a:xfrm>
          <a:prstGeom prst="rect">
            <a:avLst/>
          </a:prstGeom>
          <a:solidFill>
            <a:schemeClr val="bg2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260475" y="5553075"/>
            <a:ext cx="7324725" cy="89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dirty="0">
                <a:solidFill>
                  <a:schemeClr val="bg1">
                    <a:lumMod val="10000"/>
                  </a:schemeClr>
                </a:solidFill>
              </a:rPr>
              <a:t>Employ non-linear numerical optimization (IPOPT)</a:t>
            </a:r>
          </a:p>
          <a:p>
            <a:pPr marL="800100" lvl="1" indent="-342900">
              <a:buFont typeface="Arial" charset="0"/>
              <a:buChar char="•"/>
              <a:defRPr/>
            </a:pPr>
            <a:r>
              <a:rPr lang="en-US" altLang="zh-CN" sz="2400" dirty="0">
                <a:solidFill>
                  <a:schemeClr val="bg1">
                    <a:lumMod val="10000"/>
                  </a:schemeClr>
                </a:solidFill>
              </a:rPr>
              <a:t>Test all analytical models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Fitting Algorithm</a:t>
            </a:r>
            <a:endParaRPr lang="zh-CN" altLang="en-US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Hard-thresholding on the results</a:t>
            </a:r>
          </a:p>
          <a:p>
            <a:pPr eaLnBrk="1" hangingPunct="1"/>
            <a:r>
              <a:rPr lang="en-US" altLang="zh-CN" smtClean="0"/>
              <a:t>Perform Non-Negative Least Square to exploit the remaining basis functions</a:t>
            </a:r>
            <a:endParaRPr lang="en-US" altLang="zh-CN" sz="2800" smtClean="0"/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BTF Compression</a:t>
            </a:r>
            <a:endParaRPr lang="zh-CN" altLang="en-US" smtClean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800" smtClean="0"/>
              <a:t>Expensive to run the fitting algorithm for an entire BTF</a:t>
            </a:r>
          </a:p>
          <a:p>
            <a:pPr lvl="1"/>
            <a:r>
              <a:rPr lang="en-US" altLang="zh-CN" sz="2400" smtClean="0"/>
              <a:t>Non-linear numerical optimization in each iteration</a:t>
            </a:r>
          </a:p>
          <a:p>
            <a:r>
              <a:rPr lang="en-US" altLang="zh-CN" sz="2800" smtClean="0"/>
              <a:t>We exploit spatial coherence to accelerate</a:t>
            </a:r>
          </a:p>
          <a:p>
            <a:pPr lvl="1"/>
            <a:r>
              <a:rPr lang="en-US" altLang="zh-CN" sz="2400" i="1" smtClean="0"/>
              <a:t>k</a:t>
            </a:r>
            <a:r>
              <a:rPr lang="en-US" altLang="zh-CN" sz="2400" smtClean="0"/>
              <a:t>-means clustering</a:t>
            </a:r>
          </a:p>
          <a:p>
            <a:pPr lvl="1"/>
            <a:r>
              <a:rPr lang="en-US" altLang="zh-CN" sz="2400" smtClean="0"/>
              <a:t>Fit for samples and use the union of all basis functions as the dictionary to fit the entire cluster</a:t>
            </a:r>
          </a:p>
          <a:p>
            <a:r>
              <a:rPr lang="en-US" altLang="zh-CN" sz="2800" smtClean="0"/>
              <a:t>Store an additional residual function for each cluster</a:t>
            </a:r>
          </a:p>
          <a:p>
            <a:pPr lvl="1"/>
            <a:r>
              <a:rPr lang="en-US" altLang="zh-CN" sz="2400" smtClean="0"/>
              <a:t>Improve fitting quality</a:t>
            </a:r>
          </a:p>
          <a:p>
            <a:pPr lvl="1"/>
            <a:r>
              <a:rPr lang="en-US" altLang="zh-CN" sz="2400" smtClean="0"/>
              <a:t>Small footprint</a:t>
            </a: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BTF Compression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Results</a:t>
            </a:r>
          </a:p>
          <a:p>
            <a:pPr lvl="1" eaLnBrk="1" hangingPunct="1"/>
            <a:r>
              <a:rPr lang="en-US" altLang="zh-CN" sz="2400" smtClean="0"/>
              <a:t>Computation time	9~21 hrs</a:t>
            </a:r>
          </a:p>
          <a:p>
            <a:pPr lvl="1" eaLnBrk="1" hangingPunct="1"/>
            <a:r>
              <a:rPr lang="en-US" altLang="zh-CN" sz="2400" smtClean="0"/>
              <a:t>Compression rate 	1:71~1:303</a:t>
            </a:r>
          </a:p>
          <a:p>
            <a:pPr lvl="1" eaLnBrk="1" hangingPunct="1"/>
            <a:r>
              <a:rPr lang="en-US" altLang="zh-CN" sz="2400" smtClean="0"/>
              <a:t>PSNR 			13.16~32.42db</a:t>
            </a:r>
          </a:p>
          <a:p>
            <a:pPr lvl="1" eaLnBrk="1" hangingPunct="1"/>
            <a:r>
              <a:rPr lang="en-US" altLang="zh-CN" sz="2400" smtClean="0"/>
              <a:t>Compression rates comparable to [HFM10], but we achieve considerably higher quality</a:t>
            </a:r>
          </a:p>
          <a:p>
            <a:pPr eaLnBrk="1" hangingPunct="1"/>
            <a:r>
              <a:rPr lang="en-US" altLang="zh-CN" smtClean="0"/>
              <a:t>See our paper for more details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BTF Compression</a:t>
            </a:r>
          </a:p>
        </p:txBody>
      </p:sp>
      <p:sp>
        <p:nvSpPr>
          <p:cNvPr id="24579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z="2800" smtClean="0"/>
              <a:t>Validation experiments</a:t>
            </a:r>
          </a:p>
          <a:p>
            <a:pPr lvl="1" eaLnBrk="1" hangingPunct="1"/>
            <a:r>
              <a:rPr lang="en-US" altLang="zh-CN" sz="2000" smtClean="0"/>
              <a:t>Left:    the original BTF</a:t>
            </a:r>
          </a:p>
          <a:p>
            <a:pPr lvl="1" eaLnBrk="1" hangingPunct="1"/>
            <a:r>
              <a:rPr lang="en-US" altLang="zh-CN" sz="2000" smtClean="0"/>
              <a:t>Right:  our SPMM</a:t>
            </a: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2488" y="3160713"/>
            <a:ext cx="769620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BTF Editing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Adjusting the weights</a:t>
            </a:r>
          </a:p>
          <a:p>
            <a:pPr eaLnBrk="1" hangingPunct="1"/>
            <a:r>
              <a:rPr lang="en-US" altLang="zh-CN" smtClean="0"/>
              <a:t>Adjusting BRDF parameters</a:t>
            </a:r>
          </a:p>
          <a:p>
            <a:pPr eaLnBrk="1" hangingPunct="1"/>
            <a:r>
              <a:rPr lang="en-US" altLang="zh-CN" smtClean="0"/>
              <a:t>Adjusting the Normal Distribution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Adjusting the Weights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z="2600" smtClean="0"/>
              <a:t>Adjust the intensity</a:t>
            </a:r>
          </a:p>
          <a:p>
            <a:pPr eaLnBrk="1" hangingPunct="1"/>
            <a:r>
              <a:rPr lang="en-US" altLang="zh-CN" sz="2600" smtClean="0"/>
              <a:t>Adjust the hue/saturation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3167063"/>
            <a:ext cx="6889750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339975" y="5481638"/>
            <a:ext cx="2120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Shifting the hue</a:t>
            </a:r>
          </a:p>
        </p:txBody>
      </p:sp>
      <p:sp>
        <p:nvSpPr>
          <p:cNvPr id="7" name="矩形 6"/>
          <p:cNvSpPr/>
          <p:nvPr/>
        </p:nvSpPr>
        <p:spPr>
          <a:xfrm>
            <a:off x="5581650" y="3179763"/>
            <a:ext cx="2320925" cy="230663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Adjusting the Weights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z="2600" smtClean="0"/>
              <a:t>Adjust the intensity</a:t>
            </a:r>
          </a:p>
          <a:p>
            <a:pPr eaLnBrk="1" hangingPunct="1"/>
            <a:r>
              <a:rPr lang="en-US" altLang="zh-CN" sz="2600" smtClean="0"/>
              <a:t>Adjust the hue/saturation</a:t>
            </a: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6000" y="3167063"/>
            <a:ext cx="6889750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339975" y="5481638"/>
            <a:ext cx="2120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Shifting the hue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649913" y="5481638"/>
            <a:ext cx="2120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 err="1">
                <a:solidFill>
                  <a:schemeClr val="bg1">
                    <a:lumMod val="10000"/>
                  </a:schemeClr>
                </a:solidFill>
              </a:rPr>
              <a:t>Desaturation</a:t>
            </a:r>
            <a:endParaRPr lang="en-US" altLang="zh-CN" sz="2000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Adjusting the Weights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Classify BRDFs into non-specular/specular</a:t>
            </a:r>
          </a:p>
          <a:p>
            <a:pPr lvl="1" eaLnBrk="1" hangingPunct="1"/>
            <a:r>
              <a:rPr lang="en-US" altLang="zh-CN" smtClean="0"/>
              <a:t>Edit separately</a:t>
            </a:r>
          </a:p>
          <a:p>
            <a:pPr eaLnBrk="1" hangingPunct="1"/>
            <a:r>
              <a:rPr lang="en-US" altLang="zh-CN" smtClean="0"/>
              <a:t>Classification criterion</a:t>
            </a:r>
          </a:p>
          <a:p>
            <a:pPr lvl="1" eaLnBrk="1" hangingPunct="1"/>
            <a:r>
              <a:rPr lang="en-US" altLang="zh-CN" smtClean="0"/>
              <a:t>Lambertian, Oren-Nayar	   Non-specular</a:t>
            </a:r>
          </a:p>
          <a:p>
            <a:pPr lvl="1" eaLnBrk="1" hangingPunct="1"/>
            <a:r>
              <a:rPr lang="en-US" altLang="zh-CN" smtClean="0"/>
              <a:t>All other models based on the parameter controlling the specularity</a:t>
            </a:r>
            <a:endParaRPr lang="en-US" altLang="zh-CN" sz="2400" smtClean="0"/>
          </a:p>
          <a:p>
            <a:pPr eaLnBrk="1" hangingPunct="1"/>
            <a:endParaRPr lang="en-US" altLang="zh-CN" sz="2600" smtClean="0"/>
          </a:p>
        </p:txBody>
      </p:sp>
      <p:sp>
        <p:nvSpPr>
          <p:cNvPr id="8" name="Right Arrow 7"/>
          <p:cNvSpPr/>
          <p:nvPr/>
        </p:nvSpPr>
        <p:spPr>
          <a:xfrm>
            <a:off x="5062538" y="3721100"/>
            <a:ext cx="279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>
              <a:solidFill>
                <a:srgbClr val="F2F2F2"/>
              </a:solidFill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Adjusting the Weights</a:t>
            </a:r>
          </a:p>
        </p:txBody>
      </p:sp>
      <p:sp>
        <p:nvSpPr>
          <p:cNvPr id="296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grpSp>
        <p:nvGrpSpPr>
          <p:cNvPr id="29700" name="Group 3"/>
          <p:cNvGrpSpPr>
            <a:grpSpLocks/>
          </p:cNvGrpSpPr>
          <p:nvPr/>
        </p:nvGrpSpPr>
        <p:grpSpPr bwMode="auto">
          <a:xfrm>
            <a:off x="1462088" y="1785938"/>
            <a:ext cx="5821362" cy="3859212"/>
            <a:chOff x="1282109" y="2548288"/>
            <a:chExt cx="6172200" cy="4160528"/>
          </a:xfrm>
        </p:grpSpPr>
        <p:pic>
          <p:nvPicPr>
            <p:cNvPr id="29703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82109" y="2548288"/>
              <a:ext cx="6172200" cy="20906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704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82109" y="4628540"/>
              <a:ext cx="6172200" cy="208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8677" name="TextBox 7"/>
          <p:cNvSpPr txBox="1">
            <a:spLocks noChangeArrowheads="1"/>
          </p:cNvSpPr>
          <p:nvPr/>
        </p:nvSpPr>
        <p:spPr bwMode="auto">
          <a:xfrm>
            <a:off x="1462088" y="5656263"/>
            <a:ext cx="1824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Original</a:t>
            </a:r>
          </a:p>
        </p:txBody>
      </p:sp>
      <p:sp>
        <p:nvSpPr>
          <p:cNvPr id="10" name="Rectangle 5"/>
          <p:cNvSpPr/>
          <p:nvPr/>
        </p:nvSpPr>
        <p:spPr>
          <a:xfrm>
            <a:off x="3429000" y="1562100"/>
            <a:ext cx="4090988" cy="447833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>
              <a:solidFill>
                <a:srgbClr val="F2F2F2"/>
              </a:solidFill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Adjusting the Weights</a:t>
            </a:r>
          </a:p>
        </p:txBody>
      </p:sp>
      <p:sp>
        <p:nvSpPr>
          <p:cNvPr id="307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grpSp>
        <p:nvGrpSpPr>
          <p:cNvPr id="30724" name="Group 3"/>
          <p:cNvGrpSpPr>
            <a:grpSpLocks/>
          </p:cNvGrpSpPr>
          <p:nvPr/>
        </p:nvGrpSpPr>
        <p:grpSpPr bwMode="auto">
          <a:xfrm>
            <a:off x="1462088" y="1785938"/>
            <a:ext cx="5821362" cy="3859212"/>
            <a:chOff x="1282109" y="2548288"/>
            <a:chExt cx="6172200" cy="4160528"/>
          </a:xfrm>
        </p:grpSpPr>
        <p:pic>
          <p:nvPicPr>
            <p:cNvPr id="3072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82109" y="2548288"/>
              <a:ext cx="6172200" cy="20906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82109" y="4628540"/>
              <a:ext cx="6172200" cy="208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8677" name="TextBox 7"/>
          <p:cNvSpPr txBox="1">
            <a:spLocks noChangeArrowheads="1"/>
          </p:cNvSpPr>
          <p:nvPr/>
        </p:nvSpPr>
        <p:spPr bwMode="auto">
          <a:xfrm>
            <a:off x="1462088" y="5656263"/>
            <a:ext cx="1824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Original</a:t>
            </a:r>
          </a:p>
        </p:txBody>
      </p:sp>
      <p:sp>
        <p:nvSpPr>
          <p:cNvPr id="28678" name="TextBox 8"/>
          <p:cNvSpPr txBox="1">
            <a:spLocks noChangeArrowheads="1"/>
          </p:cNvSpPr>
          <p:nvPr/>
        </p:nvSpPr>
        <p:spPr bwMode="auto">
          <a:xfrm>
            <a:off x="3357563" y="5645150"/>
            <a:ext cx="20193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Increasing </a:t>
            </a:r>
            <a:r>
              <a:rPr lang="en-US" altLang="zh-CN" sz="2000" dirty="0" err="1">
                <a:solidFill>
                  <a:schemeClr val="bg1">
                    <a:lumMod val="10000"/>
                  </a:schemeClr>
                </a:solidFill>
              </a:rPr>
              <a:t>specular</a:t>
            </a: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 intensity</a:t>
            </a:r>
          </a:p>
        </p:txBody>
      </p:sp>
      <p:sp>
        <p:nvSpPr>
          <p:cNvPr id="10" name="Rectangle 5"/>
          <p:cNvSpPr/>
          <p:nvPr/>
        </p:nvSpPr>
        <p:spPr>
          <a:xfrm>
            <a:off x="5367338" y="1466850"/>
            <a:ext cx="2033587" cy="447833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>
              <a:solidFill>
                <a:srgbClr val="F2F2F2"/>
              </a:solidFill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Adjusting the Weights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grpSp>
        <p:nvGrpSpPr>
          <p:cNvPr id="31748" name="Group 3"/>
          <p:cNvGrpSpPr>
            <a:grpSpLocks/>
          </p:cNvGrpSpPr>
          <p:nvPr/>
        </p:nvGrpSpPr>
        <p:grpSpPr bwMode="auto">
          <a:xfrm>
            <a:off x="1462088" y="1785938"/>
            <a:ext cx="5821362" cy="3859212"/>
            <a:chOff x="1282109" y="2548288"/>
            <a:chExt cx="6172200" cy="4160528"/>
          </a:xfrm>
        </p:grpSpPr>
        <p:pic>
          <p:nvPicPr>
            <p:cNvPr id="3175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82109" y="2548288"/>
              <a:ext cx="6172200" cy="20906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82109" y="4628540"/>
              <a:ext cx="6172200" cy="2080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8677" name="TextBox 7"/>
          <p:cNvSpPr txBox="1">
            <a:spLocks noChangeArrowheads="1"/>
          </p:cNvSpPr>
          <p:nvPr/>
        </p:nvSpPr>
        <p:spPr bwMode="auto">
          <a:xfrm>
            <a:off x="1462088" y="5656263"/>
            <a:ext cx="18240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Original</a:t>
            </a:r>
          </a:p>
        </p:txBody>
      </p:sp>
      <p:sp>
        <p:nvSpPr>
          <p:cNvPr id="28678" name="TextBox 8"/>
          <p:cNvSpPr txBox="1">
            <a:spLocks noChangeArrowheads="1"/>
          </p:cNvSpPr>
          <p:nvPr/>
        </p:nvSpPr>
        <p:spPr bwMode="auto">
          <a:xfrm>
            <a:off x="3357563" y="5645150"/>
            <a:ext cx="20193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Increasing </a:t>
            </a:r>
            <a:r>
              <a:rPr lang="en-US" altLang="zh-CN" sz="2000" dirty="0" err="1">
                <a:solidFill>
                  <a:schemeClr val="bg1">
                    <a:lumMod val="10000"/>
                  </a:schemeClr>
                </a:solidFill>
              </a:rPr>
              <a:t>specular</a:t>
            </a: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 intensity</a:t>
            </a:r>
          </a:p>
        </p:txBody>
      </p:sp>
      <p:sp>
        <p:nvSpPr>
          <p:cNvPr id="28679" name="TextBox 9"/>
          <p:cNvSpPr txBox="1">
            <a:spLocks noChangeArrowheads="1"/>
          </p:cNvSpPr>
          <p:nvPr/>
        </p:nvSpPr>
        <p:spPr bwMode="auto">
          <a:xfrm>
            <a:off x="5322888" y="5645150"/>
            <a:ext cx="18240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Changing </a:t>
            </a:r>
            <a:r>
              <a:rPr lang="en-US" altLang="zh-CN" sz="2000" dirty="0" err="1">
                <a:solidFill>
                  <a:schemeClr val="bg1">
                    <a:lumMod val="10000"/>
                  </a:schemeClr>
                </a:solidFill>
              </a:rPr>
              <a:t>specular</a:t>
            </a: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 color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Adjusting BRDF Parameters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169988" y="1736725"/>
            <a:ext cx="5635625" cy="4791075"/>
            <a:chOff x="1435394" y="1385949"/>
            <a:chExt cx="5636312" cy="4790323"/>
          </a:xfrm>
        </p:grpSpPr>
        <p:pic>
          <p:nvPicPr>
            <p:cNvPr id="3277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35394" y="1385949"/>
              <a:ext cx="5636312" cy="42877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703" name="TextBox 6"/>
            <p:cNvSpPr txBox="1">
              <a:spLocks noChangeArrowheads="1"/>
            </p:cNvSpPr>
            <p:nvPr/>
          </p:nvSpPr>
          <p:spPr bwMode="auto">
            <a:xfrm>
              <a:off x="1516366" y="5776285"/>
              <a:ext cx="1824260" cy="3999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2000" dirty="0">
                  <a:solidFill>
                    <a:schemeClr val="bg1">
                      <a:lumMod val="10000"/>
                    </a:schemeClr>
                  </a:solidFill>
                </a:rPr>
                <a:t>Original</a:t>
              </a:r>
            </a:p>
          </p:txBody>
        </p:sp>
      </p:grpSp>
      <p:sp>
        <p:nvSpPr>
          <p:cNvPr id="6" name="Rectangle 5"/>
          <p:cNvSpPr/>
          <p:nvPr/>
        </p:nvSpPr>
        <p:spPr>
          <a:xfrm>
            <a:off x="4900613" y="1736725"/>
            <a:ext cx="2033587" cy="447833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>
              <a:solidFill>
                <a:srgbClr val="F2F2F2"/>
              </a:solidFill>
              <a:cs typeface="Arial" charset="0"/>
            </a:endParaRPr>
          </a:p>
        </p:txBody>
      </p:sp>
      <p:sp>
        <p:nvSpPr>
          <p:cNvPr id="9" name="Rectangle 5"/>
          <p:cNvSpPr/>
          <p:nvPr/>
        </p:nvSpPr>
        <p:spPr>
          <a:xfrm>
            <a:off x="3073400" y="1698625"/>
            <a:ext cx="2033588" cy="447833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>
              <a:solidFill>
                <a:srgbClr val="F2F2F2"/>
              </a:solidFill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Adjusting BRDF Parameters</a:t>
            </a:r>
          </a:p>
        </p:txBody>
      </p:sp>
      <p:grpSp>
        <p:nvGrpSpPr>
          <p:cNvPr id="33795" name="Group 3"/>
          <p:cNvGrpSpPr>
            <a:grpSpLocks/>
          </p:cNvGrpSpPr>
          <p:nvPr/>
        </p:nvGrpSpPr>
        <p:grpSpPr bwMode="auto">
          <a:xfrm>
            <a:off x="1169988" y="1736725"/>
            <a:ext cx="5635625" cy="4959350"/>
            <a:chOff x="1435394" y="1385949"/>
            <a:chExt cx="5636312" cy="4959635"/>
          </a:xfrm>
        </p:grpSpPr>
        <p:pic>
          <p:nvPicPr>
            <p:cNvPr id="3379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35394" y="1385949"/>
              <a:ext cx="5636312" cy="42877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9703" name="TextBox 6"/>
            <p:cNvSpPr txBox="1">
              <a:spLocks noChangeArrowheads="1"/>
            </p:cNvSpPr>
            <p:nvPr/>
          </p:nvSpPr>
          <p:spPr bwMode="auto">
            <a:xfrm>
              <a:off x="1516366" y="5775639"/>
              <a:ext cx="1824260" cy="4000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2000" dirty="0">
                  <a:solidFill>
                    <a:schemeClr val="bg1">
                      <a:lumMod val="10000"/>
                    </a:schemeClr>
                  </a:solidFill>
                </a:rPr>
                <a:t>Original</a:t>
              </a:r>
            </a:p>
          </p:txBody>
        </p:sp>
        <p:sp>
          <p:nvSpPr>
            <p:cNvPr id="29704" name="TextBox 7"/>
            <p:cNvSpPr txBox="1">
              <a:spLocks noChangeArrowheads="1"/>
            </p:cNvSpPr>
            <p:nvPr/>
          </p:nvSpPr>
          <p:spPr bwMode="auto">
            <a:xfrm>
              <a:off x="3340626" y="5637518"/>
              <a:ext cx="1825848" cy="708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2000" dirty="0">
                  <a:solidFill>
                    <a:schemeClr val="bg1">
                      <a:lumMod val="10000"/>
                    </a:schemeClr>
                  </a:solidFill>
                </a:rPr>
                <a:t>Narrowing </a:t>
              </a:r>
              <a:r>
                <a:rPr lang="en-US" altLang="zh-CN" sz="2000" dirty="0" err="1">
                  <a:solidFill>
                    <a:schemeClr val="bg1">
                      <a:lumMod val="10000"/>
                    </a:schemeClr>
                  </a:solidFill>
                </a:rPr>
                <a:t>specular</a:t>
              </a:r>
              <a:r>
                <a:rPr lang="en-US" altLang="zh-CN" sz="2000" dirty="0">
                  <a:solidFill>
                    <a:schemeClr val="bg1">
                      <a:lumMod val="10000"/>
                    </a:schemeClr>
                  </a:solidFill>
                </a:rPr>
                <a:t> lobes</a:t>
              </a:r>
            </a:p>
          </p:txBody>
        </p:sp>
      </p:grpSp>
      <p:sp>
        <p:nvSpPr>
          <p:cNvPr id="6" name="Rectangle 5"/>
          <p:cNvSpPr/>
          <p:nvPr/>
        </p:nvSpPr>
        <p:spPr>
          <a:xfrm>
            <a:off x="4900613" y="1736725"/>
            <a:ext cx="2033587" cy="447833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>
              <a:solidFill>
                <a:srgbClr val="F2F2F2"/>
              </a:solidFill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Adjusting BRDF Parameters</a:t>
            </a:r>
          </a:p>
        </p:txBody>
      </p:sp>
      <p:grpSp>
        <p:nvGrpSpPr>
          <p:cNvPr id="34819" name="Group 3"/>
          <p:cNvGrpSpPr>
            <a:grpSpLocks/>
          </p:cNvGrpSpPr>
          <p:nvPr/>
        </p:nvGrpSpPr>
        <p:grpSpPr bwMode="auto">
          <a:xfrm>
            <a:off x="1169988" y="1736725"/>
            <a:ext cx="5635625" cy="4959350"/>
            <a:chOff x="1435394" y="1385949"/>
            <a:chExt cx="5636312" cy="4959635"/>
          </a:xfrm>
        </p:grpSpPr>
        <p:pic>
          <p:nvPicPr>
            <p:cNvPr id="34821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435394" y="1385949"/>
              <a:ext cx="5636312" cy="42877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27" name="TextBox 6"/>
            <p:cNvSpPr txBox="1">
              <a:spLocks noChangeArrowheads="1"/>
            </p:cNvSpPr>
            <p:nvPr/>
          </p:nvSpPr>
          <p:spPr bwMode="auto">
            <a:xfrm>
              <a:off x="1516366" y="5775639"/>
              <a:ext cx="1824260" cy="4000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2000" dirty="0">
                  <a:solidFill>
                    <a:schemeClr val="bg1">
                      <a:lumMod val="10000"/>
                    </a:schemeClr>
                  </a:solidFill>
                </a:rPr>
                <a:t>Original</a:t>
              </a:r>
            </a:p>
          </p:txBody>
        </p:sp>
        <p:sp>
          <p:nvSpPr>
            <p:cNvPr id="30728" name="TextBox 7"/>
            <p:cNvSpPr txBox="1">
              <a:spLocks noChangeArrowheads="1"/>
            </p:cNvSpPr>
            <p:nvPr/>
          </p:nvSpPr>
          <p:spPr bwMode="auto">
            <a:xfrm>
              <a:off x="3340626" y="5637518"/>
              <a:ext cx="1825848" cy="708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2000" dirty="0">
                  <a:solidFill>
                    <a:schemeClr val="bg1">
                      <a:lumMod val="10000"/>
                    </a:schemeClr>
                  </a:solidFill>
                </a:rPr>
                <a:t>Narrowing </a:t>
              </a:r>
              <a:r>
                <a:rPr lang="en-US" altLang="zh-CN" sz="2000" dirty="0" err="1">
                  <a:solidFill>
                    <a:schemeClr val="bg1">
                      <a:lumMod val="10000"/>
                    </a:schemeClr>
                  </a:solidFill>
                </a:rPr>
                <a:t>specular</a:t>
              </a:r>
              <a:r>
                <a:rPr lang="en-US" altLang="zh-CN" sz="2000" dirty="0">
                  <a:solidFill>
                    <a:schemeClr val="bg1">
                      <a:lumMod val="10000"/>
                    </a:schemeClr>
                  </a:solidFill>
                </a:rPr>
                <a:t> lobes</a:t>
              </a:r>
            </a:p>
          </p:txBody>
        </p:sp>
        <p:sp>
          <p:nvSpPr>
            <p:cNvPr id="30729" name="TextBox 8"/>
            <p:cNvSpPr txBox="1">
              <a:spLocks noChangeArrowheads="1"/>
            </p:cNvSpPr>
            <p:nvPr/>
          </p:nvSpPr>
          <p:spPr bwMode="auto">
            <a:xfrm>
              <a:off x="5247446" y="5637518"/>
              <a:ext cx="1824260" cy="708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2000" dirty="0">
                  <a:solidFill>
                    <a:schemeClr val="bg1">
                      <a:lumMod val="10000"/>
                    </a:schemeClr>
                  </a:solidFill>
                </a:rPr>
                <a:t>Using the original format</a:t>
              </a:r>
            </a:p>
          </p:txBody>
        </p:sp>
      </p:grpSp>
      <p:sp>
        <p:nvSpPr>
          <p:cNvPr id="34820" name="TextBox 9"/>
          <p:cNvSpPr txBox="1">
            <a:spLocks noChangeArrowheads="1"/>
          </p:cNvSpPr>
          <p:nvPr/>
        </p:nvSpPr>
        <p:spPr bwMode="auto">
          <a:xfrm>
            <a:off x="6769100" y="3295650"/>
            <a:ext cx="2143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000" b="1">
                <a:solidFill>
                  <a:srgbClr val="C00000"/>
                </a:solidFill>
              </a:rPr>
              <a:t>Better represents specular materials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z="4000" smtClean="0"/>
              <a:t>Adjusting the Normal Distribution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4150" y="2322513"/>
            <a:ext cx="5834063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057400" y="5294313"/>
            <a:ext cx="18240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Original</a:t>
            </a:r>
          </a:p>
        </p:txBody>
      </p:sp>
      <p:sp>
        <p:nvSpPr>
          <p:cNvPr id="9" name="Rectangle 5"/>
          <p:cNvSpPr/>
          <p:nvPr/>
        </p:nvSpPr>
        <p:spPr>
          <a:xfrm>
            <a:off x="4395788" y="2311400"/>
            <a:ext cx="2933700" cy="288766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>
              <a:solidFill>
                <a:srgbClr val="F2F2F2"/>
              </a:solidFill>
              <a:cs typeface="Arial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z="4000" smtClean="0"/>
              <a:t>Adjusting the Normal Distribution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CN" altLang="zh-CN" smtClean="0"/>
          </a:p>
        </p:txBody>
      </p:sp>
      <p:pic>
        <p:nvPicPr>
          <p:cNvPr id="3686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54150" y="2322513"/>
            <a:ext cx="5834063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057400" y="5294313"/>
            <a:ext cx="18240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Original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518025" y="5284788"/>
            <a:ext cx="2646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Increased roughness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BTF Editing</a:t>
            </a:r>
          </a:p>
        </p:txBody>
      </p:sp>
      <p:pic>
        <p:nvPicPr>
          <p:cNvPr id="5" name="clip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1514475" y="1719263"/>
            <a:ext cx="6578600" cy="4932362"/>
          </a:xfr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4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BTF Rendering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dirty="0" smtClean="0"/>
              <a:t>Importance sample      for a given </a:t>
            </a:r>
          </a:p>
          <a:p>
            <a:pPr lvl="1" eaLnBrk="1" hangingPunct="1"/>
            <a:r>
              <a:rPr lang="en-US" altLang="zh-CN" dirty="0" smtClean="0"/>
              <a:t>Fit only BRDFs that can be analytically sampled</a:t>
            </a:r>
          </a:p>
          <a:p>
            <a:pPr lvl="2" eaLnBrk="1" hangingPunct="1"/>
            <a:r>
              <a:rPr lang="en-US" altLang="zh-CN" strike="sngStrike" dirty="0" smtClean="0"/>
              <a:t>Exclude Ward and Cook-Torrance</a:t>
            </a:r>
          </a:p>
          <a:p>
            <a:pPr lvl="1" eaLnBrk="1" hangingPunct="1"/>
            <a:r>
              <a:rPr lang="en-US" altLang="zh-CN" dirty="0" err="1" smtClean="0"/>
              <a:t>Precompute</a:t>
            </a:r>
            <a:r>
              <a:rPr lang="en-US" altLang="zh-CN" dirty="0" smtClean="0"/>
              <a:t> the probability of sampling each lobe</a:t>
            </a:r>
          </a:p>
          <a:p>
            <a:pPr lvl="2" eaLnBrk="1" hangingPunct="1"/>
            <a:r>
              <a:rPr lang="en-US" altLang="zh-CN" dirty="0" smtClean="0"/>
              <a:t>Based on power</a:t>
            </a:r>
          </a:p>
          <a:p>
            <a:pPr lvl="1" eaLnBrk="1" hangingPunct="1"/>
            <a:r>
              <a:rPr lang="en-US" altLang="zh-CN" dirty="0" smtClean="0"/>
              <a:t>Non-</a:t>
            </a:r>
            <a:r>
              <a:rPr lang="en-US" altLang="zh-CN" dirty="0" err="1" smtClean="0"/>
              <a:t>specular</a:t>
            </a:r>
            <a:r>
              <a:rPr lang="en-US" altLang="zh-CN" dirty="0" smtClean="0"/>
              <a:t> lobes</a:t>
            </a:r>
          </a:p>
          <a:p>
            <a:pPr lvl="2" eaLnBrk="1" hangingPunct="1"/>
            <a:r>
              <a:rPr lang="en-US" altLang="zh-CN" dirty="0" smtClean="0"/>
              <a:t>Sample a </a:t>
            </a:r>
            <a:r>
              <a:rPr lang="en-US" altLang="zh-CN" dirty="0" err="1" smtClean="0"/>
              <a:t>Lambertian</a:t>
            </a:r>
            <a:r>
              <a:rPr lang="en-US" altLang="zh-CN" dirty="0" smtClean="0"/>
              <a:t> lobe as an approximation</a:t>
            </a:r>
          </a:p>
          <a:p>
            <a:pPr lvl="1" eaLnBrk="1" hangingPunct="1"/>
            <a:r>
              <a:rPr lang="en-US" altLang="zh-CN" dirty="0" err="1" smtClean="0"/>
              <a:t>Specular</a:t>
            </a:r>
            <a:r>
              <a:rPr lang="en-US" altLang="zh-CN" dirty="0" smtClean="0"/>
              <a:t> lobes</a:t>
            </a:r>
          </a:p>
          <a:p>
            <a:pPr lvl="2" eaLnBrk="1" hangingPunct="1"/>
            <a:r>
              <a:rPr lang="en-US" altLang="zh-CN" dirty="0" smtClean="0"/>
              <a:t>Analytical importance sampling</a:t>
            </a:r>
          </a:p>
        </p:txBody>
      </p:sp>
      <p:pic>
        <p:nvPicPr>
          <p:cNvPr id="3891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30700" y="2046288"/>
            <a:ext cx="3730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8450" y="2066925"/>
            <a:ext cx="428625" cy="30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BTF Rendering</a:t>
            </a:r>
          </a:p>
        </p:txBody>
      </p:sp>
      <p:pic>
        <p:nvPicPr>
          <p:cNvPr id="3993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5488" y="1657350"/>
            <a:ext cx="4933950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TextBox 7"/>
          <p:cNvSpPr txBox="1">
            <a:spLocks noChangeArrowheads="1"/>
          </p:cNvSpPr>
          <p:nvPr/>
        </p:nvSpPr>
        <p:spPr bwMode="auto">
          <a:xfrm>
            <a:off x="1879600" y="3317875"/>
            <a:ext cx="18240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BTF intensity distribution</a:t>
            </a:r>
          </a:p>
        </p:txBody>
      </p:sp>
      <p:sp>
        <p:nvSpPr>
          <p:cNvPr id="34822" name="TextBox 8"/>
          <p:cNvSpPr txBox="1">
            <a:spLocks noChangeArrowheads="1"/>
          </p:cNvSpPr>
          <p:nvPr/>
        </p:nvSpPr>
        <p:spPr bwMode="auto">
          <a:xfrm>
            <a:off x="3432175" y="3317875"/>
            <a:ext cx="182403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Our sampling</a:t>
            </a:r>
          </a:p>
        </p:txBody>
      </p:sp>
      <p:sp>
        <p:nvSpPr>
          <p:cNvPr id="34823" name="TextBox 9"/>
          <p:cNvSpPr txBox="1">
            <a:spLocks noChangeArrowheads="1"/>
          </p:cNvSpPr>
          <p:nvPr/>
        </p:nvSpPr>
        <p:spPr bwMode="auto">
          <a:xfrm>
            <a:off x="5019675" y="3298825"/>
            <a:ext cx="1968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000" dirty="0">
                <a:solidFill>
                  <a:schemeClr val="bg1">
                    <a:lumMod val="10000"/>
                  </a:schemeClr>
                </a:solidFill>
              </a:rPr>
              <a:t>Cosine-weighted sampling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305050" y="4219575"/>
            <a:ext cx="4554538" cy="2638425"/>
            <a:chOff x="2305603" y="4050013"/>
            <a:chExt cx="4554154" cy="2637281"/>
          </a:xfrm>
        </p:grpSpPr>
        <p:pic>
          <p:nvPicPr>
            <p:cNvPr id="39944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05603" y="4050013"/>
              <a:ext cx="4078283" cy="2042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826" name="TextBox 10"/>
            <p:cNvSpPr txBox="1">
              <a:spLocks noChangeArrowheads="1"/>
            </p:cNvSpPr>
            <p:nvPr/>
          </p:nvSpPr>
          <p:spPr bwMode="auto">
            <a:xfrm>
              <a:off x="2413544" y="6117629"/>
              <a:ext cx="1825471" cy="399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2000" dirty="0">
                  <a:solidFill>
                    <a:schemeClr val="bg1">
                      <a:lumMod val="10000"/>
                    </a:schemeClr>
                  </a:solidFill>
                </a:rPr>
                <a:t>Our result</a:t>
              </a:r>
            </a:p>
          </p:txBody>
        </p:sp>
        <p:sp>
          <p:nvSpPr>
            <p:cNvPr id="34827" name="TextBox 11"/>
            <p:cNvSpPr txBox="1">
              <a:spLocks noChangeArrowheads="1"/>
            </p:cNvSpPr>
            <p:nvPr/>
          </p:nvSpPr>
          <p:spPr bwMode="auto">
            <a:xfrm>
              <a:off x="4142186" y="6041462"/>
              <a:ext cx="2717571" cy="645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dirty="0">
                  <a:solidFill>
                    <a:schemeClr val="bg1">
                      <a:lumMod val="10000"/>
                    </a:schemeClr>
                  </a:solidFill>
                </a:rPr>
                <a:t>Equal-time rendering using cosine-weighted sampling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Conclusions &amp; Future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z="2800" smtClean="0"/>
              <a:t>We present a compact, easily editable and efficiently renderable representation for general BTFs</a:t>
            </a:r>
          </a:p>
          <a:p>
            <a:pPr eaLnBrk="1" hangingPunct="1"/>
            <a:r>
              <a:rPr lang="en-US" altLang="zh-CN" sz="2800" smtClean="0"/>
              <a:t>We also present a Stagewise-Lasso-based fitting algorithm</a:t>
            </a:r>
          </a:p>
          <a:p>
            <a:pPr lvl="1" eaLnBrk="1" hangingPunct="1"/>
            <a:r>
              <a:rPr lang="en-US" altLang="zh-CN" sz="2400" smtClean="0"/>
              <a:t>The first algorithm for fitting multiple rotated analytical BRDFs of different types</a:t>
            </a:r>
          </a:p>
          <a:p>
            <a:pPr lvl="1" eaLnBrk="1" hangingPunct="1"/>
            <a:r>
              <a:rPr lang="en-US" altLang="zh-CN" sz="2400" smtClean="0"/>
              <a:t>Could be useful for general inverse procedural modeling</a:t>
            </a:r>
          </a:p>
          <a:p>
            <a:pPr eaLnBrk="1" hangingPunct="1"/>
            <a:r>
              <a:rPr lang="en-US" altLang="zh-CN" sz="2800" smtClean="0"/>
              <a:t>Future Work</a:t>
            </a:r>
          </a:p>
          <a:p>
            <a:pPr lvl="1" eaLnBrk="1" hangingPunct="1"/>
            <a:r>
              <a:rPr lang="en-US" altLang="zh-CN" sz="2400" smtClean="0"/>
              <a:t>Implement SPMM on GPU</a:t>
            </a:r>
          </a:p>
          <a:p>
            <a:pPr lvl="1" eaLnBrk="1" hangingPunct="1"/>
            <a:r>
              <a:rPr lang="en-US" altLang="zh-CN" sz="2400" smtClean="0"/>
              <a:t>Experiment with more analytical functions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Acknowledgements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Yale Computer Graphics Group</a:t>
            </a:r>
          </a:p>
          <a:p>
            <a:pPr eaLnBrk="1" hangingPunct="1"/>
            <a:r>
              <a:rPr lang="en-US" altLang="zh-CN" smtClean="0"/>
              <a:t>University of Bonn &amp; PSA Peugeot Citreon</a:t>
            </a:r>
          </a:p>
          <a:p>
            <a:pPr lvl="1" eaLnBrk="1" hangingPunct="1"/>
            <a:r>
              <a:rPr lang="en-US" altLang="zh-CN" smtClean="0"/>
              <a:t>BTF databases</a:t>
            </a:r>
          </a:p>
          <a:p>
            <a:pPr eaLnBrk="1" hangingPunct="1"/>
            <a:r>
              <a:rPr lang="en-US" altLang="zh-CN" smtClean="0"/>
              <a:t>Huan Wang (Yale)</a:t>
            </a:r>
          </a:p>
          <a:p>
            <a:pPr lvl="1" eaLnBrk="1" hangingPunct="1"/>
            <a:r>
              <a:rPr lang="en-US" altLang="zh-CN" smtClean="0"/>
              <a:t>Discussions on Lasso</a:t>
            </a:r>
          </a:p>
          <a:p>
            <a:pPr eaLnBrk="1" hangingPunct="1"/>
            <a:r>
              <a:rPr lang="en-US" altLang="zh-CN" smtClean="0"/>
              <a:t>Soloumon Boulos (Stanford) &amp; Jan Kautz (UCL)</a:t>
            </a:r>
          </a:p>
          <a:p>
            <a:pPr lvl="1" eaLnBrk="1" hangingPunct="1"/>
            <a:r>
              <a:rPr lang="en-US" altLang="zh-CN" smtClean="0"/>
              <a:t>3D models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dirty="0" smtClean="0"/>
              <a:t>謝謝</a:t>
            </a:r>
            <a:endParaRPr lang="en-US" altLang="zh-CN" b="1" dirty="0" smtClean="0"/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 sz="4000" smtClean="0"/>
              <a:t>Questions?</a:t>
            </a:r>
          </a:p>
          <a:p>
            <a:pPr eaLnBrk="1" hangingPunct="1">
              <a:lnSpc>
                <a:spcPct val="90000"/>
              </a:lnSpc>
            </a:pPr>
            <a:endParaRPr lang="en-US" altLang="zh-CN" sz="2600" smtClean="0"/>
          </a:p>
          <a:p>
            <a:pPr eaLnBrk="1" hangingPunct="1">
              <a:lnSpc>
                <a:spcPct val="90000"/>
              </a:lnSpc>
            </a:pPr>
            <a:endParaRPr lang="en-US" altLang="zh-CN" sz="2600" smtClean="0"/>
          </a:p>
          <a:p>
            <a:pPr eaLnBrk="1" hangingPunct="1">
              <a:lnSpc>
                <a:spcPct val="90000"/>
              </a:lnSpc>
            </a:pPr>
            <a:endParaRPr lang="en-US" altLang="zh-CN" sz="2600" smtClean="0"/>
          </a:p>
          <a:p>
            <a:pPr eaLnBrk="1" hangingPunct="1">
              <a:lnSpc>
                <a:spcPct val="90000"/>
              </a:lnSpc>
            </a:pPr>
            <a:endParaRPr lang="en-US" altLang="zh-CN" sz="2600" smtClean="0"/>
          </a:p>
          <a:p>
            <a:pPr eaLnBrk="1" hangingPunct="1">
              <a:lnSpc>
                <a:spcPct val="90000"/>
              </a:lnSpc>
            </a:pPr>
            <a:endParaRPr lang="en-US" altLang="zh-CN" sz="2600" smtClean="0"/>
          </a:p>
          <a:p>
            <a:pPr eaLnBrk="1" hangingPunct="1">
              <a:lnSpc>
                <a:spcPct val="90000"/>
              </a:lnSpc>
            </a:pPr>
            <a:endParaRPr lang="en-US" altLang="zh-CN" sz="2600" smtClean="0"/>
          </a:p>
          <a:p>
            <a:pPr eaLnBrk="1" hangingPunct="1">
              <a:lnSpc>
                <a:spcPct val="90000"/>
              </a:lnSpc>
            </a:pPr>
            <a:r>
              <a:rPr lang="en-US" altLang="zh-CN" sz="2800" smtClean="0"/>
              <a:t>Email: 	</a:t>
            </a:r>
            <a:r>
              <a:rPr lang="en-US" altLang="zh-CN" sz="2800" b="1" smtClean="0">
                <a:solidFill>
                  <a:schemeClr val="tx1"/>
                </a:solidFill>
              </a:rPr>
              <a:t>hongzhi.wu@gmail.com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800" smtClean="0"/>
              <a:t>Web:	</a:t>
            </a:r>
            <a:r>
              <a:rPr lang="en-US" altLang="zh-CN" sz="2800" b="1" smtClean="0">
                <a:solidFill>
                  <a:schemeClr val="tx1"/>
                </a:solidFill>
              </a:rPr>
              <a:t>http://graphics.cs.yale.edu/hongzhi/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Back-up slides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endParaRPr lang="zh-CN" altLang="zh-CN" sz="2600" smtClean="0"/>
          </a:p>
        </p:txBody>
      </p:sp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2133600"/>
            <a:ext cx="8029575" cy="326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Back-up slides</a:t>
            </a:r>
          </a:p>
        </p:txBody>
      </p:sp>
      <p:sp>
        <p:nvSpPr>
          <p:cNvPr id="450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/>
            <a:endParaRPr lang="zh-CN" altLang="zh-CN" sz="2600" smtClean="0"/>
          </a:p>
        </p:txBody>
      </p:sp>
      <p:pic>
        <p:nvPicPr>
          <p:cNvPr id="4506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752600"/>
            <a:ext cx="6680200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" y="4100513"/>
            <a:ext cx="6680200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Back-up slides</a:t>
            </a:r>
          </a:p>
        </p:txBody>
      </p:sp>
      <p:sp>
        <p:nvSpPr>
          <p:cNvPr id="460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11163" lvl="1" indent="0" eaLnBrk="1" hangingPunct="1">
              <a:buFont typeface="Arial" charset="0"/>
              <a:buNone/>
            </a:pPr>
            <a:endParaRPr lang="zh-CN" altLang="zh-CN" sz="2600" smtClean="0"/>
          </a:p>
        </p:txBody>
      </p:sp>
      <p:grpSp>
        <p:nvGrpSpPr>
          <p:cNvPr id="46084" name="Group 10"/>
          <p:cNvGrpSpPr>
            <a:grpSpLocks/>
          </p:cNvGrpSpPr>
          <p:nvPr/>
        </p:nvGrpSpPr>
        <p:grpSpPr bwMode="auto">
          <a:xfrm>
            <a:off x="1573213" y="2138363"/>
            <a:ext cx="5807075" cy="3857625"/>
            <a:chOff x="2881422" y="3128180"/>
            <a:chExt cx="5527379" cy="3726302"/>
          </a:xfrm>
        </p:grpSpPr>
        <p:pic>
          <p:nvPicPr>
            <p:cNvPr id="4608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81422" y="3466734"/>
              <a:ext cx="5527379" cy="2875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TextBox 26"/>
            <p:cNvSpPr txBox="1">
              <a:spLocks noChangeArrowheads="1"/>
            </p:cNvSpPr>
            <p:nvPr/>
          </p:nvSpPr>
          <p:spPr bwMode="auto">
            <a:xfrm>
              <a:off x="3482815" y="3128180"/>
              <a:ext cx="1446063" cy="33889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 smtClean="0">
                  <a:solidFill>
                    <a:schemeClr val="accent5">
                      <a:lumMod val="50000"/>
                    </a:schemeClr>
                  </a:solidFill>
                  <a:cs typeface="+mn-cs"/>
                </a:rPr>
                <a:t>Texture Map</a:t>
              </a:r>
              <a:endParaRPr lang="zh-CN" altLang="en-US" sz="1600" dirty="0">
                <a:solidFill>
                  <a:schemeClr val="accent5">
                    <a:lumMod val="50000"/>
                  </a:schemeClr>
                </a:solidFill>
                <a:cs typeface="+mn-cs"/>
              </a:endParaRPr>
            </a:p>
          </p:txBody>
        </p:sp>
        <p:sp>
          <p:nvSpPr>
            <p:cNvPr id="40" name="TextBox 26"/>
            <p:cNvSpPr txBox="1">
              <a:spLocks noChangeArrowheads="1"/>
            </p:cNvSpPr>
            <p:nvPr/>
          </p:nvSpPr>
          <p:spPr bwMode="auto">
            <a:xfrm>
              <a:off x="6211751" y="3128180"/>
              <a:ext cx="1446063" cy="338894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 smtClean="0">
                  <a:solidFill>
                    <a:schemeClr val="accent5">
                      <a:lumMod val="50000"/>
                    </a:schemeClr>
                  </a:solidFill>
                  <a:cs typeface="+mn-cs"/>
                </a:rPr>
                <a:t>BTF</a:t>
              </a:r>
              <a:endParaRPr lang="zh-CN" altLang="en-US" sz="1600" dirty="0">
                <a:solidFill>
                  <a:schemeClr val="accent5">
                    <a:lumMod val="50000"/>
                  </a:schemeClr>
                </a:solidFill>
                <a:cs typeface="+mn-cs"/>
              </a:endParaRPr>
            </a:p>
          </p:txBody>
        </p:sp>
        <p:sp>
          <p:nvSpPr>
            <p:cNvPr id="46088" name="TextBox 40"/>
            <p:cNvSpPr txBox="1">
              <a:spLocks noChangeArrowheads="1"/>
            </p:cNvSpPr>
            <p:nvPr/>
          </p:nvSpPr>
          <p:spPr bwMode="auto">
            <a:xfrm>
              <a:off x="2881422" y="6331262"/>
              <a:ext cx="5443871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altLang="zh-CN" sz="1400" i="1"/>
                <a:t>Müller et al. </a:t>
              </a:r>
              <a:r>
                <a:rPr lang="en-US" altLang="zh-CN" sz="1400"/>
                <a:t>Acquisition, synthesis and rendering of bidirectional texture functions. </a:t>
              </a:r>
              <a:r>
                <a:rPr lang="en-US" altLang="zh-CN" sz="1400" i="1"/>
                <a:t>EG 2004.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Back-up slides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800" y="1636713"/>
            <a:ext cx="7620000" cy="4840287"/>
          </a:xfrm>
        </p:spPr>
        <p:txBody>
          <a:bodyPr/>
          <a:lstStyle/>
          <a:p>
            <a:pPr eaLnBrk="1" hangingPunct="1"/>
            <a:r>
              <a:rPr lang="en-US" altLang="zh-CN" sz="2600" smtClean="0"/>
              <a:t>A sparse linear combination of </a:t>
            </a:r>
            <a:r>
              <a:rPr lang="en-US" altLang="zh-CN" sz="2600" i="1" smtClean="0"/>
              <a:t>rotated</a:t>
            </a:r>
            <a:r>
              <a:rPr lang="en-US" altLang="zh-CN" sz="2600" smtClean="0"/>
              <a:t> analytical BRDFs</a:t>
            </a:r>
          </a:p>
          <a:p>
            <a:pPr eaLnBrk="1" hangingPunct="1"/>
            <a:endParaRPr lang="en-US" altLang="zh-CN" sz="2400" smtClean="0"/>
          </a:p>
          <a:p>
            <a:pPr eaLnBrk="1" hangingPunct="1"/>
            <a:endParaRPr lang="en-US" altLang="zh-CN" sz="2400" smtClean="0"/>
          </a:p>
          <a:p>
            <a:pPr lvl="1" eaLnBrk="1" hangingPunct="1"/>
            <a:endParaRPr lang="en-US" altLang="zh-CN" smtClean="0"/>
          </a:p>
          <a:p>
            <a:pPr lvl="1" eaLnBrk="1" hangingPunct="1"/>
            <a:endParaRPr lang="en-US" altLang="zh-CN" smtClean="0"/>
          </a:p>
          <a:p>
            <a:pPr lvl="1" eaLnBrk="1" hangingPunct="1"/>
            <a:r>
              <a:rPr lang="en-US" altLang="zh-CN" sz="2000" smtClean="0"/>
              <a:t>Sparse				Compact</a:t>
            </a:r>
          </a:p>
          <a:p>
            <a:pPr lvl="1" eaLnBrk="1" hangingPunct="1"/>
            <a:r>
              <a:rPr lang="en-US" altLang="zh-CN" sz="2000" smtClean="0"/>
              <a:t>Linear Combination, Rotated	Generality</a:t>
            </a:r>
          </a:p>
          <a:p>
            <a:pPr lvl="1" eaLnBrk="1" hangingPunct="1"/>
            <a:r>
              <a:rPr lang="en-US" altLang="zh-CN" sz="2000" smtClean="0"/>
              <a:t>Analytical BRDFs			Compact, Editable &amp; 						Efficiently Renderable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2644775"/>
            <a:ext cx="5648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3138" y="3414713"/>
            <a:ext cx="4294187" cy="37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497013" y="3433763"/>
            <a:ext cx="9144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bg1">
                    <a:lumMod val="10000"/>
                  </a:schemeClr>
                </a:solidFill>
                <a:latin typeface="+mn-lt"/>
                <a:cs typeface="+mn-cs"/>
              </a:rPr>
              <a:t>where</a:t>
            </a:r>
          </a:p>
        </p:txBody>
      </p:sp>
      <p:sp>
        <p:nvSpPr>
          <p:cNvPr id="7" name="Right Arrow 6"/>
          <p:cNvSpPr/>
          <p:nvPr/>
        </p:nvSpPr>
        <p:spPr>
          <a:xfrm>
            <a:off x="4611688" y="4845050"/>
            <a:ext cx="279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>
              <a:solidFill>
                <a:srgbClr val="F2F2F2"/>
              </a:solidFill>
              <a:cs typeface="Arial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4618038" y="4459288"/>
            <a:ext cx="279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>
              <a:solidFill>
                <a:srgbClr val="F2F2F2"/>
              </a:solidFill>
              <a:cs typeface="Arial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4602163" y="5278438"/>
            <a:ext cx="279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>
              <a:solidFill>
                <a:srgbClr val="F2F2F2"/>
              </a:solidFill>
              <a:cs typeface="Arial" charset="0"/>
            </a:endParaRP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3062288" y="2282825"/>
            <a:ext cx="1243012" cy="573088"/>
            <a:chOff x="3062177" y="2282944"/>
            <a:chExt cx="1243175" cy="573490"/>
          </a:xfrm>
        </p:grpSpPr>
        <p:grpSp>
          <p:nvGrpSpPr>
            <p:cNvPr id="47134" name="组合 41"/>
            <p:cNvGrpSpPr>
              <a:grpSpLocks/>
            </p:cNvGrpSpPr>
            <p:nvPr/>
          </p:nvGrpSpPr>
          <p:grpSpPr bwMode="auto">
            <a:xfrm>
              <a:off x="4037039" y="2753363"/>
              <a:ext cx="268313" cy="103071"/>
              <a:chOff x="3276600" y="2438400"/>
              <a:chExt cx="1068388" cy="76200"/>
            </a:xfrm>
          </p:grpSpPr>
          <p:cxnSp>
            <p:nvCxnSpPr>
              <p:cNvPr id="17" name="直接连接符 42"/>
              <p:cNvCxnSpPr/>
              <p:nvPr/>
            </p:nvCxnSpPr>
            <p:spPr>
              <a:xfrm rot="5400000" flipH="1" flipV="1">
                <a:off x="3238982" y="2477017"/>
                <a:ext cx="75165" cy="0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43"/>
              <p:cNvCxnSpPr/>
              <p:nvPr/>
            </p:nvCxnSpPr>
            <p:spPr>
              <a:xfrm rot="5400000" flipH="1" flipV="1">
                <a:off x="4306818" y="2476430"/>
                <a:ext cx="76340" cy="0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44"/>
              <p:cNvCxnSpPr/>
              <p:nvPr/>
            </p:nvCxnSpPr>
            <p:spPr>
              <a:xfrm>
                <a:off x="3276564" y="2438260"/>
                <a:ext cx="1068424" cy="1175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135" name="TextBox 26"/>
            <p:cNvSpPr txBox="1">
              <a:spLocks noChangeArrowheads="1"/>
            </p:cNvSpPr>
            <p:nvPr/>
          </p:nvSpPr>
          <p:spPr bwMode="auto">
            <a:xfrm>
              <a:off x="3062177" y="2282944"/>
              <a:ext cx="88250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600">
                  <a:solidFill>
                    <a:srgbClr val="0070C0"/>
                  </a:solidFill>
                </a:rPr>
                <a:t>weights</a:t>
              </a:r>
              <a:endParaRPr lang="zh-CN" altLang="en-US" sz="1600">
                <a:solidFill>
                  <a:srgbClr val="0070C0"/>
                </a:solidFill>
              </a:endParaRPr>
            </a:p>
          </p:txBody>
        </p:sp>
        <p:cxnSp>
          <p:nvCxnSpPr>
            <p:cNvPr id="9" name="Elbow Connector 8"/>
            <p:cNvCxnSpPr>
              <a:endCxn id="47135" idx="3"/>
            </p:cNvCxnSpPr>
            <p:nvPr/>
          </p:nvCxnSpPr>
          <p:spPr>
            <a:xfrm rot="16200000" flipV="1">
              <a:off x="3907546" y="2490323"/>
              <a:ext cx="300247" cy="225455"/>
            </a:xfrm>
            <a:prstGeom prst="bentConnector2">
              <a:avLst/>
            </a:prstGeom>
            <a:ln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9"/>
          <p:cNvGrpSpPr>
            <a:grpSpLocks/>
          </p:cNvGrpSpPr>
          <p:nvPr/>
        </p:nvGrpSpPr>
        <p:grpSpPr bwMode="auto">
          <a:xfrm>
            <a:off x="4168775" y="2190750"/>
            <a:ext cx="1446213" cy="668338"/>
            <a:chOff x="4168674" y="2191160"/>
            <a:chExt cx="1445840" cy="667422"/>
          </a:xfrm>
        </p:grpSpPr>
        <p:grpSp>
          <p:nvGrpSpPr>
            <p:cNvPr id="47129" name="组合 41"/>
            <p:cNvGrpSpPr>
              <a:grpSpLocks/>
            </p:cNvGrpSpPr>
            <p:nvPr/>
          </p:nvGrpSpPr>
          <p:grpSpPr bwMode="auto">
            <a:xfrm>
              <a:off x="4365591" y="2755511"/>
              <a:ext cx="1032705" cy="103071"/>
              <a:chOff x="3276600" y="2438400"/>
              <a:chExt cx="1068388" cy="76200"/>
            </a:xfrm>
          </p:grpSpPr>
          <p:cxnSp>
            <p:nvCxnSpPr>
              <p:cNvPr id="21" name="直接连接符 42"/>
              <p:cNvCxnSpPr/>
              <p:nvPr/>
            </p:nvCxnSpPr>
            <p:spPr>
              <a:xfrm rot="5400000" flipH="1" flipV="1">
                <a:off x="3239794" y="2476274"/>
                <a:ext cx="75010" cy="1642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43"/>
              <p:cNvCxnSpPr/>
              <p:nvPr/>
            </p:nvCxnSpPr>
            <p:spPr>
              <a:xfrm rot="5400000" flipH="1" flipV="1">
                <a:off x="4306462" y="2475688"/>
                <a:ext cx="76182" cy="1642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44"/>
              <p:cNvCxnSpPr/>
              <p:nvPr/>
            </p:nvCxnSpPr>
            <p:spPr>
              <a:xfrm>
                <a:off x="3276478" y="2438418"/>
                <a:ext cx="1067254" cy="1172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130" name="TextBox 26"/>
            <p:cNvSpPr txBox="1">
              <a:spLocks noChangeArrowheads="1"/>
            </p:cNvSpPr>
            <p:nvPr/>
          </p:nvSpPr>
          <p:spPr bwMode="auto">
            <a:xfrm>
              <a:off x="4168674" y="2191160"/>
              <a:ext cx="144584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600">
                  <a:solidFill>
                    <a:srgbClr val="0070C0"/>
                  </a:solidFill>
                </a:rPr>
                <a:t>parametric functions</a:t>
              </a:r>
              <a:endParaRPr lang="zh-CN" altLang="en-US" sz="1600">
                <a:solidFill>
                  <a:srgbClr val="0070C0"/>
                </a:solidFill>
              </a:endParaRP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537200" y="2190750"/>
            <a:ext cx="1446213" cy="661988"/>
            <a:chOff x="5537791" y="2191160"/>
            <a:chExt cx="1445840" cy="662024"/>
          </a:xfrm>
        </p:grpSpPr>
        <p:grpSp>
          <p:nvGrpSpPr>
            <p:cNvPr id="47124" name="组合 41"/>
            <p:cNvGrpSpPr>
              <a:grpSpLocks/>
            </p:cNvGrpSpPr>
            <p:nvPr/>
          </p:nvGrpSpPr>
          <p:grpSpPr bwMode="auto">
            <a:xfrm>
              <a:off x="5745126" y="2750113"/>
              <a:ext cx="1032705" cy="103071"/>
              <a:chOff x="3276600" y="2438400"/>
              <a:chExt cx="1068388" cy="76200"/>
            </a:xfrm>
          </p:grpSpPr>
          <p:cxnSp>
            <p:nvCxnSpPr>
              <p:cNvPr id="33" name="直接连接符 42"/>
              <p:cNvCxnSpPr/>
              <p:nvPr/>
            </p:nvCxnSpPr>
            <p:spPr>
              <a:xfrm rot="5400000" flipH="1" flipV="1">
                <a:off x="3240458" y="2476220"/>
                <a:ext cx="75117" cy="1641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43"/>
              <p:cNvCxnSpPr/>
              <p:nvPr/>
            </p:nvCxnSpPr>
            <p:spPr>
              <a:xfrm rot="5400000" flipH="1" flipV="1">
                <a:off x="4305482" y="2475633"/>
                <a:ext cx="76291" cy="1642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44"/>
              <p:cNvCxnSpPr/>
              <p:nvPr/>
            </p:nvCxnSpPr>
            <p:spPr>
              <a:xfrm>
                <a:off x="3277195" y="2438309"/>
                <a:ext cx="1065612" cy="117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125" name="TextBox 26"/>
            <p:cNvSpPr txBox="1">
              <a:spLocks noChangeArrowheads="1"/>
            </p:cNvSpPr>
            <p:nvPr/>
          </p:nvSpPr>
          <p:spPr bwMode="auto">
            <a:xfrm>
              <a:off x="5537791" y="2191160"/>
              <a:ext cx="144584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600">
                  <a:solidFill>
                    <a:srgbClr val="0070C0"/>
                  </a:solidFill>
                </a:rPr>
                <a:t>residual function</a:t>
              </a:r>
              <a:endParaRPr lang="zh-CN" altLang="en-US" sz="1600">
                <a:solidFill>
                  <a:srgbClr val="0070C0"/>
                </a:solidFill>
              </a:endParaRPr>
            </a:p>
          </p:txBody>
        </p:sp>
      </p:grpSp>
      <p:grpSp>
        <p:nvGrpSpPr>
          <p:cNvPr id="15" name="Group 23"/>
          <p:cNvGrpSpPr>
            <a:grpSpLocks/>
          </p:cNvGrpSpPr>
          <p:nvPr/>
        </p:nvGrpSpPr>
        <p:grpSpPr bwMode="auto">
          <a:xfrm>
            <a:off x="3689350" y="3749675"/>
            <a:ext cx="1925638" cy="417513"/>
            <a:chOff x="3689463" y="3750171"/>
            <a:chExt cx="1925051" cy="416344"/>
          </a:xfrm>
        </p:grpSpPr>
        <p:grpSp>
          <p:nvGrpSpPr>
            <p:cNvPr id="47119" name="Group 28"/>
            <p:cNvGrpSpPr>
              <a:grpSpLocks/>
            </p:cNvGrpSpPr>
            <p:nvPr/>
          </p:nvGrpSpPr>
          <p:grpSpPr bwMode="auto">
            <a:xfrm>
              <a:off x="3689463" y="3750171"/>
              <a:ext cx="1925051" cy="77789"/>
              <a:chOff x="6705600" y="2819400"/>
              <a:chExt cx="841375" cy="77788"/>
            </a:xfrm>
          </p:grpSpPr>
          <p:cxnSp>
            <p:nvCxnSpPr>
              <p:cNvPr id="40" name="直接连接符 46"/>
              <p:cNvCxnSpPr/>
              <p:nvPr/>
            </p:nvCxnSpPr>
            <p:spPr bwMode="auto">
              <a:xfrm rot="16200000" flipH="1" flipV="1">
                <a:off x="7509773" y="2856602"/>
                <a:ext cx="74404" cy="0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7"/>
              <p:cNvCxnSpPr/>
              <p:nvPr/>
            </p:nvCxnSpPr>
            <p:spPr bwMode="auto">
              <a:xfrm rot="16200000" flipH="1" flipV="1">
                <a:off x="6668301" y="2858282"/>
                <a:ext cx="75986" cy="1387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8"/>
              <p:cNvCxnSpPr/>
              <p:nvPr/>
            </p:nvCxnSpPr>
            <p:spPr bwMode="auto">
              <a:xfrm rot="10800000">
                <a:off x="6705600" y="2895386"/>
                <a:ext cx="839988" cy="1584"/>
              </a:xfrm>
              <a:prstGeom prst="line">
                <a:avLst/>
              </a:prstGeom>
              <a:ln w="12700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7120" name="TextBox 26"/>
            <p:cNvSpPr txBox="1">
              <a:spLocks noChangeArrowheads="1"/>
            </p:cNvSpPr>
            <p:nvPr/>
          </p:nvSpPr>
          <p:spPr bwMode="auto">
            <a:xfrm>
              <a:off x="3954228" y="3827961"/>
              <a:ext cx="1445840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zh-CN" sz="1600">
                  <a:solidFill>
                    <a:srgbClr val="0070C0"/>
                  </a:solidFill>
                </a:rPr>
                <a:t>rotated BRDF</a:t>
              </a:r>
              <a:endParaRPr lang="zh-CN" altLang="en-US" sz="1600">
                <a:solidFill>
                  <a:srgbClr val="0070C0"/>
                </a:solidFill>
              </a:endParaRPr>
            </a:p>
          </p:txBody>
        </p:sp>
      </p:grp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61988" y="5791200"/>
            <a:ext cx="6731000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lvl="1">
              <a:buClr>
                <a:schemeClr val="accent1"/>
              </a:buClr>
            </a:pPr>
            <a:r>
              <a:rPr lang="en-US" altLang="zh-CN" sz="2400">
                <a:solidFill>
                  <a:srgbClr val="181818"/>
                </a:solidFill>
              </a:rPr>
              <a:t>Use 7 popular models:</a:t>
            </a:r>
          </a:p>
          <a:p>
            <a:pPr marL="800100" lvl="2"/>
            <a:r>
              <a:rPr lang="en-US" altLang="zh-CN">
                <a:solidFill>
                  <a:srgbClr val="181818"/>
                </a:solidFill>
              </a:rPr>
              <a:t>Lambertian, Oren-Nayar, Blinn-Phong, Ward, Cook-Torrence, Lafortune and Ashikmin-Shirley</a:t>
            </a:r>
          </a:p>
          <a:p>
            <a:endParaRPr lang="en-US" altLang="zh-CN" sz="140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12" grpId="0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Back-up slides</a:t>
            </a:r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5013325"/>
          </a:xfrm>
        </p:spPr>
        <p:txBody>
          <a:bodyPr/>
          <a:lstStyle/>
          <a:p>
            <a:pPr eaLnBrk="1" hangingPunct="1"/>
            <a:r>
              <a:rPr lang="en-US" altLang="zh-CN" sz="2600" smtClean="0"/>
              <a:t>An approximate heterogeneous microfacet-based model</a:t>
            </a:r>
          </a:p>
          <a:p>
            <a:pPr lvl="1" eaLnBrk="1" hangingPunct="1"/>
            <a:r>
              <a:rPr lang="en-US" altLang="zh-CN" sz="2200" smtClean="0"/>
              <a:t>Each      represents a reflectance function of a microfacet oriented towards </a:t>
            </a:r>
          </a:p>
          <a:p>
            <a:pPr lvl="1" eaLnBrk="1" hangingPunct="1">
              <a:buClr>
                <a:schemeClr val="accent1"/>
              </a:buClr>
            </a:pPr>
            <a:endParaRPr lang="en-US" altLang="zh-CN" sz="2600" smtClean="0"/>
          </a:p>
          <a:p>
            <a:pPr marL="708025" lvl="2" eaLnBrk="1" hangingPunct="1">
              <a:buClr>
                <a:schemeClr val="accent1"/>
              </a:buClr>
            </a:pPr>
            <a:endParaRPr lang="en-US" altLang="zh-CN" sz="2000" smtClean="0"/>
          </a:p>
        </p:txBody>
      </p:sp>
      <p:pic>
        <p:nvPicPr>
          <p:cNvPr id="4813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2590800"/>
            <a:ext cx="292100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9463" y="2928938"/>
            <a:ext cx="260350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G2011-PresentationTemplate (1)">
  <a:themeElements>
    <a:clrScheme name="EG2011">
      <a:dk1>
        <a:srgbClr val="2C67B1"/>
      </a:dk1>
      <a:lt1>
        <a:srgbClr val="F2F2F2"/>
      </a:lt1>
      <a:dk2>
        <a:srgbClr val="18424D"/>
      </a:dk2>
      <a:lt2>
        <a:srgbClr val="FFFFFF"/>
      </a:lt2>
      <a:accent1>
        <a:srgbClr val="548DD4"/>
      </a:accent1>
      <a:accent2>
        <a:srgbClr val="17365D"/>
      </a:accent2>
      <a:accent3>
        <a:srgbClr val="92CDDC"/>
      </a:accent3>
      <a:accent4>
        <a:srgbClr val="31859B"/>
      </a:accent4>
      <a:accent5>
        <a:srgbClr val="B2A2C7"/>
      </a:accent5>
      <a:accent6>
        <a:srgbClr val="5F497A"/>
      </a:accent6>
      <a:hlink>
        <a:srgbClr val="FAC08F"/>
      </a:hlink>
      <a:folHlink>
        <a:srgbClr val="E36C0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EG2011-PresentationTemplate (1)</Template>
  <TotalTime>3929</TotalTime>
  <Words>1022</Words>
  <Application>Microsoft Office PowerPoint</Application>
  <PresentationFormat>On-screen Show (4:3)</PresentationFormat>
  <Paragraphs>297</Paragraphs>
  <Slides>45</Slides>
  <Notes>6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EG2011-PresentationTemplate (1)</vt:lpstr>
      <vt:lpstr>A Sparse Parametric Mixture Model for BTF Compression, Editing and Rendering</vt:lpstr>
      <vt:lpstr>Outline</vt:lpstr>
      <vt:lpstr>Background</vt:lpstr>
      <vt:lpstr>Background</vt:lpstr>
      <vt:lpstr>Background</vt:lpstr>
      <vt:lpstr>Background</vt:lpstr>
      <vt:lpstr>Background</vt:lpstr>
      <vt:lpstr>Background</vt:lpstr>
      <vt:lpstr>Challenges</vt:lpstr>
      <vt:lpstr>Challenges</vt:lpstr>
      <vt:lpstr>Our SPMM</vt:lpstr>
      <vt:lpstr>Our SPMM</vt:lpstr>
      <vt:lpstr>Our SPMM</vt:lpstr>
      <vt:lpstr>Fitting Algorithm</vt:lpstr>
      <vt:lpstr>Fitting Algorithm</vt:lpstr>
      <vt:lpstr>Fitting Algorithm</vt:lpstr>
      <vt:lpstr>Fitting Algorithm</vt:lpstr>
      <vt:lpstr>Fitting Algorithm</vt:lpstr>
      <vt:lpstr>Fitting Algorithm</vt:lpstr>
      <vt:lpstr>BTF Compression</vt:lpstr>
      <vt:lpstr>BTF Compression</vt:lpstr>
      <vt:lpstr>BTF Compression</vt:lpstr>
      <vt:lpstr>BTF Editing</vt:lpstr>
      <vt:lpstr>Adjusting the Weights</vt:lpstr>
      <vt:lpstr>Adjusting the Weights</vt:lpstr>
      <vt:lpstr>Adjusting the Weights</vt:lpstr>
      <vt:lpstr>Adjusting the Weights</vt:lpstr>
      <vt:lpstr>Adjusting the Weights</vt:lpstr>
      <vt:lpstr>Adjusting the Weights</vt:lpstr>
      <vt:lpstr>Adjusting BRDF Parameters</vt:lpstr>
      <vt:lpstr>Adjusting BRDF Parameters</vt:lpstr>
      <vt:lpstr>Adjusting BRDF Parameters</vt:lpstr>
      <vt:lpstr>Adjusting the Normal Distribution</vt:lpstr>
      <vt:lpstr>Adjusting the Normal Distribution</vt:lpstr>
      <vt:lpstr>BTF Editing</vt:lpstr>
      <vt:lpstr>BTF Rendering</vt:lpstr>
      <vt:lpstr>BTF Rendering</vt:lpstr>
      <vt:lpstr>Conclusions &amp; Future Work</vt:lpstr>
      <vt:lpstr>Acknowledgements</vt:lpstr>
      <vt:lpstr>謝謝</vt:lpstr>
      <vt:lpstr>Back-up slides</vt:lpstr>
      <vt:lpstr>Back-up slides</vt:lpstr>
      <vt:lpstr>Back-up slides</vt:lpstr>
      <vt:lpstr>Back-up slides</vt:lpstr>
      <vt:lpstr>Back-up slides</vt:lpstr>
    </vt:vector>
  </TitlesOfParts>
  <Company>Yale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Update on EG2011</dc:title>
  <dc:creator>Hongzhi</dc:creator>
  <cp:lastModifiedBy>Hongzhi</cp:lastModifiedBy>
  <cp:revision>31</cp:revision>
  <dcterms:created xsi:type="dcterms:W3CDTF">2011-04-06T03:51:30Z</dcterms:created>
  <dcterms:modified xsi:type="dcterms:W3CDTF">2011-04-18T19:59:19Z</dcterms:modified>
</cp:coreProperties>
</file>