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mp4" ContentType="video/unknown"/>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258" r:id="rId3"/>
    <p:sldId id="260" r:id="rId4"/>
    <p:sldId id="261" r:id="rId5"/>
    <p:sldId id="267" r:id="rId6"/>
    <p:sldId id="263" r:id="rId7"/>
    <p:sldId id="303" r:id="rId8"/>
    <p:sldId id="264" r:id="rId9"/>
    <p:sldId id="265" r:id="rId10"/>
    <p:sldId id="266" r:id="rId11"/>
    <p:sldId id="262" r:id="rId12"/>
    <p:sldId id="268" r:id="rId13"/>
    <p:sldId id="271" r:id="rId14"/>
    <p:sldId id="274" r:id="rId15"/>
    <p:sldId id="275" r:id="rId16"/>
    <p:sldId id="276" r:id="rId17"/>
    <p:sldId id="277" r:id="rId18"/>
    <p:sldId id="279" r:id="rId19"/>
    <p:sldId id="278" r:id="rId20"/>
    <p:sldId id="304" r:id="rId21"/>
    <p:sldId id="305" r:id="rId22"/>
    <p:sldId id="292" r:id="rId23"/>
    <p:sldId id="293" r:id="rId24"/>
    <p:sldId id="315" r:id="rId25"/>
    <p:sldId id="283" r:id="rId26"/>
    <p:sldId id="280" r:id="rId27"/>
    <p:sldId id="282" r:id="rId28"/>
    <p:sldId id="307" r:id="rId29"/>
    <p:sldId id="296" r:id="rId30"/>
    <p:sldId id="281" r:id="rId31"/>
    <p:sldId id="295" r:id="rId32"/>
    <p:sldId id="284" r:id="rId33"/>
    <p:sldId id="285" r:id="rId34"/>
    <p:sldId id="314" r:id="rId35"/>
    <p:sldId id="299" r:id="rId36"/>
    <p:sldId id="287" r:id="rId37"/>
    <p:sldId id="288" r:id="rId38"/>
    <p:sldId id="289" r:id="rId39"/>
    <p:sldId id="308" r:id="rId40"/>
    <p:sldId id="309" r:id="rId41"/>
    <p:sldId id="310" r:id="rId42"/>
    <p:sldId id="311" r:id="rId43"/>
    <p:sldId id="312" r:id="rId44"/>
    <p:sldId id="298" r:id="rId45"/>
    <p:sldId id="300" r:id="rId46"/>
    <p:sldId id="313" r:id="rId47"/>
    <p:sldId id="302"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810" autoAdjust="0"/>
  </p:normalViewPr>
  <p:slideViewPr>
    <p:cSldViewPr>
      <p:cViewPr>
        <p:scale>
          <a:sx n="90" d="100"/>
          <a:sy n="90" d="100"/>
        </p:scale>
        <p:origin x="-1608"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35026A-B9A8-4DE5-ABD8-9A135A29E2CA}" type="datetimeFigureOut">
              <a:rPr lang="zh-CN" altLang="en-US" smtClean="0"/>
              <a:t>2013/11/25</a:t>
            </a:fld>
            <a:endParaRPr lang="zh-CN"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1B1E08-AFD5-41A9-B832-2C7617F658BF}" type="slidenum">
              <a:rPr lang="zh-CN" altLang="en-US" smtClean="0"/>
              <a:t>‹#›</a:t>
            </a:fld>
            <a:endParaRPr lang="zh-CN" altLang="en-US"/>
          </a:p>
        </p:txBody>
      </p:sp>
    </p:spTree>
    <p:extLst>
      <p:ext uri="{BB962C8B-B14F-4D97-AF65-F5344CB8AC3E}">
        <p14:creationId xmlns:p14="http://schemas.microsoft.com/office/powerpoint/2010/main" val="3454638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Good morning, everyone.</a:t>
            </a:r>
            <a:r>
              <a:rPr lang="en-US" altLang="zh-CN" baseline="0" dirty="0" smtClean="0"/>
              <a:t> </a:t>
            </a:r>
          </a:p>
          <a:p>
            <a:r>
              <a:rPr lang="en-US" altLang="zh-CN" baseline="0" dirty="0" smtClean="0"/>
              <a:t>This paper is about a novel form of material design at two scales. </a:t>
            </a:r>
          </a:p>
          <a:p>
            <a:r>
              <a:rPr lang="en-US" altLang="zh-CN" baseline="0" dirty="0" smtClean="0"/>
              <a:t>Part of the work was done at Yale, when I was supervised by Julie Dorsey and Holly </a:t>
            </a:r>
            <a:r>
              <a:rPr lang="en-US" altLang="zh-CN" baseline="0" dirty="0" err="1" smtClean="0"/>
              <a:t>Rushmeier</a:t>
            </a:r>
            <a:r>
              <a:rPr lang="en-US" altLang="zh-CN" baseline="0" dirty="0" smtClean="0"/>
              <a:t>.</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a:t>
            </a:fld>
            <a:endParaRPr lang="zh-CN" altLang="en-US"/>
          </a:p>
        </p:txBody>
      </p:sp>
    </p:spTree>
    <p:extLst>
      <p:ext uri="{BB962C8B-B14F-4D97-AF65-F5344CB8AC3E}">
        <p14:creationId xmlns:p14="http://schemas.microsoft.com/office/powerpoint/2010/main" val="1180822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So to start,</a:t>
            </a:r>
            <a:r>
              <a:rPr lang="en-US" altLang="zh-CN" baseline="0" dirty="0" smtClean="0"/>
              <a:t> </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a:t>
            </a:fld>
            <a:endParaRPr lang="zh-CN" altLang="en-US"/>
          </a:p>
        </p:txBody>
      </p:sp>
    </p:spTree>
    <p:extLst>
      <p:ext uri="{BB962C8B-B14F-4D97-AF65-F5344CB8AC3E}">
        <p14:creationId xmlns:p14="http://schemas.microsoft.com/office/powerpoint/2010/main" val="397731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dirty="0" smtClean="0"/>
              <a:t>    </a:t>
            </a:r>
            <a:r>
              <a:rPr lang="en-US" altLang="zh-CN" dirty="0" smtClean="0"/>
              <a:t>Modeling large-scale</a:t>
            </a:r>
            <a:r>
              <a:rPr lang="en-US" altLang="zh-CN" baseline="0" dirty="0" smtClean="0"/>
              <a:t> appearance from small-scale details is a very powerful appearance modeling technique. </a:t>
            </a:r>
          </a:p>
          <a:p>
            <a:r>
              <a:rPr lang="en-US" altLang="zh-CN" baseline="0" dirty="0" smtClean="0"/>
              <a:t>    Pioneering work of [Westin and colleagues. 92], and [</a:t>
            </a:r>
            <a:r>
              <a:rPr lang="en-US" altLang="zh-CN" baseline="0" dirty="0" err="1" smtClean="0"/>
              <a:t>Gondek</a:t>
            </a:r>
            <a:r>
              <a:rPr lang="en-US" altLang="zh-CN" baseline="0" dirty="0" smtClean="0"/>
              <a:t> and colleagues 94] succeeded in modeling a wide range of real-world materials. Here the large-scale appearance is obtained by averaging the look of small-scale details, as visualized in the insets.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a:t>
            </a:fld>
            <a:endParaRPr lang="zh-CN" altLang="en-US"/>
          </a:p>
        </p:txBody>
      </p:sp>
    </p:spTree>
    <p:extLst>
      <p:ext uri="{BB962C8B-B14F-4D97-AF65-F5344CB8AC3E}">
        <p14:creationId xmlns:p14="http://schemas.microsoft.com/office/powerpoint/2010/main" val="101706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Another</a:t>
            </a:r>
            <a:r>
              <a:rPr lang="en-US" altLang="zh-CN" baseline="0" dirty="0" smtClean="0"/>
              <a:t> example is the recent work by Zhao and colleagues, 2011. They modeled highly realistic fabric appearance, based on a micro CT scan of the small-scale details.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4</a:t>
            </a:fld>
            <a:endParaRPr lang="zh-CN" altLang="en-US"/>
          </a:p>
        </p:txBody>
      </p:sp>
    </p:spTree>
    <p:extLst>
      <p:ext uri="{BB962C8B-B14F-4D97-AF65-F5344CB8AC3E}">
        <p14:creationId xmlns:p14="http://schemas.microsoft.com/office/powerpoint/2010/main" val="1921222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In 2011 also in Hong Kong, we</a:t>
            </a:r>
            <a:r>
              <a:rPr lang="en-US" altLang="zh-CN" baseline="0" dirty="0" smtClean="0"/>
              <a:t> further pushed the idea to INTERACTIVE bi-scale material DESIGN. The design system provides quick visual feedback, which otherwise would require hours or even days of computation using previous methods. </a:t>
            </a:r>
          </a:p>
          <a:p>
            <a:r>
              <a:rPr lang="en-US" altLang="zh-CN" baseline="0" dirty="0" smtClean="0"/>
              <a:t>    The next year, Iwasaki and colleagues explore bi-scale material design on highly specular small-scale materials.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5</a:t>
            </a:fld>
            <a:endParaRPr lang="zh-CN" altLang="en-US"/>
          </a:p>
        </p:txBody>
      </p:sp>
    </p:spTree>
    <p:extLst>
      <p:ext uri="{BB962C8B-B14F-4D97-AF65-F5344CB8AC3E}">
        <p14:creationId xmlns:p14="http://schemas.microsoft.com/office/powerpoint/2010/main" val="1562062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Let’s take a closer look at the FORWARD bi-scale material design pipeline. From the small-scale material</a:t>
            </a:r>
            <a:r>
              <a:rPr lang="en-US" altLang="zh-CN" baseline="0" dirty="0" smtClean="0"/>
              <a:t> and geometry, the system rapidly computes the corresponding appearance on the large-scale.</a:t>
            </a:r>
            <a:endParaRPr lang="en-US" dirty="0"/>
          </a:p>
        </p:txBody>
      </p:sp>
      <p:sp>
        <p:nvSpPr>
          <p:cNvPr id="4" name="Slide Number Placeholder 3"/>
          <p:cNvSpPr>
            <a:spLocks noGrp="1"/>
          </p:cNvSpPr>
          <p:nvPr>
            <p:ph type="sldNum" sz="quarter" idx="10"/>
          </p:nvPr>
        </p:nvSpPr>
        <p:spPr/>
        <p:txBody>
          <a:bodyPr/>
          <a:lstStyle/>
          <a:p>
            <a:fld id="{F0CEAD75-6CB4-42F0-A2F5-A3724D816DF1}" type="slidenum">
              <a:rPr lang="en-US" smtClean="0"/>
              <a:pPr/>
              <a:t>6</a:t>
            </a:fld>
            <a:endParaRPr lang="en-US"/>
          </a:p>
        </p:txBody>
      </p:sp>
    </p:spTree>
    <p:extLst>
      <p:ext uri="{BB962C8B-B14F-4D97-AF65-F5344CB8AC3E}">
        <p14:creationId xmlns:p14="http://schemas.microsoft.com/office/powerpoint/2010/main" val="1541375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The user can manipulate both the small-scale material and geometry. The large-scale</a:t>
            </a:r>
            <a:r>
              <a:rPr lang="en-US" baseline="0" dirty="0" smtClean="0"/>
              <a:t> appearance change is again, quickly updated.</a:t>
            </a:r>
          </a:p>
          <a:p>
            <a:r>
              <a:rPr lang="en-US" dirty="0" smtClean="0"/>
              <a:t>    However,</a:t>
            </a:r>
            <a:r>
              <a:rPr lang="en-US" baseline="0" dirty="0" smtClean="0"/>
              <a:t> one major limitation is that there is no way to DIRECTLY design the large-scale appearance.</a:t>
            </a:r>
            <a:endParaRPr lang="en-US" dirty="0"/>
          </a:p>
        </p:txBody>
      </p:sp>
      <p:sp>
        <p:nvSpPr>
          <p:cNvPr id="4" name="Slide Number Placeholder 3"/>
          <p:cNvSpPr>
            <a:spLocks noGrp="1"/>
          </p:cNvSpPr>
          <p:nvPr>
            <p:ph type="sldNum" sz="quarter" idx="10"/>
          </p:nvPr>
        </p:nvSpPr>
        <p:spPr/>
        <p:txBody>
          <a:bodyPr/>
          <a:lstStyle/>
          <a:p>
            <a:fld id="{F0CEAD75-6CB4-42F0-A2F5-A3724D816DF1}" type="slidenum">
              <a:rPr lang="en-US" smtClean="0"/>
              <a:pPr/>
              <a:t>7</a:t>
            </a:fld>
            <a:endParaRPr lang="en-US"/>
          </a:p>
        </p:txBody>
      </p:sp>
    </p:spTree>
    <p:extLst>
      <p:ext uri="{BB962C8B-B14F-4D97-AF65-F5344CB8AC3E}">
        <p14:creationId xmlns:p14="http://schemas.microsoft.com/office/powerpoint/2010/main" val="1541375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baseline="0" dirty="0" smtClean="0"/>
              <a:t>Tedious manual trial-and-errors on the small-scale are needed to achieve even simple edits on the large-scale appearance.</a:t>
            </a:r>
            <a:endParaRPr lang="en-US" dirty="0"/>
          </a:p>
        </p:txBody>
      </p:sp>
      <p:sp>
        <p:nvSpPr>
          <p:cNvPr id="4" name="Slide Number Placeholder 3"/>
          <p:cNvSpPr>
            <a:spLocks noGrp="1"/>
          </p:cNvSpPr>
          <p:nvPr>
            <p:ph type="sldNum" sz="quarter" idx="10"/>
          </p:nvPr>
        </p:nvSpPr>
        <p:spPr/>
        <p:txBody>
          <a:bodyPr/>
          <a:lstStyle/>
          <a:p>
            <a:fld id="{F0CEAD75-6CB4-42F0-A2F5-A3724D816DF1}" type="slidenum">
              <a:rPr lang="en-US" smtClean="0"/>
              <a:pPr/>
              <a:t>8</a:t>
            </a:fld>
            <a:endParaRPr lang="en-US"/>
          </a:p>
        </p:txBody>
      </p:sp>
    </p:spTree>
    <p:extLst>
      <p:ext uri="{BB962C8B-B14F-4D97-AF65-F5344CB8AC3E}">
        <p14:creationId xmlns:p14="http://schemas.microsoft.com/office/powerpoint/2010/main" val="15413758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To address this problem, we present the first inverse bi-scale material design system</a:t>
            </a:r>
            <a:r>
              <a:rPr lang="en-US" baseline="0" dirty="0" smtClean="0"/>
              <a:t>. It works in the opposite direction to the forward system.</a:t>
            </a:r>
          </a:p>
          <a:p>
            <a:r>
              <a:rPr lang="en-US" baseline="0" dirty="0" smtClean="0"/>
              <a:t>    The user can freely change the large-scale appearance.</a:t>
            </a:r>
          </a:p>
          <a:p>
            <a:endParaRPr lang="en-US" baseline="0" dirty="0" smtClean="0"/>
          </a:p>
          <a:p>
            <a:endParaRPr lang="en-US" baseline="0" dirty="0"/>
          </a:p>
          <a:p>
            <a:endParaRPr lang="en-US" baseline="0" dirty="0" smtClean="0"/>
          </a:p>
        </p:txBody>
      </p:sp>
      <p:sp>
        <p:nvSpPr>
          <p:cNvPr id="4" name="Slide Number Placeholder 3"/>
          <p:cNvSpPr>
            <a:spLocks noGrp="1"/>
          </p:cNvSpPr>
          <p:nvPr>
            <p:ph type="sldNum" sz="quarter" idx="10"/>
          </p:nvPr>
        </p:nvSpPr>
        <p:spPr/>
        <p:txBody>
          <a:bodyPr/>
          <a:lstStyle/>
          <a:p>
            <a:fld id="{F0CEAD75-6CB4-42F0-A2F5-A3724D816DF1}" type="slidenum">
              <a:rPr lang="en-US" smtClean="0"/>
              <a:pPr/>
              <a:t>9</a:t>
            </a:fld>
            <a:endParaRPr lang="en-US"/>
          </a:p>
        </p:txBody>
      </p:sp>
    </p:spTree>
    <p:extLst>
      <p:ext uri="{BB962C8B-B14F-4D97-AF65-F5344CB8AC3E}">
        <p14:creationId xmlns:p14="http://schemas.microsoft.com/office/powerpoint/2010/main" val="1541375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Our system then automatically computes possible</a:t>
            </a:r>
            <a:r>
              <a:rPr lang="en-US" baseline="0" dirty="0" smtClean="0"/>
              <a:t> small-scale materials and geometries, which approximate the specified large-scale look. This could be useful in applications like building exterior design or appearance fabrication, where both the small and large-scale are important.</a:t>
            </a:r>
            <a:endParaRPr lang="en-US" dirty="0"/>
          </a:p>
        </p:txBody>
      </p:sp>
      <p:sp>
        <p:nvSpPr>
          <p:cNvPr id="4" name="Slide Number Placeholder 3"/>
          <p:cNvSpPr>
            <a:spLocks noGrp="1"/>
          </p:cNvSpPr>
          <p:nvPr>
            <p:ph type="sldNum" sz="quarter" idx="10"/>
          </p:nvPr>
        </p:nvSpPr>
        <p:spPr/>
        <p:txBody>
          <a:bodyPr/>
          <a:lstStyle/>
          <a:p>
            <a:fld id="{F0CEAD75-6CB4-42F0-A2F5-A3724D816DF1}" type="slidenum">
              <a:rPr lang="en-US" smtClean="0"/>
              <a:pPr/>
              <a:t>10</a:t>
            </a:fld>
            <a:endParaRPr lang="en-US"/>
          </a:p>
        </p:txBody>
      </p:sp>
    </p:spTree>
    <p:extLst>
      <p:ext uri="{BB962C8B-B14F-4D97-AF65-F5344CB8AC3E}">
        <p14:creationId xmlns:p14="http://schemas.microsoft.com/office/powerpoint/2010/main" val="15413758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Before introducing </a:t>
            </a:r>
            <a:r>
              <a:rPr lang="en-US" altLang="zh-CN" baseline="0" dirty="0" smtClean="0"/>
              <a:t>details of our system, let’s briefly review some related work.</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11</a:t>
            </a:fld>
            <a:endParaRPr lang="zh-CN" altLang="en-US"/>
          </a:p>
        </p:txBody>
      </p:sp>
    </p:spTree>
    <p:extLst>
      <p:ext uri="{BB962C8B-B14F-4D97-AF65-F5344CB8AC3E}">
        <p14:creationId xmlns:p14="http://schemas.microsoft.com/office/powerpoint/2010/main" val="1712769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First</a:t>
            </a:r>
            <a:r>
              <a:rPr lang="en-US" altLang="zh-CN" baseline="0" dirty="0" smtClean="0"/>
              <a:t> of all, previous work on modeling large-scale appearance from small-scale details focuses on the analysis, rather than the synthesis, of small-scale details. </a:t>
            </a:r>
            <a:r>
              <a:rPr lang="en-US" altLang="zh-CN" baseline="0" dirty="0" err="1" smtClean="0"/>
              <a:t>Microfacet</a:t>
            </a:r>
            <a:r>
              <a:rPr lang="en-US" altLang="zh-CN" baseline="0" dirty="0" smtClean="0"/>
              <a:t> BRDFs model the statistical distributions of micro-scale facets, but not the exact arrangements.</a:t>
            </a:r>
          </a:p>
          <a:p>
            <a:r>
              <a:rPr lang="en-US" altLang="zh-CN" baseline="0" dirty="0" smtClean="0"/>
              <a:t>    Next, appearance fabrication papers rely on a TIME-CONSUMING optimization framework to figure out small-scale details for a large-scale look, which is not suitable in a design scenario.</a:t>
            </a:r>
          </a:p>
          <a:p>
            <a:r>
              <a:rPr lang="en-US" altLang="zh-CN" baseline="0" dirty="0" smtClean="0"/>
              <a:t>    Traditional interactive appearance design systems support one single-scale only. </a:t>
            </a:r>
          </a:p>
          <a:p>
            <a:r>
              <a:rPr lang="en-US" altLang="zh-CN" baseline="0" dirty="0" smtClean="0"/>
              <a:t>And bi-scale systems do not allow DIRECT editing on the large-scale.</a:t>
            </a:r>
          </a:p>
          <a:p>
            <a:r>
              <a:rPr lang="en-US" altLang="zh-CN" baseline="0" dirty="0" smtClean="0"/>
              <a:t>    Our problem can also be viewed as a generalized inverse rendering problem. But it is not clear how to extend previous work to our cases with high-dimensional unknown functions.</a:t>
            </a:r>
          </a:p>
          <a:p>
            <a:endParaRPr lang="en-US" altLang="zh-CN" baseline="0" dirty="0" smtClean="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12</a:t>
            </a:fld>
            <a:endParaRPr lang="zh-CN" altLang="en-US"/>
          </a:p>
        </p:txBody>
      </p:sp>
    </p:spTree>
    <p:extLst>
      <p:ext uri="{BB962C8B-B14F-4D97-AF65-F5344CB8AC3E}">
        <p14:creationId xmlns:p14="http://schemas.microsoft.com/office/powerpoint/2010/main" val="31122907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Now we introduce the key component of our design system, which is a novel,</a:t>
            </a:r>
            <a:r>
              <a:rPr lang="en-US" altLang="zh-CN" baseline="0" dirty="0" smtClean="0"/>
              <a:t> inverse bi-scale appearance computational framework.</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13</a:t>
            </a:fld>
            <a:endParaRPr lang="zh-CN" altLang="en-US"/>
          </a:p>
        </p:txBody>
      </p:sp>
    </p:spTree>
    <p:extLst>
      <p:ext uri="{BB962C8B-B14F-4D97-AF65-F5344CB8AC3E}">
        <p14:creationId xmlns:p14="http://schemas.microsoft.com/office/powerpoint/2010/main" val="19205929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We</a:t>
            </a:r>
            <a:r>
              <a:rPr lang="en-US" altLang="zh-CN" baseline="0" dirty="0" smtClean="0"/>
              <a:t> make the following assumptions throughout the presentation.</a:t>
            </a:r>
          </a:p>
          <a:p>
            <a:r>
              <a:rPr lang="en-US" altLang="zh-CN" baseline="0" dirty="0" smtClean="0"/>
              <a:t>1. </a:t>
            </a:r>
          </a:p>
          <a:p>
            <a:r>
              <a:rPr lang="en-US" altLang="zh-CN" baseline="0" dirty="0" smtClean="0"/>
              <a:t>2. </a:t>
            </a:r>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14</a:t>
            </a:fld>
            <a:endParaRPr lang="zh-CN" altLang="en-US"/>
          </a:p>
        </p:txBody>
      </p:sp>
    </p:spTree>
    <p:extLst>
      <p:ext uri="{BB962C8B-B14F-4D97-AF65-F5344CB8AC3E}">
        <p14:creationId xmlns:p14="http://schemas.microsoft.com/office/powerpoint/2010/main" val="720176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Starting</a:t>
            </a:r>
            <a:r>
              <a:rPr lang="en-US" altLang="zh-CN" baseline="0" dirty="0" smtClean="0"/>
              <a:t> from the rendering equation, w</a:t>
            </a:r>
            <a:r>
              <a:rPr lang="en-US" altLang="zh-CN" dirty="0" smtClean="0"/>
              <a:t>e derived the formula to compute the large-scale</a:t>
            </a:r>
            <a:r>
              <a:rPr lang="en-US" altLang="zh-CN" baseline="0" dirty="0" smtClean="0"/>
              <a:t> appearance from small-scale details. </a:t>
            </a:r>
          </a:p>
          <a:p>
            <a:r>
              <a:rPr lang="en-US" altLang="zh-CN" baseline="0" dirty="0" smtClean="0"/>
              <a:t>    Here the effective large-scale appearance, </a:t>
            </a:r>
            <a:r>
              <a:rPr lang="en-US" altLang="zh-CN" baseline="0" dirty="0" err="1" smtClean="0"/>
              <a:t>fr</a:t>
            </a:r>
            <a:r>
              <a:rPr lang="en-US" altLang="zh-CN" baseline="0" dirty="0" smtClean="0"/>
              <a:t> bar, is computed as the integral of the product of </a:t>
            </a:r>
          </a:p>
          <a:p>
            <a:r>
              <a:rPr lang="en-US" altLang="zh-CN" baseline="0" dirty="0" smtClean="0"/>
              <a:t>f, a cosine-weighted rotated BRDF,</a:t>
            </a:r>
          </a:p>
          <a:p>
            <a:r>
              <a:rPr lang="en-US" altLang="zh-CN" baseline="0" dirty="0" smtClean="0"/>
              <a:t>and gamma, a so-called BVNDF, or Bidirectional Visible Normal distribution Function, which describes the normal distribution for the </a:t>
            </a:r>
            <a:r>
              <a:rPr lang="en-US" altLang="zh-CN" baseline="0" dirty="0" err="1" smtClean="0"/>
              <a:t>unshadowed</a:t>
            </a:r>
            <a:r>
              <a:rPr lang="en-US" altLang="zh-CN" baseline="0" dirty="0" smtClean="0"/>
              <a:t> and unmasked part of a small-scale geometry.</a:t>
            </a:r>
          </a:p>
          <a:p>
            <a:r>
              <a:rPr lang="en-US" altLang="zh-CN" baseline="0" dirty="0" smtClean="0"/>
              <a:t>    Given a target </a:t>
            </a:r>
            <a:r>
              <a:rPr lang="en-US" altLang="zh-CN" baseline="0" dirty="0" err="1" smtClean="0"/>
              <a:t>fr</a:t>
            </a:r>
            <a:r>
              <a:rPr lang="en-US" altLang="zh-CN" baseline="0" dirty="0" smtClean="0"/>
              <a:t> bar, our goal is to find f and gamma, which best approximate the target when viewed on the large-scale. But it turns out to be quite challenging. Because</a:t>
            </a:r>
          </a:p>
          <a:p>
            <a:pPr marL="228600" indent="-228600">
              <a:buAutoNum type="arabicPeriod"/>
            </a:pPr>
            <a:r>
              <a:rPr lang="en-US" altLang="zh-CN" baseline="0" dirty="0" smtClean="0"/>
              <a:t>The problem is highly ill-posed. Observe that the known </a:t>
            </a:r>
            <a:r>
              <a:rPr lang="en-US" altLang="zh-CN" baseline="0" dirty="0" err="1" smtClean="0"/>
              <a:t>fr</a:t>
            </a:r>
            <a:r>
              <a:rPr lang="en-US" altLang="zh-CN" baseline="0" dirty="0" smtClean="0"/>
              <a:t> bar is a 4D function, </a:t>
            </a:r>
          </a:p>
          <a:p>
            <a:pPr marL="0" indent="0">
              <a:buNone/>
            </a:pPr>
            <a:r>
              <a:rPr lang="zh-CN" altLang="zh-CN" baseline="0" dirty="0" smtClean="0"/>
              <a:t> </a:t>
            </a:r>
            <a:r>
              <a:rPr lang="zh-CN" altLang="en-US" baseline="0" dirty="0" smtClean="0"/>
              <a:t>     </a:t>
            </a:r>
            <a:r>
              <a:rPr lang="en-US" altLang="zh-CN" baseline="0" dirty="0" smtClean="0"/>
              <a:t>and the unknown f and gamma are 4D and 6D FUNCTIONS respectively. We have many more unknowns than </a:t>
            </a:r>
            <a:r>
              <a:rPr lang="en-US" altLang="zh-CN" baseline="0" dirty="0" err="1" smtClean="0"/>
              <a:t>knowns</a:t>
            </a:r>
            <a:r>
              <a:rPr lang="en-US" altLang="zh-CN" baseline="0" dirty="0" smtClean="0"/>
              <a:t>.</a:t>
            </a:r>
          </a:p>
          <a:p>
            <a:pPr marL="0" indent="0">
              <a:buNone/>
            </a:pPr>
            <a:r>
              <a:rPr lang="en-US" altLang="zh-CN" baseline="0" dirty="0" smtClean="0"/>
              <a:t>2. It is even more difficult if we want to solve the equation quickly, to be useful in a design system.</a:t>
            </a:r>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15</a:t>
            </a:fld>
            <a:endParaRPr lang="zh-CN" altLang="en-US"/>
          </a:p>
        </p:txBody>
      </p:sp>
    </p:spTree>
    <p:extLst>
      <p:ext uri="{BB962C8B-B14F-4D97-AF65-F5344CB8AC3E}">
        <p14:creationId xmlns:p14="http://schemas.microsoft.com/office/powerpoint/2010/main" val="30544459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To tackle these issues, we present a novel</a:t>
            </a:r>
            <a:r>
              <a:rPr lang="en-US" altLang="zh-CN" baseline="0" dirty="0" smtClean="0"/>
              <a:t> appearance computational framework. Our approach is inspired by previous work on large databases. For example, the pioneering work of Hays and </a:t>
            </a:r>
            <a:r>
              <a:rPr lang="en-US" altLang="zh-CN" baseline="0" dirty="0" err="1" smtClean="0"/>
              <a:t>Efros</a:t>
            </a:r>
            <a:r>
              <a:rPr lang="en-US" altLang="zh-CN" baseline="0" dirty="0" smtClean="0"/>
              <a:t> on image completion using millions of photos.</a:t>
            </a:r>
          </a:p>
          <a:p>
            <a:r>
              <a:rPr lang="en-US" altLang="zh-CN" baseline="0" dirty="0" smtClean="0"/>
              <a:t>    We build two large libraries, one for small-scale material, the other small-scale geometry.</a:t>
            </a:r>
          </a:p>
          <a:p>
            <a:r>
              <a:rPr lang="en-US" altLang="zh-CN" baseline="0" dirty="0" smtClean="0"/>
              <a:t>    The KEY idea is to convert a challenging, ill-posed problem into efficient searches in the two libraries. As long as the libraries cover a wide range of materials and geometries, the search is likely to give us useful results. So there is a bit of “BIG-DATA” flavor here.</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16</a:t>
            </a:fld>
            <a:endParaRPr lang="zh-CN" altLang="en-US"/>
          </a:p>
        </p:txBody>
      </p:sp>
    </p:spTree>
    <p:extLst>
      <p:ext uri="{BB962C8B-B14F-4D97-AF65-F5344CB8AC3E}">
        <p14:creationId xmlns:p14="http://schemas.microsoft.com/office/powerpoint/2010/main" val="1493338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Now we show some samples in the material library.</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17</a:t>
            </a:fld>
            <a:endParaRPr lang="zh-CN" altLang="en-US"/>
          </a:p>
        </p:txBody>
      </p:sp>
    </p:spTree>
    <p:extLst>
      <p:ext uri="{BB962C8B-B14F-4D97-AF65-F5344CB8AC3E}">
        <p14:creationId xmlns:p14="http://schemas.microsoft.com/office/powerpoint/2010/main" val="3733967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Here is the geometry library.</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18</a:t>
            </a:fld>
            <a:endParaRPr lang="zh-CN" altLang="en-US"/>
          </a:p>
        </p:txBody>
      </p:sp>
    </p:spTree>
    <p:extLst>
      <p:ext uri="{BB962C8B-B14F-4D97-AF65-F5344CB8AC3E}">
        <p14:creationId xmlns:p14="http://schemas.microsoft.com/office/powerpoint/2010/main" val="1742717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Given the two </a:t>
            </a:r>
            <a:r>
              <a:rPr lang="en-US" altLang="zh-CN" dirty="0" err="1" smtClean="0"/>
              <a:t>precomputed</a:t>
            </a:r>
            <a:r>
              <a:rPr lang="en-US" altLang="zh-CN" dirty="0" smtClean="0"/>
              <a:t> libraries, it is now straightforward to build</a:t>
            </a:r>
            <a:r>
              <a:rPr lang="en-US" altLang="zh-CN" baseline="0" dirty="0" smtClean="0"/>
              <a:t> an ALTERNATING inverse appearance solver. </a:t>
            </a:r>
          </a:p>
          <a:p>
            <a:r>
              <a:rPr lang="en-US" altLang="zh-CN" baseline="0" dirty="0" smtClean="0"/>
              <a:t>    Suppose we have some initial guesses of the small-scale details.</a:t>
            </a:r>
          </a:p>
          <a:p>
            <a:r>
              <a:rPr lang="en-US" altLang="zh-CN" baseline="0" dirty="0" smtClean="0"/>
              <a:t>    The first step is to fix the small-scale geometry, and search for the best material to approximate the large-scale look.</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19</a:t>
            </a:fld>
            <a:endParaRPr lang="zh-CN" altLang="en-US"/>
          </a:p>
        </p:txBody>
      </p:sp>
    </p:spTree>
    <p:extLst>
      <p:ext uri="{BB962C8B-B14F-4D97-AF65-F5344CB8AC3E}">
        <p14:creationId xmlns:p14="http://schemas.microsoft.com/office/powerpoint/2010/main" val="13239843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Then we fix the material, and solve for the best small-scale geometry.</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20</a:t>
            </a:fld>
            <a:endParaRPr lang="zh-CN" altLang="en-US"/>
          </a:p>
        </p:txBody>
      </p:sp>
    </p:spTree>
    <p:extLst>
      <p:ext uri="{BB962C8B-B14F-4D97-AF65-F5344CB8AC3E}">
        <p14:creationId xmlns:p14="http://schemas.microsoft.com/office/powerpoint/2010/main" val="13239843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Repeat the process until convergence or </a:t>
            </a:r>
            <a:r>
              <a:rPr lang="en-US" altLang="zh-CN" baseline="0" dirty="0" smtClean="0"/>
              <a:t>some user-specified condition is met.</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21</a:t>
            </a:fld>
            <a:endParaRPr lang="zh-CN" altLang="en-US"/>
          </a:p>
        </p:txBody>
      </p:sp>
    </p:spTree>
    <p:extLst>
      <p:ext uri="{BB962C8B-B14F-4D97-AF65-F5344CB8AC3E}">
        <p14:creationId xmlns:p14="http://schemas.microsoft.com/office/powerpoint/2010/main" val="13239843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    Now the efficiency of our solver is mainly dependent on the search strategy in the libraries.</a:t>
            </a:r>
          </a:p>
          <a:p>
            <a:r>
              <a:rPr lang="en-US" baseline="0" dirty="0" smtClean="0"/>
              <a:t>    One naive strategy is to exhaustively enumerate all elements in the libraries, and select the ones whose large-scale appearance differs least from our target. </a:t>
            </a:r>
          </a:p>
          <a:p>
            <a:r>
              <a:rPr lang="en-US" baseline="0" dirty="0" smtClean="0"/>
              <a:t>However, this is not efficient, as the libraries are large.</a:t>
            </a:r>
          </a:p>
          <a:p>
            <a:r>
              <a:rPr lang="en-US" baseline="0" dirty="0" smtClean="0"/>
              <a:t>    So our idea is to select a few representative elements and evaluate them only, then use the results to approximate an exhaustive search, </a:t>
            </a:r>
          </a:p>
          <a:p>
            <a:r>
              <a:rPr lang="en-US" baseline="0" dirty="0" smtClean="0"/>
              <a:t>    essentially exploiting data coherence in the libraries.</a:t>
            </a:r>
          </a:p>
        </p:txBody>
      </p:sp>
      <p:sp>
        <p:nvSpPr>
          <p:cNvPr id="4" name="Slide Number Placeholder 3"/>
          <p:cNvSpPr>
            <a:spLocks noGrp="1"/>
          </p:cNvSpPr>
          <p:nvPr>
            <p:ph type="sldNum" sz="quarter" idx="10"/>
          </p:nvPr>
        </p:nvSpPr>
        <p:spPr/>
        <p:txBody>
          <a:bodyPr/>
          <a:lstStyle/>
          <a:p>
            <a:fld id="{A18AC080-CE05-4B70-BC34-B057F7F69A3C}" type="slidenum">
              <a:rPr lang="en-US" smtClean="0"/>
              <a:t>22</a:t>
            </a:fld>
            <a:endParaRPr lang="en-US"/>
          </a:p>
        </p:txBody>
      </p:sp>
    </p:spTree>
    <p:extLst>
      <p:ext uri="{BB962C8B-B14F-4D97-AF65-F5344CB8AC3E}">
        <p14:creationId xmlns:p14="http://schemas.microsoft.com/office/powerpoint/2010/main" val="30839074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But how can we find</a:t>
            </a:r>
            <a:r>
              <a:rPr lang="en-US" baseline="0" dirty="0" smtClean="0"/>
              <a:t> a small number of representatives that approximate the whole library well?</a:t>
            </a:r>
            <a:endParaRPr lang="en-US" dirty="0" smtClean="0"/>
          </a:p>
          <a:p>
            <a:r>
              <a:rPr lang="en-US" dirty="0" smtClean="0"/>
              <a:t>    we employ CX matrix decomposition to tackle</a:t>
            </a:r>
            <a:r>
              <a:rPr lang="en-US" baseline="0" dirty="0" smtClean="0"/>
              <a:t> the issue.</a:t>
            </a:r>
          </a:p>
          <a:p>
            <a:r>
              <a:rPr lang="en-US" baseline="0" dirty="0" smtClean="0"/>
              <a:t>    Here each column of the giant matrix B stores the discretized samples of an element in a library. For example, if B is the material library, each column represents a small-scale BRDF.</a:t>
            </a:r>
          </a:p>
          <a:p>
            <a:r>
              <a:rPr lang="en-US" baseline="0" dirty="0" smtClean="0"/>
              <a:t>    So CX decomposition factorizes B into a matrix C, which contains a few original columns in B, times a weight matrix X. In other words, we can approximate the entire library, using just the representatives stored in C and their linear combinations.</a:t>
            </a:r>
          </a:p>
        </p:txBody>
      </p:sp>
      <p:sp>
        <p:nvSpPr>
          <p:cNvPr id="4" name="Slide Number Placeholder 3"/>
          <p:cNvSpPr>
            <a:spLocks noGrp="1"/>
          </p:cNvSpPr>
          <p:nvPr>
            <p:ph type="sldNum" sz="quarter" idx="10"/>
          </p:nvPr>
        </p:nvSpPr>
        <p:spPr/>
        <p:txBody>
          <a:bodyPr/>
          <a:lstStyle/>
          <a:p>
            <a:fld id="{A18AC080-CE05-4B70-BC34-B057F7F69A3C}" type="slidenum">
              <a:rPr lang="en-US" smtClean="0"/>
              <a:t>23</a:t>
            </a:fld>
            <a:endParaRPr lang="en-US"/>
          </a:p>
        </p:txBody>
      </p:sp>
    </p:spTree>
    <p:extLst>
      <p:ext uri="{BB962C8B-B14F-4D97-AF65-F5344CB8AC3E}">
        <p14:creationId xmlns:p14="http://schemas.microsoft.com/office/powerpoint/2010/main" val="2042218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Recall the equation for computing large-scale appearance. If we fix, for example, the small-scale BVNDF,</a:t>
            </a:r>
            <a:r>
              <a:rPr lang="en-US" baseline="0" dirty="0" smtClean="0"/>
              <a:t> </a:t>
            </a:r>
          </a:p>
          <a:p>
            <a:r>
              <a:rPr lang="en-US" baseline="0" dirty="0" smtClean="0"/>
              <a:t>    then the large-scale appearance is also linear with respect to the BRDF. </a:t>
            </a:r>
            <a:r>
              <a:rPr lang="en-US" dirty="0" smtClean="0"/>
              <a:t>We can exploit this linearity along with the CX linear relationship. </a:t>
            </a:r>
          </a:p>
          <a:p>
            <a:r>
              <a:rPr lang="en-US" dirty="0" smtClean="0"/>
              <a:t>    To</a:t>
            </a:r>
            <a:r>
              <a:rPr lang="en-US" baseline="0" dirty="0" smtClean="0"/>
              <a:t> be specific</a:t>
            </a:r>
            <a:r>
              <a:rPr lang="en-US" dirty="0" smtClean="0"/>
              <a:t>, we first compute large-scale appearance for representatives only.</a:t>
            </a:r>
          </a:p>
          <a:p>
            <a:r>
              <a:rPr lang="en-US" baseline="0" dirty="0" smtClean="0"/>
              <a:t>    </a:t>
            </a:r>
            <a:r>
              <a:rPr lang="en-US" dirty="0" smtClean="0"/>
              <a:t>The</a:t>
            </a:r>
            <a:r>
              <a:rPr lang="en-US" baseline="0" dirty="0" smtClean="0"/>
              <a:t> results are then quickly, linearly combined, using the weight matrix X from CX decomposition. </a:t>
            </a:r>
          </a:p>
          <a:p>
            <a:r>
              <a:rPr lang="en-US" baseline="0" dirty="0" smtClean="0"/>
              <a:t>    In this way, we efficiently obtain approximate large-scale appearance for all elements in the library.</a:t>
            </a:r>
            <a:endParaRPr 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24</a:t>
            </a:fld>
            <a:endParaRPr lang="zh-CN" altLang="en-US"/>
          </a:p>
        </p:txBody>
      </p:sp>
    </p:spTree>
    <p:extLst>
      <p:ext uri="{BB962C8B-B14F-4D97-AF65-F5344CB8AC3E}">
        <p14:creationId xmlns:p14="http://schemas.microsoft.com/office/powerpoint/2010/main" val="155670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Now we show some</a:t>
            </a:r>
            <a:r>
              <a:rPr lang="en-US" altLang="zh-CN" baseline="0" dirty="0" smtClean="0"/>
              <a:t> results related to the inverse appearance solver.</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25</a:t>
            </a:fld>
            <a:endParaRPr lang="zh-CN" altLang="en-US"/>
          </a:p>
        </p:txBody>
      </p:sp>
    </p:spTree>
    <p:extLst>
      <p:ext uri="{BB962C8B-B14F-4D97-AF65-F5344CB8AC3E}">
        <p14:creationId xmlns:p14="http://schemas.microsoft.com/office/powerpoint/2010/main" val="2283239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For the material library,</a:t>
            </a:r>
            <a:r>
              <a:rPr lang="en-US" altLang="zh-CN" baseline="0" dirty="0" smtClean="0"/>
              <a:t> there are altogether 824K elements.</a:t>
            </a:r>
          </a:p>
          <a:p>
            <a:r>
              <a:rPr lang="en-US" altLang="zh-CN" baseline="0" dirty="0" smtClean="0"/>
              <a:t>We use the entire MERL BRDF database, plus analytic BRDF models with randomly sampled parameters, mixed with diffuse lobes of various magnitudes.</a:t>
            </a:r>
          </a:p>
          <a:p>
            <a:r>
              <a:rPr lang="en-US" altLang="zh-CN" baseline="0" dirty="0" smtClean="0"/>
              <a:t>This results in 4,101 distinct BRDFs. We then multiply them with about 200 randomly sampled colors to add more spectral variations. </a:t>
            </a:r>
          </a:p>
          <a:p>
            <a:r>
              <a:rPr lang="en-US" altLang="zh-CN" baseline="0" dirty="0" smtClean="0"/>
              <a:t>As acquisition techniques advance, we hope that more measured BRDFs can be added to our library to replace artificial ones.</a:t>
            </a:r>
          </a:p>
          <a:p>
            <a:r>
              <a:rPr lang="en-US" altLang="zh-CN" baseline="0" dirty="0" smtClean="0"/>
              <a:t>After CX decomposition, we end up with only 156 representative BRDFs.</a:t>
            </a:r>
          </a:p>
          <a:p>
            <a:endParaRPr lang="en-US" altLang="zh-CN" dirty="0" smtClean="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26</a:t>
            </a:fld>
            <a:endParaRPr lang="zh-CN" altLang="en-US"/>
          </a:p>
        </p:txBody>
      </p:sp>
    </p:spTree>
    <p:extLst>
      <p:ext uri="{BB962C8B-B14F-4D97-AF65-F5344CB8AC3E}">
        <p14:creationId xmlns:p14="http://schemas.microsoft.com/office/powerpoint/2010/main" val="25215197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The geometry library consists of 164K elements. We use both procedural</a:t>
            </a:r>
            <a:r>
              <a:rPr lang="en-US" altLang="zh-CN" baseline="0" dirty="0" smtClean="0"/>
              <a:t> geometry generators and height maps to populate our library. Randomly sampled parameters are fed to procedural models to generate various geometries.</a:t>
            </a:r>
          </a:p>
          <a:p>
            <a:r>
              <a:rPr lang="en-US" altLang="zh-CN" baseline="0" dirty="0" smtClean="0"/>
              <a:t>Height maps are obtained from high quality texture databases. They are then processed and modulated with different amplitudes to produce triangular meshes.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27</a:t>
            </a:fld>
            <a:endParaRPr lang="zh-CN" altLang="en-US"/>
          </a:p>
        </p:txBody>
      </p:sp>
    </p:spTree>
    <p:extLst>
      <p:ext uri="{BB962C8B-B14F-4D97-AF65-F5344CB8AC3E}">
        <p14:creationId xmlns:p14="http://schemas.microsoft.com/office/powerpoint/2010/main" val="34718878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The</a:t>
            </a:r>
            <a:r>
              <a:rPr lang="en-US" altLang="zh-CN" baseline="0" dirty="0" smtClean="0"/>
              <a:t> most time-consuming part of the </a:t>
            </a:r>
            <a:r>
              <a:rPr lang="en-US" altLang="zh-CN" baseline="0" dirty="0" err="1" smtClean="0"/>
              <a:t>precomputation</a:t>
            </a:r>
            <a:r>
              <a:rPr lang="en-US" altLang="zh-CN" baseline="0" dirty="0" smtClean="0"/>
              <a:t> is BVNDF generation from triangular meshes, which takes about 9 days on a cluster of 30 Windows-based nodes.</a:t>
            </a:r>
          </a:p>
          <a:p>
            <a:r>
              <a:rPr lang="en-US" altLang="zh-CN" baseline="0" dirty="0" smtClean="0"/>
              <a:t>Compression / CX decomposition takes 23 hours. </a:t>
            </a:r>
          </a:p>
          <a:p>
            <a:r>
              <a:rPr lang="en-US" altLang="zh-CN" baseline="0" dirty="0" smtClean="0"/>
              <a:t>The results are only 597 representative BVNDFs, which are suitable for efficient search.</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28</a:t>
            </a:fld>
            <a:endParaRPr lang="zh-CN" altLang="en-US"/>
          </a:p>
        </p:txBody>
      </p:sp>
    </p:spTree>
    <p:extLst>
      <p:ext uri="{BB962C8B-B14F-4D97-AF65-F5344CB8AC3E}">
        <p14:creationId xmlns:p14="http://schemas.microsoft.com/office/powerpoint/2010/main" val="34718878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Before applying the inverse solver in material</a:t>
            </a:r>
            <a:r>
              <a:rPr lang="en-US" altLang="zh-CN" baseline="0" dirty="0" smtClean="0"/>
              <a:t> </a:t>
            </a:r>
            <a:r>
              <a:rPr lang="en-US" altLang="zh-CN" dirty="0" smtClean="0"/>
              <a:t>design</a:t>
            </a:r>
            <a:r>
              <a:rPr lang="en-US" altLang="zh-CN" baseline="0" dirty="0" smtClean="0"/>
              <a:t>, we validate its effectiveness, </a:t>
            </a:r>
          </a:p>
          <a:p>
            <a:r>
              <a:rPr lang="en-US" altLang="zh-CN" baseline="0" dirty="0" smtClean="0"/>
              <a:t>by testing large-scale appearance generated from 10K randomly sampled pairs of small-scale materials and geometries. More than 93% of the time, our solver is able to find a solution that is close to the target. Here by “close” we mean the relative error is less than 7%.</a:t>
            </a:r>
          </a:p>
          <a:p>
            <a:r>
              <a:rPr lang="en-US" altLang="zh-CN" baseline="0" dirty="0" smtClean="0"/>
              <a:t>One interesting finding in the experiments is that our solver is sensitive to initial conditions, behaving like a local optimizer.</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29</a:t>
            </a:fld>
            <a:endParaRPr lang="zh-CN" altLang="en-US"/>
          </a:p>
        </p:txBody>
      </p:sp>
    </p:spTree>
    <p:extLst>
      <p:ext uri="{BB962C8B-B14F-4D97-AF65-F5344CB8AC3E}">
        <p14:creationId xmlns:p14="http://schemas.microsoft.com/office/powerpoint/2010/main" val="25288156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baseline="0" dirty="0" smtClean="0"/>
              <a:t>Finally, we show run-time performance of our solver.</a:t>
            </a:r>
          </a:p>
          <a:p>
            <a:r>
              <a:rPr lang="en-US" altLang="zh-CN" baseline="0" dirty="0" smtClean="0"/>
              <a:t>solving for materials only, typically takes 0.4s, </a:t>
            </a:r>
          </a:p>
          <a:p>
            <a:r>
              <a:rPr lang="en-US" altLang="zh-CN" baseline="0" dirty="0" smtClean="0"/>
              <a:t>while 4 seconds are needed for geometries only. </a:t>
            </a:r>
          </a:p>
          <a:p>
            <a:r>
              <a:rPr lang="en-US" altLang="zh-CN" baseline="0" dirty="0" smtClean="0"/>
              <a:t>Solving for both takes 25.1s, with 5 initial guesses on the starting points.</a:t>
            </a:r>
          </a:p>
          <a:p>
            <a:r>
              <a:rPr lang="en-US" altLang="zh-CN" baseline="0" dirty="0" smtClean="0"/>
              <a:t>In experiments, we observe that our solver converges very quickly, usually after 2 iterations.</a:t>
            </a:r>
          </a:p>
          <a:p>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30</a:t>
            </a:fld>
            <a:endParaRPr lang="zh-CN" altLang="en-US"/>
          </a:p>
        </p:txBody>
      </p:sp>
    </p:spTree>
    <p:extLst>
      <p:ext uri="{BB962C8B-B14F-4D97-AF65-F5344CB8AC3E}">
        <p14:creationId xmlns:p14="http://schemas.microsoft.com/office/powerpoint/2010/main" val="33032514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Now we show results in inverse bi-scale</a:t>
            </a:r>
            <a:r>
              <a:rPr lang="en-US" altLang="zh-CN" baseline="0" dirty="0" smtClean="0"/>
              <a:t> material design.</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31</a:t>
            </a:fld>
            <a:endParaRPr lang="zh-CN" altLang="en-US"/>
          </a:p>
        </p:txBody>
      </p:sp>
    </p:spTree>
    <p:extLst>
      <p:ext uri="{BB962C8B-B14F-4D97-AF65-F5344CB8AC3E}">
        <p14:creationId xmlns:p14="http://schemas.microsoft.com/office/powerpoint/2010/main" val="8061686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This is the</a:t>
            </a:r>
            <a:r>
              <a:rPr lang="en-US" altLang="zh-CN" baseline="0" dirty="0" smtClean="0"/>
              <a:t> user interface of our design system. The top left window shows the target large-scale appearance. On the right we see some editing sliders for manipulating the target look. The resulting small-scale materials,</a:t>
            </a:r>
          </a:p>
          <a:p>
            <a:r>
              <a:rPr lang="en-US" altLang="zh-CN" baseline="0" dirty="0" smtClean="0"/>
              <a:t>and geometries, computed from the solver, are listed in the bottom, sorted according to their approximation error.</a:t>
            </a:r>
          </a:p>
          <a:p>
            <a:r>
              <a:rPr lang="en-US" altLang="zh-CN" baseline="0" dirty="0" smtClean="0"/>
              <a:t>Finally, our corresponding large-scale look is shown in the center window for visual inspections.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32</a:t>
            </a:fld>
            <a:endParaRPr lang="zh-CN" altLang="en-US"/>
          </a:p>
        </p:txBody>
      </p:sp>
    </p:spTree>
    <p:extLst>
      <p:ext uri="{BB962C8B-B14F-4D97-AF65-F5344CB8AC3E}">
        <p14:creationId xmlns:p14="http://schemas.microsoft.com/office/powerpoint/2010/main" val="6608027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Here we show a real-time demo video.</a:t>
            </a:r>
            <a:r>
              <a:rPr lang="en-US" altLang="zh-CN" baseline="0" dirty="0" smtClean="0"/>
              <a:t> Due to time constraint, we fix the small-scale material to a specular BRDF in this demo, and solve for geometries only.</a:t>
            </a:r>
          </a:p>
          <a:p>
            <a:endParaRPr lang="en-US" altLang="zh-CN" baseline="0" dirty="0" smtClean="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33</a:t>
            </a:fld>
            <a:endParaRPr lang="zh-CN" altLang="en-US"/>
          </a:p>
        </p:txBody>
      </p:sp>
    </p:spTree>
    <p:extLst>
      <p:ext uri="{BB962C8B-B14F-4D97-AF65-F5344CB8AC3E}">
        <p14:creationId xmlns:p14="http://schemas.microsoft.com/office/powerpoint/2010/main" val="35876291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Now we show editing results</a:t>
            </a:r>
            <a:r>
              <a:rPr lang="en-US" altLang="zh-CN" baseline="0" dirty="0" smtClean="0"/>
              <a:t> in details. </a:t>
            </a:r>
          </a:p>
          <a:p>
            <a:endParaRPr lang="en-US" altLang="zh-CN" baseline="0" dirty="0" smtClean="0"/>
          </a:p>
          <a:p>
            <a:r>
              <a:rPr lang="en-US" altLang="zh-CN" baseline="0" dirty="0" smtClean="0"/>
              <a:t>Our solver takes arbitrary large-scale BRDF as input.</a:t>
            </a:r>
          </a:p>
          <a:p>
            <a:r>
              <a:rPr lang="en-US" altLang="zh-CN" baseline="0" dirty="0" smtClean="0"/>
              <a:t>So theoretically speaking, one can apply any existing single-scale material editing method on the large-scale appearance.</a:t>
            </a:r>
            <a:endParaRPr 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34</a:t>
            </a:fld>
            <a:endParaRPr lang="zh-CN" altLang="en-US"/>
          </a:p>
        </p:txBody>
      </p:sp>
    </p:spTree>
    <p:extLst>
      <p:ext uri="{BB962C8B-B14F-4D97-AF65-F5344CB8AC3E}">
        <p14:creationId xmlns:p14="http://schemas.microsoft.com/office/powerpoint/2010/main" val="38129783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The</a:t>
            </a:r>
            <a:r>
              <a:rPr lang="en-US" altLang="zh-CN" baseline="0" dirty="0" smtClean="0"/>
              <a:t> first example is angular adjustments on the large-scale. We fix a specular small-scale BRDF, as shown in the bottom left, then solve for optimal geometries.</a:t>
            </a:r>
          </a:p>
          <a:p>
            <a:r>
              <a:rPr lang="en-US" altLang="zh-CN" baseline="0" dirty="0" smtClean="0"/>
              <a:t>    Our first target has a broad highlight. As a result, the solver gives us a pretty random structure to blur the specular small-scale BRDF. Our approximation is close to the target above.</a:t>
            </a:r>
          </a:p>
          <a:p>
            <a:r>
              <a:rPr lang="en-US" altLang="zh-CN" baseline="0" dirty="0" smtClean="0"/>
              <a:t>    If we make the large-scale look more specular, a less random, more planar geometry is selected.</a:t>
            </a:r>
          </a:p>
          <a:p>
            <a:r>
              <a:rPr lang="en-US" altLang="zh-CN" baseline="0" dirty="0" smtClean="0"/>
              <a:t>    We can also change to an anisotropic large-scale material. Since the small-scale BRDF is isotropic, the solver gives a groove-like, anisotropic structure.</a:t>
            </a:r>
          </a:p>
          <a:p>
            <a:r>
              <a:rPr lang="en-US" altLang="zh-CN" baseline="0" dirty="0" smtClean="0"/>
              <a:t>Our solver can also handle the case of changing anisotropic directions.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35</a:t>
            </a:fld>
            <a:endParaRPr lang="zh-CN" altLang="en-US"/>
          </a:p>
        </p:txBody>
      </p:sp>
    </p:spTree>
    <p:extLst>
      <p:ext uri="{BB962C8B-B14F-4D97-AF65-F5344CB8AC3E}">
        <p14:creationId xmlns:p14="http://schemas.microsoft.com/office/powerpoint/2010/main" val="18384537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The second</a:t>
            </a:r>
            <a:r>
              <a:rPr lang="en-US" altLang="zh-CN" baseline="0" dirty="0" smtClean="0"/>
              <a:t> example demonstrates brightness adjustment.</a:t>
            </a:r>
          </a:p>
          <a:p>
            <a:r>
              <a:rPr lang="en-US" altLang="zh-CN" baseline="0" dirty="0" smtClean="0"/>
              <a:t>    On the left, we have a target appearance of brightness-reduced metallic paint. </a:t>
            </a:r>
          </a:p>
          <a:p>
            <a:r>
              <a:rPr lang="en-US" altLang="zh-CN" baseline="0" dirty="0" smtClean="0"/>
              <a:t>    Our approximation is shown on the right.</a:t>
            </a:r>
          </a:p>
          <a:p>
            <a:r>
              <a:rPr lang="en-US" altLang="zh-CN" baseline="0" dirty="0" smtClean="0"/>
              <a:t>    It is interesting to note that our solver picks exactly the same material, and a planar geometry with a lot of occlusions, which essentially lowers the overall brightness.</a:t>
            </a:r>
          </a:p>
          <a:p>
            <a:r>
              <a:rPr lang="en-US" altLang="zh-CN" dirty="0" smtClean="0"/>
              <a:t>    On</a:t>
            </a:r>
            <a:r>
              <a:rPr lang="en-US" altLang="zh-CN" baseline="0" dirty="0" smtClean="0"/>
              <a:t> the right side is after increasing the brightness of the same material.</a:t>
            </a:r>
          </a:p>
          <a:p>
            <a:r>
              <a:rPr lang="en-US" altLang="zh-CN" baseline="0" dirty="0" smtClean="0"/>
              <a:t>    The resulting small-scale details are shown below.</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36</a:t>
            </a:fld>
            <a:endParaRPr lang="zh-CN" altLang="en-US"/>
          </a:p>
        </p:txBody>
      </p:sp>
    </p:spTree>
    <p:extLst>
      <p:ext uri="{BB962C8B-B14F-4D97-AF65-F5344CB8AC3E}">
        <p14:creationId xmlns:p14="http://schemas.microsoft.com/office/powerpoint/2010/main" val="42482707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We can also</a:t>
            </a:r>
            <a:r>
              <a:rPr lang="en-US" altLang="zh-CN" baseline="0" dirty="0" smtClean="0"/>
              <a:t> change the contrast of a large-scale material.</a:t>
            </a:r>
          </a:p>
          <a:p>
            <a:r>
              <a:rPr lang="en-US" altLang="zh-CN" baseline="0" dirty="0" smtClean="0"/>
              <a:t>    Here on the left side we decrease the contrast of the material. The computed details are shown below.</a:t>
            </a:r>
          </a:p>
          <a:p>
            <a:r>
              <a:rPr lang="en-US" altLang="zh-CN" baseline="0" dirty="0" smtClean="0"/>
              <a:t>    The right side shows the results after increasing the contrast. A more specular small-scale material is selected.</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37</a:t>
            </a:fld>
            <a:endParaRPr lang="zh-CN" altLang="en-US"/>
          </a:p>
        </p:txBody>
      </p:sp>
    </p:spTree>
    <p:extLst>
      <p:ext uri="{BB962C8B-B14F-4D97-AF65-F5344CB8AC3E}">
        <p14:creationId xmlns:p14="http://schemas.microsoft.com/office/powerpoint/2010/main" val="7805175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The next example</a:t>
            </a:r>
            <a:r>
              <a:rPr lang="en-US" altLang="zh-CN" baseline="0" dirty="0" smtClean="0"/>
              <a:t> is to </a:t>
            </a:r>
            <a:r>
              <a:rPr lang="en-US" altLang="zh-CN" dirty="0" smtClean="0"/>
              <a:t>use our solver on measured anisotropic appearance, such as this satin</a:t>
            </a:r>
            <a:r>
              <a:rPr lang="en-US" altLang="zh-CN" baseline="0" dirty="0" smtClean="0"/>
              <a:t> BRDF, </a:t>
            </a:r>
            <a:r>
              <a:rPr lang="en-US" altLang="zh-CN" dirty="0" smtClean="0"/>
              <a:t>captured by</a:t>
            </a:r>
            <a:r>
              <a:rPr lang="en-US" altLang="zh-CN" baseline="0" dirty="0" smtClean="0"/>
              <a:t> </a:t>
            </a:r>
            <a:r>
              <a:rPr lang="en-US" altLang="zh-CN" baseline="0" dirty="0" err="1" smtClean="0"/>
              <a:t>Ngan</a:t>
            </a:r>
            <a:r>
              <a:rPr lang="en-US" altLang="zh-CN" baseline="0" dirty="0" smtClean="0"/>
              <a:t> and colleagues in MIT.</a:t>
            </a:r>
          </a:p>
          <a:p>
            <a:r>
              <a:rPr lang="en-US" altLang="zh-CN" baseline="0" dirty="0" smtClean="0"/>
              <a:t>The results from the solver are also interesting. We obtain a small-scale geometry that resembles a woven pattern, without giving any prior knowledge to the solver.</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38</a:t>
            </a:fld>
            <a:endParaRPr lang="zh-CN" altLang="en-US"/>
          </a:p>
        </p:txBody>
      </p:sp>
    </p:spTree>
    <p:extLst>
      <p:ext uri="{BB962C8B-B14F-4D97-AF65-F5344CB8AC3E}">
        <p14:creationId xmlns:p14="http://schemas.microsoft.com/office/powerpoint/2010/main" val="19147336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    Finally, observe that</a:t>
            </a:r>
            <a:r>
              <a:rPr lang="en-US" altLang="zh-CN" baseline="0" dirty="0" smtClean="0"/>
              <a:t> the small-scale solutions to approximate a large-scale look are not unique.</a:t>
            </a:r>
          </a:p>
          <a:p>
            <a:r>
              <a:rPr lang="en-US" altLang="zh-CN" baseline="0" dirty="0" smtClean="0"/>
              <a:t>    For example, suppose we want a target large-scale appearance like this. We can approximate it using this pair of small-scale material and geometry, which produces similar large-scale look.</a:t>
            </a:r>
          </a:p>
          <a:p>
            <a:r>
              <a:rPr lang="en-US" altLang="zh-CN" baseline="0" dirty="0" smtClean="0"/>
              <a:t>Or we can use these different small-scale details. Or all these guys…</a:t>
            </a:r>
          </a:p>
          <a:p>
            <a:r>
              <a:rPr lang="en-US" altLang="zh-CN" baseline="0" dirty="0" smtClean="0"/>
              <a:t>    We defines such small-scale materials and geometries as Visually Equivalent Details.</a:t>
            </a:r>
          </a:p>
          <a:p>
            <a:r>
              <a:rPr lang="en-US" altLang="zh-CN" baseline="0" dirty="0" smtClean="0"/>
              <a:t>    In reality, there are various practical factors associated with different small-scale details, such as fabrication time, cost, structural integrity and so on. Using our system, the user could explore visually equivalent details, to find the optimal solution in applications like appearance fabrication, while taking all factors into consideration.</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39</a:t>
            </a:fld>
            <a:endParaRPr lang="zh-CN" altLang="en-US"/>
          </a:p>
        </p:txBody>
      </p:sp>
    </p:spTree>
    <p:extLst>
      <p:ext uri="{BB962C8B-B14F-4D97-AF65-F5344CB8AC3E}">
        <p14:creationId xmlns:p14="http://schemas.microsoft.com/office/powerpoint/2010/main" val="31648105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To conclude, we have presented,</a:t>
            </a:r>
            <a:r>
              <a:rPr lang="en-US" altLang="zh-CN" baseline="0" dirty="0" smtClean="0"/>
              <a:t> to our knowledge, the first near-interactive bi-scale material design system,</a:t>
            </a:r>
          </a:p>
          <a:p>
            <a:r>
              <a:rPr lang="en-US" altLang="zh-CN" baseline="0" dirty="0" smtClean="0"/>
              <a:t>the core of which is a large-data-driven framework for inverse appearance computation.</a:t>
            </a:r>
          </a:p>
          <a:p>
            <a:r>
              <a:rPr lang="en-US" altLang="zh-CN" dirty="0" smtClean="0"/>
              <a:t>By working</a:t>
            </a:r>
            <a:r>
              <a:rPr lang="en-US" altLang="zh-CN" baseline="0" dirty="0" smtClean="0"/>
              <a:t> in the opposite direction, we complete previous work on forward bi-scale material design.</a:t>
            </a:r>
          </a:p>
          <a:p>
            <a:r>
              <a:rPr lang="en-US" altLang="zh-CN" baseline="0" dirty="0" smtClean="0"/>
              <a:t>Our system also allows the exploration of VEDs, which could be useful for applications like appearance fabrication.</a:t>
            </a:r>
          </a:p>
          <a:p>
            <a:endParaRPr lang="en-US" altLang="zh-CN" baseline="0" dirty="0" smtClean="0"/>
          </a:p>
          <a:p>
            <a:r>
              <a:rPr lang="en-US" altLang="zh-CN" dirty="0" smtClean="0"/>
              <a:t>We also make</a:t>
            </a:r>
            <a:r>
              <a:rPr lang="en-US" altLang="zh-CN" baseline="0" dirty="0" smtClean="0"/>
              <a:t> public our small-scale geometry library, consisting of more than 164K pieces of geometry. We hope that this database could be helpful to related research in computer graphics and vision.</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40</a:t>
            </a:fld>
            <a:endParaRPr lang="zh-CN" altLang="en-US"/>
          </a:p>
        </p:txBody>
      </p:sp>
    </p:spTree>
    <p:extLst>
      <p:ext uri="{BB962C8B-B14F-4D97-AF65-F5344CB8AC3E}">
        <p14:creationId xmlns:p14="http://schemas.microsoft.com/office/powerpoint/2010/main" val="26952144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In the future, it would be interesting to</a:t>
            </a:r>
            <a:r>
              <a:rPr lang="en-US" altLang="zh-CN" baseline="0" dirty="0" smtClean="0"/>
              <a:t> extend to more general cases, such as indirect illumination and volumetric scattering.</a:t>
            </a:r>
          </a:p>
          <a:p>
            <a:r>
              <a:rPr lang="en-US" altLang="zh-CN" baseline="0" dirty="0" smtClean="0"/>
              <a:t>We are also interested in integrating with an appearance fabrication system.</a:t>
            </a:r>
          </a:p>
          <a:p>
            <a:r>
              <a:rPr lang="en-US" altLang="zh-CN" baseline="0" dirty="0" smtClean="0"/>
              <a:t>In addition, we believe that internet-based construction of even larger material / geometry libraries is a promising direction, </a:t>
            </a:r>
          </a:p>
          <a:p>
            <a:r>
              <a:rPr lang="en-US" altLang="zh-CN" baseline="0" dirty="0" smtClean="0"/>
              <a:t>as Cornell has already done some excellent job in this summer’s SIGGRAPH.</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41</a:t>
            </a:fld>
            <a:endParaRPr lang="zh-CN" altLang="en-US"/>
          </a:p>
        </p:txBody>
      </p:sp>
    </p:spTree>
    <p:extLst>
      <p:ext uri="{BB962C8B-B14F-4D97-AF65-F5344CB8AC3E}">
        <p14:creationId xmlns:p14="http://schemas.microsoft.com/office/powerpoint/2010/main" val="15039390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We would</a:t>
            </a:r>
            <a:r>
              <a:rPr lang="en-US" altLang="zh-CN" baseline="0" dirty="0" smtClean="0"/>
              <a:t> to thank the following people and organizations for their help and support in this project.</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42</a:t>
            </a:fld>
            <a:endParaRPr lang="zh-CN" altLang="en-US"/>
          </a:p>
        </p:txBody>
      </p:sp>
    </p:spTree>
    <p:extLst>
      <p:ext uri="{BB962C8B-B14F-4D97-AF65-F5344CB8AC3E}">
        <p14:creationId xmlns:p14="http://schemas.microsoft.com/office/powerpoint/2010/main" val="17629190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That’s</a:t>
            </a:r>
            <a:r>
              <a:rPr lang="en-US" altLang="zh-CN" baseline="0" dirty="0" smtClean="0"/>
              <a:t> end of my presentation. </a:t>
            </a:r>
            <a:r>
              <a:rPr lang="en-US" altLang="zh-CN" dirty="0" smtClean="0"/>
              <a:t>Thank you for your attention.</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43</a:t>
            </a:fld>
            <a:endParaRPr lang="zh-CN" altLang="en-US"/>
          </a:p>
        </p:txBody>
      </p:sp>
    </p:spTree>
    <p:extLst>
      <p:ext uri="{BB962C8B-B14F-4D97-AF65-F5344CB8AC3E}">
        <p14:creationId xmlns:p14="http://schemas.microsoft.com/office/powerpoint/2010/main" val="31134780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smtClean="0"/>
              <a:t>To justify our</a:t>
            </a:r>
            <a:r>
              <a:rPr lang="en-US" altLang="zh-CN" baseline="0" dirty="0" smtClean="0"/>
              <a:t> use of 7% relative error percentile, here we show results that have the largest relative error within the 7% limit. As you can see, it is difficult to notice the difference between the targets and our approximations.</a:t>
            </a:r>
            <a:endParaRPr lang="zh-CN" altLang="en-US" dirty="0"/>
          </a:p>
        </p:txBody>
      </p:sp>
      <p:sp>
        <p:nvSpPr>
          <p:cNvPr id="4" name="Slide Number Placeholder 3"/>
          <p:cNvSpPr>
            <a:spLocks noGrp="1"/>
          </p:cNvSpPr>
          <p:nvPr>
            <p:ph type="sldNum" sz="quarter" idx="10"/>
          </p:nvPr>
        </p:nvSpPr>
        <p:spPr/>
        <p:txBody>
          <a:bodyPr/>
          <a:lstStyle/>
          <a:p>
            <a:fld id="{DD1B1E08-AFD5-41A9-B832-2C7617F658BF}" type="slidenum">
              <a:rPr lang="zh-CN" altLang="en-US" smtClean="0"/>
              <a:t>46</a:t>
            </a:fld>
            <a:endParaRPr lang="zh-CN" altLang="en-US"/>
          </a:p>
        </p:txBody>
      </p:sp>
    </p:spTree>
    <p:extLst>
      <p:ext uri="{BB962C8B-B14F-4D97-AF65-F5344CB8AC3E}">
        <p14:creationId xmlns:p14="http://schemas.microsoft.com/office/powerpoint/2010/main" val="3814285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11/25/2013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3.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3.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18" Type="http://schemas.openxmlformats.org/officeDocument/2006/relationships/image" Target="../media/image39.png"/><Relationship Id="rId26" Type="http://schemas.openxmlformats.org/officeDocument/2006/relationships/image" Target="../media/image47.png"/><Relationship Id="rId39" Type="http://schemas.openxmlformats.org/officeDocument/2006/relationships/image" Target="../media/image60.png"/><Relationship Id="rId3" Type="http://schemas.openxmlformats.org/officeDocument/2006/relationships/image" Target="../media/image24.png"/><Relationship Id="rId21" Type="http://schemas.openxmlformats.org/officeDocument/2006/relationships/image" Target="../media/image42.png"/><Relationship Id="rId34" Type="http://schemas.openxmlformats.org/officeDocument/2006/relationships/image" Target="../media/image55.png"/><Relationship Id="rId42" Type="http://schemas.openxmlformats.org/officeDocument/2006/relationships/image" Target="../media/image63.png"/><Relationship Id="rId7" Type="http://schemas.openxmlformats.org/officeDocument/2006/relationships/image" Target="../media/image28.png"/><Relationship Id="rId12" Type="http://schemas.openxmlformats.org/officeDocument/2006/relationships/image" Target="../media/image33.png"/><Relationship Id="rId17" Type="http://schemas.openxmlformats.org/officeDocument/2006/relationships/image" Target="../media/image38.png"/><Relationship Id="rId25" Type="http://schemas.openxmlformats.org/officeDocument/2006/relationships/image" Target="../media/image46.png"/><Relationship Id="rId33" Type="http://schemas.openxmlformats.org/officeDocument/2006/relationships/image" Target="../media/image54.png"/><Relationship Id="rId38" Type="http://schemas.openxmlformats.org/officeDocument/2006/relationships/image" Target="../media/image59.png"/><Relationship Id="rId2" Type="http://schemas.openxmlformats.org/officeDocument/2006/relationships/notesSlide" Target="../notesSlides/notesSlide17.xml"/><Relationship Id="rId16" Type="http://schemas.openxmlformats.org/officeDocument/2006/relationships/image" Target="../media/image37.png"/><Relationship Id="rId20" Type="http://schemas.openxmlformats.org/officeDocument/2006/relationships/image" Target="../media/image41.png"/><Relationship Id="rId29" Type="http://schemas.openxmlformats.org/officeDocument/2006/relationships/image" Target="../media/image50.png"/><Relationship Id="rId41"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png"/><Relationship Id="rId24" Type="http://schemas.openxmlformats.org/officeDocument/2006/relationships/image" Target="../media/image45.png"/><Relationship Id="rId32" Type="http://schemas.openxmlformats.org/officeDocument/2006/relationships/image" Target="../media/image53.png"/><Relationship Id="rId37" Type="http://schemas.openxmlformats.org/officeDocument/2006/relationships/image" Target="../media/image58.png"/><Relationship Id="rId40" Type="http://schemas.openxmlformats.org/officeDocument/2006/relationships/image" Target="../media/image61.png"/><Relationship Id="rId5" Type="http://schemas.openxmlformats.org/officeDocument/2006/relationships/image" Target="../media/image26.png"/><Relationship Id="rId15" Type="http://schemas.openxmlformats.org/officeDocument/2006/relationships/image" Target="../media/image36.png"/><Relationship Id="rId23" Type="http://schemas.openxmlformats.org/officeDocument/2006/relationships/image" Target="../media/image44.png"/><Relationship Id="rId28" Type="http://schemas.openxmlformats.org/officeDocument/2006/relationships/image" Target="../media/image49.png"/><Relationship Id="rId36" Type="http://schemas.openxmlformats.org/officeDocument/2006/relationships/image" Target="../media/image57.png"/><Relationship Id="rId10" Type="http://schemas.openxmlformats.org/officeDocument/2006/relationships/image" Target="../media/image31.png"/><Relationship Id="rId19" Type="http://schemas.openxmlformats.org/officeDocument/2006/relationships/image" Target="../media/image40.png"/><Relationship Id="rId31" Type="http://schemas.openxmlformats.org/officeDocument/2006/relationships/image" Target="../media/image52.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 Id="rId22" Type="http://schemas.openxmlformats.org/officeDocument/2006/relationships/image" Target="../media/image43.png"/><Relationship Id="rId27" Type="http://schemas.openxmlformats.org/officeDocument/2006/relationships/image" Target="../media/image48.png"/><Relationship Id="rId30" Type="http://schemas.openxmlformats.org/officeDocument/2006/relationships/image" Target="../media/image51.png"/><Relationship Id="rId35" Type="http://schemas.openxmlformats.org/officeDocument/2006/relationships/image" Target="../media/image56.png"/></Relationships>
</file>

<file path=ppt/slides/_rels/slide18.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4.png"/><Relationship Id="rId18" Type="http://schemas.openxmlformats.org/officeDocument/2006/relationships/image" Target="../media/image79.png"/><Relationship Id="rId26" Type="http://schemas.openxmlformats.org/officeDocument/2006/relationships/image" Target="../media/image87.png"/><Relationship Id="rId3" Type="http://schemas.openxmlformats.org/officeDocument/2006/relationships/image" Target="../media/image64.png"/><Relationship Id="rId21" Type="http://schemas.openxmlformats.org/officeDocument/2006/relationships/image" Target="../media/image82.png"/><Relationship Id="rId7" Type="http://schemas.openxmlformats.org/officeDocument/2006/relationships/image" Target="../media/image68.png"/><Relationship Id="rId12" Type="http://schemas.openxmlformats.org/officeDocument/2006/relationships/image" Target="../media/image73.png"/><Relationship Id="rId17" Type="http://schemas.openxmlformats.org/officeDocument/2006/relationships/image" Target="../media/image78.png"/><Relationship Id="rId25" Type="http://schemas.openxmlformats.org/officeDocument/2006/relationships/image" Target="../media/image86.png"/><Relationship Id="rId2" Type="http://schemas.openxmlformats.org/officeDocument/2006/relationships/notesSlide" Target="../notesSlides/notesSlide18.xml"/><Relationship Id="rId16" Type="http://schemas.openxmlformats.org/officeDocument/2006/relationships/image" Target="../media/image77.png"/><Relationship Id="rId20" Type="http://schemas.openxmlformats.org/officeDocument/2006/relationships/image" Target="../media/image81.png"/><Relationship Id="rId1" Type="http://schemas.openxmlformats.org/officeDocument/2006/relationships/slideLayout" Target="../slideLayouts/slideLayout2.xml"/><Relationship Id="rId6" Type="http://schemas.openxmlformats.org/officeDocument/2006/relationships/image" Target="../media/image67.png"/><Relationship Id="rId11" Type="http://schemas.openxmlformats.org/officeDocument/2006/relationships/image" Target="../media/image72.png"/><Relationship Id="rId24" Type="http://schemas.openxmlformats.org/officeDocument/2006/relationships/image" Target="../media/image85.png"/><Relationship Id="rId5" Type="http://schemas.openxmlformats.org/officeDocument/2006/relationships/image" Target="../media/image66.png"/><Relationship Id="rId15" Type="http://schemas.openxmlformats.org/officeDocument/2006/relationships/image" Target="../media/image76.png"/><Relationship Id="rId23" Type="http://schemas.openxmlformats.org/officeDocument/2006/relationships/image" Target="../media/image84.png"/><Relationship Id="rId10" Type="http://schemas.openxmlformats.org/officeDocument/2006/relationships/image" Target="../media/image71.png"/><Relationship Id="rId19" Type="http://schemas.openxmlformats.org/officeDocument/2006/relationships/image" Target="../media/image80.png"/><Relationship Id="rId4" Type="http://schemas.openxmlformats.org/officeDocument/2006/relationships/image" Target="../media/image65.png"/><Relationship Id="rId9" Type="http://schemas.openxmlformats.org/officeDocument/2006/relationships/image" Target="../media/image70.png"/><Relationship Id="rId14" Type="http://schemas.openxmlformats.org/officeDocument/2006/relationships/image" Target="../media/image75.png"/><Relationship Id="rId22" Type="http://schemas.openxmlformats.org/officeDocument/2006/relationships/image" Target="../media/image8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image" Target="../media/image98.png"/><Relationship Id="rId18" Type="http://schemas.microsoft.com/office/2007/relationships/hdphoto" Target="../media/hdphoto3.wdp"/><Relationship Id="rId3" Type="http://schemas.openxmlformats.org/officeDocument/2006/relationships/image" Target="../media/image88.png"/><Relationship Id="rId7" Type="http://schemas.openxmlformats.org/officeDocument/2006/relationships/image" Target="../media/image92.png"/><Relationship Id="rId12" Type="http://schemas.openxmlformats.org/officeDocument/2006/relationships/image" Target="../media/image97.png"/><Relationship Id="rId17" Type="http://schemas.openxmlformats.org/officeDocument/2006/relationships/image" Target="../media/image100.png"/><Relationship Id="rId2" Type="http://schemas.openxmlformats.org/officeDocument/2006/relationships/notesSlide" Target="../notesSlides/notesSlide27.xml"/><Relationship Id="rId16" Type="http://schemas.microsoft.com/office/2007/relationships/hdphoto" Target="../media/hdphoto2.wdp"/><Relationship Id="rId1" Type="http://schemas.openxmlformats.org/officeDocument/2006/relationships/slideLayout" Target="../slideLayouts/slideLayout2.xml"/><Relationship Id="rId6" Type="http://schemas.openxmlformats.org/officeDocument/2006/relationships/image" Target="../media/image91.png"/><Relationship Id="rId11" Type="http://schemas.openxmlformats.org/officeDocument/2006/relationships/image" Target="../media/image96.png"/><Relationship Id="rId5" Type="http://schemas.openxmlformats.org/officeDocument/2006/relationships/image" Target="../media/image90.png"/><Relationship Id="rId15" Type="http://schemas.openxmlformats.org/officeDocument/2006/relationships/image" Target="../media/image99.png"/><Relationship Id="rId10" Type="http://schemas.openxmlformats.org/officeDocument/2006/relationships/image" Target="../media/image95.png"/><Relationship Id="rId4" Type="http://schemas.openxmlformats.org/officeDocument/2006/relationships/image" Target="../media/image89.png"/><Relationship Id="rId9" Type="http://schemas.openxmlformats.org/officeDocument/2006/relationships/image" Target="../media/image94.png"/><Relationship Id="rId14" Type="http://schemas.microsoft.com/office/2007/relationships/hdphoto" Target="../media/hdphoto1.wdp"/></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02.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108.png"/><Relationship Id="rId18" Type="http://schemas.microsoft.com/office/2007/relationships/hdphoto" Target="../media/hdphoto7.wdp"/><Relationship Id="rId3" Type="http://schemas.openxmlformats.org/officeDocument/2006/relationships/image" Target="../media/image19.png"/><Relationship Id="rId7" Type="http://schemas.openxmlformats.org/officeDocument/2006/relationships/image" Target="../media/image104.png"/><Relationship Id="rId12" Type="http://schemas.microsoft.com/office/2007/relationships/hdphoto" Target="../media/hdphoto4.wdp"/><Relationship Id="rId17" Type="http://schemas.openxmlformats.org/officeDocument/2006/relationships/image" Target="../media/image110.png"/><Relationship Id="rId2" Type="http://schemas.openxmlformats.org/officeDocument/2006/relationships/notesSlide" Target="../notesSlides/notesSlide35.xml"/><Relationship Id="rId16" Type="http://schemas.microsoft.com/office/2007/relationships/hdphoto" Target="../media/hdphoto6.wdp"/><Relationship Id="rId1" Type="http://schemas.openxmlformats.org/officeDocument/2006/relationships/slideLayout" Target="../slideLayouts/slideLayout2.xml"/><Relationship Id="rId6" Type="http://schemas.openxmlformats.org/officeDocument/2006/relationships/image" Target="../media/image103.png"/><Relationship Id="rId11" Type="http://schemas.openxmlformats.org/officeDocument/2006/relationships/image" Target="../media/image107.png"/><Relationship Id="rId5" Type="http://schemas.openxmlformats.org/officeDocument/2006/relationships/image" Target="../media/image16.png"/><Relationship Id="rId15" Type="http://schemas.openxmlformats.org/officeDocument/2006/relationships/image" Target="../media/image109.png"/><Relationship Id="rId10" Type="http://schemas.openxmlformats.org/officeDocument/2006/relationships/image" Target="../media/image15.png"/><Relationship Id="rId19" Type="http://schemas.openxmlformats.org/officeDocument/2006/relationships/image" Target="../media/image13.png"/><Relationship Id="rId4" Type="http://schemas.openxmlformats.org/officeDocument/2006/relationships/image" Target="../media/image18.png"/><Relationship Id="rId9" Type="http://schemas.openxmlformats.org/officeDocument/2006/relationships/image" Target="../media/image106.png"/><Relationship Id="rId14" Type="http://schemas.microsoft.com/office/2007/relationships/hdphoto" Target="../media/hdphoto5.wdp"/></Relationships>
</file>

<file path=ppt/slides/_rels/slide36.xml.rels><?xml version="1.0" encoding="UTF-8" standalone="yes"?>
<Relationships xmlns="http://schemas.openxmlformats.org/package/2006/relationships"><Relationship Id="rId8" Type="http://schemas.openxmlformats.org/officeDocument/2006/relationships/image" Target="../media/image115.png"/><Relationship Id="rId3" Type="http://schemas.openxmlformats.org/officeDocument/2006/relationships/image" Target="../media/image111.png"/><Relationship Id="rId7" Type="http://schemas.microsoft.com/office/2007/relationships/hdphoto" Target="../media/hdphoto8.wdp"/><Relationship Id="rId12" Type="http://schemas.openxmlformats.org/officeDocument/2006/relationships/image" Target="../media/image118.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14.png"/><Relationship Id="rId11" Type="http://schemas.openxmlformats.org/officeDocument/2006/relationships/image" Target="../media/image117.png"/><Relationship Id="rId5" Type="http://schemas.openxmlformats.org/officeDocument/2006/relationships/image" Target="../media/image113.png"/><Relationship Id="rId10" Type="http://schemas.microsoft.com/office/2007/relationships/hdphoto" Target="../media/hdphoto9.wdp"/><Relationship Id="rId4" Type="http://schemas.openxmlformats.org/officeDocument/2006/relationships/image" Target="../media/image112.png"/><Relationship Id="rId9" Type="http://schemas.openxmlformats.org/officeDocument/2006/relationships/image" Target="../media/image116.png"/></Relationships>
</file>

<file path=ppt/slides/_rels/slide37.xml.rels><?xml version="1.0" encoding="UTF-8" standalone="yes"?>
<Relationships xmlns="http://schemas.openxmlformats.org/package/2006/relationships"><Relationship Id="rId8" Type="http://schemas.openxmlformats.org/officeDocument/2006/relationships/image" Target="../media/image123.png"/><Relationship Id="rId3" Type="http://schemas.openxmlformats.org/officeDocument/2006/relationships/image" Target="../media/image119.png"/><Relationship Id="rId7" Type="http://schemas.openxmlformats.org/officeDocument/2006/relationships/image" Target="../media/image122.png"/><Relationship Id="rId12" Type="http://schemas.microsoft.com/office/2007/relationships/hdphoto" Target="../media/hdphoto11.wdp"/><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1.png"/><Relationship Id="rId11" Type="http://schemas.openxmlformats.org/officeDocument/2006/relationships/image" Target="../media/image126.png"/><Relationship Id="rId5" Type="http://schemas.microsoft.com/office/2007/relationships/hdphoto" Target="../media/hdphoto10.wdp"/><Relationship Id="rId10" Type="http://schemas.openxmlformats.org/officeDocument/2006/relationships/image" Target="../media/image125.png"/><Relationship Id="rId4" Type="http://schemas.openxmlformats.org/officeDocument/2006/relationships/image" Target="../media/image120.png"/><Relationship Id="rId9" Type="http://schemas.openxmlformats.org/officeDocument/2006/relationships/image" Target="../media/image124.png"/></Relationships>
</file>

<file path=ppt/slides/_rels/slide38.xml.rels><?xml version="1.0" encoding="UTF-8" standalone="yes"?>
<Relationships xmlns="http://schemas.openxmlformats.org/package/2006/relationships"><Relationship Id="rId3" Type="http://schemas.openxmlformats.org/officeDocument/2006/relationships/image" Target="../media/image127.png"/><Relationship Id="rId7" Type="http://schemas.openxmlformats.org/officeDocument/2006/relationships/image" Target="../media/image130.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9.png"/><Relationship Id="rId5" Type="http://schemas.openxmlformats.org/officeDocument/2006/relationships/image" Target="../media/image128.png"/><Relationship Id="rId4" Type="http://schemas.microsoft.com/office/2007/relationships/hdphoto" Target="../media/hdphoto12.wdp"/></Relationships>
</file>

<file path=ppt/slides/_rels/slide39.xml.rels><?xml version="1.0" encoding="UTF-8" standalone="yes"?>
<Relationships xmlns="http://schemas.openxmlformats.org/package/2006/relationships"><Relationship Id="rId8" Type="http://schemas.openxmlformats.org/officeDocument/2006/relationships/image" Target="../media/image136.png"/><Relationship Id="rId13" Type="http://schemas.openxmlformats.org/officeDocument/2006/relationships/image" Target="../media/image141.png"/><Relationship Id="rId18" Type="http://schemas.openxmlformats.org/officeDocument/2006/relationships/image" Target="../media/image146.jpeg"/><Relationship Id="rId3" Type="http://schemas.openxmlformats.org/officeDocument/2006/relationships/image" Target="../media/image131.png"/><Relationship Id="rId21" Type="http://schemas.openxmlformats.org/officeDocument/2006/relationships/image" Target="../media/image149.png"/><Relationship Id="rId7" Type="http://schemas.openxmlformats.org/officeDocument/2006/relationships/image" Target="../media/image135.png"/><Relationship Id="rId12" Type="http://schemas.openxmlformats.org/officeDocument/2006/relationships/image" Target="../media/image140.png"/><Relationship Id="rId17" Type="http://schemas.openxmlformats.org/officeDocument/2006/relationships/image" Target="../media/image145.png"/><Relationship Id="rId2" Type="http://schemas.openxmlformats.org/officeDocument/2006/relationships/notesSlide" Target="../notesSlides/notesSlide39.xml"/><Relationship Id="rId16" Type="http://schemas.openxmlformats.org/officeDocument/2006/relationships/image" Target="../media/image144.png"/><Relationship Id="rId20" Type="http://schemas.openxmlformats.org/officeDocument/2006/relationships/image" Target="../media/image148.png"/><Relationship Id="rId1" Type="http://schemas.openxmlformats.org/officeDocument/2006/relationships/slideLayout" Target="../slideLayouts/slideLayout2.xml"/><Relationship Id="rId6" Type="http://schemas.openxmlformats.org/officeDocument/2006/relationships/image" Target="../media/image134.png"/><Relationship Id="rId11" Type="http://schemas.openxmlformats.org/officeDocument/2006/relationships/image" Target="../media/image139.png"/><Relationship Id="rId5" Type="http://schemas.openxmlformats.org/officeDocument/2006/relationships/image" Target="../media/image133.png"/><Relationship Id="rId15" Type="http://schemas.openxmlformats.org/officeDocument/2006/relationships/image" Target="../media/image143.png"/><Relationship Id="rId10" Type="http://schemas.openxmlformats.org/officeDocument/2006/relationships/image" Target="../media/image138.png"/><Relationship Id="rId19" Type="http://schemas.openxmlformats.org/officeDocument/2006/relationships/image" Target="../media/image147.png"/><Relationship Id="rId4" Type="http://schemas.openxmlformats.org/officeDocument/2006/relationships/image" Target="../media/image132.png"/><Relationship Id="rId9" Type="http://schemas.openxmlformats.org/officeDocument/2006/relationships/image" Target="../media/image137.png"/><Relationship Id="rId14" Type="http://schemas.openxmlformats.org/officeDocument/2006/relationships/image" Target="../media/image142.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50.png"/><Relationship Id="rId1" Type="http://schemas.openxmlformats.org/officeDocument/2006/relationships/slideLayout" Target="../slideLayouts/slideLayout2.xml"/><Relationship Id="rId6" Type="http://schemas.openxmlformats.org/officeDocument/2006/relationships/image" Target="../media/image153.png"/><Relationship Id="rId5" Type="http://schemas.openxmlformats.org/officeDocument/2006/relationships/image" Target="../media/image152.png"/><Relationship Id="rId4" Type="http://schemas.openxmlformats.org/officeDocument/2006/relationships/image" Target="../media/image151.png"/></Relationships>
</file>

<file path=ppt/slides/_rels/slide45.xml.rels><?xml version="1.0" encoding="UTF-8" standalone="yes"?>
<Relationships xmlns="http://schemas.openxmlformats.org/package/2006/relationships"><Relationship Id="rId2" Type="http://schemas.openxmlformats.org/officeDocument/2006/relationships/image" Target="../media/image15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160.png"/><Relationship Id="rId3" Type="http://schemas.openxmlformats.org/officeDocument/2006/relationships/image" Target="../media/image155.png"/><Relationship Id="rId7" Type="http://schemas.openxmlformats.org/officeDocument/2006/relationships/image" Target="../media/image159.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58.png"/><Relationship Id="rId5" Type="http://schemas.openxmlformats.org/officeDocument/2006/relationships/image" Target="../media/image157.png"/><Relationship Id="rId4" Type="http://schemas.openxmlformats.org/officeDocument/2006/relationships/image" Target="../media/image156.png"/></Relationships>
</file>

<file path=ppt/slides/_rels/slide47.xml.rels><?xml version="1.0" encoding="UTF-8" standalone="yes"?>
<Relationships xmlns="http://schemas.openxmlformats.org/package/2006/relationships"><Relationship Id="rId8" Type="http://schemas.openxmlformats.org/officeDocument/2006/relationships/image" Target="../media/image167.png"/><Relationship Id="rId3" Type="http://schemas.openxmlformats.org/officeDocument/2006/relationships/image" Target="../media/image162.png"/><Relationship Id="rId7" Type="http://schemas.openxmlformats.org/officeDocument/2006/relationships/image" Target="../media/image166.png"/><Relationship Id="rId2" Type="http://schemas.openxmlformats.org/officeDocument/2006/relationships/image" Target="../media/image161.png"/><Relationship Id="rId1" Type="http://schemas.openxmlformats.org/officeDocument/2006/relationships/slideLayout" Target="../slideLayouts/slideLayout2.xml"/><Relationship Id="rId6" Type="http://schemas.openxmlformats.org/officeDocument/2006/relationships/image" Target="../media/image165.png"/><Relationship Id="rId5" Type="http://schemas.openxmlformats.org/officeDocument/2006/relationships/image" Target="../media/image164.png"/><Relationship Id="rId4" Type="http://schemas.openxmlformats.org/officeDocument/2006/relationships/image" Target="../media/image163.png"/><Relationship Id="rId9" Type="http://schemas.microsoft.com/office/2007/relationships/hdphoto" Target="../media/hdphoto1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smtClean="0"/>
              <a:t>Inverse Bi-scale Material Design</a:t>
            </a:r>
            <a:endParaRPr lang="zh-CN" altLang="en-US" dirty="0"/>
          </a:p>
        </p:txBody>
      </p:sp>
      <p:sp>
        <p:nvSpPr>
          <p:cNvPr id="3" name="Subtitle 2"/>
          <p:cNvSpPr>
            <a:spLocks noGrp="1"/>
          </p:cNvSpPr>
          <p:nvPr>
            <p:ph type="subTitle" idx="1"/>
          </p:nvPr>
        </p:nvSpPr>
        <p:spPr>
          <a:xfrm>
            <a:off x="685800" y="3810000"/>
            <a:ext cx="7696200" cy="685800"/>
          </a:xfrm>
        </p:spPr>
        <p:txBody>
          <a:bodyPr>
            <a:normAutofit/>
          </a:bodyPr>
          <a:lstStyle/>
          <a:p>
            <a:r>
              <a:rPr lang="en-US" altLang="zh-CN" sz="2800" dirty="0" err="1" smtClean="0">
                <a:solidFill>
                  <a:srgbClr val="FFC000"/>
                </a:solidFill>
              </a:rPr>
              <a:t>Hongzhi</a:t>
            </a:r>
            <a:r>
              <a:rPr lang="en-US" altLang="zh-CN" sz="2800" dirty="0" smtClean="0">
                <a:solidFill>
                  <a:srgbClr val="FFC000"/>
                </a:solidFill>
              </a:rPr>
              <a:t> Wu</a:t>
            </a:r>
            <a:r>
              <a:rPr lang="en-US" altLang="zh-CN" sz="2800" dirty="0" smtClean="0"/>
              <a:t>    Julie Dorsey    Holly </a:t>
            </a:r>
            <a:r>
              <a:rPr lang="en-US" altLang="zh-CN" sz="2800" dirty="0" err="1" smtClean="0"/>
              <a:t>Rushmeier</a:t>
            </a:r>
            <a:endParaRPr lang="en-US" altLang="zh-CN" sz="2800" dirty="0" smtClean="0"/>
          </a:p>
        </p:txBody>
      </p:sp>
      <p:pic>
        <p:nvPicPr>
          <p:cNvPr id="4" name="Picture 2" descr="E:\Video\InvBiscale\SA_log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685800"/>
            <a:ext cx="4257899" cy="1272281"/>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p:cNvSpPr txBox="1">
            <a:spLocks/>
          </p:cNvSpPr>
          <p:nvPr/>
        </p:nvSpPr>
        <p:spPr>
          <a:xfrm>
            <a:off x="1676400" y="4648200"/>
            <a:ext cx="5486400" cy="685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altLang="zh-CN" sz="2800" dirty="0" smtClean="0"/>
              <a:t>Zhejiang University    Yale </a:t>
            </a:r>
            <a:r>
              <a:rPr lang="en-US" altLang="zh-CN" sz="2800" dirty="0"/>
              <a:t>University</a:t>
            </a:r>
          </a:p>
          <a:p>
            <a:endParaRPr lang="en-US" altLang="zh-CN" sz="2800" dirty="0" smtClean="0"/>
          </a:p>
        </p:txBody>
      </p:sp>
    </p:spTree>
    <p:extLst>
      <p:ext uri="{BB962C8B-B14F-4D97-AF65-F5344CB8AC3E}">
        <p14:creationId xmlns:p14="http://schemas.microsoft.com/office/powerpoint/2010/main" val="22847662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t>Introduction</a:t>
            </a:r>
            <a:endParaRPr lang="zh-CN" altLang="en-US" dirty="0"/>
          </a:p>
        </p:txBody>
      </p:sp>
    </p:spTree>
    <p:extLst>
      <p:ext uri="{BB962C8B-B14F-4D97-AF65-F5344CB8AC3E}">
        <p14:creationId xmlns:p14="http://schemas.microsoft.com/office/powerpoint/2010/main" val="13315860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784" y="2298094"/>
            <a:ext cx="3451416" cy="27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Autofit/>
          </a:bodyPr>
          <a:lstStyle/>
          <a:p>
            <a:r>
              <a:rPr lang="en-US" altLang="zh-CN" sz="3600" dirty="0" smtClean="0"/>
              <a:t>Modeling </a:t>
            </a:r>
            <a:r>
              <a:rPr lang="en-US" altLang="zh-CN" sz="3600" dirty="0" smtClean="0">
                <a:solidFill>
                  <a:srgbClr val="FFC000"/>
                </a:solidFill>
              </a:rPr>
              <a:t>Large-scale</a:t>
            </a:r>
            <a:r>
              <a:rPr lang="en-US" altLang="zh-CN" sz="3600" dirty="0" smtClean="0"/>
              <a:t> Appearance from </a:t>
            </a:r>
            <a:r>
              <a:rPr lang="en-US" altLang="zh-CN" sz="3600" dirty="0" smtClean="0">
                <a:solidFill>
                  <a:srgbClr val="FFC000"/>
                </a:solidFill>
              </a:rPr>
              <a:t>Small-scale</a:t>
            </a:r>
            <a:r>
              <a:rPr lang="en-US" altLang="zh-CN" sz="3600" dirty="0" smtClean="0"/>
              <a:t> Details</a:t>
            </a:r>
            <a:endParaRPr lang="zh-CN" altLang="en-US" sz="3600" dirty="0"/>
          </a:p>
        </p:txBody>
      </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00" y="2300392"/>
            <a:ext cx="3276600" cy="27073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19400" y="4557313"/>
            <a:ext cx="1143000" cy="7513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66800" y="5498068"/>
            <a:ext cx="2015873" cy="369332"/>
          </a:xfrm>
          <a:prstGeom prst="rect">
            <a:avLst/>
          </a:prstGeom>
          <a:noFill/>
        </p:spPr>
        <p:txBody>
          <a:bodyPr wrap="none" rtlCol="0">
            <a:spAutoFit/>
          </a:bodyPr>
          <a:lstStyle/>
          <a:p>
            <a:r>
              <a:rPr lang="en-US" altLang="zh-CN" dirty="0" smtClean="0"/>
              <a:t>[Westin et al. 1992]</a:t>
            </a:r>
            <a:endParaRPr lang="zh-CN" altLang="en-US" dirty="0"/>
          </a:p>
        </p:txBody>
      </p:sp>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68984" y="4593048"/>
            <a:ext cx="1089216" cy="837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5223868" y="5498068"/>
            <a:ext cx="2095830" cy="369332"/>
          </a:xfrm>
          <a:prstGeom prst="rect">
            <a:avLst/>
          </a:prstGeom>
          <a:noFill/>
        </p:spPr>
        <p:txBody>
          <a:bodyPr wrap="none" rtlCol="0">
            <a:spAutoFit/>
          </a:bodyPr>
          <a:lstStyle/>
          <a:p>
            <a:r>
              <a:rPr lang="en-US" altLang="zh-CN" dirty="0" smtClean="0"/>
              <a:t>[</a:t>
            </a:r>
            <a:r>
              <a:rPr lang="en-US" altLang="zh-CN" dirty="0" err="1" smtClean="0"/>
              <a:t>Gondek</a:t>
            </a:r>
            <a:r>
              <a:rPr lang="en-US" altLang="zh-CN" dirty="0" smtClean="0"/>
              <a:t> et al. 1994]</a:t>
            </a:r>
            <a:endParaRPr lang="zh-CN" altLang="en-US" dirty="0"/>
          </a:p>
        </p:txBody>
      </p:sp>
      <p:sp>
        <p:nvSpPr>
          <p:cNvPr id="11" name="TextBox 10"/>
          <p:cNvSpPr txBox="1"/>
          <p:nvPr/>
        </p:nvSpPr>
        <p:spPr>
          <a:xfrm>
            <a:off x="35814" y="6553200"/>
            <a:ext cx="649986" cy="276999"/>
          </a:xfrm>
          <a:prstGeom prst="rect">
            <a:avLst/>
          </a:prstGeom>
          <a:noFill/>
        </p:spPr>
        <p:txBody>
          <a:bodyPr wrap="none" rtlCol="0">
            <a:spAutoFit/>
          </a:bodyPr>
          <a:lstStyle/>
          <a:p>
            <a:r>
              <a:rPr lang="en-US" altLang="zh-CN" sz="1200" dirty="0" smtClean="0"/>
              <a:t>© ACM</a:t>
            </a:r>
            <a:endParaRPr lang="zh-CN" altLang="en-US" sz="1200" dirty="0"/>
          </a:p>
        </p:txBody>
      </p:sp>
    </p:spTree>
    <p:extLst>
      <p:ext uri="{BB962C8B-B14F-4D97-AF65-F5344CB8AC3E}">
        <p14:creationId xmlns:p14="http://schemas.microsoft.com/office/powerpoint/2010/main" val="176928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30"/>
                                        </p:tgtEl>
                                        <p:attrNameLst>
                                          <p:attrName>style.visibility</p:attrName>
                                        </p:attrNameLst>
                                      </p:cBhvr>
                                      <p:to>
                                        <p:strVal val="visible"/>
                                      </p:to>
                                    </p:set>
                                    <p:animEffect transition="in" filter="fade">
                                      <p:cBhvr>
                                        <p:cTn id="18" dur="500"/>
                                        <p:tgtEl>
                                          <p:spTgt spid="1030"/>
                                        </p:tgtEl>
                                      </p:cBhvr>
                                    </p:animEffect>
                                  </p:childTnLst>
                                </p:cTn>
                              </p:par>
                              <p:par>
                                <p:cTn id="19" presetID="10" presetClass="entr" presetSubtype="0" fill="hold" nodeType="withEffect">
                                  <p:stCondLst>
                                    <p:cond delay="0"/>
                                  </p:stCondLst>
                                  <p:childTnLst>
                                    <p:set>
                                      <p:cBhvr>
                                        <p:cTn id="20" dur="1" fill="hold">
                                          <p:stCondLst>
                                            <p:cond delay="0"/>
                                          </p:stCondLst>
                                        </p:cTn>
                                        <p:tgtEl>
                                          <p:spTgt spid="1029"/>
                                        </p:tgtEl>
                                        <p:attrNameLst>
                                          <p:attrName>style.visibility</p:attrName>
                                        </p:attrNameLst>
                                      </p:cBhvr>
                                      <p:to>
                                        <p:strVal val="visible"/>
                                      </p:to>
                                    </p:set>
                                    <p:animEffect transition="in" filter="fade">
                                      <p:cBhvr>
                                        <p:cTn id="21" dur="500"/>
                                        <p:tgtEl>
                                          <p:spTgt spid="102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zh-CN" sz="3600" dirty="0"/>
              <a:t>Modeling </a:t>
            </a:r>
            <a:r>
              <a:rPr lang="en-US" altLang="zh-CN" sz="3600" dirty="0">
                <a:solidFill>
                  <a:srgbClr val="FFC000"/>
                </a:solidFill>
              </a:rPr>
              <a:t>Large-scale</a:t>
            </a:r>
            <a:r>
              <a:rPr lang="en-US" altLang="zh-CN" sz="3600" dirty="0"/>
              <a:t> Appearance from </a:t>
            </a:r>
            <a:r>
              <a:rPr lang="en-US" altLang="zh-CN" sz="3600" dirty="0">
                <a:solidFill>
                  <a:srgbClr val="FFC000"/>
                </a:solidFill>
              </a:rPr>
              <a:t>Small-scale</a:t>
            </a:r>
            <a:r>
              <a:rPr lang="en-US" altLang="zh-CN" sz="3600" dirty="0"/>
              <a:t> Details</a:t>
            </a:r>
            <a:endParaRPr lang="zh-CN" altLang="en-US" sz="3600" dirty="0"/>
          </a:p>
        </p:txBody>
      </p:sp>
      <p:sp>
        <p:nvSpPr>
          <p:cNvPr id="4" name="TextBox 3"/>
          <p:cNvSpPr txBox="1"/>
          <p:nvPr/>
        </p:nvSpPr>
        <p:spPr>
          <a:xfrm>
            <a:off x="35814" y="6553200"/>
            <a:ext cx="649986" cy="276999"/>
          </a:xfrm>
          <a:prstGeom prst="rect">
            <a:avLst/>
          </a:prstGeom>
          <a:noFill/>
        </p:spPr>
        <p:txBody>
          <a:bodyPr wrap="none" rtlCol="0">
            <a:spAutoFit/>
          </a:bodyPr>
          <a:lstStyle/>
          <a:p>
            <a:r>
              <a:rPr lang="en-US" altLang="zh-CN" sz="1200" dirty="0" smtClean="0"/>
              <a:t>© ACM</a:t>
            </a:r>
            <a:endParaRPr lang="zh-CN" altLang="en-US" sz="1200" dirty="0"/>
          </a:p>
        </p:txBody>
      </p:sp>
      <p:sp>
        <p:nvSpPr>
          <p:cNvPr id="6" name="TextBox 5"/>
          <p:cNvSpPr txBox="1"/>
          <p:nvPr/>
        </p:nvSpPr>
        <p:spPr>
          <a:xfrm>
            <a:off x="3581400" y="5498068"/>
            <a:ext cx="1826526" cy="369332"/>
          </a:xfrm>
          <a:prstGeom prst="rect">
            <a:avLst/>
          </a:prstGeom>
          <a:noFill/>
        </p:spPr>
        <p:txBody>
          <a:bodyPr wrap="none" rtlCol="0">
            <a:spAutoFit/>
          </a:bodyPr>
          <a:lstStyle/>
          <a:p>
            <a:r>
              <a:rPr lang="en-US" altLang="zh-CN" dirty="0" smtClean="0"/>
              <a:t>[Zhao et al. 2011]</a:t>
            </a:r>
            <a:endParaRPr lang="zh-CN" alt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5013" y="2057400"/>
            <a:ext cx="4876800" cy="3257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5600" y="4292522"/>
            <a:ext cx="1955800" cy="1385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15481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normAutofit/>
          </a:bodyPr>
          <a:lstStyle/>
          <a:p>
            <a:r>
              <a:rPr lang="en-US" altLang="zh-CN" sz="4000" dirty="0" smtClean="0"/>
              <a:t>Forward Bi-scale Material Design</a:t>
            </a:r>
            <a:endParaRPr lang="zh-CN" altLang="en-US" sz="4000" dirty="0"/>
          </a:p>
        </p:txBody>
      </p:sp>
      <p:grpSp>
        <p:nvGrpSpPr>
          <p:cNvPr id="9" name="Group 8"/>
          <p:cNvGrpSpPr/>
          <p:nvPr/>
        </p:nvGrpSpPr>
        <p:grpSpPr>
          <a:xfrm>
            <a:off x="685800" y="2133600"/>
            <a:ext cx="3505200" cy="2971801"/>
            <a:chOff x="2209800" y="1964265"/>
            <a:chExt cx="4820356" cy="4131735"/>
          </a:xfrm>
        </p:grpSpPr>
        <p:pic>
          <p:nvPicPr>
            <p:cNvPr id="5" name="Picture 2" descr="H:\Dropbox\SIG Asia Presentation\materials\pic\geometry editing\aniso metal\aniso_metal_five_crop_edite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9979" y="4030134"/>
              <a:ext cx="2410177" cy="20658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H:\Dropbox\SIG Asia Presentation\materials\pic\geometry editing\aniso metal\aniso_metal_inc_size_crop_edite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19978" y="1964265"/>
              <a:ext cx="2410178" cy="206586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Dropbox\SIG Asia Presentation\materials\pic\geometry editing\aniso metal\aniso_metal_non_uniform_crop_edited.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09800" y="4030133"/>
              <a:ext cx="2410178" cy="20658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H:\Dropbox\SIG Asia Presentation\materials\pic\geometry editing\aniso metal\aniso_metal_plane_crop_edited.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9800" y="1964266"/>
              <a:ext cx="2410178" cy="2065867"/>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TextBox 9"/>
          <p:cNvSpPr txBox="1"/>
          <p:nvPr/>
        </p:nvSpPr>
        <p:spPr>
          <a:xfrm>
            <a:off x="1667659" y="5498068"/>
            <a:ext cx="1685141" cy="369332"/>
          </a:xfrm>
          <a:prstGeom prst="rect">
            <a:avLst/>
          </a:prstGeom>
          <a:noFill/>
        </p:spPr>
        <p:txBody>
          <a:bodyPr wrap="none" rtlCol="0">
            <a:spAutoFit/>
          </a:bodyPr>
          <a:lstStyle/>
          <a:p>
            <a:r>
              <a:rPr lang="en-US" altLang="zh-CN" dirty="0" smtClean="0"/>
              <a:t>[Wu et al. 2011]</a:t>
            </a:r>
            <a:endParaRPr lang="zh-CN" altLang="en-US" dirty="0"/>
          </a:p>
        </p:txBody>
      </p:sp>
      <p:sp>
        <p:nvSpPr>
          <p:cNvPr id="11" name="TextBox 10"/>
          <p:cNvSpPr txBox="1"/>
          <p:nvPr/>
        </p:nvSpPr>
        <p:spPr>
          <a:xfrm>
            <a:off x="5638800" y="5498068"/>
            <a:ext cx="2053191" cy="369332"/>
          </a:xfrm>
          <a:prstGeom prst="rect">
            <a:avLst/>
          </a:prstGeom>
          <a:noFill/>
        </p:spPr>
        <p:txBody>
          <a:bodyPr wrap="none" rtlCol="0">
            <a:spAutoFit/>
          </a:bodyPr>
          <a:lstStyle/>
          <a:p>
            <a:r>
              <a:rPr lang="en-US" altLang="zh-CN" dirty="0" smtClean="0"/>
              <a:t>[Iwasaki et al. 2012]</a:t>
            </a:r>
            <a:endParaRPr lang="zh-CN" altLang="en-US" dirty="0"/>
          </a:p>
        </p:txBody>
      </p:sp>
      <p:pic>
        <p:nvPicPr>
          <p:cNvPr id="307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48200" y="2125037"/>
            <a:ext cx="3977668" cy="2980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35814" y="6553200"/>
            <a:ext cx="649986" cy="276999"/>
          </a:xfrm>
          <a:prstGeom prst="rect">
            <a:avLst/>
          </a:prstGeom>
          <a:noFill/>
        </p:spPr>
        <p:txBody>
          <a:bodyPr wrap="none" rtlCol="0">
            <a:spAutoFit/>
          </a:bodyPr>
          <a:lstStyle/>
          <a:p>
            <a:r>
              <a:rPr lang="en-US" altLang="zh-CN" sz="1200" dirty="0" smtClean="0"/>
              <a:t>© ACM</a:t>
            </a:r>
            <a:endParaRPr lang="zh-CN" altLang="en-US" sz="1200" dirty="0"/>
          </a:p>
        </p:txBody>
      </p:sp>
    </p:spTree>
    <p:extLst>
      <p:ext uri="{BB962C8B-B14F-4D97-AF65-F5344CB8AC3E}">
        <p14:creationId xmlns:p14="http://schemas.microsoft.com/office/powerpoint/2010/main" val="183183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733800" y="3219510"/>
            <a:ext cx="1696362" cy="913937"/>
            <a:chOff x="3778410" y="1470364"/>
            <a:chExt cx="1696362" cy="913937"/>
          </a:xfrm>
        </p:grpSpPr>
        <p:sp>
          <p:nvSpPr>
            <p:cNvPr id="3" name="Right Arrow 2"/>
            <p:cNvSpPr/>
            <p:nvPr/>
          </p:nvSpPr>
          <p:spPr>
            <a:xfrm>
              <a:off x="4080681" y="1962716"/>
              <a:ext cx="1091821" cy="42158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sp>
          <p:nvSpPr>
            <p:cNvPr id="10" name="TextBox 9"/>
            <p:cNvSpPr txBox="1"/>
            <p:nvPr/>
          </p:nvSpPr>
          <p:spPr>
            <a:xfrm>
              <a:off x="3778410" y="1470364"/>
              <a:ext cx="1696362" cy="461665"/>
            </a:xfrm>
            <a:prstGeom prst="rect">
              <a:avLst/>
            </a:prstGeom>
            <a:noFill/>
          </p:spPr>
          <p:txBody>
            <a:bodyPr wrap="square" rtlCol="0">
              <a:spAutoFit/>
            </a:bodyPr>
            <a:lstStyle/>
            <a:p>
              <a:pPr algn="ctr"/>
              <a:r>
                <a:rPr lang="en-US" sz="2400" dirty="0" smtClean="0">
                  <a:solidFill>
                    <a:srgbClr val="FFFFFF"/>
                  </a:solidFill>
                </a:rPr>
                <a:t>Compute</a:t>
              </a:r>
              <a:endParaRPr lang="en-US" sz="2400" dirty="0">
                <a:solidFill>
                  <a:srgbClr val="FFFFFF"/>
                </a:solidFill>
              </a:endParaRPr>
            </a:p>
          </p:txBody>
        </p:sp>
      </p:grpSp>
      <p:grpSp>
        <p:nvGrpSpPr>
          <p:cNvPr id="21" name="组合 20"/>
          <p:cNvGrpSpPr/>
          <p:nvPr/>
        </p:nvGrpSpPr>
        <p:grpSpPr>
          <a:xfrm>
            <a:off x="1219200" y="1524000"/>
            <a:ext cx="2286000" cy="2152710"/>
            <a:chOff x="914400" y="1733490"/>
            <a:chExt cx="2286000" cy="2152710"/>
          </a:xfrm>
        </p:grpSpPr>
        <p:pic>
          <p:nvPicPr>
            <p:cNvPr id="13" name="Picture 6" descr="E:\temp\InvMicro\ZRT\final\ball\MERL_grease-covered-steel_plane_2048_1000.png"/>
            <p:cNvPicPr>
              <a:picLocks noChangeAspect="1" noChangeArrowheads="1"/>
            </p:cNvPicPr>
            <p:nvPr/>
          </p:nvPicPr>
          <p:blipFill>
            <a:blip r:embed="rId3" cstate="print"/>
            <a:srcRect/>
            <a:stretch>
              <a:fillRect/>
            </a:stretch>
          </p:blipFill>
          <p:spPr bwMode="auto">
            <a:xfrm>
              <a:off x="1219200" y="2133600"/>
              <a:ext cx="1752600" cy="1752600"/>
            </a:xfrm>
            <a:prstGeom prst="rect">
              <a:avLst/>
            </a:prstGeom>
            <a:noFill/>
            <a:effectLst>
              <a:outerShdw blurRad="63500" sx="102000" sy="102000" algn="ctr" rotWithShape="0">
                <a:prstClr val="black">
                  <a:alpha val="40000"/>
                </a:prstClr>
              </a:outerShdw>
            </a:effectLst>
          </p:spPr>
        </p:pic>
        <p:sp>
          <p:nvSpPr>
            <p:cNvPr id="4" name="TextBox 3"/>
            <p:cNvSpPr txBox="1"/>
            <p:nvPr/>
          </p:nvSpPr>
          <p:spPr>
            <a:xfrm>
              <a:off x="914400" y="1733490"/>
              <a:ext cx="2286000" cy="400110"/>
            </a:xfrm>
            <a:prstGeom prst="rect">
              <a:avLst/>
            </a:prstGeom>
            <a:noFill/>
          </p:spPr>
          <p:txBody>
            <a:bodyPr wrap="square" rtlCol="0">
              <a:spAutoFit/>
            </a:bodyPr>
            <a:lstStyle/>
            <a:p>
              <a:pPr algn="ctr"/>
              <a:r>
                <a:rPr lang="en-US" sz="2000" dirty="0" smtClean="0">
                  <a:solidFill>
                    <a:srgbClr val="FFFFFF"/>
                  </a:solidFill>
                </a:rPr>
                <a:t>Small-scale Material</a:t>
              </a:r>
              <a:endParaRPr lang="en-US" sz="2000" dirty="0">
                <a:solidFill>
                  <a:srgbClr val="FFFFFF"/>
                </a:solidFill>
              </a:endParaRPr>
            </a:p>
          </p:txBody>
        </p:sp>
      </p:grpSp>
      <p:grpSp>
        <p:nvGrpSpPr>
          <p:cNvPr id="20" name="组合 19"/>
          <p:cNvGrpSpPr/>
          <p:nvPr/>
        </p:nvGrpSpPr>
        <p:grpSpPr>
          <a:xfrm>
            <a:off x="1219200" y="4497895"/>
            <a:ext cx="2438400" cy="2074415"/>
            <a:chOff x="914400" y="4476690"/>
            <a:chExt cx="2438400" cy="2074415"/>
          </a:xfrm>
        </p:grpSpPr>
        <p:pic>
          <p:nvPicPr>
            <p:cNvPr id="16" name="Picture 3" descr="D:\Dropbox\InvMicro\images\geom\angular\Architectural_Interior Features_bookcase_200139_7_0.03_1.6.png"/>
            <p:cNvPicPr>
              <a:picLocks noChangeAspect="1" noChangeArrowheads="1"/>
            </p:cNvPicPr>
            <p:nvPr/>
          </p:nvPicPr>
          <p:blipFill>
            <a:blip r:embed="rId4" cstate="print"/>
            <a:srcRect/>
            <a:stretch>
              <a:fillRect/>
            </a:stretch>
          </p:blipFill>
          <p:spPr bwMode="auto">
            <a:xfrm>
              <a:off x="1219200" y="4876800"/>
              <a:ext cx="1752600" cy="1674305"/>
            </a:xfrm>
            <a:prstGeom prst="rect">
              <a:avLst/>
            </a:prstGeom>
            <a:noFill/>
          </p:spPr>
        </p:pic>
        <p:sp>
          <p:nvSpPr>
            <p:cNvPr id="19" name="TextBox 18"/>
            <p:cNvSpPr txBox="1"/>
            <p:nvPr/>
          </p:nvSpPr>
          <p:spPr>
            <a:xfrm>
              <a:off x="914400" y="4476690"/>
              <a:ext cx="2438400" cy="400110"/>
            </a:xfrm>
            <a:prstGeom prst="rect">
              <a:avLst/>
            </a:prstGeom>
            <a:noFill/>
          </p:spPr>
          <p:txBody>
            <a:bodyPr wrap="square" rtlCol="0">
              <a:spAutoFit/>
            </a:bodyPr>
            <a:lstStyle/>
            <a:p>
              <a:pPr algn="ctr"/>
              <a:r>
                <a:rPr lang="en-US" sz="2000" dirty="0" smtClean="0">
                  <a:solidFill>
                    <a:srgbClr val="FFFFFF"/>
                  </a:solidFill>
                </a:rPr>
                <a:t>Small-scale Geometry</a:t>
              </a:r>
              <a:endParaRPr lang="en-US" sz="2000" dirty="0">
                <a:solidFill>
                  <a:srgbClr val="FFFFFF"/>
                </a:solidFill>
              </a:endParaRPr>
            </a:p>
          </p:txBody>
        </p:sp>
      </p:grpSp>
      <p:sp>
        <p:nvSpPr>
          <p:cNvPr id="22" name="TextBox 21"/>
          <p:cNvSpPr txBox="1"/>
          <p:nvPr/>
        </p:nvSpPr>
        <p:spPr>
          <a:xfrm>
            <a:off x="1981200" y="3752910"/>
            <a:ext cx="858162" cy="646331"/>
          </a:xfrm>
          <a:prstGeom prst="rect">
            <a:avLst/>
          </a:prstGeom>
          <a:noFill/>
        </p:spPr>
        <p:txBody>
          <a:bodyPr wrap="square" rtlCol="0">
            <a:spAutoFit/>
          </a:bodyPr>
          <a:lstStyle/>
          <a:p>
            <a:pPr algn="ctr"/>
            <a:r>
              <a:rPr lang="en-US" sz="3600" dirty="0" smtClean="0">
                <a:solidFill>
                  <a:srgbClr val="FFFFFF"/>
                </a:solidFill>
              </a:rPr>
              <a:t>+</a:t>
            </a:r>
            <a:endParaRPr lang="en-US" sz="3600" dirty="0">
              <a:solidFill>
                <a:srgbClr val="FFFFFF"/>
              </a:solidFill>
            </a:endParaRPr>
          </a:p>
        </p:txBody>
      </p:sp>
      <p:grpSp>
        <p:nvGrpSpPr>
          <p:cNvPr id="2" name="Group 1"/>
          <p:cNvGrpSpPr/>
          <p:nvPr/>
        </p:nvGrpSpPr>
        <p:grpSpPr>
          <a:xfrm>
            <a:off x="5943600" y="2228910"/>
            <a:ext cx="2133600" cy="2819400"/>
            <a:chOff x="5943600" y="2362200"/>
            <a:chExt cx="2133600" cy="2819400"/>
          </a:xfrm>
        </p:grpSpPr>
        <p:sp>
          <p:nvSpPr>
            <p:cNvPr id="7" name="TextBox 6"/>
            <p:cNvSpPr txBox="1"/>
            <p:nvPr/>
          </p:nvSpPr>
          <p:spPr>
            <a:xfrm>
              <a:off x="5943600" y="2362200"/>
              <a:ext cx="2133600" cy="707886"/>
            </a:xfrm>
            <a:prstGeom prst="rect">
              <a:avLst/>
            </a:prstGeom>
            <a:noFill/>
          </p:spPr>
          <p:txBody>
            <a:bodyPr wrap="square" rtlCol="0">
              <a:spAutoFit/>
            </a:bodyPr>
            <a:lstStyle/>
            <a:p>
              <a:pPr algn="ctr"/>
              <a:r>
                <a:rPr lang="en-US" sz="2000" dirty="0" smtClean="0">
                  <a:solidFill>
                    <a:srgbClr val="FFFFFF"/>
                  </a:solidFill>
                </a:rPr>
                <a:t>Large-scale Appearance</a:t>
              </a:r>
              <a:endParaRPr lang="en-US" sz="2000" dirty="0">
                <a:solidFill>
                  <a:srgbClr val="FFFFFF"/>
                </a:solidFill>
              </a:endParaRPr>
            </a:p>
          </p:txBody>
        </p:sp>
        <p:pic>
          <p:nvPicPr>
            <p:cNvPr id="23" name="Picture 8" descr="E:\temp\InvMicro\ZRT\final\ball\MERL_grease-covered-steel_height_Architectural_Interior Features_bookcase_200139_7_0.030_0.000_2048_1000.png"/>
            <p:cNvPicPr>
              <a:picLocks noChangeAspect="1" noChangeArrowheads="1"/>
            </p:cNvPicPr>
            <p:nvPr/>
          </p:nvPicPr>
          <p:blipFill>
            <a:blip r:embed="rId5" cstate="print"/>
            <a:srcRect/>
            <a:stretch>
              <a:fillRect/>
            </a:stretch>
          </p:blipFill>
          <p:spPr bwMode="auto">
            <a:xfrm>
              <a:off x="6019800" y="3124200"/>
              <a:ext cx="2057400" cy="2057400"/>
            </a:xfrm>
            <a:prstGeom prst="rect">
              <a:avLst/>
            </a:prstGeom>
            <a:noFill/>
          </p:spPr>
        </p:pic>
      </p:grpSp>
      <p:sp>
        <p:nvSpPr>
          <p:cNvPr id="24" name="Title 1"/>
          <p:cNvSpPr>
            <a:spLocks noGrp="1"/>
          </p:cNvSpPr>
          <p:nvPr>
            <p:ph type="title"/>
          </p:nvPr>
        </p:nvSpPr>
        <p:spPr>
          <a:xfrm>
            <a:off x="457200" y="274638"/>
            <a:ext cx="8229600" cy="1143000"/>
          </a:xfrm>
        </p:spPr>
        <p:txBody>
          <a:bodyPr>
            <a:normAutofit/>
          </a:bodyPr>
          <a:lstStyle/>
          <a:p>
            <a:r>
              <a:rPr lang="en-US" altLang="zh-CN" sz="4000" dirty="0" smtClean="0"/>
              <a:t>Forward Bi-scale Material Design</a:t>
            </a:r>
            <a:endParaRPr lang="zh-CN" altLang="en-US" sz="4000" dirty="0"/>
          </a:p>
        </p:txBody>
      </p:sp>
    </p:spTree>
    <p:extLst>
      <p:ext uri="{BB962C8B-B14F-4D97-AF65-F5344CB8AC3E}">
        <p14:creationId xmlns:p14="http://schemas.microsoft.com/office/powerpoint/2010/main" val="42790219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descr="D:\Dropbox\InvMicro\images\geom\angular\Architectural_Interior Features_bookcase_200139_7_0.03_1.6.png"/>
          <p:cNvPicPr>
            <a:picLocks noChangeAspect="1" noChangeArrowheads="1"/>
          </p:cNvPicPr>
          <p:nvPr/>
        </p:nvPicPr>
        <p:blipFill>
          <a:blip r:embed="rId3" cstate="print"/>
          <a:srcRect/>
          <a:stretch>
            <a:fillRect/>
          </a:stretch>
        </p:blipFill>
        <p:spPr bwMode="auto">
          <a:xfrm>
            <a:off x="1524000" y="4898005"/>
            <a:ext cx="1752600" cy="1674305"/>
          </a:xfrm>
          <a:prstGeom prst="rect">
            <a:avLst/>
          </a:prstGeom>
          <a:noFill/>
        </p:spPr>
      </p:pic>
      <p:pic>
        <p:nvPicPr>
          <p:cNvPr id="24" name="Picture 8" descr="E:\temp\InvMicro\ZRT\final\ball\MERL_grease-covered-steel_height_Architectural_Interior Features_bookcase_200139_7_0.030_0.000_2048_1000.png"/>
          <p:cNvPicPr>
            <a:picLocks noChangeAspect="1" noChangeArrowheads="1"/>
          </p:cNvPicPr>
          <p:nvPr/>
        </p:nvPicPr>
        <p:blipFill>
          <a:blip r:embed="rId4" cstate="print"/>
          <a:srcRect/>
          <a:stretch>
            <a:fillRect/>
          </a:stretch>
        </p:blipFill>
        <p:spPr bwMode="auto">
          <a:xfrm>
            <a:off x="6019800" y="2990910"/>
            <a:ext cx="2057400" cy="2057400"/>
          </a:xfrm>
          <a:prstGeom prst="rect">
            <a:avLst/>
          </a:prstGeom>
          <a:noFill/>
        </p:spPr>
      </p:pic>
      <p:grpSp>
        <p:nvGrpSpPr>
          <p:cNvPr id="2" name="Group 4"/>
          <p:cNvGrpSpPr/>
          <p:nvPr/>
        </p:nvGrpSpPr>
        <p:grpSpPr>
          <a:xfrm>
            <a:off x="3733800" y="3219510"/>
            <a:ext cx="1696362" cy="913937"/>
            <a:chOff x="3778410" y="1470364"/>
            <a:chExt cx="1696362" cy="913937"/>
          </a:xfrm>
        </p:grpSpPr>
        <p:sp>
          <p:nvSpPr>
            <p:cNvPr id="3" name="Right Arrow 2"/>
            <p:cNvSpPr/>
            <p:nvPr/>
          </p:nvSpPr>
          <p:spPr>
            <a:xfrm>
              <a:off x="4080681" y="1962716"/>
              <a:ext cx="1091821" cy="42158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sp>
          <p:nvSpPr>
            <p:cNvPr id="10" name="TextBox 9"/>
            <p:cNvSpPr txBox="1"/>
            <p:nvPr/>
          </p:nvSpPr>
          <p:spPr>
            <a:xfrm>
              <a:off x="3778410" y="1470364"/>
              <a:ext cx="1696362" cy="461665"/>
            </a:xfrm>
            <a:prstGeom prst="rect">
              <a:avLst/>
            </a:prstGeom>
            <a:noFill/>
          </p:spPr>
          <p:txBody>
            <a:bodyPr wrap="square" rtlCol="0">
              <a:spAutoFit/>
            </a:bodyPr>
            <a:lstStyle/>
            <a:p>
              <a:pPr algn="ctr"/>
              <a:r>
                <a:rPr lang="en-US" sz="2400" dirty="0" smtClean="0">
                  <a:solidFill>
                    <a:srgbClr val="FFFFFF"/>
                  </a:solidFill>
                </a:rPr>
                <a:t>Compute</a:t>
              </a:r>
              <a:endParaRPr lang="en-US" sz="2400" dirty="0">
                <a:solidFill>
                  <a:srgbClr val="FFFFFF"/>
                </a:solidFill>
              </a:endParaRPr>
            </a:p>
          </p:txBody>
        </p:sp>
      </p:grpSp>
      <p:sp>
        <p:nvSpPr>
          <p:cNvPr id="7" name="TextBox 6"/>
          <p:cNvSpPr txBox="1"/>
          <p:nvPr/>
        </p:nvSpPr>
        <p:spPr>
          <a:xfrm>
            <a:off x="5943600" y="2228910"/>
            <a:ext cx="2133600" cy="707886"/>
          </a:xfrm>
          <a:prstGeom prst="rect">
            <a:avLst/>
          </a:prstGeom>
          <a:noFill/>
        </p:spPr>
        <p:txBody>
          <a:bodyPr wrap="square" rtlCol="0">
            <a:spAutoFit/>
          </a:bodyPr>
          <a:lstStyle/>
          <a:p>
            <a:pPr algn="ctr"/>
            <a:r>
              <a:rPr lang="en-US" sz="2000" dirty="0" smtClean="0">
                <a:solidFill>
                  <a:srgbClr val="FFFFFF"/>
                </a:solidFill>
              </a:rPr>
              <a:t>Large-scale Appearance</a:t>
            </a:r>
            <a:endParaRPr lang="en-US" sz="2000" dirty="0">
              <a:solidFill>
                <a:srgbClr val="FFFFFF"/>
              </a:solidFill>
            </a:endParaRPr>
          </a:p>
        </p:txBody>
      </p:sp>
      <p:grpSp>
        <p:nvGrpSpPr>
          <p:cNvPr id="5" name="组合 20"/>
          <p:cNvGrpSpPr/>
          <p:nvPr/>
        </p:nvGrpSpPr>
        <p:grpSpPr>
          <a:xfrm>
            <a:off x="1219200" y="1524000"/>
            <a:ext cx="2286000" cy="2152710"/>
            <a:chOff x="914400" y="1733490"/>
            <a:chExt cx="2286000" cy="2152710"/>
          </a:xfrm>
        </p:grpSpPr>
        <p:pic>
          <p:nvPicPr>
            <p:cNvPr id="13" name="Picture 6" descr="E:\temp\InvMicro\ZRT\final\ball\MERL_grease-covered-steel_plane_2048_1000.png"/>
            <p:cNvPicPr>
              <a:picLocks noChangeAspect="1" noChangeArrowheads="1"/>
            </p:cNvPicPr>
            <p:nvPr/>
          </p:nvPicPr>
          <p:blipFill>
            <a:blip r:embed="rId5" cstate="print"/>
            <a:srcRect/>
            <a:stretch>
              <a:fillRect/>
            </a:stretch>
          </p:blipFill>
          <p:spPr bwMode="auto">
            <a:xfrm>
              <a:off x="1219200" y="2133600"/>
              <a:ext cx="1752600" cy="1752600"/>
            </a:xfrm>
            <a:prstGeom prst="rect">
              <a:avLst/>
            </a:prstGeom>
            <a:noFill/>
            <a:effectLst>
              <a:outerShdw blurRad="63500" sx="102000" sy="102000" algn="ctr" rotWithShape="0">
                <a:prstClr val="black">
                  <a:alpha val="40000"/>
                </a:prstClr>
              </a:outerShdw>
            </a:effectLst>
          </p:spPr>
        </p:pic>
        <p:sp>
          <p:nvSpPr>
            <p:cNvPr id="4" name="TextBox 3"/>
            <p:cNvSpPr txBox="1"/>
            <p:nvPr/>
          </p:nvSpPr>
          <p:spPr>
            <a:xfrm>
              <a:off x="914400" y="1733490"/>
              <a:ext cx="2286000" cy="400110"/>
            </a:xfrm>
            <a:prstGeom prst="rect">
              <a:avLst/>
            </a:prstGeom>
            <a:noFill/>
          </p:spPr>
          <p:txBody>
            <a:bodyPr wrap="square" rtlCol="0">
              <a:spAutoFit/>
            </a:bodyPr>
            <a:lstStyle/>
            <a:p>
              <a:pPr algn="ctr"/>
              <a:r>
                <a:rPr lang="en-US" sz="2000" dirty="0" smtClean="0">
                  <a:solidFill>
                    <a:srgbClr val="FFFFFF"/>
                  </a:solidFill>
                </a:rPr>
                <a:t>Small-scale Material</a:t>
              </a:r>
              <a:endParaRPr lang="en-US" sz="2000" dirty="0">
                <a:solidFill>
                  <a:srgbClr val="FFFFFF"/>
                </a:solidFill>
              </a:endParaRPr>
            </a:p>
          </p:txBody>
        </p:sp>
      </p:grpSp>
      <p:sp>
        <p:nvSpPr>
          <p:cNvPr id="22" name="TextBox 21"/>
          <p:cNvSpPr txBox="1"/>
          <p:nvPr/>
        </p:nvSpPr>
        <p:spPr>
          <a:xfrm>
            <a:off x="1981200" y="3752910"/>
            <a:ext cx="858162" cy="646331"/>
          </a:xfrm>
          <a:prstGeom prst="rect">
            <a:avLst/>
          </a:prstGeom>
          <a:noFill/>
        </p:spPr>
        <p:txBody>
          <a:bodyPr wrap="square" rtlCol="0">
            <a:spAutoFit/>
          </a:bodyPr>
          <a:lstStyle/>
          <a:p>
            <a:pPr algn="ctr"/>
            <a:r>
              <a:rPr lang="en-US" sz="3600" dirty="0" smtClean="0">
                <a:solidFill>
                  <a:srgbClr val="FFFFFF"/>
                </a:solidFill>
              </a:rPr>
              <a:t>+</a:t>
            </a:r>
            <a:endParaRPr lang="en-US" sz="3600" dirty="0">
              <a:solidFill>
                <a:srgbClr val="FFFFFF"/>
              </a:solidFill>
            </a:endParaRPr>
          </a:p>
        </p:txBody>
      </p:sp>
      <p:pic>
        <p:nvPicPr>
          <p:cNvPr id="17" name="Picture 4" descr="E:\temp\InvMicro\ZRT\final\ball\MERL_grease-covered-steel_height_Plants_Leaves_leaf_4140490_4_0.030_5.498_2048_1000.png"/>
          <p:cNvPicPr>
            <a:picLocks noChangeAspect="1" noChangeArrowheads="1"/>
          </p:cNvPicPr>
          <p:nvPr/>
        </p:nvPicPr>
        <p:blipFill>
          <a:blip r:embed="rId6" cstate="print"/>
          <a:srcRect/>
          <a:stretch>
            <a:fillRect/>
          </a:stretch>
        </p:blipFill>
        <p:spPr bwMode="auto">
          <a:xfrm>
            <a:off x="6019800" y="2990910"/>
            <a:ext cx="2057400" cy="2057400"/>
          </a:xfrm>
          <a:prstGeom prst="rect">
            <a:avLst/>
          </a:prstGeom>
          <a:noFill/>
        </p:spPr>
      </p:pic>
      <p:sp>
        <p:nvSpPr>
          <p:cNvPr id="19" name="TextBox 18"/>
          <p:cNvSpPr txBox="1"/>
          <p:nvPr/>
        </p:nvSpPr>
        <p:spPr>
          <a:xfrm>
            <a:off x="1219200" y="4497895"/>
            <a:ext cx="2438400" cy="400110"/>
          </a:xfrm>
          <a:prstGeom prst="rect">
            <a:avLst/>
          </a:prstGeom>
          <a:noFill/>
        </p:spPr>
        <p:txBody>
          <a:bodyPr wrap="square" rtlCol="0">
            <a:spAutoFit/>
          </a:bodyPr>
          <a:lstStyle/>
          <a:p>
            <a:pPr algn="ctr"/>
            <a:r>
              <a:rPr lang="en-US" sz="2000" dirty="0" smtClean="0">
                <a:solidFill>
                  <a:srgbClr val="FFFFFF"/>
                </a:solidFill>
              </a:rPr>
              <a:t>Small-scale Geometry</a:t>
            </a:r>
            <a:endParaRPr lang="en-US" sz="2000" dirty="0">
              <a:solidFill>
                <a:srgbClr val="FFFFFF"/>
              </a:solidFill>
            </a:endParaRPr>
          </a:p>
        </p:txBody>
      </p:sp>
      <p:pic>
        <p:nvPicPr>
          <p:cNvPr id="18" name="Picture 5" descr="D:\Dropbox\InvMicro\images\geom\angular\Plants_Leaves_leaf_4140490_4_0.03_5.5.png"/>
          <p:cNvPicPr>
            <a:picLocks noChangeAspect="1" noChangeArrowheads="1"/>
          </p:cNvPicPr>
          <p:nvPr/>
        </p:nvPicPr>
        <p:blipFill>
          <a:blip r:embed="rId7" cstate="print"/>
          <a:srcRect/>
          <a:stretch>
            <a:fillRect/>
          </a:stretch>
        </p:blipFill>
        <p:spPr bwMode="auto">
          <a:xfrm>
            <a:off x="1524000" y="4895909"/>
            <a:ext cx="1752600" cy="1674305"/>
          </a:xfrm>
          <a:prstGeom prst="rect">
            <a:avLst/>
          </a:prstGeom>
          <a:noFill/>
        </p:spPr>
      </p:pic>
      <p:sp>
        <p:nvSpPr>
          <p:cNvPr id="26" name="Title 1"/>
          <p:cNvSpPr>
            <a:spLocks noGrp="1"/>
          </p:cNvSpPr>
          <p:nvPr>
            <p:ph type="title"/>
          </p:nvPr>
        </p:nvSpPr>
        <p:spPr>
          <a:xfrm>
            <a:off x="457200" y="274638"/>
            <a:ext cx="8229600" cy="1143000"/>
          </a:xfrm>
        </p:spPr>
        <p:txBody>
          <a:bodyPr>
            <a:normAutofit/>
          </a:bodyPr>
          <a:lstStyle/>
          <a:p>
            <a:r>
              <a:rPr lang="en-US" altLang="zh-CN" sz="4000" dirty="0" smtClean="0"/>
              <a:t>Forward Bi-scale Material Design</a:t>
            </a:r>
            <a:endParaRPr lang="zh-CN" altLang="en-US" sz="4000" dirty="0"/>
          </a:p>
        </p:txBody>
      </p:sp>
      <p:grpSp>
        <p:nvGrpSpPr>
          <p:cNvPr id="27" name="Group 11"/>
          <p:cNvGrpSpPr/>
          <p:nvPr/>
        </p:nvGrpSpPr>
        <p:grpSpPr>
          <a:xfrm>
            <a:off x="8131138" y="2893541"/>
            <a:ext cx="936662" cy="1604665"/>
            <a:chOff x="784743" y="1684069"/>
            <a:chExt cx="936662" cy="1292777"/>
          </a:xfrm>
        </p:grpSpPr>
        <p:sp>
          <p:nvSpPr>
            <p:cNvPr id="28" name="TextBox 27"/>
            <p:cNvSpPr txBox="1"/>
            <p:nvPr/>
          </p:nvSpPr>
          <p:spPr>
            <a:xfrm>
              <a:off x="784743" y="1684069"/>
              <a:ext cx="936662" cy="371934"/>
            </a:xfrm>
            <a:prstGeom prst="rect">
              <a:avLst/>
            </a:prstGeom>
            <a:noFill/>
          </p:spPr>
          <p:txBody>
            <a:bodyPr wrap="square" rtlCol="0">
              <a:spAutoFit/>
            </a:bodyPr>
            <a:lstStyle/>
            <a:p>
              <a:pPr algn="ctr"/>
              <a:r>
                <a:rPr lang="en-US" sz="2400" dirty="0" smtClean="0">
                  <a:solidFill>
                    <a:srgbClr val="FFFFFF"/>
                  </a:solidFill>
                </a:rPr>
                <a:t>Edit</a:t>
              </a:r>
              <a:endParaRPr lang="en-US" sz="2400" dirty="0">
                <a:solidFill>
                  <a:srgbClr val="FFFFFF"/>
                </a:solidFill>
              </a:endParaRPr>
            </a:p>
          </p:txBody>
        </p:sp>
        <p:sp>
          <p:nvSpPr>
            <p:cNvPr id="29" name="Curved Right Arrow 13"/>
            <p:cNvSpPr/>
            <p:nvPr/>
          </p:nvSpPr>
          <p:spPr>
            <a:xfrm flipH="1">
              <a:off x="937143" y="2155151"/>
              <a:ext cx="606068" cy="821695"/>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grpSp>
      <p:sp>
        <p:nvSpPr>
          <p:cNvPr id="6" name="Multiply 5"/>
          <p:cNvSpPr/>
          <p:nvPr/>
        </p:nvSpPr>
        <p:spPr>
          <a:xfrm>
            <a:off x="8131138" y="3157665"/>
            <a:ext cx="914400" cy="1738243"/>
          </a:xfrm>
          <a:prstGeom prst="mathMultiply">
            <a:avLst/>
          </a:prstGeom>
          <a:solidFill>
            <a:srgbClr val="FF000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Group 11"/>
          <p:cNvGrpSpPr/>
          <p:nvPr/>
        </p:nvGrpSpPr>
        <p:grpSpPr>
          <a:xfrm>
            <a:off x="76200" y="2990910"/>
            <a:ext cx="936662" cy="1604665"/>
            <a:chOff x="784743" y="1684069"/>
            <a:chExt cx="936662" cy="1292777"/>
          </a:xfrm>
        </p:grpSpPr>
        <p:sp>
          <p:nvSpPr>
            <p:cNvPr id="31" name="TextBox 30"/>
            <p:cNvSpPr txBox="1"/>
            <p:nvPr/>
          </p:nvSpPr>
          <p:spPr>
            <a:xfrm>
              <a:off x="784743" y="1684069"/>
              <a:ext cx="936662" cy="371934"/>
            </a:xfrm>
            <a:prstGeom prst="rect">
              <a:avLst/>
            </a:prstGeom>
            <a:noFill/>
          </p:spPr>
          <p:txBody>
            <a:bodyPr wrap="square" rtlCol="0">
              <a:spAutoFit/>
            </a:bodyPr>
            <a:lstStyle/>
            <a:p>
              <a:pPr algn="ctr"/>
              <a:r>
                <a:rPr lang="en-US" sz="2400" dirty="0" smtClean="0">
                  <a:solidFill>
                    <a:srgbClr val="FFFFFF"/>
                  </a:solidFill>
                </a:rPr>
                <a:t>Edit</a:t>
              </a:r>
              <a:endParaRPr lang="en-US" sz="2400" dirty="0">
                <a:solidFill>
                  <a:srgbClr val="FFFFFF"/>
                </a:solidFill>
              </a:endParaRPr>
            </a:p>
          </p:txBody>
        </p:sp>
        <p:sp>
          <p:nvSpPr>
            <p:cNvPr id="32" name="Curved Right Arrow 13"/>
            <p:cNvSpPr/>
            <p:nvPr/>
          </p:nvSpPr>
          <p:spPr>
            <a:xfrm>
              <a:off x="933611" y="2155151"/>
              <a:ext cx="638927" cy="821695"/>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grpSp>
    </p:spTree>
    <p:extLst>
      <p:ext uri="{BB962C8B-B14F-4D97-AF65-F5344CB8AC3E}">
        <p14:creationId xmlns:p14="http://schemas.microsoft.com/office/powerpoint/2010/main" val="19310883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
                                        <p:tgtEl>
                                          <p:spTgt spid="18"/>
                                        </p:tgtEl>
                                      </p:cBhvr>
                                    </p:animEffect>
                                    <p:anim calcmode="lin" valueType="num">
                                      <p:cBhvr>
                                        <p:cTn id="13" dur="400" fill="hold"/>
                                        <p:tgtEl>
                                          <p:spTgt spid="18"/>
                                        </p:tgtEl>
                                        <p:attrNameLst>
                                          <p:attrName>ppt_x</p:attrName>
                                        </p:attrNameLst>
                                      </p:cBhvr>
                                      <p:tavLst>
                                        <p:tav tm="0">
                                          <p:val>
                                            <p:strVal val="#ppt_x"/>
                                          </p:val>
                                        </p:tav>
                                        <p:tav tm="100000">
                                          <p:val>
                                            <p:strVal val="#ppt_x"/>
                                          </p:val>
                                        </p:tav>
                                      </p:tavLst>
                                    </p:anim>
                                    <p:anim calcmode="lin" valueType="num">
                                      <p:cBhvr>
                                        <p:cTn id="14" dur="400" fill="hold"/>
                                        <p:tgtEl>
                                          <p:spTgt spid="1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mph" presetSubtype="0" fill="hold" nodeType="clickEffect">
                                  <p:stCondLst>
                                    <p:cond delay="0"/>
                                  </p:stCondLst>
                                  <p:childTnLst>
                                    <p:animEffect transition="out" filter="fade">
                                      <p:cBhvr>
                                        <p:cTn id="20" dur="500" tmFilter="0, 0; .2, .5; .8, .5; 1, 0"/>
                                        <p:tgtEl>
                                          <p:spTgt spid="2"/>
                                        </p:tgtEl>
                                      </p:cBhvr>
                                    </p:animEffect>
                                    <p:animScale>
                                      <p:cBhvr>
                                        <p:cTn id="21" dur="250" autoRev="1" fill="hold"/>
                                        <p:tgtEl>
                                          <p:spTgt spid="2"/>
                                        </p:tgtEl>
                                      </p:cBhvr>
                                      <p:by x="105000" y="105000"/>
                                    </p:animScale>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8" descr="E:\temp\InvMicro\ZRT\final\ball\MERL_grease-covered-steel_height_Architectural_Interior Features_bookcase_200139_7_0.030_0.000_2048_1000.png"/>
          <p:cNvPicPr>
            <a:picLocks noChangeAspect="1" noChangeArrowheads="1"/>
          </p:cNvPicPr>
          <p:nvPr/>
        </p:nvPicPr>
        <p:blipFill>
          <a:blip r:embed="rId3" cstate="print"/>
          <a:srcRect/>
          <a:stretch>
            <a:fillRect/>
          </a:stretch>
        </p:blipFill>
        <p:spPr bwMode="auto">
          <a:xfrm>
            <a:off x="6019800" y="2990910"/>
            <a:ext cx="2057400" cy="2057400"/>
          </a:xfrm>
          <a:prstGeom prst="rect">
            <a:avLst/>
          </a:prstGeom>
          <a:noFill/>
        </p:spPr>
      </p:pic>
      <p:grpSp>
        <p:nvGrpSpPr>
          <p:cNvPr id="2" name="Group 4"/>
          <p:cNvGrpSpPr/>
          <p:nvPr/>
        </p:nvGrpSpPr>
        <p:grpSpPr>
          <a:xfrm>
            <a:off x="3733800" y="3219510"/>
            <a:ext cx="1696362" cy="913937"/>
            <a:chOff x="3778410" y="1470364"/>
            <a:chExt cx="1696362" cy="913937"/>
          </a:xfrm>
        </p:grpSpPr>
        <p:sp>
          <p:nvSpPr>
            <p:cNvPr id="3" name="Right Arrow 2"/>
            <p:cNvSpPr/>
            <p:nvPr/>
          </p:nvSpPr>
          <p:spPr>
            <a:xfrm>
              <a:off x="4080681" y="1962716"/>
              <a:ext cx="1091821" cy="42158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sp>
          <p:nvSpPr>
            <p:cNvPr id="10" name="TextBox 9"/>
            <p:cNvSpPr txBox="1"/>
            <p:nvPr/>
          </p:nvSpPr>
          <p:spPr>
            <a:xfrm>
              <a:off x="3778410" y="1470364"/>
              <a:ext cx="1696362" cy="461665"/>
            </a:xfrm>
            <a:prstGeom prst="rect">
              <a:avLst/>
            </a:prstGeom>
            <a:noFill/>
          </p:spPr>
          <p:txBody>
            <a:bodyPr wrap="square" rtlCol="0">
              <a:spAutoFit/>
            </a:bodyPr>
            <a:lstStyle/>
            <a:p>
              <a:pPr algn="ctr"/>
              <a:r>
                <a:rPr lang="en-US" sz="2400" dirty="0" smtClean="0">
                  <a:solidFill>
                    <a:srgbClr val="FFFFFF"/>
                  </a:solidFill>
                </a:rPr>
                <a:t>Compute</a:t>
              </a:r>
              <a:endParaRPr lang="en-US" sz="2400" dirty="0">
                <a:solidFill>
                  <a:srgbClr val="FFFFFF"/>
                </a:solidFill>
              </a:endParaRPr>
            </a:p>
          </p:txBody>
        </p:sp>
      </p:grpSp>
      <p:sp>
        <p:nvSpPr>
          <p:cNvPr id="7" name="TextBox 6"/>
          <p:cNvSpPr txBox="1"/>
          <p:nvPr/>
        </p:nvSpPr>
        <p:spPr>
          <a:xfrm>
            <a:off x="5943600" y="2228910"/>
            <a:ext cx="2133600" cy="707886"/>
          </a:xfrm>
          <a:prstGeom prst="rect">
            <a:avLst/>
          </a:prstGeom>
          <a:noFill/>
        </p:spPr>
        <p:txBody>
          <a:bodyPr wrap="square" rtlCol="0">
            <a:spAutoFit/>
          </a:bodyPr>
          <a:lstStyle/>
          <a:p>
            <a:pPr algn="ctr"/>
            <a:r>
              <a:rPr lang="en-US" sz="2000" dirty="0" smtClean="0">
                <a:solidFill>
                  <a:srgbClr val="FFFFFF"/>
                </a:solidFill>
              </a:rPr>
              <a:t>Large-scale Appearance</a:t>
            </a:r>
            <a:endParaRPr lang="en-US" sz="2000" dirty="0">
              <a:solidFill>
                <a:srgbClr val="FFFFFF"/>
              </a:solidFill>
            </a:endParaRPr>
          </a:p>
        </p:txBody>
      </p:sp>
      <p:grpSp>
        <p:nvGrpSpPr>
          <p:cNvPr id="5" name="组合 20"/>
          <p:cNvGrpSpPr/>
          <p:nvPr/>
        </p:nvGrpSpPr>
        <p:grpSpPr>
          <a:xfrm>
            <a:off x="1219200" y="1524000"/>
            <a:ext cx="2286000" cy="2152710"/>
            <a:chOff x="914400" y="1733490"/>
            <a:chExt cx="2286000" cy="2152710"/>
          </a:xfrm>
        </p:grpSpPr>
        <p:pic>
          <p:nvPicPr>
            <p:cNvPr id="13" name="Picture 6" descr="E:\temp\InvMicro\ZRT\final\ball\MERL_grease-covered-steel_plane_2048_1000.png"/>
            <p:cNvPicPr>
              <a:picLocks noChangeAspect="1" noChangeArrowheads="1"/>
            </p:cNvPicPr>
            <p:nvPr/>
          </p:nvPicPr>
          <p:blipFill>
            <a:blip r:embed="rId4" cstate="print"/>
            <a:srcRect/>
            <a:stretch>
              <a:fillRect/>
            </a:stretch>
          </p:blipFill>
          <p:spPr bwMode="auto">
            <a:xfrm>
              <a:off x="1219200" y="2133600"/>
              <a:ext cx="1752600" cy="1752600"/>
            </a:xfrm>
            <a:prstGeom prst="rect">
              <a:avLst/>
            </a:prstGeom>
            <a:noFill/>
            <a:effectLst>
              <a:outerShdw blurRad="63500" sx="102000" sy="102000" algn="ctr" rotWithShape="0">
                <a:prstClr val="black">
                  <a:alpha val="40000"/>
                </a:prstClr>
              </a:outerShdw>
            </a:effectLst>
          </p:spPr>
        </p:pic>
        <p:sp>
          <p:nvSpPr>
            <p:cNvPr id="4" name="TextBox 3"/>
            <p:cNvSpPr txBox="1"/>
            <p:nvPr/>
          </p:nvSpPr>
          <p:spPr>
            <a:xfrm>
              <a:off x="914400" y="1733490"/>
              <a:ext cx="2286000" cy="400110"/>
            </a:xfrm>
            <a:prstGeom prst="rect">
              <a:avLst/>
            </a:prstGeom>
            <a:noFill/>
          </p:spPr>
          <p:txBody>
            <a:bodyPr wrap="square" rtlCol="0">
              <a:spAutoFit/>
            </a:bodyPr>
            <a:lstStyle/>
            <a:p>
              <a:pPr algn="ctr"/>
              <a:r>
                <a:rPr lang="en-US" sz="2000" dirty="0" smtClean="0">
                  <a:solidFill>
                    <a:srgbClr val="FFFFFF"/>
                  </a:solidFill>
                </a:rPr>
                <a:t>Small-scale Material</a:t>
              </a:r>
              <a:endParaRPr lang="en-US" sz="2000" dirty="0">
                <a:solidFill>
                  <a:srgbClr val="FFFFFF"/>
                </a:solidFill>
              </a:endParaRPr>
            </a:p>
          </p:txBody>
        </p:sp>
      </p:grpSp>
      <p:sp>
        <p:nvSpPr>
          <p:cNvPr id="22" name="TextBox 21"/>
          <p:cNvSpPr txBox="1"/>
          <p:nvPr/>
        </p:nvSpPr>
        <p:spPr>
          <a:xfrm>
            <a:off x="1981200" y="3752910"/>
            <a:ext cx="858162" cy="646331"/>
          </a:xfrm>
          <a:prstGeom prst="rect">
            <a:avLst/>
          </a:prstGeom>
          <a:noFill/>
        </p:spPr>
        <p:txBody>
          <a:bodyPr wrap="square" rtlCol="0">
            <a:spAutoFit/>
          </a:bodyPr>
          <a:lstStyle/>
          <a:p>
            <a:pPr algn="ctr"/>
            <a:r>
              <a:rPr lang="en-US" sz="3600" dirty="0" smtClean="0">
                <a:solidFill>
                  <a:srgbClr val="FFFFFF"/>
                </a:solidFill>
              </a:rPr>
              <a:t>+</a:t>
            </a:r>
            <a:endParaRPr lang="en-US" sz="3600" dirty="0">
              <a:solidFill>
                <a:srgbClr val="FFFFFF"/>
              </a:solidFill>
            </a:endParaRPr>
          </a:p>
        </p:txBody>
      </p:sp>
      <p:pic>
        <p:nvPicPr>
          <p:cNvPr id="17" name="Picture 4" descr="E:\temp\InvMicro\ZRT\final\ball\MERL_grease-covered-steel_height_Plants_Leaves_leaf_4140490_4_0.030_5.498_2048_1000.png"/>
          <p:cNvPicPr>
            <a:picLocks noChangeAspect="1" noChangeArrowheads="1"/>
          </p:cNvPicPr>
          <p:nvPr/>
        </p:nvPicPr>
        <p:blipFill>
          <a:blip r:embed="rId5" cstate="print"/>
          <a:srcRect/>
          <a:stretch>
            <a:fillRect/>
          </a:stretch>
        </p:blipFill>
        <p:spPr bwMode="auto">
          <a:xfrm>
            <a:off x="6019800" y="2990910"/>
            <a:ext cx="2057400" cy="2057400"/>
          </a:xfrm>
          <a:prstGeom prst="rect">
            <a:avLst/>
          </a:prstGeom>
          <a:noFill/>
        </p:spPr>
      </p:pic>
      <p:sp>
        <p:nvSpPr>
          <p:cNvPr id="19" name="TextBox 18"/>
          <p:cNvSpPr txBox="1"/>
          <p:nvPr/>
        </p:nvSpPr>
        <p:spPr>
          <a:xfrm>
            <a:off x="1219200" y="4497895"/>
            <a:ext cx="2438400" cy="400110"/>
          </a:xfrm>
          <a:prstGeom prst="rect">
            <a:avLst/>
          </a:prstGeom>
          <a:noFill/>
        </p:spPr>
        <p:txBody>
          <a:bodyPr wrap="square" rtlCol="0">
            <a:spAutoFit/>
          </a:bodyPr>
          <a:lstStyle/>
          <a:p>
            <a:pPr algn="ctr"/>
            <a:r>
              <a:rPr lang="en-US" sz="2000" dirty="0" smtClean="0">
                <a:solidFill>
                  <a:srgbClr val="FFFFFF"/>
                </a:solidFill>
              </a:rPr>
              <a:t>Small-scale Geometry</a:t>
            </a:r>
            <a:endParaRPr lang="en-US" sz="2000" dirty="0">
              <a:solidFill>
                <a:srgbClr val="FFFFFF"/>
              </a:solidFill>
            </a:endParaRPr>
          </a:p>
        </p:txBody>
      </p:sp>
      <p:pic>
        <p:nvPicPr>
          <p:cNvPr id="18" name="Picture 5" descr="D:\Dropbox\InvMicro\images\geom\angular\Plants_Leaves_leaf_4140490_4_0.03_5.5.png"/>
          <p:cNvPicPr>
            <a:picLocks noChangeAspect="1" noChangeArrowheads="1"/>
          </p:cNvPicPr>
          <p:nvPr/>
        </p:nvPicPr>
        <p:blipFill>
          <a:blip r:embed="rId6" cstate="print"/>
          <a:srcRect/>
          <a:stretch>
            <a:fillRect/>
          </a:stretch>
        </p:blipFill>
        <p:spPr bwMode="auto">
          <a:xfrm>
            <a:off x="1524000" y="4895909"/>
            <a:ext cx="1752600" cy="1674305"/>
          </a:xfrm>
          <a:prstGeom prst="rect">
            <a:avLst/>
          </a:prstGeom>
          <a:noFill/>
        </p:spPr>
      </p:pic>
      <p:grpSp>
        <p:nvGrpSpPr>
          <p:cNvPr id="20" name="Group 11"/>
          <p:cNvGrpSpPr/>
          <p:nvPr/>
        </p:nvGrpSpPr>
        <p:grpSpPr>
          <a:xfrm>
            <a:off x="76200" y="2990910"/>
            <a:ext cx="936662" cy="1604665"/>
            <a:chOff x="784743" y="1684069"/>
            <a:chExt cx="936662" cy="1292777"/>
          </a:xfrm>
        </p:grpSpPr>
        <p:sp>
          <p:nvSpPr>
            <p:cNvPr id="21" name="TextBox 20"/>
            <p:cNvSpPr txBox="1"/>
            <p:nvPr/>
          </p:nvSpPr>
          <p:spPr>
            <a:xfrm>
              <a:off x="784743" y="1684069"/>
              <a:ext cx="936662" cy="371934"/>
            </a:xfrm>
            <a:prstGeom prst="rect">
              <a:avLst/>
            </a:prstGeom>
            <a:noFill/>
          </p:spPr>
          <p:txBody>
            <a:bodyPr wrap="square" rtlCol="0">
              <a:spAutoFit/>
            </a:bodyPr>
            <a:lstStyle/>
            <a:p>
              <a:pPr algn="ctr"/>
              <a:r>
                <a:rPr lang="en-US" sz="2400" dirty="0" smtClean="0">
                  <a:solidFill>
                    <a:srgbClr val="FFFFFF"/>
                  </a:solidFill>
                </a:rPr>
                <a:t>Edit</a:t>
              </a:r>
              <a:endParaRPr lang="en-US" sz="2400" dirty="0">
                <a:solidFill>
                  <a:srgbClr val="FFFFFF"/>
                </a:solidFill>
              </a:endParaRPr>
            </a:p>
          </p:txBody>
        </p:sp>
        <p:sp>
          <p:nvSpPr>
            <p:cNvPr id="23" name="Curved Right Arrow 13"/>
            <p:cNvSpPr/>
            <p:nvPr/>
          </p:nvSpPr>
          <p:spPr>
            <a:xfrm>
              <a:off x="933611" y="2155151"/>
              <a:ext cx="638927" cy="821695"/>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grpSp>
      <p:sp>
        <p:nvSpPr>
          <p:cNvPr id="26" name="Title 1"/>
          <p:cNvSpPr>
            <a:spLocks noGrp="1"/>
          </p:cNvSpPr>
          <p:nvPr>
            <p:ph type="title"/>
          </p:nvPr>
        </p:nvSpPr>
        <p:spPr>
          <a:xfrm>
            <a:off x="457200" y="274638"/>
            <a:ext cx="8229600" cy="1143000"/>
          </a:xfrm>
        </p:spPr>
        <p:txBody>
          <a:bodyPr>
            <a:normAutofit/>
          </a:bodyPr>
          <a:lstStyle/>
          <a:p>
            <a:r>
              <a:rPr lang="en-US" altLang="zh-CN" sz="4000" dirty="0" smtClean="0"/>
              <a:t>Forward Bi-scale Material Design</a:t>
            </a:r>
            <a:endParaRPr lang="zh-CN" altLang="en-US" sz="4000" dirty="0"/>
          </a:p>
        </p:txBody>
      </p:sp>
      <p:grpSp>
        <p:nvGrpSpPr>
          <p:cNvPr id="27" name="Group 11"/>
          <p:cNvGrpSpPr/>
          <p:nvPr/>
        </p:nvGrpSpPr>
        <p:grpSpPr>
          <a:xfrm>
            <a:off x="8131138" y="2893541"/>
            <a:ext cx="936662" cy="1604665"/>
            <a:chOff x="784743" y="1684069"/>
            <a:chExt cx="936662" cy="1292777"/>
          </a:xfrm>
        </p:grpSpPr>
        <p:sp>
          <p:nvSpPr>
            <p:cNvPr id="28" name="TextBox 27"/>
            <p:cNvSpPr txBox="1"/>
            <p:nvPr/>
          </p:nvSpPr>
          <p:spPr>
            <a:xfrm>
              <a:off x="784743" y="1684069"/>
              <a:ext cx="936662" cy="371934"/>
            </a:xfrm>
            <a:prstGeom prst="rect">
              <a:avLst/>
            </a:prstGeom>
            <a:noFill/>
          </p:spPr>
          <p:txBody>
            <a:bodyPr wrap="square" rtlCol="0">
              <a:spAutoFit/>
            </a:bodyPr>
            <a:lstStyle/>
            <a:p>
              <a:pPr algn="ctr"/>
              <a:r>
                <a:rPr lang="en-US" sz="2400" dirty="0" smtClean="0">
                  <a:solidFill>
                    <a:srgbClr val="FFFFFF"/>
                  </a:solidFill>
                </a:rPr>
                <a:t>Edit</a:t>
              </a:r>
              <a:endParaRPr lang="en-US" sz="2400" dirty="0">
                <a:solidFill>
                  <a:srgbClr val="FFFFFF"/>
                </a:solidFill>
              </a:endParaRPr>
            </a:p>
          </p:txBody>
        </p:sp>
        <p:sp>
          <p:nvSpPr>
            <p:cNvPr id="29" name="Curved Right Arrow 13"/>
            <p:cNvSpPr/>
            <p:nvPr/>
          </p:nvSpPr>
          <p:spPr>
            <a:xfrm flipH="1">
              <a:off x="937143" y="2155151"/>
              <a:ext cx="606068" cy="821695"/>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grpSp>
      <p:sp>
        <p:nvSpPr>
          <p:cNvPr id="6" name="Multiply 5"/>
          <p:cNvSpPr/>
          <p:nvPr/>
        </p:nvSpPr>
        <p:spPr>
          <a:xfrm>
            <a:off x="8131138" y="3157665"/>
            <a:ext cx="914400" cy="1738243"/>
          </a:xfrm>
          <a:prstGeom prst="mathMultiply">
            <a:avLst/>
          </a:prstGeom>
          <a:solidFill>
            <a:srgbClr val="FF000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6041270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repeatCount="2000" fill="hold" nodeType="clickEffect">
                                  <p:stCondLst>
                                    <p:cond delay="0"/>
                                  </p:stCondLst>
                                  <p:childTnLst>
                                    <p:animEffect transition="out" filter="fade">
                                      <p:cBhvr>
                                        <p:cTn id="6" dur="500" tmFilter="0, 0; .2, .5; .8, .5; 1, 0"/>
                                        <p:tgtEl>
                                          <p:spTgt spid="5"/>
                                        </p:tgtEl>
                                      </p:cBhvr>
                                    </p:animEffect>
                                    <p:animScale>
                                      <p:cBhvr>
                                        <p:cTn id="7" dur="250" autoRev="1" fill="hold"/>
                                        <p:tgtEl>
                                          <p:spTgt spid="5"/>
                                        </p:tgtEl>
                                      </p:cBhvr>
                                      <p:by x="105000" y="105000"/>
                                    </p:animScale>
                                  </p:childTnLst>
                                </p:cTn>
                              </p:par>
                              <p:par>
                                <p:cTn id="8" presetID="26" presetClass="emph" presetSubtype="0" repeatCount="2000" fill="hold" grpId="0" nodeType="withEffect">
                                  <p:stCondLst>
                                    <p:cond delay="0"/>
                                  </p:stCondLst>
                                  <p:childTnLst>
                                    <p:animEffect transition="out" filter="fade">
                                      <p:cBhvr>
                                        <p:cTn id="9" dur="500" tmFilter="0, 0; .2, .5; .8, .5; 1, 0"/>
                                        <p:tgtEl>
                                          <p:spTgt spid="22"/>
                                        </p:tgtEl>
                                      </p:cBhvr>
                                    </p:animEffect>
                                    <p:animScale>
                                      <p:cBhvr>
                                        <p:cTn id="10" dur="250" autoRev="1" fill="hold"/>
                                        <p:tgtEl>
                                          <p:spTgt spid="22"/>
                                        </p:tgtEl>
                                      </p:cBhvr>
                                      <p:by x="105000" y="105000"/>
                                    </p:animScale>
                                  </p:childTnLst>
                                </p:cTn>
                              </p:par>
                              <p:par>
                                <p:cTn id="11" presetID="26" presetClass="emph" presetSubtype="0" repeatCount="2000" fill="hold" grpId="0" nodeType="withEffect">
                                  <p:stCondLst>
                                    <p:cond delay="0"/>
                                  </p:stCondLst>
                                  <p:childTnLst>
                                    <p:animEffect transition="out" filter="fade">
                                      <p:cBhvr>
                                        <p:cTn id="12" dur="500" tmFilter="0, 0; .2, .5; .8, .5; 1, 0"/>
                                        <p:tgtEl>
                                          <p:spTgt spid="19"/>
                                        </p:tgtEl>
                                      </p:cBhvr>
                                    </p:animEffect>
                                    <p:animScale>
                                      <p:cBhvr>
                                        <p:cTn id="13" dur="250" autoRev="1" fill="hold"/>
                                        <p:tgtEl>
                                          <p:spTgt spid="19"/>
                                        </p:tgtEl>
                                      </p:cBhvr>
                                      <p:by x="105000" y="105000"/>
                                    </p:animScale>
                                  </p:childTnLst>
                                </p:cTn>
                              </p:par>
                              <p:par>
                                <p:cTn id="14" presetID="26" presetClass="emph" presetSubtype="0" repeatCount="2000" fill="hold" nodeType="withEffect">
                                  <p:stCondLst>
                                    <p:cond delay="0"/>
                                  </p:stCondLst>
                                  <p:childTnLst>
                                    <p:animEffect transition="out" filter="fade">
                                      <p:cBhvr>
                                        <p:cTn id="15" dur="500" tmFilter="0, 0; .2, .5; .8, .5; 1, 0"/>
                                        <p:tgtEl>
                                          <p:spTgt spid="18"/>
                                        </p:tgtEl>
                                      </p:cBhvr>
                                    </p:animEffect>
                                    <p:animScale>
                                      <p:cBhvr>
                                        <p:cTn id="16" dur="250" autoRev="1" fill="hold"/>
                                        <p:tgtEl>
                                          <p:spTgt spid="18"/>
                                        </p:tgtEl>
                                      </p:cBhvr>
                                      <p:by x="105000" y="105000"/>
                                    </p:animScale>
                                  </p:childTnLst>
                                </p:cTn>
                              </p:par>
                              <p:par>
                                <p:cTn id="17" presetID="26" presetClass="emph" presetSubtype="0" repeatCount="2000" fill="hold" nodeType="withEffect">
                                  <p:stCondLst>
                                    <p:cond delay="0"/>
                                  </p:stCondLst>
                                  <p:childTnLst>
                                    <p:animEffect transition="out" filter="fade">
                                      <p:cBhvr>
                                        <p:cTn id="18" dur="500" tmFilter="0, 0; .2, .5; .8, .5; 1, 0"/>
                                        <p:tgtEl>
                                          <p:spTgt spid="20"/>
                                        </p:tgtEl>
                                      </p:cBhvr>
                                    </p:animEffect>
                                    <p:animScale>
                                      <p:cBhvr>
                                        <p:cTn id="19" dur="25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11"/>
          <p:cNvGrpSpPr/>
          <p:nvPr/>
        </p:nvGrpSpPr>
        <p:grpSpPr>
          <a:xfrm>
            <a:off x="8131138" y="2893541"/>
            <a:ext cx="936662" cy="1604665"/>
            <a:chOff x="784743" y="1684069"/>
            <a:chExt cx="936662" cy="1292777"/>
          </a:xfrm>
        </p:grpSpPr>
        <p:sp>
          <p:nvSpPr>
            <p:cNvPr id="21" name="TextBox 20"/>
            <p:cNvSpPr txBox="1"/>
            <p:nvPr/>
          </p:nvSpPr>
          <p:spPr>
            <a:xfrm>
              <a:off x="784743" y="1684069"/>
              <a:ext cx="936662" cy="371934"/>
            </a:xfrm>
            <a:prstGeom prst="rect">
              <a:avLst/>
            </a:prstGeom>
            <a:noFill/>
          </p:spPr>
          <p:txBody>
            <a:bodyPr wrap="square" rtlCol="0">
              <a:spAutoFit/>
            </a:bodyPr>
            <a:lstStyle/>
            <a:p>
              <a:pPr algn="ctr"/>
              <a:r>
                <a:rPr lang="en-US" sz="2400" dirty="0" smtClean="0">
                  <a:solidFill>
                    <a:srgbClr val="FFFFFF"/>
                  </a:solidFill>
                </a:rPr>
                <a:t>Edit</a:t>
              </a:r>
              <a:endParaRPr lang="en-US" sz="2400" dirty="0">
                <a:solidFill>
                  <a:srgbClr val="FFFFFF"/>
                </a:solidFill>
              </a:endParaRPr>
            </a:p>
          </p:txBody>
        </p:sp>
        <p:sp>
          <p:nvSpPr>
            <p:cNvPr id="23" name="Curved Right Arrow 13"/>
            <p:cNvSpPr/>
            <p:nvPr/>
          </p:nvSpPr>
          <p:spPr>
            <a:xfrm flipH="1">
              <a:off x="937143" y="2155151"/>
              <a:ext cx="606068" cy="821695"/>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grpSp>
      <p:grpSp>
        <p:nvGrpSpPr>
          <p:cNvPr id="2" name="Group 1"/>
          <p:cNvGrpSpPr/>
          <p:nvPr/>
        </p:nvGrpSpPr>
        <p:grpSpPr>
          <a:xfrm>
            <a:off x="5921338" y="2207741"/>
            <a:ext cx="2162175" cy="2821459"/>
            <a:chOff x="5943600" y="2362200"/>
            <a:chExt cx="2162175" cy="2821459"/>
          </a:xfrm>
        </p:grpSpPr>
        <p:sp>
          <p:nvSpPr>
            <p:cNvPr id="7" name="TextBox 6"/>
            <p:cNvSpPr txBox="1"/>
            <p:nvPr/>
          </p:nvSpPr>
          <p:spPr>
            <a:xfrm>
              <a:off x="5943600" y="2362200"/>
              <a:ext cx="2133600" cy="707886"/>
            </a:xfrm>
            <a:prstGeom prst="rect">
              <a:avLst/>
            </a:prstGeom>
            <a:noFill/>
          </p:spPr>
          <p:txBody>
            <a:bodyPr wrap="square" rtlCol="0">
              <a:spAutoFit/>
            </a:bodyPr>
            <a:lstStyle/>
            <a:p>
              <a:pPr algn="ctr"/>
              <a:r>
                <a:rPr lang="en-US" sz="2000" dirty="0" smtClean="0">
                  <a:solidFill>
                    <a:srgbClr val="FFFFFF"/>
                  </a:solidFill>
                </a:rPr>
                <a:t>Large-scale Appearance</a:t>
              </a:r>
              <a:endParaRPr lang="en-US" sz="2000" dirty="0">
                <a:solidFill>
                  <a:srgbClr val="FFFFFF"/>
                </a:solidFill>
              </a:endParaRPr>
            </a:p>
          </p:txBody>
        </p:sp>
        <p:pic>
          <p:nvPicPr>
            <p:cNvPr id="20" name="Picture 3" descr="E:\temp\InvMicro\ZRT\final\ball\WardAniso_sharpen_2048_1000.png"/>
            <p:cNvPicPr>
              <a:picLocks noChangeAspect="1" noChangeArrowheads="1"/>
            </p:cNvPicPr>
            <p:nvPr/>
          </p:nvPicPr>
          <p:blipFill>
            <a:blip r:embed="rId3" cstate="print"/>
            <a:srcRect/>
            <a:stretch>
              <a:fillRect/>
            </a:stretch>
          </p:blipFill>
          <p:spPr bwMode="auto">
            <a:xfrm>
              <a:off x="6042904" y="3120788"/>
              <a:ext cx="2062871" cy="2062871"/>
            </a:xfrm>
            <a:prstGeom prst="rect">
              <a:avLst/>
            </a:prstGeom>
            <a:noFill/>
          </p:spPr>
        </p:pic>
      </p:grpSp>
      <p:sp>
        <p:nvSpPr>
          <p:cNvPr id="9" name="Title 1"/>
          <p:cNvSpPr>
            <a:spLocks noGrp="1"/>
          </p:cNvSpPr>
          <p:nvPr>
            <p:ph type="title"/>
          </p:nvPr>
        </p:nvSpPr>
        <p:spPr>
          <a:xfrm>
            <a:off x="457200" y="274638"/>
            <a:ext cx="8229600" cy="1143000"/>
          </a:xfrm>
        </p:spPr>
        <p:txBody>
          <a:bodyPr>
            <a:normAutofit/>
          </a:bodyPr>
          <a:lstStyle/>
          <a:p>
            <a:r>
              <a:rPr lang="en-US" altLang="zh-CN" sz="4000" dirty="0" smtClean="0">
                <a:solidFill>
                  <a:srgbClr val="FFFF00"/>
                </a:solidFill>
              </a:rPr>
              <a:t>Inverse</a:t>
            </a:r>
            <a:r>
              <a:rPr lang="en-US" altLang="zh-CN" sz="4000" dirty="0" smtClean="0"/>
              <a:t> Bi-scale Material Design</a:t>
            </a:r>
            <a:endParaRPr lang="zh-CN" altLang="en-US" sz="4000" dirty="0"/>
          </a:p>
        </p:txBody>
      </p:sp>
    </p:spTree>
    <p:extLst>
      <p:ext uri="{BB962C8B-B14F-4D97-AF65-F5344CB8AC3E}">
        <p14:creationId xmlns:p14="http://schemas.microsoft.com/office/powerpoint/2010/main" val="20466610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5921338" y="2222719"/>
            <a:ext cx="2162175" cy="2821459"/>
            <a:chOff x="5943600" y="2362200"/>
            <a:chExt cx="2162175" cy="2821459"/>
          </a:xfrm>
        </p:grpSpPr>
        <p:sp>
          <p:nvSpPr>
            <p:cNvPr id="33" name="TextBox 32"/>
            <p:cNvSpPr txBox="1"/>
            <p:nvPr/>
          </p:nvSpPr>
          <p:spPr>
            <a:xfrm>
              <a:off x="5943600" y="2362200"/>
              <a:ext cx="2133600" cy="707886"/>
            </a:xfrm>
            <a:prstGeom prst="rect">
              <a:avLst/>
            </a:prstGeom>
            <a:noFill/>
          </p:spPr>
          <p:txBody>
            <a:bodyPr wrap="square" rtlCol="0">
              <a:spAutoFit/>
            </a:bodyPr>
            <a:lstStyle/>
            <a:p>
              <a:pPr algn="ctr"/>
              <a:r>
                <a:rPr lang="en-US" sz="2000" dirty="0" smtClean="0">
                  <a:solidFill>
                    <a:srgbClr val="FFFFFF"/>
                  </a:solidFill>
                </a:rPr>
                <a:t>Large-scale Appearance</a:t>
              </a:r>
              <a:endParaRPr lang="en-US" sz="2000" dirty="0">
                <a:solidFill>
                  <a:srgbClr val="FFFFFF"/>
                </a:solidFill>
              </a:endParaRPr>
            </a:p>
          </p:txBody>
        </p:sp>
        <p:pic>
          <p:nvPicPr>
            <p:cNvPr id="34" name="Picture 3" descr="E:\temp\InvMicro\ZRT\final\ball\WardAniso_sharpen_2048_1000.png"/>
            <p:cNvPicPr>
              <a:picLocks noChangeAspect="1" noChangeArrowheads="1"/>
            </p:cNvPicPr>
            <p:nvPr/>
          </p:nvPicPr>
          <p:blipFill>
            <a:blip r:embed="rId3" cstate="print"/>
            <a:srcRect/>
            <a:stretch>
              <a:fillRect/>
            </a:stretch>
          </p:blipFill>
          <p:spPr bwMode="auto">
            <a:xfrm>
              <a:off x="6042904" y="3120788"/>
              <a:ext cx="2062871" cy="2062871"/>
            </a:xfrm>
            <a:prstGeom prst="rect">
              <a:avLst/>
            </a:prstGeom>
            <a:noFill/>
          </p:spPr>
        </p:pic>
      </p:grpSp>
      <p:grpSp>
        <p:nvGrpSpPr>
          <p:cNvPr id="2" name="Group 11"/>
          <p:cNvGrpSpPr/>
          <p:nvPr/>
        </p:nvGrpSpPr>
        <p:grpSpPr>
          <a:xfrm>
            <a:off x="8131138" y="2908519"/>
            <a:ext cx="936662" cy="1604665"/>
            <a:chOff x="784743" y="1684069"/>
            <a:chExt cx="936662" cy="1292777"/>
          </a:xfrm>
        </p:grpSpPr>
        <p:sp>
          <p:nvSpPr>
            <p:cNvPr id="21" name="TextBox 20"/>
            <p:cNvSpPr txBox="1"/>
            <p:nvPr/>
          </p:nvSpPr>
          <p:spPr>
            <a:xfrm>
              <a:off x="784743" y="1684069"/>
              <a:ext cx="936662" cy="371934"/>
            </a:xfrm>
            <a:prstGeom prst="rect">
              <a:avLst/>
            </a:prstGeom>
            <a:noFill/>
          </p:spPr>
          <p:txBody>
            <a:bodyPr wrap="square" rtlCol="0">
              <a:spAutoFit/>
            </a:bodyPr>
            <a:lstStyle/>
            <a:p>
              <a:pPr algn="ctr"/>
              <a:r>
                <a:rPr lang="en-US" sz="2400" dirty="0" smtClean="0">
                  <a:solidFill>
                    <a:srgbClr val="FFFFFF"/>
                  </a:solidFill>
                </a:rPr>
                <a:t>Edit</a:t>
              </a:r>
              <a:endParaRPr lang="en-US" sz="2400" dirty="0">
                <a:solidFill>
                  <a:srgbClr val="FFFFFF"/>
                </a:solidFill>
              </a:endParaRPr>
            </a:p>
          </p:txBody>
        </p:sp>
        <p:sp>
          <p:nvSpPr>
            <p:cNvPr id="23" name="Curved Right Arrow 13"/>
            <p:cNvSpPr/>
            <p:nvPr/>
          </p:nvSpPr>
          <p:spPr>
            <a:xfrm flipH="1">
              <a:off x="937143" y="2155151"/>
              <a:ext cx="606068" cy="821695"/>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bg1"/>
                </a:solidFill>
              </a:endParaRPr>
            </a:p>
          </p:txBody>
        </p:sp>
      </p:grpSp>
      <p:pic>
        <p:nvPicPr>
          <p:cNvPr id="8" name="Picture 2" descr="E:\temp\InvMicro\ZRT\final\ball\WardAniso_blur_2048_1000.png"/>
          <p:cNvPicPr>
            <a:picLocks noChangeAspect="1" noChangeArrowheads="1"/>
          </p:cNvPicPr>
          <p:nvPr/>
        </p:nvPicPr>
        <p:blipFill>
          <a:blip r:embed="rId4" cstate="print"/>
          <a:srcRect/>
          <a:stretch>
            <a:fillRect/>
          </a:stretch>
        </p:blipFill>
        <p:spPr bwMode="auto">
          <a:xfrm>
            <a:off x="6020642" y="2981307"/>
            <a:ext cx="2062871" cy="2062871"/>
          </a:xfrm>
          <a:prstGeom prst="rect">
            <a:avLst/>
          </a:prstGeom>
          <a:noFill/>
        </p:spPr>
      </p:pic>
      <p:grpSp>
        <p:nvGrpSpPr>
          <p:cNvPr id="10" name="Group 4"/>
          <p:cNvGrpSpPr/>
          <p:nvPr/>
        </p:nvGrpSpPr>
        <p:grpSpPr>
          <a:xfrm>
            <a:off x="3711538" y="3213319"/>
            <a:ext cx="1696362" cy="913937"/>
            <a:chOff x="3778410" y="1470364"/>
            <a:chExt cx="1696362" cy="913937"/>
          </a:xfrm>
        </p:grpSpPr>
        <p:sp>
          <p:nvSpPr>
            <p:cNvPr id="11" name="Right Arrow 10"/>
            <p:cNvSpPr/>
            <p:nvPr/>
          </p:nvSpPr>
          <p:spPr>
            <a:xfrm flipH="1">
              <a:off x="4085739" y="1962716"/>
              <a:ext cx="1064271" cy="42158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FFFFFF"/>
                </a:solidFill>
              </a:endParaRPr>
            </a:p>
          </p:txBody>
        </p:sp>
        <p:sp>
          <p:nvSpPr>
            <p:cNvPr id="13" name="TextBox 12"/>
            <p:cNvSpPr txBox="1"/>
            <p:nvPr/>
          </p:nvSpPr>
          <p:spPr>
            <a:xfrm>
              <a:off x="3778410" y="1470364"/>
              <a:ext cx="1696362" cy="461665"/>
            </a:xfrm>
            <a:prstGeom prst="rect">
              <a:avLst/>
            </a:prstGeom>
            <a:noFill/>
          </p:spPr>
          <p:txBody>
            <a:bodyPr wrap="square" rtlCol="0">
              <a:spAutoFit/>
            </a:bodyPr>
            <a:lstStyle/>
            <a:p>
              <a:pPr algn="ctr"/>
              <a:r>
                <a:rPr lang="en-US" sz="2400" dirty="0" smtClean="0">
                  <a:solidFill>
                    <a:srgbClr val="FFFFFF"/>
                  </a:solidFill>
                </a:rPr>
                <a:t>Compute</a:t>
              </a:r>
              <a:endParaRPr lang="en-US" sz="2400" dirty="0">
                <a:solidFill>
                  <a:srgbClr val="FFFFFF"/>
                </a:solidFill>
              </a:endParaRPr>
            </a:p>
          </p:txBody>
        </p:sp>
      </p:grpSp>
      <p:grpSp>
        <p:nvGrpSpPr>
          <p:cNvPr id="14" name="组合 20"/>
          <p:cNvGrpSpPr/>
          <p:nvPr/>
        </p:nvGrpSpPr>
        <p:grpSpPr>
          <a:xfrm>
            <a:off x="1196938" y="1517809"/>
            <a:ext cx="2286000" cy="2152710"/>
            <a:chOff x="914400" y="1733490"/>
            <a:chExt cx="2286000" cy="2152710"/>
          </a:xfrm>
        </p:grpSpPr>
        <p:pic>
          <p:nvPicPr>
            <p:cNvPr id="15" name="Picture 6" descr="E:\temp\InvMicro\ZRT\final\ball\MERL_grease-covered-steel_plane_2048_1000.png"/>
            <p:cNvPicPr>
              <a:picLocks noChangeAspect="1" noChangeArrowheads="1"/>
            </p:cNvPicPr>
            <p:nvPr/>
          </p:nvPicPr>
          <p:blipFill>
            <a:blip r:embed="rId5" cstate="print"/>
            <a:srcRect/>
            <a:stretch>
              <a:fillRect/>
            </a:stretch>
          </p:blipFill>
          <p:spPr bwMode="auto">
            <a:xfrm>
              <a:off x="1219200" y="2133600"/>
              <a:ext cx="1752600" cy="1752600"/>
            </a:xfrm>
            <a:prstGeom prst="rect">
              <a:avLst/>
            </a:prstGeom>
            <a:noFill/>
            <a:effectLst>
              <a:outerShdw blurRad="63500" sx="102000" sy="102000" algn="ctr" rotWithShape="0">
                <a:prstClr val="black">
                  <a:alpha val="40000"/>
                </a:prstClr>
              </a:outerShdw>
            </a:effectLst>
          </p:spPr>
        </p:pic>
        <p:sp>
          <p:nvSpPr>
            <p:cNvPr id="16" name="TextBox 15"/>
            <p:cNvSpPr txBox="1"/>
            <p:nvPr/>
          </p:nvSpPr>
          <p:spPr>
            <a:xfrm>
              <a:off x="914400" y="1733490"/>
              <a:ext cx="2286000" cy="400110"/>
            </a:xfrm>
            <a:prstGeom prst="rect">
              <a:avLst/>
            </a:prstGeom>
            <a:noFill/>
          </p:spPr>
          <p:txBody>
            <a:bodyPr wrap="square" rtlCol="0">
              <a:spAutoFit/>
            </a:bodyPr>
            <a:lstStyle/>
            <a:p>
              <a:pPr algn="ctr"/>
              <a:r>
                <a:rPr lang="en-US" sz="2000" dirty="0" smtClean="0">
                  <a:solidFill>
                    <a:srgbClr val="FFFFFF"/>
                  </a:solidFill>
                </a:rPr>
                <a:t>Small-scale Material</a:t>
              </a:r>
              <a:endParaRPr lang="en-US" sz="2000" dirty="0">
                <a:solidFill>
                  <a:srgbClr val="FFFFFF"/>
                </a:solidFill>
              </a:endParaRPr>
            </a:p>
          </p:txBody>
        </p:sp>
      </p:grpSp>
      <p:sp>
        <p:nvSpPr>
          <p:cNvPr id="17" name="TextBox 16"/>
          <p:cNvSpPr txBox="1"/>
          <p:nvPr/>
        </p:nvSpPr>
        <p:spPr>
          <a:xfrm>
            <a:off x="1958938" y="3746719"/>
            <a:ext cx="858162" cy="646331"/>
          </a:xfrm>
          <a:prstGeom prst="rect">
            <a:avLst/>
          </a:prstGeom>
          <a:noFill/>
        </p:spPr>
        <p:txBody>
          <a:bodyPr wrap="square" rtlCol="0">
            <a:spAutoFit/>
          </a:bodyPr>
          <a:lstStyle/>
          <a:p>
            <a:pPr algn="ctr"/>
            <a:r>
              <a:rPr lang="en-US" sz="3600" dirty="0" smtClean="0">
                <a:solidFill>
                  <a:srgbClr val="FFFFFF"/>
                </a:solidFill>
              </a:rPr>
              <a:t>+</a:t>
            </a:r>
            <a:endParaRPr lang="en-US" sz="3600" dirty="0">
              <a:solidFill>
                <a:srgbClr val="FFFFFF"/>
              </a:solidFill>
            </a:endParaRPr>
          </a:p>
        </p:txBody>
      </p:sp>
      <p:grpSp>
        <p:nvGrpSpPr>
          <p:cNvPr id="3" name="Group 2"/>
          <p:cNvGrpSpPr/>
          <p:nvPr/>
        </p:nvGrpSpPr>
        <p:grpSpPr>
          <a:xfrm>
            <a:off x="1196938" y="4491704"/>
            <a:ext cx="2438400" cy="2072318"/>
            <a:chOff x="1219200" y="4631185"/>
            <a:chExt cx="2438400" cy="2072318"/>
          </a:xfrm>
        </p:grpSpPr>
        <p:sp>
          <p:nvSpPr>
            <p:cNvPr id="19" name="TextBox 18"/>
            <p:cNvSpPr txBox="1"/>
            <p:nvPr/>
          </p:nvSpPr>
          <p:spPr>
            <a:xfrm>
              <a:off x="1219200" y="4631185"/>
              <a:ext cx="2438400" cy="400110"/>
            </a:xfrm>
            <a:prstGeom prst="rect">
              <a:avLst/>
            </a:prstGeom>
            <a:noFill/>
          </p:spPr>
          <p:txBody>
            <a:bodyPr wrap="square" rtlCol="0">
              <a:spAutoFit/>
            </a:bodyPr>
            <a:lstStyle/>
            <a:p>
              <a:pPr algn="ctr"/>
              <a:r>
                <a:rPr lang="en-US" sz="2000" dirty="0" smtClean="0">
                  <a:solidFill>
                    <a:srgbClr val="FFFFFF"/>
                  </a:solidFill>
                </a:rPr>
                <a:t>Small-scale Geometry</a:t>
              </a:r>
              <a:endParaRPr lang="en-US" sz="2000" dirty="0">
                <a:solidFill>
                  <a:srgbClr val="FFFFFF"/>
                </a:solidFill>
              </a:endParaRPr>
            </a:p>
          </p:txBody>
        </p:sp>
        <p:pic>
          <p:nvPicPr>
            <p:cNvPr id="22" name="Picture 4" descr="D:\Dropbox\InvMicro\images\geom\angular\Fabric_Other Fabrics_bumpy_fabric_9271316_2_0.07_0.0.png"/>
            <p:cNvPicPr>
              <a:picLocks noChangeAspect="1" noChangeArrowheads="1"/>
            </p:cNvPicPr>
            <p:nvPr/>
          </p:nvPicPr>
          <p:blipFill>
            <a:blip r:embed="rId6" cstate="print"/>
            <a:srcRect/>
            <a:stretch>
              <a:fillRect/>
            </a:stretch>
          </p:blipFill>
          <p:spPr bwMode="auto">
            <a:xfrm>
              <a:off x="1524000" y="5029198"/>
              <a:ext cx="1752600" cy="1674305"/>
            </a:xfrm>
            <a:prstGeom prst="rect">
              <a:avLst/>
            </a:prstGeom>
            <a:noFill/>
          </p:spPr>
        </p:pic>
      </p:grpSp>
      <p:sp>
        <p:nvSpPr>
          <p:cNvPr id="24" name="TextBox 23"/>
          <p:cNvSpPr txBox="1"/>
          <p:nvPr/>
        </p:nvSpPr>
        <p:spPr>
          <a:xfrm>
            <a:off x="1958938" y="1689319"/>
            <a:ext cx="858162" cy="2215991"/>
          </a:xfrm>
          <a:prstGeom prst="rect">
            <a:avLst/>
          </a:prstGeom>
          <a:noFill/>
        </p:spPr>
        <p:txBody>
          <a:bodyPr wrap="square" rtlCol="0">
            <a:spAutoFit/>
          </a:bodyPr>
          <a:lstStyle/>
          <a:p>
            <a:pPr algn="ctr"/>
            <a:r>
              <a:rPr lang="en-US" altLang="zh-CN" sz="13800" dirty="0">
                <a:solidFill>
                  <a:schemeClr val="accent6">
                    <a:lumMod val="75000"/>
                  </a:schemeClr>
                </a:solidFill>
              </a:rPr>
              <a:t>?</a:t>
            </a:r>
          </a:p>
        </p:txBody>
      </p:sp>
      <p:sp>
        <p:nvSpPr>
          <p:cNvPr id="25" name="TextBox 24"/>
          <p:cNvSpPr txBox="1"/>
          <p:nvPr/>
        </p:nvSpPr>
        <p:spPr>
          <a:xfrm>
            <a:off x="1938976" y="4572000"/>
            <a:ext cx="858162" cy="2215991"/>
          </a:xfrm>
          <a:prstGeom prst="rect">
            <a:avLst/>
          </a:prstGeom>
          <a:noFill/>
        </p:spPr>
        <p:txBody>
          <a:bodyPr wrap="square" rtlCol="0">
            <a:spAutoFit/>
          </a:bodyPr>
          <a:lstStyle/>
          <a:p>
            <a:pPr algn="ctr"/>
            <a:r>
              <a:rPr lang="en-US" altLang="zh-CN" sz="13800" dirty="0">
                <a:solidFill>
                  <a:schemeClr val="accent6">
                    <a:lumMod val="75000"/>
                  </a:schemeClr>
                </a:solidFill>
              </a:rPr>
              <a:t>?</a:t>
            </a:r>
          </a:p>
        </p:txBody>
      </p:sp>
      <p:sp>
        <p:nvSpPr>
          <p:cNvPr id="26" name="Title 1"/>
          <p:cNvSpPr>
            <a:spLocks noGrp="1"/>
          </p:cNvSpPr>
          <p:nvPr>
            <p:ph type="title"/>
          </p:nvPr>
        </p:nvSpPr>
        <p:spPr>
          <a:xfrm>
            <a:off x="457200" y="274638"/>
            <a:ext cx="8229600" cy="1143000"/>
          </a:xfrm>
        </p:spPr>
        <p:txBody>
          <a:bodyPr>
            <a:normAutofit/>
          </a:bodyPr>
          <a:lstStyle/>
          <a:p>
            <a:r>
              <a:rPr lang="en-US" altLang="zh-CN" sz="4000" dirty="0" smtClean="0">
                <a:solidFill>
                  <a:srgbClr val="FFFF00"/>
                </a:solidFill>
              </a:rPr>
              <a:t>Inverse</a:t>
            </a:r>
            <a:r>
              <a:rPr lang="en-US" altLang="zh-CN" sz="4000" dirty="0" smtClean="0"/>
              <a:t> Bi-scale Material Design</a:t>
            </a:r>
            <a:endParaRPr lang="zh-CN" altLang="en-US" sz="4000" dirty="0"/>
          </a:p>
        </p:txBody>
      </p:sp>
    </p:spTree>
    <p:extLst>
      <p:ext uri="{BB962C8B-B14F-4D97-AF65-F5344CB8AC3E}">
        <p14:creationId xmlns:p14="http://schemas.microsoft.com/office/powerpoint/2010/main" val="20489574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t>Previous Work</a:t>
            </a:r>
            <a:endParaRPr lang="zh-CN" altLang="en-US" dirty="0"/>
          </a:p>
        </p:txBody>
      </p:sp>
    </p:spTree>
    <p:extLst>
      <p:ext uri="{BB962C8B-B14F-4D97-AF65-F5344CB8AC3E}">
        <p14:creationId xmlns:p14="http://schemas.microsoft.com/office/powerpoint/2010/main" val="4248467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486400"/>
          </a:xfrm>
        </p:spPr>
        <p:txBody>
          <a:bodyPr>
            <a:normAutofit fontScale="92500" lnSpcReduction="10000"/>
          </a:bodyPr>
          <a:lstStyle/>
          <a:p>
            <a:r>
              <a:rPr lang="en-US" altLang="zh-CN" dirty="0" smtClean="0"/>
              <a:t>Modeling Large-scale Appearance from Small-scale Details</a:t>
            </a:r>
          </a:p>
          <a:p>
            <a:pPr lvl="1"/>
            <a:r>
              <a:rPr lang="en-US" altLang="zh-CN" dirty="0" err="1" smtClean="0"/>
              <a:t>Microfacet</a:t>
            </a:r>
            <a:r>
              <a:rPr lang="en-US" altLang="zh-CN" dirty="0" smtClean="0"/>
              <a:t> BRDFs [Cook and Torrance 1982]</a:t>
            </a:r>
          </a:p>
          <a:p>
            <a:r>
              <a:rPr lang="en-US" altLang="zh-CN" dirty="0" smtClean="0"/>
              <a:t>Appearance Fabrication</a:t>
            </a:r>
          </a:p>
          <a:p>
            <a:pPr lvl="1"/>
            <a:r>
              <a:rPr lang="en-US" altLang="zh-CN" dirty="0" smtClean="0"/>
              <a:t>[</a:t>
            </a:r>
            <a:r>
              <a:rPr lang="en-US" altLang="zh-CN" dirty="0" err="1" smtClean="0"/>
              <a:t>Weyrich</a:t>
            </a:r>
            <a:r>
              <a:rPr lang="en-US" altLang="zh-CN" dirty="0" smtClean="0"/>
              <a:t> et al. 2009; </a:t>
            </a:r>
            <a:r>
              <a:rPr lang="en-US" altLang="zh-CN" dirty="0" err="1" smtClean="0"/>
              <a:t>Lan</a:t>
            </a:r>
            <a:r>
              <a:rPr lang="en-US" altLang="zh-CN" dirty="0" smtClean="0"/>
              <a:t> et al. 2013]</a:t>
            </a:r>
          </a:p>
          <a:p>
            <a:r>
              <a:rPr lang="en-US" altLang="zh-CN" dirty="0" smtClean="0"/>
              <a:t>Interactive Appearance Design</a:t>
            </a:r>
          </a:p>
          <a:p>
            <a:pPr lvl="1"/>
            <a:r>
              <a:rPr lang="en-US" altLang="zh-CN" dirty="0" smtClean="0"/>
              <a:t>Single-scale [Ben-</a:t>
            </a:r>
            <a:r>
              <a:rPr lang="en-US" altLang="zh-CN" dirty="0" err="1" smtClean="0"/>
              <a:t>Artzi</a:t>
            </a:r>
            <a:r>
              <a:rPr lang="en-US" altLang="zh-CN" dirty="0" smtClean="0"/>
              <a:t> </a:t>
            </a:r>
            <a:r>
              <a:rPr lang="en-US" altLang="zh-CN" dirty="0"/>
              <a:t>et al. 2006 </a:t>
            </a:r>
            <a:r>
              <a:rPr lang="en-US" altLang="zh-CN" dirty="0" smtClean="0"/>
              <a:t>; </a:t>
            </a:r>
            <a:r>
              <a:rPr lang="en-US" altLang="zh-CN" dirty="0" err="1" smtClean="0"/>
              <a:t>Pellacini</a:t>
            </a:r>
            <a:r>
              <a:rPr lang="en-US" altLang="zh-CN" dirty="0" smtClean="0"/>
              <a:t> and Lawrence 2007]</a:t>
            </a:r>
          </a:p>
          <a:p>
            <a:pPr lvl="1"/>
            <a:r>
              <a:rPr lang="en-US" altLang="zh-CN" dirty="0" smtClean="0"/>
              <a:t>Bi-scale [Wu et al. 2011; Iwasaki et al. 2012]</a:t>
            </a:r>
          </a:p>
          <a:p>
            <a:r>
              <a:rPr lang="en-US" altLang="zh-CN" dirty="0" smtClean="0"/>
              <a:t>Inverse Rendering</a:t>
            </a:r>
          </a:p>
          <a:p>
            <a:pPr lvl="1"/>
            <a:r>
              <a:rPr lang="en-US" altLang="zh-CN" dirty="0" smtClean="0"/>
              <a:t>[</a:t>
            </a:r>
            <a:r>
              <a:rPr lang="en-US" altLang="zh-CN" dirty="0" err="1"/>
              <a:t>Marschner</a:t>
            </a:r>
            <a:r>
              <a:rPr lang="en-US" altLang="zh-CN" dirty="0"/>
              <a:t> et al. </a:t>
            </a:r>
            <a:r>
              <a:rPr lang="en-US" altLang="zh-CN" dirty="0" smtClean="0"/>
              <a:t>1999; </a:t>
            </a:r>
            <a:r>
              <a:rPr lang="en-US" altLang="zh-CN" dirty="0" err="1" smtClean="0"/>
              <a:t>Ramamoorthi</a:t>
            </a:r>
            <a:r>
              <a:rPr lang="en-US" altLang="zh-CN" dirty="0" smtClean="0"/>
              <a:t> and </a:t>
            </a:r>
            <a:r>
              <a:rPr lang="en-US" altLang="zh-CN" dirty="0" err="1" smtClean="0"/>
              <a:t>Hanrahan</a:t>
            </a:r>
            <a:r>
              <a:rPr lang="en-US" altLang="zh-CN" dirty="0" smtClean="0"/>
              <a:t> 2001]</a:t>
            </a:r>
            <a:endParaRPr lang="en-US" altLang="zh-CN" dirty="0"/>
          </a:p>
        </p:txBody>
      </p:sp>
    </p:spTree>
    <p:extLst>
      <p:ext uri="{BB962C8B-B14F-4D97-AF65-F5344CB8AC3E}">
        <p14:creationId xmlns:p14="http://schemas.microsoft.com/office/powerpoint/2010/main" val="3593087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t>Inverse Bi-scale Appearance Computation</a:t>
            </a:r>
            <a:endParaRPr lang="zh-CN" altLang="en-US" dirty="0"/>
          </a:p>
        </p:txBody>
      </p:sp>
    </p:spTree>
    <p:extLst>
      <p:ext uri="{BB962C8B-B14F-4D97-AF65-F5344CB8AC3E}">
        <p14:creationId xmlns:p14="http://schemas.microsoft.com/office/powerpoint/2010/main" val="24472890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CN" dirty="0" smtClean="0"/>
              <a:t>Assumptions</a:t>
            </a:r>
            <a:endParaRPr lang="zh-CN" altLang="en-US" dirty="0"/>
          </a:p>
        </p:txBody>
      </p:sp>
      <p:sp>
        <p:nvSpPr>
          <p:cNvPr id="3" name="Content Placeholder 2"/>
          <p:cNvSpPr>
            <a:spLocks noGrp="1"/>
          </p:cNvSpPr>
          <p:nvPr>
            <p:ph idx="1"/>
          </p:nvPr>
        </p:nvSpPr>
        <p:spPr/>
        <p:txBody>
          <a:bodyPr/>
          <a:lstStyle/>
          <a:p>
            <a:pPr marL="514350" indent="-514350">
              <a:buFont typeface="+mj-lt"/>
              <a:buAutoNum type="arabicPeriod"/>
            </a:pPr>
            <a:r>
              <a:rPr lang="en-US" altLang="zh-CN" dirty="0"/>
              <a:t>Direct illumination only</a:t>
            </a:r>
          </a:p>
          <a:p>
            <a:pPr marL="514350" indent="-514350">
              <a:buFont typeface="+mj-lt"/>
              <a:buAutoNum type="arabicPeriod"/>
            </a:pPr>
            <a:r>
              <a:rPr lang="en-US" altLang="zh-CN" dirty="0"/>
              <a:t>Isotropic BRDFs at the small scale</a:t>
            </a:r>
          </a:p>
          <a:p>
            <a:endParaRPr lang="zh-CN" altLang="en-US" dirty="0"/>
          </a:p>
        </p:txBody>
      </p:sp>
    </p:spTree>
    <p:extLst>
      <p:ext uri="{BB962C8B-B14F-4D97-AF65-F5344CB8AC3E}">
        <p14:creationId xmlns:p14="http://schemas.microsoft.com/office/powerpoint/2010/main" val="42356393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209800"/>
            <a:ext cx="6393876" cy="99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altLang="zh-CN" dirty="0" smtClean="0"/>
              <a:t>Formulation</a:t>
            </a:r>
            <a:endParaRPr lang="zh-CN" altLang="en-US" dirty="0"/>
          </a:p>
        </p:txBody>
      </p:sp>
      <p:grpSp>
        <p:nvGrpSpPr>
          <p:cNvPr id="6" name="Group 5"/>
          <p:cNvGrpSpPr>
            <a:grpSpLocks/>
          </p:cNvGrpSpPr>
          <p:nvPr/>
        </p:nvGrpSpPr>
        <p:grpSpPr bwMode="auto">
          <a:xfrm>
            <a:off x="4038600" y="2002423"/>
            <a:ext cx="1828800" cy="414754"/>
            <a:chOff x="2909600" y="2176046"/>
            <a:chExt cx="1828800" cy="414754"/>
          </a:xfrm>
        </p:grpSpPr>
        <p:grpSp>
          <p:nvGrpSpPr>
            <p:cNvPr id="7" name="组合 41"/>
            <p:cNvGrpSpPr>
              <a:grpSpLocks/>
            </p:cNvGrpSpPr>
            <p:nvPr/>
          </p:nvGrpSpPr>
          <p:grpSpPr bwMode="auto">
            <a:xfrm>
              <a:off x="2985800" y="2514600"/>
              <a:ext cx="1359188" cy="76200"/>
              <a:chOff x="2985800" y="2438400"/>
              <a:chExt cx="1359188" cy="76200"/>
            </a:xfrm>
          </p:grpSpPr>
          <p:cxnSp>
            <p:nvCxnSpPr>
              <p:cNvPr id="9" name="直接连接符 42"/>
              <p:cNvCxnSpPr/>
              <p:nvPr/>
            </p:nvCxnSpPr>
            <p:spPr>
              <a:xfrm rot="5400000" flipH="1" flipV="1">
                <a:off x="2949288" y="2476500"/>
                <a:ext cx="74612"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 name="直接连接符 43"/>
              <p:cNvCxnSpPr/>
              <p:nvPr/>
            </p:nvCxnSpPr>
            <p:spPr>
              <a:xfrm rot="5400000" flipH="1" flipV="1">
                <a:off x="4306094" y="2475706"/>
                <a:ext cx="762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44"/>
              <p:cNvCxnSpPr/>
              <p:nvPr/>
            </p:nvCxnSpPr>
            <p:spPr>
              <a:xfrm>
                <a:off x="2985800" y="2438400"/>
                <a:ext cx="13576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8" name="TextBox 26"/>
            <p:cNvSpPr txBox="1">
              <a:spLocks noChangeArrowheads="1"/>
            </p:cNvSpPr>
            <p:nvPr/>
          </p:nvSpPr>
          <p:spPr bwMode="auto">
            <a:xfrm>
              <a:off x="2909600" y="2176046"/>
              <a:ext cx="1828800"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r>
                <a:rPr lang="en-US" altLang="zh-CN" sz="1600" dirty="0" smtClean="0">
                  <a:solidFill>
                    <a:schemeClr val="accent6"/>
                  </a:solidFill>
                  <a:latin typeface="+mj-lt"/>
                  <a:cs typeface="Helvetica" pitchFamily="34" charset="0"/>
                </a:rPr>
                <a:t>small-scale BRDF</a:t>
              </a:r>
              <a:endParaRPr lang="zh-CN" altLang="en-US" sz="1600" dirty="0">
                <a:solidFill>
                  <a:schemeClr val="accent6"/>
                </a:solidFill>
                <a:latin typeface="+mj-lt"/>
                <a:cs typeface="Helvetica" pitchFamily="34" charset="0"/>
              </a:endParaRPr>
            </a:p>
          </p:txBody>
        </p:sp>
      </p:grpSp>
      <p:grpSp>
        <p:nvGrpSpPr>
          <p:cNvPr id="13" name="Group 12"/>
          <p:cNvGrpSpPr>
            <a:grpSpLocks/>
          </p:cNvGrpSpPr>
          <p:nvPr/>
        </p:nvGrpSpPr>
        <p:grpSpPr bwMode="auto">
          <a:xfrm>
            <a:off x="1219200" y="2002423"/>
            <a:ext cx="2607734" cy="418348"/>
            <a:chOff x="2836333" y="2176046"/>
            <a:chExt cx="2607734" cy="418348"/>
          </a:xfrm>
        </p:grpSpPr>
        <p:grpSp>
          <p:nvGrpSpPr>
            <p:cNvPr id="14" name="组合 41"/>
            <p:cNvGrpSpPr>
              <a:grpSpLocks/>
            </p:cNvGrpSpPr>
            <p:nvPr/>
          </p:nvGrpSpPr>
          <p:grpSpPr bwMode="auto">
            <a:xfrm>
              <a:off x="3276600" y="2514600"/>
              <a:ext cx="1236133" cy="79794"/>
              <a:chOff x="3276600" y="2438400"/>
              <a:chExt cx="1236133" cy="79794"/>
            </a:xfrm>
          </p:grpSpPr>
          <p:cxnSp>
            <p:nvCxnSpPr>
              <p:cNvPr id="16" name="直接连接符 42"/>
              <p:cNvCxnSpPr/>
              <p:nvPr/>
            </p:nvCxnSpPr>
            <p:spPr>
              <a:xfrm rot="5400000" flipH="1" flipV="1">
                <a:off x="3240088" y="2476500"/>
                <a:ext cx="74612"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直接连接符 43"/>
              <p:cNvCxnSpPr/>
              <p:nvPr/>
            </p:nvCxnSpPr>
            <p:spPr>
              <a:xfrm rot="5400000" flipH="1" flipV="1">
                <a:off x="4473839" y="2479300"/>
                <a:ext cx="762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8" name="直接连接符 44"/>
              <p:cNvCxnSpPr/>
              <p:nvPr/>
            </p:nvCxnSpPr>
            <p:spPr>
              <a:xfrm>
                <a:off x="3276600" y="2438400"/>
                <a:ext cx="1236133"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15" name="TextBox 26"/>
            <p:cNvSpPr txBox="1">
              <a:spLocks noChangeArrowheads="1"/>
            </p:cNvSpPr>
            <p:nvPr/>
          </p:nvSpPr>
          <p:spPr bwMode="auto">
            <a:xfrm>
              <a:off x="2836333" y="2176046"/>
              <a:ext cx="2607734"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r>
                <a:rPr lang="en-US" altLang="zh-CN" sz="1600" dirty="0" smtClean="0">
                  <a:solidFill>
                    <a:schemeClr val="accent6"/>
                  </a:solidFill>
                  <a:latin typeface="+mj-lt"/>
                  <a:cs typeface="Helvetica" pitchFamily="34" charset="0"/>
                </a:rPr>
                <a:t>large-scale appearance</a:t>
              </a:r>
              <a:endParaRPr lang="zh-CN" altLang="en-US" sz="1600" dirty="0">
                <a:solidFill>
                  <a:schemeClr val="accent6"/>
                </a:solidFill>
                <a:latin typeface="+mj-lt"/>
                <a:cs typeface="Helvetica" pitchFamily="34" charset="0"/>
              </a:endParaRPr>
            </a:p>
          </p:txBody>
        </p:sp>
      </p:grpSp>
      <p:sp>
        <p:nvSpPr>
          <p:cNvPr id="19" name="TextBox 18"/>
          <p:cNvSpPr txBox="1"/>
          <p:nvPr/>
        </p:nvSpPr>
        <p:spPr>
          <a:xfrm>
            <a:off x="2057400" y="2907268"/>
            <a:ext cx="990600" cy="369332"/>
          </a:xfrm>
          <a:prstGeom prst="rect">
            <a:avLst/>
          </a:prstGeom>
          <a:noFill/>
        </p:spPr>
        <p:txBody>
          <a:bodyPr wrap="square" rtlCol="0">
            <a:spAutoFit/>
          </a:bodyPr>
          <a:lstStyle/>
          <a:p>
            <a:r>
              <a:rPr lang="en-US" altLang="zh-CN" dirty="0">
                <a:solidFill>
                  <a:srgbClr val="FFFF00"/>
                </a:solidFill>
              </a:rPr>
              <a:t>4D</a:t>
            </a:r>
            <a:endParaRPr lang="zh-CN" altLang="en-US" dirty="0">
              <a:solidFill>
                <a:srgbClr val="FFFF00"/>
              </a:solidFill>
            </a:endParaRPr>
          </a:p>
        </p:txBody>
      </p:sp>
      <p:grpSp>
        <p:nvGrpSpPr>
          <p:cNvPr id="26" name="Group 25"/>
          <p:cNvGrpSpPr/>
          <p:nvPr/>
        </p:nvGrpSpPr>
        <p:grpSpPr>
          <a:xfrm>
            <a:off x="5638800" y="1981200"/>
            <a:ext cx="1725953" cy="439362"/>
            <a:chOff x="5669417" y="1981200"/>
            <a:chExt cx="1725953" cy="439362"/>
          </a:xfrm>
        </p:grpSpPr>
        <p:sp>
          <p:nvSpPr>
            <p:cNvPr id="12" name="矩形 60"/>
            <p:cNvSpPr>
              <a:spLocks noChangeArrowheads="1"/>
            </p:cNvSpPr>
            <p:nvPr/>
          </p:nvSpPr>
          <p:spPr bwMode="auto">
            <a:xfrm>
              <a:off x="5669417" y="1981200"/>
              <a:ext cx="1725953"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r>
                <a:rPr lang="en-US" altLang="zh-CN" sz="1600" dirty="0">
                  <a:solidFill>
                    <a:schemeClr val="accent6"/>
                  </a:solidFill>
                  <a:latin typeface="+mj-lt"/>
                  <a:cs typeface="Helvetica" pitchFamily="34" charset="0"/>
                </a:rPr>
                <a:t>s</a:t>
              </a:r>
              <a:r>
                <a:rPr lang="en-US" altLang="zh-CN" sz="1600" dirty="0" smtClean="0">
                  <a:solidFill>
                    <a:schemeClr val="accent6"/>
                  </a:solidFill>
                  <a:latin typeface="+mj-lt"/>
                  <a:cs typeface="Helvetica" pitchFamily="34" charset="0"/>
                </a:rPr>
                <a:t>mall-scale BVNDF</a:t>
              </a:r>
              <a:endParaRPr lang="zh-CN" altLang="en-US" sz="1600" dirty="0">
                <a:solidFill>
                  <a:schemeClr val="accent6"/>
                </a:solidFill>
                <a:latin typeface="+mj-lt"/>
                <a:cs typeface="Helvetica" pitchFamily="34" charset="0"/>
              </a:endParaRPr>
            </a:p>
          </p:txBody>
        </p:sp>
        <p:cxnSp>
          <p:nvCxnSpPr>
            <p:cNvPr id="20" name="直接连接符 42"/>
            <p:cNvCxnSpPr/>
            <p:nvPr/>
          </p:nvCxnSpPr>
          <p:spPr bwMode="auto">
            <a:xfrm rot="5400000" flipH="1" flipV="1">
              <a:off x="5859917" y="2380665"/>
              <a:ext cx="74612"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1" name="直接连接符 43"/>
            <p:cNvCxnSpPr/>
            <p:nvPr/>
          </p:nvCxnSpPr>
          <p:spPr bwMode="auto">
            <a:xfrm rot="5400000" flipH="1" flipV="1">
              <a:off x="7079911" y="2381668"/>
              <a:ext cx="762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 name="直接连接符 44"/>
            <p:cNvCxnSpPr/>
            <p:nvPr/>
          </p:nvCxnSpPr>
          <p:spPr bwMode="auto">
            <a:xfrm>
              <a:off x="5896429" y="2342565"/>
              <a:ext cx="1220788" cy="79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p:nvPr/>
        </p:nvSpPr>
        <p:spPr>
          <a:xfrm>
            <a:off x="4572000" y="2907268"/>
            <a:ext cx="990600" cy="369332"/>
          </a:xfrm>
          <a:prstGeom prst="rect">
            <a:avLst/>
          </a:prstGeom>
          <a:noFill/>
        </p:spPr>
        <p:txBody>
          <a:bodyPr wrap="square" rtlCol="0">
            <a:spAutoFit/>
          </a:bodyPr>
          <a:lstStyle/>
          <a:p>
            <a:r>
              <a:rPr lang="en-US" altLang="zh-CN" dirty="0">
                <a:solidFill>
                  <a:srgbClr val="FFFF00"/>
                </a:solidFill>
              </a:rPr>
              <a:t>4D</a:t>
            </a:r>
            <a:endParaRPr lang="zh-CN" altLang="en-US" dirty="0">
              <a:solidFill>
                <a:srgbClr val="FFFF00"/>
              </a:solidFill>
            </a:endParaRPr>
          </a:p>
        </p:txBody>
      </p:sp>
      <p:sp>
        <p:nvSpPr>
          <p:cNvPr id="24" name="TextBox 23"/>
          <p:cNvSpPr txBox="1"/>
          <p:nvPr/>
        </p:nvSpPr>
        <p:spPr>
          <a:xfrm>
            <a:off x="6172200" y="2907268"/>
            <a:ext cx="990600" cy="369332"/>
          </a:xfrm>
          <a:prstGeom prst="rect">
            <a:avLst/>
          </a:prstGeom>
          <a:noFill/>
        </p:spPr>
        <p:txBody>
          <a:bodyPr wrap="square" rtlCol="0">
            <a:spAutoFit/>
          </a:bodyPr>
          <a:lstStyle/>
          <a:p>
            <a:r>
              <a:rPr lang="en-US" altLang="zh-CN" dirty="0" smtClean="0">
                <a:solidFill>
                  <a:srgbClr val="FFFF00"/>
                </a:solidFill>
              </a:rPr>
              <a:t>6D</a:t>
            </a:r>
            <a:endParaRPr lang="zh-CN" altLang="en-US" dirty="0">
              <a:solidFill>
                <a:srgbClr val="FFFF00"/>
              </a:solidFill>
            </a:endParaRPr>
          </a:p>
        </p:txBody>
      </p:sp>
      <p:sp>
        <p:nvSpPr>
          <p:cNvPr id="25" name="TextBox 24"/>
          <p:cNvSpPr txBox="1"/>
          <p:nvPr/>
        </p:nvSpPr>
        <p:spPr>
          <a:xfrm>
            <a:off x="2438400" y="5493603"/>
            <a:ext cx="4953000" cy="830997"/>
          </a:xfrm>
          <a:prstGeom prst="rect">
            <a:avLst/>
          </a:prstGeom>
          <a:noFill/>
        </p:spPr>
        <p:txBody>
          <a:bodyPr wrap="square" rtlCol="0">
            <a:spAutoFit/>
          </a:bodyPr>
          <a:lstStyle/>
          <a:p>
            <a:r>
              <a:rPr lang="en-US" altLang="zh-CN" sz="2400" dirty="0" smtClean="0">
                <a:solidFill>
                  <a:srgbClr val="FFFF00"/>
                </a:solidFill>
              </a:rPr>
              <a:t>Highly ill-posed</a:t>
            </a:r>
          </a:p>
          <a:p>
            <a:r>
              <a:rPr lang="en-US" altLang="zh-CN" sz="2400" dirty="0" smtClean="0">
                <a:solidFill>
                  <a:srgbClr val="FFFF00"/>
                </a:solidFill>
              </a:rPr>
              <a:t>Challenging to solve quickly</a:t>
            </a:r>
          </a:p>
        </p:txBody>
      </p:sp>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6850" y="4114800"/>
            <a:ext cx="7286625" cy="835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矩形 60"/>
          <p:cNvSpPr>
            <a:spLocks noChangeArrowheads="1"/>
          </p:cNvSpPr>
          <p:nvPr/>
        </p:nvSpPr>
        <p:spPr bwMode="auto">
          <a:xfrm>
            <a:off x="76200" y="4038600"/>
            <a:ext cx="1432455" cy="107721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pPr algn="ctr"/>
            <a:r>
              <a:rPr lang="en-US" altLang="zh-CN" sz="1600" dirty="0" smtClean="0">
                <a:solidFill>
                  <a:schemeClr val="accent6"/>
                </a:solidFill>
                <a:latin typeface="+mj-lt"/>
                <a:cs typeface="Helvetica" pitchFamily="34" charset="0"/>
              </a:rPr>
              <a:t>Bidirectional Visible Normal Distribution Function</a:t>
            </a:r>
            <a:endParaRPr lang="zh-CN" altLang="en-US" sz="1600" dirty="0">
              <a:solidFill>
                <a:schemeClr val="accent6"/>
              </a:solidFill>
              <a:latin typeface="+mj-lt"/>
              <a:cs typeface="Helvetica" pitchFamily="34" charset="0"/>
            </a:endParaRPr>
          </a:p>
        </p:txBody>
      </p:sp>
      <p:sp>
        <p:nvSpPr>
          <p:cNvPr id="3" name="Rectangle 2"/>
          <p:cNvSpPr/>
          <p:nvPr/>
        </p:nvSpPr>
        <p:spPr>
          <a:xfrm>
            <a:off x="3886200" y="2438400"/>
            <a:ext cx="3429000" cy="4572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4150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10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4" grpId="0"/>
      <p:bldP spid="27" grpId="0"/>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Our Approach</a:t>
            </a:r>
            <a:endParaRPr lang="zh-CN" altLang="en-US" dirty="0"/>
          </a:p>
        </p:txBody>
      </p:sp>
      <p:sp>
        <p:nvSpPr>
          <p:cNvPr id="3" name="Content Placeholder 2"/>
          <p:cNvSpPr>
            <a:spLocks noGrp="1"/>
          </p:cNvSpPr>
          <p:nvPr>
            <p:ph idx="1"/>
          </p:nvPr>
        </p:nvSpPr>
        <p:spPr>
          <a:xfrm>
            <a:off x="457200" y="1600200"/>
            <a:ext cx="8229600" cy="4800600"/>
          </a:xfrm>
        </p:spPr>
        <p:txBody>
          <a:bodyPr/>
          <a:lstStyle/>
          <a:p>
            <a:r>
              <a:rPr lang="en-US" altLang="zh-CN" dirty="0" smtClean="0"/>
              <a:t>Inspired by previous work on large image collections</a:t>
            </a:r>
          </a:p>
          <a:p>
            <a:pPr lvl="1"/>
            <a:r>
              <a:rPr lang="en-US" altLang="zh-CN" dirty="0" smtClean="0"/>
              <a:t>[Hays and </a:t>
            </a:r>
            <a:r>
              <a:rPr lang="en-US" altLang="zh-CN" dirty="0" err="1" smtClean="0"/>
              <a:t>Efros</a:t>
            </a:r>
            <a:r>
              <a:rPr lang="en-US" altLang="zh-CN" dirty="0" smtClean="0"/>
              <a:t> 2007]</a:t>
            </a:r>
          </a:p>
          <a:p>
            <a:r>
              <a:rPr lang="en-US" altLang="zh-CN" dirty="0"/>
              <a:t>Build two large </a:t>
            </a:r>
            <a:r>
              <a:rPr lang="en-US" altLang="zh-CN" dirty="0" smtClean="0"/>
              <a:t>libraries</a:t>
            </a:r>
          </a:p>
          <a:p>
            <a:pPr lvl="1"/>
            <a:r>
              <a:rPr lang="en-US" altLang="zh-CN" dirty="0" smtClean="0"/>
              <a:t>BRDFs</a:t>
            </a:r>
          </a:p>
          <a:p>
            <a:pPr lvl="1"/>
            <a:r>
              <a:rPr lang="en-US" altLang="zh-CN" dirty="0" smtClean="0"/>
              <a:t>BVNDFs</a:t>
            </a:r>
          </a:p>
          <a:p>
            <a:r>
              <a:rPr lang="en-US" altLang="zh-CN" dirty="0" smtClean="0">
                <a:solidFill>
                  <a:srgbClr val="FFFF00"/>
                </a:solidFill>
              </a:rPr>
              <a:t>Ill-posed problem =&gt; Efficient searches in libraries</a:t>
            </a:r>
          </a:p>
          <a:p>
            <a:pPr lvl="1"/>
            <a:r>
              <a:rPr lang="en-US" altLang="zh-CN" dirty="0" smtClean="0"/>
              <a:t>Large libraries =&gt; useful results</a:t>
            </a:r>
          </a:p>
        </p:txBody>
      </p:sp>
      <p:pic>
        <p:nvPicPr>
          <p:cNvPr id="4" name="Picture 2" descr="http://graphics.cs.cmu.edu/projects/scene-completion/images/teaser.jpg"/>
          <p:cNvPicPr>
            <a:picLocks noChangeAspect="1" noChangeArrowheads="1"/>
          </p:cNvPicPr>
          <p:nvPr/>
        </p:nvPicPr>
        <p:blipFill>
          <a:blip r:embed="rId3" cstate="print"/>
          <a:srcRect/>
          <a:stretch>
            <a:fillRect/>
          </a:stretch>
        </p:blipFill>
        <p:spPr bwMode="auto">
          <a:xfrm>
            <a:off x="762000" y="3499995"/>
            <a:ext cx="7696200" cy="1704976"/>
          </a:xfrm>
          <a:prstGeom prst="rect">
            <a:avLst/>
          </a:prstGeom>
          <a:noFill/>
        </p:spPr>
      </p:pic>
    </p:spTree>
    <p:extLst>
      <p:ext uri="{BB962C8B-B14F-4D97-AF65-F5344CB8AC3E}">
        <p14:creationId xmlns:p14="http://schemas.microsoft.com/office/powerpoint/2010/main" val="346313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100"/>
                                        <p:tgtEl>
                                          <p:spTgt spid="4"/>
                                        </p:tgtEl>
                                      </p:cBhvr>
                                    </p:animEffect>
                                    <p:set>
                                      <p:cBhvr>
                                        <p:cTn id="17" dur="1" fill="hold">
                                          <p:stCondLst>
                                            <p:cond delay="99"/>
                                          </p:stCondLst>
                                        </p:cTn>
                                        <p:tgtEl>
                                          <p:spTgt spid="4"/>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圆角矩形 52"/>
          <p:cNvSpPr/>
          <p:nvPr/>
        </p:nvSpPr>
        <p:spPr>
          <a:xfrm>
            <a:off x="1295742" y="1831813"/>
            <a:ext cx="6629058" cy="372647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chemeClr val="tx1"/>
              </a:solidFill>
            </a:endParaRPr>
          </a:p>
        </p:txBody>
      </p:sp>
      <p:pic>
        <p:nvPicPr>
          <p:cNvPr id="53" name="Picture 2" descr="E:\temp\InvMicro\thumbnail\BRDF\MERL_green-acrylic.png"/>
          <p:cNvPicPr>
            <a:picLocks noChangeAspect="1" noChangeArrowheads="1"/>
          </p:cNvPicPr>
          <p:nvPr/>
        </p:nvPicPr>
        <p:blipFill>
          <a:blip r:embed="rId3" cstate="print"/>
          <a:srcRect/>
          <a:stretch>
            <a:fillRect/>
          </a:stretch>
        </p:blipFill>
        <p:spPr bwMode="auto">
          <a:xfrm>
            <a:off x="1485144" y="1828800"/>
            <a:ext cx="693538" cy="745898"/>
          </a:xfrm>
          <a:prstGeom prst="rect">
            <a:avLst/>
          </a:prstGeom>
          <a:noFill/>
        </p:spPr>
      </p:pic>
      <p:pic>
        <p:nvPicPr>
          <p:cNvPr id="54" name="Picture 4" descr="E:\temp\InvMicro\thumbnail\BRDF\MERL_green-latex.png"/>
          <p:cNvPicPr>
            <a:picLocks noChangeAspect="1" noChangeArrowheads="1"/>
          </p:cNvPicPr>
          <p:nvPr/>
        </p:nvPicPr>
        <p:blipFill>
          <a:blip r:embed="rId4" cstate="print"/>
          <a:srcRect/>
          <a:stretch>
            <a:fillRect/>
          </a:stretch>
        </p:blipFill>
        <p:spPr bwMode="auto">
          <a:xfrm>
            <a:off x="3565758" y="2574698"/>
            <a:ext cx="693538" cy="745898"/>
          </a:xfrm>
          <a:prstGeom prst="rect">
            <a:avLst/>
          </a:prstGeom>
          <a:noFill/>
        </p:spPr>
      </p:pic>
      <p:pic>
        <p:nvPicPr>
          <p:cNvPr id="55" name="Picture 5" descr="E:\temp\InvMicro\thumbnail\BRDF\MERL_green-metallic-paint.png"/>
          <p:cNvPicPr>
            <a:picLocks noChangeAspect="1" noChangeArrowheads="1"/>
          </p:cNvPicPr>
          <p:nvPr/>
        </p:nvPicPr>
        <p:blipFill>
          <a:blip r:embed="rId5" cstate="print"/>
          <a:srcRect/>
          <a:stretch>
            <a:fillRect/>
          </a:stretch>
        </p:blipFill>
        <p:spPr bwMode="auto">
          <a:xfrm>
            <a:off x="2872220" y="4066493"/>
            <a:ext cx="693538" cy="745898"/>
          </a:xfrm>
          <a:prstGeom prst="rect">
            <a:avLst/>
          </a:prstGeom>
          <a:noFill/>
        </p:spPr>
      </p:pic>
      <p:pic>
        <p:nvPicPr>
          <p:cNvPr id="56" name="Picture 6" descr="E:\temp\InvMicro\thumbnail\BRDF\MERL_green-metallic-paint2.png"/>
          <p:cNvPicPr>
            <a:picLocks noChangeAspect="1" noChangeArrowheads="1"/>
          </p:cNvPicPr>
          <p:nvPr/>
        </p:nvPicPr>
        <p:blipFill>
          <a:blip r:embed="rId6" cstate="print"/>
          <a:srcRect/>
          <a:stretch>
            <a:fillRect/>
          </a:stretch>
        </p:blipFill>
        <p:spPr bwMode="auto">
          <a:xfrm>
            <a:off x="1485144" y="4066493"/>
            <a:ext cx="693538" cy="745898"/>
          </a:xfrm>
          <a:prstGeom prst="rect">
            <a:avLst/>
          </a:prstGeom>
          <a:noFill/>
        </p:spPr>
      </p:pic>
      <p:pic>
        <p:nvPicPr>
          <p:cNvPr id="57" name="Picture 7" descr="E:\temp\InvMicro\thumbnail\BRDF\MERL_green-plastic.png"/>
          <p:cNvPicPr>
            <a:picLocks noChangeAspect="1" noChangeArrowheads="1"/>
          </p:cNvPicPr>
          <p:nvPr/>
        </p:nvPicPr>
        <p:blipFill>
          <a:blip r:embed="rId7" cstate="print"/>
          <a:srcRect/>
          <a:stretch>
            <a:fillRect/>
          </a:stretch>
        </p:blipFill>
        <p:spPr bwMode="auto">
          <a:xfrm>
            <a:off x="5646373" y="4812391"/>
            <a:ext cx="693538" cy="745898"/>
          </a:xfrm>
          <a:prstGeom prst="rect">
            <a:avLst/>
          </a:prstGeom>
          <a:noFill/>
        </p:spPr>
      </p:pic>
      <p:pic>
        <p:nvPicPr>
          <p:cNvPr id="58" name="Picture 8" descr="E:\temp\InvMicro\thumbnail\BRDF\MERL_hematite.png"/>
          <p:cNvPicPr>
            <a:picLocks noChangeAspect="1" noChangeArrowheads="1"/>
          </p:cNvPicPr>
          <p:nvPr/>
        </p:nvPicPr>
        <p:blipFill>
          <a:blip r:embed="rId8" cstate="print"/>
          <a:srcRect/>
          <a:stretch>
            <a:fillRect/>
          </a:stretch>
        </p:blipFill>
        <p:spPr bwMode="auto">
          <a:xfrm>
            <a:off x="4952835" y="4812391"/>
            <a:ext cx="693538" cy="745898"/>
          </a:xfrm>
          <a:prstGeom prst="rect">
            <a:avLst/>
          </a:prstGeom>
          <a:noFill/>
        </p:spPr>
      </p:pic>
      <p:pic>
        <p:nvPicPr>
          <p:cNvPr id="59" name="Picture 9" descr="E:\temp\InvMicro\thumbnail\BRDF\MERL_ipswich-pine-221.png"/>
          <p:cNvPicPr>
            <a:picLocks noChangeAspect="1" noChangeArrowheads="1"/>
          </p:cNvPicPr>
          <p:nvPr/>
        </p:nvPicPr>
        <p:blipFill>
          <a:blip r:embed="rId9" cstate="print"/>
          <a:srcRect/>
          <a:stretch>
            <a:fillRect/>
          </a:stretch>
        </p:blipFill>
        <p:spPr bwMode="auto">
          <a:xfrm>
            <a:off x="4259296" y="4812391"/>
            <a:ext cx="693538" cy="745898"/>
          </a:xfrm>
          <a:prstGeom prst="rect">
            <a:avLst/>
          </a:prstGeom>
          <a:noFill/>
        </p:spPr>
      </p:pic>
      <p:pic>
        <p:nvPicPr>
          <p:cNvPr id="60" name="Picture 10" descr="E:\temp\InvMicro\thumbnail\BRDF\MERL_light-brown-fabric.png"/>
          <p:cNvPicPr>
            <a:picLocks noChangeAspect="1" noChangeArrowheads="1"/>
          </p:cNvPicPr>
          <p:nvPr/>
        </p:nvPicPr>
        <p:blipFill>
          <a:blip r:embed="rId10" cstate="print"/>
          <a:srcRect/>
          <a:stretch>
            <a:fillRect/>
          </a:stretch>
        </p:blipFill>
        <p:spPr bwMode="auto">
          <a:xfrm>
            <a:off x="2872220" y="4812391"/>
            <a:ext cx="693538" cy="745898"/>
          </a:xfrm>
          <a:prstGeom prst="rect">
            <a:avLst/>
          </a:prstGeom>
          <a:noFill/>
        </p:spPr>
      </p:pic>
      <p:pic>
        <p:nvPicPr>
          <p:cNvPr id="61" name="Picture 11" descr="E:\temp\InvMicro\thumbnail\BRDF\MERL_light-red-paint.png"/>
          <p:cNvPicPr>
            <a:picLocks noChangeAspect="1" noChangeArrowheads="1"/>
          </p:cNvPicPr>
          <p:nvPr/>
        </p:nvPicPr>
        <p:blipFill>
          <a:blip r:embed="rId11" cstate="print"/>
          <a:srcRect/>
          <a:stretch>
            <a:fillRect/>
          </a:stretch>
        </p:blipFill>
        <p:spPr bwMode="auto">
          <a:xfrm>
            <a:off x="3565758" y="4812391"/>
            <a:ext cx="693538" cy="745898"/>
          </a:xfrm>
          <a:prstGeom prst="rect">
            <a:avLst/>
          </a:prstGeom>
          <a:noFill/>
        </p:spPr>
      </p:pic>
      <p:pic>
        <p:nvPicPr>
          <p:cNvPr id="62" name="Picture 12" descr="E:\temp\InvMicro\thumbnail\BRDF\MERL_maroon-plastic.png"/>
          <p:cNvPicPr>
            <a:picLocks noChangeAspect="1" noChangeArrowheads="1"/>
          </p:cNvPicPr>
          <p:nvPr/>
        </p:nvPicPr>
        <p:blipFill>
          <a:blip r:embed="rId12" cstate="print"/>
          <a:srcRect/>
          <a:stretch>
            <a:fillRect/>
          </a:stretch>
        </p:blipFill>
        <p:spPr bwMode="auto">
          <a:xfrm>
            <a:off x="2178682" y="4812391"/>
            <a:ext cx="693538" cy="745898"/>
          </a:xfrm>
          <a:prstGeom prst="rect">
            <a:avLst/>
          </a:prstGeom>
          <a:noFill/>
        </p:spPr>
      </p:pic>
      <p:pic>
        <p:nvPicPr>
          <p:cNvPr id="63" name="Picture 13" descr="E:\temp\InvMicro\thumbnail\BRDF\MERL_natural-209.png"/>
          <p:cNvPicPr>
            <a:picLocks noChangeAspect="1" noChangeArrowheads="1"/>
          </p:cNvPicPr>
          <p:nvPr/>
        </p:nvPicPr>
        <p:blipFill>
          <a:blip r:embed="rId13" cstate="print"/>
          <a:srcRect/>
          <a:stretch>
            <a:fillRect/>
          </a:stretch>
        </p:blipFill>
        <p:spPr bwMode="auto">
          <a:xfrm>
            <a:off x="1485144" y="4812391"/>
            <a:ext cx="693538" cy="745898"/>
          </a:xfrm>
          <a:prstGeom prst="rect">
            <a:avLst/>
          </a:prstGeom>
          <a:noFill/>
        </p:spPr>
      </p:pic>
      <p:pic>
        <p:nvPicPr>
          <p:cNvPr id="64" name="Picture 22" descr="E:\temp\InvMicro\thumbnail\BRDF\MERL_black-oxidized-steel.png"/>
          <p:cNvPicPr>
            <a:picLocks noChangeAspect="1" noChangeArrowheads="1"/>
          </p:cNvPicPr>
          <p:nvPr/>
        </p:nvPicPr>
        <p:blipFill>
          <a:blip r:embed="rId14" cstate="print"/>
          <a:srcRect/>
          <a:stretch>
            <a:fillRect/>
          </a:stretch>
        </p:blipFill>
        <p:spPr bwMode="auto">
          <a:xfrm>
            <a:off x="5646373" y="4066493"/>
            <a:ext cx="693538" cy="745898"/>
          </a:xfrm>
          <a:prstGeom prst="rect">
            <a:avLst/>
          </a:prstGeom>
          <a:noFill/>
        </p:spPr>
      </p:pic>
      <p:pic>
        <p:nvPicPr>
          <p:cNvPr id="65" name="Picture 23" descr="E:\temp\InvMicro\thumbnail\BRDF\MERL_black-phenolic.png"/>
          <p:cNvPicPr>
            <a:picLocks noChangeAspect="1" noChangeArrowheads="1"/>
          </p:cNvPicPr>
          <p:nvPr/>
        </p:nvPicPr>
        <p:blipFill>
          <a:blip r:embed="rId15" cstate="print"/>
          <a:srcRect/>
          <a:stretch>
            <a:fillRect/>
          </a:stretch>
        </p:blipFill>
        <p:spPr bwMode="auto">
          <a:xfrm>
            <a:off x="5646373" y="3320596"/>
            <a:ext cx="693538" cy="745898"/>
          </a:xfrm>
          <a:prstGeom prst="rect">
            <a:avLst/>
          </a:prstGeom>
          <a:noFill/>
        </p:spPr>
      </p:pic>
      <p:pic>
        <p:nvPicPr>
          <p:cNvPr id="66" name="Picture 24" descr="E:\temp\InvMicro\thumbnail\BRDF\MERL_black-soft-plastic.png"/>
          <p:cNvPicPr>
            <a:picLocks noChangeAspect="1" noChangeArrowheads="1"/>
          </p:cNvPicPr>
          <p:nvPr/>
        </p:nvPicPr>
        <p:blipFill>
          <a:blip r:embed="rId16" cstate="print"/>
          <a:srcRect/>
          <a:stretch>
            <a:fillRect/>
          </a:stretch>
        </p:blipFill>
        <p:spPr bwMode="auto">
          <a:xfrm>
            <a:off x="5646373" y="2574698"/>
            <a:ext cx="693538" cy="745898"/>
          </a:xfrm>
          <a:prstGeom prst="rect">
            <a:avLst/>
          </a:prstGeom>
          <a:noFill/>
        </p:spPr>
      </p:pic>
      <p:pic>
        <p:nvPicPr>
          <p:cNvPr id="67" name="Picture 25" descr="E:\temp\InvMicro\thumbnail\BRDF\MERL_blue-acrylic.png"/>
          <p:cNvPicPr>
            <a:picLocks noChangeAspect="1" noChangeArrowheads="1"/>
          </p:cNvPicPr>
          <p:nvPr/>
        </p:nvPicPr>
        <p:blipFill>
          <a:blip r:embed="rId17" cstate="print"/>
          <a:srcRect/>
          <a:stretch>
            <a:fillRect/>
          </a:stretch>
        </p:blipFill>
        <p:spPr bwMode="auto">
          <a:xfrm>
            <a:off x="5646373" y="1828800"/>
            <a:ext cx="693538" cy="745898"/>
          </a:xfrm>
          <a:prstGeom prst="rect">
            <a:avLst/>
          </a:prstGeom>
          <a:noFill/>
        </p:spPr>
      </p:pic>
      <p:pic>
        <p:nvPicPr>
          <p:cNvPr id="68" name="Picture 26" descr="E:\temp\InvMicro\thumbnail\BRDF\MERL_blue-fabric.png"/>
          <p:cNvPicPr>
            <a:picLocks noChangeAspect="1" noChangeArrowheads="1"/>
          </p:cNvPicPr>
          <p:nvPr/>
        </p:nvPicPr>
        <p:blipFill>
          <a:blip r:embed="rId18" cstate="print"/>
          <a:srcRect/>
          <a:stretch>
            <a:fillRect/>
          </a:stretch>
        </p:blipFill>
        <p:spPr bwMode="auto">
          <a:xfrm>
            <a:off x="4952835" y="4066493"/>
            <a:ext cx="693538" cy="745898"/>
          </a:xfrm>
          <a:prstGeom prst="rect">
            <a:avLst/>
          </a:prstGeom>
          <a:noFill/>
        </p:spPr>
      </p:pic>
      <p:pic>
        <p:nvPicPr>
          <p:cNvPr id="69" name="Picture 27" descr="E:\temp\InvMicro\thumbnail\BRDF\MERL_blue-metallic-paint.png"/>
          <p:cNvPicPr>
            <a:picLocks noChangeAspect="1" noChangeArrowheads="1"/>
          </p:cNvPicPr>
          <p:nvPr/>
        </p:nvPicPr>
        <p:blipFill>
          <a:blip r:embed="rId19" cstate="print"/>
          <a:srcRect/>
          <a:stretch>
            <a:fillRect/>
          </a:stretch>
        </p:blipFill>
        <p:spPr bwMode="auto">
          <a:xfrm>
            <a:off x="4952835" y="1828800"/>
            <a:ext cx="693538" cy="745898"/>
          </a:xfrm>
          <a:prstGeom prst="rect">
            <a:avLst/>
          </a:prstGeom>
          <a:noFill/>
        </p:spPr>
      </p:pic>
      <p:pic>
        <p:nvPicPr>
          <p:cNvPr id="70" name="Picture 28" descr="E:\temp\InvMicro\thumbnail\BRDF\MERL_blue-metallic-paint2.png"/>
          <p:cNvPicPr>
            <a:picLocks noChangeAspect="1" noChangeArrowheads="1"/>
          </p:cNvPicPr>
          <p:nvPr/>
        </p:nvPicPr>
        <p:blipFill>
          <a:blip r:embed="rId20" cstate="print"/>
          <a:srcRect/>
          <a:stretch>
            <a:fillRect/>
          </a:stretch>
        </p:blipFill>
        <p:spPr bwMode="auto">
          <a:xfrm>
            <a:off x="4259296" y="4066493"/>
            <a:ext cx="693538" cy="745898"/>
          </a:xfrm>
          <a:prstGeom prst="rect">
            <a:avLst/>
          </a:prstGeom>
          <a:noFill/>
        </p:spPr>
      </p:pic>
      <p:pic>
        <p:nvPicPr>
          <p:cNvPr id="71" name="Picture 29" descr="E:\temp\InvMicro\thumbnail\BRDF\MERL_blue-rubber.png"/>
          <p:cNvPicPr>
            <a:picLocks noChangeAspect="1" noChangeArrowheads="1"/>
          </p:cNvPicPr>
          <p:nvPr/>
        </p:nvPicPr>
        <p:blipFill>
          <a:blip r:embed="rId21" cstate="print"/>
          <a:srcRect/>
          <a:stretch>
            <a:fillRect/>
          </a:stretch>
        </p:blipFill>
        <p:spPr bwMode="auto">
          <a:xfrm>
            <a:off x="4952835" y="3320596"/>
            <a:ext cx="693538" cy="745898"/>
          </a:xfrm>
          <a:prstGeom prst="rect">
            <a:avLst/>
          </a:prstGeom>
          <a:noFill/>
        </p:spPr>
      </p:pic>
      <p:pic>
        <p:nvPicPr>
          <p:cNvPr id="72" name="Picture 30" descr="E:\temp\InvMicro\thumbnail\BRDF\MERL_brass.png"/>
          <p:cNvPicPr>
            <a:picLocks noChangeAspect="1" noChangeArrowheads="1"/>
          </p:cNvPicPr>
          <p:nvPr/>
        </p:nvPicPr>
        <p:blipFill>
          <a:blip r:embed="rId22" cstate="print"/>
          <a:srcRect/>
          <a:stretch>
            <a:fillRect/>
          </a:stretch>
        </p:blipFill>
        <p:spPr bwMode="auto">
          <a:xfrm>
            <a:off x="3565758" y="4066493"/>
            <a:ext cx="693538" cy="745898"/>
          </a:xfrm>
          <a:prstGeom prst="rect">
            <a:avLst/>
          </a:prstGeom>
          <a:noFill/>
        </p:spPr>
      </p:pic>
      <p:pic>
        <p:nvPicPr>
          <p:cNvPr id="73" name="Picture 32" descr="E:\temp\InvMicro\thumbnail\BRDF\MERL_chrome.png"/>
          <p:cNvPicPr>
            <a:picLocks noChangeAspect="1" noChangeArrowheads="1"/>
          </p:cNvPicPr>
          <p:nvPr/>
        </p:nvPicPr>
        <p:blipFill>
          <a:blip r:embed="rId23" cstate="print"/>
          <a:srcRect/>
          <a:stretch>
            <a:fillRect/>
          </a:stretch>
        </p:blipFill>
        <p:spPr bwMode="auto">
          <a:xfrm>
            <a:off x="4952835" y="2574698"/>
            <a:ext cx="693538" cy="745898"/>
          </a:xfrm>
          <a:prstGeom prst="rect">
            <a:avLst/>
          </a:prstGeom>
          <a:noFill/>
        </p:spPr>
      </p:pic>
      <p:pic>
        <p:nvPicPr>
          <p:cNvPr id="74" name="Picture 33" descr="E:\temp\InvMicro\thumbnail\BRDF\MERL_chrome-steel.png"/>
          <p:cNvPicPr>
            <a:picLocks noChangeAspect="1" noChangeArrowheads="1"/>
          </p:cNvPicPr>
          <p:nvPr/>
        </p:nvPicPr>
        <p:blipFill>
          <a:blip r:embed="rId24" cstate="print"/>
          <a:srcRect/>
          <a:stretch>
            <a:fillRect/>
          </a:stretch>
        </p:blipFill>
        <p:spPr bwMode="auto">
          <a:xfrm>
            <a:off x="2178682" y="4066493"/>
            <a:ext cx="693538" cy="745898"/>
          </a:xfrm>
          <a:prstGeom prst="rect">
            <a:avLst/>
          </a:prstGeom>
          <a:noFill/>
        </p:spPr>
      </p:pic>
      <p:pic>
        <p:nvPicPr>
          <p:cNvPr id="75" name="Picture 35" descr="E:\temp\InvMicro\thumbnail\BRDF\MERL_color-changing-paint1.png"/>
          <p:cNvPicPr>
            <a:picLocks noChangeAspect="1" noChangeArrowheads="1"/>
          </p:cNvPicPr>
          <p:nvPr/>
        </p:nvPicPr>
        <p:blipFill>
          <a:blip r:embed="rId25" cstate="print"/>
          <a:srcRect/>
          <a:stretch>
            <a:fillRect/>
          </a:stretch>
        </p:blipFill>
        <p:spPr bwMode="auto">
          <a:xfrm>
            <a:off x="4259296" y="3320596"/>
            <a:ext cx="693538" cy="745898"/>
          </a:xfrm>
          <a:prstGeom prst="rect">
            <a:avLst/>
          </a:prstGeom>
          <a:noFill/>
        </p:spPr>
      </p:pic>
      <p:pic>
        <p:nvPicPr>
          <p:cNvPr id="76" name="Picture 36" descr="E:\temp\InvMicro\thumbnail\BRDF\MERL_color-changing-paint2.png"/>
          <p:cNvPicPr>
            <a:picLocks noChangeAspect="1" noChangeArrowheads="1"/>
          </p:cNvPicPr>
          <p:nvPr/>
        </p:nvPicPr>
        <p:blipFill>
          <a:blip r:embed="rId26" cstate="print"/>
          <a:srcRect/>
          <a:stretch>
            <a:fillRect/>
          </a:stretch>
        </p:blipFill>
        <p:spPr bwMode="auto">
          <a:xfrm>
            <a:off x="3565758" y="3320596"/>
            <a:ext cx="693538" cy="745898"/>
          </a:xfrm>
          <a:prstGeom prst="rect">
            <a:avLst/>
          </a:prstGeom>
          <a:noFill/>
        </p:spPr>
      </p:pic>
      <p:pic>
        <p:nvPicPr>
          <p:cNvPr id="77" name="Picture 37" descr="E:\temp\InvMicro\thumbnail\BRDF\MERL_color-changing-paint3.png"/>
          <p:cNvPicPr>
            <a:picLocks noChangeAspect="1" noChangeArrowheads="1"/>
          </p:cNvPicPr>
          <p:nvPr/>
        </p:nvPicPr>
        <p:blipFill>
          <a:blip r:embed="rId27" cstate="print"/>
          <a:srcRect/>
          <a:stretch>
            <a:fillRect/>
          </a:stretch>
        </p:blipFill>
        <p:spPr bwMode="auto">
          <a:xfrm>
            <a:off x="2872220" y="3320596"/>
            <a:ext cx="693538" cy="745898"/>
          </a:xfrm>
          <a:prstGeom prst="rect">
            <a:avLst/>
          </a:prstGeom>
          <a:noFill/>
        </p:spPr>
      </p:pic>
      <p:pic>
        <p:nvPicPr>
          <p:cNvPr id="78" name="Picture 38" descr="E:\temp\InvMicro\thumbnail\BRDF\MERL_dark-blue-paint.png"/>
          <p:cNvPicPr>
            <a:picLocks noChangeAspect="1" noChangeArrowheads="1"/>
          </p:cNvPicPr>
          <p:nvPr/>
        </p:nvPicPr>
        <p:blipFill>
          <a:blip r:embed="rId28" cstate="print"/>
          <a:srcRect/>
          <a:stretch>
            <a:fillRect/>
          </a:stretch>
        </p:blipFill>
        <p:spPr bwMode="auto">
          <a:xfrm>
            <a:off x="2178682" y="3320596"/>
            <a:ext cx="693538" cy="745898"/>
          </a:xfrm>
          <a:prstGeom prst="rect">
            <a:avLst/>
          </a:prstGeom>
          <a:noFill/>
        </p:spPr>
      </p:pic>
      <p:pic>
        <p:nvPicPr>
          <p:cNvPr id="79" name="Picture 39" descr="E:\temp\InvMicro\thumbnail\BRDF\MERL_dark-red-paint.png"/>
          <p:cNvPicPr>
            <a:picLocks noChangeAspect="1" noChangeArrowheads="1"/>
          </p:cNvPicPr>
          <p:nvPr/>
        </p:nvPicPr>
        <p:blipFill>
          <a:blip r:embed="rId29" cstate="print"/>
          <a:srcRect/>
          <a:stretch>
            <a:fillRect/>
          </a:stretch>
        </p:blipFill>
        <p:spPr bwMode="auto">
          <a:xfrm>
            <a:off x="4259296" y="2574698"/>
            <a:ext cx="693538" cy="745898"/>
          </a:xfrm>
          <a:prstGeom prst="rect">
            <a:avLst/>
          </a:prstGeom>
          <a:noFill/>
        </p:spPr>
      </p:pic>
      <p:pic>
        <p:nvPicPr>
          <p:cNvPr id="80" name="Picture 40" descr="E:\temp\InvMicro\thumbnail\BRDF\MERL_dark-specular-fabric.png"/>
          <p:cNvPicPr>
            <a:picLocks noChangeAspect="1" noChangeArrowheads="1"/>
          </p:cNvPicPr>
          <p:nvPr/>
        </p:nvPicPr>
        <p:blipFill>
          <a:blip r:embed="rId30" cstate="print"/>
          <a:srcRect/>
          <a:stretch>
            <a:fillRect/>
          </a:stretch>
        </p:blipFill>
        <p:spPr bwMode="auto">
          <a:xfrm>
            <a:off x="1485144" y="3320596"/>
            <a:ext cx="693538" cy="745898"/>
          </a:xfrm>
          <a:prstGeom prst="rect">
            <a:avLst/>
          </a:prstGeom>
          <a:noFill/>
        </p:spPr>
      </p:pic>
      <p:pic>
        <p:nvPicPr>
          <p:cNvPr id="81" name="Picture 42" descr="E:\temp\InvMicro\thumbnail\BRDF\MERL_fruitwood-241.png"/>
          <p:cNvPicPr>
            <a:picLocks noChangeAspect="1" noChangeArrowheads="1"/>
          </p:cNvPicPr>
          <p:nvPr/>
        </p:nvPicPr>
        <p:blipFill>
          <a:blip r:embed="rId31" cstate="print"/>
          <a:srcRect/>
          <a:stretch>
            <a:fillRect/>
          </a:stretch>
        </p:blipFill>
        <p:spPr bwMode="auto">
          <a:xfrm>
            <a:off x="2872220" y="2574698"/>
            <a:ext cx="693538" cy="745898"/>
          </a:xfrm>
          <a:prstGeom prst="rect">
            <a:avLst/>
          </a:prstGeom>
          <a:noFill/>
        </p:spPr>
      </p:pic>
      <p:pic>
        <p:nvPicPr>
          <p:cNvPr id="82" name="Picture 43" descr="E:\temp\InvMicro\thumbnail\BRDF\MERL_gold-metallic-paint.png"/>
          <p:cNvPicPr>
            <a:picLocks noChangeAspect="1" noChangeArrowheads="1"/>
          </p:cNvPicPr>
          <p:nvPr/>
        </p:nvPicPr>
        <p:blipFill>
          <a:blip r:embed="rId32" cstate="print"/>
          <a:srcRect/>
          <a:stretch>
            <a:fillRect/>
          </a:stretch>
        </p:blipFill>
        <p:spPr bwMode="auto">
          <a:xfrm>
            <a:off x="2178682" y="2574698"/>
            <a:ext cx="693538" cy="745898"/>
          </a:xfrm>
          <a:prstGeom prst="rect">
            <a:avLst/>
          </a:prstGeom>
          <a:noFill/>
        </p:spPr>
      </p:pic>
      <p:pic>
        <p:nvPicPr>
          <p:cNvPr id="83" name="Picture 44" descr="E:\temp\InvMicro\thumbnail\BRDF\MERL_gold-metallic-paint2.png"/>
          <p:cNvPicPr>
            <a:picLocks noChangeAspect="1" noChangeArrowheads="1"/>
          </p:cNvPicPr>
          <p:nvPr/>
        </p:nvPicPr>
        <p:blipFill>
          <a:blip r:embed="rId33" cstate="print"/>
          <a:srcRect/>
          <a:stretch>
            <a:fillRect/>
          </a:stretch>
        </p:blipFill>
        <p:spPr bwMode="auto">
          <a:xfrm>
            <a:off x="1485144" y="2574698"/>
            <a:ext cx="693538" cy="745898"/>
          </a:xfrm>
          <a:prstGeom prst="rect">
            <a:avLst/>
          </a:prstGeom>
          <a:noFill/>
        </p:spPr>
      </p:pic>
      <p:pic>
        <p:nvPicPr>
          <p:cNvPr id="84" name="Picture 45" descr="E:\temp\InvMicro\thumbnail\BRDF\MERL_gold-metallic-paint3.png"/>
          <p:cNvPicPr>
            <a:picLocks noChangeAspect="1" noChangeArrowheads="1"/>
          </p:cNvPicPr>
          <p:nvPr/>
        </p:nvPicPr>
        <p:blipFill>
          <a:blip r:embed="rId34" cstate="print"/>
          <a:srcRect/>
          <a:stretch>
            <a:fillRect/>
          </a:stretch>
        </p:blipFill>
        <p:spPr bwMode="auto">
          <a:xfrm>
            <a:off x="4259296" y="1828800"/>
            <a:ext cx="693538" cy="745898"/>
          </a:xfrm>
          <a:prstGeom prst="rect">
            <a:avLst/>
          </a:prstGeom>
          <a:noFill/>
        </p:spPr>
      </p:pic>
      <p:pic>
        <p:nvPicPr>
          <p:cNvPr id="85" name="Picture 46" descr="E:\temp\InvMicro\thumbnail\BRDF\MERL_gold-paint.png"/>
          <p:cNvPicPr>
            <a:picLocks noChangeAspect="1" noChangeArrowheads="1"/>
          </p:cNvPicPr>
          <p:nvPr/>
        </p:nvPicPr>
        <p:blipFill>
          <a:blip r:embed="rId35" cstate="print"/>
          <a:srcRect/>
          <a:stretch>
            <a:fillRect/>
          </a:stretch>
        </p:blipFill>
        <p:spPr bwMode="auto">
          <a:xfrm>
            <a:off x="3565758" y="1828800"/>
            <a:ext cx="693538" cy="745898"/>
          </a:xfrm>
          <a:prstGeom prst="rect">
            <a:avLst/>
          </a:prstGeom>
          <a:noFill/>
        </p:spPr>
      </p:pic>
      <p:pic>
        <p:nvPicPr>
          <p:cNvPr id="86" name="Picture 47" descr="E:\temp\InvMicro\thumbnail\BRDF\MERL_gray-plastic.png"/>
          <p:cNvPicPr>
            <a:picLocks noChangeAspect="1" noChangeArrowheads="1"/>
          </p:cNvPicPr>
          <p:nvPr/>
        </p:nvPicPr>
        <p:blipFill>
          <a:blip r:embed="rId36" cstate="print"/>
          <a:srcRect/>
          <a:stretch>
            <a:fillRect/>
          </a:stretch>
        </p:blipFill>
        <p:spPr bwMode="auto">
          <a:xfrm>
            <a:off x="2872220" y="1828800"/>
            <a:ext cx="693538" cy="745898"/>
          </a:xfrm>
          <a:prstGeom prst="rect">
            <a:avLst/>
          </a:prstGeom>
          <a:noFill/>
        </p:spPr>
      </p:pic>
      <p:pic>
        <p:nvPicPr>
          <p:cNvPr id="87" name="Picture 48" descr="E:\temp\InvMicro\thumbnail\BRDF\MERL_grease-covered-steel.png"/>
          <p:cNvPicPr>
            <a:picLocks noChangeAspect="1" noChangeArrowheads="1"/>
          </p:cNvPicPr>
          <p:nvPr/>
        </p:nvPicPr>
        <p:blipFill>
          <a:blip r:embed="rId37" cstate="print"/>
          <a:srcRect/>
          <a:stretch>
            <a:fillRect/>
          </a:stretch>
        </p:blipFill>
        <p:spPr bwMode="auto">
          <a:xfrm>
            <a:off x="2178682" y="1828800"/>
            <a:ext cx="693538" cy="745898"/>
          </a:xfrm>
          <a:prstGeom prst="rect">
            <a:avLst/>
          </a:prstGeom>
          <a:noFill/>
        </p:spPr>
      </p:pic>
      <p:pic>
        <p:nvPicPr>
          <p:cNvPr id="88" name="Picture 50" descr="E:\temp\InvMicro\thumbnail\BRDF\Ward_0.0100_d0.10.png"/>
          <p:cNvPicPr>
            <a:picLocks noChangeAspect="1" noChangeArrowheads="1"/>
          </p:cNvPicPr>
          <p:nvPr/>
        </p:nvPicPr>
        <p:blipFill>
          <a:blip r:embed="rId38" cstate="print"/>
          <a:srcRect/>
          <a:stretch>
            <a:fillRect/>
          </a:stretch>
        </p:blipFill>
        <p:spPr bwMode="auto">
          <a:xfrm>
            <a:off x="7033449" y="1831813"/>
            <a:ext cx="693538" cy="745898"/>
          </a:xfrm>
          <a:prstGeom prst="rect">
            <a:avLst/>
          </a:prstGeom>
          <a:noFill/>
        </p:spPr>
      </p:pic>
      <p:pic>
        <p:nvPicPr>
          <p:cNvPr id="89" name="Picture 55" descr="E:\temp\InvMicro\thumbnail\BRDF\Ward_0.0100_d0.60.png"/>
          <p:cNvPicPr>
            <a:picLocks noChangeAspect="1" noChangeArrowheads="1"/>
          </p:cNvPicPr>
          <p:nvPr/>
        </p:nvPicPr>
        <p:blipFill>
          <a:blip r:embed="rId39" cstate="print"/>
          <a:srcRect/>
          <a:stretch>
            <a:fillRect/>
          </a:stretch>
        </p:blipFill>
        <p:spPr bwMode="auto">
          <a:xfrm>
            <a:off x="7033449" y="4812391"/>
            <a:ext cx="693538" cy="745898"/>
          </a:xfrm>
          <a:prstGeom prst="rect">
            <a:avLst/>
          </a:prstGeom>
          <a:noFill/>
        </p:spPr>
      </p:pic>
      <p:pic>
        <p:nvPicPr>
          <p:cNvPr id="90" name="Picture 56" descr="E:\temp\InvMicro\thumbnail\BRDF\Ward_0.0100_d0.70.png"/>
          <p:cNvPicPr>
            <a:picLocks noChangeAspect="1" noChangeArrowheads="1"/>
          </p:cNvPicPr>
          <p:nvPr/>
        </p:nvPicPr>
        <p:blipFill>
          <a:blip r:embed="rId40" cstate="print"/>
          <a:srcRect/>
          <a:stretch>
            <a:fillRect/>
          </a:stretch>
        </p:blipFill>
        <p:spPr bwMode="auto">
          <a:xfrm>
            <a:off x="7033449" y="4066493"/>
            <a:ext cx="693538" cy="745898"/>
          </a:xfrm>
          <a:prstGeom prst="rect">
            <a:avLst/>
          </a:prstGeom>
          <a:noFill/>
        </p:spPr>
      </p:pic>
      <p:pic>
        <p:nvPicPr>
          <p:cNvPr id="91" name="Picture 57" descr="E:\temp\InvMicro\thumbnail\BRDF\Ward_0.0100_d0.80.png"/>
          <p:cNvPicPr>
            <a:picLocks noChangeAspect="1" noChangeArrowheads="1"/>
          </p:cNvPicPr>
          <p:nvPr/>
        </p:nvPicPr>
        <p:blipFill>
          <a:blip r:embed="rId41" cstate="print"/>
          <a:srcRect/>
          <a:stretch>
            <a:fillRect/>
          </a:stretch>
        </p:blipFill>
        <p:spPr bwMode="auto">
          <a:xfrm>
            <a:off x="7033449" y="3323608"/>
            <a:ext cx="693538" cy="745898"/>
          </a:xfrm>
          <a:prstGeom prst="rect">
            <a:avLst/>
          </a:prstGeom>
          <a:noFill/>
        </p:spPr>
      </p:pic>
      <p:pic>
        <p:nvPicPr>
          <p:cNvPr id="92" name="Picture 58" descr="E:\temp\InvMicro\thumbnail\BRDF\Ward_0.0100_d0.90.png"/>
          <p:cNvPicPr>
            <a:picLocks noChangeAspect="1" noChangeArrowheads="1"/>
          </p:cNvPicPr>
          <p:nvPr/>
        </p:nvPicPr>
        <p:blipFill>
          <a:blip r:embed="rId42" cstate="print"/>
          <a:srcRect/>
          <a:stretch>
            <a:fillRect/>
          </a:stretch>
        </p:blipFill>
        <p:spPr bwMode="auto">
          <a:xfrm>
            <a:off x="7033449" y="2574698"/>
            <a:ext cx="693538" cy="745898"/>
          </a:xfrm>
          <a:prstGeom prst="rect">
            <a:avLst/>
          </a:prstGeom>
          <a:noFill/>
        </p:spPr>
      </p:pic>
      <p:sp>
        <p:nvSpPr>
          <p:cNvPr id="93" name="TextBox 92"/>
          <p:cNvSpPr txBox="1"/>
          <p:nvPr/>
        </p:nvSpPr>
        <p:spPr>
          <a:xfrm>
            <a:off x="5676535" y="3329322"/>
            <a:ext cx="1914058" cy="584775"/>
          </a:xfrm>
          <a:prstGeom prst="rect">
            <a:avLst/>
          </a:prstGeom>
          <a:noFill/>
        </p:spPr>
        <p:txBody>
          <a:bodyPr wrap="square" rtlCol="0">
            <a:spAutoFit/>
          </a:bodyPr>
          <a:lstStyle/>
          <a:p>
            <a:pPr algn="ctr"/>
            <a:r>
              <a:rPr lang="en-US" altLang="zh-CN" sz="3200" b="1" dirty="0" smtClean="0"/>
              <a:t>…</a:t>
            </a:r>
          </a:p>
        </p:txBody>
      </p:sp>
      <p:sp>
        <p:nvSpPr>
          <p:cNvPr id="94" name="TextBox 93"/>
          <p:cNvSpPr txBox="1"/>
          <p:nvPr/>
        </p:nvSpPr>
        <p:spPr>
          <a:xfrm>
            <a:off x="1920214" y="990600"/>
            <a:ext cx="5318786" cy="584775"/>
          </a:xfrm>
          <a:prstGeom prst="rect">
            <a:avLst/>
          </a:prstGeom>
          <a:noFill/>
        </p:spPr>
        <p:txBody>
          <a:bodyPr wrap="square" rtlCol="0">
            <a:spAutoFit/>
          </a:bodyPr>
          <a:lstStyle/>
          <a:p>
            <a:pPr algn="ctr"/>
            <a:r>
              <a:rPr lang="en-US" altLang="zh-CN" sz="3200" dirty="0" smtClean="0"/>
              <a:t>Small-scale </a:t>
            </a:r>
            <a:r>
              <a:rPr lang="en-US" altLang="zh-CN" sz="3200" dirty="0" smtClean="0">
                <a:solidFill>
                  <a:srgbClr val="00B050"/>
                </a:solidFill>
              </a:rPr>
              <a:t>Material</a:t>
            </a:r>
            <a:r>
              <a:rPr lang="en-US" altLang="zh-CN" sz="3200" dirty="0" smtClean="0"/>
              <a:t> Library</a:t>
            </a:r>
            <a:endParaRPr lang="zh-CN" altLang="en-US" sz="3200" dirty="0"/>
          </a:p>
        </p:txBody>
      </p:sp>
    </p:spTree>
    <p:extLst>
      <p:ext uri="{BB962C8B-B14F-4D97-AF65-F5344CB8AC3E}">
        <p14:creationId xmlns:p14="http://schemas.microsoft.com/office/powerpoint/2010/main" val="37018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par>
                                <p:cTn id="8" presetID="10" presetClass="entr" presetSubtype="0" fill="hold"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250"/>
                                        <p:tgtEl>
                                          <p:spTgt spid="83"/>
                                        </p:tgtEl>
                                      </p:cBhvr>
                                    </p:animEffect>
                                  </p:childTnLst>
                                </p:cTn>
                              </p:par>
                              <p:par>
                                <p:cTn id="11" presetID="10" presetClass="entr" presetSubtype="0" fill="hold" nodeType="withEffect">
                                  <p:stCondLst>
                                    <p:cond delay="0"/>
                                  </p:stCondLst>
                                  <p:childTnLst>
                                    <p:set>
                                      <p:cBhvr>
                                        <p:cTn id="12" dur="1" fill="hold">
                                          <p:stCondLst>
                                            <p:cond delay="0"/>
                                          </p:stCondLst>
                                        </p:cTn>
                                        <p:tgtEl>
                                          <p:spTgt spid="80"/>
                                        </p:tgtEl>
                                        <p:attrNameLst>
                                          <p:attrName>style.visibility</p:attrName>
                                        </p:attrNameLst>
                                      </p:cBhvr>
                                      <p:to>
                                        <p:strVal val="visible"/>
                                      </p:to>
                                    </p:set>
                                    <p:animEffect transition="in" filter="fade">
                                      <p:cBhvr>
                                        <p:cTn id="13" dur="250"/>
                                        <p:tgtEl>
                                          <p:spTgt spid="80"/>
                                        </p:tgtEl>
                                      </p:cBhvr>
                                    </p:animEffect>
                                  </p:childTnLst>
                                </p:cTn>
                              </p:par>
                              <p:par>
                                <p:cTn id="14" presetID="10" presetClass="entr" presetSubtype="0" fill="hold"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250"/>
                                        <p:tgtEl>
                                          <p:spTgt spid="56"/>
                                        </p:tgtEl>
                                      </p:cBhvr>
                                    </p:animEffect>
                                  </p:childTnLst>
                                </p:cTn>
                              </p:par>
                              <p:par>
                                <p:cTn id="17" presetID="10" presetClass="entr" presetSubtype="0" fill="hold" nodeType="withEffect">
                                  <p:stCondLst>
                                    <p:cond delay="0"/>
                                  </p:stCondLst>
                                  <p:childTnLst>
                                    <p:set>
                                      <p:cBhvr>
                                        <p:cTn id="18" dur="1" fill="hold">
                                          <p:stCondLst>
                                            <p:cond delay="0"/>
                                          </p:stCondLst>
                                        </p:cTn>
                                        <p:tgtEl>
                                          <p:spTgt spid="63"/>
                                        </p:tgtEl>
                                        <p:attrNameLst>
                                          <p:attrName>style.visibility</p:attrName>
                                        </p:attrNameLst>
                                      </p:cBhvr>
                                      <p:to>
                                        <p:strVal val="visible"/>
                                      </p:to>
                                    </p:set>
                                    <p:animEffect transition="in" filter="fade">
                                      <p:cBhvr>
                                        <p:cTn id="19" dur="250"/>
                                        <p:tgtEl>
                                          <p:spTgt spid="63"/>
                                        </p:tgtEl>
                                      </p:cBhvr>
                                    </p:animEffect>
                                  </p:childTnLst>
                                </p:cTn>
                              </p:par>
                            </p:childTnLst>
                          </p:cTn>
                        </p:par>
                        <p:par>
                          <p:cTn id="20" fill="hold">
                            <p:stCondLst>
                              <p:cond delay="250"/>
                            </p:stCondLst>
                            <p:childTnLst>
                              <p:par>
                                <p:cTn id="21" presetID="10" presetClass="entr" presetSubtype="0" fill="hold" nodeType="after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fade">
                                      <p:cBhvr>
                                        <p:cTn id="23" dur="250"/>
                                        <p:tgtEl>
                                          <p:spTgt spid="87"/>
                                        </p:tgtEl>
                                      </p:cBhvr>
                                    </p:animEffect>
                                  </p:childTnLst>
                                </p:cTn>
                              </p:par>
                              <p:par>
                                <p:cTn id="24" presetID="10" presetClass="entr" presetSubtype="0" fill="hold" nodeType="withEffect">
                                  <p:stCondLst>
                                    <p:cond delay="0"/>
                                  </p:stCondLst>
                                  <p:childTnLst>
                                    <p:set>
                                      <p:cBhvr>
                                        <p:cTn id="25" dur="1" fill="hold">
                                          <p:stCondLst>
                                            <p:cond delay="0"/>
                                          </p:stCondLst>
                                        </p:cTn>
                                        <p:tgtEl>
                                          <p:spTgt spid="82"/>
                                        </p:tgtEl>
                                        <p:attrNameLst>
                                          <p:attrName>style.visibility</p:attrName>
                                        </p:attrNameLst>
                                      </p:cBhvr>
                                      <p:to>
                                        <p:strVal val="visible"/>
                                      </p:to>
                                    </p:set>
                                    <p:animEffect transition="in" filter="fade">
                                      <p:cBhvr>
                                        <p:cTn id="26" dur="250"/>
                                        <p:tgtEl>
                                          <p:spTgt spid="82"/>
                                        </p:tgtEl>
                                      </p:cBhvr>
                                    </p:animEffect>
                                  </p:childTnLst>
                                </p:cTn>
                              </p:par>
                              <p:par>
                                <p:cTn id="27" presetID="10" presetClass="entr" presetSubtype="0" fill="hold" nodeType="with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fade">
                                      <p:cBhvr>
                                        <p:cTn id="29" dur="250"/>
                                        <p:tgtEl>
                                          <p:spTgt spid="78"/>
                                        </p:tgtEl>
                                      </p:cBhvr>
                                    </p:animEffect>
                                  </p:childTnLst>
                                </p:cTn>
                              </p:par>
                              <p:par>
                                <p:cTn id="30" presetID="10" presetClass="entr" presetSubtype="0" fill="hold" nodeType="with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25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250"/>
                                        <p:tgtEl>
                                          <p:spTgt spid="62"/>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86"/>
                                        </p:tgtEl>
                                        <p:attrNameLst>
                                          <p:attrName>style.visibility</p:attrName>
                                        </p:attrNameLst>
                                      </p:cBhvr>
                                      <p:to>
                                        <p:strVal val="visible"/>
                                      </p:to>
                                    </p:set>
                                    <p:animEffect transition="in" filter="fade">
                                      <p:cBhvr>
                                        <p:cTn id="39" dur="250"/>
                                        <p:tgtEl>
                                          <p:spTgt spid="86"/>
                                        </p:tgtEl>
                                      </p:cBhvr>
                                    </p:animEffect>
                                  </p:childTnLst>
                                </p:cTn>
                              </p:par>
                              <p:par>
                                <p:cTn id="40" presetID="10" presetClass="entr" presetSubtype="0" fill="hold" nodeType="withEffect">
                                  <p:stCondLst>
                                    <p:cond delay="0"/>
                                  </p:stCondLst>
                                  <p:childTnLst>
                                    <p:set>
                                      <p:cBhvr>
                                        <p:cTn id="41" dur="1" fill="hold">
                                          <p:stCondLst>
                                            <p:cond delay="0"/>
                                          </p:stCondLst>
                                        </p:cTn>
                                        <p:tgtEl>
                                          <p:spTgt spid="81"/>
                                        </p:tgtEl>
                                        <p:attrNameLst>
                                          <p:attrName>style.visibility</p:attrName>
                                        </p:attrNameLst>
                                      </p:cBhvr>
                                      <p:to>
                                        <p:strVal val="visible"/>
                                      </p:to>
                                    </p:set>
                                    <p:animEffect transition="in" filter="fade">
                                      <p:cBhvr>
                                        <p:cTn id="42" dur="250"/>
                                        <p:tgtEl>
                                          <p:spTgt spid="81"/>
                                        </p:tgtEl>
                                      </p:cBhvr>
                                    </p:animEffect>
                                  </p:childTnLst>
                                </p:cTn>
                              </p:par>
                              <p:par>
                                <p:cTn id="43" presetID="10" presetClass="entr" presetSubtype="0" fill="hold" nodeType="with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250"/>
                                        <p:tgtEl>
                                          <p:spTgt spid="77"/>
                                        </p:tgtEl>
                                      </p:cBhvr>
                                    </p:animEffect>
                                  </p:childTnLst>
                                </p:cTn>
                              </p:par>
                              <p:par>
                                <p:cTn id="46" presetID="10" presetClass="entr" presetSubtype="0" fill="hold" nodeType="with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fade">
                                      <p:cBhvr>
                                        <p:cTn id="48" dur="250"/>
                                        <p:tgtEl>
                                          <p:spTgt spid="55"/>
                                        </p:tgtEl>
                                      </p:cBhvr>
                                    </p:animEffect>
                                  </p:childTnLst>
                                </p:cTn>
                              </p:par>
                              <p:par>
                                <p:cTn id="49" presetID="10" presetClass="entr" presetSubtype="0" fill="hold" nodeType="with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fade">
                                      <p:cBhvr>
                                        <p:cTn id="51" dur="250"/>
                                        <p:tgtEl>
                                          <p:spTgt spid="60"/>
                                        </p:tgtEl>
                                      </p:cBhvr>
                                    </p:animEffect>
                                  </p:childTnLst>
                                </p:cTn>
                              </p:par>
                            </p:childTnLst>
                          </p:cTn>
                        </p:par>
                        <p:par>
                          <p:cTn id="52" fill="hold">
                            <p:stCondLst>
                              <p:cond delay="750"/>
                            </p:stCondLst>
                            <p:childTnLst>
                              <p:par>
                                <p:cTn id="53" presetID="10" presetClass="entr" presetSubtype="0" fill="hold" nodeType="afterEffect">
                                  <p:stCondLst>
                                    <p:cond delay="0"/>
                                  </p:stCondLst>
                                  <p:childTnLst>
                                    <p:set>
                                      <p:cBhvr>
                                        <p:cTn id="54" dur="1" fill="hold">
                                          <p:stCondLst>
                                            <p:cond delay="0"/>
                                          </p:stCondLst>
                                        </p:cTn>
                                        <p:tgtEl>
                                          <p:spTgt spid="85"/>
                                        </p:tgtEl>
                                        <p:attrNameLst>
                                          <p:attrName>style.visibility</p:attrName>
                                        </p:attrNameLst>
                                      </p:cBhvr>
                                      <p:to>
                                        <p:strVal val="visible"/>
                                      </p:to>
                                    </p:set>
                                    <p:animEffect transition="in" filter="fade">
                                      <p:cBhvr>
                                        <p:cTn id="55" dur="250"/>
                                        <p:tgtEl>
                                          <p:spTgt spid="85"/>
                                        </p:tgtEl>
                                      </p:cBhvr>
                                    </p:animEffect>
                                  </p:childTnLst>
                                </p:cTn>
                              </p:par>
                              <p:par>
                                <p:cTn id="56" presetID="10" presetClass="entr" presetSubtype="0" fill="hold" nodeType="with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250"/>
                                        <p:tgtEl>
                                          <p:spTgt spid="54"/>
                                        </p:tgtEl>
                                      </p:cBhvr>
                                    </p:animEffect>
                                  </p:childTnLst>
                                </p:cTn>
                              </p:par>
                              <p:par>
                                <p:cTn id="59" presetID="10" presetClass="entr" presetSubtype="0" fill="hold" nodeType="withEffect">
                                  <p:stCondLst>
                                    <p:cond delay="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250"/>
                                        <p:tgtEl>
                                          <p:spTgt spid="76"/>
                                        </p:tgtEl>
                                      </p:cBhvr>
                                    </p:animEffect>
                                  </p:childTnLst>
                                </p:cTn>
                              </p:par>
                              <p:par>
                                <p:cTn id="62" presetID="10" presetClass="entr" presetSubtype="0" fill="hold" nodeType="withEffect">
                                  <p:stCondLst>
                                    <p:cond delay="0"/>
                                  </p:stCondLst>
                                  <p:childTnLst>
                                    <p:set>
                                      <p:cBhvr>
                                        <p:cTn id="63" dur="1" fill="hold">
                                          <p:stCondLst>
                                            <p:cond delay="0"/>
                                          </p:stCondLst>
                                        </p:cTn>
                                        <p:tgtEl>
                                          <p:spTgt spid="72"/>
                                        </p:tgtEl>
                                        <p:attrNameLst>
                                          <p:attrName>style.visibility</p:attrName>
                                        </p:attrNameLst>
                                      </p:cBhvr>
                                      <p:to>
                                        <p:strVal val="visible"/>
                                      </p:to>
                                    </p:set>
                                    <p:animEffect transition="in" filter="fade">
                                      <p:cBhvr>
                                        <p:cTn id="64" dur="250"/>
                                        <p:tgtEl>
                                          <p:spTgt spid="72"/>
                                        </p:tgtEl>
                                      </p:cBhvr>
                                    </p:animEffect>
                                  </p:childTnLst>
                                </p:cTn>
                              </p:par>
                              <p:par>
                                <p:cTn id="65" presetID="10" presetClass="entr" presetSubtype="0" fill="hold" nodeType="with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fade">
                                      <p:cBhvr>
                                        <p:cTn id="67" dur="250"/>
                                        <p:tgtEl>
                                          <p:spTgt spid="61"/>
                                        </p:tgtEl>
                                      </p:cBhvr>
                                    </p:animEffect>
                                  </p:childTnLst>
                                </p:cTn>
                              </p:par>
                            </p:childTnLst>
                          </p:cTn>
                        </p:par>
                        <p:par>
                          <p:cTn id="68" fill="hold">
                            <p:stCondLst>
                              <p:cond delay="1000"/>
                            </p:stCondLst>
                            <p:childTnLst>
                              <p:par>
                                <p:cTn id="69" presetID="10" presetClass="entr" presetSubtype="0" fill="hold" nodeType="afterEffect">
                                  <p:stCondLst>
                                    <p:cond delay="0"/>
                                  </p:stCondLst>
                                  <p:childTnLst>
                                    <p:set>
                                      <p:cBhvr>
                                        <p:cTn id="70" dur="1" fill="hold">
                                          <p:stCondLst>
                                            <p:cond delay="0"/>
                                          </p:stCondLst>
                                        </p:cTn>
                                        <p:tgtEl>
                                          <p:spTgt spid="84"/>
                                        </p:tgtEl>
                                        <p:attrNameLst>
                                          <p:attrName>style.visibility</p:attrName>
                                        </p:attrNameLst>
                                      </p:cBhvr>
                                      <p:to>
                                        <p:strVal val="visible"/>
                                      </p:to>
                                    </p:set>
                                    <p:animEffect transition="in" filter="fade">
                                      <p:cBhvr>
                                        <p:cTn id="71" dur="250"/>
                                        <p:tgtEl>
                                          <p:spTgt spid="84"/>
                                        </p:tgtEl>
                                      </p:cBhvr>
                                    </p:animEffect>
                                  </p:childTnLst>
                                </p:cTn>
                              </p:par>
                              <p:par>
                                <p:cTn id="72" presetID="10" presetClass="entr" presetSubtype="0" fill="hold" nodeType="with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fade">
                                      <p:cBhvr>
                                        <p:cTn id="74" dur="250"/>
                                        <p:tgtEl>
                                          <p:spTgt spid="79"/>
                                        </p:tgtEl>
                                      </p:cBhvr>
                                    </p:animEffect>
                                  </p:childTnLst>
                                </p:cTn>
                              </p:par>
                              <p:par>
                                <p:cTn id="75" presetID="10" presetClass="entr" presetSubtype="0" fill="hold" nodeType="withEffect">
                                  <p:stCondLst>
                                    <p:cond delay="0"/>
                                  </p:stCondLst>
                                  <p:childTnLst>
                                    <p:set>
                                      <p:cBhvr>
                                        <p:cTn id="76" dur="1" fill="hold">
                                          <p:stCondLst>
                                            <p:cond delay="0"/>
                                          </p:stCondLst>
                                        </p:cTn>
                                        <p:tgtEl>
                                          <p:spTgt spid="75"/>
                                        </p:tgtEl>
                                        <p:attrNameLst>
                                          <p:attrName>style.visibility</p:attrName>
                                        </p:attrNameLst>
                                      </p:cBhvr>
                                      <p:to>
                                        <p:strVal val="visible"/>
                                      </p:to>
                                    </p:set>
                                    <p:animEffect transition="in" filter="fade">
                                      <p:cBhvr>
                                        <p:cTn id="77" dur="250"/>
                                        <p:tgtEl>
                                          <p:spTgt spid="75"/>
                                        </p:tgtEl>
                                      </p:cBhvr>
                                    </p:animEffect>
                                  </p:childTnLst>
                                </p:cTn>
                              </p:par>
                              <p:par>
                                <p:cTn id="78" presetID="10" presetClass="entr" presetSubtype="0" fill="hold" nodeType="withEffect">
                                  <p:stCondLst>
                                    <p:cond delay="0"/>
                                  </p:stCondLst>
                                  <p:childTnLst>
                                    <p:set>
                                      <p:cBhvr>
                                        <p:cTn id="79" dur="1" fill="hold">
                                          <p:stCondLst>
                                            <p:cond delay="0"/>
                                          </p:stCondLst>
                                        </p:cTn>
                                        <p:tgtEl>
                                          <p:spTgt spid="70"/>
                                        </p:tgtEl>
                                        <p:attrNameLst>
                                          <p:attrName>style.visibility</p:attrName>
                                        </p:attrNameLst>
                                      </p:cBhvr>
                                      <p:to>
                                        <p:strVal val="visible"/>
                                      </p:to>
                                    </p:set>
                                    <p:animEffect transition="in" filter="fade">
                                      <p:cBhvr>
                                        <p:cTn id="80" dur="250"/>
                                        <p:tgtEl>
                                          <p:spTgt spid="70"/>
                                        </p:tgtEl>
                                      </p:cBhvr>
                                    </p:animEffect>
                                  </p:childTnLst>
                                </p:cTn>
                              </p:par>
                              <p:par>
                                <p:cTn id="81" presetID="10" presetClass="entr" presetSubtype="0" fill="hold" nodeType="with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fade">
                                      <p:cBhvr>
                                        <p:cTn id="83" dur="250"/>
                                        <p:tgtEl>
                                          <p:spTgt spid="59"/>
                                        </p:tgtEl>
                                      </p:cBhvr>
                                    </p:animEffect>
                                  </p:childTnLst>
                                </p:cTn>
                              </p:par>
                            </p:childTnLst>
                          </p:cTn>
                        </p:par>
                        <p:par>
                          <p:cTn id="84" fill="hold">
                            <p:stCondLst>
                              <p:cond delay="1250"/>
                            </p:stCondLst>
                            <p:childTnLst>
                              <p:par>
                                <p:cTn id="85" presetID="10" presetClass="entr" presetSubtype="0" fill="hold" nodeType="after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250"/>
                                        <p:tgtEl>
                                          <p:spTgt spid="69"/>
                                        </p:tgtEl>
                                      </p:cBhvr>
                                    </p:animEffect>
                                  </p:childTnLst>
                                </p:cTn>
                              </p:par>
                              <p:par>
                                <p:cTn id="88" presetID="10" presetClass="entr" presetSubtype="0" fill="hold" nodeType="withEffect">
                                  <p:stCondLst>
                                    <p:cond delay="0"/>
                                  </p:stCondLst>
                                  <p:childTnLst>
                                    <p:set>
                                      <p:cBhvr>
                                        <p:cTn id="89" dur="1" fill="hold">
                                          <p:stCondLst>
                                            <p:cond delay="0"/>
                                          </p:stCondLst>
                                        </p:cTn>
                                        <p:tgtEl>
                                          <p:spTgt spid="73"/>
                                        </p:tgtEl>
                                        <p:attrNameLst>
                                          <p:attrName>style.visibility</p:attrName>
                                        </p:attrNameLst>
                                      </p:cBhvr>
                                      <p:to>
                                        <p:strVal val="visible"/>
                                      </p:to>
                                    </p:set>
                                    <p:animEffect transition="in" filter="fade">
                                      <p:cBhvr>
                                        <p:cTn id="90" dur="250"/>
                                        <p:tgtEl>
                                          <p:spTgt spid="73"/>
                                        </p:tgtEl>
                                      </p:cBhvr>
                                    </p:animEffect>
                                  </p:childTnLst>
                                </p:cTn>
                              </p:par>
                              <p:par>
                                <p:cTn id="91" presetID="10" presetClass="entr" presetSubtype="0" fill="hold" nodeType="withEffect">
                                  <p:stCondLst>
                                    <p:cond delay="0"/>
                                  </p:stCondLst>
                                  <p:childTnLst>
                                    <p:set>
                                      <p:cBhvr>
                                        <p:cTn id="92" dur="1" fill="hold">
                                          <p:stCondLst>
                                            <p:cond delay="0"/>
                                          </p:stCondLst>
                                        </p:cTn>
                                        <p:tgtEl>
                                          <p:spTgt spid="71"/>
                                        </p:tgtEl>
                                        <p:attrNameLst>
                                          <p:attrName>style.visibility</p:attrName>
                                        </p:attrNameLst>
                                      </p:cBhvr>
                                      <p:to>
                                        <p:strVal val="visible"/>
                                      </p:to>
                                    </p:set>
                                    <p:animEffect transition="in" filter="fade">
                                      <p:cBhvr>
                                        <p:cTn id="93" dur="250"/>
                                        <p:tgtEl>
                                          <p:spTgt spid="71"/>
                                        </p:tgtEl>
                                      </p:cBhvr>
                                    </p:animEffect>
                                  </p:childTnLst>
                                </p:cTn>
                              </p:par>
                              <p:par>
                                <p:cTn id="94" presetID="10" presetClass="entr" presetSubtype="0" fill="hold" nodeType="withEffect">
                                  <p:stCondLst>
                                    <p:cond delay="0"/>
                                  </p:stCondLst>
                                  <p:childTnLst>
                                    <p:set>
                                      <p:cBhvr>
                                        <p:cTn id="95" dur="1" fill="hold">
                                          <p:stCondLst>
                                            <p:cond delay="0"/>
                                          </p:stCondLst>
                                        </p:cTn>
                                        <p:tgtEl>
                                          <p:spTgt spid="68"/>
                                        </p:tgtEl>
                                        <p:attrNameLst>
                                          <p:attrName>style.visibility</p:attrName>
                                        </p:attrNameLst>
                                      </p:cBhvr>
                                      <p:to>
                                        <p:strVal val="visible"/>
                                      </p:to>
                                    </p:set>
                                    <p:animEffect transition="in" filter="fade">
                                      <p:cBhvr>
                                        <p:cTn id="96" dur="250"/>
                                        <p:tgtEl>
                                          <p:spTgt spid="68"/>
                                        </p:tgtEl>
                                      </p:cBhvr>
                                    </p:animEffect>
                                  </p:childTnLst>
                                </p:cTn>
                              </p:par>
                              <p:par>
                                <p:cTn id="97" presetID="10" presetClass="entr" presetSubtype="0" fill="hold" nodeType="withEffect">
                                  <p:stCondLst>
                                    <p:cond delay="0"/>
                                  </p:stCondLst>
                                  <p:childTnLst>
                                    <p:set>
                                      <p:cBhvr>
                                        <p:cTn id="98" dur="1" fill="hold">
                                          <p:stCondLst>
                                            <p:cond delay="0"/>
                                          </p:stCondLst>
                                        </p:cTn>
                                        <p:tgtEl>
                                          <p:spTgt spid="58"/>
                                        </p:tgtEl>
                                        <p:attrNameLst>
                                          <p:attrName>style.visibility</p:attrName>
                                        </p:attrNameLst>
                                      </p:cBhvr>
                                      <p:to>
                                        <p:strVal val="visible"/>
                                      </p:to>
                                    </p:set>
                                    <p:animEffect transition="in" filter="fade">
                                      <p:cBhvr>
                                        <p:cTn id="99" dur="250"/>
                                        <p:tgtEl>
                                          <p:spTgt spid="58"/>
                                        </p:tgtEl>
                                      </p:cBhvr>
                                    </p:animEffect>
                                  </p:childTnLst>
                                </p:cTn>
                              </p:par>
                            </p:childTnLst>
                          </p:cTn>
                        </p:par>
                        <p:par>
                          <p:cTn id="100" fill="hold">
                            <p:stCondLst>
                              <p:cond delay="1500"/>
                            </p:stCondLst>
                            <p:childTnLst>
                              <p:par>
                                <p:cTn id="101" presetID="10" presetClass="entr" presetSubtype="0" fill="hold" nodeType="after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250"/>
                                        <p:tgtEl>
                                          <p:spTgt spid="67"/>
                                        </p:tgtEl>
                                      </p:cBhvr>
                                    </p:animEffect>
                                  </p:childTnLst>
                                </p:cTn>
                              </p:par>
                              <p:par>
                                <p:cTn id="104" presetID="10" presetClass="entr" presetSubtype="0" fill="hold"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250"/>
                                        <p:tgtEl>
                                          <p:spTgt spid="66"/>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93"/>
                                        </p:tgtEl>
                                        <p:attrNameLst>
                                          <p:attrName>style.visibility</p:attrName>
                                        </p:attrNameLst>
                                      </p:cBhvr>
                                      <p:to>
                                        <p:strVal val="visible"/>
                                      </p:to>
                                    </p:set>
                                    <p:animEffect transition="in" filter="fade">
                                      <p:cBhvr>
                                        <p:cTn id="109" dur="250"/>
                                        <p:tgtEl>
                                          <p:spTgt spid="93"/>
                                        </p:tgtEl>
                                      </p:cBhvr>
                                    </p:animEffect>
                                  </p:childTnLst>
                                </p:cTn>
                              </p:par>
                              <p:par>
                                <p:cTn id="110" presetID="10" presetClass="entr" presetSubtype="0" fill="hold" nodeType="withEffect">
                                  <p:stCondLst>
                                    <p:cond delay="0"/>
                                  </p:stCondLst>
                                  <p:childTnLst>
                                    <p:set>
                                      <p:cBhvr>
                                        <p:cTn id="111" dur="1" fill="hold">
                                          <p:stCondLst>
                                            <p:cond delay="0"/>
                                          </p:stCondLst>
                                        </p:cTn>
                                        <p:tgtEl>
                                          <p:spTgt spid="65"/>
                                        </p:tgtEl>
                                        <p:attrNameLst>
                                          <p:attrName>style.visibility</p:attrName>
                                        </p:attrNameLst>
                                      </p:cBhvr>
                                      <p:to>
                                        <p:strVal val="visible"/>
                                      </p:to>
                                    </p:set>
                                    <p:animEffect transition="in" filter="fade">
                                      <p:cBhvr>
                                        <p:cTn id="112" dur="250"/>
                                        <p:tgtEl>
                                          <p:spTgt spid="65"/>
                                        </p:tgtEl>
                                      </p:cBhvr>
                                    </p:animEffect>
                                  </p:childTnLst>
                                </p:cTn>
                              </p:par>
                              <p:par>
                                <p:cTn id="113" presetID="10" presetClass="entr" presetSubtype="0" fill="hold" nodeType="with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fade">
                                      <p:cBhvr>
                                        <p:cTn id="115" dur="250"/>
                                        <p:tgtEl>
                                          <p:spTgt spid="64"/>
                                        </p:tgtEl>
                                      </p:cBhvr>
                                    </p:animEffect>
                                  </p:childTnLst>
                                </p:cTn>
                              </p:par>
                              <p:par>
                                <p:cTn id="116" presetID="10" presetClass="entr" presetSubtype="0" fill="hold" nodeType="withEffect">
                                  <p:stCondLst>
                                    <p:cond delay="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250"/>
                                        <p:tgtEl>
                                          <p:spTgt spid="57"/>
                                        </p:tgtEl>
                                      </p:cBhvr>
                                    </p:animEffect>
                                  </p:childTnLst>
                                </p:cTn>
                              </p:par>
                            </p:childTnLst>
                          </p:cTn>
                        </p:par>
                        <p:par>
                          <p:cTn id="119" fill="hold">
                            <p:stCondLst>
                              <p:cond delay="1750"/>
                            </p:stCondLst>
                            <p:childTnLst>
                              <p:par>
                                <p:cTn id="120" presetID="10" presetClass="entr" presetSubtype="0" fill="hold" nodeType="afterEffect">
                                  <p:stCondLst>
                                    <p:cond delay="0"/>
                                  </p:stCondLst>
                                  <p:childTnLst>
                                    <p:set>
                                      <p:cBhvr>
                                        <p:cTn id="121" dur="1" fill="hold">
                                          <p:stCondLst>
                                            <p:cond delay="0"/>
                                          </p:stCondLst>
                                        </p:cTn>
                                        <p:tgtEl>
                                          <p:spTgt spid="91"/>
                                        </p:tgtEl>
                                        <p:attrNameLst>
                                          <p:attrName>style.visibility</p:attrName>
                                        </p:attrNameLst>
                                      </p:cBhvr>
                                      <p:to>
                                        <p:strVal val="visible"/>
                                      </p:to>
                                    </p:set>
                                    <p:animEffect transition="in" filter="fade">
                                      <p:cBhvr>
                                        <p:cTn id="122" dur="250"/>
                                        <p:tgtEl>
                                          <p:spTgt spid="91"/>
                                        </p:tgtEl>
                                      </p:cBhvr>
                                    </p:animEffect>
                                  </p:childTnLst>
                                </p:cTn>
                              </p:par>
                              <p:par>
                                <p:cTn id="123" presetID="10" presetClass="entr" presetSubtype="0" fill="hold" nodeType="withEffect">
                                  <p:stCondLst>
                                    <p:cond delay="0"/>
                                  </p:stCondLst>
                                  <p:childTnLst>
                                    <p:set>
                                      <p:cBhvr>
                                        <p:cTn id="124" dur="1" fill="hold">
                                          <p:stCondLst>
                                            <p:cond delay="0"/>
                                          </p:stCondLst>
                                        </p:cTn>
                                        <p:tgtEl>
                                          <p:spTgt spid="92"/>
                                        </p:tgtEl>
                                        <p:attrNameLst>
                                          <p:attrName>style.visibility</p:attrName>
                                        </p:attrNameLst>
                                      </p:cBhvr>
                                      <p:to>
                                        <p:strVal val="visible"/>
                                      </p:to>
                                    </p:set>
                                    <p:animEffect transition="in" filter="fade">
                                      <p:cBhvr>
                                        <p:cTn id="125" dur="250"/>
                                        <p:tgtEl>
                                          <p:spTgt spid="92"/>
                                        </p:tgtEl>
                                      </p:cBhvr>
                                    </p:animEffect>
                                  </p:childTnLst>
                                </p:cTn>
                              </p:par>
                              <p:par>
                                <p:cTn id="126" presetID="10" presetClass="entr" presetSubtype="0" fill="hold" nodeType="withEffect">
                                  <p:stCondLst>
                                    <p:cond delay="0"/>
                                  </p:stCondLst>
                                  <p:childTnLst>
                                    <p:set>
                                      <p:cBhvr>
                                        <p:cTn id="127" dur="1" fill="hold">
                                          <p:stCondLst>
                                            <p:cond delay="0"/>
                                          </p:stCondLst>
                                        </p:cTn>
                                        <p:tgtEl>
                                          <p:spTgt spid="88"/>
                                        </p:tgtEl>
                                        <p:attrNameLst>
                                          <p:attrName>style.visibility</p:attrName>
                                        </p:attrNameLst>
                                      </p:cBhvr>
                                      <p:to>
                                        <p:strVal val="visible"/>
                                      </p:to>
                                    </p:set>
                                    <p:animEffect transition="in" filter="fade">
                                      <p:cBhvr>
                                        <p:cTn id="128" dur="250"/>
                                        <p:tgtEl>
                                          <p:spTgt spid="88"/>
                                        </p:tgtEl>
                                      </p:cBhvr>
                                    </p:animEffect>
                                  </p:childTnLst>
                                </p:cTn>
                              </p:par>
                              <p:par>
                                <p:cTn id="129" presetID="10" presetClass="entr" presetSubtype="0" fill="hold" nodeType="withEffect">
                                  <p:stCondLst>
                                    <p:cond delay="0"/>
                                  </p:stCondLst>
                                  <p:childTnLst>
                                    <p:set>
                                      <p:cBhvr>
                                        <p:cTn id="130" dur="1" fill="hold">
                                          <p:stCondLst>
                                            <p:cond delay="0"/>
                                          </p:stCondLst>
                                        </p:cTn>
                                        <p:tgtEl>
                                          <p:spTgt spid="90"/>
                                        </p:tgtEl>
                                        <p:attrNameLst>
                                          <p:attrName>style.visibility</p:attrName>
                                        </p:attrNameLst>
                                      </p:cBhvr>
                                      <p:to>
                                        <p:strVal val="visible"/>
                                      </p:to>
                                    </p:set>
                                    <p:animEffect transition="in" filter="fade">
                                      <p:cBhvr>
                                        <p:cTn id="131" dur="250"/>
                                        <p:tgtEl>
                                          <p:spTgt spid="90"/>
                                        </p:tgtEl>
                                      </p:cBhvr>
                                    </p:animEffect>
                                  </p:childTnLst>
                                </p:cTn>
                              </p:par>
                              <p:par>
                                <p:cTn id="132" presetID="10" presetClass="entr" presetSubtype="0" fill="hold" nodeType="withEffect">
                                  <p:stCondLst>
                                    <p:cond delay="0"/>
                                  </p:stCondLst>
                                  <p:childTnLst>
                                    <p:set>
                                      <p:cBhvr>
                                        <p:cTn id="133" dur="1" fill="hold">
                                          <p:stCondLst>
                                            <p:cond delay="0"/>
                                          </p:stCondLst>
                                        </p:cTn>
                                        <p:tgtEl>
                                          <p:spTgt spid="89"/>
                                        </p:tgtEl>
                                        <p:attrNameLst>
                                          <p:attrName>style.visibility</p:attrName>
                                        </p:attrNameLst>
                                      </p:cBhvr>
                                      <p:to>
                                        <p:strVal val="visible"/>
                                      </p:to>
                                    </p:set>
                                    <p:animEffect transition="in" filter="fade">
                                      <p:cBhvr>
                                        <p:cTn id="134" dur="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圆角矩形 105"/>
          <p:cNvSpPr/>
          <p:nvPr/>
        </p:nvSpPr>
        <p:spPr>
          <a:xfrm>
            <a:off x="1143000" y="1752600"/>
            <a:ext cx="6749715" cy="3886200"/>
          </a:xfrm>
          <a:prstGeom prst="roundRect">
            <a:avLst/>
          </a:prstGeom>
          <a:solidFill>
            <a:schemeClr val="bg1">
              <a:lumMod val="85000"/>
              <a:lumOff val="15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35" name="TextBox 34"/>
          <p:cNvSpPr txBox="1"/>
          <p:nvPr/>
        </p:nvSpPr>
        <p:spPr>
          <a:xfrm>
            <a:off x="1854190" y="990600"/>
            <a:ext cx="5384810" cy="584775"/>
          </a:xfrm>
          <a:prstGeom prst="rect">
            <a:avLst/>
          </a:prstGeom>
          <a:noFill/>
        </p:spPr>
        <p:txBody>
          <a:bodyPr wrap="square" rtlCol="0">
            <a:spAutoFit/>
          </a:bodyPr>
          <a:lstStyle/>
          <a:p>
            <a:pPr algn="ctr"/>
            <a:r>
              <a:rPr lang="en-US" altLang="zh-CN" sz="3200" dirty="0" smtClean="0"/>
              <a:t>Small-scale </a:t>
            </a:r>
            <a:r>
              <a:rPr lang="en-US" altLang="zh-CN" sz="3200" dirty="0" smtClean="0">
                <a:solidFill>
                  <a:srgbClr val="00B0F0"/>
                </a:solidFill>
              </a:rPr>
              <a:t>Geometry</a:t>
            </a:r>
            <a:r>
              <a:rPr lang="en-US" altLang="zh-CN" sz="3200" dirty="0" smtClean="0">
                <a:solidFill>
                  <a:schemeClr val="bg1"/>
                </a:solidFill>
              </a:rPr>
              <a:t> </a:t>
            </a:r>
            <a:r>
              <a:rPr lang="en-US" altLang="zh-CN" sz="3200" dirty="0" smtClean="0"/>
              <a:t>Library</a:t>
            </a:r>
            <a:endParaRPr lang="zh-CN" altLang="en-US" sz="3200" dirty="0"/>
          </a:p>
        </p:txBody>
      </p:sp>
      <p:pic>
        <p:nvPicPr>
          <p:cNvPr id="36" name="Picture 2" descr="D:\Dropbox\InvMicro\images\geomlib\groove_0.0195_0.5292_0.0.png"/>
          <p:cNvPicPr>
            <a:picLocks noChangeAspect="1" noChangeArrowheads="1"/>
          </p:cNvPicPr>
          <p:nvPr/>
        </p:nvPicPr>
        <p:blipFill>
          <a:blip r:embed="rId3" cstate="print"/>
          <a:srcRect/>
          <a:stretch>
            <a:fillRect/>
          </a:stretch>
        </p:blipFill>
        <p:spPr bwMode="auto">
          <a:xfrm>
            <a:off x="2272590" y="1948954"/>
            <a:ext cx="873281" cy="842437"/>
          </a:xfrm>
          <a:prstGeom prst="rect">
            <a:avLst/>
          </a:prstGeom>
          <a:noFill/>
        </p:spPr>
      </p:pic>
      <p:pic>
        <p:nvPicPr>
          <p:cNvPr id="37" name="Picture 3" descr="D:\Dropbox\InvMicro\images\geomlib\Manmade_Plastics and Related_crosshatch_sacking_torn_6222761_4_0.07_0.0.png"/>
          <p:cNvPicPr>
            <a:picLocks noChangeAspect="1" noChangeArrowheads="1"/>
          </p:cNvPicPr>
          <p:nvPr/>
        </p:nvPicPr>
        <p:blipFill>
          <a:blip r:embed="rId4" cstate="print"/>
          <a:srcRect/>
          <a:stretch>
            <a:fillRect/>
          </a:stretch>
        </p:blipFill>
        <p:spPr bwMode="auto">
          <a:xfrm>
            <a:off x="4972717" y="3725269"/>
            <a:ext cx="873281" cy="842437"/>
          </a:xfrm>
          <a:prstGeom prst="rect">
            <a:avLst/>
          </a:prstGeom>
          <a:noFill/>
        </p:spPr>
      </p:pic>
      <p:pic>
        <p:nvPicPr>
          <p:cNvPr id="38" name="Picture 6" descr="D:\Dropbox\InvMicro\images\geomlib\Plants_Repetitive Plants Textures_green_long_grass_1010247_4_0.07_0.0.png"/>
          <p:cNvPicPr>
            <a:picLocks noChangeAspect="1" noChangeArrowheads="1"/>
          </p:cNvPicPr>
          <p:nvPr/>
        </p:nvPicPr>
        <p:blipFill>
          <a:blip r:embed="rId5" cstate="print"/>
          <a:srcRect/>
          <a:stretch>
            <a:fillRect/>
          </a:stretch>
        </p:blipFill>
        <p:spPr bwMode="auto">
          <a:xfrm>
            <a:off x="4072675" y="3725260"/>
            <a:ext cx="873281" cy="842437"/>
          </a:xfrm>
          <a:prstGeom prst="rect">
            <a:avLst/>
          </a:prstGeom>
          <a:noFill/>
        </p:spPr>
      </p:pic>
      <p:pic>
        <p:nvPicPr>
          <p:cNvPr id="39" name="Picture 7" descr="D:\Dropbox\InvMicro\images\geomlib\Stone_Aggregate Stone_stone_9160026_4_0.07_0.0.png"/>
          <p:cNvPicPr>
            <a:picLocks noChangeAspect="1" noChangeArrowheads="1"/>
          </p:cNvPicPr>
          <p:nvPr/>
        </p:nvPicPr>
        <p:blipFill>
          <a:blip r:embed="rId6" cstate="print"/>
          <a:srcRect/>
          <a:stretch>
            <a:fillRect/>
          </a:stretch>
        </p:blipFill>
        <p:spPr bwMode="auto">
          <a:xfrm>
            <a:off x="1372548" y="3725260"/>
            <a:ext cx="873281" cy="842437"/>
          </a:xfrm>
          <a:prstGeom prst="rect">
            <a:avLst/>
          </a:prstGeom>
          <a:noFill/>
        </p:spPr>
      </p:pic>
      <p:pic>
        <p:nvPicPr>
          <p:cNvPr id="40" name="Picture 8" descr="D:\Dropbox\InvMicro\images\geomlib\velvet_iso_0.5477_0.0.png"/>
          <p:cNvPicPr>
            <a:picLocks noChangeAspect="1" noChangeArrowheads="1"/>
          </p:cNvPicPr>
          <p:nvPr/>
        </p:nvPicPr>
        <p:blipFill>
          <a:blip r:embed="rId7" cstate="print"/>
          <a:srcRect/>
          <a:stretch>
            <a:fillRect/>
          </a:stretch>
        </p:blipFill>
        <p:spPr bwMode="auto">
          <a:xfrm>
            <a:off x="4072675" y="1948954"/>
            <a:ext cx="873281" cy="842437"/>
          </a:xfrm>
          <a:prstGeom prst="rect">
            <a:avLst/>
          </a:prstGeom>
          <a:noFill/>
        </p:spPr>
      </p:pic>
      <p:pic>
        <p:nvPicPr>
          <p:cNvPr id="41" name="Picture 9" descr="D:\Dropbox\InvMicro\images\geomlib\Architectural_Concrete and Cement_concrete_texture_9181143_5_0.07_0.0.png"/>
          <p:cNvPicPr>
            <a:picLocks noChangeAspect="1" noChangeArrowheads="1"/>
          </p:cNvPicPr>
          <p:nvPr/>
        </p:nvPicPr>
        <p:blipFill>
          <a:blip r:embed="rId8" cstate="print"/>
          <a:srcRect/>
          <a:stretch>
            <a:fillRect/>
          </a:stretch>
        </p:blipFill>
        <p:spPr bwMode="auto">
          <a:xfrm>
            <a:off x="4972717" y="1948954"/>
            <a:ext cx="873281" cy="842437"/>
          </a:xfrm>
          <a:prstGeom prst="rect">
            <a:avLst/>
          </a:prstGeom>
          <a:noFill/>
        </p:spPr>
      </p:pic>
      <p:pic>
        <p:nvPicPr>
          <p:cNvPr id="42" name="Picture 10" descr="D:\Dropbox\InvMicro\images\geomlib\Architectural_Concrete and Cement_concrete_vertical_lines_texture_9181128_5_0.07_0.0.png"/>
          <p:cNvPicPr>
            <a:picLocks noChangeAspect="1" noChangeArrowheads="1"/>
          </p:cNvPicPr>
          <p:nvPr/>
        </p:nvPicPr>
        <p:blipFill>
          <a:blip r:embed="rId9" cstate="print"/>
          <a:srcRect/>
          <a:stretch>
            <a:fillRect/>
          </a:stretch>
        </p:blipFill>
        <p:spPr bwMode="auto">
          <a:xfrm>
            <a:off x="4072675" y="2837112"/>
            <a:ext cx="873281" cy="842437"/>
          </a:xfrm>
          <a:prstGeom prst="rect">
            <a:avLst/>
          </a:prstGeom>
          <a:noFill/>
        </p:spPr>
      </p:pic>
      <p:pic>
        <p:nvPicPr>
          <p:cNvPr id="43" name="Picture 11" descr="D:\Dropbox\InvMicro\images\geomlib\Brodatz_D3_3_0.07_0.0.png"/>
          <p:cNvPicPr>
            <a:picLocks noChangeAspect="1" noChangeArrowheads="1"/>
          </p:cNvPicPr>
          <p:nvPr/>
        </p:nvPicPr>
        <p:blipFill>
          <a:blip r:embed="rId10" cstate="print"/>
          <a:srcRect/>
          <a:stretch>
            <a:fillRect/>
          </a:stretch>
        </p:blipFill>
        <p:spPr bwMode="auto">
          <a:xfrm>
            <a:off x="3172632" y="2837112"/>
            <a:ext cx="873281" cy="842437"/>
          </a:xfrm>
          <a:prstGeom prst="rect">
            <a:avLst/>
          </a:prstGeom>
          <a:noFill/>
        </p:spPr>
      </p:pic>
      <p:pic>
        <p:nvPicPr>
          <p:cNvPr id="44" name="Picture 13" descr="D:\Dropbox\InvMicro\images\geomlib\Brodatz_D6_5_0.07_0.0.png"/>
          <p:cNvPicPr>
            <a:picLocks noChangeAspect="1" noChangeArrowheads="1"/>
          </p:cNvPicPr>
          <p:nvPr/>
        </p:nvPicPr>
        <p:blipFill>
          <a:blip r:embed="rId11" cstate="print"/>
          <a:srcRect/>
          <a:stretch>
            <a:fillRect/>
          </a:stretch>
        </p:blipFill>
        <p:spPr bwMode="auto">
          <a:xfrm>
            <a:off x="6772808" y="4613408"/>
            <a:ext cx="873281" cy="842437"/>
          </a:xfrm>
          <a:prstGeom prst="rect">
            <a:avLst/>
          </a:prstGeom>
          <a:noFill/>
        </p:spPr>
      </p:pic>
      <p:pic>
        <p:nvPicPr>
          <p:cNvPr id="45" name="Picture 14" descr="D:\Dropbox\InvMicro\images\geomlib\Fabric_Other Fabrics_wooly_fabric_9271294_3_0.07_0.0.png"/>
          <p:cNvPicPr>
            <a:picLocks noChangeAspect="1" noChangeArrowheads="1"/>
          </p:cNvPicPr>
          <p:nvPr/>
        </p:nvPicPr>
        <p:blipFill>
          <a:blip r:embed="rId12" cstate="print"/>
          <a:srcRect/>
          <a:stretch>
            <a:fillRect/>
          </a:stretch>
        </p:blipFill>
        <p:spPr bwMode="auto">
          <a:xfrm>
            <a:off x="4972717" y="2837112"/>
            <a:ext cx="873281" cy="842437"/>
          </a:xfrm>
          <a:prstGeom prst="rect">
            <a:avLst/>
          </a:prstGeom>
          <a:noFill/>
        </p:spPr>
      </p:pic>
      <p:pic>
        <p:nvPicPr>
          <p:cNvPr id="46" name="Picture 15" descr="D:\Dropbox\InvMicro\images\geomlib\Fabric_Patterned Fabric_silk_3020623_4_0.07_0.0.png"/>
          <p:cNvPicPr>
            <a:picLocks noChangeAspect="1" noChangeArrowheads="1"/>
          </p:cNvPicPr>
          <p:nvPr/>
        </p:nvPicPr>
        <p:blipFill>
          <a:blip r:embed="rId13" cstate="print"/>
          <a:srcRect/>
          <a:stretch>
            <a:fillRect/>
          </a:stretch>
        </p:blipFill>
        <p:spPr bwMode="auto">
          <a:xfrm>
            <a:off x="2272590" y="2837112"/>
            <a:ext cx="873281" cy="842437"/>
          </a:xfrm>
          <a:prstGeom prst="rect">
            <a:avLst/>
          </a:prstGeom>
          <a:noFill/>
        </p:spPr>
      </p:pic>
      <p:pic>
        <p:nvPicPr>
          <p:cNvPr id="47" name="Picture 16" descr="D:\Dropbox\InvMicro\images\geomlib\Fabric_Patterned Fabric_silk_3030634_6_0.07_0.0.png"/>
          <p:cNvPicPr>
            <a:picLocks noChangeAspect="1" noChangeArrowheads="1"/>
          </p:cNvPicPr>
          <p:nvPr/>
        </p:nvPicPr>
        <p:blipFill>
          <a:blip r:embed="rId14" cstate="print"/>
          <a:srcRect/>
          <a:stretch>
            <a:fillRect/>
          </a:stretch>
        </p:blipFill>
        <p:spPr bwMode="auto">
          <a:xfrm>
            <a:off x="1372548" y="2837112"/>
            <a:ext cx="873281" cy="842437"/>
          </a:xfrm>
          <a:prstGeom prst="rect">
            <a:avLst/>
          </a:prstGeom>
          <a:noFill/>
        </p:spPr>
      </p:pic>
      <p:pic>
        <p:nvPicPr>
          <p:cNvPr id="48" name="Picture 17" descr="D:\Dropbox\InvMicro\images\geomlib\brick_0.2752_0.4429_0.4394_0.4347_0.7416_0.0.png"/>
          <p:cNvPicPr>
            <a:picLocks noChangeAspect="1" noChangeArrowheads="1"/>
          </p:cNvPicPr>
          <p:nvPr/>
        </p:nvPicPr>
        <p:blipFill>
          <a:blip r:embed="rId15" cstate="print"/>
          <a:srcRect/>
          <a:stretch>
            <a:fillRect/>
          </a:stretch>
        </p:blipFill>
        <p:spPr bwMode="auto">
          <a:xfrm>
            <a:off x="3172632" y="1948954"/>
            <a:ext cx="873281" cy="842437"/>
          </a:xfrm>
          <a:prstGeom prst="rect">
            <a:avLst/>
          </a:prstGeom>
          <a:noFill/>
        </p:spPr>
      </p:pic>
      <p:pic>
        <p:nvPicPr>
          <p:cNvPr id="49" name="Picture 18" descr="D:\Dropbox\InvMicro\images\geomlib\brick_0.1281_0.0303_0.1466_0.8209_0.9811_0.0.png"/>
          <p:cNvPicPr>
            <a:picLocks noChangeAspect="1" noChangeArrowheads="1"/>
          </p:cNvPicPr>
          <p:nvPr/>
        </p:nvPicPr>
        <p:blipFill>
          <a:blip r:embed="rId16" cstate="print"/>
          <a:srcRect/>
          <a:stretch>
            <a:fillRect/>
          </a:stretch>
        </p:blipFill>
        <p:spPr bwMode="auto">
          <a:xfrm>
            <a:off x="1372548" y="1948954"/>
            <a:ext cx="873281" cy="842437"/>
          </a:xfrm>
          <a:prstGeom prst="rect">
            <a:avLst/>
          </a:prstGeom>
          <a:noFill/>
        </p:spPr>
      </p:pic>
      <p:pic>
        <p:nvPicPr>
          <p:cNvPr id="50" name="Picture 2" descr="D:\Dropbox\InvMicro\images\geomlib\pattern_20070913095336463_4_0.07_0.0.png"/>
          <p:cNvPicPr>
            <a:picLocks noChangeAspect="1" noChangeArrowheads="1"/>
          </p:cNvPicPr>
          <p:nvPr/>
        </p:nvPicPr>
        <p:blipFill>
          <a:blip r:embed="rId17" cstate="print"/>
          <a:srcRect/>
          <a:stretch>
            <a:fillRect/>
          </a:stretch>
        </p:blipFill>
        <p:spPr bwMode="auto">
          <a:xfrm>
            <a:off x="1372548" y="4613408"/>
            <a:ext cx="873281" cy="842437"/>
          </a:xfrm>
          <a:prstGeom prst="rect">
            <a:avLst/>
          </a:prstGeom>
          <a:noFill/>
        </p:spPr>
      </p:pic>
      <p:pic>
        <p:nvPicPr>
          <p:cNvPr id="51" name="Picture 9" descr="D:\Dropbox\InvMicro\images\both\eq\Brodatz_D41_4_0.07_2.4.png"/>
          <p:cNvPicPr>
            <a:picLocks noChangeAspect="1" noChangeArrowheads="1"/>
          </p:cNvPicPr>
          <p:nvPr/>
        </p:nvPicPr>
        <p:blipFill>
          <a:blip r:embed="rId18" cstate="print"/>
          <a:srcRect/>
          <a:stretch>
            <a:fillRect/>
          </a:stretch>
        </p:blipFill>
        <p:spPr bwMode="auto">
          <a:xfrm>
            <a:off x="4972714" y="4613408"/>
            <a:ext cx="873284" cy="842437"/>
          </a:xfrm>
          <a:prstGeom prst="rect">
            <a:avLst/>
          </a:prstGeom>
          <a:noFill/>
        </p:spPr>
      </p:pic>
      <p:pic>
        <p:nvPicPr>
          <p:cNvPr id="52" name="Picture 11" descr="D:\Dropbox\InvMicro\images\both\eq\Brodatz_D109_2_0.07_5.5.png"/>
          <p:cNvPicPr>
            <a:picLocks noChangeAspect="1" noChangeArrowheads="1"/>
          </p:cNvPicPr>
          <p:nvPr/>
        </p:nvPicPr>
        <p:blipFill>
          <a:blip r:embed="rId19" cstate="print"/>
          <a:srcRect/>
          <a:stretch>
            <a:fillRect/>
          </a:stretch>
        </p:blipFill>
        <p:spPr bwMode="auto">
          <a:xfrm>
            <a:off x="3172630" y="4613408"/>
            <a:ext cx="873284" cy="842437"/>
          </a:xfrm>
          <a:prstGeom prst="rect">
            <a:avLst/>
          </a:prstGeom>
          <a:noFill/>
        </p:spPr>
      </p:pic>
      <p:pic>
        <p:nvPicPr>
          <p:cNvPr id="53" name="Picture 12" descr="D:\Dropbox\InvMicro\images\both\eq\Nature_Mud_wet_ash_closeup_4260140_4_0.07_3.1.png"/>
          <p:cNvPicPr>
            <a:picLocks noChangeAspect="1" noChangeArrowheads="1"/>
          </p:cNvPicPr>
          <p:nvPr/>
        </p:nvPicPr>
        <p:blipFill>
          <a:blip r:embed="rId20" cstate="print"/>
          <a:srcRect/>
          <a:stretch>
            <a:fillRect/>
          </a:stretch>
        </p:blipFill>
        <p:spPr bwMode="auto">
          <a:xfrm>
            <a:off x="2272590" y="3725260"/>
            <a:ext cx="873284" cy="842437"/>
          </a:xfrm>
          <a:prstGeom prst="rect">
            <a:avLst/>
          </a:prstGeom>
          <a:noFill/>
        </p:spPr>
      </p:pic>
      <p:pic>
        <p:nvPicPr>
          <p:cNvPr id="54" name="Picture 13" descr="D:\Dropbox\InvMicro\images\both\eq\Nature_Water_water_tree_reflections_7080490_6_0.055_0.0.png"/>
          <p:cNvPicPr>
            <a:picLocks noChangeAspect="1" noChangeArrowheads="1"/>
          </p:cNvPicPr>
          <p:nvPr/>
        </p:nvPicPr>
        <p:blipFill>
          <a:blip r:embed="rId21" cstate="print"/>
          <a:srcRect/>
          <a:stretch>
            <a:fillRect/>
          </a:stretch>
        </p:blipFill>
        <p:spPr bwMode="auto">
          <a:xfrm>
            <a:off x="2272590" y="4613408"/>
            <a:ext cx="873284" cy="842437"/>
          </a:xfrm>
          <a:prstGeom prst="rect">
            <a:avLst/>
          </a:prstGeom>
          <a:noFill/>
        </p:spPr>
      </p:pic>
      <p:pic>
        <p:nvPicPr>
          <p:cNvPr id="55" name="Picture 14" descr="D:\Dropbox\InvMicro\images\both\eq\art_Lucky Cloud 31_1_0.07_2.4.png"/>
          <p:cNvPicPr>
            <a:picLocks noChangeAspect="1" noChangeArrowheads="1"/>
          </p:cNvPicPr>
          <p:nvPr/>
        </p:nvPicPr>
        <p:blipFill>
          <a:blip r:embed="rId22" cstate="print"/>
          <a:srcRect/>
          <a:stretch>
            <a:fillRect/>
          </a:stretch>
        </p:blipFill>
        <p:spPr bwMode="auto">
          <a:xfrm>
            <a:off x="4072672" y="4613408"/>
            <a:ext cx="873284" cy="842437"/>
          </a:xfrm>
          <a:prstGeom prst="rect">
            <a:avLst/>
          </a:prstGeom>
          <a:noFill/>
        </p:spPr>
      </p:pic>
      <p:pic>
        <p:nvPicPr>
          <p:cNvPr id="56" name="Picture 15" descr="D:\Dropbox\InvMicro\images\both\kurt\Manmade_Plastics and Related_padded_plastic_2230426_4_0.055_0.0.png"/>
          <p:cNvPicPr>
            <a:picLocks noChangeAspect="1" noChangeArrowheads="1"/>
          </p:cNvPicPr>
          <p:nvPr/>
        </p:nvPicPr>
        <p:blipFill>
          <a:blip r:embed="rId23" cstate="print"/>
          <a:srcRect/>
          <a:stretch>
            <a:fillRect/>
          </a:stretch>
        </p:blipFill>
        <p:spPr bwMode="auto">
          <a:xfrm>
            <a:off x="6772801" y="1948954"/>
            <a:ext cx="873288" cy="842447"/>
          </a:xfrm>
          <a:prstGeom prst="rect">
            <a:avLst/>
          </a:prstGeom>
          <a:noFill/>
        </p:spPr>
      </p:pic>
      <p:pic>
        <p:nvPicPr>
          <p:cNvPr id="57" name="Picture 16" descr="D:\Dropbox\InvMicro\images\geom\scale\art_Sweet Rocks 14_0_0.07_0.0.png"/>
          <p:cNvPicPr>
            <a:picLocks noChangeAspect="1" noChangeArrowheads="1"/>
          </p:cNvPicPr>
          <p:nvPr/>
        </p:nvPicPr>
        <p:blipFill>
          <a:blip r:embed="rId24" cstate="print"/>
          <a:srcRect/>
          <a:stretch>
            <a:fillRect/>
          </a:stretch>
        </p:blipFill>
        <p:spPr bwMode="auto">
          <a:xfrm>
            <a:off x="6772801" y="2837108"/>
            <a:ext cx="873285" cy="842441"/>
          </a:xfrm>
          <a:prstGeom prst="rect">
            <a:avLst/>
          </a:prstGeom>
          <a:noFill/>
        </p:spPr>
      </p:pic>
      <p:pic>
        <p:nvPicPr>
          <p:cNvPr id="58" name="Picture 19" descr="D:\Dropbox\InvMicro\images\geom\angular\Architectural_Interior Features_bookcase_200139_7_0.03_0.0.png"/>
          <p:cNvPicPr>
            <a:picLocks noChangeAspect="1" noChangeArrowheads="1"/>
          </p:cNvPicPr>
          <p:nvPr/>
        </p:nvPicPr>
        <p:blipFill>
          <a:blip r:embed="rId25" cstate="print"/>
          <a:srcRect/>
          <a:stretch>
            <a:fillRect/>
          </a:stretch>
        </p:blipFill>
        <p:spPr bwMode="auto">
          <a:xfrm>
            <a:off x="6772808" y="3725269"/>
            <a:ext cx="873281" cy="842437"/>
          </a:xfrm>
          <a:prstGeom prst="rect">
            <a:avLst/>
          </a:prstGeom>
          <a:noFill/>
        </p:spPr>
      </p:pic>
      <p:pic>
        <p:nvPicPr>
          <p:cNvPr id="59" name="Picture 21" descr="D:\Dropbox\InvMicro\images\geomlib\Wood_Flat Wood Textures_wood_thin_gouges_4131409_5_0.04_0.0.png"/>
          <p:cNvPicPr>
            <a:picLocks noChangeAspect="1" noChangeArrowheads="1"/>
          </p:cNvPicPr>
          <p:nvPr/>
        </p:nvPicPr>
        <p:blipFill>
          <a:blip r:embed="rId26" cstate="print"/>
          <a:srcRect/>
          <a:stretch>
            <a:fillRect/>
          </a:stretch>
        </p:blipFill>
        <p:spPr bwMode="auto">
          <a:xfrm>
            <a:off x="3172642" y="3725269"/>
            <a:ext cx="873271" cy="842428"/>
          </a:xfrm>
          <a:prstGeom prst="rect">
            <a:avLst/>
          </a:prstGeom>
          <a:noFill/>
        </p:spPr>
      </p:pic>
      <p:sp>
        <p:nvSpPr>
          <p:cNvPr id="60" name="TextBox 59"/>
          <p:cNvSpPr txBox="1"/>
          <p:nvPr/>
        </p:nvSpPr>
        <p:spPr>
          <a:xfrm>
            <a:off x="5387709" y="3164585"/>
            <a:ext cx="1914058" cy="584775"/>
          </a:xfrm>
          <a:prstGeom prst="rect">
            <a:avLst/>
          </a:prstGeom>
          <a:noFill/>
        </p:spPr>
        <p:txBody>
          <a:bodyPr wrap="square" rtlCol="0">
            <a:spAutoFit/>
          </a:bodyPr>
          <a:lstStyle/>
          <a:p>
            <a:pPr algn="ctr"/>
            <a:r>
              <a:rPr lang="en-US" altLang="zh-CN" sz="3200" b="1" dirty="0" smtClean="0"/>
              <a:t>…</a:t>
            </a:r>
          </a:p>
        </p:txBody>
      </p:sp>
    </p:spTree>
    <p:extLst>
      <p:ext uri="{BB962C8B-B14F-4D97-AF65-F5344CB8AC3E}">
        <p14:creationId xmlns:p14="http://schemas.microsoft.com/office/powerpoint/2010/main" val="309746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250"/>
                                        <p:tgtEl>
                                          <p:spTgt spid="49"/>
                                        </p:tgtEl>
                                      </p:cBhvr>
                                    </p:animEffect>
                                  </p:childTnLst>
                                </p:cTn>
                              </p:par>
                              <p:par>
                                <p:cTn id="8" presetID="10" presetClass="entr" presetSubtype="0" fill="hold"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250"/>
                                        <p:tgtEl>
                                          <p:spTgt spid="47"/>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250"/>
                                        <p:tgtEl>
                                          <p:spTgt spid="39"/>
                                        </p:tgtEl>
                                      </p:cBhvr>
                                    </p:animEffect>
                                  </p:childTnLst>
                                </p:cTn>
                              </p:par>
                              <p:par>
                                <p:cTn id="14" presetID="10" presetClass="entr" presetSubtype="0"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250"/>
                                        <p:tgtEl>
                                          <p:spTgt spid="50"/>
                                        </p:tgtEl>
                                      </p:cBhvr>
                                    </p:animEffect>
                                  </p:childTnLst>
                                </p:cTn>
                              </p:par>
                            </p:childTnLst>
                          </p:cTn>
                        </p:par>
                        <p:par>
                          <p:cTn id="17" fill="hold">
                            <p:stCondLst>
                              <p:cond delay="250"/>
                            </p:stCondLst>
                            <p:childTnLst>
                              <p:par>
                                <p:cTn id="18" presetID="1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250"/>
                                        <p:tgtEl>
                                          <p:spTgt spid="46"/>
                                        </p:tgtEl>
                                      </p:cBhvr>
                                    </p:animEffect>
                                  </p:childTnLst>
                                </p:cTn>
                              </p:par>
                              <p:par>
                                <p:cTn id="21" presetID="10" presetClass="entr" presetSubtype="0"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250"/>
                                        <p:tgtEl>
                                          <p:spTgt spid="36"/>
                                        </p:tgtEl>
                                      </p:cBhvr>
                                    </p:animEffect>
                                  </p:childTnLst>
                                </p:cTn>
                              </p:par>
                              <p:par>
                                <p:cTn id="24" presetID="10" presetClass="entr" presetSubtype="0" fill="hold" nodeType="with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250"/>
                                        <p:tgtEl>
                                          <p:spTgt spid="53"/>
                                        </p:tgtEl>
                                      </p:cBhvr>
                                    </p:animEffect>
                                  </p:childTnLst>
                                </p:cTn>
                              </p:par>
                              <p:par>
                                <p:cTn id="27" presetID="10" presetClass="entr" presetSubtype="0" fill="hold" nodeType="with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250"/>
                                        <p:tgtEl>
                                          <p:spTgt spid="54"/>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250"/>
                                        <p:tgtEl>
                                          <p:spTgt spid="48"/>
                                        </p:tgtEl>
                                      </p:cBhvr>
                                    </p:animEffect>
                                  </p:childTnLst>
                                </p:cTn>
                              </p:par>
                              <p:par>
                                <p:cTn id="34" presetID="10" presetClass="entr" presetSubtype="0" fill="hold"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250"/>
                                        <p:tgtEl>
                                          <p:spTgt spid="43"/>
                                        </p:tgtEl>
                                      </p:cBhvr>
                                    </p:animEffect>
                                  </p:childTnLst>
                                </p:cTn>
                              </p:par>
                              <p:par>
                                <p:cTn id="37" presetID="10"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fade">
                                      <p:cBhvr>
                                        <p:cTn id="39" dur="250"/>
                                        <p:tgtEl>
                                          <p:spTgt spid="59"/>
                                        </p:tgtEl>
                                      </p:cBhvr>
                                    </p:animEffect>
                                  </p:childTnLst>
                                </p:cTn>
                              </p:par>
                              <p:par>
                                <p:cTn id="40" presetID="10" presetClass="entr" presetSubtype="0"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250"/>
                                        <p:tgtEl>
                                          <p:spTgt spid="52"/>
                                        </p:tgtEl>
                                      </p:cBhvr>
                                    </p:animEffect>
                                  </p:childTnLst>
                                </p:cTn>
                              </p:par>
                            </p:childTnLst>
                          </p:cTn>
                        </p:par>
                        <p:par>
                          <p:cTn id="43" fill="hold">
                            <p:stCondLst>
                              <p:cond delay="750"/>
                            </p:stCondLst>
                            <p:childTnLst>
                              <p:par>
                                <p:cTn id="44" presetID="10" presetClass="entr" presetSubtype="0"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250"/>
                                        <p:tgtEl>
                                          <p:spTgt spid="38"/>
                                        </p:tgtEl>
                                      </p:cBhvr>
                                    </p:animEffect>
                                  </p:childTnLst>
                                </p:cTn>
                              </p:par>
                              <p:par>
                                <p:cTn id="47" presetID="10" presetClass="entr" presetSubtype="0"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250"/>
                                        <p:tgtEl>
                                          <p:spTgt spid="42"/>
                                        </p:tgtEl>
                                      </p:cBhvr>
                                    </p:animEffect>
                                  </p:childTnLst>
                                </p:cTn>
                              </p:par>
                              <p:par>
                                <p:cTn id="50" presetID="10" presetClass="entr" presetSubtype="0"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250"/>
                                        <p:tgtEl>
                                          <p:spTgt spid="40"/>
                                        </p:tgtEl>
                                      </p:cBhvr>
                                    </p:animEffect>
                                  </p:childTnLst>
                                </p:cTn>
                              </p:par>
                              <p:par>
                                <p:cTn id="53" presetID="10" presetClass="entr" presetSubtype="0" fill="hold" nodeType="with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250"/>
                                        <p:tgtEl>
                                          <p:spTgt spid="55"/>
                                        </p:tgtEl>
                                      </p:cBhvr>
                                    </p:animEffect>
                                  </p:childTnLst>
                                </p:cTn>
                              </p:par>
                            </p:childTnLst>
                          </p:cTn>
                        </p:par>
                        <p:par>
                          <p:cTn id="56" fill="hold">
                            <p:stCondLst>
                              <p:cond delay="1000"/>
                            </p:stCondLst>
                            <p:childTnLst>
                              <p:par>
                                <p:cTn id="57" presetID="10" presetClass="entr" presetSubtype="0"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250"/>
                                        <p:tgtEl>
                                          <p:spTgt spid="41"/>
                                        </p:tgtEl>
                                      </p:cBhvr>
                                    </p:animEffect>
                                  </p:childTnLst>
                                </p:cTn>
                              </p:par>
                              <p:par>
                                <p:cTn id="60" presetID="10" presetClass="entr" presetSubtype="0" fill="hold"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250"/>
                                        <p:tgtEl>
                                          <p:spTgt spid="45"/>
                                        </p:tgtEl>
                                      </p:cBhvr>
                                    </p:animEffect>
                                  </p:childTnLst>
                                </p:cTn>
                              </p:par>
                              <p:par>
                                <p:cTn id="63" presetID="10" presetClass="entr" presetSubtype="0"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250"/>
                                        <p:tgtEl>
                                          <p:spTgt spid="37"/>
                                        </p:tgtEl>
                                      </p:cBhvr>
                                    </p:animEffect>
                                  </p:childTnLst>
                                </p:cTn>
                              </p:par>
                              <p:par>
                                <p:cTn id="66" presetID="10" presetClass="entr" presetSubtype="0" fill="hold"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25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fade">
                                      <p:cBhvr>
                                        <p:cTn id="71" dur="250"/>
                                        <p:tgtEl>
                                          <p:spTgt spid="60"/>
                                        </p:tgtEl>
                                      </p:cBhvr>
                                    </p:animEffect>
                                  </p:childTnLst>
                                </p:cTn>
                              </p:par>
                            </p:childTnLst>
                          </p:cTn>
                        </p:par>
                        <p:par>
                          <p:cTn id="72" fill="hold">
                            <p:stCondLst>
                              <p:cond delay="1250"/>
                            </p:stCondLst>
                            <p:childTnLst>
                              <p:par>
                                <p:cTn id="73" presetID="10" presetClass="entr" presetSubtype="0"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fade">
                                      <p:cBhvr>
                                        <p:cTn id="75" dur="250"/>
                                        <p:tgtEl>
                                          <p:spTgt spid="57"/>
                                        </p:tgtEl>
                                      </p:cBhvr>
                                    </p:animEffect>
                                  </p:childTnLst>
                                </p:cTn>
                              </p:par>
                              <p:par>
                                <p:cTn id="76" presetID="10" presetClass="entr" presetSubtype="0" fill="hold" nodeType="withEffect">
                                  <p:stCondLst>
                                    <p:cond delay="0"/>
                                  </p:stCondLst>
                                  <p:childTnLst>
                                    <p:set>
                                      <p:cBhvr>
                                        <p:cTn id="77" dur="1" fill="hold">
                                          <p:stCondLst>
                                            <p:cond delay="0"/>
                                          </p:stCondLst>
                                        </p:cTn>
                                        <p:tgtEl>
                                          <p:spTgt spid="56"/>
                                        </p:tgtEl>
                                        <p:attrNameLst>
                                          <p:attrName>style.visibility</p:attrName>
                                        </p:attrNameLst>
                                      </p:cBhvr>
                                      <p:to>
                                        <p:strVal val="visible"/>
                                      </p:to>
                                    </p:set>
                                    <p:animEffect transition="in" filter="fade">
                                      <p:cBhvr>
                                        <p:cTn id="78" dur="250"/>
                                        <p:tgtEl>
                                          <p:spTgt spid="56"/>
                                        </p:tgtEl>
                                      </p:cBhvr>
                                    </p:animEffect>
                                  </p:childTnLst>
                                </p:cTn>
                              </p:par>
                              <p:par>
                                <p:cTn id="79" presetID="10" presetClass="entr" presetSubtype="0" fill="hold"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fade">
                                      <p:cBhvr>
                                        <p:cTn id="81" dur="250"/>
                                        <p:tgtEl>
                                          <p:spTgt spid="58"/>
                                        </p:tgtEl>
                                      </p:cBhvr>
                                    </p:animEffect>
                                  </p:childTnLst>
                                </p:cTn>
                              </p:par>
                              <p:par>
                                <p:cTn id="82" presetID="10" presetClass="entr" presetSubtype="0" fill="hold"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fade">
                                      <p:cBhvr>
                                        <p:cTn id="84" dur="2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Inverse Appearance Solver</a:t>
            </a:r>
            <a:endParaRPr lang="zh-CN" altLang="en-US" dirty="0"/>
          </a:p>
        </p:txBody>
      </p:sp>
      <p:sp>
        <p:nvSpPr>
          <p:cNvPr id="3" name="Content Placeholder 2"/>
          <p:cNvSpPr>
            <a:spLocks noGrp="1"/>
          </p:cNvSpPr>
          <p:nvPr>
            <p:ph idx="1"/>
          </p:nvPr>
        </p:nvSpPr>
        <p:spPr/>
        <p:txBody>
          <a:bodyPr/>
          <a:lstStyle/>
          <a:p>
            <a:pPr marL="57150" indent="0">
              <a:buNone/>
            </a:pPr>
            <a:r>
              <a:rPr lang="en-US" altLang="zh-CN" dirty="0" smtClean="0"/>
              <a:t>Alternating Solver</a:t>
            </a:r>
          </a:p>
          <a:p>
            <a:pPr marL="57150" indent="0">
              <a:buNone/>
            </a:pPr>
            <a:r>
              <a:rPr lang="en-US" altLang="zh-CN" dirty="0" smtClean="0"/>
              <a:t>0. Set the starting points</a:t>
            </a:r>
          </a:p>
          <a:p>
            <a:pPr marL="57150" indent="0">
              <a:buNone/>
            </a:pPr>
            <a:r>
              <a:rPr lang="en-US" altLang="zh-CN" dirty="0" smtClean="0"/>
              <a:t>1. Fixing </a:t>
            </a:r>
            <a:r>
              <a:rPr lang="en-US" altLang="zh-CN" dirty="0"/>
              <a:t>geometry, search for the best </a:t>
            </a:r>
            <a:r>
              <a:rPr lang="en-US" altLang="zh-CN" dirty="0" smtClean="0">
                <a:solidFill>
                  <a:schemeClr val="accent6"/>
                </a:solidFill>
              </a:rPr>
              <a:t>material</a:t>
            </a:r>
            <a:endParaRPr lang="en-US" altLang="zh-CN" dirty="0">
              <a:solidFill>
                <a:schemeClr val="accent6"/>
              </a:solidFill>
            </a:endParaRPr>
          </a:p>
        </p:txBody>
      </p:sp>
    </p:spTree>
    <p:extLst>
      <p:ext uri="{BB962C8B-B14F-4D97-AF65-F5344CB8AC3E}">
        <p14:creationId xmlns:p14="http://schemas.microsoft.com/office/powerpoint/2010/main" val="17511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Inverse Appearance Solver</a:t>
            </a:r>
            <a:endParaRPr lang="zh-CN" altLang="en-US" dirty="0"/>
          </a:p>
        </p:txBody>
      </p:sp>
      <p:sp>
        <p:nvSpPr>
          <p:cNvPr id="3" name="Content Placeholder 2"/>
          <p:cNvSpPr>
            <a:spLocks noGrp="1"/>
          </p:cNvSpPr>
          <p:nvPr>
            <p:ph idx="1"/>
          </p:nvPr>
        </p:nvSpPr>
        <p:spPr/>
        <p:txBody>
          <a:bodyPr/>
          <a:lstStyle/>
          <a:p>
            <a:pPr marL="57150" indent="0">
              <a:buNone/>
            </a:pPr>
            <a:r>
              <a:rPr lang="en-US" altLang="zh-CN" dirty="0"/>
              <a:t>Alternating </a:t>
            </a:r>
            <a:r>
              <a:rPr lang="en-US" altLang="zh-CN" dirty="0" smtClean="0"/>
              <a:t>Solver</a:t>
            </a:r>
          </a:p>
          <a:p>
            <a:pPr marL="57150" indent="0">
              <a:buNone/>
            </a:pPr>
            <a:r>
              <a:rPr lang="en-US" altLang="zh-CN" dirty="0"/>
              <a:t>0. Set the starting </a:t>
            </a:r>
            <a:r>
              <a:rPr lang="en-US" altLang="zh-CN" dirty="0" smtClean="0"/>
              <a:t>points</a:t>
            </a:r>
          </a:p>
          <a:p>
            <a:pPr marL="57150" indent="0">
              <a:buNone/>
            </a:pPr>
            <a:r>
              <a:rPr lang="en-US" altLang="zh-CN" dirty="0" smtClean="0"/>
              <a:t>1. Fixing </a:t>
            </a:r>
            <a:r>
              <a:rPr lang="en-US" altLang="zh-CN" dirty="0"/>
              <a:t>geometry, search for the best material</a:t>
            </a:r>
          </a:p>
          <a:p>
            <a:pPr marL="57150" indent="0">
              <a:buNone/>
            </a:pPr>
            <a:r>
              <a:rPr lang="en-US" altLang="zh-CN" dirty="0" smtClean="0"/>
              <a:t>2. Fixing </a:t>
            </a:r>
            <a:r>
              <a:rPr lang="en-US" altLang="zh-CN" dirty="0"/>
              <a:t>material, search for the best </a:t>
            </a:r>
            <a:r>
              <a:rPr lang="en-US" altLang="zh-CN" dirty="0">
                <a:solidFill>
                  <a:schemeClr val="accent6"/>
                </a:solidFill>
              </a:rPr>
              <a:t>geometry</a:t>
            </a:r>
          </a:p>
          <a:p>
            <a:endParaRPr lang="zh-CN" altLang="en-US" dirty="0"/>
          </a:p>
        </p:txBody>
      </p:sp>
    </p:spTree>
    <p:extLst>
      <p:ext uri="{BB962C8B-B14F-4D97-AF65-F5344CB8AC3E}">
        <p14:creationId xmlns:p14="http://schemas.microsoft.com/office/powerpoint/2010/main" val="17118503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Inverse Appearance Solver</a:t>
            </a:r>
            <a:endParaRPr lang="zh-CN" altLang="en-US" dirty="0"/>
          </a:p>
        </p:txBody>
      </p:sp>
      <p:sp>
        <p:nvSpPr>
          <p:cNvPr id="3" name="Content Placeholder 2"/>
          <p:cNvSpPr>
            <a:spLocks noGrp="1"/>
          </p:cNvSpPr>
          <p:nvPr>
            <p:ph idx="1"/>
          </p:nvPr>
        </p:nvSpPr>
        <p:spPr/>
        <p:txBody>
          <a:bodyPr/>
          <a:lstStyle/>
          <a:p>
            <a:pPr marL="57150" indent="0">
              <a:buNone/>
            </a:pPr>
            <a:r>
              <a:rPr lang="en-US" altLang="zh-CN" dirty="0"/>
              <a:t>Alternating </a:t>
            </a:r>
            <a:r>
              <a:rPr lang="en-US" altLang="zh-CN" dirty="0" smtClean="0"/>
              <a:t>Solver</a:t>
            </a:r>
          </a:p>
          <a:p>
            <a:pPr marL="57150" indent="0">
              <a:buNone/>
            </a:pPr>
            <a:r>
              <a:rPr lang="en-US" altLang="zh-CN" dirty="0"/>
              <a:t>0. Set the starting </a:t>
            </a:r>
            <a:r>
              <a:rPr lang="en-US" altLang="zh-CN" dirty="0" smtClean="0"/>
              <a:t>points</a:t>
            </a:r>
          </a:p>
          <a:p>
            <a:pPr marL="57150" indent="0">
              <a:buNone/>
            </a:pPr>
            <a:r>
              <a:rPr lang="en-US" altLang="zh-CN" dirty="0" smtClean="0"/>
              <a:t>1. Fixing </a:t>
            </a:r>
            <a:r>
              <a:rPr lang="en-US" altLang="zh-CN" dirty="0"/>
              <a:t>geometry, search for the best material</a:t>
            </a:r>
          </a:p>
          <a:p>
            <a:pPr marL="57150" indent="0">
              <a:buNone/>
            </a:pPr>
            <a:r>
              <a:rPr lang="en-US" altLang="zh-CN" dirty="0" smtClean="0"/>
              <a:t>2. Fixing </a:t>
            </a:r>
            <a:r>
              <a:rPr lang="en-US" altLang="zh-CN" dirty="0"/>
              <a:t>material, search for the best geometry</a:t>
            </a:r>
          </a:p>
          <a:p>
            <a:pPr marL="57150" indent="0">
              <a:buNone/>
            </a:pPr>
            <a:r>
              <a:rPr lang="en-US" altLang="zh-CN" dirty="0" smtClean="0"/>
              <a:t>3. Repeat until convergence</a:t>
            </a:r>
            <a:endParaRPr lang="zh-CN" altLang="en-US" dirty="0"/>
          </a:p>
          <a:p>
            <a:endParaRPr lang="zh-CN" altLang="en-US" dirty="0"/>
          </a:p>
        </p:txBody>
      </p:sp>
    </p:spTree>
    <p:extLst>
      <p:ext uri="{BB962C8B-B14F-4D97-AF65-F5344CB8AC3E}">
        <p14:creationId xmlns:p14="http://schemas.microsoft.com/office/powerpoint/2010/main" val="35066418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Inverse Appearance Solver</a:t>
            </a:r>
            <a:endParaRPr lang="zh-CN" altLang="en-US" dirty="0"/>
          </a:p>
        </p:txBody>
      </p:sp>
      <p:sp>
        <p:nvSpPr>
          <p:cNvPr id="3" name="Content Placeholder 2"/>
          <p:cNvSpPr>
            <a:spLocks noGrp="1"/>
          </p:cNvSpPr>
          <p:nvPr>
            <p:ph idx="1"/>
          </p:nvPr>
        </p:nvSpPr>
        <p:spPr/>
        <p:txBody>
          <a:bodyPr/>
          <a:lstStyle/>
          <a:p>
            <a:r>
              <a:rPr lang="en-US" altLang="zh-CN" dirty="0" smtClean="0"/>
              <a:t>Search strategy</a:t>
            </a:r>
          </a:p>
          <a:p>
            <a:pPr lvl="1"/>
            <a:r>
              <a:rPr lang="en-US" altLang="zh-CN" dirty="0" smtClean="0"/>
              <a:t>Exhaustive search is not efficient</a:t>
            </a:r>
          </a:p>
          <a:p>
            <a:pPr lvl="2"/>
            <a:r>
              <a:rPr lang="en-US" altLang="zh-CN" dirty="0" smtClean="0"/>
              <a:t>Library size &gt; 100K</a:t>
            </a:r>
          </a:p>
          <a:p>
            <a:pPr lvl="1"/>
            <a:r>
              <a:rPr lang="en-US" altLang="zh-CN" dirty="0" smtClean="0"/>
              <a:t>Evaluate </a:t>
            </a:r>
            <a:r>
              <a:rPr lang="en-US" altLang="zh-CN" dirty="0" smtClean="0">
                <a:solidFill>
                  <a:schemeClr val="accent6"/>
                </a:solidFill>
              </a:rPr>
              <a:t>a few representatives </a:t>
            </a:r>
            <a:r>
              <a:rPr lang="en-US" altLang="zh-CN" dirty="0" smtClean="0"/>
              <a:t>only</a:t>
            </a:r>
          </a:p>
          <a:p>
            <a:pPr lvl="2"/>
            <a:r>
              <a:rPr lang="en-US" altLang="zh-CN" dirty="0" smtClean="0"/>
              <a:t>Exploiting data coherence in the libraries</a:t>
            </a:r>
            <a:endParaRPr lang="zh-CN" altLang="en-US" dirty="0"/>
          </a:p>
        </p:txBody>
      </p:sp>
    </p:spTree>
    <p:extLst>
      <p:ext uri="{BB962C8B-B14F-4D97-AF65-F5344CB8AC3E}">
        <p14:creationId xmlns:p14="http://schemas.microsoft.com/office/powerpoint/2010/main" val="3335820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Inverse Appearance Solver</a:t>
            </a:r>
            <a:endParaRPr lang="zh-CN" altLang="en-US" dirty="0"/>
          </a:p>
        </p:txBody>
      </p:sp>
      <p:sp>
        <p:nvSpPr>
          <p:cNvPr id="3" name="Content Placeholder 2"/>
          <p:cNvSpPr>
            <a:spLocks noGrp="1"/>
          </p:cNvSpPr>
          <p:nvPr>
            <p:ph idx="1"/>
          </p:nvPr>
        </p:nvSpPr>
        <p:spPr/>
        <p:txBody>
          <a:bodyPr/>
          <a:lstStyle/>
          <a:p>
            <a:r>
              <a:rPr lang="en-US" altLang="zh-CN" dirty="0" smtClean="0"/>
              <a:t>How to find representatives?</a:t>
            </a:r>
          </a:p>
          <a:p>
            <a:pPr lvl="1"/>
            <a:r>
              <a:rPr lang="en-US" altLang="zh-CN" dirty="0" smtClean="0"/>
              <a:t>CX decomposition [</a:t>
            </a:r>
            <a:r>
              <a:rPr lang="en-US" altLang="zh-CN" dirty="0" err="1" smtClean="0"/>
              <a:t>Drineas</a:t>
            </a:r>
            <a:r>
              <a:rPr lang="en-US" altLang="zh-CN" dirty="0" smtClean="0"/>
              <a:t> et al. 2008]</a:t>
            </a:r>
          </a:p>
          <a:p>
            <a:endParaRPr lang="zh-CN" altLang="en-US" dirty="0"/>
          </a:p>
        </p:txBody>
      </p:sp>
      <p:sp>
        <p:nvSpPr>
          <p:cNvPr id="4" name="矩形 3"/>
          <p:cNvSpPr/>
          <p:nvPr/>
        </p:nvSpPr>
        <p:spPr>
          <a:xfrm>
            <a:off x="1506487" y="3351024"/>
            <a:ext cx="258443" cy="1378362"/>
          </a:xfrm>
          <a:prstGeom prst="rect">
            <a:avLst/>
          </a:prstGeom>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764930" y="3351024"/>
            <a:ext cx="258443" cy="1378362"/>
          </a:xfrm>
          <a:prstGeom prst="rect">
            <a:avLst/>
          </a:prstGeom>
          <a:ln>
            <a:solidFill>
              <a:schemeClr val="tx1">
                <a:lumMod val="75000"/>
                <a:lumOff val="2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6" name="矩形 5"/>
          <p:cNvSpPr/>
          <p:nvPr/>
        </p:nvSpPr>
        <p:spPr>
          <a:xfrm>
            <a:off x="2023373" y="3351024"/>
            <a:ext cx="258443" cy="1378362"/>
          </a:xfrm>
          <a:prstGeom prst="rect">
            <a:avLst/>
          </a:prstGeom>
          <a:ln>
            <a:solidFill>
              <a:schemeClr val="tx1">
                <a:lumMod val="75000"/>
                <a:lumOff val="2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7" name="矩形 6"/>
          <p:cNvSpPr/>
          <p:nvPr/>
        </p:nvSpPr>
        <p:spPr>
          <a:xfrm>
            <a:off x="2281816" y="3351024"/>
            <a:ext cx="258443" cy="1378362"/>
          </a:xfrm>
          <a:prstGeom prst="rect">
            <a:avLst/>
          </a:prstGeom>
          <a:ln>
            <a:solidFill>
              <a:schemeClr val="tx1">
                <a:lumMod val="75000"/>
                <a:lumOff val="2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8" name="矩形 7"/>
          <p:cNvSpPr/>
          <p:nvPr/>
        </p:nvSpPr>
        <p:spPr>
          <a:xfrm>
            <a:off x="2540259" y="3351024"/>
            <a:ext cx="258443" cy="1378362"/>
          </a:xfrm>
          <a:prstGeom prst="rect">
            <a:avLst/>
          </a:prstGeom>
          <a:ln>
            <a:solidFill>
              <a:schemeClr val="tx1">
                <a:lumMod val="75000"/>
                <a:lumOff val="25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9" name="TextBox 8"/>
          <p:cNvSpPr txBox="1"/>
          <p:nvPr/>
        </p:nvSpPr>
        <p:spPr>
          <a:xfrm>
            <a:off x="3067508" y="3715761"/>
            <a:ext cx="435719" cy="625960"/>
          </a:xfrm>
          <a:prstGeom prst="rect">
            <a:avLst/>
          </a:prstGeom>
          <a:noFill/>
        </p:spPr>
        <p:txBody>
          <a:bodyPr wrap="none" rtlCol="0">
            <a:spAutoFit/>
          </a:bodyPr>
          <a:lstStyle/>
          <a:p>
            <a:pPr algn="ctr"/>
            <a:r>
              <a:rPr lang="en-US" altLang="zh-CN" sz="2800" b="1" dirty="0" smtClean="0"/>
              <a:t>≈</a:t>
            </a:r>
            <a:endParaRPr lang="zh-CN" altLang="en-US" sz="2800" b="1" dirty="0"/>
          </a:p>
        </p:txBody>
      </p:sp>
      <p:sp>
        <p:nvSpPr>
          <p:cNvPr id="10" name="矩形 9"/>
          <p:cNvSpPr/>
          <p:nvPr/>
        </p:nvSpPr>
        <p:spPr>
          <a:xfrm>
            <a:off x="3789399" y="3351024"/>
            <a:ext cx="258443" cy="1378362"/>
          </a:xfrm>
          <a:prstGeom prst="rect">
            <a:avLst/>
          </a:prstGeom>
          <a:ln>
            <a:solidFill>
              <a:schemeClr val="tx1">
                <a:lumMod val="75000"/>
                <a:lumOff val="2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1" name="矩形 10"/>
          <p:cNvSpPr/>
          <p:nvPr/>
        </p:nvSpPr>
        <p:spPr>
          <a:xfrm>
            <a:off x="4047842" y="3351024"/>
            <a:ext cx="258443" cy="1378362"/>
          </a:xfrm>
          <a:prstGeom prst="rect">
            <a:avLst/>
          </a:prstGeom>
          <a:ln>
            <a:solidFill>
              <a:schemeClr val="tx1">
                <a:lumMod val="75000"/>
                <a:lumOff val="25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12" name="矩形 11"/>
          <p:cNvSpPr/>
          <p:nvPr/>
        </p:nvSpPr>
        <p:spPr>
          <a:xfrm rot="16200000">
            <a:off x="5293333" y="3394098"/>
            <a:ext cx="516886" cy="1292214"/>
          </a:xfrm>
          <a:prstGeom prst="rect">
            <a:avLst/>
          </a:prstGeom>
          <a:solidFill>
            <a:schemeClr val="bg1">
              <a:lumMod val="75000"/>
            </a:schemeClr>
          </a:solidFill>
          <a:ln>
            <a:solidFill>
              <a:schemeClr val="tx1">
                <a:lumMod val="50000"/>
                <a:lumOff val="5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3" name="乘号 13"/>
          <p:cNvSpPr/>
          <p:nvPr/>
        </p:nvSpPr>
        <p:spPr>
          <a:xfrm>
            <a:off x="4478581" y="3910984"/>
            <a:ext cx="254793" cy="258443"/>
          </a:xfrm>
          <a:prstGeom prst="mathMultiply">
            <a:avLst/>
          </a:prstGeom>
          <a:solidFill>
            <a:schemeClr val="tx1"/>
          </a:solidFill>
          <a:ln w="63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schemeClr val="tx1"/>
              </a:solidFill>
            </a:endParaRPr>
          </a:p>
        </p:txBody>
      </p:sp>
      <p:sp>
        <p:nvSpPr>
          <p:cNvPr id="14" name="TextBox 13"/>
          <p:cNvSpPr txBox="1"/>
          <p:nvPr/>
        </p:nvSpPr>
        <p:spPr>
          <a:xfrm>
            <a:off x="1489852" y="4729386"/>
            <a:ext cx="1416606" cy="707886"/>
          </a:xfrm>
          <a:prstGeom prst="rect">
            <a:avLst/>
          </a:prstGeom>
          <a:noFill/>
        </p:spPr>
        <p:txBody>
          <a:bodyPr wrap="none" rtlCol="0">
            <a:spAutoFit/>
          </a:bodyPr>
          <a:lstStyle/>
          <a:p>
            <a:pPr algn="ctr"/>
            <a:r>
              <a:rPr lang="en-US" altLang="zh-CN" sz="2000" dirty="0" smtClean="0"/>
              <a:t>B</a:t>
            </a:r>
          </a:p>
          <a:p>
            <a:pPr algn="ctr"/>
            <a:r>
              <a:rPr lang="en-US" altLang="zh-CN" sz="2000" dirty="0" smtClean="0"/>
              <a:t>(the library)</a:t>
            </a:r>
            <a:endParaRPr lang="zh-CN" altLang="en-US" sz="2000" dirty="0"/>
          </a:p>
        </p:txBody>
      </p:sp>
      <p:sp>
        <p:nvSpPr>
          <p:cNvPr id="15" name="TextBox 14"/>
          <p:cNvSpPr txBox="1"/>
          <p:nvPr/>
        </p:nvSpPr>
        <p:spPr>
          <a:xfrm>
            <a:off x="3648786" y="4729386"/>
            <a:ext cx="755142" cy="707886"/>
          </a:xfrm>
          <a:prstGeom prst="rect">
            <a:avLst/>
          </a:prstGeom>
          <a:noFill/>
        </p:spPr>
        <p:txBody>
          <a:bodyPr wrap="none" rtlCol="0">
            <a:spAutoFit/>
          </a:bodyPr>
          <a:lstStyle/>
          <a:p>
            <a:pPr algn="ctr"/>
            <a:r>
              <a:rPr lang="en-US" altLang="zh-CN" sz="2000" dirty="0" smtClean="0"/>
              <a:t>C</a:t>
            </a:r>
          </a:p>
          <a:p>
            <a:pPr algn="ctr"/>
            <a:r>
              <a:rPr lang="en-US" altLang="zh-CN" sz="2000" dirty="0" smtClean="0"/>
              <a:t>(rep.)</a:t>
            </a:r>
            <a:endParaRPr lang="zh-CN" altLang="en-US" sz="2000" dirty="0"/>
          </a:p>
        </p:txBody>
      </p:sp>
      <p:sp>
        <p:nvSpPr>
          <p:cNvPr id="16" name="TextBox 15"/>
          <p:cNvSpPr txBox="1"/>
          <p:nvPr/>
        </p:nvSpPr>
        <p:spPr>
          <a:xfrm>
            <a:off x="4687376" y="4298648"/>
            <a:ext cx="1779077" cy="707886"/>
          </a:xfrm>
          <a:prstGeom prst="rect">
            <a:avLst/>
          </a:prstGeom>
          <a:noFill/>
        </p:spPr>
        <p:txBody>
          <a:bodyPr wrap="none" rtlCol="0">
            <a:spAutoFit/>
          </a:bodyPr>
          <a:lstStyle/>
          <a:p>
            <a:pPr algn="ctr"/>
            <a:r>
              <a:rPr lang="en-US" altLang="zh-CN" sz="2000" dirty="0" smtClean="0"/>
              <a:t>X</a:t>
            </a:r>
          </a:p>
          <a:p>
            <a:pPr algn="ctr"/>
            <a:r>
              <a:rPr lang="en-US" altLang="zh-CN" sz="2000" dirty="0" smtClean="0"/>
              <a:t>(weight matrix)</a:t>
            </a:r>
            <a:endParaRPr lang="zh-CN" altLang="en-US" sz="2000" dirty="0"/>
          </a:p>
        </p:txBody>
      </p:sp>
    </p:spTree>
    <p:extLst>
      <p:ext uri="{BB962C8B-B14F-4D97-AF65-F5344CB8AC3E}">
        <p14:creationId xmlns:p14="http://schemas.microsoft.com/office/powerpoint/2010/main" val="86598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animBg="1"/>
      <p:bldP spid="11" grpId="0" animBg="1"/>
      <p:bldP spid="12" grpId="0" animBg="1"/>
      <p:bldP spid="13" grpId="0" animBg="1"/>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Inverse Appearance Solver</a:t>
            </a:r>
            <a:endParaRPr lang="en-US" dirty="0"/>
          </a:p>
        </p:txBody>
      </p:sp>
      <p:sp>
        <p:nvSpPr>
          <p:cNvPr id="3" name="Content Placeholder 2"/>
          <p:cNvSpPr>
            <a:spLocks noGrp="1"/>
          </p:cNvSpPr>
          <p:nvPr>
            <p:ph idx="1"/>
          </p:nvPr>
        </p:nvSpPr>
        <p:spPr>
          <a:xfrm>
            <a:off x="457200" y="3276600"/>
            <a:ext cx="8229600" cy="2849563"/>
          </a:xfrm>
        </p:spPr>
        <p:txBody>
          <a:bodyPr/>
          <a:lstStyle/>
          <a:p>
            <a:r>
              <a:rPr lang="en-US" dirty="0" smtClean="0"/>
              <a:t>Compute large-scale appearance for </a:t>
            </a:r>
            <a:r>
              <a:rPr lang="en-US" dirty="0" smtClean="0">
                <a:solidFill>
                  <a:schemeClr val="accent6"/>
                </a:solidFill>
              </a:rPr>
              <a:t>representatives</a:t>
            </a:r>
            <a:r>
              <a:rPr lang="en-US" dirty="0" smtClean="0"/>
              <a:t> only</a:t>
            </a:r>
          </a:p>
          <a:p>
            <a:r>
              <a:rPr lang="en-US" dirty="0" smtClean="0"/>
              <a:t>Linearly combine results using X</a:t>
            </a:r>
          </a:p>
          <a:p>
            <a:pPr lvl="1"/>
            <a:r>
              <a:rPr lang="en-US" dirty="0" smtClean="0"/>
              <a:t>Obtain large-scale appearance for the entire library</a:t>
            </a:r>
            <a:endParaRPr lang="en-US"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057400"/>
            <a:ext cx="6393876" cy="99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Group 4"/>
          <p:cNvGrpSpPr>
            <a:grpSpLocks/>
          </p:cNvGrpSpPr>
          <p:nvPr/>
        </p:nvGrpSpPr>
        <p:grpSpPr bwMode="auto">
          <a:xfrm>
            <a:off x="4038600" y="1850023"/>
            <a:ext cx="1828800" cy="414754"/>
            <a:chOff x="2909600" y="2176046"/>
            <a:chExt cx="1828800" cy="414754"/>
          </a:xfrm>
        </p:grpSpPr>
        <p:grpSp>
          <p:nvGrpSpPr>
            <p:cNvPr id="6" name="组合 41"/>
            <p:cNvGrpSpPr>
              <a:grpSpLocks/>
            </p:cNvGrpSpPr>
            <p:nvPr/>
          </p:nvGrpSpPr>
          <p:grpSpPr bwMode="auto">
            <a:xfrm>
              <a:off x="2985800" y="2514600"/>
              <a:ext cx="1359188" cy="76200"/>
              <a:chOff x="2985800" y="2438400"/>
              <a:chExt cx="1359188" cy="76200"/>
            </a:xfrm>
          </p:grpSpPr>
          <p:cxnSp>
            <p:nvCxnSpPr>
              <p:cNvPr id="8" name="直接连接符 42"/>
              <p:cNvCxnSpPr/>
              <p:nvPr/>
            </p:nvCxnSpPr>
            <p:spPr>
              <a:xfrm rot="5400000" flipH="1" flipV="1">
                <a:off x="2949288" y="2476500"/>
                <a:ext cx="74612"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直接连接符 43"/>
              <p:cNvCxnSpPr/>
              <p:nvPr/>
            </p:nvCxnSpPr>
            <p:spPr>
              <a:xfrm rot="5400000" flipH="1" flipV="1">
                <a:off x="4306094" y="2475706"/>
                <a:ext cx="762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 name="直接连接符 44"/>
              <p:cNvCxnSpPr/>
              <p:nvPr/>
            </p:nvCxnSpPr>
            <p:spPr>
              <a:xfrm>
                <a:off x="2985800" y="2438400"/>
                <a:ext cx="13576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7" name="TextBox 26"/>
            <p:cNvSpPr txBox="1">
              <a:spLocks noChangeArrowheads="1"/>
            </p:cNvSpPr>
            <p:nvPr/>
          </p:nvSpPr>
          <p:spPr bwMode="auto">
            <a:xfrm>
              <a:off x="2909600" y="2176046"/>
              <a:ext cx="1828800"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r>
                <a:rPr lang="en-US" altLang="zh-CN" sz="1600" dirty="0" smtClean="0">
                  <a:solidFill>
                    <a:schemeClr val="accent6"/>
                  </a:solidFill>
                  <a:latin typeface="+mj-lt"/>
                  <a:cs typeface="Helvetica" pitchFamily="34" charset="0"/>
                </a:rPr>
                <a:t>small-scale BRDF</a:t>
              </a:r>
              <a:endParaRPr lang="zh-CN" altLang="en-US" sz="1600" dirty="0">
                <a:solidFill>
                  <a:schemeClr val="accent6"/>
                </a:solidFill>
                <a:latin typeface="+mj-lt"/>
                <a:cs typeface="Helvetica" pitchFamily="34" charset="0"/>
              </a:endParaRPr>
            </a:p>
          </p:txBody>
        </p:sp>
      </p:grpSp>
      <p:grpSp>
        <p:nvGrpSpPr>
          <p:cNvPr id="11" name="Group 10"/>
          <p:cNvGrpSpPr>
            <a:grpSpLocks/>
          </p:cNvGrpSpPr>
          <p:nvPr/>
        </p:nvGrpSpPr>
        <p:grpSpPr bwMode="auto">
          <a:xfrm>
            <a:off x="1219200" y="1850023"/>
            <a:ext cx="2607734" cy="418348"/>
            <a:chOff x="2836333" y="2176046"/>
            <a:chExt cx="2607734" cy="418348"/>
          </a:xfrm>
        </p:grpSpPr>
        <p:grpSp>
          <p:nvGrpSpPr>
            <p:cNvPr id="12" name="组合 41"/>
            <p:cNvGrpSpPr>
              <a:grpSpLocks/>
            </p:cNvGrpSpPr>
            <p:nvPr/>
          </p:nvGrpSpPr>
          <p:grpSpPr bwMode="auto">
            <a:xfrm>
              <a:off x="3276600" y="2514600"/>
              <a:ext cx="1236133" cy="79794"/>
              <a:chOff x="3276600" y="2438400"/>
              <a:chExt cx="1236133" cy="79794"/>
            </a:xfrm>
          </p:grpSpPr>
          <p:cxnSp>
            <p:nvCxnSpPr>
              <p:cNvPr id="14" name="直接连接符 42"/>
              <p:cNvCxnSpPr/>
              <p:nvPr/>
            </p:nvCxnSpPr>
            <p:spPr>
              <a:xfrm rot="5400000" flipH="1" flipV="1">
                <a:off x="3240088" y="2476500"/>
                <a:ext cx="74612"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直接连接符 43"/>
              <p:cNvCxnSpPr/>
              <p:nvPr/>
            </p:nvCxnSpPr>
            <p:spPr>
              <a:xfrm rot="5400000" flipH="1" flipV="1">
                <a:off x="4473839" y="2479300"/>
                <a:ext cx="762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 name="直接连接符 44"/>
              <p:cNvCxnSpPr/>
              <p:nvPr/>
            </p:nvCxnSpPr>
            <p:spPr>
              <a:xfrm>
                <a:off x="3276600" y="2438400"/>
                <a:ext cx="1236133"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13" name="TextBox 26"/>
            <p:cNvSpPr txBox="1">
              <a:spLocks noChangeArrowheads="1"/>
            </p:cNvSpPr>
            <p:nvPr/>
          </p:nvSpPr>
          <p:spPr bwMode="auto">
            <a:xfrm>
              <a:off x="2836333" y="2176046"/>
              <a:ext cx="2607734"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r>
                <a:rPr lang="en-US" altLang="zh-CN" sz="1600" dirty="0" smtClean="0">
                  <a:solidFill>
                    <a:schemeClr val="accent6"/>
                  </a:solidFill>
                  <a:latin typeface="+mj-lt"/>
                  <a:cs typeface="Helvetica" pitchFamily="34" charset="0"/>
                </a:rPr>
                <a:t>large-scale appearance</a:t>
              </a:r>
              <a:endParaRPr lang="zh-CN" altLang="en-US" sz="1600" dirty="0">
                <a:solidFill>
                  <a:schemeClr val="accent6"/>
                </a:solidFill>
                <a:latin typeface="+mj-lt"/>
                <a:cs typeface="Helvetica" pitchFamily="34" charset="0"/>
              </a:endParaRPr>
            </a:p>
          </p:txBody>
        </p:sp>
      </p:grpSp>
      <p:grpSp>
        <p:nvGrpSpPr>
          <p:cNvPr id="17" name="Group 16"/>
          <p:cNvGrpSpPr/>
          <p:nvPr/>
        </p:nvGrpSpPr>
        <p:grpSpPr>
          <a:xfrm>
            <a:off x="5638800" y="1828800"/>
            <a:ext cx="1725953" cy="439362"/>
            <a:chOff x="5669417" y="1981200"/>
            <a:chExt cx="1725953" cy="439362"/>
          </a:xfrm>
        </p:grpSpPr>
        <p:sp>
          <p:nvSpPr>
            <p:cNvPr id="18" name="矩形 60"/>
            <p:cNvSpPr>
              <a:spLocks noChangeArrowheads="1"/>
            </p:cNvSpPr>
            <p:nvPr/>
          </p:nvSpPr>
          <p:spPr bwMode="auto">
            <a:xfrm>
              <a:off x="5669417" y="1981200"/>
              <a:ext cx="1725953"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a:lstStyle>
            <a:p>
              <a:r>
                <a:rPr lang="en-US" altLang="zh-CN" sz="1600" dirty="0">
                  <a:solidFill>
                    <a:schemeClr val="accent6"/>
                  </a:solidFill>
                  <a:latin typeface="+mj-lt"/>
                  <a:cs typeface="Helvetica" pitchFamily="34" charset="0"/>
                </a:rPr>
                <a:t>s</a:t>
              </a:r>
              <a:r>
                <a:rPr lang="en-US" altLang="zh-CN" sz="1600" dirty="0" smtClean="0">
                  <a:solidFill>
                    <a:schemeClr val="accent6"/>
                  </a:solidFill>
                  <a:latin typeface="+mj-lt"/>
                  <a:cs typeface="Helvetica" pitchFamily="34" charset="0"/>
                </a:rPr>
                <a:t>mall-scale BVNDF</a:t>
              </a:r>
              <a:endParaRPr lang="zh-CN" altLang="en-US" sz="1600" dirty="0">
                <a:solidFill>
                  <a:schemeClr val="accent6"/>
                </a:solidFill>
                <a:latin typeface="+mj-lt"/>
                <a:cs typeface="Helvetica" pitchFamily="34" charset="0"/>
              </a:endParaRPr>
            </a:p>
          </p:txBody>
        </p:sp>
        <p:cxnSp>
          <p:nvCxnSpPr>
            <p:cNvPr id="19" name="直接连接符 42"/>
            <p:cNvCxnSpPr/>
            <p:nvPr/>
          </p:nvCxnSpPr>
          <p:spPr bwMode="auto">
            <a:xfrm rot="5400000" flipH="1" flipV="1">
              <a:off x="5859917" y="2380665"/>
              <a:ext cx="74612"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 name="直接连接符 43"/>
            <p:cNvCxnSpPr/>
            <p:nvPr/>
          </p:nvCxnSpPr>
          <p:spPr bwMode="auto">
            <a:xfrm rot="5400000" flipH="1" flipV="1">
              <a:off x="7079911" y="2381668"/>
              <a:ext cx="76200" cy="1588"/>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1" name="直接连接符 44"/>
            <p:cNvCxnSpPr/>
            <p:nvPr/>
          </p:nvCxnSpPr>
          <p:spPr bwMode="auto">
            <a:xfrm>
              <a:off x="5896429" y="2342565"/>
              <a:ext cx="1220788" cy="79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3886200" y="2286000"/>
            <a:ext cx="1752600" cy="4572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p:cNvSpPr/>
          <p:nvPr/>
        </p:nvSpPr>
        <p:spPr>
          <a:xfrm>
            <a:off x="1371600" y="2286000"/>
            <a:ext cx="1752600" cy="4572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561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1" animBg="1"/>
      <p:bldP spid="2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t>Results: Inverse Appearance Solver</a:t>
            </a:r>
            <a:endParaRPr lang="zh-CN" altLang="en-US" dirty="0"/>
          </a:p>
        </p:txBody>
      </p:sp>
    </p:spTree>
    <p:extLst>
      <p:ext uri="{BB962C8B-B14F-4D97-AF65-F5344CB8AC3E}">
        <p14:creationId xmlns:p14="http://schemas.microsoft.com/office/powerpoint/2010/main" val="14728592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err="1" smtClean="0"/>
              <a:t>Precomputed</a:t>
            </a:r>
            <a:r>
              <a:rPr lang="en-US" altLang="zh-CN" dirty="0" smtClean="0"/>
              <a:t> Material </a:t>
            </a:r>
            <a:r>
              <a:rPr lang="en-US" altLang="zh-CN" dirty="0"/>
              <a:t>Library</a:t>
            </a:r>
          </a:p>
        </p:txBody>
      </p:sp>
      <p:sp>
        <p:nvSpPr>
          <p:cNvPr id="3" name="Content Placeholder 2"/>
          <p:cNvSpPr>
            <a:spLocks noGrp="1"/>
          </p:cNvSpPr>
          <p:nvPr>
            <p:ph idx="1"/>
          </p:nvPr>
        </p:nvSpPr>
        <p:spPr/>
        <p:txBody>
          <a:bodyPr>
            <a:normAutofit/>
          </a:bodyPr>
          <a:lstStyle/>
          <a:p>
            <a:r>
              <a:rPr lang="en-US" altLang="zh-CN" dirty="0" smtClean="0"/>
              <a:t>824K </a:t>
            </a:r>
            <a:r>
              <a:rPr lang="en-US" altLang="zh-CN" dirty="0"/>
              <a:t>materials</a:t>
            </a:r>
          </a:p>
          <a:p>
            <a:pPr lvl="1"/>
            <a:r>
              <a:rPr lang="en-US" altLang="zh-CN" dirty="0" smtClean="0"/>
              <a:t>MERL database &amp; analytic models</a:t>
            </a:r>
          </a:p>
          <a:p>
            <a:pPr lvl="1"/>
            <a:r>
              <a:rPr lang="en-US" altLang="zh-CN" dirty="0" smtClean="0"/>
              <a:t>4,101 distinct BRDFs * 201 colors</a:t>
            </a:r>
          </a:p>
          <a:p>
            <a:pPr lvl="1"/>
            <a:r>
              <a:rPr lang="en-US" altLang="zh-CN" dirty="0" smtClean="0"/>
              <a:t>Add more measured BRDFs in the future</a:t>
            </a:r>
          </a:p>
          <a:p>
            <a:r>
              <a:rPr lang="en-US" altLang="zh-CN" dirty="0" smtClean="0"/>
              <a:t>156 representative BRDFs</a:t>
            </a:r>
          </a:p>
        </p:txBody>
      </p:sp>
    </p:spTree>
    <p:extLst>
      <p:ext uri="{BB962C8B-B14F-4D97-AF65-F5344CB8AC3E}">
        <p14:creationId xmlns:p14="http://schemas.microsoft.com/office/powerpoint/2010/main" val="1045696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err="1" smtClean="0"/>
              <a:t>Precomputed</a:t>
            </a:r>
            <a:r>
              <a:rPr lang="en-US" altLang="zh-CN" dirty="0" smtClean="0"/>
              <a:t> Geometry </a:t>
            </a:r>
            <a:r>
              <a:rPr lang="en-US" altLang="zh-CN" dirty="0"/>
              <a:t>Library</a:t>
            </a:r>
          </a:p>
        </p:txBody>
      </p:sp>
      <p:sp>
        <p:nvSpPr>
          <p:cNvPr id="3" name="Content Placeholder 2"/>
          <p:cNvSpPr>
            <a:spLocks noGrp="1"/>
          </p:cNvSpPr>
          <p:nvPr>
            <p:ph idx="1"/>
          </p:nvPr>
        </p:nvSpPr>
        <p:spPr/>
        <p:txBody>
          <a:bodyPr>
            <a:normAutofit/>
          </a:bodyPr>
          <a:lstStyle/>
          <a:p>
            <a:r>
              <a:rPr lang="en-US" altLang="zh-CN" dirty="0" smtClean="0"/>
              <a:t>164K geometries</a:t>
            </a:r>
          </a:p>
          <a:p>
            <a:pPr lvl="1"/>
            <a:r>
              <a:rPr lang="en-US" altLang="zh-CN" dirty="0" smtClean="0"/>
              <a:t>Procedural models &amp; Height maps</a:t>
            </a:r>
          </a:p>
        </p:txBody>
      </p:sp>
      <p:sp>
        <p:nvSpPr>
          <p:cNvPr id="32" name="矩形 32"/>
          <p:cNvSpPr/>
          <p:nvPr/>
        </p:nvSpPr>
        <p:spPr>
          <a:xfrm>
            <a:off x="3527297" y="2981119"/>
            <a:ext cx="1561469" cy="7570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t>procedural geometry generator</a:t>
            </a:r>
            <a:endParaRPr lang="zh-CN" altLang="en-US" sz="1400" dirty="0"/>
          </a:p>
        </p:txBody>
      </p:sp>
      <p:sp>
        <p:nvSpPr>
          <p:cNvPr id="33" name="TextBox 32"/>
          <p:cNvSpPr txBox="1"/>
          <p:nvPr/>
        </p:nvSpPr>
        <p:spPr>
          <a:xfrm>
            <a:off x="2580952" y="4400637"/>
            <a:ext cx="1175482" cy="338554"/>
          </a:xfrm>
          <a:prstGeom prst="rect">
            <a:avLst/>
          </a:prstGeom>
          <a:noFill/>
        </p:spPr>
        <p:txBody>
          <a:bodyPr wrap="square" rtlCol="0">
            <a:spAutoFit/>
          </a:bodyPr>
          <a:lstStyle/>
          <a:p>
            <a:pPr algn="ctr"/>
            <a:r>
              <a:rPr lang="en-US" altLang="zh-CN" sz="1600" dirty="0" smtClean="0"/>
              <a:t>preprocess</a:t>
            </a:r>
          </a:p>
        </p:txBody>
      </p:sp>
      <p:grpSp>
        <p:nvGrpSpPr>
          <p:cNvPr id="34" name="组合 40"/>
          <p:cNvGrpSpPr/>
          <p:nvPr/>
        </p:nvGrpSpPr>
        <p:grpSpPr>
          <a:xfrm>
            <a:off x="1215222" y="4424015"/>
            <a:ext cx="1413048" cy="1099037"/>
            <a:chOff x="548680" y="6444208"/>
            <a:chExt cx="1296144" cy="1008112"/>
          </a:xfrm>
        </p:grpSpPr>
        <p:pic>
          <p:nvPicPr>
            <p:cNvPr id="35" name="Picture 7" descr="E:\temp\InvMicro\heightmap\Mayang\2_resize\wicker_basket_P2090290.png"/>
            <p:cNvPicPr>
              <a:picLocks noChangeAspect="1" noChangeArrowheads="1"/>
            </p:cNvPicPr>
            <p:nvPr/>
          </p:nvPicPr>
          <p:blipFill>
            <a:blip r:embed="rId3" cstate="print"/>
            <a:srcRect/>
            <a:stretch>
              <a:fillRect/>
            </a:stretch>
          </p:blipFill>
          <p:spPr bwMode="auto">
            <a:xfrm>
              <a:off x="769626" y="6444208"/>
              <a:ext cx="1075198" cy="783074"/>
            </a:xfrm>
            <a:prstGeom prst="rect">
              <a:avLst/>
            </a:prstGeom>
            <a:noFill/>
          </p:spPr>
        </p:pic>
        <p:pic>
          <p:nvPicPr>
            <p:cNvPr id="36" name="Picture 5" descr="E:\temp\InvMicro\heightmap\Mayang\2_resize\green_carpetlike_fabric_271255.png"/>
            <p:cNvPicPr>
              <a:picLocks noChangeAspect="1" noChangeArrowheads="1"/>
            </p:cNvPicPr>
            <p:nvPr/>
          </p:nvPicPr>
          <p:blipFill>
            <a:blip r:embed="rId4" cstate="print"/>
            <a:srcRect/>
            <a:stretch>
              <a:fillRect/>
            </a:stretch>
          </p:blipFill>
          <p:spPr bwMode="auto">
            <a:xfrm>
              <a:off x="697618" y="6516216"/>
              <a:ext cx="1075198" cy="792088"/>
            </a:xfrm>
            <a:prstGeom prst="rect">
              <a:avLst/>
            </a:prstGeom>
            <a:noFill/>
          </p:spPr>
        </p:pic>
        <p:pic>
          <p:nvPicPr>
            <p:cNvPr id="37" name="Picture 6" descr="E:\temp\InvMicro\heightmap\Mayang\2_resize\reflective_7040213.png"/>
            <p:cNvPicPr>
              <a:picLocks noChangeAspect="1" noChangeArrowheads="1"/>
            </p:cNvPicPr>
            <p:nvPr/>
          </p:nvPicPr>
          <p:blipFill>
            <a:blip r:embed="rId5" cstate="print"/>
            <a:srcRect/>
            <a:stretch>
              <a:fillRect/>
            </a:stretch>
          </p:blipFill>
          <p:spPr bwMode="auto">
            <a:xfrm>
              <a:off x="625610" y="6597237"/>
              <a:ext cx="1075198" cy="783075"/>
            </a:xfrm>
            <a:prstGeom prst="rect">
              <a:avLst/>
            </a:prstGeom>
            <a:noFill/>
          </p:spPr>
        </p:pic>
        <p:pic>
          <p:nvPicPr>
            <p:cNvPr id="38" name="Picture 3" descr="E:\temp\InvMicro\heightmap\Mayang\2_resize\square_paving_stones_9221194.png"/>
            <p:cNvPicPr>
              <a:picLocks noChangeAspect="1" noChangeArrowheads="1"/>
            </p:cNvPicPr>
            <p:nvPr/>
          </p:nvPicPr>
          <p:blipFill>
            <a:blip r:embed="rId6" cstate="print"/>
            <a:srcRect/>
            <a:stretch>
              <a:fillRect/>
            </a:stretch>
          </p:blipFill>
          <p:spPr bwMode="auto">
            <a:xfrm>
              <a:off x="548680" y="6660232"/>
              <a:ext cx="1075197" cy="792088"/>
            </a:xfrm>
            <a:prstGeom prst="rect">
              <a:avLst/>
            </a:prstGeom>
            <a:noFill/>
          </p:spPr>
        </p:pic>
      </p:grpSp>
      <p:sp>
        <p:nvSpPr>
          <p:cNvPr id="39" name="右箭头 41"/>
          <p:cNvSpPr/>
          <p:nvPr/>
        </p:nvSpPr>
        <p:spPr>
          <a:xfrm>
            <a:off x="2904724" y="4751318"/>
            <a:ext cx="485658" cy="354627"/>
          </a:xfrm>
          <a:prstGeom prst="rightArrow">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sz="2800"/>
          </a:p>
        </p:txBody>
      </p:sp>
      <p:sp>
        <p:nvSpPr>
          <p:cNvPr id="40" name="TextBox 39"/>
          <p:cNvSpPr txBox="1"/>
          <p:nvPr/>
        </p:nvSpPr>
        <p:spPr>
          <a:xfrm>
            <a:off x="1066800" y="5536251"/>
            <a:ext cx="1608787" cy="338554"/>
          </a:xfrm>
          <a:prstGeom prst="rect">
            <a:avLst/>
          </a:prstGeom>
          <a:noFill/>
        </p:spPr>
        <p:txBody>
          <a:bodyPr wrap="square" rtlCol="0">
            <a:spAutoFit/>
          </a:bodyPr>
          <a:lstStyle/>
          <a:p>
            <a:pPr algn="ctr"/>
            <a:r>
              <a:rPr lang="en-US" altLang="zh-CN" sz="1600" dirty="0" smtClean="0"/>
              <a:t>texture database</a:t>
            </a:r>
          </a:p>
        </p:txBody>
      </p:sp>
      <p:pic>
        <p:nvPicPr>
          <p:cNvPr id="41" name="Picture 8" descr="E:\temp\InvMicro\heightmap\Stone_Paving Stones_square_paving_stones_9221194_3.png"/>
          <p:cNvPicPr>
            <a:picLocks noChangeAspect="1" noChangeArrowheads="1"/>
          </p:cNvPicPr>
          <p:nvPr/>
        </p:nvPicPr>
        <p:blipFill>
          <a:blip r:embed="rId7" cstate="print"/>
          <a:srcRect/>
          <a:stretch>
            <a:fillRect/>
          </a:stretch>
        </p:blipFill>
        <p:spPr bwMode="auto">
          <a:xfrm>
            <a:off x="3709117" y="3974781"/>
            <a:ext cx="645832" cy="645833"/>
          </a:xfrm>
          <a:prstGeom prst="rect">
            <a:avLst/>
          </a:prstGeom>
          <a:noFill/>
        </p:spPr>
      </p:pic>
      <p:pic>
        <p:nvPicPr>
          <p:cNvPr id="42" name="Picture 11" descr="E:\temp\InvMicro\heightmap\Stone_Paving Stones_square_paving_stones_9221194_7.png"/>
          <p:cNvPicPr>
            <a:picLocks noChangeAspect="1" noChangeArrowheads="1"/>
          </p:cNvPicPr>
          <p:nvPr/>
        </p:nvPicPr>
        <p:blipFill>
          <a:blip r:embed="rId8" cstate="print"/>
          <a:srcRect/>
          <a:stretch>
            <a:fillRect/>
          </a:stretch>
        </p:blipFill>
        <p:spPr bwMode="auto">
          <a:xfrm>
            <a:off x="4395617" y="3974781"/>
            <a:ext cx="645832" cy="645833"/>
          </a:xfrm>
          <a:prstGeom prst="rect">
            <a:avLst/>
          </a:prstGeom>
          <a:noFill/>
        </p:spPr>
      </p:pic>
      <p:pic>
        <p:nvPicPr>
          <p:cNvPr id="43" name="Picture 12" descr="E:\temp\InvMicro\heightmap\Wood_Manufactured Wooden Items_wicker_basket_P2090290_2.png"/>
          <p:cNvPicPr>
            <a:picLocks noChangeAspect="1" noChangeArrowheads="1"/>
          </p:cNvPicPr>
          <p:nvPr/>
        </p:nvPicPr>
        <p:blipFill>
          <a:blip r:embed="rId9" cstate="print"/>
          <a:srcRect/>
          <a:stretch>
            <a:fillRect/>
          </a:stretch>
        </p:blipFill>
        <p:spPr bwMode="auto">
          <a:xfrm>
            <a:off x="3709117" y="5647723"/>
            <a:ext cx="645832" cy="645833"/>
          </a:xfrm>
          <a:prstGeom prst="rect">
            <a:avLst/>
          </a:prstGeom>
          <a:noFill/>
        </p:spPr>
      </p:pic>
      <p:pic>
        <p:nvPicPr>
          <p:cNvPr id="44" name="Picture 13" descr="E:\temp\InvMicro\heightmap\Wood_Manufactured Wooden Items_wicker_basket_P2090290_3.png"/>
          <p:cNvPicPr>
            <a:picLocks noChangeAspect="1" noChangeArrowheads="1"/>
          </p:cNvPicPr>
          <p:nvPr/>
        </p:nvPicPr>
        <p:blipFill>
          <a:blip r:embed="rId10" cstate="print"/>
          <a:srcRect/>
          <a:stretch>
            <a:fillRect/>
          </a:stretch>
        </p:blipFill>
        <p:spPr bwMode="auto">
          <a:xfrm>
            <a:off x="4395617" y="5647723"/>
            <a:ext cx="645832" cy="645833"/>
          </a:xfrm>
          <a:prstGeom prst="rect">
            <a:avLst/>
          </a:prstGeom>
          <a:noFill/>
        </p:spPr>
      </p:pic>
      <p:pic>
        <p:nvPicPr>
          <p:cNvPr id="45" name="Picture 14" descr="E:\temp\InvMicro\heightmap\Metal_Patterned Metal_reflective_7040213_2.png"/>
          <p:cNvPicPr>
            <a:picLocks noChangeAspect="1" noChangeArrowheads="1"/>
          </p:cNvPicPr>
          <p:nvPr/>
        </p:nvPicPr>
        <p:blipFill>
          <a:blip r:embed="rId11" cstate="print"/>
          <a:srcRect/>
          <a:stretch>
            <a:fillRect/>
          </a:stretch>
        </p:blipFill>
        <p:spPr bwMode="auto">
          <a:xfrm>
            <a:off x="3709117" y="4670670"/>
            <a:ext cx="645832" cy="645833"/>
          </a:xfrm>
          <a:prstGeom prst="rect">
            <a:avLst/>
          </a:prstGeom>
          <a:noFill/>
        </p:spPr>
      </p:pic>
      <p:pic>
        <p:nvPicPr>
          <p:cNvPr id="46" name="Picture 15" descr="E:\temp\InvMicro\heightmap\Metal_Patterned Metal_reflective_7040213_0.png"/>
          <p:cNvPicPr>
            <a:picLocks noChangeAspect="1" noChangeArrowheads="1"/>
          </p:cNvPicPr>
          <p:nvPr/>
        </p:nvPicPr>
        <p:blipFill>
          <a:blip r:embed="rId12" cstate="print"/>
          <a:srcRect/>
          <a:stretch>
            <a:fillRect/>
          </a:stretch>
        </p:blipFill>
        <p:spPr bwMode="auto">
          <a:xfrm>
            <a:off x="4395617" y="4670670"/>
            <a:ext cx="645832" cy="645833"/>
          </a:xfrm>
          <a:prstGeom prst="rect">
            <a:avLst/>
          </a:prstGeom>
          <a:noFill/>
        </p:spPr>
      </p:pic>
      <p:sp>
        <p:nvSpPr>
          <p:cNvPr id="47" name="TextBox 46"/>
          <p:cNvSpPr txBox="1"/>
          <p:nvPr/>
        </p:nvSpPr>
        <p:spPr>
          <a:xfrm rot="5400000">
            <a:off x="4039027" y="5289800"/>
            <a:ext cx="789096" cy="369332"/>
          </a:xfrm>
          <a:prstGeom prst="rect">
            <a:avLst/>
          </a:prstGeom>
          <a:noFill/>
        </p:spPr>
        <p:txBody>
          <a:bodyPr wrap="square" rtlCol="0">
            <a:spAutoFit/>
          </a:bodyPr>
          <a:lstStyle/>
          <a:p>
            <a:pPr algn="ctr"/>
            <a:r>
              <a:rPr lang="en-US" altLang="zh-CN" b="1" dirty="0" smtClean="0"/>
              <a:t>…</a:t>
            </a:r>
          </a:p>
        </p:txBody>
      </p:sp>
      <p:sp>
        <p:nvSpPr>
          <p:cNvPr id="48" name="TextBox 47"/>
          <p:cNvSpPr txBox="1"/>
          <p:nvPr/>
        </p:nvSpPr>
        <p:spPr>
          <a:xfrm>
            <a:off x="4946815" y="4388044"/>
            <a:ext cx="1182931" cy="338554"/>
          </a:xfrm>
          <a:prstGeom prst="rect">
            <a:avLst/>
          </a:prstGeom>
          <a:noFill/>
        </p:spPr>
        <p:txBody>
          <a:bodyPr wrap="square" rtlCol="0">
            <a:spAutoFit/>
          </a:bodyPr>
          <a:lstStyle/>
          <a:p>
            <a:pPr algn="ctr"/>
            <a:r>
              <a:rPr lang="en-US" altLang="zh-CN" sz="1600" dirty="0" smtClean="0"/>
              <a:t>triangulate</a:t>
            </a:r>
          </a:p>
        </p:txBody>
      </p:sp>
      <p:sp>
        <p:nvSpPr>
          <p:cNvPr id="49" name="右箭头 53"/>
          <p:cNvSpPr/>
          <p:nvPr/>
        </p:nvSpPr>
        <p:spPr>
          <a:xfrm>
            <a:off x="5284506" y="4751318"/>
            <a:ext cx="485658" cy="354627"/>
          </a:xfrm>
          <a:prstGeom prst="rightArrow">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sz="2800"/>
          </a:p>
        </p:txBody>
      </p:sp>
      <p:sp>
        <p:nvSpPr>
          <p:cNvPr id="50" name="TextBox 49"/>
          <p:cNvSpPr txBox="1"/>
          <p:nvPr/>
        </p:nvSpPr>
        <p:spPr>
          <a:xfrm>
            <a:off x="5088767" y="2826574"/>
            <a:ext cx="1040980" cy="338554"/>
          </a:xfrm>
          <a:prstGeom prst="rect">
            <a:avLst/>
          </a:prstGeom>
          <a:noFill/>
        </p:spPr>
        <p:txBody>
          <a:bodyPr wrap="square" rtlCol="0">
            <a:spAutoFit/>
          </a:bodyPr>
          <a:lstStyle/>
          <a:p>
            <a:pPr algn="ctr"/>
            <a:r>
              <a:rPr lang="en-US" altLang="zh-CN" sz="1600" dirty="0" smtClean="0"/>
              <a:t>generate</a:t>
            </a:r>
          </a:p>
        </p:txBody>
      </p:sp>
      <p:sp>
        <p:nvSpPr>
          <p:cNvPr id="51" name="右箭头 55"/>
          <p:cNvSpPr/>
          <p:nvPr/>
        </p:nvSpPr>
        <p:spPr>
          <a:xfrm>
            <a:off x="5331823" y="3189849"/>
            <a:ext cx="485658" cy="354627"/>
          </a:xfrm>
          <a:prstGeom prst="rightArrow">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sz="2800"/>
          </a:p>
        </p:txBody>
      </p:sp>
      <p:cxnSp>
        <p:nvCxnSpPr>
          <p:cNvPr id="52" name="直接连接符 57"/>
          <p:cNvCxnSpPr/>
          <p:nvPr/>
        </p:nvCxnSpPr>
        <p:spPr>
          <a:xfrm>
            <a:off x="1215222" y="3880147"/>
            <a:ext cx="4725256" cy="0"/>
          </a:xfrm>
          <a:prstGeom prst="line">
            <a:avLst/>
          </a:prstGeom>
          <a:ln w="12700">
            <a:prstDash val="sysDot"/>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3716566" y="6290846"/>
            <a:ext cx="1332332" cy="338554"/>
          </a:xfrm>
          <a:prstGeom prst="rect">
            <a:avLst/>
          </a:prstGeom>
          <a:noFill/>
        </p:spPr>
        <p:txBody>
          <a:bodyPr wrap="square" rtlCol="0">
            <a:spAutoFit/>
          </a:bodyPr>
          <a:lstStyle/>
          <a:p>
            <a:pPr algn="ctr"/>
            <a:r>
              <a:rPr lang="en-US" altLang="zh-CN" sz="1600" dirty="0" smtClean="0"/>
              <a:t>height maps</a:t>
            </a:r>
          </a:p>
        </p:txBody>
      </p:sp>
      <p:pic>
        <p:nvPicPr>
          <p:cNvPr id="54" name="Picture 16" descr="D:\Dropbox\InvMicro\images\geom4fig\nonheight_groove_0.0195_0.5292.png"/>
          <p:cNvPicPr>
            <a:picLocks noChangeAspect="1" noChangeArrowheads="1"/>
          </p:cNvPicPr>
          <p:nvPr/>
        </p:nvPicPr>
        <p:blipFill>
          <a:blip r:embed="rId13" cstate="print">
            <a:extLst>
              <a:ext uri="{BEBA8EAE-BF5A-486C-A8C5-ECC9F3942E4B}">
                <a14:imgProps xmlns:a14="http://schemas.microsoft.com/office/drawing/2010/main">
                  <a14:imgLayer r:embed="rId14">
                    <a14:imgEffect>
                      <a14:saturation sat="66000"/>
                    </a14:imgEffect>
                  </a14:imgLayer>
                </a14:imgProps>
              </a:ext>
            </a:extLst>
          </a:blip>
          <a:srcRect/>
          <a:stretch>
            <a:fillRect/>
          </a:stretch>
        </p:blipFill>
        <p:spPr bwMode="auto">
          <a:xfrm>
            <a:off x="5987795" y="2886484"/>
            <a:ext cx="1074394" cy="1074394"/>
          </a:xfrm>
          <a:prstGeom prst="rect">
            <a:avLst/>
          </a:prstGeom>
          <a:noFill/>
        </p:spPr>
      </p:pic>
      <p:pic>
        <p:nvPicPr>
          <p:cNvPr id="55" name="Picture 17" descr="D:\Dropbox\InvMicro\images\geom4fig\nonheight_Stone_Paving Stones_square_paving_stones_9221194_3_0.04.png"/>
          <p:cNvPicPr>
            <a:picLocks noChangeAspect="1" noChangeArrowheads="1"/>
          </p:cNvPicPr>
          <p:nvPr/>
        </p:nvPicPr>
        <p:blipFill>
          <a:blip r:embed="rId15" cstate="print">
            <a:extLst>
              <a:ext uri="{BEBA8EAE-BF5A-486C-A8C5-ECC9F3942E4B}">
                <a14:imgProps xmlns:a14="http://schemas.microsoft.com/office/drawing/2010/main">
                  <a14:imgLayer r:embed="rId16">
                    <a14:imgEffect>
                      <a14:saturation sat="66000"/>
                    </a14:imgEffect>
                  </a14:imgLayer>
                </a14:imgProps>
              </a:ext>
            </a:extLst>
          </a:blip>
          <a:srcRect/>
          <a:stretch>
            <a:fillRect/>
          </a:stretch>
        </p:blipFill>
        <p:spPr bwMode="auto">
          <a:xfrm>
            <a:off x="5987795" y="3880147"/>
            <a:ext cx="1154569" cy="1154569"/>
          </a:xfrm>
          <a:prstGeom prst="rect">
            <a:avLst/>
          </a:prstGeom>
          <a:noFill/>
        </p:spPr>
      </p:pic>
      <p:sp>
        <p:nvSpPr>
          <p:cNvPr id="56" name="TextBox 55"/>
          <p:cNvSpPr txBox="1"/>
          <p:nvPr/>
        </p:nvSpPr>
        <p:spPr>
          <a:xfrm>
            <a:off x="5656574" y="6009423"/>
            <a:ext cx="1826418" cy="584775"/>
          </a:xfrm>
          <a:prstGeom prst="rect">
            <a:avLst/>
          </a:prstGeom>
          <a:noFill/>
        </p:spPr>
        <p:txBody>
          <a:bodyPr wrap="square" rtlCol="0">
            <a:spAutoFit/>
          </a:bodyPr>
          <a:lstStyle/>
          <a:p>
            <a:pPr algn="ctr"/>
            <a:r>
              <a:rPr lang="en-US" altLang="zh-CN" sz="1600" dirty="0" smtClean="0"/>
              <a:t>small-scale geometry</a:t>
            </a:r>
          </a:p>
        </p:txBody>
      </p:sp>
      <p:sp>
        <p:nvSpPr>
          <p:cNvPr id="57" name="TextBox 56"/>
          <p:cNvSpPr txBox="1"/>
          <p:nvPr/>
        </p:nvSpPr>
        <p:spPr>
          <a:xfrm rot="5400000">
            <a:off x="6196665" y="5761428"/>
            <a:ext cx="789096" cy="369332"/>
          </a:xfrm>
          <a:prstGeom prst="rect">
            <a:avLst/>
          </a:prstGeom>
          <a:noFill/>
        </p:spPr>
        <p:txBody>
          <a:bodyPr wrap="square" rtlCol="0">
            <a:spAutoFit/>
          </a:bodyPr>
          <a:lstStyle/>
          <a:p>
            <a:pPr algn="ctr"/>
            <a:r>
              <a:rPr lang="en-US" altLang="zh-CN" b="1" dirty="0" smtClean="0"/>
              <a:t>…</a:t>
            </a:r>
          </a:p>
        </p:txBody>
      </p:sp>
      <p:pic>
        <p:nvPicPr>
          <p:cNvPr id="58" name="Picture 18" descr="D:\Dropbox\InvMicro\images\geom4fig\nonheight_Stone_Paving Stones_square_paving_stones_9221194_3_0.07.png"/>
          <p:cNvPicPr>
            <a:picLocks noChangeAspect="1" noChangeArrowheads="1"/>
          </p:cNvPicPr>
          <p:nvPr/>
        </p:nvPicPr>
        <p:blipFill>
          <a:blip r:embed="rId17" cstate="print">
            <a:extLst>
              <a:ext uri="{BEBA8EAE-BF5A-486C-A8C5-ECC9F3942E4B}">
                <a14:imgProps xmlns:a14="http://schemas.microsoft.com/office/drawing/2010/main">
                  <a14:imgLayer r:embed="rId18">
                    <a14:imgEffect>
                      <a14:saturation sat="66000"/>
                    </a14:imgEffect>
                  </a14:imgLayer>
                </a14:imgProps>
              </a:ext>
            </a:extLst>
          </a:blip>
          <a:srcRect/>
          <a:stretch>
            <a:fillRect/>
          </a:stretch>
        </p:blipFill>
        <p:spPr bwMode="auto">
          <a:xfrm>
            <a:off x="5987795" y="4867264"/>
            <a:ext cx="1154569" cy="1154569"/>
          </a:xfrm>
          <a:prstGeom prst="rect">
            <a:avLst/>
          </a:prstGeom>
          <a:noFill/>
        </p:spPr>
      </p:pic>
    </p:spTree>
    <p:extLst>
      <p:ext uri="{BB962C8B-B14F-4D97-AF65-F5344CB8AC3E}">
        <p14:creationId xmlns:p14="http://schemas.microsoft.com/office/powerpoint/2010/main" val="113016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5"/>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5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5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58"/>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5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9" grpId="0" animBg="1"/>
      <p:bldP spid="40" grpId="0"/>
      <p:bldP spid="47" grpId="0"/>
      <p:bldP spid="48" grpId="0"/>
      <p:bldP spid="49" grpId="0" animBg="1"/>
      <p:bldP spid="50" grpId="0"/>
      <p:bldP spid="51" grpId="0" animBg="1"/>
      <p:bldP spid="53" grpId="0"/>
      <p:bldP spid="56" grpId="0"/>
      <p:bldP spid="5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err="1" smtClean="0"/>
              <a:t>Precomputed</a:t>
            </a:r>
            <a:r>
              <a:rPr lang="en-US" altLang="zh-CN" dirty="0" smtClean="0"/>
              <a:t> Geometry </a:t>
            </a:r>
            <a:r>
              <a:rPr lang="en-US" altLang="zh-CN" dirty="0"/>
              <a:t>Library</a:t>
            </a:r>
          </a:p>
        </p:txBody>
      </p:sp>
      <p:sp>
        <p:nvSpPr>
          <p:cNvPr id="3" name="Content Placeholder 2"/>
          <p:cNvSpPr>
            <a:spLocks noGrp="1"/>
          </p:cNvSpPr>
          <p:nvPr>
            <p:ph idx="1"/>
          </p:nvPr>
        </p:nvSpPr>
        <p:spPr/>
        <p:txBody>
          <a:bodyPr>
            <a:normAutofit/>
          </a:bodyPr>
          <a:lstStyle/>
          <a:p>
            <a:r>
              <a:rPr lang="en-US" altLang="zh-CN" dirty="0" smtClean="0"/>
              <a:t>164K geometries</a:t>
            </a:r>
          </a:p>
          <a:p>
            <a:pPr lvl="1"/>
            <a:r>
              <a:rPr lang="en-US" altLang="zh-CN" dirty="0" smtClean="0"/>
              <a:t>Procedural models &amp; Height maps</a:t>
            </a:r>
          </a:p>
          <a:p>
            <a:pPr lvl="1"/>
            <a:r>
              <a:rPr lang="en-US" altLang="zh-CN" dirty="0" smtClean="0"/>
              <a:t>BVNDF generation</a:t>
            </a:r>
          </a:p>
          <a:p>
            <a:pPr lvl="2"/>
            <a:r>
              <a:rPr lang="en-US" altLang="zh-CN" dirty="0"/>
              <a:t>9</a:t>
            </a:r>
            <a:r>
              <a:rPr lang="en-US" altLang="zh-CN" dirty="0" smtClean="0"/>
              <a:t> days on 30 Windows nodes </a:t>
            </a:r>
          </a:p>
          <a:p>
            <a:pPr lvl="1"/>
            <a:r>
              <a:rPr lang="en-US" altLang="zh-CN" dirty="0" smtClean="0"/>
              <a:t>Compression / CX decomposition</a:t>
            </a:r>
          </a:p>
          <a:p>
            <a:pPr lvl="2"/>
            <a:r>
              <a:rPr lang="en-US" altLang="zh-CN" dirty="0" smtClean="0"/>
              <a:t>23 hours</a:t>
            </a:r>
          </a:p>
          <a:p>
            <a:r>
              <a:rPr lang="en-US" altLang="zh-CN" dirty="0" smtClean="0"/>
              <a:t>597 representative BVNDFs</a:t>
            </a:r>
          </a:p>
        </p:txBody>
      </p:sp>
    </p:spTree>
    <p:extLst>
      <p:ext uri="{BB962C8B-B14F-4D97-AF65-F5344CB8AC3E}">
        <p14:creationId xmlns:p14="http://schemas.microsoft.com/office/powerpoint/2010/main" val="389157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Validation</a:t>
            </a:r>
            <a:endParaRPr lang="en-US" altLang="zh-CN" dirty="0"/>
          </a:p>
        </p:txBody>
      </p:sp>
      <p:sp>
        <p:nvSpPr>
          <p:cNvPr id="3" name="Content Placeholder 2"/>
          <p:cNvSpPr>
            <a:spLocks noGrp="1"/>
          </p:cNvSpPr>
          <p:nvPr>
            <p:ph idx="1"/>
          </p:nvPr>
        </p:nvSpPr>
        <p:spPr/>
        <p:txBody>
          <a:bodyPr>
            <a:normAutofit/>
          </a:bodyPr>
          <a:lstStyle/>
          <a:p>
            <a:r>
              <a:rPr lang="en-US" altLang="zh-CN" dirty="0" smtClean="0"/>
              <a:t>Randomly sample 10K pairs of small-scale materials / geometries</a:t>
            </a:r>
          </a:p>
          <a:p>
            <a:r>
              <a:rPr lang="en-US" altLang="zh-CN" dirty="0" smtClean="0"/>
              <a:t>7% relative </a:t>
            </a:r>
            <a:r>
              <a:rPr lang="en-US" altLang="zh-CN" dirty="0"/>
              <a:t>e</a:t>
            </a:r>
            <a:r>
              <a:rPr lang="en-US" altLang="zh-CN" dirty="0" smtClean="0"/>
              <a:t>rror </a:t>
            </a:r>
            <a:r>
              <a:rPr lang="en-US" altLang="zh-CN" dirty="0"/>
              <a:t>p</a:t>
            </a:r>
            <a:r>
              <a:rPr lang="en-US" altLang="zh-CN" dirty="0" smtClean="0"/>
              <a:t>ercentile</a:t>
            </a:r>
          </a:p>
          <a:p>
            <a:pPr lvl="1"/>
            <a:r>
              <a:rPr lang="en-US" altLang="zh-CN" dirty="0" smtClean="0"/>
              <a:t>Solve for geometry only:	98.94%</a:t>
            </a:r>
          </a:p>
          <a:p>
            <a:pPr lvl="1"/>
            <a:r>
              <a:rPr lang="en-US" altLang="zh-CN" dirty="0" smtClean="0"/>
              <a:t>Solve for material only:	99.57%</a:t>
            </a:r>
          </a:p>
          <a:p>
            <a:pPr lvl="1"/>
            <a:r>
              <a:rPr lang="en-US" altLang="zh-CN" dirty="0" smtClean="0"/>
              <a:t>Solve for both:		93.31%</a:t>
            </a:r>
          </a:p>
          <a:p>
            <a:r>
              <a:rPr lang="en-US" altLang="zh-CN" dirty="0" smtClean="0"/>
              <a:t>Sensitive to initial conditions</a:t>
            </a:r>
          </a:p>
          <a:p>
            <a:pPr lvl="1"/>
            <a:r>
              <a:rPr lang="en-US" altLang="zh-CN" dirty="0" smtClean="0"/>
              <a:t>A local optimizer</a:t>
            </a:r>
          </a:p>
        </p:txBody>
      </p:sp>
    </p:spTree>
    <p:extLst>
      <p:ext uri="{BB962C8B-B14F-4D97-AF65-F5344CB8AC3E}">
        <p14:creationId xmlns:p14="http://schemas.microsoft.com/office/powerpoint/2010/main" val="160790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a:t>
            </a:r>
            <a:endParaRPr lang="en-US" dirty="0"/>
          </a:p>
        </p:txBody>
      </p:sp>
      <p:sp>
        <p:nvSpPr>
          <p:cNvPr id="3" name="Content Placeholder 2"/>
          <p:cNvSpPr>
            <a:spLocks noGrp="1"/>
          </p:cNvSpPr>
          <p:nvPr>
            <p:ph idx="1"/>
          </p:nvPr>
        </p:nvSpPr>
        <p:spPr/>
        <p:txBody>
          <a:bodyPr/>
          <a:lstStyle/>
          <a:p>
            <a:r>
              <a:rPr lang="en-US" altLang="zh-CN" dirty="0" smtClean="0"/>
              <a:t>Solving for materials: 	0.4s</a:t>
            </a:r>
            <a:endParaRPr lang="en-US" altLang="zh-CN" dirty="0"/>
          </a:p>
          <a:p>
            <a:r>
              <a:rPr lang="en-US" altLang="zh-CN" dirty="0" smtClean="0"/>
              <a:t>Solving for geometries: 	4.0s</a:t>
            </a:r>
            <a:endParaRPr lang="en-US" altLang="zh-CN" dirty="0"/>
          </a:p>
          <a:p>
            <a:r>
              <a:rPr lang="en-US" altLang="zh-CN" dirty="0" smtClean="0"/>
              <a:t>Solving for both: 		25.1s (5 initial guesses)</a:t>
            </a:r>
            <a:endParaRPr lang="en-US" altLang="zh-CN" dirty="0"/>
          </a:p>
          <a:p>
            <a:pPr lvl="1"/>
            <a:r>
              <a:rPr lang="en-US" altLang="zh-CN" dirty="0" smtClean="0"/>
              <a:t>Converges </a:t>
            </a:r>
            <a:r>
              <a:rPr lang="en-US" altLang="zh-CN" dirty="0"/>
              <a:t>in 2 iterations</a:t>
            </a:r>
          </a:p>
          <a:p>
            <a:pPr marL="0" indent="0">
              <a:buNone/>
            </a:pPr>
            <a:endParaRPr lang="en-US" dirty="0"/>
          </a:p>
        </p:txBody>
      </p:sp>
    </p:spTree>
    <p:extLst>
      <p:ext uri="{BB962C8B-B14F-4D97-AF65-F5344CB8AC3E}">
        <p14:creationId xmlns:p14="http://schemas.microsoft.com/office/powerpoint/2010/main" val="130725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t>Results: Inverse Bi-scale Material Design</a:t>
            </a:r>
            <a:endParaRPr lang="zh-CN" altLang="en-US" dirty="0"/>
          </a:p>
        </p:txBody>
      </p:sp>
    </p:spTree>
    <p:extLst>
      <p:ext uri="{BB962C8B-B14F-4D97-AF65-F5344CB8AC3E}">
        <p14:creationId xmlns:p14="http://schemas.microsoft.com/office/powerpoint/2010/main" val="8818944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User Interface</a:t>
            </a:r>
            <a:endParaRPr lang="en-US" dirty="0"/>
          </a:p>
        </p:txBody>
      </p:sp>
      <p:pic>
        <p:nvPicPr>
          <p:cNvPr id="4" name="Picture 2" descr="E:\Video\InvBiscale\u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449037"/>
            <a:ext cx="6781800" cy="51041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51648" y="3909690"/>
            <a:ext cx="2340621" cy="400110"/>
          </a:xfrm>
          <a:prstGeom prst="rect">
            <a:avLst/>
          </a:prstGeom>
          <a:noFill/>
        </p:spPr>
        <p:txBody>
          <a:bodyPr wrap="square" rtlCol="0">
            <a:spAutoFit/>
          </a:bodyPr>
          <a:lstStyle/>
          <a:p>
            <a:pPr algn="ctr"/>
            <a:r>
              <a:rPr lang="en-US" sz="2000" dirty="0" smtClean="0"/>
              <a:t>Target Appearance</a:t>
            </a:r>
            <a:endParaRPr lang="en-US" sz="2000" dirty="0"/>
          </a:p>
        </p:txBody>
      </p:sp>
      <p:sp>
        <p:nvSpPr>
          <p:cNvPr id="6" name="TextBox 5"/>
          <p:cNvSpPr txBox="1"/>
          <p:nvPr/>
        </p:nvSpPr>
        <p:spPr>
          <a:xfrm>
            <a:off x="4072317" y="3909690"/>
            <a:ext cx="2340621" cy="400110"/>
          </a:xfrm>
          <a:prstGeom prst="rect">
            <a:avLst/>
          </a:prstGeom>
          <a:noFill/>
        </p:spPr>
        <p:txBody>
          <a:bodyPr wrap="square" rtlCol="0">
            <a:spAutoFit/>
          </a:bodyPr>
          <a:lstStyle/>
          <a:p>
            <a:pPr algn="ctr"/>
            <a:r>
              <a:rPr lang="en-US" sz="2000" dirty="0" smtClean="0"/>
              <a:t>Our Approximation</a:t>
            </a:r>
            <a:endParaRPr lang="en-US" sz="2000" dirty="0"/>
          </a:p>
        </p:txBody>
      </p:sp>
      <p:sp>
        <p:nvSpPr>
          <p:cNvPr id="7" name="TextBox 6"/>
          <p:cNvSpPr txBox="1"/>
          <p:nvPr/>
        </p:nvSpPr>
        <p:spPr>
          <a:xfrm>
            <a:off x="6592986" y="2895093"/>
            <a:ext cx="1440382" cy="707886"/>
          </a:xfrm>
          <a:prstGeom prst="rect">
            <a:avLst/>
          </a:prstGeom>
          <a:noFill/>
        </p:spPr>
        <p:txBody>
          <a:bodyPr wrap="square" rtlCol="0">
            <a:spAutoFit/>
          </a:bodyPr>
          <a:lstStyle/>
          <a:p>
            <a:pPr algn="ctr"/>
            <a:r>
              <a:rPr lang="en-US" sz="2000" dirty="0" smtClean="0">
                <a:solidFill>
                  <a:schemeClr val="bg1"/>
                </a:solidFill>
              </a:rPr>
              <a:t>Editing Sliders</a:t>
            </a:r>
            <a:endParaRPr lang="en-US" sz="2000" dirty="0">
              <a:solidFill>
                <a:schemeClr val="bg1"/>
              </a:solidFill>
            </a:endParaRPr>
          </a:p>
        </p:txBody>
      </p:sp>
      <p:sp>
        <p:nvSpPr>
          <p:cNvPr id="8" name="TextBox 7"/>
          <p:cNvSpPr txBox="1"/>
          <p:nvPr/>
        </p:nvSpPr>
        <p:spPr>
          <a:xfrm>
            <a:off x="3052046" y="4569866"/>
            <a:ext cx="2580685" cy="707886"/>
          </a:xfrm>
          <a:prstGeom prst="rect">
            <a:avLst/>
          </a:prstGeom>
          <a:noFill/>
        </p:spPr>
        <p:txBody>
          <a:bodyPr wrap="square" rtlCol="0">
            <a:spAutoFit/>
          </a:bodyPr>
          <a:lstStyle/>
          <a:p>
            <a:pPr algn="ctr"/>
            <a:r>
              <a:rPr lang="en-US" sz="2000" b="1" dirty="0" smtClean="0">
                <a:solidFill>
                  <a:srgbClr val="00B050"/>
                </a:solidFill>
                <a:effectLst>
                  <a:outerShdw blurRad="38100" dist="38100" dir="2700000" algn="tl">
                    <a:srgbClr val="000000">
                      <a:alpha val="43137"/>
                    </a:srgbClr>
                  </a:outerShdw>
                </a:effectLst>
              </a:rPr>
              <a:t>Small-scale Material </a:t>
            </a:r>
          </a:p>
          <a:p>
            <a:pPr algn="ctr"/>
            <a:r>
              <a:rPr lang="en-US" sz="2000" b="1" dirty="0" smtClean="0">
                <a:solidFill>
                  <a:srgbClr val="00B050"/>
                </a:solidFill>
                <a:effectLst>
                  <a:outerShdw blurRad="38100" dist="38100" dir="2700000" algn="tl">
                    <a:srgbClr val="000000">
                      <a:alpha val="43137"/>
                    </a:srgbClr>
                  </a:outerShdw>
                </a:effectLst>
              </a:rPr>
              <a:t>Candidates</a:t>
            </a:r>
            <a:endParaRPr lang="en-US" sz="2000" b="1" dirty="0">
              <a:solidFill>
                <a:srgbClr val="00B050"/>
              </a:solidFill>
              <a:effectLst>
                <a:outerShdw blurRad="38100" dist="38100" dir="2700000" algn="tl">
                  <a:srgbClr val="000000">
                    <a:alpha val="43137"/>
                  </a:srgbClr>
                </a:outerShdw>
              </a:effectLst>
            </a:endParaRPr>
          </a:p>
        </p:txBody>
      </p:sp>
      <p:sp>
        <p:nvSpPr>
          <p:cNvPr id="9" name="TextBox 8"/>
          <p:cNvSpPr txBox="1"/>
          <p:nvPr/>
        </p:nvSpPr>
        <p:spPr>
          <a:xfrm>
            <a:off x="3052046" y="5530121"/>
            <a:ext cx="2580685" cy="707886"/>
          </a:xfrm>
          <a:prstGeom prst="rect">
            <a:avLst/>
          </a:prstGeom>
          <a:noFill/>
        </p:spPr>
        <p:txBody>
          <a:bodyPr wrap="square" rtlCol="0">
            <a:spAutoFit/>
          </a:bodyPr>
          <a:lstStyle/>
          <a:p>
            <a:pPr algn="ctr"/>
            <a:r>
              <a:rPr lang="en-US" sz="2000" b="1" dirty="0" smtClean="0">
                <a:solidFill>
                  <a:srgbClr val="FFFF00"/>
                </a:solidFill>
                <a:effectLst>
                  <a:outerShdw blurRad="38100" dist="38100" dir="2700000" algn="tl">
                    <a:srgbClr val="000000">
                      <a:alpha val="43137"/>
                    </a:srgbClr>
                  </a:outerShdw>
                </a:effectLst>
              </a:rPr>
              <a:t>Small-scale Geometry</a:t>
            </a:r>
          </a:p>
          <a:p>
            <a:pPr algn="ctr"/>
            <a:r>
              <a:rPr lang="en-US" sz="2000" b="1" dirty="0" smtClean="0">
                <a:solidFill>
                  <a:srgbClr val="FFFF00"/>
                </a:solidFill>
                <a:effectLst>
                  <a:outerShdw blurRad="38100" dist="38100" dir="2700000" algn="tl">
                    <a:srgbClr val="000000">
                      <a:alpha val="43137"/>
                    </a:srgbClr>
                  </a:outerShdw>
                </a:effectLst>
              </a:rPr>
              <a:t>Candidates</a:t>
            </a:r>
            <a:endParaRPr lang="en-US" sz="20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3292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a:t>
            </a:r>
            <a:endParaRPr lang="en-US" dirty="0"/>
          </a:p>
        </p:txBody>
      </p:sp>
      <p:pic>
        <p:nvPicPr>
          <p:cNvPr id="5" name="video_final.mp4">
            <a:hlinkClick r:id="" action="ppaction://media"/>
          </p:cNvPr>
          <p:cNvPicPr>
            <a:picLocks noGrp="1" noChangeAspect="1"/>
          </p:cNvPicPr>
          <p:nvPr>
            <p:ph idx="1"/>
            <a:videoFile r:link="rId1"/>
            <p:extLst>
              <p:ext uri="{DAA4B4D4-6D71-4841-9C94-3DE7FCFB9230}">
                <p14:media xmlns:p14="http://schemas.microsoft.com/office/powerpoint/2010/main" r:embed="rId2">
                  <p14:trim st="40570.4032" end="129438.9021"/>
                </p14:media>
              </p:ext>
            </p:extLst>
          </p:nvPr>
        </p:nvPicPr>
        <p:blipFill>
          <a:blip r:embed="rId5"/>
          <a:stretch>
            <a:fillRect/>
          </a:stretch>
        </p:blipFill>
        <p:spPr>
          <a:xfrm>
            <a:off x="549275" y="1600200"/>
            <a:ext cx="8045450" cy="4525963"/>
          </a:xfrm>
        </p:spPr>
      </p:pic>
    </p:spTree>
    <p:extLst>
      <p:ext uri="{BB962C8B-B14F-4D97-AF65-F5344CB8AC3E}">
        <p14:creationId xmlns:p14="http://schemas.microsoft.com/office/powerpoint/2010/main" val="757830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Editing results</a:t>
            </a:r>
            <a:endParaRPr lang="en-US" dirty="0"/>
          </a:p>
        </p:txBody>
      </p:sp>
      <p:sp>
        <p:nvSpPr>
          <p:cNvPr id="3" name="Content Placeholder 2"/>
          <p:cNvSpPr>
            <a:spLocks noGrp="1"/>
          </p:cNvSpPr>
          <p:nvPr>
            <p:ph idx="1"/>
          </p:nvPr>
        </p:nvSpPr>
        <p:spPr/>
        <p:txBody>
          <a:bodyPr/>
          <a:lstStyle/>
          <a:p>
            <a:r>
              <a:rPr lang="en-US" dirty="0" smtClean="0"/>
              <a:t>Take arbitrary large-scale BRDF as input</a:t>
            </a:r>
          </a:p>
          <a:p>
            <a:pPr lvl="1"/>
            <a:r>
              <a:rPr lang="en-US" dirty="0" smtClean="0"/>
              <a:t>Can use any existing single-scale material editing</a:t>
            </a:r>
          </a:p>
        </p:txBody>
      </p:sp>
    </p:spTree>
    <p:extLst>
      <p:ext uri="{BB962C8B-B14F-4D97-AF65-F5344CB8AC3E}">
        <p14:creationId xmlns:p14="http://schemas.microsoft.com/office/powerpoint/2010/main" val="189913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temp\InvMicro\ZRT\final\ball\WardAniso_blur_2048_1000.png"/>
          <p:cNvPicPr>
            <a:picLocks noChangeAspect="1" noChangeArrowheads="1"/>
          </p:cNvPicPr>
          <p:nvPr/>
        </p:nvPicPr>
        <p:blipFill>
          <a:blip r:embed="rId3" cstate="print"/>
          <a:srcRect/>
          <a:stretch>
            <a:fillRect/>
          </a:stretch>
        </p:blipFill>
        <p:spPr bwMode="auto">
          <a:xfrm>
            <a:off x="1433704" y="1524000"/>
            <a:ext cx="1688272" cy="1688272"/>
          </a:xfrm>
          <a:prstGeom prst="rect">
            <a:avLst/>
          </a:prstGeom>
          <a:noFill/>
        </p:spPr>
      </p:pic>
      <p:pic>
        <p:nvPicPr>
          <p:cNvPr id="5" name="Picture 3" descr="E:\temp\InvMicro\ZRT\final\ball\WardAniso_sharpen_2048_1000.png"/>
          <p:cNvPicPr>
            <a:picLocks noChangeAspect="1" noChangeArrowheads="1"/>
          </p:cNvPicPr>
          <p:nvPr/>
        </p:nvPicPr>
        <p:blipFill>
          <a:blip r:embed="rId4" cstate="print"/>
          <a:srcRect/>
          <a:stretch>
            <a:fillRect/>
          </a:stretch>
        </p:blipFill>
        <p:spPr bwMode="auto">
          <a:xfrm>
            <a:off x="3172369" y="1524000"/>
            <a:ext cx="1688272" cy="1688272"/>
          </a:xfrm>
          <a:prstGeom prst="rect">
            <a:avLst/>
          </a:prstGeom>
          <a:noFill/>
        </p:spPr>
      </p:pic>
      <p:pic>
        <p:nvPicPr>
          <p:cNvPr id="6" name="Picture 4" descr="E:\temp\InvMicro\ZRT\final\ball\MERL_grease-covered-steel_height_Plants_Leaves_leaf_4140490_4_0.030_5.498_2048_1000.png"/>
          <p:cNvPicPr>
            <a:picLocks noChangeAspect="1" noChangeArrowheads="1"/>
          </p:cNvPicPr>
          <p:nvPr/>
        </p:nvPicPr>
        <p:blipFill>
          <a:blip r:embed="rId5" cstate="print"/>
          <a:srcRect/>
          <a:stretch>
            <a:fillRect/>
          </a:stretch>
        </p:blipFill>
        <p:spPr bwMode="auto">
          <a:xfrm>
            <a:off x="3166167" y="3258526"/>
            <a:ext cx="1687490" cy="1687490"/>
          </a:xfrm>
          <a:prstGeom prst="rect">
            <a:avLst/>
          </a:prstGeom>
          <a:noFill/>
        </p:spPr>
      </p:pic>
      <p:pic>
        <p:nvPicPr>
          <p:cNvPr id="7" name="Picture 5" descr="E:\temp\InvMicro\ZRT\final\ball\MERL_grease-covered-steel_height_Fabric_Other Fabrics_bumpy_fabric_9271316_2_0.070_0.000_2048_1000.png"/>
          <p:cNvPicPr>
            <a:picLocks noChangeAspect="1" noChangeArrowheads="1"/>
          </p:cNvPicPr>
          <p:nvPr/>
        </p:nvPicPr>
        <p:blipFill>
          <a:blip r:embed="rId6" cstate="print"/>
          <a:srcRect/>
          <a:stretch>
            <a:fillRect/>
          </a:stretch>
        </p:blipFill>
        <p:spPr bwMode="auto">
          <a:xfrm>
            <a:off x="1436023" y="3258525"/>
            <a:ext cx="1687497" cy="1687497"/>
          </a:xfrm>
          <a:prstGeom prst="rect">
            <a:avLst/>
          </a:prstGeom>
          <a:noFill/>
        </p:spPr>
      </p:pic>
      <p:pic>
        <p:nvPicPr>
          <p:cNvPr id="9" name="Picture 3" descr="E:\temp\InvMicro\ZRT\final\ball\WardAniso_y_2048_1000.png"/>
          <p:cNvPicPr>
            <a:picLocks noChangeAspect="1" noChangeArrowheads="1"/>
          </p:cNvPicPr>
          <p:nvPr/>
        </p:nvPicPr>
        <p:blipFill>
          <a:blip r:embed="rId7" cstate="print"/>
          <a:srcRect/>
          <a:stretch>
            <a:fillRect/>
          </a:stretch>
        </p:blipFill>
        <p:spPr bwMode="auto">
          <a:xfrm>
            <a:off x="6639853" y="1524782"/>
            <a:ext cx="1687490" cy="1687490"/>
          </a:xfrm>
          <a:prstGeom prst="rect">
            <a:avLst/>
          </a:prstGeom>
          <a:noFill/>
        </p:spPr>
      </p:pic>
      <p:pic>
        <p:nvPicPr>
          <p:cNvPr id="10" name="Picture 5" descr="E:\temp\InvMicro\ZRT\final\ball\WardAniso_x_2048_1000.png"/>
          <p:cNvPicPr>
            <a:picLocks noChangeAspect="1" noChangeArrowheads="1"/>
          </p:cNvPicPr>
          <p:nvPr/>
        </p:nvPicPr>
        <p:blipFill>
          <a:blip r:embed="rId8" cstate="print"/>
          <a:srcRect/>
          <a:stretch>
            <a:fillRect/>
          </a:stretch>
        </p:blipFill>
        <p:spPr bwMode="auto">
          <a:xfrm>
            <a:off x="4905329" y="1524000"/>
            <a:ext cx="1688272" cy="1688272"/>
          </a:xfrm>
          <a:prstGeom prst="rect">
            <a:avLst/>
          </a:prstGeom>
          <a:noFill/>
        </p:spPr>
      </p:pic>
      <p:pic>
        <p:nvPicPr>
          <p:cNvPr id="11" name="Picture 7" descr="E:\temp\InvMicro\ZRT\final\ball\MERL_grease-covered-steel_height_Architectural_Interior Features_bookcase_200139_7_0.030_1.571_2048_1000.png"/>
          <p:cNvPicPr>
            <a:picLocks noChangeAspect="1" noChangeArrowheads="1"/>
          </p:cNvPicPr>
          <p:nvPr/>
        </p:nvPicPr>
        <p:blipFill>
          <a:blip r:embed="rId9" cstate="print"/>
          <a:srcRect/>
          <a:stretch>
            <a:fillRect/>
          </a:stretch>
        </p:blipFill>
        <p:spPr bwMode="auto">
          <a:xfrm>
            <a:off x="6639854" y="3258525"/>
            <a:ext cx="1687490" cy="1687490"/>
          </a:xfrm>
          <a:prstGeom prst="rect">
            <a:avLst/>
          </a:prstGeom>
          <a:noFill/>
        </p:spPr>
      </p:pic>
      <p:pic>
        <p:nvPicPr>
          <p:cNvPr id="12" name="Picture 8" descr="E:\temp\InvMicro\ZRT\final\ball\MERL_grease-covered-steel_height_Architectural_Interior Features_bookcase_200139_7_0.030_0.000_2048_1000.png"/>
          <p:cNvPicPr>
            <a:picLocks noChangeAspect="1" noChangeArrowheads="1"/>
          </p:cNvPicPr>
          <p:nvPr/>
        </p:nvPicPr>
        <p:blipFill>
          <a:blip r:embed="rId10" cstate="print"/>
          <a:srcRect/>
          <a:stretch>
            <a:fillRect/>
          </a:stretch>
        </p:blipFill>
        <p:spPr bwMode="auto">
          <a:xfrm>
            <a:off x="4906111" y="3258525"/>
            <a:ext cx="1687490" cy="1687490"/>
          </a:xfrm>
          <a:prstGeom prst="rect">
            <a:avLst/>
          </a:prstGeom>
          <a:noFill/>
        </p:spPr>
      </p:pic>
      <p:sp>
        <p:nvSpPr>
          <p:cNvPr id="13" name="TextBox 12"/>
          <p:cNvSpPr txBox="1"/>
          <p:nvPr/>
        </p:nvSpPr>
        <p:spPr>
          <a:xfrm>
            <a:off x="609600" y="2203305"/>
            <a:ext cx="729404" cy="360599"/>
          </a:xfrm>
          <a:prstGeom prst="rect">
            <a:avLst/>
          </a:prstGeom>
          <a:noFill/>
        </p:spPr>
        <p:txBody>
          <a:bodyPr wrap="none" rtlCol="0">
            <a:spAutoFit/>
          </a:bodyPr>
          <a:lstStyle/>
          <a:p>
            <a:r>
              <a:rPr lang="en-US" altLang="zh-CN" sz="2000" dirty="0" smtClean="0"/>
              <a:t>target</a:t>
            </a:r>
            <a:endParaRPr lang="zh-CN" altLang="en-US" sz="2000" dirty="0"/>
          </a:p>
        </p:txBody>
      </p:sp>
      <p:sp>
        <p:nvSpPr>
          <p:cNvPr id="14" name="TextBox 13"/>
          <p:cNvSpPr txBox="1"/>
          <p:nvPr/>
        </p:nvSpPr>
        <p:spPr>
          <a:xfrm>
            <a:off x="676439" y="3967070"/>
            <a:ext cx="577132" cy="360599"/>
          </a:xfrm>
          <a:prstGeom prst="rect">
            <a:avLst/>
          </a:prstGeom>
          <a:noFill/>
        </p:spPr>
        <p:txBody>
          <a:bodyPr wrap="none" rtlCol="0">
            <a:spAutoFit/>
          </a:bodyPr>
          <a:lstStyle/>
          <a:p>
            <a:r>
              <a:rPr lang="en-US" altLang="zh-CN" sz="2000" dirty="0" smtClean="0"/>
              <a:t>ours</a:t>
            </a:r>
            <a:endParaRPr lang="zh-CN" altLang="en-US" sz="2000" dirty="0"/>
          </a:p>
        </p:txBody>
      </p:sp>
      <p:sp>
        <p:nvSpPr>
          <p:cNvPr id="32" name="Title 1"/>
          <p:cNvSpPr>
            <a:spLocks noGrp="1"/>
          </p:cNvSpPr>
          <p:nvPr>
            <p:ph type="title"/>
          </p:nvPr>
        </p:nvSpPr>
        <p:spPr>
          <a:xfrm>
            <a:off x="457200" y="274638"/>
            <a:ext cx="8229600" cy="1143000"/>
          </a:xfrm>
        </p:spPr>
        <p:txBody>
          <a:bodyPr/>
          <a:lstStyle/>
          <a:p>
            <a:r>
              <a:rPr lang="en-US" altLang="zh-CN" dirty="0" smtClean="0"/>
              <a:t>Angular Adjustments</a:t>
            </a:r>
            <a:endParaRPr lang="en-US" dirty="0"/>
          </a:p>
        </p:txBody>
      </p:sp>
      <p:pic>
        <p:nvPicPr>
          <p:cNvPr id="30" name="Picture 2" descr="D:\Dropbox\InvMicro\images\geom\angular\Architectural_Interior Features_bookcase_200139_7_0.03_0.0.png"/>
          <p:cNvPicPr>
            <a:picLocks noChangeAspect="1" noChangeArrowheads="1"/>
          </p:cNvPicPr>
          <p:nvPr/>
        </p:nvPicPr>
        <p:blipFill>
          <a:blip r:embed="rId11" cstate="print">
            <a:extLst>
              <a:ext uri="{BEBA8EAE-BF5A-486C-A8C5-ECC9F3942E4B}">
                <a14:imgProps xmlns:a14="http://schemas.microsoft.com/office/drawing/2010/main">
                  <a14:imgLayer r:embed="rId12">
                    <a14:imgEffect>
                      <a14:saturation sat="66000"/>
                    </a14:imgEffect>
                  </a14:imgLayer>
                </a14:imgProps>
              </a:ext>
            </a:extLst>
          </a:blip>
          <a:srcRect/>
          <a:stretch>
            <a:fillRect/>
          </a:stretch>
        </p:blipFill>
        <p:spPr bwMode="auto">
          <a:xfrm>
            <a:off x="6919151" y="5181600"/>
            <a:ext cx="1081849" cy="1033519"/>
          </a:xfrm>
          <a:prstGeom prst="rect">
            <a:avLst/>
          </a:prstGeom>
          <a:noFill/>
        </p:spPr>
      </p:pic>
      <p:pic>
        <p:nvPicPr>
          <p:cNvPr id="31" name="Picture 3" descr="D:\Dropbox\InvMicro\images\geom\angular\Architectural_Interior Features_bookcase_200139_7_0.03_1.6.png"/>
          <p:cNvPicPr>
            <a:picLocks noChangeAspect="1" noChangeArrowheads="1"/>
          </p:cNvPicPr>
          <p:nvPr/>
        </p:nvPicPr>
        <p:blipFill>
          <a:blip r:embed="rId13" cstate="print">
            <a:extLst>
              <a:ext uri="{BEBA8EAE-BF5A-486C-A8C5-ECC9F3942E4B}">
                <a14:imgProps xmlns:a14="http://schemas.microsoft.com/office/drawing/2010/main">
                  <a14:imgLayer r:embed="rId14">
                    <a14:imgEffect>
                      <a14:saturation sat="66000"/>
                    </a14:imgEffect>
                  </a14:imgLayer>
                </a14:imgProps>
              </a:ext>
            </a:extLst>
          </a:blip>
          <a:srcRect/>
          <a:stretch>
            <a:fillRect/>
          </a:stretch>
        </p:blipFill>
        <p:spPr bwMode="auto">
          <a:xfrm>
            <a:off x="5243453" y="5181600"/>
            <a:ext cx="1081147" cy="1032848"/>
          </a:xfrm>
          <a:prstGeom prst="rect">
            <a:avLst/>
          </a:prstGeom>
          <a:noFill/>
        </p:spPr>
      </p:pic>
      <p:pic>
        <p:nvPicPr>
          <p:cNvPr id="33" name="Picture 4" descr="D:\Dropbox\InvMicro\images\geom\angular\Fabric_Other Fabrics_bumpy_fabric_9271316_2_0.07_0.0.png"/>
          <p:cNvPicPr>
            <a:picLocks noChangeAspect="1" noChangeArrowheads="1"/>
          </p:cNvPicPr>
          <p:nvPr/>
        </p:nvPicPr>
        <p:blipFill>
          <a:blip r:embed="rId15" cstate="print">
            <a:extLst>
              <a:ext uri="{BEBA8EAE-BF5A-486C-A8C5-ECC9F3942E4B}">
                <a14:imgProps xmlns:a14="http://schemas.microsoft.com/office/drawing/2010/main">
                  <a14:imgLayer r:embed="rId16">
                    <a14:imgEffect>
                      <a14:saturation sat="66000"/>
                    </a14:imgEffect>
                  </a14:imgLayer>
                </a14:imgProps>
              </a:ext>
            </a:extLst>
          </a:blip>
          <a:srcRect/>
          <a:stretch>
            <a:fillRect/>
          </a:stretch>
        </p:blipFill>
        <p:spPr bwMode="auto">
          <a:xfrm>
            <a:off x="1752600" y="5181600"/>
            <a:ext cx="1081147" cy="1032848"/>
          </a:xfrm>
          <a:prstGeom prst="rect">
            <a:avLst/>
          </a:prstGeom>
          <a:noFill/>
        </p:spPr>
      </p:pic>
      <p:pic>
        <p:nvPicPr>
          <p:cNvPr id="34" name="Picture 5" descr="D:\Dropbox\InvMicro\images\geom\angular\Plants_Leaves_leaf_4140490_4_0.03_5.5.png"/>
          <p:cNvPicPr>
            <a:picLocks noChangeAspect="1" noChangeArrowheads="1"/>
          </p:cNvPicPr>
          <p:nvPr/>
        </p:nvPicPr>
        <p:blipFill>
          <a:blip r:embed="rId17" cstate="print">
            <a:extLst>
              <a:ext uri="{BEBA8EAE-BF5A-486C-A8C5-ECC9F3942E4B}">
                <a14:imgProps xmlns:a14="http://schemas.microsoft.com/office/drawing/2010/main">
                  <a14:imgLayer r:embed="rId18">
                    <a14:imgEffect>
                      <a14:saturation sat="66000"/>
                    </a14:imgEffect>
                  </a14:imgLayer>
                </a14:imgProps>
              </a:ext>
            </a:extLst>
          </a:blip>
          <a:srcRect/>
          <a:stretch>
            <a:fillRect/>
          </a:stretch>
        </p:blipFill>
        <p:spPr bwMode="auto">
          <a:xfrm>
            <a:off x="3505200" y="5181600"/>
            <a:ext cx="1081147" cy="1032848"/>
          </a:xfrm>
          <a:prstGeom prst="rect">
            <a:avLst/>
          </a:prstGeom>
          <a:noFill/>
        </p:spPr>
      </p:pic>
      <p:pic>
        <p:nvPicPr>
          <p:cNvPr id="35" name="Picture 6" descr="E:\temp\InvMicro\ZRT\final\ball\MERL_grease-covered-steel_plane_2048_1000.png"/>
          <p:cNvPicPr>
            <a:picLocks noChangeAspect="1" noChangeArrowheads="1"/>
          </p:cNvPicPr>
          <p:nvPr/>
        </p:nvPicPr>
        <p:blipFill>
          <a:blip r:embed="rId19" cstate="print"/>
          <a:srcRect/>
          <a:stretch>
            <a:fillRect/>
          </a:stretch>
        </p:blipFill>
        <p:spPr bwMode="auto">
          <a:xfrm>
            <a:off x="304800" y="5181600"/>
            <a:ext cx="1032848" cy="1032848"/>
          </a:xfrm>
          <a:prstGeom prst="rect">
            <a:avLst/>
          </a:prstGeom>
          <a:noFill/>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90034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Adjusting Brightness</a:t>
            </a:r>
            <a:endParaRPr lang="en-US" dirty="0"/>
          </a:p>
        </p:txBody>
      </p:sp>
      <p:pic>
        <p:nvPicPr>
          <p:cNvPr id="5" name="Picture 6" descr="E:\temp\InvMicro\ZRT\final\gargoyle\org_MERL_blue-metallic-paint_2048_1024_2.310.png"/>
          <p:cNvPicPr>
            <a:picLocks noChangeAspect="1" noChangeArrowheads="1"/>
          </p:cNvPicPr>
          <p:nvPr/>
        </p:nvPicPr>
        <p:blipFill>
          <a:blip r:embed="rId3" cstate="print"/>
          <a:srcRect/>
          <a:stretch>
            <a:fillRect/>
          </a:stretch>
        </p:blipFill>
        <p:spPr bwMode="auto">
          <a:xfrm>
            <a:off x="838200" y="1926654"/>
            <a:ext cx="1719103" cy="3019121"/>
          </a:xfrm>
          <a:prstGeom prst="rect">
            <a:avLst/>
          </a:prstGeom>
          <a:noFill/>
        </p:spPr>
      </p:pic>
      <p:pic>
        <p:nvPicPr>
          <p:cNvPr id="6" name="Picture 7" descr="E:\temp\InvMicro\ZRT\final\gargoyle\MERL_blue-metallic-paint_2048_1024.png"/>
          <p:cNvPicPr>
            <a:picLocks noChangeAspect="1" noChangeArrowheads="1"/>
          </p:cNvPicPr>
          <p:nvPr/>
        </p:nvPicPr>
        <p:blipFill>
          <a:blip r:embed="rId4" cstate="print"/>
          <a:srcRect/>
          <a:stretch>
            <a:fillRect/>
          </a:stretch>
        </p:blipFill>
        <p:spPr bwMode="auto">
          <a:xfrm>
            <a:off x="2557303" y="1926653"/>
            <a:ext cx="1719103" cy="3019122"/>
          </a:xfrm>
          <a:prstGeom prst="rect">
            <a:avLst/>
          </a:prstGeom>
          <a:noFill/>
        </p:spPr>
      </p:pic>
      <p:grpSp>
        <p:nvGrpSpPr>
          <p:cNvPr id="14" name="Group 13"/>
          <p:cNvGrpSpPr/>
          <p:nvPr/>
        </p:nvGrpSpPr>
        <p:grpSpPr>
          <a:xfrm>
            <a:off x="1189513" y="5174373"/>
            <a:ext cx="2668585" cy="1302627"/>
            <a:chOff x="637985" y="5105399"/>
            <a:chExt cx="2352124" cy="1150228"/>
          </a:xfrm>
        </p:grpSpPr>
        <p:pic>
          <p:nvPicPr>
            <p:cNvPr id="7" name="Picture 9" descr="E:\temp\InvMicro\ZRT\final\gargoyle\ball_MERL_blue-metallic-paint_2048_700.png"/>
            <p:cNvPicPr>
              <a:picLocks noChangeAspect="1" noChangeArrowheads="1"/>
            </p:cNvPicPr>
            <p:nvPr/>
          </p:nvPicPr>
          <p:blipFill>
            <a:blip r:embed="rId5" cstate="print"/>
            <a:srcRect/>
            <a:stretch>
              <a:fillRect/>
            </a:stretch>
          </p:blipFill>
          <p:spPr bwMode="auto">
            <a:xfrm>
              <a:off x="637985" y="5105400"/>
              <a:ext cx="1148112" cy="1150227"/>
            </a:xfrm>
            <a:prstGeom prst="rect">
              <a:avLst/>
            </a:prstGeom>
            <a:noFill/>
          </p:spPr>
        </p:pic>
        <p:pic>
          <p:nvPicPr>
            <p:cNvPr id="9" name="Picture 11" descr="D:\Dropbox\InvMicro\images\geom\scale\art_Sweet Rocks 14_0_0.07_0.0.png"/>
            <p:cNvPicPr>
              <a:picLocks noChangeAspect="1" noChangeArrowheads="1"/>
            </p:cNvPicPr>
            <p:nvPr/>
          </p:nvPicPr>
          <p:blipFill>
            <a:blip r:embed="rId6" cstate="print">
              <a:extLst>
                <a:ext uri="{BEBA8EAE-BF5A-486C-A8C5-ECC9F3942E4B}">
                  <a14:imgProps xmlns:a14="http://schemas.microsoft.com/office/drawing/2010/main">
                    <a14:imgLayer r:embed="rId7">
                      <a14:imgEffect>
                        <a14:saturation sat="66000"/>
                      </a14:imgEffect>
                    </a14:imgLayer>
                  </a14:imgProps>
                </a:ext>
              </a:extLst>
            </a:blip>
            <a:srcRect/>
            <a:stretch>
              <a:fillRect/>
            </a:stretch>
          </p:blipFill>
          <p:spPr bwMode="auto">
            <a:xfrm>
              <a:off x="1786096" y="5105399"/>
              <a:ext cx="1204013" cy="1150227"/>
            </a:xfrm>
            <a:prstGeom prst="rect">
              <a:avLst/>
            </a:prstGeom>
            <a:noFill/>
          </p:spPr>
        </p:pic>
      </p:grpSp>
      <p:pic>
        <p:nvPicPr>
          <p:cNvPr id="4" name="Picture 4" descr="E:\temp\InvMicro\ZRT\final\gargoyle\org_MERL_blue-metallic-paint_2048_1024_1.33x3.5.png"/>
          <p:cNvPicPr>
            <a:picLocks noChangeAspect="1" noChangeArrowheads="1"/>
          </p:cNvPicPr>
          <p:nvPr/>
        </p:nvPicPr>
        <p:blipFill>
          <a:blip r:embed="rId8" cstate="print"/>
          <a:srcRect/>
          <a:stretch>
            <a:fillRect/>
          </a:stretch>
        </p:blipFill>
        <p:spPr bwMode="auto">
          <a:xfrm>
            <a:off x="4943793" y="1924751"/>
            <a:ext cx="1719103" cy="3019121"/>
          </a:xfrm>
          <a:prstGeom prst="rect">
            <a:avLst/>
          </a:prstGeom>
          <a:noFill/>
        </p:spPr>
      </p:pic>
      <p:grpSp>
        <p:nvGrpSpPr>
          <p:cNvPr id="13" name="Group 12"/>
          <p:cNvGrpSpPr/>
          <p:nvPr/>
        </p:nvGrpSpPr>
        <p:grpSpPr>
          <a:xfrm>
            <a:off x="5334738" y="5174373"/>
            <a:ext cx="2657055" cy="1302627"/>
            <a:chOff x="3126247" y="5099427"/>
            <a:chExt cx="2358378" cy="1156200"/>
          </a:xfrm>
        </p:grpSpPr>
        <p:pic>
          <p:nvPicPr>
            <p:cNvPr id="8" name="Picture 10" descr="D:\Dropbox\InvMicro\images\geom\scale\Architectural_Concrete and Cement_road_surface_texture_5132548_1_0.03_0.0.png"/>
            <p:cNvPicPr>
              <a:picLocks noChangeAspect="1" noChangeArrowheads="1"/>
            </p:cNvPicPr>
            <p:nvPr/>
          </p:nvPicPr>
          <p:blipFill>
            <a:blip r:embed="rId9" cstate="print">
              <a:extLst>
                <a:ext uri="{BEBA8EAE-BF5A-486C-A8C5-ECC9F3942E4B}">
                  <a14:imgProps xmlns:a14="http://schemas.microsoft.com/office/drawing/2010/main">
                    <a14:imgLayer r:embed="rId10">
                      <a14:imgEffect>
                        <a14:saturation sat="66000"/>
                      </a14:imgEffect>
                    </a14:imgLayer>
                  </a14:imgProps>
                </a:ext>
              </a:extLst>
            </a:blip>
            <a:srcRect/>
            <a:stretch>
              <a:fillRect/>
            </a:stretch>
          </p:blipFill>
          <p:spPr bwMode="auto">
            <a:xfrm>
              <a:off x="4274358" y="5099427"/>
              <a:ext cx="1210267" cy="1156200"/>
            </a:xfrm>
            <a:prstGeom prst="rect">
              <a:avLst/>
            </a:prstGeom>
            <a:noFill/>
          </p:spPr>
        </p:pic>
        <p:pic>
          <p:nvPicPr>
            <p:cNvPr id="10" name="Picture 2" descr="E:\temp\InvMicro\ZRT\final\gargoyle\ball_MERL_blue-metallic-paint2_2048_700.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126247" y="5105401"/>
              <a:ext cx="1148112" cy="1150226"/>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3" descr="E:\temp\InvMicro\ZRT\final\gargoyle\MERL_blue-metallic-paint2_2048_1024.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662896" y="1926651"/>
            <a:ext cx="1719104" cy="301912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062756" y="1459468"/>
            <a:ext cx="1269989" cy="369332"/>
          </a:xfrm>
          <a:prstGeom prst="rect">
            <a:avLst/>
          </a:prstGeom>
          <a:noFill/>
        </p:spPr>
        <p:txBody>
          <a:bodyPr wrap="square" rtlCol="0">
            <a:spAutoFit/>
          </a:bodyPr>
          <a:lstStyle/>
          <a:p>
            <a:pPr algn="ctr"/>
            <a:r>
              <a:rPr lang="en-US" altLang="zh-CN" dirty="0" smtClean="0"/>
              <a:t>target</a:t>
            </a:r>
            <a:endParaRPr lang="zh-CN" altLang="en-US" dirty="0"/>
          </a:p>
        </p:txBody>
      </p:sp>
      <p:sp>
        <p:nvSpPr>
          <p:cNvPr id="16" name="TextBox 15"/>
          <p:cNvSpPr txBox="1"/>
          <p:nvPr/>
        </p:nvSpPr>
        <p:spPr>
          <a:xfrm>
            <a:off x="2692411" y="1459468"/>
            <a:ext cx="1269989" cy="369332"/>
          </a:xfrm>
          <a:prstGeom prst="rect">
            <a:avLst/>
          </a:prstGeom>
          <a:noFill/>
        </p:spPr>
        <p:txBody>
          <a:bodyPr wrap="square" rtlCol="0">
            <a:spAutoFit/>
          </a:bodyPr>
          <a:lstStyle/>
          <a:p>
            <a:pPr algn="ctr"/>
            <a:r>
              <a:rPr lang="en-US" altLang="zh-CN" dirty="0" smtClean="0"/>
              <a:t>ours</a:t>
            </a:r>
            <a:endParaRPr lang="zh-CN" altLang="en-US" dirty="0"/>
          </a:p>
        </p:txBody>
      </p:sp>
      <p:sp>
        <p:nvSpPr>
          <p:cNvPr id="17" name="TextBox 16"/>
          <p:cNvSpPr txBox="1"/>
          <p:nvPr/>
        </p:nvSpPr>
        <p:spPr>
          <a:xfrm>
            <a:off x="5177556" y="1459468"/>
            <a:ext cx="1269989" cy="369332"/>
          </a:xfrm>
          <a:prstGeom prst="rect">
            <a:avLst/>
          </a:prstGeom>
          <a:noFill/>
        </p:spPr>
        <p:txBody>
          <a:bodyPr wrap="square" rtlCol="0">
            <a:spAutoFit/>
          </a:bodyPr>
          <a:lstStyle/>
          <a:p>
            <a:pPr algn="ctr"/>
            <a:r>
              <a:rPr lang="en-US" altLang="zh-CN" dirty="0" smtClean="0"/>
              <a:t>target</a:t>
            </a:r>
            <a:endParaRPr lang="zh-CN" altLang="en-US" dirty="0"/>
          </a:p>
        </p:txBody>
      </p:sp>
      <p:sp>
        <p:nvSpPr>
          <p:cNvPr id="18" name="TextBox 17"/>
          <p:cNvSpPr txBox="1"/>
          <p:nvPr/>
        </p:nvSpPr>
        <p:spPr>
          <a:xfrm>
            <a:off x="6807211" y="1459468"/>
            <a:ext cx="1269989" cy="369332"/>
          </a:xfrm>
          <a:prstGeom prst="rect">
            <a:avLst/>
          </a:prstGeom>
          <a:noFill/>
        </p:spPr>
        <p:txBody>
          <a:bodyPr wrap="square" rtlCol="0">
            <a:spAutoFit/>
          </a:bodyPr>
          <a:lstStyle/>
          <a:p>
            <a:pPr algn="ctr"/>
            <a:r>
              <a:rPr lang="en-US" altLang="zh-CN" dirty="0" smtClean="0"/>
              <a:t>ours</a:t>
            </a:r>
            <a:endParaRPr lang="zh-CN" altLang="en-US" dirty="0"/>
          </a:p>
        </p:txBody>
      </p:sp>
    </p:spTree>
    <p:extLst>
      <p:ext uri="{BB962C8B-B14F-4D97-AF65-F5344CB8AC3E}">
        <p14:creationId xmlns:p14="http://schemas.microsoft.com/office/powerpoint/2010/main" val="263848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Adjusting Contrast</a:t>
            </a:r>
            <a:endParaRPr lang="en-US" dirty="0"/>
          </a:p>
        </p:txBody>
      </p:sp>
      <p:grpSp>
        <p:nvGrpSpPr>
          <p:cNvPr id="14" name="Group 13"/>
          <p:cNvGrpSpPr/>
          <p:nvPr/>
        </p:nvGrpSpPr>
        <p:grpSpPr>
          <a:xfrm>
            <a:off x="5406156" y="5334000"/>
            <a:ext cx="2671044" cy="1295399"/>
            <a:chOff x="4467293" y="5732546"/>
            <a:chExt cx="2131752" cy="1039758"/>
          </a:xfrm>
        </p:grpSpPr>
        <p:pic>
          <p:nvPicPr>
            <p:cNvPr id="5" name="Picture 4" descr="E:\temp\InvMicro\ZRT\final\chopin\ball_MERL_black-oxidized-steel_2048_57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67293" y="5732546"/>
              <a:ext cx="1039758" cy="10397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E:\temp\InvMicro\ZRT\final\chopin\Stone_Aggregate Stone_eggshell_A280722_6_0.055_0.0.png"/>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5510665" y="5732546"/>
              <a:ext cx="1088380" cy="1039758"/>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2" descr="E:\temp\InvMicro\ZRT\final\chopin\org_MERL_light-brown-fabric-less_1024_1024_2.500.png"/>
          <p:cNvPicPr>
            <a:picLocks noChangeAspect="1" noChangeArrowheads="1"/>
          </p:cNvPicPr>
          <p:nvPr/>
        </p:nvPicPr>
        <p:blipFill>
          <a:blip r:embed="rId6" cstate="print"/>
          <a:srcRect/>
          <a:stretch>
            <a:fillRect/>
          </a:stretch>
        </p:blipFill>
        <p:spPr bwMode="auto">
          <a:xfrm>
            <a:off x="740408" y="1842497"/>
            <a:ext cx="1725296" cy="3262903"/>
          </a:xfrm>
          <a:prstGeom prst="rect">
            <a:avLst/>
          </a:prstGeom>
          <a:noFill/>
        </p:spPr>
      </p:pic>
      <p:pic>
        <p:nvPicPr>
          <p:cNvPr id="8" name="Picture 3" descr="E:\temp\InvMicro\ZRT\final\chopin\MERL_polyurethane-foam_1024_1024.png"/>
          <p:cNvPicPr>
            <a:picLocks noChangeAspect="1" noChangeArrowheads="1"/>
          </p:cNvPicPr>
          <p:nvPr/>
        </p:nvPicPr>
        <p:blipFill>
          <a:blip r:embed="rId7" cstate="print"/>
          <a:srcRect/>
          <a:stretch>
            <a:fillRect/>
          </a:stretch>
        </p:blipFill>
        <p:spPr bwMode="auto">
          <a:xfrm>
            <a:off x="2465704" y="1842497"/>
            <a:ext cx="1725296" cy="3262903"/>
          </a:xfrm>
          <a:prstGeom prst="rect">
            <a:avLst/>
          </a:prstGeom>
          <a:noFill/>
        </p:spPr>
      </p:pic>
      <p:pic>
        <p:nvPicPr>
          <p:cNvPr id="4" name="Picture 2" descr="E:\temp\InvMicro\ZRT\final\chopin\MERL_black-oxidized-steel_1024_1024.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78296" y="1842497"/>
            <a:ext cx="1725295" cy="326290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E:\temp\InvMicro\ZRT\final\chopin\org_MERL_light-brown-fabric-more_1024_1024_2.500.png"/>
          <p:cNvPicPr>
            <a:picLocks noChangeAspect="1" noChangeArrowheads="1"/>
          </p:cNvPicPr>
          <p:nvPr/>
        </p:nvPicPr>
        <p:blipFill>
          <a:blip r:embed="rId9" cstate="print"/>
          <a:srcRect/>
          <a:stretch>
            <a:fillRect/>
          </a:stretch>
        </p:blipFill>
        <p:spPr bwMode="auto">
          <a:xfrm>
            <a:off x="4953000" y="1842497"/>
            <a:ext cx="1725296" cy="3262902"/>
          </a:xfrm>
          <a:prstGeom prst="rect">
            <a:avLst/>
          </a:prstGeom>
          <a:noFill/>
        </p:spPr>
      </p:pic>
      <p:grpSp>
        <p:nvGrpSpPr>
          <p:cNvPr id="15" name="Group 14"/>
          <p:cNvGrpSpPr/>
          <p:nvPr/>
        </p:nvGrpSpPr>
        <p:grpSpPr>
          <a:xfrm>
            <a:off x="1219200" y="5334000"/>
            <a:ext cx="2598127" cy="1295400"/>
            <a:chOff x="1575569" y="5486399"/>
            <a:chExt cx="2130277" cy="1042536"/>
          </a:xfrm>
        </p:grpSpPr>
        <p:pic>
          <p:nvPicPr>
            <p:cNvPr id="10" name="Picture 6" descr="E:\temp\InvMicro\ZRT\final\chopin\ball_MERL_polyurethane-foam_2048_576.png"/>
            <p:cNvPicPr>
              <a:picLocks noChangeAspect="1" noChangeArrowheads="1"/>
            </p:cNvPicPr>
            <p:nvPr/>
          </p:nvPicPr>
          <p:blipFill>
            <a:blip r:embed="rId10" cstate="print"/>
            <a:srcRect/>
            <a:stretch>
              <a:fillRect/>
            </a:stretch>
          </p:blipFill>
          <p:spPr bwMode="auto">
            <a:xfrm>
              <a:off x="1575569" y="5486400"/>
              <a:ext cx="1042535" cy="1042535"/>
            </a:xfrm>
            <a:prstGeom prst="rect">
              <a:avLst/>
            </a:prstGeom>
            <a:noFill/>
          </p:spPr>
        </p:pic>
        <p:pic>
          <p:nvPicPr>
            <p:cNvPr id="11" name="Picture 8" descr="D:\Dropbox\InvMicro\images\both\contrast\Nature_Water_bubbly_water_motion_blur_4270043_6_0.07_0.0.png"/>
            <p:cNvPicPr>
              <a:picLocks noChangeAspect="1" noChangeArrowheads="1"/>
            </p:cNvPicPr>
            <p:nvPr/>
          </p:nvPicPr>
          <p:blipFill>
            <a:blip r:embed="rId11" cstate="print">
              <a:extLst>
                <a:ext uri="{BEBA8EAE-BF5A-486C-A8C5-ECC9F3942E4B}">
                  <a14:imgProps xmlns:a14="http://schemas.microsoft.com/office/drawing/2010/main">
                    <a14:imgLayer r:embed="rId12">
                      <a14:imgEffect>
                        <a14:saturation sat="66000"/>
                      </a14:imgEffect>
                    </a14:imgLayer>
                  </a14:imgProps>
                </a:ext>
              </a:extLst>
            </a:blip>
            <a:srcRect/>
            <a:stretch>
              <a:fillRect/>
            </a:stretch>
          </p:blipFill>
          <p:spPr bwMode="auto">
            <a:xfrm>
              <a:off x="2614559" y="5486399"/>
              <a:ext cx="1091287" cy="1042535"/>
            </a:xfrm>
            <a:prstGeom prst="rect">
              <a:avLst/>
            </a:prstGeom>
            <a:noFill/>
          </p:spPr>
        </p:pic>
      </p:grpSp>
      <p:sp>
        <p:nvSpPr>
          <p:cNvPr id="16" name="TextBox 15"/>
          <p:cNvSpPr txBox="1"/>
          <p:nvPr/>
        </p:nvSpPr>
        <p:spPr>
          <a:xfrm>
            <a:off x="969008" y="1459468"/>
            <a:ext cx="1269989" cy="369332"/>
          </a:xfrm>
          <a:prstGeom prst="rect">
            <a:avLst/>
          </a:prstGeom>
          <a:noFill/>
        </p:spPr>
        <p:txBody>
          <a:bodyPr wrap="square" rtlCol="0">
            <a:spAutoFit/>
          </a:bodyPr>
          <a:lstStyle/>
          <a:p>
            <a:pPr algn="ctr"/>
            <a:r>
              <a:rPr lang="en-US" altLang="zh-CN" dirty="0" smtClean="0"/>
              <a:t>target</a:t>
            </a:r>
            <a:endParaRPr lang="zh-CN" altLang="en-US" dirty="0"/>
          </a:p>
        </p:txBody>
      </p:sp>
      <p:sp>
        <p:nvSpPr>
          <p:cNvPr id="17" name="TextBox 16"/>
          <p:cNvSpPr txBox="1"/>
          <p:nvPr/>
        </p:nvSpPr>
        <p:spPr>
          <a:xfrm>
            <a:off x="2598663" y="1459468"/>
            <a:ext cx="1269989" cy="369332"/>
          </a:xfrm>
          <a:prstGeom prst="rect">
            <a:avLst/>
          </a:prstGeom>
          <a:noFill/>
        </p:spPr>
        <p:txBody>
          <a:bodyPr wrap="square" rtlCol="0">
            <a:spAutoFit/>
          </a:bodyPr>
          <a:lstStyle/>
          <a:p>
            <a:pPr algn="ctr"/>
            <a:r>
              <a:rPr lang="en-US" altLang="zh-CN" dirty="0" smtClean="0"/>
              <a:t>ours</a:t>
            </a:r>
            <a:endParaRPr lang="zh-CN" altLang="en-US" dirty="0"/>
          </a:p>
        </p:txBody>
      </p:sp>
      <p:sp>
        <p:nvSpPr>
          <p:cNvPr id="18" name="TextBox 17"/>
          <p:cNvSpPr txBox="1"/>
          <p:nvPr/>
        </p:nvSpPr>
        <p:spPr>
          <a:xfrm>
            <a:off x="5203191" y="1459468"/>
            <a:ext cx="1269989" cy="369332"/>
          </a:xfrm>
          <a:prstGeom prst="rect">
            <a:avLst/>
          </a:prstGeom>
          <a:noFill/>
        </p:spPr>
        <p:txBody>
          <a:bodyPr wrap="square" rtlCol="0">
            <a:spAutoFit/>
          </a:bodyPr>
          <a:lstStyle/>
          <a:p>
            <a:pPr algn="ctr"/>
            <a:r>
              <a:rPr lang="en-US" altLang="zh-CN" dirty="0" smtClean="0"/>
              <a:t>target</a:t>
            </a:r>
            <a:endParaRPr lang="zh-CN" altLang="en-US" dirty="0"/>
          </a:p>
        </p:txBody>
      </p:sp>
      <p:sp>
        <p:nvSpPr>
          <p:cNvPr id="19" name="TextBox 18"/>
          <p:cNvSpPr txBox="1"/>
          <p:nvPr/>
        </p:nvSpPr>
        <p:spPr>
          <a:xfrm>
            <a:off x="6832846" y="1459468"/>
            <a:ext cx="1269989" cy="369332"/>
          </a:xfrm>
          <a:prstGeom prst="rect">
            <a:avLst/>
          </a:prstGeom>
          <a:noFill/>
        </p:spPr>
        <p:txBody>
          <a:bodyPr wrap="square" rtlCol="0">
            <a:spAutoFit/>
          </a:bodyPr>
          <a:lstStyle/>
          <a:p>
            <a:pPr algn="ctr"/>
            <a:r>
              <a:rPr lang="en-US" altLang="zh-CN" dirty="0" smtClean="0"/>
              <a:t>ours</a:t>
            </a:r>
            <a:endParaRPr lang="zh-CN" altLang="en-US" dirty="0"/>
          </a:p>
        </p:txBody>
      </p:sp>
    </p:spTree>
    <p:extLst>
      <p:ext uri="{BB962C8B-B14F-4D97-AF65-F5344CB8AC3E}">
        <p14:creationId xmlns:p14="http://schemas.microsoft.com/office/powerpoint/2010/main" val="66127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zh-CN" sz="3600" dirty="0" smtClean="0"/>
              <a:t>Measured Anisotropic Large-scale Material [</a:t>
            </a:r>
            <a:r>
              <a:rPr lang="en-US" altLang="zh-CN" sz="3600" dirty="0" err="1" smtClean="0"/>
              <a:t>Ngan</a:t>
            </a:r>
            <a:r>
              <a:rPr lang="en-US" altLang="zh-CN" sz="3600" dirty="0" smtClean="0"/>
              <a:t> et al. 2005]</a:t>
            </a:r>
            <a:endParaRPr lang="en-US" sz="3600" dirty="0"/>
          </a:p>
        </p:txBody>
      </p:sp>
      <p:pic>
        <p:nvPicPr>
          <p:cNvPr id="3" name="Picture 2" descr="E:\temp\InvMicro\ZRT\final\pillow\Manmade_Paper_maths_grid_paper_9011_5_0.055_0.0.pn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6958455" y="4103490"/>
            <a:ext cx="1362363" cy="130150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E:\temp\InvMicro\ZRT\final\pillow\PurpleSatin_512_800.png"/>
          <p:cNvPicPr>
            <a:picLocks noChangeAspect="1" noChangeArrowheads="1"/>
          </p:cNvPicPr>
          <p:nvPr/>
        </p:nvPicPr>
        <p:blipFill>
          <a:blip r:embed="rId5" cstate="print"/>
          <a:srcRect/>
          <a:stretch>
            <a:fillRect/>
          </a:stretch>
        </p:blipFill>
        <p:spPr bwMode="auto">
          <a:xfrm>
            <a:off x="914400" y="2438401"/>
            <a:ext cx="2961488" cy="2961488"/>
          </a:xfrm>
          <a:prstGeom prst="rect">
            <a:avLst/>
          </a:prstGeom>
          <a:noFill/>
        </p:spPr>
      </p:pic>
      <p:pic>
        <p:nvPicPr>
          <p:cNvPr id="5" name="Picture 3" descr="E:\temp\InvMicro\ZRT\final\pillow\ball_Ward_0.2971_d0.90_512_800.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58455" y="2438401"/>
            <a:ext cx="1367143" cy="13671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E:\temp\InvMicro\ZRT\final\pillow\Ward_0.2971_d0.90_512_800.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4506" y="2438400"/>
            <a:ext cx="2961488" cy="29614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760149" y="1981200"/>
            <a:ext cx="1269989" cy="369332"/>
          </a:xfrm>
          <a:prstGeom prst="rect">
            <a:avLst/>
          </a:prstGeom>
          <a:noFill/>
        </p:spPr>
        <p:txBody>
          <a:bodyPr wrap="square" rtlCol="0">
            <a:spAutoFit/>
          </a:bodyPr>
          <a:lstStyle/>
          <a:p>
            <a:pPr algn="ctr"/>
            <a:r>
              <a:rPr lang="en-US" altLang="zh-CN" dirty="0" smtClean="0"/>
              <a:t>target</a:t>
            </a:r>
            <a:endParaRPr lang="zh-CN" altLang="en-US" dirty="0"/>
          </a:p>
        </p:txBody>
      </p:sp>
      <p:sp>
        <p:nvSpPr>
          <p:cNvPr id="9" name="TextBox 8"/>
          <p:cNvSpPr txBox="1"/>
          <p:nvPr/>
        </p:nvSpPr>
        <p:spPr>
          <a:xfrm>
            <a:off x="4826011" y="1981200"/>
            <a:ext cx="1269989" cy="369332"/>
          </a:xfrm>
          <a:prstGeom prst="rect">
            <a:avLst/>
          </a:prstGeom>
          <a:noFill/>
        </p:spPr>
        <p:txBody>
          <a:bodyPr wrap="square" rtlCol="0">
            <a:spAutoFit/>
          </a:bodyPr>
          <a:lstStyle/>
          <a:p>
            <a:pPr algn="ctr"/>
            <a:r>
              <a:rPr lang="en-US" altLang="zh-CN" dirty="0" smtClean="0"/>
              <a:t>ours</a:t>
            </a:r>
            <a:endParaRPr lang="zh-CN" altLang="en-US" dirty="0"/>
          </a:p>
        </p:txBody>
      </p:sp>
    </p:spTree>
    <p:extLst>
      <p:ext uri="{BB962C8B-B14F-4D97-AF65-F5344CB8AC3E}">
        <p14:creationId xmlns:p14="http://schemas.microsoft.com/office/powerpoint/2010/main" val="4200418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Visually Equivalent Details</a:t>
            </a:r>
            <a:endParaRPr lang="en-US" dirty="0"/>
          </a:p>
        </p:txBody>
      </p:sp>
      <p:pic>
        <p:nvPicPr>
          <p:cNvPr id="3" name="Picture 14" descr="E:\temp\InvMicro\ZRT\final\VEQ\MERL_pickled-oak-260_art_Lucky Cloud 33_7_0.055_1024_816_eq.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98625" y="2291081"/>
            <a:ext cx="1193460" cy="119345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3" descr="E:\temp\InvMicro\ZRT\final\VEQ\MERL_pickled-oak-260_plane_1024_816_p.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98628" y="3531244"/>
            <a:ext cx="1194958" cy="11949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E:\temp\InvMicro\ZRT\final\VEQ\CT_0.1900_0.2288_Brodatz_D109_7_0.070_1024_816_eq.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82351" y="2283023"/>
            <a:ext cx="1199882" cy="119988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E:\temp\InvMicro\ZRT\final\VEQ\CT_0.1900_0.2288_plane_1024_816_p.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79228" y="3532309"/>
            <a:ext cx="1193892" cy="119389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E:\temp\InvMicro\ZRT\final\VEQ\MERL_gold-paint_art_Floating Symbol 31_4_0.070_1024_816_eq.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36041" y="2281551"/>
            <a:ext cx="1196721" cy="11967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9" descr="E:\temp\InvMicro\ZRT\final\VEQ\MERL_gold-paint_plane_1024_816_p.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38100" y="3544487"/>
            <a:ext cx="1196721" cy="119672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E:\temp\InvMicro\ZRT\final\VEQ\Ward_0.0506_d0.40_Brodatz_D27_0_0.070_1024_816_eq.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60334" y="2300024"/>
            <a:ext cx="1193889" cy="119388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7" descr="E:\temp\InvMicro\ZRT\final\VEQ\Ward_0.0506_d0.40_plane_1024_816_p.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60334" y="3541256"/>
            <a:ext cx="1193891" cy="11938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E:\temp\InvMicro\ZRT\final\VEQ\Ward_0.1579_d0.70_plane_1024_816_p.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408709" y="3534861"/>
            <a:ext cx="1191229" cy="119122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 descr="E:\temp\InvMicro\ZRT\final\VEQ\Ward_0.1579_d0.70_Nature_Water_water_tree_reflections_7080490_6_0.055_1024_816_eq.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406048" y="2289564"/>
            <a:ext cx="1193891" cy="119389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E:\temp\InvMicro\ZRT\final\VEQ\MERL_blue-metallic-paint2_Brodatz_D41_0_0.070_1024_816_eq.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631962" y="2281551"/>
            <a:ext cx="1199791" cy="11997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E:\temp\InvMicro\ZRT\final\VEQ\MERL_blue-metallic-paint2_plane_1024_816_p.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634126" y="3534861"/>
            <a:ext cx="1188120" cy="118812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E:\temp\InvMicro\ZRT\final\VEQ\BlinnPhong_Lambert_plane_1024_816_o.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63293" y="2290114"/>
            <a:ext cx="1192791" cy="119279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150792" y="1542682"/>
            <a:ext cx="1243186" cy="451921"/>
          </a:xfrm>
          <a:prstGeom prst="rect">
            <a:avLst/>
          </a:prstGeom>
          <a:noFill/>
        </p:spPr>
        <p:txBody>
          <a:bodyPr wrap="square" rtlCol="0">
            <a:spAutoFit/>
          </a:bodyPr>
          <a:lstStyle/>
          <a:p>
            <a:pPr algn="ctr"/>
            <a:r>
              <a:rPr lang="en-US" altLang="zh-CN" sz="2400" dirty="0" smtClean="0"/>
              <a:t>target</a:t>
            </a:r>
            <a:endParaRPr lang="zh-CN" altLang="en-US" sz="2400" dirty="0"/>
          </a:p>
        </p:txBody>
      </p:sp>
      <p:sp>
        <p:nvSpPr>
          <p:cNvPr id="17" name="TextBox 16"/>
          <p:cNvSpPr txBox="1"/>
          <p:nvPr/>
        </p:nvSpPr>
        <p:spPr>
          <a:xfrm>
            <a:off x="76199" y="3833410"/>
            <a:ext cx="1329847" cy="707886"/>
          </a:xfrm>
          <a:prstGeom prst="rect">
            <a:avLst/>
          </a:prstGeom>
          <a:noFill/>
        </p:spPr>
        <p:txBody>
          <a:bodyPr wrap="square" rtlCol="0">
            <a:spAutoFit/>
          </a:bodyPr>
          <a:lstStyle/>
          <a:p>
            <a:pPr algn="ctr"/>
            <a:r>
              <a:rPr lang="en-US" altLang="zh-CN" sz="2000" dirty="0" smtClean="0">
                <a:solidFill>
                  <a:schemeClr val="tx1">
                    <a:lumMod val="95000"/>
                    <a:lumOff val="5000"/>
                  </a:schemeClr>
                </a:solidFill>
              </a:rPr>
              <a:t>small-scale materials</a:t>
            </a:r>
            <a:endParaRPr lang="zh-CN" altLang="en-US" sz="2000" dirty="0">
              <a:solidFill>
                <a:schemeClr val="tx1">
                  <a:lumMod val="95000"/>
                  <a:lumOff val="5000"/>
                </a:schemeClr>
              </a:solidFill>
            </a:endParaRPr>
          </a:p>
        </p:txBody>
      </p:sp>
      <p:sp>
        <p:nvSpPr>
          <p:cNvPr id="18" name="TextBox 17"/>
          <p:cNvSpPr txBox="1"/>
          <p:nvPr/>
        </p:nvSpPr>
        <p:spPr>
          <a:xfrm>
            <a:off x="76200" y="5101470"/>
            <a:ext cx="1330278" cy="692946"/>
          </a:xfrm>
          <a:prstGeom prst="rect">
            <a:avLst/>
          </a:prstGeom>
          <a:noFill/>
        </p:spPr>
        <p:txBody>
          <a:bodyPr wrap="square" rtlCol="0">
            <a:spAutoFit/>
          </a:bodyPr>
          <a:lstStyle/>
          <a:p>
            <a:pPr algn="ctr"/>
            <a:r>
              <a:rPr lang="en-US" altLang="zh-CN" sz="2000" dirty="0" smtClean="0">
                <a:solidFill>
                  <a:schemeClr val="tx1">
                    <a:lumMod val="95000"/>
                    <a:lumOff val="5000"/>
                  </a:schemeClr>
                </a:solidFill>
              </a:rPr>
              <a:t>small-scale geometry</a:t>
            </a:r>
            <a:endParaRPr lang="zh-CN" altLang="en-US" sz="2000" dirty="0">
              <a:solidFill>
                <a:schemeClr val="tx1">
                  <a:lumMod val="95000"/>
                  <a:lumOff val="5000"/>
                </a:schemeClr>
              </a:solidFill>
            </a:endParaRPr>
          </a:p>
        </p:txBody>
      </p:sp>
      <p:sp>
        <p:nvSpPr>
          <p:cNvPr id="19" name="TextBox 18"/>
          <p:cNvSpPr txBox="1"/>
          <p:nvPr/>
        </p:nvSpPr>
        <p:spPr>
          <a:xfrm>
            <a:off x="1295400" y="1538311"/>
            <a:ext cx="1449028" cy="461665"/>
          </a:xfrm>
          <a:prstGeom prst="rect">
            <a:avLst/>
          </a:prstGeom>
          <a:noFill/>
        </p:spPr>
        <p:txBody>
          <a:bodyPr wrap="square" rtlCol="0">
            <a:spAutoFit/>
          </a:bodyPr>
          <a:lstStyle/>
          <a:p>
            <a:pPr algn="ctr"/>
            <a:r>
              <a:rPr lang="en-US" altLang="zh-CN" sz="2400" dirty="0" smtClean="0"/>
              <a:t>ours</a:t>
            </a:r>
            <a:endParaRPr lang="zh-CN" altLang="en-US" sz="2400" dirty="0"/>
          </a:p>
        </p:txBody>
      </p:sp>
      <p:pic>
        <p:nvPicPr>
          <p:cNvPr id="20" name="Picture 16" descr="D:\Dropbox\InvMicro\images\both\eq\Nature_Water_water_tree_reflections_7080490_6_0.055_0.0.png"/>
          <p:cNvPicPr>
            <a:picLocks noChangeAspect="1" noChangeArrowheads="1"/>
          </p:cNvPicPr>
          <p:nvPr/>
        </p:nvPicPr>
        <p:blipFill>
          <a:blip r:embed="rId16" cstate="print">
            <a:extLst/>
          </a:blip>
          <a:srcRect/>
          <a:stretch>
            <a:fillRect/>
          </a:stretch>
        </p:blipFill>
        <p:spPr bwMode="auto">
          <a:xfrm>
            <a:off x="1406481" y="4804278"/>
            <a:ext cx="1193457" cy="1139321"/>
          </a:xfrm>
          <a:prstGeom prst="rect">
            <a:avLst/>
          </a:prstGeom>
          <a:noFill/>
        </p:spPr>
      </p:pic>
      <p:cxnSp>
        <p:nvCxnSpPr>
          <p:cNvPr id="21" name="直接连接符 59"/>
          <p:cNvCxnSpPr/>
          <p:nvPr/>
        </p:nvCxnSpPr>
        <p:spPr>
          <a:xfrm flipV="1">
            <a:off x="262746" y="3538725"/>
            <a:ext cx="8652584" cy="1"/>
          </a:xfrm>
          <a:prstGeom prst="line">
            <a:avLst/>
          </a:prstGeom>
          <a:ln w="158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直接连接符 61"/>
          <p:cNvCxnSpPr/>
          <p:nvPr/>
        </p:nvCxnSpPr>
        <p:spPr>
          <a:xfrm>
            <a:off x="1380787" y="1963767"/>
            <a:ext cx="0" cy="3975747"/>
          </a:xfrm>
          <a:prstGeom prst="line">
            <a:avLst/>
          </a:prstGeom>
          <a:ln w="158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23" name="Picture 4" descr="D:\Dropbox\InvMicro\images\both\eq\Brodatz_D41_0_0.07_2.4.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642577" y="4804279"/>
            <a:ext cx="1189175" cy="113523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5" descr="E:\temp\InvMicro\ZRT\final\VEQ\art_Lucky Cloud 33_7_0.055_0.0.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892852" y="4804277"/>
            <a:ext cx="1192599" cy="113932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6" descr="E:\temp\InvMicro\ZRT\final\VEQ\Brodatz_D27_0_0.07_0.0.pn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645388" y="4804277"/>
            <a:ext cx="1192599" cy="1139322"/>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7" descr="E:\temp\InvMicro\ZRT\final\VEQ\Brodatz_D109_7_0.07_0.0.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6382351" y="4804279"/>
            <a:ext cx="1192598" cy="113932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8" descr="E:\temp\InvMicro\ZRT\final\VEQ\art_Floating Symbol 31_4_0.07_0.0.pn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133824" y="4804279"/>
            <a:ext cx="1192598" cy="1139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426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
                                        <p:tgtEl>
                                          <p:spTgt spid="24"/>
                                        </p:tgtEl>
                                      </p:cBhvr>
                                    </p:animEffect>
                                  </p:childTnLst>
                                </p:cTn>
                              </p:par>
                              <p:par>
                                <p:cTn id="42" presetID="10" presetClass="entr" presetSubtype="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100"/>
                                        <p:tgtEl>
                                          <p:spTgt spid="4"/>
                                        </p:tgtEl>
                                      </p:cBhvr>
                                    </p:animEffect>
                                  </p:childTnLst>
                                </p:cTn>
                              </p:par>
                              <p:par>
                                <p:cTn id="45" presetID="10" presetClass="entr" presetSubtype="0"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
                                        <p:tgtEl>
                                          <p:spTgt spid="3"/>
                                        </p:tgtEl>
                                      </p:cBhvr>
                                    </p:animEffect>
                                  </p:childTnLst>
                                </p:cTn>
                              </p:par>
                            </p:childTnLst>
                          </p:cTn>
                        </p:par>
                        <p:par>
                          <p:cTn id="48" fill="hold">
                            <p:stCondLst>
                              <p:cond delay="100"/>
                            </p:stCondLst>
                            <p:childTnLst>
                              <p:par>
                                <p:cTn id="49" presetID="10" presetClass="entr" presetSubtype="0"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100"/>
                                        <p:tgtEl>
                                          <p:spTgt spid="7"/>
                                        </p:tgtEl>
                                      </p:cBhvr>
                                    </p:animEffect>
                                  </p:childTnLst>
                                </p:cTn>
                              </p:par>
                              <p:par>
                                <p:cTn id="52" presetID="10" presetClass="entr" presetSubtype="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100"/>
                                        <p:tgtEl>
                                          <p:spTgt spid="8"/>
                                        </p:tgtEl>
                                      </p:cBhvr>
                                    </p:animEffect>
                                  </p:childTnLst>
                                </p:cTn>
                              </p:par>
                              <p:par>
                                <p:cTn id="55" presetID="10" presetClass="entr" presetSubtype="0"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100"/>
                                        <p:tgtEl>
                                          <p:spTgt spid="27"/>
                                        </p:tgtEl>
                                      </p:cBhvr>
                                    </p:animEffect>
                                  </p:childTnLst>
                                </p:cTn>
                              </p:par>
                            </p:childTnLst>
                          </p:cTn>
                        </p:par>
                        <p:par>
                          <p:cTn id="58" fill="hold">
                            <p:stCondLst>
                              <p:cond delay="200"/>
                            </p:stCondLst>
                            <p:childTnLst>
                              <p:par>
                                <p:cTn id="59" presetID="10" presetClass="entr" presetSubtype="0"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100"/>
                                        <p:tgtEl>
                                          <p:spTgt spid="5"/>
                                        </p:tgtEl>
                                      </p:cBhvr>
                                    </p:animEffect>
                                  </p:childTnLst>
                                </p:cTn>
                              </p:par>
                              <p:par>
                                <p:cTn id="62" presetID="10" presetClass="entr" presetSubtype="0" fill="hold"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100"/>
                                        <p:tgtEl>
                                          <p:spTgt spid="6"/>
                                        </p:tgtEl>
                                      </p:cBhvr>
                                    </p:animEffect>
                                  </p:childTnLst>
                                </p:cTn>
                              </p:par>
                              <p:par>
                                <p:cTn id="65" presetID="10"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
                                        <p:tgtEl>
                                          <p:spTgt spid="26"/>
                                        </p:tgtEl>
                                      </p:cBhvr>
                                    </p:animEffect>
                                  </p:childTnLst>
                                </p:cTn>
                              </p:par>
                            </p:childTnLst>
                          </p:cTn>
                        </p:par>
                        <p:par>
                          <p:cTn id="68" fill="hold">
                            <p:stCondLst>
                              <p:cond delay="300"/>
                            </p:stCondLst>
                            <p:childTnLst>
                              <p:par>
                                <p:cTn id="69" presetID="10" presetClass="entr" presetSubtype="0"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1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1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Conclusions</a:t>
            </a:r>
            <a:endParaRPr lang="en-US" dirty="0"/>
          </a:p>
        </p:txBody>
      </p:sp>
      <p:sp>
        <p:nvSpPr>
          <p:cNvPr id="3" name="Content Placeholder 2"/>
          <p:cNvSpPr>
            <a:spLocks noGrp="1"/>
          </p:cNvSpPr>
          <p:nvPr>
            <p:ph idx="1"/>
          </p:nvPr>
        </p:nvSpPr>
        <p:spPr/>
        <p:txBody>
          <a:bodyPr/>
          <a:lstStyle/>
          <a:p>
            <a:r>
              <a:rPr lang="en-US" altLang="zh-CN" dirty="0" smtClean="0"/>
              <a:t>The 1</a:t>
            </a:r>
            <a:r>
              <a:rPr lang="en-US" altLang="zh-CN" baseline="30000" dirty="0" smtClean="0"/>
              <a:t>st</a:t>
            </a:r>
            <a:r>
              <a:rPr lang="en-US" altLang="zh-CN" dirty="0" smtClean="0"/>
              <a:t> near-interactive bi-scale material design system</a:t>
            </a:r>
          </a:p>
          <a:p>
            <a:pPr lvl="1"/>
            <a:r>
              <a:rPr lang="en-US" altLang="zh-CN" dirty="0" smtClean="0"/>
              <a:t>A novel framework for inverse appearance computation</a:t>
            </a:r>
          </a:p>
          <a:p>
            <a:pPr lvl="1"/>
            <a:r>
              <a:rPr lang="en-US" dirty="0" smtClean="0"/>
              <a:t>Complete previous work on bi-scale design</a:t>
            </a:r>
          </a:p>
          <a:p>
            <a:pPr lvl="1"/>
            <a:r>
              <a:rPr lang="en-US" dirty="0" smtClean="0"/>
              <a:t>Facilitates the exploration of VEDs</a:t>
            </a:r>
          </a:p>
          <a:p>
            <a:r>
              <a:rPr lang="en-US" dirty="0" smtClean="0"/>
              <a:t>A public </a:t>
            </a:r>
            <a:r>
              <a:rPr lang="en-US" altLang="zh-CN" dirty="0" smtClean="0"/>
              <a:t>small-scale </a:t>
            </a:r>
            <a:r>
              <a:rPr lang="en-US" dirty="0" smtClean="0"/>
              <a:t>geometry library</a:t>
            </a:r>
          </a:p>
          <a:p>
            <a:pPr lvl="1"/>
            <a:r>
              <a:rPr lang="en-US" dirty="0" smtClean="0"/>
              <a:t>164K+ pieces</a:t>
            </a:r>
            <a:endParaRPr lang="en-US" dirty="0"/>
          </a:p>
        </p:txBody>
      </p:sp>
    </p:spTree>
    <p:extLst>
      <p:ext uri="{BB962C8B-B14F-4D97-AF65-F5344CB8AC3E}">
        <p14:creationId xmlns:p14="http://schemas.microsoft.com/office/powerpoint/2010/main" val="417056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F</a:t>
            </a:r>
            <a:r>
              <a:rPr lang="en-US" altLang="zh-CN" dirty="0" smtClean="0"/>
              <a:t>uture Directions</a:t>
            </a:r>
            <a:endParaRPr lang="en-US" dirty="0"/>
          </a:p>
        </p:txBody>
      </p:sp>
      <p:sp>
        <p:nvSpPr>
          <p:cNvPr id="3" name="Content Placeholder 2"/>
          <p:cNvSpPr>
            <a:spLocks noGrp="1"/>
          </p:cNvSpPr>
          <p:nvPr>
            <p:ph idx="1"/>
          </p:nvPr>
        </p:nvSpPr>
        <p:spPr/>
        <p:txBody>
          <a:bodyPr/>
          <a:lstStyle/>
          <a:p>
            <a:r>
              <a:rPr lang="en-US" dirty="0" smtClean="0"/>
              <a:t>Extend to more general cases</a:t>
            </a:r>
          </a:p>
          <a:p>
            <a:pPr lvl="1"/>
            <a:r>
              <a:rPr lang="en-US" dirty="0" smtClean="0"/>
              <a:t>Indirect illumination</a:t>
            </a:r>
          </a:p>
          <a:p>
            <a:pPr lvl="1"/>
            <a:r>
              <a:rPr lang="en-US" dirty="0"/>
              <a:t>V</a:t>
            </a:r>
            <a:r>
              <a:rPr lang="en-US" dirty="0" smtClean="0"/>
              <a:t>olumetric scattering</a:t>
            </a:r>
          </a:p>
          <a:p>
            <a:r>
              <a:rPr lang="en-US" dirty="0" smtClean="0"/>
              <a:t>Physical fabrication</a:t>
            </a:r>
          </a:p>
          <a:p>
            <a:r>
              <a:rPr lang="en-US" dirty="0" smtClean="0"/>
              <a:t>Internet-based material / geometry library construction</a:t>
            </a:r>
          </a:p>
          <a:p>
            <a:pPr lvl="1"/>
            <a:r>
              <a:rPr lang="en-US" dirty="0" err="1" smtClean="0"/>
              <a:t>OpenSurfaces</a:t>
            </a:r>
            <a:r>
              <a:rPr lang="en-US" dirty="0" smtClean="0"/>
              <a:t> [Bell et al. 2013]</a:t>
            </a:r>
            <a:endParaRPr lang="en-US" dirty="0"/>
          </a:p>
        </p:txBody>
      </p:sp>
    </p:spTree>
    <p:extLst>
      <p:ext uri="{BB962C8B-B14F-4D97-AF65-F5344CB8AC3E}">
        <p14:creationId xmlns:p14="http://schemas.microsoft.com/office/powerpoint/2010/main" val="3035224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Acknowledgements</a:t>
            </a:r>
            <a:endParaRPr lang="zh-CN" altLang="en-US" dirty="0"/>
          </a:p>
        </p:txBody>
      </p:sp>
      <p:sp>
        <p:nvSpPr>
          <p:cNvPr id="3" name="Content Placeholder 2"/>
          <p:cNvSpPr>
            <a:spLocks noGrp="1"/>
          </p:cNvSpPr>
          <p:nvPr>
            <p:ph idx="1"/>
          </p:nvPr>
        </p:nvSpPr>
        <p:spPr/>
        <p:txBody>
          <a:bodyPr/>
          <a:lstStyle/>
          <a:p>
            <a:r>
              <a:rPr lang="en-US" altLang="zh-CN" dirty="0" smtClean="0"/>
              <a:t>Anonymous Reviewers</a:t>
            </a:r>
          </a:p>
          <a:p>
            <a:r>
              <a:rPr lang="en-US" altLang="zh-CN" dirty="0" smtClean="0"/>
              <a:t>Larry </a:t>
            </a:r>
            <a:r>
              <a:rPr lang="en-US" altLang="zh-CN" dirty="0" err="1" smtClean="0"/>
              <a:t>Wilen</a:t>
            </a:r>
            <a:r>
              <a:rPr lang="en-US" altLang="zh-CN" dirty="0" smtClean="0"/>
              <a:t>, </a:t>
            </a:r>
            <a:r>
              <a:rPr lang="en-US" altLang="zh-CN" dirty="0" err="1" smtClean="0"/>
              <a:t>Dikpal</a:t>
            </a:r>
            <a:r>
              <a:rPr lang="en-US" altLang="zh-CN" dirty="0" smtClean="0"/>
              <a:t> Reddy, </a:t>
            </a:r>
            <a:r>
              <a:rPr lang="en-US" altLang="zh-CN" dirty="0" err="1" smtClean="0"/>
              <a:t>Xin</a:t>
            </a:r>
            <a:r>
              <a:rPr lang="en-US" altLang="zh-CN" dirty="0" smtClean="0"/>
              <a:t> Sun, </a:t>
            </a:r>
            <a:r>
              <a:rPr lang="en-US" altLang="zh-CN" dirty="0" err="1" smtClean="0"/>
              <a:t>Mingming</a:t>
            </a:r>
            <a:r>
              <a:rPr lang="en-US" altLang="zh-CN" dirty="0" smtClean="0"/>
              <a:t> He, Lu Zhao, Paul </a:t>
            </a:r>
            <a:r>
              <a:rPr lang="en-US" altLang="zh-CN" dirty="0" err="1" smtClean="0"/>
              <a:t>Debevec</a:t>
            </a:r>
            <a:r>
              <a:rPr lang="en-US" altLang="zh-CN" dirty="0" smtClean="0"/>
              <a:t>, Keith </a:t>
            </a:r>
            <a:r>
              <a:rPr lang="en-US" altLang="zh-CN" dirty="0" err="1" smtClean="0"/>
              <a:t>Bruns</a:t>
            </a:r>
            <a:r>
              <a:rPr lang="en-US" altLang="zh-CN" dirty="0" smtClean="0"/>
              <a:t> &amp; Bernhard </a:t>
            </a:r>
            <a:r>
              <a:rPr lang="en-US" altLang="zh-CN" dirty="0" err="1" smtClean="0"/>
              <a:t>Vogl</a:t>
            </a:r>
            <a:endParaRPr lang="en-US" altLang="zh-CN" dirty="0" smtClean="0"/>
          </a:p>
          <a:p>
            <a:r>
              <a:rPr lang="en-US" altLang="zh-CN" dirty="0" smtClean="0"/>
              <a:t>US NSF #IIS-1064412</a:t>
            </a:r>
          </a:p>
          <a:p>
            <a:r>
              <a:rPr lang="en-US" altLang="zh-CN" dirty="0" smtClean="0"/>
              <a:t>Fundamental Research Funds for the Central Universities (China), #2013QNA5011</a:t>
            </a:r>
          </a:p>
        </p:txBody>
      </p:sp>
    </p:spTree>
    <p:extLst>
      <p:ext uri="{BB962C8B-B14F-4D97-AF65-F5344CB8AC3E}">
        <p14:creationId xmlns:p14="http://schemas.microsoft.com/office/powerpoint/2010/main" val="60992656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t>謝謝</a:t>
            </a:r>
            <a:endParaRPr lang="zh-CN" altLang="en-US" dirty="0"/>
          </a:p>
        </p:txBody>
      </p:sp>
      <p:sp>
        <p:nvSpPr>
          <p:cNvPr id="3" name="Content Placeholder 2"/>
          <p:cNvSpPr>
            <a:spLocks noGrp="1"/>
          </p:cNvSpPr>
          <p:nvPr>
            <p:ph idx="1"/>
          </p:nvPr>
        </p:nvSpPr>
        <p:spPr/>
        <p:txBody>
          <a:bodyPr>
            <a:normAutofit fontScale="92500"/>
          </a:bodyPr>
          <a:lstStyle/>
          <a:p>
            <a:r>
              <a:rPr lang="en-US" altLang="zh-CN" dirty="0" smtClean="0"/>
              <a:t>Questions?</a:t>
            </a:r>
          </a:p>
          <a:p>
            <a:endParaRPr lang="en-US" altLang="zh-CN" dirty="0"/>
          </a:p>
          <a:p>
            <a:endParaRPr lang="en-US" altLang="zh-CN" dirty="0" smtClean="0"/>
          </a:p>
          <a:p>
            <a:pPr marL="0" indent="0">
              <a:buNone/>
            </a:pPr>
            <a:endParaRPr lang="en-US" altLang="zh-CN" dirty="0"/>
          </a:p>
          <a:p>
            <a:endParaRPr lang="en-US" altLang="zh-CN" dirty="0" smtClean="0"/>
          </a:p>
          <a:p>
            <a:endParaRPr lang="en-US" altLang="zh-CN" dirty="0"/>
          </a:p>
          <a:p>
            <a:r>
              <a:rPr lang="en-US" altLang="zh-CN" dirty="0" smtClean="0"/>
              <a:t>Email:	</a:t>
            </a:r>
            <a:r>
              <a:rPr lang="en-US" altLang="zh-CN" dirty="0" smtClean="0">
                <a:solidFill>
                  <a:srgbClr val="FFC000"/>
                </a:solidFill>
              </a:rPr>
              <a:t>hwu@acm.org</a:t>
            </a:r>
          </a:p>
          <a:p>
            <a:r>
              <a:rPr lang="en-US" altLang="zh-CN" dirty="0" smtClean="0"/>
              <a:t>Web: 	http</a:t>
            </a:r>
            <a:r>
              <a:rPr lang="en-US" altLang="zh-CN" dirty="0"/>
              <a:t>://</a:t>
            </a:r>
            <a:r>
              <a:rPr lang="en-US" altLang="zh-CN" dirty="0" smtClean="0"/>
              <a:t>www.cad.zju.edu.cn/home/hwu</a:t>
            </a:r>
          </a:p>
        </p:txBody>
      </p:sp>
    </p:spTree>
    <p:extLst>
      <p:ext uri="{BB962C8B-B14F-4D97-AF65-F5344CB8AC3E}">
        <p14:creationId xmlns:p14="http://schemas.microsoft.com/office/powerpoint/2010/main" val="253678674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Effects of indirect illumination</a:t>
            </a:r>
            <a:endParaRPr lang="zh-CN" altLang="en-US" dirty="0"/>
          </a:p>
        </p:txBody>
      </p:sp>
      <p:grpSp>
        <p:nvGrpSpPr>
          <p:cNvPr id="13" name="Group 12"/>
          <p:cNvGrpSpPr/>
          <p:nvPr/>
        </p:nvGrpSpPr>
        <p:grpSpPr>
          <a:xfrm>
            <a:off x="369400" y="1905000"/>
            <a:ext cx="8850800" cy="3213313"/>
            <a:chOff x="1628800" y="2324962"/>
            <a:chExt cx="4932548" cy="1790778"/>
          </a:xfrm>
        </p:grpSpPr>
        <p:pic>
          <p:nvPicPr>
            <p:cNvPr id="4" name="Picture 3" descr="C:\Users\22\Desktop\Stone_Aggregate Stone_eggshell_A280722_6_0.png"/>
            <p:cNvPicPr>
              <a:picLocks noChangeAspect="1" noChangeArrowheads="1"/>
            </p:cNvPicPr>
            <p:nvPr/>
          </p:nvPicPr>
          <p:blipFill>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5229200" y="2667000"/>
              <a:ext cx="1044116" cy="10441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temp\InvMicro\SIGA_Final\test_truth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6932" y="2612994"/>
              <a:ext cx="1152128" cy="11521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E:\temp\InvMicro\SIGA_Final\test_truth2_in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5064" y="2612994"/>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941168" y="2324962"/>
              <a:ext cx="1620180" cy="205829"/>
            </a:xfrm>
            <a:prstGeom prst="rect">
              <a:avLst/>
            </a:prstGeom>
            <a:noFill/>
          </p:spPr>
          <p:txBody>
            <a:bodyPr wrap="square" rtlCol="0">
              <a:spAutoFit/>
            </a:bodyPr>
            <a:lstStyle/>
            <a:p>
              <a:pPr algn="ctr"/>
              <a:r>
                <a:rPr lang="en-US" altLang="zh-CN" dirty="0" smtClean="0">
                  <a:latin typeface="Arial" panose="020B0604020202020204" pitchFamily="34" charset="0"/>
                  <a:cs typeface="Arial" panose="020B0604020202020204" pitchFamily="34" charset="0"/>
                </a:rPr>
                <a:t>small-scale geometry</a:t>
              </a:r>
            </a:p>
          </p:txBody>
        </p:sp>
        <p:sp>
          <p:nvSpPr>
            <p:cNvPr id="8" name="TextBox 7"/>
            <p:cNvSpPr txBox="1"/>
            <p:nvPr/>
          </p:nvSpPr>
          <p:spPr>
            <a:xfrm>
              <a:off x="1952836" y="2324962"/>
              <a:ext cx="504056" cy="205829"/>
            </a:xfrm>
            <a:prstGeom prst="rect">
              <a:avLst/>
            </a:prstGeom>
            <a:noFill/>
          </p:spPr>
          <p:txBody>
            <a:bodyPr wrap="square" rtlCol="0">
              <a:spAutoFit/>
            </a:bodyPr>
            <a:lstStyle/>
            <a:p>
              <a:pPr algn="ctr"/>
              <a:r>
                <a:rPr lang="en-US" altLang="zh-CN" dirty="0" smtClean="0">
                  <a:latin typeface="Arial" panose="020B0604020202020204" pitchFamily="34" charset="0"/>
                  <a:cs typeface="Arial" panose="020B0604020202020204" pitchFamily="34" charset="0"/>
                </a:rPr>
                <a:t>ours</a:t>
              </a:r>
            </a:p>
          </p:txBody>
        </p:sp>
        <p:sp>
          <p:nvSpPr>
            <p:cNvPr id="9" name="TextBox 8"/>
            <p:cNvSpPr txBox="1"/>
            <p:nvPr/>
          </p:nvSpPr>
          <p:spPr>
            <a:xfrm>
              <a:off x="3212976" y="2324962"/>
              <a:ext cx="1548172" cy="205829"/>
            </a:xfrm>
            <a:prstGeom prst="rect">
              <a:avLst/>
            </a:prstGeom>
            <a:noFill/>
          </p:spPr>
          <p:txBody>
            <a:bodyPr wrap="square" rtlCol="0">
              <a:spAutoFit/>
            </a:bodyPr>
            <a:lstStyle/>
            <a:p>
              <a:pPr algn="ctr"/>
              <a:r>
                <a:rPr lang="en-US" altLang="zh-CN" dirty="0" smtClean="0">
                  <a:latin typeface="Arial" panose="020B0604020202020204" pitchFamily="34" charset="0"/>
                  <a:cs typeface="Arial" panose="020B0604020202020204" pitchFamily="34" charset="0"/>
                </a:rPr>
                <a:t>Monte Carlo results</a:t>
              </a:r>
            </a:p>
          </p:txBody>
        </p:sp>
        <p:sp>
          <p:nvSpPr>
            <p:cNvPr id="10" name="TextBox 9"/>
            <p:cNvSpPr txBox="1"/>
            <p:nvPr/>
          </p:nvSpPr>
          <p:spPr>
            <a:xfrm>
              <a:off x="2744924" y="3755540"/>
              <a:ext cx="1296144" cy="360200"/>
            </a:xfrm>
            <a:prstGeom prst="rect">
              <a:avLst/>
            </a:prstGeom>
            <a:noFill/>
          </p:spPr>
          <p:txBody>
            <a:bodyPr wrap="square" rtlCol="0">
              <a:spAutoFit/>
            </a:bodyPr>
            <a:lstStyle/>
            <a:p>
              <a:pPr algn="ctr"/>
              <a:r>
                <a:rPr lang="en-US" altLang="zh-CN" dirty="0" smtClean="0">
                  <a:latin typeface="Arial" panose="020B0604020202020204" pitchFamily="34" charset="0"/>
                  <a:cs typeface="Arial" panose="020B0604020202020204" pitchFamily="34" charset="0"/>
                </a:rPr>
                <a:t>direct + indirect</a:t>
              </a:r>
            </a:p>
            <a:p>
              <a:pPr algn="ctr"/>
              <a:r>
                <a:rPr lang="en-US" altLang="zh-CN" dirty="0" smtClean="0">
                  <a:latin typeface="Arial" panose="020B0604020202020204" pitchFamily="34" charset="0"/>
                  <a:cs typeface="Arial" panose="020B0604020202020204" pitchFamily="34" charset="0"/>
                </a:rPr>
                <a:t>illumination</a:t>
              </a:r>
            </a:p>
          </p:txBody>
        </p:sp>
        <p:sp>
          <p:nvSpPr>
            <p:cNvPr id="11" name="TextBox 10"/>
            <p:cNvSpPr txBox="1"/>
            <p:nvPr/>
          </p:nvSpPr>
          <p:spPr>
            <a:xfrm>
              <a:off x="3933056" y="3755540"/>
              <a:ext cx="1296144" cy="360200"/>
            </a:xfrm>
            <a:prstGeom prst="rect">
              <a:avLst/>
            </a:prstGeom>
            <a:noFill/>
          </p:spPr>
          <p:txBody>
            <a:bodyPr wrap="square" rtlCol="0">
              <a:spAutoFit/>
            </a:bodyPr>
            <a:lstStyle/>
            <a:p>
              <a:pPr algn="ctr"/>
              <a:r>
                <a:rPr lang="en-US" altLang="zh-CN" dirty="0" smtClean="0">
                  <a:latin typeface="Arial" panose="020B0604020202020204" pitchFamily="34" charset="0"/>
                  <a:cs typeface="Arial" panose="020B0604020202020204" pitchFamily="34" charset="0"/>
                </a:rPr>
                <a:t>indirect illumination only</a:t>
              </a:r>
            </a:p>
          </p:txBody>
        </p:sp>
        <p:pic>
          <p:nvPicPr>
            <p:cNvPr id="12" name="Picture 2" descr="E:\temp\InvMicro\SIGA_Final\test_truth.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8800" y="2612994"/>
              <a:ext cx="1152128" cy="115212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81556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Statistics</a:t>
            </a:r>
            <a:endParaRPr lang="zh-CN" altLang="en-US" dirty="0"/>
          </a:p>
        </p:txBody>
      </p:sp>
      <p:sp>
        <p:nvSpPr>
          <p:cNvPr id="3" name="Content Placeholder 2"/>
          <p:cNvSpPr>
            <a:spLocks noGrp="1"/>
          </p:cNvSpPr>
          <p:nvPr>
            <p:ph idx="1"/>
          </p:nvPr>
        </p:nvSpPr>
        <p:spPr/>
        <p:txBody>
          <a:bodyPr/>
          <a:lstStyle/>
          <a:p>
            <a:endParaRPr lang="zh-CN"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981200"/>
            <a:ext cx="5362575" cy="1634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852753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Validation</a:t>
            </a:r>
            <a:endParaRPr lang="en-US" altLang="zh-CN" dirty="0"/>
          </a:p>
        </p:txBody>
      </p:sp>
      <p:grpSp>
        <p:nvGrpSpPr>
          <p:cNvPr id="12" name="Group 11"/>
          <p:cNvGrpSpPr/>
          <p:nvPr/>
        </p:nvGrpSpPr>
        <p:grpSpPr>
          <a:xfrm>
            <a:off x="1219200" y="1676400"/>
            <a:ext cx="6484407" cy="4572000"/>
            <a:chOff x="1600200" y="1981200"/>
            <a:chExt cx="5187526" cy="3657600"/>
          </a:xfrm>
        </p:grpSpPr>
        <p:pic>
          <p:nvPicPr>
            <p:cNvPr id="4" name="Picture 2" descr="E:\temp\InvMicro\ZRT\final\validation\CT_0.2700_0.5239_d0.90_height_Brodatz_D102_6_0.030_1024_1045.png"/>
            <p:cNvPicPr>
              <a:picLocks noChangeAspect="1" noChangeArrowheads="1"/>
            </p:cNvPicPr>
            <p:nvPr/>
          </p:nvPicPr>
          <p:blipFill>
            <a:blip r:embed="rId3" cstate="print"/>
            <a:srcRect/>
            <a:stretch>
              <a:fillRect/>
            </a:stretch>
          </p:blipFill>
          <p:spPr bwMode="auto">
            <a:xfrm>
              <a:off x="5373236" y="2764192"/>
              <a:ext cx="1414490" cy="1414490"/>
            </a:xfrm>
            <a:prstGeom prst="rect">
              <a:avLst/>
            </a:prstGeom>
            <a:noFill/>
          </p:spPr>
        </p:pic>
        <p:pic>
          <p:nvPicPr>
            <p:cNvPr id="5" name="Picture 3" descr="E:\temp\InvMicro\ZRT\final\validation\CT_0.2200_0.1952_d0.90_height_Architectural_Windows_window_with_bars_2721_5_0.040_1024_1045.png"/>
            <p:cNvPicPr>
              <a:picLocks noChangeAspect="1" noChangeArrowheads="1"/>
            </p:cNvPicPr>
            <p:nvPr/>
          </p:nvPicPr>
          <p:blipFill>
            <a:blip r:embed="rId4" cstate="print"/>
            <a:srcRect/>
            <a:stretch>
              <a:fillRect/>
            </a:stretch>
          </p:blipFill>
          <p:spPr bwMode="auto">
            <a:xfrm>
              <a:off x="5373236" y="4224310"/>
              <a:ext cx="1414490" cy="1414490"/>
            </a:xfrm>
            <a:prstGeom prst="rect">
              <a:avLst/>
            </a:prstGeom>
            <a:noFill/>
          </p:spPr>
        </p:pic>
        <p:pic>
          <p:nvPicPr>
            <p:cNvPr id="6" name="Picture 4" descr="E:\temp\InvMicro\ZRT\final\validation\MERL_brass_height_Architectural_Concrete and Cement_rough_concrete_170817_5_0.030_1024_1045.png"/>
            <p:cNvPicPr>
              <a:picLocks noChangeAspect="1" noChangeArrowheads="1"/>
            </p:cNvPicPr>
            <p:nvPr/>
          </p:nvPicPr>
          <p:blipFill>
            <a:blip r:embed="rId5" cstate="print"/>
            <a:srcRect/>
            <a:stretch>
              <a:fillRect/>
            </a:stretch>
          </p:blipFill>
          <p:spPr bwMode="auto">
            <a:xfrm>
              <a:off x="2453000" y="2764192"/>
              <a:ext cx="1414490" cy="1414490"/>
            </a:xfrm>
            <a:prstGeom prst="rect">
              <a:avLst/>
            </a:prstGeom>
            <a:noFill/>
          </p:spPr>
        </p:pic>
        <p:pic>
          <p:nvPicPr>
            <p:cNvPr id="7" name="Picture 5" descr="E:\temp\InvMicro\ZRT\final\validation\MERL_brass_height_Manmade_Litter_household_dust_dirt_9061029_4_0.030_1024_1045.png"/>
            <p:cNvPicPr>
              <a:picLocks noChangeAspect="1" noChangeArrowheads="1"/>
            </p:cNvPicPr>
            <p:nvPr/>
          </p:nvPicPr>
          <p:blipFill>
            <a:blip r:embed="rId6" cstate="print"/>
            <a:srcRect/>
            <a:stretch>
              <a:fillRect/>
            </a:stretch>
          </p:blipFill>
          <p:spPr bwMode="auto">
            <a:xfrm>
              <a:off x="2453000" y="4224310"/>
              <a:ext cx="1414490" cy="1414490"/>
            </a:xfrm>
            <a:prstGeom prst="rect">
              <a:avLst/>
            </a:prstGeom>
            <a:noFill/>
          </p:spPr>
        </p:pic>
        <p:pic>
          <p:nvPicPr>
            <p:cNvPr id="8" name="Picture 6" descr="E:\temp\InvMicro\ZRT\final\validation\CT_0.0400_0.6928_d0.40_height_Architectural_Walls_wall_candle_wax_9280180_2_0.055_1024_1045.png"/>
            <p:cNvPicPr>
              <a:picLocks noChangeAspect="1" noChangeArrowheads="1"/>
            </p:cNvPicPr>
            <p:nvPr/>
          </p:nvPicPr>
          <p:blipFill>
            <a:blip r:embed="rId7" cstate="print"/>
            <a:srcRect/>
            <a:stretch>
              <a:fillRect/>
            </a:stretch>
          </p:blipFill>
          <p:spPr bwMode="auto">
            <a:xfrm>
              <a:off x="3913118" y="2764192"/>
              <a:ext cx="1414490" cy="1414490"/>
            </a:xfrm>
            <a:prstGeom prst="rect">
              <a:avLst/>
            </a:prstGeom>
            <a:noFill/>
          </p:spPr>
        </p:pic>
        <p:pic>
          <p:nvPicPr>
            <p:cNvPr id="9" name="Picture 7" descr="E:\temp\InvMicro\ZRT\final\validation\CT_0.0700_0.5813_d0.30_height_Architectural_Walls_wall_candle_wax_9280180_2_0.055_1024_1045.png"/>
            <p:cNvPicPr>
              <a:picLocks noChangeAspect="1" noChangeArrowheads="1"/>
            </p:cNvPicPr>
            <p:nvPr/>
          </p:nvPicPr>
          <p:blipFill>
            <a:blip r:embed="rId8" cstate="print"/>
            <a:srcRect/>
            <a:stretch>
              <a:fillRect/>
            </a:stretch>
          </p:blipFill>
          <p:spPr bwMode="auto">
            <a:xfrm>
              <a:off x="3913118" y="4224309"/>
              <a:ext cx="1414490" cy="1414490"/>
            </a:xfrm>
            <a:prstGeom prst="rect">
              <a:avLst/>
            </a:prstGeom>
            <a:noFill/>
          </p:spPr>
        </p:pic>
        <p:sp>
          <p:nvSpPr>
            <p:cNvPr id="10" name="TextBox 9"/>
            <p:cNvSpPr txBox="1"/>
            <p:nvPr/>
          </p:nvSpPr>
          <p:spPr>
            <a:xfrm>
              <a:off x="1600200" y="3252775"/>
              <a:ext cx="838691" cy="400110"/>
            </a:xfrm>
            <a:prstGeom prst="rect">
              <a:avLst/>
            </a:prstGeom>
            <a:noFill/>
          </p:spPr>
          <p:txBody>
            <a:bodyPr wrap="none" rtlCol="0">
              <a:spAutoFit/>
            </a:bodyPr>
            <a:lstStyle/>
            <a:p>
              <a:r>
                <a:rPr lang="en-US" altLang="zh-CN" sz="2000" dirty="0" smtClean="0">
                  <a:latin typeface="Arial" panose="020B0604020202020204" pitchFamily="34" charset="0"/>
                  <a:cs typeface="Arial" panose="020B0604020202020204" pitchFamily="34" charset="0"/>
                </a:rPr>
                <a:t>target</a:t>
              </a:r>
              <a:endParaRPr lang="zh-CN" altLang="en-US" sz="2000" dirty="0">
                <a:latin typeface="Arial" panose="020B0604020202020204" pitchFamily="34" charset="0"/>
                <a:cs typeface="Arial" panose="020B0604020202020204" pitchFamily="34" charset="0"/>
              </a:endParaRPr>
            </a:p>
          </p:txBody>
        </p:sp>
        <p:sp>
          <p:nvSpPr>
            <p:cNvPr id="11" name="TextBox 10"/>
            <p:cNvSpPr txBox="1"/>
            <p:nvPr/>
          </p:nvSpPr>
          <p:spPr>
            <a:xfrm>
              <a:off x="1679000" y="4748667"/>
              <a:ext cx="683200" cy="400110"/>
            </a:xfrm>
            <a:prstGeom prst="rect">
              <a:avLst/>
            </a:prstGeom>
            <a:noFill/>
          </p:spPr>
          <p:txBody>
            <a:bodyPr wrap="none" rtlCol="0">
              <a:spAutoFit/>
            </a:bodyPr>
            <a:lstStyle/>
            <a:p>
              <a:r>
                <a:rPr lang="en-US" altLang="zh-CN" sz="2000" dirty="0">
                  <a:latin typeface="Arial" panose="020B0604020202020204" pitchFamily="34" charset="0"/>
                  <a:cs typeface="Arial" panose="020B0604020202020204" pitchFamily="34" charset="0"/>
                </a:rPr>
                <a:t>ours</a:t>
              </a:r>
              <a:endParaRPr lang="zh-CN" altLang="en-US" sz="2000" dirty="0">
                <a:latin typeface="Arial" panose="020B0604020202020204" pitchFamily="34" charset="0"/>
                <a:cs typeface="Arial" panose="020B0604020202020204" pitchFamily="34" charset="0"/>
              </a:endParaRPr>
            </a:p>
          </p:txBody>
        </p:sp>
        <p:sp>
          <p:nvSpPr>
            <p:cNvPr id="13" name="TextBox 12"/>
            <p:cNvSpPr txBox="1"/>
            <p:nvPr/>
          </p:nvSpPr>
          <p:spPr>
            <a:xfrm>
              <a:off x="2514600" y="1986899"/>
              <a:ext cx="1252266" cy="707886"/>
            </a:xfrm>
            <a:prstGeom prst="rect">
              <a:avLst/>
            </a:prstGeom>
            <a:noFill/>
          </p:spPr>
          <p:txBody>
            <a:bodyPr wrap="none" rtlCol="0">
              <a:spAutoFit/>
            </a:bodyPr>
            <a:lstStyle/>
            <a:p>
              <a:pPr algn="ctr"/>
              <a:r>
                <a:rPr lang="en-US" altLang="zh-CN" sz="2000" dirty="0" smtClean="0">
                  <a:latin typeface="Arial" panose="020B0604020202020204" pitchFamily="34" charset="0"/>
                  <a:cs typeface="Arial" panose="020B0604020202020204" pitchFamily="34" charset="0"/>
                </a:rPr>
                <a:t>solve for</a:t>
              </a:r>
            </a:p>
            <a:p>
              <a:pPr algn="ctr"/>
              <a:r>
                <a:rPr lang="en-US" altLang="zh-CN" sz="2000" dirty="0" smtClean="0">
                  <a:latin typeface="Arial" panose="020B0604020202020204" pitchFamily="34" charset="0"/>
                  <a:cs typeface="Arial" panose="020B0604020202020204" pitchFamily="34" charset="0"/>
                </a:rPr>
                <a:t>geometry</a:t>
              </a:r>
              <a:endParaRPr lang="zh-CN" altLang="en-US" sz="2000" dirty="0">
                <a:latin typeface="Arial" panose="020B0604020202020204" pitchFamily="34" charset="0"/>
                <a:cs typeface="Arial" panose="020B0604020202020204" pitchFamily="34" charset="0"/>
              </a:endParaRPr>
            </a:p>
          </p:txBody>
        </p:sp>
        <p:sp>
          <p:nvSpPr>
            <p:cNvPr id="14" name="TextBox 13"/>
            <p:cNvSpPr txBox="1"/>
            <p:nvPr/>
          </p:nvSpPr>
          <p:spPr>
            <a:xfrm>
              <a:off x="4055227" y="1981200"/>
              <a:ext cx="1152880" cy="707886"/>
            </a:xfrm>
            <a:prstGeom prst="rect">
              <a:avLst/>
            </a:prstGeom>
            <a:noFill/>
          </p:spPr>
          <p:txBody>
            <a:bodyPr wrap="none" rtlCol="0">
              <a:spAutoFit/>
            </a:bodyPr>
            <a:lstStyle/>
            <a:p>
              <a:pPr algn="ctr"/>
              <a:r>
                <a:rPr lang="en-US" altLang="zh-CN" sz="2000" dirty="0" smtClean="0">
                  <a:latin typeface="Arial" panose="020B0604020202020204" pitchFamily="34" charset="0"/>
                  <a:cs typeface="Arial" panose="020B0604020202020204" pitchFamily="34" charset="0"/>
                </a:rPr>
                <a:t>solve for</a:t>
              </a:r>
            </a:p>
            <a:p>
              <a:pPr algn="ctr"/>
              <a:r>
                <a:rPr lang="en-US" altLang="zh-CN" sz="2000" dirty="0" smtClean="0">
                  <a:latin typeface="Arial" panose="020B0604020202020204" pitchFamily="34" charset="0"/>
                  <a:cs typeface="Arial" panose="020B0604020202020204" pitchFamily="34" charset="0"/>
                </a:rPr>
                <a:t>material</a:t>
              </a:r>
              <a:endParaRPr lang="zh-CN" altLang="en-US" sz="2000" dirty="0">
                <a:latin typeface="Arial" panose="020B0604020202020204" pitchFamily="34" charset="0"/>
                <a:cs typeface="Arial" panose="020B0604020202020204" pitchFamily="34" charset="0"/>
              </a:endParaRPr>
            </a:p>
          </p:txBody>
        </p:sp>
        <p:sp>
          <p:nvSpPr>
            <p:cNvPr id="15" name="TextBox 14"/>
            <p:cNvSpPr txBox="1"/>
            <p:nvPr/>
          </p:nvSpPr>
          <p:spPr>
            <a:xfrm>
              <a:off x="5486400" y="1981200"/>
              <a:ext cx="1152880" cy="707886"/>
            </a:xfrm>
            <a:prstGeom prst="rect">
              <a:avLst/>
            </a:prstGeom>
            <a:noFill/>
          </p:spPr>
          <p:txBody>
            <a:bodyPr wrap="none" rtlCol="0">
              <a:spAutoFit/>
            </a:bodyPr>
            <a:lstStyle/>
            <a:p>
              <a:pPr algn="ctr"/>
              <a:r>
                <a:rPr lang="en-US" altLang="zh-CN" sz="2000" dirty="0" smtClean="0">
                  <a:latin typeface="Arial" panose="020B0604020202020204" pitchFamily="34" charset="0"/>
                  <a:cs typeface="Arial" panose="020B0604020202020204" pitchFamily="34" charset="0"/>
                </a:rPr>
                <a:t>solve for</a:t>
              </a:r>
            </a:p>
            <a:p>
              <a:pPr algn="ctr"/>
              <a:r>
                <a:rPr lang="en-US" altLang="zh-CN" sz="2000" dirty="0" smtClean="0">
                  <a:latin typeface="Arial" panose="020B0604020202020204" pitchFamily="34" charset="0"/>
                  <a:cs typeface="Arial" panose="020B0604020202020204" pitchFamily="34" charset="0"/>
                </a:rPr>
                <a:t>both</a:t>
              </a:r>
              <a:endParaRPr lang="zh-CN" altLang="en-US" sz="20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1346038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BVNDF Computation</a:t>
            </a:r>
            <a:endParaRPr lang="zh-CN" altLang="en-US" dirty="0"/>
          </a:p>
        </p:txBody>
      </p:sp>
      <p:grpSp>
        <p:nvGrpSpPr>
          <p:cNvPr id="22" name="Group 21"/>
          <p:cNvGrpSpPr/>
          <p:nvPr/>
        </p:nvGrpSpPr>
        <p:grpSpPr>
          <a:xfrm>
            <a:off x="108193" y="1676400"/>
            <a:ext cx="9090326" cy="4383982"/>
            <a:chOff x="1026232" y="2347759"/>
            <a:chExt cx="5076564" cy="2448270"/>
          </a:xfrm>
        </p:grpSpPr>
        <p:sp>
          <p:nvSpPr>
            <p:cNvPr id="4" name="TextBox 3"/>
            <p:cNvSpPr txBox="1"/>
            <p:nvPr/>
          </p:nvSpPr>
          <p:spPr>
            <a:xfrm>
              <a:off x="1962336" y="3215241"/>
              <a:ext cx="612068" cy="221136"/>
            </a:xfrm>
            <a:prstGeom prst="rect">
              <a:avLst/>
            </a:prstGeom>
            <a:noFill/>
          </p:spPr>
          <p:txBody>
            <a:bodyPr wrap="square" rtlCol="0">
              <a:spAutoFit/>
            </a:bodyPr>
            <a:lstStyle/>
            <a:p>
              <a:pPr algn="ctr"/>
              <a:r>
                <a:rPr lang="en-US" altLang="zh-CN" sz="1600" dirty="0" smtClean="0"/>
                <a:t>render</a:t>
              </a:r>
            </a:p>
          </p:txBody>
        </p:sp>
        <p:sp>
          <p:nvSpPr>
            <p:cNvPr id="5" name="右箭头 3"/>
            <p:cNvSpPr/>
            <p:nvPr/>
          </p:nvSpPr>
          <p:spPr>
            <a:xfrm>
              <a:off x="2178360" y="3482077"/>
              <a:ext cx="229654" cy="269838"/>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2800"/>
            </a:p>
          </p:txBody>
        </p:sp>
        <p:sp>
          <p:nvSpPr>
            <p:cNvPr id="6" name="TextBox 5"/>
            <p:cNvSpPr txBox="1"/>
            <p:nvPr/>
          </p:nvSpPr>
          <p:spPr>
            <a:xfrm rot="5400000">
              <a:off x="2775018" y="4375195"/>
              <a:ext cx="600428" cy="241240"/>
            </a:xfrm>
            <a:prstGeom prst="rect">
              <a:avLst/>
            </a:prstGeom>
            <a:noFill/>
          </p:spPr>
          <p:txBody>
            <a:bodyPr wrap="square" rtlCol="0">
              <a:spAutoFit/>
            </a:bodyPr>
            <a:lstStyle/>
            <a:p>
              <a:pPr algn="ctr"/>
              <a:r>
                <a:rPr lang="en-US" altLang="zh-CN" b="1" dirty="0" smtClean="0"/>
                <a:t>…</a:t>
              </a:r>
            </a:p>
          </p:txBody>
        </p:sp>
        <p:sp>
          <p:nvSpPr>
            <p:cNvPr id="7" name="右箭头 10"/>
            <p:cNvSpPr/>
            <p:nvPr/>
          </p:nvSpPr>
          <p:spPr>
            <a:xfrm>
              <a:off x="3501008" y="3482077"/>
              <a:ext cx="261528" cy="269838"/>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2800"/>
            </a:p>
          </p:txBody>
        </p:sp>
        <p:sp>
          <p:nvSpPr>
            <p:cNvPr id="8" name="TextBox 7"/>
            <p:cNvSpPr txBox="1"/>
            <p:nvPr/>
          </p:nvSpPr>
          <p:spPr>
            <a:xfrm rot="5400000">
              <a:off x="4032870" y="4363556"/>
              <a:ext cx="600428" cy="241240"/>
            </a:xfrm>
            <a:prstGeom prst="rect">
              <a:avLst/>
            </a:prstGeom>
            <a:noFill/>
          </p:spPr>
          <p:txBody>
            <a:bodyPr wrap="square" rtlCol="0">
              <a:spAutoFit/>
            </a:bodyPr>
            <a:lstStyle/>
            <a:p>
              <a:pPr algn="ctr"/>
              <a:r>
                <a:rPr lang="en-US" altLang="zh-CN" b="1" dirty="0" smtClean="0"/>
                <a:t>…</a:t>
              </a:r>
            </a:p>
          </p:txBody>
        </p:sp>
        <p:pic>
          <p:nvPicPr>
            <p:cNvPr id="9" name="Picture 12" descr="E:\temp\InvMicro\BVNDF\vmf_samples.png"/>
            <p:cNvPicPr>
              <a:picLocks noChangeAspect="1" noChangeArrowheads="1"/>
            </p:cNvPicPr>
            <p:nvPr/>
          </p:nvPicPr>
          <p:blipFill>
            <a:blip r:embed="rId2" cstate="print"/>
            <a:srcRect/>
            <a:stretch>
              <a:fillRect/>
            </a:stretch>
          </p:blipFill>
          <p:spPr bwMode="auto">
            <a:xfrm>
              <a:off x="3834544" y="3476851"/>
              <a:ext cx="864096" cy="864096"/>
            </a:xfrm>
            <a:prstGeom prst="rect">
              <a:avLst/>
            </a:prstGeom>
            <a:noFill/>
          </p:spPr>
        </p:pic>
        <p:pic>
          <p:nvPicPr>
            <p:cNvPr id="10" name="Picture 14" descr="E:\temp\InvMicro\vmf_g1.png"/>
            <p:cNvPicPr>
              <a:picLocks noChangeAspect="1" noChangeArrowheads="1"/>
            </p:cNvPicPr>
            <p:nvPr/>
          </p:nvPicPr>
          <p:blipFill>
            <a:blip r:embed="rId3" cstate="print"/>
            <a:srcRect/>
            <a:stretch>
              <a:fillRect/>
            </a:stretch>
          </p:blipFill>
          <p:spPr bwMode="auto">
            <a:xfrm>
              <a:off x="4950668" y="3476851"/>
              <a:ext cx="864096" cy="864096"/>
            </a:xfrm>
            <a:prstGeom prst="rect">
              <a:avLst/>
            </a:prstGeom>
            <a:noFill/>
          </p:spPr>
        </p:pic>
        <p:sp>
          <p:nvSpPr>
            <p:cNvPr id="11" name="右箭头 20"/>
            <p:cNvSpPr/>
            <p:nvPr/>
          </p:nvSpPr>
          <p:spPr>
            <a:xfrm>
              <a:off x="4734644" y="3476851"/>
              <a:ext cx="189520" cy="269838"/>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2800"/>
            </a:p>
          </p:txBody>
        </p:sp>
        <p:sp>
          <p:nvSpPr>
            <p:cNvPr id="12" name="TextBox 11"/>
            <p:cNvSpPr txBox="1"/>
            <p:nvPr/>
          </p:nvSpPr>
          <p:spPr>
            <a:xfrm>
              <a:off x="4518620" y="3211855"/>
              <a:ext cx="612068" cy="221136"/>
            </a:xfrm>
            <a:prstGeom prst="rect">
              <a:avLst/>
            </a:prstGeom>
            <a:noFill/>
          </p:spPr>
          <p:txBody>
            <a:bodyPr wrap="square" rtlCol="0">
              <a:spAutoFit/>
            </a:bodyPr>
            <a:lstStyle/>
            <a:p>
              <a:pPr algn="ctr"/>
              <a:r>
                <a:rPr lang="en-US" altLang="zh-CN" sz="1600" dirty="0" smtClean="0"/>
                <a:t>fit</a:t>
              </a:r>
            </a:p>
          </p:txBody>
        </p:sp>
        <p:pic>
          <p:nvPicPr>
            <p:cNvPr id="13" name="Picture 15" descr="D:\Dropbox\InvMicro\images\geom4fig\nonheight_Manmade_Plastics and Related_plastic_matting_2347_3_0.07_dir(-1 -1 0).png"/>
            <p:cNvPicPr>
              <a:picLocks noChangeAspect="1" noChangeArrowheads="1"/>
            </p:cNvPicPr>
            <p:nvPr/>
          </p:nvPicPr>
          <p:blipFill>
            <a:blip r:embed="rId4" cstate="print"/>
            <a:srcRect/>
            <a:stretch>
              <a:fillRect/>
            </a:stretch>
          </p:blipFill>
          <p:spPr bwMode="auto">
            <a:xfrm>
              <a:off x="2480022" y="3513517"/>
              <a:ext cx="1030486" cy="1030486"/>
            </a:xfrm>
            <a:prstGeom prst="rect">
              <a:avLst/>
            </a:prstGeom>
            <a:noFill/>
          </p:spPr>
        </p:pic>
        <p:pic>
          <p:nvPicPr>
            <p:cNvPr id="14" name="Picture 16" descr="D:\Dropbox\InvMicro\images\geom4fig\vmf_samples.png"/>
            <p:cNvPicPr>
              <a:picLocks noChangeAspect="1" noChangeArrowheads="1"/>
            </p:cNvPicPr>
            <p:nvPr/>
          </p:nvPicPr>
          <p:blipFill>
            <a:blip r:embed="rId5" cstate="print"/>
            <a:srcRect/>
            <a:stretch>
              <a:fillRect/>
            </a:stretch>
          </p:blipFill>
          <p:spPr bwMode="auto">
            <a:xfrm>
              <a:off x="3834544" y="2599787"/>
              <a:ext cx="864096" cy="864096"/>
            </a:xfrm>
            <a:prstGeom prst="rect">
              <a:avLst/>
            </a:prstGeom>
            <a:noFill/>
          </p:spPr>
        </p:pic>
        <p:pic>
          <p:nvPicPr>
            <p:cNvPr id="15" name="Picture 17" descr="D:\Dropbox\InvMicro\images\geom4fig\vmf_g1.png"/>
            <p:cNvPicPr>
              <a:picLocks noChangeAspect="1" noChangeArrowheads="1"/>
            </p:cNvPicPr>
            <p:nvPr/>
          </p:nvPicPr>
          <p:blipFill>
            <a:blip r:embed="rId6" cstate="print"/>
            <a:srcRect/>
            <a:stretch>
              <a:fillRect/>
            </a:stretch>
          </p:blipFill>
          <p:spPr bwMode="auto">
            <a:xfrm>
              <a:off x="4950668" y="2599787"/>
              <a:ext cx="864096" cy="864096"/>
            </a:xfrm>
            <a:prstGeom prst="rect">
              <a:avLst/>
            </a:prstGeom>
            <a:noFill/>
          </p:spPr>
        </p:pic>
        <p:pic>
          <p:nvPicPr>
            <p:cNvPr id="16" name="Picture 18" descr="D:\Dropbox\InvMicro\images\geom4fig\nonheight_Manmade_Plastics and Related_plastic_matting_2347_3_0.07.png"/>
            <p:cNvPicPr>
              <a:picLocks noChangeAspect="1" noChangeArrowheads="1"/>
            </p:cNvPicPr>
            <p:nvPr/>
          </p:nvPicPr>
          <p:blipFill>
            <a:blip r:embed="rId7" cstate="print"/>
            <a:srcRect/>
            <a:stretch>
              <a:fillRect/>
            </a:stretch>
          </p:blipFill>
          <p:spPr bwMode="auto">
            <a:xfrm>
              <a:off x="2493652" y="2599787"/>
              <a:ext cx="1008112" cy="1008112"/>
            </a:xfrm>
            <a:prstGeom prst="rect">
              <a:avLst/>
            </a:prstGeom>
            <a:noFill/>
          </p:spPr>
        </p:pic>
        <p:sp>
          <p:nvSpPr>
            <p:cNvPr id="17" name="TextBox 16"/>
            <p:cNvSpPr txBox="1"/>
            <p:nvPr/>
          </p:nvSpPr>
          <p:spPr>
            <a:xfrm>
              <a:off x="3798540" y="2347759"/>
              <a:ext cx="900100" cy="221136"/>
            </a:xfrm>
            <a:prstGeom prst="rect">
              <a:avLst/>
            </a:prstGeom>
            <a:noFill/>
          </p:spPr>
          <p:txBody>
            <a:bodyPr wrap="square" rtlCol="0">
              <a:spAutoFit/>
            </a:bodyPr>
            <a:lstStyle/>
            <a:p>
              <a:pPr algn="ctr"/>
              <a:r>
                <a:rPr lang="en-US" altLang="zh-CN" sz="1600" dirty="0" smtClean="0"/>
                <a:t>raw BVNDF</a:t>
              </a:r>
            </a:p>
          </p:txBody>
        </p:sp>
        <p:sp>
          <p:nvSpPr>
            <p:cNvPr id="18" name="TextBox 17"/>
            <p:cNvSpPr txBox="1"/>
            <p:nvPr/>
          </p:nvSpPr>
          <p:spPr>
            <a:xfrm>
              <a:off x="4698640" y="2347759"/>
              <a:ext cx="1404156" cy="221136"/>
            </a:xfrm>
            <a:prstGeom prst="rect">
              <a:avLst/>
            </a:prstGeom>
            <a:noFill/>
          </p:spPr>
          <p:txBody>
            <a:bodyPr wrap="square" rtlCol="0">
              <a:spAutoFit/>
            </a:bodyPr>
            <a:lstStyle/>
            <a:p>
              <a:pPr algn="ctr"/>
              <a:r>
                <a:rPr lang="en-US" altLang="zh-CN" sz="1600" dirty="0" err="1" smtClean="0"/>
                <a:t>vMF</a:t>
              </a:r>
              <a:r>
                <a:rPr lang="en-US" altLang="zh-CN" sz="1600" dirty="0" smtClean="0"/>
                <a:t>-based BVNDF</a:t>
              </a:r>
            </a:p>
          </p:txBody>
        </p:sp>
        <p:sp>
          <p:nvSpPr>
            <p:cNvPr id="19" name="TextBox 18"/>
            <p:cNvSpPr txBox="1"/>
            <p:nvPr/>
          </p:nvSpPr>
          <p:spPr>
            <a:xfrm rot="5400000">
              <a:off x="5124022" y="4363556"/>
              <a:ext cx="600428" cy="241240"/>
            </a:xfrm>
            <a:prstGeom prst="rect">
              <a:avLst/>
            </a:prstGeom>
            <a:noFill/>
          </p:spPr>
          <p:txBody>
            <a:bodyPr wrap="square" rtlCol="0">
              <a:spAutoFit/>
            </a:bodyPr>
            <a:lstStyle/>
            <a:p>
              <a:pPr algn="ctr"/>
              <a:r>
                <a:rPr lang="en-US" altLang="zh-CN" b="1" dirty="0" smtClean="0"/>
                <a:t>…</a:t>
              </a:r>
            </a:p>
          </p:txBody>
        </p:sp>
        <p:sp>
          <p:nvSpPr>
            <p:cNvPr id="20" name="TextBox 19"/>
            <p:cNvSpPr txBox="1"/>
            <p:nvPr/>
          </p:nvSpPr>
          <p:spPr>
            <a:xfrm>
              <a:off x="1098240" y="2888980"/>
              <a:ext cx="890600" cy="381963"/>
            </a:xfrm>
            <a:prstGeom prst="rect">
              <a:avLst/>
            </a:prstGeom>
            <a:noFill/>
          </p:spPr>
          <p:txBody>
            <a:bodyPr wrap="square" rtlCol="0">
              <a:spAutoFit/>
            </a:bodyPr>
            <a:lstStyle/>
            <a:p>
              <a:pPr algn="ctr"/>
              <a:r>
                <a:rPr lang="en-US" altLang="zh-CN" sz="1600" dirty="0" smtClean="0"/>
                <a:t>small-scale geometry</a:t>
              </a:r>
            </a:p>
          </p:txBody>
        </p:sp>
        <p:pic>
          <p:nvPicPr>
            <p:cNvPr id="21" name="Picture 19" descr="D:\Dropbox\InvMicro\images\geom4fig\nonheight_Manmade_Plastics and Related_plastic_matting_2347_3_0.07.png"/>
            <p:cNvPicPr>
              <a:picLocks noChangeAspect="1" noChangeArrowheads="1"/>
            </p:cNvPicPr>
            <p:nvPr/>
          </p:nvPicPr>
          <p:blipFill>
            <a:blip r:embed="rId8" cstate="print">
              <a:extLst>
                <a:ext uri="{BEBA8EAE-BF5A-486C-A8C5-ECC9F3942E4B}">
                  <a14:imgProps xmlns:a14="http://schemas.microsoft.com/office/drawing/2010/main">
                    <a14:imgLayer r:embed="rId9">
                      <a14:imgEffect>
                        <a14:saturation sat="66000"/>
                      </a14:imgEffect>
                    </a14:imgLayer>
                  </a14:imgProps>
                </a:ext>
              </a:extLst>
            </a:blip>
            <a:srcRect/>
            <a:stretch>
              <a:fillRect/>
            </a:stretch>
          </p:blipFill>
          <p:spPr bwMode="auto">
            <a:xfrm>
              <a:off x="1026232" y="3200192"/>
              <a:ext cx="1092994" cy="1092994"/>
            </a:xfrm>
            <a:prstGeom prst="rect">
              <a:avLst/>
            </a:prstGeom>
            <a:noFill/>
          </p:spPr>
        </p:pic>
      </p:grpSp>
    </p:spTree>
    <p:extLst>
      <p:ext uri="{BB962C8B-B14F-4D97-AF65-F5344CB8AC3E}">
        <p14:creationId xmlns:p14="http://schemas.microsoft.com/office/powerpoint/2010/main" val="3502143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1838</TotalTime>
  <Words>3295</Words>
  <Application>Microsoft Office PowerPoint</Application>
  <PresentationFormat>On-screen Show (4:3)</PresentationFormat>
  <Paragraphs>416</Paragraphs>
  <Slides>47</Slides>
  <Notes>44</Notes>
  <HiddenSlides>0</HiddenSlides>
  <MMClips>1</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Inverse Bi-scale Material Design</vt:lpstr>
      <vt:lpstr>PowerPoint Presentation</vt:lpstr>
      <vt:lpstr>Modeling Large-scale Appearance from Small-scale Details</vt:lpstr>
      <vt:lpstr>Modeling Large-scale Appearance from Small-scale Details</vt:lpstr>
      <vt:lpstr>Forward Bi-scale Material Design</vt:lpstr>
      <vt:lpstr>Forward Bi-scale Material Design</vt:lpstr>
      <vt:lpstr>Forward Bi-scale Material Design</vt:lpstr>
      <vt:lpstr>Forward Bi-scale Material Design</vt:lpstr>
      <vt:lpstr>Inverse Bi-scale Material Design</vt:lpstr>
      <vt:lpstr>Inverse Bi-scale Material Design</vt:lpstr>
      <vt:lpstr>PowerPoint Presentation</vt:lpstr>
      <vt:lpstr>PowerPoint Presentation</vt:lpstr>
      <vt:lpstr>PowerPoint Presentation</vt:lpstr>
      <vt:lpstr>Assumptions</vt:lpstr>
      <vt:lpstr>Formulation</vt:lpstr>
      <vt:lpstr>Our Approach</vt:lpstr>
      <vt:lpstr>PowerPoint Presentation</vt:lpstr>
      <vt:lpstr>PowerPoint Presentation</vt:lpstr>
      <vt:lpstr>Inverse Appearance Solver</vt:lpstr>
      <vt:lpstr>Inverse Appearance Solver</vt:lpstr>
      <vt:lpstr>Inverse Appearance Solver</vt:lpstr>
      <vt:lpstr>Inverse Appearance Solver</vt:lpstr>
      <vt:lpstr>Inverse Appearance Solver</vt:lpstr>
      <vt:lpstr>Inverse Appearance Solver</vt:lpstr>
      <vt:lpstr>PowerPoint Presentation</vt:lpstr>
      <vt:lpstr>Precomputed Material Library</vt:lpstr>
      <vt:lpstr>Precomputed Geometry Library</vt:lpstr>
      <vt:lpstr>Precomputed Geometry Library</vt:lpstr>
      <vt:lpstr>Validation</vt:lpstr>
      <vt:lpstr>Performance</vt:lpstr>
      <vt:lpstr>PowerPoint Presentation</vt:lpstr>
      <vt:lpstr>User Interface</vt:lpstr>
      <vt:lpstr>Demo</vt:lpstr>
      <vt:lpstr>Editing results</vt:lpstr>
      <vt:lpstr>Angular Adjustments</vt:lpstr>
      <vt:lpstr>Adjusting Brightness</vt:lpstr>
      <vt:lpstr>Adjusting Contrast</vt:lpstr>
      <vt:lpstr>Measured Anisotropic Large-scale Material [Ngan et al. 2005]</vt:lpstr>
      <vt:lpstr>Visually Equivalent Details</vt:lpstr>
      <vt:lpstr>Conclusions</vt:lpstr>
      <vt:lpstr>Future Directions</vt:lpstr>
      <vt:lpstr>Acknowledgements</vt:lpstr>
      <vt:lpstr>謝謝</vt:lpstr>
      <vt:lpstr>Effects of indirect illumination</vt:lpstr>
      <vt:lpstr>Statistics</vt:lpstr>
      <vt:lpstr>Validation</vt:lpstr>
      <vt:lpstr>BVNDF Computation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Inverse Bi-scale Material Design</dc:title>
  <dc:creator>Hongzhi</dc:creator>
  <cp:lastModifiedBy>22</cp:lastModifiedBy>
  <cp:revision>107</cp:revision>
  <dcterms:created xsi:type="dcterms:W3CDTF">2006-08-16T00:00:00Z</dcterms:created>
  <dcterms:modified xsi:type="dcterms:W3CDTF">2013-11-25T06:09:39Z</dcterms:modified>
</cp:coreProperties>
</file>