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19"/>
  </p:notesMasterIdLst>
  <p:handoutMasterIdLst>
    <p:handoutMasterId r:id="rId20"/>
  </p:handoutMasterIdLst>
  <p:sldIdLst>
    <p:sldId id="256" r:id="rId2"/>
    <p:sldId id="302" r:id="rId3"/>
    <p:sldId id="345" r:id="rId4"/>
    <p:sldId id="332" r:id="rId5"/>
    <p:sldId id="312" r:id="rId6"/>
    <p:sldId id="352" r:id="rId7"/>
    <p:sldId id="353" r:id="rId8"/>
    <p:sldId id="361" r:id="rId9"/>
    <p:sldId id="354" r:id="rId10"/>
    <p:sldId id="330" r:id="rId11"/>
    <p:sldId id="333" r:id="rId12"/>
    <p:sldId id="310" r:id="rId13"/>
    <p:sldId id="356" r:id="rId14"/>
    <p:sldId id="358" r:id="rId15"/>
    <p:sldId id="359" r:id="rId16"/>
    <p:sldId id="362" r:id="rId17"/>
    <p:sldId id="338" r:id="rId18"/>
  </p:sldIdLst>
  <p:sldSz cx="9144000" cy="5143500" type="screen16x9"/>
  <p:notesSz cx="6858000" cy="9144000"/>
  <p:custDataLst>
    <p:tags r:id="rId21"/>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19" userDrawn="1">
          <p15:clr>
            <a:srgbClr val="A4A3A4"/>
          </p15:clr>
        </p15:guide>
        <p15:guide id="2" pos="2880" userDrawn="1">
          <p15:clr>
            <a:srgbClr val="A4A3A4"/>
          </p15:clr>
        </p15:guide>
        <p15:guide id="3" orient="horz" pos="2436" userDrawn="1">
          <p15:clr>
            <a:srgbClr val="A4A3A4"/>
          </p15:clr>
        </p15:guide>
        <p15:guide id="4" pos="90" userDrawn="1">
          <p15:clr>
            <a:srgbClr val="A4A3A4"/>
          </p15:clr>
        </p15:guide>
        <p15:guide id="6" orient="horz" pos="2663" userDrawn="1">
          <p15:clr>
            <a:srgbClr val="A4A3A4"/>
          </p15:clr>
        </p15:guide>
        <p15:guide id="7" pos="5670" userDrawn="1">
          <p15:clr>
            <a:srgbClr val="A4A3A4"/>
          </p15:clr>
        </p15:guide>
        <p15:guide id="8" orient="horz" pos="1189" userDrawn="1">
          <p15:clr>
            <a:srgbClr val="A4A3A4"/>
          </p15:clr>
        </p15:guide>
        <p15:guide id="9" orient="horz" pos="2641" userDrawn="1">
          <p15:clr>
            <a:srgbClr val="A4A3A4"/>
          </p15:clr>
        </p15:guide>
        <p15:guide id="10" orient="horz" pos="155"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834"/>
    <a:srgbClr val="1D3E6B"/>
    <a:srgbClr val="F2F2F2"/>
    <a:srgbClr val="3B2213"/>
    <a:srgbClr val="FEDA5B"/>
    <a:srgbClr val="FEE600"/>
    <a:srgbClr val="464646"/>
    <a:srgbClr val="72BEA0"/>
    <a:srgbClr val="70B4B7"/>
    <a:srgbClr val="C753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47312" autoAdjust="0"/>
  </p:normalViewPr>
  <p:slideViewPr>
    <p:cSldViewPr snapToGrid="0" showGuides="1">
      <p:cViewPr>
        <p:scale>
          <a:sx n="125" d="100"/>
          <a:sy n="125" d="100"/>
        </p:scale>
        <p:origin x="-282" y="402"/>
      </p:cViewPr>
      <p:guideLst>
        <p:guide orient="horz" pos="2119"/>
        <p:guide orient="horz" pos="2436"/>
        <p:guide orient="horz" pos="2663"/>
        <p:guide orient="horz" pos="1189"/>
        <p:guide orient="horz" pos="2641"/>
        <p:guide orient="horz" pos="155"/>
        <p:guide pos="2880"/>
        <p:guide pos="90"/>
        <p:guide pos="5670"/>
      </p:guideLst>
    </p:cSldViewPr>
  </p:slideViewPr>
  <p:notesTextViewPr>
    <p:cViewPr>
      <p:scale>
        <a:sx n="1" d="1"/>
        <a:sy n="1" d="1"/>
      </p:scale>
      <p:origin x="0" y="0"/>
    </p:cViewPr>
  </p:notesTextViewPr>
  <p:notesViewPr>
    <p:cSldViewPr snapToGrid="0" showGuides="1">
      <p:cViewPr varScale="1">
        <p:scale>
          <a:sx n="65" d="100"/>
          <a:sy n="65" d="100"/>
        </p:scale>
        <p:origin x="2174"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98885A-1B81-4E7F-B793-12A31F916A32}" type="datetimeFigureOut">
              <a:rPr lang="zh-CN" altLang="en-US" smtClean="0"/>
              <a:t>2019/10/13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B0C853-DC6C-4924-B1F2-08CE44BD3508}" type="slidenum">
              <a:rPr lang="zh-CN" altLang="en-US" smtClean="0"/>
              <a:t>‹#›</a:t>
            </a:fld>
            <a:endParaRPr lang="zh-CN" altLang="en-US"/>
          </a:p>
        </p:txBody>
      </p:sp>
    </p:spTree>
    <p:extLst>
      <p:ext uri="{BB962C8B-B14F-4D97-AF65-F5344CB8AC3E}">
        <p14:creationId xmlns:p14="http://schemas.microsoft.com/office/powerpoint/2010/main" val="1784912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77FC2F-FDF9-4A3A-8E00-C9FCC9B036D8}" type="datetimeFigureOut">
              <a:rPr lang="zh-CN" altLang="en-US" smtClean="0"/>
              <a:t>2019/10/13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E6C439-5B31-42A4-9D65-F2D199E8886B}" type="slidenum">
              <a:rPr lang="zh-CN" altLang="en-US" smtClean="0"/>
              <a:t>‹#›</a:t>
            </a:fld>
            <a:endParaRPr lang="zh-CN" altLang="en-US"/>
          </a:p>
        </p:txBody>
      </p:sp>
    </p:spTree>
    <p:extLst>
      <p:ext uri="{BB962C8B-B14F-4D97-AF65-F5344CB8AC3E}">
        <p14:creationId xmlns:p14="http://schemas.microsoft.com/office/powerpoint/2010/main" val="85913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Before the presentation, please allow me to explain. I am not the contestant in this competition; for some reason, the contestant cannot be here, so that I will do this report for them. Unfortunately</a:t>
            </a:r>
            <a:r>
              <a:rPr lang="zh-CN" altLang="en-US"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I cannot answer any questions about the details of the project</a:t>
            </a:r>
            <a:r>
              <a:rPr lang="en-US" altLang="zh-CN" sz="1200" kern="1200" dirty="0" smtClean="0">
                <a:solidFill>
                  <a:schemeClr val="tx1"/>
                </a:solidFill>
                <a:effectLst/>
                <a:latin typeface="+mn-lt"/>
                <a:ea typeface="+mn-ea"/>
                <a:cs typeface="+mn-cs"/>
              </a:rPr>
              <a:t>.</a:t>
            </a:r>
          </a:p>
          <a:p>
            <a:r>
              <a:rPr lang="en-US" altLang="zh-CN" sz="1200" kern="1200" dirty="0" smtClean="0">
                <a:solidFill>
                  <a:schemeClr val="tx1"/>
                </a:solidFill>
                <a:effectLst/>
                <a:latin typeface="+mn-lt"/>
                <a:ea typeface="+mn-ea"/>
                <a:cs typeface="+mn-cs"/>
              </a:rPr>
              <a:t>Today</a:t>
            </a:r>
            <a:r>
              <a:rPr lang="en-US" altLang="zh-CN" sz="1200" kern="1200" dirty="0" smtClean="0">
                <a:solidFill>
                  <a:schemeClr val="tx1"/>
                </a:solidFill>
                <a:effectLst/>
                <a:latin typeface="+mn-lt"/>
                <a:ea typeface="+mn-ea"/>
                <a:cs typeface="+mn-cs"/>
              </a:rPr>
              <a:t>, I am going to talk about the recovery of the lost map for monocular simultaneous localization and mapping.</a:t>
            </a:r>
            <a:endParaRPr lang="en-US" altLang="zh-CN" dirty="0" smtClean="0"/>
          </a:p>
        </p:txBody>
      </p:sp>
      <p:sp>
        <p:nvSpPr>
          <p:cNvPr id="4" name="灯片编号占位符 3"/>
          <p:cNvSpPr>
            <a:spLocks noGrp="1"/>
          </p:cNvSpPr>
          <p:nvPr>
            <p:ph type="sldNum" sz="quarter" idx="10"/>
          </p:nvPr>
        </p:nvSpPr>
        <p:spPr/>
        <p:txBody>
          <a:bodyPr/>
          <a:lstStyle/>
          <a:p>
            <a:fld id="{F5E6C439-5B31-42A4-9D65-F2D199E8886B}" type="slidenum">
              <a:rPr lang="zh-CN" altLang="en-US" smtClean="0"/>
              <a:t>1</a:t>
            </a:fld>
            <a:endParaRPr lang="zh-CN" altLang="en-US"/>
          </a:p>
        </p:txBody>
      </p:sp>
    </p:spTree>
    <p:extLst>
      <p:ext uri="{BB962C8B-B14F-4D97-AF65-F5344CB8AC3E}">
        <p14:creationId xmlns:p14="http://schemas.microsoft.com/office/powerpoint/2010/main" val="1228744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After the map fusion is completed, the subsequent tracking and mapping will add the </a:t>
            </a:r>
            <a:r>
              <a:rPr lang="en-US" altLang="zh-CN" sz="1200" kern="1200" dirty="0" err="1" smtClean="0">
                <a:solidFill>
                  <a:schemeClr val="tx1"/>
                </a:solidFill>
                <a:effectLst/>
                <a:latin typeface="+mn-lt"/>
                <a:ea typeface="+mn-ea"/>
                <a:cs typeface="+mn-cs"/>
              </a:rPr>
              <a:t>keyframes</a:t>
            </a:r>
            <a:r>
              <a:rPr lang="en-US" altLang="zh-CN" sz="1200" kern="1200" dirty="0" smtClean="0">
                <a:solidFill>
                  <a:schemeClr val="tx1"/>
                </a:solidFill>
                <a:effectLst/>
                <a:latin typeface="+mn-lt"/>
                <a:ea typeface="+mn-ea"/>
                <a:cs typeface="+mn-cs"/>
              </a:rPr>
              <a:t> and map points of the old map to the factor map of the new map for local and global optimization.</a:t>
            </a:r>
          </a:p>
          <a:p>
            <a:r>
              <a:rPr lang="zh-CN" altLang="zh-CN" sz="1200" kern="1200" dirty="0" smtClean="0">
                <a:solidFill>
                  <a:schemeClr val="tx1"/>
                </a:solidFill>
                <a:effectLst/>
                <a:latin typeface="+mn-lt"/>
                <a:ea typeface="+mn-ea"/>
                <a:cs typeface="+mn-cs"/>
              </a:rPr>
              <a:t>地图融合结束后，后续的跟踪建图</a:t>
            </a:r>
            <a:r>
              <a:rPr lang="zh-CN" altLang="en-US" sz="1200" kern="1200" dirty="0" smtClean="0">
                <a:solidFill>
                  <a:schemeClr val="tx1"/>
                </a:solidFill>
                <a:effectLst/>
                <a:latin typeface="+mn-lt"/>
                <a:ea typeface="+mn-ea"/>
                <a:cs typeface="+mn-cs"/>
              </a:rPr>
              <a:t>我们把旧地图的关键帧和地图点加入到新地图的因子图中进行局部和全局的优化。</a:t>
            </a:r>
            <a:endParaRPr lang="zh-CN" altLang="en-US" dirty="0"/>
          </a:p>
        </p:txBody>
      </p:sp>
      <p:sp>
        <p:nvSpPr>
          <p:cNvPr id="4" name="灯片编号占位符 3"/>
          <p:cNvSpPr>
            <a:spLocks noGrp="1"/>
          </p:cNvSpPr>
          <p:nvPr>
            <p:ph type="sldNum" sz="quarter" idx="10"/>
          </p:nvPr>
        </p:nvSpPr>
        <p:spPr/>
        <p:txBody>
          <a:bodyPr/>
          <a:lstStyle/>
          <a:p>
            <a:fld id="{F5E6C439-5B31-42A4-9D65-F2D199E8886B}" type="slidenum">
              <a:rPr lang="zh-CN" altLang="en-US" smtClean="0"/>
              <a:t>10</a:t>
            </a:fld>
            <a:endParaRPr lang="zh-CN" altLang="en-US"/>
          </a:p>
        </p:txBody>
      </p:sp>
    </p:spTree>
    <p:extLst>
      <p:ext uri="{BB962C8B-B14F-4D97-AF65-F5344CB8AC3E}">
        <p14:creationId xmlns:p14="http://schemas.microsoft.com/office/powerpoint/2010/main" val="1678390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Finally, We will evaluate the effectiveness of the method in the following aspects: map accuracy and map integrity</a:t>
            </a:r>
          </a:p>
          <a:p>
            <a:r>
              <a:rPr lang="zh-CN" altLang="en-US" dirty="0" smtClean="0"/>
              <a:t>我们从以下几个方面评估方法的效果。即：</a:t>
            </a:r>
            <a:endParaRPr lang="en-US" altLang="zh-CN" dirty="0" smtClean="0"/>
          </a:p>
          <a:p>
            <a:r>
              <a:rPr lang="zh-CN" altLang="en-US" dirty="0" smtClean="0"/>
              <a:t>地图精确性</a:t>
            </a:r>
            <a:endParaRPr lang="en-US" altLang="zh-CN" dirty="0" smtClean="0"/>
          </a:p>
          <a:p>
            <a:r>
              <a:rPr lang="zh-CN" altLang="en-US" dirty="0" smtClean="0"/>
              <a:t>地图完整性</a:t>
            </a:r>
            <a:endParaRPr lang="en-US" altLang="zh-CN" dirty="0" smtClean="0"/>
          </a:p>
          <a:p>
            <a:endParaRPr lang="en-US" altLang="zh-CN" dirty="0" smtClean="0"/>
          </a:p>
        </p:txBody>
      </p:sp>
      <p:sp>
        <p:nvSpPr>
          <p:cNvPr id="4" name="灯片编号占位符 3"/>
          <p:cNvSpPr>
            <a:spLocks noGrp="1"/>
          </p:cNvSpPr>
          <p:nvPr>
            <p:ph type="sldNum" sz="quarter" idx="10"/>
          </p:nvPr>
        </p:nvSpPr>
        <p:spPr/>
        <p:txBody>
          <a:bodyPr/>
          <a:lstStyle/>
          <a:p>
            <a:fld id="{F5E6C439-5B31-42A4-9D65-F2D199E8886B}" type="slidenum">
              <a:rPr lang="zh-CN" altLang="en-US" smtClean="0"/>
              <a:t>11</a:t>
            </a:fld>
            <a:endParaRPr lang="zh-CN" altLang="en-US"/>
          </a:p>
        </p:txBody>
      </p:sp>
    </p:spTree>
    <p:extLst>
      <p:ext uri="{BB962C8B-B14F-4D97-AF65-F5344CB8AC3E}">
        <p14:creationId xmlns:p14="http://schemas.microsoft.com/office/powerpoint/2010/main" val="415623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is a comparison of the results of the map fusion and the original results. The original result is the result of normal operation, where orb slam is not orb slam does not lose tracking. We make the tracking lost artificially in the left image, then the system re-initializes and performs the map fusion method for fusion. The yellow part is the map point created before the visual tracking failure, and the red and black parts are the map points created by the system after re-initialization after the tracking failure. Purple is the </a:t>
            </a:r>
            <a:r>
              <a:rPr lang="en-US" altLang="zh-CN" dirty="0" err="1" smtClean="0"/>
              <a:t>keyframe</a:t>
            </a:r>
            <a:r>
              <a:rPr lang="en-US" altLang="zh-CN" dirty="0" smtClean="0"/>
              <a:t> in the map created before the system is lost, and blue is the </a:t>
            </a:r>
            <a:r>
              <a:rPr lang="en-US" altLang="zh-CN" dirty="0" err="1" smtClean="0"/>
              <a:t>keyframe</a:t>
            </a:r>
            <a:r>
              <a:rPr lang="en-US" altLang="zh-CN" dirty="0" smtClean="0"/>
              <a:t> in the new map created after the system is reinitialized. Through the observation of the results, the merged map has little difference from the original un-missed results.</a:t>
            </a:r>
          </a:p>
          <a:p>
            <a:endParaRPr lang="en-US" altLang="zh-CN" dirty="0" smtClean="0"/>
          </a:p>
          <a:p>
            <a:endParaRPr lang="en-US" altLang="zh-CN" dirty="0" smtClean="0"/>
          </a:p>
          <a:p>
            <a:r>
              <a:rPr lang="zh-CN" altLang="en-US" dirty="0" smtClean="0"/>
              <a:t>这是地图融合结果和原始结果的对比结果。原始结果是正常运行的结果，其中</a:t>
            </a:r>
            <a:r>
              <a:rPr lang="en-US" altLang="zh-CN" dirty="0" err="1" smtClean="0"/>
              <a:t>orbslam</a:t>
            </a:r>
            <a:r>
              <a:rPr lang="zh-CN" altLang="en-US" dirty="0" smtClean="0"/>
              <a:t>是没有跟踪丢失。我们在左边图中人为使得跟踪丢失，然后系统重新初始化，执行地图融合方法进行融合。</a:t>
            </a:r>
            <a:r>
              <a:rPr lang="zh-CN" altLang="zh-CN" sz="1200" kern="1200" dirty="0" smtClean="0">
                <a:solidFill>
                  <a:schemeClr val="tx1"/>
                </a:solidFill>
                <a:effectLst/>
                <a:latin typeface="+mn-lt"/>
                <a:ea typeface="+mn-ea"/>
                <a:cs typeface="+mn-cs"/>
              </a:rPr>
              <a:t>其中黄色部分为视觉跟踪失败前创建的地图点，红色和黑色部分是系统在跟踪失败后重新初始化后创建的地图点。紫色为系统丢失前创建的地图中的关键帧，蓝色为系统重新初始化后创建的新地图中的关键帧。通过结果图观察</a:t>
            </a:r>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融合后的地图与原始未丢失的结果对比差异不大。</a:t>
            </a:r>
            <a:endParaRPr lang="zh-CN" altLang="en-US" dirty="0"/>
          </a:p>
        </p:txBody>
      </p:sp>
      <p:sp>
        <p:nvSpPr>
          <p:cNvPr id="4" name="灯片编号占位符 3"/>
          <p:cNvSpPr>
            <a:spLocks noGrp="1"/>
          </p:cNvSpPr>
          <p:nvPr>
            <p:ph type="sldNum" sz="quarter" idx="10"/>
          </p:nvPr>
        </p:nvSpPr>
        <p:spPr/>
        <p:txBody>
          <a:bodyPr/>
          <a:lstStyle/>
          <a:p>
            <a:fld id="{F5E6C439-5B31-42A4-9D65-F2D199E8886B}" type="slidenum">
              <a:rPr lang="zh-CN" altLang="en-US" smtClean="0"/>
              <a:t>12</a:t>
            </a:fld>
            <a:endParaRPr lang="zh-CN" altLang="en-US"/>
          </a:p>
        </p:txBody>
      </p:sp>
    </p:spTree>
    <p:extLst>
      <p:ext uri="{BB962C8B-B14F-4D97-AF65-F5344CB8AC3E}">
        <p14:creationId xmlns:p14="http://schemas.microsoft.com/office/powerpoint/2010/main" val="3296818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Further, we can observe the trajectory of the camera and verify the accuracy of the fused map. The blue is the ground truth track. Red is the trajectory that the artificial manufacturing track loses and then fuses. It can be seen that the trajectory deviation is not large</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进一步，我们可以观察相机的轨迹，验证融合地图的精确性。其中蓝色是</a:t>
            </a:r>
            <a:r>
              <a:rPr lang="en-US" altLang="zh-CN" dirty="0" smtClean="0"/>
              <a:t>ground truth</a:t>
            </a:r>
            <a:r>
              <a:rPr lang="zh-CN" altLang="en-US" dirty="0" smtClean="0"/>
              <a:t>轨迹。红色是人为制造跟踪丢失，然后融合得到的轨迹。可以看出来轨迹偏差不大。</a:t>
            </a:r>
          </a:p>
          <a:p>
            <a:endParaRPr lang="zh-CN" altLang="en-US" dirty="0"/>
          </a:p>
        </p:txBody>
      </p:sp>
      <p:sp>
        <p:nvSpPr>
          <p:cNvPr id="4" name="灯片编号占位符 3"/>
          <p:cNvSpPr>
            <a:spLocks noGrp="1"/>
          </p:cNvSpPr>
          <p:nvPr>
            <p:ph type="sldNum" sz="quarter" idx="10"/>
          </p:nvPr>
        </p:nvSpPr>
        <p:spPr/>
        <p:txBody>
          <a:bodyPr/>
          <a:lstStyle/>
          <a:p>
            <a:fld id="{F5E6C439-5B31-42A4-9D65-F2D199E8886B}" type="slidenum">
              <a:rPr lang="zh-CN" altLang="en-US" smtClean="0"/>
              <a:t>13</a:t>
            </a:fld>
            <a:endParaRPr lang="zh-CN" altLang="en-US"/>
          </a:p>
        </p:txBody>
      </p:sp>
    </p:spTree>
    <p:extLst>
      <p:ext uri="{BB962C8B-B14F-4D97-AF65-F5344CB8AC3E}">
        <p14:creationId xmlns:p14="http://schemas.microsoft.com/office/powerpoint/2010/main" val="3296818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table gives a quantitative comparison. Our fusion method has a small variation, and the average difference from the real data does not exceed 10 centimeters.</a:t>
            </a:r>
          </a:p>
          <a:p>
            <a:r>
              <a:rPr lang="zh-CN" altLang="en-US" dirty="0" smtClean="0"/>
              <a:t>这个表给出了</a:t>
            </a:r>
            <a:r>
              <a:rPr lang="en-US" altLang="zh-CN" dirty="0" err="1" smtClean="0"/>
              <a:t>quantitive</a:t>
            </a:r>
            <a:r>
              <a:rPr lang="en-US" altLang="zh-CN" dirty="0" smtClean="0"/>
              <a:t> </a:t>
            </a:r>
            <a:r>
              <a:rPr lang="zh-CN" altLang="en-US" dirty="0" smtClean="0"/>
              <a:t>比较，我们的融合方法偏差比较小，和真实数据之间平均偏差不超过</a:t>
            </a:r>
            <a:r>
              <a:rPr lang="en-US" altLang="zh-CN" dirty="0" smtClean="0"/>
              <a:t>10cm</a:t>
            </a:r>
            <a:r>
              <a:rPr lang="zh-CN" altLang="en-US" dirty="0" smtClean="0"/>
              <a:t>。</a:t>
            </a:r>
            <a:endParaRPr lang="zh-CN" altLang="en-US" dirty="0"/>
          </a:p>
        </p:txBody>
      </p:sp>
      <p:sp>
        <p:nvSpPr>
          <p:cNvPr id="4" name="灯片编号占位符 3"/>
          <p:cNvSpPr>
            <a:spLocks noGrp="1"/>
          </p:cNvSpPr>
          <p:nvPr>
            <p:ph type="sldNum" sz="quarter" idx="10"/>
          </p:nvPr>
        </p:nvSpPr>
        <p:spPr/>
        <p:txBody>
          <a:bodyPr/>
          <a:lstStyle/>
          <a:p>
            <a:fld id="{F5E6C439-5B31-42A4-9D65-F2D199E8886B}" type="slidenum">
              <a:rPr lang="zh-CN" altLang="en-US" smtClean="0"/>
              <a:t>14</a:t>
            </a:fld>
            <a:endParaRPr lang="zh-CN" altLang="en-US"/>
          </a:p>
        </p:txBody>
      </p:sp>
    </p:spTree>
    <p:extLst>
      <p:ext uri="{BB962C8B-B14F-4D97-AF65-F5344CB8AC3E}">
        <p14:creationId xmlns:p14="http://schemas.microsoft.com/office/powerpoint/2010/main" val="3005354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On data V1_02_meduim, tracking failures occur without data processing. (a) In the figure on the left, this is the results of ORB_SLAM running on data V1_02_meduim are compared with those of ground truth, (b) In the figure on the right, The results of our algorithm running on data V1_02_meduim are compared with those of ground truth, and the part circled by yellow box is the missing part of the track obtained by ORB_SLAM algorithm. The part circled by the green box is the missing part of the algorithm trajectory. By comparing the two, we can see clearly that our algorithm has fewer missing parts and saves more complete maps.</a:t>
            </a:r>
          </a:p>
          <a:p>
            <a:r>
              <a:rPr lang="zh-CN" altLang="zh-CN" sz="1200" kern="1200" dirty="0" smtClean="0">
                <a:solidFill>
                  <a:schemeClr val="tx1"/>
                </a:solidFill>
                <a:effectLst/>
                <a:latin typeface="+mn-lt"/>
                <a:ea typeface="+mn-ea"/>
                <a:cs typeface="+mn-cs"/>
              </a:rPr>
              <a:t>在数据</a:t>
            </a:r>
            <a:r>
              <a:rPr lang="en-US" altLang="zh-CN" sz="1200" kern="1200" dirty="0" smtClean="0">
                <a:solidFill>
                  <a:schemeClr val="tx1"/>
                </a:solidFill>
                <a:effectLst/>
                <a:latin typeface="+mn-lt"/>
                <a:ea typeface="+mn-ea"/>
                <a:cs typeface="+mn-cs"/>
              </a:rPr>
              <a:t>V1_02_meduim</a:t>
            </a:r>
            <a:r>
              <a:rPr lang="zh-CN" altLang="zh-CN" sz="1200" kern="1200" dirty="0" smtClean="0">
                <a:solidFill>
                  <a:schemeClr val="tx1"/>
                </a:solidFill>
                <a:effectLst/>
                <a:latin typeface="+mn-lt"/>
                <a:ea typeface="+mn-ea"/>
                <a:cs typeface="+mn-cs"/>
              </a:rPr>
              <a:t>上，不需要经过数据处理也会出现跟踪失败的情况</a:t>
            </a:r>
            <a:r>
              <a:rPr lang="zh-CN" altLang="en-US"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(a)</a:t>
            </a:r>
            <a:r>
              <a:rPr lang="zh-CN" altLang="zh-CN" sz="1200" kern="1200" dirty="0" smtClean="0">
                <a:solidFill>
                  <a:schemeClr val="tx1"/>
                </a:solidFill>
                <a:effectLst/>
                <a:latin typeface="+mn-lt"/>
                <a:ea typeface="+mn-ea"/>
                <a:cs typeface="+mn-cs"/>
              </a:rPr>
              <a:t>为</a:t>
            </a:r>
            <a:r>
              <a:rPr lang="en-US" altLang="zh-CN" sz="1200" kern="1200" dirty="0" smtClean="0">
                <a:solidFill>
                  <a:schemeClr val="tx1"/>
                </a:solidFill>
                <a:effectLst/>
                <a:latin typeface="+mn-lt"/>
                <a:ea typeface="+mn-ea"/>
                <a:cs typeface="+mn-cs"/>
              </a:rPr>
              <a:t>ORB_SLAM</a:t>
            </a:r>
            <a:r>
              <a:rPr lang="zh-CN" altLang="zh-CN" sz="1200" kern="1200" dirty="0" smtClean="0">
                <a:solidFill>
                  <a:schemeClr val="tx1"/>
                </a:solidFill>
                <a:effectLst/>
                <a:latin typeface="+mn-lt"/>
                <a:ea typeface="+mn-ea"/>
                <a:cs typeface="+mn-cs"/>
              </a:rPr>
              <a:t>在数据</a:t>
            </a:r>
            <a:r>
              <a:rPr lang="en-US" altLang="zh-CN" sz="1200" kern="1200" dirty="0" smtClean="0">
                <a:solidFill>
                  <a:schemeClr val="tx1"/>
                </a:solidFill>
                <a:effectLst/>
                <a:latin typeface="+mn-lt"/>
                <a:ea typeface="+mn-ea"/>
                <a:cs typeface="+mn-cs"/>
              </a:rPr>
              <a:t>V1_02_meduim</a:t>
            </a:r>
            <a:r>
              <a:rPr lang="zh-CN" altLang="zh-CN" sz="1200" kern="1200" dirty="0" smtClean="0">
                <a:solidFill>
                  <a:schemeClr val="tx1"/>
                </a:solidFill>
                <a:effectLst/>
                <a:latin typeface="+mn-lt"/>
                <a:ea typeface="+mn-ea"/>
                <a:cs typeface="+mn-cs"/>
              </a:rPr>
              <a:t>上的运行结果与</a:t>
            </a:r>
            <a:r>
              <a:rPr lang="en-US" altLang="zh-CN" sz="1200" kern="1200" dirty="0" smtClean="0">
                <a:solidFill>
                  <a:schemeClr val="tx1"/>
                </a:solidFill>
                <a:effectLst/>
                <a:latin typeface="+mn-lt"/>
                <a:ea typeface="+mn-ea"/>
                <a:cs typeface="+mn-cs"/>
              </a:rPr>
              <a:t>ground truth</a:t>
            </a:r>
            <a:r>
              <a:rPr lang="zh-CN" altLang="zh-CN" sz="1200" kern="1200" dirty="0" smtClean="0">
                <a:solidFill>
                  <a:schemeClr val="tx1"/>
                </a:solidFill>
                <a:effectLst/>
                <a:latin typeface="+mn-lt"/>
                <a:ea typeface="+mn-ea"/>
                <a:cs typeface="+mn-cs"/>
              </a:rPr>
              <a:t>的轨迹对比结果， </a:t>
            </a:r>
            <a:r>
              <a:rPr lang="en-US" altLang="zh-CN" sz="1200" kern="1200" dirty="0" smtClean="0">
                <a:solidFill>
                  <a:schemeClr val="tx1"/>
                </a:solidFill>
                <a:effectLst/>
                <a:latin typeface="+mn-lt"/>
                <a:ea typeface="+mn-ea"/>
                <a:cs typeface="+mn-cs"/>
              </a:rPr>
              <a:t>(b)</a:t>
            </a:r>
            <a:r>
              <a:rPr lang="zh-CN" altLang="zh-CN" sz="1200" kern="1200" dirty="0" smtClean="0">
                <a:solidFill>
                  <a:schemeClr val="tx1"/>
                </a:solidFill>
                <a:effectLst/>
                <a:latin typeface="+mn-lt"/>
                <a:ea typeface="+mn-ea"/>
                <a:cs typeface="+mn-cs"/>
              </a:rPr>
              <a:t>为</a:t>
            </a:r>
            <a:r>
              <a:rPr lang="zh-CN" altLang="en-US" sz="1200" kern="1200" dirty="0" smtClean="0">
                <a:solidFill>
                  <a:schemeClr val="tx1"/>
                </a:solidFill>
                <a:effectLst/>
                <a:latin typeface="+mn-lt"/>
                <a:ea typeface="+mn-ea"/>
                <a:cs typeface="+mn-cs"/>
              </a:rPr>
              <a:t>我们</a:t>
            </a:r>
            <a:r>
              <a:rPr lang="zh-CN" altLang="zh-CN" sz="1200" kern="1200" dirty="0" smtClean="0">
                <a:solidFill>
                  <a:schemeClr val="tx1"/>
                </a:solidFill>
                <a:effectLst/>
                <a:latin typeface="+mn-lt"/>
                <a:ea typeface="+mn-ea"/>
                <a:cs typeface="+mn-cs"/>
              </a:rPr>
              <a:t>算法在数据</a:t>
            </a:r>
            <a:r>
              <a:rPr lang="en-US" altLang="zh-CN" sz="1200" kern="1200" dirty="0" smtClean="0">
                <a:solidFill>
                  <a:schemeClr val="tx1"/>
                </a:solidFill>
                <a:effectLst/>
                <a:latin typeface="+mn-lt"/>
                <a:ea typeface="+mn-ea"/>
                <a:cs typeface="+mn-cs"/>
              </a:rPr>
              <a:t>V1_02_meduim</a:t>
            </a:r>
            <a:r>
              <a:rPr lang="zh-CN" altLang="zh-CN" sz="1200" kern="1200" dirty="0" smtClean="0">
                <a:solidFill>
                  <a:schemeClr val="tx1"/>
                </a:solidFill>
                <a:effectLst/>
                <a:latin typeface="+mn-lt"/>
                <a:ea typeface="+mn-ea"/>
                <a:cs typeface="+mn-cs"/>
              </a:rPr>
              <a:t>上运行结果与</a:t>
            </a:r>
            <a:r>
              <a:rPr lang="en-US" altLang="zh-CN" sz="1200" kern="1200" dirty="0" smtClean="0">
                <a:solidFill>
                  <a:schemeClr val="tx1"/>
                </a:solidFill>
                <a:effectLst/>
                <a:latin typeface="+mn-lt"/>
                <a:ea typeface="+mn-ea"/>
                <a:cs typeface="+mn-cs"/>
              </a:rPr>
              <a:t>ground truth</a:t>
            </a:r>
            <a:r>
              <a:rPr lang="zh-CN" altLang="zh-CN" sz="1200" kern="1200" dirty="0" smtClean="0">
                <a:solidFill>
                  <a:schemeClr val="tx1"/>
                </a:solidFill>
                <a:effectLst/>
                <a:latin typeface="+mn-lt"/>
                <a:ea typeface="+mn-ea"/>
                <a:cs typeface="+mn-cs"/>
              </a:rPr>
              <a:t>的轨迹对比结果，其中黄色方框圈出的部分为</a:t>
            </a:r>
            <a:r>
              <a:rPr lang="en-US" altLang="zh-CN" sz="1200" kern="1200" dirty="0" smtClean="0">
                <a:solidFill>
                  <a:schemeClr val="tx1"/>
                </a:solidFill>
                <a:effectLst/>
                <a:latin typeface="+mn-lt"/>
                <a:ea typeface="+mn-ea"/>
                <a:cs typeface="+mn-cs"/>
              </a:rPr>
              <a:t>ORB_SLAM</a:t>
            </a:r>
            <a:r>
              <a:rPr lang="zh-CN" altLang="zh-CN" sz="1200" kern="1200" dirty="0" smtClean="0">
                <a:solidFill>
                  <a:schemeClr val="tx1"/>
                </a:solidFill>
                <a:effectLst/>
                <a:latin typeface="+mn-lt"/>
                <a:ea typeface="+mn-ea"/>
                <a:cs typeface="+mn-cs"/>
              </a:rPr>
              <a:t>算法得到的轨迹所缺失的部分。绿色方框所圈出的部分为本文算法轨迹所缺失的部分。通过两者对比可以很清楚的看出，</a:t>
            </a:r>
            <a:r>
              <a:rPr lang="zh-CN" altLang="en-US" sz="1200" kern="1200" dirty="0" smtClean="0">
                <a:solidFill>
                  <a:schemeClr val="tx1"/>
                </a:solidFill>
                <a:effectLst/>
                <a:latin typeface="+mn-lt"/>
                <a:ea typeface="+mn-ea"/>
                <a:cs typeface="+mn-cs"/>
              </a:rPr>
              <a:t>我们</a:t>
            </a:r>
            <a:r>
              <a:rPr lang="zh-CN" altLang="zh-CN" sz="1200" kern="1200" dirty="0" smtClean="0">
                <a:solidFill>
                  <a:schemeClr val="tx1"/>
                </a:solidFill>
                <a:effectLst/>
                <a:latin typeface="+mn-lt"/>
                <a:ea typeface="+mn-ea"/>
                <a:cs typeface="+mn-cs"/>
              </a:rPr>
              <a:t>算法缺失部分更少，保存的地图更为完整。</a:t>
            </a:r>
            <a:endParaRPr lang="zh-CN" altLang="en-US" dirty="0"/>
          </a:p>
        </p:txBody>
      </p:sp>
      <p:sp>
        <p:nvSpPr>
          <p:cNvPr id="4" name="灯片编号占位符 3"/>
          <p:cNvSpPr>
            <a:spLocks noGrp="1"/>
          </p:cNvSpPr>
          <p:nvPr>
            <p:ph type="sldNum" sz="quarter" idx="10"/>
          </p:nvPr>
        </p:nvSpPr>
        <p:spPr/>
        <p:txBody>
          <a:bodyPr/>
          <a:lstStyle/>
          <a:p>
            <a:fld id="{F5E6C439-5B31-42A4-9D65-F2D199E8886B}" type="slidenum">
              <a:rPr lang="zh-CN" altLang="en-US" smtClean="0"/>
              <a:t>15</a:t>
            </a:fld>
            <a:endParaRPr lang="zh-CN" altLang="en-US"/>
          </a:p>
        </p:txBody>
      </p:sp>
    </p:spTree>
    <p:extLst>
      <p:ext uri="{BB962C8B-B14F-4D97-AF65-F5344CB8AC3E}">
        <p14:creationId xmlns:p14="http://schemas.microsoft.com/office/powerpoint/2010/main" val="3581889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We now certify that we refer to the paper published in the Chinese Journal of Image and Graphics in 2018 on the recovery of the lost map for monocular simultaneous localization and mapping.</a:t>
            </a:r>
          </a:p>
          <a:p>
            <a:r>
              <a:rPr lang="zh-CN" altLang="en-US" sz="1200" b="0" i="0" kern="1200" dirty="0" smtClean="0">
                <a:solidFill>
                  <a:schemeClr val="tx1"/>
                </a:solidFill>
                <a:effectLst/>
                <a:latin typeface="+mn-lt"/>
                <a:ea typeface="+mn-ea"/>
                <a:cs typeface="+mn-cs"/>
              </a:rPr>
              <a:t>特在此说明，</a:t>
            </a:r>
            <a:r>
              <a:rPr lang="zh-CN" altLang="en-US" dirty="0" smtClean="0"/>
              <a:t>我们参考的是</a:t>
            </a:r>
            <a:r>
              <a:rPr lang="en-US" altLang="zh-CN" dirty="0" smtClean="0"/>
              <a:t>2018</a:t>
            </a:r>
            <a:r>
              <a:rPr lang="zh-CN" altLang="en-US" dirty="0" smtClean="0"/>
              <a:t>年发表在中国图象图形学报上的单目同时定位与建图中的地图恢复融合这篇论文</a:t>
            </a:r>
          </a:p>
          <a:p>
            <a:endParaRPr lang="en-US" altLang="zh-CN" dirty="0" smtClean="0"/>
          </a:p>
        </p:txBody>
      </p:sp>
      <p:sp>
        <p:nvSpPr>
          <p:cNvPr id="4" name="灯片编号占位符 3"/>
          <p:cNvSpPr>
            <a:spLocks noGrp="1"/>
          </p:cNvSpPr>
          <p:nvPr>
            <p:ph type="sldNum" sz="quarter" idx="10"/>
          </p:nvPr>
        </p:nvSpPr>
        <p:spPr/>
        <p:txBody>
          <a:bodyPr/>
          <a:lstStyle/>
          <a:p>
            <a:fld id="{F5E6C439-5B31-42A4-9D65-F2D199E8886B}" type="slidenum">
              <a:rPr lang="zh-CN" altLang="en-US" smtClean="0"/>
              <a:t>16</a:t>
            </a:fld>
            <a:endParaRPr lang="zh-CN" altLang="en-US"/>
          </a:p>
        </p:txBody>
      </p:sp>
    </p:spTree>
    <p:extLst>
      <p:ext uri="{BB962C8B-B14F-4D97-AF65-F5344CB8AC3E}">
        <p14:creationId xmlns:p14="http://schemas.microsoft.com/office/powerpoint/2010/main" val="1322160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Our report is over. </a:t>
            </a:r>
            <a:r>
              <a:rPr lang="en-US" altLang="zh-CN" smtClean="0"/>
              <a:t>Thanks.</a:t>
            </a:r>
            <a:endParaRPr lang="zh-CN" altLang="en-US" dirty="0"/>
          </a:p>
        </p:txBody>
      </p:sp>
      <p:sp>
        <p:nvSpPr>
          <p:cNvPr id="4" name="灯片编号占位符 3"/>
          <p:cNvSpPr>
            <a:spLocks noGrp="1"/>
          </p:cNvSpPr>
          <p:nvPr>
            <p:ph type="sldNum" sz="quarter" idx="10"/>
          </p:nvPr>
        </p:nvSpPr>
        <p:spPr/>
        <p:txBody>
          <a:bodyPr/>
          <a:lstStyle/>
          <a:p>
            <a:fld id="{F5E6C439-5B31-42A4-9D65-F2D199E8886B}" type="slidenum">
              <a:rPr lang="zh-CN" altLang="en-US" smtClean="0"/>
              <a:t>17</a:t>
            </a:fld>
            <a:endParaRPr lang="zh-CN" altLang="en-US"/>
          </a:p>
        </p:txBody>
      </p:sp>
    </p:spTree>
    <p:extLst>
      <p:ext uri="{BB962C8B-B14F-4D97-AF65-F5344CB8AC3E}">
        <p14:creationId xmlns:p14="http://schemas.microsoft.com/office/powerpoint/2010/main" val="3333063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 What is our purpose?</a:t>
            </a:r>
            <a:endParaRPr lang="zh-CN" altLang="en-US" dirty="0"/>
          </a:p>
        </p:txBody>
      </p:sp>
      <p:sp>
        <p:nvSpPr>
          <p:cNvPr id="4" name="灯片编号占位符 3"/>
          <p:cNvSpPr>
            <a:spLocks noGrp="1"/>
          </p:cNvSpPr>
          <p:nvPr>
            <p:ph type="sldNum" sz="quarter" idx="10"/>
          </p:nvPr>
        </p:nvSpPr>
        <p:spPr/>
        <p:txBody>
          <a:bodyPr/>
          <a:lstStyle/>
          <a:p>
            <a:fld id="{F5E6C439-5B31-42A4-9D65-F2D199E8886B}" type="slidenum">
              <a:rPr lang="zh-CN" altLang="en-US" smtClean="0"/>
              <a:t>2</a:t>
            </a:fld>
            <a:endParaRPr lang="zh-CN" altLang="en-US"/>
          </a:p>
        </p:txBody>
      </p:sp>
    </p:spTree>
    <p:extLst>
      <p:ext uri="{BB962C8B-B14F-4D97-AF65-F5344CB8AC3E}">
        <p14:creationId xmlns:p14="http://schemas.microsoft.com/office/powerpoint/2010/main" val="3478708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SLAM technology can be applied in many fields, such as automatic driving, virtual reality, </a:t>
            </a:r>
            <a:r>
              <a:rPr lang="en-US" altLang="zh-CN" sz="1200" kern="1200" dirty="0" err="1" smtClean="0">
                <a:solidFill>
                  <a:schemeClr val="tx1"/>
                </a:solidFill>
                <a:effectLst/>
                <a:latin typeface="+mn-lt"/>
                <a:ea typeface="+mn-ea"/>
                <a:cs typeface="+mn-cs"/>
              </a:rPr>
              <a:t>robots.However</a:t>
            </a:r>
            <a:r>
              <a:rPr lang="en-US" altLang="zh-CN" sz="1200" kern="1200" dirty="0" smtClean="0">
                <a:solidFill>
                  <a:schemeClr val="tx1"/>
                </a:solidFill>
                <a:effectLst/>
                <a:latin typeface="+mn-lt"/>
                <a:ea typeface="+mn-ea"/>
                <a:cs typeface="+mn-cs"/>
              </a:rPr>
              <a:t>, in the real environment, the motion is involved, such as moving too fast, high or low brightness, weak environment, and so on, which will lead to visual SLAM </a:t>
            </a:r>
            <a:r>
              <a:rPr lang="en-US" altLang="zh-CN" sz="1200" kern="1200" dirty="0" err="1" smtClean="0">
                <a:solidFill>
                  <a:schemeClr val="tx1"/>
                </a:solidFill>
                <a:effectLst/>
                <a:latin typeface="+mn-lt"/>
                <a:ea typeface="+mn-ea"/>
                <a:cs typeface="+mn-cs"/>
              </a:rPr>
              <a:t>failure.Relocation</a:t>
            </a:r>
            <a:r>
              <a:rPr lang="en-US" altLang="zh-CN" sz="1200" kern="1200" dirty="0" smtClean="0">
                <a:solidFill>
                  <a:schemeClr val="tx1"/>
                </a:solidFill>
                <a:effectLst/>
                <a:latin typeface="+mn-lt"/>
                <a:ea typeface="+mn-ea"/>
                <a:cs typeface="+mn-cs"/>
              </a:rPr>
              <a:t> is the common solution of track lost. The condition of relocation is that: the device must go back to the old environment, or the current environment is similar to the old </a:t>
            </a:r>
            <a:r>
              <a:rPr lang="en-US" altLang="zh-CN" sz="1200" kern="1200" dirty="0" err="1" smtClean="0">
                <a:solidFill>
                  <a:schemeClr val="tx1"/>
                </a:solidFill>
                <a:effectLst/>
                <a:latin typeface="+mn-lt"/>
                <a:ea typeface="+mn-ea"/>
                <a:cs typeface="+mn-cs"/>
              </a:rPr>
              <a:t>one.Based</a:t>
            </a:r>
            <a:r>
              <a:rPr lang="en-US" altLang="zh-CN" sz="1200" kern="1200" dirty="0" smtClean="0">
                <a:solidFill>
                  <a:schemeClr val="tx1"/>
                </a:solidFill>
                <a:effectLst/>
                <a:latin typeface="+mn-lt"/>
                <a:ea typeface="+mn-ea"/>
                <a:cs typeface="+mn-cs"/>
              </a:rPr>
              <a:t> on this problem, a map recovery and fusion algorithm using IMU are proposed to solve the problem of track lost. The algorithm is based on the ORB SLAM framework. Once the track lost, even if the relocation cannot be work, our method can still track and map. Our approach has a weak dependence on the environment. After the initialization succeed, the map information before the relocation can be saved.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SLAM</a:t>
            </a:r>
            <a:r>
              <a:rPr lang="zh-CN" altLang="zh-CN" sz="1200" kern="1200" dirty="0" smtClean="0">
                <a:solidFill>
                  <a:schemeClr val="tx1"/>
                </a:solidFill>
                <a:effectLst/>
                <a:latin typeface="+mn-lt"/>
                <a:ea typeface="+mn-ea"/>
                <a:cs typeface="+mn-cs"/>
              </a:rPr>
              <a:t>技术可应用于许多领域，如自动驾驶、增强和虚拟现实、移动机器人</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然而现实生活中的运动往往比较复杂， 例如相机运动过快时产生的图像运动模糊、以及在高亮或低亮、环境纹理特征较弱等情况下都会导致视觉</a:t>
            </a:r>
            <a:r>
              <a:rPr lang="en-US" altLang="zh-CN" sz="1200" kern="1200" dirty="0" smtClean="0">
                <a:solidFill>
                  <a:schemeClr val="tx1"/>
                </a:solidFill>
                <a:effectLst/>
                <a:latin typeface="+mn-lt"/>
                <a:ea typeface="+mn-ea"/>
                <a:cs typeface="+mn-cs"/>
              </a:rPr>
              <a:t>SLAM</a:t>
            </a:r>
            <a:r>
              <a:rPr lang="zh-CN" altLang="zh-CN" sz="1200" kern="1200" dirty="0" smtClean="0">
                <a:solidFill>
                  <a:schemeClr val="tx1"/>
                </a:solidFill>
                <a:effectLst/>
                <a:latin typeface="+mn-lt"/>
                <a:ea typeface="+mn-ea"/>
                <a:cs typeface="+mn-cs"/>
              </a:rPr>
              <a:t>跟踪失败</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目前采用最多的解决跟踪失败的方案是重定位</a:t>
            </a:r>
            <a:r>
              <a:rPr lang="zh-CN" altLang="en-US" sz="1200" kern="1200" dirty="0" smtClean="0">
                <a:solidFill>
                  <a:schemeClr val="tx1"/>
                </a:solidFill>
                <a:effectLst/>
                <a:latin typeface="+mn-lt"/>
                <a:ea typeface="+mn-ea"/>
                <a:cs typeface="+mn-cs"/>
              </a:rPr>
              <a:t>。重定位需要：</a:t>
            </a:r>
            <a:r>
              <a:rPr lang="zh-CN" altLang="zh-CN" sz="1200" kern="1200" dirty="0" smtClean="0">
                <a:solidFill>
                  <a:schemeClr val="tx1"/>
                </a:solidFill>
                <a:effectLst/>
                <a:latin typeface="+mn-lt"/>
                <a:ea typeface="+mn-ea"/>
                <a:cs typeface="+mn-cs"/>
              </a:rPr>
              <a:t>设备必须回到之前能跟踪上的场景中系统才能继续跟踪建图</a:t>
            </a:r>
            <a:r>
              <a:rPr lang="zh-CN" altLang="en-US" sz="1200" kern="1200" dirty="0" smtClean="0">
                <a:solidFill>
                  <a:schemeClr val="tx1"/>
                </a:solidFill>
                <a:effectLst/>
                <a:latin typeface="+mn-lt"/>
                <a:ea typeface="+mn-ea"/>
                <a:cs typeface="+mn-cs"/>
              </a:rPr>
              <a:t>；</a:t>
            </a:r>
            <a:r>
              <a:rPr lang="zh-CN" altLang="en-US" sz="1200" kern="1200" baseline="0" dirty="0" smtClean="0">
                <a:solidFill>
                  <a:schemeClr val="tx1"/>
                </a:solidFill>
                <a:effectLst/>
                <a:latin typeface="+mn-lt"/>
                <a:ea typeface="+mn-ea"/>
                <a:cs typeface="+mn-cs"/>
              </a:rPr>
              <a:t>或者</a:t>
            </a:r>
            <a:r>
              <a:rPr lang="zh-CN" altLang="zh-CN" sz="1200" kern="1200" dirty="0" smtClean="0">
                <a:solidFill>
                  <a:schemeClr val="tx1"/>
                </a:solidFill>
                <a:effectLst/>
                <a:latin typeface="+mn-lt"/>
                <a:ea typeface="+mn-ea"/>
                <a:cs typeface="+mn-cs"/>
              </a:rPr>
              <a:t>要求当前场景与地图具有较高的相似性</a:t>
            </a:r>
            <a:r>
              <a:rPr lang="zh-CN" altLang="en-US"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针对此问题，提出了一种基于</a:t>
            </a:r>
            <a:r>
              <a:rPr lang="en-US" altLang="zh-CN" sz="1200" kern="1200" dirty="0" smtClean="0">
                <a:solidFill>
                  <a:schemeClr val="tx1"/>
                </a:solidFill>
                <a:effectLst/>
                <a:latin typeface="+mn-lt"/>
                <a:ea typeface="+mn-ea"/>
                <a:cs typeface="+mn-cs"/>
              </a:rPr>
              <a:t>IMU </a:t>
            </a:r>
            <a:r>
              <a:rPr lang="zh-CN" altLang="zh-CN" sz="1200" kern="1200" dirty="0" smtClean="0">
                <a:solidFill>
                  <a:schemeClr val="tx1"/>
                </a:solidFill>
                <a:effectLst/>
                <a:latin typeface="+mn-lt"/>
                <a:ea typeface="+mn-ea"/>
                <a:cs typeface="+mn-cs"/>
              </a:rPr>
              <a:t>的地图恢复融合算法解决跟踪失败问题。算法基于单目</a:t>
            </a:r>
            <a:r>
              <a:rPr lang="en-US" altLang="zh-CN" sz="1200" kern="1200" dirty="0" smtClean="0">
                <a:solidFill>
                  <a:schemeClr val="tx1"/>
                </a:solidFill>
                <a:effectLst/>
                <a:latin typeface="+mn-lt"/>
                <a:ea typeface="+mn-ea"/>
                <a:cs typeface="+mn-cs"/>
              </a:rPr>
              <a:t>ORB_SLAM</a:t>
            </a:r>
            <a:r>
              <a:rPr lang="zh-CN" altLang="zh-CN" sz="1200" kern="1200" dirty="0" smtClean="0">
                <a:solidFill>
                  <a:schemeClr val="tx1"/>
                </a:solidFill>
                <a:effectLst/>
                <a:latin typeface="+mn-lt"/>
                <a:ea typeface="+mn-ea"/>
                <a:cs typeface="+mn-cs"/>
              </a:rPr>
              <a:t>的框架，在系统跟踪失败后，即使无法满足重定位要求，也能继续进行跟踪建图。该方法对场景的依赖较弱，只要初始化成功，就能保存重定位之前的地图信息。</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E36071EB-4DA8-49B8-8B4E-7B0F1E5DFAB7}" type="slidenum">
              <a:rPr lang="zh-CN" altLang="en-US" smtClean="0"/>
              <a:t>3</a:t>
            </a:fld>
            <a:endParaRPr lang="zh-CN" altLang="en-US"/>
          </a:p>
        </p:txBody>
      </p:sp>
    </p:spTree>
    <p:extLst>
      <p:ext uri="{BB962C8B-B14F-4D97-AF65-F5344CB8AC3E}">
        <p14:creationId xmlns:p14="http://schemas.microsoft.com/office/powerpoint/2010/main" val="1099273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Next, I will introduce the details of our solution.</a:t>
            </a:r>
            <a:endParaRPr lang="zh-CN" altLang="en-US" dirty="0"/>
          </a:p>
        </p:txBody>
      </p:sp>
      <p:sp>
        <p:nvSpPr>
          <p:cNvPr id="4" name="灯片编号占位符 3"/>
          <p:cNvSpPr>
            <a:spLocks noGrp="1"/>
          </p:cNvSpPr>
          <p:nvPr>
            <p:ph type="sldNum" sz="quarter" idx="10"/>
          </p:nvPr>
        </p:nvSpPr>
        <p:spPr/>
        <p:txBody>
          <a:bodyPr/>
          <a:lstStyle/>
          <a:p>
            <a:fld id="{F5E6C439-5B31-42A4-9D65-F2D199E8886B}" type="slidenum">
              <a:rPr lang="zh-CN" altLang="en-US" smtClean="0"/>
              <a:t>4</a:t>
            </a:fld>
            <a:endParaRPr lang="zh-CN" altLang="en-US"/>
          </a:p>
        </p:txBody>
      </p:sp>
    </p:spTree>
    <p:extLst>
      <p:ext uri="{BB962C8B-B14F-4D97-AF65-F5344CB8AC3E}">
        <p14:creationId xmlns:p14="http://schemas.microsoft.com/office/powerpoint/2010/main" val="4041095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Our method is based on the ORB SLAM framework. As shown in figure, the framework of original ORBSLAM can be divided into three parts, tracking, mapping, and loop closing. In our method, the tracker will not relocate after tracking lost, but reinitialize, create a second map, and save the lost map at the same time. The scale estimation algorithm is added to local mapping. Besides, we add a new thread, which is Map fusion. In map fusion, we first estimate the scale, translate the old coordinate system to the current coordinate system based on IMU estimation. However, there are errors in transformation because of the IMU noise. So, we propose an error correction method to optimize the </a:t>
            </a:r>
            <a:r>
              <a:rPr lang="en-US" altLang="zh-CN" sz="1200" kern="1200" dirty="0" err="1" smtClean="0">
                <a:solidFill>
                  <a:schemeClr val="tx1"/>
                </a:solidFill>
                <a:effectLst/>
                <a:latin typeface="+mn-lt"/>
                <a:ea typeface="+mn-ea"/>
                <a:cs typeface="+mn-cs"/>
              </a:rPr>
              <a:t>translation.Firstly</a:t>
            </a:r>
            <a:r>
              <a:rPr lang="en-US" altLang="zh-CN" sz="1200" kern="1200" dirty="0" smtClean="0">
                <a:solidFill>
                  <a:schemeClr val="tx1"/>
                </a:solidFill>
                <a:effectLst/>
                <a:latin typeface="+mn-lt"/>
                <a:ea typeface="+mn-ea"/>
                <a:cs typeface="+mn-cs"/>
              </a:rPr>
              <a:t>, we find matching points between the two maps. Next, estimate the motion between matching points. Then, map fusion, the </a:t>
            </a:r>
            <a:r>
              <a:rPr lang="en-US" altLang="zh-CN" sz="1200" kern="1200" dirty="0" err="1" smtClean="0">
                <a:solidFill>
                  <a:schemeClr val="tx1"/>
                </a:solidFill>
                <a:effectLst/>
                <a:latin typeface="+mn-lt"/>
                <a:ea typeface="+mn-ea"/>
                <a:cs typeface="+mn-cs"/>
              </a:rPr>
              <a:t>keyframe</a:t>
            </a:r>
            <a:r>
              <a:rPr lang="en-US" altLang="zh-CN" sz="1200" kern="1200" dirty="0" smtClean="0">
                <a:solidFill>
                  <a:schemeClr val="tx1"/>
                </a:solidFill>
                <a:effectLst/>
                <a:latin typeface="+mn-lt"/>
                <a:ea typeface="+mn-ea"/>
                <a:cs typeface="+mn-cs"/>
              </a:rPr>
              <a:t>, and the map points infusion map will be used in subsequent tracking and mapping.</a:t>
            </a:r>
          </a:p>
          <a:p>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由于</a:t>
            </a:r>
            <a:r>
              <a:rPr lang="en-US" altLang="zh-CN" sz="1200" kern="1200" dirty="0" smtClean="0">
                <a:solidFill>
                  <a:schemeClr val="tx1"/>
                </a:solidFill>
                <a:effectLst/>
                <a:latin typeface="+mn-lt"/>
                <a:ea typeface="+mn-ea"/>
                <a:cs typeface="+mn-cs"/>
              </a:rPr>
              <a:t>ORB_SLAM</a:t>
            </a:r>
            <a:r>
              <a:rPr lang="zh-CN" altLang="zh-CN" sz="1200" kern="1200" dirty="0" smtClean="0">
                <a:solidFill>
                  <a:schemeClr val="tx1"/>
                </a:solidFill>
                <a:effectLst/>
                <a:latin typeface="+mn-lt"/>
                <a:ea typeface="+mn-ea"/>
                <a:cs typeface="+mn-cs"/>
              </a:rPr>
              <a:t>算法框架比较完善，具有极高的精度和鲁棒性，因此将</a:t>
            </a:r>
            <a:r>
              <a:rPr lang="en-US" altLang="zh-CN" sz="1200" kern="1200" dirty="0" smtClean="0">
                <a:solidFill>
                  <a:schemeClr val="tx1"/>
                </a:solidFill>
                <a:effectLst/>
                <a:latin typeface="+mn-lt"/>
                <a:ea typeface="+mn-ea"/>
                <a:cs typeface="+mn-cs"/>
              </a:rPr>
              <a:t>ORB_SLAM</a:t>
            </a:r>
            <a:r>
              <a:rPr lang="zh-CN" altLang="zh-CN" sz="1200" kern="1200" dirty="0" smtClean="0">
                <a:solidFill>
                  <a:schemeClr val="tx1"/>
                </a:solidFill>
                <a:effectLst/>
                <a:latin typeface="+mn-lt"/>
                <a:ea typeface="+mn-ea"/>
                <a:cs typeface="+mn-cs"/>
              </a:rPr>
              <a:t>框架作为地图融合算法的基本框架并在其基础上进行修改，算法框架如图所示。</a:t>
            </a:r>
            <a:r>
              <a:rPr lang="en-US" altLang="zh-CN" sz="1200" kern="1200" dirty="0" smtClean="0">
                <a:solidFill>
                  <a:schemeClr val="tx1"/>
                </a:solidFill>
                <a:effectLst/>
                <a:latin typeface="+mn-lt"/>
                <a:ea typeface="+mn-ea"/>
                <a:cs typeface="+mn-cs"/>
              </a:rPr>
              <a:t>ORB_SLAM</a:t>
            </a:r>
            <a:r>
              <a:rPr lang="zh-CN" altLang="zh-CN" sz="1200" kern="1200" dirty="0" smtClean="0">
                <a:solidFill>
                  <a:schemeClr val="tx1"/>
                </a:solidFill>
                <a:effectLst/>
                <a:latin typeface="+mn-lt"/>
                <a:ea typeface="+mn-ea"/>
                <a:cs typeface="+mn-cs"/>
              </a:rPr>
              <a:t>的算法框架可分为</a:t>
            </a:r>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个线程，分别为跟踪、局部建图和回环检测，本文算法将跟踪线程改为丢失后不进行重定位，而是重新进行初始化，新建第</a:t>
            </a:r>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个地图，同时保存丢失前的已建好的地图，在局部建图线程中加入尺度估计算法。此外，还增加了一个新的线程进行地图融的过程。</a:t>
            </a:r>
            <a:r>
              <a:rPr lang="zh-CN" altLang="en-US" sz="1200" kern="1200" dirty="0" smtClean="0">
                <a:solidFill>
                  <a:schemeClr val="tx1"/>
                </a:solidFill>
                <a:effectLst/>
                <a:latin typeface="+mn-lt"/>
                <a:ea typeface="+mn-ea"/>
                <a:cs typeface="+mn-cs"/>
              </a:rPr>
              <a:t>在这个新的线程中，我们首先进行尺度估计，将</a:t>
            </a:r>
            <a:r>
              <a:rPr lang="zh-CN" altLang="zh-CN" sz="1200" kern="1200" dirty="0" smtClean="0">
                <a:solidFill>
                  <a:schemeClr val="tx1"/>
                </a:solidFill>
                <a:effectLst/>
                <a:latin typeface="+mn-lt"/>
                <a:ea typeface="+mn-ea"/>
                <a:cs typeface="+mn-cs"/>
              </a:rPr>
              <a:t>前一个地图坐标系通过</a:t>
            </a:r>
            <a:r>
              <a:rPr lang="en-US" altLang="zh-CN" sz="1200" kern="1200" dirty="0" smtClean="0">
                <a:solidFill>
                  <a:schemeClr val="tx1"/>
                </a:solidFill>
                <a:effectLst/>
                <a:latin typeface="+mn-lt"/>
                <a:ea typeface="+mn-ea"/>
                <a:cs typeface="+mn-cs"/>
              </a:rPr>
              <a:t>IMU</a:t>
            </a:r>
            <a:r>
              <a:rPr lang="zh-CN" altLang="zh-CN" sz="1200" kern="1200" dirty="0" smtClean="0">
                <a:solidFill>
                  <a:schemeClr val="tx1"/>
                </a:solidFill>
                <a:effectLst/>
                <a:latin typeface="+mn-lt"/>
                <a:ea typeface="+mn-ea"/>
                <a:cs typeface="+mn-cs"/>
              </a:rPr>
              <a:t>计算得到的转换关系转换到当前地图的坐标系中</a:t>
            </a:r>
            <a:r>
              <a:rPr lang="zh-CN" altLang="en-US" sz="1200" kern="1200" dirty="0" smtClean="0">
                <a:solidFill>
                  <a:schemeClr val="tx1"/>
                </a:solidFill>
                <a:effectLst/>
                <a:latin typeface="+mn-lt"/>
                <a:ea typeface="+mn-ea"/>
                <a:cs typeface="+mn-cs"/>
              </a:rPr>
              <a:t>。然而直接转换存在误差（是因为</a:t>
            </a:r>
            <a:r>
              <a:rPr lang="en-US" altLang="zh-CN" sz="1200" kern="1200" dirty="0" smtClean="0">
                <a:solidFill>
                  <a:schemeClr val="tx1"/>
                </a:solidFill>
                <a:effectLst/>
                <a:latin typeface="+mn-lt"/>
                <a:ea typeface="+mn-ea"/>
                <a:cs typeface="+mn-cs"/>
              </a:rPr>
              <a:t>IMU</a:t>
            </a:r>
            <a:r>
              <a:rPr lang="zh-CN" altLang="en-US" sz="1200" kern="1200" dirty="0" smtClean="0">
                <a:solidFill>
                  <a:schemeClr val="tx1"/>
                </a:solidFill>
                <a:effectLst/>
                <a:latin typeface="+mn-lt"/>
                <a:ea typeface="+mn-ea"/>
                <a:cs typeface="+mn-cs"/>
              </a:rPr>
              <a:t>测量数据存在噪声）。所以我们需要优化这一转换关系。提出一种误差修正方法，先</a:t>
            </a:r>
            <a:r>
              <a:rPr lang="zh-CN" altLang="zh-CN" sz="1200" kern="1200" dirty="0" smtClean="0">
                <a:solidFill>
                  <a:schemeClr val="tx1"/>
                </a:solidFill>
                <a:effectLst/>
                <a:latin typeface="+mn-lt"/>
                <a:ea typeface="+mn-ea"/>
                <a:cs typeface="+mn-cs"/>
              </a:rPr>
              <a:t>寻找两个地图之间的匹配点</a:t>
            </a:r>
            <a:r>
              <a:rPr lang="zh-CN" altLang="en-US" sz="1200" kern="1200" dirty="0" smtClean="0">
                <a:solidFill>
                  <a:schemeClr val="tx1"/>
                </a:solidFill>
                <a:effectLst/>
                <a:latin typeface="+mn-lt"/>
                <a:ea typeface="+mn-ea"/>
                <a:cs typeface="+mn-cs"/>
              </a:rPr>
              <a:t>。再</a:t>
            </a:r>
            <a:r>
              <a:rPr lang="zh-CN" altLang="zh-CN" sz="1200" kern="1200" dirty="0" smtClean="0">
                <a:solidFill>
                  <a:schemeClr val="tx1"/>
                </a:solidFill>
                <a:effectLst/>
                <a:latin typeface="+mn-lt"/>
                <a:ea typeface="+mn-ea"/>
                <a:cs typeface="+mn-cs"/>
              </a:rPr>
              <a:t>计算匹配点之间的运动估计</a:t>
            </a:r>
            <a:r>
              <a:rPr lang="zh-CN" altLang="en-US" sz="1200" kern="1200" dirty="0" smtClean="0">
                <a:solidFill>
                  <a:schemeClr val="tx1"/>
                </a:solidFill>
                <a:effectLst/>
                <a:latin typeface="+mn-lt"/>
                <a:ea typeface="+mn-ea"/>
                <a:cs typeface="+mn-cs"/>
              </a:rPr>
              <a:t>，然后进行地图融合。</a:t>
            </a:r>
            <a:r>
              <a:rPr lang="zh-CN" altLang="zh-CN" sz="1200" kern="1200" dirty="0" smtClean="0">
                <a:solidFill>
                  <a:schemeClr val="tx1"/>
                </a:solidFill>
                <a:effectLst/>
                <a:latin typeface="+mn-lt"/>
                <a:ea typeface="+mn-ea"/>
                <a:cs typeface="+mn-cs"/>
              </a:rPr>
              <a:t>地图融合结束后，后续的跟踪建图中将会同时使用两个地图的关键帧和地图点信息进行优化</a:t>
            </a:r>
            <a:r>
              <a:rPr lang="zh-CN" altLang="en-US" sz="1200" kern="1200" dirty="0" smtClean="0">
                <a:solidFill>
                  <a:schemeClr val="tx1"/>
                </a:solidFill>
                <a:effectLst/>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fld id="{F5E6C439-5B31-42A4-9D65-F2D199E8886B}" type="slidenum">
              <a:rPr lang="zh-CN" altLang="en-US" smtClean="0"/>
              <a:t>5</a:t>
            </a:fld>
            <a:endParaRPr lang="zh-CN" altLang="en-US"/>
          </a:p>
        </p:txBody>
      </p:sp>
    </p:spTree>
    <p:extLst>
      <p:ext uri="{BB962C8B-B14F-4D97-AF65-F5344CB8AC3E}">
        <p14:creationId xmlns:p14="http://schemas.microsoft.com/office/powerpoint/2010/main" val="1283756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In the monocular SLAM, the motion trajectory and map is unknown scale because of the depth information is unknown.</a:t>
            </a:r>
          </a:p>
          <a:p>
            <a:r>
              <a:rPr lang="en-US" altLang="zh-CN" sz="1200" kern="1200" dirty="0" smtClean="0">
                <a:solidFill>
                  <a:schemeClr val="tx1"/>
                </a:solidFill>
                <a:effectLst/>
                <a:latin typeface="+mn-lt"/>
                <a:ea typeface="+mn-ea"/>
                <a:cs typeface="+mn-cs"/>
              </a:rPr>
              <a:t>Therefore, there is a scale difference between each initial map. The scale must be unified before map fusion. We use the scale estimation method provided by VI ORBSLAM to estimate the real scale between the two maps.</a:t>
            </a:r>
          </a:p>
          <a:p>
            <a:r>
              <a:rPr lang="en-US" altLang="zh-CN" sz="1200" kern="1200" dirty="0" smtClean="0">
                <a:solidFill>
                  <a:schemeClr val="tx1"/>
                </a:solidFill>
                <a:effectLst/>
                <a:latin typeface="+mn-lt"/>
                <a:ea typeface="+mn-ea"/>
                <a:cs typeface="+mn-cs"/>
              </a:rPr>
              <a:t>Besides, when tracking lost, the map created by reinitialized is different from the old map. As shown in the figure, we use IMU to estimate the camera pose during the track lost, and obtain the transformation relationship between the old map and current map can be estimated. Then, we unify the two map.</a:t>
            </a:r>
          </a:p>
          <a:p>
            <a:r>
              <a:rPr lang="en-US" altLang="zh-CN"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单目</a:t>
            </a:r>
            <a:r>
              <a:rPr lang="en-US" altLang="zh-CN" sz="1200" kern="1200" dirty="0" smtClean="0">
                <a:solidFill>
                  <a:schemeClr val="tx1"/>
                </a:solidFill>
                <a:effectLst/>
                <a:latin typeface="+mn-lt"/>
                <a:ea typeface="+mn-ea"/>
                <a:cs typeface="+mn-cs"/>
              </a:rPr>
              <a:t>SLAM</a:t>
            </a:r>
            <a:r>
              <a:rPr lang="zh-CN" altLang="zh-CN" sz="1200" kern="1200" dirty="0" smtClean="0">
                <a:solidFill>
                  <a:schemeClr val="tx1"/>
                </a:solidFill>
                <a:effectLst/>
                <a:latin typeface="+mn-lt"/>
                <a:ea typeface="+mn-ea"/>
                <a:cs typeface="+mn-cs"/>
              </a:rPr>
              <a:t>系统中</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由于深度信息未知，无法得到运动轨迹以及地图的真实大小，生成的地图的尺度是任意的。因此，每次初始化后的地图之间存在一个尺度差异，进行地图融合之前首先必须统一尺度。</a:t>
            </a:r>
            <a:r>
              <a:rPr lang="zh-CN" altLang="en-US" sz="1200" kern="1200" dirty="0" smtClean="0">
                <a:solidFill>
                  <a:schemeClr val="tx1"/>
                </a:solidFill>
                <a:effectLst/>
                <a:latin typeface="+mn-lt"/>
                <a:ea typeface="+mn-ea"/>
                <a:cs typeface="+mn-cs"/>
              </a:rPr>
              <a:t>我们使用</a:t>
            </a:r>
            <a:r>
              <a:rPr lang="en-US" altLang="zh-CN" sz="1200" kern="1200" dirty="0" smtClean="0">
                <a:solidFill>
                  <a:schemeClr val="tx1"/>
                </a:solidFill>
                <a:effectLst/>
                <a:latin typeface="+mn-lt"/>
                <a:ea typeface="+mn-ea"/>
                <a:cs typeface="+mn-cs"/>
              </a:rPr>
              <a:t>VI </a:t>
            </a:r>
            <a:r>
              <a:rPr lang="en-US" altLang="zh-CN" sz="1200" kern="1200" dirty="0" err="1" smtClean="0">
                <a:solidFill>
                  <a:schemeClr val="tx1"/>
                </a:solidFill>
                <a:effectLst/>
                <a:latin typeface="+mn-lt"/>
                <a:ea typeface="+mn-ea"/>
                <a:cs typeface="+mn-cs"/>
              </a:rPr>
              <a:t>orbslam</a:t>
            </a:r>
            <a:r>
              <a:rPr lang="zh-CN" altLang="en-US" sz="1200" kern="1200" dirty="0" smtClean="0">
                <a:solidFill>
                  <a:schemeClr val="tx1"/>
                </a:solidFill>
                <a:effectLst/>
                <a:latin typeface="+mn-lt"/>
                <a:ea typeface="+mn-ea"/>
                <a:cs typeface="+mn-cs"/>
              </a:rPr>
              <a:t>中提供的尺度估计方法估计两个地图的真实尺度。</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此外，</a:t>
            </a:r>
            <a:r>
              <a:rPr lang="zh-CN" altLang="zh-CN" sz="1200" kern="1200" dirty="0" smtClean="0">
                <a:solidFill>
                  <a:schemeClr val="tx1"/>
                </a:solidFill>
                <a:effectLst/>
                <a:latin typeface="+mn-lt"/>
                <a:ea typeface="+mn-ea"/>
                <a:cs typeface="+mn-cs"/>
              </a:rPr>
              <a:t>当视觉跟踪失败，系统重新初始化创建的地图与丢失前创建的地图的坐标系不同。</a:t>
            </a:r>
            <a:r>
              <a:rPr lang="zh-CN" altLang="en-US" sz="1200" kern="1200" dirty="0" smtClean="0">
                <a:solidFill>
                  <a:schemeClr val="tx1"/>
                </a:solidFill>
                <a:effectLst/>
                <a:latin typeface="+mn-lt"/>
                <a:ea typeface="+mn-ea"/>
                <a:cs typeface="+mn-cs"/>
              </a:rPr>
              <a:t>如图所示，需要得到丢失前最后一帧坐标系和新地图第一帧坐标系之间的转换关系。我们使用</a:t>
            </a:r>
            <a:r>
              <a:rPr lang="en-US" altLang="zh-CN" sz="1200" kern="1200" dirty="0" smtClean="0">
                <a:solidFill>
                  <a:schemeClr val="tx1"/>
                </a:solidFill>
                <a:effectLst/>
                <a:latin typeface="+mn-lt"/>
                <a:ea typeface="+mn-ea"/>
                <a:cs typeface="+mn-cs"/>
              </a:rPr>
              <a:t>IMU</a:t>
            </a:r>
            <a:r>
              <a:rPr lang="zh-CN" altLang="en-US" sz="1200" kern="1200" dirty="0" smtClean="0">
                <a:solidFill>
                  <a:schemeClr val="tx1"/>
                </a:solidFill>
                <a:effectLst/>
                <a:latin typeface="+mn-lt"/>
                <a:ea typeface="+mn-ea"/>
                <a:cs typeface="+mn-cs"/>
              </a:rPr>
              <a:t>传感器获取这一转换关系。</a:t>
            </a:r>
            <a:r>
              <a:rPr lang="zh-CN" altLang="zh-CN" sz="1200" kern="1200" dirty="0" smtClean="0">
                <a:solidFill>
                  <a:schemeClr val="tx1"/>
                </a:solidFill>
                <a:effectLst/>
                <a:latin typeface="+mn-lt"/>
                <a:ea typeface="+mn-ea"/>
                <a:cs typeface="+mn-cs"/>
              </a:rPr>
              <a:t>通过</a:t>
            </a:r>
            <a:r>
              <a:rPr lang="en-US" altLang="zh-CN" sz="1200" kern="1200" dirty="0" smtClean="0">
                <a:solidFill>
                  <a:schemeClr val="tx1"/>
                </a:solidFill>
                <a:effectLst/>
                <a:latin typeface="+mn-lt"/>
                <a:ea typeface="+mn-ea"/>
                <a:cs typeface="+mn-cs"/>
              </a:rPr>
              <a:t>IMU</a:t>
            </a:r>
            <a:r>
              <a:rPr lang="zh-CN" altLang="zh-CN" sz="1200" kern="1200" dirty="0" smtClean="0">
                <a:solidFill>
                  <a:schemeClr val="tx1"/>
                </a:solidFill>
                <a:effectLst/>
                <a:latin typeface="+mn-lt"/>
                <a:ea typeface="+mn-ea"/>
                <a:cs typeface="+mn-cs"/>
              </a:rPr>
              <a:t>估计视觉跟踪失败的时间段内的相机位姿，可以将两个坐标系不同的地图转换到同一坐标系下。</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F5E6C439-5B31-42A4-9D65-F2D199E8886B}" type="slidenum">
              <a:rPr lang="zh-CN" altLang="en-US" smtClean="0"/>
              <a:t>6</a:t>
            </a:fld>
            <a:endParaRPr lang="zh-CN" altLang="en-US"/>
          </a:p>
        </p:txBody>
      </p:sp>
    </p:spTree>
    <p:extLst>
      <p:ext uri="{BB962C8B-B14F-4D97-AF65-F5344CB8AC3E}">
        <p14:creationId xmlns:p14="http://schemas.microsoft.com/office/powerpoint/2010/main" val="1283756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There is noise in IMU data and errors accumulated during the integration.</a:t>
                </a:r>
              </a:p>
              <a:p>
                <a:r>
                  <a:rPr lang="en-US" altLang="zh-CN" sz="1200" kern="1200" dirty="0" smtClean="0">
                    <a:solidFill>
                      <a:schemeClr val="tx1"/>
                    </a:solidFill>
                    <a:effectLst/>
                    <a:latin typeface="+mn-lt"/>
                    <a:ea typeface="+mn-ea"/>
                    <a:cs typeface="+mn-cs"/>
                  </a:rPr>
                  <a:t>To solve this problem, we design an error correction method which estimates the motion between the two maps by nonlinear optimization.</a:t>
                </a:r>
              </a:p>
              <a:p>
                <a:r>
                  <a:rPr lang="en-US" altLang="zh-CN" sz="1200" kern="1200" dirty="0" smtClean="0">
                    <a:solidFill>
                      <a:schemeClr val="tx1"/>
                    </a:solidFill>
                    <a:effectLst/>
                    <a:latin typeface="+mn-lt"/>
                    <a:ea typeface="+mn-ea"/>
                    <a:cs typeface="+mn-cs"/>
                  </a:rPr>
                  <a:t>The primary requirement of estimating motion between maps is seeking the matching 3d points. The traditional method is to traverse all </a:t>
                </a:r>
                <a:r>
                  <a:rPr lang="en-US" altLang="zh-CN" sz="1200" kern="1200" dirty="0" err="1" smtClean="0">
                    <a:solidFill>
                      <a:schemeClr val="tx1"/>
                    </a:solidFill>
                    <a:effectLst/>
                    <a:latin typeface="+mn-lt"/>
                    <a:ea typeface="+mn-ea"/>
                    <a:cs typeface="+mn-cs"/>
                  </a:rPr>
                  <a:t>keyframes</a:t>
                </a:r>
                <a:r>
                  <a:rPr lang="en-US" altLang="zh-CN" sz="1200" kern="1200" dirty="0" smtClean="0">
                    <a:solidFill>
                      <a:schemeClr val="tx1"/>
                    </a:solidFill>
                    <a:effectLst/>
                    <a:latin typeface="+mn-lt"/>
                    <a:ea typeface="+mn-ea"/>
                    <a:cs typeface="+mn-cs"/>
                  </a:rPr>
                  <a:t> in two maps, which is time-consuming. Therefore, based on the common view relationship between </a:t>
                </a:r>
                <a:r>
                  <a:rPr lang="en-US" altLang="zh-CN" sz="1200" kern="1200" dirty="0" err="1" smtClean="0">
                    <a:solidFill>
                      <a:schemeClr val="tx1"/>
                    </a:solidFill>
                    <a:effectLst/>
                    <a:latin typeface="+mn-lt"/>
                    <a:ea typeface="+mn-ea"/>
                    <a:cs typeface="+mn-cs"/>
                  </a:rPr>
                  <a:t>keyframes</a:t>
                </a:r>
                <a:r>
                  <a:rPr lang="en-US" altLang="zh-CN" sz="1200" kern="1200" dirty="0" smtClean="0">
                    <a:solidFill>
                      <a:schemeClr val="tx1"/>
                    </a:solidFill>
                    <a:effectLst/>
                    <a:latin typeface="+mn-lt"/>
                    <a:ea typeface="+mn-ea"/>
                    <a:cs typeface="+mn-cs"/>
                  </a:rPr>
                  <a:t>, we propose a matching strategy, which is divided into 3 cases.</a:t>
                </a: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Case1, map point matching is performed on the last frame </a:t>
                </a:r>
                <a:r>
                  <a:rPr lang="en-US" altLang="zh-CN" sz="1200" kern="1200" dirty="0" err="1" smtClean="0">
                    <a:solidFill>
                      <a:schemeClr val="tx1"/>
                    </a:solidFill>
                    <a:effectLst/>
                    <a:latin typeface="+mn-lt"/>
                    <a:ea typeface="+mn-ea"/>
                    <a:cs typeface="+mn-cs"/>
                  </a:rPr>
                  <a:t>keyframe</a:t>
                </a:r>
                <a:r>
                  <a:rPr lang="en-US" altLang="zh-CN" sz="1200" kern="1200" dirty="0" smtClean="0">
                    <a:solidFill>
                      <a:schemeClr val="tx1"/>
                    </a:solidFill>
                    <a:effectLst/>
                    <a:latin typeface="+mn-lt"/>
                    <a:ea typeface="+mn-ea"/>
                    <a:cs typeface="+mn-cs"/>
                  </a:rPr>
                  <a:t> </a:t>
                </a:r>
                <a:r>
                  <a:rPr lang="en-US" altLang="zh-CN" sz="1200" kern="1200" dirty="0" err="1" smtClean="0">
                    <a:solidFill>
                      <a:schemeClr val="tx1"/>
                    </a:solidFill>
                    <a:effectLst/>
                    <a:latin typeface="+mn-lt"/>
                    <a:ea typeface="+mn-ea"/>
                    <a:cs typeface="+mn-cs"/>
                  </a:rPr>
                  <a:t>Xn</a:t>
                </a:r>
                <a:r>
                  <a:rPr lang="en-US" altLang="zh-CN" sz="1200" kern="1200" dirty="0" smtClean="0">
                    <a:solidFill>
                      <a:schemeClr val="tx1"/>
                    </a:solidFill>
                    <a:effectLst/>
                    <a:latin typeface="+mn-lt"/>
                    <a:ea typeface="+mn-ea"/>
                    <a:cs typeface="+mn-cs"/>
                  </a:rPr>
                  <a:t> in the old </a:t>
                </a:r>
                <a:r>
                  <a:rPr lang="en-US" altLang="zh-CN" sz="1200" kern="1200" dirty="0" err="1" smtClean="0">
                    <a:solidFill>
                      <a:schemeClr val="tx1"/>
                    </a:solidFill>
                    <a:effectLst/>
                    <a:latin typeface="+mn-lt"/>
                    <a:ea typeface="+mn-ea"/>
                    <a:cs typeface="+mn-cs"/>
                  </a:rPr>
                  <a:t>mapand</a:t>
                </a:r>
                <a:r>
                  <a:rPr lang="en-US" altLang="zh-CN" sz="1200" kern="1200" dirty="0" smtClean="0">
                    <a:solidFill>
                      <a:schemeClr val="tx1"/>
                    </a:solidFill>
                    <a:effectLst/>
                    <a:latin typeface="+mn-lt"/>
                    <a:ea typeface="+mn-ea"/>
                    <a:cs typeface="+mn-cs"/>
                  </a:rPr>
                  <a:t> the first frame </a:t>
                </a:r>
                <a:r>
                  <a:rPr lang="en-US" altLang="zh-CN" sz="1200" kern="1200" dirty="0" err="1" smtClean="0">
                    <a:solidFill>
                      <a:schemeClr val="tx1"/>
                    </a:solidFill>
                    <a:effectLst/>
                    <a:latin typeface="+mn-lt"/>
                    <a:ea typeface="+mn-ea"/>
                    <a:cs typeface="+mn-cs"/>
                  </a:rPr>
                  <a:t>keyframe</a:t>
                </a:r>
                <a:r>
                  <a:rPr lang="en-US" altLang="zh-CN" sz="1200" kern="1200" dirty="0" smtClean="0">
                    <a:solidFill>
                      <a:schemeClr val="tx1"/>
                    </a:solidFill>
                    <a:effectLst/>
                    <a:latin typeface="+mn-lt"/>
                    <a:ea typeface="+mn-ea"/>
                    <a:cs typeface="+mn-cs"/>
                  </a:rPr>
                  <a:t> Y1 in a new map. Because these two frames are closest in time, so they are close in space and are likely to match. If the number of matching map points is less than 5, </a:t>
                </a:r>
                <a:r>
                  <a:rPr lang="en-US" altLang="zh-CN" sz="1200" kern="1200" dirty="0" err="1" smtClean="0">
                    <a:solidFill>
                      <a:schemeClr val="tx1"/>
                    </a:solidFill>
                    <a:effectLst/>
                    <a:latin typeface="+mn-lt"/>
                    <a:ea typeface="+mn-ea"/>
                    <a:cs typeface="+mn-cs"/>
                  </a:rPr>
                  <a:t>Xn</a:t>
                </a:r>
                <a:r>
                  <a:rPr lang="en-US" altLang="zh-CN" sz="1200" kern="1200" dirty="0" smtClean="0">
                    <a:solidFill>
                      <a:schemeClr val="tx1"/>
                    </a:solidFill>
                    <a:effectLst/>
                    <a:latin typeface="+mn-lt"/>
                    <a:ea typeface="+mn-ea"/>
                    <a:cs typeface="+mn-cs"/>
                  </a:rPr>
                  <a:t> will skip the first ten frames with the largest point of view with Y1 and match the next </a:t>
                </a:r>
                <a:r>
                  <a:rPr lang="en-US" altLang="zh-CN" sz="1200" kern="1200" dirty="0" err="1" smtClean="0">
                    <a:solidFill>
                      <a:schemeClr val="tx1"/>
                    </a:solidFill>
                    <a:effectLst/>
                    <a:latin typeface="+mn-lt"/>
                    <a:ea typeface="+mn-ea"/>
                    <a:cs typeface="+mn-cs"/>
                  </a:rPr>
                  <a:t>keyframe</a:t>
                </a:r>
                <a:r>
                  <a:rPr lang="en-US" altLang="zh-CN" sz="1200" kern="1200" dirty="0" smtClean="0">
                    <a:solidFill>
                      <a:schemeClr val="tx1"/>
                    </a:solidFill>
                    <a:effectLst/>
                    <a:latin typeface="+mn-lt"/>
                    <a:ea typeface="+mn-ea"/>
                    <a:cs typeface="+mn-cs"/>
                  </a:rPr>
                  <a:t>. After traversing all the </a:t>
                </a:r>
                <a:r>
                  <a:rPr lang="en-US" altLang="zh-CN" sz="1200" kern="1200" dirty="0" err="1" smtClean="0">
                    <a:solidFill>
                      <a:schemeClr val="tx1"/>
                    </a:solidFill>
                    <a:effectLst/>
                    <a:latin typeface="+mn-lt"/>
                    <a:ea typeface="+mn-ea"/>
                    <a:cs typeface="+mn-cs"/>
                  </a:rPr>
                  <a:t>keyframes</a:t>
                </a:r>
                <a:r>
                  <a:rPr lang="en-US" altLang="zh-CN" sz="1200" kern="1200" dirty="0" smtClean="0">
                    <a:solidFill>
                      <a:schemeClr val="tx1"/>
                    </a:solidFill>
                    <a:effectLst/>
                    <a:latin typeface="+mn-lt"/>
                    <a:ea typeface="+mn-ea"/>
                    <a:cs typeface="+mn-cs"/>
                  </a:rPr>
                  <a:t> in the new map, if the number of map points matched successfully is less than 5, then match frame X(n-10). The reason is that the frames close to </a:t>
                </a:r>
                <a:r>
                  <a:rPr lang="en-US" altLang="zh-CN" sz="1200" kern="1200" dirty="0" err="1" smtClean="0">
                    <a:solidFill>
                      <a:schemeClr val="tx1"/>
                    </a:solidFill>
                    <a:effectLst/>
                    <a:latin typeface="+mn-lt"/>
                    <a:ea typeface="+mn-ea"/>
                    <a:cs typeface="+mn-cs"/>
                  </a:rPr>
                  <a:t>Xn</a:t>
                </a:r>
                <a:r>
                  <a:rPr lang="en-US" altLang="zh-CN" sz="1200" kern="1200" dirty="0" smtClean="0">
                    <a:solidFill>
                      <a:schemeClr val="tx1"/>
                    </a:solidFill>
                    <a:effectLst/>
                    <a:latin typeface="+mn-lt"/>
                    <a:ea typeface="+mn-ea"/>
                    <a:cs typeface="+mn-cs"/>
                  </a:rPr>
                  <a:t> are similar if y1 cannot match </a:t>
                </a:r>
                <a:r>
                  <a:rPr lang="en-US" altLang="zh-CN" sz="1200" kern="1200" dirty="0" err="1" smtClean="0">
                    <a:solidFill>
                      <a:schemeClr val="tx1"/>
                    </a:solidFill>
                    <a:effectLst/>
                    <a:latin typeface="+mn-lt"/>
                    <a:ea typeface="+mn-ea"/>
                    <a:cs typeface="+mn-cs"/>
                  </a:rPr>
                  <a:t>Xn</a:t>
                </a:r>
                <a:r>
                  <a:rPr lang="en-US" altLang="zh-CN" sz="1200" kern="1200" dirty="0" smtClean="0">
                    <a:solidFill>
                      <a:schemeClr val="tx1"/>
                    </a:solidFill>
                    <a:effectLst/>
                    <a:latin typeface="+mn-lt"/>
                    <a:ea typeface="+mn-ea"/>
                    <a:cs typeface="+mn-cs"/>
                  </a:rPr>
                  <a:t>; it also cannot match the frame close to </a:t>
                </a:r>
                <a:r>
                  <a:rPr lang="en-US" altLang="zh-CN" sz="1200" kern="1200" dirty="0" err="1" smtClean="0">
                    <a:solidFill>
                      <a:schemeClr val="tx1"/>
                    </a:solidFill>
                    <a:effectLst/>
                    <a:latin typeface="+mn-lt"/>
                    <a:ea typeface="+mn-ea"/>
                    <a:cs typeface="+mn-cs"/>
                  </a:rPr>
                  <a:t>Xn</a:t>
                </a:r>
                <a:r>
                  <a:rPr lang="en-US" altLang="zh-CN" sz="1200" kern="1200" dirty="0" smtClean="0">
                    <a:solidFill>
                      <a:schemeClr val="tx1"/>
                    </a:solidFill>
                    <a:effectLst/>
                    <a:latin typeface="+mn-lt"/>
                    <a:ea typeface="+mn-ea"/>
                    <a:cs typeface="+mn-cs"/>
                  </a:rPr>
                  <a:t>.</a:t>
                </a: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Case2, If the number of matched map points between the </a:t>
                </a:r>
                <a:r>
                  <a:rPr lang="en-US" altLang="zh-CN" sz="1200" kern="1200" dirty="0" err="1" smtClean="0">
                    <a:solidFill>
                      <a:schemeClr val="tx1"/>
                    </a:solidFill>
                    <a:effectLst/>
                    <a:latin typeface="+mn-lt"/>
                    <a:ea typeface="+mn-ea"/>
                    <a:cs typeface="+mn-cs"/>
                  </a:rPr>
                  <a:t>Xn</a:t>
                </a:r>
                <a:r>
                  <a:rPr lang="en-US" altLang="zh-CN" sz="1200" kern="1200" dirty="0" smtClean="0">
                    <a:solidFill>
                      <a:schemeClr val="tx1"/>
                    </a:solidFill>
                    <a:effectLst/>
                    <a:latin typeface="+mn-lt"/>
                    <a:ea typeface="+mn-ea"/>
                    <a:cs typeface="+mn-cs"/>
                  </a:rPr>
                  <a:t> and Y_1 is more than 20, then </a:t>
                </a:r>
                <a:r>
                  <a:rPr lang="en-US" altLang="zh-CN" sz="1200" kern="1200" dirty="0" err="1" smtClean="0">
                    <a:solidFill>
                      <a:schemeClr val="tx1"/>
                    </a:solidFill>
                    <a:effectLst/>
                    <a:latin typeface="+mn-lt"/>
                    <a:ea typeface="+mn-ea"/>
                    <a:cs typeface="+mn-cs"/>
                  </a:rPr>
                  <a:t>Xn</a:t>
                </a:r>
                <a:r>
                  <a:rPr lang="en-US" altLang="zh-CN" sz="1200" kern="1200" dirty="0" smtClean="0">
                    <a:solidFill>
                      <a:schemeClr val="tx1"/>
                    </a:solidFill>
                    <a:effectLst/>
                    <a:latin typeface="+mn-lt"/>
                    <a:ea typeface="+mn-ea"/>
                    <a:cs typeface="+mn-cs"/>
                  </a:rPr>
                  <a:t> match to the first ten frames of Y1 with a total view. To reduce the repeated match, the one with the most matching map points is selected. Then, re-match </a:t>
                </a:r>
                <a:r>
                  <a:rPr lang="en-US" altLang="zh-CN" sz="1200" kern="1200" dirty="0" err="1" smtClean="0">
                    <a:solidFill>
                      <a:schemeClr val="tx1"/>
                    </a:solidFill>
                    <a:effectLst/>
                    <a:latin typeface="+mn-lt"/>
                    <a:ea typeface="+mn-ea"/>
                    <a:cs typeface="+mn-cs"/>
                  </a:rPr>
                  <a:t>keyframes</a:t>
                </a:r>
                <a:r>
                  <a:rPr lang="en-US" altLang="zh-CN" sz="1200" kern="1200" dirty="0" smtClean="0">
                    <a:solidFill>
                      <a:schemeClr val="tx1"/>
                    </a:solidFill>
                    <a:effectLst/>
                    <a:latin typeface="+mn-lt"/>
                    <a:ea typeface="+mn-ea"/>
                    <a:cs typeface="+mn-cs"/>
                  </a:rPr>
                  <a:t> in the new map from X(n−10)</a:t>
                </a: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Case3, if the number of matched map points is between 5 to 20, </a:t>
                </a:r>
                <a:r>
                  <a:rPr lang="en-US" altLang="zh-CN" sz="1200" kern="1200" dirty="0" err="1" smtClean="0">
                    <a:solidFill>
                      <a:schemeClr val="tx1"/>
                    </a:solidFill>
                    <a:effectLst/>
                    <a:latin typeface="+mn-lt"/>
                    <a:ea typeface="+mn-ea"/>
                    <a:cs typeface="+mn-cs"/>
                  </a:rPr>
                  <a:t>Xn</a:t>
                </a:r>
                <a:r>
                  <a:rPr lang="en-US" altLang="zh-CN" sz="1200" kern="1200" dirty="0" smtClean="0">
                    <a:solidFill>
                      <a:schemeClr val="tx1"/>
                    </a:solidFill>
                    <a:effectLst/>
                    <a:latin typeface="+mn-lt"/>
                    <a:ea typeface="+mn-ea"/>
                    <a:cs typeface="+mn-cs"/>
                  </a:rPr>
                  <a:t> continue to match the Y2 until the case 2 is met or the </a:t>
                </a:r>
                <a:r>
                  <a:rPr lang="en-US" altLang="zh-CN" sz="1200" kern="1200" dirty="0" err="1" smtClean="0">
                    <a:solidFill>
                      <a:schemeClr val="tx1"/>
                    </a:solidFill>
                    <a:effectLst/>
                    <a:latin typeface="+mn-lt"/>
                    <a:ea typeface="+mn-ea"/>
                    <a:cs typeface="+mn-cs"/>
                  </a:rPr>
                  <a:t>keyframe</a:t>
                </a:r>
                <a:r>
                  <a:rPr lang="en-US" altLang="zh-CN" sz="1200" kern="1200" dirty="0" smtClean="0">
                    <a:solidFill>
                      <a:schemeClr val="tx1"/>
                    </a:solidFill>
                    <a:effectLst/>
                    <a:latin typeface="+mn-lt"/>
                    <a:ea typeface="+mn-ea"/>
                    <a:cs typeface="+mn-cs"/>
                  </a:rPr>
                  <a:t> in the new map is traversed, then match X_(n−1) and </a:t>
                </a:r>
                <a:r>
                  <a:rPr lang="en-US" altLang="zh-CN" sz="1200" kern="1200" dirty="0" err="1" smtClean="0">
                    <a:solidFill>
                      <a:schemeClr val="tx1"/>
                    </a:solidFill>
                    <a:effectLst/>
                    <a:latin typeface="+mn-lt"/>
                    <a:ea typeface="+mn-ea"/>
                    <a:cs typeface="+mn-cs"/>
                  </a:rPr>
                  <a:t>keyframes</a:t>
                </a:r>
                <a:r>
                  <a:rPr lang="en-US" altLang="zh-CN" sz="1200" kern="1200" dirty="0" smtClean="0">
                    <a:solidFill>
                      <a:schemeClr val="tx1"/>
                    </a:solidFill>
                    <a:effectLst/>
                    <a:latin typeface="+mn-lt"/>
                    <a:ea typeface="+mn-ea"/>
                    <a:cs typeface="+mn-cs"/>
                  </a:rPr>
                  <a:t> in the new map.</a:t>
                </a:r>
              </a:p>
              <a:p>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虽然通过</a:t>
                </a:r>
                <a:r>
                  <a:rPr lang="en-US" altLang="zh-CN" sz="1200" kern="1200" dirty="0" smtClean="0">
                    <a:solidFill>
                      <a:schemeClr val="tx1"/>
                    </a:solidFill>
                    <a:effectLst/>
                    <a:latin typeface="+mn-lt"/>
                    <a:ea typeface="+mn-ea"/>
                    <a:cs typeface="+mn-cs"/>
                  </a:rPr>
                  <a:t>IMU</a:t>
                </a:r>
                <a:r>
                  <a:rPr lang="zh-CN" altLang="zh-CN" sz="1200" kern="1200" dirty="0" smtClean="0">
                    <a:solidFill>
                      <a:schemeClr val="tx1"/>
                    </a:solidFill>
                    <a:effectLst/>
                    <a:latin typeface="+mn-lt"/>
                    <a:ea typeface="+mn-ea"/>
                    <a:cs typeface="+mn-cs"/>
                  </a:rPr>
                  <a:t>和视觉结合可以估计出陀螺仪和加速度的偏差，但是</a:t>
                </a:r>
                <a:r>
                  <a:rPr lang="en-US" altLang="zh-CN" sz="1200" kern="1200" dirty="0" smtClean="0">
                    <a:solidFill>
                      <a:schemeClr val="tx1"/>
                    </a:solidFill>
                    <a:effectLst/>
                    <a:latin typeface="+mn-lt"/>
                    <a:ea typeface="+mn-ea"/>
                    <a:cs typeface="+mn-cs"/>
                  </a:rPr>
                  <a:t>IMU</a:t>
                </a:r>
                <a:r>
                  <a:rPr lang="zh-CN" altLang="zh-CN" sz="1200" kern="1200" dirty="0" smtClean="0">
                    <a:solidFill>
                      <a:schemeClr val="tx1"/>
                    </a:solidFill>
                    <a:effectLst/>
                    <a:latin typeface="+mn-lt"/>
                    <a:ea typeface="+mn-ea"/>
                    <a:cs typeface="+mn-cs"/>
                  </a:rPr>
                  <a:t>的测量数据仍然存在噪声，特别是求解位移需要对加速度进行两次积分，进一步累计了误差，导致地图融合产生较大的偏差。为解决这个问题，提出一种误差修正的方法，通过非线性优化求解两个地图点之间的运动估计。求解两个地图点的运动估计，首先需要得到两个地图中一组匹配的</a:t>
                </a:r>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维点。为了找到这样的一组匹配点，传统的做法是遍历两个地图所有的关键帧，</a:t>
                </a:r>
                <a:r>
                  <a:rPr lang="zh-CN" altLang="en-US" sz="1200" kern="1200" dirty="0" smtClean="0">
                    <a:solidFill>
                      <a:schemeClr val="tx1"/>
                    </a:solidFill>
                    <a:effectLst/>
                    <a:latin typeface="+mn-lt"/>
                    <a:ea typeface="+mn-ea"/>
                    <a:cs typeface="+mn-cs"/>
                  </a:rPr>
                  <a:t>比较耗时。</a:t>
                </a:r>
                <a:r>
                  <a:rPr lang="zh-CN" altLang="zh-CN" sz="1200" kern="1200" dirty="0" smtClean="0">
                    <a:solidFill>
                      <a:schemeClr val="tx1"/>
                    </a:solidFill>
                    <a:effectLst/>
                    <a:latin typeface="+mn-lt"/>
                    <a:ea typeface="+mn-ea"/>
                    <a:cs typeface="+mn-cs"/>
                  </a:rPr>
                  <a:t>因此本文基于关键帧之间的共视关系，提出了一种改进的匹配策略，共分</a:t>
                </a:r>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种情况分别考虑</a:t>
                </a:r>
                <a:r>
                  <a:rPr lang="zh-CN" altLang="en-US"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情况</a:t>
                </a:r>
                <a:r>
                  <a:rPr lang="en-US" altLang="zh-CN" sz="1200" kern="12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），将丢失前的地图中的最后</a:t>
                </a:r>
                <a:r>
                  <a:rPr lang="en-US" altLang="zh-CN" sz="1200" kern="12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帧关键帧</a:t>
                </a:r>
                <a14:m>
                  <m:oMath xmlns:m="http://schemas.openxmlformats.org/officeDocument/2006/math">
                    <m:sSub>
                      <m:sSubPr>
                        <m:ctrlPr>
                          <a:rPr lang="zh-CN" altLang="zh-CN" sz="1200" i="1" kern="1200">
                            <a:solidFill>
                              <a:schemeClr val="tx1"/>
                            </a:solidFill>
                            <a:effectLst/>
                            <a:latin typeface="Cambria Math"/>
                            <a:ea typeface="+mn-ea"/>
                            <a:cs typeface="+mn-cs"/>
                          </a:rPr>
                        </m:ctrlPr>
                      </m:sSubPr>
                      <m:e>
                        <m:r>
                          <a:rPr lang="en-US" altLang="zh-CN" sz="1200" i="1" kern="1200">
                            <a:solidFill>
                              <a:schemeClr val="tx1"/>
                            </a:solidFill>
                            <a:effectLst/>
                            <a:latin typeface="Cambria Math"/>
                            <a:ea typeface="+mn-ea"/>
                            <a:cs typeface="+mn-cs"/>
                          </a:rPr>
                          <m:t>𝑋</m:t>
                        </m:r>
                      </m:e>
                      <m:sub>
                        <m:r>
                          <a:rPr lang="en-US" altLang="zh-CN" sz="1200" i="1" kern="1200">
                            <a:solidFill>
                              <a:schemeClr val="tx1"/>
                            </a:solidFill>
                            <a:effectLst/>
                            <a:latin typeface="Cambria Math"/>
                            <a:ea typeface="+mn-ea"/>
                            <a:cs typeface="+mn-cs"/>
                          </a:rPr>
                          <m:t>𝑛</m:t>
                        </m:r>
                      </m:sub>
                    </m:sSub>
                  </m:oMath>
                </a14:m>
                <a:r>
                  <a:rPr lang="zh-CN" altLang="zh-CN" sz="1200" kern="1200" dirty="0">
                    <a:solidFill>
                      <a:schemeClr val="tx1"/>
                    </a:solidFill>
                    <a:effectLst/>
                    <a:latin typeface="+mn-lt"/>
                    <a:ea typeface="+mn-ea"/>
                    <a:cs typeface="+mn-cs"/>
                  </a:rPr>
                  <a:t>和新地图的第</a:t>
                </a:r>
                <a:r>
                  <a:rPr lang="en-US" altLang="zh-CN" sz="1200" kern="12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帧关键帧</a:t>
                </a:r>
                <a14:m>
                  <m:oMath xmlns:m="http://schemas.openxmlformats.org/officeDocument/2006/math">
                    <m:sSub>
                      <m:sSubPr>
                        <m:ctrlPr>
                          <a:rPr lang="zh-CN" altLang="zh-CN" sz="1200" i="1" kern="1200">
                            <a:solidFill>
                              <a:schemeClr val="tx1"/>
                            </a:solidFill>
                            <a:effectLst/>
                            <a:latin typeface="Cambria Math"/>
                            <a:ea typeface="+mn-ea"/>
                            <a:cs typeface="+mn-cs"/>
                          </a:rPr>
                        </m:ctrlPr>
                      </m:sSubPr>
                      <m:e>
                        <m:r>
                          <a:rPr lang="en-US" altLang="zh-CN" sz="1200" i="1" kern="1200">
                            <a:solidFill>
                              <a:schemeClr val="tx1"/>
                            </a:solidFill>
                            <a:effectLst/>
                            <a:latin typeface="Cambria Math"/>
                            <a:ea typeface="+mn-ea"/>
                            <a:cs typeface="+mn-cs"/>
                          </a:rPr>
                          <m:t>𝑌</m:t>
                        </m:r>
                      </m:e>
                      <m:sub>
                        <m:r>
                          <a:rPr lang="en-US" altLang="zh-CN" sz="1200" i="1" kern="1200">
                            <a:solidFill>
                              <a:schemeClr val="tx1"/>
                            </a:solidFill>
                            <a:effectLst/>
                            <a:latin typeface="Cambria Math"/>
                            <a:ea typeface="+mn-ea"/>
                            <a:cs typeface="+mn-cs"/>
                          </a:rPr>
                          <m:t>1</m:t>
                        </m:r>
                      </m:sub>
                    </m:sSub>
                  </m:oMath>
                </a14:m>
                <a:r>
                  <a:rPr lang="zh-CN" altLang="zh-CN" sz="1200" kern="1200" dirty="0">
                    <a:solidFill>
                      <a:schemeClr val="tx1"/>
                    </a:solidFill>
                    <a:effectLst/>
                    <a:latin typeface="+mn-lt"/>
                    <a:ea typeface="+mn-ea"/>
                    <a:cs typeface="+mn-cs"/>
                  </a:rPr>
                  <a:t>进行地图点匹配</a:t>
                </a:r>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因为对两个地图来说，这两帧在时间上是最接近的，那么空间上相对也比较接近，能够匹配的可能性比较大。若匹配成功的地图点数量小于</a:t>
                </a:r>
                <a:r>
                  <a:rPr lang="en-US" altLang="zh-CN" sz="1200" kern="1200" dirty="0">
                    <a:solidFill>
                      <a:schemeClr val="tx1"/>
                    </a:solidFill>
                    <a:effectLst/>
                    <a:latin typeface="+mn-lt"/>
                    <a:ea typeface="+mn-ea"/>
                    <a:cs typeface="+mn-cs"/>
                  </a:rPr>
                  <a:t>5</a:t>
                </a:r>
                <a:r>
                  <a:rPr lang="zh-CN" altLang="zh-CN" sz="1200" kern="1200" dirty="0">
                    <a:solidFill>
                      <a:schemeClr val="tx1"/>
                    </a:solidFill>
                    <a:effectLst/>
                    <a:latin typeface="+mn-lt"/>
                    <a:ea typeface="+mn-ea"/>
                    <a:cs typeface="+mn-cs"/>
                  </a:rPr>
                  <a:t>，那么</a:t>
                </a:r>
                <a14:m>
                  <m:oMath xmlns:m="http://schemas.openxmlformats.org/officeDocument/2006/math">
                    <m:sSub>
                      <m:sSubPr>
                        <m:ctrlPr>
                          <a:rPr lang="zh-CN" altLang="zh-CN" sz="1200" i="1" kern="1200">
                            <a:solidFill>
                              <a:schemeClr val="tx1"/>
                            </a:solidFill>
                            <a:effectLst/>
                            <a:latin typeface="Cambria Math"/>
                            <a:ea typeface="+mn-ea"/>
                            <a:cs typeface="+mn-cs"/>
                          </a:rPr>
                        </m:ctrlPr>
                      </m:sSubPr>
                      <m:e>
                        <m:r>
                          <a:rPr lang="en-US" altLang="zh-CN" sz="1200" i="1" kern="1200">
                            <a:solidFill>
                              <a:schemeClr val="tx1"/>
                            </a:solidFill>
                            <a:effectLst/>
                            <a:latin typeface="Cambria Math"/>
                            <a:ea typeface="+mn-ea"/>
                            <a:cs typeface="+mn-cs"/>
                          </a:rPr>
                          <m:t>𝑋</m:t>
                        </m:r>
                      </m:e>
                      <m:sub>
                        <m:r>
                          <a:rPr lang="en-US" altLang="zh-CN" sz="1200" i="1" kern="1200">
                            <a:solidFill>
                              <a:schemeClr val="tx1"/>
                            </a:solidFill>
                            <a:effectLst/>
                            <a:latin typeface="Cambria Math"/>
                            <a:ea typeface="+mn-ea"/>
                            <a:cs typeface="+mn-cs"/>
                          </a:rPr>
                          <m:t>𝑛</m:t>
                        </m:r>
                      </m:sub>
                    </m:sSub>
                  </m:oMath>
                </a14:m>
                <a:r>
                  <a:rPr lang="zh-CN" altLang="zh-CN" sz="1200" kern="1200" dirty="0">
                    <a:solidFill>
                      <a:schemeClr val="tx1"/>
                    </a:solidFill>
                    <a:effectLst/>
                    <a:latin typeface="+mn-lt"/>
                    <a:ea typeface="+mn-ea"/>
                    <a:cs typeface="+mn-cs"/>
                  </a:rPr>
                  <a:t>直接跳过与</a:t>
                </a:r>
                <a14:m>
                  <m:oMath xmlns:m="http://schemas.openxmlformats.org/officeDocument/2006/math">
                    <m:sSub>
                      <m:sSubPr>
                        <m:ctrlPr>
                          <a:rPr lang="zh-CN" altLang="zh-CN" sz="1200" i="1" kern="1200">
                            <a:solidFill>
                              <a:schemeClr val="tx1"/>
                            </a:solidFill>
                            <a:effectLst/>
                            <a:latin typeface="Cambria Math"/>
                            <a:ea typeface="+mn-ea"/>
                            <a:cs typeface="+mn-cs"/>
                          </a:rPr>
                        </m:ctrlPr>
                      </m:sSubPr>
                      <m:e>
                        <m:r>
                          <a:rPr lang="en-US" altLang="zh-CN" sz="1200" i="1" kern="1200">
                            <a:solidFill>
                              <a:schemeClr val="tx1"/>
                            </a:solidFill>
                            <a:effectLst/>
                            <a:latin typeface="Cambria Math"/>
                            <a:ea typeface="+mn-ea"/>
                            <a:cs typeface="+mn-cs"/>
                          </a:rPr>
                          <m:t>𝑌</m:t>
                        </m:r>
                      </m:e>
                      <m:sub>
                        <m:r>
                          <a:rPr lang="en-US" altLang="zh-CN" sz="1200" i="1" kern="1200">
                            <a:solidFill>
                              <a:schemeClr val="tx1"/>
                            </a:solidFill>
                            <a:effectLst/>
                            <a:latin typeface="Cambria Math"/>
                            <a:ea typeface="+mn-ea"/>
                            <a:cs typeface="+mn-cs"/>
                          </a:rPr>
                          <m:t>1</m:t>
                        </m:r>
                      </m:sub>
                    </m:sSub>
                  </m:oMath>
                </a14:m>
                <a:r>
                  <a:rPr lang="zh-CN" altLang="zh-CN" sz="1200" kern="1200" dirty="0">
                    <a:solidFill>
                      <a:schemeClr val="tx1"/>
                    </a:solidFill>
                    <a:effectLst/>
                    <a:latin typeface="+mn-lt"/>
                    <a:ea typeface="+mn-ea"/>
                    <a:cs typeface="+mn-cs"/>
                  </a:rPr>
                  <a:t>共视点最多的前</a:t>
                </a:r>
                <a:r>
                  <a:rPr lang="en-US" altLang="zh-CN" sz="1200" kern="1200" dirty="0">
                    <a:solidFill>
                      <a:schemeClr val="tx1"/>
                    </a:solidFill>
                    <a:effectLst/>
                    <a:latin typeface="+mn-lt"/>
                    <a:ea typeface="+mn-ea"/>
                    <a:cs typeface="+mn-cs"/>
                  </a:rPr>
                  <a:t>10</a:t>
                </a:r>
                <a:r>
                  <a:rPr lang="zh-CN" altLang="zh-CN" sz="1200" kern="1200" dirty="0">
                    <a:solidFill>
                      <a:schemeClr val="tx1"/>
                    </a:solidFill>
                    <a:effectLst/>
                    <a:latin typeface="+mn-lt"/>
                    <a:ea typeface="+mn-ea"/>
                    <a:cs typeface="+mn-cs"/>
                  </a:rPr>
                  <a:t>帧，而与接下来的关键帧进行匹配</a:t>
                </a:r>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若遍历完新地图中所有的关键帧后，若匹配成功的地图点数都小于</a:t>
                </a:r>
                <a:r>
                  <a:rPr lang="en-US" altLang="zh-CN" sz="1200" kern="1200" dirty="0">
                    <a:solidFill>
                      <a:schemeClr val="tx1"/>
                    </a:solidFill>
                    <a:effectLst/>
                    <a:latin typeface="+mn-lt"/>
                    <a:ea typeface="+mn-ea"/>
                    <a:cs typeface="+mn-cs"/>
                  </a:rPr>
                  <a:t>5</a:t>
                </a:r>
                <a:r>
                  <a:rPr lang="zh-CN" altLang="zh-CN" sz="1200" kern="1200" dirty="0">
                    <a:solidFill>
                      <a:schemeClr val="tx1"/>
                    </a:solidFill>
                    <a:effectLst/>
                    <a:latin typeface="+mn-lt"/>
                    <a:ea typeface="+mn-ea"/>
                    <a:cs typeface="+mn-cs"/>
                  </a:rPr>
                  <a:t>，那么接下来就对</a:t>
                </a:r>
                <a14:m>
                  <m:oMath xmlns:m="http://schemas.openxmlformats.org/officeDocument/2006/math">
                    <m:sSub>
                      <m:sSubPr>
                        <m:ctrlPr>
                          <a:rPr lang="zh-CN" altLang="zh-CN" sz="1200" i="1" kern="1200">
                            <a:solidFill>
                              <a:schemeClr val="tx1"/>
                            </a:solidFill>
                            <a:effectLst/>
                            <a:latin typeface="Cambria Math"/>
                            <a:ea typeface="+mn-ea"/>
                            <a:cs typeface="+mn-cs"/>
                          </a:rPr>
                        </m:ctrlPr>
                      </m:sSubPr>
                      <m:e>
                        <m:r>
                          <m:rPr>
                            <m:sty m:val="p"/>
                          </m:rPr>
                          <a:rPr lang="en-US" altLang="zh-CN" sz="1200" kern="1200">
                            <a:solidFill>
                              <a:schemeClr val="tx1"/>
                            </a:solidFill>
                            <a:effectLst/>
                            <a:latin typeface="Cambria Math"/>
                            <a:ea typeface="+mn-ea"/>
                            <a:cs typeface="+mn-cs"/>
                          </a:rPr>
                          <m:t>X</m:t>
                        </m:r>
                      </m:e>
                      <m:sub>
                        <m:r>
                          <m:rPr>
                            <m:sty m:val="p"/>
                          </m:rPr>
                          <a:rPr lang="en-US" altLang="zh-CN" sz="1200" kern="1200">
                            <a:solidFill>
                              <a:schemeClr val="tx1"/>
                            </a:solidFill>
                            <a:effectLst/>
                            <a:latin typeface="Cambria Math"/>
                            <a:ea typeface="+mn-ea"/>
                            <a:cs typeface="+mn-cs"/>
                          </a:rPr>
                          <m:t>n</m:t>
                        </m:r>
                        <m:r>
                          <a:rPr lang="en-US" altLang="zh-CN" sz="1200" i="1" kern="1200">
                            <a:solidFill>
                              <a:schemeClr val="tx1"/>
                            </a:solidFill>
                            <a:effectLst/>
                            <a:latin typeface="Cambria Math"/>
                            <a:ea typeface="+mn-ea"/>
                            <a:cs typeface="+mn-cs"/>
                          </a:rPr>
                          <m:t>−</m:t>
                        </m:r>
                        <m:r>
                          <a:rPr lang="en-US" altLang="zh-CN" sz="1200" kern="1200">
                            <a:solidFill>
                              <a:schemeClr val="tx1"/>
                            </a:solidFill>
                            <a:effectLst/>
                            <a:latin typeface="Cambria Math"/>
                            <a:ea typeface="+mn-ea"/>
                            <a:cs typeface="+mn-cs"/>
                          </a:rPr>
                          <m:t>10</m:t>
                        </m:r>
                      </m:sub>
                    </m:sSub>
                  </m:oMath>
                </a14:m>
                <a:r>
                  <a:rPr lang="zh-CN" altLang="zh-CN" sz="1200" kern="1200" dirty="0">
                    <a:solidFill>
                      <a:schemeClr val="tx1"/>
                    </a:solidFill>
                    <a:effectLst/>
                    <a:latin typeface="+mn-lt"/>
                    <a:ea typeface="+mn-ea"/>
                    <a:cs typeface="+mn-cs"/>
                  </a:rPr>
                  <a:t>进行匹配。直接跳至</a:t>
                </a:r>
                <a14:m>
                  <m:oMath xmlns:m="http://schemas.openxmlformats.org/officeDocument/2006/math">
                    <m:sSub>
                      <m:sSubPr>
                        <m:ctrlPr>
                          <a:rPr lang="zh-CN" altLang="zh-CN" sz="1200" i="1" kern="1200">
                            <a:solidFill>
                              <a:schemeClr val="tx1"/>
                            </a:solidFill>
                            <a:effectLst/>
                            <a:latin typeface="Cambria Math"/>
                            <a:ea typeface="+mn-ea"/>
                            <a:cs typeface="+mn-cs"/>
                          </a:rPr>
                        </m:ctrlPr>
                      </m:sSubPr>
                      <m:e>
                        <m:r>
                          <a:rPr lang="en-US" altLang="zh-CN" sz="1200" i="1" kern="1200">
                            <a:solidFill>
                              <a:schemeClr val="tx1"/>
                            </a:solidFill>
                            <a:effectLst/>
                            <a:latin typeface="Cambria Math"/>
                            <a:ea typeface="+mn-ea"/>
                            <a:cs typeface="+mn-cs"/>
                          </a:rPr>
                          <m:t>𝑋</m:t>
                        </m:r>
                      </m:e>
                      <m:sub>
                        <m:r>
                          <a:rPr lang="en-US" altLang="zh-CN" sz="1200" i="1" kern="1200">
                            <a:solidFill>
                              <a:schemeClr val="tx1"/>
                            </a:solidFill>
                            <a:effectLst/>
                            <a:latin typeface="Cambria Math"/>
                            <a:ea typeface="+mn-ea"/>
                            <a:cs typeface="+mn-cs"/>
                          </a:rPr>
                          <m:t>𝑛</m:t>
                        </m:r>
                        <m:r>
                          <a:rPr lang="en-US" altLang="zh-CN" sz="1200" i="1" kern="1200">
                            <a:solidFill>
                              <a:schemeClr val="tx1"/>
                            </a:solidFill>
                            <a:effectLst/>
                            <a:latin typeface="Cambria Math"/>
                            <a:ea typeface="+mn-ea"/>
                            <a:cs typeface="+mn-cs"/>
                          </a:rPr>
                          <m:t>−10</m:t>
                        </m:r>
                      </m:sub>
                    </m:sSub>
                  </m:oMath>
                </a14:m>
                <a:r>
                  <a:rPr lang="zh-CN" altLang="zh-CN" sz="1200" kern="1200" dirty="0">
                    <a:solidFill>
                      <a:schemeClr val="tx1"/>
                    </a:solidFill>
                    <a:effectLst/>
                    <a:latin typeface="+mn-lt"/>
                    <a:ea typeface="+mn-ea"/>
                    <a:cs typeface="+mn-cs"/>
                  </a:rPr>
                  <a:t>是因为，与</a:t>
                </a:r>
                <a14:m>
                  <m:oMath xmlns:m="http://schemas.openxmlformats.org/officeDocument/2006/math">
                    <m:sSub>
                      <m:sSubPr>
                        <m:ctrlPr>
                          <a:rPr lang="zh-CN" altLang="zh-CN" sz="1200" i="1" kern="1200">
                            <a:solidFill>
                              <a:schemeClr val="tx1"/>
                            </a:solidFill>
                            <a:effectLst/>
                            <a:latin typeface="Cambria Math"/>
                            <a:ea typeface="+mn-ea"/>
                            <a:cs typeface="+mn-cs"/>
                          </a:rPr>
                        </m:ctrlPr>
                      </m:sSubPr>
                      <m:e>
                        <m:r>
                          <a:rPr lang="en-US" altLang="zh-CN" sz="1200" i="1" kern="1200">
                            <a:solidFill>
                              <a:schemeClr val="tx1"/>
                            </a:solidFill>
                            <a:effectLst/>
                            <a:latin typeface="Cambria Math"/>
                            <a:ea typeface="+mn-ea"/>
                            <a:cs typeface="+mn-cs"/>
                          </a:rPr>
                          <m:t>𝑋</m:t>
                        </m:r>
                      </m:e>
                      <m:sub>
                        <m:r>
                          <a:rPr lang="en-US" altLang="zh-CN" sz="1200" i="1" kern="1200">
                            <a:solidFill>
                              <a:schemeClr val="tx1"/>
                            </a:solidFill>
                            <a:effectLst/>
                            <a:latin typeface="Cambria Math"/>
                            <a:ea typeface="+mn-ea"/>
                            <a:cs typeface="+mn-cs"/>
                          </a:rPr>
                          <m:t>𝑛</m:t>
                        </m:r>
                      </m:sub>
                    </m:sSub>
                  </m:oMath>
                </a14:m>
                <a:r>
                  <a:rPr lang="zh-CN" altLang="zh-CN" sz="1200" kern="1200" dirty="0">
                    <a:solidFill>
                      <a:schemeClr val="tx1"/>
                    </a:solidFill>
                    <a:effectLst/>
                    <a:latin typeface="+mn-lt"/>
                    <a:ea typeface="+mn-ea"/>
                    <a:cs typeface="+mn-cs"/>
                  </a:rPr>
                  <a:t>相邻的几帧都与其具有极高的相似性，若与</a:t>
                </a:r>
                <a14:m>
                  <m:oMath xmlns:m="http://schemas.openxmlformats.org/officeDocument/2006/math">
                    <m:sSub>
                      <m:sSubPr>
                        <m:ctrlPr>
                          <a:rPr lang="zh-CN" altLang="zh-CN" sz="1200" i="1" kern="1200">
                            <a:solidFill>
                              <a:schemeClr val="tx1"/>
                            </a:solidFill>
                            <a:effectLst/>
                            <a:latin typeface="Cambria Math"/>
                            <a:ea typeface="+mn-ea"/>
                            <a:cs typeface="+mn-cs"/>
                          </a:rPr>
                        </m:ctrlPr>
                      </m:sSubPr>
                      <m:e>
                        <m:r>
                          <a:rPr lang="en-US" altLang="zh-CN" sz="1200" i="1" kern="1200">
                            <a:solidFill>
                              <a:schemeClr val="tx1"/>
                            </a:solidFill>
                            <a:effectLst/>
                            <a:latin typeface="Cambria Math"/>
                            <a:ea typeface="+mn-ea"/>
                            <a:cs typeface="+mn-cs"/>
                          </a:rPr>
                          <m:t>𝑋</m:t>
                        </m:r>
                      </m:e>
                      <m:sub>
                        <m:r>
                          <a:rPr lang="en-US" altLang="zh-CN" sz="1200" i="1" kern="1200">
                            <a:solidFill>
                              <a:schemeClr val="tx1"/>
                            </a:solidFill>
                            <a:effectLst/>
                            <a:latin typeface="Cambria Math"/>
                            <a:ea typeface="+mn-ea"/>
                            <a:cs typeface="+mn-cs"/>
                          </a:rPr>
                          <m:t>𝑛</m:t>
                        </m:r>
                      </m:sub>
                    </m:sSub>
                  </m:oMath>
                </a14:m>
                <a:r>
                  <a:rPr lang="zh-CN" altLang="zh-CN" sz="1200" kern="1200" dirty="0">
                    <a:solidFill>
                      <a:schemeClr val="tx1"/>
                    </a:solidFill>
                    <a:effectLst/>
                    <a:latin typeface="+mn-lt"/>
                    <a:ea typeface="+mn-ea"/>
                    <a:cs typeface="+mn-cs"/>
                  </a:rPr>
                  <a:t>匹配上的概率很低，那么与其相邻几帧的匹配概率也相对较低</a:t>
                </a:r>
                <a:r>
                  <a:rPr lang="zh-CN" altLang="zh-CN"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情况</a:t>
                </a:r>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），若</a:t>
                </a:r>
                <a14:m>
                  <m:oMath xmlns:m="http://schemas.openxmlformats.org/officeDocument/2006/math">
                    <m:sSub>
                      <m:sSubPr>
                        <m:ctrlPr>
                          <a:rPr lang="zh-CN" altLang="zh-CN" sz="1200" i="1" kern="1200">
                            <a:solidFill>
                              <a:schemeClr val="tx1"/>
                            </a:solidFill>
                            <a:effectLst/>
                            <a:latin typeface="Cambria Math"/>
                            <a:ea typeface="+mn-ea"/>
                            <a:cs typeface="+mn-cs"/>
                          </a:rPr>
                        </m:ctrlPr>
                      </m:sSubPr>
                      <m:e>
                        <m:r>
                          <a:rPr lang="en-US" altLang="zh-CN" sz="1200" i="1" kern="1200">
                            <a:solidFill>
                              <a:schemeClr val="tx1"/>
                            </a:solidFill>
                            <a:effectLst/>
                            <a:latin typeface="Cambria Math"/>
                            <a:ea typeface="+mn-ea"/>
                            <a:cs typeface="+mn-cs"/>
                          </a:rPr>
                          <m:t>𝑋</m:t>
                        </m:r>
                      </m:e>
                      <m:sub>
                        <m:r>
                          <a:rPr lang="en-US" altLang="zh-CN" sz="1200" i="1" kern="1200">
                            <a:solidFill>
                              <a:schemeClr val="tx1"/>
                            </a:solidFill>
                            <a:effectLst/>
                            <a:latin typeface="Cambria Math"/>
                            <a:ea typeface="+mn-ea"/>
                            <a:cs typeface="+mn-cs"/>
                          </a:rPr>
                          <m:t>𝑛</m:t>
                        </m:r>
                      </m:sub>
                    </m:sSub>
                  </m:oMath>
                </a14:m>
                <a:r>
                  <a:rPr lang="zh-CN" altLang="zh-CN" sz="1200" kern="1200" dirty="0">
                    <a:solidFill>
                      <a:schemeClr val="tx1"/>
                    </a:solidFill>
                    <a:effectLst/>
                    <a:latin typeface="+mn-lt"/>
                    <a:ea typeface="+mn-ea"/>
                    <a:cs typeface="+mn-cs"/>
                  </a:rPr>
                  <a:t>和</a:t>
                </a:r>
                <a14:m>
                  <m:oMath xmlns:m="http://schemas.openxmlformats.org/officeDocument/2006/math">
                    <m:sSub>
                      <m:sSubPr>
                        <m:ctrlPr>
                          <a:rPr lang="zh-CN" altLang="zh-CN" sz="1200" i="1" kern="1200">
                            <a:solidFill>
                              <a:schemeClr val="tx1"/>
                            </a:solidFill>
                            <a:effectLst/>
                            <a:latin typeface="Cambria Math"/>
                            <a:ea typeface="+mn-ea"/>
                            <a:cs typeface="+mn-cs"/>
                          </a:rPr>
                        </m:ctrlPr>
                      </m:sSubPr>
                      <m:e>
                        <m:r>
                          <a:rPr lang="en-US" altLang="zh-CN" sz="1200" i="1" kern="1200">
                            <a:solidFill>
                              <a:schemeClr val="tx1"/>
                            </a:solidFill>
                            <a:effectLst/>
                            <a:latin typeface="Cambria Math"/>
                            <a:ea typeface="+mn-ea"/>
                            <a:cs typeface="+mn-cs"/>
                          </a:rPr>
                          <m:t>𝑌</m:t>
                        </m:r>
                      </m:e>
                      <m:sub>
                        <m:r>
                          <a:rPr lang="en-US" altLang="zh-CN" sz="1200" i="1" kern="1200">
                            <a:solidFill>
                              <a:schemeClr val="tx1"/>
                            </a:solidFill>
                            <a:effectLst/>
                            <a:latin typeface="Cambria Math"/>
                            <a:ea typeface="+mn-ea"/>
                            <a:cs typeface="+mn-cs"/>
                          </a:rPr>
                          <m:t>1</m:t>
                        </m:r>
                      </m:sub>
                    </m:sSub>
                  </m:oMath>
                </a14:m>
                <a:r>
                  <a:rPr lang="zh-CN" altLang="zh-CN" sz="1200" kern="1200" dirty="0">
                    <a:solidFill>
                      <a:schemeClr val="tx1"/>
                    </a:solidFill>
                    <a:effectLst/>
                    <a:latin typeface="+mn-lt"/>
                    <a:ea typeface="+mn-ea"/>
                    <a:cs typeface="+mn-cs"/>
                  </a:rPr>
                  <a:t>匹配上的地图点数量大于</a:t>
                </a:r>
                <a:r>
                  <a:rPr lang="en-US" altLang="zh-CN" sz="1200" kern="1200" dirty="0">
                    <a:solidFill>
                      <a:schemeClr val="tx1"/>
                    </a:solidFill>
                    <a:effectLst/>
                    <a:latin typeface="+mn-lt"/>
                    <a:ea typeface="+mn-ea"/>
                    <a:cs typeface="+mn-cs"/>
                  </a:rPr>
                  <a:t>20, </a:t>
                </a:r>
                <a:r>
                  <a:rPr lang="zh-CN" altLang="zh-CN" sz="1200" kern="1200" dirty="0">
                    <a:solidFill>
                      <a:schemeClr val="tx1"/>
                    </a:solidFill>
                    <a:effectLst/>
                    <a:latin typeface="+mn-lt"/>
                    <a:ea typeface="+mn-ea"/>
                    <a:cs typeface="+mn-cs"/>
                  </a:rPr>
                  <a:t>那么对</a:t>
                </a:r>
                <a14:m>
                  <m:oMath xmlns:m="http://schemas.openxmlformats.org/officeDocument/2006/math">
                    <m:sSub>
                      <m:sSubPr>
                        <m:ctrlPr>
                          <a:rPr lang="zh-CN" altLang="zh-CN" sz="1200" i="1" kern="1200">
                            <a:solidFill>
                              <a:schemeClr val="tx1"/>
                            </a:solidFill>
                            <a:effectLst/>
                            <a:latin typeface="Cambria Math"/>
                            <a:ea typeface="+mn-ea"/>
                            <a:cs typeface="+mn-cs"/>
                          </a:rPr>
                        </m:ctrlPr>
                      </m:sSubPr>
                      <m:e>
                        <m:r>
                          <a:rPr lang="en-US" altLang="zh-CN" sz="1200" i="1" kern="1200">
                            <a:solidFill>
                              <a:schemeClr val="tx1"/>
                            </a:solidFill>
                            <a:effectLst/>
                            <a:latin typeface="Cambria Math"/>
                            <a:ea typeface="+mn-ea"/>
                            <a:cs typeface="+mn-cs"/>
                          </a:rPr>
                          <m:t>𝑋</m:t>
                        </m:r>
                      </m:e>
                      <m:sub>
                        <m:r>
                          <a:rPr lang="en-US" altLang="zh-CN" sz="1200" i="1" kern="1200">
                            <a:solidFill>
                              <a:schemeClr val="tx1"/>
                            </a:solidFill>
                            <a:effectLst/>
                            <a:latin typeface="Cambria Math"/>
                            <a:ea typeface="+mn-ea"/>
                            <a:cs typeface="+mn-cs"/>
                          </a:rPr>
                          <m:t>𝑛</m:t>
                        </m:r>
                      </m:sub>
                    </m:sSub>
                  </m:oMath>
                </a14:m>
                <a:r>
                  <a:rPr lang="zh-CN" altLang="zh-CN" sz="1200" kern="1200" dirty="0">
                    <a:solidFill>
                      <a:schemeClr val="tx1"/>
                    </a:solidFill>
                    <a:effectLst/>
                    <a:latin typeface="+mn-lt"/>
                    <a:ea typeface="+mn-ea"/>
                    <a:cs typeface="+mn-cs"/>
                  </a:rPr>
                  <a:t>和</a:t>
                </a:r>
                <a14:m>
                  <m:oMath xmlns:m="http://schemas.openxmlformats.org/officeDocument/2006/math">
                    <m:sSub>
                      <m:sSubPr>
                        <m:ctrlPr>
                          <a:rPr lang="zh-CN" altLang="zh-CN" sz="1200" i="1" kern="1200">
                            <a:solidFill>
                              <a:schemeClr val="tx1"/>
                            </a:solidFill>
                            <a:effectLst/>
                            <a:latin typeface="Cambria Math"/>
                            <a:ea typeface="+mn-ea"/>
                            <a:cs typeface="+mn-cs"/>
                          </a:rPr>
                        </m:ctrlPr>
                      </m:sSubPr>
                      <m:e>
                        <m:r>
                          <a:rPr lang="en-US" altLang="zh-CN" sz="1200" i="1" kern="1200">
                            <a:solidFill>
                              <a:schemeClr val="tx1"/>
                            </a:solidFill>
                            <a:effectLst/>
                            <a:latin typeface="Cambria Math"/>
                            <a:ea typeface="+mn-ea"/>
                            <a:cs typeface="+mn-cs"/>
                          </a:rPr>
                          <m:t>𝑌</m:t>
                        </m:r>
                      </m:e>
                      <m:sub>
                        <m:r>
                          <a:rPr lang="en-US" altLang="zh-CN" sz="1200" i="1" kern="1200">
                            <a:solidFill>
                              <a:schemeClr val="tx1"/>
                            </a:solidFill>
                            <a:effectLst/>
                            <a:latin typeface="Cambria Math"/>
                            <a:ea typeface="+mn-ea"/>
                            <a:cs typeface="+mn-cs"/>
                          </a:rPr>
                          <m:t>1</m:t>
                        </m:r>
                      </m:sub>
                    </m:sSub>
                  </m:oMath>
                </a14:m>
                <a:r>
                  <a:rPr lang="zh-CN" altLang="zh-CN" sz="1200" kern="1200" dirty="0">
                    <a:solidFill>
                      <a:schemeClr val="tx1"/>
                    </a:solidFill>
                    <a:effectLst/>
                    <a:latin typeface="+mn-lt"/>
                    <a:ea typeface="+mn-ea"/>
                    <a:cs typeface="+mn-cs"/>
                  </a:rPr>
                  <a:t>共视点最多</a:t>
                </a:r>
                <a14:m>
                  <m:oMath xmlns:m="http://schemas.openxmlformats.org/officeDocument/2006/math">
                    <m:sSub>
                      <m:sSubPr>
                        <m:ctrlPr>
                          <a:rPr lang="zh-CN" altLang="zh-CN" sz="1200" i="1" kern="1200">
                            <a:solidFill>
                              <a:schemeClr val="tx1"/>
                            </a:solidFill>
                            <a:effectLst/>
                            <a:latin typeface="Cambria Math"/>
                            <a:ea typeface="+mn-ea"/>
                            <a:cs typeface="+mn-cs"/>
                          </a:rPr>
                        </m:ctrlPr>
                      </m:sSubPr>
                      <m:e>
                        <m:r>
                          <m:rPr>
                            <m:sty m:val="p"/>
                          </m:rPr>
                          <a:rPr lang="en-US" altLang="zh-CN" sz="1200" kern="1200">
                            <a:solidFill>
                              <a:schemeClr val="tx1"/>
                            </a:solidFill>
                            <a:effectLst/>
                            <a:latin typeface="Cambria Math"/>
                            <a:ea typeface="+mn-ea"/>
                            <a:cs typeface="+mn-cs"/>
                          </a:rPr>
                          <m:t>Y</m:t>
                        </m:r>
                      </m:e>
                      <m:sub>
                        <m:r>
                          <a:rPr lang="en-US" altLang="zh-CN" sz="1200" kern="1200">
                            <a:solidFill>
                              <a:schemeClr val="tx1"/>
                            </a:solidFill>
                            <a:effectLst/>
                            <a:latin typeface="Cambria Math"/>
                            <a:ea typeface="+mn-ea"/>
                            <a:cs typeface="+mn-cs"/>
                          </a:rPr>
                          <m:t>1</m:t>
                        </m:r>
                      </m:sub>
                    </m:sSub>
                  </m:oMath>
                </a14:m>
                <a:r>
                  <a:rPr lang="zh-CN" altLang="zh-CN" sz="1200" kern="1200" dirty="0">
                    <a:solidFill>
                      <a:schemeClr val="tx1"/>
                    </a:solidFill>
                    <a:effectLst/>
                    <a:latin typeface="+mn-lt"/>
                    <a:ea typeface="+mn-ea"/>
                    <a:cs typeface="+mn-cs"/>
                  </a:rPr>
                  <a:t>的前</a:t>
                </a:r>
                <a:r>
                  <a:rPr lang="en-US" altLang="zh-CN" sz="1200" kern="1200" dirty="0">
                    <a:solidFill>
                      <a:schemeClr val="tx1"/>
                    </a:solidFill>
                    <a:effectLst/>
                    <a:latin typeface="+mn-lt"/>
                    <a:ea typeface="+mn-ea"/>
                    <a:cs typeface="+mn-cs"/>
                  </a:rPr>
                  <a:t>10</a:t>
                </a:r>
                <a:r>
                  <a:rPr lang="zh-CN" altLang="zh-CN" sz="1200" kern="1200" dirty="0">
                    <a:solidFill>
                      <a:schemeClr val="tx1"/>
                    </a:solidFill>
                    <a:effectLst/>
                    <a:latin typeface="+mn-lt"/>
                    <a:ea typeface="+mn-ea"/>
                    <a:cs typeface="+mn-cs"/>
                  </a:rPr>
                  <a:t>帧进行匹配，为减少重复匹配，选取其中匹配成功的地图点数量最多的那一帧，完成后重新从</a:t>
                </a:r>
                <a14:m>
                  <m:oMath xmlns:m="http://schemas.openxmlformats.org/officeDocument/2006/math">
                    <m:sSub>
                      <m:sSubPr>
                        <m:ctrlPr>
                          <a:rPr lang="zh-CN" altLang="zh-CN" sz="1200" i="1" kern="1200">
                            <a:solidFill>
                              <a:schemeClr val="tx1"/>
                            </a:solidFill>
                            <a:effectLst/>
                            <a:latin typeface="Cambria Math"/>
                            <a:ea typeface="+mn-ea"/>
                            <a:cs typeface="+mn-cs"/>
                          </a:rPr>
                        </m:ctrlPr>
                      </m:sSubPr>
                      <m:e>
                        <m:r>
                          <a:rPr lang="en-US" altLang="zh-CN" sz="1200" i="1" kern="1200">
                            <a:solidFill>
                              <a:schemeClr val="tx1"/>
                            </a:solidFill>
                            <a:effectLst/>
                            <a:latin typeface="Cambria Math"/>
                            <a:ea typeface="+mn-ea"/>
                            <a:cs typeface="+mn-cs"/>
                          </a:rPr>
                          <m:t>𝑋</m:t>
                        </m:r>
                      </m:e>
                      <m:sub>
                        <m:r>
                          <a:rPr lang="en-US" altLang="zh-CN" sz="1200" i="1" kern="1200">
                            <a:solidFill>
                              <a:schemeClr val="tx1"/>
                            </a:solidFill>
                            <a:effectLst/>
                            <a:latin typeface="Cambria Math"/>
                            <a:ea typeface="+mn-ea"/>
                            <a:cs typeface="+mn-cs"/>
                          </a:rPr>
                          <m:t>𝑛</m:t>
                        </m:r>
                        <m:r>
                          <a:rPr lang="en-US" altLang="zh-CN" sz="1200" i="1" kern="1200">
                            <a:solidFill>
                              <a:schemeClr val="tx1"/>
                            </a:solidFill>
                            <a:effectLst/>
                            <a:latin typeface="Cambria Math"/>
                            <a:ea typeface="+mn-ea"/>
                            <a:cs typeface="+mn-cs"/>
                          </a:rPr>
                          <m:t>−10</m:t>
                        </m:r>
                      </m:sub>
                    </m:sSub>
                  </m:oMath>
                </a14:m>
                <a:r>
                  <a:rPr lang="zh-CN" altLang="zh-CN" sz="1200" kern="1200" dirty="0">
                    <a:solidFill>
                      <a:schemeClr val="tx1"/>
                    </a:solidFill>
                    <a:effectLst/>
                    <a:latin typeface="+mn-lt"/>
                    <a:ea typeface="+mn-ea"/>
                    <a:cs typeface="+mn-cs"/>
                  </a:rPr>
                  <a:t>开始对新地图中的关键帧进行匹配</a:t>
                </a:r>
                <a:r>
                  <a:rPr lang="zh-CN" altLang="zh-CN"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情况</a:t>
                </a:r>
                <a:r>
                  <a:rPr lang="en-US" altLang="zh-CN" sz="1200" kern="1200" dirty="0">
                    <a:solidFill>
                      <a:schemeClr val="tx1"/>
                    </a:solidFill>
                    <a:effectLst/>
                    <a:latin typeface="+mn-lt"/>
                    <a:ea typeface="+mn-ea"/>
                    <a:cs typeface="+mn-cs"/>
                  </a:rPr>
                  <a:t>3</a:t>
                </a:r>
                <a:r>
                  <a:rPr lang="zh-CN" altLang="zh-CN" sz="1200" kern="1200" dirty="0">
                    <a:solidFill>
                      <a:schemeClr val="tx1"/>
                    </a:solidFill>
                    <a:effectLst/>
                    <a:latin typeface="+mn-lt"/>
                    <a:ea typeface="+mn-ea"/>
                    <a:cs typeface="+mn-cs"/>
                  </a:rPr>
                  <a:t>），若</a:t>
                </a:r>
                <a14:m>
                  <m:oMath xmlns:m="http://schemas.openxmlformats.org/officeDocument/2006/math">
                    <m:sSub>
                      <m:sSubPr>
                        <m:ctrlPr>
                          <a:rPr lang="zh-CN" altLang="zh-CN" sz="1200" i="1" kern="1200">
                            <a:solidFill>
                              <a:schemeClr val="tx1"/>
                            </a:solidFill>
                            <a:effectLst/>
                            <a:latin typeface="Cambria Math"/>
                            <a:ea typeface="+mn-ea"/>
                            <a:cs typeface="+mn-cs"/>
                          </a:rPr>
                        </m:ctrlPr>
                      </m:sSubPr>
                      <m:e>
                        <m:r>
                          <a:rPr lang="en-US" altLang="zh-CN" sz="1200" i="1" kern="1200">
                            <a:solidFill>
                              <a:schemeClr val="tx1"/>
                            </a:solidFill>
                            <a:effectLst/>
                            <a:latin typeface="Cambria Math"/>
                            <a:ea typeface="+mn-ea"/>
                            <a:cs typeface="+mn-cs"/>
                          </a:rPr>
                          <m:t>𝑋</m:t>
                        </m:r>
                      </m:e>
                      <m:sub>
                        <m:r>
                          <a:rPr lang="en-US" altLang="zh-CN" sz="1200" i="1" kern="1200">
                            <a:solidFill>
                              <a:schemeClr val="tx1"/>
                            </a:solidFill>
                            <a:effectLst/>
                            <a:latin typeface="Cambria Math"/>
                            <a:ea typeface="+mn-ea"/>
                            <a:cs typeface="+mn-cs"/>
                          </a:rPr>
                          <m:t>𝑛</m:t>
                        </m:r>
                      </m:sub>
                    </m:sSub>
                  </m:oMath>
                </a14:m>
                <a:r>
                  <a:rPr lang="zh-CN" altLang="zh-CN" sz="1200" kern="1200" dirty="0">
                    <a:solidFill>
                      <a:schemeClr val="tx1"/>
                    </a:solidFill>
                    <a:effectLst/>
                    <a:latin typeface="+mn-lt"/>
                    <a:ea typeface="+mn-ea"/>
                    <a:cs typeface="+mn-cs"/>
                  </a:rPr>
                  <a:t>与</a:t>
                </a:r>
                <a14:m>
                  <m:oMath xmlns:m="http://schemas.openxmlformats.org/officeDocument/2006/math">
                    <m:sSub>
                      <m:sSubPr>
                        <m:ctrlPr>
                          <a:rPr lang="zh-CN" altLang="zh-CN" sz="1200" i="1" kern="1200">
                            <a:solidFill>
                              <a:schemeClr val="tx1"/>
                            </a:solidFill>
                            <a:effectLst/>
                            <a:latin typeface="Cambria Math"/>
                            <a:ea typeface="+mn-ea"/>
                            <a:cs typeface="+mn-cs"/>
                          </a:rPr>
                        </m:ctrlPr>
                      </m:sSubPr>
                      <m:e>
                        <m:r>
                          <a:rPr lang="en-US" altLang="zh-CN" sz="1200" i="1" kern="1200">
                            <a:solidFill>
                              <a:schemeClr val="tx1"/>
                            </a:solidFill>
                            <a:effectLst/>
                            <a:latin typeface="Cambria Math"/>
                            <a:ea typeface="+mn-ea"/>
                            <a:cs typeface="+mn-cs"/>
                          </a:rPr>
                          <m:t>𝑌</m:t>
                        </m:r>
                      </m:e>
                      <m:sub>
                        <m:r>
                          <a:rPr lang="en-US" altLang="zh-CN" sz="1200" i="1" kern="1200">
                            <a:solidFill>
                              <a:schemeClr val="tx1"/>
                            </a:solidFill>
                            <a:effectLst/>
                            <a:latin typeface="Cambria Math"/>
                            <a:ea typeface="+mn-ea"/>
                            <a:cs typeface="+mn-cs"/>
                          </a:rPr>
                          <m:t>1</m:t>
                        </m:r>
                      </m:sub>
                    </m:sSub>
                  </m:oMath>
                </a14:m>
                <a:r>
                  <a:rPr lang="zh-CN" altLang="zh-CN" sz="1200" kern="1200" dirty="0">
                    <a:solidFill>
                      <a:schemeClr val="tx1"/>
                    </a:solidFill>
                    <a:effectLst/>
                    <a:latin typeface="+mn-lt"/>
                    <a:ea typeface="+mn-ea"/>
                    <a:cs typeface="+mn-cs"/>
                  </a:rPr>
                  <a:t>配上的地图点数在</a:t>
                </a:r>
                <a:r>
                  <a:rPr lang="en-US" altLang="zh-CN" sz="1200" kern="1200" dirty="0">
                    <a:solidFill>
                      <a:schemeClr val="tx1"/>
                    </a:solidFill>
                    <a:effectLst/>
                    <a:latin typeface="+mn-lt"/>
                    <a:ea typeface="+mn-ea"/>
                    <a:cs typeface="+mn-cs"/>
                  </a:rPr>
                  <a:t>5</a:t>
                </a:r>
                <a:r>
                  <a:rPr lang="zh-CN" altLang="zh-CN" sz="1200" kern="1200" dirty="0">
                    <a:solidFill>
                      <a:schemeClr val="tx1"/>
                    </a:solidFill>
                    <a:effectLst/>
                    <a:latin typeface="+mn-lt"/>
                    <a:ea typeface="+mn-ea"/>
                    <a:cs typeface="+mn-cs"/>
                  </a:rPr>
                  <a:t>和</a:t>
                </a:r>
                <a:r>
                  <a:rPr lang="en-US" altLang="zh-CN" sz="1200" kern="1200" dirty="0">
                    <a:solidFill>
                      <a:schemeClr val="tx1"/>
                    </a:solidFill>
                    <a:effectLst/>
                    <a:latin typeface="+mn-lt"/>
                    <a:ea typeface="+mn-ea"/>
                    <a:cs typeface="+mn-cs"/>
                  </a:rPr>
                  <a:t>20</a:t>
                </a:r>
                <a:r>
                  <a:rPr lang="zh-CN" altLang="zh-CN" sz="1200" kern="1200" dirty="0">
                    <a:solidFill>
                      <a:schemeClr val="tx1"/>
                    </a:solidFill>
                    <a:effectLst/>
                    <a:latin typeface="+mn-lt"/>
                    <a:ea typeface="+mn-ea"/>
                    <a:cs typeface="+mn-cs"/>
                  </a:rPr>
                  <a:t>之间，那么继续与</a:t>
                </a:r>
                <a14:m>
                  <m:oMath xmlns:m="http://schemas.openxmlformats.org/officeDocument/2006/math">
                    <m:sSub>
                      <m:sSubPr>
                        <m:ctrlPr>
                          <a:rPr lang="zh-CN" altLang="zh-CN" sz="1200" i="1" kern="1200">
                            <a:solidFill>
                              <a:schemeClr val="tx1"/>
                            </a:solidFill>
                            <a:effectLst/>
                            <a:latin typeface="Cambria Math"/>
                            <a:ea typeface="+mn-ea"/>
                            <a:cs typeface="+mn-cs"/>
                          </a:rPr>
                        </m:ctrlPr>
                      </m:sSubPr>
                      <m:e>
                        <m:r>
                          <a:rPr lang="en-US" altLang="zh-CN" sz="1200" i="1" kern="1200">
                            <a:solidFill>
                              <a:schemeClr val="tx1"/>
                            </a:solidFill>
                            <a:effectLst/>
                            <a:latin typeface="Cambria Math"/>
                            <a:ea typeface="+mn-ea"/>
                            <a:cs typeface="+mn-cs"/>
                          </a:rPr>
                          <m:t>𝑌</m:t>
                        </m:r>
                      </m:e>
                      <m:sub>
                        <m:r>
                          <a:rPr lang="en-US" altLang="zh-CN" sz="1200" i="1" kern="1200">
                            <a:solidFill>
                              <a:schemeClr val="tx1"/>
                            </a:solidFill>
                            <a:effectLst/>
                            <a:latin typeface="Cambria Math"/>
                            <a:ea typeface="+mn-ea"/>
                            <a:cs typeface="+mn-cs"/>
                          </a:rPr>
                          <m:t>2</m:t>
                        </m:r>
                      </m:sub>
                    </m:sSub>
                  </m:oMath>
                </a14:m>
                <a:r>
                  <a:rPr lang="zh-CN" altLang="zh-CN" sz="1200" kern="1200" dirty="0">
                    <a:solidFill>
                      <a:schemeClr val="tx1"/>
                    </a:solidFill>
                    <a:effectLst/>
                    <a:latin typeface="+mn-lt"/>
                    <a:ea typeface="+mn-ea"/>
                    <a:cs typeface="+mn-cs"/>
                  </a:rPr>
                  <a:t>行匹配，直到符合情况</a:t>
                </a:r>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或者对新地图中的关键帧都遍历结束，对</a:t>
                </a:r>
                <a14:m>
                  <m:oMath xmlns:m="http://schemas.openxmlformats.org/officeDocument/2006/math">
                    <m:sSub>
                      <m:sSubPr>
                        <m:ctrlPr>
                          <a:rPr lang="zh-CN" altLang="zh-CN" sz="1200" i="1" kern="1200">
                            <a:solidFill>
                              <a:schemeClr val="tx1"/>
                            </a:solidFill>
                            <a:effectLst/>
                            <a:latin typeface="Cambria Math"/>
                            <a:ea typeface="+mn-ea"/>
                            <a:cs typeface="+mn-cs"/>
                          </a:rPr>
                        </m:ctrlPr>
                      </m:sSubPr>
                      <m:e>
                        <m:r>
                          <m:rPr>
                            <m:sty m:val="p"/>
                          </m:rPr>
                          <a:rPr lang="en-US" altLang="zh-CN" sz="1200" kern="1200">
                            <a:solidFill>
                              <a:schemeClr val="tx1"/>
                            </a:solidFill>
                            <a:effectLst/>
                            <a:latin typeface="Cambria Math"/>
                            <a:ea typeface="+mn-ea"/>
                            <a:cs typeface="+mn-cs"/>
                          </a:rPr>
                          <m:t>X</m:t>
                        </m:r>
                      </m:e>
                      <m:sub>
                        <m:r>
                          <m:rPr>
                            <m:sty m:val="p"/>
                          </m:rPr>
                          <a:rPr lang="en-US" altLang="zh-CN" sz="1200" kern="1200">
                            <a:solidFill>
                              <a:schemeClr val="tx1"/>
                            </a:solidFill>
                            <a:effectLst/>
                            <a:latin typeface="Cambria Math"/>
                            <a:ea typeface="+mn-ea"/>
                            <a:cs typeface="+mn-cs"/>
                          </a:rPr>
                          <m:t>n</m:t>
                        </m:r>
                        <m:r>
                          <a:rPr lang="en-US" altLang="zh-CN" sz="1200" i="1" kern="1200">
                            <a:solidFill>
                              <a:schemeClr val="tx1"/>
                            </a:solidFill>
                            <a:effectLst/>
                            <a:latin typeface="Cambria Math"/>
                            <a:ea typeface="+mn-ea"/>
                            <a:cs typeface="+mn-cs"/>
                          </a:rPr>
                          <m:t>−</m:t>
                        </m:r>
                        <m:r>
                          <a:rPr lang="en-US" altLang="zh-CN" sz="1200" kern="1200">
                            <a:solidFill>
                              <a:schemeClr val="tx1"/>
                            </a:solidFill>
                            <a:effectLst/>
                            <a:latin typeface="Cambria Math"/>
                            <a:ea typeface="+mn-ea"/>
                            <a:cs typeface="+mn-cs"/>
                          </a:rPr>
                          <m:t>1</m:t>
                        </m:r>
                      </m:sub>
                    </m:sSub>
                  </m:oMath>
                </a14:m>
                <a:r>
                  <a:rPr lang="zh-CN" altLang="zh-CN" sz="1200" kern="1200" dirty="0">
                    <a:solidFill>
                      <a:schemeClr val="tx1"/>
                    </a:solidFill>
                    <a:effectLst/>
                    <a:latin typeface="+mn-lt"/>
                    <a:ea typeface="+mn-ea"/>
                    <a:cs typeface="+mn-cs"/>
                  </a:rPr>
                  <a:t>和新地图中的关键帧进行匹配。</a:t>
                </a:r>
                <a:endParaRPr lang="zh-CN" altLang="zh-CN" sz="1200" kern="1200" dirty="0" smtClean="0">
                  <a:solidFill>
                    <a:schemeClr val="tx1"/>
                  </a:solidFill>
                  <a:effectLst/>
                  <a:latin typeface="+mn-lt"/>
                  <a:ea typeface="+mn-ea"/>
                  <a:cs typeface="+mn-cs"/>
                </a:endParaRPr>
              </a:p>
              <a:p>
                <a:endParaRPr lang="en-US" altLang="zh-CN" dirty="0" smtClean="0"/>
              </a:p>
              <a:p>
                <a:endParaRPr lang="zh-CN" altLang="en-US" dirty="0"/>
              </a:p>
            </p:txBody>
          </p:sp>
        </mc:Choice>
        <mc:Fallback xmlns="">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虽然通过</a:t>
                </a:r>
                <a:r>
                  <a:rPr lang="en-US" altLang="zh-CN" sz="1200" kern="1200" dirty="0" smtClean="0">
                    <a:solidFill>
                      <a:schemeClr val="tx1"/>
                    </a:solidFill>
                    <a:effectLst/>
                    <a:latin typeface="+mn-lt"/>
                    <a:ea typeface="+mn-ea"/>
                    <a:cs typeface="+mn-cs"/>
                  </a:rPr>
                  <a:t>IMU</a:t>
                </a:r>
                <a:r>
                  <a:rPr lang="zh-CN" altLang="zh-CN" sz="1200" kern="1200" dirty="0" smtClean="0">
                    <a:solidFill>
                      <a:schemeClr val="tx1"/>
                    </a:solidFill>
                    <a:effectLst/>
                    <a:latin typeface="+mn-lt"/>
                    <a:ea typeface="+mn-ea"/>
                    <a:cs typeface="+mn-cs"/>
                  </a:rPr>
                  <a:t>和视觉结合可以估计出陀螺仪和加速度的偏差，但是</a:t>
                </a:r>
                <a:r>
                  <a:rPr lang="en-US" altLang="zh-CN" sz="1200" kern="1200" dirty="0" smtClean="0">
                    <a:solidFill>
                      <a:schemeClr val="tx1"/>
                    </a:solidFill>
                    <a:effectLst/>
                    <a:latin typeface="+mn-lt"/>
                    <a:ea typeface="+mn-ea"/>
                    <a:cs typeface="+mn-cs"/>
                  </a:rPr>
                  <a:t>IMU</a:t>
                </a:r>
                <a:r>
                  <a:rPr lang="zh-CN" altLang="zh-CN" sz="1200" kern="1200" dirty="0" smtClean="0">
                    <a:solidFill>
                      <a:schemeClr val="tx1"/>
                    </a:solidFill>
                    <a:effectLst/>
                    <a:latin typeface="+mn-lt"/>
                    <a:ea typeface="+mn-ea"/>
                    <a:cs typeface="+mn-cs"/>
                  </a:rPr>
                  <a:t>的测量数据仍然存在噪声，特别是求解位移需要对加速度进行两次积分，进一步累计了误差，导致地图融合产生较大的偏差。为解决这个问题，提出一种误差修正的方法，通过非线性优化求解两个地图点之间的运动估计。求解两个地图点的运动估计，首先需要得到两个地图中一组匹配的</a:t>
                </a:r>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维点。为了找到这样的一组匹配点，传统的做法是遍历两个地图所有的关键帧，</a:t>
                </a:r>
                <a:r>
                  <a:rPr lang="zh-CN" altLang="en-US" sz="1200" kern="1200" dirty="0" smtClean="0">
                    <a:solidFill>
                      <a:schemeClr val="tx1"/>
                    </a:solidFill>
                    <a:effectLst/>
                    <a:latin typeface="+mn-lt"/>
                    <a:ea typeface="+mn-ea"/>
                    <a:cs typeface="+mn-cs"/>
                  </a:rPr>
                  <a:t>比较耗时。</a:t>
                </a:r>
                <a:r>
                  <a:rPr lang="zh-CN" altLang="zh-CN" sz="1200" kern="1200" dirty="0" smtClean="0">
                    <a:solidFill>
                      <a:schemeClr val="tx1"/>
                    </a:solidFill>
                    <a:effectLst/>
                    <a:latin typeface="+mn-lt"/>
                    <a:ea typeface="+mn-ea"/>
                    <a:cs typeface="+mn-cs"/>
                  </a:rPr>
                  <a:t>因此本文基于关键帧之间的共视关系，提出了一种改进的匹配策略，共分</a:t>
                </a:r>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种情况分别考虑</a:t>
                </a:r>
                <a:r>
                  <a:rPr lang="zh-CN" altLang="en-US"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情况</a:t>
                </a:r>
                <a:r>
                  <a:rPr lang="en-US" altLang="zh-CN" sz="1200" kern="12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），将丢失前的地图中的最后</a:t>
                </a:r>
                <a:r>
                  <a:rPr lang="en-US" altLang="zh-CN" sz="1200" kern="12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帧关键帧</a:t>
                </a:r>
                <a:r>
                  <a:rPr lang="en-US" altLang="zh-CN" sz="1200" i="0" kern="1200">
                    <a:solidFill>
                      <a:schemeClr val="tx1"/>
                    </a:solidFill>
                    <a:effectLst/>
                    <a:latin typeface="+mn-lt"/>
                    <a:ea typeface="+mn-ea"/>
                    <a:cs typeface="+mn-cs"/>
                  </a:rPr>
                  <a:t>𝑋</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𝑛</a:t>
                </a:r>
                <a:r>
                  <a:rPr lang="zh-CN" altLang="zh-CN" sz="1200" kern="1200" dirty="0">
                    <a:solidFill>
                      <a:schemeClr val="tx1"/>
                    </a:solidFill>
                    <a:effectLst/>
                    <a:latin typeface="+mn-lt"/>
                    <a:ea typeface="+mn-ea"/>
                    <a:cs typeface="+mn-cs"/>
                  </a:rPr>
                  <a:t>和新地图的第</a:t>
                </a:r>
                <a:r>
                  <a:rPr lang="en-US" altLang="zh-CN" sz="1200" kern="12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帧关键帧</a:t>
                </a:r>
                <a:r>
                  <a:rPr lang="en-US" altLang="zh-CN" sz="1200" i="0" kern="1200">
                    <a:solidFill>
                      <a:schemeClr val="tx1"/>
                    </a:solidFill>
                    <a:effectLst/>
                    <a:latin typeface="+mn-lt"/>
                    <a:ea typeface="+mn-ea"/>
                    <a:cs typeface="+mn-cs"/>
                  </a:rPr>
                  <a:t>𝑌</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进行地图点匹配</a:t>
                </a:r>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因为对两个地图来说，这两帧在时间上是最接近的，那么空间上相对也比较接近，能够匹配的可能性比较大。若匹配成功的地图点数量小于</a:t>
                </a:r>
                <a:r>
                  <a:rPr lang="en-US" altLang="zh-CN" sz="1200" kern="1200" dirty="0">
                    <a:solidFill>
                      <a:schemeClr val="tx1"/>
                    </a:solidFill>
                    <a:effectLst/>
                    <a:latin typeface="+mn-lt"/>
                    <a:ea typeface="+mn-ea"/>
                    <a:cs typeface="+mn-cs"/>
                  </a:rPr>
                  <a:t>5</a:t>
                </a:r>
                <a:r>
                  <a:rPr lang="zh-CN" altLang="zh-CN" sz="1200" kern="1200" dirty="0">
                    <a:solidFill>
                      <a:schemeClr val="tx1"/>
                    </a:solidFill>
                    <a:effectLst/>
                    <a:latin typeface="+mn-lt"/>
                    <a:ea typeface="+mn-ea"/>
                    <a:cs typeface="+mn-cs"/>
                  </a:rPr>
                  <a:t>，那么</a:t>
                </a:r>
                <a:r>
                  <a:rPr lang="en-US" altLang="zh-CN" sz="1200" i="0" kern="1200">
                    <a:solidFill>
                      <a:schemeClr val="tx1"/>
                    </a:solidFill>
                    <a:effectLst/>
                    <a:latin typeface="+mn-lt"/>
                    <a:ea typeface="+mn-ea"/>
                    <a:cs typeface="+mn-cs"/>
                  </a:rPr>
                  <a:t>𝑋</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𝑛</a:t>
                </a:r>
                <a:r>
                  <a:rPr lang="zh-CN" altLang="zh-CN" sz="1200" kern="1200" dirty="0">
                    <a:solidFill>
                      <a:schemeClr val="tx1"/>
                    </a:solidFill>
                    <a:effectLst/>
                    <a:latin typeface="+mn-lt"/>
                    <a:ea typeface="+mn-ea"/>
                    <a:cs typeface="+mn-cs"/>
                  </a:rPr>
                  <a:t>直接跳过与</a:t>
                </a:r>
                <a:r>
                  <a:rPr lang="en-US" altLang="zh-CN" sz="1200" i="0" kern="1200">
                    <a:solidFill>
                      <a:schemeClr val="tx1"/>
                    </a:solidFill>
                    <a:effectLst/>
                    <a:latin typeface="+mn-lt"/>
                    <a:ea typeface="+mn-ea"/>
                    <a:cs typeface="+mn-cs"/>
                  </a:rPr>
                  <a:t>𝑌</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共视点最多的前</a:t>
                </a:r>
                <a:r>
                  <a:rPr lang="en-US" altLang="zh-CN" sz="1200" kern="1200" dirty="0">
                    <a:solidFill>
                      <a:schemeClr val="tx1"/>
                    </a:solidFill>
                    <a:effectLst/>
                    <a:latin typeface="+mn-lt"/>
                    <a:ea typeface="+mn-ea"/>
                    <a:cs typeface="+mn-cs"/>
                  </a:rPr>
                  <a:t>10</a:t>
                </a:r>
                <a:r>
                  <a:rPr lang="zh-CN" altLang="zh-CN" sz="1200" kern="1200" dirty="0">
                    <a:solidFill>
                      <a:schemeClr val="tx1"/>
                    </a:solidFill>
                    <a:effectLst/>
                    <a:latin typeface="+mn-lt"/>
                    <a:ea typeface="+mn-ea"/>
                    <a:cs typeface="+mn-cs"/>
                  </a:rPr>
                  <a:t>帧，而与接下来的关键帧进行匹配</a:t>
                </a:r>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若遍历完新地图中所有的关键帧后，若匹配成功的地图点数都小于</a:t>
                </a:r>
                <a:r>
                  <a:rPr lang="en-US" altLang="zh-CN" sz="1200" kern="1200" dirty="0">
                    <a:solidFill>
                      <a:schemeClr val="tx1"/>
                    </a:solidFill>
                    <a:effectLst/>
                    <a:latin typeface="+mn-lt"/>
                    <a:ea typeface="+mn-ea"/>
                    <a:cs typeface="+mn-cs"/>
                  </a:rPr>
                  <a:t>5</a:t>
                </a:r>
                <a:r>
                  <a:rPr lang="zh-CN" altLang="zh-CN" sz="1200" kern="1200" dirty="0">
                    <a:solidFill>
                      <a:schemeClr val="tx1"/>
                    </a:solidFill>
                    <a:effectLst/>
                    <a:latin typeface="+mn-lt"/>
                    <a:ea typeface="+mn-ea"/>
                    <a:cs typeface="+mn-cs"/>
                  </a:rPr>
                  <a:t>，那么接下来就对</a:t>
                </a:r>
                <a:r>
                  <a:rPr lang="en-US" altLang="zh-CN" sz="1200" i="0" kern="1200">
                    <a:solidFill>
                      <a:schemeClr val="tx1"/>
                    </a:solidFill>
                    <a:effectLst/>
                    <a:latin typeface="+mn-lt"/>
                    <a:ea typeface="+mn-ea"/>
                    <a:cs typeface="+mn-cs"/>
                  </a:rPr>
                  <a:t>X</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n−10</a:t>
                </a:r>
                <a:r>
                  <a:rPr lang="zh-CN" altLang="zh-CN" sz="1200" i="0" kern="120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进行匹配。直接跳至</a:t>
                </a:r>
                <a:r>
                  <a:rPr lang="en-US" altLang="zh-CN" sz="1200" i="0" kern="1200">
                    <a:solidFill>
                      <a:schemeClr val="tx1"/>
                    </a:solidFill>
                    <a:effectLst/>
                    <a:latin typeface="+mn-lt"/>
                    <a:ea typeface="+mn-ea"/>
                    <a:cs typeface="+mn-cs"/>
                  </a:rPr>
                  <a:t>𝑋</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𝑛−10</a:t>
                </a:r>
                <a:r>
                  <a:rPr lang="zh-CN" altLang="zh-CN" sz="1200" i="0" kern="120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是因为，与</a:t>
                </a:r>
                <a:r>
                  <a:rPr lang="en-US" altLang="zh-CN" sz="1200" i="0" kern="1200">
                    <a:solidFill>
                      <a:schemeClr val="tx1"/>
                    </a:solidFill>
                    <a:effectLst/>
                    <a:latin typeface="+mn-lt"/>
                    <a:ea typeface="+mn-ea"/>
                    <a:cs typeface="+mn-cs"/>
                  </a:rPr>
                  <a:t>𝑋</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𝑛</a:t>
                </a:r>
                <a:r>
                  <a:rPr lang="zh-CN" altLang="zh-CN" sz="1200" kern="1200" dirty="0">
                    <a:solidFill>
                      <a:schemeClr val="tx1"/>
                    </a:solidFill>
                    <a:effectLst/>
                    <a:latin typeface="+mn-lt"/>
                    <a:ea typeface="+mn-ea"/>
                    <a:cs typeface="+mn-cs"/>
                  </a:rPr>
                  <a:t>相邻的几帧都与其具有极高的相似性，若与</a:t>
                </a:r>
                <a:r>
                  <a:rPr lang="en-US" altLang="zh-CN" sz="1200" i="0" kern="1200">
                    <a:solidFill>
                      <a:schemeClr val="tx1"/>
                    </a:solidFill>
                    <a:effectLst/>
                    <a:latin typeface="+mn-lt"/>
                    <a:ea typeface="+mn-ea"/>
                    <a:cs typeface="+mn-cs"/>
                  </a:rPr>
                  <a:t>𝑋</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𝑛</a:t>
                </a:r>
                <a:r>
                  <a:rPr lang="zh-CN" altLang="zh-CN" sz="1200" kern="1200" dirty="0">
                    <a:solidFill>
                      <a:schemeClr val="tx1"/>
                    </a:solidFill>
                    <a:effectLst/>
                    <a:latin typeface="+mn-lt"/>
                    <a:ea typeface="+mn-ea"/>
                    <a:cs typeface="+mn-cs"/>
                  </a:rPr>
                  <a:t>匹配上的概率很低，那么与其相邻几帧的匹配概率也相对较低</a:t>
                </a:r>
                <a:r>
                  <a:rPr lang="zh-CN" altLang="zh-CN"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情况</a:t>
                </a:r>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），若</a:t>
                </a:r>
                <a:r>
                  <a:rPr lang="en-US" altLang="zh-CN" sz="1200" i="0" kern="1200">
                    <a:solidFill>
                      <a:schemeClr val="tx1"/>
                    </a:solidFill>
                    <a:effectLst/>
                    <a:latin typeface="+mn-lt"/>
                    <a:ea typeface="+mn-ea"/>
                    <a:cs typeface="+mn-cs"/>
                  </a:rPr>
                  <a:t>𝑋</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𝑛</a:t>
                </a:r>
                <a:r>
                  <a:rPr lang="zh-CN" altLang="zh-CN" sz="1200" kern="1200" dirty="0">
                    <a:solidFill>
                      <a:schemeClr val="tx1"/>
                    </a:solidFill>
                    <a:effectLst/>
                    <a:latin typeface="+mn-lt"/>
                    <a:ea typeface="+mn-ea"/>
                    <a:cs typeface="+mn-cs"/>
                  </a:rPr>
                  <a:t>和</a:t>
                </a:r>
                <a:r>
                  <a:rPr lang="en-US" altLang="zh-CN" sz="1200" i="0" kern="1200">
                    <a:solidFill>
                      <a:schemeClr val="tx1"/>
                    </a:solidFill>
                    <a:effectLst/>
                    <a:latin typeface="+mn-lt"/>
                    <a:ea typeface="+mn-ea"/>
                    <a:cs typeface="+mn-cs"/>
                  </a:rPr>
                  <a:t>𝑌</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匹配上的地图点数量大于</a:t>
                </a:r>
                <a:r>
                  <a:rPr lang="en-US" altLang="zh-CN" sz="1200" kern="1200" dirty="0">
                    <a:solidFill>
                      <a:schemeClr val="tx1"/>
                    </a:solidFill>
                    <a:effectLst/>
                    <a:latin typeface="+mn-lt"/>
                    <a:ea typeface="+mn-ea"/>
                    <a:cs typeface="+mn-cs"/>
                  </a:rPr>
                  <a:t>20, </a:t>
                </a:r>
                <a:r>
                  <a:rPr lang="zh-CN" altLang="zh-CN" sz="1200" kern="1200" dirty="0">
                    <a:solidFill>
                      <a:schemeClr val="tx1"/>
                    </a:solidFill>
                    <a:effectLst/>
                    <a:latin typeface="+mn-lt"/>
                    <a:ea typeface="+mn-ea"/>
                    <a:cs typeface="+mn-cs"/>
                  </a:rPr>
                  <a:t>那么对</a:t>
                </a:r>
                <a:r>
                  <a:rPr lang="en-US" altLang="zh-CN" sz="1200" i="0" kern="1200">
                    <a:solidFill>
                      <a:schemeClr val="tx1"/>
                    </a:solidFill>
                    <a:effectLst/>
                    <a:latin typeface="+mn-lt"/>
                    <a:ea typeface="+mn-ea"/>
                    <a:cs typeface="+mn-cs"/>
                  </a:rPr>
                  <a:t>𝑋</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𝑛</a:t>
                </a:r>
                <a:r>
                  <a:rPr lang="zh-CN" altLang="zh-CN" sz="1200" kern="1200" dirty="0">
                    <a:solidFill>
                      <a:schemeClr val="tx1"/>
                    </a:solidFill>
                    <a:effectLst/>
                    <a:latin typeface="+mn-lt"/>
                    <a:ea typeface="+mn-ea"/>
                    <a:cs typeface="+mn-cs"/>
                  </a:rPr>
                  <a:t>和</a:t>
                </a:r>
                <a:r>
                  <a:rPr lang="en-US" altLang="zh-CN" sz="1200" i="0" kern="1200">
                    <a:solidFill>
                      <a:schemeClr val="tx1"/>
                    </a:solidFill>
                    <a:effectLst/>
                    <a:latin typeface="+mn-lt"/>
                    <a:ea typeface="+mn-ea"/>
                    <a:cs typeface="+mn-cs"/>
                  </a:rPr>
                  <a:t>𝑌</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共视点最多</a:t>
                </a:r>
                <a:r>
                  <a:rPr lang="en-US" altLang="zh-CN" sz="1200" i="0" kern="1200">
                    <a:solidFill>
                      <a:schemeClr val="tx1"/>
                    </a:solidFill>
                    <a:effectLst/>
                    <a:latin typeface="+mn-lt"/>
                    <a:ea typeface="+mn-ea"/>
                    <a:cs typeface="+mn-cs"/>
                  </a:rPr>
                  <a:t>Y</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的前</a:t>
                </a:r>
                <a:r>
                  <a:rPr lang="en-US" altLang="zh-CN" sz="1200" kern="1200" dirty="0">
                    <a:solidFill>
                      <a:schemeClr val="tx1"/>
                    </a:solidFill>
                    <a:effectLst/>
                    <a:latin typeface="+mn-lt"/>
                    <a:ea typeface="+mn-ea"/>
                    <a:cs typeface="+mn-cs"/>
                  </a:rPr>
                  <a:t>10</a:t>
                </a:r>
                <a:r>
                  <a:rPr lang="zh-CN" altLang="zh-CN" sz="1200" kern="1200" dirty="0">
                    <a:solidFill>
                      <a:schemeClr val="tx1"/>
                    </a:solidFill>
                    <a:effectLst/>
                    <a:latin typeface="+mn-lt"/>
                    <a:ea typeface="+mn-ea"/>
                    <a:cs typeface="+mn-cs"/>
                  </a:rPr>
                  <a:t>帧进行匹配，为减少重复匹配，选取其中匹配成功的地图点数量最多的那一帧，完成后重新从</a:t>
                </a:r>
                <a:r>
                  <a:rPr lang="en-US" altLang="zh-CN" sz="1200" i="0" kern="1200">
                    <a:solidFill>
                      <a:schemeClr val="tx1"/>
                    </a:solidFill>
                    <a:effectLst/>
                    <a:latin typeface="+mn-lt"/>
                    <a:ea typeface="+mn-ea"/>
                    <a:cs typeface="+mn-cs"/>
                  </a:rPr>
                  <a:t>𝑋</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𝑛−10</a:t>
                </a:r>
                <a:r>
                  <a:rPr lang="zh-CN" altLang="zh-CN" sz="1200" i="0" kern="120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开始对新地图中的关键帧进行匹配</a:t>
                </a:r>
                <a:r>
                  <a:rPr lang="zh-CN" altLang="zh-CN"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情况</a:t>
                </a:r>
                <a:r>
                  <a:rPr lang="en-US" altLang="zh-CN" sz="1200" kern="1200" dirty="0">
                    <a:solidFill>
                      <a:schemeClr val="tx1"/>
                    </a:solidFill>
                    <a:effectLst/>
                    <a:latin typeface="+mn-lt"/>
                    <a:ea typeface="+mn-ea"/>
                    <a:cs typeface="+mn-cs"/>
                  </a:rPr>
                  <a:t>3</a:t>
                </a:r>
                <a:r>
                  <a:rPr lang="zh-CN" altLang="zh-CN" sz="1200" kern="1200" dirty="0">
                    <a:solidFill>
                      <a:schemeClr val="tx1"/>
                    </a:solidFill>
                    <a:effectLst/>
                    <a:latin typeface="+mn-lt"/>
                    <a:ea typeface="+mn-ea"/>
                    <a:cs typeface="+mn-cs"/>
                  </a:rPr>
                  <a:t>），若</a:t>
                </a:r>
                <a:r>
                  <a:rPr lang="en-US" altLang="zh-CN" sz="1200" i="0" kern="1200">
                    <a:solidFill>
                      <a:schemeClr val="tx1"/>
                    </a:solidFill>
                    <a:effectLst/>
                    <a:latin typeface="+mn-lt"/>
                    <a:ea typeface="+mn-ea"/>
                    <a:cs typeface="+mn-cs"/>
                  </a:rPr>
                  <a:t>𝑋</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𝑛</a:t>
                </a:r>
                <a:r>
                  <a:rPr lang="zh-CN" altLang="zh-CN" sz="1200" kern="1200" dirty="0">
                    <a:solidFill>
                      <a:schemeClr val="tx1"/>
                    </a:solidFill>
                    <a:effectLst/>
                    <a:latin typeface="+mn-lt"/>
                    <a:ea typeface="+mn-ea"/>
                    <a:cs typeface="+mn-cs"/>
                  </a:rPr>
                  <a:t>与</a:t>
                </a:r>
                <a:r>
                  <a:rPr lang="en-US" altLang="zh-CN" sz="1200" i="0" kern="1200">
                    <a:solidFill>
                      <a:schemeClr val="tx1"/>
                    </a:solidFill>
                    <a:effectLst/>
                    <a:latin typeface="+mn-lt"/>
                    <a:ea typeface="+mn-ea"/>
                    <a:cs typeface="+mn-cs"/>
                  </a:rPr>
                  <a:t>𝑌</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配上的地图点数在</a:t>
                </a:r>
                <a:r>
                  <a:rPr lang="en-US" altLang="zh-CN" sz="1200" kern="1200" dirty="0">
                    <a:solidFill>
                      <a:schemeClr val="tx1"/>
                    </a:solidFill>
                    <a:effectLst/>
                    <a:latin typeface="+mn-lt"/>
                    <a:ea typeface="+mn-ea"/>
                    <a:cs typeface="+mn-cs"/>
                  </a:rPr>
                  <a:t>5</a:t>
                </a:r>
                <a:r>
                  <a:rPr lang="zh-CN" altLang="zh-CN" sz="1200" kern="1200" dirty="0">
                    <a:solidFill>
                      <a:schemeClr val="tx1"/>
                    </a:solidFill>
                    <a:effectLst/>
                    <a:latin typeface="+mn-lt"/>
                    <a:ea typeface="+mn-ea"/>
                    <a:cs typeface="+mn-cs"/>
                  </a:rPr>
                  <a:t>和</a:t>
                </a:r>
                <a:r>
                  <a:rPr lang="en-US" altLang="zh-CN" sz="1200" kern="1200" dirty="0">
                    <a:solidFill>
                      <a:schemeClr val="tx1"/>
                    </a:solidFill>
                    <a:effectLst/>
                    <a:latin typeface="+mn-lt"/>
                    <a:ea typeface="+mn-ea"/>
                    <a:cs typeface="+mn-cs"/>
                  </a:rPr>
                  <a:t>20</a:t>
                </a:r>
                <a:r>
                  <a:rPr lang="zh-CN" altLang="zh-CN" sz="1200" kern="1200" dirty="0">
                    <a:solidFill>
                      <a:schemeClr val="tx1"/>
                    </a:solidFill>
                    <a:effectLst/>
                    <a:latin typeface="+mn-lt"/>
                    <a:ea typeface="+mn-ea"/>
                    <a:cs typeface="+mn-cs"/>
                  </a:rPr>
                  <a:t>之间，那么继续与</a:t>
                </a:r>
                <a:r>
                  <a:rPr lang="en-US" altLang="zh-CN" sz="1200" i="0" kern="1200">
                    <a:solidFill>
                      <a:schemeClr val="tx1"/>
                    </a:solidFill>
                    <a:effectLst/>
                    <a:latin typeface="+mn-lt"/>
                    <a:ea typeface="+mn-ea"/>
                    <a:cs typeface="+mn-cs"/>
                  </a:rPr>
                  <a:t>𝑌</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行匹配，直到符合情况</a:t>
                </a:r>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或者对新地图中的关键帧都遍历结束，对</a:t>
                </a:r>
                <a:r>
                  <a:rPr lang="en-US" altLang="zh-CN" sz="1200" i="0" kern="1200">
                    <a:solidFill>
                      <a:schemeClr val="tx1"/>
                    </a:solidFill>
                    <a:effectLst/>
                    <a:latin typeface="+mn-lt"/>
                    <a:ea typeface="+mn-ea"/>
                    <a:cs typeface="+mn-cs"/>
                  </a:rPr>
                  <a:t>X</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n−1</a:t>
                </a:r>
                <a:r>
                  <a:rPr lang="zh-CN" altLang="zh-CN" sz="1200" i="0" kern="120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和新地图中的关键帧进行匹配。</a:t>
                </a:r>
                <a:endParaRPr lang="zh-CN" altLang="zh-CN" sz="1200" kern="1200" dirty="0" smtClean="0">
                  <a:solidFill>
                    <a:schemeClr val="tx1"/>
                  </a:solidFill>
                  <a:effectLst/>
                  <a:latin typeface="+mn-lt"/>
                  <a:ea typeface="+mn-ea"/>
                  <a:cs typeface="+mn-cs"/>
                </a:endParaRPr>
              </a:p>
              <a:p>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通过这种跳跃式的遍历方式能有效减少匹配的时间。搜索匹配不同大小的两个地图的时间如表</a:t>
                </a:r>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所示，基本稳定在</a:t>
                </a:r>
                <a:r>
                  <a:rPr lang="en-US" altLang="zh-CN" sz="1200" kern="1200" dirty="0" smtClean="0">
                    <a:solidFill>
                      <a:schemeClr val="tx1"/>
                    </a:solidFill>
                    <a:effectLst/>
                    <a:latin typeface="+mn-lt"/>
                    <a:ea typeface="+mn-ea"/>
                    <a:cs typeface="+mn-cs"/>
                  </a:rPr>
                  <a:t>0.08 s</a:t>
                </a:r>
                <a:r>
                  <a:rPr lang="zh-CN" altLang="zh-CN" sz="1200" kern="1200" dirty="0" smtClean="0">
                    <a:solidFill>
                      <a:schemeClr val="tx1"/>
                    </a:solidFill>
                    <a:effectLst/>
                    <a:latin typeface="+mn-lt"/>
                    <a:ea typeface="+mn-ea"/>
                    <a:cs typeface="+mn-cs"/>
                  </a:rPr>
                  <a:t>左右，满足系统实时的需要，而传统的方法搜索同样数量的关键帧则需要</a:t>
                </a:r>
                <a:r>
                  <a:rPr lang="en-US" altLang="zh-CN" sz="1200" kern="1200" dirty="0" smtClean="0">
                    <a:solidFill>
                      <a:schemeClr val="tx1"/>
                    </a:solidFill>
                    <a:effectLst/>
                    <a:latin typeface="+mn-lt"/>
                    <a:ea typeface="+mn-ea"/>
                    <a:cs typeface="+mn-cs"/>
                  </a:rPr>
                  <a:t>0.2 s</a:t>
                </a:r>
                <a:r>
                  <a:rPr lang="zh-CN" altLang="zh-CN" sz="1200" kern="1200" dirty="0" smtClean="0">
                    <a:solidFill>
                      <a:schemeClr val="tx1"/>
                    </a:solidFill>
                    <a:effectLst/>
                    <a:latin typeface="+mn-lt"/>
                    <a:ea typeface="+mn-ea"/>
                    <a:cs typeface="+mn-cs"/>
                  </a:rPr>
                  <a:t>左右，时间缩短了</a:t>
                </a:r>
                <a:r>
                  <a:rPr lang="en-US" altLang="zh-CN" sz="1200" kern="1200" dirty="0" smtClean="0">
                    <a:solidFill>
                      <a:schemeClr val="tx1"/>
                    </a:solidFill>
                    <a:effectLst/>
                    <a:latin typeface="+mn-lt"/>
                    <a:ea typeface="+mn-ea"/>
                    <a:cs typeface="+mn-cs"/>
                  </a:rPr>
                  <a:t>2.5</a:t>
                </a:r>
                <a:r>
                  <a:rPr lang="zh-CN" altLang="zh-CN" sz="1200" kern="1200" dirty="0" smtClean="0">
                    <a:solidFill>
                      <a:schemeClr val="tx1"/>
                    </a:solidFill>
                    <a:effectLst/>
                    <a:latin typeface="+mn-lt"/>
                    <a:ea typeface="+mn-ea"/>
                    <a:cs typeface="+mn-cs"/>
                  </a:rPr>
                  <a:t>倍。</a:t>
                </a:r>
              </a:p>
              <a:p>
                <a:endParaRPr lang="zh-CN" altLang="en-US" dirty="0"/>
              </a:p>
            </p:txBody>
          </p:sp>
        </mc:Fallback>
      </mc:AlternateContent>
      <p:sp>
        <p:nvSpPr>
          <p:cNvPr id="4" name="灯片编号占位符 3"/>
          <p:cNvSpPr>
            <a:spLocks noGrp="1"/>
          </p:cNvSpPr>
          <p:nvPr>
            <p:ph type="sldNum" sz="quarter" idx="10"/>
          </p:nvPr>
        </p:nvSpPr>
        <p:spPr/>
        <p:txBody>
          <a:bodyPr/>
          <a:lstStyle/>
          <a:p>
            <a:fld id="{F5E6C439-5B31-42A4-9D65-F2D199E8886B}" type="slidenum">
              <a:rPr lang="zh-CN" altLang="en-US" smtClean="0"/>
              <a:t>7</a:t>
            </a:fld>
            <a:endParaRPr lang="zh-CN" altLang="en-US"/>
          </a:p>
        </p:txBody>
      </p:sp>
    </p:spTree>
    <p:extLst>
      <p:ext uri="{BB962C8B-B14F-4D97-AF65-F5344CB8AC3E}">
        <p14:creationId xmlns:p14="http://schemas.microsoft.com/office/powerpoint/2010/main" val="1283756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This skipping traversal method can effectively reduce the matching time. The time for searching and matching two maps of different sizes is shown in the table, which is stable at around 0.08 seconds, which satisfies the real-time needs of the system. The traditional method of searching for the same number of </a:t>
            </a:r>
            <a:r>
              <a:rPr lang="en-US" altLang="zh-CN" sz="1200" kern="1200" dirty="0" err="1" smtClean="0">
                <a:solidFill>
                  <a:schemeClr val="tx1"/>
                </a:solidFill>
                <a:effectLst/>
                <a:latin typeface="+mn-lt"/>
                <a:ea typeface="+mn-ea"/>
                <a:cs typeface="+mn-cs"/>
              </a:rPr>
              <a:t>keyframes</a:t>
            </a:r>
            <a:r>
              <a:rPr lang="en-US" altLang="zh-CN" sz="1200" kern="1200" dirty="0" smtClean="0">
                <a:solidFill>
                  <a:schemeClr val="tx1"/>
                </a:solidFill>
                <a:effectLst/>
                <a:latin typeface="+mn-lt"/>
                <a:ea typeface="+mn-ea"/>
                <a:cs typeface="+mn-cs"/>
              </a:rPr>
              <a:t> takes about 0.2 seconds, and the time is shortened by 2.5 times.</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通过这种跳跃式的遍历方式能有效减少匹配的时间。搜索匹配不同大小的两个地图的时间如表所示，基本稳定在</a:t>
            </a:r>
            <a:r>
              <a:rPr lang="en-US" altLang="zh-CN" sz="1200" kern="1200" dirty="0" smtClean="0">
                <a:solidFill>
                  <a:schemeClr val="tx1"/>
                </a:solidFill>
                <a:effectLst/>
                <a:latin typeface="+mn-lt"/>
                <a:ea typeface="+mn-ea"/>
                <a:cs typeface="+mn-cs"/>
              </a:rPr>
              <a:t>0.08 s</a:t>
            </a:r>
            <a:r>
              <a:rPr lang="zh-CN" altLang="zh-CN" sz="1200" kern="1200" dirty="0" smtClean="0">
                <a:solidFill>
                  <a:schemeClr val="tx1"/>
                </a:solidFill>
                <a:effectLst/>
                <a:latin typeface="+mn-lt"/>
                <a:ea typeface="+mn-ea"/>
                <a:cs typeface="+mn-cs"/>
              </a:rPr>
              <a:t>左右，满足系统实时的需要，而传统的方法搜索同样数量的关键帧则需要</a:t>
            </a:r>
            <a:r>
              <a:rPr lang="en-US" altLang="zh-CN" sz="1200" kern="1200" dirty="0" smtClean="0">
                <a:solidFill>
                  <a:schemeClr val="tx1"/>
                </a:solidFill>
                <a:effectLst/>
                <a:latin typeface="+mn-lt"/>
                <a:ea typeface="+mn-ea"/>
                <a:cs typeface="+mn-cs"/>
              </a:rPr>
              <a:t>0.2 s</a:t>
            </a:r>
            <a:r>
              <a:rPr lang="zh-CN" altLang="zh-CN" sz="1200" kern="1200" dirty="0" smtClean="0">
                <a:solidFill>
                  <a:schemeClr val="tx1"/>
                </a:solidFill>
                <a:effectLst/>
                <a:latin typeface="+mn-lt"/>
                <a:ea typeface="+mn-ea"/>
                <a:cs typeface="+mn-cs"/>
              </a:rPr>
              <a:t>左右，时间缩短了</a:t>
            </a:r>
            <a:r>
              <a:rPr lang="en-US" altLang="zh-CN" sz="1200" kern="1200" dirty="0" smtClean="0">
                <a:solidFill>
                  <a:schemeClr val="tx1"/>
                </a:solidFill>
                <a:effectLst/>
                <a:latin typeface="+mn-lt"/>
                <a:ea typeface="+mn-ea"/>
                <a:cs typeface="+mn-cs"/>
              </a:rPr>
              <a:t>2.5</a:t>
            </a:r>
            <a:r>
              <a:rPr lang="zh-CN" altLang="zh-CN" sz="1200" kern="1200" dirty="0" smtClean="0">
                <a:solidFill>
                  <a:schemeClr val="tx1"/>
                </a:solidFill>
                <a:effectLst/>
                <a:latin typeface="+mn-lt"/>
                <a:ea typeface="+mn-ea"/>
                <a:cs typeface="+mn-cs"/>
              </a:rPr>
              <a:t>倍。</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F5E6C439-5B31-42A4-9D65-F2D199E8886B}" type="slidenum">
              <a:rPr lang="zh-CN" altLang="en-US" smtClean="0"/>
              <a:t>8</a:t>
            </a:fld>
            <a:endParaRPr lang="zh-CN" altLang="en-US"/>
          </a:p>
        </p:txBody>
      </p:sp>
    </p:spTree>
    <p:extLst>
      <p:ext uri="{BB962C8B-B14F-4D97-AF65-F5344CB8AC3E}">
        <p14:creationId xmlns:p14="http://schemas.microsoft.com/office/powerpoint/2010/main" val="194246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After obtaining a set of matching map points, the nonlinear optimization is used to solve the motion estimation between the two 3-dimensional points. The two sets of points containing n 3-dimensional points are respectively recorded as P and P^', and the conversion relationship between the two sets of 3-dimensional points is R, t. Then construct an optimization function. The motion estimation results between the two sets of three-dimensional points are obtained by iterative optimization, and then the old map is transformed accordingly to compensate for the error of the IMU measurement.</a:t>
                </a: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Only two map coordinate systems are unified, which cannot fuse the two maps because the </a:t>
                </a:r>
                <a:r>
                  <a:rPr lang="en-US" altLang="zh-CN" sz="1200" kern="1200" dirty="0" err="1" smtClean="0">
                    <a:solidFill>
                      <a:schemeClr val="tx1"/>
                    </a:solidFill>
                    <a:effectLst/>
                    <a:latin typeface="+mn-lt"/>
                    <a:ea typeface="+mn-ea"/>
                    <a:cs typeface="+mn-cs"/>
                  </a:rPr>
                  <a:t>keyframes</a:t>
                </a:r>
                <a:r>
                  <a:rPr lang="en-US" altLang="zh-CN" sz="1200" kern="1200" dirty="0" smtClean="0">
                    <a:solidFill>
                      <a:schemeClr val="tx1"/>
                    </a:solidFill>
                    <a:effectLst/>
                    <a:latin typeface="+mn-lt"/>
                    <a:ea typeface="+mn-ea"/>
                    <a:cs typeface="+mn-cs"/>
                  </a:rPr>
                  <a:t> and map points of the two maps are not related to each other. We associate the </a:t>
                </a:r>
                <a:r>
                  <a:rPr lang="en-US" altLang="zh-CN" sz="1200" kern="1200" dirty="0" err="1" smtClean="0">
                    <a:solidFill>
                      <a:schemeClr val="tx1"/>
                    </a:solidFill>
                    <a:effectLst/>
                    <a:latin typeface="+mn-lt"/>
                    <a:ea typeface="+mn-ea"/>
                    <a:cs typeface="+mn-cs"/>
                  </a:rPr>
                  <a:t>keyframes</a:t>
                </a:r>
                <a:r>
                  <a:rPr lang="en-US" altLang="zh-CN" sz="1200" kern="1200" dirty="0" smtClean="0">
                    <a:solidFill>
                      <a:schemeClr val="tx1"/>
                    </a:solidFill>
                    <a:effectLst/>
                    <a:latin typeface="+mn-lt"/>
                    <a:ea typeface="+mn-ea"/>
                    <a:cs typeface="+mn-cs"/>
                  </a:rPr>
                  <a:t> in the new map with the map points in the old map. Replace the map point of the newly created map with the map point of the lost map, and correspondingly, the </a:t>
                </a:r>
                <a:r>
                  <a:rPr lang="en-US" altLang="zh-CN" sz="1200" kern="1200" dirty="0" err="1" smtClean="0">
                    <a:solidFill>
                      <a:schemeClr val="tx1"/>
                    </a:solidFill>
                    <a:effectLst/>
                    <a:latin typeface="+mn-lt"/>
                    <a:ea typeface="+mn-ea"/>
                    <a:cs typeface="+mn-cs"/>
                  </a:rPr>
                  <a:t>keyframe</a:t>
                </a:r>
                <a:r>
                  <a:rPr lang="en-US" altLang="zh-CN" sz="1200" kern="1200" dirty="0" smtClean="0">
                    <a:solidFill>
                      <a:schemeClr val="tx1"/>
                    </a:solidFill>
                    <a:effectLst/>
                    <a:latin typeface="+mn-lt"/>
                    <a:ea typeface="+mn-ea"/>
                    <a:cs typeface="+mn-cs"/>
                  </a:rPr>
                  <a:t> associated with the new map point in the matching point in the original new map will be associated with the old map point in the matching point, thus achieving the purpose of map fusion.</a:t>
                </a:r>
              </a:p>
              <a:p>
                <a:r>
                  <a:rPr lang="zh-CN" altLang="zh-CN" sz="1200" kern="1200" dirty="0" smtClean="0">
                    <a:solidFill>
                      <a:schemeClr val="tx1"/>
                    </a:solidFill>
                    <a:effectLst/>
                    <a:latin typeface="+mn-lt"/>
                    <a:ea typeface="+mn-ea"/>
                    <a:cs typeface="+mn-cs"/>
                  </a:rPr>
                  <a:t>得到一组匹配的地图点后，利用非线性优化求解两组</a:t>
                </a:r>
                <a:r>
                  <a:rPr lang="en-US" altLang="zh-CN" sz="1200" kern="1200" dirty="0">
                    <a:solidFill>
                      <a:schemeClr val="tx1"/>
                    </a:solidFill>
                    <a:effectLst/>
                    <a:latin typeface="+mn-lt"/>
                    <a:ea typeface="+mn-ea"/>
                    <a:cs typeface="+mn-cs"/>
                  </a:rPr>
                  <a:t>3</a:t>
                </a:r>
                <a:r>
                  <a:rPr lang="zh-CN" altLang="zh-CN" sz="1200" kern="1200" dirty="0">
                    <a:solidFill>
                      <a:schemeClr val="tx1"/>
                    </a:solidFill>
                    <a:effectLst/>
                    <a:latin typeface="+mn-lt"/>
                    <a:ea typeface="+mn-ea"/>
                    <a:cs typeface="+mn-cs"/>
                  </a:rPr>
                  <a:t>维点之间的运动估计。将都包含</a:t>
                </a:r>
                <a:r>
                  <a:rPr lang="en-US" altLang="zh-CN" sz="1200" i="1" kern="1200" dirty="0">
                    <a:solidFill>
                      <a:schemeClr val="tx1"/>
                    </a:solidFill>
                    <a:effectLst/>
                    <a:latin typeface="+mn-lt"/>
                    <a:ea typeface="+mn-ea"/>
                    <a:cs typeface="+mn-cs"/>
                  </a:rPr>
                  <a:t>n</a:t>
                </a:r>
                <a:r>
                  <a:rPr lang="zh-CN" altLang="zh-CN" sz="1200" kern="1200" dirty="0">
                    <a:solidFill>
                      <a:schemeClr val="tx1"/>
                    </a:solidFill>
                    <a:effectLst/>
                    <a:latin typeface="+mn-lt"/>
                    <a:ea typeface="+mn-ea"/>
                    <a:cs typeface="+mn-cs"/>
                  </a:rPr>
                  <a:t>个</a:t>
                </a:r>
                <a:r>
                  <a:rPr lang="en-US" altLang="zh-CN" sz="1200" kern="1200" dirty="0">
                    <a:solidFill>
                      <a:schemeClr val="tx1"/>
                    </a:solidFill>
                    <a:effectLst/>
                    <a:latin typeface="+mn-lt"/>
                    <a:ea typeface="+mn-ea"/>
                    <a:cs typeface="+mn-cs"/>
                  </a:rPr>
                  <a:t>3</a:t>
                </a:r>
                <a:r>
                  <a:rPr lang="zh-CN" altLang="zh-CN" sz="1200" kern="1200" dirty="0">
                    <a:solidFill>
                      <a:schemeClr val="tx1"/>
                    </a:solidFill>
                    <a:effectLst/>
                    <a:latin typeface="+mn-lt"/>
                    <a:ea typeface="+mn-ea"/>
                    <a:cs typeface="+mn-cs"/>
                  </a:rPr>
                  <a:t>维点的两组点集分别记为</a:t>
                </a:r>
                <a14:m>
                  <m:oMath xmlns:m="http://schemas.openxmlformats.org/officeDocument/2006/math">
                    <m:r>
                      <a:rPr lang="en-US" altLang="zh-CN" sz="1200" b="1" i="1" kern="1200">
                        <a:solidFill>
                          <a:schemeClr val="tx1"/>
                        </a:solidFill>
                        <a:effectLst/>
                        <a:latin typeface="Cambria Math"/>
                        <a:ea typeface="+mn-ea"/>
                        <a:cs typeface="+mn-cs"/>
                      </a:rPr>
                      <m:t>𝑷</m:t>
                    </m:r>
                  </m:oMath>
                </a14:m>
                <a:r>
                  <a:rPr lang="zh-CN" altLang="zh-CN" sz="1200" kern="1200" dirty="0">
                    <a:solidFill>
                      <a:schemeClr val="tx1"/>
                    </a:solidFill>
                    <a:effectLst/>
                    <a:latin typeface="+mn-lt"/>
                    <a:ea typeface="+mn-ea"/>
                    <a:cs typeface="+mn-cs"/>
                  </a:rPr>
                  <a:t>和</a:t>
                </a:r>
                <a14:m>
                  <m:oMath xmlns:m="http://schemas.openxmlformats.org/officeDocument/2006/math">
                    <m:sSup>
                      <m:sSupPr>
                        <m:ctrlPr>
                          <a:rPr lang="zh-CN" altLang="zh-CN" sz="1200" i="1" kern="1200">
                            <a:solidFill>
                              <a:schemeClr val="tx1"/>
                            </a:solidFill>
                            <a:effectLst/>
                            <a:latin typeface="Cambria Math"/>
                            <a:ea typeface="+mn-ea"/>
                            <a:cs typeface="+mn-cs"/>
                          </a:rPr>
                        </m:ctrlPr>
                      </m:sSupPr>
                      <m:e>
                        <m:r>
                          <a:rPr lang="en-US" altLang="zh-CN" sz="1200" b="1" i="1" kern="1200">
                            <a:solidFill>
                              <a:schemeClr val="tx1"/>
                            </a:solidFill>
                            <a:effectLst/>
                            <a:latin typeface="Cambria Math"/>
                            <a:ea typeface="+mn-ea"/>
                            <a:cs typeface="+mn-cs"/>
                          </a:rPr>
                          <m:t>𝑷</m:t>
                        </m:r>
                      </m:e>
                      <m:sup>
                        <m:r>
                          <a:rPr lang="en-US" altLang="zh-CN" sz="1200" i="1" kern="1200">
                            <a:solidFill>
                              <a:schemeClr val="tx1"/>
                            </a:solidFill>
                            <a:effectLst/>
                            <a:latin typeface="Cambria Math"/>
                            <a:ea typeface="+mn-ea"/>
                            <a:cs typeface="+mn-cs"/>
                          </a:rPr>
                          <m:t>‘</m:t>
                        </m:r>
                      </m:sup>
                    </m:sSup>
                  </m:oMath>
                </a14:m>
                <a:r>
                  <a:rPr lang="zh-CN" altLang="zh-CN" sz="1200" kern="1200" dirty="0">
                    <a:solidFill>
                      <a:schemeClr val="tx1"/>
                    </a:solidFill>
                    <a:effectLst/>
                    <a:latin typeface="+mn-lt"/>
                    <a:ea typeface="+mn-ea"/>
                    <a:cs typeface="+mn-cs"/>
                  </a:rPr>
                  <a:t>，这两组</a:t>
                </a:r>
                <a:r>
                  <a:rPr lang="en-US" altLang="zh-CN" sz="1200" kern="1200" dirty="0">
                    <a:solidFill>
                      <a:schemeClr val="tx1"/>
                    </a:solidFill>
                    <a:effectLst/>
                    <a:latin typeface="+mn-lt"/>
                    <a:ea typeface="+mn-ea"/>
                    <a:cs typeface="+mn-cs"/>
                  </a:rPr>
                  <a:t>3</a:t>
                </a:r>
                <a:r>
                  <a:rPr lang="zh-CN" altLang="zh-CN" sz="1200" kern="1200" dirty="0">
                    <a:solidFill>
                      <a:schemeClr val="tx1"/>
                    </a:solidFill>
                    <a:effectLst/>
                    <a:latin typeface="+mn-lt"/>
                    <a:ea typeface="+mn-ea"/>
                    <a:cs typeface="+mn-cs"/>
                  </a:rPr>
                  <a:t>维点之间的转换关系为</a:t>
                </a:r>
                <a14:m>
                  <m:oMath xmlns:m="http://schemas.openxmlformats.org/officeDocument/2006/math">
                    <m:r>
                      <a:rPr lang="en-US" altLang="zh-CN" sz="1200" b="1" i="1" kern="1200">
                        <a:solidFill>
                          <a:schemeClr val="tx1"/>
                        </a:solidFill>
                        <a:effectLst/>
                        <a:latin typeface="Cambria Math"/>
                        <a:ea typeface="+mn-ea"/>
                        <a:cs typeface="+mn-cs"/>
                      </a:rPr>
                      <m:t>𝑹</m:t>
                    </m:r>
                    <m:r>
                      <a:rPr lang="en-US" altLang="zh-CN" sz="1200" i="1" kern="1200">
                        <a:solidFill>
                          <a:schemeClr val="tx1"/>
                        </a:solidFill>
                        <a:effectLst/>
                        <a:latin typeface="Cambria Math"/>
                        <a:ea typeface="+mn-ea"/>
                        <a:cs typeface="+mn-cs"/>
                      </a:rPr>
                      <m:t>∈</m:t>
                    </m:r>
                    <m:d>
                      <m:dPr>
                        <m:ctrlPr>
                          <a:rPr lang="zh-CN" altLang="zh-CN" sz="1200" b="1" i="1" kern="1200">
                            <a:solidFill>
                              <a:schemeClr val="tx1"/>
                            </a:solidFill>
                            <a:effectLst/>
                            <a:latin typeface="Cambria Math"/>
                            <a:ea typeface="+mn-ea"/>
                            <a:cs typeface="+mn-cs"/>
                          </a:rPr>
                        </m:ctrlPr>
                      </m:dPr>
                      <m:e>
                        <m:r>
                          <a:rPr lang="en-US" altLang="zh-CN" sz="1200" b="1" i="1" kern="1200">
                            <a:solidFill>
                              <a:schemeClr val="tx1"/>
                            </a:solidFill>
                            <a:effectLst/>
                            <a:latin typeface="Cambria Math"/>
                            <a:ea typeface="+mn-ea"/>
                            <a:cs typeface="+mn-cs"/>
                          </a:rPr>
                          <m:t>𝟑</m:t>
                        </m:r>
                      </m:e>
                    </m:d>
                    <m:r>
                      <a:rPr lang="zh-CN" altLang="zh-CN" sz="1200" i="1" kern="1200">
                        <a:solidFill>
                          <a:schemeClr val="tx1"/>
                        </a:solidFill>
                        <a:effectLst/>
                        <a:latin typeface="Cambria Math"/>
                        <a:ea typeface="+mn-ea"/>
                        <a:cs typeface="+mn-cs"/>
                      </a:rPr>
                      <m:t>，</m:t>
                    </m:r>
                    <m:r>
                      <a:rPr lang="en-US" altLang="zh-CN" sz="1200" b="1" i="1" kern="1200">
                        <a:solidFill>
                          <a:schemeClr val="tx1"/>
                        </a:solidFill>
                        <a:effectLst/>
                        <a:latin typeface="Cambria Math"/>
                        <a:ea typeface="+mn-ea"/>
                        <a:cs typeface="+mn-cs"/>
                      </a:rPr>
                      <m:t>𝒕</m:t>
                    </m:r>
                    <m:r>
                      <a:rPr lang="en-US" altLang="zh-CN" sz="1200" kern="1200">
                        <a:solidFill>
                          <a:schemeClr val="tx1"/>
                        </a:solidFill>
                        <a:effectLst/>
                        <a:latin typeface="Cambria Math"/>
                        <a:ea typeface="+mn-ea"/>
                        <a:cs typeface="+mn-cs"/>
                      </a:rPr>
                      <m:t>∈</m:t>
                    </m:r>
                    <m:sSup>
                      <m:sSupPr>
                        <m:ctrlPr>
                          <a:rPr lang="zh-CN" altLang="zh-CN" sz="1200" b="1" i="1" kern="1200">
                            <a:solidFill>
                              <a:schemeClr val="tx1"/>
                            </a:solidFill>
                            <a:effectLst/>
                            <a:latin typeface="Cambria Math"/>
                            <a:ea typeface="+mn-ea"/>
                            <a:cs typeface="+mn-cs"/>
                          </a:rPr>
                        </m:ctrlPr>
                      </m:sSupPr>
                      <m:e>
                        <m:r>
                          <a:rPr lang="en-US" altLang="zh-CN" sz="1200" b="1" i="1" kern="1200">
                            <a:solidFill>
                              <a:schemeClr val="tx1"/>
                            </a:solidFill>
                            <a:effectLst/>
                            <a:latin typeface="Cambria Math"/>
                            <a:ea typeface="+mn-ea"/>
                            <a:cs typeface="+mn-cs"/>
                          </a:rPr>
                          <m:t>ℝ</m:t>
                        </m:r>
                      </m:e>
                      <m:sup>
                        <m:r>
                          <a:rPr lang="en-US" altLang="zh-CN" sz="1200" b="1" i="1" kern="1200">
                            <a:solidFill>
                              <a:schemeClr val="tx1"/>
                            </a:solidFill>
                            <a:effectLst/>
                            <a:latin typeface="Cambria Math"/>
                            <a:ea typeface="+mn-ea"/>
                            <a:cs typeface="+mn-cs"/>
                          </a:rPr>
                          <m:t>𝟑</m:t>
                        </m:r>
                      </m:sup>
                    </m:sSup>
                  </m:oMath>
                </a14:m>
                <a:r>
                  <a:rPr lang="zh-CN" altLang="zh-CN" sz="1200" kern="1200" dirty="0">
                    <a:solidFill>
                      <a:schemeClr val="tx1"/>
                    </a:solidFill>
                    <a:effectLst/>
                    <a:latin typeface="+mn-lt"/>
                    <a:ea typeface="+mn-ea"/>
                    <a:cs typeface="+mn-cs"/>
                  </a:rPr>
                  <a:t>，</a:t>
                </a:r>
                <a14:m>
                  <m:oMath xmlns:m="http://schemas.openxmlformats.org/officeDocument/2006/math">
                    <m:r>
                      <a:rPr lang="en-US" altLang="zh-CN" sz="1200" b="1" i="1" kern="1200">
                        <a:solidFill>
                          <a:schemeClr val="tx1"/>
                        </a:solidFill>
                        <a:effectLst/>
                        <a:latin typeface="Cambria Math"/>
                        <a:ea typeface="+mn-ea"/>
                        <a:cs typeface="+mn-cs"/>
                      </a:rPr>
                      <m:t>𝑺</m:t>
                    </m:r>
                    <m:r>
                      <a:rPr lang="en-US" altLang="zh-CN" sz="1200" b="1" i="1" kern="1200">
                        <a:solidFill>
                          <a:schemeClr val="tx1"/>
                        </a:solidFill>
                        <a:effectLst/>
                        <a:latin typeface="Cambria Math"/>
                        <a:ea typeface="+mn-ea"/>
                        <a:cs typeface="+mn-cs"/>
                        <a:hlinkClick r:id="" action="ppaction://noaction"/>
                      </a:rPr>
                      <m:t>𝑶</m:t>
                    </m:r>
                    <m:d>
                      <m:dPr>
                        <m:ctrlPr>
                          <a:rPr lang="zh-CN" altLang="zh-CN" sz="1200" b="1" i="1" kern="1200">
                            <a:solidFill>
                              <a:schemeClr val="tx1"/>
                            </a:solidFill>
                            <a:effectLst/>
                            <a:latin typeface="Cambria Math"/>
                            <a:ea typeface="+mn-ea"/>
                            <a:cs typeface="+mn-cs"/>
                          </a:rPr>
                        </m:ctrlPr>
                      </m:dPr>
                      <m:e>
                        <m:r>
                          <a:rPr lang="en-US" altLang="zh-CN" sz="1200" b="1" i="1" kern="1200">
                            <a:solidFill>
                              <a:schemeClr val="tx1"/>
                            </a:solidFill>
                            <a:effectLst/>
                            <a:latin typeface="Cambria Math"/>
                            <a:ea typeface="+mn-ea"/>
                            <a:cs typeface="+mn-cs"/>
                          </a:rPr>
                          <m:t>𝟑</m:t>
                        </m:r>
                      </m:e>
                    </m:d>
                  </m:oMath>
                </a14:m>
                <a:r>
                  <a:rPr lang="zh-CN" altLang="zh-CN" sz="1200" kern="1200" dirty="0">
                    <a:solidFill>
                      <a:schemeClr val="tx1"/>
                    </a:solidFill>
                    <a:effectLst/>
                    <a:latin typeface="+mn-lt"/>
                    <a:ea typeface="+mn-ea"/>
                    <a:cs typeface="+mn-cs"/>
                  </a:rPr>
                  <a:t>为三维旋转群</a:t>
                </a:r>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，那么构造优化</a:t>
                </a:r>
                <a:r>
                  <a:rPr lang="zh-CN" altLang="zh-CN" sz="1200" kern="1200" dirty="0" smtClean="0">
                    <a:solidFill>
                      <a:schemeClr val="tx1"/>
                    </a:solidFill>
                    <a:effectLst/>
                    <a:latin typeface="+mn-lt"/>
                    <a:ea typeface="+mn-ea"/>
                    <a:cs typeface="+mn-cs"/>
                  </a:rPr>
                  <a:t>函数</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通过迭代优化求解得到两组三维点之间的运动估计结果，接着对旧地图进行相应的变换</a:t>
                </a:r>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从而弥补</a:t>
                </a:r>
                <a:r>
                  <a:rPr lang="en-US" altLang="zh-CN" sz="1200" kern="1200" dirty="0" smtClean="0">
                    <a:solidFill>
                      <a:schemeClr val="tx1"/>
                    </a:solidFill>
                    <a:effectLst/>
                    <a:latin typeface="+mn-lt"/>
                    <a:ea typeface="+mn-ea"/>
                    <a:cs typeface="+mn-cs"/>
                  </a:rPr>
                  <a:t>IMU</a:t>
                </a:r>
                <a:r>
                  <a:rPr lang="zh-CN" altLang="zh-CN" sz="1200" kern="1200" dirty="0" smtClean="0">
                    <a:solidFill>
                      <a:schemeClr val="tx1"/>
                    </a:solidFill>
                    <a:effectLst/>
                    <a:latin typeface="+mn-lt"/>
                    <a:ea typeface="+mn-ea"/>
                    <a:cs typeface="+mn-cs"/>
                  </a:rPr>
                  <a:t>测量的误差。</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仅将两个地图坐标系统一并不能真正将两个地图融合在一起，两个地图的关键帧和地图点并没有相互联系。</a:t>
                </a:r>
                <a:r>
                  <a:rPr lang="zh-CN" altLang="en-US" sz="1200" kern="1200" dirty="0" smtClean="0">
                    <a:solidFill>
                      <a:schemeClr val="tx1"/>
                    </a:solidFill>
                    <a:effectLst/>
                    <a:latin typeface="+mn-lt"/>
                    <a:ea typeface="+mn-ea"/>
                    <a:cs typeface="+mn-cs"/>
                  </a:rPr>
                  <a:t>我们</a:t>
                </a:r>
                <a:r>
                  <a:rPr lang="zh-CN" altLang="zh-CN" sz="1200" kern="1200" dirty="0" smtClean="0">
                    <a:solidFill>
                      <a:schemeClr val="tx1"/>
                    </a:solidFill>
                    <a:effectLst/>
                    <a:latin typeface="+mn-lt"/>
                    <a:ea typeface="+mn-ea"/>
                    <a:cs typeface="+mn-cs"/>
                  </a:rPr>
                  <a:t>将新地图中的关键帧和旧地图中的地图点关联。用丢失前地图的地图点替代新建地图的地图点，相应的，原本新地图中与这些匹配点中的新地图点关联的关键帧将转换成与匹配点中旧地图点关联，从而达到了地图融合的目的。</a:t>
                </a:r>
                <a:endParaRPr lang="zh-CN" altLang="en-US" dirty="0" smtClean="0"/>
              </a:p>
              <a:p>
                <a:endParaRPr lang="zh-CN" altLang="en-US" dirty="0"/>
              </a:p>
            </p:txBody>
          </p:sp>
        </mc:Choice>
        <mc:Fallback xmlns="">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得到一组匹配的地图点后，利用非线性优化求解两组</a:t>
                </a:r>
                <a:r>
                  <a:rPr lang="en-US" altLang="zh-CN" sz="1200" kern="1200" dirty="0">
                    <a:solidFill>
                      <a:schemeClr val="tx1"/>
                    </a:solidFill>
                    <a:effectLst/>
                    <a:latin typeface="+mn-lt"/>
                    <a:ea typeface="+mn-ea"/>
                    <a:cs typeface="+mn-cs"/>
                  </a:rPr>
                  <a:t>3</a:t>
                </a:r>
                <a:r>
                  <a:rPr lang="zh-CN" altLang="zh-CN" sz="1200" kern="1200" dirty="0">
                    <a:solidFill>
                      <a:schemeClr val="tx1"/>
                    </a:solidFill>
                    <a:effectLst/>
                    <a:latin typeface="+mn-lt"/>
                    <a:ea typeface="+mn-ea"/>
                    <a:cs typeface="+mn-cs"/>
                  </a:rPr>
                  <a:t>维点之间的运动估计。将都包含</a:t>
                </a:r>
                <a:r>
                  <a:rPr lang="en-US" altLang="zh-CN" sz="1200" i="1" kern="1200" dirty="0">
                    <a:solidFill>
                      <a:schemeClr val="tx1"/>
                    </a:solidFill>
                    <a:effectLst/>
                    <a:latin typeface="+mn-lt"/>
                    <a:ea typeface="+mn-ea"/>
                    <a:cs typeface="+mn-cs"/>
                  </a:rPr>
                  <a:t>n</a:t>
                </a:r>
                <a:r>
                  <a:rPr lang="zh-CN" altLang="zh-CN" sz="1200" kern="1200" dirty="0">
                    <a:solidFill>
                      <a:schemeClr val="tx1"/>
                    </a:solidFill>
                    <a:effectLst/>
                    <a:latin typeface="+mn-lt"/>
                    <a:ea typeface="+mn-ea"/>
                    <a:cs typeface="+mn-cs"/>
                  </a:rPr>
                  <a:t>个</a:t>
                </a:r>
                <a:r>
                  <a:rPr lang="en-US" altLang="zh-CN" sz="1200" kern="1200" dirty="0">
                    <a:solidFill>
                      <a:schemeClr val="tx1"/>
                    </a:solidFill>
                    <a:effectLst/>
                    <a:latin typeface="+mn-lt"/>
                    <a:ea typeface="+mn-ea"/>
                    <a:cs typeface="+mn-cs"/>
                  </a:rPr>
                  <a:t>3</a:t>
                </a:r>
                <a:r>
                  <a:rPr lang="zh-CN" altLang="zh-CN" sz="1200" kern="1200" dirty="0">
                    <a:solidFill>
                      <a:schemeClr val="tx1"/>
                    </a:solidFill>
                    <a:effectLst/>
                    <a:latin typeface="+mn-lt"/>
                    <a:ea typeface="+mn-ea"/>
                    <a:cs typeface="+mn-cs"/>
                  </a:rPr>
                  <a:t>维点的两组点集分别记为</a:t>
                </a:r>
                <a:r>
                  <a:rPr lang="en-US" altLang="zh-CN" sz="1200" b="1" i="0" kern="1200">
                    <a:solidFill>
                      <a:schemeClr val="tx1"/>
                    </a:solidFill>
                    <a:effectLst/>
                    <a:latin typeface="+mn-lt"/>
                    <a:ea typeface="+mn-ea"/>
                    <a:cs typeface="+mn-cs"/>
                  </a:rPr>
                  <a:t>𝑷</a:t>
                </a:r>
                <a:r>
                  <a:rPr lang="zh-CN" altLang="zh-CN" sz="1200" kern="1200" dirty="0">
                    <a:solidFill>
                      <a:schemeClr val="tx1"/>
                    </a:solidFill>
                    <a:effectLst/>
                    <a:latin typeface="+mn-lt"/>
                    <a:ea typeface="+mn-ea"/>
                    <a:cs typeface="+mn-cs"/>
                  </a:rPr>
                  <a:t>和</a:t>
                </a:r>
                <a:r>
                  <a:rPr lang="en-US" altLang="zh-CN" sz="1200" b="1" i="0" kern="1200">
                    <a:solidFill>
                      <a:schemeClr val="tx1"/>
                    </a:solidFill>
                    <a:effectLst/>
                    <a:latin typeface="+mn-lt"/>
                    <a:ea typeface="+mn-ea"/>
                    <a:cs typeface="+mn-cs"/>
                  </a:rPr>
                  <a:t>𝑷</a:t>
                </a:r>
                <a:r>
                  <a:rPr lang="zh-CN" altLang="zh-CN" sz="1200" b="1"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，这两组</a:t>
                </a:r>
                <a:r>
                  <a:rPr lang="en-US" altLang="zh-CN" sz="1200" kern="1200" dirty="0">
                    <a:solidFill>
                      <a:schemeClr val="tx1"/>
                    </a:solidFill>
                    <a:effectLst/>
                    <a:latin typeface="+mn-lt"/>
                    <a:ea typeface="+mn-ea"/>
                    <a:cs typeface="+mn-cs"/>
                  </a:rPr>
                  <a:t>3</a:t>
                </a:r>
                <a:r>
                  <a:rPr lang="zh-CN" altLang="zh-CN" sz="1200" kern="1200" dirty="0">
                    <a:solidFill>
                      <a:schemeClr val="tx1"/>
                    </a:solidFill>
                    <a:effectLst/>
                    <a:latin typeface="+mn-lt"/>
                    <a:ea typeface="+mn-ea"/>
                    <a:cs typeface="+mn-cs"/>
                  </a:rPr>
                  <a:t>维点之间的转换关系为</a:t>
                </a:r>
                <a:r>
                  <a:rPr lang="en-US" altLang="zh-CN" sz="1200" b="1" i="0" kern="1200">
                    <a:solidFill>
                      <a:schemeClr val="tx1"/>
                    </a:solidFill>
                    <a:effectLst/>
                    <a:latin typeface="+mn-lt"/>
                    <a:ea typeface="+mn-ea"/>
                    <a:cs typeface="+mn-cs"/>
                  </a:rPr>
                  <a:t>𝑹</a:t>
                </a:r>
                <a:r>
                  <a:rPr lang="en-US" altLang="zh-CN" sz="1200" i="0" kern="1200">
                    <a:solidFill>
                      <a:schemeClr val="tx1"/>
                    </a:solidFill>
                    <a:effectLst/>
                    <a:latin typeface="+mn-lt"/>
                    <a:ea typeface="+mn-ea"/>
                    <a:cs typeface="+mn-cs"/>
                  </a:rPr>
                  <a:t>∈</a:t>
                </a:r>
                <a:r>
                  <a:rPr lang="zh-CN" altLang="zh-CN" sz="1200" b="1" i="0" kern="1200">
                    <a:solidFill>
                      <a:schemeClr val="tx1"/>
                    </a:solidFill>
                    <a:effectLst/>
                    <a:latin typeface="+mn-lt"/>
                    <a:ea typeface="+mn-ea"/>
                    <a:cs typeface="+mn-cs"/>
                  </a:rPr>
                  <a:t>(</a:t>
                </a:r>
                <a:r>
                  <a:rPr lang="en-US" altLang="zh-CN" sz="1200" b="1" i="0" kern="1200">
                    <a:solidFill>
                      <a:schemeClr val="tx1"/>
                    </a:solidFill>
                    <a:effectLst/>
                    <a:latin typeface="+mn-lt"/>
                    <a:ea typeface="+mn-ea"/>
                    <a:cs typeface="+mn-cs"/>
                  </a:rPr>
                  <a:t>𝟑)</a:t>
                </a:r>
                <a:r>
                  <a:rPr lang="zh-CN" altLang="zh-CN" sz="1200" i="0" kern="1200">
                    <a:solidFill>
                      <a:schemeClr val="tx1"/>
                    </a:solidFill>
                    <a:effectLst/>
                    <a:latin typeface="+mn-lt"/>
                    <a:ea typeface="+mn-ea"/>
                    <a:cs typeface="+mn-cs"/>
                  </a:rPr>
                  <a:t>，</a:t>
                </a:r>
                <a:r>
                  <a:rPr lang="en-US" altLang="zh-CN" sz="1200" b="1" i="0" kern="1200">
                    <a:solidFill>
                      <a:schemeClr val="tx1"/>
                    </a:solidFill>
                    <a:effectLst/>
                    <a:latin typeface="+mn-lt"/>
                    <a:ea typeface="+mn-ea"/>
                    <a:cs typeface="+mn-cs"/>
                  </a:rPr>
                  <a:t>𝒕</a:t>
                </a:r>
                <a:r>
                  <a:rPr lang="en-US" altLang="zh-CN" sz="1200" i="0" kern="1200">
                    <a:solidFill>
                      <a:schemeClr val="tx1"/>
                    </a:solidFill>
                    <a:effectLst/>
                    <a:latin typeface="+mn-lt"/>
                    <a:ea typeface="+mn-ea"/>
                    <a:cs typeface="+mn-cs"/>
                  </a:rPr>
                  <a:t>∈</a:t>
                </a:r>
                <a:r>
                  <a:rPr lang="en-US" altLang="zh-CN" sz="1200" b="1" i="0" kern="1200">
                    <a:solidFill>
                      <a:schemeClr val="tx1"/>
                    </a:solidFill>
                    <a:effectLst/>
                    <a:latin typeface="+mn-lt"/>
                    <a:ea typeface="+mn-ea"/>
                    <a:cs typeface="+mn-cs"/>
                  </a:rPr>
                  <a:t>ℝ</a:t>
                </a:r>
                <a:r>
                  <a:rPr lang="zh-CN" altLang="zh-CN" sz="1200" b="1" i="0" kern="1200">
                    <a:solidFill>
                      <a:schemeClr val="tx1"/>
                    </a:solidFill>
                    <a:effectLst/>
                    <a:latin typeface="+mn-lt"/>
                    <a:ea typeface="+mn-ea"/>
                    <a:cs typeface="+mn-cs"/>
                  </a:rPr>
                  <a:t>^</a:t>
                </a:r>
                <a:r>
                  <a:rPr lang="en-US" altLang="zh-CN" sz="1200" b="1" i="0" kern="1200">
                    <a:solidFill>
                      <a:schemeClr val="tx1"/>
                    </a:solidFill>
                    <a:effectLst/>
                    <a:latin typeface="+mn-lt"/>
                    <a:ea typeface="+mn-ea"/>
                    <a:cs typeface="+mn-cs"/>
                  </a:rPr>
                  <a:t>𝟑</a:t>
                </a:r>
                <a:r>
                  <a:rPr lang="zh-CN" altLang="zh-CN" sz="1200" kern="1200" dirty="0">
                    <a:solidFill>
                      <a:schemeClr val="tx1"/>
                    </a:solidFill>
                    <a:effectLst/>
                    <a:latin typeface="+mn-lt"/>
                    <a:ea typeface="+mn-ea"/>
                    <a:cs typeface="+mn-cs"/>
                  </a:rPr>
                  <a:t>，</a:t>
                </a:r>
                <a:r>
                  <a:rPr lang="en-US" altLang="zh-CN" sz="1200" b="1" i="0" kern="1200">
                    <a:solidFill>
                      <a:schemeClr val="tx1"/>
                    </a:solidFill>
                    <a:effectLst/>
                    <a:latin typeface="+mn-lt"/>
                    <a:ea typeface="+mn-ea"/>
                    <a:cs typeface="+mn-cs"/>
                  </a:rPr>
                  <a:t>𝑺</a:t>
                </a:r>
                <a:r>
                  <a:rPr lang="en-US" altLang="zh-CN" sz="1200" b="1" i="0" kern="1200">
                    <a:solidFill>
                      <a:schemeClr val="tx1"/>
                    </a:solidFill>
                    <a:effectLst/>
                    <a:latin typeface="+mn-lt"/>
                    <a:ea typeface="+mn-ea"/>
                    <a:cs typeface="+mn-cs"/>
                    <a:hlinkClick r:id="" action="ppaction://noaction"/>
                  </a:rPr>
                  <a:t>𝑶</a:t>
                </a:r>
                <a:r>
                  <a:rPr lang="zh-CN" altLang="zh-CN" sz="1200" b="1" i="0" kern="1200">
                    <a:solidFill>
                      <a:schemeClr val="tx1"/>
                    </a:solidFill>
                    <a:effectLst/>
                    <a:latin typeface="+mn-lt"/>
                    <a:ea typeface="+mn-ea"/>
                    <a:cs typeface="+mn-cs"/>
                  </a:rPr>
                  <a:t>(</a:t>
                </a:r>
                <a:r>
                  <a:rPr lang="en-US" altLang="zh-CN" sz="1200" b="1" i="0" kern="1200">
                    <a:solidFill>
                      <a:schemeClr val="tx1"/>
                    </a:solidFill>
                    <a:effectLst/>
                    <a:latin typeface="+mn-lt"/>
                    <a:ea typeface="+mn-ea"/>
                    <a:cs typeface="+mn-cs"/>
                  </a:rPr>
                  <a:t>𝟑)</a:t>
                </a:r>
                <a:r>
                  <a:rPr lang="zh-CN" altLang="zh-CN" sz="1200" kern="1200" dirty="0">
                    <a:solidFill>
                      <a:schemeClr val="tx1"/>
                    </a:solidFill>
                    <a:effectLst/>
                    <a:latin typeface="+mn-lt"/>
                    <a:ea typeface="+mn-ea"/>
                    <a:cs typeface="+mn-cs"/>
                  </a:rPr>
                  <a:t>为三维旋转群</a:t>
                </a:r>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，那么构造优化</a:t>
                </a:r>
                <a:r>
                  <a:rPr lang="zh-CN" altLang="zh-CN" sz="1200" kern="1200" dirty="0" smtClean="0">
                    <a:solidFill>
                      <a:schemeClr val="tx1"/>
                    </a:solidFill>
                    <a:effectLst/>
                    <a:latin typeface="+mn-lt"/>
                    <a:ea typeface="+mn-ea"/>
                    <a:cs typeface="+mn-cs"/>
                  </a:rPr>
                  <a:t>函数</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通过迭代优化求解得到两组三维点之间的运动估计结果，接着对旧地图进行相应的变换</a:t>
                </a:r>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从而弥补</a:t>
                </a:r>
                <a:r>
                  <a:rPr lang="en-US" altLang="zh-CN" sz="1200" kern="1200" dirty="0" smtClean="0">
                    <a:solidFill>
                      <a:schemeClr val="tx1"/>
                    </a:solidFill>
                    <a:effectLst/>
                    <a:latin typeface="+mn-lt"/>
                    <a:ea typeface="+mn-ea"/>
                    <a:cs typeface="+mn-cs"/>
                  </a:rPr>
                  <a:t>IMU</a:t>
                </a:r>
                <a:r>
                  <a:rPr lang="zh-CN" altLang="zh-CN" sz="1200" kern="1200" dirty="0" smtClean="0">
                    <a:solidFill>
                      <a:schemeClr val="tx1"/>
                    </a:solidFill>
                    <a:effectLst/>
                    <a:latin typeface="+mn-lt"/>
                    <a:ea typeface="+mn-ea"/>
                    <a:cs typeface="+mn-cs"/>
                  </a:rPr>
                  <a:t>测量的误差。</a:t>
                </a:r>
                <a:endParaRPr lang="zh-CN" altLang="en-US" dirty="0"/>
              </a:p>
            </p:txBody>
          </p:sp>
        </mc:Fallback>
      </mc:AlternateContent>
      <p:sp>
        <p:nvSpPr>
          <p:cNvPr id="4" name="灯片编号占位符 3"/>
          <p:cNvSpPr>
            <a:spLocks noGrp="1"/>
          </p:cNvSpPr>
          <p:nvPr>
            <p:ph type="sldNum" sz="quarter" idx="10"/>
          </p:nvPr>
        </p:nvSpPr>
        <p:spPr/>
        <p:txBody>
          <a:bodyPr/>
          <a:lstStyle/>
          <a:p>
            <a:fld id="{F5E6C439-5B31-42A4-9D65-F2D199E8886B}" type="slidenum">
              <a:rPr lang="zh-CN" altLang="en-US" smtClean="0"/>
              <a:t>9</a:t>
            </a:fld>
            <a:endParaRPr lang="zh-CN" altLang="en-US"/>
          </a:p>
        </p:txBody>
      </p:sp>
    </p:spTree>
    <p:extLst>
      <p:ext uri="{BB962C8B-B14F-4D97-AF65-F5344CB8AC3E}">
        <p14:creationId xmlns:p14="http://schemas.microsoft.com/office/powerpoint/2010/main" val="1283756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2836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49A8EC-1E49-424C-BCFA-572FFAE717EA}" type="datetime1">
              <a:rPr lang="zh-CN" altLang="en-US" smtClean="0"/>
              <a:t>2019/10/13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CBECEF1-1935-4692-9C86-5FD89D9EDF46}" type="slidenum">
              <a:rPr lang="zh-CN" altLang="en-US" smtClean="0"/>
              <a:t>‹#›</a:t>
            </a:fld>
            <a:endParaRPr lang="zh-CN" altLang="en-US"/>
          </a:p>
        </p:txBody>
      </p:sp>
    </p:spTree>
    <p:extLst>
      <p:ext uri="{BB962C8B-B14F-4D97-AF65-F5344CB8AC3E}">
        <p14:creationId xmlns:p14="http://schemas.microsoft.com/office/powerpoint/2010/main" val="5997182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1FEB1135-D26A-4F8E-9CC5-4D04C5CB626D}" type="datetime1">
              <a:rPr lang="zh-CN" altLang="en-US" smtClean="0"/>
              <a:t>2019/10/13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CBECEF1-1935-4692-9C86-5FD89D9EDF46}" type="slidenum">
              <a:rPr lang="zh-CN" altLang="en-US" smtClean="0"/>
              <a:t>‹#›</a:t>
            </a:fld>
            <a:endParaRPr lang="zh-CN" altLang="en-US"/>
          </a:p>
        </p:txBody>
      </p:sp>
    </p:spTree>
    <p:extLst>
      <p:ext uri="{BB962C8B-B14F-4D97-AF65-F5344CB8AC3E}">
        <p14:creationId xmlns:p14="http://schemas.microsoft.com/office/powerpoint/2010/main" val="20083935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A760BCF-A029-48C8-8958-0A70B38BB1DC}" type="datetime1">
              <a:rPr lang="zh-CN" altLang="en-US" smtClean="0"/>
              <a:t>2019/10/13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CBECEF1-1935-4692-9C86-5FD89D9EDF46}" type="slidenum">
              <a:rPr lang="zh-CN" altLang="en-US" smtClean="0"/>
              <a:t>‹#›</a:t>
            </a:fld>
            <a:endParaRPr lang="zh-CN" altLang="en-US"/>
          </a:p>
        </p:txBody>
      </p:sp>
    </p:spTree>
    <p:extLst>
      <p:ext uri="{BB962C8B-B14F-4D97-AF65-F5344CB8AC3E}">
        <p14:creationId xmlns:p14="http://schemas.microsoft.com/office/powerpoint/2010/main" val="27608441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C031568-A7D1-4636-BB09-7CF4AFFADB82}" type="datetime1">
              <a:rPr lang="zh-CN" altLang="en-US" smtClean="0"/>
              <a:t>2019/10/13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CBECEF1-1935-4692-9C86-5FD89D9EDF46}" type="slidenum">
              <a:rPr lang="zh-CN" altLang="en-US" smtClean="0"/>
              <a:t>‹#›</a:t>
            </a:fld>
            <a:endParaRPr lang="zh-CN" altLang="en-US"/>
          </a:p>
        </p:txBody>
      </p:sp>
    </p:spTree>
    <p:extLst>
      <p:ext uri="{BB962C8B-B14F-4D97-AF65-F5344CB8AC3E}">
        <p14:creationId xmlns:p14="http://schemas.microsoft.com/office/powerpoint/2010/main" val="37221507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37E55BC-2BD3-49CF-BEF5-18391091E8B5}" type="datetime1">
              <a:rPr lang="zh-CN" altLang="en-US" smtClean="0"/>
              <a:t>2019/10/13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CBECEF1-1935-4692-9C86-5FD89D9EDF46}" type="slidenum">
              <a:rPr lang="zh-CN" altLang="en-US" smtClean="0"/>
              <a:t>‹#›</a:t>
            </a:fld>
            <a:endParaRPr lang="zh-CN" altLang="en-US"/>
          </a:p>
        </p:txBody>
      </p:sp>
    </p:spTree>
    <p:extLst>
      <p:ext uri="{BB962C8B-B14F-4D97-AF65-F5344CB8AC3E}">
        <p14:creationId xmlns:p14="http://schemas.microsoft.com/office/powerpoint/2010/main" val="5597667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60" name="Slide Number Placeholder 5">
            <a:extLst>
              <a:ext uri="{FF2B5EF4-FFF2-40B4-BE49-F238E27FC236}">
                <a16:creationId xmlns="" xmlns:a16="http://schemas.microsoft.com/office/drawing/2014/main" id="{06D2E944-F1EB-4F8A-AD7A-85305AFF0F74}"/>
              </a:ext>
            </a:extLst>
          </p:cNvPr>
          <p:cNvSpPr>
            <a:spLocks noGrp="1"/>
          </p:cNvSpPr>
          <p:nvPr>
            <p:ph type="sldNum" sz="quarter" idx="12"/>
          </p:nvPr>
        </p:nvSpPr>
        <p:spPr>
          <a:xfrm>
            <a:off x="6847529" y="4747679"/>
            <a:ext cx="2057400" cy="273844"/>
          </a:xfrm>
        </p:spPr>
        <p:txBody>
          <a:bodyPr/>
          <a:lstStyle>
            <a:lvl1pPr>
              <a:defRPr sz="1100">
                <a:solidFill>
                  <a:schemeClr val="tx1">
                    <a:lumMod val="85000"/>
                    <a:lumOff val="15000"/>
                  </a:schemeClr>
                </a:solidFill>
                <a:latin typeface="+mj-ea"/>
                <a:ea typeface="+mj-ea"/>
              </a:defRPr>
            </a:lvl1pPr>
          </a:lstStyle>
          <a:p>
            <a:fld id="{ACBECEF1-1935-4692-9C86-5FD89D9EDF46}" type="slidenum">
              <a:rPr lang="zh-CN" altLang="en-US" smtClean="0"/>
              <a:pPr/>
              <a:t>‹#›</a:t>
            </a:fld>
            <a:endParaRPr lang="zh-CN" altLang="en-US"/>
          </a:p>
        </p:txBody>
      </p:sp>
      <p:grpSp>
        <p:nvGrpSpPr>
          <p:cNvPr id="30" name="组合 29">
            <a:extLst>
              <a:ext uri="{FF2B5EF4-FFF2-40B4-BE49-F238E27FC236}">
                <a16:creationId xmlns="" xmlns:a16="http://schemas.microsoft.com/office/drawing/2014/main" id="{80CF846D-3858-4EA2-88C8-4FEF958641E5}"/>
              </a:ext>
            </a:extLst>
          </p:cNvPr>
          <p:cNvGrpSpPr/>
          <p:nvPr userDrawn="1"/>
        </p:nvGrpSpPr>
        <p:grpSpPr>
          <a:xfrm>
            <a:off x="207378" y="4666267"/>
            <a:ext cx="1253123" cy="407703"/>
            <a:chOff x="3302807" y="1034911"/>
            <a:chExt cx="2457878" cy="799669"/>
          </a:xfrm>
          <a:solidFill>
            <a:schemeClr val="accent1"/>
          </a:solidFill>
        </p:grpSpPr>
        <p:sp>
          <p:nvSpPr>
            <p:cNvPr id="31" name="íṡḷîḍê">
              <a:extLst>
                <a:ext uri="{FF2B5EF4-FFF2-40B4-BE49-F238E27FC236}">
                  <a16:creationId xmlns="" xmlns:a16="http://schemas.microsoft.com/office/drawing/2014/main" id="{C39ED63D-FD45-4A1B-AE24-2564605D72AC}"/>
                </a:ext>
              </a:extLst>
            </p:cNvPr>
            <p:cNvSpPr/>
            <p:nvPr/>
          </p:nvSpPr>
          <p:spPr bwMode="auto">
            <a:xfrm>
              <a:off x="3518669" y="1287918"/>
              <a:ext cx="364442" cy="336408"/>
            </a:xfrm>
            <a:custGeom>
              <a:avLst/>
              <a:gdLst>
                <a:gd name="T0" fmla="*/ 154 w 159"/>
                <a:gd name="T1" fmla="*/ 43 h 146"/>
                <a:gd name="T2" fmla="*/ 133 w 159"/>
                <a:gd name="T3" fmla="*/ 41 h 146"/>
                <a:gd name="T4" fmla="*/ 159 w 159"/>
                <a:gd name="T5" fmla="*/ 25 h 146"/>
                <a:gd name="T6" fmla="*/ 133 w 159"/>
                <a:gd name="T7" fmla="*/ 24 h 146"/>
                <a:gd name="T8" fmla="*/ 97 w 159"/>
                <a:gd name="T9" fmla="*/ 38 h 146"/>
                <a:gd name="T10" fmla="*/ 106 w 159"/>
                <a:gd name="T11" fmla="*/ 24 h 146"/>
                <a:gd name="T12" fmla="*/ 72 w 159"/>
                <a:gd name="T13" fmla="*/ 34 h 146"/>
                <a:gd name="T14" fmla="*/ 66 w 159"/>
                <a:gd name="T15" fmla="*/ 36 h 146"/>
                <a:gd name="T16" fmla="*/ 0 w 159"/>
                <a:gd name="T17" fmla="*/ 23 h 146"/>
                <a:gd name="T18" fmla="*/ 28 w 159"/>
                <a:gd name="T19" fmla="*/ 34 h 146"/>
                <a:gd name="T20" fmla="*/ 30 w 159"/>
                <a:gd name="T21" fmla="*/ 41 h 146"/>
                <a:gd name="T22" fmla="*/ 11 w 159"/>
                <a:gd name="T23" fmla="*/ 40 h 146"/>
                <a:gd name="T24" fmla="*/ 41 w 159"/>
                <a:gd name="T25" fmla="*/ 60 h 146"/>
                <a:gd name="T26" fmla="*/ 24 w 159"/>
                <a:gd name="T27" fmla="*/ 60 h 146"/>
                <a:gd name="T28" fmla="*/ 46 w 159"/>
                <a:gd name="T29" fmla="*/ 79 h 146"/>
                <a:gd name="T30" fmla="*/ 35 w 159"/>
                <a:gd name="T31" fmla="*/ 78 h 146"/>
                <a:gd name="T32" fmla="*/ 54 w 159"/>
                <a:gd name="T33" fmla="*/ 92 h 146"/>
                <a:gd name="T34" fmla="*/ 54 w 159"/>
                <a:gd name="T35" fmla="*/ 96 h 146"/>
                <a:gd name="T36" fmla="*/ 46 w 159"/>
                <a:gd name="T37" fmla="*/ 96 h 146"/>
                <a:gd name="T38" fmla="*/ 64 w 159"/>
                <a:gd name="T39" fmla="*/ 108 h 146"/>
                <a:gd name="T40" fmla="*/ 64 w 159"/>
                <a:gd name="T41" fmla="*/ 114 h 146"/>
                <a:gd name="T42" fmla="*/ 60 w 159"/>
                <a:gd name="T43" fmla="*/ 115 h 146"/>
                <a:gd name="T44" fmla="*/ 81 w 159"/>
                <a:gd name="T45" fmla="*/ 146 h 146"/>
                <a:gd name="T46" fmla="*/ 103 w 159"/>
                <a:gd name="T47" fmla="*/ 117 h 146"/>
                <a:gd name="T48" fmla="*/ 98 w 159"/>
                <a:gd name="T49" fmla="*/ 114 h 146"/>
                <a:gd name="T50" fmla="*/ 99 w 159"/>
                <a:gd name="T51" fmla="*/ 107 h 146"/>
                <a:gd name="T52" fmla="*/ 115 w 159"/>
                <a:gd name="T53" fmla="*/ 97 h 146"/>
                <a:gd name="T54" fmla="*/ 112 w 159"/>
                <a:gd name="T55" fmla="*/ 92 h 146"/>
                <a:gd name="T56" fmla="*/ 131 w 159"/>
                <a:gd name="T57" fmla="*/ 79 h 146"/>
                <a:gd name="T58" fmla="*/ 119 w 159"/>
                <a:gd name="T59" fmla="*/ 79 h 146"/>
                <a:gd name="T60" fmla="*/ 117 w 159"/>
                <a:gd name="T61" fmla="*/ 75 h 146"/>
                <a:gd name="T62" fmla="*/ 141 w 159"/>
                <a:gd name="T63" fmla="*/ 59 h 146"/>
                <a:gd name="T64" fmla="*/ 125 w 159"/>
                <a:gd name="T65" fmla="*/ 58 h 146"/>
                <a:gd name="T66" fmla="*/ 124 w 159"/>
                <a:gd name="T67" fmla="*/ 54 h 146"/>
                <a:gd name="T68" fmla="*/ 154 w 159"/>
                <a:gd name="T69" fmla="*/ 4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 h="146">
                  <a:moveTo>
                    <a:pt x="154" y="43"/>
                  </a:moveTo>
                  <a:cubicBezTo>
                    <a:pt x="133" y="41"/>
                    <a:pt x="133" y="41"/>
                    <a:pt x="133" y="41"/>
                  </a:cubicBezTo>
                  <a:cubicBezTo>
                    <a:pt x="137" y="34"/>
                    <a:pt x="155" y="37"/>
                    <a:pt x="159" y="25"/>
                  </a:cubicBezTo>
                  <a:cubicBezTo>
                    <a:pt x="133" y="24"/>
                    <a:pt x="133" y="24"/>
                    <a:pt x="133" y="24"/>
                  </a:cubicBezTo>
                  <a:cubicBezTo>
                    <a:pt x="114" y="21"/>
                    <a:pt x="107" y="39"/>
                    <a:pt x="97" y="38"/>
                  </a:cubicBezTo>
                  <a:cubicBezTo>
                    <a:pt x="88" y="29"/>
                    <a:pt x="100" y="28"/>
                    <a:pt x="106" y="24"/>
                  </a:cubicBezTo>
                  <a:cubicBezTo>
                    <a:pt x="80" y="0"/>
                    <a:pt x="72" y="32"/>
                    <a:pt x="72" y="34"/>
                  </a:cubicBezTo>
                  <a:cubicBezTo>
                    <a:pt x="71" y="37"/>
                    <a:pt x="68" y="38"/>
                    <a:pt x="66" y="36"/>
                  </a:cubicBezTo>
                  <a:cubicBezTo>
                    <a:pt x="58" y="12"/>
                    <a:pt x="33" y="22"/>
                    <a:pt x="0" y="23"/>
                  </a:cubicBezTo>
                  <a:cubicBezTo>
                    <a:pt x="8" y="31"/>
                    <a:pt x="17" y="32"/>
                    <a:pt x="28" y="34"/>
                  </a:cubicBezTo>
                  <a:cubicBezTo>
                    <a:pt x="30" y="36"/>
                    <a:pt x="32" y="38"/>
                    <a:pt x="30" y="41"/>
                  </a:cubicBezTo>
                  <a:cubicBezTo>
                    <a:pt x="11" y="40"/>
                    <a:pt x="11" y="40"/>
                    <a:pt x="11" y="40"/>
                  </a:cubicBezTo>
                  <a:cubicBezTo>
                    <a:pt x="19" y="58"/>
                    <a:pt x="35" y="49"/>
                    <a:pt x="41" y="60"/>
                  </a:cubicBezTo>
                  <a:cubicBezTo>
                    <a:pt x="24" y="60"/>
                    <a:pt x="24" y="60"/>
                    <a:pt x="24" y="60"/>
                  </a:cubicBezTo>
                  <a:cubicBezTo>
                    <a:pt x="25" y="75"/>
                    <a:pt x="41" y="68"/>
                    <a:pt x="46" y="79"/>
                  </a:cubicBezTo>
                  <a:cubicBezTo>
                    <a:pt x="35" y="78"/>
                    <a:pt x="35" y="78"/>
                    <a:pt x="35" y="78"/>
                  </a:cubicBezTo>
                  <a:cubicBezTo>
                    <a:pt x="40" y="90"/>
                    <a:pt x="48" y="91"/>
                    <a:pt x="54" y="92"/>
                  </a:cubicBezTo>
                  <a:cubicBezTo>
                    <a:pt x="54" y="96"/>
                    <a:pt x="54" y="96"/>
                    <a:pt x="54" y="96"/>
                  </a:cubicBezTo>
                  <a:cubicBezTo>
                    <a:pt x="46" y="96"/>
                    <a:pt x="46" y="96"/>
                    <a:pt x="46" y="96"/>
                  </a:cubicBezTo>
                  <a:cubicBezTo>
                    <a:pt x="46" y="104"/>
                    <a:pt x="57" y="109"/>
                    <a:pt x="64" y="108"/>
                  </a:cubicBezTo>
                  <a:cubicBezTo>
                    <a:pt x="64" y="114"/>
                    <a:pt x="64" y="114"/>
                    <a:pt x="64" y="114"/>
                  </a:cubicBezTo>
                  <a:cubicBezTo>
                    <a:pt x="60" y="115"/>
                    <a:pt x="60" y="115"/>
                    <a:pt x="60" y="115"/>
                  </a:cubicBezTo>
                  <a:cubicBezTo>
                    <a:pt x="81" y="146"/>
                    <a:pt x="81" y="146"/>
                    <a:pt x="81" y="146"/>
                  </a:cubicBezTo>
                  <a:cubicBezTo>
                    <a:pt x="103" y="117"/>
                    <a:pt x="103" y="117"/>
                    <a:pt x="103" y="117"/>
                  </a:cubicBezTo>
                  <a:cubicBezTo>
                    <a:pt x="98" y="114"/>
                    <a:pt x="98" y="114"/>
                    <a:pt x="98" y="114"/>
                  </a:cubicBezTo>
                  <a:cubicBezTo>
                    <a:pt x="99" y="107"/>
                    <a:pt x="99" y="107"/>
                    <a:pt x="99" y="107"/>
                  </a:cubicBezTo>
                  <a:cubicBezTo>
                    <a:pt x="105" y="108"/>
                    <a:pt x="111" y="106"/>
                    <a:pt x="115" y="97"/>
                  </a:cubicBezTo>
                  <a:cubicBezTo>
                    <a:pt x="114" y="95"/>
                    <a:pt x="99" y="99"/>
                    <a:pt x="112" y="92"/>
                  </a:cubicBezTo>
                  <a:cubicBezTo>
                    <a:pt x="120" y="91"/>
                    <a:pt x="125" y="85"/>
                    <a:pt x="131" y="79"/>
                  </a:cubicBezTo>
                  <a:cubicBezTo>
                    <a:pt x="119" y="79"/>
                    <a:pt x="119" y="79"/>
                    <a:pt x="119" y="79"/>
                  </a:cubicBezTo>
                  <a:cubicBezTo>
                    <a:pt x="117" y="78"/>
                    <a:pt x="116" y="76"/>
                    <a:pt x="117" y="75"/>
                  </a:cubicBezTo>
                  <a:cubicBezTo>
                    <a:pt x="125" y="74"/>
                    <a:pt x="137" y="70"/>
                    <a:pt x="141" y="59"/>
                  </a:cubicBezTo>
                  <a:cubicBezTo>
                    <a:pt x="125" y="58"/>
                    <a:pt x="125" y="58"/>
                    <a:pt x="125" y="58"/>
                  </a:cubicBezTo>
                  <a:cubicBezTo>
                    <a:pt x="122" y="57"/>
                    <a:pt x="123" y="55"/>
                    <a:pt x="124" y="54"/>
                  </a:cubicBezTo>
                  <a:cubicBezTo>
                    <a:pt x="134" y="54"/>
                    <a:pt x="145" y="50"/>
                    <a:pt x="15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32" name="íŝḻiḍè">
              <a:extLst>
                <a:ext uri="{FF2B5EF4-FFF2-40B4-BE49-F238E27FC236}">
                  <a16:creationId xmlns="" xmlns:a16="http://schemas.microsoft.com/office/drawing/2014/main" id="{698D11D8-C0D7-47B7-9A5D-FA54DDF7FD77}"/>
                </a:ext>
              </a:extLst>
            </p:cNvPr>
            <p:cNvSpPr/>
            <p:nvPr/>
          </p:nvSpPr>
          <p:spPr bwMode="auto">
            <a:xfrm>
              <a:off x="3344157" y="1504480"/>
              <a:ext cx="93914" cy="74290"/>
            </a:xfrm>
            <a:custGeom>
              <a:avLst/>
              <a:gdLst>
                <a:gd name="T0" fmla="*/ 6 w 41"/>
                <a:gd name="T1" fmla="*/ 15 h 32"/>
                <a:gd name="T2" fmla="*/ 9 w 41"/>
                <a:gd name="T3" fmla="*/ 16 h 32"/>
                <a:gd name="T4" fmla="*/ 37 w 41"/>
                <a:gd name="T5" fmla="*/ 18 h 32"/>
                <a:gd name="T6" fmla="*/ 41 w 41"/>
                <a:gd name="T7" fmla="*/ 16 h 32"/>
                <a:gd name="T8" fmla="*/ 32 w 41"/>
                <a:gd name="T9" fmla="*/ 0 h 32"/>
                <a:gd name="T10" fmla="*/ 28 w 41"/>
                <a:gd name="T11" fmla="*/ 1 h 32"/>
                <a:gd name="T12" fmla="*/ 35 w 41"/>
                <a:gd name="T13" fmla="*/ 14 h 32"/>
                <a:gd name="T14" fmla="*/ 30 w 41"/>
                <a:gd name="T15" fmla="*/ 13 h 32"/>
                <a:gd name="T16" fmla="*/ 4 w 41"/>
                <a:gd name="T17" fmla="*/ 12 h 32"/>
                <a:gd name="T18" fmla="*/ 0 w 41"/>
                <a:gd name="T19" fmla="*/ 14 h 32"/>
                <a:gd name="T20" fmla="*/ 10 w 41"/>
                <a:gd name="T21" fmla="*/ 32 h 32"/>
                <a:gd name="T22" fmla="*/ 14 w 41"/>
                <a:gd name="T23" fmla="*/ 30 h 32"/>
                <a:gd name="T24" fmla="*/ 6 w 41"/>
                <a:gd name="T25" fmla="*/ 1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32">
                  <a:moveTo>
                    <a:pt x="6" y="15"/>
                  </a:moveTo>
                  <a:cubicBezTo>
                    <a:pt x="9" y="16"/>
                    <a:pt x="9" y="16"/>
                    <a:pt x="9" y="16"/>
                  </a:cubicBezTo>
                  <a:cubicBezTo>
                    <a:pt x="37" y="18"/>
                    <a:pt x="37" y="18"/>
                    <a:pt x="37" y="18"/>
                  </a:cubicBezTo>
                  <a:cubicBezTo>
                    <a:pt x="41" y="16"/>
                    <a:pt x="41" y="16"/>
                    <a:pt x="41" y="16"/>
                  </a:cubicBezTo>
                  <a:cubicBezTo>
                    <a:pt x="32" y="0"/>
                    <a:pt x="32" y="0"/>
                    <a:pt x="32" y="0"/>
                  </a:cubicBezTo>
                  <a:cubicBezTo>
                    <a:pt x="28" y="1"/>
                    <a:pt x="28" y="1"/>
                    <a:pt x="28" y="1"/>
                  </a:cubicBezTo>
                  <a:cubicBezTo>
                    <a:pt x="35" y="14"/>
                    <a:pt x="35" y="14"/>
                    <a:pt x="35" y="14"/>
                  </a:cubicBezTo>
                  <a:cubicBezTo>
                    <a:pt x="34" y="14"/>
                    <a:pt x="32" y="14"/>
                    <a:pt x="30" y="13"/>
                  </a:cubicBezTo>
                  <a:cubicBezTo>
                    <a:pt x="4" y="12"/>
                    <a:pt x="4" y="12"/>
                    <a:pt x="4" y="12"/>
                  </a:cubicBezTo>
                  <a:cubicBezTo>
                    <a:pt x="0" y="14"/>
                    <a:pt x="0" y="14"/>
                    <a:pt x="0" y="14"/>
                  </a:cubicBezTo>
                  <a:cubicBezTo>
                    <a:pt x="10" y="32"/>
                    <a:pt x="10" y="32"/>
                    <a:pt x="10" y="32"/>
                  </a:cubicBezTo>
                  <a:cubicBezTo>
                    <a:pt x="14" y="30"/>
                    <a:pt x="14" y="30"/>
                    <a:pt x="14" y="30"/>
                  </a:cubicBezTo>
                  <a:lnTo>
                    <a:pt x="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33" name="îS1iďê">
              <a:extLst>
                <a:ext uri="{FF2B5EF4-FFF2-40B4-BE49-F238E27FC236}">
                  <a16:creationId xmlns="" xmlns:a16="http://schemas.microsoft.com/office/drawing/2014/main" id="{FB16437F-395D-429A-88A4-2F25C8CEA8E3}"/>
                </a:ext>
              </a:extLst>
            </p:cNvPr>
            <p:cNvSpPr/>
            <p:nvPr/>
          </p:nvSpPr>
          <p:spPr bwMode="auto">
            <a:xfrm>
              <a:off x="3369388" y="1550736"/>
              <a:ext cx="91811" cy="71487"/>
            </a:xfrm>
            <a:custGeom>
              <a:avLst/>
              <a:gdLst>
                <a:gd name="T0" fmla="*/ 128 w 131"/>
                <a:gd name="T1" fmla="*/ 46 h 102"/>
                <a:gd name="T2" fmla="*/ 85 w 131"/>
                <a:gd name="T3" fmla="*/ 66 h 102"/>
                <a:gd name="T4" fmla="*/ 66 w 131"/>
                <a:gd name="T5" fmla="*/ 30 h 102"/>
                <a:gd name="T6" fmla="*/ 108 w 131"/>
                <a:gd name="T7" fmla="*/ 10 h 102"/>
                <a:gd name="T8" fmla="*/ 105 w 131"/>
                <a:gd name="T9" fmla="*/ 0 h 102"/>
                <a:gd name="T10" fmla="*/ 0 w 131"/>
                <a:gd name="T11" fmla="*/ 46 h 102"/>
                <a:gd name="T12" fmla="*/ 7 w 131"/>
                <a:gd name="T13" fmla="*/ 56 h 102"/>
                <a:gd name="T14" fmla="*/ 56 w 131"/>
                <a:gd name="T15" fmla="*/ 33 h 102"/>
                <a:gd name="T16" fmla="*/ 72 w 131"/>
                <a:gd name="T17" fmla="*/ 73 h 102"/>
                <a:gd name="T18" fmla="*/ 23 w 131"/>
                <a:gd name="T19" fmla="*/ 92 h 102"/>
                <a:gd name="T20" fmla="*/ 30 w 131"/>
                <a:gd name="T21" fmla="*/ 102 h 102"/>
                <a:gd name="T22" fmla="*/ 131 w 131"/>
                <a:gd name="T23" fmla="*/ 56 h 102"/>
                <a:gd name="T24" fmla="*/ 128 w 131"/>
                <a:gd name="T25" fmla="*/ 4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02">
                  <a:moveTo>
                    <a:pt x="128" y="46"/>
                  </a:moveTo>
                  <a:lnTo>
                    <a:pt x="85" y="66"/>
                  </a:lnTo>
                  <a:lnTo>
                    <a:pt x="66" y="30"/>
                  </a:lnTo>
                  <a:lnTo>
                    <a:pt x="108" y="10"/>
                  </a:lnTo>
                  <a:lnTo>
                    <a:pt x="105" y="0"/>
                  </a:lnTo>
                  <a:lnTo>
                    <a:pt x="0" y="46"/>
                  </a:lnTo>
                  <a:lnTo>
                    <a:pt x="7" y="56"/>
                  </a:lnTo>
                  <a:lnTo>
                    <a:pt x="56" y="33"/>
                  </a:lnTo>
                  <a:lnTo>
                    <a:pt x="72" y="73"/>
                  </a:lnTo>
                  <a:lnTo>
                    <a:pt x="23" y="92"/>
                  </a:lnTo>
                  <a:lnTo>
                    <a:pt x="30" y="102"/>
                  </a:lnTo>
                  <a:lnTo>
                    <a:pt x="131" y="56"/>
                  </a:lnTo>
                  <a:lnTo>
                    <a:pt x="128"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34" name="i$ḷíḓe">
              <a:extLst>
                <a:ext uri="{FF2B5EF4-FFF2-40B4-BE49-F238E27FC236}">
                  <a16:creationId xmlns="" xmlns:a16="http://schemas.microsoft.com/office/drawing/2014/main" id="{426A301C-2CA7-4502-80B8-D7FEFA2B4D9E}"/>
                </a:ext>
              </a:extLst>
            </p:cNvPr>
            <p:cNvSpPr/>
            <p:nvPr/>
          </p:nvSpPr>
          <p:spPr bwMode="auto">
            <a:xfrm>
              <a:off x="3394618" y="1599095"/>
              <a:ext cx="91811" cy="71487"/>
            </a:xfrm>
            <a:custGeom>
              <a:avLst/>
              <a:gdLst>
                <a:gd name="T0" fmla="*/ 72 w 131"/>
                <a:gd name="T1" fmla="*/ 76 h 102"/>
                <a:gd name="T2" fmla="*/ 85 w 131"/>
                <a:gd name="T3" fmla="*/ 69 h 102"/>
                <a:gd name="T4" fmla="*/ 66 w 131"/>
                <a:gd name="T5" fmla="*/ 30 h 102"/>
                <a:gd name="T6" fmla="*/ 98 w 131"/>
                <a:gd name="T7" fmla="*/ 17 h 102"/>
                <a:gd name="T8" fmla="*/ 118 w 131"/>
                <a:gd name="T9" fmla="*/ 56 h 102"/>
                <a:gd name="T10" fmla="*/ 131 w 131"/>
                <a:gd name="T11" fmla="*/ 53 h 102"/>
                <a:gd name="T12" fmla="*/ 105 w 131"/>
                <a:gd name="T13" fmla="*/ 0 h 102"/>
                <a:gd name="T14" fmla="*/ 0 w 131"/>
                <a:gd name="T15" fmla="*/ 50 h 102"/>
                <a:gd name="T16" fmla="*/ 30 w 131"/>
                <a:gd name="T17" fmla="*/ 102 h 102"/>
                <a:gd name="T18" fmla="*/ 39 w 131"/>
                <a:gd name="T19" fmla="*/ 96 h 102"/>
                <a:gd name="T20" fmla="*/ 20 w 131"/>
                <a:gd name="T21" fmla="*/ 53 h 102"/>
                <a:gd name="T22" fmla="*/ 52 w 131"/>
                <a:gd name="T23" fmla="*/ 36 h 102"/>
                <a:gd name="T24" fmla="*/ 72 w 131"/>
                <a:gd name="T25" fmla="*/ 7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02">
                  <a:moveTo>
                    <a:pt x="72" y="76"/>
                  </a:moveTo>
                  <a:lnTo>
                    <a:pt x="85" y="69"/>
                  </a:lnTo>
                  <a:lnTo>
                    <a:pt x="66" y="30"/>
                  </a:lnTo>
                  <a:lnTo>
                    <a:pt x="98" y="17"/>
                  </a:lnTo>
                  <a:lnTo>
                    <a:pt x="118" y="56"/>
                  </a:lnTo>
                  <a:lnTo>
                    <a:pt x="131" y="53"/>
                  </a:lnTo>
                  <a:lnTo>
                    <a:pt x="105" y="0"/>
                  </a:lnTo>
                  <a:lnTo>
                    <a:pt x="0" y="50"/>
                  </a:lnTo>
                  <a:lnTo>
                    <a:pt x="30" y="102"/>
                  </a:lnTo>
                  <a:lnTo>
                    <a:pt x="39" y="96"/>
                  </a:lnTo>
                  <a:lnTo>
                    <a:pt x="20" y="53"/>
                  </a:lnTo>
                  <a:lnTo>
                    <a:pt x="52" y="36"/>
                  </a:lnTo>
                  <a:lnTo>
                    <a:pt x="72"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35" name="îş1íḍé">
              <a:extLst>
                <a:ext uri="{FF2B5EF4-FFF2-40B4-BE49-F238E27FC236}">
                  <a16:creationId xmlns="" xmlns:a16="http://schemas.microsoft.com/office/drawing/2014/main" id="{FD4BBB9F-4436-453F-95C0-5E3100F9E665}"/>
                </a:ext>
              </a:extLst>
            </p:cNvPr>
            <p:cNvSpPr/>
            <p:nvPr/>
          </p:nvSpPr>
          <p:spPr bwMode="auto">
            <a:xfrm>
              <a:off x="3431063" y="1647453"/>
              <a:ext cx="73589" cy="53265"/>
            </a:xfrm>
            <a:custGeom>
              <a:avLst/>
              <a:gdLst>
                <a:gd name="T0" fmla="*/ 32 w 32"/>
                <a:gd name="T1" fmla="*/ 3 h 23"/>
                <a:gd name="T2" fmla="*/ 30 w 32"/>
                <a:gd name="T3" fmla="*/ 0 h 23"/>
                <a:gd name="T4" fmla="*/ 13 w 32"/>
                <a:gd name="T5" fmla="*/ 16 h 23"/>
                <a:gd name="T6" fmla="*/ 10 w 32"/>
                <a:gd name="T7" fmla="*/ 19 h 23"/>
                <a:gd name="T8" fmla="*/ 7 w 32"/>
                <a:gd name="T9" fmla="*/ 20 h 23"/>
                <a:gd name="T10" fmla="*/ 5 w 32"/>
                <a:gd name="T11" fmla="*/ 19 h 23"/>
                <a:gd name="T12" fmla="*/ 4 w 32"/>
                <a:gd name="T13" fmla="*/ 16 h 23"/>
                <a:gd name="T14" fmla="*/ 7 w 32"/>
                <a:gd name="T15" fmla="*/ 11 h 23"/>
                <a:gd name="T16" fmla="*/ 5 w 32"/>
                <a:gd name="T17" fmla="*/ 10 h 23"/>
                <a:gd name="T18" fmla="*/ 0 w 32"/>
                <a:gd name="T19" fmla="*/ 16 h 23"/>
                <a:gd name="T20" fmla="*/ 2 w 32"/>
                <a:gd name="T21" fmla="*/ 21 h 23"/>
                <a:gd name="T22" fmla="*/ 6 w 32"/>
                <a:gd name="T23" fmla="*/ 23 h 23"/>
                <a:gd name="T24" fmla="*/ 10 w 32"/>
                <a:gd name="T25" fmla="*/ 22 h 23"/>
                <a:gd name="T26" fmla="*/ 15 w 32"/>
                <a:gd name="T27" fmla="*/ 18 h 23"/>
                <a:gd name="T28" fmla="*/ 32 w 32"/>
                <a:gd name="T29"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23">
                  <a:moveTo>
                    <a:pt x="32" y="3"/>
                  </a:moveTo>
                  <a:cubicBezTo>
                    <a:pt x="30" y="0"/>
                    <a:pt x="30" y="0"/>
                    <a:pt x="30" y="0"/>
                  </a:cubicBezTo>
                  <a:cubicBezTo>
                    <a:pt x="13" y="16"/>
                    <a:pt x="13" y="16"/>
                    <a:pt x="13" y="16"/>
                  </a:cubicBezTo>
                  <a:cubicBezTo>
                    <a:pt x="11" y="18"/>
                    <a:pt x="10" y="19"/>
                    <a:pt x="10" y="19"/>
                  </a:cubicBezTo>
                  <a:cubicBezTo>
                    <a:pt x="9" y="19"/>
                    <a:pt x="8" y="20"/>
                    <a:pt x="7" y="20"/>
                  </a:cubicBezTo>
                  <a:cubicBezTo>
                    <a:pt x="6" y="20"/>
                    <a:pt x="6" y="19"/>
                    <a:pt x="5" y="19"/>
                  </a:cubicBezTo>
                  <a:cubicBezTo>
                    <a:pt x="4" y="18"/>
                    <a:pt x="4" y="17"/>
                    <a:pt x="4" y="16"/>
                  </a:cubicBezTo>
                  <a:cubicBezTo>
                    <a:pt x="4" y="15"/>
                    <a:pt x="6" y="13"/>
                    <a:pt x="7" y="11"/>
                  </a:cubicBezTo>
                  <a:cubicBezTo>
                    <a:pt x="5" y="10"/>
                    <a:pt x="5" y="10"/>
                    <a:pt x="5" y="10"/>
                  </a:cubicBezTo>
                  <a:cubicBezTo>
                    <a:pt x="2" y="12"/>
                    <a:pt x="1" y="14"/>
                    <a:pt x="0" y="16"/>
                  </a:cubicBezTo>
                  <a:cubicBezTo>
                    <a:pt x="0" y="18"/>
                    <a:pt x="1" y="20"/>
                    <a:pt x="2" y="21"/>
                  </a:cubicBezTo>
                  <a:cubicBezTo>
                    <a:pt x="3" y="22"/>
                    <a:pt x="4" y="23"/>
                    <a:pt x="6" y="23"/>
                  </a:cubicBezTo>
                  <a:cubicBezTo>
                    <a:pt x="7" y="23"/>
                    <a:pt x="9" y="23"/>
                    <a:pt x="10" y="22"/>
                  </a:cubicBezTo>
                  <a:cubicBezTo>
                    <a:pt x="12" y="22"/>
                    <a:pt x="13" y="20"/>
                    <a:pt x="15" y="18"/>
                  </a:cubicBezTo>
                  <a:lnTo>
                    <a:pt x="3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36" name="išḻïde">
              <a:extLst>
                <a:ext uri="{FF2B5EF4-FFF2-40B4-BE49-F238E27FC236}">
                  <a16:creationId xmlns="" xmlns:a16="http://schemas.microsoft.com/office/drawing/2014/main" id="{F1860DD9-4B41-447B-BA9E-660E6938F338}"/>
                </a:ext>
              </a:extLst>
            </p:cNvPr>
            <p:cNvSpPr/>
            <p:nvPr/>
          </p:nvSpPr>
          <p:spPr bwMode="auto">
            <a:xfrm>
              <a:off x="3465404" y="1659368"/>
              <a:ext cx="60273" cy="59572"/>
            </a:xfrm>
            <a:custGeom>
              <a:avLst/>
              <a:gdLst>
                <a:gd name="T0" fmla="*/ 79 w 86"/>
                <a:gd name="T1" fmla="*/ 0 h 85"/>
                <a:gd name="T2" fmla="*/ 0 w 86"/>
                <a:gd name="T3" fmla="*/ 79 h 85"/>
                <a:gd name="T4" fmla="*/ 7 w 86"/>
                <a:gd name="T5" fmla="*/ 85 h 85"/>
                <a:gd name="T6" fmla="*/ 86 w 86"/>
                <a:gd name="T7" fmla="*/ 6 h 85"/>
                <a:gd name="T8" fmla="*/ 79 w 86"/>
                <a:gd name="T9" fmla="*/ 0 h 85"/>
              </a:gdLst>
              <a:ahLst/>
              <a:cxnLst>
                <a:cxn ang="0">
                  <a:pos x="T0" y="T1"/>
                </a:cxn>
                <a:cxn ang="0">
                  <a:pos x="T2" y="T3"/>
                </a:cxn>
                <a:cxn ang="0">
                  <a:pos x="T4" y="T5"/>
                </a:cxn>
                <a:cxn ang="0">
                  <a:pos x="T6" y="T7"/>
                </a:cxn>
                <a:cxn ang="0">
                  <a:pos x="T8" y="T9"/>
                </a:cxn>
              </a:cxnLst>
              <a:rect l="0" t="0" r="r" b="b"/>
              <a:pathLst>
                <a:path w="86" h="85">
                  <a:moveTo>
                    <a:pt x="79" y="0"/>
                  </a:moveTo>
                  <a:lnTo>
                    <a:pt x="0" y="79"/>
                  </a:lnTo>
                  <a:lnTo>
                    <a:pt x="7" y="85"/>
                  </a:lnTo>
                  <a:lnTo>
                    <a:pt x="86" y="6"/>
                  </a:lnTo>
                  <a:lnTo>
                    <a:pt x="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37" name="ís1ïḓè">
              <a:extLst>
                <a:ext uri="{FF2B5EF4-FFF2-40B4-BE49-F238E27FC236}">
                  <a16:creationId xmlns="" xmlns:a16="http://schemas.microsoft.com/office/drawing/2014/main" id="{9F946271-4CA3-4472-ACC0-B8CD80B76E74}"/>
                </a:ext>
              </a:extLst>
            </p:cNvPr>
            <p:cNvSpPr/>
            <p:nvPr/>
          </p:nvSpPr>
          <p:spPr bwMode="auto">
            <a:xfrm>
              <a:off x="3477319" y="1675487"/>
              <a:ext cx="73589" cy="80598"/>
            </a:xfrm>
            <a:custGeom>
              <a:avLst/>
              <a:gdLst>
                <a:gd name="T0" fmla="*/ 29 w 32"/>
                <a:gd name="T1" fmla="*/ 0 h 35"/>
                <a:gd name="T2" fmla="*/ 0 w 32"/>
                <a:gd name="T3" fmla="*/ 21 h 35"/>
                <a:gd name="T4" fmla="*/ 3 w 32"/>
                <a:gd name="T5" fmla="*/ 23 h 35"/>
                <a:gd name="T6" fmla="*/ 12 w 32"/>
                <a:gd name="T7" fmla="*/ 17 h 35"/>
                <a:gd name="T8" fmla="*/ 20 w 32"/>
                <a:gd name="T9" fmla="*/ 23 h 35"/>
                <a:gd name="T10" fmla="*/ 16 w 32"/>
                <a:gd name="T11" fmla="*/ 33 h 35"/>
                <a:gd name="T12" fmla="*/ 19 w 32"/>
                <a:gd name="T13" fmla="*/ 35 h 35"/>
                <a:gd name="T14" fmla="*/ 32 w 32"/>
                <a:gd name="T15" fmla="*/ 3 h 35"/>
                <a:gd name="T16" fmla="*/ 29 w 32"/>
                <a:gd name="T17" fmla="*/ 0 h 35"/>
                <a:gd name="T18" fmla="*/ 25 w 32"/>
                <a:gd name="T19" fmla="*/ 11 h 35"/>
                <a:gd name="T20" fmla="*/ 22 w 32"/>
                <a:gd name="T21" fmla="*/ 20 h 35"/>
                <a:gd name="T22" fmla="*/ 15 w 32"/>
                <a:gd name="T23" fmla="*/ 15 h 35"/>
                <a:gd name="T24" fmla="*/ 23 w 32"/>
                <a:gd name="T25" fmla="*/ 8 h 35"/>
                <a:gd name="T26" fmla="*/ 28 w 32"/>
                <a:gd name="T27" fmla="*/ 4 h 35"/>
                <a:gd name="T28" fmla="*/ 25 w 32"/>
                <a:gd name="T29" fmla="*/ 1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35">
                  <a:moveTo>
                    <a:pt x="29" y="0"/>
                  </a:moveTo>
                  <a:cubicBezTo>
                    <a:pt x="0" y="21"/>
                    <a:pt x="0" y="21"/>
                    <a:pt x="0" y="21"/>
                  </a:cubicBezTo>
                  <a:cubicBezTo>
                    <a:pt x="3" y="23"/>
                    <a:pt x="3" y="23"/>
                    <a:pt x="3" y="23"/>
                  </a:cubicBezTo>
                  <a:cubicBezTo>
                    <a:pt x="12" y="17"/>
                    <a:pt x="12" y="17"/>
                    <a:pt x="12" y="17"/>
                  </a:cubicBezTo>
                  <a:cubicBezTo>
                    <a:pt x="20" y="23"/>
                    <a:pt x="20" y="23"/>
                    <a:pt x="20" y="23"/>
                  </a:cubicBezTo>
                  <a:cubicBezTo>
                    <a:pt x="16" y="33"/>
                    <a:pt x="16" y="33"/>
                    <a:pt x="16" y="33"/>
                  </a:cubicBezTo>
                  <a:cubicBezTo>
                    <a:pt x="19" y="35"/>
                    <a:pt x="19" y="35"/>
                    <a:pt x="19" y="35"/>
                  </a:cubicBezTo>
                  <a:cubicBezTo>
                    <a:pt x="32" y="3"/>
                    <a:pt x="32" y="3"/>
                    <a:pt x="32" y="3"/>
                  </a:cubicBezTo>
                  <a:lnTo>
                    <a:pt x="29" y="0"/>
                  </a:lnTo>
                  <a:close/>
                  <a:moveTo>
                    <a:pt x="25" y="11"/>
                  </a:moveTo>
                  <a:cubicBezTo>
                    <a:pt x="22" y="20"/>
                    <a:pt x="22" y="20"/>
                    <a:pt x="22" y="20"/>
                  </a:cubicBezTo>
                  <a:cubicBezTo>
                    <a:pt x="15" y="15"/>
                    <a:pt x="15" y="15"/>
                    <a:pt x="15" y="15"/>
                  </a:cubicBezTo>
                  <a:cubicBezTo>
                    <a:pt x="23" y="8"/>
                    <a:pt x="23" y="8"/>
                    <a:pt x="23" y="8"/>
                  </a:cubicBezTo>
                  <a:cubicBezTo>
                    <a:pt x="25" y="7"/>
                    <a:pt x="27" y="6"/>
                    <a:pt x="28" y="4"/>
                  </a:cubicBezTo>
                  <a:cubicBezTo>
                    <a:pt x="28" y="6"/>
                    <a:pt x="27" y="8"/>
                    <a:pt x="2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38" name="ïṩlïďê">
              <a:extLst>
                <a:ext uri="{FF2B5EF4-FFF2-40B4-BE49-F238E27FC236}">
                  <a16:creationId xmlns="" xmlns:a16="http://schemas.microsoft.com/office/drawing/2014/main" id="{C964D40F-5907-4024-897F-D7572ACB4413}"/>
                </a:ext>
              </a:extLst>
            </p:cNvPr>
            <p:cNvSpPr/>
            <p:nvPr/>
          </p:nvSpPr>
          <p:spPr bwMode="auto">
            <a:xfrm>
              <a:off x="3529882" y="1688803"/>
              <a:ext cx="80598" cy="87606"/>
            </a:xfrm>
            <a:custGeom>
              <a:avLst/>
              <a:gdLst>
                <a:gd name="T0" fmla="*/ 108 w 115"/>
                <a:gd name="T1" fmla="*/ 27 h 125"/>
                <a:gd name="T2" fmla="*/ 62 w 115"/>
                <a:gd name="T3" fmla="*/ 102 h 125"/>
                <a:gd name="T4" fmla="*/ 69 w 115"/>
                <a:gd name="T5" fmla="*/ 7 h 125"/>
                <a:gd name="T6" fmla="*/ 59 w 115"/>
                <a:gd name="T7" fmla="*/ 0 h 125"/>
                <a:gd name="T8" fmla="*/ 0 w 115"/>
                <a:gd name="T9" fmla="*/ 96 h 125"/>
                <a:gd name="T10" fmla="*/ 10 w 115"/>
                <a:gd name="T11" fmla="*/ 99 h 125"/>
                <a:gd name="T12" fmla="*/ 56 w 115"/>
                <a:gd name="T13" fmla="*/ 27 h 125"/>
                <a:gd name="T14" fmla="*/ 49 w 115"/>
                <a:gd name="T15" fmla="*/ 122 h 125"/>
                <a:gd name="T16" fmla="*/ 59 w 115"/>
                <a:gd name="T17" fmla="*/ 125 h 125"/>
                <a:gd name="T18" fmla="*/ 115 w 115"/>
                <a:gd name="T19" fmla="*/ 33 h 125"/>
                <a:gd name="T20" fmla="*/ 108 w 115"/>
                <a:gd name="T21" fmla="*/ 2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25">
                  <a:moveTo>
                    <a:pt x="108" y="27"/>
                  </a:moveTo>
                  <a:lnTo>
                    <a:pt x="62" y="102"/>
                  </a:lnTo>
                  <a:lnTo>
                    <a:pt x="69" y="7"/>
                  </a:lnTo>
                  <a:lnTo>
                    <a:pt x="59" y="0"/>
                  </a:lnTo>
                  <a:lnTo>
                    <a:pt x="0" y="96"/>
                  </a:lnTo>
                  <a:lnTo>
                    <a:pt x="10" y="99"/>
                  </a:lnTo>
                  <a:lnTo>
                    <a:pt x="56" y="27"/>
                  </a:lnTo>
                  <a:lnTo>
                    <a:pt x="49" y="122"/>
                  </a:lnTo>
                  <a:lnTo>
                    <a:pt x="59" y="125"/>
                  </a:lnTo>
                  <a:lnTo>
                    <a:pt x="115" y="33"/>
                  </a:lnTo>
                  <a:lnTo>
                    <a:pt x="10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39" name="íSliḋê">
              <a:extLst>
                <a:ext uri="{FF2B5EF4-FFF2-40B4-BE49-F238E27FC236}">
                  <a16:creationId xmlns="" xmlns:a16="http://schemas.microsoft.com/office/drawing/2014/main" id="{055B3BC3-1E79-4D74-90A9-693D41142DC2}"/>
                </a:ext>
              </a:extLst>
            </p:cNvPr>
            <p:cNvSpPr/>
            <p:nvPr/>
          </p:nvSpPr>
          <p:spPr bwMode="auto">
            <a:xfrm>
              <a:off x="3594360" y="1714735"/>
              <a:ext cx="56769" cy="77794"/>
            </a:xfrm>
            <a:custGeom>
              <a:avLst/>
              <a:gdLst>
                <a:gd name="T0" fmla="*/ 19 w 25"/>
                <a:gd name="T1" fmla="*/ 1 h 34"/>
                <a:gd name="T2" fmla="*/ 13 w 25"/>
                <a:gd name="T3" fmla="*/ 1 h 34"/>
                <a:gd name="T4" fmla="*/ 8 w 25"/>
                <a:gd name="T5" fmla="*/ 5 h 34"/>
                <a:gd name="T6" fmla="*/ 3 w 25"/>
                <a:gd name="T7" fmla="*/ 13 h 34"/>
                <a:gd name="T8" fmla="*/ 1 w 25"/>
                <a:gd name="T9" fmla="*/ 22 h 34"/>
                <a:gd name="T10" fmla="*/ 2 w 25"/>
                <a:gd name="T11" fmla="*/ 29 h 34"/>
                <a:gd name="T12" fmla="*/ 6 w 25"/>
                <a:gd name="T13" fmla="*/ 33 h 34"/>
                <a:gd name="T14" fmla="*/ 11 w 25"/>
                <a:gd name="T15" fmla="*/ 33 h 34"/>
                <a:gd name="T16" fmla="*/ 17 w 25"/>
                <a:gd name="T17" fmla="*/ 31 h 34"/>
                <a:gd name="T18" fmla="*/ 21 w 25"/>
                <a:gd name="T19" fmla="*/ 20 h 34"/>
                <a:gd name="T20" fmla="*/ 13 w 25"/>
                <a:gd name="T21" fmla="*/ 17 h 34"/>
                <a:gd name="T22" fmla="*/ 11 w 25"/>
                <a:gd name="T23" fmla="*/ 20 h 34"/>
                <a:gd name="T24" fmla="*/ 17 w 25"/>
                <a:gd name="T25" fmla="*/ 22 h 34"/>
                <a:gd name="T26" fmla="*/ 15 w 25"/>
                <a:gd name="T27" fmla="*/ 28 h 34"/>
                <a:gd name="T28" fmla="*/ 12 w 25"/>
                <a:gd name="T29" fmla="*/ 29 h 34"/>
                <a:gd name="T30" fmla="*/ 8 w 25"/>
                <a:gd name="T31" fmla="*/ 29 h 34"/>
                <a:gd name="T32" fmla="*/ 5 w 25"/>
                <a:gd name="T33" fmla="*/ 26 h 34"/>
                <a:gd name="T34" fmla="*/ 4 w 25"/>
                <a:gd name="T35" fmla="*/ 21 h 34"/>
                <a:gd name="T36" fmla="*/ 6 w 25"/>
                <a:gd name="T37" fmla="*/ 14 h 34"/>
                <a:gd name="T38" fmla="*/ 9 w 25"/>
                <a:gd name="T39" fmla="*/ 8 h 34"/>
                <a:gd name="T40" fmla="*/ 11 w 25"/>
                <a:gd name="T41" fmla="*/ 5 h 34"/>
                <a:gd name="T42" fmla="*/ 15 w 25"/>
                <a:gd name="T43" fmla="*/ 4 h 34"/>
                <a:gd name="T44" fmla="*/ 18 w 25"/>
                <a:gd name="T45" fmla="*/ 4 h 34"/>
                <a:gd name="T46" fmla="*/ 20 w 25"/>
                <a:gd name="T47" fmla="*/ 6 h 34"/>
                <a:gd name="T48" fmla="*/ 21 w 25"/>
                <a:gd name="T49" fmla="*/ 9 h 34"/>
                <a:gd name="T50" fmla="*/ 21 w 25"/>
                <a:gd name="T51" fmla="*/ 13 h 34"/>
                <a:gd name="T52" fmla="*/ 24 w 25"/>
                <a:gd name="T53" fmla="*/ 13 h 34"/>
                <a:gd name="T54" fmla="*/ 24 w 25"/>
                <a:gd name="T55" fmla="*/ 7 h 34"/>
                <a:gd name="T56" fmla="*/ 23 w 25"/>
                <a:gd name="T57" fmla="*/ 3 h 34"/>
                <a:gd name="T58" fmla="*/ 19 w 25"/>
                <a:gd name="T5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 h="34">
                  <a:moveTo>
                    <a:pt x="19" y="1"/>
                  </a:moveTo>
                  <a:cubicBezTo>
                    <a:pt x="18" y="0"/>
                    <a:pt x="15" y="0"/>
                    <a:pt x="13" y="1"/>
                  </a:cubicBezTo>
                  <a:cubicBezTo>
                    <a:pt x="11" y="1"/>
                    <a:pt x="9" y="3"/>
                    <a:pt x="8" y="5"/>
                  </a:cubicBezTo>
                  <a:cubicBezTo>
                    <a:pt x="6" y="7"/>
                    <a:pt x="4" y="10"/>
                    <a:pt x="3" y="13"/>
                  </a:cubicBezTo>
                  <a:cubicBezTo>
                    <a:pt x="2" y="16"/>
                    <a:pt x="1" y="19"/>
                    <a:pt x="1" y="22"/>
                  </a:cubicBezTo>
                  <a:cubicBezTo>
                    <a:pt x="0" y="25"/>
                    <a:pt x="1" y="27"/>
                    <a:pt x="2" y="29"/>
                  </a:cubicBezTo>
                  <a:cubicBezTo>
                    <a:pt x="3" y="31"/>
                    <a:pt x="4" y="32"/>
                    <a:pt x="6" y="33"/>
                  </a:cubicBezTo>
                  <a:cubicBezTo>
                    <a:pt x="8" y="34"/>
                    <a:pt x="9" y="34"/>
                    <a:pt x="11" y="33"/>
                  </a:cubicBezTo>
                  <a:cubicBezTo>
                    <a:pt x="13" y="33"/>
                    <a:pt x="15" y="32"/>
                    <a:pt x="17" y="31"/>
                  </a:cubicBezTo>
                  <a:cubicBezTo>
                    <a:pt x="21" y="20"/>
                    <a:pt x="21" y="20"/>
                    <a:pt x="21" y="20"/>
                  </a:cubicBezTo>
                  <a:cubicBezTo>
                    <a:pt x="13" y="17"/>
                    <a:pt x="13" y="17"/>
                    <a:pt x="13" y="17"/>
                  </a:cubicBezTo>
                  <a:cubicBezTo>
                    <a:pt x="11" y="20"/>
                    <a:pt x="11" y="20"/>
                    <a:pt x="11" y="20"/>
                  </a:cubicBezTo>
                  <a:cubicBezTo>
                    <a:pt x="17" y="22"/>
                    <a:pt x="17" y="22"/>
                    <a:pt x="17" y="22"/>
                  </a:cubicBezTo>
                  <a:cubicBezTo>
                    <a:pt x="15" y="28"/>
                    <a:pt x="15" y="28"/>
                    <a:pt x="15" y="28"/>
                  </a:cubicBezTo>
                  <a:cubicBezTo>
                    <a:pt x="14" y="29"/>
                    <a:pt x="13" y="29"/>
                    <a:pt x="12" y="29"/>
                  </a:cubicBezTo>
                  <a:cubicBezTo>
                    <a:pt x="10" y="30"/>
                    <a:pt x="9" y="30"/>
                    <a:pt x="8" y="29"/>
                  </a:cubicBezTo>
                  <a:cubicBezTo>
                    <a:pt x="6" y="29"/>
                    <a:pt x="5" y="28"/>
                    <a:pt x="5" y="26"/>
                  </a:cubicBezTo>
                  <a:cubicBezTo>
                    <a:pt x="4" y="25"/>
                    <a:pt x="3" y="23"/>
                    <a:pt x="4" y="21"/>
                  </a:cubicBezTo>
                  <a:cubicBezTo>
                    <a:pt x="4" y="19"/>
                    <a:pt x="4" y="17"/>
                    <a:pt x="6" y="14"/>
                  </a:cubicBezTo>
                  <a:cubicBezTo>
                    <a:pt x="7" y="12"/>
                    <a:pt x="8" y="10"/>
                    <a:pt x="9" y="8"/>
                  </a:cubicBezTo>
                  <a:cubicBezTo>
                    <a:pt x="10" y="7"/>
                    <a:pt x="11" y="6"/>
                    <a:pt x="11" y="5"/>
                  </a:cubicBezTo>
                  <a:cubicBezTo>
                    <a:pt x="12" y="5"/>
                    <a:pt x="13" y="4"/>
                    <a:pt x="15" y="4"/>
                  </a:cubicBezTo>
                  <a:cubicBezTo>
                    <a:pt x="16" y="4"/>
                    <a:pt x="17" y="4"/>
                    <a:pt x="18" y="4"/>
                  </a:cubicBezTo>
                  <a:cubicBezTo>
                    <a:pt x="19" y="5"/>
                    <a:pt x="20" y="5"/>
                    <a:pt x="20" y="6"/>
                  </a:cubicBezTo>
                  <a:cubicBezTo>
                    <a:pt x="21" y="7"/>
                    <a:pt x="21" y="8"/>
                    <a:pt x="21" y="9"/>
                  </a:cubicBezTo>
                  <a:cubicBezTo>
                    <a:pt x="22" y="10"/>
                    <a:pt x="21" y="11"/>
                    <a:pt x="21" y="13"/>
                  </a:cubicBezTo>
                  <a:cubicBezTo>
                    <a:pt x="24" y="13"/>
                    <a:pt x="24" y="13"/>
                    <a:pt x="24" y="13"/>
                  </a:cubicBezTo>
                  <a:cubicBezTo>
                    <a:pt x="24" y="11"/>
                    <a:pt x="25" y="9"/>
                    <a:pt x="24" y="7"/>
                  </a:cubicBezTo>
                  <a:cubicBezTo>
                    <a:pt x="24" y="6"/>
                    <a:pt x="24" y="4"/>
                    <a:pt x="23" y="3"/>
                  </a:cubicBezTo>
                  <a:cubicBezTo>
                    <a:pt x="22" y="2"/>
                    <a:pt x="21" y="1"/>
                    <a:pt x="1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40" name="ísļîdè">
              <a:extLst>
                <a:ext uri="{FF2B5EF4-FFF2-40B4-BE49-F238E27FC236}">
                  <a16:creationId xmlns="" xmlns:a16="http://schemas.microsoft.com/office/drawing/2014/main" id="{7BC03D1D-BAC2-4800-8D7A-9D860D4FDF6E}"/>
                </a:ext>
              </a:extLst>
            </p:cNvPr>
            <p:cNvSpPr/>
            <p:nvPr/>
          </p:nvSpPr>
          <p:spPr bwMode="auto">
            <a:xfrm>
              <a:off x="3681266" y="1716837"/>
              <a:ext cx="45555" cy="78495"/>
            </a:xfrm>
            <a:custGeom>
              <a:avLst/>
              <a:gdLst>
                <a:gd name="T0" fmla="*/ 17 w 20"/>
                <a:gd name="T1" fmla="*/ 19 h 34"/>
                <a:gd name="T2" fmla="*/ 15 w 20"/>
                <a:gd name="T3" fmla="*/ 27 h 34"/>
                <a:gd name="T4" fmla="*/ 10 w 20"/>
                <a:gd name="T5" fmla="*/ 30 h 34"/>
                <a:gd name="T6" fmla="*/ 7 w 20"/>
                <a:gd name="T7" fmla="*/ 29 h 34"/>
                <a:gd name="T8" fmla="*/ 4 w 20"/>
                <a:gd name="T9" fmla="*/ 25 h 34"/>
                <a:gd name="T10" fmla="*/ 4 w 20"/>
                <a:gd name="T11" fmla="*/ 19 h 34"/>
                <a:gd name="T12" fmla="*/ 4 w 20"/>
                <a:gd name="T13" fmla="*/ 0 h 34"/>
                <a:gd name="T14" fmla="*/ 0 w 20"/>
                <a:gd name="T15" fmla="*/ 0 h 34"/>
                <a:gd name="T16" fmla="*/ 0 w 20"/>
                <a:gd name="T17" fmla="*/ 19 h 34"/>
                <a:gd name="T18" fmla="*/ 1 w 20"/>
                <a:gd name="T19" fmla="*/ 27 h 34"/>
                <a:gd name="T20" fmla="*/ 5 w 20"/>
                <a:gd name="T21" fmla="*/ 32 h 34"/>
                <a:gd name="T22" fmla="*/ 10 w 20"/>
                <a:gd name="T23" fmla="*/ 34 h 34"/>
                <a:gd name="T24" fmla="*/ 16 w 20"/>
                <a:gd name="T25" fmla="*/ 32 h 34"/>
                <a:gd name="T26" fmla="*/ 19 w 20"/>
                <a:gd name="T27" fmla="*/ 27 h 34"/>
                <a:gd name="T28" fmla="*/ 20 w 20"/>
                <a:gd name="T29" fmla="*/ 19 h 34"/>
                <a:gd name="T30" fmla="*/ 20 w 20"/>
                <a:gd name="T31" fmla="*/ 0 h 34"/>
                <a:gd name="T32" fmla="*/ 17 w 20"/>
                <a:gd name="T33" fmla="*/ 0 h 34"/>
                <a:gd name="T34" fmla="*/ 17 w 20"/>
                <a:gd name="T35"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34">
                  <a:moveTo>
                    <a:pt x="17" y="19"/>
                  </a:moveTo>
                  <a:cubicBezTo>
                    <a:pt x="17" y="23"/>
                    <a:pt x="16" y="26"/>
                    <a:pt x="15" y="27"/>
                  </a:cubicBezTo>
                  <a:cubicBezTo>
                    <a:pt x="14" y="29"/>
                    <a:pt x="13" y="30"/>
                    <a:pt x="10" y="30"/>
                  </a:cubicBezTo>
                  <a:cubicBezTo>
                    <a:pt x="9" y="30"/>
                    <a:pt x="8" y="29"/>
                    <a:pt x="7" y="29"/>
                  </a:cubicBezTo>
                  <a:cubicBezTo>
                    <a:pt x="6" y="28"/>
                    <a:pt x="5" y="27"/>
                    <a:pt x="4" y="25"/>
                  </a:cubicBezTo>
                  <a:cubicBezTo>
                    <a:pt x="4" y="24"/>
                    <a:pt x="4" y="22"/>
                    <a:pt x="4" y="19"/>
                  </a:cubicBezTo>
                  <a:cubicBezTo>
                    <a:pt x="4" y="0"/>
                    <a:pt x="4" y="0"/>
                    <a:pt x="4" y="0"/>
                  </a:cubicBezTo>
                  <a:cubicBezTo>
                    <a:pt x="0" y="0"/>
                    <a:pt x="0" y="0"/>
                    <a:pt x="0" y="0"/>
                  </a:cubicBezTo>
                  <a:cubicBezTo>
                    <a:pt x="0" y="19"/>
                    <a:pt x="0" y="19"/>
                    <a:pt x="0" y="19"/>
                  </a:cubicBezTo>
                  <a:cubicBezTo>
                    <a:pt x="0" y="23"/>
                    <a:pt x="1" y="25"/>
                    <a:pt x="1" y="27"/>
                  </a:cubicBezTo>
                  <a:cubicBezTo>
                    <a:pt x="2" y="29"/>
                    <a:pt x="3" y="31"/>
                    <a:pt x="5" y="32"/>
                  </a:cubicBezTo>
                  <a:cubicBezTo>
                    <a:pt x="6" y="33"/>
                    <a:pt x="8" y="34"/>
                    <a:pt x="10" y="34"/>
                  </a:cubicBezTo>
                  <a:cubicBezTo>
                    <a:pt x="13" y="34"/>
                    <a:pt x="15" y="33"/>
                    <a:pt x="16" y="32"/>
                  </a:cubicBezTo>
                  <a:cubicBezTo>
                    <a:pt x="18" y="31"/>
                    <a:pt x="19" y="29"/>
                    <a:pt x="19" y="27"/>
                  </a:cubicBezTo>
                  <a:cubicBezTo>
                    <a:pt x="20" y="25"/>
                    <a:pt x="20" y="22"/>
                    <a:pt x="20" y="19"/>
                  </a:cubicBezTo>
                  <a:cubicBezTo>
                    <a:pt x="20" y="0"/>
                    <a:pt x="20" y="0"/>
                    <a:pt x="20" y="0"/>
                  </a:cubicBezTo>
                  <a:cubicBezTo>
                    <a:pt x="17" y="0"/>
                    <a:pt x="17" y="0"/>
                    <a:pt x="17" y="0"/>
                  </a:cubicBezTo>
                  <a:lnTo>
                    <a:pt x="17"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41" name="îSlíḋé">
              <a:extLst>
                <a:ext uri="{FF2B5EF4-FFF2-40B4-BE49-F238E27FC236}">
                  <a16:creationId xmlns="" xmlns:a16="http://schemas.microsoft.com/office/drawing/2014/main" id="{6DD09F45-8FAD-44C3-B9A7-8234E5BC977B}"/>
                </a:ext>
              </a:extLst>
            </p:cNvPr>
            <p:cNvSpPr/>
            <p:nvPr/>
          </p:nvSpPr>
          <p:spPr bwMode="auto">
            <a:xfrm>
              <a:off x="3733829" y="1709829"/>
              <a:ext cx="55367" cy="80598"/>
            </a:xfrm>
            <a:custGeom>
              <a:avLst/>
              <a:gdLst>
                <a:gd name="T0" fmla="*/ 53 w 79"/>
                <a:gd name="T1" fmla="*/ 0 h 115"/>
                <a:gd name="T2" fmla="*/ 62 w 79"/>
                <a:gd name="T3" fmla="*/ 86 h 115"/>
                <a:gd name="T4" fmla="*/ 10 w 79"/>
                <a:gd name="T5" fmla="*/ 3 h 115"/>
                <a:gd name="T6" fmla="*/ 0 w 79"/>
                <a:gd name="T7" fmla="*/ 7 h 115"/>
                <a:gd name="T8" fmla="*/ 13 w 79"/>
                <a:gd name="T9" fmla="*/ 115 h 115"/>
                <a:gd name="T10" fmla="*/ 23 w 79"/>
                <a:gd name="T11" fmla="*/ 115 h 115"/>
                <a:gd name="T12" fmla="*/ 13 w 79"/>
                <a:gd name="T13" fmla="*/ 30 h 115"/>
                <a:gd name="T14" fmla="*/ 66 w 79"/>
                <a:gd name="T15" fmla="*/ 109 h 115"/>
                <a:gd name="T16" fmla="*/ 79 w 79"/>
                <a:gd name="T17" fmla="*/ 109 h 115"/>
                <a:gd name="T18" fmla="*/ 62 w 79"/>
                <a:gd name="T19" fmla="*/ 0 h 115"/>
                <a:gd name="T20" fmla="*/ 53 w 79"/>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15">
                  <a:moveTo>
                    <a:pt x="53" y="0"/>
                  </a:moveTo>
                  <a:lnTo>
                    <a:pt x="62" y="86"/>
                  </a:lnTo>
                  <a:lnTo>
                    <a:pt x="10" y="3"/>
                  </a:lnTo>
                  <a:lnTo>
                    <a:pt x="0" y="7"/>
                  </a:lnTo>
                  <a:lnTo>
                    <a:pt x="13" y="115"/>
                  </a:lnTo>
                  <a:lnTo>
                    <a:pt x="23" y="115"/>
                  </a:lnTo>
                  <a:lnTo>
                    <a:pt x="13" y="30"/>
                  </a:lnTo>
                  <a:lnTo>
                    <a:pt x="66" y="109"/>
                  </a:lnTo>
                  <a:lnTo>
                    <a:pt x="79" y="109"/>
                  </a:lnTo>
                  <a:lnTo>
                    <a:pt x="62" y="0"/>
                  </a:lnTo>
                  <a:lnTo>
                    <a:pt x="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42" name="íŝ1ïḓê">
              <a:extLst>
                <a:ext uri="{FF2B5EF4-FFF2-40B4-BE49-F238E27FC236}">
                  <a16:creationId xmlns="" xmlns:a16="http://schemas.microsoft.com/office/drawing/2014/main" id="{7283B66C-D810-4092-9369-2E441201EF6D}"/>
                </a:ext>
              </a:extLst>
            </p:cNvPr>
            <p:cNvSpPr/>
            <p:nvPr/>
          </p:nvSpPr>
          <p:spPr bwMode="auto">
            <a:xfrm>
              <a:off x="3782188" y="1695812"/>
              <a:ext cx="32239" cy="76393"/>
            </a:xfrm>
            <a:custGeom>
              <a:avLst/>
              <a:gdLst>
                <a:gd name="T0" fmla="*/ 0 w 46"/>
                <a:gd name="T1" fmla="*/ 4 h 109"/>
                <a:gd name="T2" fmla="*/ 36 w 46"/>
                <a:gd name="T3" fmla="*/ 109 h 109"/>
                <a:gd name="T4" fmla="*/ 46 w 46"/>
                <a:gd name="T5" fmla="*/ 106 h 109"/>
                <a:gd name="T6" fmla="*/ 10 w 46"/>
                <a:gd name="T7" fmla="*/ 0 h 109"/>
                <a:gd name="T8" fmla="*/ 0 w 46"/>
                <a:gd name="T9" fmla="*/ 4 h 109"/>
              </a:gdLst>
              <a:ahLst/>
              <a:cxnLst>
                <a:cxn ang="0">
                  <a:pos x="T0" y="T1"/>
                </a:cxn>
                <a:cxn ang="0">
                  <a:pos x="T2" y="T3"/>
                </a:cxn>
                <a:cxn ang="0">
                  <a:pos x="T4" y="T5"/>
                </a:cxn>
                <a:cxn ang="0">
                  <a:pos x="T6" y="T7"/>
                </a:cxn>
                <a:cxn ang="0">
                  <a:pos x="T8" y="T9"/>
                </a:cxn>
              </a:cxnLst>
              <a:rect l="0" t="0" r="r" b="b"/>
              <a:pathLst>
                <a:path w="46" h="109">
                  <a:moveTo>
                    <a:pt x="0" y="4"/>
                  </a:moveTo>
                  <a:lnTo>
                    <a:pt x="36" y="109"/>
                  </a:lnTo>
                  <a:lnTo>
                    <a:pt x="46" y="106"/>
                  </a:lnTo>
                  <a:lnTo>
                    <a:pt x="10"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43" name="ï$ľíḑè">
              <a:extLst>
                <a:ext uri="{FF2B5EF4-FFF2-40B4-BE49-F238E27FC236}">
                  <a16:creationId xmlns="" xmlns:a16="http://schemas.microsoft.com/office/drawing/2014/main" id="{B8B1D0DE-FDC6-4F74-958D-8B419F26D72E}"/>
                </a:ext>
              </a:extLst>
            </p:cNvPr>
            <p:cNvSpPr/>
            <p:nvPr/>
          </p:nvSpPr>
          <p:spPr bwMode="auto">
            <a:xfrm>
              <a:off x="3793401" y="1679692"/>
              <a:ext cx="55367" cy="83401"/>
            </a:xfrm>
            <a:custGeom>
              <a:avLst/>
              <a:gdLst>
                <a:gd name="T0" fmla="*/ 17 w 24"/>
                <a:gd name="T1" fmla="*/ 1 h 36"/>
                <a:gd name="T2" fmla="*/ 20 w 24"/>
                <a:gd name="T3" fmla="*/ 26 h 36"/>
                <a:gd name="T4" fmla="*/ 21 w 24"/>
                <a:gd name="T5" fmla="*/ 32 h 36"/>
                <a:gd name="T6" fmla="*/ 18 w 24"/>
                <a:gd name="T7" fmla="*/ 27 h 36"/>
                <a:gd name="T8" fmla="*/ 3 w 24"/>
                <a:gd name="T9" fmla="*/ 7 h 36"/>
                <a:gd name="T10" fmla="*/ 0 w 24"/>
                <a:gd name="T11" fmla="*/ 8 h 36"/>
                <a:gd name="T12" fmla="*/ 21 w 24"/>
                <a:gd name="T13" fmla="*/ 36 h 36"/>
                <a:gd name="T14" fmla="*/ 24 w 24"/>
                <a:gd name="T15" fmla="*/ 35 h 36"/>
                <a:gd name="T16" fmla="*/ 19 w 24"/>
                <a:gd name="T17" fmla="*/ 0 h 36"/>
                <a:gd name="T18" fmla="*/ 17 w 24"/>
                <a:gd name="T19"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6">
                  <a:moveTo>
                    <a:pt x="17" y="1"/>
                  </a:moveTo>
                  <a:cubicBezTo>
                    <a:pt x="20" y="26"/>
                    <a:pt x="20" y="26"/>
                    <a:pt x="20" y="26"/>
                  </a:cubicBezTo>
                  <a:cubicBezTo>
                    <a:pt x="20" y="28"/>
                    <a:pt x="21" y="30"/>
                    <a:pt x="21" y="32"/>
                  </a:cubicBezTo>
                  <a:cubicBezTo>
                    <a:pt x="20" y="30"/>
                    <a:pt x="19" y="29"/>
                    <a:pt x="18" y="27"/>
                  </a:cubicBezTo>
                  <a:cubicBezTo>
                    <a:pt x="3" y="7"/>
                    <a:pt x="3" y="7"/>
                    <a:pt x="3" y="7"/>
                  </a:cubicBezTo>
                  <a:cubicBezTo>
                    <a:pt x="0" y="8"/>
                    <a:pt x="0" y="8"/>
                    <a:pt x="0" y="8"/>
                  </a:cubicBezTo>
                  <a:cubicBezTo>
                    <a:pt x="21" y="36"/>
                    <a:pt x="21" y="36"/>
                    <a:pt x="21" y="36"/>
                  </a:cubicBezTo>
                  <a:cubicBezTo>
                    <a:pt x="24" y="35"/>
                    <a:pt x="24" y="35"/>
                    <a:pt x="24" y="35"/>
                  </a:cubicBezTo>
                  <a:cubicBezTo>
                    <a:pt x="19" y="0"/>
                    <a:pt x="19" y="0"/>
                    <a:pt x="19" y="0"/>
                  </a:cubicBezTo>
                  <a:lnTo>
                    <a:pt x="1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44" name="ïṧ1íḓè">
              <a:extLst>
                <a:ext uri="{FF2B5EF4-FFF2-40B4-BE49-F238E27FC236}">
                  <a16:creationId xmlns="" xmlns:a16="http://schemas.microsoft.com/office/drawing/2014/main" id="{C21EECE4-AE5E-4A88-AABC-393EFA879EC8}"/>
                </a:ext>
              </a:extLst>
            </p:cNvPr>
            <p:cNvSpPr/>
            <p:nvPr/>
          </p:nvSpPr>
          <p:spPr bwMode="auto">
            <a:xfrm>
              <a:off x="3843863" y="1661470"/>
              <a:ext cx="68683" cy="78495"/>
            </a:xfrm>
            <a:custGeom>
              <a:avLst/>
              <a:gdLst>
                <a:gd name="T0" fmla="*/ 62 w 98"/>
                <a:gd name="T1" fmla="*/ 99 h 112"/>
                <a:gd name="T2" fmla="*/ 40 w 98"/>
                <a:gd name="T3" fmla="*/ 66 h 112"/>
                <a:gd name="T4" fmla="*/ 66 w 98"/>
                <a:gd name="T5" fmla="*/ 49 h 112"/>
                <a:gd name="T6" fmla="*/ 59 w 98"/>
                <a:gd name="T7" fmla="*/ 39 h 112"/>
                <a:gd name="T8" fmla="*/ 33 w 98"/>
                <a:gd name="T9" fmla="*/ 56 h 112"/>
                <a:gd name="T10" fmla="*/ 13 w 98"/>
                <a:gd name="T11" fmla="*/ 26 h 112"/>
                <a:gd name="T12" fmla="*/ 40 w 98"/>
                <a:gd name="T13" fmla="*/ 10 h 112"/>
                <a:gd name="T14" fmla="*/ 33 w 98"/>
                <a:gd name="T15" fmla="*/ 0 h 112"/>
                <a:gd name="T16" fmla="*/ 0 w 98"/>
                <a:gd name="T17" fmla="*/ 20 h 112"/>
                <a:gd name="T18" fmla="*/ 62 w 98"/>
                <a:gd name="T19" fmla="*/ 112 h 112"/>
                <a:gd name="T20" fmla="*/ 98 w 98"/>
                <a:gd name="T21" fmla="*/ 92 h 112"/>
                <a:gd name="T22" fmla="*/ 89 w 98"/>
                <a:gd name="T23" fmla="*/ 79 h 112"/>
                <a:gd name="T24" fmla="*/ 62 w 98"/>
                <a:gd name="T25" fmla="*/ 9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12">
                  <a:moveTo>
                    <a:pt x="62" y="99"/>
                  </a:moveTo>
                  <a:lnTo>
                    <a:pt x="40" y="66"/>
                  </a:lnTo>
                  <a:lnTo>
                    <a:pt x="66" y="49"/>
                  </a:lnTo>
                  <a:lnTo>
                    <a:pt x="59" y="39"/>
                  </a:lnTo>
                  <a:lnTo>
                    <a:pt x="33" y="56"/>
                  </a:lnTo>
                  <a:lnTo>
                    <a:pt x="13" y="26"/>
                  </a:lnTo>
                  <a:lnTo>
                    <a:pt x="40" y="10"/>
                  </a:lnTo>
                  <a:lnTo>
                    <a:pt x="33" y="0"/>
                  </a:lnTo>
                  <a:lnTo>
                    <a:pt x="0" y="20"/>
                  </a:lnTo>
                  <a:lnTo>
                    <a:pt x="62" y="112"/>
                  </a:lnTo>
                  <a:lnTo>
                    <a:pt x="98" y="92"/>
                  </a:lnTo>
                  <a:lnTo>
                    <a:pt x="89" y="79"/>
                  </a:lnTo>
                  <a:lnTo>
                    <a:pt x="62"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45" name="işļïḑê">
              <a:extLst>
                <a:ext uri="{FF2B5EF4-FFF2-40B4-BE49-F238E27FC236}">
                  <a16:creationId xmlns="" xmlns:a16="http://schemas.microsoft.com/office/drawing/2014/main" id="{6E1A4E8B-56D3-49CD-B687-49377DD23B06}"/>
                </a:ext>
              </a:extLst>
            </p:cNvPr>
            <p:cNvSpPr/>
            <p:nvPr/>
          </p:nvSpPr>
          <p:spPr bwMode="auto">
            <a:xfrm>
              <a:off x="3876102" y="1636239"/>
              <a:ext cx="82700" cy="78495"/>
            </a:xfrm>
            <a:custGeom>
              <a:avLst/>
              <a:gdLst>
                <a:gd name="T0" fmla="*/ 22 w 36"/>
                <a:gd name="T1" fmla="*/ 16 h 34"/>
                <a:gd name="T2" fmla="*/ 20 w 36"/>
                <a:gd name="T3" fmla="*/ 16 h 34"/>
                <a:gd name="T4" fmla="*/ 22 w 36"/>
                <a:gd name="T5" fmla="*/ 11 h 34"/>
                <a:gd name="T6" fmla="*/ 19 w 36"/>
                <a:gd name="T7" fmla="*/ 5 h 34"/>
                <a:gd name="T8" fmla="*/ 15 w 36"/>
                <a:gd name="T9" fmla="*/ 2 h 34"/>
                <a:gd name="T10" fmla="*/ 12 w 36"/>
                <a:gd name="T11" fmla="*/ 0 h 34"/>
                <a:gd name="T12" fmla="*/ 8 w 36"/>
                <a:gd name="T13" fmla="*/ 2 h 34"/>
                <a:gd name="T14" fmla="*/ 0 w 36"/>
                <a:gd name="T15" fmla="*/ 7 h 34"/>
                <a:gd name="T16" fmla="*/ 21 w 36"/>
                <a:gd name="T17" fmla="*/ 34 h 34"/>
                <a:gd name="T18" fmla="*/ 23 w 36"/>
                <a:gd name="T19" fmla="*/ 33 h 34"/>
                <a:gd name="T20" fmla="*/ 14 w 36"/>
                <a:gd name="T21" fmla="*/ 21 h 34"/>
                <a:gd name="T22" fmla="*/ 16 w 36"/>
                <a:gd name="T23" fmla="*/ 19 h 34"/>
                <a:gd name="T24" fmla="*/ 18 w 36"/>
                <a:gd name="T25" fmla="*/ 18 h 34"/>
                <a:gd name="T26" fmla="*/ 19 w 36"/>
                <a:gd name="T27" fmla="*/ 18 h 34"/>
                <a:gd name="T28" fmla="*/ 22 w 36"/>
                <a:gd name="T29" fmla="*/ 19 h 34"/>
                <a:gd name="T30" fmla="*/ 26 w 36"/>
                <a:gd name="T31" fmla="*/ 22 h 34"/>
                <a:gd name="T32" fmla="*/ 33 w 36"/>
                <a:gd name="T33" fmla="*/ 26 h 34"/>
                <a:gd name="T34" fmla="*/ 36 w 36"/>
                <a:gd name="T35" fmla="*/ 24 h 34"/>
                <a:gd name="T36" fmla="*/ 27 w 36"/>
                <a:gd name="T37" fmla="*/ 19 h 34"/>
                <a:gd name="T38" fmla="*/ 22 w 36"/>
                <a:gd name="T39" fmla="*/ 16 h 34"/>
                <a:gd name="T40" fmla="*/ 18 w 36"/>
                <a:gd name="T41" fmla="*/ 12 h 34"/>
                <a:gd name="T42" fmla="*/ 16 w 36"/>
                <a:gd name="T43" fmla="*/ 14 h 34"/>
                <a:gd name="T44" fmla="*/ 12 w 36"/>
                <a:gd name="T45" fmla="*/ 18 h 34"/>
                <a:gd name="T46" fmla="*/ 5 w 36"/>
                <a:gd name="T47" fmla="*/ 9 h 34"/>
                <a:gd name="T48" fmla="*/ 10 w 36"/>
                <a:gd name="T49" fmla="*/ 5 h 34"/>
                <a:gd name="T50" fmla="*/ 14 w 36"/>
                <a:gd name="T51" fmla="*/ 4 h 34"/>
                <a:gd name="T52" fmla="*/ 17 w 36"/>
                <a:gd name="T53" fmla="*/ 7 h 34"/>
                <a:gd name="T54" fmla="*/ 18 w 36"/>
                <a:gd name="T55" fmla="*/ 10 h 34"/>
                <a:gd name="T56" fmla="*/ 18 w 36"/>
                <a:gd name="T57"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34">
                  <a:moveTo>
                    <a:pt x="22" y="16"/>
                  </a:moveTo>
                  <a:cubicBezTo>
                    <a:pt x="22" y="16"/>
                    <a:pt x="21" y="16"/>
                    <a:pt x="20" y="16"/>
                  </a:cubicBezTo>
                  <a:cubicBezTo>
                    <a:pt x="21" y="14"/>
                    <a:pt x="22" y="13"/>
                    <a:pt x="22" y="11"/>
                  </a:cubicBezTo>
                  <a:cubicBezTo>
                    <a:pt x="22" y="9"/>
                    <a:pt x="21" y="7"/>
                    <a:pt x="19" y="5"/>
                  </a:cubicBezTo>
                  <a:cubicBezTo>
                    <a:pt x="18" y="4"/>
                    <a:pt x="17" y="3"/>
                    <a:pt x="15" y="2"/>
                  </a:cubicBezTo>
                  <a:cubicBezTo>
                    <a:pt x="14" y="1"/>
                    <a:pt x="13" y="0"/>
                    <a:pt x="12" y="0"/>
                  </a:cubicBezTo>
                  <a:cubicBezTo>
                    <a:pt x="11" y="0"/>
                    <a:pt x="9" y="1"/>
                    <a:pt x="8" y="2"/>
                  </a:cubicBezTo>
                  <a:cubicBezTo>
                    <a:pt x="0" y="7"/>
                    <a:pt x="0" y="7"/>
                    <a:pt x="0" y="7"/>
                  </a:cubicBezTo>
                  <a:cubicBezTo>
                    <a:pt x="21" y="34"/>
                    <a:pt x="21" y="34"/>
                    <a:pt x="21" y="34"/>
                  </a:cubicBezTo>
                  <a:cubicBezTo>
                    <a:pt x="23" y="33"/>
                    <a:pt x="23" y="33"/>
                    <a:pt x="23" y="33"/>
                  </a:cubicBezTo>
                  <a:cubicBezTo>
                    <a:pt x="14" y="21"/>
                    <a:pt x="14" y="21"/>
                    <a:pt x="14" y="21"/>
                  </a:cubicBezTo>
                  <a:cubicBezTo>
                    <a:pt x="16" y="19"/>
                    <a:pt x="16" y="19"/>
                    <a:pt x="16" y="19"/>
                  </a:cubicBezTo>
                  <a:cubicBezTo>
                    <a:pt x="17" y="19"/>
                    <a:pt x="17" y="18"/>
                    <a:pt x="18" y="18"/>
                  </a:cubicBezTo>
                  <a:cubicBezTo>
                    <a:pt x="18" y="18"/>
                    <a:pt x="19" y="18"/>
                    <a:pt x="19" y="18"/>
                  </a:cubicBezTo>
                  <a:cubicBezTo>
                    <a:pt x="20" y="18"/>
                    <a:pt x="21" y="19"/>
                    <a:pt x="22" y="19"/>
                  </a:cubicBezTo>
                  <a:cubicBezTo>
                    <a:pt x="23" y="20"/>
                    <a:pt x="24" y="21"/>
                    <a:pt x="26" y="22"/>
                  </a:cubicBezTo>
                  <a:cubicBezTo>
                    <a:pt x="33" y="26"/>
                    <a:pt x="33" y="26"/>
                    <a:pt x="33" y="26"/>
                  </a:cubicBezTo>
                  <a:cubicBezTo>
                    <a:pt x="36" y="24"/>
                    <a:pt x="36" y="24"/>
                    <a:pt x="36" y="24"/>
                  </a:cubicBezTo>
                  <a:cubicBezTo>
                    <a:pt x="27" y="19"/>
                    <a:pt x="27" y="19"/>
                    <a:pt x="27" y="19"/>
                  </a:cubicBezTo>
                  <a:cubicBezTo>
                    <a:pt x="25" y="18"/>
                    <a:pt x="24" y="17"/>
                    <a:pt x="22" y="16"/>
                  </a:cubicBezTo>
                  <a:close/>
                  <a:moveTo>
                    <a:pt x="18" y="12"/>
                  </a:moveTo>
                  <a:cubicBezTo>
                    <a:pt x="18" y="13"/>
                    <a:pt x="17" y="14"/>
                    <a:pt x="16" y="14"/>
                  </a:cubicBezTo>
                  <a:cubicBezTo>
                    <a:pt x="12" y="18"/>
                    <a:pt x="12" y="18"/>
                    <a:pt x="12" y="18"/>
                  </a:cubicBezTo>
                  <a:cubicBezTo>
                    <a:pt x="5" y="9"/>
                    <a:pt x="5" y="9"/>
                    <a:pt x="5" y="9"/>
                  </a:cubicBezTo>
                  <a:cubicBezTo>
                    <a:pt x="10" y="5"/>
                    <a:pt x="10" y="5"/>
                    <a:pt x="10" y="5"/>
                  </a:cubicBezTo>
                  <a:cubicBezTo>
                    <a:pt x="11" y="4"/>
                    <a:pt x="13" y="4"/>
                    <a:pt x="14" y="4"/>
                  </a:cubicBezTo>
                  <a:cubicBezTo>
                    <a:pt x="15" y="5"/>
                    <a:pt x="16" y="6"/>
                    <a:pt x="17" y="7"/>
                  </a:cubicBezTo>
                  <a:cubicBezTo>
                    <a:pt x="18" y="8"/>
                    <a:pt x="18" y="9"/>
                    <a:pt x="18" y="10"/>
                  </a:cubicBezTo>
                  <a:cubicBezTo>
                    <a:pt x="19" y="11"/>
                    <a:pt x="19" y="11"/>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46" name="îŝ1îdé">
              <a:extLst>
                <a:ext uri="{FF2B5EF4-FFF2-40B4-BE49-F238E27FC236}">
                  <a16:creationId xmlns="" xmlns:a16="http://schemas.microsoft.com/office/drawing/2014/main" id="{029CDCB0-0C35-4439-BB98-F3982F6611A0}"/>
                </a:ext>
              </a:extLst>
            </p:cNvPr>
            <p:cNvSpPr/>
            <p:nvPr/>
          </p:nvSpPr>
          <p:spPr bwMode="auto">
            <a:xfrm>
              <a:off x="3915349" y="1611009"/>
              <a:ext cx="77794" cy="61675"/>
            </a:xfrm>
            <a:custGeom>
              <a:avLst/>
              <a:gdLst>
                <a:gd name="T0" fmla="*/ 28 w 34"/>
                <a:gd name="T1" fmla="*/ 10 h 27"/>
                <a:gd name="T2" fmla="*/ 24 w 34"/>
                <a:gd name="T3" fmla="*/ 8 h 27"/>
                <a:gd name="T4" fmla="*/ 19 w 34"/>
                <a:gd name="T5" fmla="*/ 9 h 27"/>
                <a:gd name="T6" fmla="*/ 14 w 34"/>
                <a:gd name="T7" fmla="*/ 12 h 27"/>
                <a:gd name="T8" fmla="*/ 10 w 34"/>
                <a:gd name="T9" fmla="*/ 14 h 27"/>
                <a:gd name="T10" fmla="*/ 7 w 34"/>
                <a:gd name="T11" fmla="*/ 13 h 27"/>
                <a:gd name="T12" fmla="*/ 4 w 34"/>
                <a:gd name="T13" fmla="*/ 10 h 27"/>
                <a:gd name="T14" fmla="*/ 5 w 34"/>
                <a:gd name="T15" fmla="*/ 6 h 27"/>
                <a:gd name="T16" fmla="*/ 9 w 34"/>
                <a:gd name="T17" fmla="*/ 4 h 27"/>
                <a:gd name="T18" fmla="*/ 14 w 34"/>
                <a:gd name="T19" fmla="*/ 5 h 27"/>
                <a:gd name="T20" fmla="*/ 15 w 34"/>
                <a:gd name="T21" fmla="*/ 3 h 27"/>
                <a:gd name="T22" fmla="*/ 10 w 34"/>
                <a:gd name="T23" fmla="*/ 1 h 27"/>
                <a:gd name="T24" fmla="*/ 5 w 34"/>
                <a:gd name="T25" fmla="*/ 1 h 27"/>
                <a:gd name="T26" fmla="*/ 2 w 34"/>
                <a:gd name="T27" fmla="*/ 4 h 27"/>
                <a:gd name="T28" fmla="*/ 0 w 34"/>
                <a:gd name="T29" fmla="*/ 8 h 27"/>
                <a:gd name="T30" fmla="*/ 2 w 34"/>
                <a:gd name="T31" fmla="*/ 13 h 27"/>
                <a:gd name="T32" fmla="*/ 5 w 34"/>
                <a:gd name="T33" fmla="*/ 16 h 27"/>
                <a:gd name="T34" fmla="*/ 9 w 34"/>
                <a:gd name="T35" fmla="*/ 18 h 27"/>
                <a:gd name="T36" fmla="*/ 14 w 34"/>
                <a:gd name="T37" fmla="*/ 17 h 27"/>
                <a:gd name="T38" fmla="*/ 18 w 34"/>
                <a:gd name="T39" fmla="*/ 15 h 27"/>
                <a:gd name="T40" fmla="*/ 21 w 34"/>
                <a:gd name="T41" fmla="*/ 12 h 27"/>
                <a:gd name="T42" fmla="*/ 24 w 34"/>
                <a:gd name="T43" fmla="*/ 11 h 27"/>
                <a:gd name="T44" fmla="*/ 27 w 34"/>
                <a:gd name="T45" fmla="*/ 12 h 27"/>
                <a:gd name="T46" fmla="*/ 29 w 34"/>
                <a:gd name="T47" fmla="*/ 14 h 27"/>
                <a:gd name="T48" fmla="*/ 30 w 34"/>
                <a:gd name="T49" fmla="*/ 17 h 27"/>
                <a:gd name="T50" fmla="*/ 29 w 34"/>
                <a:gd name="T51" fmla="*/ 20 h 27"/>
                <a:gd name="T52" fmla="*/ 26 w 34"/>
                <a:gd name="T53" fmla="*/ 22 h 27"/>
                <a:gd name="T54" fmla="*/ 23 w 34"/>
                <a:gd name="T55" fmla="*/ 23 h 27"/>
                <a:gd name="T56" fmla="*/ 19 w 34"/>
                <a:gd name="T57" fmla="*/ 22 h 27"/>
                <a:gd name="T58" fmla="*/ 17 w 34"/>
                <a:gd name="T59" fmla="*/ 24 h 27"/>
                <a:gd name="T60" fmla="*/ 23 w 34"/>
                <a:gd name="T61" fmla="*/ 26 h 27"/>
                <a:gd name="T62" fmla="*/ 29 w 34"/>
                <a:gd name="T63" fmla="*/ 26 h 27"/>
                <a:gd name="T64" fmla="*/ 33 w 34"/>
                <a:gd name="T65" fmla="*/ 22 h 27"/>
                <a:gd name="T66" fmla="*/ 34 w 34"/>
                <a:gd name="T67" fmla="*/ 18 h 27"/>
                <a:gd name="T68" fmla="*/ 32 w 34"/>
                <a:gd name="T69" fmla="*/ 13 h 27"/>
                <a:gd name="T70" fmla="*/ 28 w 34"/>
                <a:gd name="T71"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 h="27">
                  <a:moveTo>
                    <a:pt x="28" y="10"/>
                  </a:moveTo>
                  <a:cubicBezTo>
                    <a:pt x="27" y="9"/>
                    <a:pt x="25" y="8"/>
                    <a:pt x="24" y="8"/>
                  </a:cubicBezTo>
                  <a:cubicBezTo>
                    <a:pt x="22" y="8"/>
                    <a:pt x="20" y="8"/>
                    <a:pt x="19" y="9"/>
                  </a:cubicBezTo>
                  <a:cubicBezTo>
                    <a:pt x="18" y="9"/>
                    <a:pt x="16" y="10"/>
                    <a:pt x="14" y="12"/>
                  </a:cubicBezTo>
                  <a:cubicBezTo>
                    <a:pt x="12" y="13"/>
                    <a:pt x="11" y="14"/>
                    <a:pt x="10" y="14"/>
                  </a:cubicBezTo>
                  <a:cubicBezTo>
                    <a:pt x="9" y="14"/>
                    <a:pt x="8" y="14"/>
                    <a:pt x="7" y="13"/>
                  </a:cubicBezTo>
                  <a:cubicBezTo>
                    <a:pt x="5" y="13"/>
                    <a:pt x="5" y="12"/>
                    <a:pt x="4" y="10"/>
                  </a:cubicBezTo>
                  <a:cubicBezTo>
                    <a:pt x="4" y="9"/>
                    <a:pt x="4" y="8"/>
                    <a:pt x="5" y="6"/>
                  </a:cubicBezTo>
                  <a:cubicBezTo>
                    <a:pt x="6" y="5"/>
                    <a:pt x="7" y="4"/>
                    <a:pt x="9" y="4"/>
                  </a:cubicBezTo>
                  <a:cubicBezTo>
                    <a:pt x="10" y="4"/>
                    <a:pt x="12" y="4"/>
                    <a:pt x="14" y="5"/>
                  </a:cubicBezTo>
                  <a:cubicBezTo>
                    <a:pt x="15" y="3"/>
                    <a:pt x="15" y="3"/>
                    <a:pt x="15" y="3"/>
                  </a:cubicBezTo>
                  <a:cubicBezTo>
                    <a:pt x="13" y="2"/>
                    <a:pt x="12" y="1"/>
                    <a:pt x="10" y="1"/>
                  </a:cubicBezTo>
                  <a:cubicBezTo>
                    <a:pt x="8" y="0"/>
                    <a:pt x="6" y="1"/>
                    <a:pt x="5" y="1"/>
                  </a:cubicBezTo>
                  <a:cubicBezTo>
                    <a:pt x="4" y="2"/>
                    <a:pt x="2" y="3"/>
                    <a:pt x="2" y="4"/>
                  </a:cubicBezTo>
                  <a:cubicBezTo>
                    <a:pt x="1" y="6"/>
                    <a:pt x="0" y="7"/>
                    <a:pt x="0" y="8"/>
                  </a:cubicBezTo>
                  <a:cubicBezTo>
                    <a:pt x="0" y="10"/>
                    <a:pt x="1" y="11"/>
                    <a:pt x="2" y="13"/>
                  </a:cubicBezTo>
                  <a:cubicBezTo>
                    <a:pt x="3" y="14"/>
                    <a:pt x="4" y="15"/>
                    <a:pt x="5" y="16"/>
                  </a:cubicBezTo>
                  <a:cubicBezTo>
                    <a:pt x="7" y="17"/>
                    <a:pt x="8" y="17"/>
                    <a:pt x="9" y="18"/>
                  </a:cubicBezTo>
                  <a:cubicBezTo>
                    <a:pt x="11" y="18"/>
                    <a:pt x="12" y="18"/>
                    <a:pt x="14" y="17"/>
                  </a:cubicBezTo>
                  <a:cubicBezTo>
                    <a:pt x="15" y="17"/>
                    <a:pt x="16" y="16"/>
                    <a:pt x="18" y="15"/>
                  </a:cubicBezTo>
                  <a:cubicBezTo>
                    <a:pt x="20" y="13"/>
                    <a:pt x="21" y="12"/>
                    <a:pt x="21" y="12"/>
                  </a:cubicBezTo>
                  <a:cubicBezTo>
                    <a:pt x="22" y="12"/>
                    <a:pt x="23" y="11"/>
                    <a:pt x="24" y="11"/>
                  </a:cubicBezTo>
                  <a:cubicBezTo>
                    <a:pt x="25" y="11"/>
                    <a:pt x="26" y="12"/>
                    <a:pt x="27" y="12"/>
                  </a:cubicBezTo>
                  <a:cubicBezTo>
                    <a:pt x="28" y="13"/>
                    <a:pt x="29" y="14"/>
                    <a:pt x="29" y="14"/>
                  </a:cubicBezTo>
                  <a:cubicBezTo>
                    <a:pt x="30" y="15"/>
                    <a:pt x="30" y="16"/>
                    <a:pt x="30" y="17"/>
                  </a:cubicBezTo>
                  <a:cubicBezTo>
                    <a:pt x="30" y="18"/>
                    <a:pt x="30" y="19"/>
                    <a:pt x="29" y="20"/>
                  </a:cubicBezTo>
                  <a:cubicBezTo>
                    <a:pt x="28" y="21"/>
                    <a:pt x="27" y="22"/>
                    <a:pt x="26" y="22"/>
                  </a:cubicBezTo>
                  <a:cubicBezTo>
                    <a:pt x="25" y="23"/>
                    <a:pt x="24" y="23"/>
                    <a:pt x="23" y="23"/>
                  </a:cubicBezTo>
                  <a:cubicBezTo>
                    <a:pt x="21" y="23"/>
                    <a:pt x="20" y="22"/>
                    <a:pt x="19" y="22"/>
                  </a:cubicBezTo>
                  <a:cubicBezTo>
                    <a:pt x="17" y="24"/>
                    <a:pt x="17" y="24"/>
                    <a:pt x="17" y="24"/>
                  </a:cubicBezTo>
                  <a:cubicBezTo>
                    <a:pt x="19" y="25"/>
                    <a:pt x="21" y="26"/>
                    <a:pt x="23" y="26"/>
                  </a:cubicBezTo>
                  <a:cubicBezTo>
                    <a:pt x="25" y="27"/>
                    <a:pt x="27" y="26"/>
                    <a:pt x="29" y="26"/>
                  </a:cubicBezTo>
                  <a:cubicBezTo>
                    <a:pt x="30" y="25"/>
                    <a:pt x="31" y="24"/>
                    <a:pt x="33" y="22"/>
                  </a:cubicBezTo>
                  <a:cubicBezTo>
                    <a:pt x="33" y="21"/>
                    <a:pt x="34" y="19"/>
                    <a:pt x="34" y="18"/>
                  </a:cubicBezTo>
                  <a:cubicBezTo>
                    <a:pt x="34" y="16"/>
                    <a:pt x="33" y="15"/>
                    <a:pt x="32" y="13"/>
                  </a:cubicBezTo>
                  <a:cubicBezTo>
                    <a:pt x="31" y="12"/>
                    <a:pt x="30" y="11"/>
                    <a:pt x="28"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47" name="iṩlîḍe">
              <a:extLst>
                <a:ext uri="{FF2B5EF4-FFF2-40B4-BE49-F238E27FC236}">
                  <a16:creationId xmlns="" xmlns:a16="http://schemas.microsoft.com/office/drawing/2014/main" id="{0A9BAABD-B0B8-46AC-9C96-A80AB6BDEE4A}"/>
                </a:ext>
              </a:extLst>
            </p:cNvPr>
            <p:cNvSpPr/>
            <p:nvPr/>
          </p:nvSpPr>
          <p:spPr bwMode="auto">
            <a:xfrm>
              <a:off x="3940580" y="1585778"/>
              <a:ext cx="75692" cy="43453"/>
            </a:xfrm>
            <a:custGeom>
              <a:avLst/>
              <a:gdLst>
                <a:gd name="T0" fmla="*/ 0 w 108"/>
                <a:gd name="T1" fmla="*/ 9 h 62"/>
                <a:gd name="T2" fmla="*/ 101 w 108"/>
                <a:gd name="T3" fmla="*/ 62 h 62"/>
                <a:gd name="T4" fmla="*/ 108 w 108"/>
                <a:gd name="T5" fmla="*/ 52 h 62"/>
                <a:gd name="T6" fmla="*/ 6 w 108"/>
                <a:gd name="T7" fmla="*/ 0 h 62"/>
                <a:gd name="T8" fmla="*/ 0 w 108"/>
                <a:gd name="T9" fmla="*/ 9 h 62"/>
              </a:gdLst>
              <a:ahLst/>
              <a:cxnLst>
                <a:cxn ang="0">
                  <a:pos x="T0" y="T1"/>
                </a:cxn>
                <a:cxn ang="0">
                  <a:pos x="T2" y="T3"/>
                </a:cxn>
                <a:cxn ang="0">
                  <a:pos x="T4" y="T5"/>
                </a:cxn>
                <a:cxn ang="0">
                  <a:pos x="T6" y="T7"/>
                </a:cxn>
                <a:cxn ang="0">
                  <a:pos x="T8" y="T9"/>
                </a:cxn>
              </a:cxnLst>
              <a:rect l="0" t="0" r="r" b="b"/>
              <a:pathLst>
                <a:path w="108" h="62">
                  <a:moveTo>
                    <a:pt x="0" y="9"/>
                  </a:moveTo>
                  <a:lnTo>
                    <a:pt x="101" y="62"/>
                  </a:lnTo>
                  <a:lnTo>
                    <a:pt x="108" y="52"/>
                  </a:lnTo>
                  <a:lnTo>
                    <a:pt x="6"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48" name="ïṣlíḋe">
              <a:extLst>
                <a:ext uri="{FF2B5EF4-FFF2-40B4-BE49-F238E27FC236}">
                  <a16:creationId xmlns="" xmlns:a16="http://schemas.microsoft.com/office/drawing/2014/main" id="{B95D3E19-AD97-43A6-975B-FA416E0634A1}"/>
                </a:ext>
              </a:extLst>
            </p:cNvPr>
            <p:cNvSpPr/>
            <p:nvPr/>
          </p:nvSpPr>
          <p:spPr bwMode="auto">
            <a:xfrm>
              <a:off x="3951793" y="1539522"/>
              <a:ext cx="82700" cy="55367"/>
            </a:xfrm>
            <a:custGeom>
              <a:avLst/>
              <a:gdLst>
                <a:gd name="T0" fmla="*/ 39 w 118"/>
                <a:gd name="T1" fmla="*/ 6 h 79"/>
                <a:gd name="T2" fmla="*/ 26 w 118"/>
                <a:gd name="T3" fmla="*/ 0 h 79"/>
                <a:gd name="T4" fmla="*/ 0 w 118"/>
                <a:gd name="T5" fmla="*/ 52 h 79"/>
                <a:gd name="T6" fmla="*/ 13 w 118"/>
                <a:gd name="T7" fmla="*/ 59 h 79"/>
                <a:gd name="T8" fmla="*/ 23 w 118"/>
                <a:gd name="T9" fmla="*/ 36 h 79"/>
                <a:gd name="T10" fmla="*/ 115 w 118"/>
                <a:gd name="T11" fmla="*/ 79 h 79"/>
                <a:gd name="T12" fmla="*/ 118 w 118"/>
                <a:gd name="T13" fmla="*/ 69 h 79"/>
                <a:gd name="T14" fmla="*/ 26 w 118"/>
                <a:gd name="T15" fmla="*/ 29 h 79"/>
                <a:gd name="T16" fmla="*/ 39 w 118"/>
                <a:gd name="T17"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79">
                  <a:moveTo>
                    <a:pt x="39" y="6"/>
                  </a:moveTo>
                  <a:lnTo>
                    <a:pt x="26" y="0"/>
                  </a:lnTo>
                  <a:lnTo>
                    <a:pt x="0" y="52"/>
                  </a:lnTo>
                  <a:lnTo>
                    <a:pt x="13" y="59"/>
                  </a:lnTo>
                  <a:lnTo>
                    <a:pt x="23" y="36"/>
                  </a:lnTo>
                  <a:lnTo>
                    <a:pt x="115" y="79"/>
                  </a:lnTo>
                  <a:lnTo>
                    <a:pt x="118" y="69"/>
                  </a:lnTo>
                  <a:lnTo>
                    <a:pt x="26" y="29"/>
                  </a:lnTo>
                  <a:lnTo>
                    <a:pt x="39"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49" name="ísļiďè">
              <a:extLst>
                <a:ext uri="{FF2B5EF4-FFF2-40B4-BE49-F238E27FC236}">
                  <a16:creationId xmlns="" xmlns:a16="http://schemas.microsoft.com/office/drawing/2014/main" id="{3D3BA2D5-FCFA-46FC-A27E-0CB2F79E58E7}"/>
                </a:ext>
              </a:extLst>
            </p:cNvPr>
            <p:cNvSpPr/>
            <p:nvPr/>
          </p:nvSpPr>
          <p:spPr bwMode="auto">
            <a:xfrm>
              <a:off x="3573335" y="1604000"/>
              <a:ext cx="39248" cy="52564"/>
            </a:xfrm>
            <a:custGeom>
              <a:avLst/>
              <a:gdLst>
                <a:gd name="T0" fmla="*/ 17 w 17"/>
                <a:gd name="T1" fmla="*/ 1 h 23"/>
                <a:gd name="T2" fmla="*/ 17 w 17"/>
                <a:gd name="T3" fmla="*/ 0 h 23"/>
                <a:gd name="T4" fmla="*/ 10 w 17"/>
                <a:gd name="T5" fmla="*/ 0 h 23"/>
                <a:gd name="T6" fmla="*/ 10 w 17"/>
                <a:gd name="T7" fmla="*/ 1 h 23"/>
                <a:gd name="T8" fmla="*/ 12 w 17"/>
                <a:gd name="T9" fmla="*/ 1 h 23"/>
                <a:gd name="T10" fmla="*/ 13 w 17"/>
                <a:gd name="T11" fmla="*/ 2 h 23"/>
                <a:gd name="T12" fmla="*/ 13 w 17"/>
                <a:gd name="T13" fmla="*/ 3 h 23"/>
                <a:gd name="T14" fmla="*/ 11 w 17"/>
                <a:gd name="T15" fmla="*/ 5 h 23"/>
                <a:gd name="T16" fmla="*/ 5 w 17"/>
                <a:gd name="T17" fmla="*/ 16 h 23"/>
                <a:gd name="T18" fmla="*/ 3 w 17"/>
                <a:gd name="T19" fmla="*/ 18 h 23"/>
                <a:gd name="T20" fmla="*/ 2 w 17"/>
                <a:gd name="T21" fmla="*/ 19 h 23"/>
                <a:gd name="T22" fmla="*/ 0 w 17"/>
                <a:gd name="T23" fmla="*/ 18 h 23"/>
                <a:gd name="T24" fmla="*/ 0 w 17"/>
                <a:gd name="T25" fmla="*/ 19 h 23"/>
                <a:gd name="T26" fmla="*/ 8 w 17"/>
                <a:gd name="T27" fmla="*/ 23 h 23"/>
                <a:gd name="T28" fmla="*/ 8 w 17"/>
                <a:gd name="T29" fmla="*/ 22 h 23"/>
                <a:gd name="T30" fmla="*/ 6 w 17"/>
                <a:gd name="T31" fmla="*/ 21 h 23"/>
                <a:gd name="T32" fmla="*/ 6 w 17"/>
                <a:gd name="T33" fmla="*/ 20 h 23"/>
                <a:gd name="T34" fmla="*/ 7 w 17"/>
                <a:gd name="T35" fmla="*/ 18 h 23"/>
                <a:gd name="T36" fmla="*/ 17 w 17"/>
                <a:gd name="T3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23">
                  <a:moveTo>
                    <a:pt x="17" y="1"/>
                  </a:moveTo>
                  <a:cubicBezTo>
                    <a:pt x="17" y="0"/>
                    <a:pt x="17" y="0"/>
                    <a:pt x="17" y="0"/>
                  </a:cubicBezTo>
                  <a:cubicBezTo>
                    <a:pt x="10" y="0"/>
                    <a:pt x="10" y="0"/>
                    <a:pt x="10" y="0"/>
                  </a:cubicBezTo>
                  <a:cubicBezTo>
                    <a:pt x="10" y="1"/>
                    <a:pt x="10" y="1"/>
                    <a:pt x="10" y="1"/>
                  </a:cubicBezTo>
                  <a:cubicBezTo>
                    <a:pt x="11" y="1"/>
                    <a:pt x="12" y="1"/>
                    <a:pt x="12" y="1"/>
                  </a:cubicBezTo>
                  <a:cubicBezTo>
                    <a:pt x="12" y="1"/>
                    <a:pt x="13" y="1"/>
                    <a:pt x="13" y="2"/>
                  </a:cubicBezTo>
                  <a:cubicBezTo>
                    <a:pt x="13" y="2"/>
                    <a:pt x="13" y="2"/>
                    <a:pt x="13" y="3"/>
                  </a:cubicBezTo>
                  <a:cubicBezTo>
                    <a:pt x="13" y="3"/>
                    <a:pt x="12" y="4"/>
                    <a:pt x="11" y="5"/>
                  </a:cubicBezTo>
                  <a:cubicBezTo>
                    <a:pt x="5" y="16"/>
                    <a:pt x="5" y="16"/>
                    <a:pt x="5" y="16"/>
                  </a:cubicBezTo>
                  <a:cubicBezTo>
                    <a:pt x="4" y="18"/>
                    <a:pt x="4" y="18"/>
                    <a:pt x="3" y="18"/>
                  </a:cubicBezTo>
                  <a:cubicBezTo>
                    <a:pt x="3" y="19"/>
                    <a:pt x="3" y="19"/>
                    <a:pt x="2" y="19"/>
                  </a:cubicBezTo>
                  <a:cubicBezTo>
                    <a:pt x="2" y="19"/>
                    <a:pt x="1" y="18"/>
                    <a:pt x="0" y="18"/>
                  </a:cubicBezTo>
                  <a:cubicBezTo>
                    <a:pt x="0" y="19"/>
                    <a:pt x="0" y="19"/>
                    <a:pt x="0" y="19"/>
                  </a:cubicBezTo>
                  <a:cubicBezTo>
                    <a:pt x="8" y="23"/>
                    <a:pt x="8" y="23"/>
                    <a:pt x="8" y="23"/>
                  </a:cubicBezTo>
                  <a:cubicBezTo>
                    <a:pt x="8" y="22"/>
                    <a:pt x="8" y="22"/>
                    <a:pt x="8" y="22"/>
                  </a:cubicBezTo>
                  <a:cubicBezTo>
                    <a:pt x="7" y="22"/>
                    <a:pt x="7" y="21"/>
                    <a:pt x="6" y="21"/>
                  </a:cubicBezTo>
                  <a:cubicBezTo>
                    <a:pt x="6" y="21"/>
                    <a:pt x="6" y="20"/>
                    <a:pt x="6" y="20"/>
                  </a:cubicBezTo>
                  <a:cubicBezTo>
                    <a:pt x="6" y="20"/>
                    <a:pt x="7" y="19"/>
                    <a:pt x="7" y="18"/>
                  </a:cubicBezTo>
                  <a:lnTo>
                    <a:pt x="1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50" name="íṡlïde">
              <a:extLst>
                <a:ext uri="{FF2B5EF4-FFF2-40B4-BE49-F238E27FC236}">
                  <a16:creationId xmlns="" xmlns:a16="http://schemas.microsoft.com/office/drawing/2014/main" id="{A661788A-CF7E-44A9-8E2F-665D6EFC14A0}"/>
                </a:ext>
              </a:extLst>
            </p:cNvPr>
            <p:cNvSpPr/>
            <p:nvPr/>
          </p:nvSpPr>
          <p:spPr bwMode="auto">
            <a:xfrm>
              <a:off x="3646924" y="1622223"/>
              <a:ext cx="34342" cy="57470"/>
            </a:xfrm>
            <a:custGeom>
              <a:avLst/>
              <a:gdLst>
                <a:gd name="T0" fmla="*/ 9 w 15"/>
                <a:gd name="T1" fmla="*/ 1 h 25"/>
                <a:gd name="T2" fmla="*/ 4 w 15"/>
                <a:gd name="T3" fmla="*/ 2 h 25"/>
                <a:gd name="T4" fmla="*/ 2 w 15"/>
                <a:gd name="T5" fmla="*/ 5 h 25"/>
                <a:gd name="T6" fmla="*/ 2 w 15"/>
                <a:gd name="T7" fmla="*/ 8 h 25"/>
                <a:gd name="T8" fmla="*/ 5 w 15"/>
                <a:gd name="T9" fmla="*/ 12 h 25"/>
                <a:gd name="T10" fmla="*/ 1 w 15"/>
                <a:gd name="T11" fmla="*/ 15 h 25"/>
                <a:gd name="T12" fmla="*/ 0 w 15"/>
                <a:gd name="T13" fmla="*/ 18 h 25"/>
                <a:gd name="T14" fmla="*/ 1 w 15"/>
                <a:gd name="T15" fmla="*/ 22 h 25"/>
                <a:gd name="T16" fmla="*/ 6 w 15"/>
                <a:gd name="T17" fmla="*/ 25 h 25"/>
                <a:gd name="T18" fmla="*/ 11 w 15"/>
                <a:gd name="T19" fmla="*/ 24 h 25"/>
                <a:gd name="T20" fmla="*/ 14 w 15"/>
                <a:gd name="T21" fmla="*/ 20 h 25"/>
                <a:gd name="T22" fmla="*/ 13 w 15"/>
                <a:gd name="T23" fmla="*/ 16 h 25"/>
                <a:gd name="T24" fmla="*/ 9 w 15"/>
                <a:gd name="T25" fmla="*/ 12 h 25"/>
                <a:gd name="T26" fmla="*/ 14 w 15"/>
                <a:gd name="T27" fmla="*/ 9 h 25"/>
                <a:gd name="T28" fmla="*/ 15 w 15"/>
                <a:gd name="T29" fmla="*/ 7 h 25"/>
                <a:gd name="T30" fmla="*/ 14 w 15"/>
                <a:gd name="T31" fmla="*/ 3 h 25"/>
                <a:gd name="T32" fmla="*/ 9 w 15"/>
                <a:gd name="T33" fmla="*/ 1 h 25"/>
                <a:gd name="T34" fmla="*/ 11 w 15"/>
                <a:gd name="T35" fmla="*/ 19 h 25"/>
                <a:gd name="T36" fmla="*/ 11 w 15"/>
                <a:gd name="T37" fmla="*/ 21 h 25"/>
                <a:gd name="T38" fmla="*/ 10 w 15"/>
                <a:gd name="T39" fmla="*/ 23 h 25"/>
                <a:gd name="T40" fmla="*/ 6 w 15"/>
                <a:gd name="T41" fmla="*/ 24 h 25"/>
                <a:gd name="T42" fmla="*/ 3 w 15"/>
                <a:gd name="T43" fmla="*/ 22 h 25"/>
                <a:gd name="T44" fmla="*/ 3 w 15"/>
                <a:gd name="T45" fmla="*/ 18 h 25"/>
                <a:gd name="T46" fmla="*/ 4 w 15"/>
                <a:gd name="T47" fmla="*/ 15 h 25"/>
                <a:gd name="T48" fmla="*/ 6 w 15"/>
                <a:gd name="T49" fmla="*/ 13 h 25"/>
                <a:gd name="T50" fmla="*/ 11 w 15"/>
                <a:gd name="T51" fmla="*/ 19 h 25"/>
                <a:gd name="T52" fmla="*/ 12 w 15"/>
                <a:gd name="T53" fmla="*/ 8 h 25"/>
                <a:gd name="T54" fmla="*/ 8 w 15"/>
                <a:gd name="T55" fmla="*/ 11 h 25"/>
                <a:gd name="T56" fmla="*/ 6 w 15"/>
                <a:gd name="T57" fmla="*/ 8 h 25"/>
                <a:gd name="T58" fmla="*/ 5 w 15"/>
                <a:gd name="T59" fmla="*/ 6 h 25"/>
                <a:gd name="T60" fmla="*/ 5 w 15"/>
                <a:gd name="T61" fmla="*/ 5 h 25"/>
                <a:gd name="T62" fmla="*/ 6 w 15"/>
                <a:gd name="T63" fmla="*/ 2 h 25"/>
                <a:gd name="T64" fmla="*/ 9 w 15"/>
                <a:gd name="T65" fmla="*/ 2 h 25"/>
                <a:gd name="T66" fmla="*/ 12 w 15"/>
                <a:gd name="T67" fmla="*/ 3 h 25"/>
                <a:gd name="T68" fmla="*/ 12 w 15"/>
                <a:gd name="T69" fmla="*/ 6 h 25"/>
                <a:gd name="T70" fmla="*/ 12 w 15"/>
                <a:gd name="T71"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25">
                  <a:moveTo>
                    <a:pt x="9" y="1"/>
                  </a:moveTo>
                  <a:cubicBezTo>
                    <a:pt x="7" y="0"/>
                    <a:pt x="6" y="1"/>
                    <a:pt x="4" y="2"/>
                  </a:cubicBezTo>
                  <a:cubicBezTo>
                    <a:pt x="3" y="3"/>
                    <a:pt x="2" y="4"/>
                    <a:pt x="2" y="5"/>
                  </a:cubicBezTo>
                  <a:cubicBezTo>
                    <a:pt x="2" y="6"/>
                    <a:pt x="2" y="7"/>
                    <a:pt x="2" y="8"/>
                  </a:cubicBezTo>
                  <a:cubicBezTo>
                    <a:pt x="3" y="9"/>
                    <a:pt x="4" y="11"/>
                    <a:pt x="5" y="12"/>
                  </a:cubicBezTo>
                  <a:cubicBezTo>
                    <a:pt x="4" y="13"/>
                    <a:pt x="2" y="14"/>
                    <a:pt x="1" y="15"/>
                  </a:cubicBezTo>
                  <a:cubicBezTo>
                    <a:pt x="0" y="16"/>
                    <a:pt x="0" y="17"/>
                    <a:pt x="0" y="18"/>
                  </a:cubicBezTo>
                  <a:cubicBezTo>
                    <a:pt x="0" y="19"/>
                    <a:pt x="0" y="21"/>
                    <a:pt x="1" y="22"/>
                  </a:cubicBezTo>
                  <a:cubicBezTo>
                    <a:pt x="2" y="24"/>
                    <a:pt x="4" y="24"/>
                    <a:pt x="6" y="25"/>
                  </a:cubicBezTo>
                  <a:cubicBezTo>
                    <a:pt x="8" y="25"/>
                    <a:pt x="10" y="25"/>
                    <a:pt x="11" y="24"/>
                  </a:cubicBezTo>
                  <a:cubicBezTo>
                    <a:pt x="13" y="23"/>
                    <a:pt x="14" y="21"/>
                    <a:pt x="14" y="20"/>
                  </a:cubicBezTo>
                  <a:cubicBezTo>
                    <a:pt x="14" y="18"/>
                    <a:pt x="14" y="17"/>
                    <a:pt x="13" y="16"/>
                  </a:cubicBezTo>
                  <a:cubicBezTo>
                    <a:pt x="12" y="15"/>
                    <a:pt x="11" y="14"/>
                    <a:pt x="9" y="12"/>
                  </a:cubicBezTo>
                  <a:cubicBezTo>
                    <a:pt x="11" y="11"/>
                    <a:pt x="13" y="10"/>
                    <a:pt x="14" y="9"/>
                  </a:cubicBezTo>
                  <a:cubicBezTo>
                    <a:pt x="14" y="8"/>
                    <a:pt x="15" y="7"/>
                    <a:pt x="15" y="7"/>
                  </a:cubicBezTo>
                  <a:cubicBezTo>
                    <a:pt x="15" y="5"/>
                    <a:pt x="15" y="4"/>
                    <a:pt x="14" y="3"/>
                  </a:cubicBezTo>
                  <a:cubicBezTo>
                    <a:pt x="13" y="2"/>
                    <a:pt x="11" y="1"/>
                    <a:pt x="9" y="1"/>
                  </a:cubicBezTo>
                  <a:close/>
                  <a:moveTo>
                    <a:pt x="11" y="19"/>
                  </a:moveTo>
                  <a:cubicBezTo>
                    <a:pt x="11" y="19"/>
                    <a:pt x="11" y="20"/>
                    <a:pt x="11" y="21"/>
                  </a:cubicBezTo>
                  <a:cubicBezTo>
                    <a:pt x="11" y="22"/>
                    <a:pt x="10" y="23"/>
                    <a:pt x="10" y="23"/>
                  </a:cubicBezTo>
                  <a:cubicBezTo>
                    <a:pt x="9" y="24"/>
                    <a:pt x="8" y="24"/>
                    <a:pt x="6" y="24"/>
                  </a:cubicBezTo>
                  <a:cubicBezTo>
                    <a:pt x="5" y="24"/>
                    <a:pt x="4" y="23"/>
                    <a:pt x="3" y="22"/>
                  </a:cubicBezTo>
                  <a:cubicBezTo>
                    <a:pt x="3" y="21"/>
                    <a:pt x="2" y="20"/>
                    <a:pt x="3" y="18"/>
                  </a:cubicBezTo>
                  <a:cubicBezTo>
                    <a:pt x="3" y="17"/>
                    <a:pt x="3" y="16"/>
                    <a:pt x="4" y="15"/>
                  </a:cubicBezTo>
                  <a:cubicBezTo>
                    <a:pt x="4" y="15"/>
                    <a:pt x="5" y="14"/>
                    <a:pt x="6" y="13"/>
                  </a:cubicBezTo>
                  <a:cubicBezTo>
                    <a:pt x="9" y="15"/>
                    <a:pt x="10" y="17"/>
                    <a:pt x="11" y="19"/>
                  </a:cubicBezTo>
                  <a:close/>
                  <a:moveTo>
                    <a:pt x="12" y="8"/>
                  </a:moveTo>
                  <a:cubicBezTo>
                    <a:pt x="11" y="9"/>
                    <a:pt x="10" y="10"/>
                    <a:pt x="8" y="11"/>
                  </a:cubicBezTo>
                  <a:cubicBezTo>
                    <a:pt x="6" y="8"/>
                    <a:pt x="6" y="8"/>
                    <a:pt x="6" y="8"/>
                  </a:cubicBezTo>
                  <a:cubicBezTo>
                    <a:pt x="5" y="8"/>
                    <a:pt x="5" y="7"/>
                    <a:pt x="5" y="6"/>
                  </a:cubicBezTo>
                  <a:cubicBezTo>
                    <a:pt x="5" y="6"/>
                    <a:pt x="4" y="5"/>
                    <a:pt x="5" y="5"/>
                  </a:cubicBezTo>
                  <a:cubicBezTo>
                    <a:pt x="5" y="4"/>
                    <a:pt x="5" y="3"/>
                    <a:pt x="6" y="2"/>
                  </a:cubicBezTo>
                  <a:cubicBezTo>
                    <a:pt x="7" y="2"/>
                    <a:pt x="8" y="2"/>
                    <a:pt x="9" y="2"/>
                  </a:cubicBezTo>
                  <a:cubicBezTo>
                    <a:pt x="10" y="2"/>
                    <a:pt x="11" y="2"/>
                    <a:pt x="12" y="3"/>
                  </a:cubicBezTo>
                  <a:cubicBezTo>
                    <a:pt x="12" y="4"/>
                    <a:pt x="13" y="5"/>
                    <a:pt x="12" y="6"/>
                  </a:cubicBezTo>
                  <a:cubicBezTo>
                    <a:pt x="12" y="7"/>
                    <a:pt x="12" y="8"/>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51" name="iṩlide">
              <a:extLst>
                <a:ext uri="{FF2B5EF4-FFF2-40B4-BE49-F238E27FC236}">
                  <a16:creationId xmlns="" xmlns:a16="http://schemas.microsoft.com/office/drawing/2014/main" id="{FC756534-09D1-46A3-B04E-E38D7881B68B}"/>
                </a:ext>
              </a:extLst>
            </p:cNvPr>
            <p:cNvSpPr/>
            <p:nvPr/>
          </p:nvSpPr>
          <p:spPr bwMode="auto">
            <a:xfrm>
              <a:off x="3717710" y="1622223"/>
              <a:ext cx="37145" cy="60273"/>
            </a:xfrm>
            <a:custGeom>
              <a:avLst/>
              <a:gdLst>
                <a:gd name="T0" fmla="*/ 15 w 16"/>
                <a:gd name="T1" fmla="*/ 16 h 26"/>
                <a:gd name="T2" fmla="*/ 15 w 16"/>
                <a:gd name="T3" fmla="*/ 9 h 26"/>
                <a:gd name="T4" fmla="*/ 12 w 16"/>
                <a:gd name="T5" fmla="*/ 2 h 26"/>
                <a:gd name="T6" fmla="*/ 6 w 16"/>
                <a:gd name="T7" fmla="*/ 1 h 26"/>
                <a:gd name="T8" fmla="*/ 1 w 16"/>
                <a:gd name="T9" fmla="*/ 4 h 26"/>
                <a:gd name="T10" fmla="*/ 0 w 16"/>
                <a:gd name="T11" fmla="*/ 10 h 26"/>
                <a:gd name="T12" fmla="*/ 3 w 16"/>
                <a:gd name="T13" fmla="*/ 15 h 26"/>
                <a:gd name="T14" fmla="*/ 8 w 16"/>
                <a:gd name="T15" fmla="*/ 16 h 26"/>
                <a:gd name="T16" fmla="*/ 12 w 16"/>
                <a:gd name="T17" fmla="*/ 13 h 26"/>
                <a:gd name="T18" fmla="*/ 11 w 16"/>
                <a:gd name="T19" fmla="*/ 19 h 26"/>
                <a:gd name="T20" fmla="*/ 8 w 16"/>
                <a:gd name="T21" fmla="*/ 23 h 26"/>
                <a:gd name="T22" fmla="*/ 4 w 16"/>
                <a:gd name="T23" fmla="*/ 25 h 26"/>
                <a:gd name="T24" fmla="*/ 4 w 16"/>
                <a:gd name="T25" fmla="*/ 26 h 26"/>
                <a:gd name="T26" fmla="*/ 5 w 16"/>
                <a:gd name="T27" fmla="*/ 26 h 26"/>
                <a:gd name="T28" fmla="*/ 11 w 16"/>
                <a:gd name="T29" fmla="*/ 23 h 26"/>
                <a:gd name="T30" fmla="*/ 15 w 16"/>
                <a:gd name="T31" fmla="*/ 16 h 26"/>
                <a:gd name="T32" fmla="*/ 11 w 16"/>
                <a:gd name="T33" fmla="*/ 13 h 26"/>
                <a:gd name="T34" fmla="*/ 9 w 16"/>
                <a:gd name="T35" fmla="*/ 14 h 26"/>
                <a:gd name="T36" fmla="*/ 6 w 16"/>
                <a:gd name="T37" fmla="*/ 13 h 26"/>
                <a:gd name="T38" fmla="*/ 3 w 16"/>
                <a:gd name="T39" fmla="*/ 8 h 26"/>
                <a:gd name="T40" fmla="*/ 3 w 16"/>
                <a:gd name="T41" fmla="*/ 4 h 26"/>
                <a:gd name="T42" fmla="*/ 6 w 16"/>
                <a:gd name="T43" fmla="*/ 2 h 26"/>
                <a:gd name="T44" fmla="*/ 8 w 16"/>
                <a:gd name="T45" fmla="*/ 2 h 26"/>
                <a:gd name="T46" fmla="*/ 11 w 16"/>
                <a:gd name="T47" fmla="*/ 5 h 26"/>
                <a:gd name="T48" fmla="*/ 12 w 16"/>
                <a:gd name="T49" fmla="*/ 8 h 26"/>
                <a:gd name="T50" fmla="*/ 12 w 16"/>
                <a:gd name="T51" fmla="*/ 12 h 26"/>
                <a:gd name="T52" fmla="*/ 11 w 16"/>
                <a:gd name="T53"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26">
                  <a:moveTo>
                    <a:pt x="15" y="16"/>
                  </a:moveTo>
                  <a:cubicBezTo>
                    <a:pt x="16" y="14"/>
                    <a:pt x="16" y="11"/>
                    <a:pt x="15" y="9"/>
                  </a:cubicBezTo>
                  <a:cubicBezTo>
                    <a:pt x="15" y="6"/>
                    <a:pt x="14" y="4"/>
                    <a:pt x="12" y="2"/>
                  </a:cubicBezTo>
                  <a:cubicBezTo>
                    <a:pt x="10" y="1"/>
                    <a:pt x="8" y="0"/>
                    <a:pt x="6" y="1"/>
                  </a:cubicBezTo>
                  <a:cubicBezTo>
                    <a:pt x="4" y="1"/>
                    <a:pt x="2" y="2"/>
                    <a:pt x="1" y="4"/>
                  </a:cubicBezTo>
                  <a:cubicBezTo>
                    <a:pt x="0" y="6"/>
                    <a:pt x="0" y="8"/>
                    <a:pt x="0" y="10"/>
                  </a:cubicBezTo>
                  <a:cubicBezTo>
                    <a:pt x="1" y="12"/>
                    <a:pt x="1" y="14"/>
                    <a:pt x="3" y="15"/>
                  </a:cubicBezTo>
                  <a:cubicBezTo>
                    <a:pt x="4" y="16"/>
                    <a:pt x="6" y="16"/>
                    <a:pt x="8" y="16"/>
                  </a:cubicBezTo>
                  <a:cubicBezTo>
                    <a:pt x="9" y="16"/>
                    <a:pt x="11" y="15"/>
                    <a:pt x="12" y="13"/>
                  </a:cubicBezTo>
                  <a:cubicBezTo>
                    <a:pt x="12" y="15"/>
                    <a:pt x="12" y="17"/>
                    <a:pt x="11" y="19"/>
                  </a:cubicBezTo>
                  <a:cubicBezTo>
                    <a:pt x="10" y="21"/>
                    <a:pt x="9" y="22"/>
                    <a:pt x="8" y="23"/>
                  </a:cubicBezTo>
                  <a:cubicBezTo>
                    <a:pt x="6" y="24"/>
                    <a:pt x="5" y="25"/>
                    <a:pt x="4" y="25"/>
                  </a:cubicBezTo>
                  <a:cubicBezTo>
                    <a:pt x="4" y="26"/>
                    <a:pt x="4" y="26"/>
                    <a:pt x="4" y="26"/>
                  </a:cubicBezTo>
                  <a:cubicBezTo>
                    <a:pt x="5" y="26"/>
                    <a:pt x="5" y="26"/>
                    <a:pt x="5" y="26"/>
                  </a:cubicBezTo>
                  <a:cubicBezTo>
                    <a:pt x="7" y="25"/>
                    <a:pt x="9" y="24"/>
                    <a:pt x="11" y="23"/>
                  </a:cubicBezTo>
                  <a:cubicBezTo>
                    <a:pt x="13" y="21"/>
                    <a:pt x="14" y="19"/>
                    <a:pt x="15" y="16"/>
                  </a:cubicBezTo>
                  <a:close/>
                  <a:moveTo>
                    <a:pt x="11" y="13"/>
                  </a:moveTo>
                  <a:cubicBezTo>
                    <a:pt x="10" y="14"/>
                    <a:pt x="9" y="14"/>
                    <a:pt x="9" y="14"/>
                  </a:cubicBezTo>
                  <a:cubicBezTo>
                    <a:pt x="8" y="14"/>
                    <a:pt x="7" y="14"/>
                    <a:pt x="6" y="13"/>
                  </a:cubicBezTo>
                  <a:cubicBezTo>
                    <a:pt x="4" y="12"/>
                    <a:pt x="3" y="10"/>
                    <a:pt x="3" y="8"/>
                  </a:cubicBezTo>
                  <a:cubicBezTo>
                    <a:pt x="3" y="6"/>
                    <a:pt x="3" y="5"/>
                    <a:pt x="3" y="4"/>
                  </a:cubicBezTo>
                  <a:cubicBezTo>
                    <a:pt x="4" y="3"/>
                    <a:pt x="5" y="2"/>
                    <a:pt x="6" y="2"/>
                  </a:cubicBezTo>
                  <a:cubicBezTo>
                    <a:pt x="7" y="2"/>
                    <a:pt x="8" y="2"/>
                    <a:pt x="8" y="2"/>
                  </a:cubicBezTo>
                  <a:cubicBezTo>
                    <a:pt x="9" y="3"/>
                    <a:pt x="10" y="4"/>
                    <a:pt x="11" y="5"/>
                  </a:cubicBezTo>
                  <a:cubicBezTo>
                    <a:pt x="11" y="6"/>
                    <a:pt x="12" y="7"/>
                    <a:pt x="12" y="8"/>
                  </a:cubicBezTo>
                  <a:cubicBezTo>
                    <a:pt x="12" y="9"/>
                    <a:pt x="12" y="10"/>
                    <a:pt x="12" y="12"/>
                  </a:cubicBezTo>
                  <a:cubicBezTo>
                    <a:pt x="12" y="13"/>
                    <a:pt x="11" y="13"/>
                    <a:pt x="1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52" name="îs1ïde">
              <a:extLst>
                <a:ext uri="{FF2B5EF4-FFF2-40B4-BE49-F238E27FC236}">
                  <a16:creationId xmlns="" xmlns:a16="http://schemas.microsoft.com/office/drawing/2014/main" id="{D9384C91-284C-44CB-86A8-B0EE371F3E19}"/>
                </a:ext>
              </a:extLst>
            </p:cNvPr>
            <p:cNvSpPr/>
            <p:nvPr/>
          </p:nvSpPr>
          <p:spPr bwMode="auto">
            <a:xfrm>
              <a:off x="3782188" y="1613112"/>
              <a:ext cx="32239" cy="57470"/>
            </a:xfrm>
            <a:custGeom>
              <a:avLst/>
              <a:gdLst>
                <a:gd name="T0" fmla="*/ 11 w 14"/>
                <a:gd name="T1" fmla="*/ 24 h 25"/>
                <a:gd name="T2" fmla="*/ 14 w 14"/>
                <a:gd name="T3" fmla="*/ 0 h 25"/>
                <a:gd name="T4" fmla="*/ 14 w 14"/>
                <a:gd name="T5" fmla="*/ 0 h 25"/>
                <a:gd name="T6" fmla="*/ 1 w 14"/>
                <a:gd name="T7" fmla="*/ 2 h 25"/>
                <a:gd name="T8" fmla="*/ 0 w 14"/>
                <a:gd name="T9" fmla="*/ 8 h 25"/>
                <a:gd name="T10" fmla="*/ 0 w 14"/>
                <a:gd name="T11" fmla="*/ 8 h 25"/>
                <a:gd name="T12" fmla="*/ 2 w 14"/>
                <a:gd name="T13" fmla="*/ 5 h 25"/>
                <a:gd name="T14" fmla="*/ 5 w 14"/>
                <a:gd name="T15" fmla="*/ 4 h 25"/>
                <a:gd name="T16" fmla="*/ 12 w 14"/>
                <a:gd name="T17" fmla="*/ 3 h 25"/>
                <a:gd name="T18" fmla="*/ 9 w 14"/>
                <a:gd name="T19" fmla="*/ 25 h 25"/>
                <a:gd name="T20" fmla="*/ 11 w 14"/>
                <a:gd name="T21"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5">
                  <a:moveTo>
                    <a:pt x="11" y="24"/>
                  </a:moveTo>
                  <a:cubicBezTo>
                    <a:pt x="14" y="0"/>
                    <a:pt x="14" y="0"/>
                    <a:pt x="14" y="0"/>
                  </a:cubicBezTo>
                  <a:cubicBezTo>
                    <a:pt x="14" y="0"/>
                    <a:pt x="14" y="0"/>
                    <a:pt x="14" y="0"/>
                  </a:cubicBezTo>
                  <a:cubicBezTo>
                    <a:pt x="1" y="2"/>
                    <a:pt x="1" y="2"/>
                    <a:pt x="1" y="2"/>
                  </a:cubicBezTo>
                  <a:cubicBezTo>
                    <a:pt x="0" y="8"/>
                    <a:pt x="0" y="8"/>
                    <a:pt x="0" y="8"/>
                  </a:cubicBezTo>
                  <a:cubicBezTo>
                    <a:pt x="0" y="8"/>
                    <a:pt x="0" y="8"/>
                    <a:pt x="0" y="8"/>
                  </a:cubicBezTo>
                  <a:cubicBezTo>
                    <a:pt x="1" y="7"/>
                    <a:pt x="1" y="6"/>
                    <a:pt x="2" y="5"/>
                  </a:cubicBezTo>
                  <a:cubicBezTo>
                    <a:pt x="3" y="5"/>
                    <a:pt x="4" y="4"/>
                    <a:pt x="5" y="4"/>
                  </a:cubicBezTo>
                  <a:cubicBezTo>
                    <a:pt x="12" y="3"/>
                    <a:pt x="12" y="3"/>
                    <a:pt x="12" y="3"/>
                  </a:cubicBezTo>
                  <a:cubicBezTo>
                    <a:pt x="9" y="25"/>
                    <a:pt x="9" y="25"/>
                    <a:pt x="9" y="25"/>
                  </a:cubicBezTo>
                  <a:lnTo>
                    <a:pt x="1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53" name="i$ľïḑe">
              <a:extLst>
                <a:ext uri="{FF2B5EF4-FFF2-40B4-BE49-F238E27FC236}">
                  <a16:creationId xmlns="" xmlns:a16="http://schemas.microsoft.com/office/drawing/2014/main" id="{5620022D-CD0F-4F5F-B53B-A98FEE6FCC66}"/>
                </a:ext>
              </a:extLst>
            </p:cNvPr>
            <p:cNvSpPr/>
            <p:nvPr/>
          </p:nvSpPr>
          <p:spPr bwMode="auto">
            <a:xfrm>
              <a:off x="3349063" y="1294926"/>
              <a:ext cx="34342" cy="23128"/>
            </a:xfrm>
            <a:custGeom>
              <a:avLst/>
              <a:gdLst>
                <a:gd name="T0" fmla="*/ 8 w 15"/>
                <a:gd name="T1" fmla="*/ 7 h 10"/>
                <a:gd name="T2" fmla="*/ 12 w 15"/>
                <a:gd name="T3" fmla="*/ 10 h 10"/>
                <a:gd name="T4" fmla="*/ 14 w 15"/>
                <a:gd name="T5" fmla="*/ 3 h 10"/>
                <a:gd name="T6" fmla="*/ 10 w 15"/>
                <a:gd name="T7" fmla="*/ 0 h 10"/>
                <a:gd name="T8" fmla="*/ 0 w 15"/>
                <a:gd name="T9" fmla="*/ 2 h 10"/>
                <a:gd name="T10" fmla="*/ 8 w 15"/>
                <a:gd name="T11" fmla="*/ 7 h 10"/>
              </a:gdLst>
              <a:ahLst/>
              <a:cxnLst>
                <a:cxn ang="0">
                  <a:pos x="T0" y="T1"/>
                </a:cxn>
                <a:cxn ang="0">
                  <a:pos x="T2" y="T3"/>
                </a:cxn>
                <a:cxn ang="0">
                  <a:pos x="T4" y="T5"/>
                </a:cxn>
                <a:cxn ang="0">
                  <a:pos x="T6" y="T7"/>
                </a:cxn>
                <a:cxn ang="0">
                  <a:pos x="T8" y="T9"/>
                </a:cxn>
                <a:cxn ang="0">
                  <a:pos x="T10" y="T11"/>
                </a:cxn>
              </a:cxnLst>
              <a:rect l="0" t="0" r="r" b="b"/>
              <a:pathLst>
                <a:path w="15" h="10">
                  <a:moveTo>
                    <a:pt x="8" y="7"/>
                  </a:moveTo>
                  <a:cubicBezTo>
                    <a:pt x="12" y="10"/>
                    <a:pt x="12" y="10"/>
                    <a:pt x="12" y="10"/>
                  </a:cubicBezTo>
                  <a:cubicBezTo>
                    <a:pt x="12" y="7"/>
                    <a:pt x="15" y="5"/>
                    <a:pt x="14" y="3"/>
                  </a:cubicBezTo>
                  <a:cubicBezTo>
                    <a:pt x="10" y="0"/>
                    <a:pt x="10" y="0"/>
                    <a:pt x="10" y="0"/>
                  </a:cubicBezTo>
                  <a:cubicBezTo>
                    <a:pt x="7" y="0"/>
                    <a:pt x="3" y="0"/>
                    <a:pt x="0" y="2"/>
                  </a:cubicBezTo>
                  <a:cubicBezTo>
                    <a:pt x="1" y="4"/>
                    <a:pt x="4" y="8"/>
                    <a:pt x="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54" name="iŝļíḍè">
              <a:extLst>
                <a:ext uri="{FF2B5EF4-FFF2-40B4-BE49-F238E27FC236}">
                  <a16:creationId xmlns="" xmlns:a16="http://schemas.microsoft.com/office/drawing/2014/main" id="{B8770E7F-FFA5-4F19-A00F-31FA9E2C4FF4}"/>
                </a:ext>
              </a:extLst>
            </p:cNvPr>
            <p:cNvSpPr/>
            <p:nvPr/>
          </p:nvSpPr>
          <p:spPr bwMode="auto">
            <a:xfrm>
              <a:off x="3378499" y="1327165"/>
              <a:ext cx="27333" cy="18923"/>
            </a:xfrm>
            <a:custGeom>
              <a:avLst/>
              <a:gdLst>
                <a:gd name="T0" fmla="*/ 7 w 12"/>
                <a:gd name="T1" fmla="*/ 7 h 8"/>
                <a:gd name="T2" fmla="*/ 9 w 12"/>
                <a:gd name="T3" fmla="*/ 8 h 8"/>
                <a:gd name="T4" fmla="*/ 12 w 12"/>
                <a:gd name="T5" fmla="*/ 6 h 8"/>
                <a:gd name="T6" fmla="*/ 11 w 12"/>
                <a:gd name="T7" fmla="*/ 2 h 8"/>
                <a:gd name="T8" fmla="*/ 8 w 12"/>
                <a:gd name="T9" fmla="*/ 0 h 8"/>
                <a:gd name="T10" fmla="*/ 0 w 12"/>
                <a:gd name="T11" fmla="*/ 3 h 8"/>
                <a:gd name="T12" fmla="*/ 7 w 12"/>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7" y="7"/>
                  </a:moveTo>
                  <a:cubicBezTo>
                    <a:pt x="9" y="8"/>
                    <a:pt x="9" y="8"/>
                    <a:pt x="9" y="8"/>
                  </a:cubicBezTo>
                  <a:cubicBezTo>
                    <a:pt x="10" y="8"/>
                    <a:pt x="11" y="6"/>
                    <a:pt x="12" y="6"/>
                  </a:cubicBezTo>
                  <a:cubicBezTo>
                    <a:pt x="12" y="4"/>
                    <a:pt x="11" y="2"/>
                    <a:pt x="11" y="2"/>
                  </a:cubicBezTo>
                  <a:cubicBezTo>
                    <a:pt x="11" y="0"/>
                    <a:pt x="9" y="1"/>
                    <a:pt x="8" y="0"/>
                  </a:cubicBezTo>
                  <a:cubicBezTo>
                    <a:pt x="5" y="1"/>
                    <a:pt x="1" y="0"/>
                    <a:pt x="0" y="3"/>
                  </a:cubicBezTo>
                  <a:cubicBezTo>
                    <a:pt x="2" y="5"/>
                    <a:pt x="5" y="6"/>
                    <a:pt x="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55" name="íṩḻîḋê">
              <a:extLst>
                <a:ext uri="{FF2B5EF4-FFF2-40B4-BE49-F238E27FC236}">
                  <a16:creationId xmlns="" xmlns:a16="http://schemas.microsoft.com/office/drawing/2014/main" id="{7449D368-FFC6-409D-8C54-9CACA6DF7971}"/>
                </a:ext>
              </a:extLst>
            </p:cNvPr>
            <p:cNvSpPr/>
            <p:nvPr/>
          </p:nvSpPr>
          <p:spPr bwMode="auto">
            <a:xfrm>
              <a:off x="3394618" y="1244465"/>
              <a:ext cx="100922" cy="166101"/>
            </a:xfrm>
            <a:custGeom>
              <a:avLst/>
              <a:gdLst>
                <a:gd name="T0" fmla="*/ 9 w 44"/>
                <a:gd name="T1" fmla="*/ 32 h 72"/>
                <a:gd name="T2" fmla="*/ 12 w 44"/>
                <a:gd name="T3" fmla="*/ 31 h 72"/>
                <a:gd name="T4" fmla="*/ 15 w 44"/>
                <a:gd name="T5" fmla="*/ 33 h 72"/>
                <a:gd name="T6" fmla="*/ 13 w 44"/>
                <a:gd name="T7" fmla="*/ 44 h 72"/>
                <a:gd name="T8" fmla="*/ 8 w 44"/>
                <a:gd name="T9" fmla="*/ 41 h 72"/>
                <a:gd name="T10" fmla="*/ 14 w 44"/>
                <a:gd name="T11" fmla="*/ 68 h 72"/>
                <a:gd name="T12" fmla="*/ 26 w 44"/>
                <a:gd name="T13" fmla="*/ 72 h 72"/>
                <a:gd name="T14" fmla="*/ 27 w 44"/>
                <a:gd name="T15" fmla="*/ 69 h 72"/>
                <a:gd name="T16" fmla="*/ 15 w 44"/>
                <a:gd name="T17" fmla="*/ 52 h 72"/>
                <a:gd name="T18" fmla="*/ 21 w 44"/>
                <a:gd name="T19" fmla="*/ 49 h 72"/>
                <a:gd name="T20" fmla="*/ 21 w 44"/>
                <a:gd name="T21" fmla="*/ 40 h 72"/>
                <a:gd name="T22" fmla="*/ 26 w 44"/>
                <a:gd name="T23" fmla="*/ 45 h 72"/>
                <a:gd name="T24" fmla="*/ 19 w 44"/>
                <a:gd name="T25" fmla="*/ 31 h 72"/>
                <a:gd name="T26" fmla="*/ 19 w 44"/>
                <a:gd name="T27" fmla="*/ 21 h 72"/>
                <a:gd name="T28" fmla="*/ 30 w 44"/>
                <a:gd name="T29" fmla="*/ 30 h 72"/>
                <a:gd name="T30" fmla="*/ 26 w 44"/>
                <a:gd name="T31" fmla="*/ 19 h 72"/>
                <a:gd name="T32" fmla="*/ 29 w 44"/>
                <a:gd name="T33" fmla="*/ 16 h 72"/>
                <a:gd name="T34" fmla="*/ 43 w 44"/>
                <a:gd name="T35" fmla="*/ 28 h 72"/>
                <a:gd name="T36" fmla="*/ 29 w 44"/>
                <a:gd name="T37" fmla="*/ 8 h 72"/>
                <a:gd name="T38" fmla="*/ 24 w 44"/>
                <a:gd name="T39" fmla="*/ 6 h 72"/>
                <a:gd name="T40" fmla="*/ 24 w 44"/>
                <a:gd name="T41" fmla="*/ 13 h 72"/>
                <a:gd name="T42" fmla="*/ 17 w 44"/>
                <a:gd name="T43" fmla="*/ 11 h 72"/>
                <a:gd name="T44" fmla="*/ 16 w 44"/>
                <a:gd name="T45" fmla="*/ 0 h 72"/>
                <a:gd name="T46" fmla="*/ 14 w 44"/>
                <a:gd name="T47" fmla="*/ 6 h 72"/>
                <a:gd name="T48" fmla="*/ 9 w 44"/>
                <a:gd name="T49" fmla="*/ 8 h 72"/>
                <a:gd name="T50" fmla="*/ 16 w 44"/>
                <a:gd name="T51" fmla="*/ 16 h 72"/>
                <a:gd name="T52" fmla="*/ 16 w 44"/>
                <a:gd name="T53" fmla="*/ 25 h 72"/>
                <a:gd name="T54" fmla="*/ 11 w 44"/>
                <a:gd name="T55" fmla="*/ 20 h 72"/>
                <a:gd name="T56" fmla="*/ 0 w 44"/>
                <a:gd name="T57" fmla="*/ 19 h 72"/>
                <a:gd name="T58" fmla="*/ 9 w 44"/>
                <a:gd name="T59" fmla="*/ 28 h 72"/>
                <a:gd name="T60" fmla="*/ 9 w 44"/>
                <a:gd name="T61" fmla="*/ 3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 h="72">
                  <a:moveTo>
                    <a:pt x="9" y="32"/>
                  </a:moveTo>
                  <a:cubicBezTo>
                    <a:pt x="10" y="33"/>
                    <a:pt x="11" y="32"/>
                    <a:pt x="12" y="31"/>
                  </a:cubicBezTo>
                  <a:cubicBezTo>
                    <a:pt x="15" y="33"/>
                    <a:pt x="15" y="33"/>
                    <a:pt x="15" y="33"/>
                  </a:cubicBezTo>
                  <a:cubicBezTo>
                    <a:pt x="16" y="37"/>
                    <a:pt x="15" y="41"/>
                    <a:pt x="13" y="44"/>
                  </a:cubicBezTo>
                  <a:cubicBezTo>
                    <a:pt x="11" y="46"/>
                    <a:pt x="10" y="42"/>
                    <a:pt x="8" y="41"/>
                  </a:cubicBezTo>
                  <a:cubicBezTo>
                    <a:pt x="10" y="50"/>
                    <a:pt x="15" y="60"/>
                    <a:pt x="14" y="68"/>
                  </a:cubicBezTo>
                  <a:cubicBezTo>
                    <a:pt x="20" y="72"/>
                    <a:pt x="24" y="72"/>
                    <a:pt x="26" y="72"/>
                  </a:cubicBezTo>
                  <a:cubicBezTo>
                    <a:pt x="27" y="69"/>
                    <a:pt x="27" y="69"/>
                    <a:pt x="27" y="69"/>
                  </a:cubicBezTo>
                  <a:cubicBezTo>
                    <a:pt x="19" y="64"/>
                    <a:pt x="16" y="54"/>
                    <a:pt x="15" y="52"/>
                  </a:cubicBezTo>
                  <a:cubicBezTo>
                    <a:pt x="21" y="49"/>
                    <a:pt x="21" y="49"/>
                    <a:pt x="21" y="49"/>
                  </a:cubicBezTo>
                  <a:cubicBezTo>
                    <a:pt x="21" y="46"/>
                    <a:pt x="20" y="41"/>
                    <a:pt x="21" y="40"/>
                  </a:cubicBezTo>
                  <a:cubicBezTo>
                    <a:pt x="24" y="41"/>
                    <a:pt x="25" y="43"/>
                    <a:pt x="26" y="45"/>
                  </a:cubicBezTo>
                  <a:cubicBezTo>
                    <a:pt x="33" y="42"/>
                    <a:pt x="22" y="36"/>
                    <a:pt x="19" y="31"/>
                  </a:cubicBezTo>
                  <a:cubicBezTo>
                    <a:pt x="19" y="27"/>
                    <a:pt x="19" y="24"/>
                    <a:pt x="19" y="21"/>
                  </a:cubicBezTo>
                  <a:cubicBezTo>
                    <a:pt x="23" y="22"/>
                    <a:pt x="27" y="27"/>
                    <a:pt x="30" y="30"/>
                  </a:cubicBezTo>
                  <a:cubicBezTo>
                    <a:pt x="33" y="27"/>
                    <a:pt x="27" y="23"/>
                    <a:pt x="26" y="19"/>
                  </a:cubicBezTo>
                  <a:cubicBezTo>
                    <a:pt x="25" y="17"/>
                    <a:pt x="27" y="17"/>
                    <a:pt x="29" y="16"/>
                  </a:cubicBezTo>
                  <a:cubicBezTo>
                    <a:pt x="43" y="28"/>
                    <a:pt x="43" y="28"/>
                    <a:pt x="43" y="28"/>
                  </a:cubicBezTo>
                  <a:cubicBezTo>
                    <a:pt x="44" y="21"/>
                    <a:pt x="34" y="15"/>
                    <a:pt x="29" y="8"/>
                  </a:cubicBezTo>
                  <a:cubicBezTo>
                    <a:pt x="30" y="6"/>
                    <a:pt x="29" y="4"/>
                    <a:pt x="24" y="6"/>
                  </a:cubicBezTo>
                  <a:cubicBezTo>
                    <a:pt x="22" y="6"/>
                    <a:pt x="19" y="7"/>
                    <a:pt x="24" y="13"/>
                  </a:cubicBezTo>
                  <a:cubicBezTo>
                    <a:pt x="21" y="17"/>
                    <a:pt x="19" y="12"/>
                    <a:pt x="17" y="11"/>
                  </a:cubicBezTo>
                  <a:cubicBezTo>
                    <a:pt x="18" y="6"/>
                    <a:pt x="20" y="1"/>
                    <a:pt x="16" y="0"/>
                  </a:cubicBezTo>
                  <a:cubicBezTo>
                    <a:pt x="16" y="2"/>
                    <a:pt x="16" y="4"/>
                    <a:pt x="14" y="6"/>
                  </a:cubicBezTo>
                  <a:cubicBezTo>
                    <a:pt x="9" y="8"/>
                    <a:pt x="9" y="8"/>
                    <a:pt x="9" y="8"/>
                  </a:cubicBezTo>
                  <a:cubicBezTo>
                    <a:pt x="9" y="10"/>
                    <a:pt x="14" y="13"/>
                    <a:pt x="16" y="16"/>
                  </a:cubicBezTo>
                  <a:cubicBezTo>
                    <a:pt x="17" y="20"/>
                    <a:pt x="16" y="23"/>
                    <a:pt x="16" y="25"/>
                  </a:cubicBezTo>
                  <a:cubicBezTo>
                    <a:pt x="12" y="27"/>
                    <a:pt x="13" y="22"/>
                    <a:pt x="11" y="20"/>
                  </a:cubicBezTo>
                  <a:cubicBezTo>
                    <a:pt x="7" y="17"/>
                    <a:pt x="2" y="18"/>
                    <a:pt x="0" y="19"/>
                  </a:cubicBezTo>
                  <a:cubicBezTo>
                    <a:pt x="9" y="28"/>
                    <a:pt x="9" y="28"/>
                    <a:pt x="9" y="28"/>
                  </a:cubicBezTo>
                  <a:cubicBezTo>
                    <a:pt x="9" y="29"/>
                    <a:pt x="6" y="32"/>
                    <a:pt x="9"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56" name="íṡľiḑê">
              <a:extLst>
                <a:ext uri="{FF2B5EF4-FFF2-40B4-BE49-F238E27FC236}">
                  <a16:creationId xmlns="" xmlns:a16="http://schemas.microsoft.com/office/drawing/2014/main" id="{F1A81E41-4E5E-4F59-A848-8B7C1B6C47B7}"/>
                </a:ext>
              </a:extLst>
            </p:cNvPr>
            <p:cNvSpPr/>
            <p:nvPr/>
          </p:nvSpPr>
          <p:spPr bwMode="auto">
            <a:xfrm>
              <a:off x="3589455" y="1092381"/>
              <a:ext cx="30137" cy="30137"/>
            </a:xfrm>
            <a:custGeom>
              <a:avLst/>
              <a:gdLst>
                <a:gd name="T0" fmla="*/ 2 w 13"/>
                <a:gd name="T1" fmla="*/ 13 h 13"/>
                <a:gd name="T2" fmla="*/ 9 w 13"/>
                <a:gd name="T3" fmla="*/ 13 h 13"/>
                <a:gd name="T4" fmla="*/ 3 w 13"/>
                <a:gd name="T5" fmla="*/ 0 h 13"/>
                <a:gd name="T6" fmla="*/ 2 w 13"/>
                <a:gd name="T7" fmla="*/ 8 h 13"/>
                <a:gd name="T8" fmla="*/ 2 w 13"/>
                <a:gd name="T9" fmla="*/ 13 h 13"/>
              </a:gdLst>
              <a:ahLst/>
              <a:cxnLst>
                <a:cxn ang="0">
                  <a:pos x="T0" y="T1"/>
                </a:cxn>
                <a:cxn ang="0">
                  <a:pos x="T2" y="T3"/>
                </a:cxn>
                <a:cxn ang="0">
                  <a:pos x="T4" y="T5"/>
                </a:cxn>
                <a:cxn ang="0">
                  <a:pos x="T6" y="T7"/>
                </a:cxn>
                <a:cxn ang="0">
                  <a:pos x="T8" y="T9"/>
                </a:cxn>
              </a:cxnLst>
              <a:rect l="0" t="0" r="r" b="b"/>
              <a:pathLst>
                <a:path w="13" h="13">
                  <a:moveTo>
                    <a:pt x="2" y="13"/>
                  </a:moveTo>
                  <a:cubicBezTo>
                    <a:pt x="4" y="13"/>
                    <a:pt x="6" y="13"/>
                    <a:pt x="9" y="13"/>
                  </a:cubicBezTo>
                  <a:cubicBezTo>
                    <a:pt x="13" y="8"/>
                    <a:pt x="6" y="3"/>
                    <a:pt x="3" y="0"/>
                  </a:cubicBezTo>
                  <a:cubicBezTo>
                    <a:pt x="0" y="1"/>
                    <a:pt x="2" y="6"/>
                    <a:pt x="2" y="8"/>
                  </a:cubicBezTo>
                  <a:cubicBezTo>
                    <a:pt x="2" y="9"/>
                    <a:pt x="1" y="11"/>
                    <a:pt x="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57" name="iṥļiḓe">
              <a:extLst>
                <a:ext uri="{FF2B5EF4-FFF2-40B4-BE49-F238E27FC236}">
                  <a16:creationId xmlns="" xmlns:a16="http://schemas.microsoft.com/office/drawing/2014/main" id="{016F9212-10A5-488A-9B66-CE03B13072F1}"/>
                </a:ext>
              </a:extLst>
            </p:cNvPr>
            <p:cNvSpPr/>
            <p:nvPr/>
          </p:nvSpPr>
          <p:spPr bwMode="auto">
            <a:xfrm>
              <a:off x="3578241" y="1138637"/>
              <a:ext cx="18222" cy="25231"/>
            </a:xfrm>
            <a:custGeom>
              <a:avLst/>
              <a:gdLst>
                <a:gd name="T0" fmla="*/ 2 w 8"/>
                <a:gd name="T1" fmla="*/ 11 h 11"/>
                <a:gd name="T2" fmla="*/ 8 w 8"/>
                <a:gd name="T3" fmla="*/ 9 h 11"/>
                <a:gd name="T4" fmla="*/ 7 w 8"/>
                <a:gd name="T5" fmla="*/ 4 h 11"/>
                <a:gd name="T6" fmla="*/ 3 w 8"/>
                <a:gd name="T7" fmla="*/ 0 h 11"/>
                <a:gd name="T8" fmla="*/ 1 w 8"/>
                <a:gd name="T9" fmla="*/ 5 h 11"/>
                <a:gd name="T10" fmla="*/ 2 w 8"/>
                <a:gd name="T11" fmla="*/ 11 h 11"/>
              </a:gdLst>
              <a:ahLst/>
              <a:cxnLst>
                <a:cxn ang="0">
                  <a:pos x="T0" y="T1"/>
                </a:cxn>
                <a:cxn ang="0">
                  <a:pos x="T2" y="T3"/>
                </a:cxn>
                <a:cxn ang="0">
                  <a:pos x="T4" y="T5"/>
                </a:cxn>
                <a:cxn ang="0">
                  <a:pos x="T6" y="T7"/>
                </a:cxn>
                <a:cxn ang="0">
                  <a:pos x="T8" y="T9"/>
                </a:cxn>
                <a:cxn ang="0">
                  <a:pos x="T10" y="T11"/>
                </a:cxn>
              </a:cxnLst>
              <a:rect l="0" t="0" r="r" b="b"/>
              <a:pathLst>
                <a:path w="8" h="11">
                  <a:moveTo>
                    <a:pt x="2" y="11"/>
                  </a:moveTo>
                  <a:cubicBezTo>
                    <a:pt x="4" y="11"/>
                    <a:pt x="6" y="10"/>
                    <a:pt x="8" y="9"/>
                  </a:cubicBezTo>
                  <a:cubicBezTo>
                    <a:pt x="8" y="7"/>
                    <a:pt x="8" y="6"/>
                    <a:pt x="7" y="4"/>
                  </a:cubicBezTo>
                  <a:cubicBezTo>
                    <a:pt x="6" y="3"/>
                    <a:pt x="5" y="1"/>
                    <a:pt x="3" y="0"/>
                  </a:cubicBezTo>
                  <a:cubicBezTo>
                    <a:pt x="3" y="0"/>
                    <a:pt x="0" y="1"/>
                    <a:pt x="1" y="5"/>
                  </a:cubicBezTo>
                  <a:cubicBezTo>
                    <a:pt x="2" y="8"/>
                    <a:pt x="2" y="9"/>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58" name="iŝ1îḋé">
              <a:extLst>
                <a:ext uri="{FF2B5EF4-FFF2-40B4-BE49-F238E27FC236}">
                  <a16:creationId xmlns="" xmlns:a16="http://schemas.microsoft.com/office/drawing/2014/main" id="{6A6467D2-E204-4AF1-A6E0-E8A5E8C19664}"/>
                </a:ext>
              </a:extLst>
            </p:cNvPr>
            <p:cNvSpPr/>
            <p:nvPr/>
          </p:nvSpPr>
          <p:spPr bwMode="auto">
            <a:xfrm>
              <a:off x="3628702" y="1117611"/>
              <a:ext cx="41350" cy="39248"/>
            </a:xfrm>
            <a:custGeom>
              <a:avLst/>
              <a:gdLst>
                <a:gd name="T0" fmla="*/ 5 w 18"/>
                <a:gd name="T1" fmla="*/ 11 h 17"/>
                <a:gd name="T2" fmla="*/ 7 w 18"/>
                <a:gd name="T3" fmla="*/ 11 h 17"/>
                <a:gd name="T4" fmla="*/ 7 w 18"/>
                <a:gd name="T5" fmla="*/ 17 h 17"/>
                <a:gd name="T6" fmla="*/ 8 w 18"/>
                <a:gd name="T7" fmla="*/ 17 h 17"/>
                <a:gd name="T8" fmla="*/ 12 w 18"/>
                <a:gd name="T9" fmla="*/ 14 h 17"/>
                <a:gd name="T10" fmla="*/ 13 w 18"/>
                <a:gd name="T11" fmla="*/ 12 h 17"/>
                <a:gd name="T12" fmla="*/ 17 w 18"/>
                <a:gd name="T13" fmla="*/ 7 h 17"/>
                <a:gd name="T14" fmla="*/ 13 w 18"/>
                <a:gd name="T15" fmla="*/ 0 h 17"/>
                <a:gd name="T16" fmla="*/ 2 w 18"/>
                <a:gd name="T17" fmla="*/ 3 h 17"/>
                <a:gd name="T18" fmla="*/ 5 w 18"/>
                <a:gd name="T19"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7">
                  <a:moveTo>
                    <a:pt x="5" y="11"/>
                  </a:moveTo>
                  <a:cubicBezTo>
                    <a:pt x="7" y="11"/>
                    <a:pt x="7" y="11"/>
                    <a:pt x="7" y="11"/>
                  </a:cubicBezTo>
                  <a:cubicBezTo>
                    <a:pt x="7" y="13"/>
                    <a:pt x="7" y="15"/>
                    <a:pt x="7" y="17"/>
                  </a:cubicBezTo>
                  <a:cubicBezTo>
                    <a:pt x="8" y="17"/>
                    <a:pt x="8" y="17"/>
                    <a:pt x="8" y="17"/>
                  </a:cubicBezTo>
                  <a:cubicBezTo>
                    <a:pt x="9" y="15"/>
                    <a:pt x="11" y="15"/>
                    <a:pt x="12" y="14"/>
                  </a:cubicBezTo>
                  <a:cubicBezTo>
                    <a:pt x="13" y="12"/>
                    <a:pt x="13" y="12"/>
                    <a:pt x="13" y="12"/>
                  </a:cubicBezTo>
                  <a:cubicBezTo>
                    <a:pt x="17" y="7"/>
                    <a:pt x="17" y="7"/>
                    <a:pt x="17" y="7"/>
                  </a:cubicBezTo>
                  <a:cubicBezTo>
                    <a:pt x="18" y="5"/>
                    <a:pt x="17" y="2"/>
                    <a:pt x="13" y="0"/>
                  </a:cubicBezTo>
                  <a:cubicBezTo>
                    <a:pt x="10" y="1"/>
                    <a:pt x="7" y="2"/>
                    <a:pt x="2" y="3"/>
                  </a:cubicBezTo>
                  <a:cubicBezTo>
                    <a:pt x="0" y="7"/>
                    <a:pt x="3" y="10"/>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59" name="iṩḷiḓè">
              <a:extLst>
                <a:ext uri="{FF2B5EF4-FFF2-40B4-BE49-F238E27FC236}">
                  <a16:creationId xmlns="" xmlns:a16="http://schemas.microsoft.com/office/drawing/2014/main" id="{97F069C3-B72A-47C9-BD32-AAFF19209F70}"/>
                </a:ext>
              </a:extLst>
            </p:cNvPr>
            <p:cNvSpPr/>
            <p:nvPr/>
          </p:nvSpPr>
          <p:spPr bwMode="auto">
            <a:xfrm>
              <a:off x="3628702" y="1154756"/>
              <a:ext cx="38547" cy="29436"/>
            </a:xfrm>
            <a:custGeom>
              <a:avLst/>
              <a:gdLst>
                <a:gd name="T0" fmla="*/ 6 w 17"/>
                <a:gd name="T1" fmla="*/ 13 h 13"/>
                <a:gd name="T2" fmla="*/ 15 w 17"/>
                <a:gd name="T3" fmla="*/ 4 h 13"/>
                <a:gd name="T4" fmla="*/ 16 w 17"/>
                <a:gd name="T5" fmla="*/ 0 h 13"/>
                <a:gd name="T6" fmla="*/ 1 w 17"/>
                <a:gd name="T7" fmla="*/ 5 h 13"/>
                <a:gd name="T8" fmla="*/ 6 w 17"/>
                <a:gd name="T9" fmla="*/ 13 h 13"/>
              </a:gdLst>
              <a:ahLst/>
              <a:cxnLst>
                <a:cxn ang="0">
                  <a:pos x="T0" y="T1"/>
                </a:cxn>
                <a:cxn ang="0">
                  <a:pos x="T2" y="T3"/>
                </a:cxn>
                <a:cxn ang="0">
                  <a:pos x="T4" y="T5"/>
                </a:cxn>
                <a:cxn ang="0">
                  <a:pos x="T6" y="T7"/>
                </a:cxn>
                <a:cxn ang="0">
                  <a:pos x="T8" y="T9"/>
                </a:cxn>
              </a:cxnLst>
              <a:rect l="0" t="0" r="r" b="b"/>
              <a:pathLst>
                <a:path w="17" h="13">
                  <a:moveTo>
                    <a:pt x="6" y="13"/>
                  </a:moveTo>
                  <a:cubicBezTo>
                    <a:pt x="9" y="10"/>
                    <a:pt x="13" y="8"/>
                    <a:pt x="15" y="4"/>
                  </a:cubicBezTo>
                  <a:cubicBezTo>
                    <a:pt x="16" y="3"/>
                    <a:pt x="17" y="2"/>
                    <a:pt x="16" y="0"/>
                  </a:cubicBezTo>
                  <a:cubicBezTo>
                    <a:pt x="11" y="0"/>
                    <a:pt x="6" y="5"/>
                    <a:pt x="1" y="5"/>
                  </a:cubicBezTo>
                  <a:cubicBezTo>
                    <a:pt x="0" y="10"/>
                    <a:pt x="4" y="11"/>
                    <a:pt x="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88" name="îṥ1ïďé">
              <a:extLst>
                <a:ext uri="{FF2B5EF4-FFF2-40B4-BE49-F238E27FC236}">
                  <a16:creationId xmlns="" xmlns:a16="http://schemas.microsoft.com/office/drawing/2014/main" id="{F59BC24D-C587-40FE-9933-B3E336F24B97}"/>
                </a:ext>
              </a:extLst>
            </p:cNvPr>
            <p:cNvSpPr/>
            <p:nvPr/>
          </p:nvSpPr>
          <p:spPr bwMode="auto">
            <a:xfrm>
              <a:off x="3548104" y="1165970"/>
              <a:ext cx="53265" cy="73589"/>
            </a:xfrm>
            <a:custGeom>
              <a:avLst/>
              <a:gdLst>
                <a:gd name="T0" fmla="*/ 7 w 23"/>
                <a:gd name="T1" fmla="*/ 32 h 32"/>
                <a:gd name="T2" fmla="*/ 23 w 23"/>
                <a:gd name="T3" fmla="*/ 0 h 32"/>
                <a:gd name="T4" fmla="*/ 3 w 23"/>
                <a:gd name="T5" fmla="*/ 23 h 32"/>
                <a:gd name="T6" fmla="*/ 7 w 23"/>
                <a:gd name="T7" fmla="*/ 32 h 32"/>
              </a:gdLst>
              <a:ahLst/>
              <a:cxnLst>
                <a:cxn ang="0">
                  <a:pos x="T0" y="T1"/>
                </a:cxn>
                <a:cxn ang="0">
                  <a:pos x="T2" y="T3"/>
                </a:cxn>
                <a:cxn ang="0">
                  <a:pos x="T4" y="T5"/>
                </a:cxn>
                <a:cxn ang="0">
                  <a:pos x="T6" y="T7"/>
                </a:cxn>
              </a:cxnLst>
              <a:rect l="0" t="0" r="r" b="b"/>
              <a:pathLst>
                <a:path w="23" h="32">
                  <a:moveTo>
                    <a:pt x="7" y="32"/>
                  </a:moveTo>
                  <a:cubicBezTo>
                    <a:pt x="13" y="23"/>
                    <a:pt x="20" y="11"/>
                    <a:pt x="23" y="0"/>
                  </a:cubicBezTo>
                  <a:cubicBezTo>
                    <a:pt x="17" y="9"/>
                    <a:pt x="11" y="18"/>
                    <a:pt x="3" y="23"/>
                  </a:cubicBezTo>
                  <a:cubicBezTo>
                    <a:pt x="0" y="28"/>
                    <a:pt x="6" y="31"/>
                    <a:pt x="7"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89" name="iSḷiḍé">
              <a:extLst>
                <a:ext uri="{FF2B5EF4-FFF2-40B4-BE49-F238E27FC236}">
                  <a16:creationId xmlns="" xmlns:a16="http://schemas.microsoft.com/office/drawing/2014/main" id="{C512B36A-3FAD-4E58-B996-FA8D90773003}"/>
                </a:ext>
              </a:extLst>
            </p:cNvPr>
            <p:cNvSpPr/>
            <p:nvPr/>
          </p:nvSpPr>
          <p:spPr bwMode="auto">
            <a:xfrm>
              <a:off x="3773077" y="1117611"/>
              <a:ext cx="93914" cy="101623"/>
            </a:xfrm>
            <a:custGeom>
              <a:avLst/>
              <a:gdLst>
                <a:gd name="T0" fmla="*/ 9 w 41"/>
                <a:gd name="T1" fmla="*/ 38 h 44"/>
                <a:gd name="T2" fmla="*/ 22 w 41"/>
                <a:gd name="T3" fmla="*/ 33 h 44"/>
                <a:gd name="T4" fmla="*/ 12 w 41"/>
                <a:gd name="T5" fmla="*/ 44 h 44"/>
                <a:gd name="T6" fmla="*/ 29 w 41"/>
                <a:gd name="T7" fmla="*/ 31 h 44"/>
                <a:gd name="T8" fmla="*/ 39 w 41"/>
                <a:gd name="T9" fmla="*/ 26 h 44"/>
                <a:gd name="T10" fmla="*/ 40 w 41"/>
                <a:gd name="T11" fmla="*/ 22 h 44"/>
                <a:gd name="T12" fmla="*/ 39 w 41"/>
                <a:gd name="T13" fmla="*/ 22 h 44"/>
                <a:gd name="T14" fmla="*/ 36 w 41"/>
                <a:gd name="T15" fmla="*/ 24 h 44"/>
                <a:gd name="T16" fmla="*/ 34 w 41"/>
                <a:gd name="T17" fmla="*/ 23 h 44"/>
                <a:gd name="T18" fmla="*/ 37 w 41"/>
                <a:gd name="T19" fmla="*/ 18 h 44"/>
                <a:gd name="T20" fmla="*/ 40 w 41"/>
                <a:gd name="T21" fmla="*/ 14 h 44"/>
                <a:gd name="T22" fmla="*/ 37 w 41"/>
                <a:gd name="T23" fmla="*/ 0 h 44"/>
                <a:gd name="T24" fmla="*/ 29 w 41"/>
                <a:gd name="T25" fmla="*/ 23 h 44"/>
                <a:gd name="T26" fmla="*/ 23 w 41"/>
                <a:gd name="T27" fmla="*/ 27 h 44"/>
                <a:gd name="T28" fmla="*/ 6 w 41"/>
                <a:gd name="T29" fmla="*/ 29 h 44"/>
                <a:gd name="T30" fmla="*/ 4 w 41"/>
                <a:gd name="T31" fmla="*/ 28 h 44"/>
                <a:gd name="T32" fmla="*/ 6 w 41"/>
                <a:gd name="T33" fmla="*/ 37 h 44"/>
                <a:gd name="T34" fmla="*/ 9 w 41"/>
                <a:gd name="T35"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44">
                  <a:moveTo>
                    <a:pt x="9" y="38"/>
                  </a:moveTo>
                  <a:cubicBezTo>
                    <a:pt x="14" y="36"/>
                    <a:pt x="18" y="33"/>
                    <a:pt x="22" y="33"/>
                  </a:cubicBezTo>
                  <a:cubicBezTo>
                    <a:pt x="22" y="37"/>
                    <a:pt x="15" y="41"/>
                    <a:pt x="12" y="44"/>
                  </a:cubicBezTo>
                  <a:cubicBezTo>
                    <a:pt x="22" y="43"/>
                    <a:pt x="26" y="37"/>
                    <a:pt x="29" y="31"/>
                  </a:cubicBezTo>
                  <a:cubicBezTo>
                    <a:pt x="32" y="28"/>
                    <a:pt x="36" y="27"/>
                    <a:pt x="39" y="26"/>
                  </a:cubicBezTo>
                  <a:cubicBezTo>
                    <a:pt x="40" y="25"/>
                    <a:pt x="41" y="25"/>
                    <a:pt x="40" y="22"/>
                  </a:cubicBezTo>
                  <a:cubicBezTo>
                    <a:pt x="40" y="22"/>
                    <a:pt x="39" y="22"/>
                    <a:pt x="39" y="22"/>
                  </a:cubicBezTo>
                  <a:cubicBezTo>
                    <a:pt x="38" y="23"/>
                    <a:pt x="37" y="24"/>
                    <a:pt x="36" y="24"/>
                  </a:cubicBezTo>
                  <a:cubicBezTo>
                    <a:pt x="35" y="25"/>
                    <a:pt x="33" y="25"/>
                    <a:pt x="34" y="23"/>
                  </a:cubicBezTo>
                  <a:cubicBezTo>
                    <a:pt x="35" y="21"/>
                    <a:pt x="36" y="19"/>
                    <a:pt x="37" y="18"/>
                  </a:cubicBezTo>
                  <a:cubicBezTo>
                    <a:pt x="40" y="14"/>
                    <a:pt x="40" y="14"/>
                    <a:pt x="40" y="14"/>
                  </a:cubicBezTo>
                  <a:cubicBezTo>
                    <a:pt x="40" y="11"/>
                    <a:pt x="40" y="3"/>
                    <a:pt x="37" y="0"/>
                  </a:cubicBezTo>
                  <a:cubicBezTo>
                    <a:pt x="33" y="3"/>
                    <a:pt x="31" y="15"/>
                    <a:pt x="29" y="23"/>
                  </a:cubicBezTo>
                  <a:cubicBezTo>
                    <a:pt x="27" y="27"/>
                    <a:pt x="25" y="27"/>
                    <a:pt x="23" y="27"/>
                  </a:cubicBezTo>
                  <a:cubicBezTo>
                    <a:pt x="18" y="28"/>
                    <a:pt x="10" y="30"/>
                    <a:pt x="6" y="29"/>
                  </a:cubicBezTo>
                  <a:cubicBezTo>
                    <a:pt x="4" y="28"/>
                    <a:pt x="4" y="28"/>
                    <a:pt x="4" y="28"/>
                  </a:cubicBezTo>
                  <a:cubicBezTo>
                    <a:pt x="0" y="32"/>
                    <a:pt x="5" y="35"/>
                    <a:pt x="6" y="37"/>
                  </a:cubicBezTo>
                  <a:lnTo>
                    <a:pt x="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90" name="îşļíďê">
              <a:extLst>
                <a:ext uri="{FF2B5EF4-FFF2-40B4-BE49-F238E27FC236}">
                  <a16:creationId xmlns="" xmlns:a16="http://schemas.microsoft.com/office/drawing/2014/main" id="{39D5C69B-FB05-45C6-A02D-A6A8ACE2846B}"/>
                </a:ext>
              </a:extLst>
            </p:cNvPr>
            <p:cNvSpPr/>
            <p:nvPr/>
          </p:nvSpPr>
          <p:spPr bwMode="auto">
            <a:xfrm>
              <a:off x="3846666" y="1210123"/>
              <a:ext cx="22427" cy="32239"/>
            </a:xfrm>
            <a:custGeom>
              <a:avLst/>
              <a:gdLst>
                <a:gd name="T0" fmla="*/ 4 w 10"/>
                <a:gd name="T1" fmla="*/ 14 h 14"/>
                <a:gd name="T2" fmla="*/ 9 w 10"/>
                <a:gd name="T3" fmla="*/ 12 h 14"/>
                <a:gd name="T4" fmla="*/ 2 w 10"/>
                <a:gd name="T5" fmla="*/ 0 h 14"/>
                <a:gd name="T6" fmla="*/ 1 w 10"/>
                <a:gd name="T7" fmla="*/ 10 h 14"/>
                <a:gd name="T8" fmla="*/ 4 w 10"/>
                <a:gd name="T9" fmla="*/ 14 h 14"/>
              </a:gdLst>
              <a:ahLst/>
              <a:cxnLst>
                <a:cxn ang="0">
                  <a:pos x="T0" y="T1"/>
                </a:cxn>
                <a:cxn ang="0">
                  <a:pos x="T2" y="T3"/>
                </a:cxn>
                <a:cxn ang="0">
                  <a:pos x="T4" y="T5"/>
                </a:cxn>
                <a:cxn ang="0">
                  <a:pos x="T6" y="T7"/>
                </a:cxn>
                <a:cxn ang="0">
                  <a:pos x="T8" y="T9"/>
                </a:cxn>
              </a:cxnLst>
              <a:rect l="0" t="0" r="r" b="b"/>
              <a:pathLst>
                <a:path w="10" h="14">
                  <a:moveTo>
                    <a:pt x="4" y="14"/>
                  </a:moveTo>
                  <a:cubicBezTo>
                    <a:pt x="6" y="14"/>
                    <a:pt x="7" y="14"/>
                    <a:pt x="9" y="12"/>
                  </a:cubicBezTo>
                  <a:cubicBezTo>
                    <a:pt x="10" y="7"/>
                    <a:pt x="8" y="2"/>
                    <a:pt x="2" y="0"/>
                  </a:cubicBezTo>
                  <a:cubicBezTo>
                    <a:pt x="0" y="3"/>
                    <a:pt x="2" y="6"/>
                    <a:pt x="1" y="10"/>
                  </a:cubicBezTo>
                  <a:cubicBezTo>
                    <a:pt x="0" y="13"/>
                    <a:pt x="3" y="12"/>
                    <a:pt x="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91" name="îš1íḍê">
              <a:extLst>
                <a:ext uri="{FF2B5EF4-FFF2-40B4-BE49-F238E27FC236}">
                  <a16:creationId xmlns="" xmlns:a16="http://schemas.microsoft.com/office/drawing/2014/main" id="{4FEE6CC4-4616-4587-A760-AFCFE2A70A03}"/>
                </a:ext>
              </a:extLst>
            </p:cNvPr>
            <p:cNvSpPr/>
            <p:nvPr/>
          </p:nvSpPr>
          <p:spPr bwMode="auto">
            <a:xfrm>
              <a:off x="3944785" y="1278806"/>
              <a:ext cx="21025" cy="21025"/>
            </a:xfrm>
            <a:custGeom>
              <a:avLst/>
              <a:gdLst>
                <a:gd name="T0" fmla="*/ 7 w 9"/>
                <a:gd name="T1" fmla="*/ 6 h 9"/>
                <a:gd name="T2" fmla="*/ 8 w 9"/>
                <a:gd name="T3" fmla="*/ 1 h 9"/>
                <a:gd name="T4" fmla="*/ 2 w 9"/>
                <a:gd name="T5" fmla="*/ 2 h 9"/>
                <a:gd name="T6" fmla="*/ 0 w 9"/>
                <a:gd name="T7" fmla="*/ 6 h 9"/>
                <a:gd name="T8" fmla="*/ 7 w 9"/>
                <a:gd name="T9" fmla="*/ 6 h 9"/>
              </a:gdLst>
              <a:ahLst/>
              <a:cxnLst>
                <a:cxn ang="0">
                  <a:pos x="T0" y="T1"/>
                </a:cxn>
                <a:cxn ang="0">
                  <a:pos x="T2" y="T3"/>
                </a:cxn>
                <a:cxn ang="0">
                  <a:pos x="T4" y="T5"/>
                </a:cxn>
                <a:cxn ang="0">
                  <a:pos x="T6" y="T7"/>
                </a:cxn>
                <a:cxn ang="0">
                  <a:pos x="T8" y="T9"/>
                </a:cxn>
              </a:cxnLst>
              <a:rect l="0" t="0" r="r" b="b"/>
              <a:pathLst>
                <a:path w="9" h="9">
                  <a:moveTo>
                    <a:pt x="7" y="6"/>
                  </a:moveTo>
                  <a:cubicBezTo>
                    <a:pt x="8" y="4"/>
                    <a:pt x="9" y="2"/>
                    <a:pt x="8" y="1"/>
                  </a:cubicBezTo>
                  <a:cubicBezTo>
                    <a:pt x="6" y="0"/>
                    <a:pt x="4" y="2"/>
                    <a:pt x="2" y="2"/>
                  </a:cubicBezTo>
                  <a:cubicBezTo>
                    <a:pt x="0" y="3"/>
                    <a:pt x="0" y="5"/>
                    <a:pt x="0" y="6"/>
                  </a:cubicBezTo>
                  <a:cubicBezTo>
                    <a:pt x="1" y="9"/>
                    <a:pt x="4" y="8"/>
                    <a:pt x="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92" name="íŝliḓê">
              <a:extLst>
                <a:ext uri="{FF2B5EF4-FFF2-40B4-BE49-F238E27FC236}">
                  <a16:creationId xmlns="" xmlns:a16="http://schemas.microsoft.com/office/drawing/2014/main" id="{F1543413-7588-49C5-8DC8-1CA5E7573A71}"/>
                </a:ext>
              </a:extLst>
            </p:cNvPr>
            <p:cNvSpPr/>
            <p:nvPr/>
          </p:nvSpPr>
          <p:spPr bwMode="auto">
            <a:xfrm>
              <a:off x="3910443" y="1308943"/>
              <a:ext cx="61675" cy="62376"/>
            </a:xfrm>
            <a:custGeom>
              <a:avLst/>
              <a:gdLst>
                <a:gd name="T0" fmla="*/ 6 w 27"/>
                <a:gd name="T1" fmla="*/ 10 h 27"/>
                <a:gd name="T2" fmla="*/ 14 w 27"/>
                <a:gd name="T3" fmla="*/ 14 h 27"/>
                <a:gd name="T4" fmla="*/ 9 w 27"/>
                <a:gd name="T5" fmla="*/ 18 h 27"/>
                <a:gd name="T6" fmla="*/ 4 w 27"/>
                <a:gd name="T7" fmla="*/ 16 h 27"/>
                <a:gd name="T8" fmla="*/ 2 w 27"/>
                <a:gd name="T9" fmla="*/ 17 h 27"/>
                <a:gd name="T10" fmla="*/ 8 w 27"/>
                <a:gd name="T11" fmla="*/ 27 h 27"/>
                <a:gd name="T12" fmla="*/ 22 w 27"/>
                <a:gd name="T13" fmla="*/ 17 h 27"/>
                <a:gd name="T14" fmla="*/ 25 w 27"/>
                <a:gd name="T15" fmla="*/ 18 h 27"/>
                <a:gd name="T16" fmla="*/ 26 w 27"/>
                <a:gd name="T17" fmla="*/ 16 h 27"/>
                <a:gd name="T18" fmla="*/ 24 w 27"/>
                <a:gd name="T19" fmla="*/ 14 h 27"/>
                <a:gd name="T20" fmla="*/ 24 w 27"/>
                <a:gd name="T21" fmla="*/ 11 h 27"/>
                <a:gd name="T22" fmla="*/ 23 w 27"/>
                <a:gd name="T23" fmla="*/ 9 h 27"/>
                <a:gd name="T24" fmla="*/ 19 w 27"/>
                <a:gd name="T25" fmla="*/ 12 h 27"/>
                <a:gd name="T26" fmla="*/ 11 w 27"/>
                <a:gd name="T27" fmla="*/ 7 h 27"/>
                <a:gd name="T28" fmla="*/ 4 w 27"/>
                <a:gd name="T29" fmla="*/ 2 h 27"/>
                <a:gd name="T30" fmla="*/ 0 w 27"/>
                <a:gd name="T31" fmla="*/ 3 h 27"/>
                <a:gd name="T32" fmla="*/ 6 w 27"/>
                <a:gd name="T33"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27">
                  <a:moveTo>
                    <a:pt x="6" y="10"/>
                  </a:moveTo>
                  <a:cubicBezTo>
                    <a:pt x="9" y="11"/>
                    <a:pt x="12" y="12"/>
                    <a:pt x="14" y="14"/>
                  </a:cubicBezTo>
                  <a:cubicBezTo>
                    <a:pt x="14" y="15"/>
                    <a:pt x="11" y="17"/>
                    <a:pt x="9" y="18"/>
                  </a:cubicBezTo>
                  <a:cubicBezTo>
                    <a:pt x="7" y="19"/>
                    <a:pt x="6" y="16"/>
                    <a:pt x="4" y="16"/>
                  </a:cubicBezTo>
                  <a:cubicBezTo>
                    <a:pt x="3" y="15"/>
                    <a:pt x="2" y="15"/>
                    <a:pt x="2" y="17"/>
                  </a:cubicBezTo>
                  <a:cubicBezTo>
                    <a:pt x="4" y="20"/>
                    <a:pt x="4" y="25"/>
                    <a:pt x="8" y="27"/>
                  </a:cubicBezTo>
                  <a:cubicBezTo>
                    <a:pt x="13" y="23"/>
                    <a:pt x="17" y="20"/>
                    <a:pt x="22" y="17"/>
                  </a:cubicBezTo>
                  <a:cubicBezTo>
                    <a:pt x="25" y="18"/>
                    <a:pt x="25" y="18"/>
                    <a:pt x="25" y="18"/>
                  </a:cubicBezTo>
                  <a:cubicBezTo>
                    <a:pt x="26" y="18"/>
                    <a:pt x="27" y="17"/>
                    <a:pt x="26" y="16"/>
                  </a:cubicBezTo>
                  <a:cubicBezTo>
                    <a:pt x="26" y="16"/>
                    <a:pt x="25" y="14"/>
                    <a:pt x="24" y="14"/>
                  </a:cubicBezTo>
                  <a:cubicBezTo>
                    <a:pt x="24" y="11"/>
                    <a:pt x="24" y="11"/>
                    <a:pt x="24" y="11"/>
                  </a:cubicBezTo>
                  <a:cubicBezTo>
                    <a:pt x="23" y="9"/>
                    <a:pt x="23" y="9"/>
                    <a:pt x="23" y="9"/>
                  </a:cubicBezTo>
                  <a:cubicBezTo>
                    <a:pt x="22" y="10"/>
                    <a:pt x="20" y="11"/>
                    <a:pt x="19" y="12"/>
                  </a:cubicBezTo>
                  <a:cubicBezTo>
                    <a:pt x="16" y="10"/>
                    <a:pt x="13" y="9"/>
                    <a:pt x="11" y="7"/>
                  </a:cubicBezTo>
                  <a:cubicBezTo>
                    <a:pt x="8" y="6"/>
                    <a:pt x="6" y="4"/>
                    <a:pt x="4" y="2"/>
                  </a:cubicBezTo>
                  <a:cubicBezTo>
                    <a:pt x="1" y="0"/>
                    <a:pt x="0" y="1"/>
                    <a:pt x="0" y="3"/>
                  </a:cubicBezTo>
                  <a:cubicBezTo>
                    <a:pt x="0" y="9"/>
                    <a:pt x="3" y="10"/>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93" name="iṡļiḍe">
              <a:extLst>
                <a:ext uri="{FF2B5EF4-FFF2-40B4-BE49-F238E27FC236}">
                  <a16:creationId xmlns="" xmlns:a16="http://schemas.microsoft.com/office/drawing/2014/main" id="{93B8A389-5274-49D8-BC6E-2A794C914B47}"/>
                </a:ext>
              </a:extLst>
            </p:cNvPr>
            <p:cNvSpPr/>
            <p:nvPr/>
          </p:nvSpPr>
          <p:spPr bwMode="auto">
            <a:xfrm>
              <a:off x="3935674" y="1271798"/>
              <a:ext cx="124051" cy="76393"/>
            </a:xfrm>
            <a:custGeom>
              <a:avLst/>
              <a:gdLst>
                <a:gd name="T0" fmla="*/ 52 w 54"/>
                <a:gd name="T1" fmla="*/ 10 h 33"/>
                <a:gd name="T2" fmla="*/ 41 w 54"/>
                <a:gd name="T3" fmla="*/ 13 h 33"/>
                <a:gd name="T4" fmla="*/ 37 w 54"/>
                <a:gd name="T5" fmla="*/ 11 h 33"/>
                <a:gd name="T6" fmla="*/ 35 w 54"/>
                <a:gd name="T7" fmla="*/ 12 h 33"/>
                <a:gd name="T8" fmla="*/ 29 w 54"/>
                <a:gd name="T9" fmla="*/ 15 h 33"/>
                <a:gd name="T10" fmla="*/ 28 w 54"/>
                <a:gd name="T11" fmla="*/ 13 h 33"/>
                <a:gd name="T12" fmla="*/ 23 w 54"/>
                <a:gd name="T13" fmla="*/ 15 h 33"/>
                <a:gd name="T14" fmla="*/ 19 w 54"/>
                <a:gd name="T15" fmla="*/ 15 h 33"/>
                <a:gd name="T16" fmla="*/ 26 w 54"/>
                <a:gd name="T17" fmla="*/ 0 h 33"/>
                <a:gd name="T18" fmla="*/ 19 w 54"/>
                <a:gd name="T19" fmla="*/ 6 h 33"/>
                <a:gd name="T20" fmla="*/ 14 w 54"/>
                <a:gd name="T21" fmla="*/ 10 h 33"/>
                <a:gd name="T22" fmla="*/ 10 w 54"/>
                <a:gd name="T23" fmla="*/ 15 h 33"/>
                <a:gd name="T24" fmla="*/ 17 w 54"/>
                <a:gd name="T25" fmla="*/ 16 h 33"/>
                <a:gd name="T26" fmla="*/ 24 w 54"/>
                <a:gd name="T27" fmla="*/ 19 h 33"/>
                <a:gd name="T28" fmla="*/ 23 w 54"/>
                <a:gd name="T29" fmla="*/ 23 h 33"/>
                <a:gd name="T30" fmla="*/ 3 w 54"/>
                <a:gd name="T31" fmla="*/ 13 h 33"/>
                <a:gd name="T32" fmla="*/ 0 w 54"/>
                <a:gd name="T33" fmla="*/ 15 h 33"/>
                <a:gd name="T34" fmla="*/ 4 w 54"/>
                <a:gd name="T35" fmla="*/ 21 h 33"/>
                <a:gd name="T36" fmla="*/ 8 w 54"/>
                <a:gd name="T37" fmla="*/ 22 h 33"/>
                <a:gd name="T38" fmla="*/ 24 w 54"/>
                <a:gd name="T39" fmla="*/ 27 h 33"/>
                <a:gd name="T40" fmla="*/ 14 w 54"/>
                <a:gd name="T41" fmla="*/ 26 h 33"/>
                <a:gd name="T42" fmla="*/ 21 w 54"/>
                <a:gd name="T43" fmla="*/ 30 h 33"/>
                <a:gd name="T44" fmla="*/ 29 w 54"/>
                <a:gd name="T45" fmla="*/ 33 h 33"/>
                <a:gd name="T46" fmla="*/ 34 w 54"/>
                <a:gd name="T47" fmla="*/ 28 h 33"/>
                <a:gd name="T48" fmla="*/ 45 w 54"/>
                <a:gd name="T49" fmla="*/ 28 h 33"/>
                <a:gd name="T50" fmla="*/ 46 w 54"/>
                <a:gd name="T51" fmla="*/ 23 h 33"/>
                <a:gd name="T52" fmla="*/ 42 w 54"/>
                <a:gd name="T53" fmla="*/ 19 h 33"/>
                <a:gd name="T54" fmla="*/ 43 w 54"/>
                <a:gd name="T55" fmla="*/ 18 h 33"/>
                <a:gd name="T56" fmla="*/ 50 w 54"/>
                <a:gd name="T57" fmla="*/ 17 h 33"/>
                <a:gd name="T58" fmla="*/ 52 w 54"/>
                <a:gd name="T59" fmla="*/ 10 h 33"/>
                <a:gd name="T60" fmla="*/ 38 w 54"/>
                <a:gd name="T61" fmla="*/ 23 h 33"/>
                <a:gd name="T62" fmla="*/ 30 w 54"/>
                <a:gd name="T63" fmla="*/ 24 h 33"/>
                <a:gd name="T64" fmla="*/ 33 w 54"/>
                <a:gd name="T65" fmla="*/ 23 h 33"/>
                <a:gd name="T66" fmla="*/ 35 w 54"/>
                <a:gd name="T67" fmla="*/ 21 h 33"/>
                <a:gd name="T68" fmla="*/ 31 w 54"/>
                <a:gd name="T69" fmla="*/ 20 h 33"/>
                <a:gd name="T70" fmla="*/ 30 w 54"/>
                <a:gd name="T71" fmla="*/ 19 h 33"/>
                <a:gd name="T72" fmla="*/ 33 w 54"/>
                <a:gd name="T73" fmla="*/ 17 h 33"/>
                <a:gd name="T74" fmla="*/ 37 w 54"/>
                <a:gd name="T75" fmla="*/ 17 h 33"/>
                <a:gd name="T76" fmla="*/ 38 w 54"/>
                <a:gd name="T77"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33">
                  <a:moveTo>
                    <a:pt x="52" y="10"/>
                  </a:moveTo>
                  <a:cubicBezTo>
                    <a:pt x="49" y="11"/>
                    <a:pt x="45" y="11"/>
                    <a:pt x="41" y="13"/>
                  </a:cubicBezTo>
                  <a:cubicBezTo>
                    <a:pt x="39" y="13"/>
                    <a:pt x="38" y="12"/>
                    <a:pt x="37" y="11"/>
                  </a:cubicBezTo>
                  <a:cubicBezTo>
                    <a:pt x="35" y="11"/>
                    <a:pt x="34" y="11"/>
                    <a:pt x="35" y="12"/>
                  </a:cubicBezTo>
                  <a:cubicBezTo>
                    <a:pt x="33" y="14"/>
                    <a:pt x="31" y="15"/>
                    <a:pt x="29" y="15"/>
                  </a:cubicBezTo>
                  <a:cubicBezTo>
                    <a:pt x="28" y="13"/>
                    <a:pt x="28" y="13"/>
                    <a:pt x="28" y="13"/>
                  </a:cubicBezTo>
                  <a:cubicBezTo>
                    <a:pt x="25" y="12"/>
                    <a:pt x="25" y="14"/>
                    <a:pt x="23" y="15"/>
                  </a:cubicBezTo>
                  <a:cubicBezTo>
                    <a:pt x="23" y="14"/>
                    <a:pt x="19" y="16"/>
                    <a:pt x="19" y="15"/>
                  </a:cubicBezTo>
                  <a:cubicBezTo>
                    <a:pt x="21" y="11"/>
                    <a:pt x="26" y="5"/>
                    <a:pt x="26" y="0"/>
                  </a:cubicBezTo>
                  <a:cubicBezTo>
                    <a:pt x="23" y="0"/>
                    <a:pt x="22" y="3"/>
                    <a:pt x="19" y="6"/>
                  </a:cubicBezTo>
                  <a:cubicBezTo>
                    <a:pt x="14" y="10"/>
                    <a:pt x="14" y="10"/>
                    <a:pt x="14" y="10"/>
                  </a:cubicBezTo>
                  <a:cubicBezTo>
                    <a:pt x="12" y="12"/>
                    <a:pt x="10" y="13"/>
                    <a:pt x="10" y="15"/>
                  </a:cubicBezTo>
                  <a:cubicBezTo>
                    <a:pt x="12" y="15"/>
                    <a:pt x="14" y="16"/>
                    <a:pt x="17" y="16"/>
                  </a:cubicBezTo>
                  <a:cubicBezTo>
                    <a:pt x="20" y="18"/>
                    <a:pt x="21" y="19"/>
                    <a:pt x="24" y="19"/>
                  </a:cubicBezTo>
                  <a:cubicBezTo>
                    <a:pt x="25" y="21"/>
                    <a:pt x="24" y="22"/>
                    <a:pt x="23" y="23"/>
                  </a:cubicBezTo>
                  <a:cubicBezTo>
                    <a:pt x="16" y="20"/>
                    <a:pt x="9" y="16"/>
                    <a:pt x="3" y="13"/>
                  </a:cubicBezTo>
                  <a:cubicBezTo>
                    <a:pt x="1" y="13"/>
                    <a:pt x="1" y="14"/>
                    <a:pt x="0" y="15"/>
                  </a:cubicBezTo>
                  <a:cubicBezTo>
                    <a:pt x="2" y="17"/>
                    <a:pt x="3" y="20"/>
                    <a:pt x="4" y="21"/>
                  </a:cubicBezTo>
                  <a:cubicBezTo>
                    <a:pt x="8" y="22"/>
                    <a:pt x="8" y="22"/>
                    <a:pt x="8" y="22"/>
                  </a:cubicBezTo>
                  <a:cubicBezTo>
                    <a:pt x="9" y="22"/>
                    <a:pt x="20" y="25"/>
                    <a:pt x="24" y="27"/>
                  </a:cubicBezTo>
                  <a:cubicBezTo>
                    <a:pt x="23" y="29"/>
                    <a:pt x="15" y="25"/>
                    <a:pt x="14" y="26"/>
                  </a:cubicBezTo>
                  <a:cubicBezTo>
                    <a:pt x="16" y="29"/>
                    <a:pt x="19" y="28"/>
                    <a:pt x="21" y="30"/>
                  </a:cubicBezTo>
                  <a:cubicBezTo>
                    <a:pt x="24" y="31"/>
                    <a:pt x="27" y="32"/>
                    <a:pt x="29" y="33"/>
                  </a:cubicBezTo>
                  <a:cubicBezTo>
                    <a:pt x="31" y="31"/>
                    <a:pt x="32" y="28"/>
                    <a:pt x="34" y="28"/>
                  </a:cubicBezTo>
                  <a:cubicBezTo>
                    <a:pt x="37" y="28"/>
                    <a:pt x="42" y="30"/>
                    <a:pt x="45" y="28"/>
                  </a:cubicBezTo>
                  <a:cubicBezTo>
                    <a:pt x="45" y="26"/>
                    <a:pt x="46" y="24"/>
                    <a:pt x="46" y="23"/>
                  </a:cubicBezTo>
                  <a:cubicBezTo>
                    <a:pt x="45" y="21"/>
                    <a:pt x="42" y="20"/>
                    <a:pt x="42" y="19"/>
                  </a:cubicBezTo>
                  <a:cubicBezTo>
                    <a:pt x="42" y="19"/>
                    <a:pt x="42" y="18"/>
                    <a:pt x="43" y="18"/>
                  </a:cubicBezTo>
                  <a:cubicBezTo>
                    <a:pt x="46" y="18"/>
                    <a:pt x="48" y="18"/>
                    <a:pt x="50" y="17"/>
                  </a:cubicBezTo>
                  <a:cubicBezTo>
                    <a:pt x="51" y="18"/>
                    <a:pt x="54" y="12"/>
                    <a:pt x="52" y="10"/>
                  </a:cubicBezTo>
                  <a:close/>
                  <a:moveTo>
                    <a:pt x="38" y="23"/>
                  </a:moveTo>
                  <a:cubicBezTo>
                    <a:pt x="36" y="24"/>
                    <a:pt x="33" y="24"/>
                    <a:pt x="30" y="24"/>
                  </a:cubicBezTo>
                  <a:cubicBezTo>
                    <a:pt x="29" y="23"/>
                    <a:pt x="32" y="23"/>
                    <a:pt x="33" y="23"/>
                  </a:cubicBezTo>
                  <a:cubicBezTo>
                    <a:pt x="34" y="22"/>
                    <a:pt x="34" y="22"/>
                    <a:pt x="35" y="21"/>
                  </a:cubicBezTo>
                  <a:cubicBezTo>
                    <a:pt x="34" y="20"/>
                    <a:pt x="33" y="19"/>
                    <a:pt x="31" y="20"/>
                  </a:cubicBezTo>
                  <a:cubicBezTo>
                    <a:pt x="30" y="20"/>
                    <a:pt x="29" y="19"/>
                    <a:pt x="30" y="19"/>
                  </a:cubicBezTo>
                  <a:cubicBezTo>
                    <a:pt x="31" y="19"/>
                    <a:pt x="32" y="18"/>
                    <a:pt x="33" y="17"/>
                  </a:cubicBezTo>
                  <a:cubicBezTo>
                    <a:pt x="34" y="17"/>
                    <a:pt x="35" y="17"/>
                    <a:pt x="37" y="17"/>
                  </a:cubicBezTo>
                  <a:cubicBezTo>
                    <a:pt x="37" y="19"/>
                    <a:pt x="39" y="21"/>
                    <a:pt x="38"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94" name="ï$ļïdé">
              <a:extLst>
                <a:ext uri="{FF2B5EF4-FFF2-40B4-BE49-F238E27FC236}">
                  <a16:creationId xmlns="" xmlns:a16="http://schemas.microsoft.com/office/drawing/2014/main" id="{617B38E3-9FF7-48B1-A036-2194FE31ED30}"/>
                </a:ext>
              </a:extLst>
            </p:cNvPr>
            <p:cNvSpPr/>
            <p:nvPr/>
          </p:nvSpPr>
          <p:spPr bwMode="auto">
            <a:xfrm>
              <a:off x="3302807" y="1034911"/>
              <a:ext cx="795464" cy="799669"/>
            </a:xfrm>
            <a:custGeom>
              <a:avLst/>
              <a:gdLst>
                <a:gd name="T0" fmla="*/ 174 w 347"/>
                <a:gd name="T1" fmla="*/ 0 h 347"/>
                <a:gd name="T2" fmla="*/ 0 w 347"/>
                <a:gd name="T3" fmla="*/ 173 h 347"/>
                <a:gd name="T4" fmla="*/ 174 w 347"/>
                <a:gd name="T5" fmla="*/ 347 h 347"/>
                <a:gd name="T6" fmla="*/ 347 w 347"/>
                <a:gd name="T7" fmla="*/ 173 h 347"/>
                <a:gd name="T8" fmla="*/ 174 w 347"/>
                <a:gd name="T9" fmla="*/ 0 h 347"/>
                <a:gd name="T10" fmla="*/ 174 w 347"/>
                <a:gd name="T11" fmla="*/ 343 h 347"/>
                <a:gd name="T12" fmla="*/ 4 w 347"/>
                <a:gd name="T13" fmla="*/ 173 h 347"/>
                <a:gd name="T14" fmla="*/ 174 w 347"/>
                <a:gd name="T15" fmla="*/ 4 h 347"/>
                <a:gd name="T16" fmla="*/ 343 w 347"/>
                <a:gd name="T17" fmla="*/ 173 h 347"/>
                <a:gd name="T18" fmla="*/ 174 w 347"/>
                <a:gd name="T19" fmla="*/ 34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347">
                  <a:moveTo>
                    <a:pt x="174" y="0"/>
                  </a:moveTo>
                  <a:cubicBezTo>
                    <a:pt x="78" y="0"/>
                    <a:pt x="0" y="78"/>
                    <a:pt x="0" y="173"/>
                  </a:cubicBezTo>
                  <a:cubicBezTo>
                    <a:pt x="0" y="269"/>
                    <a:pt x="78" y="347"/>
                    <a:pt x="174" y="347"/>
                  </a:cubicBezTo>
                  <a:cubicBezTo>
                    <a:pt x="269" y="347"/>
                    <a:pt x="347" y="269"/>
                    <a:pt x="347" y="173"/>
                  </a:cubicBezTo>
                  <a:cubicBezTo>
                    <a:pt x="347" y="78"/>
                    <a:pt x="269" y="0"/>
                    <a:pt x="174" y="0"/>
                  </a:cubicBezTo>
                  <a:close/>
                  <a:moveTo>
                    <a:pt x="174" y="343"/>
                  </a:moveTo>
                  <a:cubicBezTo>
                    <a:pt x="80" y="343"/>
                    <a:pt x="4" y="267"/>
                    <a:pt x="4" y="173"/>
                  </a:cubicBezTo>
                  <a:cubicBezTo>
                    <a:pt x="4" y="80"/>
                    <a:pt x="80" y="4"/>
                    <a:pt x="174" y="4"/>
                  </a:cubicBezTo>
                  <a:cubicBezTo>
                    <a:pt x="267" y="4"/>
                    <a:pt x="343" y="80"/>
                    <a:pt x="343" y="173"/>
                  </a:cubicBezTo>
                  <a:cubicBezTo>
                    <a:pt x="343" y="267"/>
                    <a:pt x="267" y="343"/>
                    <a:pt x="174" y="3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95" name="íšlíḓe">
              <a:extLst>
                <a:ext uri="{FF2B5EF4-FFF2-40B4-BE49-F238E27FC236}">
                  <a16:creationId xmlns="" xmlns:a16="http://schemas.microsoft.com/office/drawing/2014/main" id="{4DA69233-4703-46E7-BD77-00911A1E7949}"/>
                </a:ext>
              </a:extLst>
            </p:cNvPr>
            <p:cNvSpPr/>
            <p:nvPr/>
          </p:nvSpPr>
          <p:spPr bwMode="auto">
            <a:xfrm>
              <a:off x="3481524" y="1212226"/>
              <a:ext cx="440834" cy="377758"/>
            </a:xfrm>
            <a:custGeom>
              <a:avLst/>
              <a:gdLst>
                <a:gd name="T0" fmla="*/ 28 w 192"/>
                <a:gd name="T1" fmla="*/ 164 h 164"/>
                <a:gd name="T2" fmla="*/ 31 w 192"/>
                <a:gd name="T3" fmla="*/ 164 h 164"/>
                <a:gd name="T4" fmla="*/ 2 w 192"/>
                <a:gd name="T5" fmla="*/ 96 h 164"/>
                <a:gd name="T6" fmla="*/ 96 w 192"/>
                <a:gd name="T7" fmla="*/ 2 h 164"/>
                <a:gd name="T8" fmla="*/ 190 w 192"/>
                <a:gd name="T9" fmla="*/ 96 h 164"/>
                <a:gd name="T10" fmla="*/ 160 w 192"/>
                <a:gd name="T11" fmla="*/ 164 h 164"/>
                <a:gd name="T12" fmla="*/ 163 w 192"/>
                <a:gd name="T13" fmla="*/ 164 h 164"/>
                <a:gd name="T14" fmla="*/ 192 w 192"/>
                <a:gd name="T15" fmla="*/ 96 h 164"/>
                <a:gd name="T16" fmla="*/ 96 w 192"/>
                <a:gd name="T17" fmla="*/ 0 h 164"/>
                <a:gd name="T18" fmla="*/ 0 w 192"/>
                <a:gd name="T19" fmla="*/ 96 h 164"/>
                <a:gd name="T20" fmla="*/ 28 w 192"/>
                <a:gd name="T21"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164">
                  <a:moveTo>
                    <a:pt x="28" y="164"/>
                  </a:moveTo>
                  <a:cubicBezTo>
                    <a:pt x="31" y="164"/>
                    <a:pt x="31" y="164"/>
                    <a:pt x="31" y="164"/>
                  </a:cubicBezTo>
                  <a:cubicBezTo>
                    <a:pt x="13" y="147"/>
                    <a:pt x="2" y="123"/>
                    <a:pt x="2" y="96"/>
                  </a:cubicBezTo>
                  <a:cubicBezTo>
                    <a:pt x="2" y="45"/>
                    <a:pt x="44" y="2"/>
                    <a:pt x="96" y="2"/>
                  </a:cubicBezTo>
                  <a:cubicBezTo>
                    <a:pt x="147" y="2"/>
                    <a:pt x="190" y="45"/>
                    <a:pt x="190" y="96"/>
                  </a:cubicBezTo>
                  <a:cubicBezTo>
                    <a:pt x="190" y="123"/>
                    <a:pt x="178" y="147"/>
                    <a:pt x="160" y="164"/>
                  </a:cubicBezTo>
                  <a:cubicBezTo>
                    <a:pt x="163" y="164"/>
                    <a:pt x="163" y="164"/>
                    <a:pt x="163" y="164"/>
                  </a:cubicBezTo>
                  <a:cubicBezTo>
                    <a:pt x="181" y="147"/>
                    <a:pt x="192" y="123"/>
                    <a:pt x="192" y="96"/>
                  </a:cubicBezTo>
                  <a:cubicBezTo>
                    <a:pt x="192" y="43"/>
                    <a:pt x="148" y="0"/>
                    <a:pt x="96" y="0"/>
                  </a:cubicBezTo>
                  <a:cubicBezTo>
                    <a:pt x="43" y="0"/>
                    <a:pt x="0" y="43"/>
                    <a:pt x="0" y="96"/>
                  </a:cubicBezTo>
                  <a:cubicBezTo>
                    <a:pt x="0" y="123"/>
                    <a:pt x="11" y="147"/>
                    <a:pt x="28" y="1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96" name="ïṣļïḍê">
              <a:extLst>
                <a:ext uri="{FF2B5EF4-FFF2-40B4-BE49-F238E27FC236}">
                  <a16:creationId xmlns="" xmlns:a16="http://schemas.microsoft.com/office/drawing/2014/main" id="{A6E8A355-6B4D-46E5-ABF6-80AFF74A83C6}"/>
                </a:ext>
              </a:extLst>
            </p:cNvPr>
            <p:cNvSpPr/>
            <p:nvPr/>
          </p:nvSpPr>
          <p:spPr bwMode="auto">
            <a:xfrm>
              <a:off x="3972118" y="1573864"/>
              <a:ext cx="85504" cy="46256"/>
            </a:xfrm>
            <a:custGeom>
              <a:avLst/>
              <a:gdLst>
                <a:gd name="T0" fmla="*/ 36 w 37"/>
                <a:gd name="T1" fmla="*/ 20 h 20"/>
                <a:gd name="T2" fmla="*/ 22 w 37"/>
                <a:gd name="T3" fmla="*/ 16 h 20"/>
                <a:gd name="T4" fmla="*/ 0 w 37"/>
                <a:gd name="T5" fmla="*/ 20 h 20"/>
                <a:gd name="T6" fmla="*/ 1 w 37"/>
                <a:gd name="T7" fmla="*/ 16 h 20"/>
                <a:gd name="T8" fmla="*/ 12 w 37"/>
                <a:gd name="T9" fmla="*/ 14 h 20"/>
                <a:gd name="T10" fmla="*/ 19 w 37"/>
                <a:gd name="T11" fmla="*/ 14 h 20"/>
                <a:gd name="T12" fmla="*/ 13 w 37"/>
                <a:gd name="T13" fmla="*/ 10 h 20"/>
                <a:gd name="T14" fmla="*/ 5 w 37"/>
                <a:gd name="T15" fmla="*/ 3 h 20"/>
                <a:gd name="T16" fmla="*/ 6 w 37"/>
                <a:gd name="T17" fmla="*/ 0 h 20"/>
                <a:gd name="T18" fmla="*/ 23 w 37"/>
                <a:gd name="T19" fmla="*/ 13 h 20"/>
                <a:gd name="T20" fmla="*/ 37 w 37"/>
                <a:gd name="T21" fmla="*/ 17 h 20"/>
                <a:gd name="T22" fmla="*/ 36 w 37"/>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36" y="20"/>
                  </a:moveTo>
                  <a:cubicBezTo>
                    <a:pt x="22" y="16"/>
                    <a:pt x="22" y="16"/>
                    <a:pt x="22" y="16"/>
                  </a:cubicBezTo>
                  <a:cubicBezTo>
                    <a:pt x="0" y="20"/>
                    <a:pt x="0" y="20"/>
                    <a:pt x="0" y="20"/>
                  </a:cubicBezTo>
                  <a:cubicBezTo>
                    <a:pt x="1" y="16"/>
                    <a:pt x="1" y="16"/>
                    <a:pt x="1" y="16"/>
                  </a:cubicBezTo>
                  <a:cubicBezTo>
                    <a:pt x="12" y="14"/>
                    <a:pt x="12" y="14"/>
                    <a:pt x="12" y="14"/>
                  </a:cubicBezTo>
                  <a:cubicBezTo>
                    <a:pt x="14" y="14"/>
                    <a:pt x="17" y="14"/>
                    <a:pt x="19" y="14"/>
                  </a:cubicBezTo>
                  <a:cubicBezTo>
                    <a:pt x="17" y="13"/>
                    <a:pt x="15" y="11"/>
                    <a:pt x="13" y="10"/>
                  </a:cubicBezTo>
                  <a:cubicBezTo>
                    <a:pt x="5" y="3"/>
                    <a:pt x="5" y="3"/>
                    <a:pt x="5" y="3"/>
                  </a:cubicBezTo>
                  <a:cubicBezTo>
                    <a:pt x="6" y="0"/>
                    <a:pt x="6" y="0"/>
                    <a:pt x="6" y="0"/>
                  </a:cubicBezTo>
                  <a:cubicBezTo>
                    <a:pt x="23" y="13"/>
                    <a:pt x="23" y="13"/>
                    <a:pt x="23" y="13"/>
                  </a:cubicBezTo>
                  <a:cubicBezTo>
                    <a:pt x="37" y="17"/>
                    <a:pt x="37" y="17"/>
                    <a:pt x="37" y="17"/>
                  </a:cubicBezTo>
                  <a:lnTo>
                    <a:pt x="3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97" name="ís1íḍe">
              <a:extLst>
                <a:ext uri="{FF2B5EF4-FFF2-40B4-BE49-F238E27FC236}">
                  <a16:creationId xmlns="" xmlns:a16="http://schemas.microsoft.com/office/drawing/2014/main" id="{055EA0FB-5030-4C8A-86D3-4574820AB491}"/>
                </a:ext>
              </a:extLst>
            </p:cNvPr>
            <p:cNvSpPr/>
            <p:nvPr/>
          </p:nvSpPr>
          <p:spPr bwMode="auto">
            <a:xfrm>
              <a:off x="4302919" y="1198209"/>
              <a:ext cx="54666" cy="94615"/>
            </a:xfrm>
            <a:custGeom>
              <a:avLst/>
              <a:gdLst>
                <a:gd name="T0" fmla="*/ 20 w 24"/>
                <a:gd name="T1" fmla="*/ 28 h 41"/>
                <a:gd name="T2" fmla="*/ 14 w 24"/>
                <a:gd name="T3" fmla="*/ 9 h 41"/>
                <a:gd name="T4" fmla="*/ 4 w 24"/>
                <a:gd name="T5" fmla="*/ 10 h 41"/>
                <a:gd name="T6" fmla="*/ 5 w 24"/>
                <a:gd name="T7" fmla="*/ 32 h 41"/>
                <a:gd name="T8" fmla="*/ 20 w 24"/>
                <a:gd name="T9" fmla="*/ 28 h 41"/>
              </a:gdLst>
              <a:ahLst/>
              <a:cxnLst>
                <a:cxn ang="0">
                  <a:pos x="T0" y="T1"/>
                </a:cxn>
                <a:cxn ang="0">
                  <a:pos x="T2" y="T3"/>
                </a:cxn>
                <a:cxn ang="0">
                  <a:pos x="T4" y="T5"/>
                </a:cxn>
                <a:cxn ang="0">
                  <a:pos x="T6" y="T7"/>
                </a:cxn>
                <a:cxn ang="0">
                  <a:pos x="T8" y="T9"/>
                </a:cxn>
              </a:cxnLst>
              <a:rect l="0" t="0" r="r" b="b"/>
              <a:pathLst>
                <a:path w="24" h="41">
                  <a:moveTo>
                    <a:pt x="20" y="28"/>
                  </a:moveTo>
                  <a:cubicBezTo>
                    <a:pt x="24" y="20"/>
                    <a:pt x="14" y="9"/>
                    <a:pt x="14" y="9"/>
                  </a:cubicBezTo>
                  <a:cubicBezTo>
                    <a:pt x="14" y="9"/>
                    <a:pt x="8" y="0"/>
                    <a:pt x="4" y="10"/>
                  </a:cubicBezTo>
                  <a:cubicBezTo>
                    <a:pt x="0" y="20"/>
                    <a:pt x="0" y="23"/>
                    <a:pt x="5" y="32"/>
                  </a:cubicBezTo>
                  <a:cubicBezTo>
                    <a:pt x="9" y="41"/>
                    <a:pt x="16" y="35"/>
                    <a:pt x="2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98" name="íşlïḋe">
              <a:extLst>
                <a:ext uri="{FF2B5EF4-FFF2-40B4-BE49-F238E27FC236}">
                  <a16:creationId xmlns="" xmlns:a16="http://schemas.microsoft.com/office/drawing/2014/main" id="{459EB9C8-6491-4DD0-95BB-038AFA7672BB}"/>
                </a:ext>
              </a:extLst>
            </p:cNvPr>
            <p:cNvSpPr/>
            <p:nvPr/>
          </p:nvSpPr>
          <p:spPr bwMode="auto">
            <a:xfrm>
              <a:off x="4279791" y="1281610"/>
              <a:ext cx="57470" cy="91811"/>
            </a:xfrm>
            <a:custGeom>
              <a:avLst/>
              <a:gdLst>
                <a:gd name="T0" fmla="*/ 4 w 25"/>
                <a:gd name="T1" fmla="*/ 34 h 40"/>
                <a:gd name="T2" fmla="*/ 13 w 25"/>
                <a:gd name="T3" fmla="*/ 36 h 40"/>
                <a:gd name="T4" fmla="*/ 21 w 25"/>
                <a:gd name="T5" fmla="*/ 17 h 40"/>
                <a:gd name="T6" fmla="*/ 14 w 25"/>
                <a:gd name="T7" fmla="*/ 10 h 40"/>
                <a:gd name="T8" fmla="*/ 10 w 25"/>
                <a:gd name="T9" fmla="*/ 4 h 40"/>
                <a:gd name="T10" fmla="*/ 0 w 25"/>
                <a:gd name="T11" fmla="*/ 13 h 40"/>
                <a:gd name="T12" fmla="*/ 5 w 25"/>
                <a:gd name="T13" fmla="*/ 25 h 40"/>
                <a:gd name="T14" fmla="*/ 4 w 25"/>
                <a:gd name="T15" fmla="*/ 34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0">
                  <a:moveTo>
                    <a:pt x="4" y="34"/>
                  </a:moveTo>
                  <a:cubicBezTo>
                    <a:pt x="4" y="34"/>
                    <a:pt x="2" y="40"/>
                    <a:pt x="13" y="36"/>
                  </a:cubicBezTo>
                  <a:cubicBezTo>
                    <a:pt x="23" y="31"/>
                    <a:pt x="25" y="21"/>
                    <a:pt x="21" y="17"/>
                  </a:cubicBezTo>
                  <a:cubicBezTo>
                    <a:pt x="18" y="12"/>
                    <a:pt x="14" y="10"/>
                    <a:pt x="14" y="10"/>
                  </a:cubicBezTo>
                  <a:cubicBezTo>
                    <a:pt x="14" y="10"/>
                    <a:pt x="11" y="8"/>
                    <a:pt x="10" y="4"/>
                  </a:cubicBezTo>
                  <a:cubicBezTo>
                    <a:pt x="9" y="0"/>
                    <a:pt x="1" y="9"/>
                    <a:pt x="0" y="13"/>
                  </a:cubicBezTo>
                  <a:cubicBezTo>
                    <a:pt x="0" y="18"/>
                    <a:pt x="1" y="20"/>
                    <a:pt x="5" y="25"/>
                  </a:cubicBezTo>
                  <a:cubicBezTo>
                    <a:pt x="8" y="30"/>
                    <a:pt x="4" y="34"/>
                    <a:pt x="4"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99" name="iŝļîḍé">
              <a:extLst>
                <a:ext uri="{FF2B5EF4-FFF2-40B4-BE49-F238E27FC236}">
                  <a16:creationId xmlns="" xmlns:a16="http://schemas.microsoft.com/office/drawing/2014/main" id="{6D3BF9D1-B462-46CD-8739-E2383151C14E}"/>
                </a:ext>
              </a:extLst>
            </p:cNvPr>
            <p:cNvSpPr/>
            <p:nvPr/>
          </p:nvSpPr>
          <p:spPr bwMode="auto">
            <a:xfrm>
              <a:off x="4231432" y="1248670"/>
              <a:ext cx="330100" cy="295058"/>
            </a:xfrm>
            <a:custGeom>
              <a:avLst/>
              <a:gdLst>
                <a:gd name="T0" fmla="*/ 138 w 144"/>
                <a:gd name="T1" fmla="*/ 24 h 128"/>
                <a:gd name="T2" fmla="*/ 135 w 144"/>
                <a:gd name="T3" fmla="*/ 20 h 128"/>
                <a:gd name="T4" fmla="*/ 126 w 144"/>
                <a:gd name="T5" fmla="*/ 23 h 128"/>
                <a:gd name="T6" fmla="*/ 117 w 144"/>
                <a:gd name="T7" fmla="*/ 29 h 128"/>
                <a:gd name="T8" fmla="*/ 120 w 144"/>
                <a:gd name="T9" fmla="*/ 23 h 128"/>
                <a:gd name="T10" fmla="*/ 131 w 144"/>
                <a:gd name="T11" fmla="*/ 15 h 128"/>
                <a:gd name="T12" fmla="*/ 138 w 144"/>
                <a:gd name="T13" fmla="*/ 9 h 128"/>
                <a:gd name="T14" fmla="*/ 127 w 144"/>
                <a:gd name="T15" fmla="*/ 5 h 128"/>
                <a:gd name="T16" fmla="*/ 112 w 144"/>
                <a:gd name="T17" fmla="*/ 5 h 128"/>
                <a:gd name="T18" fmla="*/ 102 w 144"/>
                <a:gd name="T19" fmla="*/ 8 h 128"/>
                <a:gd name="T20" fmla="*/ 100 w 144"/>
                <a:gd name="T21" fmla="*/ 24 h 128"/>
                <a:gd name="T22" fmla="*/ 88 w 144"/>
                <a:gd name="T23" fmla="*/ 33 h 128"/>
                <a:gd name="T24" fmla="*/ 83 w 144"/>
                <a:gd name="T25" fmla="*/ 31 h 128"/>
                <a:gd name="T26" fmla="*/ 91 w 144"/>
                <a:gd name="T27" fmla="*/ 26 h 128"/>
                <a:gd name="T28" fmla="*/ 91 w 144"/>
                <a:gd name="T29" fmla="*/ 21 h 128"/>
                <a:gd name="T30" fmla="*/ 82 w 144"/>
                <a:gd name="T31" fmla="*/ 10 h 128"/>
                <a:gd name="T32" fmla="*/ 70 w 144"/>
                <a:gd name="T33" fmla="*/ 12 h 128"/>
                <a:gd name="T34" fmla="*/ 63 w 144"/>
                <a:gd name="T35" fmla="*/ 30 h 128"/>
                <a:gd name="T36" fmla="*/ 58 w 144"/>
                <a:gd name="T37" fmla="*/ 42 h 128"/>
                <a:gd name="T38" fmla="*/ 58 w 144"/>
                <a:gd name="T39" fmla="*/ 52 h 128"/>
                <a:gd name="T40" fmla="*/ 39 w 144"/>
                <a:gd name="T41" fmla="*/ 61 h 128"/>
                <a:gd name="T42" fmla="*/ 35 w 144"/>
                <a:gd name="T43" fmla="*/ 58 h 128"/>
                <a:gd name="T44" fmla="*/ 9 w 144"/>
                <a:gd name="T45" fmla="*/ 90 h 128"/>
                <a:gd name="T46" fmla="*/ 3 w 144"/>
                <a:gd name="T47" fmla="*/ 115 h 128"/>
                <a:gd name="T48" fmla="*/ 20 w 144"/>
                <a:gd name="T49" fmla="*/ 114 h 128"/>
                <a:gd name="T50" fmla="*/ 33 w 144"/>
                <a:gd name="T51" fmla="*/ 82 h 128"/>
                <a:gd name="T52" fmla="*/ 42 w 144"/>
                <a:gd name="T53" fmla="*/ 80 h 128"/>
                <a:gd name="T54" fmla="*/ 56 w 144"/>
                <a:gd name="T55" fmla="*/ 73 h 128"/>
                <a:gd name="T56" fmla="*/ 58 w 144"/>
                <a:gd name="T57" fmla="*/ 79 h 128"/>
                <a:gd name="T58" fmla="*/ 58 w 144"/>
                <a:gd name="T59" fmla="*/ 89 h 128"/>
                <a:gd name="T60" fmla="*/ 76 w 144"/>
                <a:gd name="T61" fmla="*/ 70 h 128"/>
                <a:gd name="T62" fmla="*/ 77 w 144"/>
                <a:gd name="T63" fmla="*/ 60 h 128"/>
                <a:gd name="T64" fmla="*/ 95 w 144"/>
                <a:gd name="T65" fmla="*/ 42 h 128"/>
                <a:gd name="T66" fmla="*/ 95 w 144"/>
                <a:gd name="T67" fmla="*/ 53 h 128"/>
                <a:gd name="T68" fmla="*/ 96 w 144"/>
                <a:gd name="T69" fmla="*/ 67 h 128"/>
                <a:gd name="T70" fmla="*/ 113 w 144"/>
                <a:gd name="T71" fmla="*/ 50 h 128"/>
                <a:gd name="T72" fmla="*/ 116 w 144"/>
                <a:gd name="T73" fmla="*/ 50 h 128"/>
                <a:gd name="T74" fmla="*/ 117 w 144"/>
                <a:gd name="T75" fmla="*/ 87 h 128"/>
                <a:gd name="T76" fmla="*/ 135 w 144"/>
                <a:gd name="T77" fmla="*/ 66 h 128"/>
                <a:gd name="T78" fmla="*/ 134 w 144"/>
                <a:gd name="T79" fmla="*/ 40 h 128"/>
                <a:gd name="T80" fmla="*/ 144 w 144"/>
                <a:gd name="T81" fmla="*/ 28 h 128"/>
                <a:gd name="T82" fmla="*/ 138 w 144"/>
                <a:gd name="T83" fmla="*/ 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128">
                  <a:moveTo>
                    <a:pt x="138" y="24"/>
                  </a:moveTo>
                  <a:cubicBezTo>
                    <a:pt x="138" y="24"/>
                    <a:pt x="135" y="23"/>
                    <a:pt x="135" y="20"/>
                  </a:cubicBezTo>
                  <a:cubicBezTo>
                    <a:pt x="135" y="20"/>
                    <a:pt x="130" y="17"/>
                    <a:pt x="126" y="23"/>
                  </a:cubicBezTo>
                  <a:cubicBezTo>
                    <a:pt x="122" y="28"/>
                    <a:pt x="120" y="30"/>
                    <a:pt x="117" y="29"/>
                  </a:cubicBezTo>
                  <a:cubicBezTo>
                    <a:pt x="114" y="28"/>
                    <a:pt x="118" y="25"/>
                    <a:pt x="120" y="23"/>
                  </a:cubicBezTo>
                  <a:cubicBezTo>
                    <a:pt x="123" y="22"/>
                    <a:pt x="127" y="16"/>
                    <a:pt x="131" y="15"/>
                  </a:cubicBezTo>
                  <a:cubicBezTo>
                    <a:pt x="136" y="14"/>
                    <a:pt x="138" y="14"/>
                    <a:pt x="138" y="9"/>
                  </a:cubicBezTo>
                  <a:cubicBezTo>
                    <a:pt x="138" y="5"/>
                    <a:pt x="137" y="0"/>
                    <a:pt x="127" y="5"/>
                  </a:cubicBezTo>
                  <a:cubicBezTo>
                    <a:pt x="117" y="10"/>
                    <a:pt x="114" y="9"/>
                    <a:pt x="112" y="5"/>
                  </a:cubicBezTo>
                  <a:cubicBezTo>
                    <a:pt x="109" y="0"/>
                    <a:pt x="103" y="1"/>
                    <a:pt x="102" y="8"/>
                  </a:cubicBezTo>
                  <a:cubicBezTo>
                    <a:pt x="102" y="16"/>
                    <a:pt x="100" y="24"/>
                    <a:pt x="100" y="24"/>
                  </a:cubicBezTo>
                  <a:cubicBezTo>
                    <a:pt x="88" y="33"/>
                    <a:pt x="88" y="33"/>
                    <a:pt x="88" y="33"/>
                  </a:cubicBezTo>
                  <a:cubicBezTo>
                    <a:pt x="88" y="33"/>
                    <a:pt x="79" y="34"/>
                    <a:pt x="83" y="31"/>
                  </a:cubicBezTo>
                  <a:cubicBezTo>
                    <a:pt x="87" y="27"/>
                    <a:pt x="91" y="26"/>
                    <a:pt x="91" y="26"/>
                  </a:cubicBezTo>
                  <a:cubicBezTo>
                    <a:pt x="91" y="21"/>
                    <a:pt x="91" y="21"/>
                    <a:pt x="91" y="21"/>
                  </a:cubicBezTo>
                  <a:cubicBezTo>
                    <a:pt x="91" y="21"/>
                    <a:pt x="84" y="15"/>
                    <a:pt x="82" y="10"/>
                  </a:cubicBezTo>
                  <a:cubicBezTo>
                    <a:pt x="80" y="4"/>
                    <a:pt x="71" y="2"/>
                    <a:pt x="70" y="12"/>
                  </a:cubicBezTo>
                  <a:cubicBezTo>
                    <a:pt x="69" y="22"/>
                    <a:pt x="68" y="27"/>
                    <a:pt x="63" y="30"/>
                  </a:cubicBezTo>
                  <a:cubicBezTo>
                    <a:pt x="58" y="34"/>
                    <a:pt x="48" y="39"/>
                    <a:pt x="58" y="42"/>
                  </a:cubicBezTo>
                  <a:cubicBezTo>
                    <a:pt x="67" y="45"/>
                    <a:pt x="61" y="48"/>
                    <a:pt x="58" y="52"/>
                  </a:cubicBezTo>
                  <a:cubicBezTo>
                    <a:pt x="54" y="56"/>
                    <a:pt x="42" y="65"/>
                    <a:pt x="39" y="61"/>
                  </a:cubicBezTo>
                  <a:cubicBezTo>
                    <a:pt x="35" y="58"/>
                    <a:pt x="35" y="58"/>
                    <a:pt x="35" y="58"/>
                  </a:cubicBezTo>
                  <a:cubicBezTo>
                    <a:pt x="35" y="58"/>
                    <a:pt x="18" y="82"/>
                    <a:pt x="9" y="90"/>
                  </a:cubicBezTo>
                  <a:cubicBezTo>
                    <a:pt x="1" y="97"/>
                    <a:pt x="0" y="105"/>
                    <a:pt x="3" y="115"/>
                  </a:cubicBezTo>
                  <a:cubicBezTo>
                    <a:pt x="5" y="126"/>
                    <a:pt x="17" y="128"/>
                    <a:pt x="20" y="114"/>
                  </a:cubicBezTo>
                  <a:cubicBezTo>
                    <a:pt x="22" y="100"/>
                    <a:pt x="29" y="88"/>
                    <a:pt x="33" y="82"/>
                  </a:cubicBezTo>
                  <a:cubicBezTo>
                    <a:pt x="37" y="75"/>
                    <a:pt x="42" y="80"/>
                    <a:pt x="42" y="80"/>
                  </a:cubicBezTo>
                  <a:cubicBezTo>
                    <a:pt x="42" y="80"/>
                    <a:pt x="51" y="80"/>
                    <a:pt x="56" y="73"/>
                  </a:cubicBezTo>
                  <a:cubicBezTo>
                    <a:pt x="60" y="66"/>
                    <a:pt x="60" y="76"/>
                    <a:pt x="58" y="79"/>
                  </a:cubicBezTo>
                  <a:cubicBezTo>
                    <a:pt x="56" y="82"/>
                    <a:pt x="49" y="89"/>
                    <a:pt x="58" y="89"/>
                  </a:cubicBezTo>
                  <a:cubicBezTo>
                    <a:pt x="66" y="89"/>
                    <a:pt x="73" y="80"/>
                    <a:pt x="76" y="70"/>
                  </a:cubicBezTo>
                  <a:cubicBezTo>
                    <a:pt x="77" y="60"/>
                    <a:pt x="77" y="60"/>
                    <a:pt x="77" y="60"/>
                  </a:cubicBezTo>
                  <a:cubicBezTo>
                    <a:pt x="77" y="60"/>
                    <a:pt x="88" y="47"/>
                    <a:pt x="95" y="42"/>
                  </a:cubicBezTo>
                  <a:cubicBezTo>
                    <a:pt x="95" y="53"/>
                    <a:pt x="95" y="53"/>
                    <a:pt x="95" y="53"/>
                  </a:cubicBezTo>
                  <a:cubicBezTo>
                    <a:pt x="95" y="53"/>
                    <a:pt x="86" y="65"/>
                    <a:pt x="96" y="67"/>
                  </a:cubicBezTo>
                  <a:cubicBezTo>
                    <a:pt x="106" y="69"/>
                    <a:pt x="110" y="61"/>
                    <a:pt x="113" y="50"/>
                  </a:cubicBezTo>
                  <a:cubicBezTo>
                    <a:pt x="116" y="50"/>
                    <a:pt x="116" y="50"/>
                    <a:pt x="116" y="50"/>
                  </a:cubicBezTo>
                  <a:cubicBezTo>
                    <a:pt x="117" y="87"/>
                    <a:pt x="117" y="87"/>
                    <a:pt x="117" y="87"/>
                  </a:cubicBezTo>
                  <a:cubicBezTo>
                    <a:pt x="117" y="87"/>
                    <a:pt x="132" y="87"/>
                    <a:pt x="135" y="66"/>
                  </a:cubicBezTo>
                  <a:cubicBezTo>
                    <a:pt x="134" y="40"/>
                    <a:pt x="134" y="40"/>
                    <a:pt x="134" y="40"/>
                  </a:cubicBezTo>
                  <a:cubicBezTo>
                    <a:pt x="134" y="40"/>
                    <a:pt x="143" y="34"/>
                    <a:pt x="144" y="28"/>
                  </a:cubicBezTo>
                  <a:cubicBezTo>
                    <a:pt x="144" y="23"/>
                    <a:pt x="138" y="24"/>
                    <a:pt x="13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100" name="íṧḷídé">
              <a:extLst>
                <a:ext uri="{FF2B5EF4-FFF2-40B4-BE49-F238E27FC236}">
                  <a16:creationId xmlns="" xmlns:a16="http://schemas.microsoft.com/office/drawing/2014/main" id="{1026B93F-4EA8-42AF-8183-6911E85C8212}"/>
                </a:ext>
              </a:extLst>
            </p:cNvPr>
            <p:cNvSpPr/>
            <p:nvPr/>
          </p:nvSpPr>
          <p:spPr bwMode="auto">
            <a:xfrm>
              <a:off x="4768283" y="1194004"/>
              <a:ext cx="52564" cy="82700"/>
            </a:xfrm>
            <a:custGeom>
              <a:avLst/>
              <a:gdLst>
                <a:gd name="T0" fmla="*/ 10 w 23"/>
                <a:gd name="T1" fmla="*/ 6 h 36"/>
                <a:gd name="T2" fmla="*/ 3 w 23"/>
                <a:gd name="T3" fmla="*/ 10 h 36"/>
                <a:gd name="T4" fmla="*/ 3 w 23"/>
                <a:gd name="T5" fmla="*/ 30 h 36"/>
                <a:gd name="T6" fmla="*/ 19 w 23"/>
                <a:gd name="T7" fmla="*/ 30 h 36"/>
                <a:gd name="T8" fmla="*/ 18 w 23"/>
                <a:gd name="T9" fmla="*/ 14 h 36"/>
                <a:gd name="T10" fmla="*/ 10 w 23"/>
                <a:gd name="T11" fmla="*/ 6 h 36"/>
              </a:gdLst>
              <a:ahLst/>
              <a:cxnLst>
                <a:cxn ang="0">
                  <a:pos x="T0" y="T1"/>
                </a:cxn>
                <a:cxn ang="0">
                  <a:pos x="T2" y="T3"/>
                </a:cxn>
                <a:cxn ang="0">
                  <a:pos x="T4" y="T5"/>
                </a:cxn>
                <a:cxn ang="0">
                  <a:pos x="T6" y="T7"/>
                </a:cxn>
                <a:cxn ang="0">
                  <a:pos x="T8" y="T9"/>
                </a:cxn>
                <a:cxn ang="0">
                  <a:pos x="T10" y="T11"/>
                </a:cxn>
              </a:cxnLst>
              <a:rect l="0" t="0" r="r" b="b"/>
              <a:pathLst>
                <a:path w="23" h="36">
                  <a:moveTo>
                    <a:pt x="10" y="6"/>
                  </a:moveTo>
                  <a:cubicBezTo>
                    <a:pt x="10" y="6"/>
                    <a:pt x="6" y="0"/>
                    <a:pt x="3" y="10"/>
                  </a:cubicBezTo>
                  <a:cubicBezTo>
                    <a:pt x="0" y="19"/>
                    <a:pt x="4" y="24"/>
                    <a:pt x="3" y="30"/>
                  </a:cubicBezTo>
                  <a:cubicBezTo>
                    <a:pt x="2" y="36"/>
                    <a:pt x="15" y="34"/>
                    <a:pt x="19" y="30"/>
                  </a:cubicBezTo>
                  <a:cubicBezTo>
                    <a:pt x="23" y="27"/>
                    <a:pt x="23" y="18"/>
                    <a:pt x="18" y="14"/>
                  </a:cubicBezTo>
                  <a:cubicBezTo>
                    <a:pt x="12" y="9"/>
                    <a:pt x="10" y="6"/>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101" name="îSḻiḋe">
              <a:extLst>
                <a:ext uri="{FF2B5EF4-FFF2-40B4-BE49-F238E27FC236}">
                  <a16:creationId xmlns="" xmlns:a16="http://schemas.microsoft.com/office/drawing/2014/main" id="{8FD6AAFD-0E8D-4811-953E-DBF2B2184842}"/>
                </a:ext>
              </a:extLst>
            </p:cNvPr>
            <p:cNvSpPr/>
            <p:nvPr/>
          </p:nvSpPr>
          <p:spPr bwMode="auto">
            <a:xfrm>
              <a:off x="4726932" y="1285815"/>
              <a:ext cx="61675" cy="80598"/>
            </a:xfrm>
            <a:custGeom>
              <a:avLst/>
              <a:gdLst>
                <a:gd name="T0" fmla="*/ 8 w 27"/>
                <a:gd name="T1" fmla="*/ 31 h 35"/>
                <a:gd name="T2" fmla="*/ 21 w 27"/>
                <a:gd name="T3" fmla="*/ 25 h 35"/>
                <a:gd name="T4" fmla="*/ 16 w 27"/>
                <a:gd name="T5" fmla="*/ 8 h 35"/>
                <a:gd name="T6" fmla="*/ 8 w 27"/>
                <a:gd name="T7" fmla="*/ 4 h 35"/>
                <a:gd name="T8" fmla="*/ 2 w 27"/>
                <a:gd name="T9" fmla="*/ 19 h 35"/>
                <a:gd name="T10" fmla="*/ 8 w 27"/>
                <a:gd name="T11" fmla="*/ 31 h 35"/>
              </a:gdLst>
              <a:ahLst/>
              <a:cxnLst>
                <a:cxn ang="0">
                  <a:pos x="T0" y="T1"/>
                </a:cxn>
                <a:cxn ang="0">
                  <a:pos x="T2" y="T3"/>
                </a:cxn>
                <a:cxn ang="0">
                  <a:pos x="T4" y="T5"/>
                </a:cxn>
                <a:cxn ang="0">
                  <a:pos x="T6" y="T7"/>
                </a:cxn>
                <a:cxn ang="0">
                  <a:pos x="T8" y="T9"/>
                </a:cxn>
                <a:cxn ang="0">
                  <a:pos x="T10" y="T11"/>
                </a:cxn>
              </a:cxnLst>
              <a:rect l="0" t="0" r="r" b="b"/>
              <a:pathLst>
                <a:path w="27" h="35">
                  <a:moveTo>
                    <a:pt x="8" y="31"/>
                  </a:moveTo>
                  <a:cubicBezTo>
                    <a:pt x="8" y="31"/>
                    <a:pt x="15" y="35"/>
                    <a:pt x="21" y="25"/>
                  </a:cubicBezTo>
                  <a:cubicBezTo>
                    <a:pt x="27" y="14"/>
                    <a:pt x="16" y="8"/>
                    <a:pt x="16" y="8"/>
                  </a:cubicBezTo>
                  <a:cubicBezTo>
                    <a:pt x="16" y="8"/>
                    <a:pt x="13" y="0"/>
                    <a:pt x="8" y="4"/>
                  </a:cubicBezTo>
                  <a:cubicBezTo>
                    <a:pt x="3" y="7"/>
                    <a:pt x="0" y="13"/>
                    <a:pt x="2" y="19"/>
                  </a:cubicBezTo>
                  <a:cubicBezTo>
                    <a:pt x="5" y="25"/>
                    <a:pt x="7" y="23"/>
                    <a:pt x="8"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102" name="í$ḻîḓè">
              <a:extLst>
                <a:ext uri="{FF2B5EF4-FFF2-40B4-BE49-F238E27FC236}">
                  <a16:creationId xmlns="" xmlns:a16="http://schemas.microsoft.com/office/drawing/2014/main" id="{0D21EFCE-F3A8-4954-9D96-41748674CFD0}"/>
                </a:ext>
              </a:extLst>
            </p:cNvPr>
            <p:cNvSpPr/>
            <p:nvPr/>
          </p:nvSpPr>
          <p:spPr bwMode="auto">
            <a:xfrm>
              <a:off x="4635121" y="1341182"/>
              <a:ext cx="160495" cy="198341"/>
            </a:xfrm>
            <a:custGeom>
              <a:avLst/>
              <a:gdLst>
                <a:gd name="T0" fmla="*/ 63 w 70"/>
                <a:gd name="T1" fmla="*/ 12 h 86"/>
                <a:gd name="T2" fmla="*/ 15 w 70"/>
                <a:gd name="T3" fmla="*/ 58 h 86"/>
                <a:gd name="T4" fmla="*/ 17 w 70"/>
                <a:gd name="T5" fmla="*/ 76 h 86"/>
                <a:gd name="T6" fmla="*/ 33 w 70"/>
                <a:gd name="T7" fmla="*/ 73 h 86"/>
                <a:gd name="T8" fmla="*/ 70 w 70"/>
                <a:gd name="T9" fmla="*/ 14 h 86"/>
                <a:gd name="T10" fmla="*/ 70 w 70"/>
                <a:gd name="T11" fmla="*/ 10 h 86"/>
                <a:gd name="T12" fmla="*/ 63 w 70"/>
                <a:gd name="T13" fmla="*/ 12 h 86"/>
              </a:gdLst>
              <a:ahLst/>
              <a:cxnLst>
                <a:cxn ang="0">
                  <a:pos x="T0" y="T1"/>
                </a:cxn>
                <a:cxn ang="0">
                  <a:pos x="T2" y="T3"/>
                </a:cxn>
                <a:cxn ang="0">
                  <a:pos x="T4" y="T5"/>
                </a:cxn>
                <a:cxn ang="0">
                  <a:pos x="T6" y="T7"/>
                </a:cxn>
                <a:cxn ang="0">
                  <a:pos x="T8" y="T9"/>
                </a:cxn>
                <a:cxn ang="0">
                  <a:pos x="T10" y="T11"/>
                </a:cxn>
                <a:cxn ang="0">
                  <a:pos x="T12" y="T13"/>
                </a:cxn>
              </a:cxnLst>
              <a:rect l="0" t="0" r="r" b="b"/>
              <a:pathLst>
                <a:path w="70" h="86">
                  <a:moveTo>
                    <a:pt x="63" y="12"/>
                  </a:moveTo>
                  <a:cubicBezTo>
                    <a:pt x="56" y="25"/>
                    <a:pt x="29" y="52"/>
                    <a:pt x="15" y="58"/>
                  </a:cubicBezTo>
                  <a:cubicBezTo>
                    <a:pt x="0" y="64"/>
                    <a:pt x="17" y="76"/>
                    <a:pt x="17" y="76"/>
                  </a:cubicBezTo>
                  <a:cubicBezTo>
                    <a:pt x="17" y="76"/>
                    <a:pt x="24" y="86"/>
                    <a:pt x="33" y="73"/>
                  </a:cubicBezTo>
                  <a:cubicBezTo>
                    <a:pt x="43" y="60"/>
                    <a:pt x="59" y="40"/>
                    <a:pt x="70" y="14"/>
                  </a:cubicBezTo>
                  <a:cubicBezTo>
                    <a:pt x="70" y="12"/>
                    <a:pt x="70" y="10"/>
                    <a:pt x="70" y="10"/>
                  </a:cubicBezTo>
                  <a:cubicBezTo>
                    <a:pt x="70" y="10"/>
                    <a:pt x="70" y="0"/>
                    <a:pt x="6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103" name="ïŝḷíḍe">
              <a:extLst>
                <a:ext uri="{FF2B5EF4-FFF2-40B4-BE49-F238E27FC236}">
                  <a16:creationId xmlns="" xmlns:a16="http://schemas.microsoft.com/office/drawing/2014/main" id="{527C8F9F-A166-4757-AD59-5AD6C1FC4447}"/>
                </a:ext>
              </a:extLst>
            </p:cNvPr>
            <p:cNvSpPr/>
            <p:nvPr/>
          </p:nvSpPr>
          <p:spPr bwMode="auto">
            <a:xfrm>
              <a:off x="4850282" y="1255679"/>
              <a:ext cx="119845" cy="108632"/>
            </a:xfrm>
            <a:custGeom>
              <a:avLst/>
              <a:gdLst>
                <a:gd name="T0" fmla="*/ 37 w 52"/>
                <a:gd name="T1" fmla="*/ 2 h 47"/>
                <a:gd name="T2" fmla="*/ 10 w 52"/>
                <a:gd name="T3" fmla="*/ 11 h 47"/>
                <a:gd name="T4" fmla="*/ 6 w 52"/>
                <a:gd name="T5" fmla="*/ 21 h 47"/>
                <a:gd name="T6" fmla="*/ 19 w 52"/>
                <a:gd name="T7" fmla="*/ 29 h 47"/>
                <a:gd name="T8" fmla="*/ 25 w 52"/>
                <a:gd name="T9" fmla="*/ 32 h 47"/>
                <a:gd name="T10" fmla="*/ 20 w 52"/>
                <a:gd name="T11" fmla="*/ 47 h 47"/>
                <a:gd name="T12" fmla="*/ 36 w 52"/>
                <a:gd name="T13" fmla="*/ 41 h 47"/>
                <a:gd name="T14" fmla="*/ 51 w 52"/>
                <a:gd name="T15" fmla="*/ 17 h 47"/>
                <a:gd name="T16" fmla="*/ 37 w 52"/>
                <a:gd name="T17"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7">
                  <a:moveTo>
                    <a:pt x="37" y="2"/>
                  </a:moveTo>
                  <a:cubicBezTo>
                    <a:pt x="27" y="5"/>
                    <a:pt x="10" y="11"/>
                    <a:pt x="10" y="11"/>
                  </a:cubicBezTo>
                  <a:cubicBezTo>
                    <a:pt x="10" y="11"/>
                    <a:pt x="0" y="14"/>
                    <a:pt x="6" y="21"/>
                  </a:cubicBezTo>
                  <a:cubicBezTo>
                    <a:pt x="12" y="28"/>
                    <a:pt x="12" y="33"/>
                    <a:pt x="19" y="29"/>
                  </a:cubicBezTo>
                  <a:cubicBezTo>
                    <a:pt x="27" y="26"/>
                    <a:pt x="27" y="28"/>
                    <a:pt x="25" y="32"/>
                  </a:cubicBezTo>
                  <a:cubicBezTo>
                    <a:pt x="24" y="36"/>
                    <a:pt x="19" y="43"/>
                    <a:pt x="20" y="47"/>
                  </a:cubicBezTo>
                  <a:cubicBezTo>
                    <a:pt x="20" y="47"/>
                    <a:pt x="32" y="46"/>
                    <a:pt x="36" y="41"/>
                  </a:cubicBezTo>
                  <a:cubicBezTo>
                    <a:pt x="39" y="35"/>
                    <a:pt x="50" y="24"/>
                    <a:pt x="51" y="17"/>
                  </a:cubicBezTo>
                  <a:cubicBezTo>
                    <a:pt x="52" y="9"/>
                    <a:pt x="46" y="0"/>
                    <a:pt x="3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104" name="íṩļiḋe">
              <a:extLst>
                <a:ext uri="{FF2B5EF4-FFF2-40B4-BE49-F238E27FC236}">
                  <a16:creationId xmlns="" xmlns:a16="http://schemas.microsoft.com/office/drawing/2014/main" id="{C4D38826-A299-4F69-8F0B-7D3ED1FE2119}"/>
                </a:ext>
              </a:extLst>
            </p:cNvPr>
            <p:cNvSpPr/>
            <p:nvPr/>
          </p:nvSpPr>
          <p:spPr bwMode="auto">
            <a:xfrm>
              <a:off x="4839068" y="1362208"/>
              <a:ext cx="100922" cy="66581"/>
            </a:xfrm>
            <a:custGeom>
              <a:avLst/>
              <a:gdLst>
                <a:gd name="T0" fmla="*/ 31 w 44"/>
                <a:gd name="T1" fmla="*/ 3 h 29"/>
                <a:gd name="T2" fmla="*/ 8 w 44"/>
                <a:gd name="T3" fmla="*/ 9 h 29"/>
                <a:gd name="T4" fmla="*/ 7 w 44"/>
                <a:gd name="T5" fmla="*/ 20 h 29"/>
                <a:gd name="T6" fmla="*/ 31 w 44"/>
                <a:gd name="T7" fmla="*/ 23 h 29"/>
                <a:gd name="T8" fmla="*/ 44 w 44"/>
                <a:gd name="T9" fmla="*/ 2 h 29"/>
                <a:gd name="T10" fmla="*/ 31 w 44"/>
                <a:gd name="T11" fmla="*/ 3 h 29"/>
              </a:gdLst>
              <a:ahLst/>
              <a:cxnLst>
                <a:cxn ang="0">
                  <a:pos x="T0" y="T1"/>
                </a:cxn>
                <a:cxn ang="0">
                  <a:pos x="T2" y="T3"/>
                </a:cxn>
                <a:cxn ang="0">
                  <a:pos x="T4" y="T5"/>
                </a:cxn>
                <a:cxn ang="0">
                  <a:pos x="T6" y="T7"/>
                </a:cxn>
                <a:cxn ang="0">
                  <a:pos x="T8" y="T9"/>
                </a:cxn>
                <a:cxn ang="0">
                  <a:pos x="T10" y="T11"/>
                </a:cxn>
              </a:cxnLst>
              <a:rect l="0" t="0" r="r" b="b"/>
              <a:pathLst>
                <a:path w="44" h="29">
                  <a:moveTo>
                    <a:pt x="31" y="3"/>
                  </a:moveTo>
                  <a:cubicBezTo>
                    <a:pt x="24" y="6"/>
                    <a:pt x="8" y="9"/>
                    <a:pt x="8" y="9"/>
                  </a:cubicBezTo>
                  <a:cubicBezTo>
                    <a:pt x="8" y="9"/>
                    <a:pt x="0" y="13"/>
                    <a:pt x="7" y="20"/>
                  </a:cubicBezTo>
                  <a:cubicBezTo>
                    <a:pt x="13" y="27"/>
                    <a:pt x="22" y="29"/>
                    <a:pt x="31" y="23"/>
                  </a:cubicBezTo>
                  <a:cubicBezTo>
                    <a:pt x="41" y="17"/>
                    <a:pt x="43" y="13"/>
                    <a:pt x="44" y="2"/>
                  </a:cubicBezTo>
                  <a:cubicBezTo>
                    <a:pt x="44" y="2"/>
                    <a:pt x="38" y="0"/>
                    <a:pt x="3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105" name="îṡlïḍé">
              <a:extLst>
                <a:ext uri="{FF2B5EF4-FFF2-40B4-BE49-F238E27FC236}">
                  <a16:creationId xmlns="" xmlns:a16="http://schemas.microsoft.com/office/drawing/2014/main" id="{3EAF79B4-9C1A-450B-B18D-46C0EF162BFE}"/>
                </a:ext>
              </a:extLst>
            </p:cNvPr>
            <p:cNvSpPr/>
            <p:nvPr/>
          </p:nvSpPr>
          <p:spPr bwMode="auto">
            <a:xfrm>
              <a:off x="5091374" y="1186995"/>
              <a:ext cx="250203" cy="276135"/>
            </a:xfrm>
            <a:custGeom>
              <a:avLst/>
              <a:gdLst>
                <a:gd name="T0" fmla="*/ 108 w 109"/>
                <a:gd name="T1" fmla="*/ 54 h 120"/>
                <a:gd name="T2" fmla="*/ 97 w 109"/>
                <a:gd name="T3" fmla="*/ 52 h 120"/>
                <a:gd name="T4" fmla="*/ 84 w 109"/>
                <a:gd name="T5" fmla="*/ 58 h 120"/>
                <a:gd name="T6" fmla="*/ 89 w 109"/>
                <a:gd name="T7" fmla="*/ 43 h 120"/>
                <a:gd name="T8" fmla="*/ 85 w 109"/>
                <a:gd name="T9" fmla="*/ 10 h 120"/>
                <a:gd name="T10" fmla="*/ 70 w 109"/>
                <a:gd name="T11" fmla="*/ 16 h 120"/>
                <a:gd name="T12" fmla="*/ 68 w 109"/>
                <a:gd name="T13" fmla="*/ 53 h 120"/>
                <a:gd name="T14" fmla="*/ 53 w 109"/>
                <a:gd name="T15" fmla="*/ 72 h 120"/>
                <a:gd name="T16" fmla="*/ 11 w 109"/>
                <a:gd name="T17" fmla="*/ 79 h 120"/>
                <a:gd name="T18" fmla="*/ 2 w 109"/>
                <a:gd name="T19" fmla="*/ 89 h 120"/>
                <a:gd name="T20" fmla="*/ 20 w 109"/>
                <a:gd name="T21" fmla="*/ 100 h 120"/>
                <a:gd name="T22" fmla="*/ 31 w 109"/>
                <a:gd name="T23" fmla="*/ 98 h 120"/>
                <a:gd name="T24" fmla="*/ 41 w 109"/>
                <a:gd name="T25" fmla="*/ 94 h 120"/>
                <a:gd name="T26" fmla="*/ 49 w 109"/>
                <a:gd name="T27" fmla="*/ 90 h 120"/>
                <a:gd name="T28" fmla="*/ 54 w 109"/>
                <a:gd name="T29" fmla="*/ 92 h 120"/>
                <a:gd name="T30" fmla="*/ 32 w 109"/>
                <a:gd name="T31" fmla="*/ 110 h 120"/>
                <a:gd name="T32" fmla="*/ 35 w 109"/>
                <a:gd name="T33" fmla="*/ 119 h 120"/>
                <a:gd name="T34" fmla="*/ 70 w 109"/>
                <a:gd name="T35" fmla="*/ 92 h 120"/>
                <a:gd name="T36" fmla="*/ 89 w 109"/>
                <a:gd name="T37" fmla="*/ 72 h 120"/>
                <a:gd name="T38" fmla="*/ 108 w 109"/>
                <a:gd name="T39" fmla="*/ 5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120">
                  <a:moveTo>
                    <a:pt x="108" y="54"/>
                  </a:moveTo>
                  <a:cubicBezTo>
                    <a:pt x="109" y="45"/>
                    <a:pt x="101" y="49"/>
                    <a:pt x="97" y="52"/>
                  </a:cubicBezTo>
                  <a:cubicBezTo>
                    <a:pt x="94" y="54"/>
                    <a:pt x="86" y="57"/>
                    <a:pt x="84" y="58"/>
                  </a:cubicBezTo>
                  <a:cubicBezTo>
                    <a:pt x="84" y="58"/>
                    <a:pt x="86" y="48"/>
                    <a:pt x="89" y="43"/>
                  </a:cubicBezTo>
                  <a:cubicBezTo>
                    <a:pt x="92" y="37"/>
                    <a:pt x="96" y="21"/>
                    <a:pt x="85" y="10"/>
                  </a:cubicBezTo>
                  <a:cubicBezTo>
                    <a:pt x="74" y="0"/>
                    <a:pt x="72" y="5"/>
                    <a:pt x="70" y="16"/>
                  </a:cubicBezTo>
                  <a:cubicBezTo>
                    <a:pt x="67" y="26"/>
                    <a:pt x="72" y="36"/>
                    <a:pt x="68" y="53"/>
                  </a:cubicBezTo>
                  <a:cubicBezTo>
                    <a:pt x="64" y="70"/>
                    <a:pt x="64" y="68"/>
                    <a:pt x="53" y="72"/>
                  </a:cubicBezTo>
                  <a:cubicBezTo>
                    <a:pt x="42" y="76"/>
                    <a:pt x="27" y="81"/>
                    <a:pt x="11" y="79"/>
                  </a:cubicBezTo>
                  <a:cubicBezTo>
                    <a:pt x="3" y="78"/>
                    <a:pt x="0" y="75"/>
                    <a:pt x="2" y="89"/>
                  </a:cubicBezTo>
                  <a:cubicBezTo>
                    <a:pt x="2" y="89"/>
                    <a:pt x="4" y="97"/>
                    <a:pt x="20" y="100"/>
                  </a:cubicBezTo>
                  <a:cubicBezTo>
                    <a:pt x="24" y="101"/>
                    <a:pt x="27" y="99"/>
                    <a:pt x="31" y="98"/>
                  </a:cubicBezTo>
                  <a:cubicBezTo>
                    <a:pt x="35" y="98"/>
                    <a:pt x="38" y="96"/>
                    <a:pt x="41" y="94"/>
                  </a:cubicBezTo>
                  <a:cubicBezTo>
                    <a:pt x="46" y="92"/>
                    <a:pt x="49" y="90"/>
                    <a:pt x="49" y="90"/>
                  </a:cubicBezTo>
                  <a:cubicBezTo>
                    <a:pt x="49" y="90"/>
                    <a:pt x="55" y="89"/>
                    <a:pt x="54" y="92"/>
                  </a:cubicBezTo>
                  <a:cubicBezTo>
                    <a:pt x="53" y="95"/>
                    <a:pt x="47" y="104"/>
                    <a:pt x="32" y="110"/>
                  </a:cubicBezTo>
                  <a:cubicBezTo>
                    <a:pt x="17" y="116"/>
                    <a:pt x="29" y="120"/>
                    <a:pt x="35" y="119"/>
                  </a:cubicBezTo>
                  <a:cubicBezTo>
                    <a:pt x="40" y="118"/>
                    <a:pt x="61" y="116"/>
                    <a:pt x="70" y="92"/>
                  </a:cubicBezTo>
                  <a:cubicBezTo>
                    <a:pt x="80" y="69"/>
                    <a:pt x="89" y="72"/>
                    <a:pt x="89" y="72"/>
                  </a:cubicBezTo>
                  <a:cubicBezTo>
                    <a:pt x="89" y="72"/>
                    <a:pt x="107" y="63"/>
                    <a:pt x="10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106" name="iS1îḓè">
              <a:extLst>
                <a:ext uri="{FF2B5EF4-FFF2-40B4-BE49-F238E27FC236}">
                  <a16:creationId xmlns="" xmlns:a16="http://schemas.microsoft.com/office/drawing/2014/main" id="{D00F66BD-1532-4B65-8FF9-93CB58A5D06C}"/>
                </a:ext>
              </a:extLst>
            </p:cNvPr>
            <p:cNvSpPr/>
            <p:nvPr/>
          </p:nvSpPr>
          <p:spPr bwMode="auto">
            <a:xfrm>
              <a:off x="5288313" y="1394447"/>
              <a:ext cx="71487" cy="82700"/>
            </a:xfrm>
            <a:custGeom>
              <a:avLst/>
              <a:gdLst>
                <a:gd name="T0" fmla="*/ 17 w 31"/>
                <a:gd name="T1" fmla="*/ 6 h 36"/>
                <a:gd name="T2" fmla="*/ 3 w 31"/>
                <a:gd name="T3" fmla="*/ 7 h 36"/>
                <a:gd name="T4" fmla="*/ 9 w 31"/>
                <a:gd name="T5" fmla="*/ 27 h 36"/>
                <a:gd name="T6" fmla="*/ 12 w 31"/>
                <a:gd name="T7" fmla="*/ 36 h 36"/>
                <a:gd name="T8" fmla="*/ 26 w 31"/>
                <a:gd name="T9" fmla="*/ 17 h 36"/>
                <a:gd name="T10" fmla="*/ 17 w 31"/>
                <a:gd name="T11" fmla="*/ 6 h 36"/>
              </a:gdLst>
              <a:ahLst/>
              <a:cxnLst>
                <a:cxn ang="0">
                  <a:pos x="T0" y="T1"/>
                </a:cxn>
                <a:cxn ang="0">
                  <a:pos x="T2" y="T3"/>
                </a:cxn>
                <a:cxn ang="0">
                  <a:pos x="T4" y="T5"/>
                </a:cxn>
                <a:cxn ang="0">
                  <a:pos x="T6" y="T7"/>
                </a:cxn>
                <a:cxn ang="0">
                  <a:pos x="T8" y="T9"/>
                </a:cxn>
                <a:cxn ang="0">
                  <a:pos x="T10" y="T11"/>
                </a:cxn>
              </a:cxnLst>
              <a:rect l="0" t="0" r="r" b="b"/>
              <a:pathLst>
                <a:path w="31" h="36">
                  <a:moveTo>
                    <a:pt x="17" y="6"/>
                  </a:moveTo>
                  <a:cubicBezTo>
                    <a:pt x="17" y="6"/>
                    <a:pt x="6" y="0"/>
                    <a:pt x="3" y="7"/>
                  </a:cubicBezTo>
                  <a:cubicBezTo>
                    <a:pt x="0" y="14"/>
                    <a:pt x="6" y="23"/>
                    <a:pt x="9" y="27"/>
                  </a:cubicBezTo>
                  <a:cubicBezTo>
                    <a:pt x="12" y="31"/>
                    <a:pt x="5" y="36"/>
                    <a:pt x="12" y="36"/>
                  </a:cubicBezTo>
                  <a:cubicBezTo>
                    <a:pt x="20" y="36"/>
                    <a:pt x="31" y="33"/>
                    <a:pt x="26" y="17"/>
                  </a:cubicBezTo>
                  <a:cubicBezTo>
                    <a:pt x="23" y="10"/>
                    <a:pt x="17" y="6"/>
                    <a:pt x="1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107" name="íṡḷiḑê">
              <a:extLst>
                <a:ext uri="{FF2B5EF4-FFF2-40B4-BE49-F238E27FC236}">
                  <a16:creationId xmlns="" xmlns:a16="http://schemas.microsoft.com/office/drawing/2014/main" id="{E99299AB-16EE-4CD0-ABB0-A31A624D6F95}"/>
                </a:ext>
              </a:extLst>
            </p:cNvPr>
            <p:cNvSpPr/>
            <p:nvPr/>
          </p:nvSpPr>
          <p:spPr bwMode="auto">
            <a:xfrm>
              <a:off x="5490157" y="1294926"/>
              <a:ext cx="41350" cy="64478"/>
            </a:xfrm>
            <a:custGeom>
              <a:avLst/>
              <a:gdLst>
                <a:gd name="T0" fmla="*/ 11 w 18"/>
                <a:gd name="T1" fmla="*/ 27 h 28"/>
                <a:gd name="T2" fmla="*/ 17 w 18"/>
                <a:gd name="T3" fmla="*/ 10 h 28"/>
                <a:gd name="T4" fmla="*/ 14 w 18"/>
                <a:gd name="T5" fmla="*/ 4 h 28"/>
                <a:gd name="T6" fmla="*/ 8 w 18"/>
                <a:gd name="T7" fmla="*/ 0 h 28"/>
                <a:gd name="T8" fmla="*/ 1 w 18"/>
                <a:gd name="T9" fmla="*/ 12 h 28"/>
                <a:gd name="T10" fmla="*/ 11 w 18"/>
                <a:gd name="T11" fmla="*/ 27 h 28"/>
              </a:gdLst>
              <a:ahLst/>
              <a:cxnLst>
                <a:cxn ang="0">
                  <a:pos x="T0" y="T1"/>
                </a:cxn>
                <a:cxn ang="0">
                  <a:pos x="T2" y="T3"/>
                </a:cxn>
                <a:cxn ang="0">
                  <a:pos x="T4" y="T5"/>
                </a:cxn>
                <a:cxn ang="0">
                  <a:pos x="T6" y="T7"/>
                </a:cxn>
                <a:cxn ang="0">
                  <a:pos x="T8" y="T9"/>
                </a:cxn>
                <a:cxn ang="0">
                  <a:pos x="T10" y="T11"/>
                </a:cxn>
              </a:cxnLst>
              <a:rect l="0" t="0" r="r" b="b"/>
              <a:pathLst>
                <a:path w="18" h="28">
                  <a:moveTo>
                    <a:pt x="11" y="27"/>
                  </a:moveTo>
                  <a:cubicBezTo>
                    <a:pt x="15" y="25"/>
                    <a:pt x="18" y="21"/>
                    <a:pt x="17" y="10"/>
                  </a:cubicBezTo>
                  <a:cubicBezTo>
                    <a:pt x="16" y="7"/>
                    <a:pt x="15" y="6"/>
                    <a:pt x="14" y="4"/>
                  </a:cubicBezTo>
                  <a:cubicBezTo>
                    <a:pt x="11" y="2"/>
                    <a:pt x="9" y="0"/>
                    <a:pt x="8" y="0"/>
                  </a:cubicBezTo>
                  <a:cubicBezTo>
                    <a:pt x="6" y="0"/>
                    <a:pt x="0" y="2"/>
                    <a:pt x="1" y="12"/>
                  </a:cubicBezTo>
                  <a:cubicBezTo>
                    <a:pt x="2" y="21"/>
                    <a:pt x="7" y="28"/>
                    <a:pt x="1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108" name="iṩ1íḓê">
              <a:extLst>
                <a:ext uri="{FF2B5EF4-FFF2-40B4-BE49-F238E27FC236}">
                  <a16:creationId xmlns="" xmlns:a16="http://schemas.microsoft.com/office/drawing/2014/main" id="{40F059C7-7AD4-45E4-A45B-97F0C10AC84A}"/>
                </a:ext>
              </a:extLst>
            </p:cNvPr>
            <p:cNvSpPr/>
            <p:nvPr/>
          </p:nvSpPr>
          <p:spPr bwMode="auto">
            <a:xfrm>
              <a:off x="5464927" y="1142842"/>
              <a:ext cx="275434" cy="373553"/>
            </a:xfrm>
            <a:custGeom>
              <a:avLst/>
              <a:gdLst>
                <a:gd name="T0" fmla="*/ 100 w 120"/>
                <a:gd name="T1" fmla="*/ 60 h 162"/>
                <a:gd name="T2" fmla="*/ 107 w 120"/>
                <a:gd name="T3" fmla="*/ 27 h 162"/>
                <a:gd name="T4" fmla="*/ 95 w 120"/>
                <a:gd name="T5" fmla="*/ 23 h 162"/>
                <a:gd name="T6" fmla="*/ 91 w 120"/>
                <a:gd name="T7" fmla="*/ 3 h 162"/>
                <a:gd name="T8" fmla="*/ 84 w 120"/>
                <a:gd name="T9" fmla="*/ 9 h 162"/>
                <a:gd name="T10" fmla="*/ 77 w 120"/>
                <a:gd name="T11" fmla="*/ 19 h 162"/>
                <a:gd name="T12" fmla="*/ 69 w 120"/>
                <a:gd name="T13" fmla="*/ 19 h 162"/>
                <a:gd name="T14" fmla="*/ 56 w 120"/>
                <a:gd name="T15" fmla="*/ 28 h 162"/>
                <a:gd name="T16" fmla="*/ 60 w 120"/>
                <a:gd name="T17" fmla="*/ 33 h 162"/>
                <a:gd name="T18" fmla="*/ 59 w 120"/>
                <a:gd name="T19" fmla="*/ 43 h 162"/>
                <a:gd name="T20" fmla="*/ 50 w 120"/>
                <a:gd name="T21" fmla="*/ 52 h 162"/>
                <a:gd name="T22" fmla="*/ 52 w 120"/>
                <a:gd name="T23" fmla="*/ 60 h 162"/>
                <a:gd name="T24" fmla="*/ 48 w 120"/>
                <a:gd name="T25" fmla="*/ 56 h 162"/>
                <a:gd name="T26" fmla="*/ 32 w 120"/>
                <a:gd name="T27" fmla="*/ 37 h 162"/>
                <a:gd name="T28" fmla="*/ 26 w 120"/>
                <a:gd name="T29" fmla="*/ 50 h 162"/>
                <a:gd name="T30" fmla="*/ 33 w 120"/>
                <a:gd name="T31" fmla="*/ 76 h 162"/>
                <a:gd name="T32" fmla="*/ 45 w 120"/>
                <a:gd name="T33" fmla="*/ 77 h 162"/>
                <a:gd name="T34" fmla="*/ 58 w 120"/>
                <a:gd name="T35" fmla="*/ 72 h 162"/>
                <a:gd name="T36" fmla="*/ 62 w 120"/>
                <a:gd name="T37" fmla="*/ 75 h 162"/>
                <a:gd name="T38" fmla="*/ 22 w 120"/>
                <a:gd name="T39" fmla="*/ 101 h 162"/>
                <a:gd name="T40" fmla="*/ 25 w 120"/>
                <a:gd name="T41" fmla="*/ 111 h 162"/>
                <a:gd name="T42" fmla="*/ 55 w 120"/>
                <a:gd name="T43" fmla="*/ 100 h 162"/>
                <a:gd name="T44" fmla="*/ 59 w 120"/>
                <a:gd name="T45" fmla="*/ 103 h 162"/>
                <a:gd name="T46" fmla="*/ 39 w 120"/>
                <a:gd name="T47" fmla="*/ 119 h 162"/>
                <a:gd name="T48" fmla="*/ 12 w 120"/>
                <a:gd name="T49" fmla="*/ 128 h 162"/>
                <a:gd name="T50" fmla="*/ 7 w 120"/>
                <a:gd name="T51" fmla="*/ 136 h 162"/>
                <a:gd name="T52" fmla="*/ 30 w 120"/>
                <a:gd name="T53" fmla="*/ 141 h 162"/>
                <a:gd name="T54" fmla="*/ 55 w 120"/>
                <a:gd name="T55" fmla="*/ 136 h 162"/>
                <a:gd name="T56" fmla="*/ 43 w 120"/>
                <a:gd name="T57" fmla="*/ 148 h 162"/>
                <a:gd name="T58" fmla="*/ 50 w 120"/>
                <a:gd name="T59" fmla="*/ 158 h 162"/>
                <a:gd name="T60" fmla="*/ 71 w 120"/>
                <a:gd name="T61" fmla="*/ 149 h 162"/>
                <a:gd name="T62" fmla="*/ 71 w 120"/>
                <a:gd name="T63" fmla="*/ 125 h 162"/>
                <a:gd name="T64" fmla="*/ 79 w 120"/>
                <a:gd name="T65" fmla="*/ 120 h 162"/>
                <a:gd name="T66" fmla="*/ 75 w 120"/>
                <a:gd name="T67" fmla="*/ 102 h 162"/>
                <a:gd name="T68" fmla="*/ 96 w 120"/>
                <a:gd name="T69" fmla="*/ 86 h 162"/>
                <a:gd name="T70" fmla="*/ 102 w 120"/>
                <a:gd name="T71" fmla="*/ 75 h 162"/>
                <a:gd name="T72" fmla="*/ 100 w 120"/>
                <a:gd name="T73" fmla="*/ 60 h 162"/>
                <a:gd name="T74" fmla="*/ 90 w 120"/>
                <a:gd name="T75" fmla="*/ 49 h 162"/>
                <a:gd name="T76" fmla="*/ 86 w 120"/>
                <a:gd name="T77" fmla="*/ 53 h 162"/>
                <a:gd name="T78" fmla="*/ 83 w 120"/>
                <a:gd name="T79" fmla="*/ 53 h 162"/>
                <a:gd name="T80" fmla="*/ 80 w 120"/>
                <a:gd name="T81" fmla="*/ 48 h 162"/>
                <a:gd name="T82" fmla="*/ 89 w 120"/>
                <a:gd name="T83" fmla="*/ 44 h 162"/>
                <a:gd name="T84" fmla="*/ 90 w 120"/>
                <a:gd name="T85" fmla="*/ 4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 h="162">
                  <a:moveTo>
                    <a:pt x="100" y="60"/>
                  </a:moveTo>
                  <a:cubicBezTo>
                    <a:pt x="108" y="50"/>
                    <a:pt x="120" y="40"/>
                    <a:pt x="107" y="27"/>
                  </a:cubicBezTo>
                  <a:cubicBezTo>
                    <a:pt x="107" y="27"/>
                    <a:pt x="105" y="24"/>
                    <a:pt x="95" y="23"/>
                  </a:cubicBezTo>
                  <a:cubicBezTo>
                    <a:pt x="95" y="23"/>
                    <a:pt x="105" y="8"/>
                    <a:pt x="91" y="3"/>
                  </a:cubicBezTo>
                  <a:cubicBezTo>
                    <a:pt x="91" y="3"/>
                    <a:pt x="88" y="0"/>
                    <a:pt x="84" y="9"/>
                  </a:cubicBezTo>
                  <a:cubicBezTo>
                    <a:pt x="80" y="17"/>
                    <a:pt x="77" y="17"/>
                    <a:pt x="77" y="19"/>
                  </a:cubicBezTo>
                  <a:cubicBezTo>
                    <a:pt x="77" y="21"/>
                    <a:pt x="74" y="21"/>
                    <a:pt x="69" y="19"/>
                  </a:cubicBezTo>
                  <a:cubicBezTo>
                    <a:pt x="64" y="17"/>
                    <a:pt x="56" y="19"/>
                    <a:pt x="56" y="28"/>
                  </a:cubicBezTo>
                  <a:cubicBezTo>
                    <a:pt x="56" y="28"/>
                    <a:pt x="56" y="31"/>
                    <a:pt x="60" y="33"/>
                  </a:cubicBezTo>
                  <a:cubicBezTo>
                    <a:pt x="63" y="36"/>
                    <a:pt x="66" y="37"/>
                    <a:pt x="59" y="43"/>
                  </a:cubicBezTo>
                  <a:cubicBezTo>
                    <a:pt x="53" y="49"/>
                    <a:pt x="50" y="40"/>
                    <a:pt x="50" y="52"/>
                  </a:cubicBezTo>
                  <a:cubicBezTo>
                    <a:pt x="50" y="52"/>
                    <a:pt x="57" y="57"/>
                    <a:pt x="52" y="60"/>
                  </a:cubicBezTo>
                  <a:cubicBezTo>
                    <a:pt x="47" y="63"/>
                    <a:pt x="48" y="59"/>
                    <a:pt x="48" y="56"/>
                  </a:cubicBezTo>
                  <a:cubicBezTo>
                    <a:pt x="48" y="59"/>
                    <a:pt x="43" y="42"/>
                    <a:pt x="32" y="37"/>
                  </a:cubicBezTo>
                  <a:cubicBezTo>
                    <a:pt x="30" y="37"/>
                    <a:pt x="24" y="37"/>
                    <a:pt x="26" y="50"/>
                  </a:cubicBezTo>
                  <a:cubicBezTo>
                    <a:pt x="28" y="63"/>
                    <a:pt x="32" y="66"/>
                    <a:pt x="33" y="76"/>
                  </a:cubicBezTo>
                  <a:cubicBezTo>
                    <a:pt x="33" y="87"/>
                    <a:pt x="43" y="82"/>
                    <a:pt x="45" y="77"/>
                  </a:cubicBezTo>
                  <a:cubicBezTo>
                    <a:pt x="46" y="72"/>
                    <a:pt x="58" y="72"/>
                    <a:pt x="58" y="72"/>
                  </a:cubicBezTo>
                  <a:cubicBezTo>
                    <a:pt x="58" y="72"/>
                    <a:pt x="68" y="71"/>
                    <a:pt x="62" y="75"/>
                  </a:cubicBezTo>
                  <a:cubicBezTo>
                    <a:pt x="56" y="80"/>
                    <a:pt x="22" y="101"/>
                    <a:pt x="22" y="101"/>
                  </a:cubicBezTo>
                  <a:cubicBezTo>
                    <a:pt x="22" y="101"/>
                    <a:pt x="9" y="108"/>
                    <a:pt x="25" y="111"/>
                  </a:cubicBezTo>
                  <a:cubicBezTo>
                    <a:pt x="42" y="113"/>
                    <a:pt x="55" y="100"/>
                    <a:pt x="55" y="100"/>
                  </a:cubicBezTo>
                  <a:cubicBezTo>
                    <a:pt x="55" y="100"/>
                    <a:pt x="61" y="95"/>
                    <a:pt x="59" y="103"/>
                  </a:cubicBezTo>
                  <a:cubicBezTo>
                    <a:pt x="56" y="111"/>
                    <a:pt x="39" y="119"/>
                    <a:pt x="39" y="119"/>
                  </a:cubicBezTo>
                  <a:cubicBezTo>
                    <a:pt x="39" y="119"/>
                    <a:pt x="23" y="125"/>
                    <a:pt x="12" y="128"/>
                  </a:cubicBezTo>
                  <a:cubicBezTo>
                    <a:pt x="0" y="130"/>
                    <a:pt x="4" y="130"/>
                    <a:pt x="7" y="136"/>
                  </a:cubicBezTo>
                  <a:cubicBezTo>
                    <a:pt x="10" y="143"/>
                    <a:pt x="21" y="147"/>
                    <a:pt x="30" y="141"/>
                  </a:cubicBezTo>
                  <a:cubicBezTo>
                    <a:pt x="38" y="135"/>
                    <a:pt x="56" y="129"/>
                    <a:pt x="55" y="136"/>
                  </a:cubicBezTo>
                  <a:cubicBezTo>
                    <a:pt x="55" y="143"/>
                    <a:pt x="54" y="145"/>
                    <a:pt x="43" y="148"/>
                  </a:cubicBezTo>
                  <a:cubicBezTo>
                    <a:pt x="32" y="152"/>
                    <a:pt x="37" y="154"/>
                    <a:pt x="50" y="158"/>
                  </a:cubicBezTo>
                  <a:cubicBezTo>
                    <a:pt x="63" y="162"/>
                    <a:pt x="71" y="157"/>
                    <a:pt x="71" y="149"/>
                  </a:cubicBezTo>
                  <a:cubicBezTo>
                    <a:pt x="71" y="140"/>
                    <a:pt x="71" y="125"/>
                    <a:pt x="71" y="125"/>
                  </a:cubicBezTo>
                  <a:cubicBezTo>
                    <a:pt x="71" y="125"/>
                    <a:pt x="76" y="121"/>
                    <a:pt x="79" y="120"/>
                  </a:cubicBezTo>
                  <a:cubicBezTo>
                    <a:pt x="82" y="119"/>
                    <a:pt x="85" y="103"/>
                    <a:pt x="75" y="102"/>
                  </a:cubicBezTo>
                  <a:cubicBezTo>
                    <a:pt x="75" y="102"/>
                    <a:pt x="81" y="90"/>
                    <a:pt x="96" y="86"/>
                  </a:cubicBezTo>
                  <a:cubicBezTo>
                    <a:pt x="96" y="86"/>
                    <a:pt x="102" y="84"/>
                    <a:pt x="102" y="75"/>
                  </a:cubicBezTo>
                  <a:cubicBezTo>
                    <a:pt x="102" y="66"/>
                    <a:pt x="91" y="70"/>
                    <a:pt x="100" y="60"/>
                  </a:cubicBezTo>
                  <a:close/>
                  <a:moveTo>
                    <a:pt x="90" y="49"/>
                  </a:moveTo>
                  <a:cubicBezTo>
                    <a:pt x="88" y="51"/>
                    <a:pt x="86" y="53"/>
                    <a:pt x="86" y="53"/>
                  </a:cubicBezTo>
                  <a:cubicBezTo>
                    <a:pt x="85" y="59"/>
                    <a:pt x="85" y="55"/>
                    <a:pt x="83" y="53"/>
                  </a:cubicBezTo>
                  <a:cubicBezTo>
                    <a:pt x="80" y="51"/>
                    <a:pt x="80" y="48"/>
                    <a:pt x="80" y="48"/>
                  </a:cubicBezTo>
                  <a:cubicBezTo>
                    <a:pt x="81" y="38"/>
                    <a:pt x="89" y="44"/>
                    <a:pt x="89" y="44"/>
                  </a:cubicBezTo>
                  <a:cubicBezTo>
                    <a:pt x="89" y="44"/>
                    <a:pt x="92" y="48"/>
                    <a:pt x="90"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109" name="ïşľïďé">
              <a:extLst>
                <a:ext uri="{FF2B5EF4-FFF2-40B4-BE49-F238E27FC236}">
                  <a16:creationId xmlns="" xmlns:a16="http://schemas.microsoft.com/office/drawing/2014/main" id="{34979EEE-9271-4A50-9587-C503F0431120}"/>
                </a:ext>
              </a:extLst>
            </p:cNvPr>
            <p:cNvSpPr/>
            <p:nvPr/>
          </p:nvSpPr>
          <p:spPr bwMode="auto">
            <a:xfrm>
              <a:off x="4199193" y="1624325"/>
              <a:ext cx="73589" cy="92512"/>
            </a:xfrm>
            <a:custGeom>
              <a:avLst/>
              <a:gdLst>
                <a:gd name="T0" fmla="*/ 0 w 105"/>
                <a:gd name="T1" fmla="*/ 132 h 132"/>
                <a:gd name="T2" fmla="*/ 0 w 105"/>
                <a:gd name="T3" fmla="*/ 109 h 132"/>
                <a:gd name="T4" fmla="*/ 69 w 105"/>
                <a:gd name="T5" fmla="*/ 23 h 132"/>
                <a:gd name="T6" fmla="*/ 7 w 105"/>
                <a:gd name="T7" fmla="*/ 23 h 132"/>
                <a:gd name="T8" fmla="*/ 7 w 105"/>
                <a:gd name="T9" fmla="*/ 0 h 132"/>
                <a:gd name="T10" fmla="*/ 102 w 105"/>
                <a:gd name="T11" fmla="*/ 0 h 132"/>
                <a:gd name="T12" fmla="*/ 102 w 105"/>
                <a:gd name="T13" fmla="*/ 23 h 132"/>
                <a:gd name="T14" fmla="*/ 33 w 105"/>
                <a:gd name="T15" fmla="*/ 112 h 132"/>
                <a:gd name="T16" fmla="*/ 105 w 105"/>
                <a:gd name="T17" fmla="*/ 112 h 132"/>
                <a:gd name="T18" fmla="*/ 105 w 105"/>
                <a:gd name="T19" fmla="*/ 132 h 132"/>
                <a:gd name="T20" fmla="*/ 0 w 105"/>
                <a:gd name="T21"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32">
                  <a:moveTo>
                    <a:pt x="0" y="132"/>
                  </a:moveTo>
                  <a:lnTo>
                    <a:pt x="0" y="109"/>
                  </a:lnTo>
                  <a:lnTo>
                    <a:pt x="69" y="23"/>
                  </a:lnTo>
                  <a:lnTo>
                    <a:pt x="7" y="23"/>
                  </a:lnTo>
                  <a:lnTo>
                    <a:pt x="7" y="0"/>
                  </a:lnTo>
                  <a:lnTo>
                    <a:pt x="102" y="0"/>
                  </a:lnTo>
                  <a:lnTo>
                    <a:pt x="102" y="23"/>
                  </a:lnTo>
                  <a:lnTo>
                    <a:pt x="33" y="112"/>
                  </a:lnTo>
                  <a:lnTo>
                    <a:pt x="105" y="112"/>
                  </a:lnTo>
                  <a:lnTo>
                    <a:pt x="105" y="132"/>
                  </a:lnTo>
                  <a:lnTo>
                    <a:pt x="0"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110" name="ïśḷïḍê">
              <a:extLst>
                <a:ext uri="{FF2B5EF4-FFF2-40B4-BE49-F238E27FC236}">
                  <a16:creationId xmlns="" xmlns:a16="http://schemas.microsoft.com/office/drawing/2014/main" id="{66D725C5-BF65-4DAD-AECC-31154DCC9A21}"/>
                </a:ext>
              </a:extLst>
            </p:cNvPr>
            <p:cNvSpPr/>
            <p:nvPr/>
          </p:nvSpPr>
          <p:spPr bwMode="auto">
            <a:xfrm>
              <a:off x="4291004" y="1624325"/>
              <a:ext cx="73589" cy="92512"/>
            </a:xfrm>
            <a:custGeom>
              <a:avLst/>
              <a:gdLst>
                <a:gd name="T0" fmla="*/ 0 w 105"/>
                <a:gd name="T1" fmla="*/ 132 h 132"/>
                <a:gd name="T2" fmla="*/ 0 w 105"/>
                <a:gd name="T3" fmla="*/ 0 h 132"/>
                <a:gd name="T4" fmla="*/ 30 w 105"/>
                <a:gd name="T5" fmla="*/ 0 h 132"/>
                <a:gd name="T6" fmla="*/ 30 w 105"/>
                <a:gd name="T7" fmla="*/ 53 h 132"/>
                <a:gd name="T8" fmla="*/ 79 w 105"/>
                <a:gd name="T9" fmla="*/ 53 h 132"/>
                <a:gd name="T10" fmla="*/ 79 w 105"/>
                <a:gd name="T11" fmla="*/ 0 h 132"/>
                <a:gd name="T12" fmla="*/ 105 w 105"/>
                <a:gd name="T13" fmla="*/ 0 h 132"/>
                <a:gd name="T14" fmla="*/ 105 w 105"/>
                <a:gd name="T15" fmla="*/ 132 h 132"/>
                <a:gd name="T16" fmla="*/ 79 w 105"/>
                <a:gd name="T17" fmla="*/ 132 h 132"/>
                <a:gd name="T18" fmla="*/ 79 w 105"/>
                <a:gd name="T19" fmla="*/ 76 h 132"/>
                <a:gd name="T20" fmla="*/ 30 w 105"/>
                <a:gd name="T21" fmla="*/ 76 h 132"/>
                <a:gd name="T22" fmla="*/ 30 w 105"/>
                <a:gd name="T23" fmla="*/ 132 h 132"/>
                <a:gd name="T24" fmla="*/ 0 w 105"/>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32">
                  <a:moveTo>
                    <a:pt x="0" y="132"/>
                  </a:moveTo>
                  <a:lnTo>
                    <a:pt x="0" y="0"/>
                  </a:lnTo>
                  <a:lnTo>
                    <a:pt x="30" y="0"/>
                  </a:lnTo>
                  <a:lnTo>
                    <a:pt x="30" y="53"/>
                  </a:lnTo>
                  <a:lnTo>
                    <a:pt x="79" y="53"/>
                  </a:lnTo>
                  <a:lnTo>
                    <a:pt x="79" y="0"/>
                  </a:lnTo>
                  <a:lnTo>
                    <a:pt x="105" y="0"/>
                  </a:lnTo>
                  <a:lnTo>
                    <a:pt x="105" y="132"/>
                  </a:lnTo>
                  <a:lnTo>
                    <a:pt x="79" y="132"/>
                  </a:lnTo>
                  <a:lnTo>
                    <a:pt x="79" y="76"/>
                  </a:lnTo>
                  <a:lnTo>
                    <a:pt x="30" y="76"/>
                  </a:lnTo>
                  <a:lnTo>
                    <a:pt x="30" y="132"/>
                  </a:lnTo>
                  <a:lnTo>
                    <a:pt x="0"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111" name="ïṡḷíḑé">
              <a:extLst>
                <a:ext uri="{FF2B5EF4-FFF2-40B4-BE49-F238E27FC236}">
                  <a16:creationId xmlns="" xmlns:a16="http://schemas.microsoft.com/office/drawing/2014/main" id="{FE66709B-BA6E-4586-84F5-27CF8500ABE7}"/>
                </a:ext>
              </a:extLst>
            </p:cNvPr>
            <p:cNvSpPr/>
            <p:nvPr/>
          </p:nvSpPr>
          <p:spPr bwMode="auto">
            <a:xfrm>
              <a:off x="4391926" y="1624325"/>
              <a:ext cx="68683" cy="92512"/>
            </a:xfrm>
            <a:custGeom>
              <a:avLst/>
              <a:gdLst>
                <a:gd name="T0" fmla="*/ 0 w 98"/>
                <a:gd name="T1" fmla="*/ 132 h 132"/>
                <a:gd name="T2" fmla="*/ 0 w 98"/>
                <a:gd name="T3" fmla="*/ 0 h 132"/>
                <a:gd name="T4" fmla="*/ 95 w 98"/>
                <a:gd name="T5" fmla="*/ 0 h 132"/>
                <a:gd name="T6" fmla="*/ 95 w 98"/>
                <a:gd name="T7" fmla="*/ 23 h 132"/>
                <a:gd name="T8" fmla="*/ 26 w 98"/>
                <a:gd name="T9" fmla="*/ 23 h 132"/>
                <a:gd name="T10" fmla="*/ 26 w 98"/>
                <a:gd name="T11" fmla="*/ 53 h 132"/>
                <a:gd name="T12" fmla="*/ 92 w 98"/>
                <a:gd name="T13" fmla="*/ 53 h 132"/>
                <a:gd name="T14" fmla="*/ 92 w 98"/>
                <a:gd name="T15" fmla="*/ 76 h 132"/>
                <a:gd name="T16" fmla="*/ 26 w 98"/>
                <a:gd name="T17" fmla="*/ 76 h 132"/>
                <a:gd name="T18" fmla="*/ 26 w 98"/>
                <a:gd name="T19" fmla="*/ 112 h 132"/>
                <a:gd name="T20" fmla="*/ 98 w 98"/>
                <a:gd name="T21" fmla="*/ 112 h 132"/>
                <a:gd name="T22" fmla="*/ 98 w 98"/>
                <a:gd name="T23" fmla="*/ 132 h 132"/>
                <a:gd name="T24" fmla="*/ 0 w 98"/>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32">
                  <a:moveTo>
                    <a:pt x="0" y="132"/>
                  </a:moveTo>
                  <a:lnTo>
                    <a:pt x="0" y="0"/>
                  </a:lnTo>
                  <a:lnTo>
                    <a:pt x="95" y="0"/>
                  </a:lnTo>
                  <a:lnTo>
                    <a:pt x="95" y="23"/>
                  </a:lnTo>
                  <a:lnTo>
                    <a:pt x="26" y="23"/>
                  </a:lnTo>
                  <a:lnTo>
                    <a:pt x="26" y="53"/>
                  </a:lnTo>
                  <a:lnTo>
                    <a:pt x="92" y="53"/>
                  </a:lnTo>
                  <a:lnTo>
                    <a:pt x="92" y="76"/>
                  </a:lnTo>
                  <a:lnTo>
                    <a:pt x="26" y="76"/>
                  </a:lnTo>
                  <a:lnTo>
                    <a:pt x="26" y="112"/>
                  </a:lnTo>
                  <a:lnTo>
                    <a:pt x="98" y="112"/>
                  </a:lnTo>
                  <a:lnTo>
                    <a:pt x="98" y="132"/>
                  </a:lnTo>
                  <a:lnTo>
                    <a:pt x="0"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112" name="iśḻíde">
              <a:extLst>
                <a:ext uri="{FF2B5EF4-FFF2-40B4-BE49-F238E27FC236}">
                  <a16:creationId xmlns="" xmlns:a16="http://schemas.microsoft.com/office/drawing/2014/main" id="{8546E402-E20D-41BF-A125-447EE0C4D2C6}"/>
                </a:ext>
              </a:extLst>
            </p:cNvPr>
            <p:cNvSpPr/>
            <p:nvPr/>
          </p:nvSpPr>
          <p:spPr bwMode="auto">
            <a:xfrm>
              <a:off x="4476729" y="1624325"/>
              <a:ext cx="59572" cy="94615"/>
            </a:xfrm>
            <a:custGeom>
              <a:avLst/>
              <a:gdLst>
                <a:gd name="T0" fmla="*/ 18 w 26"/>
                <a:gd name="T1" fmla="*/ 0 h 41"/>
                <a:gd name="T2" fmla="*/ 26 w 26"/>
                <a:gd name="T3" fmla="*/ 0 h 41"/>
                <a:gd name="T4" fmla="*/ 26 w 26"/>
                <a:gd name="T5" fmla="*/ 26 h 41"/>
                <a:gd name="T6" fmla="*/ 25 w 26"/>
                <a:gd name="T7" fmla="*/ 33 h 41"/>
                <a:gd name="T8" fmla="*/ 20 w 26"/>
                <a:gd name="T9" fmla="*/ 39 h 41"/>
                <a:gd name="T10" fmla="*/ 12 w 26"/>
                <a:gd name="T11" fmla="*/ 41 h 41"/>
                <a:gd name="T12" fmla="*/ 3 w 26"/>
                <a:gd name="T13" fmla="*/ 38 h 41"/>
                <a:gd name="T14" fmla="*/ 0 w 26"/>
                <a:gd name="T15" fmla="*/ 28 h 41"/>
                <a:gd name="T16" fmla="*/ 8 w 26"/>
                <a:gd name="T17" fmla="*/ 27 h 41"/>
                <a:gd name="T18" fmla="*/ 9 w 26"/>
                <a:gd name="T19" fmla="*/ 32 h 41"/>
                <a:gd name="T20" fmla="*/ 13 w 26"/>
                <a:gd name="T21" fmla="*/ 34 h 41"/>
                <a:gd name="T22" fmla="*/ 16 w 26"/>
                <a:gd name="T23" fmla="*/ 33 h 41"/>
                <a:gd name="T24" fmla="*/ 18 w 26"/>
                <a:gd name="T25" fmla="*/ 26 h 41"/>
                <a:gd name="T26" fmla="*/ 18 w 26"/>
                <a:gd name="T2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41">
                  <a:moveTo>
                    <a:pt x="18" y="0"/>
                  </a:moveTo>
                  <a:cubicBezTo>
                    <a:pt x="26" y="0"/>
                    <a:pt x="26" y="0"/>
                    <a:pt x="26" y="0"/>
                  </a:cubicBezTo>
                  <a:cubicBezTo>
                    <a:pt x="26" y="26"/>
                    <a:pt x="26" y="26"/>
                    <a:pt x="26" y="26"/>
                  </a:cubicBezTo>
                  <a:cubicBezTo>
                    <a:pt x="26" y="29"/>
                    <a:pt x="25" y="32"/>
                    <a:pt x="25" y="33"/>
                  </a:cubicBezTo>
                  <a:cubicBezTo>
                    <a:pt x="24" y="36"/>
                    <a:pt x="23" y="37"/>
                    <a:pt x="20" y="39"/>
                  </a:cubicBezTo>
                  <a:cubicBezTo>
                    <a:pt x="18" y="40"/>
                    <a:pt x="16" y="41"/>
                    <a:pt x="12" y="41"/>
                  </a:cubicBezTo>
                  <a:cubicBezTo>
                    <a:pt x="8" y="41"/>
                    <a:pt x="5" y="40"/>
                    <a:pt x="3" y="38"/>
                  </a:cubicBezTo>
                  <a:cubicBezTo>
                    <a:pt x="1" y="35"/>
                    <a:pt x="0" y="32"/>
                    <a:pt x="0" y="28"/>
                  </a:cubicBezTo>
                  <a:cubicBezTo>
                    <a:pt x="8" y="27"/>
                    <a:pt x="8" y="27"/>
                    <a:pt x="8" y="27"/>
                  </a:cubicBezTo>
                  <a:cubicBezTo>
                    <a:pt x="8" y="29"/>
                    <a:pt x="8" y="31"/>
                    <a:pt x="9" y="32"/>
                  </a:cubicBezTo>
                  <a:cubicBezTo>
                    <a:pt x="10" y="33"/>
                    <a:pt x="11" y="34"/>
                    <a:pt x="13" y="34"/>
                  </a:cubicBezTo>
                  <a:cubicBezTo>
                    <a:pt x="14" y="34"/>
                    <a:pt x="16" y="34"/>
                    <a:pt x="16" y="33"/>
                  </a:cubicBezTo>
                  <a:cubicBezTo>
                    <a:pt x="17" y="32"/>
                    <a:pt x="18" y="29"/>
                    <a:pt x="18" y="26"/>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113" name="í$ḻîdê">
              <a:extLst>
                <a:ext uri="{FF2B5EF4-FFF2-40B4-BE49-F238E27FC236}">
                  <a16:creationId xmlns="" xmlns:a16="http://schemas.microsoft.com/office/drawing/2014/main" id="{F70E6A58-E059-4FE7-B866-5F754BEB6D72}"/>
                </a:ext>
              </a:extLst>
            </p:cNvPr>
            <p:cNvSpPr/>
            <p:nvPr/>
          </p:nvSpPr>
          <p:spPr bwMode="auto">
            <a:xfrm>
              <a:off x="4561532" y="1624325"/>
              <a:ext cx="18222" cy="92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accent1"/>
                </a:solidFill>
              </a:endParaRPr>
            </a:p>
          </p:txBody>
        </p:sp>
        <p:sp>
          <p:nvSpPr>
            <p:cNvPr id="114" name="iṩḷídé">
              <a:extLst>
                <a:ext uri="{FF2B5EF4-FFF2-40B4-BE49-F238E27FC236}">
                  <a16:creationId xmlns="" xmlns:a16="http://schemas.microsoft.com/office/drawing/2014/main" id="{8CB4FE16-E849-44D6-9230-ABE03DB6B20B}"/>
                </a:ext>
              </a:extLst>
            </p:cNvPr>
            <p:cNvSpPr/>
            <p:nvPr/>
          </p:nvSpPr>
          <p:spPr bwMode="auto">
            <a:xfrm>
              <a:off x="4595874" y="1624325"/>
              <a:ext cx="91811" cy="92512"/>
            </a:xfrm>
            <a:custGeom>
              <a:avLst/>
              <a:gdLst>
                <a:gd name="T0" fmla="*/ 131 w 131"/>
                <a:gd name="T1" fmla="*/ 132 h 132"/>
                <a:gd name="T2" fmla="*/ 102 w 131"/>
                <a:gd name="T3" fmla="*/ 132 h 132"/>
                <a:gd name="T4" fmla="*/ 92 w 131"/>
                <a:gd name="T5" fmla="*/ 102 h 132"/>
                <a:gd name="T6" fmla="*/ 40 w 131"/>
                <a:gd name="T7" fmla="*/ 102 h 132"/>
                <a:gd name="T8" fmla="*/ 26 w 131"/>
                <a:gd name="T9" fmla="*/ 132 h 132"/>
                <a:gd name="T10" fmla="*/ 0 w 131"/>
                <a:gd name="T11" fmla="*/ 132 h 132"/>
                <a:gd name="T12" fmla="*/ 49 w 131"/>
                <a:gd name="T13" fmla="*/ 0 h 132"/>
                <a:gd name="T14" fmla="*/ 79 w 131"/>
                <a:gd name="T15" fmla="*/ 0 h 132"/>
                <a:gd name="T16" fmla="*/ 131 w 131"/>
                <a:gd name="T17" fmla="*/ 132 h 132"/>
                <a:gd name="T18" fmla="*/ 131 w 131"/>
                <a:gd name="T19" fmla="*/ 132 h 132"/>
                <a:gd name="T20" fmla="*/ 82 w 131"/>
                <a:gd name="T21" fmla="*/ 83 h 132"/>
                <a:gd name="T22" fmla="*/ 66 w 131"/>
                <a:gd name="T23" fmla="*/ 33 h 132"/>
                <a:gd name="T24" fmla="*/ 46 w 131"/>
                <a:gd name="T25" fmla="*/ 83 h 132"/>
                <a:gd name="T26" fmla="*/ 82 w 131"/>
                <a:gd name="T27" fmla="*/ 8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32">
                  <a:moveTo>
                    <a:pt x="131" y="132"/>
                  </a:moveTo>
                  <a:lnTo>
                    <a:pt x="102" y="132"/>
                  </a:lnTo>
                  <a:lnTo>
                    <a:pt x="92" y="102"/>
                  </a:lnTo>
                  <a:lnTo>
                    <a:pt x="40" y="102"/>
                  </a:lnTo>
                  <a:lnTo>
                    <a:pt x="26" y="132"/>
                  </a:lnTo>
                  <a:lnTo>
                    <a:pt x="0" y="132"/>
                  </a:lnTo>
                  <a:lnTo>
                    <a:pt x="49" y="0"/>
                  </a:lnTo>
                  <a:lnTo>
                    <a:pt x="79" y="0"/>
                  </a:lnTo>
                  <a:lnTo>
                    <a:pt x="131" y="132"/>
                  </a:lnTo>
                  <a:lnTo>
                    <a:pt x="131" y="132"/>
                  </a:lnTo>
                  <a:close/>
                  <a:moveTo>
                    <a:pt x="82" y="83"/>
                  </a:moveTo>
                  <a:lnTo>
                    <a:pt x="66" y="33"/>
                  </a:lnTo>
                  <a:lnTo>
                    <a:pt x="46" y="83"/>
                  </a:lnTo>
                  <a:lnTo>
                    <a:pt x="8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115" name="iślíḓè">
              <a:extLst>
                <a:ext uri="{FF2B5EF4-FFF2-40B4-BE49-F238E27FC236}">
                  <a16:creationId xmlns="" xmlns:a16="http://schemas.microsoft.com/office/drawing/2014/main" id="{2F6D86E8-0DD1-44B3-9CD6-6668516EAD56}"/>
                </a:ext>
              </a:extLst>
            </p:cNvPr>
            <p:cNvSpPr/>
            <p:nvPr/>
          </p:nvSpPr>
          <p:spPr bwMode="auto">
            <a:xfrm>
              <a:off x="4703805" y="1624325"/>
              <a:ext cx="73589" cy="92512"/>
            </a:xfrm>
            <a:custGeom>
              <a:avLst/>
              <a:gdLst>
                <a:gd name="T0" fmla="*/ 0 w 105"/>
                <a:gd name="T1" fmla="*/ 132 h 132"/>
                <a:gd name="T2" fmla="*/ 0 w 105"/>
                <a:gd name="T3" fmla="*/ 0 h 132"/>
                <a:gd name="T4" fmla="*/ 26 w 105"/>
                <a:gd name="T5" fmla="*/ 0 h 132"/>
                <a:gd name="T6" fmla="*/ 82 w 105"/>
                <a:gd name="T7" fmla="*/ 89 h 132"/>
                <a:gd name="T8" fmla="*/ 82 w 105"/>
                <a:gd name="T9" fmla="*/ 0 h 132"/>
                <a:gd name="T10" fmla="*/ 105 w 105"/>
                <a:gd name="T11" fmla="*/ 0 h 132"/>
                <a:gd name="T12" fmla="*/ 105 w 105"/>
                <a:gd name="T13" fmla="*/ 132 h 132"/>
                <a:gd name="T14" fmla="*/ 79 w 105"/>
                <a:gd name="T15" fmla="*/ 132 h 132"/>
                <a:gd name="T16" fmla="*/ 26 w 105"/>
                <a:gd name="T17" fmla="*/ 46 h 132"/>
                <a:gd name="T18" fmla="*/ 26 w 105"/>
                <a:gd name="T19" fmla="*/ 132 h 132"/>
                <a:gd name="T20" fmla="*/ 0 w 105"/>
                <a:gd name="T21"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32">
                  <a:moveTo>
                    <a:pt x="0" y="132"/>
                  </a:moveTo>
                  <a:lnTo>
                    <a:pt x="0" y="0"/>
                  </a:lnTo>
                  <a:lnTo>
                    <a:pt x="26" y="0"/>
                  </a:lnTo>
                  <a:lnTo>
                    <a:pt x="82" y="89"/>
                  </a:lnTo>
                  <a:lnTo>
                    <a:pt x="82" y="0"/>
                  </a:lnTo>
                  <a:lnTo>
                    <a:pt x="105" y="0"/>
                  </a:lnTo>
                  <a:lnTo>
                    <a:pt x="105" y="132"/>
                  </a:lnTo>
                  <a:lnTo>
                    <a:pt x="79" y="132"/>
                  </a:lnTo>
                  <a:lnTo>
                    <a:pt x="26" y="46"/>
                  </a:lnTo>
                  <a:lnTo>
                    <a:pt x="26" y="132"/>
                  </a:lnTo>
                  <a:lnTo>
                    <a:pt x="0"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116" name="îṥ1ïḋe">
              <a:extLst>
                <a:ext uri="{FF2B5EF4-FFF2-40B4-BE49-F238E27FC236}">
                  <a16:creationId xmlns="" xmlns:a16="http://schemas.microsoft.com/office/drawing/2014/main" id="{64F7FA79-C038-4BAC-8DF5-945C3C12D91A}"/>
                </a:ext>
              </a:extLst>
            </p:cNvPr>
            <p:cNvSpPr/>
            <p:nvPr/>
          </p:nvSpPr>
          <p:spPr bwMode="auto">
            <a:xfrm>
              <a:off x="4799821" y="1624325"/>
              <a:ext cx="87606" cy="94615"/>
            </a:xfrm>
            <a:custGeom>
              <a:avLst/>
              <a:gdLst>
                <a:gd name="T0" fmla="*/ 20 w 38"/>
                <a:gd name="T1" fmla="*/ 26 h 41"/>
                <a:gd name="T2" fmla="*/ 20 w 38"/>
                <a:gd name="T3" fmla="*/ 19 h 41"/>
                <a:gd name="T4" fmla="*/ 38 w 38"/>
                <a:gd name="T5" fmla="*/ 19 h 41"/>
                <a:gd name="T6" fmla="*/ 38 w 38"/>
                <a:gd name="T7" fmla="*/ 35 h 41"/>
                <a:gd name="T8" fmla="*/ 30 w 38"/>
                <a:gd name="T9" fmla="*/ 39 h 41"/>
                <a:gd name="T10" fmla="*/ 21 w 38"/>
                <a:gd name="T11" fmla="*/ 41 h 41"/>
                <a:gd name="T12" fmla="*/ 10 w 38"/>
                <a:gd name="T13" fmla="*/ 38 h 41"/>
                <a:gd name="T14" fmla="*/ 3 w 38"/>
                <a:gd name="T15" fmla="*/ 31 h 41"/>
                <a:gd name="T16" fmla="*/ 0 w 38"/>
                <a:gd name="T17" fmla="*/ 20 h 41"/>
                <a:gd name="T18" fmla="*/ 3 w 38"/>
                <a:gd name="T19" fmla="*/ 9 h 41"/>
                <a:gd name="T20" fmla="*/ 11 w 38"/>
                <a:gd name="T21" fmla="*/ 2 h 41"/>
                <a:gd name="T22" fmla="*/ 20 w 38"/>
                <a:gd name="T23" fmla="*/ 0 h 41"/>
                <a:gd name="T24" fmla="*/ 32 w 38"/>
                <a:gd name="T25" fmla="*/ 3 h 41"/>
                <a:gd name="T26" fmla="*/ 37 w 38"/>
                <a:gd name="T27" fmla="*/ 11 h 41"/>
                <a:gd name="T28" fmla="*/ 29 w 38"/>
                <a:gd name="T29" fmla="*/ 13 h 41"/>
                <a:gd name="T30" fmla="*/ 26 w 38"/>
                <a:gd name="T31" fmla="*/ 8 h 41"/>
                <a:gd name="T32" fmla="*/ 20 w 38"/>
                <a:gd name="T33" fmla="*/ 7 h 41"/>
                <a:gd name="T34" fmla="*/ 12 w 38"/>
                <a:gd name="T35" fmla="*/ 10 h 41"/>
                <a:gd name="T36" fmla="*/ 9 w 38"/>
                <a:gd name="T37" fmla="*/ 20 h 41"/>
                <a:gd name="T38" fmla="*/ 12 w 38"/>
                <a:gd name="T39" fmla="*/ 31 h 41"/>
                <a:gd name="T40" fmla="*/ 20 w 38"/>
                <a:gd name="T41" fmla="*/ 34 h 41"/>
                <a:gd name="T42" fmla="*/ 25 w 38"/>
                <a:gd name="T43" fmla="*/ 33 h 41"/>
                <a:gd name="T44" fmla="*/ 29 w 38"/>
                <a:gd name="T45" fmla="*/ 31 h 41"/>
                <a:gd name="T46" fmla="*/ 29 w 38"/>
                <a:gd name="T47" fmla="*/ 26 h 41"/>
                <a:gd name="T48" fmla="*/ 20 w 38"/>
                <a:gd name="T49"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41">
                  <a:moveTo>
                    <a:pt x="20" y="26"/>
                  </a:moveTo>
                  <a:cubicBezTo>
                    <a:pt x="20" y="19"/>
                    <a:pt x="20" y="19"/>
                    <a:pt x="20" y="19"/>
                  </a:cubicBezTo>
                  <a:cubicBezTo>
                    <a:pt x="38" y="19"/>
                    <a:pt x="38" y="19"/>
                    <a:pt x="38" y="19"/>
                  </a:cubicBezTo>
                  <a:cubicBezTo>
                    <a:pt x="38" y="35"/>
                    <a:pt x="38" y="35"/>
                    <a:pt x="38" y="35"/>
                  </a:cubicBezTo>
                  <a:cubicBezTo>
                    <a:pt x="36" y="36"/>
                    <a:pt x="33" y="38"/>
                    <a:pt x="30" y="39"/>
                  </a:cubicBezTo>
                  <a:cubicBezTo>
                    <a:pt x="27" y="40"/>
                    <a:pt x="24" y="41"/>
                    <a:pt x="21" y="41"/>
                  </a:cubicBezTo>
                  <a:cubicBezTo>
                    <a:pt x="16" y="41"/>
                    <a:pt x="13" y="40"/>
                    <a:pt x="10" y="38"/>
                  </a:cubicBezTo>
                  <a:cubicBezTo>
                    <a:pt x="6" y="37"/>
                    <a:pt x="4" y="34"/>
                    <a:pt x="3" y="31"/>
                  </a:cubicBezTo>
                  <a:cubicBezTo>
                    <a:pt x="1" y="28"/>
                    <a:pt x="0" y="24"/>
                    <a:pt x="0" y="20"/>
                  </a:cubicBezTo>
                  <a:cubicBezTo>
                    <a:pt x="0" y="16"/>
                    <a:pt x="1" y="12"/>
                    <a:pt x="3" y="9"/>
                  </a:cubicBezTo>
                  <a:cubicBezTo>
                    <a:pt x="5" y="6"/>
                    <a:pt x="7" y="3"/>
                    <a:pt x="11" y="2"/>
                  </a:cubicBezTo>
                  <a:cubicBezTo>
                    <a:pt x="13" y="0"/>
                    <a:pt x="16" y="0"/>
                    <a:pt x="20" y="0"/>
                  </a:cubicBezTo>
                  <a:cubicBezTo>
                    <a:pt x="25" y="0"/>
                    <a:pt x="29" y="1"/>
                    <a:pt x="32" y="3"/>
                  </a:cubicBezTo>
                  <a:cubicBezTo>
                    <a:pt x="34" y="5"/>
                    <a:pt x="36" y="8"/>
                    <a:pt x="37" y="11"/>
                  </a:cubicBezTo>
                  <a:cubicBezTo>
                    <a:pt x="29" y="13"/>
                    <a:pt x="29" y="13"/>
                    <a:pt x="29" y="13"/>
                  </a:cubicBezTo>
                  <a:cubicBezTo>
                    <a:pt x="29" y="11"/>
                    <a:pt x="27" y="9"/>
                    <a:pt x="26" y="8"/>
                  </a:cubicBezTo>
                  <a:cubicBezTo>
                    <a:pt x="24" y="7"/>
                    <a:pt x="22" y="7"/>
                    <a:pt x="20" y="7"/>
                  </a:cubicBezTo>
                  <a:cubicBezTo>
                    <a:pt x="17" y="7"/>
                    <a:pt x="14" y="8"/>
                    <a:pt x="12" y="10"/>
                  </a:cubicBezTo>
                  <a:cubicBezTo>
                    <a:pt x="10" y="12"/>
                    <a:pt x="9" y="16"/>
                    <a:pt x="9" y="20"/>
                  </a:cubicBezTo>
                  <a:cubicBezTo>
                    <a:pt x="9" y="25"/>
                    <a:pt x="10" y="28"/>
                    <a:pt x="12" y="31"/>
                  </a:cubicBezTo>
                  <a:cubicBezTo>
                    <a:pt x="14" y="33"/>
                    <a:pt x="17" y="34"/>
                    <a:pt x="20" y="34"/>
                  </a:cubicBezTo>
                  <a:cubicBezTo>
                    <a:pt x="22" y="34"/>
                    <a:pt x="23" y="34"/>
                    <a:pt x="25" y="33"/>
                  </a:cubicBezTo>
                  <a:cubicBezTo>
                    <a:pt x="27" y="32"/>
                    <a:pt x="28" y="32"/>
                    <a:pt x="29" y="31"/>
                  </a:cubicBezTo>
                  <a:cubicBezTo>
                    <a:pt x="29" y="26"/>
                    <a:pt x="29" y="26"/>
                    <a:pt x="29" y="26"/>
                  </a:cubicBezTo>
                  <a:lnTo>
                    <a:pt x="2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117" name="iṧḷídè">
              <a:extLst>
                <a:ext uri="{FF2B5EF4-FFF2-40B4-BE49-F238E27FC236}">
                  <a16:creationId xmlns="" xmlns:a16="http://schemas.microsoft.com/office/drawing/2014/main" id="{BAD8B380-DE2C-46EB-9549-3123D2EC03F2}"/>
                </a:ext>
              </a:extLst>
            </p:cNvPr>
            <p:cNvSpPr/>
            <p:nvPr/>
          </p:nvSpPr>
          <p:spPr bwMode="auto">
            <a:xfrm>
              <a:off x="4937888" y="1624325"/>
              <a:ext cx="72888" cy="94615"/>
            </a:xfrm>
            <a:custGeom>
              <a:avLst/>
              <a:gdLst>
                <a:gd name="T0" fmla="*/ 0 w 32"/>
                <a:gd name="T1" fmla="*/ 0 h 41"/>
                <a:gd name="T2" fmla="*/ 9 w 32"/>
                <a:gd name="T3" fmla="*/ 0 h 41"/>
                <a:gd name="T4" fmla="*/ 9 w 32"/>
                <a:gd name="T5" fmla="*/ 22 h 41"/>
                <a:gd name="T6" fmla="*/ 9 w 32"/>
                <a:gd name="T7" fmla="*/ 29 h 41"/>
                <a:gd name="T8" fmla="*/ 11 w 32"/>
                <a:gd name="T9" fmla="*/ 33 h 41"/>
                <a:gd name="T10" fmla="*/ 17 w 32"/>
                <a:gd name="T11" fmla="*/ 34 h 41"/>
                <a:gd name="T12" fmla="*/ 22 w 32"/>
                <a:gd name="T13" fmla="*/ 33 h 41"/>
                <a:gd name="T14" fmla="*/ 24 w 32"/>
                <a:gd name="T15" fmla="*/ 29 h 41"/>
                <a:gd name="T16" fmla="*/ 24 w 32"/>
                <a:gd name="T17" fmla="*/ 22 h 41"/>
                <a:gd name="T18" fmla="*/ 24 w 32"/>
                <a:gd name="T19" fmla="*/ 0 h 41"/>
                <a:gd name="T20" fmla="*/ 32 w 32"/>
                <a:gd name="T21" fmla="*/ 0 h 41"/>
                <a:gd name="T22" fmla="*/ 32 w 32"/>
                <a:gd name="T23" fmla="*/ 21 h 41"/>
                <a:gd name="T24" fmla="*/ 32 w 32"/>
                <a:gd name="T25" fmla="*/ 32 h 41"/>
                <a:gd name="T26" fmla="*/ 29 w 32"/>
                <a:gd name="T27" fmla="*/ 37 h 41"/>
                <a:gd name="T28" fmla="*/ 25 w 32"/>
                <a:gd name="T29" fmla="*/ 40 h 41"/>
                <a:gd name="T30" fmla="*/ 17 w 32"/>
                <a:gd name="T31" fmla="*/ 41 h 41"/>
                <a:gd name="T32" fmla="*/ 8 w 32"/>
                <a:gd name="T33" fmla="*/ 40 h 41"/>
                <a:gd name="T34" fmla="*/ 4 w 32"/>
                <a:gd name="T35" fmla="*/ 36 h 41"/>
                <a:gd name="T36" fmla="*/ 1 w 32"/>
                <a:gd name="T37" fmla="*/ 32 h 41"/>
                <a:gd name="T38" fmla="*/ 0 w 32"/>
                <a:gd name="T39" fmla="*/ 22 h 41"/>
                <a:gd name="T40" fmla="*/ 0 w 32"/>
                <a:gd name="T4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41">
                  <a:moveTo>
                    <a:pt x="0" y="0"/>
                  </a:moveTo>
                  <a:cubicBezTo>
                    <a:pt x="9" y="0"/>
                    <a:pt x="9" y="0"/>
                    <a:pt x="9" y="0"/>
                  </a:cubicBezTo>
                  <a:cubicBezTo>
                    <a:pt x="9" y="22"/>
                    <a:pt x="9" y="22"/>
                    <a:pt x="9" y="22"/>
                  </a:cubicBezTo>
                  <a:cubicBezTo>
                    <a:pt x="9" y="25"/>
                    <a:pt x="9" y="28"/>
                    <a:pt x="9" y="29"/>
                  </a:cubicBezTo>
                  <a:cubicBezTo>
                    <a:pt x="9" y="30"/>
                    <a:pt x="10" y="32"/>
                    <a:pt x="11" y="33"/>
                  </a:cubicBezTo>
                  <a:cubicBezTo>
                    <a:pt x="13" y="34"/>
                    <a:pt x="14" y="34"/>
                    <a:pt x="17" y="34"/>
                  </a:cubicBezTo>
                  <a:cubicBezTo>
                    <a:pt x="19" y="34"/>
                    <a:pt x="21" y="34"/>
                    <a:pt x="22" y="33"/>
                  </a:cubicBezTo>
                  <a:cubicBezTo>
                    <a:pt x="23" y="32"/>
                    <a:pt x="24" y="31"/>
                    <a:pt x="24" y="29"/>
                  </a:cubicBezTo>
                  <a:cubicBezTo>
                    <a:pt x="24" y="28"/>
                    <a:pt x="24" y="26"/>
                    <a:pt x="24" y="22"/>
                  </a:cubicBezTo>
                  <a:cubicBezTo>
                    <a:pt x="24" y="0"/>
                    <a:pt x="24" y="0"/>
                    <a:pt x="24" y="0"/>
                  </a:cubicBezTo>
                  <a:cubicBezTo>
                    <a:pt x="32" y="0"/>
                    <a:pt x="32" y="0"/>
                    <a:pt x="32" y="0"/>
                  </a:cubicBezTo>
                  <a:cubicBezTo>
                    <a:pt x="32" y="21"/>
                    <a:pt x="32" y="21"/>
                    <a:pt x="32" y="21"/>
                  </a:cubicBezTo>
                  <a:cubicBezTo>
                    <a:pt x="32" y="26"/>
                    <a:pt x="32" y="30"/>
                    <a:pt x="32" y="32"/>
                  </a:cubicBezTo>
                  <a:cubicBezTo>
                    <a:pt x="31" y="34"/>
                    <a:pt x="30" y="35"/>
                    <a:pt x="29" y="37"/>
                  </a:cubicBezTo>
                  <a:cubicBezTo>
                    <a:pt x="28" y="38"/>
                    <a:pt x="27" y="39"/>
                    <a:pt x="25" y="40"/>
                  </a:cubicBezTo>
                  <a:cubicBezTo>
                    <a:pt x="23" y="41"/>
                    <a:pt x="20" y="41"/>
                    <a:pt x="17" y="41"/>
                  </a:cubicBezTo>
                  <a:cubicBezTo>
                    <a:pt x="13" y="41"/>
                    <a:pt x="10" y="41"/>
                    <a:pt x="8" y="40"/>
                  </a:cubicBezTo>
                  <a:cubicBezTo>
                    <a:pt x="6" y="39"/>
                    <a:pt x="5" y="38"/>
                    <a:pt x="4" y="36"/>
                  </a:cubicBezTo>
                  <a:cubicBezTo>
                    <a:pt x="2" y="35"/>
                    <a:pt x="2" y="33"/>
                    <a:pt x="1" y="32"/>
                  </a:cubicBezTo>
                  <a:cubicBezTo>
                    <a:pt x="1" y="30"/>
                    <a:pt x="0" y="26"/>
                    <a:pt x="0" y="22"/>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118" name="ïṩḷíḍé">
              <a:extLst>
                <a:ext uri="{FF2B5EF4-FFF2-40B4-BE49-F238E27FC236}">
                  <a16:creationId xmlns="" xmlns:a16="http://schemas.microsoft.com/office/drawing/2014/main" id="{15A1DB5C-ED78-43CF-B349-875E88354D36}"/>
                </a:ext>
              </a:extLst>
            </p:cNvPr>
            <p:cNvSpPr/>
            <p:nvPr/>
          </p:nvSpPr>
          <p:spPr bwMode="auto">
            <a:xfrm>
              <a:off x="5038810" y="1624325"/>
              <a:ext cx="72888" cy="92512"/>
            </a:xfrm>
            <a:custGeom>
              <a:avLst/>
              <a:gdLst>
                <a:gd name="T0" fmla="*/ 0 w 104"/>
                <a:gd name="T1" fmla="*/ 132 h 132"/>
                <a:gd name="T2" fmla="*/ 0 w 104"/>
                <a:gd name="T3" fmla="*/ 0 h 132"/>
                <a:gd name="T4" fmla="*/ 26 w 104"/>
                <a:gd name="T5" fmla="*/ 0 h 132"/>
                <a:gd name="T6" fmla="*/ 78 w 104"/>
                <a:gd name="T7" fmla="*/ 89 h 132"/>
                <a:gd name="T8" fmla="*/ 78 w 104"/>
                <a:gd name="T9" fmla="*/ 0 h 132"/>
                <a:gd name="T10" fmla="*/ 104 w 104"/>
                <a:gd name="T11" fmla="*/ 0 h 132"/>
                <a:gd name="T12" fmla="*/ 104 w 104"/>
                <a:gd name="T13" fmla="*/ 132 h 132"/>
                <a:gd name="T14" fmla="*/ 78 w 104"/>
                <a:gd name="T15" fmla="*/ 132 h 132"/>
                <a:gd name="T16" fmla="*/ 23 w 104"/>
                <a:gd name="T17" fmla="*/ 46 h 132"/>
                <a:gd name="T18" fmla="*/ 23 w 104"/>
                <a:gd name="T19" fmla="*/ 132 h 132"/>
                <a:gd name="T20" fmla="*/ 0 w 104"/>
                <a:gd name="T21"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132">
                  <a:moveTo>
                    <a:pt x="0" y="132"/>
                  </a:moveTo>
                  <a:lnTo>
                    <a:pt x="0" y="0"/>
                  </a:lnTo>
                  <a:lnTo>
                    <a:pt x="26" y="0"/>
                  </a:lnTo>
                  <a:lnTo>
                    <a:pt x="78" y="89"/>
                  </a:lnTo>
                  <a:lnTo>
                    <a:pt x="78" y="0"/>
                  </a:lnTo>
                  <a:lnTo>
                    <a:pt x="104" y="0"/>
                  </a:lnTo>
                  <a:lnTo>
                    <a:pt x="104" y="132"/>
                  </a:lnTo>
                  <a:lnTo>
                    <a:pt x="78" y="132"/>
                  </a:lnTo>
                  <a:lnTo>
                    <a:pt x="23" y="46"/>
                  </a:lnTo>
                  <a:lnTo>
                    <a:pt x="23" y="132"/>
                  </a:lnTo>
                  <a:lnTo>
                    <a:pt x="0"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119" name="ï$liḓê">
              <a:extLst>
                <a:ext uri="{FF2B5EF4-FFF2-40B4-BE49-F238E27FC236}">
                  <a16:creationId xmlns="" xmlns:a16="http://schemas.microsoft.com/office/drawing/2014/main" id="{C9E4F15F-2C0D-4989-B0ED-9444FA130B53}"/>
                </a:ext>
              </a:extLst>
            </p:cNvPr>
            <p:cNvSpPr/>
            <p:nvPr/>
          </p:nvSpPr>
          <p:spPr bwMode="auto">
            <a:xfrm>
              <a:off x="5136929" y="1624325"/>
              <a:ext cx="18923" cy="92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accent1"/>
                </a:solidFill>
              </a:endParaRPr>
            </a:p>
          </p:txBody>
        </p:sp>
        <p:sp>
          <p:nvSpPr>
            <p:cNvPr id="120" name="iṩlidè">
              <a:extLst>
                <a:ext uri="{FF2B5EF4-FFF2-40B4-BE49-F238E27FC236}">
                  <a16:creationId xmlns="" xmlns:a16="http://schemas.microsoft.com/office/drawing/2014/main" id="{CCFE3F8F-1F28-43A9-8EF7-0FB855738A3C}"/>
                </a:ext>
              </a:extLst>
            </p:cNvPr>
            <p:cNvSpPr/>
            <p:nvPr/>
          </p:nvSpPr>
          <p:spPr bwMode="auto">
            <a:xfrm>
              <a:off x="5171271" y="1624325"/>
              <a:ext cx="84803" cy="92512"/>
            </a:xfrm>
            <a:custGeom>
              <a:avLst/>
              <a:gdLst>
                <a:gd name="T0" fmla="*/ 46 w 121"/>
                <a:gd name="T1" fmla="*/ 132 h 132"/>
                <a:gd name="T2" fmla="*/ 0 w 121"/>
                <a:gd name="T3" fmla="*/ 0 h 132"/>
                <a:gd name="T4" fmla="*/ 30 w 121"/>
                <a:gd name="T5" fmla="*/ 0 h 132"/>
                <a:gd name="T6" fmla="*/ 63 w 121"/>
                <a:gd name="T7" fmla="*/ 99 h 132"/>
                <a:gd name="T8" fmla="*/ 92 w 121"/>
                <a:gd name="T9" fmla="*/ 0 h 132"/>
                <a:gd name="T10" fmla="*/ 121 w 121"/>
                <a:gd name="T11" fmla="*/ 0 h 132"/>
                <a:gd name="T12" fmla="*/ 76 w 121"/>
                <a:gd name="T13" fmla="*/ 132 h 132"/>
                <a:gd name="T14" fmla="*/ 46 w 121"/>
                <a:gd name="T15" fmla="*/ 132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32">
                  <a:moveTo>
                    <a:pt x="46" y="132"/>
                  </a:moveTo>
                  <a:lnTo>
                    <a:pt x="0" y="0"/>
                  </a:lnTo>
                  <a:lnTo>
                    <a:pt x="30" y="0"/>
                  </a:lnTo>
                  <a:lnTo>
                    <a:pt x="63" y="99"/>
                  </a:lnTo>
                  <a:lnTo>
                    <a:pt x="92" y="0"/>
                  </a:lnTo>
                  <a:lnTo>
                    <a:pt x="121" y="0"/>
                  </a:lnTo>
                  <a:lnTo>
                    <a:pt x="76" y="132"/>
                  </a:lnTo>
                  <a:lnTo>
                    <a:pt x="46"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121" name="íṧļîḓé">
              <a:extLst>
                <a:ext uri="{FF2B5EF4-FFF2-40B4-BE49-F238E27FC236}">
                  <a16:creationId xmlns="" xmlns:a16="http://schemas.microsoft.com/office/drawing/2014/main" id="{0F524FE5-C68E-4DC5-BA11-69FDAB3BC930}"/>
                </a:ext>
              </a:extLst>
            </p:cNvPr>
            <p:cNvSpPr/>
            <p:nvPr/>
          </p:nvSpPr>
          <p:spPr bwMode="auto">
            <a:xfrm>
              <a:off x="5272193" y="1624325"/>
              <a:ext cx="71487" cy="92512"/>
            </a:xfrm>
            <a:custGeom>
              <a:avLst/>
              <a:gdLst>
                <a:gd name="T0" fmla="*/ 0 w 102"/>
                <a:gd name="T1" fmla="*/ 132 h 132"/>
                <a:gd name="T2" fmla="*/ 0 w 102"/>
                <a:gd name="T3" fmla="*/ 0 h 132"/>
                <a:gd name="T4" fmla="*/ 99 w 102"/>
                <a:gd name="T5" fmla="*/ 0 h 132"/>
                <a:gd name="T6" fmla="*/ 99 w 102"/>
                <a:gd name="T7" fmla="*/ 23 h 132"/>
                <a:gd name="T8" fmla="*/ 27 w 102"/>
                <a:gd name="T9" fmla="*/ 23 h 132"/>
                <a:gd name="T10" fmla="*/ 27 w 102"/>
                <a:gd name="T11" fmla="*/ 53 h 132"/>
                <a:gd name="T12" fmla="*/ 92 w 102"/>
                <a:gd name="T13" fmla="*/ 53 h 132"/>
                <a:gd name="T14" fmla="*/ 92 w 102"/>
                <a:gd name="T15" fmla="*/ 76 h 132"/>
                <a:gd name="T16" fmla="*/ 27 w 102"/>
                <a:gd name="T17" fmla="*/ 76 h 132"/>
                <a:gd name="T18" fmla="*/ 27 w 102"/>
                <a:gd name="T19" fmla="*/ 112 h 132"/>
                <a:gd name="T20" fmla="*/ 102 w 102"/>
                <a:gd name="T21" fmla="*/ 112 h 132"/>
                <a:gd name="T22" fmla="*/ 102 w 102"/>
                <a:gd name="T23" fmla="*/ 132 h 132"/>
                <a:gd name="T24" fmla="*/ 0 w 102"/>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32">
                  <a:moveTo>
                    <a:pt x="0" y="132"/>
                  </a:moveTo>
                  <a:lnTo>
                    <a:pt x="0" y="0"/>
                  </a:lnTo>
                  <a:lnTo>
                    <a:pt x="99" y="0"/>
                  </a:lnTo>
                  <a:lnTo>
                    <a:pt x="99" y="23"/>
                  </a:lnTo>
                  <a:lnTo>
                    <a:pt x="27" y="23"/>
                  </a:lnTo>
                  <a:lnTo>
                    <a:pt x="27" y="53"/>
                  </a:lnTo>
                  <a:lnTo>
                    <a:pt x="92" y="53"/>
                  </a:lnTo>
                  <a:lnTo>
                    <a:pt x="92" y="76"/>
                  </a:lnTo>
                  <a:lnTo>
                    <a:pt x="27" y="76"/>
                  </a:lnTo>
                  <a:lnTo>
                    <a:pt x="27" y="112"/>
                  </a:lnTo>
                  <a:lnTo>
                    <a:pt x="102" y="112"/>
                  </a:lnTo>
                  <a:lnTo>
                    <a:pt x="102" y="132"/>
                  </a:lnTo>
                  <a:lnTo>
                    <a:pt x="0"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122" name="iṩḻîḑè">
              <a:extLst>
                <a:ext uri="{FF2B5EF4-FFF2-40B4-BE49-F238E27FC236}">
                  <a16:creationId xmlns="" xmlns:a16="http://schemas.microsoft.com/office/drawing/2014/main" id="{9C221F4E-BE26-451E-8E09-B138E608BEBA}"/>
                </a:ext>
              </a:extLst>
            </p:cNvPr>
            <p:cNvSpPr/>
            <p:nvPr/>
          </p:nvSpPr>
          <p:spPr bwMode="auto">
            <a:xfrm>
              <a:off x="5366808" y="1624325"/>
              <a:ext cx="79897" cy="92512"/>
            </a:xfrm>
            <a:custGeom>
              <a:avLst/>
              <a:gdLst>
                <a:gd name="T0" fmla="*/ 0 w 35"/>
                <a:gd name="T1" fmla="*/ 40 h 40"/>
                <a:gd name="T2" fmla="*/ 0 w 35"/>
                <a:gd name="T3" fmla="*/ 0 h 40"/>
                <a:gd name="T4" fmla="*/ 17 w 35"/>
                <a:gd name="T5" fmla="*/ 0 h 40"/>
                <a:gd name="T6" fmla="*/ 26 w 35"/>
                <a:gd name="T7" fmla="*/ 1 h 40"/>
                <a:gd name="T8" fmla="*/ 30 w 35"/>
                <a:gd name="T9" fmla="*/ 5 h 40"/>
                <a:gd name="T10" fmla="*/ 32 w 35"/>
                <a:gd name="T11" fmla="*/ 12 h 40"/>
                <a:gd name="T12" fmla="*/ 30 w 35"/>
                <a:gd name="T13" fmla="*/ 19 h 40"/>
                <a:gd name="T14" fmla="*/ 22 w 35"/>
                <a:gd name="T15" fmla="*/ 23 h 40"/>
                <a:gd name="T16" fmla="*/ 26 w 35"/>
                <a:gd name="T17" fmla="*/ 26 h 40"/>
                <a:gd name="T18" fmla="*/ 31 w 35"/>
                <a:gd name="T19" fmla="*/ 33 h 40"/>
                <a:gd name="T20" fmla="*/ 35 w 35"/>
                <a:gd name="T21" fmla="*/ 40 h 40"/>
                <a:gd name="T22" fmla="*/ 26 w 35"/>
                <a:gd name="T23" fmla="*/ 40 h 40"/>
                <a:gd name="T24" fmla="*/ 20 w 35"/>
                <a:gd name="T25" fmla="*/ 32 h 40"/>
                <a:gd name="T26" fmla="*/ 16 w 35"/>
                <a:gd name="T27" fmla="*/ 26 h 40"/>
                <a:gd name="T28" fmla="*/ 13 w 35"/>
                <a:gd name="T29" fmla="*/ 24 h 40"/>
                <a:gd name="T30" fmla="*/ 9 w 35"/>
                <a:gd name="T31" fmla="*/ 24 h 40"/>
                <a:gd name="T32" fmla="*/ 8 w 35"/>
                <a:gd name="T33" fmla="*/ 24 h 40"/>
                <a:gd name="T34" fmla="*/ 8 w 35"/>
                <a:gd name="T35" fmla="*/ 40 h 40"/>
                <a:gd name="T36" fmla="*/ 0 w 35"/>
                <a:gd name="T37" fmla="*/ 40 h 40"/>
                <a:gd name="T38" fmla="*/ 8 w 35"/>
                <a:gd name="T39" fmla="*/ 17 h 40"/>
                <a:gd name="T40" fmla="*/ 14 w 35"/>
                <a:gd name="T41" fmla="*/ 17 h 40"/>
                <a:gd name="T42" fmla="*/ 21 w 35"/>
                <a:gd name="T43" fmla="*/ 17 h 40"/>
                <a:gd name="T44" fmla="*/ 23 w 35"/>
                <a:gd name="T45" fmla="*/ 15 h 40"/>
                <a:gd name="T46" fmla="*/ 24 w 35"/>
                <a:gd name="T47" fmla="*/ 12 h 40"/>
                <a:gd name="T48" fmla="*/ 23 w 35"/>
                <a:gd name="T49" fmla="*/ 9 h 40"/>
                <a:gd name="T50" fmla="*/ 20 w 35"/>
                <a:gd name="T51" fmla="*/ 7 h 40"/>
                <a:gd name="T52" fmla="*/ 14 w 35"/>
                <a:gd name="T53" fmla="*/ 7 h 40"/>
                <a:gd name="T54" fmla="*/ 8 w 35"/>
                <a:gd name="T55" fmla="*/ 7 h 40"/>
                <a:gd name="T56" fmla="*/ 8 w 35"/>
                <a:gd name="T57"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0">
                  <a:moveTo>
                    <a:pt x="0" y="40"/>
                  </a:moveTo>
                  <a:cubicBezTo>
                    <a:pt x="0" y="0"/>
                    <a:pt x="0" y="0"/>
                    <a:pt x="0" y="0"/>
                  </a:cubicBezTo>
                  <a:cubicBezTo>
                    <a:pt x="17" y="0"/>
                    <a:pt x="17" y="0"/>
                    <a:pt x="17" y="0"/>
                  </a:cubicBezTo>
                  <a:cubicBezTo>
                    <a:pt x="21" y="0"/>
                    <a:pt x="24" y="1"/>
                    <a:pt x="26" y="1"/>
                  </a:cubicBezTo>
                  <a:cubicBezTo>
                    <a:pt x="28" y="2"/>
                    <a:pt x="29" y="3"/>
                    <a:pt x="30" y="5"/>
                  </a:cubicBezTo>
                  <a:cubicBezTo>
                    <a:pt x="32" y="7"/>
                    <a:pt x="32" y="9"/>
                    <a:pt x="32" y="12"/>
                  </a:cubicBezTo>
                  <a:cubicBezTo>
                    <a:pt x="32" y="15"/>
                    <a:pt x="31" y="17"/>
                    <a:pt x="30" y="19"/>
                  </a:cubicBezTo>
                  <a:cubicBezTo>
                    <a:pt x="28" y="21"/>
                    <a:pt x="25" y="22"/>
                    <a:pt x="22" y="23"/>
                  </a:cubicBezTo>
                  <a:cubicBezTo>
                    <a:pt x="23" y="24"/>
                    <a:pt x="25" y="25"/>
                    <a:pt x="26" y="26"/>
                  </a:cubicBezTo>
                  <a:cubicBezTo>
                    <a:pt x="27" y="27"/>
                    <a:pt x="29" y="29"/>
                    <a:pt x="31" y="33"/>
                  </a:cubicBezTo>
                  <a:cubicBezTo>
                    <a:pt x="35" y="40"/>
                    <a:pt x="35" y="40"/>
                    <a:pt x="35" y="40"/>
                  </a:cubicBezTo>
                  <a:cubicBezTo>
                    <a:pt x="26" y="40"/>
                    <a:pt x="26" y="40"/>
                    <a:pt x="26" y="40"/>
                  </a:cubicBezTo>
                  <a:cubicBezTo>
                    <a:pt x="20" y="32"/>
                    <a:pt x="20" y="32"/>
                    <a:pt x="20" y="32"/>
                  </a:cubicBezTo>
                  <a:cubicBezTo>
                    <a:pt x="18" y="29"/>
                    <a:pt x="17" y="27"/>
                    <a:pt x="16" y="26"/>
                  </a:cubicBezTo>
                  <a:cubicBezTo>
                    <a:pt x="15" y="25"/>
                    <a:pt x="14" y="24"/>
                    <a:pt x="13" y="24"/>
                  </a:cubicBezTo>
                  <a:cubicBezTo>
                    <a:pt x="12" y="24"/>
                    <a:pt x="11" y="24"/>
                    <a:pt x="9" y="24"/>
                  </a:cubicBezTo>
                  <a:cubicBezTo>
                    <a:pt x="8" y="24"/>
                    <a:pt x="8" y="24"/>
                    <a:pt x="8" y="24"/>
                  </a:cubicBezTo>
                  <a:cubicBezTo>
                    <a:pt x="8" y="40"/>
                    <a:pt x="8" y="40"/>
                    <a:pt x="8" y="40"/>
                  </a:cubicBezTo>
                  <a:cubicBezTo>
                    <a:pt x="0" y="40"/>
                    <a:pt x="0" y="40"/>
                    <a:pt x="0" y="40"/>
                  </a:cubicBezTo>
                  <a:close/>
                  <a:moveTo>
                    <a:pt x="8" y="17"/>
                  </a:moveTo>
                  <a:cubicBezTo>
                    <a:pt x="14" y="17"/>
                    <a:pt x="14" y="17"/>
                    <a:pt x="14" y="17"/>
                  </a:cubicBezTo>
                  <a:cubicBezTo>
                    <a:pt x="17" y="17"/>
                    <a:pt x="20" y="17"/>
                    <a:pt x="21" y="17"/>
                  </a:cubicBezTo>
                  <a:cubicBezTo>
                    <a:pt x="22" y="16"/>
                    <a:pt x="23" y="16"/>
                    <a:pt x="23" y="15"/>
                  </a:cubicBezTo>
                  <a:cubicBezTo>
                    <a:pt x="24" y="14"/>
                    <a:pt x="24" y="13"/>
                    <a:pt x="24" y="12"/>
                  </a:cubicBezTo>
                  <a:cubicBezTo>
                    <a:pt x="24" y="11"/>
                    <a:pt x="24" y="10"/>
                    <a:pt x="23" y="9"/>
                  </a:cubicBezTo>
                  <a:cubicBezTo>
                    <a:pt x="22" y="8"/>
                    <a:pt x="21" y="8"/>
                    <a:pt x="20" y="7"/>
                  </a:cubicBezTo>
                  <a:cubicBezTo>
                    <a:pt x="19" y="7"/>
                    <a:pt x="17" y="7"/>
                    <a:pt x="14" y="7"/>
                  </a:cubicBezTo>
                  <a:cubicBezTo>
                    <a:pt x="8" y="7"/>
                    <a:pt x="8" y="7"/>
                    <a:pt x="8" y="7"/>
                  </a:cubicBezTo>
                  <a:lnTo>
                    <a:pt x="8"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123" name="ïṣľíḑé">
              <a:extLst>
                <a:ext uri="{FF2B5EF4-FFF2-40B4-BE49-F238E27FC236}">
                  <a16:creationId xmlns="" xmlns:a16="http://schemas.microsoft.com/office/drawing/2014/main" id="{5E224FC8-17FC-4685-9D5C-4903011368EC}"/>
                </a:ext>
              </a:extLst>
            </p:cNvPr>
            <p:cNvSpPr/>
            <p:nvPr/>
          </p:nvSpPr>
          <p:spPr bwMode="auto">
            <a:xfrm>
              <a:off x="5460722" y="1624325"/>
              <a:ext cx="72888" cy="94615"/>
            </a:xfrm>
            <a:custGeom>
              <a:avLst/>
              <a:gdLst>
                <a:gd name="T0" fmla="*/ 0 w 32"/>
                <a:gd name="T1" fmla="*/ 27 h 41"/>
                <a:gd name="T2" fmla="*/ 8 w 32"/>
                <a:gd name="T3" fmla="*/ 27 h 41"/>
                <a:gd name="T4" fmla="*/ 11 w 32"/>
                <a:gd name="T5" fmla="*/ 32 h 41"/>
                <a:gd name="T6" fmla="*/ 16 w 32"/>
                <a:gd name="T7" fmla="*/ 34 h 41"/>
                <a:gd name="T8" fmla="*/ 22 w 32"/>
                <a:gd name="T9" fmla="*/ 33 h 41"/>
                <a:gd name="T10" fmla="*/ 24 w 32"/>
                <a:gd name="T11" fmla="*/ 29 h 41"/>
                <a:gd name="T12" fmla="*/ 23 w 32"/>
                <a:gd name="T13" fmla="*/ 26 h 41"/>
                <a:gd name="T14" fmla="*/ 21 w 32"/>
                <a:gd name="T15" fmla="*/ 25 h 41"/>
                <a:gd name="T16" fmla="*/ 14 w 32"/>
                <a:gd name="T17" fmla="*/ 23 h 41"/>
                <a:gd name="T18" fmla="*/ 5 w 32"/>
                <a:gd name="T19" fmla="*/ 19 h 41"/>
                <a:gd name="T20" fmla="*/ 1 w 32"/>
                <a:gd name="T21" fmla="*/ 11 h 41"/>
                <a:gd name="T22" fmla="*/ 3 w 32"/>
                <a:gd name="T23" fmla="*/ 5 h 41"/>
                <a:gd name="T24" fmla="*/ 8 w 32"/>
                <a:gd name="T25" fmla="*/ 1 h 41"/>
                <a:gd name="T26" fmla="*/ 16 w 32"/>
                <a:gd name="T27" fmla="*/ 0 h 41"/>
                <a:gd name="T28" fmla="*/ 27 w 32"/>
                <a:gd name="T29" fmla="*/ 3 h 41"/>
                <a:gd name="T30" fmla="*/ 31 w 32"/>
                <a:gd name="T31" fmla="*/ 12 h 41"/>
                <a:gd name="T32" fmla="*/ 23 w 32"/>
                <a:gd name="T33" fmla="*/ 12 h 41"/>
                <a:gd name="T34" fmla="*/ 21 w 32"/>
                <a:gd name="T35" fmla="*/ 8 h 41"/>
                <a:gd name="T36" fmla="*/ 16 w 32"/>
                <a:gd name="T37" fmla="*/ 6 h 41"/>
                <a:gd name="T38" fmla="*/ 10 w 32"/>
                <a:gd name="T39" fmla="*/ 8 h 41"/>
                <a:gd name="T40" fmla="*/ 9 w 32"/>
                <a:gd name="T41" fmla="*/ 10 h 41"/>
                <a:gd name="T42" fmla="*/ 10 w 32"/>
                <a:gd name="T43" fmla="*/ 13 h 41"/>
                <a:gd name="T44" fmla="*/ 18 w 32"/>
                <a:gd name="T45" fmla="*/ 15 h 41"/>
                <a:gd name="T46" fmla="*/ 26 w 32"/>
                <a:gd name="T47" fmla="*/ 18 h 41"/>
                <a:gd name="T48" fmla="*/ 31 w 32"/>
                <a:gd name="T49" fmla="*/ 22 h 41"/>
                <a:gd name="T50" fmla="*/ 32 w 32"/>
                <a:gd name="T51" fmla="*/ 29 h 41"/>
                <a:gd name="T52" fmla="*/ 30 w 32"/>
                <a:gd name="T53" fmla="*/ 35 h 41"/>
                <a:gd name="T54" fmla="*/ 25 w 32"/>
                <a:gd name="T55" fmla="*/ 40 h 41"/>
                <a:gd name="T56" fmla="*/ 16 w 32"/>
                <a:gd name="T57" fmla="*/ 41 h 41"/>
                <a:gd name="T58" fmla="*/ 5 w 32"/>
                <a:gd name="T59" fmla="*/ 38 h 41"/>
                <a:gd name="T60" fmla="*/ 0 w 32"/>
                <a:gd name="T61"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 h="41">
                  <a:moveTo>
                    <a:pt x="0" y="27"/>
                  </a:moveTo>
                  <a:cubicBezTo>
                    <a:pt x="8" y="27"/>
                    <a:pt x="8" y="27"/>
                    <a:pt x="8" y="27"/>
                  </a:cubicBezTo>
                  <a:cubicBezTo>
                    <a:pt x="8" y="29"/>
                    <a:pt x="9" y="31"/>
                    <a:pt x="11" y="32"/>
                  </a:cubicBezTo>
                  <a:cubicBezTo>
                    <a:pt x="12" y="34"/>
                    <a:pt x="14" y="34"/>
                    <a:pt x="16" y="34"/>
                  </a:cubicBezTo>
                  <a:cubicBezTo>
                    <a:pt x="19" y="34"/>
                    <a:pt x="21" y="34"/>
                    <a:pt x="22" y="33"/>
                  </a:cubicBezTo>
                  <a:cubicBezTo>
                    <a:pt x="24" y="31"/>
                    <a:pt x="24" y="30"/>
                    <a:pt x="24" y="29"/>
                  </a:cubicBezTo>
                  <a:cubicBezTo>
                    <a:pt x="24" y="28"/>
                    <a:pt x="24" y="27"/>
                    <a:pt x="23" y="26"/>
                  </a:cubicBezTo>
                  <a:cubicBezTo>
                    <a:pt x="23" y="26"/>
                    <a:pt x="22" y="25"/>
                    <a:pt x="21" y="25"/>
                  </a:cubicBezTo>
                  <a:cubicBezTo>
                    <a:pt x="20" y="24"/>
                    <a:pt x="17" y="24"/>
                    <a:pt x="14" y="23"/>
                  </a:cubicBezTo>
                  <a:cubicBezTo>
                    <a:pt x="10" y="22"/>
                    <a:pt x="7" y="20"/>
                    <a:pt x="5" y="19"/>
                  </a:cubicBezTo>
                  <a:cubicBezTo>
                    <a:pt x="3" y="17"/>
                    <a:pt x="1" y="14"/>
                    <a:pt x="1" y="11"/>
                  </a:cubicBezTo>
                  <a:cubicBezTo>
                    <a:pt x="1" y="9"/>
                    <a:pt x="2" y="7"/>
                    <a:pt x="3" y="5"/>
                  </a:cubicBezTo>
                  <a:cubicBezTo>
                    <a:pt x="4" y="3"/>
                    <a:pt x="6" y="2"/>
                    <a:pt x="8" y="1"/>
                  </a:cubicBezTo>
                  <a:cubicBezTo>
                    <a:pt x="10" y="0"/>
                    <a:pt x="13" y="0"/>
                    <a:pt x="16" y="0"/>
                  </a:cubicBezTo>
                  <a:cubicBezTo>
                    <a:pt x="21" y="0"/>
                    <a:pt x="25" y="1"/>
                    <a:pt x="27" y="3"/>
                  </a:cubicBezTo>
                  <a:cubicBezTo>
                    <a:pt x="30" y="5"/>
                    <a:pt x="31" y="8"/>
                    <a:pt x="31" y="12"/>
                  </a:cubicBezTo>
                  <a:cubicBezTo>
                    <a:pt x="23" y="12"/>
                    <a:pt x="23" y="12"/>
                    <a:pt x="23" y="12"/>
                  </a:cubicBezTo>
                  <a:cubicBezTo>
                    <a:pt x="23" y="10"/>
                    <a:pt x="22" y="9"/>
                    <a:pt x="21" y="8"/>
                  </a:cubicBezTo>
                  <a:cubicBezTo>
                    <a:pt x="20" y="7"/>
                    <a:pt x="18" y="6"/>
                    <a:pt x="16" y="6"/>
                  </a:cubicBezTo>
                  <a:cubicBezTo>
                    <a:pt x="13" y="6"/>
                    <a:pt x="12" y="7"/>
                    <a:pt x="10" y="8"/>
                  </a:cubicBezTo>
                  <a:cubicBezTo>
                    <a:pt x="9" y="8"/>
                    <a:pt x="9" y="9"/>
                    <a:pt x="9" y="10"/>
                  </a:cubicBezTo>
                  <a:cubicBezTo>
                    <a:pt x="9" y="11"/>
                    <a:pt x="9" y="12"/>
                    <a:pt x="10" y="13"/>
                  </a:cubicBezTo>
                  <a:cubicBezTo>
                    <a:pt x="11" y="14"/>
                    <a:pt x="14" y="14"/>
                    <a:pt x="18" y="15"/>
                  </a:cubicBezTo>
                  <a:cubicBezTo>
                    <a:pt x="22" y="16"/>
                    <a:pt x="24" y="17"/>
                    <a:pt x="26" y="18"/>
                  </a:cubicBezTo>
                  <a:cubicBezTo>
                    <a:pt x="28" y="19"/>
                    <a:pt x="30" y="21"/>
                    <a:pt x="31" y="22"/>
                  </a:cubicBezTo>
                  <a:cubicBezTo>
                    <a:pt x="32" y="24"/>
                    <a:pt x="32" y="26"/>
                    <a:pt x="32" y="29"/>
                  </a:cubicBezTo>
                  <a:cubicBezTo>
                    <a:pt x="32" y="31"/>
                    <a:pt x="32" y="33"/>
                    <a:pt x="30" y="35"/>
                  </a:cubicBezTo>
                  <a:cubicBezTo>
                    <a:pt x="29" y="37"/>
                    <a:pt x="27" y="39"/>
                    <a:pt x="25" y="40"/>
                  </a:cubicBezTo>
                  <a:cubicBezTo>
                    <a:pt x="23" y="41"/>
                    <a:pt x="20" y="41"/>
                    <a:pt x="16" y="41"/>
                  </a:cubicBezTo>
                  <a:cubicBezTo>
                    <a:pt x="11" y="41"/>
                    <a:pt x="7" y="40"/>
                    <a:pt x="5" y="38"/>
                  </a:cubicBezTo>
                  <a:cubicBezTo>
                    <a:pt x="2" y="35"/>
                    <a:pt x="0" y="32"/>
                    <a:pt x="0"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124" name="îşḻîḑè">
              <a:extLst>
                <a:ext uri="{FF2B5EF4-FFF2-40B4-BE49-F238E27FC236}">
                  <a16:creationId xmlns="" xmlns:a16="http://schemas.microsoft.com/office/drawing/2014/main" id="{D59B0977-B590-423D-B003-7A37D7D5072F}"/>
                </a:ext>
              </a:extLst>
            </p:cNvPr>
            <p:cNvSpPr/>
            <p:nvPr/>
          </p:nvSpPr>
          <p:spPr bwMode="auto">
            <a:xfrm>
              <a:off x="5556738" y="1624325"/>
              <a:ext cx="18222" cy="92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accent1"/>
                </a:solidFill>
              </a:endParaRPr>
            </a:p>
          </p:txBody>
        </p:sp>
        <p:sp>
          <p:nvSpPr>
            <p:cNvPr id="125" name="iṣḷiḓê">
              <a:extLst>
                <a:ext uri="{FF2B5EF4-FFF2-40B4-BE49-F238E27FC236}">
                  <a16:creationId xmlns="" xmlns:a16="http://schemas.microsoft.com/office/drawing/2014/main" id="{D0B310D6-47B7-4C66-B3E6-38513746B440}"/>
                </a:ext>
              </a:extLst>
            </p:cNvPr>
            <p:cNvSpPr/>
            <p:nvPr/>
          </p:nvSpPr>
          <p:spPr bwMode="auto">
            <a:xfrm>
              <a:off x="5593182" y="1624325"/>
              <a:ext cx="73589" cy="92512"/>
            </a:xfrm>
            <a:custGeom>
              <a:avLst/>
              <a:gdLst>
                <a:gd name="T0" fmla="*/ 40 w 105"/>
                <a:gd name="T1" fmla="*/ 132 h 132"/>
                <a:gd name="T2" fmla="*/ 40 w 105"/>
                <a:gd name="T3" fmla="*/ 23 h 132"/>
                <a:gd name="T4" fmla="*/ 0 w 105"/>
                <a:gd name="T5" fmla="*/ 23 h 132"/>
                <a:gd name="T6" fmla="*/ 0 w 105"/>
                <a:gd name="T7" fmla="*/ 0 h 132"/>
                <a:gd name="T8" fmla="*/ 105 w 105"/>
                <a:gd name="T9" fmla="*/ 0 h 132"/>
                <a:gd name="T10" fmla="*/ 105 w 105"/>
                <a:gd name="T11" fmla="*/ 23 h 132"/>
                <a:gd name="T12" fmla="*/ 66 w 105"/>
                <a:gd name="T13" fmla="*/ 23 h 132"/>
                <a:gd name="T14" fmla="*/ 66 w 105"/>
                <a:gd name="T15" fmla="*/ 132 h 132"/>
                <a:gd name="T16" fmla="*/ 40 w 105"/>
                <a:gd name="T17"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32">
                  <a:moveTo>
                    <a:pt x="40" y="132"/>
                  </a:moveTo>
                  <a:lnTo>
                    <a:pt x="40" y="23"/>
                  </a:lnTo>
                  <a:lnTo>
                    <a:pt x="0" y="23"/>
                  </a:lnTo>
                  <a:lnTo>
                    <a:pt x="0" y="0"/>
                  </a:lnTo>
                  <a:lnTo>
                    <a:pt x="105" y="0"/>
                  </a:lnTo>
                  <a:lnTo>
                    <a:pt x="105" y="23"/>
                  </a:lnTo>
                  <a:lnTo>
                    <a:pt x="66" y="23"/>
                  </a:lnTo>
                  <a:lnTo>
                    <a:pt x="66" y="132"/>
                  </a:lnTo>
                  <a:lnTo>
                    <a:pt x="40"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126" name="işļídè">
              <a:extLst>
                <a:ext uri="{FF2B5EF4-FFF2-40B4-BE49-F238E27FC236}">
                  <a16:creationId xmlns="" xmlns:a16="http://schemas.microsoft.com/office/drawing/2014/main" id="{41E98826-FFF7-4209-B86F-5038C25269DC}"/>
                </a:ext>
              </a:extLst>
            </p:cNvPr>
            <p:cNvSpPr/>
            <p:nvPr/>
          </p:nvSpPr>
          <p:spPr bwMode="auto">
            <a:xfrm>
              <a:off x="5675882" y="1624325"/>
              <a:ext cx="84803" cy="92512"/>
            </a:xfrm>
            <a:custGeom>
              <a:avLst/>
              <a:gdLst>
                <a:gd name="T0" fmla="*/ 46 w 121"/>
                <a:gd name="T1" fmla="*/ 132 h 132"/>
                <a:gd name="T2" fmla="*/ 46 w 121"/>
                <a:gd name="T3" fmla="*/ 79 h 132"/>
                <a:gd name="T4" fmla="*/ 0 w 121"/>
                <a:gd name="T5" fmla="*/ 0 h 132"/>
                <a:gd name="T6" fmla="*/ 30 w 121"/>
                <a:gd name="T7" fmla="*/ 0 h 132"/>
                <a:gd name="T8" fmla="*/ 62 w 121"/>
                <a:gd name="T9" fmla="*/ 53 h 132"/>
                <a:gd name="T10" fmla="*/ 92 w 121"/>
                <a:gd name="T11" fmla="*/ 0 h 132"/>
                <a:gd name="T12" fmla="*/ 121 w 121"/>
                <a:gd name="T13" fmla="*/ 0 h 132"/>
                <a:gd name="T14" fmla="*/ 75 w 121"/>
                <a:gd name="T15" fmla="*/ 79 h 132"/>
                <a:gd name="T16" fmla="*/ 75 w 121"/>
                <a:gd name="T17" fmla="*/ 132 h 132"/>
                <a:gd name="T18" fmla="*/ 46 w 121"/>
                <a:gd name="T1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32">
                  <a:moveTo>
                    <a:pt x="46" y="132"/>
                  </a:moveTo>
                  <a:lnTo>
                    <a:pt x="46" y="79"/>
                  </a:lnTo>
                  <a:lnTo>
                    <a:pt x="0" y="0"/>
                  </a:lnTo>
                  <a:lnTo>
                    <a:pt x="30" y="0"/>
                  </a:lnTo>
                  <a:lnTo>
                    <a:pt x="62" y="53"/>
                  </a:lnTo>
                  <a:lnTo>
                    <a:pt x="92" y="0"/>
                  </a:lnTo>
                  <a:lnTo>
                    <a:pt x="121" y="0"/>
                  </a:lnTo>
                  <a:lnTo>
                    <a:pt x="75" y="79"/>
                  </a:lnTo>
                  <a:lnTo>
                    <a:pt x="75" y="132"/>
                  </a:lnTo>
                  <a:lnTo>
                    <a:pt x="46"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grpSp>
    </p:spTree>
    <p:extLst>
      <p:ext uri="{BB962C8B-B14F-4D97-AF65-F5344CB8AC3E}">
        <p14:creationId xmlns:p14="http://schemas.microsoft.com/office/powerpoint/2010/main" val="33011289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7" name="Picture Placeholder 7"/>
          <p:cNvSpPr>
            <a:spLocks noGrp="1"/>
          </p:cNvSpPr>
          <p:nvPr>
            <p:ph type="pic" sz="quarter" idx="17"/>
          </p:nvPr>
        </p:nvSpPr>
        <p:spPr>
          <a:xfrm>
            <a:off x="0" y="1201410"/>
            <a:ext cx="9144000" cy="1881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121" name="Slide Number Placeholder 5">
            <a:extLst>
              <a:ext uri="{FF2B5EF4-FFF2-40B4-BE49-F238E27FC236}">
                <a16:creationId xmlns="" xmlns:a16="http://schemas.microsoft.com/office/drawing/2014/main" id="{67C4579C-9306-4343-A176-B318B4BA3972}"/>
              </a:ext>
            </a:extLst>
          </p:cNvPr>
          <p:cNvSpPr>
            <a:spLocks noGrp="1"/>
          </p:cNvSpPr>
          <p:nvPr>
            <p:ph type="sldNum" sz="quarter" idx="12"/>
          </p:nvPr>
        </p:nvSpPr>
        <p:spPr>
          <a:xfrm>
            <a:off x="6855639" y="4748135"/>
            <a:ext cx="2057400" cy="273844"/>
          </a:xfrm>
        </p:spPr>
        <p:txBody>
          <a:bodyPr/>
          <a:lstStyle>
            <a:lvl1pPr>
              <a:defRPr sz="1100">
                <a:solidFill>
                  <a:schemeClr val="tx1">
                    <a:lumMod val="85000"/>
                    <a:lumOff val="15000"/>
                  </a:schemeClr>
                </a:solidFill>
                <a:latin typeface="+mj-ea"/>
                <a:ea typeface="+mj-ea"/>
              </a:defRPr>
            </a:lvl1pPr>
          </a:lstStyle>
          <a:p>
            <a:fld id="{ACBECEF1-1935-4692-9C86-5FD89D9EDF46}" type="slidenum">
              <a:rPr lang="zh-CN" altLang="en-US" smtClean="0"/>
              <a:pPr/>
              <a:t>‹#›</a:t>
            </a:fld>
            <a:endParaRPr lang="zh-CN" altLang="en-US"/>
          </a:p>
        </p:txBody>
      </p:sp>
      <p:grpSp>
        <p:nvGrpSpPr>
          <p:cNvPr id="31" name="组合 30">
            <a:extLst>
              <a:ext uri="{FF2B5EF4-FFF2-40B4-BE49-F238E27FC236}">
                <a16:creationId xmlns="" xmlns:a16="http://schemas.microsoft.com/office/drawing/2014/main" id="{FC8F5ACF-7AFE-47CC-8B18-9B90970749B1}"/>
              </a:ext>
            </a:extLst>
          </p:cNvPr>
          <p:cNvGrpSpPr/>
          <p:nvPr userDrawn="1"/>
        </p:nvGrpSpPr>
        <p:grpSpPr>
          <a:xfrm>
            <a:off x="207378" y="4666267"/>
            <a:ext cx="1253123" cy="407703"/>
            <a:chOff x="3302807" y="1034911"/>
            <a:chExt cx="2457878" cy="799669"/>
          </a:xfrm>
          <a:solidFill>
            <a:schemeClr val="accent1"/>
          </a:solidFill>
        </p:grpSpPr>
        <p:sp>
          <p:nvSpPr>
            <p:cNvPr id="32" name="íṡḷîḍê">
              <a:extLst>
                <a:ext uri="{FF2B5EF4-FFF2-40B4-BE49-F238E27FC236}">
                  <a16:creationId xmlns="" xmlns:a16="http://schemas.microsoft.com/office/drawing/2014/main" id="{AE22A737-0C3E-4C86-B6E7-D2A3C42937C8}"/>
                </a:ext>
              </a:extLst>
            </p:cNvPr>
            <p:cNvSpPr/>
            <p:nvPr/>
          </p:nvSpPr>
          <p:spPr bwMode="auto">
            <a:xfrm>
              <a:off x="3518669" y="1287918"/>
              <a:ext cx="364442" cy="336408"/>
            </a:xfrm>
            <a:custGeom>
              <a:avLst/>
              <a:gdLst>
                <a:gd name="T0" fmla="*/ 154 w 159"/>
                <a:gd name="T1" fmla="*/ 43 h 146"/>
                <a:gd name="T2" fmla="*/ 133 w 159"/>
                <a:gd name="T3" fmla="*/ 41 h 146"/>
                <a:gd name="T4" fmla="*/ 159 w 159"/>
                <a:gd name="T5" fmla="*/ 25 h 146"/>
                <a:gd name="T6" fmla="*/ 133 w 159"/>
                <a:gd name="T7" fmla="*/ 24 h 146"/>
                <a:gd name="T8" fmla="*/ 97 w 159"/>
                <a:gd name="T9" fmla="*/ 38 h 146"/>
                <a:gd name="T10" fmla="*/ 106 w 159"/>
                <a:gd name="T11" fmla="*/ 24 h 146"/>
                <a:gd name="T12" fmla="*/ 72 w 159"/>
                <a:gd name="T13" fmla="*/ 34 h 146"/>
                <a:gd name="T14" fmla="*/ 66 w 159"/>
                <a:gd name="T15" fmla="*/ 36 h 146"/>
                <a:gd name="T16" fmla="*/ 0 w 159"/>
                <a:gd name="T17" fmla="*/ 23 h 146"/>
                <a:gd name="T18" fmla="*/ 28 w 159"/>
                <a:gd name="T19" fmla="*/ 34 h 146"/>
                <a:gd name="T20" fmla="*/ 30 w 159"/>
                <a:gd name="T21" fmla="*/ 41 h 146"/>
                <a:gd name="T22" fmla="*/ 11 w 159"/>
                <a:gd name="T23" fmla="*/ 40 h 146"/>
                <a:gd name="T24" fmla="*/ 41 w 159"/>
                <a:gd name="T25" fmla="*/ 60 h 146"/>
                <a:gd name="T26" fmla="*/ 24 w 159"/>
                <a:gd name="T27" fmla="*/ 60 h 146"/>
                <a:gd name="T28" fmla="*/ 46 w 159"/>
                <a:gd name="T29" fmla="*/ 79 h 146"/>
                <a:gd name="T30" fmla="*/ 35 w 159"/>
                <a:gd name="T31" fmla="*/ 78 h 146"/>
                <a:gd name="T32" fmla="*/ 54 w 159"/>
                <a:gd name="T33" fmla="*/ 92 h 146"/>
                <a:gd name="T34" fmla="*/ 54 w 159"/>
                <a:gd name="T35" fmla="*/ 96 h 146"/>
                <a:gd name="T36" fmla="*/ 46 w 159"/>
                <a:gd name="T37" fmla="*/ 96 h 146"/>
                <a:gd name="T38" fmla="*/ 64 w 159"/>
                <a:gd name="T39" fmla="*/ 108 h 146"/>
                <a:gd name="T40" fmla="*/ 64 w 159"/>
                <a:gd name="T41" fmla="*/ 114 h 146"/>
                <a:gd name="T42" fmla="*/ 60 w 159"/>
                <a:gd name="T43" fmla="*/ 115 h 146"/>
                <a:gd name="T44" fmla="*/ 81 w 159"/>
                <a:gd name="T45" fmla="*/ 146 h 146"/>
                <a:gd name="T46" fmla="*/ 103 w 159"/>
                <a:gd name="T47" fmla="*/ 117 h 146"/>
                <a:gd name="T48" fmla="*/ 98 w 159"/>
                <a:gd name="T49" fmla="*/ 114 h 146"/>
                <a:gd name="T50" fmla="*/ 99 w 159"/>
                <a:gd name="T51" fmla="*/ 107 h 146"/>
                <a:gd name="T52" fmla="*/ 115 w 159"/>
                <a:gd name="T53" fmla="*/ 97 h 146"/>
                <a:gd name="T54" fmla="*/ 112 w 159"/>
                <a:gd name="T55" fmla="*/ 92 h 146"/>
                <a:gd name="T56" fmla="*/ 131 w 159"/>
                <a:gd name="T57" fmla="*/ 79 h 146"/>
                <a:gd name="T58" fmla="*/ 119 w 159"/>
                <a:gd name="T59" fmla="*/ 79 h 146"/>
                <a:gd name="T60" fmla="*/ 117 w 159"/>
                <a:gd name="T61" fmla="*/ 75 h 146"/>
                <a:gd name="T62" fmla="*/ 141 w 159"/>
                <a:gd name="T63" fmla="*/ 59 h 146"/>
                <a:gd name="T64" fmla="*/ 125 w 159"/>
                <a:gd name="T65" fmla="*/ 58 h 146"/>
                <a:gd name="T66" fmla="*/ 124 w 159"/>
                <a:gd name="T67" fmla="*/ 54 h 146"/>
                <a:gd name="T68" fmla="*/ 154 w 159"/>
                <a:gd name="T69" fmla="*/ 4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 h="146">
                  <a:moveTo>
                    <a:pt x="154" y="43"/>
                  </a:moveTo>
                  <a:cubicBezTo>
                    <a:pt x="133" y="41"/>
                    <a:pt x="133" y="41"/>
                    <a:pt x="133" y="41"/>
                  </a:cubicBezTo>
                  <a:cubicBezTo>
                    <a:pt x="137" y="34"/>
                    <a:pt x="155" y="37"/>
                    <a:pt x="159" y="25"/>
                  </a:cubicBezTo>
                  <a:cubicBezTo>
                    <a:pt x="133" y="24"/>
                    <a:pt x="133" y="24"/>
                    <a:pt x="133" y="24"/>
                  </a:cubicBezTo>
                  <a:cubicBezTo>
                    <a:pt x="114" y="21"/>
                    <a:pt x="107" y="39"/>
                    <a:pt x="97" y="38"/>
                  </a:cubicBezTo>
                  <a:cubicBezTo>
                    <a:pt x="88" y="29"/>
                    <a:pt x="100" y="28"/>
                    <a:pt x="106" y="24"/>
                  </a:cubicBezTo>
                  <a:cubicBezTo>
                    <a:pt x="80" y="0"/>
                    <a:pt x="72" y="32"/>
                    <a:pt x="72" y="34"/>
                  </a:cubicBezTo>
                  <a:cubicBezTo>
                    <a:pt x="71" y="37"/>
                    <a:pt x="68" y="38"/>
                    <a:pt x="66" y="36"/>
                  </a:cubicBezTo>
                  <a:cubicBezTo>
                    <a:pt x="58" y="12"/>
                    <a:pt x="33" y="22"/>
                    <a:pt x="0" y="23"/>
                  </a:cubicBezTo>
                  <a:cubicBezTo>
                    <a:pt x="8" y="31"/>
                    <a:pt x="17" y="32"/>
                    <a:pt x="28" y="34"/>
                  </a:cubicBezTo>
                  <a:cubicBezTo>
                    <a:pt x="30" y="36"/>
                    <a:pt x="32" y="38"/>
                    <a:pt x="30" y="41"/>
                  </a:cubicBezTo>
                  <a:cubicBezTo>
                    <a:pt x="11" y="40"/>
                    <a:pt x="11" y="40"/>
                    <a:pt x="11" y="40"/>
                  </a:cubicBezTo>
                  <a:cubicBezTo>
                    <a:pt x="19" y="58"/>
                    <a:pt x="35" y="49"/>
                    <a:pt x="41" y="60"/>
                  </a:cubicBezTo>
                  <a:cubicBezTo>
                    <a:pt x="24" y="60"/>
                    <a:pt x="24" y="60"/>
                    <a:pt x="24" y="60"/>
                  </a:cubicBezTo>
                  <a:cubicBezTo>
                    <a:pt x="25" y="75"/>
                    <a:pt x="41" y="68"/>
                    <a:pt x="46" y="79"/>
                  </a:cubicBezTo>
                  <a:cubicBezTo>
                    <a:pt x="35" y="78"/>
                    <a:pt x="35" y="78"/>
                    <a:pt x="35" y="78"/>
                  </a:cubicBezTo>
                  <a:cubicBezTo>
                    <a:pt x="40" y="90"/>
                    <a:pt x="48" y="91"/>
                    <a:pt x="54" y="92"/>
                  </a:cubicBezTo>
                  <a:cubicBezTo>
                    <a:pt x="54" y="96"/>
                    <a:pt x="54" y="96"/>
                    <a:pt x="54" y="96"/>
                  </a:cubicBezTo>
                  <a:cubicBezTo>
                    <a:pt x="46" y="96"/>
                    <a:pt x="46" y="96"/>
                    <a:pt x="46" y="96"/>
                  </a:cubicBezTo>
                  <a:cubicBezTo>
                    <a:pt x="46" y="104"/>
                    <a:pt x="57" y="109"/>
                    <a:pt x="64" y="108"/>
                  </a:cubicBezTo>
                  <a:cubicBezTo>
                    <a:pt x="64" y="114"/>
                    <a:pt x="64" y="114"/>
                    <a:pt x="64" y="114"/>
                  </a:cubicBezTo>
                  <a:cubicBezTo>
                    <a:pt x="60" y="115"/>
                    <a:pt x="60" y="115"/>
                    <a:pt x="60" y="115"/>
                  </a:cubicBezTo>
                  <a:cubicBezTo>
                    <a:pt x="81" y="146"/>
                    <a:pt x="81" y="146"/>
                    <a:pt x="81" y="146"/>
                  </a:cubicBezTo>
                  <a:cubicBezTo>
                    <a:pt x="103" y="117"/>
                    <a:pt x="103" y="117"/>
                    <a:pt x="103" y="117"/>
                  </a:cubicBezTo>
                  <a:cubicBezTo>
                    <a:pt x="98" y="114"/>
                    <a:pt x="98" y="114"/>
                    <a:pt x="98" y="114"/>
                  </a:cubicBezTo>
                  <a:cubicBezTo>
                    <a:pt x="99" y="107"/>
                    <a:pt x="99" y="107"/>
                    <a:pt x="99" y="107"/>
                  </a:cubicBezTo>
                  <a:cubicBezTo>
                    <a:pt x="105" y="108"/>
                    <a:pt x="111" y="106"/>
                    <a:pt x="115" y="97"/>
                  </a:cubicBezTo>
                  <a:cubicBezTo>
                    <a:pt x="114" y="95"/>
                    <a:pt x="99" y="99"/>
                    <a:pt x="112" y="92"/>
                  </a:cubicBezTo>
                  <a:cubicBezTo>
                    <a:pt x="120" y="91"/>
                    <a:pt x="125" y="85"/>
                    <a:pt x="131" y="79"/>
                  </a:cubicBezTo>
                  <a:cubicBezTo>
                    <a:pt x="119" y="79"/>
                    <a:pt x="119" y="79"/>
                    <a:pt x="119" y="79"/>
                  </a:cubicBezTo>
                  <a:cubicBezTo>
                    <a:pt x="117" y="78"/>
                    <a:pt x="116" y="76"/>
                    <a:pt x="117" y="75"/>
                  </a:cubicBezTo>
                  <a:cubicBezTo>
                    <a:pt x="125" y="74"/>
                    <a:pt x="137" y="70"/>
                    <a:pt x="141" y="59"/>
                  </a:cubicBezTo>
                  <a:cubicBezTo>
                    <a:pt x="125" y="58"/>
                    <a:pt x="125" y="58"/>
                    <a:pt x="125" y="58"/>
                  </a:cubicBezTo>
                  <a:cubicBezTo>
                    <a:pt x="122" y="57"/>
                    <a:pt x="123" y="55"/>
                    <a:pt x="124" y="54"/>
                  </a:cubicBezTo>
                  <a:cubicBezTo>
                    <a:pt x="134" y="54"/>
                    <a:pt x="145" y="50"/>
                    <a:pt x="15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33" name="íŝḻiḍè">
              <a:extLst>
                <a:ext uri="{FF2B5EF4-FFF2-40B4-BE49-F238E27FC236}">
                  <a16:creationId xmlns="" xmlns:a16="http://schemas.microsoft.com/office/drawing/2014/main" id="{1D32C6C4-A3A3-4247-B484-3C05D9F135AE}"/>
                </a:ext>
              </a:extLst>
            </p:cNvPr>
            <p:cNvSpPr/>
            <p:nvPr/>
          </p:nvSpPr>
          <p:spPr bwMode="auto">
            <a:xfrm>
              <a:off x="3344157" y="1504480"/>
              <a:ext cx="93914" cy="74290"/>
            </a:xfrm>
            <a:custGeom>
              <a:avLst/>
              <a:gdLst>
                <a:gd name="T0" fmla="*/ 6 w 41"/>
                <a:gd name="T1" fmla="*/ 15 h 32"/>
                <a:gd name="T2" fmla="*/ 9 w 41"/>
                <a:gd name="T3" fmla="*/ 16 h 32"/>
                <a:gd name="T4" fmla="*/ 37 w 41"/>
                <a:gd name="T5" fmla="*/ 18 h 32"/>
                <a:gd name="T6" fmla="*/ 41 w 41"/>
                <a:gd name="T7" fmla="*/ 16 h 32"/>
                <a:gd name="T8" fmla="*/ 32 w 41"/>
                <a:gd name="T9" fmla="*/ 0 h 32"/>
                <a:gd name="T10" fmla="*/ 28 w 41"/>
                <a:gd name="T11" fmla="*/ 1 h 32"/>
                <a:gd name="T12" fmla="*/ 35 w 41"/>
                <a:gd name="T13" fmla="*/ 14 h 32"/>
                <a:gd name="T14" fmla="*/ 30 w 41"/>
                <a:gd name="T15" fmla="*/ 13 h 32"/>
                <a:gd name="T16" fmla="*/ 4 w 41"/>
                <a:gd name="T17" fmla="*/ 12 h 32"/>
                <a:gd name="T18" fmla="*/ 0 w 41"/>
                <a:gd name="T19" fmla="*/ 14 h 32"/>
                <a:gd name="T20" fmla="*/ 10 w 41"/>
                <a:gd name="T21" fmla="*/ 32 h 32"/>
                <a:gd name="T22" fmla="*/ 14 w 41"/>
                <a:gd name="T23" fmla="*/ 30 h 32"/>
                <a:gd name="T24" fmla="*/ 6 w 41"/>
                <a:gd name="T25" fmla="*/ 1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32">
                  <a:moveTo>
                    <a:pt x="6" y="15"/>
                  </a:moveTo>
                  <a:cubicBezTo>
                    <a:pt x="9" y="16"/>
                    <a:pt x="9" y="16"/>
                    <a:pt x="9" y="16"/>
                  </a:cubicBezTo>
                  <a:cubicBezTo>
                    <a:pt x="37" y="18"/>
                    <a:pt x="37" y="18"/>
                    <a:pt x="37" y="18"/>
                  </a:cubicBezTo>
                  <a:cubicBezTo>
                    <a:pt x="41" y="16"/>
                    <a:pt x="41" y="16"/>
                    <a:pt x="41" y="16"/>
                  </a:cubicBezTo>
                  <a:cubicBezTo>
                    <a:pt x="32" y="0"/>
                    <a:pt x="32" y="0"/>
                    <a:pt x="32" y="0"/>
                  </a:cubicBezTo>
                  <a:cubicBezTo>
                    <a:pt x="28" y="1"/>
                    <a:pt x="28" y="1"/>
                    <a:pt x="28" y="1"/>
                  </a:cubicBezTo>
                  <a:cubicBezTo>
                    <a:pt x="35" y="14"/>
                    <a:pt x="35" y="14"/>
                    <a:pt x="35" y="14"/>
                  </a:cubicBezTo>
                  <a:cubicBezTo>
                    <a:pt x="34" y="14"/>
                    <a:pt x="32" y="14"/>
                    <a:pt x="30" y="13"/>
                  </a:cubicBezTo>
                  <a:cubicBezTo>
                    <a:pt x="4" y="12"/>
                    <a:pt x="4" y="12"/>
                    <a:pt x="4" y="12"/>
                  </a:cubicBezTo>
                  <a:cubicBezTo>
                    <a:pt x="0" y="14"/>
                    <a:pt x="0" y="14"/>
                    <a:pt x="0" y="14"/>
                  </a:cubicBezTo>
                  <a:cubicBezTo>
                    <a:pt x="10" y="32"/>
                    <a:pt x="10" y="32"/>
                    <a:pt x="10" y="32"/>
                  </a:cubicBezTo>
                  <a:cubicBezTo>
                    <a:pt x="14" y="30"/>
                    <a:pt x="14" y="30"/>
                    <a:pt x="14" y="30"/>
                  </a:cubicBezTo>
                  <a:lnTo>
                    <a:pt x="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34" name="îS1iďê">
              <a:extLst>
                <a:ext uri="{FF2B5EF4-FFF2-40B4-BE49-F238E27FC236}">
                  <a16:creationId xmlns="" xmlns:a16="http://schemas.microsoft.com/office/drawing/2014/main" id="{3E578F01-A4D5-452C-B2A6-68E3286BEDD0}"/>
                </a:ext>
              </a:extLst>
            </p:cNvPr>
            <p:cNvSpPr/>
            <p:nvPr/>
          </p:nvSpPr>
          <p:spPr bwMode="auto">
            <a:xfrm>
              <a:off x="3369388" y="1550736"/>
              <a:ext cx="91811" cy="71487"/>
            </a:xfrm>
            <a:custGeom>
              <a:avLst/>
              <a:gdLst>
                <a:gd name="T0" fmla="*/ 128 w 131"/>
                <a:gd name="T1" fmla="*/ 46 h 102"/>
                <a:gd name="T2" fmla="*/ 85 w 131"/>
                <a:gd name="T3" fmla="*/ 66 h 102"/>
                <a:gd name="T4" fmla="*/ 66 w 131"/>
                <a:gd name="T5" fmla="*/ 30 h 102"/>
                <a:gd name="T6" fmla="*/ 108 w 131"/>
                <a:gd name="T7" fmla="*/ 10 h 102"/>
                <a:gd name="T8" fmla="*/ 105 w 131"/>
                <a:gd name="T9" fmla="*/ 0 h 102"/>
                <a:gd name="T10" fmla="*/ 0 w 131"/>
                <a:gd name="T11" fmla="*/ 46 h 102"/>
                <a:gd name="T12" fmla="*/ 7 w 131"/>
                <a:gd name="T13" fmla="*/ 56 h 102"/>
                <a:gd name="T14" fmla="*/ 56 w 131"/>
                <a:gd name="T15" fmla="*/ 33 h 102"/>
                <a:gd name="T16" fmla="*/ 72 w 131"/>
                <a:gd name="T17" fmla="*/ 73 h 102"/>
                <a:gd name="T18" fmla="*/ 23 w 131"/>
                <a:gd name="T19" fmla="*/ 92 h 102"/>
                <a:gd name="T20" fmla="*/ 30 w 131"/>
                <a:gd name="T21" fmla="*/ 102 h 102"/>
                <a:gd name="T22" fmla="*/ 131 w 131"/>
                <a:gd name="T23" fmla="*/ 56 h 102"/>
                <a:gd name="T24" fmla="*/ 128 w 131"/>
                <a:gd name="T25" fmla="*/ 4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02">
                  <a:moveTo>
                    <a:pt x="128" y="46"/>
                  </a:moveTo>
                  <a:lnTo>
                    <a:pt x="85" y="66"/>
                  </a:lnTo>
                  <a:lnTo>
                    <a:pt x="66" y="30"/>
                  </a:lnTo>
                  <a:lnTo>
                    <a:pt x="108" y="10"/>
                  </a:lnTo>
                  <a:lnTo>
                    <a:pt x="105" y="0"/>
                  </a:lnTo>
                  <a:lnTo>
                    <a:pt x="0" y="46"/>
                  </a:lnTo>
                  <a:lnTo>
                    <a:pt x="7" y="56"/>
                  </a:lnTo>
                  <a:lnTo>
                    <a:pt x="56" y="33"/>
                  </a:lnTo>
                  <a:lnTo>
                    <a:pt x="72" y="73"/>
                  </a:lnTo>
                  <a:lnTo>
                    <a:pt x="23" y="92"/>
                  </a:lnTo>
                  <a:lnTo>
                    <a:pt x="30" y="102"/>
                  </a:lnTo>
                  <a:lnTo>
                    <a:pt x="131" y="56"/>
                  </a:lnTo>
                  <a:lnTo>
                    <a:pt x="128"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35" name="i$ḷíḓe">
              <a:extLst>
                <a:ext uri="{FF2B5EF4-FFF2-40B4-BE49-F238E27FC236}">
                  <a16:creationId xmlns="" xmlns:a16="http://schemas.microsoft.com/office/drawing/2014/main" id="{A4BD5419-2CBC-4167-A4FF-74B48F3FA998}"/>
                </a:ext>
              </a:extLst>
            </p:cNvPr>
            <p:cNvSpPr/>
            <p:nvPr/>
          </p:nvSpPr>
          <p:spPr bwMode="auto">
            <a:xfrm>
              <a:off x="3394618" y="1599095"/>
              <a:ext cx="91811" cy="71487"/>
            </a:xfrm>
            <a:custGeom>
              <a:avLst/>
              <a:gdLst>
                <a:gd name="T0" fmla="*/ 72 w 131"/>
                <a:gd name="T1" fmla="*/ 76 h 102"/>
                <a:gd name="T2" fmla="*/ 85 w 131"/>
                <a:gd name="T3" fmla="*/ 69 h 102"/>
                <a:gd name="T4" fmla="*/ 66 w 131"/>
                <a:gd name="T5" fmla="*/ 30 h 102"/>
                <a:gd name="T6" fmla="*/ 98 w 131"/>
                <a:gd name="T7" fmla="*/ 17 h 102"/>
                <a:gd name="T8" fmla="*/ 118 w 131"/>
                <a:gd name="T9" fmla="*/ 56 h 102"/>
                <a:gd name="T10" fmla="*/ 131 w 131"/>
                <a:gd name="T11" fmla="*/ 53 h 102"/>
                <a:gd name="T12" fmla="*/ 105 w 131"/>
                <a:gd name="T13" fmla="*/ 0 h 102"/>
                <a:gd name="T14" fmla="*/ 0 w 131"/>
                <a:gd name="T15" fmla="*/ 50 h 102"/>
                <a:gd name="T16" fmla="*/ 30 w 131"/>
                <a:gd name="T17" fmla="*/ 102 h 102"/>
                <a:gd name="T18" fmla="*/ 39 w 131"/>
                <a:gd name="T19" fmla="*/ 96 h 102"/>
                <a:gd name="T20" fmla="*/ 20 w 131"/>
                <a:gd name="T21" fmla="*/ 53 h 102"/>
                <a:gd name="T22" fmla="*/ 52 w 131"/>
                <a:gd name="T23" fmla="*/ 36 h 102"/>
                <a:gd name="T24" fmla="*/ 72 w 131"/>
                <a:gd name="T25" fmla="*/ 7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02">
                  <a:moveTo>
                    <a:pt x="72" y="76"/>
                  </a:moveTo>
                  <a:lnTo>
                    <a:pt x="85" y="69"/>
                  </a:lnTo>
                  <a:lnTo>
                    <a:pt x="66" y="30"/>
                  </a:lnTo>
                  <a:lnTo>
                    <a:pt x="98" y="17"/>
                  </a:lnTo>
                  <a:lnTo>
                    <a:pt x="118" y="56"/>
                  </a:lnTo>
                  <a:lnTo>
                    <a:pt x="131" y="53"/>
                  </a:lnTo>
                  <a:lnTo>
                    <a:pt x="105" y="0"/>
                  </a:lnTo>
                  <a:lnTo>
                    <a:pt x="0" y="50"/>
                  </a:lnTo>
                  <a:lnTo>
                    <a:pt x="30" y="102"/>
                  </a:lnTo>
                  <a:lnTo>
                    <a:pt x="39" y="96"/>
                  </a:lnTo>
                  <a:lnTo>
                    <a:pt x="20" y="53"/>
                  </a:lnTo>
                  <a:lnTo>
                    <a:pt x="52" y="36"/>
                  </a:lnTo>
                  <a:lnTo>
                    <a:pt x="72"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36" name="îş1íḍé">
              <a:extLst>
                <a:ext uri="{FF2B5EF4-FFF2-40B4-BE49-F238E27FC236}">
                  <a16:creationId xmlns="" xmlns:a16="http://schemas.microsoft.com/office/drawing/2014/main" id="{B6251E37-1DC9-4D13-9BD0-C8E504E364F3}"/>
                </a:ext>
              </a:extLst>
            </p:cNvPr>
            <p:cNvSpPr/>
            <p:nvPr/>
          </p:nvSpPr>
          <p:spPr bwMode="auto">
            <a:xfrm>
              <a:off x="3431063" y="1647453"/>
              <a:ext cx="73589" cy="53265"/>
            </a:xfrm>
            <a:custGeom>
              <a:avLst/>
              <a:gdLst>
                <a:gd name="T0" fmla="*/ 32 w 32"/>
                <a:gd name="T1" fmla="*/ 3 h 23"/>
                <a:gd name="T2" fmla="*/ 30 w 32"/>
                <a:gd name="T3" fmla="*/ 0 h 23"/>
                <a:gd name="T4" fmla="*/ 13 w 32"/>
                <a:gd name="T5" fmla="*/ 16 h 23"/>
                <a:gd name="T6" fmla="*/ 10 w 32"/>
                <a:gd name="T7" fmla="*/ 19 h 23"/>
                <a:gd name="T8" fmla="*/ 7 w 32"/>
                <a:gd name="T9" fmla="*/ 20 h 23"/>
                <a:gd name="T10" fmla="*/ 5 w 32"/>
                <a:gd name="T11" fmla="*/ 19 h 23"/>
                <a:gd name="T12" fmla="*/ 4 w 32"/>
                <a:gd name="T13" fmla="*/ 16 h 23"/>
                <a:gd name="T14" fmla="*/ 7 w 32"/>
                <a:gd name="T15" fmla="*/ 11 h 23"/>
                <a:gd name="T16" fmla="*/ 5 w 32"/>
                <a:gd name="T17" fmla="*/ 10 h 23"/>
                <a:gd name="T18" fmla="*/ 0 w 32"/>
                <a:gd name="T19" fmla="*/ 16 h 23"/>
                <a:gd name="T20" fmla="*/ 2 w 32"/>
                <a:gd name="T21" fmla="*/ 21 h 23"/>
                <a:gd name="T22" fmla="*/ 6 w 32"/>
                <a:gd name="T23" fmla="*/ 23 h 23"/>
                <a:gd name="T24" fmla="*/ 10 w 32"/>
                <a:gd name="T25" fmla="*/ 22 h 23"/>
                <a:gd name="T26" fmla="*/ 15 w 32"/>
                <a:gd name="T27" fmla="*/ 18 h 23"/>
                <a:gd name="T28" fmla="*/ 32 w 32"/>
                <a:gd name="T29"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23">
                  <a:moveTo>
                    <a:pt x="32" y="3"/>
                  </a:moveTo>
                  <a:cubicBezTo>
                    <a:pt x="30" y="0"/>
                    <a:pt x="30" y="0"/>
                    <a:pt x="30" y="0"/>
                  </a:cubicBezTo>
                  <a:cubicBezTo>
                    <a:pt x="13" y="16"/>
                    <a:pt x="13" y="16"/>
                    <a:pt x="13" y="16"/>
                  </a:cubicBezTo>
                  <a:cubicBezTo>
                    <a:pt x="11" y="18"/>
                    <a:pt x="10" y="19"/>
                    <a:pt x="10" y="19"/>
                  </a:cubicBezTo>
                  <a:cubicBezTo>
                    <a:pt x="9" y="19"/>
                    <a:pt x="8" y="20"/>
                    <a:pt x="7" y="20"/>
                  </a:cubicBezTo>
                  <a:cubicBezTo>
                    <a:pt x="6" y="20"/>
                    <a:pt x="6" y="19"/>
                    <a:pt x="5" y="19"/>
                  </a:cubicBezTo>
                  <a:cubicBezTo>
                    <a:pt x="4" y="18"/>
                    <a:pt x="4" y="17"/>
                    <a:pt x="4" y="16"/>
                  </a:cubicBezTo>
                  <a:cubicBezTo>
                    <a:pt x="4" y="15"/>
                    <a:pt x="6" y="13"/>
                    <a:pt x="7" y="11"/>
                  </a:cubicBezTo>
                  <a:cubicBezTo>
                    <a:pt x="5" y="10"/>
                    <a:pt x="5" y="10"/>
                    <a:pt x="5" y="10"/>
                  </a:cubicBezTo>
                  <a:cubicBezTo>
                    <a:pt x="2" y="12"/>
                    <a:pt x="1" y="14"/>
                    <a:pt x="0" y="16"/>
                  </a:cubicBezTo>
                  <a:cubicBezTo>
                    <a:pt x="0" y="18"/>
                    <a:pt x="1" y="20"/>
                    <a:pt x="2" y="21"/>
                  </a:cubicBezTo>
                  <a:cubicBezTo>
                    <a:pt x="3" y="22"/>
                    <a:pt x="4" y="23"/>
                    <a:pt x="6" y="23"/>
                  </a:cubicBezTo>
                  <a:cubicBezTo>
                    <a:pt x="7" y="23"/>
                    <a:pt x="9" y="23"/>
                    <a:pt x="10" y="22"/>
                  </a:cubicBezTo>
                  <a:cubicBezTo>
                    <a:pt x="12" y="22"/>
                    <a:pt x="13" y="20"/>
                    <a:pt x="15" y="18"/>
                  </a:cubicBezTo>
                  <a:lnTo>
                    <a:pt x="3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37" name="išḻïde">
              <a:extLst>
                <a:ext uri="{FF2B5EF4-FFF2-40B4-BE49-F238E27FC236}">
                  <a16:creationId xmlns="" xmlns:a16="http://schemas.microsoft.com/office/drawing/2014/main" id="{4BAA1AC3-66B9-49B2-ACED-D6D7172EC282}"/>
                </a:ext>
              </a:extLst>
            </p:cNvPr>
            <p:cNvSpPr/>
            <p:nvPr/>
          </p:nvSpPr>
          <p:spPr bwMode="auto">
            <a:xfrm>
              <a:off x="3465404" y="1659368"/>
              <a:ext cx="60273" cy="59572"/>
            </a:xfrm>
            <a:custGeom>
              <a:avLst/>
              <a:gdLst>
                <a:gd name="T0" fmla="*/ 79 w 86"/>
                <a:gd name="T1" fmla="*/ 0 h 85"/>
                <a:gd name="T2" fmla="*/ 0 w 86"/>
                <a:gd name="T3" fmla="*/ 79 h 85"/>
                <a:gd name="T4" fmla="*/ 7 w 86"/>
                <a:gd name="T5" fmla="*/ 85 h 85"/>
                <a:gd name="T6" fmla="*/ 86 w 86"/>
                <a:gd name="T7" fmla="*/ 6 h 85"/>
                <a:gd name="T8" fmla="*/ 79 w 86"/>
                <a:gd name="T9" fmla="*/ 0 h 85"/>
              </a:gdLst>
              <a:ahLst/>
              <a:cxnLst>
                <a:cxn ang="0">
                  <a:pos x="T0" y="T1"/>
                </a:cxn>
                <a:cxn ang="0">
                  <a:pos x="T2" y="T3"/>
                </a:cxn>
                <a:cxn ang="0">
                  <a:pos x="T4" y="T5"/>
                </a:cxn>
                <a:cxn ang="0">
                  <a:pos x="T6" y="T7"/>
                </a:cxn>
                <a:cxn ang="0">
                  <a:pos x="T8" y="T9"/>
                </a:cxn>
              </a:cxnLst>
              <a:rect l="0" t="0" r="r" b="b"/>
              <a:pathLst>
                <a:path w="86" h="85">
                  <a:moveTo>
                    <a:pt x="79" y="0"/>
                  </a:moveTo>
                  <a:lnTo>
                    <a:pt x="0" y="79"/>
                  </a:lnTo>
                  <a:lnTo>
                    <a:pt x="7" y="85"/>
                  </a:lnTo>
                  <a:lnTo>
                    <a:pt x="86" y="6"/>
                  </a:lnTo>
                  <a:lnTo>
                    <a:pt x="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38" name="ís1ïḓè">
              <a:extLst>
                <a:ext uri="{FF2B5EF4-FFF2-40B4-BE49-F238E27FC236}">
                  <a16:creationId xmlns="" xmlns:a16="http://schemas.microsoft.com/office/drawing/2014/main" id="{D25CC410-4803-47A1-A381-535EF397C8FF}"/>
                </a:ext>
              </a:extLst>
            </p:cNvPr>
            <p:cNvSpPr/>
            <p:nvPr/>
          </p:nvSpPr>
          <p:spPr bwMode="auto">
            <a:xfrm>
              <a:off x="3477319" y="1675487"/>
              <a:ext cx="73589" cy="80598"/>
            </a:xfrm>
            <a:custGeom>
              <a:avLst/>
              <a:gdLst>
                <a:gd name="T0" fmla="*/ 29 w 32"/>
                <a:gd name="T1" fmla="*/ 0 h 35"/>
                <a:gd name="T2" fmla="*/ 0 w 32"/>
                <a:gd name="T3" fmla="*/ 21 h 35"/>
                <a:gd name="T4" fmla="*/ 3 w 32"/>
                <a:gd name="T5" fmla="*/ 23 h 35"/>
                <a:gd name="T6" fmla="*/ 12 w 32"/>
                <a:gd name="T7" fmla="*/ 17 h 35"/>
                <a:gd name="T8" fmla="*/ 20 w 32"/>
                <a:gd name="T9" fmla="*/ 23 h 35"/>
                <a:gd name="T10" fmla="*/ 16 w 32"/>
                <a:gd name="T11" fmla="*/ 33 h 35"/>
                <a:gd name="T12" fmla="*/ 19 w 32"/>
                <a:gd name="T13" fmla="*/ 35 h 35"/>
                <a:gd name="T14" fmla="*/ 32 w 32"/>
                <a:gd name="T15" fmla="*/ 3 h 35"/>
                <a:gd name="T16" fmla="*/ 29 w 32"/>
                <a:gd name="T17" fmla="*/ 0 h 35"/>
                <a:gd name="T18" fmla="*/ 25 w 32"/>
                <a:gd name="T19" fmla="*/ 11 h 35"/>
                <a:gd name="T20" fmla="*/ 22 w 32"/>
                <a:gd name="T21" fmla="*/ 20 h 35"/>
                <a:gd name="T22" fmla="*/ 15 w 32"/>
                <a:gd name="T23" fmla="*/ 15 h 35"/>
                <a:gd name="T24" fmla="*/ 23 w 32"/>
                <a:gd name="T25" fmla="*/ 8 h 35"/>
                <a:gd name="T26" fmla="*/ 28 w 32"/>
                <a:gd name="T27" fmla="*/ 4 h 35"/>
                <a:gd name="T28" fmla="*/ 25 w 32"/>
                <a:gd name="T29" fmla="*/ 1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35">
                  <a:moveTo>
                    <a:pt x="29" y="0"/>
                  </a:moveTo>
                  <a:cubicBezTo>
                    <a:pt x="0" y="21"/>
                    <a:pt x="0" y="21"/>
                    <a:pt x="0" y="21"/>
                  </a:cubicBezTo>
                  <a:cubicBezTo>
                    <a:pt x="3" y="23"/>
                    <a:pt x="3" y="23"/>
                    <a:pt x="3" y="23"/>
                  </a:cubicBezTo>
                  <a:cubicBezTo>
                    <a:pt x="12" y="17"/>
                    <a:pt x="12" y="17"/>
                    <a:pt x="12" y="17"/>
                  </a:cubicBezTo>
                  <a:cubicBezTo>
                    <a:pt x="20" y="23"/>
                    <a:pt x="20" y="23"/>
                    <a:pt x="20" y="23"/>
                  </a:cubicBezTo>
                  <a:cubicBezTo>
                    <a:pt x="16" y="33"/>
                    <a:pt x="16" y="33"/>
                    <a:pt x="16" y="33"/>
                  </a:cubicBezTo>
                  <a:cubicBezTo>
                    <a:pt x="19" y="35"/>
                    <a:pt x="19" y="35"/>
                    <a:pt x="19" y="35"/>
                  </a:cubicBezTo>
                  <a:cubicBezTo>
                    <a:pt x="32" y="3"/>
                    <a:pt x="32" y="3"/>
                    <a:pt x="32" y="3"/>
                  </a:cubicBezTo>
                  <a:lnTo>
                    <a:pt x="29" y="0"/>
                  </a:lnTo>
                  <a:close/>
                  <a:moveTo>
                    <a:pt x="25" y="11"/>
                  </a:moveTo>
                  <a:cubicBezTo>
                    <a:pt x="22" y="20"/>
                    <a:pt x="22" y="20"/>
                    <a:pt x="22" y="20"/>
                  </a:cubicBezTo>
                  <a:cubicBezTo>
                    <a:pt x="15" y="15"/>
                    <a:pt x="15" y="15"/>
                    <a:pt x="15" y="15"/>
                  </a:cubicBezTo>
                  <a:cubicBezTo>
                    <a:pt x="23" y="8"/>
                    <a:pt x="23" y="8"/>
                    <a:pt x="23" y="8"/>
                  </a:cubicBezTo>
                  <a:cubicBezTo>
                    <a:pt x="25" y="7"/>
                    <a:pt x="27" y="6"/>
                    <a:pt x="28" y="4"/>
                  </a:cubicBezTo>
                  <a:cubicBezTo>
                    <a:pt x="28" y="6"/>
                    <a:pt x="27" y="8"/>
                    <a:pt x="2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39" name="ïṩlïďê">
              <a:extLst>
                <a:ext uri="{FF2B5EF4-FFF2-40B4-BE49-F238E27FC236}">
                  <a16:creationId xmlns="" xmlns:a16="http://schemas.microsoft.com/office/drawing/2014/main" id="{3810070B-99B3-440D-852F-76FA43281454}"/>
                </a:ext>
              </a:extLst>
            </p:cNvPr>
            <p:cNvSpPr/>
            <p:nvPr/>
          </p:nvSpPr>
          <p:spPr bwMode="auto">
            <a:xfrm>
              <a:off x="3529882" y="1688803"/>
              <a:ext cx="80598" cy="87606"/>
            </a:xfrm>
            <a:custGeom>
              <a:avLst/>
              <a:gdLst>
                <a:gd name="T0" fmla="*/ 108 w 115"/>
                <a:gd name="T1" fmla="*/ 27 h 125"/>
                <a:gd name="T2" fmla="*/ 62 w 115"/>
                <a:gd name="T3" fmla="*/ 102 h 125"/>
                <a:gd name="T4" fmla="*/ 69 w 115"/>
                <a:gd name="T5" fmla="*/ 7 h 125"/>
                <a:gd name="T6" fmla="*/ 59 w 115"/>
                <a:gd name="T7" fmla="*/ 0 h 125"/>
                <a:gd name="T8" fmla="*/ 0 w 115"/>
                <a:gd name="T9" fmla="*/ 96 h 125"/>
                <a:gd name="T10" fmla="*/ 10 w 115"/>
                <a:gd name="T11" fmla="*/ 99 h 125"/>
                <a:gd name="T12" fmla="*/ 56 w 115"/>
                <a:gd name="T13" fmla="*/ 27 h 125"/>
                <a:gd name="T14" fmla="*/ 49 w 115"/>
                <a:gd name="T15" fmla="*/ 122 h 125"/>
                <a:gd name="T16" fmla="*/ 59 w 115"/>
                <a:gd name="T17" fmla="*/ 125 h 125"/>
                <a:gd name="T18" fmla="*/ 115 w 115"/>
                <a:gd name="T19" fmla="*/ 33 h 125"/>
                <a:gd name="T20" fmla="*/ 108 w 115"/>
                <a:gd name="T21" fmla="*/ 2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25">
                  <a:moveTo>
                    <a:pt x="108" y="27"/>
                  </a:moveTo>
                  <a:lnTo>
                    <a:pt x="62" y="102"/>
                  </a:lnTo>
                  <a:lnTo>
                    <a:pt x="69" y="7"/>
                  </a:lnTo>
                  <a:lnTo>
                    <a:pt x="59" y="0"/>
                  </a:lnTo>
                  <a:lnTo>
                    <a:pt x="0" y="96"/>
                  </a:lnTo>
                  <a:lnTo>
                    <a:pt x="10" y="99"/>
                  </a:lnTo>
                  <a:lnTo>
                    <a:pt x="56" y="27"/>
                  </a:lnTo>
                  <a:lnTo>
                    <a:pt x="49" y="122"/>
                  </a:lnTo>
                  <a:lnTo>
                    <a:pt x="59" y="125"/>
                  </a:lnTo>
                  <a:lnTo>
                    <a:pt x="115" y="33"/>
                  </a:lnTo>
                  <a:lnTo>
                    <a:pt x="10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40" name="íSliḋê">
              <a:extLst>
                <a:ext uri="{FF2B5EF4-FFF2-40B4-BE49-F238E27FC236}">
                  <a16:creationId xmlns="" xmlns:a16="http://schemas.microsoft.com/office/drawing/2014/main" id="{220B921C-4AB9-4FA9-893D-B8694C104DAA}"/>
                </a:ext>
              </a:extLst>
            </p:cNvPr>
            <p:cNvSpPr/>
            <p:nvPr/>
          </p:nvSpPr>
          <p:spPr bwMode="auto">
            <a:xfrm>
              <a:off x="3594360" y="1714735"/>
              <a:ext cx="56769" cy="77794"/>
            </a:xfrm>
            <a:custGeom>
              <a:avLst/>
              <a:gdLst>
                <a:gd name="T0" fmla="*/ 19 w 25"/>
                <a:gd name="T1" fmla="*/ 1 h 34"/>
                <a:gd name="T2" fmla="*/ 13 w 25"/>
                <a:gd name="T3" fmla="*/ 1 h 34"/>
                <a:gd name="T4" fmla="*/ 8 w 25"/>
                <a:gd name="T5" fmla="*/ 5 h 34"/>
                <a:gd name="T6" fmla="*/ 3 w 25"/>
                <a:gd name="T7" fmla="*/ 13 h 34"/>
                <a:gd name="T8" fmla="*/ 1 w 25"/>
                <a:gd name="T9" fmla="*/ 22 h 34"/>
                <a:gd name="T10" fmla="*/ 2 w 25"/>
                <a:gd name="T11" fmla="*/ 29 h 34"/>
                <a:gd name="T12" fmla="*/ 6 w 25"/>
                <a:gd name="T13" fmla="*/ 33 h 34"/>
                <a:gd name="T14" fmla="*/ 11 w 25"/>
                <a:gd name="T15" fmla="*/ 33 h 34"/>
                <a:gd name="T16" fmla="*/ 17 w 25"/>
                <a:gd name="T17" fmla="*/ 31 h 34"/>
                <a:gd name="T18" fmla="*/ 21 w 25"/>
                <a:gd name="T19" fmla="*/ 20 h 34"/>
                <a:gd name="T20" fmla="*/ 13 w 25"/>
                <a:gd name="T21" fmla="*/ 17 h 34"/>
                <a:gd name="T22" fmla="*/ 11 w 25"/>
                <a:gd name="T23" fmla="*/ 20 h 34"/>
                <a:gd name="T24" fmla="*/ 17 w 25"/>
                <a:gd name="T25" fmla="*/ 22 h 34"/>
                <a:gd name="T26" fmla="*/ 15 w 25"/>
                <a:gd name="T27" fmla="*/ 28 h 34"/>
                <a:gd name="T28" fmla="*/ 12 w 25"/>
                <a:gd name="T29" fmla="*/ 29 h 34"/>
                <a:gd name="T30" fmla="*/ 8 w 25"/>
                <a:gd name="T31" fmla="*/ 29 h 34"/>
                <a:gd name="T32" fmla="*/ 5 w 25"/>
                <a:gd name="T33" fmla="*/ 26 h 34"/>
                <a:gd name="T34" fmla="*/ 4 w 25"/>
                <a:gd name="T35" fmla="*/ 21 h 34"/>
                <a:gd name="T36" fmla="*/ 6 w 25"/>
                <a:gd name="T37" fmla="*/ 14 h 34"/>
                <a:gd name="T38" fmla="*/ 9 w 25"/>
                <a:gd name="T39" fmla="*/ 8 h 34"/>
                <a:gd name="T40" fmla="*/ 11 w 25"/>
                <a:gd name="T41" fmla="*/ 5 h 34"/>
                <a:gd name="T42" fmla="*/ 15 w 25"/>
                <a:gd name="T43" fmla="*/ 4 h 34"/>
                <a:gd name="T44" fmla="*/ 18 w 25"/>
                <a:gd name="T45" fmla="*/ 4 h 34"/>
                <a:gd name="T46" fmla="*/ 20 w 25"/>
                <a:gd name="T47" fmla="*/ 6 h 34"/>
                <a:gd name="T48" fmla="*/ 21 w 25"/>
                <a:gd name="T49" fmla="*/ 9 h 34"/>
                <a:gd name="T50" fmla="*/ 21 w 25"/>
                <a:gd name="T51" fmla="*/ 13 h 34"/>
                <a:gd name="T52" fmla="*/ 24 w 25"/>
                <a:gd name="T53" fmla="*/ 13 h 34"/>
                <a:gd name="T54" fmla="*/ 24 w 25"/>
                <a:gd name="T55" fmla="*/ 7 h 34"/>
                <a:gd name="T56" fmla="*/ 23 w 25"/>
                <a:gd name="T57" fmla="*/ 3 h 34"/>
                <a:gd name="T58" fmla="*/ 19 w 25"/>
                <a:gd name="T5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 h="34">
                  <a:moveTo>
                    <a:pt x="19" y="1"/>
                  </a:moveTo>
                  <a:cubicBezTo>
                    <a:pt x="18" y="0"/>
                    <a:pt x="15" y="0"/>
                    <a:pt x="13" y="1"/>
                  </a:cubicBezTo>
                  <a:cubicBezTo>
                    <a:pt x="11" y="1"/>
                    <a:pt x="9" y="3"/>
                    <a:pt x="8" y="5"/>
                  </a:cubicBezTo>
                  <a:cubicBezTo>
                    <a:pt x="6" y="7"/>
                    <a:pt x="4" y="10"/>
                    <a:pt x="3" y="13"/>
                  </a:cubicBezTo>
                  <a:cubicBezTo>
                    <a:pt x="2" y="16"/>
                    <a:pt x="1" y="19"/>
                    <a:pt x="1" y="22"/>
                  </a:cubicBezTo>
                  <a:cubicBezTo>
                    <a:pt x="0" y="25"/>
                    <a:pt x="1" y="27"/>
                    <a:pt x="2" y="29"/>
                  </a:cubicBezTo>
                  <a:cubicBezTo>
                    <a:pt x="3" y="31"/>
                    <a:pt x="4" y="32"/>
                    <a:pt x="6" y="33"/>
                  </a:cubicBezTo>
                  <a:cubicBezTo>
                    <a:pt x="8" y="34"/>
                    <a:pt x="9" y="34"/>
                    <a:pt x="11" y="33"/>
                  </a:cubicBezTo>
                  <a:cubicBezTo>
                    <a:pt x="13" y="33"/>
                    <a:pt x="15" y="32"/>
                    <a:pt x="17" y="31"/>
                  </a:cubicBezTo>
                  <a:cubicBezTo>
                    <a:pt x="21" y="20"/>
                    <a:pt x="21" y="20"/>
                    <a:pt x="21" y="20"/>
                  </a:cubicBezTo>
                  <a:cubicBezTo>
                    <a:pt x="13" y="17"/>
                    <a:pt x="13" y="17"/>
                    <a:pt x="13" y="17"/>
                  </a:cubicBezTo>
                  <a:cubicBezTo>
                    <a:pt x="11" y="20"/>
                    <a:pt x="11" y="20"/>
                    <a:pt x="11" y="20"/>
                  </a:cubicBezTo>
                  <a:cubicBezTo>
                    <a:pt x="17" y="22"/>
                    <a:pt x="17" y="22"/>
                    <a:pt x="17" y="22"/>
                  </a:cubicBezTo>
                  <a:cubicBezTo>
                    <a:pt x="15" y="28"/>
                    <a:pt x="15" y="28"/>
                    <a:pt x="15" y="28"/>
                  </a:cubicBezTo>
                  <a:cubicBezTo>
                    <a:pt x="14" y="29"/>
                    <a:pt x="13" y="29"/>
                    <a:pt x="12" y="29"/>
                  </a:cubicBezTo>
                  <a:cubicBezTo>
                    <a:pt x="10" y="30"/>
                    <a:pt x="9" y="30"/>
                    <a:pt x="8" y="29"/>
                  </a:cubicBezTo>
                  <a:cubicBezTo>
                    <a:pt x="6" y="29"/>
                    <a:pt x="5" y="28"/>
                    <a:pt x="5" y="26"/>
                  </a:cubicBezTo>
                  <a:cubicBezTo>
                    <a:pt x="4" y="25"/>
                    <a:pt x="3" y="23"/>
                    <a:pt x="4" y="21"/>
                  </a:cubicBezTo>
                  <a:cubicBezTo>
                    <a:pt x="4" y="19"/>
                    <a:pt x="4" y="17"/>
                    <a:pt x="6" y="14"/>
                  </a:cubicBezTo>
                  <a:cubicBezTo>
                    <a:pt x="7" y="12"/>
                    <a:pt x="8" y="10"/>
                    <a:pt x="9" y="8"/>
                  </a:cubicBezTo>
                  <a:cubicBezTo>
                    <a:pt x="10" y="7"/>
                    <a:pt x="11" y="6"/>
                    <a:pt x="11" y="5"/>
                  </a:cubicBezTo>
                  <a:cubicBezTo>
                    <a:pt x="12" y="5"/>
                    <a:pt x="13" y="4"/>
                    <a:pt x="15" y="4"/>
                  </a:cubicBezTo>
                  <a:cubicBezTo>
                    <a:pt x="16" y="4"/>
                    <a:pt x="17" y="4"/>
                    <a:pt x="18" y="4"/>
                  </a:cubicBezTo>
                  <a:cubicBezTo>
                    <a:pt x="19" y="5"/>
                    <a:pt x="20" y="5"/>
                    <a:pt x="20" y="6"/>
                  </a:cubicBezTo>
                  <a:cubicBezTo>
                    <a:pt x="21" y="7"/>
                    <a:pt x="21" y="8"/>
                    <a:pt x="21" y="9"/>
                  </a:cubicBezTo>
                  <a:cubicBezTo>
                    <a:pt x="22" y="10"/>
                    <a:pt x="21" y="11"/>
                    <a:pt x="21" y="13"/>
                  </a:cubicBezTo>
                  <a:cubicBezTo>
                    <a:pt x="24" y="13"/>
                    <a:pt x="24" y="13"/>
                    <a:pt x="24" y="13"/>
                  </a:cubicBezTo>
                  <a:cubicBezTo>
                    <a:pt x="24" y="11"/>
                    <a:pt x="25" y="9"/>
                    <a:pt x="24" y="7"/>
                  </a:cubicBezTo>
                  <a:cubicBezTo>
                    <a:pt x="24" y="6"/>
                    <a:pt x="24" y="4"/>
                    <a:pt x="23" y="3"/>
                  </a:cubicBezTo>
                  <a:cubicBezTo>
                    <a:pt x="22" y="2"/>
                    <a:pt x="21" y="1"/>
                    <a:pt x="1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41" name="ísļîdè">
              <a:extLst>
                <a:ext uri="{FF2B5EF4-FFF2-40B4-BE49-F238E27FC236}">
                  <a16:creationId xmlns="" xmlns:a16="http://schemas.microsoft.com/office/drawing/2014/main" id="{4EB0D932-C254-42F8-9F62-06646232E645}"/>
                </a:ext>
              </a:extLst>
            </p:cNvPr>
            <p:cNvSpPr/>
            <p:nvPr/>
          </p:nvSpPr>
          <p:spPr bwMode="auto">
            <a:xfrm>
              <a:off x="3681266" y="1716837"/>
              <a:ext cx="45555" cy="78495"/>
            </a:xfrm>
            <a:custGeom>
              <a:avLst/>
              <a:gdLst>
                <a:gd name="T0" fmla="*/ 17 w 20"/>
                <a:gd name="T1" fmla="*/ 19 h 34"/>
                <a:gd name="T2" fmla="*/ 15 w 20"/>
                <a:gd name="T3" fmla="*/ 27 h 34"/>
                <a:gd name="T4" fmla="*/ 10 w 20"/>
                <a:gd name="T5" fmla="*/ 30 h 34"/>
                <a:gd name="T6" fmla="*/ 7 w 20"/>
                <a:gd name="T7" fmla="*/ 29 h 34"/>
                <a:gd name="T8" fmla="*/ 4 w 20"/>
                <a:gd name="T9" fmla="*/ 25 h 34"/>
                <a:gd name="T10" fmla="*/ 4 w 20"/>
                <a:gd name="T11" fmla="*/ 19 h 34"/>
                <a:gd name="T12" fmla="*/ 4 w 20"/>
                <a:gd name="T13" fmla="*/ 0 h 34"/>
                <a:gd name="T14" fmla="*/ 0 w 20"/>
                <a:gd name="T15" fmla="*/ 0 h 34"/>
                <a:gd name="T16" fmla="*/ 0 w 20"/>
                <a:gd name="T17" fmla="*/ 19 h 34"/>
                <a:gd name="T18" fmla="*/ 1 w 20"/>
                <a:gd name="T19" fmla="*/ 27 h 34"/>
                <a:gd name="T20" fmla="*/ 5 w 20"/>
                <a:gd name="T21" fmla="*/ 32 h 34"/>
                <a:gd name="T22" fmla="*/ 10 w 20"/>
                <a:gd name="T23" fmla="*/ 34 h 34"/>
                <a:gd name="T24" fmla="*/ 16 w 20"/>
                <a:gd name="T25" fmla="*/ 32 h 34"/>
                <a:gd name="T26" fmla="*/ 19 w 20"/>
                <a:gd name="T27" fmla="*/ 27 h 34"/>
                <a:gd name="T28" fmla="*/ 20 w 20"/>
                <a:gd name="T29" fmla="*/ 19 h 34"/>
                <a:gd name="T30" fmla="*/ 20 w 20"/>
                <a:gd name="T31" fmla="*/ 0 h 34"/>
                <a:gd name="T32" fmla="*/ 17 w 20"/>
                <a:gd name="T33" fmla="*/ 0 h 34"/>
                <a:gd name="T34" fmla="*/ 17 w 20"/>
                <a:gd name="T35"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34">
                  <a:moveTo>
                    <a:pt x="17" y="19"/>
                  </a:moveTo>
                  <a:cubicBezTo>
                    <a:pt x="17" y="23"/>
                    <a:pt x="16" y="26"/>
                    <a:pt x="15" y="27"/>
                  </a:cubicBezTo>
                  <a:cubicBezTo>
                    <a:pt x="14" y="29"/>
                    <a:pt x="13" y="30"/>
                    <a:pt x="10" y="30"/>
                  </a:cubicBezTo>
                  <a:cubicBezTo>
                    <a:pt x="9" y="30"/>
                    <a:pt x="8" y="29"/>
                    <a:pt x="7" y="29"/>
                  </a:cubicBezTo>
                  <a:cubicBezTo>
                    <a:pt x="6" y="28"/>
                    <a:pt x="5" y="27"/>
                    <a:pt x="4" y="25"/>
                  </a:cubicBezTo>
                  <a:cubicBezTo>
                    <a:pt x="4" y="24"/>
                    <a:pt x="4" y="22"/>
                    <a:pt x="4" y="19"/>
                  </a:cubicBezTo>
                  <a:cubicBezTo>
                    <a:pt x="4" y="0"/>
                    <a:pt x="4" y="0"/>
                    <a:pt x="4" y="0"/>
                  </a:cubicBezTo>
                  <a:cubicBezTo>
                    <a:pt x="0" y="0"/>
                    <a:pt x="0" y="0"/>
                    <a:pt x="0" y="0"/>
                  </a:cubicBezTo>
                  <a:cubicBezTo>
                    <a:pt x="0" y="19"/>
                    <a:pt x="0" y="19"/>
                    <a:pt x="0" y="19"/>
                  </a:cubicBezTo>
                  <a:cubicBezTo>
                    <a:pt x="0" y="23"/>
                    <a:pt x="1" y="25"/>
                    <a:pt x="1" y="27"/>
                  </a:cubicBezTo>
                  <a:cubicBezTo>
                    <a:pt x="2" y="29"/>
                    <a:pt x="3" y="31"/>
                    <a:pt x="5" y="32"/>
                  </a:cubicBezTo>
                  <a:cubicBezTo>
                    <a:pt x="6" y="33"/>
                    <a:pt x="8" y="34"/>
                    <a:pt x="10" y="34"/>
                  </a:cubicBezTo>
                  <a:cubicBezTo>
                    <a:pt x="13" y="34"/>
                    <a:pt x="15" y="33"/>
                    <a:pt x="16" y="32"/>
                  </a:cubicBezTo>
                  <a:cubicBezTo>
                    <a:pt x="18" y="31"/>
                    <a:pt x="19" y="29"/>
                    <a:pt x="19" y="27"/>
                  </a:cubicBezTo>
                  <a:cubicBezTo>
                    <a:pt x="20" y="25"/>
                    <a:pt x="20" y="22"/>
                    <a:pt x="20" y="19"/>
                  </a:cubicBezTo>
                  <a:cubicBezTo>
                    <a:pt x="20" y="0"/>
                    <a:pt x="20" y="0"/>
                    <a:pt x="20" y="0"/>
                  </a:cubicBezTo>
                  <a:cubicBezTo>
                    <a:pt x="17" y="0"/>
                    <a:pt x="17" y="0"/>
                    <a:pt x="17" y="0"/>
                  </a:cubicBezTo>
                  <a:lnTo>
                    <a:pt x="17"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42" name="îSlíḋé">
              <a:extLst>
                <a:ext uri="{FF2B5EF4-FFF2-40B4-BE49-F238E27FC236}">
                  <a16:creationId xmlns="" xmlns:a16="http://schemas.microsoft.com/office/drawing/2014/main" id="{3EF9A58C-6596-4996-936C-FBFBA1756EF4}"/>
                </a:ext>
              </a:extLst>
            </p:cNvPr>
            <p:cNvSpPr/>
            <p:nvPr/>
          </p:nvSpPr>
          <p:spPr bwMode="auto">
            <a:xfrm>
              <a:off x="3733829" y="1709829"/>
              <a:ext cx="55367" cy="80598"/>
            </a:xfrm>
            <a:custGeom>
              <a:avLst/>
              <a:gdLst>
                <a:gd name="T0" fmla="*/ 53 w 79"/>
                <a:gd name="T1" fmla="*/ 0 h 115"/>
                <a:gd name="T2" fmla="*/ 62 w 79"/>
                <a:gd name="T3" fmla="*/ 86 h 115"/>
                <a:gd name="T4" fmla="*/ 10 w 79"/>
                <a:gd name="T5" fmla="*/ 3 h 115"/>
                <a:gd name="T6" fmla="*/ 0 w 79"/>
                <a:gd name="T7" fmla="*/ 7 h 115"/>
                <a:gd name="T8" fmla="*/ 13 w 79"/>
                <a:gd name="T9" fmla="*/ 115 h 115"/>
                <a:gd name="T10" fmla="*/ 23 w 79"/>
                <a:gd name="T11" fmla="*/ 115 h 115"/>
                <a:gd name="T12" fmla="*/ 13 w 79"/>
                <a:gd name="T13" fmla="*/ 30 h 115"/>
                <a:gd name="T14" fmla="*/ 66 w 79"/>
                <a:gd name="T15" fmla="*/ 109 h 115"/>
                <a:gd name="T16" fmla="*/ 79 w 79"/>
                <a:gd name="T17" fmla="*/ 109 h 115"/>
                <a:gd name="T18" fmla="*/ 62 w 79"/>
                <a:gd name="T19" fmla="*/ 0 h 115"/>
                <a:gd name="T20" fmla="*/ 53 w 79"/>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15">
                  <a:moveTo>
                    <a:pt x="53" y="0"/>
                  </a:moveTo>
                  <a:lnTo>
                    <a:pt x="62" y="86"/>
                  </a:lnTo>
                  <a:lnTo>
                    <a:pt x="10" y="3"/>
                  </a:lnTo>
                  <a:lnTo>
                    <a:pt x="0" y="7"/>
                  </a:lnTo>
                  <a:lnTo>
                    <a:pt x="13" y="115"/>
                  </a:lnTo>
                  <a:lnTo>
                    <a:pt x="23" y="115"/>
                  </a:lnTo>
                  <a:lnTo>
                    <a:pt x="13" y="30"/>
                  </a:lnTo>
                  <a:lnTo>
                    <a:pt x="66" y="109"/>
                  </a:lnTo>
                  <a:lnTo>
                    <a:pt x="79" y="109"/>
                  </a:lnTo>
                  <a:lnTo>
                    <a:pt x="62" y="0"/>
                  </a:lnTo>
                  <a:lnTo>
                    <a:pt x="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43" name="íŝ1ïḓê">
              <a:extLst>
                <a:ext uri="{FF2B5EF4-FFF2-40B4-BE49-F238E27FC236}">
                  <a16:creationId xmlns="" xmlns:a16="http://schemas.microsoft.com/office/drawing/2014/main" id="{6A7A6BC6-EA29-44A8-B5CC-1DD3798419E2}"/>
                </a:ext>
              </a:extLst>
            </p:cNvPr>
            <p:cNvSpPr/>
            <p:nvPr/>
          </p:nvSpPr>
          <p:spPr bwMode="auto">
            <a:xfrm>
              <a:off x="3782188" y="1695812"/>
              <a:ext cx="32239" cy="76393"/>
            </a:xfrm>
            <a:custGeom>
              <a:avLst/>
              <a:gdLst>
                <a:gd name="T0" fmla="*/ 0 w 46"/>
                <a:gd name="T1" fmla="*/ 4 h 109"/>
                <a:gd name="T2" fmla="*/ 36 w 46"/>
                <a:gd name="T3" fmla="*/ 109 h 109"/>
                <a:gd name="T4" fmla="*/ 46 w 46"/>
                <a:gd name="T5" fmla="*/ 106 h 109"/>
                <a:gd name="T6" fmla="*/ 10 w 46"/>
                <a:gd name="T7" fmla="*/ 0 h 109"/>
                <a:gd name="T8" fmla="*/ 0 w 46"/>
                <a:gd name="T9" fmla="*/ 4 h 109"/>
              </a:gdLst>
              <a:ahLst/>
              <a:cxnLst>
                <a:cxn ang="0">
                  <a:pos x="T0" y="T1"/>
                </a:cxn>
                <a:cxn ang="0">
                  <a:pos x="T2" y="T3"/>
                </a:cxn>
                <a:cxn ang="0">
                  <a:pos x="T4" y="T5"/>
                </a:cxn>
                <a:cxn ang="0">
                  <a:pos x="T6" y="T7"/>
                </a:cxn>
                <a:cxn ang="0">
                  <a:pos x="T8" y="T9"/>
                </a:cxn>
              </a:cxnLst>
              <a:rect l="0" t="0" r="r" b="b"/>
              <a:pathLst>
                <a:path w="46" h="109">
                  <a:moveTo>
                    <a:pt x="0" y="4"/>
                  </a:moveTo>
                  <a:lnTo>
                    <a:pt x="36" y="109"/>
                  </a:lnTo>
                  <a:lnTo>
                    <a:pt x="46" y="106"/>
                  </a:lnTo>
                  <a:lnTo>
                    <a:pt x="10"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44" name="ï$ľíḑè">
              <a:extLst>
                <a:ext uri="{FF2B5EF4-FFF2-40B4-BE49-F238E27FC236}">
                  <a16:creationId xmlns="" xmlns:a16="http://schemas.microsoft.com/office/drawing/2014/main" id="{94352426-5D1D-412A-B146-417C04B3455E}"/>
                </a:ext>
              </a:extLst>
            </p:cNvPr>
            <p:cNvSpPr/>
            <p:nvPr/>
          </p:nvSpPr>
          <p:spPr bwMode="auto">
            <a:xfrm>
              <a:off x="3793401" y="1679692"/>
              <a:ext cx="55367" cy="83401"/>
            </a:xfrm>
            <a:custGeom>
              <a:avLst/>
              <a:gdLst>
                <a:gd name="T0" fmla="*/ 17 w 24"/>
                <a:gd name="T1" fmla="*/ 1 h 36"/>
                <a:gd name="T2" fmla="*/ 20 w 24"/>
                <a:gd name="T3" fmla="*/ 26 h 36"/>
                <a:gd name="T4" fmla="*/ 21 w 24"/>
                <a:gd name="T5" fmla="*/ 32 h 36"/>
                <a:gd name="T6" fmla="*/ 18 w 24"/>
                <a:gd name="T7" fmla="*/ 27 h 36"/>
                <a:gd name="T8" fmla="*/ 3 w 24"/>
                <a:gd name="T9" fmla="*/ 7 h 36"/>
                <a:gd name="T10" fmla="*/ 0 w 24"/>
                <a:gd name="T11" fmla="*/ 8 h 36"/>
                <a:gd name="T12" fmla="*/ 21 w 24"/>
                <a:gd name="T13" fmla="*/ 36 h 36"/>
                <a:gd name="T14" fmla="*/ 24 w 24"/>
                <a:gd name="T15" fmla="*/ 35 h 36"/>
                <a:gd name="T16" fmla="*/ 19 w 24"/>
                <a:gd name="T17" fmla="*/ 0 h 36"/>
                <a:gd name="T18" fmla="*/ 17 w 24"/>
                <a:gd name="T19"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6">
                  <a:moveTo>
                    <a:pt x="17" y="1"/>
                  </a:moveTo>
                  <a:cubicBezTo>
                    <a:pt x="20" y="26"/>
                    <a:pt x="20" y="26"/>
                    <a:pt x="20" y="26"/>
                  </a:cubicBezTo>
                  <a:cubicBezTo>
                    <a:pt x="20" y="28"/>
                    <a:pt x="21" y="30"/>
                    <a:pt x="21" y="32"/>
                  </a:cubicBezTo>
                  <a:cubicBezTo>
                    <a:pt x="20" y="30"/>
                    <a:pt x="19" y="29"/>
                    <a:pt x="18" y="27"/>
                  </a:cubicBezTo>
                  <a:cubicBezTo>
                    <a:pt x="3" y="7"/>
                    <a:pt x="3" y="7"/>
                    <a:pt x="3" y="7"/>
                  </a:cubicBezTo>
                  <a:cubicBezTo>
                    <a:pt x="0" y="8"/>
                    <a:pt x="0" y="8"/>
                    <a:pt x="0" y="8"/>
                  </a:cubicBezTo>
                  <a:cubicBezTo>
                    <a:pt x="21" y="36"/>
                    <a:pt x="21" y="36"/>
                    <a:pt x="21" y="36"/>
                  </a:cubicBezTo>
                  <a:cubicBezTo>
                    <a:pt x="24" y="35"/>
                    <a:pt x="24" y="35"/>
                    <a:pt x="24" y="35"/>
                  </a:cubicBezTo>
                  <a:cubicBezTo>
                    <a:pt x="19" y="0"/>
                    <a:pt x="19" y="0"/>
                    <a:pt x="19" y="0"/>
                  </a:cubicBezTo>
                  <a:lnTo>
                    <a:pt x="1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45" name="ïṧ1íḓè">
              <a:extLst>
                <a:ext uri="{FF2B5EF4-FFF2-40B4-BE49-F238E27FC236}">
                  <a16:creationId xmlns="" xmlns:a16="http://schemas.microsoft.com/office/drawing/2014/main" id="{713563E4-21C7-4A15-B7B2-F57AC108940D}"/>
                </a:ext>
              </a:extLst>
            </p:cNvPr>
            <p:cNvSpPr/>
            <p:nvPr/>
          </p:nvSpPr>
          <p:spPr bwMode="auto">
            <a:xfrm>
              <a:off x="3843863" y="1661470"/>
              <a:ext cx="68683" cy="78495"/>
            </a:xfrm>
            <a:custGeom>
              <a:avLst/>
              <a:gdLst>
                <a:gd name="T0" fmla="*/ 62 w 98"/>
                <a:gd name="T1" fmla="*/ 99 h 112"/>
                <a:gd name="T2" fmla="*/ 40 w 98"/>
                <a:gd name="T3" fmla="*/ 66 h 112"/>
                <a:gd name="T4" fmla="*/ 66 w 98"/>
                <a:gd name="T5" fmla="*/ 49 h 112"/>
                <a:gd name="T6" fmla="*/ 59 w 98"/>
                <a:gd name="T7" fmla="*/ 39 h 112"/>
                <a:gd name="T8" fmla="*/ 33 w 98"/>
                <a:gd name="T9" fmla="*/ 56 h 112"/>
                <a:gd name="T10" fmla="*/ 13 w 98"/>
                <a:gd name="T11" fmla="*/ 26 h 112"/>
                <a:gd name="T12" fmla="*/ 40 w 98"/>
                <a:gd name="T13" fmla="*/ 10 h 112"/>
                <a:gd name="T14" fmla="*/ 33 w 98"/>
                <a:gd name="T15" fmla="*/ 0 h 112"/>
                <a:gd name="T16" fmla="*/ 0 w 98"/>
                <a:gd name="T17" fmla="*/ 20 h 112"/>
                <a:gd name="T18" fmla="*/ 62 w 98"/>
                <a:gd name="T19" fmla="*/ 112 h 112"/>
                <a:gd name="T20" fmla="*/ 98 w 98"/>
                <a:gd name="T21" fmla="*/ 92 h 112"/>
                <a:gd name="T22" fmla="*/ 89 w 98"/>
                <a:gd name="T23" fmla="*/ 79 h 112"/>
                <a:gd name="T24" fmla="*/ 62 w 98"/>
                <a:gd name="T25" fmla="*/ 9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12">
                  <a:moveTo>
                    <a:pt x="62" y="99"/>
                  </a:moveTo>
                  <a:lnTo>
                    <a:pt x="40" y="66"/>
                  </a:lnTo>
                  <a:lnTo>
                    <a:pt x="66" y="49"/>
                  </a:lnTo>
                  <a:lnTo>
                    <a:pt x="59" y="39"/>
                  </a:lnTo>
                  <a:lnTo>
                    <a:pt x="33" y="56"/>
                  </a:lnTo>
                  <a:lnTo>
                    <a:pt x="13" y="26"/>
                  </a:lnTo>
                  <a:lnTo>
                    <a:pt x="40" y="10"/>
                  </a:lnTo>
                  <a:lnTo>
                    <a:pt x="33" y="0"/>
                  </a:lnTo>
                  <a:lnTo>
                    <a:pt x="0" y="20"/>
                  </a:lnTo>
                  <a:lnTo>
                    <a:pt x="62" y="112"/>
                  </a:lnTo>
                  <a:lnTo>
                    <a:pt x="98" y="92"/>
                  </a:lnTo>
                  <a:lnTo>
                    <a:pt x="89" y="79"/>
                  </a:lnTo>
                  <a:lnTo>
                    <a:pt x="62"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46" name="işļïḑê">
              <a:extLst>
                <a:ext uri="{FF2B5EF4-FFF2-40B4-BE49-F238E27FC236}">
                  <a16:creationId xmlns="" xmlns:a16="http://schemas.microsoft.com/office/drawing/2014/main" id="{DF146277-9651-41D1-B8CA-D0741AAE393F}"/>
                </a:ext>
              </a:extLst>
            </p:cNvPr>
            <p:cNvSpPr/>
            <p:nvPr/>
          </p:nvSpPr>
          <p:spPr bwMode="auto">
            <a:xfrm>
              <a:off x="3876102" y="1636239"/>
              <a:ext cx="82700" cy="78495"/>
            </a:xfrm>
            <a:custGeom>
              <a:avLst/>
              <a:gdLst>
                <a:gd name="T0" fmla="*/ 22 w 36"/>
                <a:gd name="T1" fmla="*/ 16 h 34"/>
                <a:gd name="T2" fmla="*/ 20 w 36"/>
                <a:gd name="T3" fmla="*/ 16 h 34"/>
                <a:gd name="T4" fmla="*/ 22 w 36"/>
                <a:gd name="T5" fmla="*/ 11 h 34"/>
                <a:gd name="T6" fmla="*/ 19 w 36"/>
                <a:gd name="T7" fmla="*/ 5 h 34"/>
                <a:gd name="T8" fmla="*/ 15 w 36"/>
                <a:gd name="T9" fmla="*/ 2 h 34"/>
                <a:gd name="T10" fmla="*/ 12 w 36"/>
                <a:gd name="T11" fmla="*/ 0 h 34"/>
                <a:gd name="T12" fmla="*/ 8 w 36"/>
                <a:gd name="T13" fmla="*/ 2 h 34"/>
                <a:gd name="T14" fmla="*/ 0 w 36"/>
                <a:gd name="T15" fmla="*/ 7 h 34"/>
                <a:gd name="T16" fmla="*/ 21 w 36"/>
                <a:gd name="T17" fmla="*/ 34 h 34"/>
                <a:gd name="T18" fmla="*/ 23 w 36"/>
                <a:gd name="T19" fmla="*/ 33 h 34"/>
                <a:gd name="T20" fmla="*/ 14 w 36"/>
                <a:gd name="T21" fmla="*/ 21 h 34"/>
                <a:gd name="T22" fmla="*/ 16 w 36"/>
                <a:gd name="T23" fmla="*/ 19 h 34"/>
                <a:gd name="T24" fmla="*/ 18 w 36"/>
                <a:gd name="T25" fmla="*/ 18 h 34"/>
                <a:gd name="T26" fmla="*/ 19 w 36"/>
                <a:gd name="T27" fmla="*/ 18 h 34"/>
                <a:gd name="T28" fmla="*/ 22 w 36"/>
                <a:gd name="T29" fmla="*/ 19 h 34"/>
                <a:gd name="T30" fmla="*/ 26 w 36"/>
                <a:gd name="T31" fmla="*/ 22 h 34"/>
                <a:gd name="T32" fmla="*/ 33 w 36"/>
                <a:gd name="T33" fmla="*/ 26 h 34"/>
                <a:gd name="T34" fmla="*/ 36 w 36"/>
                <a:gd name="T35" fmla="*/ 24 h 34"/>
                <a:gd name="T36" fmla="*/ 27 w 36"/>
                <a:gd name="T37" fmla="*/ 19 h 34"/>
                <a:gd name="T38" fmla="*/ 22 w 36"/>
                <a:gd name="T39" fmla="*/ 16 h 34"/>
                <a:gd name="T40" fmla="*/ 18 w 36"/>
                <a:gd name="T41" fmla="*/ 12 h 34"/>
                <a:gd name="T42" fmla="*/ 16 w 36"/>
                <a:gd name="T43" fmla="*/ 14 h 34"/>
                <a:gd name="T44" fmla="*/ 12 w 36"/>
                <a:gd name="T45" fmla="*/ 18 h 34"/>
                <a:gd name="T46" fmla="*/ 5 w 36"/>
                <a:gd name="T47" fmla="*/ 9 h 34"/>
                <a:gd name="T48" fmla="*/ 10 w 36"/>
                <a:gd name="T49" fmla="*/ 5 h 34"/>
                <a:gd name="T50" fmla="*/ 14 w 36"/>
                <a:gd name="T51" fmla="*/ 4 h 34"/>
                <a:gd name="T52" fmla="*/ 17 w 36"/>
                <a:gd name="T53" fmla="*/ 7 h 34"/>
                <a:gd name="T54" fmla="*/ 18 w 36"/>
                <a:gd name="T55" fmla="*/ 10 h 34"/>
                <a:gd name="T56" fmla="*/ 18 w 36"/>
                <a:gd name="T57"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34">
                  <a:moveTo>
                    <a:pt x="22" y="16"/>
                  </a:moveTo>
                  <a:cubicBezTo>
                    <a:pt x="22" y="16"/>
                    <a:pt x="21" y="16"/>
                    <a:pt x="20" y="16"/>
                  </a:cubicBezTo>
                  <a:cubicBezTo>
                    <a:pt x="21" y="14"/>
                    <a:pt x="22" y="13"/>
                    <a:pt x="22" y="11"/>
                  </a:cubicBezTo>
                  <a:cubicBezTo>
                    <a:pt x="22" y="9"/>
                    <a:pt x="21" y="7"/>
                    <a:pt x="19" y="5"/>
                  </a:cubicBezTo>
                  <a:cubicBezTo>
                    <a:pt x="18" y="4"/>
                    <a:pt x="17" y="3"/>
                    <a:pt x="15" y="2"/>
                  </a:cubicBezTo>
                  <a:cubicBezTo>
                    <a:pt x="14" y="1"/>
                    <a:pt x="13" y="0"/>
                    <a:pt x="12" y="0"/>
                  </a:cubicBezTo>
                  <a:cubicBezTo>
                    <a:pt x="11" y="0"/>
                    <a:pt x="9" y="1"/>
                    <a:pt x="8" y="2"/>
                  </a:cubicBezTo>
                  <a:cubicBezTo>
                    <a:pt x="0" y="7"/>
                    <a:pt x="0" y="7"/>
                    <a:pt x="0" y="7"/>
                  </a:cubicBezTo>
                  <a:cubicBezTo>
                    <a:pt x="21" y="34"/>
                    <a:pt x="21" y="34"/>
                    <a:pt x="21" y="34"/>
                  </a:cubicBezTo>
                  <a:cubicBezTo>
                    <a:pt x="23" y="33"/>
                    <a:pt x="23" y="33"/>
                    <a:pt x="23" y="33"/>
                  </a:cubicBezTo>
                  <a:cubicBezTo>
                    <a:pt x="14" y="21"/>
                    <a:pt x="14" y="21"/>
                    <a:pt x="14" y="21"/>
                  </a:cubicBezTo>
                  <a:cubicBezTo>
                    <a:pt x="16" y="19"/>
                    <a:pt x="16" y="19"/>
                    <a:pt x="16" y="19"/>
                  </a:cubicBezTo>
                  <a:cubicBezTo>
                    <a:pt x="17" y="19"/>
                    <a:pt x="17" y="18"/>
                    <a:pt x="18" y="18"/>
                  </a:cubicBezTo>
                  <a:cubicBezTo>
                    <a:pt x="18" y="18"/>
                    <a:pt x="19" y="18"/>
                    <a:pt x="19" y="18"/>
                  </a:cubicBezTo>
                  <a:cubicBezTo>
                    <a:pt x="20" y="18"/>
                    <a:pt x="21" y="19"/>
                    <a:pt x="22" y="19"/>
                  </a:cubicBezTo>
                  <a:cubicBezTo>
                    <a:pt x="23" y="20"/>
                    <a:pt x="24" y="21"/>
                    <a:pt x="26" y="22"/>
                  </a:cubicBezTo>
                  <a:cubicBezTo>
                    <a:pt x="33" y="26"/>
                    <a:pt x="33" y="26"/>
                    <a:pt x="33" y="26"/>
                  </a:cubicBezTo>
                  <a:cubicBezTo>
                    <a:pt x="36" y="24"/>
                    <a:pt x="36" y="24"/>
                    <a:pt x="36" y="24"/>
                  </a:cubicBezTo>
                  <a:cubicBezTo>
                    <a:pt x="27" y="19"/>
                    <a:pt x="27" y="19"/>
                    <a:pt x="27" y="19"/>
                  </a:cubicBezTo>
                  <a:cubicBezTo>
                    <a:pt x="25" y="18"/>
                    <a:pt x="24" y="17"/>
                    <a:pt x="22" y="16"/>
                  </a:cubicBezTo>
                  <a:close/>
                  <a:moveTo>
                    <a:pt x="18" y="12"/>
                  </a:moveTo>
                  <a:cubicBezTo>
                    <a:pt x="18" y="13"/>
                    <a:pt x="17" y="14"/>
                    <a:pt x="16" y="14"/>
                  </a:cubicBezTo>
                  <a:cubicBezTo>
                    <a:pt x="12" y="18"/>
                    <a:pt x="12" y="18"/>
                    <a:pt x="12" y="18"/>
                  </a:cubicBezTo>
                  <a:cubicBezTo>
                    <a:pt x="5" y="9"/>
                    <a:pt x="5" y="9"/>
                    <a:pt x="5" y="9"/>
                  </a:cubicBezTo>
                  <a:cubicBezTo>
                    <a:pt x="10" y="5"/>
                    <a:pt x="10" y="5"/>
                    <a:pt x="10" y="5"/>
                  </a:cubicBezTo>
                  <a:cubicBezTo>
                    <a:pt x="11" y="4"/>
                    <a:pt x="13" y="4"/>
                    <a:pt x="14" y="4"/>
                  </a:cubicBezTo>
                  <a:cubicBezTo>
                    <a:pt x="15" y="5"/>
                    <a:pt x="16" y="6"/>
                    <a:pt x="17" y="7"/>
                  </a:cubicBezTo>
                  <a:cubicBezTo>
                    <a:pt x="18" y="8"/>
                    <a:pt x="18" y="9"/>
                    <a:pt x="18" y="10"/>
                  </a:cubicBezTo>
                  <a:cubicBezTo>
                    <a:pt x="19" y="11"/>
                    <a:pt x="19" y="11"/>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47" name="îŝ1îdé">
              <a:extLst>
                <a:ext uri="{FF2B5EF4-FFF2-40B4-BE49-F238E27FC236}">
                  <a16:creationId xmlns="" xmlns:a16="http://schemas.microsoft.com/office/drawing/2014/main" id="{40989F30-0C0D-4273-832E-B028C7623B55}"/>
                </a:ext>
              </a:extLst>
            </p:cNvPr>
            <p:cNvSpPr/>
            <p:nvPr/>
          </p:nvSpPr>
          <p:spPr bwMode="auto">
            <a:xfrm>
              <a:off x="3915349" y="1611009"/>
              <a:ext cx="77794" cy="61675"/>
            </a:xfrm>
            <a:custGeom>
              <a:avLst/>
              <a:gdLst>
                <a:gd name="T0" fmla="*/ 28 w 34"/>
                <a:gd name="T1" fmla="*/ 10 h 27"/>
                <a:gd name="T2" fmla="*/ 24 w 34"/>
                <a:gd name="T3" fmla="*/ 8 h 27"/>
                <a:gd name="T4" fmla="*/ 19 w 34"/>
                <a:gd name="T5" fmla="*/ 9 h 27"/>
                <a:gd name="T6" fmla="*/ 14 w 34"/>
                <a:gd name="T7" fmla="*/ 12 h 27"/>
                <a:gd name="T8" fmla="*/ 10 w 34"/>
                <a:gd name="T9" fmla="*/ 14 h 27"/>
                <a:gd name="T10" fmla="*/ 7 w 34"/>
                <a:gd name="T11" fmla="*/ 13 h 27"/>
                <a:gd name="T12" fmla="*/ 4 w 34"/>
                <a:gd name="T13" fmla="*/ 10 h 27"/>
                <a:gd name="T14" fmla="*/ 5 w 34"/>
                <a:gd name="T15" fmla="*/ 6 h 27"/>
                <a:gd name="T16" fmla="*/ 9 w 34"/>
                <a:gd name="T17" fmla="*/ 4 h 27"/>
                <a:gd name="T18" fmla="*/ 14 w 34"/>
                <a:gd name="T19" fmla="*/ 5 h 27"/>
                <a:gd name="T20" fmla="*/ 15 w 34"/>
                <a:gd name="T21" fmla="*/ 3 h 27"/>
                <a:gd name="T22" fmla="*/ 10 w 34"/>
                <a:gd name="T23" fmla="*/ 1 h 27"/>
                <a:gd name="T24" fmla="*/ 5 w 34"/>
                <a:gd name="T25" fmla="*/ 1 h 27"/>
                <a:gd name="T26" fmla="*/ 2 w 34"/>
                <a:gd name="T27" fmla="*/ 4 h 27"/>
                <a:gd name="T28" fmla="*/ 0 w 34"/>
                <a:gd name="T29" fmla="*/ 8 h 27"/>
                <a:gd name="T30" fmla="*/ 2 w 34"/>
                <a:gd name="T31" fmla="*/ 13 h 27"/>
                <a:gd name="T32" fmla="*/ 5 w 34"/>
                <a:gd name="T33" fmla="*/ 16 h 27"/>
                <a:gd name="T34" fmla="*/ 9 w 34"/>
                <a:gd name="T35" fmla="*/ 18 h 27"/>
                <a:gd name="T36" fmla="*/ 14 w 34"/>
                <a:gd name="T37" fmla="*/ 17 h 27"/>
                <a:gd name="T38" fmla="*/ 18 w 34"/>
                <a:gd name="T39" fmla="*/ 15 h 27"/>
                <a:gd name="T40" fmla="*/ 21 w 34"/>
                <a:gd name="T41" fmla="*/ 12 h 27"/>
                <a:gd name="T42" fmla="*/ 24 w 34"/>
                <a:gd name="T43" fmla="*/ 11 h 27"/>
                <a:gd name="T44" fmla="*/ 27 w 34"/>
                <a:gd name="T45" fmla="*/ 12 h 27"/>
                <a:gd name="T46" fmla="*/ 29 w 34"/>
                <a:gd name="T47" fmla="*/ 14 h 27"/>
                <a:gd name="T48" fmla="*/ 30 w 34"/>
                <a:gd name="T49" fmla="*/ 17 h 27"/>
                <a:gd name="T50" fmla="*/ 29 w 34"/>
                <a:gd name="T51" fmla="*/ 20 h 27"/>
                <a:gd name="T52" fmla="*/ 26 w 34"/>
                <a:gd name="T53" fmla="*/ 22 h 27"/>
                <a:gd name="T54" fmla="*/ 23 w 34"/>
                <a:gd name="T55" fmla="*/ 23 h 27"/>
                <a:gd name="T56" fmla="*/ 19 w 34"/>
                <a:gd name="T57" fmla="*/ 22 h 27"/>
                <a:gd name="T58" fmla="*/ 17 w 34"/>
                <a:gd name="T59" fmla="*/ 24 h 27"/>
                <a:gd name="T60" fmla="*/ 23 w 34"/>
                <a:gd name="T61" fmla="*/ 26 h 27"/>
                <a:gd name="T62" fmla="*/ 29 w 34"/>
                <a:gd name="T63" fmla="*/ 26 h 27"/>
                <a:gd name="T64" fmla="*/ 33 w 34"/>
                <a:gd name="T65" fmla="*/ 22 h 27"/>
                <a:gd name="T66" fmla="*/ 34 w 34"/>
                <a:gd name="T67" fmla="*/ 18 h 27"/>
                <a:gd name="T68" fmla="*/ 32 w 34"/>
                <a:gd name="T69" fmla="*/ 13 h 27"/>
                <a:gd name="T70" fmla="*/ 28 w 34"/>
                <a:gd name="T71"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 h="27">
                  <a:moveTo>
                    <a:pt x="28" y="10"/>
                  </a:moveTo>
                  <a:cubicBezTo>
                    <a:pt x="27" y="9"/>
                    <a:pt x="25" y="8"/>
                    <a:pt x="24" y="8"/>
                  </a:cubicBezTo>
                  <a:cubicBezTo>
                    <a:pt x="22" y="8"/>
                    <a:pt x="20" y="8"/>
                    <a:pt x="19" y="9"/>
                  </a:cubicBezTo>
                  <a:cubicBezTo>
                    <a:pt x="18" y="9"/>
                    <a:pt x="16" y="10"/>
                    <a:pt x="14" y="12"/>
                  </a:cubicBezTo>
                  <a:cubicBezTo>
                    <a:pt x="12" y="13"/>
                    <a:pt x="11" y="14"/>
                    <a:pt x="10" y="14"/>
                  </a:cubicBezTo>
                  <a:cubicBezTo>
                    <a:pt x="9" y="14"/>
                    <a:pt x="8" y="14"/>
                    <a:pt x="7" y="13"/>
                  </a:cubicBezTo>
                  <a:cubicBezTo>
                    <a:pt x="5" y="13"/>
                    <a:pt x="5" y="12"/>
                    <a:pt x="4" y="10"/>
                  </a:cubicBezTo>
                  <a:cubicBezTo>
                    <a:pt x="4" y="9"/>
                    <a:pt x="4" y="8"/>
                    <a:pt x="5" y="6"/>
                  </a:cubicBezTo>
                  <a:cubicBezTo>
                    <a:pt x="6" y="5"/>
                    <a:pt x="7" y="4"/>
                    <a:pt x="9" y="4"/>
                  </a:cubicBezTo>
                  <a:cubicBezTo>
                    <a:pt x="10" y="4"/>
                    <a:pt x="12" y="4"/>
                    <a:pt x="14" y="5"/>
                  </a:cubicBezTo>
                  <a:cubicBezTo>
                    <a:pt x="15" y="3"/>
                    <a:pt x="15" y="3"/>
                    <a:pt x="15" y="3"/>
                  </a:cubicBezTo>
                  <a:cubicBezTo>
                    <a:pt x="13" y="2"/>
                    <a:pt x="12" y="1"/>
                    <a:pt x="10" y="1"/>
                  </a:cubicBezTo>
                  <a:cubicBezTo>
                    <a:pt x="8" y="0"/>
                    <a:pt x="6" y="1"/>
                    <a:pt x="5" y="1"/>
                  </a:cubicBezTo>
                  <a:cubicBezTo>
                    <a:pt x="4" y="2"/>
                    <a:pt x="2" y="3"/>
                    <a:pt x="2" y="4"/>
                  </a:cubicBezTo>
                  <a:cubicBezTo>
                    <a:pt x="1" y="6"/>
                    <a:pt x="0" y="7"/>
                    <a:pt x="0" y="8"/>
                  </a:cubicBezTo>
                  <a:cubicBezTo>
                    <a:pt x="0" y="10"/>
                    <a:pt x="1" y="11"/>
                    <a:pt x="2" y="13"/>
                  </a:cubicBezTo>
                  <a:cubicBezTo>
                    <a:pt x="3" y="14"/>
                    <a:pt x="4" y="15"/>
                    <a:pt x="5" y="16"/>
                  </a:cubicBezTo>
                  <a:cubicBezTo>
                    <a:pt x="7" y="17"/>
                    <a:pt x="8" y="17"/>
                    <a:pt x="9" y="18"/>
                  </a:cubicBezTo>
                  <a:cubicBezTo>
                    <a:pt x="11" y="18"/>
                    <a:pt x="12" y="18"/>
                    <a:pt x="14" y="17"/>
                  </a:cubicBezTo>
                  <a:cubicBezTo>
                    <a:pt x="15" y="17"/>
                    <a:pt x="16" y="16"/>
                    <a:pt x="18" y="15"/>
                  </a:cubicBezTo>
                  <a:cubicBezTo>
                    <a:pt x="20" y="13"/>
                    <a:pt x="21" y="12"/>
                    <a:pt x="21" y="12"/>
                  </a:cubicBezTo>
                  <a:cubicBezTo>
                    <a:pt x="22" y="12"/>
                    <a:pt x="23" y="11"/>
                    <a:pt x="24" y="11"/>
                  </a:cubicBezTo>
                  <a:cubicBezTo>
                    <a:pt x="25" y="11"/>
                    <a:pt x="26" y="12"/>
                    <a:pt x="27" y="12"/>
                  </a:cubicBezTo>
                  <a:cubicBezTo>
                    <a:pt x="28" y="13"/>
                    <a:pt x="29" y="14"/>
                    <a:pt x="29" y="14"/>
                  </a:cubicBezTo>
                  <a:cubicBezTo>
                    <a:pt x="30" y="15"/>
                    <a:pt x="30" y="16"/>
                    <a:pt x="30" y="17"/>
                  </a:cubicBezTo>
                  <a:cubicBezTo>
                    <a:pt x="30" y="18"/>
                    <a:pt x="30" y="19"/>
                    <a:pt x="29" y="20"/>
                  </a:cubicBezTo>
                  <a:cubicBezTo>
                    <a:pt x="28" y="21"/>
                    <a:pt x="27" y="22"/>
                    <a:pt x="26" y="22"/>
                  </a:cubicBezTo>
                  <a:cubicBezTo>
                    <a:pt x="25" y="23"/>
                    <a:pt x="24" y="23"/>
                    <a:pt x="23" y="23"/>
                  </a:cubicBezTo>
                  <a:cubicBezTo>
                    <a:pt x="21" y="23"/>
                    <a:pt x="20" y="22"/>
                    <a:pt x="19" y="22"/>
                  </a:cubicBezTo>
                  <a:cubicBezTo>
                    <a:pt x="17" y="24"/>
                    <a:pt x="17" y="24"/>
                    <a:pt x="17" y="24"/>
                  </a:cubicBezTo>
                  <a:cubicBezTo>
                    <a:pt x="19" y="25"/>
                    <a:pt x="21" y="26"/>
                    <a:pt x="23" y="26"/>
                  </a:cubicBezTo>
                  <a:cubicBezTo>
                    <a:pt x="25" y="27"/>
                    <a:pt x="27" y="26"/>
                    <a:pt x="29" y="26"/>
                  </a:cubicBezTo>
                  <a:cubicBezTo>
                    <a:pt x="30" y="25"/>
                    <a:pt x="31" y="24"/>
                    <a:pt x="33" y="22"/>
                  </a:cubicBezTo>
                  <a:cubicBezTo>
                    <a:pt x="33" y="21"/>
                    <a:pt x="34" y="19"/>
                    <a:pt x="34" y="18"/>
                  </a:cubicBezTo>
                  <a:cubicBezTo>
                    <a:pt x="34" y="16"/>
                    <a:pt x="33" y="15"/>
                    <a:pt x="32" y="13"/>
                  </a:cubicBezTo>
                  <a:cubicBezTo>
                    <a:pt x="31" y="12"/>
                    <a:pt x="30" y="11"/>
                    <a:pt x="28"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48" name="iṩlîḍe">
              <a:extLst>
                <a:ext uri="{FF2B5EF4-FFF2-40B4-BE49-F238E27FC236}">
                  <a16:creationId xmlns="" xmlns:a16="http://schemas.microsoft.com/office/drawing/2014/main" id="{FBD547EE-1493-4BEB-BB61-F5AD1908C6D7}"/>
                </a:ext>
              </a:extLst>
            </p:cNvPr>
            <p:cNvSpPr/>
            <p:nvPr/>
          </p:nvSpPr>
          <p:spPr bwMode="auto">
            <a:xfrm>
              <a:off x="3940580" y="1585778"/>
              <a:ext cx="75692" cy="43453"/>
            </a:xfrm>
            <a:custGeom>
              <a:avLst/>
              <a:gdLst>
                <a:gd name="T0" fmla="*/ 0 w 108"/>
                <a:gd name="T1" fmla="*/ 9 h 62"/>
                <a:gd name="T2" fmla="*/ 101 w 108"/>
                <a:gd name="T3" fmla="*/ 62 h 62"/>
                <a:gd name="T4" fmla="*/ 108 w 108"/>
                <a:gd name="T5" fmla="*/ 52 h 62"/>
                <a:gd name="T6" fmla="*/ 6 w 108"/>
                <a:gd name="T7" fmla="*/ 0 h 62"/>
                <a:gd name="T8" fmla="*/ 0 w 108"/>
                <a:gd name="T9" fmla="*/ 9 h 62"/>
              </a:gdLst>
              <a:ahLst/>
              <a:cxnLst>
                <a:cxn ang="0">
                  <a:pos x="T0" y="T1"/>
                </a:cxn>
                <a:cxn ang="0">
                  <a:pos x="T2" y="T3"/>
                </a:cxn>
                <a:cxn ang="0">
                  <a:pos x="T4" y="T5"/>
                </a:cxn>
                <a:cxn ang="0">
                  <a:pos x="T6" y="T7"/>
                </a:cxn>
                <a:cxn ang="0">
                  <a:pos x="T8" y="T9"/>
                </a:cxn>
              </a:cxnLst>
              <a:rect l="0" t="0" r="r" b="b"/>
              <a:pathLst>
                <a:path w="108" h="62">
                  <a:moveTo>
                    <a:pt x="0" y="9"/>
                  </a:moveTo>
                  <a:lnTo>
                    <a:pt x="101" y="62"/>
                  </a:lnTo>
                  <a:lnTo>
                    <a:pt x="108" y="52"/>
                  </a:lnTo>
                  <a:lnTo>
                    <a:pt x="6"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49" name="ïṣlíḋe">
              <a:extLst>
                <a:ext uri="{FF2B5EF4-FFF2-40B4-BE49-F238E27FC236}">
                  <a16:creationId xmlns="" xmlns:a16="http://schemas.microsoft.com/office/drawing/2014/main" id="{3BFB07DE-1492-4BC2-9563-A506893625CD}"/>
                </a:ext>
              </a:extLst>
            </p:cNvPr>
            <p:cNvSpPr/>
            <p:nvPr/>
          </p:nvSpPr>
          <p:spPr bwMode="auto">
            <a:xfrm>
              <a:off x="3951793" y="1539522"/>
              <a:ext cx="82700" cy="55367"/>
            </a:xfrm>
            <a:custGeom>
              <a:avLst/>
              <a:gdLst>
                <a:gd name="T0" fmla="*/ 39 w 118"/>
                <a:gd name="T1" fmla="*/ 6 h 79"/>
                <a:gd name="T2" fmla="*/ 26 w 118"/>
                <a:gd name="T3" fmla="*/ 0 h 79"/>
                <a:gd name="T4" fmla="*/ 0 w 118"/>
                <a:gd name="T5" fmla="*/ 52 h 79"/>
                <a:gd name="T6" fmla="*/ 13 w 118"/>
                <a:gd name="T7" fmla="*/ 59 h 79"/>
                <a:gd name="T8" fmla="*/ 23 w 118"/>
                <a:gd name="T9" fmla="*/ 36 h 79"/>
                <a:gd name="T10" fmla="*/ 115 w 118"/>
                <a:gd name="T11" fmla="*/ 79 h 79"/>
                <a:gd name="T12" fmla="*/ 118 w 118"/>
                <a:gd name="T13" fmla="*/ 69 h 79"/>
                <a:gd name="T14" fmla="*/ 26 w 118"/>
                <a:gd name="T15" fmla="*/ 29 h 79"/>
                <a:gd name="T16" fmla="*/ 39 w 118"/>
                <a:gd name="T17"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79">
                  <a:moveTo>
                    <a:pt x="39" y="6"/>
                  </a:moveTo>
                  <a:lnTo>
                    <a:pt x="26" y="0"/>
                  </a:lnTo>
                  <a:lnTo>
                    <a:pt x="0" y="52"/>
                  </a:lnTo>
                  <a:lnTo>
                    <a:pt x="13" y="59"/>
                  </a:lnTo>
                  <a:lnTo>
                    <a:pt x="23" y="36"/>
                  </a:lnTo>
                  <a:lnTo>
                    <a:pt x="115" y="79"/>
                  </a:lnTo>
                  <a:lnTo>
                    <a:pt x="118" y="69"/>
                  </a:lnTo>
                  <a:lnTo>
                    <a:pt x="26" y="29"/>
                  </a:lnTo>
                  <a:lnTo>
                    <a:pt x="39"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50" name="ísļiďè">
              <a:extLst>
                <a:ext uri="{FF2B5EF4-FFF2-40B4-BE49-F238E27FC236}">
                  <a16:creationId xmlns="" xmlns:a16="http://schemas.microsoft.com/office/drawing/2014/main" id="{B6785E3C-1C9F-4B94-B424-24854787997F}"/>
                </a:ext>
              </a:extLst>
            </p:cNvPr>
            <p:cNvSpPr/>
            <p:nvPr/>
          </p:nvSpPr>
          <p:spPr bwMode="auto">
            <a:xfrm>
              <a:off x="3573335" y="1604000"/>
              <a:ext cx="39248" cy="52564"/>
            </a:xfrm>
            <a:custGeom>
              <a:avLst/>
              <a:gdLst>
                <a:gd name="T0" fmla="*/ 17 w 17"/>
                <a:gd name="T1" fmla="*/ 1 h 23"/>
                <a:gd name="T2" fmla="*/ 17 w 17"/>
                <a:gd name="T3" fmla="*/ 0 h 23"/>
                <a:gd name="T4" fmla="*/ 10 w 17"/>
                <a:gd name="T5" fmla="*/ 0 h 23"/>
                <a:gd name="T6" fmla="*/ 10 w 17"/>
                <a:gd name="T7" fmla="*/ 1 h 23"/>
                <a:gd name="T8" fmla="*/ 12 w 17"/>
                <a:gd name="T9" fmla="*/ 1 h 23"/>
                <a:gd name="T10" fmla="*/ 13 w 17"/>
                <a:gd name="T11" fmla="*/ 2 h 23"/>
                <a:gd name="T12" fmla="*/ 13 w 17"/>
                <a:gd name="T13" fmla="*/ 3 h 23"/>
                <a:gd name="T14" fmla="*/ 11 w 17"/>
                <a:gd name="T15" fmla="*/ 5 h 23"/>
                <a:gd name="T16" fmla="*/ 5 w 17"/>
                <a:gd name="T17" fmla="*/ 16 h 23"/>
                <a:gd name="T18" fmla="*/ 3 w 17"/>
                <a:gd name="T19" fmla="*/ 18 h 23"/>
                <a:gd name="T20" fmla="*/ 2 w 17"/>
                <a:gd name="T21" fmla="*/ 19 h 23"/>
                <a:gd name="T22" fmla="*/ 0 w 17"/>
                <a:gd name="T23" fmla="*/ 18 h 23"/>
                <a:gd name="T24" fmla="*/ 0 w 17"/>
                <a:gd name="T25" fmla="*/ 19 h 23"/>
                <a:gd name="T26" fmla="*/ 8 w 17"/>
                <a:gd name="T27" fmla="*/ 23 h 23"/>
                <a:gd name="T28" fmla="*/ 8 w 17"/>
                <a:gd name="T29" fmla="*/ 22 h 23"/>
                <a:gd name="T30" fmla="*/ 6 w 17"/>
                <a:gd name="T31" fmla="*/ 21 h 23"/>
                <a:gd name="T32" fmla="*/ 6 w 17"/>
                <a:gd name="T33" fmla="*/ 20 h 23"/>
                <a:gd name="T34" fmla="*/ 7 w 17"/>
                <a:gd name="T35" fmla="*/ 18 h 23"/>
                <a:gd name="T36" fmla="*/ 17 w 17"/>
                <a:gd name="T3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23">
                  <a:moveTo>
                    <a:pt x="17" y="1"/>
                  </a:moveTo>
                  <a:cubicBezTo>
                    <a:pt x="17" y="0"/>
                    <a:pt x="17" y="0"/>
                    <a:pt x="17" y="0"/>
                  </a:cubicBezTo>
                  <a:cubicBezTo>
                    <a:pt x="10" y="0"/>
                    <a:pt x="10" y="0"/>
                    <a:pt x="10" y="0"/>
                  </a:cubicBezTo>
                  <a:cubicBezTo>
                    <a:pt x="10" y="1"/>
                    <a:pt x="10" y="1"/>
                    <a:pt x="10" y="1"/>
                  </a:cubicBezTo>
                  <a:cubicBezTo>
                    <a:pt x="11" y="1"/>
                    <a:pt x="12" y="1"/>
                    <a:pt x="12" y="1"/>
                  </a:cubicBezTo>
                  <a:cubicBezTo>
                    <a:pt x="12" y="1"/>
                    <a:pt x="13" y="1"/>
                    <a:pt x="13" y="2"/>
                  </a:cubicBezTo>
                  <a:cubicBezTo>
                    <a:pt x="13" y="2"/>
                    <a:pt x="13" y="2"/>
                    <a:pt x="13" y="3"/>
                  </a:cubicBezTo>
                  <a:cubicBezTo>
                    <a:pt x="13" y="3"/>
                    <a:pt x="12" y="4"/>
                    <a:pt x="11" y="5"/>
                  </a:cubicBezTo>
                  <a:cubicBezTo>
                    <a:pt x="5" y="16"/>
                    <a:pt x="5" y="16"/>
                    <a:pt x="5" y="16"/>
                  </a:cubicBezTo>
                  <a:cubicBezTo>
                    <a:pt x="4" y="18"/>
                    <a:pt x="4" y="18"/>
                    <a:pt x="3" y="18"/>
                  </a:cubicBezTo>
                  <a:cubicBezTo>
                    <a:pt x="3" y="19"/>
                    <a:pt x="3" y="19"/>
                    <a:pt x="2" y="19"/>
                  </a:cubicBezTo>
                  <a:cubicBezTo>
                    <a:pt x="2" y="19"/>
                    <a:pt x="1" y="18"/>
                    <a:pt x="0" y="18"/>
                  </a:cubicBezTo>
                  <a:cubicBezTo>
                    <a:pt x="0" y="19"/>
                    <a:pt x="0" y="19"/>
                    <a:pt x="0" y="19"/>
                  </a:cubicBezTo>
                  <a:cubicBezTo>
                    <a:pt x="8" y="23"/>
                    <a:pt x="8" y="23"/>
                    <a:pt x="8" y="23"/>
                  </a:cubicBezTo>
                  <a:cubicBezTo>
                    <a:pt x="8" y="22"/>
                    <a:pt x="8" y="22"/>
                    <a:pt x="8" y="22"/>
                  </a:cubicBezTo>
                  <a:cubicBezTo>
                    <a:pt x="7" y="22"/>
                    <a:pt x="7" y="21"/>
                    <a:pt x="6" y="21"/>
                  </a:cubicBezTo>
                  <a:cubicBezTo>
                    <a:pt x="6" y="21"/>
                    <a:pt x="6" y="20"/>
                    <a:pt x="6" y="20"/>
                  </a:cubicBezTo>
                  <a:cubicBezTo>
                    <a:pt x="6" y="20"/>
                    <a:pt x="7" y="19"/>
                    <a:pt x="7" y="18"/>
                  </a:cubicBezTo>
                  <a:lnTo>
                    <a:pt x="1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51" name="íṡlïde">
              <a:extLst>
                <a:ext uri="{FF2B5EF4-FFF2-40B4-BE49-F238E27FC236}">
                  <a16:creationId xmlns="" xmlns:a16="http://schemas.microsoft.com/office/drawing/2014/main" id="{1410D543-4E28-4598-979C-CE5C31622039}"/>
                </a:ext>
              </a:extLst>
            </p:cNvPr>
            <p:cNvSpPr/>
            <p:nvPr/>
          </p:nvSpPr>
          <p:spPr bwMode="auto">
            <a:xfrm>
              <a:off x="3646924" y="1622223"/>
              <a:ext cx="34342" cy="57470"/>
            </a:xfrm>
            <a:custGeom>
              <a:avLst/>
              <a:gdLst>
                <a:gd name="T0" fmla="*/ 9 w 15"/>
                <a:gd name="T1" fmla="*/ 1 h 25"/>
                <a:gd name="T2" fmla="*/ 4 w 15"/>
                <a:gd name="T3" fmla="*/ 2 h 25"/>
                <a:gd name="T4" fmla="*/ 2 w 15"/>
                <a:gd name="T5" fmla="*/ 5 h 25"/>
                <a:gd name="T6" fmla="*/ 2 w 15"/>
                <a:gd name="T7" fmla="*/ 8 h 25"/>
                <a:gd name="T8" fmla="*/ 5 w 15"/>
                <a:gd name="T9" fmla="*/ 12 h 25"/>
                <a:gd name="T10" fmla="*/ 1 w 15"/>
                <a:gd name="T11" fmla="*/ 15 h 25"/>
                <a:gd name="T12" fmla="*/ 0 w 15"/>
                <a:gd name="T13" fmla="*/ 18 h 25"/>
                <a:gd name="T14" fmla="*/ 1 w 15"/>
                <a:gd name="T15" fmla="*/ 22 h 25"/>
                <a:gd name="T16" fmla="*/ 6 w 15"/>
                <a:gd name="T17" fmla="*/ 25 h 25"/>
                <a:gd name="T18" fmla="*/ 11 w 15"/>
                <a:gd name="T19" fmla="*/ 24 h 25"/>
                <a:gd name="T20" fmla="*/ 14 w 15"/>
                <a:gd name="T21" fmla="*/ 20 h 25"/>
                <a:gd name="T22" fmla="*/ 13 w 15"/>
                <a:gd name="T23" fmla="*/ 16 h 25"/>
                <a:gd name="T24" fmla="*/ 9 w 15"/>
                <a:gd name="T25" fmla="*/ 12 h 25"/>
                <a:gd name="T26" fmla="*/ 14 w 15"/>
                <a:gd name="T27" fmla="*/ 9 h 25"/>
                <a:gd name="T28" fmla="*/ 15 w 15"/>
                <a:gd name="T29" fmla="*/ 7 h 25"/>
                <a:gd name="T30" fmla="*/ 14 w 15"/>
                <a:gd name="T31" fmla="*/ 3 h 25"/>
                <a:gd name="T32" fmla="*/ 9 w 15"/>
                <a:gd name="T33" fmla="*/ 1 h 25"/>
                <a:gd name="T34" fmla="*/ 11 w 15"/>
                <a:gd name="T35" fmla="*/ 19 h 25"/>
                <a:gd name="T36" fmla="*/ 11 w 15"/>
                <a:gd name="T37" fmla="*/ 21 h 25"/>
                <a:gd name="T38" fmla="*/ 10 w 15"/>
                <a:gd name="T39" fmla="*/ 23 h 25"/>
                <a:gd name="T40" fmla="*/ 6 w 15"/>
                <a:gd name="T41" fmla="*/ 24 h 25"/>
                <a:gd name="T42" fmla="*/ 3 w 15"/>
                <a:gd name="T43" fmla="*/ 22 h 25"/>
                <a:gd name="T44" fmla="*/ 3 w 15"/>
                <a:gd name="T45" fmla="*/ 18 h 25"/>
                <a:gd name="T46" fmla="*/ 4 w 15"/>
                <a:gd name="T47" fmla="*/ 15 h 25"/>
                <a:gd name="T48" fmla="*/ 6 w 15"/>
                <a:gd name="T49" fmla="*/ 13 h 25"/>
                <a:gd name="T50" fmla="*/ 11 w 15"/>
                <a:gd name="T51" fmla="*/ 19 h 25"/>
                <a:gd name="T52" fmla="*/ 12 w 15"/>
                <a:gd name="T53" fmla="*/ 8 h 25"/>
                <a:gd name="T54" fmla="*/ 8 w 15"/>
                <a:gd name="T55" fmla="*/ 11 h 25"/>
                <a:gd name="T56" fmla="*/ 6 w 15"/>
                <a:gd name="T57" fmla="*/ 8 h 25"/>
                <a:gd name="T58" fmla="*/ 5 w 15"/>
                <a:gd name="T59" fmla="*/ 6 h 25"/>
                <a:gd name="T60" fmla="*/ 5 w 15"/>
                <a:gd name="T61" fmla="*/ 5 h 25"/>
                <a:gd name="T62" fmla="*/ 6 w 15"/>
                <a:gd name="T63" fmla="*/ 2 h 25"/>
                <a:gd name="T64" fmla="*/ 9 w 15"/>
                <a:gd name="T65" fmla="*/ 2 h 25"/>
                <a:gd name="T66" fmla="*/ 12 w 15"/>
                <a:gd name="T67" fmla="*/ 3 h 25"/>
                <a:gd name="T68" fmla="*/ 12 w 15"/>
                <a:gd name="T69" fmla="*/ 6 h 25"/>
                <a:gd name="T70" fmla="*/ 12 w 15"/>
                <a:gd name="T71"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25">
                  <a:moveTo>
                    <a:pt x="9" y="1"/>
                  </a:moveTo>
                  <a:cubicBezTo>
                    <a:pt x="7" y="0"/>
                    <a:pt x="6" y="1"/>
                    <a:pt x="4" y="2"/>
                  </a:cubicBezTo>
                  <a:cubicBezTo>
                    <a:pt x="3" y="3"/>
                    <a:pt x="2" y="4"/>
                    <a:pt x="2" y="5"/>
                  </a:cubicBezTo>
                  <a:cubicBezTo>
                    <a:pt x="2" y="6"/>
                    <a:pt x="2" y="7"/>
                    <a:pt x="2" y="8"/>
                  </a:cubicBezTo>
                  <a:cubicBezTo>
                    <a:pt x="3" y="9"/>
                    <a:pt x="4" y="11"/>
                    <a:pt x="5" y="12"/>
                  </a:cubicBezTo>
                  <a:cubicBezTo>
                    <a:pt x="4" y="13"/>
                    <a:pt x="2" y="14"/>
                    <a:pt x="1" y="15"/>
                  </a:cubicBezTo>
                  <a:cubicBezTo>
                    <a:pt x="0" y="16"/>
                    <a:pt x="0" y="17"/>
                    <a:pt x="0" y="18"/>
                  </a:cubicBezTo>
                  <a:cubicBezTo>
                    <a:pt x="0" y="19"/>
                    <a:pt x="0" y="21"/>
                    <a:pt x="1" y="22"/>
                  </a:cubicBezTo>
                  <a:cubicBezTo>
                    <a:pt x="2" y="24"/>
                    <a:pt x="4" y="24"/>
                    <a:pt x="6" y="25"/>
                  </a:cubicBezTo>
                  <a:cubicBezTo>
                    <a:pt x="8" y="25"/>
                    <a:pt x="10" y="25"/>
                    <a:pt x="11" y="24"/>
                  </a:cubicBezTo>
                  <a:cubicBezTo>
                    <a:pt x="13" y="23"/>
                    <a:pt x="14" y="21"/>
                    <a:pt x="14" y="20"/>
                  </a:cubicBezTo>
                  <a:cubicBezTo>
                    <a:pt x="14" y="18"/>
                    <a:pt x="14" y="17"/>
                    <a:pt x="13" y="16"/>
                  </a:cubicBezTo>
                  <a:cubicBezTo>
                    <a:pt x="12" y="15"/>
                    <a:pt x="11" y="14"/>
                    <a:pt x="9" y="12"/>
                  </a:cubicBezTo>
                  <a:cubicBezTo>
                    <a:pt x="11" y="11"/>
                    <a:pt x="13" y="10"/>
                    <a:pt x="14" y="9"/>
                  </a:cubicBezTo>
                  <a:cubicBezTo>
                    <a:pt x="14" y="8"/>
                    <a:pt x="15" y="7"/>
                    <a:pt x="15" y="7"/>
                  </a:cubicBezTo>
                  <a:cubicBezTo>
                    <a:pt x="15" y="5"/>
                    <a:pt x="15" y="4"/>
                    <a:pt x="14" y="3"/>
                  </a:cubicBezTo>
                  <a:cubicBezTo>
                    <a:pt x="13" y="2"/>
                    <a:pt x="11" y="1"/>
                    <a:pt x="9" y="1"/>
                  </a:cubicBezTo>
                  <a:close/>
                  <a:moveTo>
                    <a:pt x="11" y="19"/>
                  </a:moveTo>
                  <a:cubicBezTo>
                    <a:pt x="11" y="19"/>
                    <a:pt x="11" y="20"/>
                    <a:pt x="11" y="21"/>
                  </a:cubicBezTo>
                  <a:cubicBezTo>
                    <a:pt x="11" y="22"/>
                    <a:pt x="10" y="23"/>
                    <a:pt x="10" y="23"/>
                  </a:cubicBezTo>
                  <a:cubicBezTo>
                    <a:pt x="9" y="24"/>
                    <a:pt x="8" y="24"/>
                    <a:pt x="6" y="24"/>
                  </a:cubicBezTo>
                  <a:cubicBezTo>
                    <a:pt x="5" y="24"/>
                    <a:pt x="4" y="23"/>
                    <a:pt x="3" y="22"/>
                  </a:cubicBezTo>
                  <a:cubicBezTo>
                    <a:pt x="3" y="21"/>
                    <a:pt x="2" y="20"/>
                    <a:pt x="3" y="18"/>
                  </a:cubicBezTo>
                  <a:cubicBezTo>
                    <a:pt x="3" y="17"/>
                    <a:pt x="3" y="16"/>
                    <a:pt x="4" y="15"/>
                  </a:cubicBezTo>
                  <a:cubicBezTo>
                    <a:pt x="4" y="15"/>
                    <a:pt x="5" y="14"/>
                    <a:pt x="6" y="13"/>
                  </a:cubicBezTo>
                  <a:cubicBezTo>
                    <a:pt x="9" y="15"/>
                    <a:pt x="10" y="17"/>
                    <a:pt x="11" y="19"/>
                  </a:cubicBezTo>
                  <a:close/>
                  <a:moveTo>
                    <a:pt x="12" y="8"/>
                  </a:moveTo>
                  <a:cubicBezTo>
                    <a:pt x="11" y="9"/>
                    <a:pt x="10" y="10"/>
                    <a:pt x="8" y="11"/>
                  </a:cubicBezTo>
                  <a:cubicBezTo>
                    <a:pt x="6" y="8"/>
                    <a:pt x="6" y="8"/>
                    <a:pt x="6" y="8"/>
                  </a:cubicBezTo>
                  <a:cubicBezTo>
                    <a:pt x="5" y="8"/>
                    <a:pt x="5" y="7"/>
                    <a:pt x="5" y="6"/>
                  </a:cubicBezTo>
                  <a:cubicBezTo>
                    <a:pt x="5" y="6"/>
                    <a:pt x="4" y="5"/>
                    <a:pt x="5" y="5"/>
                  </a:cubicBezTo>
                  <a:cubicBezTo>
                    <a:pt x="5" y="4"/>
                    <a:pt x="5" y="3"/>
                    <a:pt x="6" y="2"/>
                  </a:cubicBezTo>
                  <a:cubicBezTo>
                    <a:pt x="7" y="2"/>
                    <a:pt x="8" y="2"/>
                    <a:pt x="9" y="2"/>
                  </a:cubicBezTo>
                  <a:cubicBezTo>
                    <a:pt x="10" y="2"/>
                    <a:pt x="11" y="2"/>
                    <a:pt x="12" y="3"/>
                  </a:cubicBezTo>
                  <a:cubicBezTo>
                    <a:pt x="12" y="4"/>
                    <a:pt x="13" y="5"/>
                    <a:pt x="12" y="6"/>
                  </a:cubicBezTo>
                  <a:cubicBezTo>
                    <a:pt x="12" y="7"/>
                    <a:pt x="12" y="8"/>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52" name="iṩlide">
              <a:extLst>
                <a:ext uri="{FF2B5EF4-FFF2-40B4-BE49-F238E27FC236}">
                  <a16:creationId xmlns="" xmlns:a16="http://schemas.microsoft.com/office/drawing/2014/main" id="{51CEC972-6487-4F42-BBF5-20A19B9E5C40}"/>
                </a:ext>
              </a:extLst>
            </p:cNvPr>
            <p:cNvSpPr/>
            <p:nvPr/>
          </p:nvSpPr>
          <p:spPr bwMode="auto">
            <a:xfrm>
              <a:off x="3717710" y="1622223"/>
              <a:ext cx="37145" cy="60273"/>
            </a:xfrm>
            <a:custGeom>
              <a:avLst/>
              <a:gdLst>
                <a:gd name="T0" fmla="*/ 15 w 16"/>
                <a:gd name="T1" fmla="*/ 16 h 26"/>
                <a:gd name="T2" fmla="*/ 15 w 16"/>
                <a:gd name="T3" fmla="*/ 9 h 26"/>
                <a:gd name="T4" fmla="*/ 12 w 16"/>
                <a:gd name="T5" fmla="*/ 2 h 26"/>
                <a:gd name="T6" fmla="*/ 6 w 16"/>
                <a:gd name="T7" fmla="*/ 1 h 26"/>
                <a:gd name="T8" fmla="*/ 1 w 16"/>
                <a:gd name="T9" fmla="*/ 4 h 26"/>
                <a:gd name="T10" fmla="*/ 0 w 16"/>
                <a:gd name="T11" fmla="*/ 10 h 26"/>
                <a:gd name="T12" fmla="*/ 3 w 16"/>
                <a:gd name="T13" fmla="*/ 15 h 26"/>
                <a:gd name="T14" fmla="*/ 8 w 16"/>
                <a:gd name="T15" fmla="*/ 16 h 26"/>
                <a:gd name="T16" fmla="*/ 12 w 16"/>
                <a:gd name="T17" fmla="*/ 13 h 26"/>
                <a:gd name="T18" fmla="*/ 11 w 16"/>
                <a:gd name="T19" fmla="*/ 19 h 26"/>
                <a:gd name="T20" fmla="*/ 8 w 16"/>
                <a:gd name="T21" fmla="*/ 23 h 26"/>
                <a:gd name="T22" fmla="*/ 4 w 16"/>
                <a:gd name="T23" fmla="*/ 25 h 26"/>
                <a:gd name="T24" fmla="*/ 4 w 16"/>
                <a:gd name="T25" fmla="*/ 26 h 26"/>
                <a:gd name="T26" fmla="*/ 5 w 16"/>
                <a:gd name="T27" fmla="*/ 26 h 26"/>
                <a:gd name="T28" fmla="*/ 11 w 16"/>
                <a:gd name="T29" fmla="*/ 23 h 26"/>
                <a:gd name="T30" fmla="*/ 15 w 16"/>
                <a:gd name="T31" fmla="*/ 16 h 26"/>
                <a:gd name="T32" fmla="*/ 11 w 16"/>
                <a:gd name="T33" fmla="*/ 13 h 26"/>
                <a:gd name="T34" fmla="*/ 9 w 16"/>
                <a:gd name="T35" fmla="*/ 14 h 26"/>
                <a:gd name="T36" fmla="*/ 6 w 16"/>
                <a:gd name="T37" fmla="*/ 13 h 26"/>
                <a:gd name="T38" fmla="*/ 3 w 16"/>
                <a:gd name="T39" fmla="*/ 8 h 26"/>
                <a:gd name="T40" fmla="*/ 3 w 16"/>
                <a:gd name="T41" fmla="*/ 4 h 26"/>
                <a:gd name="T42" fmla="*/ 6 w 16"/>
                <a:gd name="T43" fmla="*/ 2 h 26"/>
                <a:gd name="T44" fmla="*/ 8 w 16"/>
                <a:gd name="T45" fmla="*/ 2 h 26"/>
                <a:gd name="T46" fmla="*/ 11 w 16"/>
                <a:gd name="T47" fmla="*/ 5 h 26"/>
                <a:gd name="T48" fmla="*/ 12 w 16"/>
                <a:gd name="T49" fmla="*/ 8 h 26"/>
                <a:gd name="T50" fmla="*/ 12 w 16"/>
                <a:gd name="T51" fmla="*/ 12 h 26"/>
                <a:gd name="T52" fmla="*/ 11 w 16"/>
                <a:gd name="T53"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26">
                  <a:moveTo>
                    <a:pt x="15" y="16"/>
                  </a:moveTo>
                  <a:cubicBezTo>
                    <a:pt x="16" y="14"/>
                    <a:pt x="16" y="11"/>
                    <a:pt x="15" y="9"/>
                  </a:cubicBezTo>
                  <a:cubicBezTo>
                    <a:pt x="15" y="6"/>
                    <a:pt x="14" y="4"/>
                    <a:pt x="12" y="2"/>
                  </a:cubicBezTo>
                  <a:cubicBezTo>
                    <a:pt x="10" y="1"/>
                    <a:pt x="8" y="0"/>
                    <a:pt x="6" y="1"/>
                  </a:cubicBezTo>
                  <a:cubicBezTo>
                    <a:pt x="4" y="1"/>
                    <a:pt x="2" y="2"/>
                    <a:pt x="1" y="4"/>
                  </a:cubicBezTo>
                  <a:cubicBezTo>
                    <a:pt x="0" y="6"/>
                    <a:pt x="0" y="8"/>
                    <a:pt x="0" y="10"/>
                  </a:cubicBezTo>
                  <a:cubicBezTo>
                    <a:pt x="1" y="12"/>
                    <a:pt x="1" y="14"/>
                    <a:pt x="3" y="15"/>
                  </a:cubicBezTo>
                  <a:cubicBezTo>
                    <a:pt x="4" y="16"/>
                    <a:pt x="6" y="16"/>
                    <a:pt x="8" y="16"/>
                  </a:cubicBezTo>
                  <a:cubicBezTo>
                    <a:pt x="9" y="16"/>
                    <a:pt x="11" y="15"/>
                    <a:pt x="12" y="13"/>
                  </a:cubicBezTo>
                  <a:cubicBezTo>
                    <a:pt x="12" y="15"/>
                    <a:pt x="12" y="17"/>
                    <a:pt x="11" y="19"/>
                  </a:cubicBezTo>
                  <a:cubicBezTo>
                    <a:pt x="10" y="21"/>
                    <a:pt x="9" y="22"/>
                    <a:pt x="8" y="23"/>
                  </a:cubicBezTo>
                  <a:cubicBezTo>
                    <a:pt x="6" y="24"/>
                    <a:pt x="5" y="25"/>
                    <a:pt x="4" y="25"/>
                  </a:cubicBezTo>
                  <a:cubicBezTo>
                    <a:pt x="4" y="26"/>
                    <a:pt x="4" y="26"/>
                    <a:pt x="4" y="26"/>
                  </a:cubicBezTo>
                  <a:cubicBezTo>
                    <a:pt x="5" y="26"/>
                    <a:pt x="5" y="26"/>
                    <a:pt x="5" y="26"/>
                  </a:cubicBezTo>
                  <a:cubicBezTo>
                    <a:pt x="7" y="25"/>
                    <a:pt x="9" y="24"/>
                    <a:pt x="11" y="23"/>
                  </a:cubicBezTo>
                  <a:cubicBezTo>
                    <a:pt x="13" y="21"/>
                    <a:pt x="14" y="19"/>
                    <a:pt x="15" y="16"/>
                  </a:cubicBezTo>
                  <a:close/>
                  <a:moveTo>
                    <a:pt x="11" y="13"/>
                  </a:moveTo>
                  <a:cubicBezTo>
                    <a:pt x="10" y="14"/>
                    <a:pt x="9" y="14"/>
                    <a:pt x="9" y="14"/>
                  </a:cubicBezTo>
                  <a:cubicBezTo>
                    <a:pt x="8" y="14"/>
                    <a:pt x="7" y="14"/>
                    <a:pt x="6" y="13"/>
                  </a:cubicBezTo>
                  <a:cubicBezTo>
                    <a:pt x="4" y="12"/>
                    <a:pt x="3" y="10"/>
                    <a:pt x="3" y="8"/>
                  </a:cubicBezTo>
                  <a:cubicBezTo>
                    <a:pt x="3" y="6"/>
                    <a:pt x="3" y="5"/>
                    <a:pt x="3" y="4"/>
                  </a:cubicBezTo>
                  <a:cubicBezTo>
                    <a:pt x="4" y="3"/>
                    <a:pt x="5" y="2"/>
                    <a:pt x="6" y="2"/>
                  </a:cubicBezTo>
                  <a:cubicBezTo>
                    <a:pt x="7" y="2"/>
                    <a:pt x="8" y="2"/>
                    <a:pt x="8" y="2"/>
                  </a:cubicBezTo>
                  <a:cubicBezTo>
                    <a:pt x="9" y="3"/>
                    <a:pt x="10" y="4"/>
                    <a:pt x="11" y="5"/>
                  </a:cubicBezTo>
                  <a:cubicBezTo>
                    <a:pt x="11" y="6"/>
                    <a:pt x="12" y="7"/>
                    <a:pt x="12" y="8"/>
                  </a:cubicBezTo>
                  <a:cubicBezTo>
                    <a:pt x="12" y="9"/>
                    <a:pt x="12" y="10"/>
                    <a:pt x="12" y="12"/>
                  </a:cubicBezTo>
                  <a:cubicBezTo>
                    <a:pt x="12" y="13"/>
                    <a:pt x="11" y="13"/>
                    <a:pt x="1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53" name="îs1ïde">
              <a:extLst>
                <a:ext uri="{FF2B5EF4-FFF2-40B4-BE49-F238E27FC236}">
                  <a16:creationId xmlns="" xmlns:a16="http://schemas.microsoft.com/office/drawing/2014/main" id="{331CB5A2-3F24-47F6-80C0-DD3A7B9F50DA}"/>
                </a:ext>
              </a:extLst>
            </p:cNvPr>
            <p:cNvSpPr/>
            <p:nvPr/>
          </p:nvSpPr>
          <p:spPr bwMode="auto">
            <a:xfrm>
              <a:off x="3782188" y="1613112"/>
              <a:ext cx="32239" cy="57470"/>
            </a:xfrm>
            <a:custGeom>
              <a:avLst/>
              <a:gdLst>
                <a:gd name="T0" fmla="*/ 11 w 14"/>
                <a:gd name="T1" fmla="*/ 24 h 25"/>
                <a:gd name="T2" fmla="*/ 14 w 14"/>
                <a:gd name="T3" fmla="*/ 0 h 25"/>
                <a:gd name="T4" fmla="*/ 14 w 14"/>
                <a:gd name="T5" fmla="*/ 0 h 25"/>
                <a:gd name="T6" fmla="*/ 1 w 14"/>
                <a:gd name="T7" fmla="*/ 2 h 25"/>
                <a:gd name="T8" fmla="*/ 0 w 14"/>
                <a:gd name="T9" fmla="*/ 8 h 25"/>
                <a:gd name="T10" fmla="*/ 0 w 14"/>
                <a:gd name="T11" fmla="*/ 8 h 25"/>
                <a:gd name="T12" fmla="*/ 2 w 14"/>
                <a:gd name="T13" fmla="*/ 5 h 25"/>
                <a:gd name="T14" fmla="*/ 5 w 14"/>
                <a:gd name="T15" fmla="*/ 4 h 25"/>
                <a:gd name="T16" fmla="*/ 12 w 14"/>
                <a:gd name="T17" fmla="*/ 3 h 25"/>
                <a:gd name="T18" fmla="*/ 9 w 14"/>
                <a:gd name="T19" fmla="*/ 25 h 25"/>
                <a:gd name="T20" fmla="*/ 11 w 14"/>
                <a:gd name="T21"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5">
                  <a:moveTo>
                    <a:pt x="11" y="24"/>
                  </a:moveTo>
                  <a:cubicBezTo>
                    <a:pt x="14" y="0"/>
                    <a:pt x="14" y="0"/>
                    <a:pt x="14" y="0"/>
                  </a:cubicBezTo>
                  <a:cubicBezTo>
                    <a:pt x="14" y="0"/>
                    <a:pt x="14" y="0"/>
                    <a:pt x="14" y="0"/>
                  </a:cubicBezTo>
                  <a:cubicBezTo>
                    <a:pt x="1" y="2"/>
                    <a:pt x="1" y="2"/>
                    <a:pt x="1" y="2"/>
                  </a:cubicBezTo>
                  <a:cubicBezTo>
                    <a:pt x="0" y="8"/>
                    <a:pt x="0" y="8"/>
                    <a:pt x="0" y="8"/>
                  </a:cubicBezTo>
                  <a:cubicBezTo>
                    <a:pt x="0" y="8"/>
                    <a:pt x="0" y="8"/>
                    <a:pt x="0" y="8"/>
                  </a:cubicBezTo>
                  <a:cubicBezTo>
                    <a:pt x="1" y="7"/>
                    <a:pt x="1" y="6"/>
                    <a:pt x="2" y="5"/>
                  </a:cubicBezTo>
                  <a:cubicBezTo>
                    <a:pt x="3" y="5"/>
                    <a:pt x="4" y="4"/>
                    <a:pt x="5" y="4"/>
                  </a:cubicBezTo>
                  <a:cubicBezTo>
                    <a:pt x="12" y="3"/>
                    <a:pt x="12" y="3"/>
                    <a:pt x="12" y="3"/>
                  </a:cubicBezTo>
                  <a:cubicBezTo>
                    <a:pt x="9" y="25"/>
                    <a:pt x="9" y="25"/>
                    <a:pt x="9" y="25"/>
                  </a:cubicBezTo>
                  <a:lnTo>
                    <a:pt x="1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54" name="i$ľïḑe">
              <a:extLst>
                <a:ext uri="{FF2B5EF4-FFF2-40B4-BE49-F238E27FC236}">
                  <a16:creationId xmlns="" xmlns:a16="http://schemas.microsoft.com/office/drawing/2014/main" id="{161F659A-CC75-4A7C-87C2-3FFC7D96792C}"/>
                </a:ext>
              </a:extLst>
            </p:cNvPr>
            <p:cNvSpPr/>
            <p:nvPr/>
          </p:nvSpPr>
          <p:spPr bwMode="auto">
            <a:xfrm>
              <a:off x="3349063" y="1294926"/>
              <a:ext cx="34342" cy="23128"/>
            </a:xfrm>
            <a:custGeom>
              <a:avLst/>
              <a:gdLst>
                <a:gd name="T0" fmla="*/ 8 w 15"/>
                <a:gd name="T1" fmla="*/ 7 h 10"/>
                <a:gd name="T2" fmla="*/ 12 w 15"/>
                <a:gd name="T3" fmla="*/ 10 h 10"/>
                <a:gd name="T4" fmla="*/ 14 w 15"/>
                <a:gd name="T5" fmla="*/ 3 h 10"/>
                <a:gd name="T6" fmla="*/ 10 w 15"/>
                <a:gd name="T7" fmla="*/ 0 h 10"/>
                <a:gd name="T8" fmla="*/ 0 w 15"/>
                <a:gd name="T9" fmla="*/ 2 h 10"/>
                <a:gd name="T10" fmla="*/ 8 w 15"/>
                <a:gd name="T11" fmla="*/ 7 h 10"/>
              </a:gdLst>
              <a:ahLst/>
              <a:cxnLst>
                <a:cxn ang="0">
                  <a:pos x="T0" y="T1"/>
                </a:cxn>
                <a:cxn ang="0">
                  <a:pos x="T2" y="T3"/>
                </a:cxn>
                <a:cxn ang="0">
                  <a:pos x="T4" y="T5"/>
                </a:cxn>
                <a:cxn ang="0">
                  <a:pos x="T6" y="T7"/>
                </a:cxn>
                <a:cxn ang="0">
                  <a:pos x="T8" y="T9"/>
                </a:cxn>
                <a:cxn ang="0">
                  <a:pos x="T10" y="T11"/>
                </a:cxn>
              </a:cxnLst>
              <a:rect l="0" t="0" r="r" b="b"/>
              <a:pathLst>
                <a:path w="15" h="10">
                  <a:moveTo>
                    <a:pt x="8" y="7"/>
                  </a:moveTo>
                  <a:cubicBezTo>
                    <a:pt x="12" y="10"/>
                    <a:pt x="12" y="10"/>
                    <a:pt x="12" y="10"/>
                  </a:cubicBezTo>
                  <a:cubicBezTo>
                    <a:pt x="12" y="7"/>
                    <a:pt x="15" y="5"/>
                    <a:pt x="14" y="3"/>
                  </a:cubicBezTo>
                  <a:cubicBezTo>
                    <a:pt x="10" y="0"/>
                    <a:pt x="10" y="0"/>
                    <a:pt x="10" y="0"/>
                  </a:cubicBezTo>
                  <a:cubicBezTo>
                    <a:pt x="7" y="0"/>
                    <a:pt x="3" y="0"/>
                    <a:pt x="0" y="2"/>
                  </a:cubicBezTo>
                  <a:cubicBezTo>
                    <a:pt x="1" y="4"/>
                    <a:pt x="4" y="8"/>
                    <a:pt x="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55" name="iŝļíḍè">
              <a:extLst>
                <a:ext uri="{FF2B5EF4-FFF2-40B4-BE49-F238E27FC236}">
                  <a16:creationId xmlns="" xmlns:a16="http://schemas.microsoft.com/office/drawing/2014/main" id="{24B024EE-EEE6-44A5-99F1-84F451DAF17A}"/>
                </a:ext>
              </a:extLst>
            </p:cNvPr>
            <p:cNvSpPr/>
            <p:nvPr/>
          </p:nvSpPr>
          <p:spPr bwMode="auto">
            <a:xfrm>
              <a:off x="3378499" y="1327165"/>
              <a:ext cx="27333" cy="18923"/>
            </a:xfrm>
            <a:custGeom>
              <a:avLst/>
              <a:gdLst>
                <a:gd name="T0" fmla="*/ 7 w 12"/>
                <a:gd name="T1" fmla="*/ 7 h 8"/>
                <a:gd name="T2" fmla="*/ 9 w 12"/>
                <a:gd name="T3" fmla="*/ 8 h 8"/>
                <a:gd name="T4" fmla="*/ 12 w 12"/>
                <a:gd name="T5" fmla="*/ 6 h 8"/>
                <a:gd name="T6" fmla="*/ 11 w 12"/>
                <a:gd name="T7" fmla="*/ 2 h 8"/>
                <a:gd name="T8" fmla="*/ 8 w 12"/>
                <a:gd name="T9" fmla="*/ 0 h 8"/>
                <a:gd name="T10" fmla="*/ 0 w 12"/>
                <a:gd name="T11" fmla="*/ 3 h 8"/>
                <a:gd name="T12" fmla="*/ 7 w 12"/>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7" y="7"/>
                  </a:moveTo>
                  <a:cubicBezTo>
                    <a:pt x="9" y="8"/>
                    <a:pt x="9" y="8"/>
                    <a:pt x="9" y="8"/>
                  </a:cubicBezTo>
                  <a:cubicBezTo>
                    <a:pt x="10" y="8"/>
                    <a:pt x="11" y="6"/>
                    <a:pt x="12" y="6"/>
                  </a:cubicBezTo>
                  <a:cubicBezTo>
                    <a:pt x="12" y="4"/>
                    <a:pt x="11" y="2"/>
                    <a:pt x="11" y="2"/>
                  </a:cubicBezTo>
                  <a:cubicBezTo>
                    <a:pt x="11" y="0"/>
                    <a:pt x="9" y="1"/>
                    <a:pt x="8" y="0"/>
                  </a:cubicBezTo>
                  <a:cubicBezTo>
                    <a:pt x="5" y="1"/>
                    <a:pt x="1" y="0"/>
                    <a:pt x="0" y="3"/>
                  </a:cubicBezTo>
                  <a:cubicBezTo>
                    <a:pt x="2" y="5"/>
                    <a:pt x="5" y="6"/>
                    <a:pt x="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56" name="íṩḻîḋê">
              <a:extLst>
                <a:ext uri="{FF2B5EF4-FFF2-40B4-BE49-F238E27FC236}">
                  <a16:creationId xmlns="" xmlns:a16="http://schemas.microsoft.com/office/drawing/2014/main" id="{819EB275-6157-4022-BA39-11F474B98827}"/>
                </a:ext>
              </a:extLst>
            </p:cNvPr>
            <p:cNvSpPr/>
            <p:nvPr/>
          </p:nvSpPr>
          <p:spPr bwMode="auto">
            <a:xfrm>
              <a:off x="3394618" y="1244465"/>
              <a:ext cx="100922" cy="166101"/>
            </a:xfrm>
            <a:custGeom>
              <a:avLst/>
              <a:gdLst>
                <a:gd name="T0" fmla="*/ 9 w 44"/>
                <a:gd name="T1" fmla="*/ 32 h 72"/>
                <a:gd name="T2" fmla="*/ 12 w 44"/>
                <a:gd name="T3" fmla="*/ 31 h 72"/>
                <a:gd name="T4" fmla="*/ 15 w 44"/>
                <a:gd name="T5" fmla="*/ 33 h 72"/>
                <a:gd name="T6" fmla="*/ 13 w 44"/>
                <a:gd name="T7" fmla="*/ 44 h 72"/>
                <a:gd name="T8" fmla="*/ 8 w 44"/>
                <a:gd name="T9" fmla="*/ 41 h 72"/>
                <a:gd name="T10" fmla="*/ 14 w 44"/>
                <a:gd name="T11" fmla="*/ 68 h 72"/>
                <a:gd name="T12" fmla="*/ 26 w 44"/>
                <a:gd name="T13" fmla="*/ 72 h 72"/>
                <a:gd name="T14" fmla="*/ 27 w 44"/>
                <a:gd name="T15" fmla="*/ 69 h 72"/>
                <a:gd name="T16" fmla="*/ 15 w 44"/>
                <a:gd name="T17" fmla="*/ 52 h 72"/>
                <a:gd name="T18" fmla="*/ 21 w 44"/>
                <a:gd name="T19" fmla="*/ 49 h 72"/>
                <a:gd name="T20" fmla="*/ 21 w 44"/>
                <a:gd name="T21" fmla="*/ 40 h 72"/>
                <a:gd name="T22" fmla="*/ 26 w 44"/>
                <a:gd name="T23" fmla="*/ 45 h 72"/>
                <a:gd name="T24" fmla="*/ 19 w 44"/>
                <a:gd name="T25" fmla="*/ 31 h 72"/>
                <a:gd name="T26" fmla="*/ 19 w 44"/>
                <a:gd name="T27" fmla="*/ 21 h 72"/>
                <a:gd name="T28" fmla="*/ 30 w 44"/>
                <a:gd name="T29" fmla="*/ 30 h 72"/>
                <a:gd name="T30" fmla="*/ 26 w 44"/>
                <a:gd name="T31" fmla="*/ 19 h 72"/>
                <a:gd name="T32" fmla="*/ 29 w 44"/>
                <a:gd name="T33" fmla="*/ 16 h 72"/>
                <a:gd name="T34" fmla="*/ 43 w 44"/>
                <a:gd name="T35" fmla="*/ 28 h 72"/>
                <a:gd name="T36" fmla="*/ 29 w 44"/>
                <a:gd name="T37" fmla="*/ 8 h 72"/>
                <a:gd name="T38" fmla="*/ 24 w 44"/>
                <a:gd name="T39" fmla="*/ 6 h 72"/>
                <a:gd name="T40" fmla="*/ 24 w 44"/>
                <a:gd name="T41" fmla="*/ 13 h 72"/>
                <a:gd name="T42" fmla="*/ 17 w 44"/>
                <a:gd name="T43" fmla="*/ 11 h 72"/>
                <a:gd name="T44" fmla="*/ 16 w 44"/>
                <a:gd name="T45" fmla="*/ 0 h 72"/>
                <a:gd name="T46" fmla="*/ 14 w 44"/>
                <a:gd name="T47" fmla="*/ 6 h 72"/>
                <a:gd name="T48" fmla="*/ 9 w 44"/>
                <a:gd name="T49" fmla="*/ 8 h 72"/>
                <a:gd name="T50" fmla="*/ 16 w 44"/>
                <a:gd name="T51" fmla="*/ 16 h 72"/>
                <a:gd name="T52" fmla="*/ 16 w 44"/>
                <a:gd name="T53" fmla="*/ 25 h 72"/>
                <a:gd name="T54" fmla="*/ 11 w 44"/>
                <a:gd name="T55" fmla="*/ 20 h 72"/>
                <a:gd name="T56" fmla="*/ 0 w 44"/>
                <a:gd name="T57" fmla="*/ 19 h 72"/>
                <a:gd name="T58" fmla="*/ 9 w 44"/>
                <a:gd name="T59" fmla="*/ 28 h 72"/>
                <a:gd name="T60" fmla="*/ 9 w 44"/>
                <a:gd name="T61" fmla="*/ 3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 h="72">
                  <a:moveTo>
                    <a:pt x="9" y="32"/>
                  </a:moveTo>
                  <a:cubicBezTo>
                    <a:pt x="10" y="33"/>
                    <a:pt x="11" y="32"/>
                    <a:pt x="12" y="31"/>
                  </a:cubicBezTo>
                  <a:cubicBezTo>
                    <a:pt x="15" y="33"/>
                    <a:pt x="15" y="33"/>
                    <a:pt x="15" y="33"/>
                  </a:cubicBezTo>
                  <a:cubicBezTo>
                    <a:pt x="16" y="37"/>
                    <a:pt x="15" y="41"/>
                    <a:pt x="13" y="44"/>
                  </a:cubicBezTo>
                  <a:cubicBezTo>
                    <a:pt x="11" y="46"/>
                    <a:pt x="10" y="42"/>
                    <a:pt x="8" y="41"/>
                  </a:cubicBezTo>
                  <a:cubicBezTo>
                    <a:pt x="10" y="50"/>
                    <a:pt x="15" y="60"/>
                    <a:pt x="14" y="68"/>
                  </a:cubicBezTo>
                  <a:cubicBezTo>
                    <a:pt x="20" y="72"/>
                    <a:pt x="24" y="72"/>
                    <a:pt x="26" y="72"/>
                  </a:cubicBezTo>
                  <a:cubicBezTo>
                    <a:pt x="27" y="69"/>
                    <a:pt x="27" y="69"/>
                    <a:pt x="27" y="69"/>
                  </a:cubicBezTo>
                  <a:cubicBezTo>
                    <a:pt x="19" y="64"/>
                    <a:pt x="16" y="54"/>
                    <a:pt x="15" y="52"/>
                  </a:cubicBezTo>
                  <a:cubicBezTo>
                    <a:pt x="21" y="49"/>
                    <a:pt x="21" y="49"/>
                    <a:pt x="21" y="49"/>
                  </a:cubicBezTo>
                  <a:cubicBezTo>
                    <a:pt x="21" y="46"/>
                    <a:pt x="20" y="41"/>
                    <a:pt x="21" y="40"/>
                  </a:cubicBezTo>
                  <a:cubicBezTo>
                    <a:pt x="24" y="41"/>
                    <a:pt x="25" y="43"/>
                    <a:pt x="26" y="45"/>
                  </a:cubicBezTo>
                  <a:cubicBezTo>
                    <a:pt x="33" y="42"/>
                    <a:pt x="22" y="36"/>
                    <a:pt x="19" y="31"/>
                  </a:cubicBezTo>
                  <a:cubicBezTo>
                    <a:pt x="19" y="27"/>
                    <a:pt x="19" y="24"/>
                    <a:pt x="19" y="21"/>
                  </a:cubicBezTo>
                  <a:cubicBezTo>
                    <a:pt x="23" y="22"/>
                    <a:pt x="27" y="27"/>
                    <a:pt x="30" y="30"/>
                  </a:cubicBezTo>
                  <a:cubicBezTo>
                    <a:pt x="33" y="27"/>
                    <a:pt x="27" y="23"/>
                    <a:pt x="26" y="19"/>
                  </a:cubicBezTo>
                  <a:cubicBezTo>
                    <a:pt x="25" y="17"/>
                    <a:pt x="27" y="17"/>
                    <a:pt x="29" y="16"/>
                  </a:cubicBezTo>
                  <a:cubicBezTo>
                    <a:pt x="43" y="28"/>
                    <a:pt x="43" y="28"/>
                    <a:pt x="43" y="28"/>
                  </a:cubicBezTo>
                  <a:cubicBezTo>
                    <a:pt x="44" y="21"/>
                    <a:pt x="34" y="15"/>
                    <a:pt x="29" y="8"/>
                  </a:cubicBezTo>
                  <a:cubicBezTo>
                    <a:pt x="30" y="6"/>
                    <a:pt x="29" y="4"/>
                    <a:pt x="24" y="6"/>
                  </a:cubicBezTo>
                  <a:cubicBezTo>
                    <a:pt x="22" y="6"/>
                    <a:pt x="19" y="7"/>
                    <a:pt x="24" y="13"/>
                  </a:cubicBezTo>
                  <a:cubicBezTo>
                    <a:pt x="21" y="17"/>
                    <a:pt x="19" y="12"/>
                    <a:pt x="17" y="11"/>
                  </a:cubicBezTo>
                  <a:cubicBezTo>
                    <a:pt x="18" y="6"/>
                    <a:pt x="20" y="1"/>
                    <a:pt x="16" y="0"/>
                  </a:cubicBezTo>
                  <a:cubicBezTo>
                    <a:pt x="16" y="2"/>
                    <a:pt x="16" y="4"/>
                    <a:pt x="14" y="6"/>
                  </a:cubicBezTo>
                  <a:cubicBezTo>
                    <a:pt x="9" y="8"/>
                    <a:pt x="9" y="8"/>
                    <a:pt x="9" y="8"/>
                  </a:cubicBezTo>
                  <a:cubicBezTo>
                    <a:pt x="9" y="10"/>
                    <a:pt x="14" y="13"/>
                    <a:pt x="16" y="16"/>
                  </a:cubicBezTo>
                  <a:cubicBezTo>
                    <a:pt x="17" y="20"/>
                    <a:pt x="16" y="23"/>
                    <a:pt x="16" y="25"/>
                  </a:cubicBezTo>
                  <a:cubicBezTo>
                    <a:pt x="12" y="27"/>
                    <a:pt x="13" y="22"/>
                    <a:pt x="11" y="20"/>
                  </a:cubicBezTo>
                  <a:cubicBezTo>
                    <a:pt x="7" y="17"/>
                    <a:pt x="2" y="18"/>
                    <a:pt x="0" y="19"/>
                  </a:cubicBezTo>
                  <a:cubicBezTo>
                    <a:pt x="9" y="28"/>
                    <a:pt x="9" y="28"/>
                    <a:pt x="9" y="28"/>
                  </a:cubicBezTo>
                  <a:cubicBezTo>
                    <a:pt x="9" y="29"/>
                    <a:pt x="6" y="32"/>
                    <a:pt x="9"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57" name="íṡľiḑê">
              <a:extLst>
                <a:ext uri="{FF2B5EF4-FFF2-40B4-BE49-F238E27FC236}">
                  <a16:creationId xmlns="" xmlns:a16="http://schemas.microsoft.com/office/drawing/2014/main" id="{42E546C9-9A65-43FE-859B-1E43E9849080}"/>
                </a:ext>
              </a:extLst>
            </p:cNvPr>
            <p:cNvSpPr/>
            <p:nvPr/>
          </p:nvSpPr>
          <p:spPr bwMode="auto">
            <a:xfrm>
              <a:off x="3589455" y="1092381"/>
              <a:ext cx="30137" cy="30137"/>
            </a:xfrm>
            <a:custGeom>
              <a:avLst/>
              <a:gdLst>
                <a:gd name="T0" fmla="*/ 2 w 13"/>
                <a:gd name="T1" fmla="*/ 13 h 13"/>
                <a:gd name="T2" fmla="*/ 9 w 13"/>
                <a:gd name="T3" fmla="*/ 13 h 13"/>
                <a:gd name="T4" fmla="*/ 3 w 13"/>
                <a:gd name="T5" fmla="*/ 0 h 13"/>
                <a:gd name="T6" fmla="*/ 2 w 13"/>
                <a:gd name="T7" fmla="*/ 8 h 13"/>
                <a:gd name="T8" fmla="*/ 2 w 13"/>
                <a:gd name="T9" fmla="*/ 13 h 13"/>
              </a:gdLst>
              <a:ahLst/>
              <a:cxnLst>
                <a:cxn ang="0">
                  <a:pos x="T0" y="T1"/>
                </a:cxn>
                <a:cxn ang="0">
                  <a:pos x="T2" y="T3"/>
                </a:cxn>
                <a:cxn ang="0">
                  <a:pos x="T4" y="T5"/>
                </a:cxn>
                <a:cxn ang="0">
                  <a:pos x="T6" y="T7"/>
                </a:cxn>
                <a:cxn ang="0">
                  <a:pos x="T8" y="T9"/>
                </a:cxn>
              </a:cxnLst>
              <a:rect l="0" t="0" r="r" b="b"/>
              <a:pathLst>
                <a:path w="13" h="13">
                  <a:moveTo>
                    <a:pt x="2" y="13"/>
                  </a:moveTo>
                  <a:cubicBezTo>
                    <a:pt x="4" y="13"/>
                    <a:pt x="6" y="13"/>
                    <a:pt x="9" y="13"/>
                  </a:cubicBezTo>
                  <a:cubicBezTo>
                    <a:pt x="13" y="8"/>
                    <a:pt x="6" y="3"/>
                    <a:pt x="3" y="0"/>
                  </a:cubicBezTo>
                  <a:cubicBezTo>
                    <a:pt x="0" y="1"/>
                    <a:pt x="2" y="6"/>
                    <a:pt x="2" y="8"/>
                  </a:cubicBezTo>
                  <a:cubicBezTo>
                    <a:pt x="2" y="9"/>
                    <a:pt x="1" y="11"/>
                    <a:pt x="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58" name="iṥļiḓe">
              <a:extLst>
                <a:ext uri="{FF2B5EF4-FFF2-40B4-BE49-F238E27FC236}">
                  <a16:creationId xmlns="" xmlns:a16="http://schemas.microsoft.com/office/drawing/2014/main" id="{519D7597-C13C-4234-BD44-74F64E1EB3B3}"/>
                </a:ext>
              </a:extLst>
            </p:cNvPr>
            <p:cNvSpPr/>
            <p:nvPr/>
          </p:nvSpPr>
          <p:spPr bwMode="auto">
            <a:xfrm>
              <a:off x="3578241" y="1138637"/>
              <a:ext cx="18222" cy="25231"/>
            </a:xfrm>
            <a:custGeom>
              <a:avLst/>
              <a:gdLst>
                <a:gd name="T0" fmla="*/ 2 w 8"/>
                <a:gd name="T1" fmla="*/ 11 h 11"/>
                <a:gd name="T2" fmla="*/ 8 w 8"/>
                <a:gd name="T3" fmla="*/ 9 h 11"/>
                <a:gd name="T4" fmla="*/ 7 w 8"/>
                <a:gd name="T5" fmla="*/ 4 h 11"/>
                <a:gd name="T6" fmla="*/ 3 w 8"/>
                <a:gd name="T7" fmla="*/ 0 h 11"/>
                <a:gd name="T8" fmla="*/ 1 w 8"/>
                <a:gd name="T9" fmla="*/ 5 h 11"/>
                <a:gd name="T10" fmla="*/ 2 w 8"/>
                <a:gd name="T11" fmla="*/ 11 h 11"/>
              </a:gdLst>
              <a:ahLst/>
              <a:cxnLst>
                <a:cxn ang="0">
                  <a:pos x="T0" y="T1"/>
                </a:cxn>
                <a:cxn ang="0">
                  <a:pos x="T2" y="T3"/>
                </a:cxn>
                <a:cxn ang="0">
                  <a:pos x="T4" y="T5"/>
                </a:cxn>
                <a:cxn ang="0">
                  <a:pos x="T6" y="T7"/>
                </a:cxn>
                <a:cxn ang="0">
                  <a:pos x="T8" y="T9"/>
                </a:cxn>
                <a:cxn ang="0">
                  <a:pos x="T10" y="T11"/>
                </a:cxn>
              </a:cxnLst>
              <a:rect l="0" t="0" r="r" b="b"/>
              <a:pathLst>
                <a:path w="8" h="11">
                  <a:moveTo>
                    <a:pt x="2" y="11"/>
                  </a:moveTo>
                  <a:cubicBezTo>
                    <a:pt x="4" y="11"/>
                    <a:pt x="6" y="10"/>
                    <a:pt x="8" y="9"/>
                  </a:cubicBezTo>
                  <a:cubicBezTo>
                    <a:pt x="8" y="7"/>
                    <a:pt x="8" y="6"/>
                    <a:pt x="7" y="4"/>
                  </a:cubicBezTo>
                  <a:cubicBezTo>
                    <a:pt x="6" y="3"/>
                    <a:pt x="5" y="1"/>
                    <a:pt x="3" y="0"/>
                  </a:cubicBezTo>
                  <a:cubicBezTo>
                    <a:pt x="3" y="0"/>
                    <a:pt x="0" y="1"/>
                    <a:pt x="1" y="5"/>
                  </a:cubicBezTo>
                  <a:cubicBezTo>
                    <a:pt x="2" y="8"/>
                    <a:pt x="2" y="9"/>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59" name="iŝ1îḋé">
              <a:extLst>
                <a:ext uri="{FF2B5EF4-FFF2-40B4-BE49-F238E27FC236}">
                  <a16:creationId xmlns="" xmlns:a16="http://schemas.microsoft.com/office/drawing/2014/main" id="{12C9A0C3-D4A8-410E-A651-F06D5C6800B2}"/>
                </a:ext>
              </a:extLst>
            </p:cNvPr>
            <p:cNvSpPr/>
            <p:nvPr/>
          </p:nvSpPr>
          <p:spPr bwMode="auto">
            <a:xfrm>
              <a:off x="3628702" y="1117611"/>
              <a:ext cx="41350" cy="39248"/>
            </a:xfrm>
            <a:custGeom>
              <a:avLst/>
              <a:gdLst>
                <a:gd name="T0" fmla="*/ 5 w 18"/>
                <a:gd name="T1" fmla="*/ 11 h 17"/>
                <a:gd name="T2" fmla="*/ 7 w 18"/>
                <a:gd name="T3" fmla="*/ 11 h 17"/>
                <a:gd name="T4" fmla="*/ 7 w 18"/>
                <a:gd name="T5" fmla="*/ 17 h 17"/>
                <a:gd name="T6" fmla="*/ 8 w 18"/>
                <a:gd name="T7" fmla="*/ 17 h 17"/>
                <a:gd name="T8" fmla="*/ 12 w 18"/>
                <a:gd name="T9" fmla="*/ 14 h 17"/>
                <a:gd name="T10" fmla="*/ 13 w 18"/>
                <a:gd name="T11" fmla="*/ 12 h 17"/>
                <a:gd name="T12" fmla="*/ 17 w 18"/>
                <a:gd name="T13" fmla="*/ 7 h 17"/>
                <a:gd name="T14" fmla="*/ 13 w 18"/>
                <a:gd name="T15" fmla="*/ 0 h 17"/>
                <a:gd name="T16" fmla="*/ 2 w 18"/>
                <a:gd name="T17" fmla="*/ 3 h 17"/>
                <a:gd name="T18" fmla="*/ 5 w 18"/>
                <a:gd name="T19"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7">
                  <a:moveTo>
                    <a:pt x="5" y="11"/>
                  </a:moveTo>
                  <a:cubicBezTo>
                    <a:pt x="7" y="11"/>
                    <a:pt x="7" y="11"/>
                    <a:pt x="7" y="11"/>
                  </a:cubicBezTo>
                  <a:cubicBezTo>
                    <a:pt x="7" y="13"/>
                    <a:pt x="7" y="15"/>
                    <a:pt x="7" y="17"/>
                  </a:cubicBezTo>
                  <a:cubicBezTo>
                    <a:pt x="8" y="17"/>
                    <a:pt x="8" y="17"/>
                    <a:pt x="8" y="17"/>
                  </a:cubicBezTo>
                  <a:cubicBezTo>
                    <a:pt x="9" y="15"/>
                    <a:pt x="11" y="15"/>
                    <a:pt x="12" y="14"/>
                  </a:cubicBezTo>
                  <a:cubicBezTo>
                    <a:pt x="13" y="12"/>
                    <a:pt x="13" y="12"/>
                    <a:pt x="13" y="12"/>
                  </a:cubicBezTo>
                  <a:cubicBezTo>
                    <a:pt x="17" y="7"/>
                    <a:pt x="17" y="7"/>
                    <a:pt x="17" y="7"/>
                  </a:cubicBezTo>
                  <a:cubicBezTo>
                    <a:pt x="18" y="5"/>
                    <a:pt x="17" y="2"/>
                    <a:pt x="13" y="0"/>
                  </a:cubicBezTo>
                  <a:cubicBezTo>
                    <a:pt x="10" y="1"/>
                    <a:pt x="7" y="2"/>
                    <a:pt x="2" y="3"/>
                  </a:cubicBezTo>
                  <a:cubicBezTo>
                    <a:pt x="0" y="7"/>
                    <a:pt x="3" y="10"/>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60" name="iṩḷiḓè">
              <a:extLst>
                <a:ext uri="{FF2B5EF4-FFF2-40B4-BE49-F238E27FC236}">
                  <a16:creationId xmlns="" xmlns:a16="http://schemas.microsoft.com/office/drawing/2014/main" id="{6C1753FA-F6B0-48DD-BD5B-9B52BE3B5A7A}"/>
                </a:ext>
              </a:extLst>
            </p:cNvPr>
            <p:cNvSpPr/>
            <p:nvPr/>
          </p:nvSpPr>
          <p:spPr bwMode="auto">
            <a:xfrm>
              <a:off x="3628702" y="1154756"/>
              <a:ext cx="38547" cy="29436"/>
            </a:xfrm>
            <a:custGeom>
              <a:avLst/>
              <a:gdLst>
                <a:gd name="T0" fmla="*/ 6 w 17"/>
                <a:gd name="T1" fmla="*/ 13 h 13"/>
                <a:gd name="T2" fmla="*/ 15 w 17"/>
                <a:gd name="T3" fmla="*/ 4 h 13"/>
                <a:gd name="T4" fmla="*/ 16 w 17"/>
                <a:gd name="T5" fmla="*/ 0 h 13"/>
                <a:gd name="T6" fmla="*/ 1 w 17"/>
                <a:gd name="T7" fmla="*/ 5 h 13"/>
                <a:gd name="T8" fmla="*/ 6 w 17"/>
                <a:gd name="T9" fmla="*/ 13 h 13"/>
              </a:gdLst>
              <a:ahLst/>
              <a:cxnLst>
                <a:cxn ang="0">
                  <a:pos x="T0" y="T1"/>
                </a:cxn>
                <a:cxn ang="0">
                  <a:pos x="T2" y="T3"/>
                </a:cxn>
                <a:cxn ang="0">
                  <a:pos x="T4" y="T5"/>
                </a:cxn>
                <a:cxn ang="0">
                  <a:pos x="T6" y="T7"/>
                </a:cxn>
                <a:cxn ang="0">
                  <a:pos x="T8" y="T9"/>
                </a:cxn>
              </a:cxnLst>
              <a:rect l="0" t="0" r="r" b="b"/>
              <a:pathLst>
                <a:path w="17" h="13">
                  <a:moveTo>
                    <a:pt x="6" y="13"/>
                  </a:moveTo>
                  <a:cubicBezTo>
                    <a:pt x="9" y="10"/>
                    <a:pt x="13" y="8"/>
                    <a:pt x="15" y="4"/>
                  </a:cubicBezTo>
                  <a:cubicBezTo>
                    <a:pt x="16" y="3"/>
                    <a:pt x="17" y="2"/>
                    <a:pt x="16" y="0"/>
                  </a:cubicBezTo>
                  <a:cubicBezTo>
                    <a:pt x="11" y="0"/>
                    <a:pt x="6" y="5"/>
                    <a:pt x="1" y="5"/>
                  </a:cubicBezTo>
                  <a:cubicBezTo>
                    <a:pt x="0" y="10"/>
                    <a:pt x="4" y="11"/>
                    <a:pt x="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61" name="îṥ1ïďé">
              <a:extLst>
                <a:ext uri="{FF2B5EF4-FFF2-40B4-BE49-F238E27FC236}">
                  <a16:creationId xmlns="" xmlns:a16="http://schemas.microsoft.com/office/drawing/2014/main" id="{28CCC03F-241B-4A8E-B2B3-9D4566B175C1}"/>
                </a:ext>
              </a:extLst>
            </p:cNvPr>
            <p:cNvSpPr/>
            <p:nvPr/>
          </p:nvSpPr>
          <p:spPr bwMode="auto">
            <a:xfrm>
              <a:off x="3548104" y="1165970"/>
              <a:ext cx="53265" cy="73589"/>
            </a:xfrm>
            <a:custGeom>
              <a:avLst/>
              <a:gdLst>
                <a:gd name="T0" fmla="*/ 7 w 23"/>
                <a:gd name="T1" fmla="*/ 32 h 32"/>
                <a:gd name="T2" fmla="*/ 23 w 23"/>
                <a:gd name="T3" fmla="*/ 0 h 32"/>
                <a:gd name="T4" fmla="*/ 3 w 23"/>
                <a:gd name="T5" fmla="*/ 23 h 32"/>
                <a:gd name="T6" fmla="*/ 7 w 23"/>
                <a:gd name="T7" fmla="*/ 32 h 32"/>
              </a:gdLst>
              <a:ahLst/>
              <a:cxnLst>
                <a:cxn ang="0">
                  <a:pos x="T0" y="T1"/>
                </a:cxn>
                <a:cxn ang="0">
                  <a:pos x="T2" y="T3"/>
                </a:cxn>
                <a:cxn ang="0">
                  <a:pos x="T4" y="T5"/>
                </a:cxn>
                <a:cxn ang="0">
                  <a:pos x="T6" y="T7"/>
                </a:cxn>
              </a:cxnLst>
              <a:rect l="0" t="0" r="r" b="b"/>
              <a:pathLst>
                <a:path w="23" h="32">
                  <a:moveTo>
                    <a:pt x="7" y="32"/>
                  </a:moveTo>
                  <a:cubicBezTo>
                    <a:pt x="13" y="23"/>
                    <a:pt x="20" y="11"/>
                    <a:pt x="23" y="0"/>
                  </a:cubicBezTo>
                  <a:cubicBezTo>
                    <a:pt x="17" y="9"/>
                    <a:pt x="11" y="18"/>
                    <a:pt x="3" y="23"/>
                  </a:cubicBezTo>
                  <a:cubicBezTo>
                    <a:pt x="0" y="28"/>
                    <a:pt x="6" y="31"/>
                    <a:pt x="7"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62" name="iSḷiḍé">
              <a:extLst>
                <a:ext uri="{FF2B5EF4-FFF2-40B4-BE49-F238E27FC236}">
                  <a16:creationId xmlns="" xmlns:a16="http://schemas.microsoft.com/office/drawing/2014/main" id="{A024C300-D520-4768-A1AA-F5CBE96D5F9D}"/>
                </a:ext>
              </a:extLst>
            </p:cNvPr>
            <p:cNvSpPr/>
            <p:nvPr/>
          </p:nvSpPr>
          <p:spPr bwMode="auto">
            <a:xfrm>
              <a:off x="3773077" y="1117611"/>
              <a:ext cx="93914" cy="101623"/>
            </a:xfrm>
            <a:custGeom>
              <a:avLst/>
              <a:gdLst>
                <a:gd name="T0" fmla="*/ 9 w 41"/>
                <a:gd name="T1" fmla="*/ 38 h 44"/>
                <a:gd name="T2" fmla="*/ 22 w 41"/>
                <a:gd name="T3" fmla="*/ 33 h 44"/>
                <a:gd name="T4" fmla="*/ 12 w 41"/>
                <a:gd name="T5" fmla="*/ 44 h 44"/>
                <a:gd name="T6" fmla="*/ 29 w 41"/>
                <a:gd name="T7" fmla="*/ 31 h 44"/>
                <a:gd name="T8" fmla="*/ 39 w 41"/>
                <a:gd name="T9" fmla="*/ 26 h 44"/>
                <a:gd name="T10" fmla="*/ 40 w 41"/>
                <a:gd name="T11" fmla="*/ 22 h 44"/>
                <a:gd name="T12" fmla="*/ 39 w 41"/>
                <a:gd name="T13" fmla="*/ 22 h 44"/>
                <a:gd name="T14" fmla="*/ 36 w 41"/>
                <a:gd name="T15" fmla="*/ 24 h 44"/>
                <a:gd name="T16" fmla="*/ 34 w 41"/>
                <a:gd name="T17" fmla="*/ 23 h 44"/>
                <a:gd name="T18" fmla="*/ 37 w 41"/>
                <a:gd name="T19" fmla="*/ 18 h 44"/>
                <a:gd name="T20" fmla="*/ 40 w 41"/>
                <a:gd name="T21" fmla="*/ 14 h 44"/>
                <a:gd name="T22" fmla="*/ 37 w 41"/>
                <a:gd name="T23" fmla="*/ 0 h 44"/>
                <a:gd name="T24" fmla="*/ 29 w 41"/>
                <a:gd name="T25" fmla="*/ 23 h 44"/>
                <a:gd name="T26" fmla="*/ 23 w 41"/>
                <a:gd name="T27" fmla="*/ 27 h 44"/>
                <a:gd name="T28" fmla="*/ 6 w 41"/>
                <a:gd name="T29" fmla="*/ 29 h 44"/>
                <a:gd name="T30" fmla="*/ 4 w 41"/>
                <a:gd name="T31" fmla="*/ 28 h 44"/>
                <a:gd name="T32" fmla="*/ 6 w 41"/>
                <a:gd name="T33" fmla="*/ 37 h 44"/>
                <a:gd name="T34" fmla="*/ 9 w 41"/>
                <a:gd name="T35"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44">
                  <a:moveTo>
                    <a:pt x="9" y="38"/>
                  </a:moveTo>
                  <a:cubicBezTo>
                    <a:pt x="14" y="36"/>
                    <a:pt x="18" y="33"/>
                    <a:pt x="22" y="33"/>
                  </a:cubicBezTo>
                  <a:cubicBezTo>
                    <a:pt x="22" y="37"/>
                    <a:pt x="15" y="41"/>
                    <a:pt x="12" y="44"/>
                  </a:cubicBezTo>
                  <a:cubicBezTo>
                    <a:pt x="22" y="43"/>
                    <a:pt x="26" y="37"/>
                    <a:pt x="29" y="31"/>
                  </a:cubicBezTo>
                  <a:cubicBezTo>
                    <a:pt x="32" y="28"/>
                    <a:pt x="36" y="27"/>
                    <a:pt x="39" y="26"/>
                  </a:cubicBezTo>
                  <a:cubicBezTo>
                    <a:pt x="40" y="25"/>
                    <a:pt x="41" y="25"/>
                    <a:pt x="40" y="22"/>
                  </a:cubicBezTo>
                  <a:cubicBezTo>
                    <a:pt x="40" y="22"/>
                    <a:pt x="39" y="22"/>
                    <a:pt x="39" y="22"/>
                  </a:cubicBezTo>
                  <a:cubicBezTo>
                    <a:pt x="38" y="23"/>
                    <a:pt x="37" y="24"/>
                    <a:pt x="36" y="24"/>
                  </a:cubicBezTo>
                  <a:cubicBezTo>
                    <a:pt x="35" y="25"/>
                    <a:pt x="33" y="25"/>
                    <a:pt x="34" y="23"/>
                  </a:cubicBezTo>
                  <a:cubicBezTo>
                    <a:pt x="35" y="21"/>
                    <a:pt x="36" y="19"/>
                    <a:pt x="37" y="18"/>
                  </a:cubicBezTo>
                  <a:cubicBezTo>
                    <a:pt x="40" y="14"/>
                    <a:pt x="40" y="14"/>
                    <a:pt x="40" y="14"/>
                  </a:cubicBezTo>
                  <a:cubicBezTo>
                    <a:pt x="40" y="11"/>
                    <a:pt x="40" y="3"/>
                    <a:pt x="37" y="0"/>
                  </a:cubicBezTo>
                  <a:cubicBezTo>
                    <a:pt x="33" y="3"/>
                    <a:pt x="31" y="15"/>
                    <a:pt x="29" y="23"/>
                  </a:cubicBezTo>
                  <a:cubicBezTo>
                    <a:pt x="27" y="27"/>
                    <a:pt x="25" y="27"/>
                    <a:pt x="23" y="27"/>
                  </a:cubicBezTo>
                  <a:cubicBezTo>
                    <a:pt x="18" y="28"/>
                    <a:pt x="10" y="30"/>
                    <a:pt x="6" y="29"/>
                  </a:cubicBezTo>
                  <a:cubicBezTo>
                    <a:pt x="4" y="28"/>
                    <a:pt x="4" y="28"/>
                    <a:pt x="4" y="28"/>
                  </a:cubicBezTo>
                  <a:cubicBezTo>
                    <a:pt x="0" y="32"/>
                    <a:pt x="5" y="35"/>
                    <a:pt x="6" y="37"/>
                  </a:cubicBezTo>
                  <a:lnTo>
                    <a:pt x="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63" name="îşļíďê">
              <a:extLst>
                <a:ext uri="{FF2B5EF4-FFF2-40B4-BE49-F238E27FC236}">
                  <a16:creationId xmlns="" xmlns:a16="http://schemas.microsoft.com/office/drawing/2014/main" id="{A90F1805-72A8-4F9B-9A66-AB2FCD9A4769}"/>
                </a:ext>
              </a:extLst>
            </p:cNvPr>
            <p:cNvSpPr/>
            <p:nvPr/>
          </p:nvSpPr>
          <p:spPr bwMode="auto">
            <a:xfrm>
              <a:off x="3846666" y="1210123"/>
              <a:ext cx="22427" cy="32239"/>
            </a:xfrm>
            <a:custGeom>
              <a:avLst/>
              <a:gdLst>
                <a:gd name="T0" fmla="*/ 4 w 10"/>
                <a:gd name="T1" fmla="*/ 14 h 14"/>
                <a:gd name="T2" fmla="*/ 9 w 10"/>
                <a:gd name="T3" fmla="*/ 12 h 14"/>
                <a:gd name="T4" fmla="*/ 2 w 10"/>
                <a:gd name="T5" fmla="*/ 0 h 14"/>
                <a:gd name="T6" fmla="*/ 1 w 10"/>
                <a:gd name="T7" fmla="*/ 10 h 14"/>
                <a:gd name="T8" fmla="*/ 4 w 10"/>
                <a:gd name="T9" fmla="*/ 14 h 14"/>
              </a:gdLst>
              <a:ahLst/>
              <a:cxnLst>
                <a:cxn ang="0">
                  <a:pos x="T0" y="T1"/>
                </a:cxn>
                <a:cxn ang="0">
                  <a:pos x="T2" y="T3"/>
                </a:cxn>
                <a:cxn ang="0">
                  <a:pos x="T4" y="T5"/>
                </a:cxn>
                <a:cxn ang="0">
                  <a:pos x="T6" y="T7"/>
                </a:cxn>
                <a:cxn ang="0">
                  <a:pos x="T8" y="T9"/>
                </a:cxn>
              </a:cxnLst>
              <a:rect l="0" t="0" r="r" b="b"/>
              <a:pathLst>
                <a:path w="10" h="14">
                  <a:moveTo>
                    <a:pt x="4" y="14"/>
                  </a:moveTo>
                  <a:cubicBezTo>
                    <a:pt x="6" y="14"/>
                    <a:pt x="7" y="14"/>
                    <a:pt x="9" y="12"/>
                  </a:cubicBezTo>
                  <a:cubicBezTo>
                    <a:pt x="10" y="7"/>
                    <a:pt x="8" y="2"/>
                    <a:pt x="2" y="0"/>
                  </a:cubicBezTo>
                  <a:cubicBezTo>
                    <a:pt x="0" y="3"/>
                    <a:pt x="2" y="6"/>
                    <a:pt x="1" y="10"/>
                  </a:cubicBezTo>
                  <a:cubicBezTo>
                    <a:pt x="0" y="13"/>
                    <a:pt x="3" y="12"/>
                    <a:pt x="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64" name="îš1íḍê">
              <a:extLst>
                <a:ext uri="{FF2B5EF4-FFF2-40B4-BE49-F238E27FC236}">
                  <a16:creationId xmlns="" xmlns:a16="http://schemas.microsoft.com/office/drawing/2014/main" id="{A5B1A30C-DD2A-4798-A7AF-EC01F5D62552}"/>
                </a:ext>
              </a:extLst>
            </p:cNvPr>
            <p:cNvSpPr/>
            <p:nvPr/>
          </p:nvSpPr>
          <p:spPr bwMode="auto">
            <a:xfrm>
              <a:off x="3944785" y="1278806"/>
              <a:ext cx="21025" cy="21025"/>
            </a:xfrm>
            <a:custGeom>
              <a:avLst/>
              <a:gdLst>
                <a:gd name="T0" fmla="*/ 7 w 9"/>
                <a:gd name="T1" fmla="*/ 6 h 9"/>
                <a:gd name="T2" fmla="*/ 8 w 9"/>
                <a:gd name="T3" fmla="*/ 1 h 9"/>
                <a:gd name="T4" fmla="*/ 2 w 9"/>
                <a:gd name="T5" fmla="*/ 2 h 9"/>
                <a:gd name="T6" fmla="*/ 0 w 9"/>
                <a:gd name="T7" fmla="*/ 6 h 9"/>
                <a:gd name="T8" fmla="*/ 7 w 9"/>
                <a:gd name="T9" fmla="*/ 6 h 9"/>
              </a:gdLst>
              <a:ahLst/>
              <a:cxnLst>
                <a:cxn ang="0">
                  <a:pos x="T0" y="T1"/>
                </a:cxn>
                <a:cxn ang="0">
                  <a:pos x="T2" y="T3"/>
                </a:cxn>
                <a:cxn ang="0">
                  <a:pos x="T4" y="T5"/>
                </a:cxn>
                <a:cxn ang="0">
                  <a:pos x="T6" y="T7"/>
                </a:cxn>
                <a:cxn ang="0">
                  <a:pos x="T8" y="T9"/>
                </a:cxn>
              </a:cxnLst>
              <a:rect l="0" t="0" r="r" b="b"/>
              <a:pathLst>
                <a:path w="9" h="9">
                  <a:moveTo>
                    <a:pt x="7" y="6"/>
                  </a:moveTo>
                  <a:cubicBezTo>
                    <a:pt x="8" y="4"/>
                    <a:pt x="9" y="2"/>
                    <a:pt x="8" y="1"/>
                  </a:cubicBezTo>
                  <a:cubicBezTo>
                    <a:pt x="6" y="0"/>
                    <a:pt x="4" y="2"/>
                    <a:pt x="2" y="2"/>
                  </a:cubicBezTo>
                  <a:cubicBezTo>
                    <a:pt x="0" y="3"/>
                    <a:pt x="0" y="5"/>
                    <a:pt x="0" y="6"/>
                  </a:cubicBezTo>
                  <a:cubicBezTo>
                    <a:pt x="1" y="9"/>
                    <a:pt x="4" y="8"/>
                    <a:pt x="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65" name="íŝliḓê">
              <a:extLst>
                <a:ext uri="{FF2B5EF4-FFF2-40B4-BE49-F238E27FC236}">
                  <a16:creationId xmlns="" xmlns:a16="http://schemas.microsoft.com/office/drawing/2014/main" id="{C50AAF40-D76C-4395-9299-3B6580C4861B}"/>
                </a:ext>
              </a:extLst>
            </p:cNvPr>
            <p:cNvSpPr/>
            <p:nvPr/>
          </p:nvSpPr>
          <p:spPr bwMode="auto">
            <a:xfrm>
              <a:off x="3910443" y="1308943"/>
              <a:ext cx="61675" cy="62376"/>
            </a:xfrm>
            <a:custGeom>
              <a:avLst/>
              <a:gdLst>
                <a:gd name="T0" fmla="*/ 6 w 27"/>
                <a:gd name="T1" fmla="*/ 10 h 27"/>
                <a:gd name="T2" fmla="*/ 14 w 27"/>
                <a:gd name="T3" fmla="*/ 14 h 27"/>
                <a:gd name="T4" fmla="*/ 9 w 27"/>
                <a:gd name="T5" fmla="*/ 18 h 27"/>
                <a:gd name="T6" fmla="*/ 4 w 27"/>
                <a:gd name="T7" fmla="*/ 16 h 27"/>
                <a:gd name="T8" fmla="*/ 2 w 27"/>
                <a:gd name="T9" fmla="*/ 17 h 27"/>
                <a:gd name="T10" fmla="*/ 8 w 27"/>
                <a:gd name="T11" fmla="*/ 27 h 27"/>
                <a:gd name="T12" fmla="*/ 22 w 27"/>
                <a:gd name="T13" fmla="*/ 17 h 27"/>
                <a:gd name="T14" fmla="*/ 25 w 27"/>
                <a:gd name="T15" fmla="*/ 18 h 27"/>
                <a:gd name="T16" fmla="*/ 26 w 27"/>
                <a:gd name="T17" fmla="*/ 16 h 27"/>
                <a:gd name="T18" fmla="*/ 24 w 27"/>
                <a:gd name="T19" fmla="*/ 14 h 27"/>
                <a:gd name="T20" fmla="*/ 24 w 27"/>
                <a:gd name="T21" fmla="*/ 11 h 27"/>
                <a:gd name="T22" fmla="*/ 23 w 27"/>
                <a:gd name="T23" fmla="*/ 9 h 27"/>
                <a:gd name="T24" fmla="*/ 19 w 27"/>
                <a:gd name="T25" fmla="*/ 12 h 27"/>
                <a:gd name="T26" fmla="*/ 11 w 27"/>
                <a:gd name="T27" fmla="*/ 7 h 27"/>
                <a:gd name="T28" fmla="*/ 4 w 27"/>
                <a:gd name="T29" fmla="*/ 2 h 27"/>
                <a:gd name="T30" fmla="*/ 0 w 27"/>
                <a:gd name="T31" fmla="*/ 3 h 27"/>
                <a:gd name="T32" fmla="*/ 6 w 27"/>
                <a:gd name="T33"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27">
                  <a:moveTo>
                    <a:pt x="6" y="10"/>
                  </a:moveTo>
                  <a:cubicBezTo>
                    <a:pt x="9" y="11"/>
                    <a:pt x="12" y="12"/>
                    <a:pt x="14" y="14"/>
                  </a:cubicBezTo>
                  <a:cubicBezTo>
                    <a:pt x="14" y="15"/>
                    <a:pt x="11" y="17"/>
                    <a:pt x="9" y="18"/>
                  </a:cubicBezTo>
                  <a:cubicBezTo>
                    <a:pt x="7" y="19"/>
                    <a:pt x="6" y="16"/>
                    <a:pt x="4" y="16"/>
                  </a:cubicBezTo>
                  <a:cubicBezTo>
                    <a:pt x="3" y="15"/>
                    <a:pt x="2" y="15"/>
                    <a:pt x="2" y="17"/>
                  </a:cubicBezTo>
                  <a:cubicBezTo>
                    <a:pt x="4" y="20"/>
                    <a:pt x="4" y="25"/>
                    <a:pt x="8" y="27"/>
                  </a:cubicBezTo>
                  <a:cubicBezTo>
                    <a:pt x="13" y="23"/>
                    <a:pt x="17" y="20"/>
                    <a:pt x="22" y="17"/>
                  </a:cubicBezTo>
                  <a:cubicBezTo>
                    <a:pt x="25" y="18"/>
                    <a:pt x="25" y="18"/>
                    <a:pt x="25" y="18"/>
                  </a:cubicBezTo>
                  <a:cubicBezTo>
                    <a:pt x="26" y="18"/>
                    <a:pt x="27" y="17"/>
                    <a:pt x="26" y="16"/>
                  </a:cubicBezTo>
                  <a:cubicBezTo>
                    <a:pt x="26" y="16"/>
                    <a:pt x="25" y="14"/>
                    <a:pt x="24" y="14"/>
                  </a:cubicBezTo>
                  <a:cubicBezTo>
                    <a:pt x="24" y="11"/>
                    <a:pt x="24" y="11"/>
                    <a:pt x="24" y="11"/>
                  </a:cubicBezTo>
                  <a:cubicBezTo>
                    <a:pt x="23" y="9"/>
                    <a:pt x="23" y="9"/>
                    <a:pt x="23" y="9"/>
                  </a:cubicBezTo>
                  <a:cubicBezTo>
                    <a:pt x="22" y="10"/>
                    <a:pt x="20" y="11"/>
                    <a:pt x="19" y="12"/>
                  </a:cubicBezTo>
                  <a:cubicBezTo>
                    <a:pt x="16" y="10"/>
                    <a:pt x="13" y="9"/>
                    <a:pt x="11" y="7"/>
                  </a:cubicBezTo>
                  <a:cubicBezTo>
                    <a:pt x="8" y="6"/>
                    <a:pt x="6" y="4"/>
                    <a:pt x="4" y="2"/>
                  </a:cubicBezTo>
                  <a:cubicBezTo>
                    <a:pt x="1" y="0"/>
                    <a:pt x="0" y="1"/>
                    <a:pt x="0" y="3"/>
                  </a:cubicBezTo>
                  <a:cubicBezTo>
                    <a:pt x="0" y="9"/>
                    <a:pt x="3" y="10"/>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66" name="iṡļiḍe">
              <a:extLst>
                <a:ext uri="{FF2B5EF4-FFF2-40B4-BE49-F238E27FC236}">
                  <a16:creationId xmlns="" xmlns:a16="http://schemas.microsoft.com/office/drawing/2014/main" id="{7BC932AA-8B48-4F78-8833-6ECD626C9242}"/>
                </a:ext>
              </a:extLst>
            </p:cNvPr>
            <p:cNvSpPr/>
            <p:nvPr/>
          </p:nvSpPr>
          <p:spPr bwMode="auto">
            <a:xfrm>
              <a:off x="3935674" y="1271798"/>
              <a:ext cx="124051" cy="76393"/>
            </a:xfrm>
            <a:custGeom>
              <a:avLst/>
              <a:gdLst>
                <a:gd name="T0" fmla="*/ 52 w 54"/>
                <a:gd name="T1" fmla="*/ 10 h 33"/>
                <a:gd name="T2" fmla="*/ 41 w 54"/>
                <a:gd name="T3" fmla="*/ 13 h 33"/>
                <a:gd name="T4" fmla="*/ 37 w 54"/>
                <a:gd name="T5" fmla="*/ 11 h 33"/>
                <a:gd name="T6" fmla="*/ 35 w 54"/>
                <a:gd name="T7" fmla="*/ 12 h 33"/>
                <a:gd name="T8" fmla="*/ 29 w 54"/>
                <a:gd name="T9" fmla="*/ 15 h 33"/>
                <a:gd name="T10" fmla="*/ 28 w 54"/>
                <a:gd name="T11" fmla="*/ 13 h 33"/>
                <a:gd name="T12" fmla="*/ 23 w 54"/>
                <a:gd name="T13" fmla="*/ 15 h 33"/>
                <a:gd name="T14" fmla="*/ 19 w 54"/>
                <a:gd name="T15" fmla="*/ 15 h 33"/>
                <a:gd name="T16" fmla="*/ 26 w 54"/>
                <a:gd name="T17" fmla="*/ 0 h 33"/>
                <a:gd name="T18" fmla="*/ 19 w 54"/>
                <a:gd name="T19" fmla="*/ 6 h 33"/>
                <a:gd name="T20" fmla="*/ 14 w 54"/>
                <a:gd name="T21" fmla="*/ 10 h 33"/>
                <a:gd name="T22" fmla="*/ 10 w 54"/>
                <a:gd name="T23" fmla="*/ 15 h 33"/>
                <a:gd name="T24" fmla="*/ 17 w 54"/>
                <a:gd name="T25" fmla="*/ 16 h 33"/>
                <a:gd name="T26" fmla="*/ 24 w 54"/>
                <a:gd name="T27" fmla="*/ 19 h 33"/>
                <a:gd name="T28" fmla="*/ 23 w 54"/>
                <a:gd name="T29" fmla="*/ 23 h 33"/>
                <a:gd name="T30" fmla="*/ 3 w 54"/>
                <a:gd name="T31" fmla="*/ 13 h 33"/>
                <a:gd name="T32" fmla="*/ 0 w 54"/>
                <a:gd name="T33" fmla="*/ 15 h 33"/>
                <a:gd name="T34" fmla="*/ 4 w 54"/>
                <a:gd name="T35" fmla="*/ 21 h 33"/>
                <a:gd name="T36" fmla="*/ 8 w 54"/>
                <a:gd name="T37" fmla="*/ 22 h 33"/>
                <a:gd name="T38" fmla="*/ 24 w 54"/>
                <a:gd name="T39" fmla="*/ 27 h 33"/>
                <a:gd name="T40" fmla="*/ 14 w 54"/>
                <a:gd name="T41" fmla="*/ 26 h 33"/>
                <a:gd name="T42" fmla="*/ 21 w 54"/>
                <a:gd name="T43" fmla="*/ 30 h 33"/>
                <a:gd name="T44" fmla="*/ 29 w 54"/>
                <a:gd name="T45" fmla="*/ 33 h 33"/>
                <a:gd name="T46" fmla="*/ 34 w 54"/>
                <a:gd name="T47" fmla="*/ 28 h 33"/>
                <a:gd name="T48" fmla="*/ 45 w 54"/>
                <a:gd name="T49" fmla="*/ 28 h 33"/>
                <a:gd name="T50" fmla="*/ 46 w 54"/>
                <a:gd name="T51" fmla="*/ 23 h 33"/>
                <a:gd name="T52" fmla="*/ 42 w 54"/>
                <a:gd name="T53" fmla="*/ 19 h 33"/>
                <a:gd name="T54" fmla="*/ 43 w 54"/>
                <a:gd name="T55" fmla="*/ 18 h 33"/>
                <a:gd name="T56" fmla="*/ 50 w 54"/>
                <a:gd name="T57" fmla="*/ 17 h 33"/>
                <a:gd name="T58" fmla="*/ 52 w 54"/>
                <a:gd name="T59" fmla="*/ 10 h 33"/>
                <a:gd name="T60" fmla="*/ 38 w 54"/>
                <a:gd name="T61" fmla="*/ 23 h 33"/>
                <a:gd name="T62" fmla="*/ 30 w 54"/>
                <a:gd name="T63" fmla="*/ 24 h 33"/>
                <a:gd name="T64" fmla="*/ 33 w 54"/>
                <a:gd name="T65" fmla="*/ 23 h 33"/>
                <a:gd name="T66" fmla="*/ 35 w 54"/>
                <a:gd name="T67" fmla="*/ 21 h 33"/>
                <a:gd name="T68" fmla="*/ 31 w 54"/>
                <a:gd name="T69" fmla="*/ 20 h 33"/>
                <a:gd name="T70" fmla="*/ 30 w 54"/>
                <a:gd name="T71" fmla="*/ 19 h 33"/>
                <a:gd name="T72" fmla="*/ 33 w 54"/>
                <a:gd name="T73" fmla="*/ 17 h 33"/>
                <a:gd name="T74" fmla="*/ 37 w 54"/>
                <a:gd name="T75" fmla="*/ 17 h 33"/>
                <a:gd name="T76" fmla="*/ 38 w 54"/>
                <a:gd name="T77"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33">
                  <a:moveTo>
                    <a:pt x="52" y="10"/>
                  </a:moveTo>
                  <a:cubicBezTo>
                    <a:pt x="49" y="11"/>
                    <a:pt x="45" y="11"/>
                    <a:pt x="41" y="13"/>
                  </a:cubicBezTo>
                  <a:cubicBezTo>
                    <a:pt x="39" y="13"/>
                    <a:pt x="38" y="12"/>
                    <a:pt x="37" y="11"/>
                  </a:cubicBezTo>
                  <a:cubicBezTo>
                    <a:pt x="35" y="11"/>
                    <a:pt x="34" y="11"/>
                    <a:pt x="35" y="12"/>
                  </a:cubicBezTo>
                  <a:cubicBezTo>
                    <a:pt x="33" y="14"/>
                    <a:pt x="31" y="15"/>
                    <a:pt x="29" y="15"/>
                  </a:cubicBezTo>
                  <a:cubicBezTo>
                    <a:pt x="28" y="13"/>
                    <a:pt x="28" y="13"/>
                    <a:pt x="28" y="13"/>
                  </a:cubicBezTo>
                  <a:cubicBezTo>
                    <a:pt x="25" y="12"/>
                    <a:pt x="25" y="14"/>
                    <a:pt x="23" y="15"/>
                  </a:cubicBezTo>
                  <a:cubicBezTo>
                    <a:pt x="23" y="14"/>
                    <a:pt x="19" y="16"/>
                    <a:pt x="19" y="15"/>
                  </a:cubicBezTo>
                  <a:cubicBezTo>
                    <a:pt x="21" y="11"/>
                    <a:pt x="26" y="5"/>
                    <a:pt x="26" y="0"/>
                  </a:cubicBezTo>
                  <a:cubicBezTo>
                    <a:pt x="23" y="0"/>
                    <a:pt x="22" y="3"/>
                    <a:pt x="19" y="6"/>
                  </a:cubicBezTo>
                  <a:cubicBezTo>
                    <a:pt x="14" y="10"/>
                    <a:pt x="14" y="10"/>
                    <a:pt x="14" y="10"/>
                  </a:cubicBezTo>
                  <a:cubicBezTo>
                    <a:pt x="12" y="12"/>
                    <a:pt x="10" y="13"/>
                    <a:pt x="10" y="15"/>
                  </a:cubicBezTo>
                  <a:cubicBezTo>
                    <a:pt x="12" y="15"/>
                    <a:pt x="14" y="16"/>
                    <a:pt x="17" y="16"/>
                  </a:cubicBezTo>
                  <a:cubicBezTo>
                    <a:pt x="20" y="18"/>
                    <a:pt x="21" y="19"/>
                    <a:pt x="24" y="19"/>
                  </a:cubicBezTo>
                  <a:cubicBezTo>
                    <a:pt x="25" y="21"/>
                    <a:pt x="24" y="22"/>
                    <a:pt x="23" y="23"/>
                  </a:cubicBezTo>
                  <a:cubicBezTo>
                    <a:pt x="16" y="20"/>
                    <a:pt x="9" y="16"/>
                    <a:pt x="3" y="13"/>
                  </a:cubicBezTo>
                  <a:cubicBezTo>
                    <a:pt x="1" y="13"/>
                    <a:pt x="1" y="14"/>
                    <a:pt x="0" y="15"/>
                  </a:cubicBezTo>
                  <a:cubicBezTo>
                    <a:pt x="2" y="17"/>
                    <a:pt x="3" y="20"/>
                    <a:pt x="4" y="21"/>
                  </a:cubicBezTo>
                  <a:cubicBezTo>
                    <a:pt x="8" y="22"/>
                    <a:pt x="8" y="22"/>
                    <a:pt x="8" y="22"/>
                  </a:cubicBezTo>
                  <a:cubicBezTo>
                    <a:pt x="9" y="22"/>
                    <a:pt x="20" y="25"/>
                    <a:pt x="24" y="27"/>
                  </a:cubicBezTo>
                  <a:cubicBezTo>
                    <a:pt x="23" y="29"/>
                    <a:pt x="15" y="25"/>
                    <a:pt x="14" y="26"/>
                  </a:cubicBezTo>
                  <a:cubicBezTo>
                    <a:pt x="16" y="29"/>
                    <a:pt x="19" y="28"/>
                    <a:pt x="21" y="30"/>
                  </a:cubicBezTo>
                  <a:cubicBezTo>
                    <a:pt x="24" y="31"/>
                    <a:pt x="27" y="32"/>
                    <a:pt x="29" y="33"/>
                  </a:cubicBezTo>
                  <a:cubicBezTo>
                    <a:pt x="31" y="31"/>
                    <a:pt x="32" y="28"/>
                    <a:pt x="34" y="28"/>
                  </a:cubicBezTo>
                  <a:cubicBezTo>
                    <a:pt x="37" y="28"/>
                    <a:pt x="42" y="30"/>
                    <a:pt x="45" y="28"/>
                  </a:cubicBezTo>
                  <a:cubicBezTo>
                    <a:pt x="45" y="26"/>
                    <a:pt x="46" y="24"/>
                    <a:pt x="46" y="23"/>
                  </a:cubicBezTo>
                  <a:cubicBezTo>
                    <a:pt x="45" y="21"/>
                    <a:pt x="42" y="20"/>
                    <a:pt x="42" y="19"/>
                  </a:cubicBezTo>
                  <a:cubicBezTo>
                    <a:pt x="42" y="19"/>
                    <a:pt x="42" y="18"/>
                    <a:pt x="43" y="18"/>
                  </a:cubicBezTo>
                  <a:cubicBezTo>
                    <a:pt x="46" y="18"/>
                    <a:pt x="48" y="18"/>
                    <a:pt x="50" y="17"/>
                  </a:cubicBezTo>
                  <a:cubicBezTo>
                    <a:pt x="51" y="18"/>
                    <a:pt x="54" y="12"/>
                    <a:pt x="52" y="10"/>
                  </a:cubicBezTo>
                  <a:close/>
                  <a:moveTo>
                    <a:pt x="38" y="23"/>
                  </a:moveTo>
                  <a:cubicBezTo>
                    <a:pt x="36" y="24"/>
                    <a:pt x="33" y="24"/>
                    <a:pt x="30" y="24"/>
                  </a:cubicBezTo>
                  <a:cubicBezTo>
                    <a:pt x="29" y="23"/>
                    <a:pt x="32" y="23"/>
                    <a:pt x="33" y="23"/>
                  </a:cubicBezTo>
                  <a:cubicBezTo>
                    <a:pt x="34" y="22"/>
                    <a:pt x="34" y="22"/>
                    <a:pt x="35" y="21"/>
                  </a:cubicBezTo>
                  <a:cubicBezTo>
                    <a:pt x="34" y="20"/>
                    <a:pt x="33" y="19"/>
                    <a:pt x="31" y="20"/>
                  </a:cubicBezTo>
                  <a:cubicBezTo>
                    <a:pt x="30" y="20"/>
                    <a:pt x="29" y="19"/>
                    <a:pt x="30" y="19"/>
                  </a:cubicBezTo>
                  <a:cubicBezTo>
                    <a:pt x="31" y="19"/>
                    <a:pt x="32" y="18"/>
                    <a:pt x="33" y="17"/>
                  </a:cubicBezTo>
                  <a:cubicBezTo>
                    <a:pt x="34" y="17"/>
                    <a:pt x="35" y="17"/>
                    <a:pt x="37" y="17"/>
                  </a:cubicBezTo>
                  <a:cubicBezTo>
                    <a:pt x="37" y="19"/>
                    <a:pt x="39" y="21"/>
                    <a:pt x="38"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67" name="ï$ļïdé">
              <a:extLst>
                <a:ext uri="{FF2B5EF4-FFF2-40B4-BE49-F238E27FC236}">
                  <a16:creationId xmlns="" xmlns:a16="http://schemas.microsoft.com/office/drawing/2014/main" id="{4BF4BABE-FBEE-44C7-9F54-C33D1C69A166}"/>
                </a:ext>
              </a:extLst>
            </p:cNvPr>
            <p:cNvSpPr/>
            <p:nvPr/>
          </p:nvSpPr>
          <p:spPr bwMode="auto">
            <a:xfrm>
              <a:off x="3302807" y="1034911"/>
              <a:ext cx="795464" cy="799669"/>
            </a:xfrm>
            <a:custGeom>
              <a:avLst/>
              <a:gdLst>
                <a:gd name="T0" fmla="*/ 174 w 347"/>
                <a:gd name="T1" fmla="*/ 0 h 347"/>
                <a:gd name="T2" fmla="*/ 0 w 347"/>
                <a:gd name="T3" fmla="*/ 173 h 347"/>
                <a:gd name="T4" fmla="*/ 174 w 347"/>
                <a:gd name="T5" fmla="*/ 347 h 347"/>
                <a:gd name="T6" fmla="*/ 347 w 347"/>
                <a:gd name="T7" fmla="*/ 173 h 347"/>
                <a:gd name="T8" fmla="*/ 174 w 347"/>
                <a:gd name="T9" fmla="*/ 0 h 347"/>
                <a:gd name="T10" fmla="*/ 174 w 347"/>
                <a:gd name="T11" fmla="*/ 343 h 347"/>
                <a:gd name="T12" fmla="*/ 4 w 347"/>
                <a:gd name="T13" fmla="*/ 173 h 347"/>
                <a:gd name="T14" fmla="*/ 174 w 347"/>
                <a:gd name="T15" fmla="*/ 4 h 347"/>
                <a:gd name="T16" fmla="*/ 343 w 347"/>
                <a:gd name="T17" fmla="*/ 173 h 347"/>
                <a:gd name="T18" fmla="*/ 174 w 347"/>
                <a:gd name="T19" fmla="*/ 34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347">
                  <a:moveTo>
                    <a:pt x="174" y="0"/>
                  </a:moveTo>
                  <a:cubicBezTo>
                    <a:pt x="78" y="0"/>
                    <a:pt x="0" y="78"/>
                    <a:pt x="0" y="173"/>
                  </a:cubicBezTo>
                  <a:cubicBezTo>
                    <a:pt x="0" y="269"/>
                    <a:pt x="78" y="347"/>
                    <a:pt x="174" y="347"/>
                  </a:cubicBezTo>
                  <a:cubicBezTo>
                    <a:pt x="269" y="347"/>
                    <a:pt x="347" y="269"/>
                    <a:pt x="347" y="173"/>
                  </a:cubicBezTo>
                  <a:cubicBezTo>
                    <a:pt x="347" y="78"/>
                    <a:pt x="269" y="0"/>
                    <a:pt x="174" y="0"/>
                  </a:cubicBezTo>
                  <a:close/>
                  <a:moveTo>
                    <a:pt x="174" y="343"/>
                  </a:moveTo>
                  <a:cubicBezTo>
                    <a:pt x="80" y="343"/>
                    <a:pt x="4" y="267"/>
                    <a:pt x="4" y="173"/>
                  </a:cubicBezTo>
                  <a:cubicBezTo>
                    <a:pt x="4" y="80"/>
                    <a:pt x="80" y="4"/>
                    <a:pt x="174" y="4"/>
                  </a:cubicBezTo>
                  <a:cubicBezTo>
                    <a:pt x="267" y="4"/>
                    <a:pt x="343" y="80"/>
                    <a:pt x="343" y="173"/>
                  </a:cubicBezTo>
                  <a:cubicBezTo>
                    <a:pt x="343" y="267"/>
                    <a:pt x="267" y="343"/>
                    <a:pt x="174" y="3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68" name="íšlíḓe">
              <a:extLst>
                <a:ext uri="{FF2B5EF4-FFF2-40B4-BE49-F238E27FC236}">
                  <a16:creationId xmlns="" xmlns:a16="http://schemas.microsoft.com/office/drawing/2014/main" id="{6B4C5F22-48A1-4DA2-A8F0-E4D7BEA6B2A9}"/>
                </a:ext>
              </a:extLst>
            </p:cNvPr>
            <p:cNvSpPr/>
            <p:nvPr/>
          </p:nvSpPr>
          <p:spPr bwMode="auto">
            <a:xfrm>
              <a:off x="3481524" y="1212226"/>
              <a:ext cx="440834" cy="377758"/>
            </a:xfrm>
            <a:custGeom>
              <a:avLst/>
              <a:gdLst>
                <a:gd name="T0" fmla="*/ 28 w 192"/>
                <a:gd name="T1" fmla="*/ 164 h 164"/>
                <a:gd name="T2" fmla="*/ 31 w 192"/>
                <a:gd name="T3" fmla="*/ 164 h 164"/>
                <a:gd name="T4" fmla="*/ 2 w 192"/>
                <a:gd name="T5" fmla="*/ 96 h 164"/>
                <a:gd name="T6" fmla="*/ 96 w 192"/>
                <a:gd name="T7" fmla="*/ 2 h 164"/>
                <a:gd name="T8" fmla="*/ 190 w 192"/>
                <a:gd name="T9" fmla="*/ 96 h 164"/>
                <a:gd name="T10" fmla="*/ 160 w 192"/>
                <a:gd name="T11" fmla="*/ 164 h 164"/>
                <a:gd name="T12" fmla="*/ 163 w 192"/>
                <a:gd name="T13" fmla="*/ 164 h 164"/>
                <a:gd name="T14" fmla="*/ 192 w 192"/>
                <a:gd name="T15" fmla="*/ 96 h 164"/>
                <a:gd name="T16" fmla="*/ 96 w 192"/>
                <a:gd name="T17" fmla="*/ 0 h 164"/>
                <a:gd name="T18" fmla="*/ 0 w 192"/>
                <a:gd name="T19" fmla="*/ 96 h 164"/>
                <a:gd name="T20" fmla="*/ 28 w 192"/>
                <a:gd name="T21"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164">
                  <a:moveTo>
                    <a:pt x="28" y="164"/>
                  </a:moveTo>
                  <a:cubicBezTo>
                    <a:pt x="31" y="164"/>
                    <a:pt x="31" y="164"/>
                    <a:pt x="31" y="164"/>
                  </a:cubicBezTo>
                  <a:cubicBezTo>
                    <a:pt x="13" y="147"/>
                    <a:pt x="2" y="123"/>
                    <a:pt x="2" y="96"/>
                  </a:cubicBezTo>
                  <a:cubicBezTo>
                    <a:pt x="2" y="45"/>
                    <a:pt x="44" y="2"/>
                    <a:pt x="96" y="2"/>
                  </a:cubicBezTo>
                  <a:cubicBezTo>
                    <a:pt x="147" y="2"/>
                    <a:pt x="190" y="45"/>
                    <a:pt x="190" y="96"/>
                  </a:cubicBezTo>
                  <a:cubicBezTo>
                    <a:pt x="190" y="123"/>
                    <a:pt x="178" y="147"/>
                    <a:pt x="160" y="164"/>
                  </a:cubicBezTo>
                  <a:cubicBezTo>
                    <a:pt x="163" y="164"/>
                    <a:pt x="163" y="164"/>
                    <a:pt x="163" y="164"/>
                  </a:cubicBezTo>
                  <a:cubicBezTo>
                    <a:pt x="181" y="147"/>
                    <a:pt x="192" y="123"/>
                    <a:pt x="192" y="96"/>
                  </a:cubicBezTo>
                  <a:cubicBezTo>
                    <a:pt x="192" y="43"/>
                    <a:pt x="148" y="0"/>
                    <a:pt x="96" y="0"/>
                  </a:cubicBezTo>
                  <a:cubicBezTo>
                    <a:pt x="43" y="0"/>
                    <a:pt x="0" y="43"/>
                    <a:pt x="0" y="96"/>
                  </a:cubicBezTo>
                  <a:cubicBezTo>
                    <a:pt x="0" y="123"/>
                    <a:pt x="11" y="147"/>
                    <a:pt x="28" y="1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69" name="ïṣļïḍê">
              <a:extLst>
                <a:ext uri="{FF2B5EF4-FFF2-40B4-BE49-F238E27FC236}">
                  <a16:creationId xmlns="" xmlns:a16="http://schemas.microsoft.com/office/drawing/2014/main" id="{2A46B5D8-8D64-4222-A032-2D83775E3251}"/>
                </a:ext>
              </a:extLst>
            </p:cNvPr>
            <p:cNvSpPr/>
            <p:nvPr/>
          </p:nvSpPr>
          <p:spPr bwMode="auto">
            <a:xfrm>
              <a:off x="3972118" y="1573864"/>
              <a:ext cx="85504" cy="46256"/>
            </a:xfrm>
            <a:custGeom>
              <a:avLst/>
              <a:gdLst>
                <a:gd name="T0" fmla="*/ 36 w 37"/>
                <a:gd name="T1" fmla="*/ 20 h 20"/>
                <a:gd name="T2" fmla="*/ 22 w 37"/>
                <a:gd name="T3" fmla="*/ 16 h 20"/>
                <a:gd name="T4" fmla="*/ 0 w 37"/>
                <a:gd name="T5" fmla="*/ 20 h 20"/>
                <a:gd name="T6" fmla="*/ 1 w 37"/>
                <a:gd name="T7" fmla="*/ 16 h 20"/>
                <a:gd name="T8" fmla="*/ 12 w 37"/>
                <a:gd name="T9" fmla="*/ 14 h 20"/>
                <a:gd name="T10" fmla="*/ 19 w 37"/>
                <a:gd name="T11" fmla="*/ 14 h 20"/>
                <a:gd name="T12" fmla="*/ 13 w 37"/>
                <a:gd name="T13" fmla="*/ 10 h 20"/>
                <a:gd name="T14" fmla="*/ 5 w 37"/>
                <a:gd name="T15" fmla="*/ 3 h 20"/>
                <a:gd name="T16" fmla="*/ 6 w 37"/>
                <a:gd name="T17" fmla="*/ 0 h 20"/>
                <a:gd name="T18" fmla="*/ 23 w 37"/>
                <a:gd name="T19" fmla="*/ 13 h 20"/>
                <a:gd name="T20" fmla="*/ 37 w 37"/>
                <a:gd name="T21" fmla="*/ 17 h 20"/>
                <a:gd name="T22" fmla="*/ 36 w 37"/>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36" y="20"/>
                  </a:moveTo>
                  <a:cubicBezTo>
                    <a:pt x="22" y="16"/>
                    <a:pt x="22" y="16"/>
                    <a:pt x="22" y="16"/>
                  </a:cubicBezTo>
                  <a:cubicBezTo>
                    <a:pt x="0" y="20"/>
                    <a:pt x="0" y="20"/>
                    <a:pt x="0" y="20"/>
                  </a:cubicBezTo>
                  <a:cubicBezTo>
                    <a:pt x="1" y="16"/>
                    <a:pt x="1" y="16"/>
                    <a:pt x="1" y="16"/>
                  </a:cubicBezTo>
                  <a:cubicBezTo>
                    <a:pt x="12" y="14"/>
                    <a:pt x="12" y="14"/>
                    <a:pt x="12" y="14"/>
                  </a:cubicBezTo>
                  <a:cubicBezTo>
                    <a:pt x="14" y="14"/>
                    <a:pt x="17" y="14"/>
                    <a:pt x="19" y="14"/>
                  </a:cubicBezTo>
                  <a:cubicBezTo>
                    <a:pt x="17" y="13"/>
                    <a:pt x="15" y="11"/>
                    <a:pt x="13" y="10"/>
                  </a:cubicBezTo>
                  <a:cubicBezTo>
                    <a:pt x="5" y="3"/>
                    <a:pt x="5" y="3"/>
                    <a:pt x="5" y="3"/>
                  </a:cubicBezTo>
                  <a:cubicBezTo>
                    <a:pt x="6" y="0"/>
                    <a:pt x="6" y="0"/>
                    <a:pt x="6" y="0"/>
                  </a:cubicBezTo>
                  <a:cubicBezTo>
                    <a:pt x="23" y="13"/>
                    <a:pt x="23" y="13"/>
                    <a:pt x="23" y="13"/>
                  </a:cubicBezTo>
                  <a:cubicBezTo>
                    <a:pt x="37" y="17"/>
                    <a:pt x="37" y="17"/>
                    <a:pt x="37" y="17"/>
                  </a:cubicBezTo>
                  <a:lnTo>
                    <a:pt x="3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70" name="ís1íḍe">
              <a:extLst>
                <a:ext uri="{FF2B5EF4-FFF2-40B4-BE49-F238E27FC236}">
                  <a16:creationId xmlns="" xmlns:a16="http://schemas.microsoft.com/office/drawing/2014/main" id="{C02FA150-B64B-4AC6-8838-43066675873E}"/>
                </a:ext>
              </a:extLst>
            </p:cNvPr>
            <p:cNvSpPr/>
            <p:nvPr/>
          </p:nvSpPr>
          <p:spPr bwMode="auto">
            <a:xfrm>
              <a:off x="4302919" y="1198209"/>
              <a:ext cx="54666" cy="94615"/>
            </a:xfrm>
            <a:custGeom>
              <a:avLst/>
              <a:gdLst>
                <a:gd name="T0" fmla="*/ 20 w 24"/>
                <a:gd name="T1" fmla="*/ 28 h 41"/>
                <a:gd name="T2" fmla="*/ 14 w 24"/>
                <a:gd name="T3" fmla="*/ 9 h 41"/>
                <a:gd name="T4" fmla="*/ 4 w 24"/>
                <a:gd name="T5" fmla="*/ 10 h 41"/>
                <a:gd name="T6" fmla="*/ 5 w 24"/>
                <a:gd name="T7" fmla="*/ 32 h 41"/>
                <a:gd name="T8" fmla="*/ 20 w 24"/>
                <a:gd name="T9" fmla="*/ 28 h 41"/>
              </a:gdLst>
              <a:ahLst/>
              <a:cxnLst>
                <a:cxn ang="0">
                  <a:pos x="T0" y="T1"/>
                </a:cxn>
                <a:cxn ang="0">
                  <a:pos x="T2" y="T3"/>
                </a:cxn>
                <a:cxn ang="0">
                  <a:pos x="T4" y="T5"/>
                </a:cxn>
                <a:cxn ang="0">
                  <a:pos x="T6" y="T7"/>
                </a:cxn>
                <a:cxn ang="0">
                  <a:pos x="T8" y="T9"/>
                </a:cxn>
              </a:cxnLst>
              <a:rect l="0" t="0" r="r" b="b"/>
              <a:pathLst>
                <a:path w="24" h="41">
                  <a:moveTo>
                    <a:pt x="20" y="28"/>
                  </a:moveTo>
                  <a:cubicBezTo>
                    <a:pt x="24" y="20"/>
                    <a:pt x="14" y="9"/>
                    <a:pt x="14" y="9"/>
                  </a:cubicBezTo>
                  <a:cubicBezTo>
                    <a:pt x="14" y="9"/>
                    <a:pt x="8" y="0"/>
                    <a:pt x="4" y="10"/>
                  </a:cubicBezTo>
                  <a:cubicBezTo>
                    <a:pt x="0" y="20"/>
                    <a:pt x="0" y="23"/>
                    <a:pt x="5" y="32"/>
                  </a:cubicBezTo>
                  <a:cubicBezTo>
                    <a:pt x="9" y="41"/>
                    <a:pt x="16" y="35"/>
                    <a:pt x="2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71" name="íşlïḋe">
              <a:extLst>
                <a:ext uri="{FF2B5EF4-FFF2-40B4-BE49-F238E27FC236}">
                  <a16:creationId xmlns="" xmlns:a16="http://schemas.microsoft.com/office/drawing/2014/main" id="{AB8287D9-B6A7-4D6F-B627-461644E87A49}"/>
                </a:ext>
              </a:extLst>
            </p:cNvPr>
            <p:cNvSpPr/>
            <p:nvPr/>
          </p:nvSpPr>
          <p:spPr bwMode="auto">
            <a:xfrm>
              <a:off x="4279791" y="1281610"/>
              <a:ext cx="57470" cy="91811"/>
            </a:xfrm>
            <a:custGeom>
              <a:avLst/>
              <a:gdLst>
                <a:gd name="T0" fmla="*/ 4 w 25"/>
                <a:gd name="T1" fmla="*/ 34 h 40"/>
                <a:gd name="T2" fmla="*/ 13 w 25"/>
                <a:gd name="T3" fmla="*/ 36 h 40"/>
                <a:gd name="T4" fmla="*/ 21 w 25"/>
                <a:gd name="T5" fmla="*/ 17 h 40"/>
                <a:gd name="T6" fmla="*/ 14 w 25"/>
                <a:gd name="T7" fmla="*/ 10 h 40"/>
                <a:gd name="T8" fmla="*/ 10 w 25"/>
                <a:gd name="T9" fmla="*/ 4 h 40"/>
                <a:gd name="T10" fmla="*/ 0 w 25"/>
                <a:gd name="T11" fmla="*/ 13 h 40"/>
                <a:gd name="T12" fmla="*/ 5 w 25"/>
                <a:gd name="T13" fmla="*/ 25 h 40"/>
                <a:gd name="T14" fmla="*/ 4 w 25"/>
                <a:gd name="T15" fmla="*/ 34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0">
                  <a:moveTo>
                    <a:pt x="4" y="34"/>
                  </a:moveTo>
                  <a:cubicBezTo>
                    <a:pt x="4" y="34"/>
                    <a:pt x="2" y="40"/>
                    <a:pt x="13" y="36"/>
                  </a:cubicBezTo>
                  <a:cubicBezTo>
                    <a:pt x="23" y="31"/>
                    <a:pt x="25" y="21"/>
                    <a:pt x="21" y="17"/>
                  </a:cubicBezTo>
                  <a:cubicBezTo>
                    <a:pt x="18" y="12"/>
                    <a:pt x="14" y="10"/>
                    <a:pt x="14" y="10"/>
                  </a:cubicBezTo>
                  <a:cubicBezTo>
                    <a:pt x="14" y="10"/>
                    <a:pt x="11" y="8"/>
                    <a:pt x="10" y="4"/>
                  </a:cubicBezTo>
                  <a:cubicBezTo>
                    <a:pt x="9" y="0"/>
                    <a:pt x="1" y="9"/>
                    <a:pt x="0" y="13"/>
                  </a:cubicBezTo>
                  <a:cubicBezTo>
                    <a:pt x="0" y="18"/>
                    <a:pt x="1" y="20"/>
                    <a:pt x="5" y="25"/>
                  </a:cubicBezTo>
                  <a:cubicBezTo>
                    <a:pt x="8" y="30"/>
                    <a:pt x="4" y="34"/>
                    <a:pt x="4"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72" name="iŝļîḍé">
              <a:extLst>
                <a:ext uri="{FF2B5EF4-FFF2-40B4-BE49-F238E27FC236}">
                  <a16:creationId xmlns="" xmlns:a16="http://schemas.microsoft.com/office/drawing/2014/main" id="{AD42B1E6-1DB8-4621-BBE6-8CC73B44F295}"/>
                </a:ext>
              </a:extLst>
            </p:cNvPr>
            <p:cNvSpPr/>
            <p:nvPr/>
          </p:nvSpPr>
          <p:spPr bwMode="auto">
            <a:xfrm>
              <a:off x="4231432" y="1248670"/>
              <a:ext cx="330100" cy="295058"/>
            </a:xfrm>
            <a:custGeom>
              <a:avLst/>
              <a:gdLst>
                <a:gd name="T0" fmla="*/ 138 w 144"/>
                <a:gd name="T1" fmla="*/ 24 h 128"/>
                <a:gd name="T2" fmla="*/ 135 w 144"/>
                <a:gd name="T3" fmla="*/ 20 h 128"/>
                <a:gd name="T4" fmla="*/ 126 w 144"/>
                <a:gd name="T5" fmla="*/ 23 h 128"/>
                <a:gd name="T6" fmla="*/ 117 w 144"/>
                <a:gd name="T7" fmla="*/ 29 h 128"/>
                <a:gd name="T8" fmla="*/ 120 w 144"/>
                <a:gd name="T9" fmla="*/ 23 h 128"/>
                <a:gd name="T10" fmla="*/ 131 w 144"/>
                <a:gd name="T11" fmla="*/ 15 h 128"/>
                <a:gd name="T12" fmla="*/ 138 w 144"/>
                <a:gd name="T13" fmla="*/ 9 h 128"/>
                <a:gd name="T14" fmla="*/ 127 w 144"/>
                <a:gd name="T15" fmla="*/ 5 h 128"/>
                <a:gd name="T16" fmla="*/ 112 w 144"/>
                <a:gd name="T17" fmla="*/ 5 h 128"/>
                <a:gd name="T18" fmla="*/ 102 w 144"/>
                <a:gd name="T19" fmla="*/ 8 h 128"/>
                <a:gd name="T20" fmla="*/ 100 w 144"/>
                <a:gd name="T21" fmla="*/ 24 h 128"/>
                <a:gd name="T22" fmla="*/ 88 w 144"/>
                <a:gd name="T23" fmla="*/ 33 h 128"/>
                <a:gd name="T24" fmla="*/ 83 w 144"/>
                <a:gd name="T25" fmla="*/ 31 h 128"/>
                <a:gd name="T26" fmla="*/ 91 w 144"/>
                <a:gd name="T27" fmla="*/ 26 h 128"/>
                <a:gd name="T28" fmla="*/ 91 w 144"/>
                <a:gd name="T29" fmla="*/ 21 h 128"/>
                <a:gd name="T30" fmla="*/ 82 w 144"/>
                <a:gd name="T31" fmla="*/ 10 h 128"/>
                <a:gd name="T32" fmla="*/ 70 w 144"/>
                <a:gd name="T33" fmla="*/ 12 h 128"/>
                <a:gd name="T34" fmla="*/ 63 w 144"/>
                <a:gd name="T35" fmla="*/ 30 h 128"/>
                <a:gd name="T36" fmla="*/ 58 w 144"/>
                <a:gd name="T37" fmla="*/ 42 h 128"/>
                <a:gd name="T38" fmla="*/ 58 w 144"/>
                <a:gd name="T39" fmla="*/ 52 h 128"/>
                <a:gd name="T40" fmla="*/ 39 w 144"/>
                <a:gd name="T41" fmla="*/ 61 h 128"/>
                <a:gd name="T42" fmla="*/ 35 w 144"/>
                <a:gd name="T43" fmla="*/ 58 h 128"/>
                <a:gd name="T44" fmla="*/ 9 w 144"/>
                <a:gd name="T45" fmla="*/ 90 h 128"/>
                <a:gd name="T46" fmla="*/ 3 w 144"/>
                <a:gd name="T47" fmla="*/ 115 h 128"/>
                <a:gd name="T48" fmla="*/ 20 w 144"/>
                <a:gd name="T49" fmla="*/ 114 h 128"/>
                <a:gd name="T50" fmla="*/ 33 w 144"/>
                <a:gd name="T51" fmla="*/ 82 h 128"/>
                <a:gd name="T52" fmla="*/ 42 w 144"/>
                <a:gd name="T53" fmla="*/ 80 h 128"/>
                <a:gd name="T54" fmla="*/ 56 w 144"/>
                <a:gd name="T55" fmla="*/ 73 h 128"/>
                <a:gd name="T56" fmla="*/ 58 w 144"/>
                <a:gd name="T57" fmla="*/ 79 h 128"/>
                <a:gd name="T58" fmla="*/ 58 w 144"/>
                <a:gd name="T59" fmla="*/ 89 h 128"/>
                <a:gd name="T60" fmla="*/ 76 w 144"/>
                <a:gd name="T61" fmla="*/ 70 h 128"/>
                <a:gd name="T62" fmla="*/ 77 w 144"/>
                <a:gd name="T63" fmla="*/ 60 h 128"/>
                <a:gd name="T64" fmla="*/ 95 w 144"/>
                <a:gd name="T65" fmla="*/ 42 h 128"/>
                <a:gd name="T66" fmla="*/ 95 w 144"/>
                <a:gd name="T67" fmla="*/ 53 h 128"/>
                <a:gd name="T68" fmla="*/ 96 w 144"/>
                <a:gd name="T69" fmla="*/ 67 h 128"/>
                <a:gd name="T70" fmla="*/ 113 w 144"/>
                <a:gd name="T71" fmla="*/ 50 h 128"/>
                <a:gd name="T72" fmla="*/ 116 w 144"/>
                <a:gd name="T73" fmla="*/ 50 h 128"/>
                <a:gd name="T74" fmla="*/ 117 w 144"/>
                <a:gd name="T75" fmla="*/ 87 h 128"/>
                <a:gd name="T76" fmla="*/ 135 w 144"/>
                <a:gd name="T77" fmla="*/ 66 h 128"/>
                <a:gd name="T78" fmla="*/ 134 w 144"/>
                <a:gd name="T79" fmla="*/ 40 h 128"/>
                <a:gd name="T80" fmla="*/ 144 w 144"/>
                <a:gd name="T81" fmla="*/ 28 h 128"/>
                <a:gd name="T82" fmla="*/ 138 w 144"/>
                <a:gd name="T83" fmla="*/ 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128">
                  <a:moveTo>
                    <a:pt x="138" y="24"/>
                  </a:moveTo>
                  <a:cubicBezTo>
                    <a:pt x="138" y="24"/>
                    <a:pt x="135" y="23"/>
                    <a:pt x="135" y="20"/>
                  </a:cubicBezTo>
                  <a:cubicBezTo>
                    <a:pt x="135" y="20"/>
                    <a:pt x="130" y="17"/>
                    <a:pt x="126" y="23"/>
                  </a:cubicBezTo>
                  <a:cubicBezTo>
                    <a:pt x="122" y="28"/>
                    <a:pt x="120" y="30"/>
                    <a:pt x="117" y="29"/>
                  </a:cubicBezTo>
                  <a:cubicBezTo>
                    <a:pt x="114" y="28"/>
                    <a:pt x="118" y="25"/>
                    <a:pt x="120" y="23"/>
                  </a:cubicBezTo>
                  <a:cubicBezTo>
                    <a:pt x="123" y="22"/>
                    <a:pt x="127" y="16"/>
                    <a:pt x="131" y="15"/>
                  </a:cubicBezTo>
                  <a:cubicBezTo>
                    <a:pt x="136" y="14"/>
                    <a:pt x="138" y="14"/>
                    <a:pt x="138" y="9"/>
                  </a:cubicBezTo>
                  <a:cubicBezTo>
                    <a:pt x="138" y="5"/>
                    <a:pt x="137" y="0"/>
                    <a:pt x="127" y="5"/>
                  </a:cubicBezTo>
                  <a:cubicBezTo>
                    <a:pt x="117" y="10"/>
                    <a:pt x="114" y="9"/>
                    <a:pt x="112" y="5"/>
                  </a:cubicBezTo>
                  <a:cubicBezTo>
                    <a:pt x="109" y="0"/>
                    <a:pt x="103" y="1"/>
                    <a:pt x="102" y="8"/>
                  </a:cubicBezTo>
                  <a:cubicBezTo>
                    <a:pt x="102" y="16"/>
                    <a:pt x="100" y="24"/>
                    <a:pt x="100" y="24"/>
                  </a:cubicBezTo>
                  <a:cubicBezTo>
                    <a:pt x="88" y="33"/>
                    <a:pt x="88" y="33"/>
                    <a:pt x="88" y="33"/>
                  </a:cubicBezTo>
                  <a:cubicBezTo>
                    <a:pt x="88" y="33"/>
                    <a:pt x="79" y="34"/>
                    <a:pt x="83" y="31"/>
                  </a:cubicBezTo>
                  <a:cubicBezTo>
                    <a:pt x="87" y="27"/>
                    <a:pt x="91" y="26"/>
                    <a:pt x="91" y="26"/>
                  </a:cubicBezTo>
                  <a:cubicBezTo>
                    <a:pt x="91" y="21"/>
                    <a:pt x="91" y="21"/>
                    <a:pt x="91" y="21"/>
                  </a:cubicBezTo>
                  <a:cubicBezTo>
                    <a:pt x="91" y="21"/>
                    <a:pt x="84" y="15"/>
                    <a:pt x="82" y="10"/>
                  </a:cubicBezTo>
                  <a:cubicBezTo>
                    <a:pt x="80" y="4"/>
                    <a:pt x="71" y="2"/>
                    <a:pt x="70" y="12"/>
                  </a:cubicBezTo>
                  <a:cubicBezTo>
                    <a:pt x="69" y="22"/>
                    <a:pt x="68" y="27"/>
                    <a:pt x="63" y="30"/>
                  </a:cubicBezTo>
                  <a:cubicBezTo>
                    <a:pt x="58" y="34"/>
                    <a:pt x="48" y="39"/>
                    <a:pt x="58" y="42"/>
                  </a:cubicBezTo>
                  <a:cubicBezTo>
                    <a:pt x="67" y="45"/>
                    <a:pt x="61" y="48"/>
                    <a:pt x="58" y="52"/>
                  </a:cubicBezTo>
                  <a:cubicBezTo>
                    <a:pt x="54" y="56"/>
                    <a:pt x="42" y="65"/>
                    <a:pt x="39" y="61"/>
                  </a:cubicBezTo>
                  <a:cubicBezTo>
                    <a:pt x="35" y="58"/>
                    <a:pt x="35" y="58"/>
                    <a:pt x="35" y="58"/>
                  </a:cubicBezTo>
                  <a:cubicBezTo>
                    <a:pt x="35" y="58"/>
                    <a:pt x="18" y="82"/>
                    <a:pt x="9" y="90"/>
                  </a:cubicBezTo>
                  <a:cubicBezTo>
                    <a:pt x="1" y="97"/>
                    <a:pt x="0" y="105"/>
                    <a:pt x="3" y="115"/>
                  </a:cubicBezTo>
                  <a:cubicBezTo>
                    <a:pt x="5" y="126"/>
                    <a:pt x="17" y="128"/>
                    <a:pt x="20" y="114"/>
                  </a:cubicBezTo>
                  <a:cubicBezTo>
                    <a:pt x="22" y="100"/>
                    <a:pt x="29" y="88"/>
                    <a:pt x="33" y="82"/>
                  </a:cubicBezTo>
                  <a:cubicBezTo>
                    <a:pt x="37" y="75"/>
                    <a:pt x="42" y="80"/>
                    <a:pt x="42" y="80"/>
                  </a:cubicBezTo>
                  <a:cubicBezTo>
                    <a:pt x="42" y="80"/>
                    <a:pt x="51" y="80"/>
                    <a:pt x="56" y="73"/>
                  </a:cubicBezTo>
                  <a:cubicBezTo>
                    <a:pt x="60" y="66"/>
                    <a:pt x="60" y="76"/>
                    <a:pt x="58" y="79"/>
                  </a:cubicBezTo>
                  <a:cubicBezTo>
                    <a:pt x="56" y="82"/>
                    <a:pt x="49" y="89"/>
                    <a:pt x="58" y="89"/>
                  </a:cubicBezTo>
                  <a:cubicBezTo>
                    <a:pt x="66" y="89"/>
                    <a:pt x="73" y="80"/>
                    <a:pt x="76" y="70"/>
                  </a:cubicBezTo>
                  <a:cubicBezTo>
                    <a:pt x="77" y="60"/>
                    <a:pt x="77" y="60"/>
                    <a:pt x="77" y="60"/>
                  </a:cubicBezTo>
                  <a:cubicBezTo>
                    <a:pt x="77" y="60"/>
                    <a:pt x="88" y="47"/>
                    <a:pt x="95" y="42"/>
                  </a:cubicBezTo>
                  <a:cubicBezTo>
                    <a:pt x="95" y="53"/>
                    <a:pt x="95" y="53"/>
                    <a:pt x="95" y="53"/>
                  </a:cubicBezTo>
                  <a:cubicBezTo>
                    <a:pt x="95" y="53"/>
                    <a:pt x="86" y="65"/>
                    <a:pt x="96" y="67"/>
                  </a:cubicBezTo>
                  <a:cubicBezTo>
                    <a:pt x="106" y="69"/>
                    <a:pt x="110" y="61"/>
                    <a:pt x="113" y="50"/>
                  </a:cubicBezTo>
                  <a:cubicBezTo>
                    <a:pt x="116" y="50"/>
                    <a:pt x="116" y="50"/>
                    <a:pt x="116" y="50"/>
                  </a:cubicBezTo>
                  <a:cubicBezTo>
                    <a:pt x="117" y="87"/>
                    <a:pt x="117" y="87"/>
                    <a:pt x="117" y="87"/>
                  </a:cubicBezTo>
                  <a:cubicBezTo>
                    <a:pt x="117" y="87"/>
                    <a:pt x="132" y="87"/>
                    <a:pt x="135" y="66"/>
                  </a:cubicBezTo>
                  <a:cubicBezTo>
                    <a:pt x="134" y="40"/>
                    <a:pt x="134" y="40"/>
                    <a:pt x="134" y="40"/>
                  </a:cubicBezTo>
                  <a:cubicBezTo>
                    <a:pt x="134" y="40"/>
                    <a:pt x="143" y="34"/>
                    <a:pt x="144" y="28"/>
                  </a:cubicBezTo>
                  <a:cubicBezTo>
                    <a:pt x="144" y="23"/>
                    <a:pt x="138" y="24"/>
                    <a:pt x="13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73" name="íṧḷídé">
              <a:extLst>
                <a:ext uri="{FF2B5EF4-FFF2-40B4-BE49-F238E27FC236}">
                  <a16:creationId xmlns="" xmlns:a16="http://schemas.microsoft.com/office/drawing/2014/main" id="{F63A7306-81DC-41C5-B52B-EFC721C25FCF}"/>
                </a:ext>
              </a:extLst>
            </p:cNvPr>
            <p:cNvSpPr/>
            <p:nvPr/>
          </p:nvSpPr>
          <p:spPr bwMode="auto">
            <a:xfrm>
              <a:off x="4768283" y="1194004"/>
              <a:ext cx="52564" cy="82700"/>
            </a:xfrm>
            <a:custGeom>
              <a:avLst/>
              <a:gdLst>
                <a:gd name="T0" fmla="*/ 10 w 23"/>
                <a:gd name="T1" fmla="*/ 6 h 36"/>
                <a:gd name="T2" fmla="*/ 3 w 23"/>
                <a:gd name="T3" fmla="*/ 10 h 36"/>
                <a:gd name="T4" fmla="*/ 3 w 23"/>
                <a:gd name="T5" fmla="*/ 30 h 36"/>
                <a:gd name="T6" fmla="*/ 19 w 23"/>
                <a:gd name="T7" fmla="*/ 30 h 36"/>
                <a:gd name="T8" fmla="*/ 18 w 23"/>
                <a:gd name="T9" fmla="*/ 14 h 36"/>
                <a:gd name="T10" fmla="*/ 10 w 23"/>
                <a:gd name="T11" fmla="*/ 6 h 36"/>
              </a:gdLst>
              <a:ahLst/>
              <a:cxnLst>
                <a:cxn ang="0">
                  <a:pos x="T0" y="T1"/>
                </a:cxn>
                <a:cxn ang="0">
                  <a:pos x="T2" y="T3"/>
                </a:cxn>
                <a:cxn ang="0">
                  <a:pos x="T4" y="T5"/>
                </a:cxn>
                <a:cxn ang="0">
                  <a:pos x="T6" y="T7"/>
                </a:cxn>
                <a:cxn ang="0">
                  <a:pos x="T8" y="T9"/>
                </a:cxn>
                <a:cxn ang="0">
                  <a:pos x="T10" y="T11"/>
                </a:cxn>
              </a:cxnLst>
              <a:rect l="0" t="0" r="r" b="b"/>
              <a:pathLst>
                <a:path w="23" h="36">
                  <a:moveTo>
                    <a:pt x="10" y="6"/>
                  </a:moveTo>
                  <a:cubicBezTo>
                    <a:pt x="10" y="6"/>
                    <a:pt x="6" y="0"/>
                    <a:pt x="3" y="10"/>
                  </a:cubicBezTo>
                  <a:cubicBezTo>
                    <a:pt x="0" y="19"/>
                    <a:pt x="4" y="24"/>
                    <a:pt x="3" y="30"/>
                  </a:cubicBezTo>
                  <a:cubicBezTo>
                    <a:pt x="2" y="36"/>
                    <a:pt x="15" y="34"/>
                    <a:pt x="19" y="30"/>
                  </a:cubicBezTo>
                  <a:cubicBezTo>
                    <a:pt x="23" y="27"/>
                    <a:pt x="23" y="18"/>
                    <a:pt x="18" y="14"/>
                  </a:cubicBezTo>
                  <a:cubicBezTo>
                    <a:pt x="12" y="9"/>
                    <a:pt x="10" y="6"/>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74" name="îSḻiḋe">
              <a:extLst>
                <a:ext uri="{FF2B5EF4-FFF2-40B4-BE49-F238E27FC236}">
                  <a16:creationId xmlns="" xmlns:a16="http://schemas.microsoft.com/office/drawing/2014/main" id="{7953C38E-EAC6-4ACA-9F04-0EE909A0D73F}"/>
                </a:ext>
              </a:extLst>
            </p:cNvPr>
            <p:cNvSpPr/>
            <p:nvPr/>
          </p:nvSpPr>
          <p:spPr bwMode="auto">
            <a:xfrm>
              <a:off x="4726932" y="1285815"/>
              <a:ext cx="61675" cy="80598"/>
            </a:xfrm>
            <a:custGeom>
              <a:avLst/>
              <a:gdLst>
                <a:gd name="T0" fmla="*/ 8 w 27"/>
                <a:gd name="T1" fmla="*/ 31 h 35"/>
                <a:gd name="T2" fmla="*/ 21 w 27"/>
                <a:gd name="T3" fmla="*/ 25 h 35"/>
                <a:gd name="T4" fmla="*/ 16 w 27"/>
                <a:gd name="T5" fmla="*/ 8 h 35"/>
                <a:gd name="T6" fmla="*/ 8 w 27"/>
                <a:gd name="T7" fmla="*/ 4 h 35"/>
                <a:gd name="T8" fmla="*/ 2 w 27"/>
                <a:gd name="T9" fmla="*/ 19 h 35"/>
                <a:gd name="T10" fmla="*/ 8 w 27"/>
                <a:gd name="T11" fmla="*/ 31 h 35"/>
              </a:gdLst>
              <a:ahLst/>
              <a:cxnLst>
                <a:cxn ang="0">
                  <a:pos x="T0" y="T1"/>
                </a:cxn>
                <a:cxn ang="0">
                  <a:pos x="T2" y="T3"/>
                </a:cxn>
                <a:cxn ang="0">
                  <a:pos x="T4" y="T5"/>
                </a:cxn>
                <a:cxn ang="0">
                  <a:pos x="T6" y="T7"/>
                </a:cxn>
                <a:cxn ang="0">
                  <a:pos x="T8" y="T9"/>
                </a:cxn>
                <a:cxn ang="0">
                  <a:pos x="T10" y="T11"/>
                </a:cxn>
              </a:cxnLst>
              <a:rect l="0" t="0" r="r" b="b"/>
              <a:pathLst>
                <a:path w="27" h="35">
                  <a:moveTo>
                    <a:pt x="8" y="31"/>
                  </a:moveTo>
                  <a:cubicBezTo>
                    <a:pt x="8" y="31"/>
                    <a:pt x="15" y="35"/>
                    <a:pt x="21" y="25"/>
                  </a:cubicBezTo>
                  <a:cubicBezTo>
                    <a:pt x="27" y="14"/>
                    <a:pt x="16" y="8"/>
                    <a:pt x="16" y="8"/>
                  </a:cubicBezTo>
                  <a:cubicBezTo>
                    <a:pt x="16" y="8"/>
                    <a:pt x="13" y="0"/>
                    <a:pt x="8" y="4"/>
                  </a:cubicBezTo>
                  <a:cubicBezTo>
                    <a:pt x="3" y="7"/>
                    <a:pt x="0" y="13"/>
                    <a:pt x="2" y="19"/>
                  </a:cubicBezTo>
                  <a:cubicBezTo>
                    <a:pt x="5" y="25"/>
                    <a:pt x="7" y="23"/>
                    <a:pt x="8"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75" name="í$ḻîḓè">
              <a:extLst>
                <a:ext uri="{FF2B5EF4-FFF2-40B4-BE49-F238E27FC236}">
                  <a16:creationId xmlns="" xmlns:a16="http://schemas.microsoft.com/office/drawing/2014/main" id="{A7B57BD4-D211-4474-81A9-80C7C3E07B91}"/>
                </a:ext>
              </a:extLst>
            </p:cNvPr>
            <p:cNvSpPr/>
            <p:nvPr/>
          </p:nvSpPr>
          <p:spPr bwMode="auto">
            <a:xfrm>
              <a:off x="4635121" y="1341182"/>
              <a:ext cx="160495" cy="198341"/>
            </a:xfrm>
            <a:custGeom>
              <a:avLst/>
              <a:gdLst>
                <a:gd name="T0" fmla="*/ 63 w 70"/>
                <a:gd name="T1" fmla="*/ 12 h 86"/>
                <a:gd name="T2" fmla="*/ 15 w 70"/>
                <a:gd name="T3" fmla="*/ 58 h 86"/>
                <a:gd name="T4" fmla="*/ 17 w 70"/>
                <a:gd name="T5" fmla="*/ 76 h 86"/>
                <a:gd name="T6" fmla="*/ 33 w 70"/>
                <a:gd name="T7" fmla="*/ 73 h 86"/>
                <a:gd name="T8" fmla="*/ 70 w 70"/>
                <a:gd name="T9" fmla="*/ 14 h 86"/>
                <a:gd name="T10" fmla="*/ 70 w 70"/>
                <a:gd name="T11" fmla="*/ 10 h 86"/>
                <a:gd name="T12" fmla="*/ 63 w 70"/>
                <a:gd name="T13" fmla="*/ 12 h 86"/>
              </a:gdLst>
              <a:ahLst/>
              <a:cxnLst>
                <a:cxn ang="0">
                  <a:pos x="T0" y="T1"/>
                </a:cxn>
                <a:cxn ang="0">
                  <a:pos x="T2" y="T3"/>
                </a:cxn>
                <a:cxn ang="0">
                  <a:pos x="T4" y="T5"/>
                </a:cxn>
                <a:cxn ang="0">
                  <a:pos x="T6" y="T7"/>
                </a:cxn>
                <a:cxn ang="0">
                  <a:pos x="T8" y="T9"/>
                </a:cxn>
                <a:cxn ang="0">
                  <a:pos x="T10" y="T11"/>
                </a:cxn>
                <a:cxn ang="0">
                  <a:pos x="T12" y="T13"/>
                </a:cxn>
              </a:cxnLst>
              <a:rect l="0" t="0" r="r" b="b"/>
              <a:pathLst>
                <a:path w="70" h="86">
                  <a:moveTo>
                    <a:pt x="63" y="12"/>
                  </a:moveTo>
                  <a:cubicBezTo>
                    <a:pt x="56" y="25"/>
                    <a:pt x="29" y="52"/>
                    <a:pt x="15" y="58"/>
                  </a:cubicBezTo>
                  <a:cubicBezTo>
                    <a:pt x="0" y="64"/>
                    <a:pt x="17" y="76"/>
                    <a:pt x="17" y="76"/>
                  </a:cubicBezTo>
                  <a:cubicBezTo>
                    <a:pt x="17" y="76"/>
                    <a:pt x="24" y="86"/>
                    <a:pt x="33" y="73"/>
                  </a:cubicBezTo>
                  <a:cubicBezTo>
                    <a:pt x="43" y="60"/>
                    <a:pt x="59" y="40"/>
                    <a:pt x="70" y="14"/>
                  </a:cubicBezTo>
                  <a:cubicBezTo>
                    <a:pt x="70" y="12"/>
                    <a:pt x="70" y="10"/>
                    <a:pt x="70" y="10"/>
                  </a:cubicBezTo>
                  <a:cubicBezTo>
                    <a:pt x="70" y="10"/>
                    <a:pt x="70" y="0"/>
                    <a:pt x="6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76" name="ïŝḷíḍe">
              <a:extLst>
                <a:ext uri="{FF2B5EF4-FFF2-40B4-BE49-F238E27FC236}">
                  <a16:creationId xmlns="" xmlns:a16="http://schemas.microsoft.com/office/drawing/2014/main" id="{15E2885D-7AA0-41E1-9138-1ED193C8B217}"/>
                </a:ext>
              </a:extLst>
            </p:cNvPr>
            <p:cNvSpPr/>
            <p:nvPr/>
          </p:nvSpPr>
          <p:spPr bwMode="auto">
            <a:xfrm>
              <a:off x="4850282" y="1255679"/>
              <a:ext cx="119845" cy="108632"/>
            </a:xfrm>
            <a:custGeom>
              <a:avLst/>
              <a:gdLst>
                <a:gd name="T0" fmla="*/ 37 w 52"/>
                <a:gd name="T1" fmla="*/ 2 h 47"/>
                <a:gd name="T2" fmla="*/ 10 w 52"/>
                <a:gd name="T3" fmla="*/ 11 h 47"/>
                <a:gd name="T4" fmla="*/ 6 w 52"/>
                <a:gd name="T5" fmla="*/ 21 h 47"/>
                <a:gd name="T6" fmla="*/ 19 w 52"/>
                <a:gd name="T7" fmla="*/ 29 h 47"/>
                <a:gd name="T8" fmla="*/ 25 w 52"/>
                <a:gd name="T9" fmla="*/ 32 h 47"/>
                <a:gd name="T10" fmla="*/ 20 w 52"/>
                <a:gd name="T11" fmla="*/ 47 h 47"/>
                <a:gd name="T12" fmla="*/ 36 w 52"/>
                <a:gd name="T13" fmla="*/ 41 h 47"/>
                <a:gd name="T14" fmla="*/ 51 w 52"/>
                <a:gd name="T15" fmla="*/ 17 h 47"/>
                <a:gd name="T16" fmla="*/ 37 w 52"/>
                <a:gd name="T17"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7">
                  <a:moveTo>
                    <a:pt x="37" y="2"/>
                  </a:moveTo>
                  <a:cubicBezTo>
                    <a:pt x="27" y="5"/>
                    <a:pt x="10" y="11"/>
                    <a:pt x="10" y="11"/>
                  </a:cubicBezTo>
                  <a:cubicBezTo>
                    <a:pt x="10" y="11"/>
                    <a:pt x="0" y="14"/>
                    <a:pt x="6" y="21"/>
                  </a:cubicBezTo>
                  <a:cubicBezTo>
                    <a:pt x="12" y="28"/>
                    <a:pt x="12" y="33"/>
                    <a:pt x="19" y="29"/>
                  </a:cubicBezTo>
                  <a:cubicBezTo>
                    <a:pt x="27" y="26"/>
                    <a:pt x="27" y="28"/>
                    <a:pt x="25" y="32"/>
                  </a:cubicBezTo>
                  <a:cubicBezTo>
                    <a:pt x="24" y="36"/>
                    <a:pt x="19" y="43"/>
                    <a:pt x="20" y="47"/>
                  </a:cubicBezTo>
                  <a:cubicBezTo>
                    <a:pt x="20" y="47"/>
                    <a:pt x="32" y="46"/>
                    <a:pt x="36" y="41"/>
                  </a:cubicBezTo>
                  <a:cubicBezTo>
                    <a:pt x="39" y="35"/>
                    <a:pt x="50" y="24"/>
                    <a:pt x="51" y="17"/>
                  </a:cubicBezTo>
                  <a:cubicBezTo>
                    <a:pt x="52" y="9"/>
                    <a:pt x="46" y="0"/>
                    <a:pt x="3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77" name="íṩļiḋe">
              <a:extLst>
                <a:ext uri="{FF2B5EF4-FFF2-40B4-BE49-F238E27FC236}">
                  <a16:creationId xmlns="" xmlns:a16="http://schemas.microsoft.com/office/drawing/2014/main" id="{85A4DC8C-8FA1-49AE-BA84-11182ECA368B}"/>
                </a:ext>
              </a:extLst>
            </p:cNvPr>
            <p:cNvSpPr/>
            <p:nvPr/>
          </p:nvSpPr>
          <p:spPr bwMode="auto">
            <a:xfrm>
              <a:off x="4839068" y="1362208"/>
              <a:ext cx="100922" cy="66581"/>
            </a:xfrm>
            <a:custGeom>
              <a:avLst/>
              <a:gdLst>
                <a:gd name="T0" fmla="*/ 31 w 44"/>
                <a:gd name="T1" fmla="*/ 3 h 29"/>
                <a:gd name="T2" fmla="*/ 8 w 44"/>
                <a:gd name="T3" fmla="*/ 9 h 29"/>
                <a:gd name="T4" fmla="*/ 7 w 44"/>
                <a:gd name="T5" fmla="*/ 20 h 29"/>
                <a:gd name="T6" fmla="*/ 31 w 44"/>
                <a:gd name="T7" fmla="*/ 23 h 29"/>
                <a:gd name="T8" fmla="*/ 44 w 44"/>
                <a:gd name="T9" fmla="*/ 2 h 29"/>
                <a:gd name="T10" fmla="*/ 31 w 44"/>
                <a:gd name="T11" fmla="*/ 3 h 29"/>
              </a:gdLst>
              <a:ahLst/>
              <a:cxnLst>
                <a:cxn ang="0">
                  <a:pos x="T0" y="T1"/>
                </a:cxn>
                <a:cxn ang="0">
                  <a:pos x="T2" y="T3"/>
                </a:cxn>
                <a:cxn ang="0">
                  <a:pos x="T4" y="T5"/>
                </a:cxn>
                <a:cxn ang="0">
                  <a:pos x="T6" y="T7"/>
                </a:cxn>
                <a:cxn ang="0">
                  <a:pos x="T8" y="T9"/>
                </a:cxn>
                <a:cxn ang="0">
                  <a:pos x="T10" y="T11"/>
                </a:cxn>
              </a:cxnLst>
              <a:rect l="0" t="0" r="r" b="b"/>
              <a:pathLst>
                <a:path w="44" h="29">
                  <a:moveTo>
                    <a:pt x="31" y="3"/>
                  </a:moveTo>
                  <a:cubicBezTo>
                    <a:pt x="24" y="6"/>
                    <a:pt x="8" y="9"/>
                    <a:pt x="8" y="9"/>
                  </a:cubicBezTo>
                  <a:cubicBezTo>
                    <a:pt x="8" y="9"/>
                    <a:pt x="0" y="13"/>
                    <a:pt x="7" y="20"/>
                  </a:cubicBezTo>
                  <a:cubicBezTo>
                    <a:pt x="13" y="27"/>
                    <a:pt x="22" y="29"/>
                    <a:pt x="31" y="23"/>
                  </a:cubicBezTo>
                  <a:cubicBezTo>
                    <a:pt x="41" y="17"/>
                    <a:pt x="43" y="13"/>
                    <a:pt x="44" y="2"/>
                  </a:cubicBezTo>
                  <a:cubicBezTo>
                    <a:pt x="44" y="2"/>
                    <a:pt x="38" y="0"/>
                    <a:pt x="3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78" name="îṡlïḍé">
              <a:extLst>
                <a:ext uri="{FF2B5EF4-FFF2-40B4-BE49-F238E27FC236}">
                  <a16:creationId xmlns="" xmlns:a16="http://schemas.microsoft.com/office/drawing/2014/main" id="{CF73ED6B-7FD5-430E-8B35-D1B74A7A7425}"/>
                </a:ext>
              </a:extLst>
            </p:cNvPr>
            <p:cNvSpPr/>
            <p:nvPr/>
          </p:nvSpPr>
          <p:spPr bwMode="auto">
            <a:xfrm>
              <a:off x="5091374" y="1186995"/>
              <a:ext cx="250203" cy="276135"/>
            </a:xfrm>
            <a:custGeom>
              <a:avLst/>
              <a:gdLst>
                <a:gd name="T0" fmla="*/ 108 w 109"/>
                <a:gd name="T1" fmla="*/ 54 h 120"/>
                <a:gd name="T2" fmla="*/ 97 w 109"/>
                <a:gd name="T3" fmla="*/ 52 h 120"/>
                <a:gd name="T4" fmla="*/ 84 w 109"/>
                <a:gd name="T5" fmla="*/ 58 h 120"/>
                <a:gd name="T6" fmla="*/ 89 w 109"/>
                <a:gd name="T7" fmla="*/ 43 h 120"/>
                <a:gd name="T8" fmla="*/ 85 w 109"/>
                <a:gd name="T9" fmla="*/ 10 h 120"/>
                <a:gd name="T10" fmla="*/ 70 w 109"/>
                <a:gd name="T11" fmla="*/ 16 h 120"/>
                <a:gd name="T12" fmla="*/ 68 w 109"/>
                <a:gd name="T13" fmla="*/ 53 h 120"/>
                <a:gd name="T14" fmla="*/ 53 w 109"/>
                <a:gd name="T15" fmla="*/ 72 h 120"/>
                <a:gd name="T16" fmla="*/ 11 w 109"/>
                <a:gd name="T17" fmla="*/ 79 h 120"/>
                <a:gd name="T18" fmla="*/ 2 w 109"/>
                <a:gd name="T19" fmla="*/ 89 h 120"/>
                <a:gd name="T20" fmla="*/ 20 w 109"/>
                <a:gd name="T21" fmla="*/ 100 h 120"/>
                <a:gd name="T22" fmla="*/ 31 w 109"/>
                <a:gd name="T23" fmla="*/ 98 h 120"/>
                <a:gd name="T24" fmla="*/ 41 w 109"/>
                <a:gd name="T25" fmla="*/ 94 h 120"/>
                <a:gd name="T26" fmla="*/ 49 w 109"/>
                <a:gd name="T27" fmla="*/ 90 h 120"/>
                <a:gd name="T28" fmla="*/ 54 w 109"/>
                <a:gd name="T29" fmla="*/ 92 h 120"/>
                <a:gd name="T30" fmla="*/ 32 w 109"/>
                <a:gd name="T31" fmla="*/ 110 h 120"/>
                <a:gd name="T32" fmla="*/ 35 w 109"/>
                <a:gd name="T33" fmla="*/ 119 h 120"/>
                <a:gd name="T34" fmla="*/ 70 w 109"/>
                <a:gd name="T35" fmla="*/ 92 h 120"/>
                <a:gd name="T36" fmla="*/ 89 w 109"/>
                <a:gd name="T37" fmla="*/ 72 h 120"/>
                <a:gd name="T38" fmla="*/ 108 w 109"/>
                <a:gd name="T39" fmla="*/ 5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120">
                  <a:moveTo>
                    <a:pt x="108" y="54"/>
                  </a:moveTo>
                  <a:cubicBezTo>
                    <a:pt x="109" y="45"/>
                    <a:pt x="101" y="49"/>
                    <a:pt x="97" y="52"/>
                  </a:cubicBezTo>
                  <a:cubicBezTo>
                    <a:pt x="94" y="54"/>
                    <a:pt x="86" y="57"/>
                    <a:pt x="84" y="58"/>
                  </a:cubicBezTo>
                  <a:cubicBezTo>
                    <a:pt x="84" y="58"/>
                    <a:pt x="86" y="48"/>
                    <a:pt x="89" y="43"/>
                  </a:cubicBezTo>
                  <a:cubicBezTo>
                    <a:pt x="92" y="37"/>
                    <a:pt x="96" y="21"/>
                    <a:pt x="85" y="10"/>
                  </a:cubicBezTo>
                  <a:cubicBezTo>
                    <a:pt x="74" y="0"/>
                    <a:pt x="72" y="5"/>
                    <a:pt x="70" y="16"/>
                  </a:cubicBezTo>
                  <a:cubicBezTo>
                    <a:pt x="67" y="26"/>
                    <a:pt x="72" y="36"/>
                    <a:pt x="68" y="53"/>
                  </a:cubicBezTo>
                  <a:cubicBezTo>
                    <a:pt x="64" y="70"/>
                    <a:pt x="64" y="68"/>
                    <a:pt x="53" y="72"/>
                  </a:cubicBezTo>
                  <a:cubicBezTo>
                    <a:pt x="42" y="76"/>
                    <a:pt x="27" y="81"/>
                    <a:pt x="11" y="79"/>
                  </a:cubicBezTo>
                  <a:cubicBezTo>
                    <a:pt x="3" y="78"/>
                    <a:pt x="0" y="75"/>
                    <a:pt x="2" y="89"/>
                  </a:cubicBezTo>
                  <a:cubicBezTo>
                    <a:pt x="2" y="89"/>
                    <a:pt x="4" y="97"/>
                    <a:pt x="20" y="100"/>
                  </a:cubicBezTo>
                  <a:cubicBezTo>
                    <a:pt x="24" y="101"/>
                    <a:pt x="27" y="99"/>
                    <a:pt x="31" y="98"/>
                  </a:cubicBezTo>
                  <a:cubicBezTo>
                    <a:pt x="35" y="98"/>
                    <a:pt x="38" y="96"/>
                    <a:pt x="41" y="94"/>
                  </a:cubicBezTo>
                  <a:cubicBezTo>
                    <a:pt x="46" y="92"/>
                    <a:pt x="49" y="90"/>
                    <a:pt x="49" y="90"/>
                  </a:cubicBezTo>
                  <a:cubicBezTo>
                    <a:pt x="49" y="90"/>
                    <a:pt x="55" y="89"/>
                    <a:pt x="54" y="92"/>
                  </a:cubicBezTo>
                  <a:cubicBezTo>
                    <a:pt x="53" y="95"/>
                    <a:pt x="47" y="104"/>
                    <a:pt x="32" y="110"/>
                  </a:cubicBezTo>
                  <a:cubicBezTo>
                    <a:pt x="17" y="116"/>
                    <a:pt x="29" y="120"/>
                    <a:pt x="35" y="119"/>
                  </a:cubicBezTo>
                  <a:cubicBezTo>
                    <a:pt x="40" y="118"/>
                    <a:pt x="61" y="116"/>
                    <a:pt x="70" y="92"/>
                  </a:cubicBezTo>
                  <a:cubicBezTo>
                    <a:pt x="80" y="69"/>
                    <a:pt x="89" y="72"/>
                    <a:pt x="89" y="72"/>
                  </a:cubicBezTo>
                  <a:cubicBezTo>
                    <a:pt x="89" y="72"/>
                    <a:pt x="107" y="63"/>
                    <a:pt x="10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79" name="iS1îḓè">
              <a:extLst>
                <a:ext uri="{FF2B5EF4-FFF2-40B4-BE49-F238E27FC236}">
                  <a16:creationId xmlns="" xmlns:a16="http://schemas.microsoft.com/office/drawing/2014/main" id="{D88A7D7C-1655-4385-A4EC-2C63B16B0A45}"/>
                </a:ext>
              </a:extLst>
            </p:cNvPr>
            <p:cNvSpPr/>
            <p:nvPr/>
          </p:nvSpPr>
          <p:spPr bwMode="auto">
            <a:xfrm>
              <a:off x="5288313" y="1394447"/>
              <a:ext cx="71487" cy="82700"/>
            </a:xfrm>
            <a:custGeom>
              <a:avLst/>
              <a:gdLst>
                <a:gd name="T0" fmla="*/ 17 w 31"/>
                <a:gd name="T1" fmla="*/ 6 h 36"/>
                <a:gd name="T2" fmla="*/ 3 w 31"/>
                <a:gd name="T3" fmla="*/ 7 h 36"/>
                <a:gd name="T4" fmla="*/ 9 w 31"/>
                <a:gd name="T5" fmla="*/ 27 h 36"/>
                <a:gd name="T6" fmla="*/ 12 w 31"/>
                <a:gd name="T7" fmla="*/ 36 h 36"/>
                <a:gd name="T8" fmla="*/ 26 w 31"/>
                <a:gd name="T9" fmla="*/ 17 h 36"/>
                <a:gd name="T10" fmla="*/ 17 w 31"/>
                <a:gd name="T11" fmla="*/ 6 h 36"/>
              </a:gdLst>
              <a:ahLst/>
              <a:cxnLst>
                <a:cxn ang="0">
                  <a:pos x="T0" y="T1"/>
                </a:cxn>
                <a:cxn ang="0">
                  <a:pos x="T2" y="T3"/>
                </a:cxn>
                <a:cxn ang="0">
                  <a:pos x="T4" y="T5"/>
                </a:cxn>
                <a:cxn ang="0">
                  <a:pos x="T6" y="T7"/>
                </a:cxn>
                <a:cxn ang="0">
                  <a:pos x="T8" y="T9"/>
                </a:cxn>
                <a:cxn ang="0">
                  <a:pos x="T10" y="T11"/>
                </a:cxn>
              </a:cxnLst>
              <a:rect l="0" t="0" r="r" b="b"/>
              <a:pathLst>
                <a:path w="31" h="36">
                  <a:moveTo>
                    <a:pt x="17" y="6"/>
                  </a:moveTo>
                  <a:cubicBezTo>
                    <a:pt x="17" y="6"/>
                    <a:pt x="6" y="0"/>
                    <a:pt x="3" y="7"/>
                  </a:cubicBezTo>
                  <a:cubicBezTo>
                    <a:pt x="0" y="14"/>
                    <a:pt x="6" y="23"/>
                    <a:pt x="9" y="27"/>
                  </a:cubicBezTo>
                  <a:cubicBezTo>
                    <a:pt x="12" y="31"/>
                    <a:pt x="5" y="36"/>
                    <a:pt x="12" y="36"/>
                  </a:cubicBezTo>
                  <a:cubicBezTo>
                    <a:pt x="20" y="36"/>
                    <a:pt x="31" y="33"/>
                    <a:pt x="26" y="17"/>
                  </a:cubicBezTo>
                  <a:cubicBezTo>
                    <a:pt x="23" y="10"/>
                    <a:pt x="17" y="6"/>
                    <a:pt x="1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80" name="íṡḷiḑê">
              <a:extLst>
                <a:ext uri="{FF2B5EF4-FFF2-40B4-BE49-F238E27FC236}">
                  <a16:creationId xmlns="" xmlns:a16="http://schemas.microsoft.com/office/drawing/2014/main" id="{5F42051C-769D-4E41-8267-AE97171B8EB5}"/>
                </a:ext>
              </a:extLst>
            </p:cNvPr>
            <p:cNvSpPr/>
            <p:nvPr/>
          </p:nvSpPr>
          <p:spPr bwMode="auto">
            <a:xfrm>
              <a:off x="5490157" y="1294926"/>
              <a:ext cx="41350" cy="64478"/>
            </a:xfrm>
            <a:custGeom>
              <a:avLst/>
              <a:gdLst>
                <a:gd name="T0" fmla="*/ 11 w 18"/>
                <a:gd name="T1" fmla="*/ 27 h 28"/>
                <a:gd name="T2" fmla="*/ 17 w 18"/>
                <a:gd name="T3" fmla="*/ 10 h 28"/>
                <a:gd name="T4" fmla="*/ 14 w 18"/>
                <a:gd name="T5" fmla="*/ 4 h 28"/>
                <a:gd name="T6" fmla="*/ 8 w 18"/>
                <a:gd name="T7" fmla="*/ 0 h 28"/>
                <a:gd name="T8" fmla="*/ 1 w 18"/>
                <a:gd name="T9" fmla="*/ 12 h 28"/>
                <a:gd name="T10" fmla="*/ 11 w 18"/>
                <a:gd name="T11" fmla="*/ 27 h 28"/>
              </a:gdLst>
              <a:ahLst/>
              <a:cxnLst>
                <a:cxn ang="0">
                  <a:pos x="T0" y="T1"/>
                </a:cxn>
                <a:cxn ang="0">
                  <a:pos x="T2" y="T3"/>
                </a:cxn>
                <a:cxn ang="0">
                  <a:pos x="T4" y="T5"/>
                </a:cxn>
                <a:cxn ang="0">
                  <a:pos x="T6" y="T7"/>
                </a:cxn>
                <a:cxn ang="0">
                  <a:pos x="T8" y="T9"/>
                </a:cxn>
                <a:cxn ang="0">
                  <a:pos x="T10" y="T11"/>
                </a:cxn>
              </a:cxnLst>
              <a:rect l="0" t="0" r="r" b="b"/>
              <a:pathLst>
                <a:path w="18" h="28">
                  <a:moveTo>
                    <a:pt x="11" y="27"/>
                  </a:moveTo>
                  <a:cubicBezTo>
                    <a:pt x="15" y="25"/>
                    <a:pt x="18" y="21"/>
                    <a:pt x="17" y="10"/>
                  </a:cubicBezTo>
                  <a:cubicBezTo>
                    <a:pt x="16" y="7"/>
                    <a:pt x="15" y="6"/>
                    <a:pt x="14" y="4"/>
                  </a:cubicBezTo>
                  <a:cubicBezTo>
                    <a:pt x="11" y="2"/>
                    <a:pt x="9" y="0"/>
                    <a:pt x="8" y="0"/>
                  </a:cubicBezTo>
                  <a:cubicBezTo>
                    <a:pt x="6" y="0"/>
                    <a:pt x="0" y="2"/>
                    <a:pt x="1" y="12"/>
                  </a:cubicBezTo>
                  <a:cubicBezTo>
                    <a:pt x="2" y="21"/>
                    <a:pt x="7" y="28"/>
                    <a:pt x="1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81" name="iṩ1íḓê">
              <a:extLst>
                <a:ext uri="{FF2B5EF4-FFF2-40B4-BE49-F238E27FC236}">
                  <a16:creationId xmlns="" xmlns:a16="http://schemas.microsoft.com/office/drawing/2014/main" id="{72AC31ED-C798-4C29-88E0-459EE62E7CC4}"/>
                </a:ext>
              </a:extLst>
            </p:cNvPr>
            <p:cNvSpPr/>
            <p:nvPr/>
          </p:nvSpPr>
          <p:spPr bwMode="auto">
            <a:xfrm>
              <a:off x="5464927" y="1142842"/>
              <a:ext cx="275434" cy="373553"/>
            </a:xfrm>
            <a:custGeom>
              <a:avLst/>
              <a:gdLst>
                <a:gd name="T0" fmla="*/ 100 w 120"/>
                <a:gd name="T1" fmla="*/ 60 h 162"/>
                <a:gd name="T2" fmla="*/ 107 w 120"/>
                <a:gd name="T3" fmla="*/ 27 h 162"/>
                <a:gd name="T4" fmla="*/ 95 w 120"/>
                <a:gd name="T5" fmla="*/ 23 h 162"/>
                <a:gd name="T6" fmla="*/ 91 w 120"/>
                <a:gd name="T7" fmla="*/ 3 h 162"/>
                <a:gd name="T8" fmla="*/ 84 w 120"/>
                <a:gd name="T9" fmla="*/ 9 h 162"/>
                <a:gd name="T10" fmla="*/ 77 w 120"/>
                <a:gd name="T11" fmla="*/ 19 h 162"/>
                <a:gd name="T12" fmla="*/ 69 w 120"/>
                <a:gd name="T13" fmla="*/ 19 h 162"/>
                <a:gd name="T14" fmla="*/ 56 w 120"/>
                <a:gd name="T15" fmla="*/ 28 h 162"/>
                <a:gd name="T16" fmla="*/ 60 w 120"/>
                <a:gd name="T17" fmla="*/ 33 h 162"/>
                <a:gd name="T18" fmla="*/ 59 w 120"/>
                <a:gd name="T19" fmla="*/ 43 h 162"/>
                <a:gd name="T20" fmla="*/ 50 w 120"/>
                <a:gd name="T21" fmla="*/ 52 h 162"/>
                <a:gd name="T22" fmla="*/ 52 w 120"/>
                <a:gd name="T23" fmla="*/ 60 h 162"/>
                <a:gd name="T24" fmla="*/ 48 w 120"/>
                <a:gd name="T25" fmla="*/ 56 h 162"/>
                <a:gd name="T26" fmla="*/ 32 w 120"/>
                <a:gd name="T27" fmla="*/ 37 h 162"/>
                <a:gd name="T28" fmla="*/ 26 w 120"/>
                <a:gd name="T29" fmla="*/ 50 h 162"/>
                <a:gd name="T30" fmla="*/ 33 w 120"/>
                <a:gd name="T31" fmla="*/ 76 h 162"/>
                <a:gd name="T32" fmla="*/ 45 w 120"/>
                <a:gd name="T33" fmla="*/ 77 h 162"/>
                <a:gd name="T34" fmla="*/ 58 w 120"/>
                <a:gd name="T35" fmla="*/ 72 h 162"/>
                <a:gd name="T36" fmla="*/ 62 w 120"/>
                <a:gd name="T37" fmla="*/ 75 h 162"/>
                <a:gd name="T38" fmla="*/ 22 w 120"/>
                <a:gd name="T39" fmla="*/ 101 h 162"/>
                <a:gd name="T40" fmla="*/ 25 w 120"/>
                <a:gd name="T41" fmla="*/ 111 h 162"/>
                <a:gd name="T42" fmla="*/ 55 w 120"/>
                <a:gd name="T43" fmla="*/ 100 h 162"/>
                <a:gd name="T44" fmla="*/ 59 w 120"/>
                <a:gd name="T45" fmla="*/ 103 h 162"/>
                <a:gd name="T46" fmla="*/ 39 w 120"/>
                <a:gd name="T47" fmla="*/ 119 h 162"/>
                <a:gd name="T48" fmla="*/ 12 w 120"/>
                <a:gd name="T49" fmla="*/ 128 h 162"/>
                <a:gd name="T50" fmla="*/ 7 w 120"/>
                <a:gd name="T51" fmla="*/ 136 h 162"/>
                <a:gd name="T52" fmla="*/ 30 w 120"/>
                <a:gd name="T53" fmla="*/ 141 h 162"/>
                <a:gd name="T54" fmla="*/ 55 w 120"/>
                <a:gd name="T55" fmla="*/ 136 h 162"/>
                <a:gd name="T56" fmla="*/ 43 w 120"/>
                <a:gd name="T57" fmla="*/ 148 h 162"/>
                <a:gd name="T58" fmla="*/ 50 w 120"/>
                <a:gd name="T59" fmla="*/ 158 h 162"/>
                <a:gd name="T60" fmla="*/ 71 w 120"/>
                <a:gd name="T61" fmla="*/ 149 h 162"/>
                <a:gd name="T62" fmla="*/ 71 w 120"/>
                <a:gd name="T63" fmla="*/ 125 h 162"/>
                <a:gd name="T64" fmla="*/ 79 w 120"/>
                <a:gd name="T65" fmla="*/ 120 h 162"/>
                <a:gd name="T66" fmla="*/ 75 w 120"/>
                <a:gd name="T67" fmla="*/ 102 h 162"/>
                <a:gd name="T68" fmla="*/ 96 w 120"/>
                <a:gd name="T69" fmla="*/ 86 h 162"/>
                <a:gd name="T70" fmla="*/ 102 w 120"/>
                <a:gd name="T71" fmla="*/ 75 h 162"/>
                <a:gd name="T72" fmla="*/ 100 w 120"/>
                <a:gd name="T73" fmla="*/ 60 h 162"/>
                <a:gd name="T74" fmla="*/ 90 w 120"/>
                <a:gd name="T75" fmla="*/ 49 h 162"/>
                <a:gd name="T76" fmla="*/ 86 w 120"/>
                <a:gd name="T77" fmla="*/ 53 h 162"/>
                <a:gd name="T78" fmla="*/ 83 w 120"/>
                <a:gd name="T79" fmla="*/ 53 h 162"/>
                <a:gd name="T80" fmla="*/ 80 w 120"/>
                <a:gd name="T81" fmla="*/ 48 h 162"/>
                <a:gd name="T82" fmla="*/ 89 w 120"/>
                <a:gd name="T83" fmla="*/ 44 h 162"/>
                <a:gd name="T84" fmla="*/ 90 w 120"/>
                <a:gd name="T85" fmla="*/ 4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 h="162">
                  <a:moveTo>
                    <a:pt x="100" y="60"/>
                  </a:moveTo>
                  <a:cubicBezTo>
                    <a:pt x="108" y="50"/>
                    <a:pt x="120" y="40"/>
                    <a:pt x="107" y="27"/>
                  </a:cubicBezTo>
                  <a:cubicBezTo>
                    <a:pt x="107" y="27"/>
                    <a:pt x="105" y="24"/>
                    <a:pt x="95" y="23"/>
                  </a:cubicBezTo>
                  <a:cubicBezTo>
                    <a:pt x="95" y="23"/>
                    <a:pt x="105" y="8"/>
                    <a:pt x="91" y="3"/>
                  </a:cubicBezTo>
                  <a:cubicBezTo>
                    <a:pt x="91" y="3"/>
                    <a:pt x="88" y="0"/>
                    <a:pt x="84" y="9"/>
                  </a:cubicBezTo>
                  <a:cubicBezTo>
                    <a:pt x="80" y="17"/>
                    <a:pt x="77" y="17"/>
                    <a:pt x="77" y="19"/>
                  </a:cubicBezTo>
                  <a:cubicBezTo>
                    <a:pt x="77" y="21"/>
                    <a:pt x="74" y="21"/>
                    <a:pt x="69" y="19"/>
                  </a:cubicBezTo>
                  <a:cubicBezTo>
                    <a:pt x="64" y="17"/>
                    <a:pt x="56" y="19"/>
                    <a:pt x="56" y="28"/>
                  </a:cubicBezTo>
                  <a:cubicBezTo>
                    <a:pt x="56" y="28"/>
                    <a:pt x="56" y="31"/>
                    <a:pt x="60" y="33"/>
                  </a:cubicBezTo>
                  <a:cubicBezTo>
                    <a:pt x="63" y="36"/>
                    <a:pt x="66" y="37"/>
                    <a:pt x="59" y="43"/>
                  </a:cubicBezTo>
                  <a:cubicBezTo>
                    <a:pt x="53" y="49"/>
                    <a:pt x="50" y="40"/>
                    <a:pt x="50" y="52"/>
                  </a:cubicBezTo>
                  <a:cubicBezTo>
                    <a:pt x="50" y="52"/>
                    <a:pt x="57" y="57"/>
                    <a:pt x="52" y="60"/>
                  </a:cubicBezTo>
                  <a:cubicBezTo>
                    <a:pt x="47" y="63"/>
                    <a:pt x="48" y="59"/>
                    <a:pt x="48" y="56"/>
                  </a:cubicBezTo>
                  <a:cubicBezTo>
                    <a:pt x="48" y="59"/>
                    <a:pt x="43" y="42"/>
                    <a:pt x="32" y="37"/>
                  </a:cubicBezTo>
                  <a:cubicBezTo>
                    <a:pt x="30" y="37"/>
                    <a:pt x="24" y="37"/>
                    <a:pt x="26" y="50"/>
                  </a:cubicBezTo>
                  <a:cubicBezTo>
                    <a:pt x="28" y="63"/>
                    <a:pt x="32" y="66"/>
                    <a:pt x="33" y="76"/>
                  </a:cubicBezTo>
                  <a:cubicBezTo>
                    <a:pt x="33" y="87"/>
                    <a:pt x="43" y="82"/>
                    <a:pt x="45" y="77"/>
                  </a:cubicBezTo>
                  <a:cubicBezTo>
                    <a:pt x="46" y="72"/>
                    <a:pt x="58" y="72"/>
                    <a:pt x="58" y="72"/>
                  </a:cubicBezTo>
                  <a:cubicBezTo>
                    <a:pt x="58" y="72"/>
                    <a:pt x="68" y="71"/>
                    <a:pt x="62" y="75"/>
                  </a:cubicBezTo>
                  <a:cubicBezTo>
                    <a:pt x="56" y="80"/>
                    <a:pt x="22" y="101"/>
                    <a:pt x="22" y="101"/>
                  </a:cubicBezTo>
                  <a:cubicBezTo>
                    <a:pt x="22" y="101"/>
                    <a:pt x="9" y="108"/>
                    <a:pt x="25" y="111"/>
                  </a:cubicBezTo>
                  <a:cubicBezTo>
                    <a:pt x="42" y="113"/>
                    <a:pt x="55" y="100"/>
                    <a:pt x="55" y="100"/>
                  </a:cubicBezTo>
                  <a:cubicBezTo>
                    <a:pt x="55" y="100"/>
                    <a:pt x="61" y="95"/>
                    <a:pt x="59" y="103"/>
                  </a:cubicBezTo>
                  <a:cubicBezTo>
                    <a:pt x="56" y="111"/>
                    <a:pt x="39" y="119"/>
                    <a:pt x="39" y="119"/>
                  </a:cubicBezTo>
                  <a:cubicBezTo>
                    <a:pt x="39" y="119"/>
                    <a:pt x="23" y="125"/>
                    <a:pt x="12" y="128"/>
                  </a:cubicBezTo>
                  <a:cubicBezTo>
                    <a:pt x="0" y="130"/>
                    <a:pt x="4" y="130"/>
                    <a:pt x="7" y="136"/>
                  </a:cubicBezTo>
                  <a:cubicBezTo>
                    <a:pt x="10" y="143"/>
                    <a:pt x="21" y="147"/>
                    <a:pt x="30" y="141"/>
                  </a:cubicBezTo>
                  <a:cubicBezTo>
                    <a:pt x="38" y="135"/>
                    <a:pt x="56" y="129"/>
                    <a:pt x="55" y="136"/>
                  </a:cubicBezTo>
                  <a:cubicBezTo>
                    <a:pt x="55" y="143"/>
                    <a:pt x="54" y="145"/>
                    <a:pt x="43" y="148"/>
                  </a:cubicBezTo>
                  <a:cubicBezTo>
                    <a:pt x="32" y="152"/>
                    <a:pt x="37" y="154"/>
                    <a:pt x="50" y="158"/>
                  </a:cubicBezTo>
                  <a:cubicBezTo>
                    <a:pt x="63" y="162"/>
                    <a:pt x="71" y="157"/>
                    <a:pt x="71" y="149"/>
                  </a:cubicBezTo>
                  <a:cubicBezTo>
                    <a:pt x="71" y="140"/>
                    <a:pt x="71" y="125"/>
                    <a:pt x="71" y="125"/>
                  </a:cubicBezTo>
                  <a:cubicBezTo>
                    <a:pt x="71" y="125"/>
                    <a:pt x="76" y="121"/>
                    <a:pt x="79" y="120"/>
                  </a:cubicBezTo>
                  <a:cubicBezTo>
                    <a:pt x="82" y="119"/>
                    <a:pt x="85" y="103"/>
                    <a:pt x="75" y="102"/>
                  </a:cubicBezTo>
                  <a:cubicBezTo>
                    <a:pt x="75" y="102"/>
                    <a:pt x="81" y="90"/>
                    <a:pt x="96" y="86"/>
                  </a:cubicBezTo>
                  <a:cubicBezTo>
                    <a:pt x="96" y="86"/>
                    <a:pt x="102" y="84"/>
                    <a:pt x="102" y="75"/>
                  </a:cubicBezTo>
                  <a:cubicBezTo>
                    <a:pt x="102" y="66"/>
                    <a:pt x="91" y="70"/>
                    <a:pt x="100" y="60"/>
                  </a:cubicBezTo>
                  <a:close/>
                  <a:moveTo>
                    <a:pt x="90" y="49"/>
                  </a:moveTo>
                  <a:cubicBezTo>
                    <a:pt x="88" y="51"/>
                    <a:pt x="86" y="53"/>
                    <a:pt x="86" y="53"/>
                  </a:cubicBezTo>
                  <a:cubicBezTo>
                    <a:pt x="85" y="59"/>
                    <a:pt x="85" y="55"/>
                    <a:pt x="83" y="53"/>
                  </a:cubicBezTo>
                  <a:cubicBezTo>
                    <a:pt x="80" y="51"/>
                    <a:pt x="80" y="48"/>
                    <a:pt x="80" y="48"/>
                  </a:cubicBezTo>
                  <a:cubicBezTo>
                    <a:pt x="81" y="38"/>
                    <a:pt x="89" y="44"/>
                    <a:pt x="89" y="44"/>
                  </a:cubicBezTo>
                  <a:cubicBezTo>
                    <a:pt x="89" y="44"/>
                    <a:pt x="92" y="48"/>
                    <a:pt x="90"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82" name="ïşľïďé">
              <a:extLst>
                <a:ext uri="{FF2B5EF4-FFF2-40B4-BE49-F238E27FC236}">
                  <a16:creationId xmlns="" xmlns:a16="http://schemas.microsoft.com/office/drawing/2014/main" id="{EDCEFDC4-18FE-46E6-9189-93784ACF7371}"/>
                </a:ext>
              </a:extLst>
            </p:cNvPr>
            <p:cNvSpPr/>
            <p:nvPr/>
          </p:nvSpPr>
          <p:spPr bwMode="auto">
            <a:xfrm>
              <a:off x="4199193" y="1624325"/>
              <a:ext cx="73589" cy="92512"/>
            </a:xfrm>
            <a:custGeom>
              <a:avLst/>
              <a:gdLst>
                <a:gd name="T0" fmla="*/ 0 w 105"/>
                <a:gd name="T1" fmla="*/ 132 h 132"/>
                <a:gd name="T2" fmla="*/ 0 w 105"/>
                <a:gd name="T3" fmla="*/ 109 h 132"/>
                <a:gd name="T4" fmla="*/ 69 w 105"/>
                <a:gd name="T5" fmla="*/ 23 h 132"/>
                <a:gd name="T6" fmla="*/ 7 w 105"/>
                <a:gd name="T7" fmla="*/ 23 h 132"/>
                <a:gd name="T8" fmla="*/ 7 w 105"/>
                <a:gd name="T9" fmla="*/ 0 h 132"/>
                <a:gd name="T10" fmla="*/ 102 w 105"/>
                <a:gd name="T11" fmla="*/ 0 h 132"/>
                <a:gd name="T12" fmla="*/ 102 w 105"/>
                <a:gd name="T13" fmla="*/ 23 h 132"/>
                <a:gd name="T14" fmla="*/ 33 w 105"/>
                <a:gd name="T15" fmla="*/ 112 h 132"/>
                <a:gd name="T16" fmla="*/ 105 w 105"/>
                <a:gd name="T17" fmla="*/ 112 h 132"/>
                <a:gd name="T18" fmla="*/ 105 w 105"/>
                <a:gd name="T19" fmla="*/ 132 h 132"/>
                <a:gd name="T20" fmla="*/ 0 w 105"/>
                <a:gd name="T21"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32">
                  <a:moveTo>
                    <a:pt x="0" y="132"/>
                  </a:moveTo>
                  <a:lnTo>
                    <a:pt x="0" y="109"/>
                  </a:lnTo>
                  <a:lnTo>
                    <a:pt x="69" y="23"/>
                  </a:lnTo>
                  <a:lnTo>
                    <a:pt x="7" y="23"/>
                  </a:lnTo>
                  <a:lnTo>
                    <a:pt x="7" y="0"/>
                  </a:lnTo>
                  <a:lnTo>
                    <a:pt x="102" y="0"/>
                  </a:lnTo>
                  <a:lnTo>
                    <a:pt x="102" y="23"/>
                  </a:lnTo>
                  <a:lnTo>
                    <a:pt x="33" y="112"/>
                  </a:lnTo>
                  <a:lnTo>
                    <a:pt x="105" y="112"/>
                  </a:lnTo>
                  <a:lnTo>
                    <a:pt x="105" y="132"/>
                  </a:lnTo>
                  <a:lnTo>
                    <a:pt x="0"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83" name="ïśḷïḍê">
              <a:extLst>
                <a:ext uri="{FF2B5EF4-FFF2-40B4-BE49-F238E27FC236}">
                  <a16:creationId xmlns="" xmlns:a16="http://schemas.microsoft.com/office/drawing/2014/main" id="{108A426B-CCA0-4A79-B40C-772528CAFB9B}"/>
                </a:ext>
              </a:extLst>
            </p:cNvPr>
            <p:cNvSpPr/>
            <p:nvPr/>
          </p:nvSpPr>
          <p:spPr bwMode="auto">
            <a:xfrm>
              <a:off x="4291004" y="1624325"/>
              <a:ext cx="73589" cy="92512"/>
            </a:xfrm>
            <a:custGeom>
              <a:avLst/>
              <a:gdLst>
                <a:gd name="T0" fmla="*/ 0 w 105"/>
                <a:gd name="T1" fmla="*/ 132 h 132"/>
                <a:gd name="T2" fmla="*/ 0 w 105"/>
                <a:gd name="T3" fmla="*/ 0 h 132"/>
                <a:gd name="T4" fmla="*/ 30 w 105"/>
                <a:gd name="T5" fmla="*/ 0 h 132"/>
                <a:gd name="T6" fmla="*/ 30 w 105"/>
                <a:gd name="T7" fmla="*/ 53 h 132"/>
                <a:gd name="T8" fmla="*/ 79 w 105"/>
                <a:gd name="T9" fmla="*/ 53 h 132"/>
                <a:gd name="T10" fmla="*/ 79 w 105"/>
                <a:gd name="T11" fmla="*/ 0 h 132"/>
                <a:gd name="T12" fmla="*/ 105 w 105"/>
                <a:gd name="T13" fmla="*/ 0 h 132"/>
                <a:gd name="T14" fmla="*/ 105 w 105"/>
                <a:gd name="T15" fmla="*/ 132 h 132"/>
                <a:gd name="T16" fmla="*/ 79 w 105"/>
                <a:gd name="T17" fmla="*/ 132 h 132"/>
                <a:gd name="T18" fmla="*/ 79 w 105"/>
                <a:gd name="T19" fmla="*/ 76 h 132"/>
                <a:gd name="T20" fmla="*/ 30 w 105"/>
                <a:gd name="T21" fmla="*/ 76 h 132"/>
                <a:gd name="T22" fmla="*/ 30 w 105"/>
                <a:gd name="T23" fmla="*/ 132 h 132"/>
                <a:gd name="T24" fmla="*/ 0 w 105"/>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32">
                  <a:moveTo>
                    <a:pt x="0" y="132"/>
                  </a:moveTo>
                  <a:lnTo>
                    <a:pt x="0" y="0"/>
                  </a:lnTo>
                  <a:lnTo>
                    <a:pt x="30" y="0"/>
                  </a:lnTo>
                  <a:lnTo>
                    <a:pt x="30" y="53"/>
                  </a:lnTo>
                  <a:lnTo>
                    <a:pt x="79" y="53"/>
                  </a:lnTo>
                  <a:lnTo>
                    <a:pt x="79" y="0"/>
                  </a:lnTo>
                  <a:lnTo>
                    <a:pt x="105" y="0"/>
                  </a:lnTo>
                  <a:lnTo>
                    <a:pt x="105" y="132"/>
                  </a:lnTo>
                  <a:lnTo>
                    <a:pt x="79" y="132"/>
                  </a:lnTo>
                  <a:lnTo>
                    <a:pt x="79" y="76"/>
                  </a:lnTo>
                  <a:lnTo>
                    <a:pt x="30" y="76"/>
                  </a:lnTo>
                  <a:lnTo>
                    <a:pt x="30" y="132"/>
                  </a:lnTo>
                  <a:lnTo>
                    <a:pt x="0"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84" name="ïṡḷíḑé">
              <a:extLst>
                <a:ext uri="{FF2B5EF4-FFF2-40B4-BE49-F238E27FC236}">
                  <a16:creationId xmlns="" xmlns:a16="http://schemas.microsoft.com/office/drawing/2014/main" id="{C8624BF0-066A-4B2E-84F6-D6699811369E}"/>
                </a:ext>
              </a:extLst>
            </p:cNvPr>
            <p:cNvSpPr/>
            <p:nvPr/>
          </p:nvSpPr>
          <p:spPr bwMode="auto">
            <a:xfrm>
              <a:off x="4391926" y="1624325"/>
              <a:ext cx="68683" cy="92512"/>
            </a:xfrm>
            <a:custGeom>
              <a:avLst/>
              <a:gdLst>
                <a:gd name="T0" fmla="*/ 0 w 98"/>
                <a:gd name="T1" fmla="*/ 132 h 132"/>
                <a:gd name="T2" fmla="*/ 0 w 98"/>
                <a:gd name="T3" fmla="*/ 0 h 132"/>
                <a:gd name="T4" fmla="*/ 95 w 98"/>
                <a:gd name="T5" fmla="*/ 0 h 132"/>
                <a:gd name="T6" fmla="*/ 95 w 98"/>
                <a:gd name="T7" fmla="*/ 23 h 132"/>
                <a:gd name="T8" fmla="*/ 26 w 98"/>
                <a:gd name="T9" fmla="*/ 23 h 132"/>
                <a:gd name="T10" fmla="*/ 26 w 98"/>
                <a:gd name="T11" fmla="*/ 53 h 132"/>
                <a:gd name="T12" fmla="*/ 92 w 98"/>
                <a:gd name="T13" fmla="*/ 53 h 132"/>
                <a:gd name="T14" fmla="*/ 92 w 98"/>
                <a:gd name="T15" fmla="*/ 76 h 132"/>
                <a:gd name="T16" fmla="*/ 26 w 98"/>
                <a:gd name="T17" fmla="*/ 76 h 132"/>
                <a:gd name="T18" fmla="*/ 26 w 98"/>
                <a:gd name="T19" fmla="*/ 112 h 132"/>
                <a:gd name="T20" fmla="*/ 98 w 98"/>
                <a:gd name="T21" fmla="*/ 112 h 132"/>
                <a:gd name="T22" fmla="*/ 98 w 98"/>
                <a:gd name="T23" fmla="*/ 132 h 132"/>
                <a:gd name="T24" fmla="*/ 0 w 98"/>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32">
                  <a:moveTo>
                    <a:pt x="0" y="132"/>
                  </a:moveTo>
                  <a:lnTo>
                    <a:pt x="0" y="0"/>
                  </a:lnTo>
                  <a:lnTo>
                    <a:pt x="95" y="0"/>
                  </a:lnTo>
                  <a:lnTo>
                    <a:pt x="95" y="23"/>
                  </a:lnTo>
                  <a:lnTo>
                    <a:pt x="26" y="23"/>
                  </a:lnTo>
                  <a:lnTo>
                    <a:pt x="26" y="53"/>
                  </a:lnTo>
                  <a:lnTo>
                    <a:pt x="92" y="53"/>
                  </a:lnTo>
                  <a:lnTo>
                    <a:pt x="92" y="76"/>
                  </a:lnTo>
                  <a:lnTo>
                    <a:pt x="26" y="76"/>
                  </a:lnTo>
                  <a:lnTo>
                    <a:pt x="26" y="112"/>
                  </a:lnTo>
                  <a:lnTo>
                    <a:pt x="98" y="112"/>
                  </a:lnTo>
                  <a:lnTo>
                    <a:pt x="98" y="132"/>
                  </a:lnTo>
                  <a:lnTo>
                    <a:pt x="0"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85" name="iśḻíde">
              <a:extLst>
                <a:ext uri="{FF2B5EF4-FFF2-40B4-BE49-F238E27FC236}">
                  <a16:creationId xmlns="" xmlns:a16="http://schemas.microsoft.com/office/drawing/2014/main" id="{E0A79F7D-CD41-4B5D-984F-245D4E222672}"/>
                </a:ext>
              </a:extLst>
            </p:cNvPr>
            <p:cNvSpPr/>
            <p:nvPr/>
          </p:nvSpPr>
          <p:spPr bwMode="auto">
            <a:xfrm>
              <a:off x="4476729" y="1624325"/>
              <a:ext cx="59572" cy="94615"/>
            </a:xfrm>
            <a:custGeom>
              <a:avLst/>
              <a:gdLst>
                <a:gd name="T0" fmla="*/ 18 w 26"/>
                <a:gd name="T1" fmla="*/ 0 h 41"/>
                <a:gd name="T2" fmla="*/ 26 w 26"/>
                <a:gd name="T3" fmla="*/ 0 h 41"/>
                <a:gd name="T4" fmla="*/ 26 w 26"/>
                <a:gd name="T5" fmla="*/ 26 h 41"/>
                <a:gd name="T6" fmla="*/ 25 w 26"/>
                <a:gd name="T7" fmla="*/ 33 h 41"/>
                <a:gd name="T8" fmla="*/ 20 w 26"/>
                <a:gd name="T9" fmla="*/ 39 h 41"/>
                <a:gd name="T10" fmla="*/ 12 w 26"/>
                <a:gd name="T11" fmla="*/ 41 h 41"/>
                <a:gd name="T12" fmla="*/ 3 w 26"/>
                <a:gd name="T13" fmla="*/ 38 h 41"/>
                <a:gd name="T14" fmla="*/ 0 w 26"/>
                <a:gd name="T15" fmla="*/ 28 h 41"/>
                <a:gd name="T16" fmla="*/ 8 w 26"/>
                <a:gd name="T17" fmla="*/ 27 h 41"/>
                <a:gd name="T18" fmla="*/ 9 w 26"/>
                <a:gd name="T19" fmla="*/ 32 h 41"/>
                <a:gd name="T20" fmla="*/ 13 w 26"/>
                <a:gd name="T21" fmla="*/ 34 h 41"/>
                <a:gd name="T22" fmla="*/ 16 w 26"/>
                <a:gd name="T23" fmla="*/ 33 h 41"/>
                <a:gd name="T24" fmla="*/ 18 w 26"/>
                <a:gd name="T25" fmla="*/ 26 h 41"/>
                <a:gd name="T26" fmla="*/ 18 w 26"/>
                <a:gd name="T2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41">
                  <a:moveTo>
                    <a:pt x="18" y="0"/>
                  </a:moveTo>
                  <a:cubicBezTo>
                    <a:pt x="26" y="0"/>
                    <a:pt x="26" y="0"/>
                    <a:pt x="26" y="0"/>
                  </a:cubicBezTo>
                  <a:cubicBezTo>
                    <a:pt x="26" y="26"/>
                    <a:pt x="26" y="26"/>
                    <a:pt x="26" y="26"/>
                  </a:cubicBezTo>
                  <a:cubicBezTo>
                    <a:pt x="26" y="29"/>
                    <a:pt x="25" y="32"/>
                    <a:pt x="25" y="33"/>
                  </a:cubicBezTo>
                  <a:cubicBezTo>
                    <a:pt x="24" y="36"/>
                    <a:pt x="23" y="37"/>
                    <a:pt x="20" y="39"/>
                  </a:cubicBezTo>
                  <a:cubicBezTo>
                    <a:pt x="18" y="40"/>
                    <a:pt x="16" y="41"/>
                    <a:pt x="12" y="41"/>
                  </a:cubicBezTo>
                  <a:cubicBezTo>
                    <a:pt x="8" y="41"/>
                    <a:pt x="5" y="40"/>
                    <a:pt x="3" y="38"/>
                  </a:cubicBezTo>
                  <a:cubicBezTo>
                    <a:pt x="1" y="35"/>
                    <a:pt x="0" y="32"/>
                    <a:pt x="0" y="28"/>
                  </a:cubicBezTo>
                  <a:cubicBezTo>
                    <a:pt x="8" y="27"/>
                    <a:pt x="8" y="27"/>
                    <a:pt x="8" y="27"/>
                  </a:cubicBezTo>
                  <a:cubicBezTo>
                    <a:pt x="8" y="29"/>
                    <a:pt x="8" y="31"/>
                    <a:pt x="9" y="32"/>
                  </a:cubicBezTo>
                  <a:cubicBezTo>
                    <a:pt x="10" y="33"/>
                    <a:pt x="11" y="34"/>
                    <a:pt x="13" y="34"/>
                  </a:cubicBezTo>
                  <a:cubicBezTo>
                    <a:pt x="14" y="34"/>
                    <a:pt x="16" y="34"/>
                    <a:pt x="16" y="33"/>
                  </a:cubicBezTo>
                  <a:cubicBezTo>
                    <a:pt x="17" y="32"/>
                    <a:pt x="18" y="29"/>
                    <a:pt x="18" y="26"/>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86" name="í$ḻîdê">
              <a:extLst>
                <a:ext uri="{FF2B5EF4-FFF2-40B4-BE49-F238E27FC236}">
                  <a16:creationId xmlns="" xmlns:a16="http://schemas.microsoft.com/office/drawing/2014/main" id="{AB77C45C-069E-44D5-A618-8BB014EBB586}"/>
                </a:ext>
              </a:extLst>
            </p:cNvPr>
            <p:cNvSpPr/>
            <p:nvPr/>
          </p:nvSpPr>
          <p:spPr bwMode="auto">
            <a:xfrm>
              <a:off x="4561532" y="1624325"/>
              <a:ext cx="18222" cy="92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accent1"/>
                </a:solidFill>
              </a:endParaRPr>
            </a:p>
          </p:txBody>
        </p:sp>
        <p:sp>
          <p:nvSpPr>
            <p:cNvPr id="87" name="iṩḷídé">
              <a:extLst>
                <a:ext uri="{FF2B5EF4-FFF2-40B4-BE49-F238E27FC236}">
                  <a16:creationId xmlns="" xmlns:a16="http://schemas.microsoft.com/office/drawing/2014/main" id="{F4C65845-CCA8-495C-A05A-E2A3E22113B2}"/>
                </a:ext>
              </a:extLst>
            </p:cNvPr>
            <p:cNvSpPr/>
            <p:nvPr/>
          </p:nvSpPr>
          <p:spPr bwMode="auto">
            <a:xfrm>
              <a:off x="4595874" y="1624325"/>
              <a:ext cx="91811" cy="92512"/>
            </a:xfrm>
            <a:custGeom>
              <a:avLst/>
              <a:gdLst>
                <a:gd name="T0" fmla="*/ 131 w 131"/>
                <a:gd name="T1" fmla="*/ 132 h 132"/>
                <a:gd name="T2" fmla="*/ 102 w 131"/>
                <a:gd name="T3" fmla="*/ 132 h 132"/>
                <a:gd name="T4" fmla="*/ 92 w 131"/>
                <a:gd name="T5" fmla="*/ 102 h 132"/>
                <a:gd name="T6" fmla="*/ 40 w 131"/>
                <a:gd name="T7" fmla="*/ 102 h 132"/>
                <a:gd name="T8" fmla="*/ 26 w 131"/>
                <a:gd name="T9" fmla="*/ 132 h 132"/>
                <a:gd name="T10" fmla="*/ 0 w 131"/>
                <a:gd name="T11" fmla="*/ 132 h 132"/>
                <a:gd name="T12" fmla="*/ 49 w 131"/>
                <a:gd name="T13" fmla="*/ 0 h 132"/>
                <a:gd name="T14" fmla="*/ 79 w 131"/>
                <a:gd name="T15" fmla="*/ 0 h 132"/>
                <a:gd name="T16" fmla="*/ 131 w 131"/>
                <a:gd name="T17" fmla="*/ 132 h 132"/>
                <a:gd name="T18" fmla="*/ 131 w 131"/>
                <a:gd name="T19" fmla="*/ 132 h 132"/>
                <a:gd name="T20" fmla="*/ 82 w 131"/>
                <a:gd name="T21" fmla="*/ 83 h 132"/>
                <a:gd name="T22" fmla="*/ 66 w 131"/>
                <a:gd name="T23" fmla="*/ 33 h 132"/>
                <a:gd name="T24" fmla="*/ 46 w 131"/>
                <a:gd name="T25" fmla="*/ 83 h 132"/>
                <a:gd name="T26" fmla="*/ 82 w 131"/>
                <a:gd name="T27" fmla="*/ 8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32">
                  <a:moveTo>
                    <a:pt x="131" y="132"/>
                  </a:moveTo>
                  <a:lnTo>
                    <a:pt x="102" y="132"/>
                  </a:lnTo>
                  <a:lnTo>
                    <a:pt x="92" y="102"/>
                  </a:lnTo>
                  <a:lnTo>
                    <a:pt x="40" y="102"/>
                  </a:lnTo>
                  <a:lnTo>
                    <a:pt x="26" y="132"/>
                  </a:lnTo>
                  <a:lnTo>
                    <a:pt x="0" y="132"/>
                  </a:lnTo>
                  <a:lnTo>
                    <a:pt x="49" y="0"/>
                  </a:lnTo>
                  <a:lnTo>
                    <a:pt x="79" y="0"/>
                  </a:lnTo>
                  <a:lnTo>
                    <a:pt x="131" y="132"/>
                  </a:lnTo>
                  <a:lnTo>
                    <a:pt x="131" y="132"/>
                  </a:lnTo>
                  <a:close/>
                  <a:moveTo>
                    <a:pt x="82" y="83"/>
                  </a:moveTo>
                  <a:lnTo>
                    <a:pt x="66" y="33"/>
                  </a:lnTo>
                  <a:lnTo>
                    <a:pt x="46" y="83"/>
                  </a:lnTo>
                  <a:lnTo>
                    <a:pt x="8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88" name="iślíḓè">
              <a:extLst>
                <a:ext uri="{FF2B5EF4-FFF2-40B4-BE49-F238E27FC236}">
                  <a16:creationId xmlns="" xmlns:a16="http://schemas.microsoft.com/office/drawing/2014/main" id="{EFA042D1-5490-4357-BBFB-9799AE1C535A}"/>
                </a:ext>
              </a:extLst>
            </p:cNvPr>
            <p:cNvSpPr/>
            <p:nvPr/>
          </p:nvSpPr>
          <p:spPr bwMode="auto">
            <a:xfrm>
              <a:off x="4703805" y="1624325"/>
              <a:ext cx="73589" cy="92512"/>
            </a:xfrm>
            <a:custGeom>
              <a:avLst/>
              <a:gdLst>
                <a:gd name="T0" fmla="*/ 0 w 105"/>
                <a:gd name="T1" fmla="*/ 132 h 132"/>
                <a:gd name="T2" fmla="*/ 0 w 105"/>
                <a:gd name="T3" fmla="*/ 0 h 132"/>
                <a:gd name="T4" fmla="*/ 26 w 105"/>
                <a:gd name="T5" fmla="*/ 0 h 132"/>
                <a:gd name="T6" fmla="*/ 82 w 105"/>
                <a:gd name="T7" fmla="*/ 89 h 132"/>
                <a:gd name="T8" fmla="*/ 82 w 105"/>
                <a:gd name="T9" fmla="*/ 0 h 132"/>
                <a:gd name="T10" fmla="*/ 105 w 105"/>
                <a:gd name="T11" fmla="*/ 0 h 132"/>
                <a:gd name="T12" fmla="*/ 105 w 105"/>
                <a:gd name="T13" fmla="*/ 132 h 132"/>
                <a:gd name="T14" fmla="*/ 79 w 105"/>
                <a:gd name="T15" fmla="*/ 132 h 132"/>
                <a:gd name="T16" fmla="*/ 26 w 105"/>
                <a:gd name="T17" fmla="*/ 46 h 132"/>
                <a:gd name="T18" fmla="*/ 26 w 105"/>
                <a:gd name="T19" fmla="*/ 132 h 132"/>
                <a:gd name="T20" fmla="*/ 0 w 105"/>
                <a:gd name="T21"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32">
                  <a:moveTo>
                    <a:pt x="0" y="132"/>
                  </a:moveTo>
                  <a:lnTo>
                    <a:pt x="0" y="0"/>
                  </a:lnTo>
                  <a:lnTo>
                    <a:pt x="26" y="0"/>
                  </a:lnTo>
                  <a:lnTo>
                    <a:pt x="82" y="89"/>
                  </a:lnTo>
                  <a:lnTo>
                    <a:pt x="82" y="0"/>
                  </a:lnTo>
                  <a:lnTo>
                    <a:pt x="105" y="0"/>
                  </a:lnTo>
                  <a:lnTo>
                    <a:pt x="105" y="132"/>
                  </a:lnTo>
                  <a:lnTo>
                    <a:pt x="79" y="132"/>
                  </a:lnTo>
                  <a:lnTo>
                    <a:pt x="26" y="46"/>
                  </a:lnTo>
                  <a:lnTo>
                    <a:pt x="26" y="132"/>
                  </a:lnTo>
                  <a:lnTo>
                    <a:pt x="0"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89" name="îṥ1ïḋe">
              <a:extLst>
                <a:ext uri="{FF2B5EF4-FFF2-40B4-BE49-F238E27FC236}">
                  <a16:creationId xmlns="" xmlns:a16="http://schemas.microsoft.com/office/drawing/2014/main" id="{14451D1E-E11D-473E-A831-F895F3C18B6F}"/>
                </a:ext>
              </a:extLst>
            </p:cNvPr>
            <p:cNvSpPr/>
            <p:nvPr/>
          </p:nvSpPr>
          <p:spPr bwMode="auto">
            <a:xfrm>
              <a:off x="4799821" y="1624325"/>
              <a:ext cx="87606" cy="94615"/>
            </a:xfrm>
            <a:custGeom>
              <a:avLst/>
              <a:gdLst>
                <a:gd name="T0" fmla="*/ 20 w 38"/>
                <a:gd name="T1" fmla="*/ 26 h 41"/>
                <a:gd name="T2" fmla="*/ 20 w 38"/>
                <a:gd name="T3" fmla="*/ 19 h 41"/>
                <a:gd name="T4" fmla="*/ 38 w 38"/>
                <a:gd name="T5" fmla="*/ 19 h 41"/>
                <a:gd name="T6" fmla="*/ 38 w 38"/>
                <a:gd name="T7" fmla="*/ 35 h 41"/>
                <a:gd name="T8" fmla="*/ 30 w 38"/>
                <a:gd name="T9" fmla="*/ 39 h 41"/>
                <a:gd name="T10" fmla="*/ 21 w 38"/>
                <a:gd name="T11" fmla="*/ 41 h 41"/>
                <a:gd name="T12" fmla="*/ 10 w 38"/>
                <a:gd name="T13" fmla="*/ 38 h 41"/>
                <a:gd name="T14" fmla="*/ 3 w 38"/>
                <a:gd name="T15" fmla="*/ 31 h 41"/>
                <a:gd name="T16" fmla="*/ 0 w 38"/>
                <a:gd name="T17" fmla="*/ 20 h 41"/>
                <a:gd name="T18" fmla="*/ 3 w 38"/>
                <a:gd name="T19" fmla="*/ 9 h 41"/>
                <a:gd name="T20" fmla="*/ 11 w 38"/>
                <a:gd name="T21" fmla="*/ 2 h 41"/>
                <a:gd name="T22" fmla="*/ 20 w 38"/>
                <a:gd name="T23" fmla="*/ 0 h 41"/>
                <a:gd name="T24" fmla="*/ 32 w 38"/>
                <a:gd name="T25" fmla="*/ 3 h 41"/>
                <a:gd name="T26" fmla="*/ 37 w 38"/>
                <a:gd name="T27" fmla="*/ 11 h 41"/>
                <a:gd name="T28" fmla="*/ 29 w 38"/>
                <a:gd name="T29" fmla="*/ 13 h 41"/>
                <a:gd name="T30" fmla="*/ 26 w 38"/>
                <a:gd name="T31" fmla="*/ 8 h 41"/>
                <a:gd name="T32" fmla="*/ 20 w 38"/>
                <a:gd name="T33" fmla="*/ 7 h 41"/>
                <a:gd name="T34" fmla="*/ 12 w 38"/>
                <a:gd name="T35" fmla="*/ 10 h 41"/>
                <a:gd name="T36" fmla="*/ 9 w 38"/>
                <a:gd name="T37" fmla="*/ 20 h 41"/>
                <a:gd name="T38" fmla="*/ 12 w 38"/>
                <a:gd name="T39" fmla="*/ 31 h 41"/>
                <a:gd name="T40" fmla="*/ 20 w 38"/>
                <a:gd name="T41" fmla="*/ 34 h 41"/>
                <a:gd name="T42" fmla="*/ 25 w 38"/>
                <a:gd name="T43" fmla="*/ 33 h 41"/>
                <a:gd name="T44" fmla="*/ 29 w 38"/>
                <a:gd name="T45" fmla="*/ 31 h 41"/>
                <a:gd name="T46" fmla="*/ 29 w 38"/>
                <a:gd name="T47" fmla="*/ 26 h 41"/>
                <a:gd name="T48" fmla="*/ 20 w 38"/>
                <a:gd name="T49"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41">
                  <a:moveTo>
                    <a:pt x="20" y="26"/>
                  </a:moveTo>
                  <a:cubicBezTo>
                    <a:pt x="20" y="19"/>
                    <a:pt x="20" y="19"/>
                    <a:pt x="20" y="19"/>
                  </a:cubicBezTo>
                  <a:cubicBezTo>
                    <a:pt x="38" y="19"/>
                    <a:pt x="38" y="19"/>
                    <a:pt x="38" y="19"/>
                  </a:cubicBezTo>
                  <a:cubicBezTo>
                    <a:pt x="38" y="35"/>
                    <a:pt x="38" y="35"/>
                    <a:pt x="38" y="35"/>
                  </a:cubicBezTo>
                  <a:cubicBezTo>
                    <a:pt x="36" y="36"/>
                    <a:pt x="33" y="38"/>
                    <a:pt x="30" y="39"/>
                  </a:cubicBezTo>
                  <a:cubicBezTo>
                    <a:pt x="27" y="40"/>
                    <a:pt x="24" y="41"/>
                    <a:pt x="21" y="41"/>
                  </a:cubicBezTo>
                  <a:cubicBezTo>
                    <a:pt x="16" y="41"/>
                    <a:pt x="13" y="40"/>
                    <a:pt x="10" y="38"/>
                  </a:cubicBezTo>
                  <a:cubicBezTo>
                    <a:pt x="6" y="37"/>
                    <a:pt x="4" y="34"/>
                    <a:pt x="3" y="31"/>
                  </a:cubicBezTo>
                  <a:cubicBezTo>
                    <a:pt x="1" y="28"/>
                    <a:pt x="0" y="24"/>
                    <a:pt x="0" y="20"/>
                  </a:cubicBezTo>
                  <a:cubicBezTo>
                    <a:pt x="0" y="16"/>
                    <a:pt x="1" y="12"/>
                    <a:pt x="3" y="9"/>
                  </a:cubicBezTo>
                  <a:cubicBezTo>
                    <a:pt x="5" y="6"/>
                    <a:pt x="7" y="3"/>
                    <a:pt x="11" y="2"/>
                  </a:cubicBezTo>
                  <a:cubicBezTo>
                    <a:pt x="13" y="0"/>
                    <a:pt x="16" y="0"/>
                    <a:pt x="20" y="0"/>
                  </a:cubicBezTo>
                  <a:cubicBezTo>
                    <a:pt x="25" y="0"/>
                    <a:pt x="29" y="1"/>
                    <a:pt x="32" y="3"/>
                  </a:cubicBezTo>
                  <a:cubicBezTo>
                    <a:pt x="34" y="5"/>
                    <a:pt x="36" y="8"/>
                    <a:pt x="37" y="11"/>
                  </a:cubicBezTo>
                  <a:cubicBezTo>
                    <a:pt x="29" y="13"/>
                    <a:pt x="29" y="13"/>
                    <a:pt x="29" y="13"/>
                  </a:cubicBezTo>
                  <a:cubicBezTo>
                    <a:pt x="29" y="11"/>
                    <a:pt x="27" y="9"/>
                    <a:pt x="26" y="8"/>
                  </a:cubicBezTo>
                  <a:cubicBezTo>
                    <a:pt x="24" y="7"/>
                    <a:pt x="22" y="7"/>
                    <a:pt x="20" y="7"/>
                  </a:cubicBezTo>
                  <a:cubicBezTo>
                    <a:pt x="17" y="7"/>
                    <a:pt x="14" y="8"/>
                    <a:pt x="12" y="10"/>
                  </a:cubicBezTo>
                  <a:cubicBezTo>
                    <a:pt x="10" y="12"/>
                    <a:pt x="9" y="16"/>
                    <a:pt x="9" y="20"/>
                  </a:cubicBezTo>
                  <a:cubicBezTo>
                    <a:pt x="9" y="25"/>
                    <a:pt x="10" y="28"/>
                    <a:pt x="12" y="31"/>
                  </a:cubicBezTo>
                  <a:cubicBezTo>
                    <a:pt x="14" y="33"/>
                    <a:pt x="17" y="34"/>
                    <a:pt x="20" y="34"/>
                  </a:cubicBezTo>
                  <a:cubicBezTo>
                    <a:pt x="22" y="34"/>
                    <a:pt x="23" y="34"/>
                    <a:pt x="25" y="33"/>
                  </a:cubicBezTo>
                  <a:cubicBezTo>
                    <a:pt x="27" y="32"/>
                    <a:pt x="28" y="32"/>
                    <a:pt x="29" y="31"/>
                  </a:cubicBezTo>
                  <a:cubicBezTo>
                    <a:pt x="29" y="26"/>
                    <a:pt x="29" y="26"/>
                    <a:pt x="29" y="26"/>
                  </a:cubicBezTo>
                  <a:lnTo>
                    <a:pt x="2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90" name="iṧḷídè">
              <a:extLst>
                <a:ext uri="{FF2B5EF4-FFF2-40B4-BE49-F238E27FC236}">
                  <a16:creationId xmlns="" xmlns:a16="http://schemas.microsoft.com/office/drawing/2014/main" id="{EC15322C-8A0E-4C83-861A-0CD4B8A1C4D6}"/>
                </a:ext>
              </a:extLst>
            </p:cNvPr>
            <p:cNvSpPr/>
            <p:nvPr/>
          </p:nvSpPr>
          <p:spPr bwMode="auto">
            <a:xfrm>
              <a:off x="4937888" y="1624325"/>
              <a:ext cx="72888" cy="94615"/>
            </a:xfrm>
            <a:custGeom>
              <a:avLst/>
              <a:gdLst>
                <a:gd name="T0" fmla="*/ 0 w 32"/>
                <a:gd name="T1" fmla="*/ 0 h 41"/>
                <a:gd name="T2" fmla="*/ 9 w 32"/>
                <a:gd name="T3" fmla="*/ 0 h 41"/>
                <a:gd name="T4" fmla="*/ 9 w 32"/>
                <a:gd name="T5" fmla="*/ 22 h 41"/>
                <a:gd name="T6" fmla="*/ 9 w 32"/>
                <a:gd name="T7" fmla="*/ 29 h 41"/>
                <a:gd name="T8" fmla="*/ 11 w 32"/>
                <a:gd name="T9" fmla="*/ 33 h 41"/>
                <a:gd name="T10" fmla="*/ 17 w 32"/>
                <a:gd name="T11" fmla="*/ 34 h 41"/>
                <a:gd name="T12" fmla="*/ 22 w 32"/>
                <a:gd name="T13" fmla="*/ 33 h 41"/>
                <a:gd name="T14" fmla="*/ 24 w 32"/>
                <a:gd name="T15" fmla="*/ 29 h 41"/>
                <a:gd name="T16" fmla="*/ 24 w 32"/>
                <a:gd name="T17" fmla="*/ 22 h 41"/>
                <a:gd name="T18" fmla="*/ 24 w 32"/>
                <a:gd name="T19" fmla="*/ 0 h 41"/>
                <a:gd name="T20" fmla="*/ 32 w 32"/>
                <a:gd name="T21" fmla="*/ 0 h 41"/>
                <a:gd name="T22" fmla="*/ 32 w 32"/>
                <a:gd name="T23" fmla="*/ 21 h 41"/>
                <a:gd name="T24" fmla="*/ 32 w 32"/>
                <a:gd name="T25" fmla="*/ 32 h 41"/>
                <a:gd name="T26" fmla="*/ 29 w 32"/>
                <a:gd name="T27" fmla="*/ 37 h 41"/>
                <a:gd name="T28" fmla="*/ 25 w 32"/>
                <a:gd name="T29" fmla="*/ 40 h 41"/>
                <a:gd name="T30" fmla="*/ 17 w 32"/>
                <a:gd name="T31" fmla="*/ 41 h 41"/>
                <a:gd name="T32" fmla="*/ 8 w 32"/>
                <a:gd name="T33" fmla="*/ 40 h 41"/>
                <a:gd name="T34" fmla="*/ 4 w 32"/>
                <a:gd name="T35" fmla="*/ 36 h 41"/>
                <a:gd name="T36" fmla="*/ 1 w 32"/>
                <a:gd name="T37" fmla="*/ 32 h 41"/>
                <a:gd name="T38" fmla="*/ 0 w 32"/>
                <a:gd name="T39" fmla="*/ 22 h 41"/>
                <a:gd name="T40" fmla="*/ 0 w 32"/>
                <a:gd name="T4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41">
                  <a:moveTo>
                    <a:pt x="0" y="0"/>
                  </a:moveTo>
                  <a:cubicBezTo>
                    <a:pt x="9" y="0"/>
                    <a:pt x="9" y="0"/>
                    <a:pt x="9" y="0"/>
                  </a:cubicBezTo>
                  <a:cubicBezTo>
                    <a:pt x="9" y="22"/>
                    <a:pt x="9" y="22"/>
                    <a:pt x="9" y="22"/>
                  </a:cubicBezTo>
                  <a:cubicBezTo>
                    <a:pt x="9" y="25"/>
                    <a:pt x="9" y="28"/>
                    <a:pt x="9" y="29"/>
                  </a:cubicBezTo>
                  <a:cubicBezTo>
                    <a:pt x="9" y="30"/>
                    <a:pt x="10" y="32"/>
                    <a:pt x="11" y="33"/>
                  </a:cubicBezTo>
                  <a:cubicBezTo>
                    <a:pt x="13" y="34"/>
                    <a:pt x="14" y="34"/>
                    <a:pt x="17" y="34"/>
                  </a:cubicBezTo>
                  <a:cubicBezTo>
                    <a:pt x="19" y="34"/>
                    <a:pt x="21" y="34"/>
                    <a:pt x="22" y="33"/>
                  </a:cubicBezTo>
                  <a:cubicBezTo>
                    <a:pt x="23" y="32"/>
                    <a:pt x="24" y="31"/>
                    <a:pt x="24" y="29"/>
                  </a:cubicBezTo>
                  <a:cubicBezTo>
                    <a:pt x="24" y="28"/>
                    <a:pt x="24" y="26"/>
                    <a:pt x="24" y="22"/>
                  </a:cubicBezTo>
                  <a:cubicBezTo>
                    <a:pt x="24" y="0"/>
                    <a:pt x="24" y="0"/>
                    <a:pt x="24" y="0"/>
                  </a:cubicBezTo>
                  <a:cubicBezTo>
                    <a:pt x="32" y="0"/>
                    <a:pt x="32" y="0"/>
                    <a:pt x="32" y="0"/>
                  </a:cubicBezTo>
                  <a:cubicBezTo>
                    <a:pt x="32" y="21"/>
                    <a:pt x="32" y="21"/>
                    <a:pt x="32" y="21"/>
                  </a:cubicBezTo>
                  <a:cubicBezTo>
                    <a:pt x="32" y="26"/>
                    <a:pt x="32" y="30"/>
                    <a:pt x="32" y="32"/>
                  </a:cubicBezTo>
                  <a:cubicBezTo>
                    <a:pt x="31" y="34"/>
                    <a:pt x="30" y="35"/>
                    <a:pt x="29" y="37"/>
                  </a:cubicBezTo>
                  <a:cubicBezTo>
                    <a:pt x="28" y="38"/>
                    <a:pt x="27" y="39"/>
                    <a:pt x="25" y="40"/>
                  </a:cubicBezTo>
                  <a:cubicBezTo>
                    <a:pt x="23" y="41"/>
                    <a:pt x="20" y="41"/>
                    <a:pt x="17" y="41"/>
                  </a:cubicBezTo>
                  <a:cubicBezTo>
                    <a:pt x="13" y="41"/>
                    <a:pt x="10" y="41"/>
                    <a:pt x="8" y="40"/>
                  </a:cubicBezTo>
                  <a:cubicBezTo>
                    <a:pt x="6" y="39"/>
                    <a:pt x="5" y="38"/>
                    <a:pt x="4" y="36"/>
                  </a:cubicBezTo>
                  <a:cubicBezTo>
                    <a:pt x="2" y="35"/>
                    <a:pt x="2" y="33"/>
                    <a:pt x="1" y="32"/>
                  </a:cubicBezTo>
                  <a:cubicBezTo>
                    <a:pt x="1" y="30"/>
                    <a:pt x="0" y="26"/>
                    <a:pt x="0" y="22"/>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91" name="ïṩḷíḍé">
              <a:extLst>
                <a:ext uri="{FF2B5EF4-FFF2-40B4-BE49-F238E27FC236}">
                  <a16:creationId xmlns="" xmlns:a16="http://schemas.microsoft.com/office/drawing/2014/main" id="{F7B3A13D-65F0-4077-B27C-7215223462B3}"/>
                </a:ext>
              </a:extLst>
            </p:cNvPr>
            <p:cNvSpPr/>
            <p:nvPr/>
          </p:nvSpPr>
          <p:spPr bwMode="auto">
            <a:xfrm>
              <a:off x="5038810" y="1624325"/>
              <a:ext cx="72888" cy="92512"/>
            </a:xfrm>
            <a:custGeom>
              <a:avLst/>
              <a:gdLst>
                <a:gd name="T0" fmla="*/ 0 w 104"/>
                <a:gd name="T1" fmla="*/ 132 h 132"/>
                <a:gd name="T2" fmla="*/ 0 w 104"/>
                <a:gd name="T3" fmla="*/ 0 h 132"/>
                <a:gd name="T4" fmla="*/ 26 w 104"/>
                <a:gd name="T5" fmla="*/ 0 h 132"/>
                <a:gd name="T6" fmla="*/ 78 w 104"/>
                <a:gd name="T7" fmla="*/ 89 h 132"/>
                <a:gd name="T8" fmla="*/ 78 w 104"/>
                <a:gd name="T9" fmla="*/ 0 h 132"/>
                <a:gd name="T10" fmla="*/ 104 w 104"/>
                <a:gd name="T11" fmla="*/ 0 h 132"/>
                <a:gd name="T12" fmla="*/ 104 w 104"/>
                <a:gd name="T13" fmla="*/ 132 h 132"/>
                <a:gd name="T14" fmla="*/ 78 w 104"/>
                <a:gd name="T15" fmla="*/ 132 h 132"/>
                <a:gd name="T16" fmla="*/ 23 w 104"/>
                <a:gd name="T17" fmla="*/ 46 h 132"/>
                <a:gd name="T18" fmla="*/ 23 w 104"/>
                <a:gd name="T19" fmla="*/ 132 h 132"/>
                <a:gd name="T20" fmla="*/ 0 w 104"/>
                <a:gd name="T21"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132">
                  <a:moveTo>
                    <a:pt x="0" y="132"/>
                  </a:moveTo>
                  <a:lnTo>
                    <a:pt x="0" y="0"/>
                  </a:lnTo>
                  <a:lnTo>
                    <a:pt x="26" y="0"/>
                  </a:lnTo>
                  <a:lnTo>
                    <a:pt x="78" y="89"/>
                  </a:lnTo>
                  <a:lnTo>
                    <a:pt x="78" y="0"/>
                  </a:lnTo>
                  <a:lnTo>
                    <a:pt x="104" y="0"/>
                  </a:lnTo>
                  <a:lnTo>
                    <a:pt x="104" y="132"/>
                  </a:lnTo>
                  <a:lnTo>
                    <a:pt x="78" y="132"/>
                  </a:lnTo>
                  <a:lnTo>
                    <a:pt x="23" y="46"/>
                  </a:lnTo>
                  <a:lnTo>
                    <a:pt x="23" y="132"/>
                  </a:lnTo>
                  <a:lnTo>
                    <a:pt x="0"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92" name="ï$liḓê">
              <a:extLst>
                <a:ext uri="{FF2B5EF4-FFF2-40B4-BE49-F238E27FC236}">
                  <a16:creationId xmlns="" xmlns:a16="http://schemas.microsoft.com/office/drawing/2014/main" id="{0F07B7D2-4DCA-48A8-A080-64E9AEC6A448}"/>
                </a:ext>
              </a:extLst>
            </p:cNvPr>
            <p:cNvSpPr/>
            <p:nvPr/>
          </p:nvSpPr>
          <p:spPr bwMode="auto">
            <a:xfrm>
              <a:off x="5136929" y="1624325"/>
              <a:ext cx="18923" cy="92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accent1"/>
                </a:solidFill>
              </a:endParaRPr>
            </a:p>
          </p:txBody>
        </p:sp>
        <p:sp>
          <p:nvSpPr>
            <p:cNvPr id="93" name="iṩlidè">
              <a:extLst>
                <a:ext uri="{FF2B5EF4-FFF2-40B4-BE49-F238E27FC236}">
                  <a16:creationId xmlns="" xmlns:a16="http://schemas.microsoft.com/office/drawing/2014/main" id="{E60825ED-4C69-4D8F-9C18-570CBB9ECD54}"/>
                </a:ext>
              </a:extLst>
            </p:cNvPr>
            <p:cNvSpPr/>
            <p:nvPr/>
          </p:nvSpPr>
          <p:spPr bwMode="auto">
            <a:xfrm>
              <a:off x="5171271" y="1624325"/>
              <a:ext cx="84803" cy="92512"/>
            </a:xfrm>
            <a:custGeom>
              <a:avLst/>
              <a:gdLst>
                <a:gd name="T0" fmla="*/ 46 w 121"/>
                <a:gd name="T1" fmla="*/ 132 h 132"/>
                <a:gd name="T2" fmla="*/ 0 w 121"/>
                <a:gd name="T3" fmla="*/ 0 h 132"/>
                <a:gd name="T4" fmla="*/ 30 w 121"/>
                <a:gd name="T5" fmla="*/ 0 h 132"/>
                <a:gd name="T6" fmla="*/ 63 w 121"/>
                <a:gd name="T7" fmla="*/ 99 h 132"/>
                <a:gd name="T8" fmla="*/ 92 w 121"/>
                <a:gd name="T9" fmla="*/ 0 h 132"/>
                <a:gd name="T10" fmla="*/ 121 w 121"/>
                <a:gd name="T11" fmla="*/ 0 h 132"/>
                <a:gd name="T12" fmla="*/ 76 w 121"/>
                <a:gd name="T13" fmla="*/ 132 h 132"/>
                <a:gd name="T14" fmla="*/ 46 w 121"/>
                <a:gd name="T15" fmla="*/ 132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32">
                  <a:moveTo>
                    <a:pt x="46" y="132"/>
                  </a:moveTo>
                  <a:lnTo>
                    <a:pt x="0" y="0"/>
                  </a:lnTo>
                  <a:lnTo>
                    <a:pt x="30" y="0"/>
                  </a:lnTo>
                  <a:lnTo>
                    <a:pt x="63" y="99"/>
                  </a:lnTo>
                  <a:lnTo>
                    <a:pt x="92" y="0"/>
                  </a:lnTo>
                  <a:lnTo>
                    <a:pt x="121" y="0"/>
                  </a:lnTo>
                  <a:lnTo>
                    <a:pt x="76" y="132"/>
                  </a:lnTo>
                  <a:lnTo>
                    <a:pt x="46"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94" name="íṧļîḓé">
              <a:extLst>
                <a:ext uri="{FF2B5EF4-FFF2-40B4-BE49-F238E27FC236}">
                  <a16:creationId xmlns="" xmlns:a16="http://schemas.microsoft.com/office/drawing/2014/main" id="{0DBFA1AD-68DA-438C-95F3-6128957F7B73}"/>
                </a:ext>
              </a:extLst>
            </p:cNvPr>
            <p:cNvSpPr/>
            <p:nvPr/>
          </p:nvSpPr>
          <p:spPr bwMode="auto">
            <a:xfrm>
              <a:off x="5272193" y="1624325"/>
              <a:ext cx="71487" cy="92512"/>
            </a:xfrm>
            <a:custGeom>
              <a:avLst/>
              <a:gdLst>
                <a:gd name="T0" fmla="*/ 0 w 102"/>
                <a:gd name="T1" fmla="*/ 132 h 132"/>
                <a:gd name="T2" fmla="*/ 0 w 102"/>
                <a:gd name="T3" fmla="*/ 0 h 132"/>
                <a:gd name="T4" fmla="*/ 99 w 102"/>
                <a:gd name="T5" fmla="*/ 0 h 132"/>
                <a:gd name="T6" fmla="*/ 99 w 102"/>
                <a:gd name="T7" fmla="*/ 23 h 132"/>
                <a:gd name="T8" fmla="*/ 27 w 102"/>
                <a:gd name="T9" fmla="*/ 23 h 132"/>
                <a:gd name="T10" fmla="*/ 27 w 102"/>
                <a:gd name="T11" fmla="*/ 53 h 132"/>
                <a:gd name="T12" fmla="*/ 92 w 102"/>
                <a:gd name="T13" fmla="*/ 53 h 132"/>
                <a:gd name="T14" fmla="*/ 92 w 102"/>
                <a:gd name="T15" fmla="*/ 76 h 132"/>
                <a:gd name="T16" fmla="*/ 27 w 102"/>
                <a:gd name="T17" fmla="*/ 76 h 132"/>
                <a:gd name="T18" fmla="*/ 27 w 102"/>
                <a:gd name="T19" fmla="*/ 112 h 132"/>
                <a:gd name="T20" fmla="*/ 102 w 102"/>
                <a:gd name="T21" fmla="*/ 112 h 132"/>
                <a:gd name="T22" fmla="*/ 102 w 102"/>
                <a:gd name="T23" fmla="*/ 132 h 132"/>
                <a:gd name="T24" fmla="*/ 0 w 102"/>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32">
                  <a:moveTo>
                    <a:pt x="0" y="132"/>
                  </a:moveTo>
                  <a:lnTo>
                    <a:pt x="0" y="0"/>
                  </a:lnTo>
                  <a:lnTo>
                    <a:pt x="99" y="0"/>
                  </a:lnTo>
                  <a:lnTo>
                    <a:pt x="99" y="23"/>
                  </a:lnTo>
                  <a:lnTo>
                    <a:pt x="27" y="23"/>
                  </a:lnTo>
                  <a:lnTo>
                    <a:pt x="27" y="53"/>
                  </a:lnTo>
                  <a:lnTo>
                    <a:pt x="92" y="53"/>
                  </a:lnTo>
                  <a:lnTo>
                    <a:pt x="92" y="76"/>
                  </a:lnTo>
                  <a:lnTo>
                    <a:pt x="27" y="76"/>
                  </a:lnTo>
                  <a:lnTo>
                    <a:pt x="27" y="112"/>
                  </a:lnTo>
                  <a:lnTo>
                    <a:pt x="102" y="112"/>
                  </a:lnTo>
                  <a:lnTo>
                    <a:pt x="102" y="132"/>
                  </a:lnTo>
                  <a:lnTo>
                    <a:pt x="0"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95" name="iṩḻîḑè">
              <a:extLst>
                <a:ext uri="{FF2B5EF4-FFF2-40B4-BE49-F238E27FC236}">
                  <a16:creationId xmlns="" xmlns:a16="http://schemas.microsoft.com/office/drawing/2014/main" id="{D59F8E5A-ABB7-42FE-B496-A121D08F6DC5}"/>
                </a:ext>
              </a:extLst>
            </p:cNvPr>
            <p:cNvSpPr/>
            <p:nvPr/>
          </p:nvSpPr>
          <p:spPr bwMode="auto">
            <a:xfrm>
              <a:off x="5366808" y="1624325"/>
              <a:ext cx="79897" cy="92512"/>
            </a:xfrm>
            <a:custGeom>
              <a:avLst/>
              <a:gdLst>
                <a:gd name="T0" fmla="*/ 0 w 35"/>
                <a:gd name="T1" fmla="*/ 40 h 40"/>
                <a:gd name="T2" fmla="*/ 0 w 35"/>
                <a:gd name="T3" fmla="*/ 0 h 40"/>
                <a:gd name="T4" fmla="*/ 17 w 35"/>
                <a:gd name="T5" fmla="*/ 0 h 40"/>
                <a:gd name="T6" fmla="*/ 26 w 35"/>
                <a:gd name="T7" fmla="*/ 1 h 40"/>
                <a:gd name="T8" fmla="*/ 30 w 35"/>
                <a:gd name="T9" fmla="*/ 5 h 40"/>
                <a:gd name="T10" fmla="*/ 32 w 35"/>
                <a:gd name="T11" fmla="*/ 12 h 40"/>
                <a:gd name="T12" fmla="*/ 30 w 35"/>
                <a:gd name="T13" fmla="*/ 19 h 40"/>
                <a:gd name="T14" fmla="*/ 22 w 35"/>
                <a:gd name="T15" fmla="*/ 23 h 40"/>
                <a:gd name="T16" fmla="*/ 26 w 35"/>
                <a:gd name="T17" fmla="*/ 26 h 40"/>
                <a:gd name="T18" fmla="*/ 31 w 35"/>
                <a:gd name="T19" fmla="*/ 33 h 40"/>
                <a:gd name="T20" fmla="*/ 35 w 35"/>
                <a:gd name="T21" fmla="*/ 40 h 40"/>
                <a:gd name="T22" fmla="*/ 26 w 35"/>
                <a:gd name="T23" fmla="*/ 40 h 40"/>
                <a:gd name="T24" fmla="*/ 20 w 35"/>
                <a:gd name="T25" fmla="*/ 32 h 40"/>
                <a:gd name="T26" fmla="*/ 16 w 35"/>
                <a:gd name="T27" fmla="*/ 26 h 40"/>
                <a:gd name="T28" fmla="*/ 13 w 35"/>
                <a:gd name="T29" fmla="*/ 24 h 40"/>
                <a:gd name="T30" fmla="*/ 9 w 35"/>
                <a:gd name="T31" fmla="*/ 24 h 40"/>
                <a:gd name="T32" fmla="*/ 8 w 35"/>
                <a:gd name="T33" fmla="*/ 24 h 40"/>
                <a:gd name="T34" fmla="*/ 8 w 35"/>
                <a:gd name="T35" fmla="*/ 40 h 40"/>
                <a:gd name="T36" fmla="*/ 0 w 35"/>
                <a:gd name="T37" fmla="*/ 40 h 40"/>
                <a:gd name="T38" fmla="*/ 8 w 35"/>
                <a:gd name="T39" fmla="*/ 17 h 40"/>
                <a:gd name="T40" fmla="*/ 14 w 35"/>
                <a:gd name="T41" fmla="*/ 17 h 40"/>
                <a:gd name="T42" fmla="*/ 21 w 35"/>
                <a:gd name="T43" fmla="*/ 17 h 40"/>
                <a:gd name="T44" fmla="*/ 23 w 35"/>
                <a:gd name="T45" fmla="*/ 15 h 40"/>
                <a:gd name="T46" fmla="*/ 24 w 35"/>
                <a:gd name="T47" fmla="*/ 12 h 40"/>
                <a:gd name="T48" fmla="*/ 23 w 35"/>
                <a:gd name="T49" fmla="*/ 9 h 40"/>
                <a:gd name="T50" fmla="*/ 20 w 35"/>
                <a:gd name="T51" fmla="*/ 7 h 40"/>
                <a:gd name="T52" fmla="*/ 14 w 35"/>
                <a:gd name="T53" fmla="*/ 7 h 40"/>
                <a:gd name="T54" fmla="*/ 8 w 35"/>
                <a:gd name="T55" fmla="*/ 7 h 40"/>
                <a:gd name="T56" fmla="*/ 8 w 35"/>
                <a:gd name="T57"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0">
                  <a:moveTo>
                    <a:pt x="0" y="40"/>
                  </a:moveTo>
                  <a:cubicBezTo>
                    <a:pt x="0" y="0"/>
                    <a:pt x="0" y="0"/>
                    <a:pt x="0" y="0"/>
                  </a:cubicBezTo>
                  <a:cubicBezTo>
                    <a:pt x="17" y="0"/>
                    <a:pt x="17" y="0"/>
                    <a:pt x="17" y="0"/>
                  </a:cubicBezTo>
                  <a:cubicBezTo>
                    <a:pt x="21" y="0"/>
                    <a:pt x="24" y="1"/>
                    <a:pt x="26" y="1"/>
                  </a:cubicBezTo>
                  <a:cubicBezTo>
                    <a:pt x="28" y="2"/>
                    <a:pt x="29" y="3"/>
                    <a:pt x="30" y="5"/>
                  </a:cubicBezTo>
                  <a:cubicBezTo>
                    <a:pt x="32" y="7"/>
                    <a:pt x="32" y="9"/>
                    <a:pt x="32" y="12"/>
                  </a:cubicBezTo>
                  <a:cubicBezTo>
                    <a:pt x="32" y="15"/>
                    <a:pt x="31" y="17"/>
                    <a:pt x="30" y="19"/>
                  </a:cubicBezTo>
                  <a:cubicBezTo>
                    <a:pt x="28" y="21"/>
                    <a:pt x="25" y="22"/>
                    <a:pt x="22" y="23"/>
                  </a:cubicBezTo>
                  <a:cubicBezTo>
                    <a:pt x="23" y="24"/>
                    <a:pt x="25" y="25"/>
                    <a:pt x="26" y="26"/>
                  </a:cubicBezTo>
                  <a:cubicBezTo>
                    <a:pt x="27" y="27"/>
                    <a:pt x="29" y="29"/>
                    <a:pt x="31" y="33"/>
                  </a:cubicBezTo>
                  <a:cubicBezTo>
                    <a:pt x="35" y="40"/>
                    <a:pt x="35" y="40"/>
                    <a:pt x="35" y="40"/>
                  </a:cubicBezTo>
                  <a:cubicBezTo>
                    <a:pt x="26" y="40"/>
                    <a:pt x="26" y="40"/>
                    <a:pt x="26" y="40"/>
                  </a:cubicBezTo>
                  <a:cubicBezTo>
                    <a:pt x="20" y="32"/>
                    <a:pt x="20" y="32"/>
                    <a:pt x="20" y="32"/>
                  </a:cubicBezTo>
                  <a:cubicBezTo>
                    <a:pt x="18" y="29"/>
                    <a:pt x="17" y="27"/>
                    <a:pt x="16" y="26"/>
                  </a:cubicBezTo>
                  <a:cubicBezTo>
                    <a:pt x="15" y="25"/>
                    <a:pt x="14" y="24"/>
                    <a:pt x="13" y="24"/>
                  </a:cubicBezTo>
                  <a:cubicBezTo>
                    <a:pt x="12" y="24"/>
                    <a:pt x="11" y="24"/>
                    <a:pt x="9" y="24"/>
                  </a:cubicBezTo>
                  <a:cubicBezTo>
                    <a:pt x="8" y="24"/>
                    <a:pt x="8" y="24"/>
                    <a:pt x="8" y="24"/>
                  </a:cubicBezTo>
                  <a:cubicBezTo>
                    <a:pt x="8" y="40"/>
                    <a:pt x="8" y="40"/>
                    <a:pt x="8" y="40"/>
                  </a:cubicBezTo>
                  <a:cubicBezTo>
                    <a:pt x="0" y="40"/>
                    <a:pt x="0" y="40"/>
                    <a:pt x="0" y="40"/>
                  </a:cubicBezTo>
                  <a:close/>
                  <a:moveTo>
                    <a:pt x="8" y="17"/>
                  </a:moveTo>
                  <a:cubicBezTo>
                    <a:pt x="14" y="17"/>
                    <a:pt x="14" y="17"/>
                    <a:pt x="14" y="17"/>
                  </a:cubicBezTo>
                  <a:cubicBezTo>
                    <a:pt x="17" y="17"/>
                    <a:pt x="20" y="17"/>
                    <a:pt x="21" y="17"/>
                  </a:cubicBezTo>
                  <a:cubicBezTo>
                    <a:pt x="22" y="16"/>
                    <a:pt x="23" y="16"/>
                    <a:pt x="23" y="15"/>
                  </a:cubicBezTo>
                  <a:cubicBezTo>
                    <a:pt x="24" y="14"/>
                    <a:pt x="24" y="13"/>
                    <a:pt x="24" y="12"/>
                  </a:cubicBezTo>
                  <a:cubicBezTo>
                    <a:pt x="24" y="11"/>
                    <a:pt x="24" y="10"/>
                    <a:pt x="23" y="9"/>
                  </a:cubicBezTo>
                  <a:cubicBezTo>
                    <a:pt x="22" y="8"/>
                    <a:pt x="21" y="8"/>
                    <a:pt x="20" y="7"/>
                  </a:cubicBezTo>
                  <a:cubicBezTo>
                    <a:pt x="19" y="7"/>
                    <a:pt x="17" y="7"/>
                    <a:pt x="14" y="7"/>
                  </a:cubicBezTo>
                  <a:cubicBezTo>
                    <a:pt x="8" y="7"/>
                    <a:pt x="8" y="7"/>
                    <a:pt x="8" y="7"/>
                  </a:cubicBezTo>
                  <a:lnTo>
                    <a:pt x="8"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96" name="ïṣľíḑé">
              <a:extLst>
                <a:ext uri="{FF2B5EF4-FFF2-40B4-BE49-F238E27FC236}">
                  <a16:creationId xmlns="" xmlns:a16="http://schemas.microsoft.com/office/drawing/2014/main" id="{5FAED763-61BD-4C4D-9758-51F41B2D5F89}"/>
                </a:ext>
              </a:extLst>
            </p:cNvPr>
            <p:cNvSpPr/>
            <p:nvPr/>
          </p:nvSpPr>
          <p:spPr bwMode="auto">
            <a:xfrm>
              <a:off x="5460722" y="1624325"/>
              <a:ext cx="72888" cy="94615"/>
            </a:xfrm>
            <a:custGeom>
              <a:avLst/>
              <a:gdLst>
                <a:gd name="T0" fmla="*/ 0 w 32"/>
                <a:gd name="T1" fmla="*/ 27 h 41"/>
                <a:gd name="T2" fmla="*/ 8 w 32"/>
                <a:gd name="T3" fmla="*/ 27 h 41"/>
                <a:gd name="T4" fmla="*/ 11 w 32"/>
                <a:gd name="T5" fmla="*/ 32 h 41"/>
                <a:gd name="T6" fmla="*/ 16 w 32"/>
                <a:gd name="T7" fmla="*/ 34 h 41"/>
                <a:gd name="T8" fmla="*/ 22 w 32"/>
                <a:gd name="T9" fmla="*/ 33 h 41"/>
                <a:gd name="T10" fmla="*/ 24 w 32"/>
                <a:gd name="T11" fmla="*/ 29 h 41"/>
                <a:gd name="T12" fmla="*/ 23 w 32"/>
                <a:gd name="T13" fmla="*/ 26 h 41"/>
                <a:gd name="T14" fmla="*/ 21 w 32"/>
                <a:gd name="T15" fmla="*/ 25 h 41"/>
                <a:gd name="T16" fmla="*/ 14 w 32"/>
                <a:gd name="T17" fmla="*/ 23 h 41"/>
                <a:gd name="T18" fmla="*/ 5 w 32"/>
                <a:gd name="T19" fmla="*/ 19 h 41"/>
                <a:gd name="T20" fmla="*/ 1 w 32"/>
                <a:gd name="T21" fmla="*/ 11 h 41"/>
                <a:gd name="T22" fmla="*/ 3 w 32"/>
                <a:gd name="T23" fmla="*/ 5 h 41"/>
                <a:gd name="T24" fmla="*/ 8 w 32"/>
                <a:gd name="T25" fmla="*/ 1 h 41"/>
                <a:gd name="T26" fmla="*/ 16 w 32"/>
                <a:gd name="T27" fmla="*/ 0 h 41"/>
                <a:gd name="T28" fmla="*/ 27 w 32"/>
                <a:gd name="T29" fmla="*/ 3 h 41"/>
                <a:gd name="T30" fmla="*/ 31 w 32"/>
                <a:gd name="T31" fmla="*/ 12 h 41"/>
                <a:gd name="T32" fmla="*/ 23 w 32"/>
                <a:gd name="T33" fmla="*/ 12 h 41"/>
                <a:gd name="T34" fmla="*/ 21 w 32"/>
                <a:gd name="T35" fmla="*/ 8 h 41"/>
                <a:gd name="T36" fmla="*/ 16 w 32"/>
                <a:gd name="T37" fmla="*/ 6 h 41"/>
                <a:gd name="T38" fmla="*/ 10 w 32"/>
                <a:gd name="T39" fmla="*/ 8 h 41"/>
                <a:gd name="T40" fmla="*/ 9 w 32"/>
                <a:gd name="T41" fmla="*/ 10 h 41"/>
                <a:gd name="T42" fmla="*/ 10 w 32"/>
                <a:gd name="T43" fmla="*/ 13 h 41"/>
                <a:gd name="T44" fmla="*/ 18 w 32"/>
                <a:gd name="T45" fmla="*/ 15 h 41"/>
                <a:gd name="T46" fmla="*/ 26 w 32"/>
                <a:gd name="T47" fmla="*/ 18 h 41"/>
                <a:gd name="T48" fmla="*/ 31 w 32"/>
                <a:gd name="T49" fmla="*/ 22 h 41"/>
                <a:gd name="T50" fmla="*/ 32 w 32"/>
                <a:gd name="T51" fmla="*/ 29 h 41"/>
                <a:gd name="T52" fmla="*/ 30 w 32"/>
                <a:gd name="T53" fmla="*/ 35 h 41"/>
                <a:gd name="T54" fmla="*/ 25 w 32"/>
                <a:gd name="T55" fmla="*/ 40 h 41"/>
                <a:gd name="T56" fmla="*/ 16 w 32"/>
                <a:gd name="T57" fmla="*/ 41 h 41"/>
                <a:gd name="T58" fmla="*/ 5 w 32"/>
                <a:gd name="T59" fmla="*/ 38 h 41"/>
                <a:gd name="T60" fmla="*/ 0 w 32"/>
                <a:gd name="T61"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 h="41">
                  <a:moveTo>
                    <a:pt x="0" y="27"/>
                  </a:moveTo>
                  <a:cubicBezTo>
                    <a:pt x="8" y="27"/>
                    <a:pt x="8" y="27"/>
                    <a:pt x="8" y="27"/>
                  </a:cubicBezTo>
                  <a:cubicBezTo>
                    <a:pt x="8" y="29"/>
                    <a:pt x="9" y="31"/>
                    <a:pt x="11" y="32"/>
                  </a:cubicBezTo>
                  <a:cubicBezTo>
                    <a:pt x="12" y="34"/>
                    <a:pt x="14" y="34"/>
                    <a:pt x="16" y="34"/>
                  </a:cubicBezTo>
                  <a:cubicBezTo>
                    <a:pt x="19" y="34"/>
                    <a:pt x="21" y="34"/>
                    <a:pt x="22" y="33"/>
                  </a:cubicBezTo>
                  <a:cubicBezTo>
                    <a:pt x="24" y="31"/>
                    <a:pt x="24" y="30"/>
                    <a:pt x="24" y="29"/>
                  </a:cubicBezTo>
                  <a:cubicBezTo>
                    <a:pt x="24" y="28"/>
                    <a:pt x="24" y="27"/>
                    <a:pt x="23" y="26"/>
                  </a:cubicBezTo>
                  <a:cubicBezTo>
                    <a:pt x="23" y="26"/>
                    <a:pt x="22" y="25"/>
                    <a:pt x="21" y="25"/>
                  </a:cubicBezTo>
                  <a:cubicBezTo>
                    <a:pt x="20" y="24"/>
                    <a:pt x="17" y="24"/>
                    <a:pt x="14" y="23"/>
                  </a:cubicBezTo>
                  <a:cubicBezTo>
                    <a:pt x="10" y="22"/>
                    <a:pt x="7" y="20"/>
                    <a:pt x="5" y="19"/>
                  </a:cubicBezTo>
                  <a:cubicBezTo>
                    <a:pt x="3" y="17"/>
                    <a:pt x="1" y="14"/>
                    <a:pt x="1" y="11"/>
                  </a:cubicBezTo>
                  <a:cubicBezTo>
                    <a:pt x="1" y="9"/>
                    <a:pt x="2" y="7"/>
                    <a:pt x="3" y="5"/>
                  </a:cubicBezTo>
                  <a:cubicBezTo>
                    <a:pt x="4" y="3"/>
                    <a:pt x="6" y="2"/>
                    <a:pt x="8" y="1"/>
                  </a:cubicBezTo>
                  <a:cubicBezTo>
                    <a:pt x="10" y="0"/>
                    <a:pt x="13" y="0"/>
                    <a:pt x="16" y="0"/>
                  </a:cubicBezTo>
                  <a:cubicBezTo>
                    <a:pt x="21" y="0"/>
                    <a:pt x="25" y="1"/>
                    <a:pt x="27" y="3"/>
                  </a:cubicBezTo>
                  <a:cubicBezTo>
                    <a:pt x="30" y="5"/>
                    <a:pt x="31" y="8"/>
                    <a:pt x="31" y="12"/>
                  </a:cubicBezTo>
                  <a:cubicBezTo>
                    <a:pt x="23" y="12"/>
                    <a:pt x="23" y="12"/>
                    <a:pt x="23" y="12"/>
                  </a:cubicBezTo>
                  <a:cubicBezTo>
                    <a:pt x="23" y="10"/>
                    <a:pt x="22" y="9"/>
                    <a:pt x="21" y="8"/>
                  </a:cubicBezTo>
                  <a:cubicBezTo>
                    <a:pt x="20" y="7"/>
                    <a:pt x="18" y="6"/>
                    <a:pt x="16" y="6"/>
                  </a:cubicBezTo>
                  <a:cubicBezTo>
                    <a:pt x="13" y="6"/>
                    <a:pt x="12" y="7"/>
                    <a:pt x="10" y="8"/>
                  </a:cubicBezTo>
                  <a:cubicBezTo>
                    <a:pt x="9" y="8"/>
                    <a:pt x="9" y="9"/>
                    <a:pt x="9" y="10"/>
                  </a:cubicBezTo>
                  <a:cubicBezTo>
                    <a:pt x="9" y="11"/>
                    <a:pt x="9" y="12"/>
                    <a:pt x="10" y="13"/>
                  </a:cubicBezTo>
                  <a:cubicBezTo>
                    <a:pt x="11" y="14"/>
                    <a:pt x="14" y="14"/>
                    <a:pt x="18" y="15"/>
                  </a:cubicBezTo>
                  <a:cubicBezTo>
                    <a:pt x="22" y="16"/>
                    <a:pt x="24" y="17"/>
                    <a:pt x="26" y="18"/>
                  </a:cubicBezTo>
                  <a:cubicBezTo>
                    <a:pt x="28" y="19"/>
                    <a:pt x="30" y="21"/>
                    <a:pt x="31" y="22"/>
                  </a:cubicBezTo>
                  <a:cubicBezTo>
                    <a:pt x="32" y="24"/>
                    <a:pt x="32" y="26"/>
                    <a:pt x="32" y="29"/>
                  </a:cubicBezTo>
                  <a:cubicBezTo>
                    <a:pt x="32" y="31"/>
                    <a:pt x="32" y="33"/>
                    <a:pt x="30" y="35"/>
                  </a:cubicBezTo>
                  <a:cubicBezTo>
                    <a:pt x="29" y="37"/>
                    <a:pt x="27" y="39"/>
                    <a:pt x="25" y="40"/>
                  </a:cubicBezTo>
                  <a:cubicBezTo>
                    <a:pt x="23" y="41"/>
                    <a:pt x="20" y="41"/>
                    <a:pt x="16" y="41"/>
                  </a:cubicBezTo>
                  <a:cubicBezTo>
                    <a:pt x="11" y="41"/>
                    <a:pt x="7" y="40"/>
                    <a:pt x="5" y="38"/>
                  </a:cubicBezTo>
                  <a:cubicBezTo>
                    <a:pt x="2" y="35"/>
                    <a:pt x="0" y="32"/>
                    <a:pt x="0"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97" name="îşḻîḑè">
              <a:extLst>
                <a:ext uri="{FF2B5EF4-FFF2-40B4-BE49-F238E27FC236}">
                  <a16:creationId xmlns="" xmlns:a16="http://schemas.microsoft.com/office/drawing/2014/main" id="{55A56B52-B3CC-4D0E-92FD-BAD424A4FBDE}"/>
                </a:ext>
              </a:extLst>
            </p:cNvPr>
            <p:cNvSpPr/>
            <p:nvPr/>
          </p:nvSpPr>
          <p:spPr bwMode="auto">
            <a:xfrm>
              <a:off x="5556738" y="1624325"/>
              <a:ext cx="18222" cy="92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accent1"/>
                </a:solidFill>
              </a:endParaRPr>
            </a:p>
          </p:txBody>
        </p:sp>
        <p:sp>
          <p:nvSpPr>
            <p:cNvPr id="98" name="iṣḷiḓê">
              <a:extLst>
                <a:ext uri="{FF2B5EF4-FFF2-40B4-BE49-F238E27FC236}">
                  <a16:creationId xmlns="" xmlns:a16="http://schemas.microsoft.com/office/drawing/2014/main" id="{5D6E63A3-FDB0-4D40-A62E-06EADE367768}"/>
                </a:ext>
              </a:extLst>
            </p:cNvPr>
            <p:cNvSpPr/>
            <p:nvPr/>
          </p:nvSpPr>
          <p:spPr bwMode="auto">
            <a:xfrm>
              <a:off x="5593182" y="1624325"/>
              <a:ext cx="73589" cy="92512"/>
            </a:xfrm>
            <a:custGeom>
              <a:avLst/>
              <a:gdLst>
                <a:gd name="T0" fmla="*/ 40 w 105"/>
                <a:gd name="T1" fmla="*/ 132 h 132"/>
                <a:gd name="T2" fmla="*/ 40 w 105"/>
                <a:gd name="T3" fmla="*/ 23 h 132"/>
                <a:gd name="T4" fmla="*/ 0 w 105"/>
                <a:gd name="T5" fmla="*/ 23 h 132"/>
                <a:gd name="T6" fmla="*/ 0 w 105"/>
                <a:gd name="T7" fmla="*/ 0 h 132"/>
                <a:gd name="T8" fmla="*/ 105 w 105"/>
                <a:gd name="T9" fmla="*/ 0 h 132"/>
                <a:gd name="T10" fmla="*/ 105 w 105"/>
                <a:gd name="T11" fmla="*/ 23 h 132"/>
                <a:gd name="T12" fmla="*/ 66 w 105"/>
                <a:gd name="T13" fmla="*/ 23 h 132"/>
                <a:gd name="T14" fmla="*/ 66 w 105"/>
                <a:gd name="T15" fmla="*/ 132 h 132"/>
                <a:gd name="T16" fmla="*/ 40 w 105"/>
                <a:gd name="T17"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32">
                  <a:moveTo>
                    <a:pt x="40" y="132"/>
                  </a:moveTo>
                  <a:lnTo>
                    <a:pt x="40" y="23"/>
                  </a:lnTo>
                  <a:lnTo>
                    <a:pt x="0" y="23"/>
                  </a:lnTo>
                  <a:lnTo>
                    <a:pt x="0" y="0"/>
                  </a:lnTo>
                  <a:lnTo>
                    <a:pt x="105" y="0"/>
                  </a:lnTo>
                  <a:lnTo>
                    <a:pt x="105" y="23"/>
                  </a:lnTo>
                  <a:lnTo>
                    <a:pt x="66" y="23"/>
                  </a:lnTo>
                  <a:lnTo>
                    <a:pt x="66" y="132"/>
                  </a:lnTo>
                  <a:lnTo>
                    <a:pt x="40"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99" name="işļídè">
              <a:extLst>
                <a:ext uri="{FF2B5EF4-FFF2-40B4-BE49-F238E27FC236}">
                  <a16:creationId xmlns="" xmlns:a16="http://schemas.microsoft.com/office/drawing/2014/main" id="{A0CE6304-32A2-4796-A50C-2017884D6F58}"/>
                </a:ext>
              </a:extLst>
            </p:cNvPr>
            <p:cNvSpPr/>
            <p:nvPr/>
          </p:nvSpPr>
          <p:spPr bwMode="auto">
            <a:xfrm>
              <a:off x="5675882" y="1624325"/>
              <a:ext cx="84803" cy="92512"/>
            </a:xfrm>
            <a:custGeom>
              <a:avLst/>
              <a:gdLst>
                <a:gd name="T0" fmla="*/ 46 w 121"/>
                <a:gd name="T1" fmla="*/ 132 h 132"/>
                <a:gd name="T2" fmla="*/ 46 w 121"/>
                <a:gd name="T3" fmla="*/ 79 h 132"/>
                <a:gd name="T4" fmla="*/ 0 w 121"/>
                <a:gd name="T5" fmla="*/ 0 h 132"/>
                <a:gd name="T6" fmla="*/ 30 w 121"/>
                <a:gd name="T7" fmla="*/ 0 h 132"/>
                <a:gd name="T8" fmla="*/ 62 w 121"/>
                <a:gd name="T9" fmla="*/ 53 h 132"/>
                <a:gd name="T10" fmla="*/ 92 w 121"/>
                <a:gd name="T11" fmla="*/ 0 h 132"/>
                <a:gd name="T12" fmla="*/ 121 w 121"/>
                <a:gd name="T13" fmla="*/ 0 h 132"/>
                <a:gd name="T14" fmla="*/ 75 w 121"/>
                <a:gd name="T15" fmla="*/ 79 h 132"/>
                <a:gd name="T16" fmla="*/ 75 w 121"/>
                <a:gd name="T17" fmla="*/ 132 h 132"/>
                <a:gd name="T18" fmla="*/ 46 w 121"/>
                <a:gd name="T1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32">
                  <a:moveTo>
                    <a:pt x="46" y="132"/>
                  </a:moveTo>
                  <a:lnTo>
                    <a:pt x="46" y="79"/>
                  </a:lnTo>
                  <a:lnTo>
                    <a:pt x="0" y="0"/>
                  </a:lnTo>
                  <a:lnTo>
                    <a:pt x="30" y="0"/>
                  </a:lnTo>
                  <a:lnTo>
                    <a:pt x="62" y="53"/>
                  </a:lnTo>
                  <a:lnTo>
                    <a:pt x="92" y="0"/>
                  </a:lnTo>
                  <a:lnTo>
                    <a:pt x="121" y="0"/>
                  </a:lnTo>
                  <a:lnTo>
                    <a:pt x="75" y="79"/>
                  </a:lnTo>
                  <a:lnTo>
                    <a:pt x="75" y="132"/>
                  </a:lnTo>
                  <a:lnTo>
                    <a:pt x="46"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grpSp>
    </p:spTree>
    <p:extLst>
      <p:ext uri="{BB962C8B-B14F-4D97-AF65-F5344CB8AC3E}">
        <p14:creationId xmlns:p14="http://schemas.microsoft.com/office/powerpoint/2010/main" val="27590278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8" name="Picture Placeholder 7"/>
          <p:cNvSpPr>
            <a:spLocks noGrp="1"/>
          </p:cNvSpPr>
          <p:nvPr>
            <p:ph type="pic" sz="quarter" idx="18"/>
          </p:nvPr>
        </p:nvSpPr>
        <p:spPr>
          <a:xfrm>
            <a:off x="178827" y="1314255"/>
            <a:ext cx="2078405" cy="142108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130" name="Slide Number Placeholder 5">
            <a:extLst>
              <a:ext uri="{FF2B5EF4-FFF2-40B4-BE49-F238E27FC236}">
                <a16:creationId xmlns="" xmlns:a16="http://schemas.microsoft.com/office/drawing/2014/main" id="{FC7F4D20-8726-4020-962B-4777058CFE6B}"/>
              </a:ext>
            </a:extLst>
          </p:cNvPr>
          <p:cNvSpPr>
            <a:spLocks noGrp="1"/>
          </p:cNvSpPr>
          <p:nvPr>
            <p:ph type="sldNum" sz="quarter" idx="12"/>
          </p:nvPr>
        </p:nvSpPr>
        <p:spPr>
          <a:xfrm>
            <a:off x="6847529" y="4747679"/>
            <a:ext cx="2057400" cy="273844"/>
          </a:xfrm>
        </p:spPr>
        <p:txBody>
          <a:bodyPr/>
          <a:lstStyle>
            <a:lvl1pPr>
              <a:defRPr sz="1100">
                <a:solidFill>
                  <a:schemeClr val="tx1">
                    <a:lumMod val="85000"/>
                    <a:lumOff val="15000"/>
                  </a:schemeClr>
                </a:solidFill>
                <a:latin typeface="+mj-ea"/>
                <a:ea typeface="+mj-ea"/>
              </a:defRPr>
            </a:lvl1pPr>
          </a:lstStyle>
          <a:p>
            <a:fld id="{ACBECEF1-1935-4692-9C86-5FD89D9EDF46}" type="slidenum">
              <a:rPr lang="zh-CN" altLang="en-US" smtClean="0"/>
              <a:pPr/>
              <a:t>‹#›</a:t>
            </a:fld>
            <a:endParaRPr lang="zh-CN" altLang="en-US"/>
          </a:p>
        </p:txBody>
      </p:sp>
      <p:sp>
        <p:nvSpPr>
          <p:cNvPr id="131" name="Picture Placeholder 7">
            <a:extLst>
              <a:ext uri="{FF2B5EF4-FFF2-40B4-BE49-F238E27FC236}">
                <a16:creationId xmlns="" xmlns:a16="http://schemas.microsoft.com/office/drawing/2014/main" id="{920F9D10-CBBF-4F31-AFC2-65F0219CE2A2}"/>
              </a:ext>
            </a:extLst>
          </p:cNvPr>
          <p:cNvSpPr>
            <a:spLocks noGrp="1"/>
          </p:cNvSpPr>
          <p:nvPr>
            <p:ph type="pic" sz="quarter" idx="19"/>
          </p:nvPr>
        </p:nvSpPr>
        <p:spPr>
          <a:xfrm>
            <a:off x="2423806" y="2803690"/>
            <a:ext cx="2078405" cy="142108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133" name="Picture Placeholder 7">
            <a:extLst>
              <a:ext uri="{FF2B5EF4-FFF2-40B4-BE49-F238E27FC236}">
                <a16:creationId xmlns="" xmlns:a16="http://schemas.microsoft.com/office/drawing/2014/main" id="{39885A85-BAAF-432A-BE99-23ED1CDC4A35}"/>
              </a:ext>
            </a:extLst>
          </p:cNvPr>
          <p:cNvSpPr>
            <a:spLocks noGrp="1"/>
          </p:cNvSpPr>
          <p:nvPr>
            <p:ph type="pic" sz="quarter" idx="20"/>
          </p:nvPr>
        </p:nvSpPr>
        <p:spPr>
          <a:xfrm>
            <a:off x="4668785" y="1314255"/>
            <a:ext cx="2078405" cy="142108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135" name="Picture Placeholder 7">
            <a:extLst>
              <a:ext uri="{FF2B5EF4-FFF2-40B4-BE49-F238E27FC236}">
                <a16:creationId xmlns="" xmlns:a16="http://schemas.microsoft.com/office/drawing/2014/main" id="{5D863B0D-2626-4359-9DFB-B79D8DA1895E}"/>
              </a:ext>
            </a:extLst>
          </p:cNvPr>
          <p:cNvSpPr>
            <a:spLocks noGrp="1"/>
          </p:cNvSpPr>
          <p:nvPr>
            <p:ph type="pic" sz="quarter" idx="21"/>
          </p:nvPr>
        </p:nvSpPr>
        <p:spPr>
          <a:xfrm>
            <a:off x="6913764" y="2803690"/>
            <a:ext cx="2078405" cy="142108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grpSp>
        <p:nvGrpSpPr>
          <p:cNvPr id="38" name="组合 37">
            <a:extLst>
              <a:ext uri="{FF2B5EF4-FFF2-40B4-BE49-F238E27FC236}">
                <a16:creationId xmlns="" xmlns:a16="http://schemas.microsoft.com/office/drawing/2014/main" id="{E717DBFF-001B-4026-AB07-BE514B6903F9}"/>
              </a:ext>
            </a:extLst>
          </p:cNvPr>
          <p:cNvGrpSpPr/>
          <p:nvPr userDrawn="1"/>
        </p:nvGrpSpPr>
        <p:grpSpPr>
          <a:xfrm>
            <a:off x="207378" y="4666267"/>
            <a:ext cx="1253123" cy="407703"/>
            <a:chOff x="3302807" y="1034911"/>
            <a:chExt cx="2457878" cy="799669"/>
          </a:xfrm>
          <a:solidFill>
            <a:schemeClr val="accent1"/>
          </a:solidFill>
        </p:grpSpPr>
        <p:sp>
          <p:nvSpPr>
            <p:cNvPr id="39" name="íṡḷîḍê">
              <a:extLst>
                <a:ext uri="{FF2B5EF4-FFF2-40B4-BE49-F238E27FC236}">
                  <a16:creationId xmlns="" xmlns:a16="http://schemas.microsoft.com/office/drawing/2014/main" id="{0DD47574-FF2D-45D6-BA61-3732DA82D113}"/>
                </a:ext>
              </a:extLst>
            </p:cNvPr>
            <p:cNvSpPr/>
            <p:nvPr/>
          </p:nvSpPr>
          <p:spPr bwMode="auto">
            <a:xfrm>
              <a:off x="3518669" y="1287918"/>
              <a:ext cx="364442" cy="336408"/>
            </a:xfrm>
            <a:custGeom>
              <a:avLst/>
              <a:gdLst>
                <a:gd name="T0" fmla="*/ 154 w 159"/>
                <a:gd name="T1" fmla="*/ 43 h 146"/>
                <a:gd name="T2" fmla="*/ 133 w 159"/>
                <a:gd name="T3" fmla="*/ 41 h 146"/>
                <a:gd name="T4" fmla="*/ 159 w 159"/>
                <a:gd name="T5" fmla="*/ 25 h 146"/>
                <a:gd name="T6" fmla="*/ 133 w 159"/>
                <a:gd name="T7" fmla="*/ 24 h 146"/>
                <a:gd name="T8" fmla="*/ 97 w 159"/>
                <a:gd name="T9" fmla="*/ 38 h 146"/>
                <a:gd name="T10" fmla="*/ 106 w 159"/>
                <a:gd name="T11" fmla="*/ 24 h 146"/>
                <a:gd name="T12" fmla="*/ 72 w 159"/>
                <a:gd name="T13" fmla="*/ 34 h 146"/>
                <a:gd name="T14" fmla="*/ 66 w 159"/>
                <a:gd name="T15" fmla="*/ 36 h 146"/>
                <a:gd name="T16" fmla="*/ 0 w 159"/>
                <a:gd name="T17" fmla="*/ 23 h 146"/>
                <a:gd name="T18" fmla="*/ 28 w 159"/>
                <a:gd name="T19" fmla="*/ 34 h 146"/>
                <a:gd name="T20" fmla="*/ 30 w 159"/>
                <a:gd name="T21" fmla="*/ 41 h 146"/>
                <a:gd name="T22" fmla="*/ 11 w 159"/>
                <a:gd name="T23" fmla="*/ 40 h 146"/>
                <a:gd name="T24" fmla="*/ 41 w 159"/>
                <a:gd name="T25" fmla="*/ 60 h 146"/>
                <a:gd name="T26" fmla="*/ 24 w 159"/>
                <a:gd name="T27" fmla="*/ 60 h 146"/>
                <a:gd name="T28" fmla="*/ 46 w 159"/>
                <a:gd name="T29" fmla="*/ 79 h 146"/>
                <a:gd name="T30" fmla="*/ 35 w 159"/>
                <a:gd name="T31" fmla="*/ 78 h 146"/>
                <a:gd name="T32" fmla="*/ 54 w 159"/>
                <a:gd name="T33" fmla="*/ 92 h 146"/>
                <a:gd name="T34" fmla="*/ 54 w 159"/>
                <a:gd name="T35" fmla="*/ 96 h 146"/>
                <a:gd name="T36" fmla="*/ 46 w 159"/>
                <a:gd name="T37" fmla="*/ 96 h 146"/>
                <a:gd name="T38" fmla="*/ 64 w 159"/>
                <a:gd name="T39" fmla="*/ 108 h 146"/>
                <a:gd name="T40" fmla="*/ 64 w 159"/>
                <a:gd name="T41" fmla="*/ 114 h 146"/>
                <a:gd name="T42" fmla="*/ 60 w 159"/>
                <a:gd name="T43" fmla="*/ 115 h 146"/>
                <a:gd name="T44" fmla="*/ 81 w 159"/>
                <a:gd name="T45" fmla="*/ 146 h 146"/>
                <a:gd name="T46" fmla="*/ 103 w 159"/>
                <a:gd name="T47" fmla="*/ 117 h 146"/>
                <a:gd name="T48" fmla="*/ 98 w 159"/>
                <a:gd name="T49" fmla="*/ 114 h 146"/>
                <a:gd name="T50" fmla="*/ 99 w 159"/>
                <a:gd name="T51" fmla="*/ 107 h 146"/>
                <a:gd name="T52" fmla="*/ 115 w 159"/>
                <a:gd name="T53" fmla="*/ 97 h 146"/>
                <a:gd name="T54" fmla="*/ 112 w 159"/>
                <a:gd name="T55" fmla="*/ 92 h 146"/>
                <a:gd name="T56" fmla="*/ 131 w 159"/>
                <a:gd name="T57" fmla="*/ 79 h 146"/>
                <a:gd name="T58" fmla="*/ 119 w 159"/>
                <a:gd name="T59" fmla="*/ 79 h 146"/>
                <a:gd name="T60" fmla="*/ 117 w 159"/>
                <a:gd name="T61" fmla="*/ 75 h 146"/>
                <a:gd name="T62" fmla="*/ 141 w 159"/>
                <a:gd name="T63" fmla="*/ 59 h 146"/>
                <a:gd name="T64" fmla="*/ 125 w 159"/>
                <a:gd name="T65" fmla="*/ 58 h 146"/>
                <a:gd name="T66" fmla="*/ 124 w 159"/>
                <a:gd name="T67" fmla="*/ 54 h 146"/>
                <a:gd name="T68" fmla="*/ 154 w 159"/>
                <a:gd name="T69" fmla="*/ 4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 h="146">
                  <a:moveTo>
                    <a:pt x="154" y="43"/>
                  </a:moveTo>
                  <a:cubicBezTo>
                    <a:pt x="133" y="41"/>
                    <a:pt x="133" y="41"/>
                    <a:pt x="133" y="41"/>
                  </a:cubicBezTo>
                  <a:cubicBezTo>
                    <a:pt x="137" y="34"/>
                    <a:pt x="155" y="37"/>
                    <a:pt x="159" y="25"/>
                  </a:cubicBezTo>
                  <a:cubicBezTo>
                    <a:pt x="133" y="24"/>
                    <a:pt x="133" y="24"/>
                    <a:pt x="133" y="24"/>
                  </a:cubicBezTo>
                  <a:cubicBezTo>
                    <a:pt x="114" y="21"/>
                    <a:pt x="107" y="39"/>
                    <a:pt x="97" y="38"/>
                  </a:cubicBezTo>
                  <a:cubicBezTo>
                    <a:pt x="88" y="29"/>
                    <a:pt x="100" y="28"/>
                    <a:pt x="106" y="24"/>
                  </a:cubicBezTo>
                  <a:cubicBezTo>
                    <a:pt x="80" y="0"/>
                    <a:pt x="72" y="32"/>
                    <a:pt x="72" y="34"/>
                  </a:cubicBezTo>
                  <a:cubicBezTo>
                    <a:pt x="71" y="37"/>
                    <a:pt x="68" y="38"/>
                    <a:pt x="66" y="36"/>
                  </a:cubicBezTo>
                  <a:cubicBezTo>
                    <a:pt x="58" y="12"/>
                    <a:pt x="33" y="22"/>
                    <a:pt x="0" y="23"/>
                  </a:cubicBezTo>
                  <a:cubicBezTo>
                    <a:pt x="8" y="31"/>
                    <a:pt x="17" y="32"/>
                    <a:pt x="28" y="34"/>
                  </a:cubicBezTo>
                  <a:cubicBezTo>
                    <a:pt x="30" y="36"/>
                    <a:pt x="32" y="38"/>
                    <a:pt x="30" y="41"/>
                  </a:cubicBezTo>
                  <a:cubicBezTo>
                    <a:pt x="11" y="40"/>
                    <a:pt x="11" y="40"/>
                    <a:pt x="11" y="40"/>
                  </a:cubicBezTo>
                  <a:cubicBezTo>
                    <a:pt x="19" y="58"/>
                    <a:pt x="35" y="49"/>
                    <a:pt x="41" y="60"/>
                  </a:cubicBezTo>
                  <a:cubicBezTo>
                    <a:pt x="24" y="60"/>
                    <a:pt x="24" y="60"/>
                    <a:pt x="24" y="60"/>
                  </a:cubicBezTo>
                  <a:cubicBezTo>
                    <a:pt x="25" y="75"/>
                    <a:pt x="41" y="68"/>
                    <a:pt x="46" y="79"/>
                  </a:cubicBezTo>
                  <a:cubicBezTo>
                    <a:pt x="35" y="78"/>
                    <a:pt x="35" y="78"/>
                    <a:pt x="35" y="78"/>
                  </a:cubicBezTo>
                  <a:cubicBezTo>
                    <a:pt x="40" y="90"/>
                    <a:pt x="48" y="91"/>
                    <a:pt x="54" y="92"/>
                  </a:cubicBezTo>
                  <a:cubicBezTo>
                    <a:pt x="54" y="96"/>
                    <a:pt x="54" y="96"/>
                    <a:pt x="54" y="96"/>
                  </a:cubicBezTo>
                  <a:cubicBezTo>
                    <a:pt x="46" y="96"/>
                    <a:pt x="46" y="96"/>
                    <a:pt x="46" y="96"/>
                  </a:cubicBezTo>
                  <a:cubicBezTo>
                    <a:pt x="46" y="104"/>
                    <a:pt x="57" y="109"/>
                    <a:pt x="64" y="108"/>
                  </a:cubicBezTo>
                  <a:cubicBezTo>
                    <a:pt x="64" y="114"/>
                    <a:pt x="64" y="114"/>
                    <a:pt x="64" y="114"/>
                  </a:cubicBezTo>
                  <a:cubicBezTo>
                    <a:pt x="60" y="115"/>
                    <a:pt x="60" y="115"/>
                    <a:pt x="60" y="115"/>
                  </a:cubicBezTo>
                  <a:cubicBezTo>
                    <a:pt x="81" y="146"/>
                    <a:pt x="81" y="146"/>
                    <a:pt x="81" y="146"/>
                  </a:cubicBezTo>
                  <a:cubicBezTo>
                    <a:pt x="103" y="117"/>
                    <a:pt x="103" y="117"/>
                    <a:pt x="103" y="117"/>
                  </a:cubicBezTo>
                  <a:cubicBezTo>
                    <a:pt x="98" y="114"/>
                    <a:pt x="98" y="114"/>
                    <a:pt x="98" y="114"/>
                  </a:cubicBezTo>
                  <a:cubicBezTo>
                    <a:pt x="99" y="107"/>
                    <a:pt x="99" y="107"/>
                    <a:pt x="99" y="107"/>
                  </a:cubicBezTo>
                  <a:cubicBezTo>
                    <a:pt x="105" y="108"/>
                    <a:pt x="111" y="106"/>
                    <a:pt x="115" y="97"/>
                  </a:cubicBezTo>
                  <a:cubicBezTo>
                    <a:pt x="114" y="95"/>
                    <a:pt x="99" y="99"/>
                    <a:pt x="112" y="92"/>
                  </a:cubicBezTo>
                  <a:cubicBezTo>
                    <a:pt x="120" y="91"/>
                    <a:pt x="125" y="85"/>
                    <a:pt x="131" y="79"/>
                  </a:cubicBezTo>
                  <a:cubicBezTo>
                    <a:pt x="119" y="79"/>
                    <a:pt x="119" y="79"/>
                    <a:pt x="119" y="79"/>
                  </a:cubicBezTo>
                  <a:cubicBezTo>
                    <a:pt x="117" y="78"/>
                    <a:pt x="116" y="76"/>
                    <a:pt x="117" y="75"/>
                  </a:cubicBezTo>
                  <a:cubicBezTo>
                    <a:pt x="125" y="74"/>
                    <a:pt x="137" y="70"/>
                    <a:pt x="141" y="59"/>
                  </a:cubicBezTo>
                  <a:cubicBezTo>
                    <a:pt x="125" y="58"/>
                    <a:pt x="125" y="58"/>
                    <a:pt x="125" y="58"/>
                  </a:cubicBezTo>
                  <a:cubicBezTo>
                    <a:pt x="122" y="57"/>
                    <a:pt x="123" y="55"/>
                    <a:pt x="124" y="54"/>
                  </a:cubicBezTo>
                  <a:cubicBezTo>
                    <a:pt x="134" y="54"/>
                    <a:pt x="145" y="50"/>
                    <a:pt x="15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40" name="íŝḻiḍè">
              <a:extLst>
                <a:ext uri="{FF2B5EF4-FFF2-40B4-BE49-F238E27FC236}">
                  <a16:creationId xmlns="" xmlns:a16="http://schemas.microsoft.com/office/drawing/2014/main" id="{A9004421-430D-4FCC-B51B-EEAB610D1B88}"/>
                </a:ext>
              </a:extLst>
            </p:cNvPr>
            <p:cNvSpPr/>
            <p:nvPr/>
          </p:nvSpPr>
          <p:spPr bwMode="auto">
            <a:xfrm>
              <a:off x="3344157" y="1504480"/>
              <a:ext cx="93914" cy="74290"/>
            </a:xfrm>
            <a:custGeom>
              <a:avLst/>
              <a:gdLst>
                <a:gd name="T0" fmla="*/ 6 w 41"/>
                <a:gd name="T1" fmla="*/ 15 h 32"/>
                <a:gd name="T2" fmla="*/ 9 w 41"/>
                <a:gd name="T3" fmla="*/ 16 h 32"/>
                <a:gd name="T4" fmla="*/ 37 w 41"/>
                <a:gd name="T5" fmla="*/ 18 h 32"/>
                <a:gd name="T6" fmla="*/ 41 w 41"/>
                <a:gd name="T7" fmla="*/ 16 h 32"/>
                <a:gd name="T8" fmla="*/ 32 w 41"/>
                <a:gd name="T9" fmla="*/ 0 h 32"/>
                <a:gd name="T10" fmla="*/ 28 w 41"/>
                <a:gd name="T11" fmla="*/ 1 h 32"/>
                <a:gd name="T12" fmla="*/ 35 w 41"/>
                <a:gd name="T13" fmla="*/ 14 h 32"/>
                <a:gd name="T14" fmla="*/ 30 w 41"/>
                <a:gd name="T15" fmla="*/ 13 h 32"/>
                <a:gd name="T16" fmla="*/ 4 w 41"/>
                <a:gd name="T17" fmla="*/ 12 h 32"/>
                <a:gd name="T18" fmla="*/ 0 w 41"/>
                <a:gd name="T19" fmla="*/ 14 h 32"/>
                <a:gd name="T20" fmla="*/ 10 w 41"/>
                <a:gd name="T21" fmla="*/ 32 h 32"/>
                <a:gd name="T22" fmla="*/ 14 w 41"/>
                <a:gd name="T23" fmla="*/ 30 h 32"/>
                <a:gd name="T24" fmla="*/ 6 w 41"/>
                <a:gd name="T25" fmla="*/ 1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32">
                  <a:moveTo>
                    <a:pt x="6" y="15"/>
                  </a:moveTo>
                  <a:cubicBezTo>
                    <a:pt x="9" y="16"/>
                    <a:pt x="9" y="16"/>
                    <a:pt x="9" y="16"/>
                  </a:cubicBezTo>
                  <a:cubicBezTo>
                    <a:pt x="37" y="18"/>
                    <a:pt x="37" y="18"/>
                    <a:pt x="37" y="18"/>
                  </a:cubicBezTo>
                  <a:cubicBezTo>
                    <a:pt x="41" y="16"/>
                    <a:pt x="41" y="16"/>
                    <a:pt x="41" y="16"/>
                  </a:cubicBezTo>
                  <a:cubicBezTo>
                    <a:pt x="32" y="0"/>
                    <a:pt x="32" y="0"/>
                    <a:pt x="32" y="0"/>
                  </a:cubicBezTo>
                  <a:cubicBezTo>
                    <a:pt x="28" y="1"/>
                    <a:pt x="28" y="1"/>
                    <a:pt x="28" y="1"/>
                  </a:cubicBezTo>
                  <a:cubicBezTo>
                    <a:pt x="35" y="14"/>
                    <a:pt x="35" y="14"/>
                    <a:pt x="35" y="14"/>
                  </a:cubicBezTo>
                  <a:cubicBezTo>
                    <a:pt x="34" y="14"/>
                    <a:pt x="32" y="14"/>
                    <a:pt x="30" y="13"/>
                  </a:cubicBezTo>
                  <a:cubicBezTo>
                    <a:pt x="4" y="12"/>
                    <a:pt x="4" y="12"/>
                    <a:pt x="4" y="12"/>
                  </a:cubicBezTo>
                  <a:cubicBezTo>
                    <a:pt x="0" y="14"/>
                    <a:pt x="0" y="14"/>
                    <a:pt x="0" y="14"/>
                  </a:cubicBezTo>
                  <a:cubicBezTo>
                    <a:pt x="10" y="32"/>
                    <a:pt x="10" y="32"/>
                    <a:pt x="10" y="32"/>
                  </a:cubicBezTo>
                  <a:cubicBezTo>
                    <a:pt x="14" y="30"/>
                    <a:pt x="14" y="30"/>
                    <a:pt x="14" y="30"/>
                  </a:cubicBezTo>
                  <a:lnTo>
                    <a:pt x="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41" name="îS1iďê">
              <a:extLst>
                <a:ext uri="{FF2B5EF4-FFF2-40B4-BE49-F238E27FC236}">
                  <a16:creationId xmlns="" xmlns:a16="http://schemas.microsoft.com/office/drawing/2014/main" id="{DEB657F6-0359-4123-815D-60EE29D726DE}"/>
                </a:ext>
              </a:extLst>
            </p:cNvPr>
            <p:cNvSpPr/>
            <p:nvPr/>
          </p:nvSpPr>
          <p:spPr bwMode="auto">
            <a:xfrm>
              <a:off x="3369388" y="1550736"/>
              <a:ext cx="91811" cy="71487"/>
            </a:xfrm>
            <a:custGeom>
              <a:avLst/>
              <a:gdLst>
                <a:gd name="T0" fmla="*/ 128 w 131"/>
                <a:gd name="T1" fmla="*/ 46 h 102"/>
                <a:gd name="T2" fmla="*/ 85 w 131"/>
                <a:gd name="T3" fmla="*/ 66 h 102"/>
                <a:gd name="T4" fmla="*/ 66 w 131"/>
                <a:gd name="T5" fmla="*/ 30 h 102"/>
                <a:gd name="T6" fmla="*/ 108 w 131"/>
                <a:gd name="T7" fmla="*/ 10 h 102"/>
                <a:gd name="T8" fmla="*/ 105 w 131"/>
                <a:gd name="T9" fmla="*/ 0 h 102"/>
                <a:gd name="T10" fmla="*/ 0 w 131"/>
                <a:gd name="T11" fmla="*/ 46 h 102"/>
                <a:gd name="T12" fmla="*/ 7 w 131"/>
                <a:gd name="T13" fmla="*/ 56 h 102"/>
                <a:gd name="T14" fmla="*/ 56 w 131"/>
                <a:gd name="T15" fmla="*/ 33 h 102"/>
                <a:gd name="T16" fmla="*/ 72 w 131"/>
                <a:gd name="T17" fmla="*/ 73 h 102"/>
                <a:gd name="T18" fmla="*/ 23 w 131"/>
                <a:gd name="T19" fmla="*/ 92 h 102"/>
                <a:gd name="T20" fmla="*/ 30 w 131"/>
                <a:gd name="T21" fmla="*/ 102 h 102"/>
                <a:gd name="T22" fmla="*/ 131 w 131"/>
                <a:gd name="T23" fmla="*/ 56 h 102"/>
                <a:gd name="T24" fmla="*/ 128 w 131"/>
                <a:gd name="T25" fmla="*/ 4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02">
                  <a:moveTo>
                    <a:pt x="128" y="46"/>
                  </a:moveTo>
                  <a:lnTo>
                    <a:pt x="85" y="66"/>
                  </a:lnTo>
                  <a:lnTo>
                    <a:pt x="66" y="30"/>
                  </a:lnTo>
                  <a:lnTo>
                    <a:pt x="108" y="10"/>
                  </a:lnTo>
                  <a:lnTo>
                    <a:pt x="105" y="0"/>
                  </a:lnTo>
                  <a:lnTo>
                    <a:pt x="0" y="46"/>
                  </a:lnTo>
                  <a:lnTo>
                    <a:pt x="7" y="56"/>
                  </a:lnTo>
                  <a:lnTo>
                    <a:pt x="56" y="33"/>
                  </a:lnTo>
                  <a:lnTo>
                    <a:pt x="72" y="73"/>
                  </a:lnTo>
                  <a:lnTo>
                    <a:pt x="23" y="92"/>
                  </a:lnTo>
                  <a:lnTo>
                    <a:pt x="30" y="102"/>
                  </a:lnTo>
                  <a:lnTo>
                    <a:pt x="131" y="56"/>
                  </a:lnTo>
                  <a:lnTo>
                    <a:pt x="128"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42" name="i$ḷíḓe">
              <a:extLst>
                <a:ext uri="{FF2B5EF4-FFF2-40B4-BE49-F238E27FC236}">
                  <a16:creationId xmlns="" xmlns:a16="http://schemas.microsoft.com/office/drawing/2014/main" id="{73EEC3DC-7C79-4752-8030-7D721924B3F3}"/>
                </a:ext>
              </a:extLst>
            </p:cNvPr>
            <p:cNvSpPr/>
            <p:nvPr/>
          </p:nvSpPr>
          <p:spPr bwMode="auto">
            <a:xfrm>
              <a:off x="3394618" y="1599095"/>
              <a:ext cx="91811" cy="71487"/>
            </a:xfrm>
            <a:custGeom>
              <a:avLst/>
              <a:gdLst>
                <a:gd name="T0" fmla="*/ 72 w 131"/>
                <a:gd name="T1" fmla="*/ 76 h 102"/>
                <a:gd name="T2" fmla="*/ 85 w 131"/>
                <a:gd name="T3" fmla="*/ 69 h 102"/>
                <a:gd name="T4" fmla="*/ 66 w 131"/>
                <a:gd name="T5" fmla="*/ 30 h 102"/>
                <a:gd name="T6" fmla="*/ 98 w 131"/>
                <a:gd name="T7" fmla="*/ 17 h 102"/>
                <a:gd name="T8" fmla="*/ 118 w 131"/>
                <a:gd name="T9" fmla="*/ 56 h 102"/>
                <a:gd name="T10" fmla="*/ 131 w 131"/>
                <a:gd name="T11" fmla="*/ 53 h 102"/>
                <a:gd name="T12" fmla="*/ 105 w 131"/>
                <a:gd name="T13" fmla="*/ 0 h 102"/>
                <a:gd name="T14" fmla="*/ 0 w 131"/>
                <a:gd name="T15" fmla="*/ 50 h 102"/>
                <a:gd name="T16" fmla="*/ 30 w 131"/>
                <a:gd name="T17" fmla="*/ 102 h 102"/>
                <a:gd name="T18" fmla="*/ 39 w 131"/>
                <a:gd name="T19" fmla="*/ 96 h 102"/>
                <a:gd name="T20" fmla="*/ 20 w 131"/>
                <a:gd name="T21" fmla="*/ 53 h 102"/>
                <a:gd name="T22" fmla="*/ 52 w 131"/>
                <a:gd name="T23" fmla="*/ 36 h 102"/>
                <a:gd name="T24" fmla="*/ 72 w 131"/>
                <a:gd name="T25" fmla="*/ 7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02">
                  <a:moveTo>
                    <a:pt x="72" y="76"/>
                  </a:moveTo>
                  <a:lnTo>
                    <a:pt x="85" y="69"/>
                  </a:lnTo>
                  <a:lnTo>
                    <a:pt x="66" y="30"/>
                  </a:lnTo>
                  <a:lnTo>
                    <a:pt x="98" y="17"/>
                  </a:lnTo>
                  <a:lnTo>
                    <a:pt x="118" y="56"/>
                  </a:lnTo>
                  <a:lnTo>
                    <a:pt x="131" y="53"/>
                  </a:lnTo>
                  <a:lnTo>
                    <a:pt x="105" y="0"/>
                  </a:lnTo>
                  <a:lnTo>
                    <a:pt x="0" y="50"/>
                  </a:lnTo>
                  <a:lnTo>
                    <a:pt x="30" y="102"/>
                  </a:lnTo>
                  <a:lnTo>
                    <a:pt x="39" y="96"/>
                  </a:lnTo>
                  <a:lnTo>
                    <a:pt x="20" y="53"/>
                  </a:lnTo>
                  <a:lnTo>
                    <a:pt x="52" y="36"/>
                  </a:lnTo>
                  <a:lnTo>
                    <a:pt x="72"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43" name="îş1íḍé">
              <a:extLst>
                <a:ext uri="{FF2B5EF4-FFF2-40B4-BE49-F238E27FC236}">
                  <a16:creationId xmlns="" xmlns:a16="http://schemas.microsoft.com/office/drawing/2014/main" id="{44CA786F-3834-4818-8127-BA1156C605B3}"/>
                </a:ext>
              </a:extLst>
            </p:cNvPr>
            <p:cNvSpPr/>
            <p:nvPr/>
          </p:nvSpPr>
          <p:spPr bwMode="auto">
            <a:xfrm>
              <a:off x="3431063" y="1647453"/>
              <a:ext cx="73589" cy="53265"/>
            </a:xfrm>
            <a:custGeom>
              <a:avLst/>
              <a:gdLst>
                <a:gd name="T0" fmla="*/ 32 w 32"/>
                <a:gd name="T1" fmla="*/ 3 h 23"/>
                <a:gd name="T2" fmla="*/ 30 w 32"/>
                <a:gd name="T3" fmla="*/ 0 h 23"/>
                <a:gd name="T4" fmla="*/ 13 w 32"/>
                <a:gd name="T5" fmla="*/ 16 h 23"/>
                <a:gd name="T6" fmla="*/ 10 w 32"/>
                <a:gd name="T7" fmla="*/ 19 h 23"/>
                <a:gd name="T8" fmla="*/ 7 w 32"/>
                <a:gd name="T9" fmla="*/ 20 h 23"/>
                <a:gd name="T10" fmla="*/ 5 w 32"/>
                <a:gd name="T11" fmla="*/ 19 h 23"/>
                <a:gd name="T12" fmla="*/ 4 w 32"/>
                <a:gd name="T13" fmla="*/ 16 h 23"/>
                <a:gd name="T14" fmla="*/ 7 w 32"/>
                <a:gd name="T15" fmla="*/ 11 h 23"/>
                <a:gd name="T16" fmla="*/ 5 w 32"/>
                <a:gd name="T17" fmla="*/ 10 h 23"/>
                <a:gd name="T18" fmla="*/ 0 w 32"/>
                <a:gd name="T19" fmla="*/ 16 h 23"/>
                <a:gd name="T20" fmla="*/ 2 w 32"/>
                <a:gd name="T21" fmla="*/ 21 h 23"/>
                <a:gd name="T22" fmla="*/ 6 w 32"/>
                <a:gd name="T23" fmla="*/ 23 h 23"/>
                <a:gd name="T24" fmla="*/ 10 w 32"/>
                <a:gd name="T25" fmla="*/ 22 h 23"/>
                <a:gd name="T26" fmla="*/ 15 w 32"/>
                <a:gd name="T27" fmla="*/ 18 h 23"/>
                <a:gd name="T28" fmla="*/ 32 w 32"/>
                <a:gd name="T29"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23">
                  <a:moveTo>
                    <a:pt x="32" y="3"/>
                  </a:moveTo>
                  <a:cubicBezTo>
                    <a:pt x="30" y="0"/>
                    <a:pt x="30" y="0"/>
                    <a:pt x="30" y="0"/>
                  </a:cubicBezTo>
                  <a:cubicBezTo>
                    <a:pt x="13" y="16"/>
                    <a:pt x="13" y="16"/>
                    <a:pt x="13" y="16"/>
                  </a:cubicBezTo>
                  <a:cubicBezTo>
                    <a:pt x="11" y="18"/>
                    <a:pt x="10" y="19"/>
                    <a:pt x="10" y="19"/>
                  </a:cubicBezTo>
                  <a:cubicBezTo>
                    <a:pt x="9" y="19"/>
                    <a:pt x="8" y="20"/>
                    <a:pt x="7" y="20"/>
                  </a:cubicBezTo>
                  <a:cubicBezTo>
                    <a:pt x="6" y="20"/>
                    <a:pt x="6" y="19"/>
                    <a:pt x="5" y="19"/>
                  </a:cubicBezTo>
                  <a:cubicBezTo>
                    <a:pt x="4" y="18"/>
                    <a:pt x="4" y="17"/>
                    <a:pt x="4" y="16"/>
                  </a:cubicBezTo>
                  <a:cubicBezTo>
                    <a:pt x="4" y="15"/>
                    <a:pt x="6" y="13"/>
                    <a:pt x="7" y="11"/>
                  </a:cubicBezTo>
                  <a:cubicBezTo>
                    <a:pt x="5" y="10"/>
                    <a:pt x="5" y="10"/>
                    <a:pt x="5" y="10"/>
                  </a:cubicBezTo>
                  <a:cubicBezTo>
                    <a:pt x="2" y="12"/>
                    <a:pt x="1" y="14"/>
                    <a:pt x="0" y="16"/>
                  </a:cubicBezTo>
                  <a:cubicBezTo>
                    <a:pt x="0" y="18"/>
                    <a:pt x="1" y="20"/>
                    <a:pt x="2" y="21"/>
                  </a:cubicBezTo>
                  <a:cubicBezTo>
                    <a:pt x="3" y="22"/>
                    <a:pt x="4" y="23"/>
                    <a:pt x="6" y="23"/>
                  </a:cubicBezTo>
                  <a:cubicBezTo>
                    <a:pt x="7" y="23"/>
                    <a:pt x="9" y="23"/>
                    <a:pt x="10" y="22"/>
                  </a:cubicBezTo>
                  <a:cubicBezTo>
                    <a:pt x="12" y="22"/>
                    <a:pt x="13" y="20"/>
                    <a:pt x="15" y="18"/>
                  </a:cubicBezTo>
                  <a:lnTo>
                    <a:pt x="3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44" name="išḻïde">
              <a:extLst>
                <a:ext uri="{FF2B5EF4-FFF2-40B4-BE49-F238E27FC236}">
                  <a16:creationId xmlns="" xmlns:a16="http://schemas.microsoft.com/office/drawing/2014/main" id="{C0BFCD5C-FA35-483D-85D2-631D5BC5ED6D}"/>
                </a:ext>
              </a:extLst>
            </p:cNvPr>
            <p:cNvSpPr/>
            <p:nvPr/>
          </p:nvSpPr>
          <p:spPr bwMode="auto">
            <a:xfrm>
              <a:off x="3465404" y="1659368"/>
              <a:ext cx="60273" cy="59572"/>
            </a:xfrm>
            <a:custGeom>
              <a:avLst/>
              <a:gdLst>
                <a:gd name="T0" fmla="*/ 79 w 86"/>
                <a:gd name="T1" fmla="*/ 0 h 85"/>
                <a:gd name="T2" fmla="*/ 0 w 86"/>
                <a:gd name="T3" fmla="*/ 79 h 85"/>
                <a:gd name="T4" fmla="*/ 7 w 86"/>
                <a:gd name="T5" fmla="*/ 85 h 85"/>
                <a:gd name="T6" fmla="*/ 86 w 86"/>
                <a:gd name="T7" fmla="*/ 6 h 85"/>
                <a:gd name="T8" fmla="*/ 79 w 86"/>
                <a:gd name="T9" fmla="*/ 0 h 85"/>
              </a:gdLst>
              <a:ahLst/>
              <a:cxnLst>
                <a:cxn ang="0">
                  <a:pos x="T0" y="T1"/>
                </a:cxn>
                <a:cxn ang="0">
                  <a:pos x="T2" y="T3"/>
                </a:cxn>
                <a:cxn ang="0">
                  <a:pos x="T4" y="T5"/>
                </a:cxn>
                <a:cxn ang="0">
                  <a:pos x="T6" y="T7"/>
                </a:cxn>
                <a:cxn ang="0">
                  <a:pos x="T8" y="T9"/>
                </a:cxn>
              </a:cxnLst>
              <a:rect l="0" t="0" r="r" b="b"/>
              <a:pathLst>
                <a:path w="86" h="85">
                  <a:moveTo>
                    <a:pt x="79" y="0"/>
                  </a:moveTo>
                  <a:lnTo>
                    <a:pt x="0" y="79"/>
                  </a:lnTo>
                  <a:lnTo>
                    <a:pt x="7" y="85"/>
                  </a:lnTo>
                  <a:lnTo>
                    <a:pt x="86" y="6"/>
                  </a:lnTo>
                  <a:lnTo>
                    <a:pt x="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45" name="ís1ïḓè">
              <a:extLst>
                <a:ext uri="{FF2B5EF4-FFF2-40B4-BE49-F238E27FC236}">
                  <a16:creationId xmlns="" xmlns:a16="http://schemas.microsoft.com/office/drawing/2014/main" id="{F58A4A70-73D9-4430-926D-787EE4C37F9D}"/>
                </a:ext>
              </a:extLst>
            </p:cNvPr>
            <p:cNvSpPr/>
            <p:nvPr/>
          </p:nvSpPr>
          <p:spPr bwMode="auto">
            <a:xfrm>
              <a:off x="3477319" y="1675487"/>
              <a:ext cx="73589" cy="80598"/>
            </a:xfrm>
            <a:custGeom>
              <a:avLst/>
              <a:gdLst>
                <a:gd name="T0" fmla="*/ 29 w 32"/>
                <a:gd name="T1" fmla="*/ 0 h 35"/>
                <a:gd name="T2" fmla="*/ 0 w 32"/>
                <a:gd name="T3" fmla="*/ 21 h 35"/>
                <a:gd name="T4" fmla="*/ 3 w 32"/>
                <a:gd name="T5" fmla="*/ 23 h 35"/>
                <a:gd name="T6" fmla="*/ 12 w 32"/>
                <a:gd name="T7" fmla="*/ 17 h 35"/>
                <a:gd name="T8" fmla="*/ 20 w 32"/>
                <a:gd name="T9" fmla="*/ 23 h 35"/>
                <a:gd name="T10" fmla="*/ 16 w 32"/>
                <a:gd name="T11" fmla="*/ 33 h 35"/>
                <a:gd name="T12" fmla="*/ 19 w 32"/>
                <a:gd name="T13" fmla="*/ 35 h 35"/>
                <a:gd name="T14" fmla="*/ 32 w 32"/>
                <a:gd name="T15" fmla="*/ 3 h 35"/>
                <a:gd name="T16" fmla="*/ 29 w 32"/>
                <a:gd name="T17" fmla="*/ 0 h 35"/>
                <a:gd name="T18" fmla="*/ 25 w 32"/>
                <a:gd name="T19" fmla="*/ 11 h 35"/>
                <a:gd name="T20" fmla="*/ 22 w 32"/>
                <a:gd name="T21" fmla="*/ 20 h 35"/>
                <a:gd name="T22" fmla="*/ 15 w 32"/>
                <a:gd name="T23" fmla="*/ 15 h 35"/>
                <a:gd name="T24" fmla="*/ 23 w 32"/>
                <a:gd name="T25" fmla="*/ 8 h 35"/>
                <a:gd name="T26" fmla="*/ 28 w 32"/>
                <a:gd name="T27" fmla="*/ 4 h 35"/>
                <a:gd name="T28" fmla="*/ 25 w 32"/>
                <a:gd name="T29" fmla="*/ 1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35">
                  <a:moveTo>
                    <a:pt x="29" y="0"/>
                  </a:moveTo>
                  <a:cubicBezTo>
                    <a:pt x="0" y="21"/>
                    <a:pt x="0" y="21"/>
                    <a:pt x="0" y="21"/>
                  </a:cubicBezTo>
                  <a:cubicBezTo>
                    <a:pt x="3" y="23"/>
                    <a:pt x="3" y="23"/>
                    <a:pt x="3" y="23"/>
                  </a:cubicBezTo>
                  <a:cubicBezTo>
                    <a:pt x="12" y="17"/>
                    <a:pt x="12" y="17"/>
                    <a:pt x="12" y="17"/>
                  </a:cubicBezTo>
                  <a:cubicBezTo>
                    <a:pt x="20" y="23"/>
                    <a:pt x="20" y="23"/>
                    <a:pt x="20" y="23"/>
                  </a:cubicBezTo>
                  <a:cubicBezTo>
                    <a:pt x="16" y="33"/>
                    <a:pt x="16" y="33"/>
                    <a:pt x="16" y="33"/>
                  </a:cubicBezTo>
                  <a:cubicBezTo>
                    <a:pt x="19" y="35"/>
                    <a:pt x="19" y="35"/>
                    <a:pt x="19" y="35"/>
                  </a:cubicBezTo>
                  <a:cubicBezTo>
                    <a:pt x="32" y="3"/>
                    <a:pt x="32" y="3"/>
                    <a:pt x="32" y="3"/>
                  </a:cubicBezTo>
                  <a:lnTo>
                    <a:pt x="29" y="0"/>
                  </a:lnTo>
                  <a:close/>
                  <a:moveTo>
                    <a:pt x="25" y="11"/>
                  </a:moveTo>
                  <a:cubicBezTo>
                    <a:pt x="22" y="20"/>
                    <a:pt x="22" y="20"/>
                    <a:pt x="22" y="20"/>
                  </a:cubicBezTo>
                  <a:cubicBezTo>
                    <a:pt x="15" y="15"/>
                    <a:pt x="15" y="15"/>
                    <a:pt x="15" y="15"/>
                  </a:cubicBezTo>
                  <a:cubicBezTo>
                    <a:pt x="23" y="8"/>
                    <a:pt x="23" y="8"/>
                    <a:pt x="23" y="8"/>
                  </a:cubicBezTo>
                  <a:cubicBezTo>
                    <a:pt x="25" y="7"/>
                    <a:pt x="27" y="6"/>
                    <a:pt x="28" y="4"/>
                  </a:cubicBezTo>
                  <a:cubicBezTo>
                    <a:pt x="28" y="6"/>
                    <a:pt x="27" y="8"/>
                    <a:pt x="2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46" name="ïṩlïďê">
              <a:extLst>
                <a:ext uri="{FF2B5EF4-FFF2-40B4-BE49-F238E27FC236}">
                  <a16:creationId xmlns="" xmlns:a16="http://schemas.microsoft.com/office/drawing/2014/main" id="{70BF357B-902B-4CFA-B1CF-605CB9C2CE68}"/>
                </a:ext>
              </a:extLst>
            </p:cNvPr>
            <p:cNvSpPr/>
            <p:nvPr/>
          </p:nvSpPr>
          <p:spPr bwMode="auto">
            <a:xfrm>
              <a:off x="3529882" y="1688803"/>
              <a:ext cx="80598" cy="87606"/>
            </a:xfrm>
            <a:custGeom>
              <a:avLst/>
              <a:gdLst>
                <a:gd name="T0" fmla="*/ 108 w 115"/>
                <a:gd name="T1" fmla="*/ 27 h 125"/>
                <a:gd name="T2" fmla="*/ 62 w 115"/>
                <a:gd name="T3" fmla="*/ 102 h 125"/>
                <a:gd name="T4" fmla="*/ 69 w 115"/>
                <a:gd name="T5" fmla="*/ 7 h 125"/>
                <a:gd name="T6" fmla="*/ 59 w 115"/>
                <a:gd name="T7" fmla="*/ 0 h 125"/>
                <a:gd name="T8" fmla="*/ 0 w 115"/>
                <a:gd name="T9" fmla="*/ 96 h 125"/>
                <a:gd name="T10" fmla="*/ 10 w 115"/>
                <a:gd name="T11" fmla="*/ 99 h 125"/>
                <a:gd name="T12" fmla="*/ 56 w 115"/>
                <a:gd name="T13" fmla="*/ 27 h 125"/>
                <a:gd name="T14" fmla="*/ 49 w 115"/>
                <a:gd name="T15" fmla="*/ 122 h 125"/>
                <a:gd name="T16" fmla="*/ 59 w 115"/>
                <a:gd name="T17" fmla="*/ 125 h 125"/>
                <a:gd name="T18" fmla="*/ 115 w 115"/>
                <a:gd name="T19" fmla="*/ 33 h 125"/>
                <a:gd name="T20" fmla="*/ 108 w 115"/>
                <a:gd name="T21" fmla="*/ 2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25">
                  <a:moveTo>
                    <a:pt x="108" y="27"/>
                  </a:moveTo>
                  <a:lnTo>
                    <a:pt x="62" y="102"/>
                  </a:lnTo>
                  <a:lnTo>
                    <a:pt x="69" y="7"/>
                  </a:lnTo>
                  <a:lnTo>
                    <a:pt x="59" y="0"/>
                  </a:lnTo>
                  <a:lnTo>
                    <a:pt x="0" y="96"/>
                  </a:lnTo>
                  <a:lnTo>
                    <a:pt x="10" y="99"/>
                  </a:lnTo>
                  <a:lnTo>
                    <a:pt x="56" y="27"/>
                  </a:lnTo>
                  <a:lnTo>
                    <a:pt x="49" y="122"/>
                  </a:lnTo>
                  <a:lnTo>
                    <a:pt x="59" y="125"/>
                  </a:lnTo>
                  <a:lnTo>
                    <a:pt x="115" y="33"/>
                  </a:lnTo>
                  <a:lnTo>
                    <a:pt x="10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47" name="íSliḋê">
              <a:extLst>
                <a:ext uri="{FF2B5EF4-FFF2-40B4-BE49-F238E27FC236}">
                  <a16:creationId xmlns="" xmlns:a16="http://schemas.microsoft.com/office/drawing/2014/main" id="{091C38E1-4ABF-4280-AB85-D2D58ADFBB28}"/>
                </a:ext>
              </a:extLst>
            </p:cNvPr>
            <p:cNvSpPr/>
            <p:nvPr/>
          </p:nvSpPr>
          <p:spPr bwMode="auto">
            <a:xfrm>
              <a:off x="3594360" y="1714735"/>
              <a:ext cx="56769" cy="77794"/>
            </a:xfrm>
            <a:custGeom>
              <a:avLst/>
              <a:gdLst>
                <a:gd name="T0" fmla="*/ 19 w 25"/>
                <a:gd name="T1" fmla="*/ 1 h 34"/>
                <a:gd name="T2" fmla="*/ 13 w 25"/>
                <a:gd name="T3" fmla="*/ 1 h 34"/>
                <a:gd name="T4" fmla="*/ 8 w 25"/>
                <a:gd name="T5" fmla="*/ 5 h 34"/>
                <a:gd name="T6" fmla="*/ 3 w 25"/>
                <a:gd name="T7" fmla="*/ 13 h 34"/>
                <a:gd name="T8" fmla="*/ 1 w 25"/>
                <a:gd name="T9" fmla="*/ 22 h 34"/>
                <a:gd name="T10" fmla="*/ 2 w 25"/>
                <a:gd name="T11" fmla="*/ 29 h 34"/>
                <a:gd name="T12" fmla="*/ 6 w 25"/>
                <a:gd name="T13" fmla="*/ 33 h 34"/>
                <a:gd name="T14" fmla="*/ 11 w 25"/>
                <a:gd name="T15" fmla="*/ 33 h 34"/>
                <a:gd name="T16" fmla="*/ 17 w 25"/>
                <a:gd name="T17" fmla="*/ 31 h 34"/>
                <a:gd name="T18" fmla="*/ 21 w 25"/>
                <a:gd name="T19" fmla="*/ 20 h 34"/>
                <a:gd name="T20" fmla="*/ 13 w 25"/>
                <a:gd name="T21" fmla="*/ 17 h 34"/>
                <a:gd name="T22" fmla="*/ 11 w 25"/>
                <a:gd name="T23" fmla="*/ 20 h 34"/>
                <a:gd name="T24" fmla="*/ 17 w 25"/>
                <a:gd name="T25" fmla="*/ 22 h 34"/>
                <a:gd name="T26" fmla="*/ 15 w 25"/>
                <a:gd name="T27" fmla="*/ 28 h 34"/>
                <a:gd name="T28" fmla="*/ 12 w 25"/>
                <a:gd name="T29" fmla="*/ 29 h 34"/>
                <a:gd name="T30" fmla="*/ 8 w 25"/>
                <a:gd name="T31" fmla="*/ 29 h 34"/>
                <a:gd name="T32" fmla="*/ 5 w 25"/>
                <a:gd name="T33" fmla="*/ 26 h 34"/>
                <a:gd name="T34" fmla="*/ 4 w 25"/>
                <a:gd name="T35" fmla="*/ 21 h 34"/>
                <a:gd name="T36" fmla="*/ 6 w 25"/>
                <a:gd name="T37" fmla="*/ 14 h 34"/>
                <a:gd name="T38" fmla="*/ 9 w 25"/>
                <a:gd name="T39" fmla="*/ 8 h 34"/>
                <a:gd name="T40" fmla="*/ 11 w 25"/>
                <a:gd name="T41" fmla="*/ 5 h 34"/>
                <a:gd name="T42" fmla="*/ 15 w 25"/>
                <a:gd name="T43" fmla="*/ 4 h 34"/>
                <a:gd name="T44" fmla="*/ 18 w 25"/>
                <a:gd name="T45" fmla="*/ 4 h 34"/>
                <a:gd name="T46" fmla="*/ 20 w 25"/>
                <a:gd name="T47" fmla="*/ 6 h 34"/>
                <a:gd name="T48" fmla="*/ 21 w 25"/>
                <a:gd name="T49" fmla="*/ 9 h 34"/>
                <a:gd name="T50" fmla="*/ 21 w 25"/>
                <a:gd name="T51" fmla="*/ 13 h 34"/>
                <a:gd name="T52" fmla="*/ 24 w 25"/>
                <a:gd name="T53" fmla="*/ 13 h 34"/>
                <a:gd name="T54" fmla="*/ 24 w 25"/>
                <a:gd name="T55" fmla="*/ 7 h 34"/>
                <a:gd name="T56" fmla="*/ 23 w 25"/>
                <a:gd name="T57" fmla="*/ 3 h 34"/>
                <a:gd name="T58" fmla="*/ 19 w 25"/>
                <a:gd name="T5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 h="34">
                  <a:moveTo>
                    <a:pt x="19" y="1"/>
                  </a:moveTo>
                  <a:cubicBezTo>
                    <a:pt x="18" y="0"/>
                    <a:pt x="15" y="0"/>
                    <a:pt x="13" y="1"/>
                  </a:cubicBezTo>
                  <a:cubicBezTo>
                    <a:pt x="11" y="1"/>
                    <a:pt x="9" y="3"/>
                    <a:pt x="8" y="5"/>
                  </a:cubicBezTo>
                  <a:cubicBezTo>
                    <a:pt x="6" y="7"/>
                    <a:pt x="4" y="10"/>
                    <a:pt x="3" y="13"/>
                  </a:cubicBezTo>
                  <a:cubicBezTo>
                    <a:pt x="2" y="16"/>
                    <a:pt x="1" y="19"/>
                    <a:pt x="1" y="22"/>
                  </a:cubicBezTo>
                  <a:cubicBezTo>
                    <a:pt x="0" y="25"/>
                    <a:pt x="1" y="27"/>
                    <a:pt x="2" y="29"/>
                  </a:cubicBezTo>
                  <a:cubicBezTo>
                    <a:pt x="3" y="31"/>
                    <a:pt x="4" y="32"/>
                    <a:pt x="6" y="33"/>
                  </a:cubicBezTo>
                  <a:cubicBezTo>
                    <a:pt x="8" y="34"/>
                    <a:pt x="9" y="34"/>
                    <a:pt x="11" y="33"/>
                  </a:cubicBezTo>
                  <a:cubicBezTo>
                    <a:pt x="13" y="33"/>
                    <a:pt x="15" y="32"/>
                    <a:pt x="17" y="31"/>
                  </a:cubicBezTo>
                  <a:cubicBezTo>
                    <a:pt x="21" y="20"/>
                    <a:pt x="21" y="20"/>
                    <a:pt x="21" y="20"/>
                  </a:cubicBezTo>
                  <a:cubicBezTo>
                    <a:pt x="13" y="17"/>
                    <a:pt x="13" y="17"/>
                    <a:pt x="13" y="17"/>
                  </a:cubicBezTo>
                  <a:cubicBezTo>
                    <a:pt x="11" y="20"/>
                    <a:pt x="11" y="20"/>
                    <a:pt x="11" y="20"/>
                  </a:cubicBezTo>
                  <a:cubicBezTo>
                    <a:pt x="17" y="22"/>
                    <a:pt x="17" y="22"/>
                    <a:pt x="17" y="22"/>
                  </a:cubicBezTo>
                  <a:cubicBezTo>
                    <a:pt x="15" y="28"/>
                    <a:pt x="15" y="28"/>
                    <a:pt x="15" y="28"/>
                  </a:cubicBezTo>
                  <a:cubicBezTo>
                    <a:pt x="14" y="29"/>
                    <a:pt x="13" y="29"/>
                    <a:pt x="12" y="29"/>
                  </a:cubicBezTo>
                  <a:cubicBezTo>
                    <a:pt x="10" y="30"/>
                    <a:pt x="9" y="30"/>
                    <a:pt x="8" y="29"/>
                  </a:cubicBezTo>
                  <a:cubicBezTo>
                    <a:pt x="6" y="29"/>
                    <a:pt x="5" y="28"/>
                    <a:pt x="5" y="26"/>
                  </a:cubicBezTo>
                  <a:cubicBezTo>
                    <a:pt x="4" y="25"/>
                    <a:pt x="3" y="23"/>
                    <a:pt x="4" y="21"/>
                  </a:cubicBezTo>
                  <a:cubicBezTo>
                    <a:pt x="4" y="19"/>
                    <a:pt x="4" y="17"/>
                    <a:pt x="6" y="14"/>
                  </a:cubicBezTo>
                  <a:cubicBezTo>
                    <a:pt x="7" y="12"/>
                    <a:pt x="8" y="10"/>
                    <a:pt x="9" y="8"/>
                  </a:cubicBezTo>
                  <a:cubicBezTo>
                    <a:pt x="10" y="7"/>
                    <a:pt x="11" y="6"/>
                    <a:pt x="11" y="5"/>
                  </a:cubicBezTo>
                  <a:cubicBezTo>
                    <a:pt x="12" y="5"/>
                    <a:pt x="13" y="4"/>
                    <a:pt x="15" y="4"/>
                  </a:cubicBezTo>
                  <a:cubicBezTo>
                    <a:pt x="16" y="4"/>
                    <a:pt x="17" y="4"/>
                    <a:pt x="18" y="4"/>
                  </a:cubicBezTo>
                  <a:cubicBezTo>
                    <a:pt x="19" y="5"/>
                    <a:pt x="20" y="5"/>
                    <a:pt x="20" y="6"/>
                  </a:cubicBezTo>
                  <a:cubicBezTo>
                    <a:pt x="21" y="7"/>
                    <a:pt x="21" y="8"/>
                    <a:pt x="21" y="9"/>
                  </a:cubicBezTo>
                  <a:cubicBezTo>
                    <a:pt x="22" y="10"/>
                    <a:pt x="21" y="11"/>
                    <a:pt x="21" y="13"/>
                  </a:cubicBezTo>
                  <a:cubicBezTo>
                    <a:pt x="24" y="13"/>
                    <a:pt x="24" y="13"/>
                    <a:pt x="24" y="13"/>
                  </a:cubicBezTo>
                  <a:cubicBezTo>
                    <a:pt x="24" y="11"/>
                    <a:pt x="25" y="9"/>
                    <a:pt x="24" y="7"/>
                  </a:cubicBezTo>
                  <a:cubicBezTo>
                    <a:pt x="24" y="6"/>
                    <a:pt x="24" y="4"/>
                    <a:pt x="23" y="3"/>
                  </a:cubicBezTo>
                  <a:cubicBezTo>
                    <a:pt x="22" y="2"/>
                    <a:pt x="21" y="1"/>
                    <a:pt x="1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48" name="ísļîdè">
              <a:extLst>
                <a:ext uri="{FF2B5EF4-FFF2-40B4-BE49-F238E27FC236}">
                  <a16:creationId xmlns="" xmlns:a16="http://schemas.microsoft.com/office/drawing/2014/main" id="{07220F38-7836-47F3-9E9B-D97FF4C01A43}"/>
                </a:ext>
              </a:extLst>
            </p:cNvPr>
            <p:cNvSpPr/>
            <p:nvPr/>
          </p:nvSpPr>
          <p:spPr bwMode="auto">
            <a:xfrm>
              <a:off x="3681266" y="1716837"/>
              <a:ext cx="45555" cy="78495"/>
            </a:xfrm>
            <a:custGeom>
              <a:avLst/>
              <a:gdLst>
                <a:gd name="T0" fmla="*/ 17 w 20"/>
                <a:gd name="T1" fmla="*/ 19 h 34"/>
                <a:gd name="T2" fmla="*/ 15 w 20"/>
                <a:gd name="T3" fmla="*/ 27 h 34"/>
                <a:gd name="T4" fmla="*/ 10 w 20"/>
                <a:gd name="T5" fmla="*/ 30 h 34"/>
                <a:gd name="T6" fmla="*/ 7 w 20"/>
                <a:gd name="T7" fmla="*/ 29 h 34"/>
                <a:gd name="T8" fmla="*/ 4 w 20"/>
                <a:gd name="T9" fmla="*/ 25 h 34"/>
                <a:gd name="T10" fmla="*/ 4 w 20"/>
                <a:gd name="T11" fmla="*/ 19 h 34"/>
                <a:gd name="T12" fmla="*/ 4 w 20"/>
                <a:gd name="T13" fmla="*/ 0 h 34"/>
                <a:gd name="T14" fmla="*/ 0 w 20"/>
                <a:gd name="T15" fmla="*/ 0 h 34"/>
                <a:gd name="T16" fmla="*/ 0 w 20"/>
                <a:gd name="T17" fmla="*/ 19 h 34"/>
                <a:gd name="T18" fmla="*/ 1 w 20"/>
                <a:gd name="T19" fmla="*/ 27 h 34"/>
                <a:gd name="T20" fmla="*/ 5 w 20"/>
                <a:gd name="T21" fmla="*/ 32 h 34"/>
                <a:gd name="T22" fmla="*/ 10 w 20"/>
                <a:gd name="T23" fmla="*/ 34 h 34"/>
                <a:gd name="T24" fmla="*/ 16 w 20"/>
                <a:gd name="T25" fmla="*/ 32 h 34"/>
                <a:gd name="T26" fmla="*/ 19 w 20"/>
                <a:gd name="T27" fmla="*/ 27 h 34"/>
                <a:gd name="T28" fmla="*/ 20 w 20"/>
                <a:gd name="T29" fmla="*/ 19 h 34"/>
                <a:gd name="T30" fmla="*/ 20 w 20"/>
                <a:gd name="T31" fmla="*/ 0 h 34"/>
                <a:gd name="T32" fmla="*/ 17 w 20"/>
                <a:gd name="T33" fmla="*/ 0 h 34"/>
                <a:gd name="T34" fmla="*/ 17 w 20"/>
                <a:gd name="T35"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34">
                  <a:moveTo>
                    <a:pt x="17" y="19"/>
                  </a:moveTo>
                  <a:cubicBezTo>
                    <a:pt x="17" y="23"/>
                    <a:pt x="16" y="26"/>
                    <a:pt x="15" y="27"/>
                  </a:cubicBezTo>
                  <a:cubicBezTo>
                    <a:pt x="14" y="29"/>
                    <a:pt x="13" y="30"/>
                    <a:pt x="10" y="30"/>
                  </a:cubicBezTo>
                  <a:cubicBezTo>
                    <a:pt x="9" y="30"/>
                    <a:pt x="8" y="29"/>
                    <a:pt x="7" y="29"/>
                  </a:cubicBezTo>
                  <a:cubicBezTo>
                    <a:pt x="6" y="28"/>
                    <a:pt x="5" y="27"/>
                    <a:pt x="4" y="25"/>
                  </a:cubicBezTo>
                  <a:cubicBezTo>
                    <a:pt x="4" y="24"/>
                    <a:pt x="4" y="22"/>
                    <a:pt x="4" y="19"/>
                  </a:cubicBezTo>
                  <a:cubicBezTo>
                    <a:pt x="4" y="0"/>
                    <a:pt x="4" y="0"/>
                    <a:pt x="4" y="0"/>
                  </a:cubicBezTo>
                  <a:cubicBezTo>
                    <a:pt x="0" y="0"/>
                    <a:pt x="0" y="0"/>
                    <a:pt x="0" y="0"/>
                  </a:cubicBezTo>
                  <a:cubicBezTo>
                    <a:pt x="0" y="19"/>
                    <a:pt x="0" y="19"/>
                    <a:pt x="0" y="19"/>
                  </a:cubicBezTo>
                  <a:cubicBezTo>
                    <a:pt x="0" y="23"/>
                    <a:pt x="1" y="25"/>
                    <a:pt x="1" y="27"/>
                  </a:cubicBezTo>
                  <a:cubicBezTo>
                    <a:pt x="2" y="29"/>
                    <a:pt x="3" y="31"/>
                    <a:pt x="5" y="32"/>
                  </a:cubicBezTo>
                  <a:cubicBezTo>
                    <a:pt x="6" y="33"/>
                    <a:pt x="8" y="34"/>
                    <a:pt x="10" y="34"/>
                  </a:cubicBezTo>
                  <a:cubicBezTo>
                    <a:pt x="13" y="34"/>
                    <a:pt x="15" y="33"/>
                    <a:pt x="16" y="32"/>
                  </a:cubicBezTo>
                  <a:cubicBezTo>
                    <a:pt x="18" y="31"/>
                    <a:pt x="19" y="29"/>
                    <a:pt x="19" y="27"/>
                  </a:cubicBezTo>
                  <a:cubicBezTo>
                    <a:pt x="20" y="25"/>
                    <a:pt x="20" y="22"/>
                    <a:pt x="20" y="19"/>
                  </a:cubicBezTo>
                  <a:cubicBezTo>
                    <a:pt x="20" y="0"/>
                    <a:pt x="20" y="0"/>
                    <a:pt x="20" y="0"/>
                  </a:cubicBezTo>
                  <a:cubicBezTo>
                    <a:pt x="17" y="0"/>
                    <a:pt x="17" y="0"/>
                    <a:pt x="17" y="0"/>
                  </a:cubicBezTo>
                  <a:lnTo>
                    <a:pt x="17"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49" name="îSlíḋé">
              <a:extLst>
                <a:ext uri="{FF2B5EF4-FFF2-40B4-BE49-F238E27FC236}">
                  <a16:creationId xmlns="" xmlns:a16="http://schemas.microsoft.com/office/drawing/2014/main" id="{DEE17EEC-8386-4A4C-A0FE-9F6AD8AF4E34}"/>
                </a:ext>
              </a:extLst>
            </p:cNvPr>
            <p:cNvSpPr/>
            <p:nvPr/>
          </p:nvSpPr>
          <p:spPr bwMode="auto">
            <a:xfrm>
              <a:off x="3733829" y="1709829"/>
              <a:ext cx="55367" cy="80598"/>
            </a:xfrm>
            <a:custGeom>
              <a:avLst/>
              <a:gdLst>
                <a:gd name="T0" fmla="*/ 53 w 79"/>
                <a:gd name="T1" fmla="*/ 0 h 115"/>
                <a:gd name="T2" fmla="*/ 62 w 79"/>
                <a:gd name="T3" fmla="*/ 86 h 115"/>
                <a:gd name="T4" fmla="*/ 10 w 79"/>
                <a:gd name="T5" fmla="*/ 3 h 115"/>
                <a:gd name="T6" fmla="*/ 0 w 79"/>
                <a:gd name="T7" fmla="*/ 7 h 115"/>
                <a:gd name="T8" fmla="*/ 13 w 79"/>
                <a:gd name="T9" fmla="*/ 115 h 115"/>
                <a:gd name="T10" fmla="*/ 23 w 79"/>
                <a:gd name="T11" fmla="*/ 115 h 115"/>
                <a:gd name="T12" fmla="*/ 13 w 79"/>
                <a:gd name="T13" fmla="*/ 30 h 115"/>
                <a:gd name="T14" fmla="*/ 66 w 79"/>
                <a:gd name="T15" fmla="*/ 109 h 115"/>
                <a:gd name="T16" fmla="*/ 79 w 79"/>
                <a:gd name="T17" fmla="*/ 109 h 115"/>
                <a:gd name="T18" fmla="*/ 62 w 79"/>
                <a:gd name="T19" fmla="*/ 0 h 115"/>
                <a:gd name="T20" fmla="*/ 53 w 79"/>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15">
                  <a:moveTo>
                    <a:pt x="53" y="0"/>
                  </a:moveTo>
                  <a:lnTo>
                    <a:pt x="62" y="86"/>
                  </a:lnTo>
                  <a:lnTo>
                    <a:pt x="10" y="3"/>
                  </a:lnTo>
                  <a:lnTo>
                    <a:pt x="0" y="7"/>
                  </a:lnTo>
                  <a:lnTo>
                    <a:pt x="13" y="115"/>
                  </a:lnTo>
                  <a:lnTo>
                    <a:pt x="23" y="115"/>
                  </a:lnTo>
                  <a:lnTo>
                    <a:pt x="13" y="30"/>
                  </a:lnTo>
                  <a:lnTo>
                    <a:pt x="66" y="109"/>
                  </a:lnTo>
                  <a:lnTo>
                    <a:pt x="79" y="109"/>
                  </a:lnTo>
                  <a:lnTo>
                    <a:pt x="62" y="0"/>
                  </a:lnTo>
                  <a:lnTo>
                    <a:pt x="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50" name="íŝ1ïḓê">
              <a:extLst>
                <a:ext uri="{FF2B5EF4-FFF2-40B4-BE49-F238E27FC236}">
                  <a16:creationId xmlns="" xmlns:a16="http://schemas.microsoft.com/office/drawing/2014/main" id="{DB03FF16-16F3-43E0-B974-E022981DCECC}"/>
                </a:ext>
              </a:extLst>
            </p:cNvPr>
            <p:cNvSpPr/>
            <p:nvPr/>
          </p:nvSpPr>
          <p:spPr bwMode="auto">
            <a:xfrm>
              <a:off x="3782188" y="1695812"/>
              <a:ext cx="32239" cy="76393"/>
            </a:xfrm>
            <a:custGeom>
              <a:avLst/>
              <a:gdLst>
                <a:gd name="T0" fmla="*/ 0 w 46"/>
                <a:gd name="T1" fmla="*/ 4 h 109"/>
                <a:gd name="T2" fmla="*/ 36 w 46"/>
                <a:gd name="T3" fmla="*/ 109 h 109"/>
                <a:gd name="T4" fmla="*/ 46 w 46"/>
                <a:gd name="T5" fmla="*/ 106 h 109"/>
                <a:gd name="T6" fmla="*/ 10 w 46"/>
                <a:gd name="T7" fmla="*/ 0 h 109"/>
                <a:gd name="T8" fmla="*/ 0 w 46"/>
                <a:gd name="T9" fmla="*/ 4 h 109"/>
              </a:gdLst>
              <a:ahLst/>
              <a:cxnLst>
                <a:cxn ang="0">
                  <a:pos x="T0" y="T1"/>
                </a:cxn>
                <a:cxn ang="0">
                  <a:pos x="T2" y="T3"/>
                </a:cxn>
                <a:cxn ang="0">
                  <a:pos x="T4" y="T5"/>
                </a:cxn>
                <a:cxn ang="0">
                  <a:pos x="T6" y="T7"/>
                </a:cxn>
                <a:cxn ang="0">
                  <a:pos x="T8" y="T9"/>
                </a:cxn>
              </a:cxnLst>
              <a:rect l="0" t="0" r="r" b="b"/>
              <a:pathLst>
                <a:path w="46" h="109">
                  <a:moveTo>
                    <a:pt x="0" y="4"/>
                  </a:moveTo>
                  <a:lnTo>
                    <a:pt x="36" y="109"/>
                  </a:lnTo>
                  <a:lnTo>
                    <a:pt x="46" y="106"/>
                  </a:lnTo>
                  <a:lnTo>
                    <a:pt x="10"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51" name="ï$ľíḑè">
              <a:extLst>
                <a:ext uri="{FF2B5EF4-FFF2-40B4-BE49-F238E27FC236}">
                  <a16:creationId xmlns="" xmlns:a16="http://schemas.microsoft.com/office/drawing/2014/main" id="{4B904737-97B1-4C82-B8C8-B1C8DDCC69FB}"/>
                </a:ext>
              </a:extLst>
            </p:cNvPr>
            <p:cNvSpPr/>
            <p:nvPr/>
          </p:nvSpPr>
          <p:spPr bwMode="auto">
            <a:xfrm>
              <a:off x="3793401" y="1679692"/>
              <a:ext cx="55367" cy="83401"/>
            </a:xfrm>
            <a:custGeom>
              <a:avLst/>
              <a:gdLst>
                <a:gd name="T0" fmla="*/ 17 w 24"/>
                <a:gd name="T1" fmla="*/ 1 h 36"/>
                <a:gd name="T2" fmla="*/ 20 w 24"/>
                <a:gd name="T3" fmla="*/ 26 h 36"/>
                <a:gd name="T4" fmla="*/ 21 w 24"/>
                <a:gd name="T5" fmla="*/ 32 h 36"/>
                <a:gd name="T6" fmla="*/ 18 w 24"/>
                <a:gd name="T7" fmla="*/ 27 h 36"/>
                <a:gd name="T8" fmla="*/ 3 w 24"/>
                <a:gd name="T9" fmla="*/ 7 h 36"/>
                <a:gd name="T10" fmla="*/ 0 w 24"/>
                <a:gd name="T11" fmla="*/ 8 h 36"/>
                <a:gd name="T12" fmla="*/ 21 w 24"/>
                <a:gd name="T13" fmla="*/ 36 h 36"/>
                <a:gd name="T14" fmla="*/ 24 w 24"/>
                <a:gd name="T15" fmla="*/ 35 h 36"/>
                <a:gd name="T16" fmla="*/ 19 w 24"/>
                <a:gd name="T17" fmla="*/ 0 h 36"/>
                <a:gd name="T18" fmla="*/ 17 w 24"/>
                <a:gd name="T19"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6">
                  <a:moveTo>
                    <a:pt x="17" y="1"/>
                  </a:moveTo>
                  <a:cubicBezTo>
                    <a:pt x="20" y="26"/>
                    <a:pt x="20" y="26"/>
                    <a:pt x="20" y="26"/>
                  </a:cubicBezTo>
                  <a:cubicBezTo>
                    <a:pt x="20" y="28"/>
                    <a:pt x="21" y="30"/>
                    <a:pt x="21" y="32"/>
                  </a:cubicBezTo>
                  <a:cubicBezTo>
                    <a:pt x="20" y="30"/>
                    <a:pt x="19" y="29"/>
                    <a:pt x="18" y="27"/>
                  </a:cubicBezTo>
                  <a:cubicBezTo>
                    <a:pt x="3" y="7"/>
                    <a:pt x="3" y="7"/>
                    <a:pt x="3" y="7"/>
                  </a:cubicBezTo>
                  <a:cubicBezTo>
                    <a:pt x="0" y="8"/>
                    <a:pt x="0" y="8"/>
                    <a:pt x="0" y="8"/>
                  </a:cubicBezTo>
                  <a:cubicBezTo>
                    <a:pt x="21" y="36"/>
                    <a:pt x="21" y="36"/>
                    <a:pt x="21" y="36"/>
                  </a:cubicBezTo>
                  <a:cubicBezTo>
                    <a:pt x="24" y="35"/>
                    <a:pt x="24" y="35"/>
                    <a:pt x="24" y="35"/>
                  </a:cubicBezTo>
                  <a:cubicBezTo>
                    <a:pt x="19" y="0"/>
                    <a:pt x="19" y="0"/>
                    <a:pt x="19" y="0"/>
                  </a:cubicBezTo>
                  <a:lnTo>
                    <a:pt x="1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52" name="ïṧ1íḓè">
              <a:extLst>
                <a:ext uri="{FF2B5EF4-FFF2-40B4-BE49-F238E27FC236}">
                  <a16:creationId xmlns="" xmlns:a16="http://schemas.microsoft.com/office/drawing/2014/main" id="{A9473D46-7841-4FCA-89D8-A4FFA2A2A92A}"/>
                </a:ext>
              </a:extLst>
            </p:cNvPr>
            <p:cNvSpPr/>
            <p:nvPr/>
          </p:nvSpPr>
          <p:spPr bwMode="auto">
            <a:xfrm>
              <a:off x="3843863" y="1661470"/>
              <a:ext cx="68683" cy="78495"/>
            </a:xfrm>
            <a:custGeom>
              <a:avLst/>
              <a:gdLst>
                <a:gd name="T0" fmla="*/ 62 w 98"/>
                <a:gd name="T1" fmla="*/ 99 h 112"/>
                <a:gd name="T2" fmla="*/ 40 w 98"/>
                <a:gd name="T3" fmla="*/ 66 h 112"/>
                <a:gd name="T4" fmla="*/ 66 w 98"/>
                <a:gd name="T5" fmla="*/ 49 h 112"/>
                <a:gd name="T6" fmla="*/ 59 w 98"/>
                <a:gd name="T7" fmla="*/ 39 h 112"/>
                <a:gd name="T8" fmla="*/ 33 w 98"/>
                <a:gd name="T9" fmla="*/ 56 h 112"/>
                <a:gd name="T10" fmla="*/ 13 w 98"/>
                <a:gd name="T11" fmla="*/ 26 h 112"/>
                <a:gd name="T12" fmla="*/ 40 w 98"/>
                <a:gd name="T13" fmla="*/ 10 h 112"/>
                <a:gd name="T14" fmla="*/ 33 w 98"/>
                <a:gd name="T15" fmla="*/ 0 h 112"/>
                <a:gd name="T16" fmla="*/ 0 w 98"/>
                <a:gd name="T17" fmla="*/ 20 h 112"/>
                <a:gd name="T18" fmla="*/ 62 w 98"/>
                <a:gd name="T19" fmla="*/ 112 h 112"/>
                <a:gd name="T20" fmla="*/ 98 w 98"/>
                <a:gd name="T21" fmla="*/ 92 h 112"/>
                <a:gd name="T22" fmla="*/ 89 w 98"/>
                <a:gd name="T23" fmla="*/ 79 h 112"/>
                <a:gd name="T24" fmla="*/ 62 w 98"/>
                <a:gd name="T25" fmla="*/ 9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12">
                  <a:moveTo>
                    <a:pt x="62" y="99"/>
                  </a:moveTo>
                  <a:lnTo>
                    <a:pt x="40" y="66"/>
                  </a:lnTo>
                  <a:lnTo>
                    <a:pt x="66" y="49"/>
                  </a:lnTo>
                  <a:lnTo>
                    <a:pt x="59" y="39"/>
                  </a:lnTo>
                  <a:lnTo>
                    <a:pt x="33" y="56"/>
                  </a:lnTo>
                  <a:lnTo>
                    <a:pt x="13" y="26"/>
                  </a:lnTo>
                  <a:lnTo>
                    <a:pt x="40" y="10"/>
                  </a:lnTo>
                  <a:lnTo>
                    <a:pt x="33" y="0"/>
                  </a:lnTo>
                  <a:lnTo>
                    <a:pt x="0" y="20"/>
                  </a:lnTo>
                  <a:lnTo>
                    <a:pt x="62" y="112"/>
                  </a:lnTo>
                  <a:lnTo>
                    <a:pt x="98" y="92"/>
                  </a:lnTo>
                  <a:lnTo>
                    <a:pt x="89" y="79"/>
                  </a:lnTo>
                  <a:lnTo>
                    <a:pt x="62"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53" name="işļïḑê">
              <a:extLst>
                <a:ext uri="{FF2B5EF4-FFF2-40B4-BE49-F238E27FC236}">
                  <a16:creationId xmlns="" xmlns:a16="http://schemas.microsoft.com/office/drawing/2014/main" id="{2483334C-7564-4846-829E-F060A4E46BEE}"/>
                </a:ext>
              </a:extLst>
            </p:cNvPr>
            <p:cNvSpPr/>
            <p:nvPr/>
          </p:nvSpPr>
          <p:spPr bwMode="auto">
            <a:xfrm>
              <a:off x="3876102" y="1636239"/>
              <a:ext cx="82700" cy="78495"/>
            </a:xfrm>
            <a:custGeom>
              <a:avLst/>
              <a:gdLst>
                <a:gd name="T0" fmla="*/ 22 w 36"/>
                <a:gd name="T1" fmla="*/ 16 h 34"/>
                <a:gd name="T2" fmla="*/ 20 w 36"/>
                <a:gd name="T3" fmla="*/ 16 h 34"/>
                <a:gd name="T4" fmla="*/ 22 w 36"/>
                <a:gd name="T5" fmla="*/ 11 h 34"/>
                <a:gd name="T6" fmla="*/ 19 w 36"/>
                <a:gd name="T7" fmla="*/ 5 h 34"/>
                <a:gd name="T8" fmla="*/ 15 w 36"/>
                <a:gd name="T9" fmla="*/ 2 h 34"/>
                <a:gd name="T10" fmla="*/ 12 w 36"/>
                <a:gd name="T11" fmla="*/ 0 h 34"/>
                <a:gd name="T12" fmla="*/ 8 w 36"/>
                <a:gd name="T13" fmla="*/ 2 h 34"/>
                <a:gd name="T14" fmla="*/ 0 w 36"/>
                <a:gd name="T15" fmla="*/ 7 h 34"/>
                <a:gd name="T16" fmla="*/ 21 w 36"/>
                <a:gd name="T17" fmla="*/ 34 h 34"/>
                <a:gd name="T18" fmla="*/ 23 w 36"/>
                <a:gd name="T19" fmla="*/ 33 h 34"/>
                <a:gd name="T20" fmla="*/ 14 w 36"/>
                <a:gd name="T21" fmla="*/ 21 h 34"/>
                <a:gd name="T22" fmla="*/ 16 w 36"/>
                <a:gd name="T23" fmla="*/ 19 h 34"/>
                <a:gd name="T24" fmla="*/ 18 w 36"/>
                <a:gd name="T25" fmla="*/ 18 h 34"/>
                <a:gd name="T26" fmla="*/ 19 w 36"/>
                <a:gd name="T27" fmla="*/ 18 h 34"/>
                <a:gd name="T28" fmla="*/ 22 w 36"/>
                <a:gd name="T29" fmla="*/ 19 h 34"/>
                <a:gd name="T30" fmla="*/ 26 w 36"/>
                <a:gd name="T31" fmla="*/ 22 h 34"/>
                <a:gd name="T32" fmla="*/ 33 w 36"/>
                <a:gd name="T33" fmla="*/ 26 h 34"/>
                <a:gd name="T34" fmla="*/ 36 w 36"/>
                <a:gd name="T35" fmla="*/ 24 h 34"/>
                <a:gd name="T36" fmla="*/ 27 w 36"/>
                <a:gd name="T37" fmla="*/ 19 h 34"/>
                <a:gd name="T38" fmla="*/ 22 w 36"/>
                <a:gd name="T39" fmla="*/ 16 h 34"/>
                <a:gd name="T40" fmla="*/ 18 w 36"/>
                <a:gd name="T41" fmla="*/ 12 h 34"/>
                <a:gd name="T42" fmla="*/ 16 w 36"/>
                <a:gd name="T43" fmla="*/ 14 h 34"/>
                <a:gd name="T44" fmla="*/ 12 w 36"/>
                <a:gd name="T45" fmla="*/ 18 h 34"/>
                <a:gd name="T46" fmla="*/ 5 w 36"/>
                <a:gd name="T47" fmla="*/ 9 h 34"/>
                <a:gd name="T48" fmla="*/ 10 w 36"/>
                <a:gd name="T49" fmla="*/ 5 h 34"/>
                <a:gd name="T50" fmla="*/ 14 w 36"/>
                <a:gd name="T51" fmla="*/ 4 h 34"/>
                <a:gd name="T52" fmla="*/ 17 w 36"/>
                <a:gd name="T53" fmla="*/ 7 h 34"/>
                <a:gd name="T54" fmla="*/ 18 w 36"/>
                <a:gd name="T55" fmla="*/ 10 h 34"/>
                <a:gd name="T56" fmla="*/ 18 w 36"/>
                <a:gd name="T57"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34">
                  <a:moveTo>
                    <a:pt x="22" y="16"/>
                  </a:moveTo>
                  <a:cubicBezTo>
                    <a:pt x="22" y="16"/>
                    <a:pt x="21" y="16"/>
                    <a:pt x="20" y="16"/>
                  </a:cubicBezTo>
                  <a:cubicBezTo>
                    <a:pt x="21" y="14"/>
                    <a:pt x="22" y="13"/>
                    <a:pt x="22" y="11"/>
                  </a:cubicBezTo>
                  <a:cubicBezTo>
                    <a:pt x="22" y="9"/>
                    <a:pt x="21" y="7"/>
                    <a:pt x="19" y="5"/>
                  </a:cubicBezTo>
                  <a:cubicBezTo>
                    <a:pt x="18" y="4"/>
                    <a:pt x="17" y="3"/>
                    <a:pt x="15" y="2"/>
                  </a:cubicBezTo>
                  <a:cubicBezTo>
                    <a:pt x="14" y="1"/>
                    <a:pt x="13" y="0"/>
                    <a:pt x="12" y="0"/>
                  </a:cubicBezTo>
                  <a:cubicBezTo>
                    <a:pt x="11" y="0"/>
                    <a:pt x="9" y="1"/>
                    <a:pt x="8" y="2"/>
                  </a:cubicBezTo>
                  <a:cubicBezTo>
                    <a:pt x="0" y="7"/>
                    <a:pt x="0" y="7"/>
                    <a:pt x="0" y="7"/>
                  </a:cubicBezTo>
                  <a:cubicBezTo>
                    <a:pt x="21" y="34"/>
                    <a:pt x="21" y="34"/>
                    <a:pt x="21" y="34"/>
                  </a:cubicBezTo>
                  <a:cubicBezTo>
                    <a:pt x="23" y="33"/>
                    <a:pt x="23" y="33"/>
                    <a:pt x="23" y="33"/>
                  </a:cubicBezTo>
                  <a:cubicBezTo>
                    <a:pt x="14" y="21"/>
                    <a:pt x="14" y="21"/>
                    <a:pt x="14" y="21"/>
                  </a:cubicBezTo>
                  <a:cubicBezTo>
                    <a:pt x="16" y="19"/>
                    <a:pt x="16" y="19"/>
                    <a:pt x="16" y="19"/>
                  </a:cubicBezTo>
                  <a:cubicBezTo>
                    <a:pt x="17" y="19"/>
                    <a:pt x="17" y="18"/>
                    <a:pt x="18" y="18"/>
                  </a:cubicBezTo>
                  <a:cubicBezTo>
                    <a:pt x="18" y="18"/>
                    <a:pt x="19" y="18"/>
                    <a:pt x="19" y="18"/>
                  </a:cubicBezTo>
                  <a:cubicBezTo>
                    <a:pt x="20" y="18"/>
                    <a:pt x="21" y="19"/>
                    <a:pt x="22" y="19"/>
                  </a:cubicBezTo>
                  <a:cubicBezTo>
                    <a:pt x="23" y="20"/>
                    <a:pt x="24" y="21"/>
                    <a:pt x="26" y="22"/>
                  </a:cubicBezTo>
                  <a:cubicBezTo>
                    <a:pt x="33" y="26"/>
                    <a:pt x="33" y="26"/>
                    <a:pt x="33" y="26"/>
                  </a:cubicBezTo>
                  <a:cubicBezTo>
                    <a:pt x="36" y="24"/>
                    <a:pt x="36" y="24"/>
                    <a:pt x="36" y="24"/>
                  </a:cubicBezTo>
                  <a:cubicBezTo>
                    <a:pt x="27" y="19"/>
                    <a:pt x="27" y="19"/>
                    <a:pt x="27" y="19"/>
                  </a:cubicBezTo>
                  <a:cubicBezTo>
                    <a:pt x="25" y="18"/>
                    <a:pt x="24" y="17"/>
                    <a:pt x="22" y="16"/>
                  </a:cubicBezTo>
                  <a:close/>
                  <a:moveTo>
                    <a:pt x="18" y="12"/>
                  </a:moveTo>
                  <a:cubicBezTo>
                    <a:pt x="18" y="13"/>
                    <a:pt x="17" y="14"/>
                    <a:pt x="16" y="14"/>
                  </a:cubicBezTo>
                  <a:cubicBezTo>
                    <a:pt x="12" y="18"/>
                    <a:pt x="12" y="18"/>
                    <a:pt x="12" y="18"/>
                  </a:cubicBezTo>
                  <a:cubicBezTo>
                    <a:pt x="5" y="9"/>
                    <a:pt x="5" y="9"/>
                    <a:pt x="5" y="9"/>
                  </a:cubicBezTo>
                  <a:cubicBezTo>
                    <a:pt x="10" y="5"/>
                    <a:pt x="10" y="5"/>
                    <a:pt x="10" y="5"/>
                  </a:cubicBezTo>
                  <a:cubicBezTo>
                    <a:pt x="11" y="4"/>
                    <a:pt x="13" y="4"/>
                    <a:pt x="14" y="4"/>
                  </a:cubicBezTo>
                  <a:cubicBezTo>
                    <a:pt x="15" y="5"/>
                    <a:pt x="16" y="6"/>
                    <a:pt x="17" y="7"/>
                  </a:cubicBezTo>
                  <a:cubicBezTo>
                    <a:pt x="18" y="8"/>
                    <a:pt x="18" y="9"/>
                    <a:pt x="18" y="10"/>
                  </a:cubicBezTo>
                  <a:cubicBezTo>
                    <a:pt x="19" y="11"/>
                    <a:pt x="19" y="11"/>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54" name="îŝ1îdé">
              <a:extLst>
                <a:ext uri="{FF2B5EF4-FFF2-40B4-BE49-F238E27FC236}">
                  <a16:creationId xmlns="" xmlns:a16="http://schemas.microsoft.com/office/drawing/2014/main" id="{6DC9F55D-A216-44AB-9A83-609EBE4FD204}"/>
                </a:ext>
              </a:extLst>
            </p:cNvPr>
            <p:cNvSpPr/>
            <p:nvPr/>
          </p:nvSpPr>
          <p:spPr bwMode="auto">
            <a:xfrm>
              <a:off x="3915349" y="1611009"/>
              <a:ext cx="77794" cy="61675"/>
            </a:xfrm>
            <a:custGeom>
              <a:avLst/>
              <a:gdLst>
                <a:gd name="T0" fmla="*/ 28 w 34"/>
                <a:gd name="T1" fmla="*/ 10 h 27"/>
                <a:gd name="T2" fmla="*/ 24 w 34"/>
                <a:gd name="T3" fmla="*/ 8 h 27"/>
                <a:gd name="T4" fmla="*/ 19 w 34"/>
                <a:gd name="T5" fmla="*/ 9 h 27"/>
                <a:gd name="T6" fmla="*/ 14 w 34"/>
                <a:gd name="T7" fmla="*/ 12 h 27"/>
                <a:gd name="T8" fmla="*/ 10 w 34"/>
                <a:gd name="T9" fmla="*/ 14 h 27"/>
                <a:gd name="T10" fmla="*/ 7 w 34"/>
                <a:gd name="T11" fmla="*/ 13 h 27"/>
                <a:gd name="T12" fmla="*/ 4 w 34"/>
                <a:gd name="T13" fmla="*/ 10 h 27"/>
                <a:gd name="T14" fmla="*/ 5 w 34"/>
                <a:gd name="T15" fmla="*/ 6 h 27"/>
                <a:gd name="T16" fmla="*/ 9 w 34"/>
                <a:gd name="T17" fmla="*/ 4 h 27"/>
                <a:gd name="T18" fmla="*/ 14 w 34"/>
                <a:gd name="T19" fmla="*/ 5 h 27"/>
                <a:gd name="T20" fmla="*/ 15 w 34"/>
                <a:gd name="T21" fmla="*/ 3 h 27"/>
                <a:gd name="T22" fmla="*/ 10 w 34"/>
                <a:gd name="T23" fmla="*/ 1 h 27"/>
                <a:gd name="T24" fmla="*/ 5 w 34"/>
                <a:gd name="T25" fmla="*/ 1 h 27"/>
                <a:gd name="T26" fmla="*/ 2 w 34"/>
                <a:gd name="T27" fmla="*/ 4 h 27"/>
                <a:gd name="T28" fmla="*/ 0 w 34"/>
                <a:gd name="T29" fmla="*/ 8 h 27"/>
                <a:gd name="T30" fmla="*/ 2 w 34"/>
                <a:gd name="T31" fmla="*/ 13 h 27"/>
                <a:gd name="T32" fmla="*/ 5 w 34"/>
                <a:gd name="T33" fmla="*/ 16 h 27"/>
                <a:gd name="T34" fmla="*/ 9 w 34"/>
                <a:gd name="T35" fmla="*/ 18 h 27"/>
                <a:gd name="T36" fmla="*/ 14 w 34"/>
                <a:gd name="T37" fmla="*/ 17 h 27"/>
                <a:gd name="T38" fmla="*/ 18 w 34"/>
                <a:gd name="T39" fmla="*/ 15 h 27"/>
                <a:gd name="T40" fmla="*/ 21 w 34"/>
                <a:gd name="T41" fmla="*/ 12 h 27"/>
                <a:gd name="T42" fmla="*/ 24 w 34"/>
                <a:gd name="T43" fmla="*/ 11 h 27"/>
                <a:gd name="T44" fmla="*/ 27 w 34"/>
                <a:gd name="T45" fmla="*/ 12 h 27"/>
                <a:gd name="T46" fmla="*/ 29 w 34"/>
                <a:gd name="T47" fmla="*/ 14 h 27"/>
                <a:gd name="T48" fmla="*/ 30 w 34"/>
                <a:gd name="T49" fmla="*/ 17 h 27"/>
                <a:gd name="T50" fmla="*/ 29 w 34"/>
                <a:gd name="T51" fmla="*/ 20 h 27"/>
                <a:gd name="T52" fmla="*/ 26 w 34"/>
                <a:gd name="T53" fmla="*/ 22 h 27"/>
                <a:gd name="T54" fmla="*/ 23 w 34"/>
                <a:gd name="T55" fmla="*/ 23 h 27"/>
                <a:gd name="T56" fmla="*/ 19 w 34"/>
                <a:gd name="T57" fmla="*/ 22 h 27"/>
                <a:gd name="T58" fmla="*/ 17 w 34"/>
                <a:gd name="T59" fmla="*/ 24 h 27"/>
                <a:gd name="T60" fmla="*/ 23 w 34"/>
                <a:gd name="T61" fmla="*/ 26 h 27"/>
                <a:gd name="T62" fmla="*/ 29 w 34"/>
                <a:gd name="T63" fmla="*/ 26 h 27"/>
                <a:gd name="T64" fmla="*/ 33 w 34"/>
                <a:gd name="T65" fmla="*/ 22 h 27"/>
                <a:gd name="T66" fmla="*/ 34 w 34"/>
                <a:gd name="T67" fmla="*/ 18 h 27"/>
                <a:gd name="T68" fmla="*/ 32 w 34"/>
                <a:gd name="T69" fmla="*/ 13 h 27"/>
                <a:gd name="T70" fmla="*/ 28 w 34"/>
                <a:gd name="T71"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 h="27">
                  <a:moveTo>
                    <a:pt x="28" y="10"/>
                  </a:moveTo>
                  <a:cubicBezTo>
                    <a:pt x="27" y="9"/>
                    <a:pt x="25" y="8"/>
                    <a:pt x="24" y="8"/>
                  </a:cubicBezTo>
                  <a:cubicBezTo>
                    <a:pt x="22" y="8"/>
                    <a:pt x="20" y="8"/>
                    <a:pt x="19" y="9"/>
                  </a:cubicBezTo>
                  <a:cubicBezTo>
                    <a:pt x="18" y="9"/>
                    <a:pt x="16" y="10"/>
                    <a:pt x="14" y="12"/>
                  </a:cubicBezTo>
                  <a:cubicBezTo>
                    <a:pt x="12" y="13"/>
                    <a:pt x="11" y="14"/>
                    <a:pt x="10" y="14"/>
                  </a:cubicBezTo>
                  <a:cubicBezTo>
                    <a:pt x="9" y="14"/>
                    <a:pt x="8" y="14"/>
                    <a:pt x="7" y="13"/>
                  </a:cubicBezTo>
                  <a:cubicBezTo>
                    <a:pt x="5" y="13"/>
                    <a:pt x="5" y="12"/>
                    <a:pt x="4" y="10"/>
                  </a:cubicBezTo>
                  <a:cubicBezTo>
                    <a:pt x="4" y="9"/>
                    <a:pt x="4" y="8"/>
                    <a:pt x="5" y="6"/>
                  </a:cubicBezTo>
                  <a:cubicBezTo>
                    <a:pt x="6" y="5"/>
                    <a:pt x="7" y="4"/>
                    <a:pt x="9" y="4"/>
                  </a:cubicBezTo>
                  <a:cubicBezTo>
                    <a:pt x="10" y="4"/>
                    <a:pt x="12" y="4"/>
                    <a:pt x="14" y="5"/>
                  </a:cubicBezTo>
                  <a:cubicBezTo>
                    <a:pt x="15" y="3"/>
                    <a:pt x="15" y="3"/>
                    <a:pt x="15" y="3"/>
                  </a:cubicBezTo>
                  <a:cubicBezTo>
                    <a:pt x="13" y="2"/>
                    <a:pt x="12" y="1"/>
                    <a:pt x="10" y="1"/>
                  </a:cubicBezTo>
                  <a:cubicBezTo>
                    <a:pt x="8" y="0"/>
                    <a:pt x="6" y="1"/>
                    <a:pt x="5" y="1"/>
                  </a:cubicBezTo>
                  <a:cubicBezTo>
                    <a:pt x="4" y="2"/>
                    <a:pt x="2" y="3"/>
                    <a:pt x="2" y="4"/>
                  </a:cubicBezTo>
                  <a:cubicBezTo>
                    <a:pt x="1" y="6"/>
                    <a:pt x="0" y="7"/>
                    <a:pt x="0" y="8"/>
                  </a:cubicBezTo>
                  <a:cubicBezTo>
                    <a:pt x="0" y="10"/>
                    <a:pt x="1" y="11"/>
                    <a:pt x="2" y="13"/>
                  </a:cubicBezTo>
                  <a:cubicBezTo>
                    <a:pt x="3" y="14"/>
                    <a:pt x="4" y="15"/>
                    <a:pt x="5" y="16"/>
                  </a:cubicBezTo>
                  <a:cubicBezTo>
                    <a:pt x="7" y="17"/>
                    <a:pt x="8" y="17"/>
                    <a:pt x="9" y="18"/>
                  </a:cubicBezTo>
                  <a:cubicBezTo>
                    <a:pt x="11" y="18"/>
                    <a:pt x="12" y="18"/>
                    <a:pt x="14" y="17"/>
                  </a:cubicBezTo>
                  <a:cubicBezTo>
                    <a:pt x="15" y="17"/>
                    <a:pt x="16" y="16"/>
                    <a:pt x="18" y="15"/>
                  </a:cubicBezTo>
                  <a:cubicBezTo>
                    <a:pt x="20" y="13"/>
                    <a:pt x="21" y="12"/>
                    <a:pt x="21" y="12"/>
                  </a:cubicBezTo>
                  <a:cubicBezTo>
                    <a:pt x="22" y="12"/>
                    <a:pt x="23" y="11"/>
                    <a:pt x="24" y="11"/>
                  </a:cubicBezTo>
                  <a:cubicBezTo>
                    <a:pt x="25" y="11"/>
                    <a:pt x="26" y="12"/>
                    <a:pt x="27" y="12"/>
                  </a:cubicBezTo>
                  <a:cubicBezTo>
                    <a:pt x="28" y="13"/>
                    <a:pt x="29" y="14"/>
                    <a:pt x="29" y="14"/>
                  </a:cubicBezTo>
                  <a:cubicBezTo>
                    <a:pt x="30" y="15"/>
                    <a:pt x="30" y="16"/>
                    <a:pt x="30" y="17"/>
                  </a:cubicBezTo>
                  <a:cubicBezTo>
                    <a:pt x="30" y="18"/>
                    <a:pt x="30" y="19"/>
                    <a:pt x="29" y="20"/>
                  </a:cubicBezTo>
                  <a:cubicBezTo>
                    <a:pt x="28" y="21"/>
                    <a:pt x="27" y="22"/>
                    <a:pt x="26" y="22"/>
                  </a:cubicBezTo>
                  <a:cubicBezTo>
                    <a:pt x="25" y="23"/>
                    <a:pt x="24" y="23"/>
                    <a:pt x="23" y="23"/>
                  </a:cubicBezTo>
                  <a:cubicBezTo>
                    <a:pt x="21" y="23"/>
                    <a:pt x="20" y="22"/>
                    <a:pt x="19" y="22"/>
                  </a:cubicBezTo>
                  <a:cubicBezTo>
                    <a:pt x="17" y="24"/>
                    <a:pt x="17" y="24"/>
                    <a:pt x="17" y="24"/>
                  </a:cubicBezTo>
                  <a:cubicBezTo>
                    <a:pt x="19" y="25"/>
                    <a:pt x="21" y="26"/>
                    <a:pt x="23" y="26"/>
                  </a:cubicBezTo>
                  <a:cubicBezTo>
                    <a:pt x="25" y="27"/>
                    <a:pt x="27" y="26"/>
                    <a:pt x="29" y="26"/>
                  </a:cubicBezTo>
                  <a:cubicBezTo>
                    <a:pt x="30" y="25"/>
                    <a:pt x="31" y="24"/>
                    <a:pt x="33" y="22"/>
                  </a:cubicBezTo>
                  <a:cubicBezTo>
                    <a:pt x="33" y="21"/>
                    <a:pt x="34" y="19"/>
                    <a:pt x="34" y="18"/>
                  </a:cubicBezTo>
                  <a:cubicBezTo>
                    <a:pt x="34" y="16"/>
                    <a:pt x="33" y="15"/>
                    <a:pt x="32" y="13"/>
                  </a:cubicBezTo>
                  <a:cubicBezTo>
                    <a:pt x="31" y="12"/>
                    <a:pt x="30" y="11"/>
                    <a:pt x="28"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55" name="iṩlîḍe">
              <a:extLst>
                <a:ext uri="{FF2B5EF4-FFF2-40B4-BE49-F238E27FC236}">
                  <a16:creationId xmlns="" xmlns:a16="http://schemas.microsoft.com/office/drawing/2014/main" id="{03A64B63-485A-43D1-9889-B3A1FE8B7E53}"/>
                </a:ext>
              </a:extLst>
            </p:cNvPr>
            <p:cNvSpPr/>
            <p:nvPr/>
          </p:nvSpPr>
          <p:spPr bwMode="auto">
            <a:xfrm>
              <a:off x="3940580" y="1585778"/>
              <a:ext cx="75692" cy="43453"/>
            </a:xfrm>
            <a:custGeom>
              <a:avLst/>
              <a:gdLst>
                <a:gd name="T0" fmla="*/ 0 w 108"/>
                <a:gd name="T1" fmla="*/ 9 h 62"/>
                <a:gd name="T2" fmla="*/ 101 w 108"/>
                <a:gd name="T3" fmla="*/ 62 h 62"/>
                <a:gd name="T4" fmla="*/ 108 w 108"/>
                <a:gd name="T5" fmla="*/ 52 h 62"/>
                <a:gd name="T6" fmla="*/ 6 w 108"/>
                <a:gd name="T7" fmla="*/ 0 h 62"/>
                <a:gd name="T8" fmla="*/ 0 w 108"/>
                <a:gd name="T9" fmla="*/ 9 h 62"/>
              </a:gdLst>
              <a:ahLst/>
              <a:cxnLst>
                <a:cxn ang="0">
                  <a:pos x="T0" y="T1"/>
                </a:cxn>
                <a:cxn ang="0">
                  <a:pos x="T2" y="T3"/>
                </a:cxn>
                <a:cxn ang="0">
                  <a:pos x="T4" y="T5"/>
                </a:cxn>
                <a:cxn ang="0">
                  <a:pos x="T6" y="T7"/>
                </a:cxn>
                <a:cxn ang="0">
                  <a:pos x="T8" y="T9"/>
                </a:cxn>
              </a:cxnLst>
              <a:rect l="0" t="0" r="r" b="b"/>
              <a:pathLst>
                <a:path w="108" h="62">
                  <a:moveTo>
                    <a:pt x="0" y="9"/>
                  </a:moveTo>
                  <a:lnTo>
                    <a:pt x="101" y="62"/>
                  </a:lnTo>
                  <a:lnTo>
                    <a:pt x="108" y="52"/>
                  </a:lnTo>
                  <a:lnTo>
                    <a:pt x="6"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56" name="ïṣlíḋe">
              <a:extLst>
                <a:ext uri="{FF2B5EF4-FFF2-40B4-BE49-F238E27FC236}">
                  <a16:creationId xmlns="" xmlns:a16="http://schemas.microsoft.com/office/drawing/2014/main" id="{537AA95C-199B-4B39-A19F-7F22EF40BD11}"/>
                </a:ext>
              </a:extLst>
            </p:cNvPr>
            <p:cNvSpPr/>
            <p:nvPr/>
          </p:nvSpPr>
          <p:spPr bwMode="auto">
            <a:xfrm>
              <a:off x="3951793" y="1539522"/>
              <a:ext cx="82700" cy="55367"/>
            </a:xfrm>
            <a:custGeom>
              <a:avLst/>
              <a:gdLst>
                <a:gd name="T0" fmla="*/ 39 w 118"/>
                <a:gd name="T1" fmla="*/ 6 h 79"/>
                <a:gd name="T2" fmla="*/ 26 w 118"/>
                <a:gd name="T3" fmla="*/ 0 h 79"/>
                <a:gd name="T4" fmla="*/ 0 w 118"/>
                <a:gd name="T5" fmla="*/ 52 h 79"/>
                <a:gd name="T6" fmla="*/ 13 w 118"/>
                <a:gd name="T7" fmla="*/ 59 h 79"/>
                <a:gd name="T8" fmla="*/ 23 w 118"/>
                <a:gd name="T9" fmla="*/ 36 h 79"/>
                <a:gd name="T10" fmla="*/ 115 w 118"/>
                <a:gd name="T11" fmla="*/ 79 h 79"/>
                <a:gd name="T12" fmla="*/ 118 w 118"/>
                <a:gd name="T13" fmla="*/ 69 h 79"/>
                <a:gd name="T14" fmla="*/ 26 w 118"/>
                <a:gd name="T15" fmla="*/ 29 h 79"/>
                <a:gd name="T16" fmla="*/ 39 w 118"/>
                <a:gd name="T17"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79">
                  <a:moveTo>
                    <a:pt x="39" y="6"/>
                  </a:moveTo>
                  <a:lnTo>
                    <a:pt x="26" y="0"/>
                  </a:lnTo>
                  <a:lnTo>
                    <a:pt x="0" y="52"/>
                  </a:lnTo>
                  <a:lnTo>
                    <a:pt x="13" y="59"/>
                  </a:lnTo>
                  <a:lnTo>
                    <a:pt x="23" y="36"/>
                  </a:lnTo>
                  <a:lnTo>
                    <a:pt x="115" y="79"/>
                  </a:lnTo>
                  <a:lnTo>
                    <a:pt x="118" y="69"/>
                  </a:lnTo>
                  <a:lnTo>
                    <a:pt x="26" y="29"/>
                  </a:lnTo>
                  <a:lnTo>
                    <a:pt x="39"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57" name="ísļiďè">
              <a:extLst>
                <a:ext uri="{FF2B5EF4-FFF2-40B4-BE49-F238E27FC236}">
                  <a16:creationId xmlns="" xmlns:a16="http://schemas.microsoft.com/office/drawing/2014/main" id="{CE879E64-B261-4498-A7AB-10E1FEC4F674}"/>
                </a:ext>
              </a:extLst>
            </p:cNvPr>
            <p:cNvSpPr/>
            <p:nvPr/>
          </p:nvSpPr>
          <p:spPr bwMode="auto">
            <a:xfrm>
              <a:off x="3573335" y="1604000"/>
              <a:ext cx="39248" cy="52564"/>
            </a:xfrm>
            <a:custGeom>
              <a:avLst/>
              <a:gdLst>
                <a:gd name="T0" fmla="*/ 17 w 17"/>
                <a:gd name="T1" fmla="*/ 1 h 23"/>
                <a:gd name="T2" fmla="*/ 17 w 17"/>
                <a:gd name="T3" fmla="*/ 0 h 23"/>
                <a:gd name="T4" fmla="*/ 10 w 17"/>
                <a:gd name="T5" fmla="*/ 0 h 23"/>
                <a:gd name="T6" fmla="*/ 10 w 17"/>
                <a:gd name="T7" fmla="*/ 1 h 23"/>
                <a:gd name="T8" fmla="*/ 12 w 17"/>
                <a:gd name="T9" fmla="*/ 1 h 23"/>
                <a:gd name="T10" fmla="*/ 13 w 17"/>
                <a:gd name="T11" fmla="*/ 2 h 23"/>
                <a:gd name="T12" fmla="*/ 13 w 17"/>
                <a:gd name="T13" fmla="*/ 3 h 23"/>
                <a:gd name="T14" fmla="*/ 11 w 17"/>
                <a:gd name="T15" fmla="*/ 5 h 23"/>
                <a:gd name="T16" fmla="*/ 5 w 17"/>
                <a:gd name="T17" fmla="*/ 16 h 23"/>
                <a:gd name="T18" fmla="*/ 3 w 17"/>
                <a:gd name="T19" fmla="*/ 18 h 23"/>
                <a:gd name="T20" fmla="*/ 2 w 17"/>
                <a:gd name="T21" fmla="*/ 19 h 23"/>
                <a:gd name="T22" fmla="*/ 0 w 17"/>
                <a:gd name="T23" fmla="*/ 18 h 23"/>
                <a:gd name="T24" fmla="*/ 0 w 17"/>
                <a:gd name="T25" fmla="*/ 19 h 23"/>
                <a:gd name="T26" fmla="*/ 8 w 17"/>
                <a:gd name="T27" fmla="*/ 23 h 23"/>
                <a:gd name="T28" fmla="*/ 8 w 17"/>
                <a:gd name="T29" fmla="*/ 22 h 23"/>
                <a:gd name="T30" fmla="*/ 6 w 17"/>
                <a:gd name="T31" fmla="*/ 21 h 23"/>
                <a:gd name="T32" fmla="*/ 6 w 17"/>
                <a:gd name="T33" fmla="*/ 20 h 23"/>
                <a:gd name="T34" fmla="*/ 7 w 17"/>
                <a:gd name="T35" fmla="*/ 18 h 23"/>
                <a:gd name="T36" fmla="*/ 17 w 17"/>
                <a:gd name="T3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23">
                  <a:moveTo>
                    <a:pt x="17" y="1"/>
                  </a:moveTo>
                  <a:cubicBezTo>
                    <a:pt x="17" y="0"/>
                    <a:pt x="17" y="0"/>
                    <a:pt x="17" y="0"/>
                  </a:cubicBezTo>
                  <a:cubicBezTo>
                    <a:pt x="10" y="0"/>
                    <a:pt x="10" y="0"/>
                    <a:pt x="10" y="0"/>
                  </a:cubicBezTo>
                  <a:cubicBezTo>
                    <a:pt x="10" y="1"/>
                    <a:pt x="10" y="1"/>
                    <a:pt x="10" y="1"/>
                  </a:cubicBezTo>
                  <a:cubicBezTo>
                    <a:pt x="11" y="1"/>
                    <a:pt x="12" y="1"/>
                    <a:pt x="12" y="1"/>
                  </a:cubicBezTo>
                  <a:cubicBezTo>
                    <a:pt x="12" y="1"/>
                    <a:pt x="13" y="1"/>
                    <a:pt x="13" y="2"/>
                  </a:cubicBezTo>
                  <a:cubicBezTo>
                    <a:pt x="13" y="2"/>
                    <a:pt x="13" y="2"/>
                    <a:pt x="13" y="3"/>
                  </a:cubicBezTo>
                  <a:cubicBezTo>
                    <a:pt x="13" y="3"/>
                    <a:pt x="12" y="4"/>
                    <a:pt x="11" y="5"/>
                  </a:cubicBezTo>
                  <a:cubicBezTo>
                    <a:pt x="5" y="16"/>
                    <a:pt x="5" y="16"/>
                    <a:pt x="5" y="16"/>
                  </a:cubicBezTo>
                  <a:cubicBezTo>
                    <a:pt x="4" y="18"/>
                    <a:pt x="4" y="18"/>
                    <a:pt x="3" y="18"/>
                  </a:cubicBezTo>
                  <a:cubicBezTo>
                    <a:pt x="3" y="19"/>
                    <a:pt x="3" y="19"/>
                    <a:pt x="2" y="19"/>
                  </a:cubicBezTo>
                  <a:cubicBezTo>
                    <a:pt x="2" y="19"/>
                    <a:pt x="1" y="18"/>
                    <a:pt x="0" y="18"/>
                  </a:cubicBezTo>
                  <a:cubicBezTo>
                    <a:pt x="0" y="19"/>
                    <a:pt x="0" y="19"/>
                    <a:pt x="0" y="19"/>
                  </a:cubicBezTo>
                  <a:cubicBezTo>
                    <a:pt x="8" y="23"/>
                    <a:pt x="8" y="23"/>
                    <a:pt x="8" y="23"/>
                  </a:cubicBezTo>
                  <a:cubicBezTo>
                    <a:pt x="8" y="22"/>
                    <a:pt x="8" y="22"/>
                    <a:pt x="8" y="22"/>
                  </a:cubicBezTo>
                  <a:cubicBezTo>
                    <a:pt x="7" y="22"/>
                    <a:pt x="7" y="21"/>
                    <a:pt x="6" y="21"/>
                  </a:cubicBezTo>
                  <a:cubicBezTo>
                    <a:pt x="6" y="21"/>
                    <a:pt x="6" y="20"/>
                    <a:pt x="6" y="20"/>
                  </a:cubicBezTo>
                  <a:cubicBezTo>
                    <a:pt x="6" y="20"/>
                    <a:pt x="7" y="19"/>
                    <a:pt x="7" y="18"/>
                  </a:cubicBezTo>
                  <a:lnTo>
                    <a:pt x="1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58" name="íṡlïde">
              <a:extLst>
                <a:ext uri="{FF2B5EF4-FFF2-40B4-BE49-F238E27FC236}">
                  <a16:creationId xmlns="" xmlns:a16="http://schemas.microsoft.com/office/drawing/2014/main" id="{6E54092F-65E4-49E2-BE25-8DE102D82C63}"/>
                </a:ext>
              </a:extLst>
            </p:cNvPr>
            <p:cNvSpPr/>
            <p:nvPr/>
          </p:nvSpPr>
          <p:spPr bwMode="auto">
            <a:xfrm>
              <a:off x="3646924" y="1622223"/>
              <a:ext cx="34342" cy="57470"/>
            </a:xfrm>
            <a:custGeom>
              <a:avLst/>
              <a:gdLst>
                <a:gd name="T0" fmla="*/ 9 w 15"/>
                <a:gd name="T1" fmla="*/ 1 h 25"/>
                <a:gd name="T2" fmla="*/ 4 w 15"/>
                <a:gd name="T3" fmla="*/ 2 h 25"/>
                <a:gd name="T4" fmla="*/ 2 w 15"/>
                <a:gd name="T5" fmla="*/ 5 h 25"/>
                <a:gd name="T6" fmla="*/ 2 w 15"/>
                <a:gd name="T7" fmla="*/ 8 h 25"/>
                <a:gd name="T8" fmla="*/ 5 w 15"/>
                <a:gd name="T9" fmla="*/ 12 h 25"/>
                <a:gd name="T10" fmla="*/ 1 w 15"/>
                <a:gd name="T11" fmla="*/ 15 h 25"/>
                <a:gd name="T12" fmla="*/ 0 w 15"/>
                <a:gd name="T13" fmla="*/ 18 h 25"/>
                <a:gd name="T14" fmla="*/ 1 w 15"/>
                <a:gd name="T15" fmla="*/ 22 h 25"/>
                <a:gd name="T16" fmla="*/ 6 w 15"/>
                <a:gd name="T17" fmla="*/ 25 h 25"/>
                <a:gd name="T18" fmla="*/ 11 w 15"/>
                <a:gd name="T19" fmla="*/ 24 h 25"/>
                <a:gd name="T20" fmla="*/ 14 w 15"/>
                <a:gd name="T21" fmla="*/ 20 h 25"/>
                <a:gd name="T22" fmla="*/ 13 w 15"/>
                <a:gd name="T23" fmla="*/ 16 h 25"/>
                <a:gd name="T24" fmla="*/ 9 w 15"/>
                <a:gd name="T25" fmla="*/ 12 h 25"/>
                <a:gd name="T26" fmla="*/ 14 w 15"/>
                <a:gd name="T27" fmla="*/ 9 h 25"/>
                <a:gd name="T28" fmla="*/ 15 w 15"/>
                <a:gd name="T29" fmla="*/ 7 h 25"/>
                <a:gd name="T30" fmla="*/ 14 w 15"/>
                <a:gd name="T31" fmla="*/ 3 h 25"/>
                <a:gd name="T32" fmla="*/ 9 w 15"/>
                <a:gd name="T33" fmla="*/ 1 h 25"/>
                <a:gd name="T34" fmla="*/ 11 w 15"/>
                <a:gd name="T35" fmla="*/ 19 h 25"/>
                <a:gd name="T36" fmla="*/ 11 w 15"/>
                <a:gd name="T37" fmla="*/ 21 h 25"/>
                <a:gd name="T38" fmla="*/ 10 w 15"/>
                <a:gd name="T39" fmla="*/ 23 h 25"/>
                <a:gd name="T40" fmla="*/ 6 w 15"/>
                <a:gd name="T41" fmla="*/ 24 h 25"/>
                <a:gd name="T42" fmla="*/ 3 w 15"/>
                <a:gd name="T43" fmla="*/ 22 h 25"/>
                <a:gd name="T44" fmla="*/ 3 w 15"/>
                <a:gd name="T45" fmla="*/ 18 h 25"/>
                <a:gd name="T46" fmla="*/ 4 w 15"/>
                <a:gd name="T47" fmla="*/ 15 h 25"/>
                <a:gd name="T48" fmla="*/ 6 w 15"/>
                <a:gd name="T49" fmla="*/ 13 h 25"/>
                <a:gd name="T50" fmla="*/ 11 w 15"/>
                <a:gd name="T51" fmla="*/ 19 h 25"/>
                <a:gd name="T52" fmla="*/ 12 w 15"/>
                <a:gd name="T53" fmla="*/ 8 h 25"/>
                <a:gd name="T54" fmla="*/ 8 w 15"/>
                <a:gd name="T55" fmla="*/ 11 h 25"/>
                <a:gd name="T56" fmla="*/ 6 w 15"/>
                <a:gd name="T57" fmla="*/ 8 h 25"/>
                <a:gd name="T58" fmla="*/ 5 w 15"/>
                <a:gd name="T59" fmla="*/ 6 h 25"/>
                <a:gd name="T60" fmla="*/ 5 w 15"/>
                <a:gd name="T61" fmla="*/ 5 h 25"/>
                <a:gd name="T62" fmla="*/ 6 w 15"/>
                <a:gd name="T63" fmla="*/ 2 h 25"/>
                <a:gd name="T64" fmla="*/ 9 w 15"/>
                <a:gd name="T65" fmla="*/ 2 h 25"/>
                <a:gd name="T66" fmla="*/ 12 w 15"/>
                <a:gd name="T67" fmla="*/ 3 h 25"/>
                <a:gd name="T68" fmla="*/ 12 w 15"/>
                <a:gd name="T69" fmla="*/ 6 h 25"/>
                <a:gd name="T70" fmla="*/ 12 w 15"/>
                <a:gd name="T71"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25">
                  <a:moveTo>
                    <a:pt x="9" y="1"/>
                  </a:moveTo>
                  <a:cubicBezTo>
                    <a:pt x="7" y="0"/>
                    <a:pt x="6" y="1"/>
                    <a:pt x="4" y="2"/>
                  </a:cubicBezTo>
                  <a:cubicBezTo>
                    <a:pt x="3" y="3"/>
                    <a:pt x="2" y="4"/>
                    <a:pt x="2" y="5"/>
                  </a:cubicBezTo>
                  <a:cubicBezTo>
                    <a:pt x="2" y="6"/>
                    <a:pt x="2" y="7"/>
                    <a:pt x="2" y="8"/>
                  </a:cubicBezTo>
                  <a:cubicBezTo>
                    <a:pt x="3" y="9"/>
                    <a:pt x="4" y="11"/>
                    <a:pt x="5" y="12"/>
                  </a:cubicBezTo>
                  <a:cubicBezTo>
                    <a:pt x="4" y="13"/>
                    <a:pt x="2" y="14"/>
                    <a:pt x="1" y="15"/>
                  </a:cubicBezTo>
                  <a:cubicBezTo>
                    <a:pt x="0" y="16"/>
                    <a:pt x="0" y="17"/>
                    <a:pt x="0" y="18"/>
                  </a:cubicBezTo>
                  <a:cubicBezTo>
                    <a:pt x="0" y="19"/>
                    <a:pt x="0" y="21"/>
                    <a:pt x="1" y="22"/>
                  </a:cubicBezTo>
                  <a:cubicBezTo>
                    <a:pt x="2" y="24"/>
                    <a:pt x="4" y="24"/>
                    <a:pt x="6" y="25"/>
                  </a:cubicBezTo>
                  <a:cubicBezTo>
                    <a:pt x="8" y="25"/>
                    <a:pt x="10" y="25"/>
                    <a:pt x="11" y="24"/>
                  </a:cubicBezTo>
                  <a:cubicBezTo>
                    <a:pt x="13" y="23"/>
                    <a:pt x="14" y="21"/>
                    <a:pt x="14" y="20"/>
                  </a:cubicBezTo>
                  <a:cubicBezTo>
                    <a:pt x="14" y="18"/>
                    <a:pt x="14" y="17"/>
                    <a:pt x="13" y="16"/>
                  </a:cubicBezTo>
                  <a:cubicBezTo>
                    <a:pt x="12" y="15"/>
                    <a:pt x="11" y="14"/>
                    <a:pt x="9" y="12"/>
                  </a:cubicBezTo>
                  <a:cubicBezTo>
                    <a:pt x="11" y="11"/>
                    <a:pt x="13" y="10"/>
                    <a:pt x="14" y="9"/>
                  </a:cubicBezTo>
                  <a:cubicBezTo>
                    <a:pt x="14" y="8"/>
                    <a:pt x="15" y="7"/>
                    <a:pt x="15" y="7"/>
                  </a:cubicBezTo>
                  <a:cubicBezTo>
                    <a:pt x="15" y="5"/>
                    <a:pt x="15" y="4"/>
                    <a:pt x="14" y="3"/>
                  </a:cubicBezTo>
                  <a:cubicBezTo>
                    <a:pt x="13" y="2"/>
                    <a:pt x="11" y="1"/>
                    <a:pt x="9" y="1"/>
                  </a:cubicBezTo>
                  <a:close/>
                  <a:moveTo>
                    <a:pt x="11" y="19"/>
                  </a:moveTo>
                  <a:cubicBezTo>
                    <a:pt x="11" y="19"/>
                    <a:pt x="11" y="20"/>
                    <a:pt x="11" y="21"/>
                  </a:cubicBezTo>
                  <a:cubicBezTo>
                    <a:pt x="11" y="22"/>
                    <a:pt x="10" y="23"/>
                    <a:pt x="10" y="23"/>
                  </a:cubicBezTo>
                  <a:cubicBezTo>
                    <a:pt x="9" y="24"/>
                    <a:pt x="8" y="24"/>
                    <a:pt x="6" y="24"/>
                  </a:cubicBezTo>
                  <a:cubicBezTo>
                    <a:pt x="5" y="24"/>
                    <a:pt x="4" y="23"/>
                    <a:pt x="3" y="22"/>
                  </a:cubicBezTo>
                  <a:cubicBezTo>
                    <a:pt x="3" y="21"/>
                    <a:pt x="2" y="20"/>
                    <a:pt x="3" y="18"/>
                  </a:cubicBezTo>
                  <a:cubicBezTo>
                    <a:pt x="3" y="17"/>
                    <a:pt x="3" y="16"/>
                    <a:pt x="4" y="15"/>
                  </a:cubicBezTo>
                  <a:cubicBezTo>
                    <a:pt x="4" y="15"/>
                    <a:pt x="5" y="14"/>
                    <a:pt x="6" y="13"/>
                  </a:cubicBezTo>
                  <a:cubicBezTo>
                    <a:pt x="9" y="15"/>
                    <a:pt x="10" y="17"/>
                    <a:pt x="11" y="19"/>
                  </a:cubicBezTo>
                  <a:close/>
                  <a:moveTo>
                    <a:pt x="12" y="8"/>
                  </a:moveTo>
                  <a:cubicBezTo>
                    <a:pt x="11" y="9"/>
                    <a:pt x="10" y="10"/>
                    <a:pt x="8" y="11"/>
                  </a:cubicBezTo>
                  <a:cubicBezTo>
                    <a:pt x="6" y="8"/>
                    <a:pt x="6" y="8"/>
                    <a:pt x="6" y="8"/>
                  </a:cubicBezTo>
                  <a:cubicBezTo>
                    <a:pt x="5" y="8"/>
                    <a:pt x="5" y="7"/>
                    <a:pt x="5" y="6"/>
                  </a:cubicBezTo>
                  <a:cubicBezTo>
                    <a:pt x="5" y="6"/>
                    <a:pt x="4" y="5"/>
                    <a:pt x="5" y="5"/>
                  </a:cubicBezTo>
                  <a:cubicBezTo>
                    <a:pt x="5" y="4"/>
                    <a:pt x="5" y="3"/>
                    <a:pt x="6" y="2"/>
                  </a:cubicBezTo>
                  <a:cubicBezTo>
                    <a:pt x="7" y="2"/>
                    <a:pt x="8" y="2"/>
                    <a:pt x="9" y="2"/>
                  </a:cubicBezTo>
                  <a:cubicBezTo>
                    <a:pt x="10" y="2"/>
                    <a:pt x="11" y="2"/>
                    <a:pt x="12" y="3"/>
                  </a:cubicBezTo>
                  <a:cubicBezTo>
                    <a:pt x="12" y="4"/>
                    <a:pt x="13" y="5"/>
                    <a:pt x="12" y="6"/>
                  </a:cubicBezTo>
                  <a:cubicBezTo>
                    <a:pt x="12" y="7"/>
                    <a:pt x="12" y="8"/>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59" name="iṩlide">
              <a:extLst>
                <a:ext uri="{FF2B5EF4-FFF2-40B4-BE49-F238E27FC236}">
                  <a16:creationId xmlns="" xmlns:a16="http://schemas.microsoft.com/office/drawing/2014/main" id="{EA81D8DE-B9FE-49FC-9EB5-A098D0FA08CD}"/>
                </a:ext>
              </a:extLst>
            </p:cNvPr>
            <p:cNvSpPr/>
            <p:nvPr/>
          </p:nvSpPr>
          <p:spPr bwMode="auto">
            <a:xfrm>
              <a:off x="3717710" y="1622223"/>
              <a:ext cx="37145" cy="60273"/>
            </a:xfrm>
            <a:custGeom>
              <a:avLst/>
              <a:gdLst>
                <a:gd name="T0" fmla="*/ 15 w 16"/>
                <a:gd name="T1" fmla="*/ 16 h 26"/>
                <a:gd name="T2" fmla="*/ 15 w 16"/>
                <a:gd name="T3" fmla="*/ 9 h 26"/>
                <a:gd name="T4" fmla="*/ 12 w 16"/>
                <a:gd name="T5" fmla="*/ 2 h 26"/>
                <a:gd name="T6" fmla="*/ 6 w 16"/>
                <a:gd name="T7" fmla="*/ 1 h 26"/>
                <a:gd name="T8" fmla="*/ 1 w 16"/>
                <a:gd name="T9" fmla="*/ 4 h 26"/>
                <a:gd name="T10" fmla="*/ 0 w 16"/>
                <a:gd name="T11" fmla="*/ 10 h 26"/>
                <a:gd name="T12" fmla="*/ 3 w 16"/>
                <a:gd name="T13" fmla="*/ 15 h 26"/>
                <a:gd name="T14" fmla="*/ 8 w 16"/>
                <a:gd name="T15" fmla="*/ 16 h 26"/>
                <a:gd name="T16" fmla="*/ 12 w 16"/>
                <a:gd name="T17" fmla="*/ 13 h 26"/>
                <a:gd name="T18" fmla="*/ 11 w 16"/>
                <a:gd name="T19" fmla="*/ 19 h 26"/>
                <a:gd name="T20" fmla="*/ 8 w 16"/>
                <a:gd name="T21" fmla="*/ 23 h 26"/>
                <a:gd name="T22" fmla="*/ 4 w 16"/>
                <a:gd name="T23" fmla="*/ 25 h 26"/>
                <a:gd name="T24" fmla="*/ 4 w 16"/>
                <a:gd name="T25" fmla="*/ 26 h 26"/>
                <a:gd name="T26" fmla="*/ 5 w 16"/>
                <a:gd name="T27" fmla="*/ 26 h 26"/>
                <a:gd name="T28" fmla="*/ 11 w 16"/>
                <a:gd name="T29" fmla="*/ 23 h 26"/>
                <a:gd name="T30" fmla="*/ 15 w 16"/>
                <a:gd name="T31" fmla="*/ 16 h 26"/>
                <a:gd name="T32" fmla="*/ 11 w 16"/>
                <a:gd name="T33" fmla="*/ 13 h 26"/>
                <a:gd name="T34" fmla="*/ 9 w 16"/>
                <a:gd name="T35" fmla="*/ 14 h 26"/>
                <a:gd name="T36" fmla="*/ 6 w 16"/>
                <a:gd name="T37" fmla="*/ 13 h 26"/>
                <a:gd name="T38" fmla="*/ 3 w 16"/>
                <a:gd name="T39" fmla="*/ 8 h 26"/>
                <a:gd name="T40" fmla="*/ 3 w 16"/>
                <a:gd name="T41" fmla="*/ 4 h 26"/>
                <a:gd name="T42" fmla="*/ 6 w 16"/>
                <a:gd name="T43" fmla="*/ 2 h 26"/>
                <a:gd name="T44" fmla="*/ 8 w 16"/>
                <a:gd name="T45" fmla="*/ 2 h 26"/>
                <a:gd name="T46" fmla="*/ 11 w 16"/>
                <a:gd name="T47" fmla="*/ 5 h 26"/>
                <a:gd name="T48" fmla="*/ 12 w 16"/>
                <a:gd name="T49" fmla="*/ 8 h 26"/>
                <a:gd name="T50" fmla="*/ 12 w 16"/>
                <a:gd name="T51" fmla="*/ 12 h 26"/>
                <a:gd name="T52" fmla="*/ 11 w 16"/>
                <a:gd name="T53"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26">
                  <a:moveTo>
                    <a:pt x="15" y="16"/>
                  </a:moveTo>
                  <a:cubicBezTo>
                    <a:pt x="16" y="14"/>
                    <a:pt x="16" y="11"/>
                    <a:pt x="15" y="9"/>
                  </a:cubicBezTo>
                  <a:cubicBezTo>
                    <a:pt x="15" y="6"/>
                    <a:pt x="14" y="4"/>
                    <a:pt x="12" y="2"/>
                  </a:cubicBezTo>
                  <a:cubicBezTo>
                    <a:pt x="10" y="1"/>
                    <a:pt x="8" y="0"/>
                    <a:pt x="6" y="1"/>
                  </a:cubicBezTo>
                  <a:cubicBezTo>
                    <a:pt x="4" y="1"/>
                    <a:pt x="2" y="2"/>
                    <a:pt x="1" y="4"/>
                  </a:cubicBezTo>
                  <a:cubicBezTo>
                    <a:pt x="0" y="6"/>
                    <a:pt x="0" y="8"/>
                    <a:pt x="0" y="10"/>
                  </a:cubicBezTo>
                  <a:cubicBezTo>
                    <a:pt x="1" y="12"/>
                    <a:pt x="1" y="14"/>
                    <a:pt x="3" y="15"/>
                  </a:cubicBezTo>
                  <a:cubicBezTo>
                    <a:pt x="4" y="16"/>
                    <a:pt x="6" y="16"/>
                    <a:pt x="8" y="16"/>
                  </a:cubicBezTo>
                  <a:cubicBezTo>
                    <a:pt x="9" y="16"/>
                    <a:pt x="11" y="15"/>
                    <a:pt x="12" y="13"/>
                  </a:cubicBezTo>
                  <a:cubicBezTo>
                    <a:pt x="12" y="15"/>
                    <a:pt x="12" y="17"/>
                    <a:pt x="11" y="19"/>
                  </a:cubicBezTo>
                  <a:cubicBezTo>
                    <a:pt x="10" y="21"/>
                    <a:pt x="9" y="22"/>
                    <a:pt x="8" y="23"/>
                  </a:cubicBezTo>
                  <a:cubicBezTo>
                    <a:pt x="6" y="24"/>
                    <a:pt x="5" y="25"/>
                    <a:pt x="4" y="25"/>
                  </a:cubicBezTo>
                  <a:cubicBezTo>
                    <a:pt x="4" y="26"/>
                    <a:pt x="4" y="26"/>
                    <a:pt x="4" y="26"/>
                  </a:cubicBezTo>
                  <a:cubicBezTo>
                    <a:pt x="5" y="26"/>
                    <a:pt x="5" y="26"/>
                    <a:pt x="5" y="26"/>
                  </a:cubicBezTo>
                  <a:cubicBezTo>
                    <a:pt x="7" y="25"/>
                    <a:pt x="9" y="24"/>
                    <a:pt x="11" y="23"/>
                  </a:cubicBezTo>
                  <a:cubicBezTo>
                    <a:pt x="13" y="21"/>
                    <a:pt x="14" y="19"/>
                    <a:pt x="15" y="16"/>
                  </a:cubicBezTo>
                  <a:close/>
                  <a:moveTo>
                    <a:pt x="11" y="13"/>
                  </a:moveTo>
                  <a:cubicBezTo>
                    <a:pt x="10" y="14"/>
                    <a:pt x="9" y="14"/>
                    <a:pt x="9" y="14"/>
                  </a:cubicBezTo>
                  <a:cubicBezTo>
                    <a:pt x="8" y="14"/>
                    <a:pt x="7" y="14"/>
                    <a:pt x="6" y="13"/>
                  </a:cubicBezTo>
                  <a:cubicBezTo>
                    <a:pt x="4" y="12"/>
                    <a:pt x="3" y="10"/>
                    <a:pt x="3" y="8"/>
                  </a:cubicBezTo>
                  <a:cubicBezTo>
                    <a:pt x="3" y="6"/>
                    <a:pt x="3" y="5"/>
                    <a:pt x="3" y="4"/>
                  </a:cubicBezTo>
                  <a:cubicBezTo>
                    <a:pt x="4" y="3"/>
                    <a:pt x="5" y="2"/>
                    <a:pt x="6" y="2"/>
                  </a:cubicBezTo>
                  <a:cubicBezTo>
                    <a:pt x="7" y="2"/>
                    <a:pt x="8" y="2"/>
                    <a:pt x="8" y="2"/>
                  </a:cubicBezTo>
                  <a:cubicBezTo>
                    <a:pt x="9" y="3"/>
                    <a:pt x="10" y="4"/>
                    <a:pt x="11" y="5"/>
                  </a:cubicBezTo>
                  <a:cubicBezTo>
                    <a:pt x="11" y="6"/>
                    <a:pt x="12" y="7"/>
                    <a:pt x="12" y="8"/>
                  </a:cubicBezTo>
                  <a:cubicBezTo>
                    <a:pt x="12" y="9"/>
                    <a:pt x="12" y="10"/>
                    <a:pt x="12" y="12"/>
                  </a:cubicBezTo>
                  <a:cubicBezTo>
                    <a:pt x="12" y="13"/>
                    <a:pt x="11" y="13"/>
                    <a:pt x="1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60" name="îs1ïde">
              <a:extLst>
                <a:ext uri="{FF2B5EF4-FFF2-40B4-BE49-F238E27FC236}">
                  <a16:creationId xmlns="" xmlns:a16="http://schemas.microsoft.com/office/drawing/2014/main" id="{788C296D-F696-4511-AAC8-C43522309F8B}"/>
                </a:ext>
              </a:extLst>
            </p:cNvPr>
            <p:cNvSpPr/>
            <p:nvPr/>
          </p:nvSpPr>
          <p:spPr bwMode="auto">
            <a:xfrm>
              <a:off x="3782188" y="1613112"/>
              <a:ext cx="32239" cy="57470"/>
            </a:xfrm>
            <a:custGeom>
              <a:avLst/>
              <a:gdLst>
                <a:gd name="T0" fmla="*/ 11 w 14"/>
                <a:gd name="T1" fmla="*/ 24 h 25"/>
                <a:gd name="T2" fmla="*/ 14 w 14"/>
                <a:gd name="T3" fmla="*/ 0 h 25"/>
                <a:gd name="T4" fmla="*/ 14 w 14"/>
                <a:gd name="T5" fmla="*/ 0 h 25"/>
                <a:gd name="T6" fmla="*/ 1 w 14"/>
                <a:gd name="T7" fmla="*/ 2 h 25"/>
                <a:gd name="T8" fmla="*/ 0 w 14"/>
                <a:gd name="T9" fmla="*/ 8 h 25"/>
                <a:gd name="T10" fmla="*/ 0 w 14"/>
                <a:gd name="T11" fmla="*/ 8 h 25"/>
                <a:gd name="T12" fmla="*/ 2 w 14"/>
                <a:gd name="T13" fmla="*/ 5 h 25"/>
                <a:gd name="T14" fmla="*/ 5 w 14"/>
                <a:gd name="T15" fmla="*/ 4 h 25"/>
                <a:gd name="T16" fmla="*/ 12 w 14"/>
                <a:gd name="T17" fmla="*/ 3 h 25"/>
                <a:gd name="T18" fmla="*/ 9 w 14"/>
                <a:gd name="T19" fmla="*/ 25 h 25"/>
                <a:gd name="T20" fmla="*/ 11 w 14"/>
                <a:gd name="T21"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5">
                  <a:moveTo>
                    <a:pt x="11" y="24"/>
                  </a:moveTo>
                  <a:cubicBezTo>
                    <a:pt x="14" y="0"/>
                    <a:pt x="14" y="0"/>
                    <a:pt x="14" y="0"/>
                  </a:cubicBezTo>
                  <a:cubicBezTo>
                    <a:pt x="14" y="0"/>
                    <a:pt x="14" y="0"/>
                    <a:pt x="14" y="0"/>
                  </a:cubicBezTo>
                  <a:cubicBezTo>
                    <a:pt x="1" y="2"/>
                    <a:pt x="1" y="2"/>
                    <a:pt x="1" y="2"/>
                  </a:cubicBezTo>
                  <a:cubicBezTo>
                    <a:pt x="0" y="8"/>
                    <a:pt x="0" y="8"/>
                    <a:pt x="0" y="8"/>
                  </a:cubicBezTo>
                  <a:cubicBezTo>
                    <a:pt x="0" y="8"/>
                    <a:pt x="0" y="8"/>
                    <a:pt x="0" y="8"/>
                  </a:cubicBezTo>
                  <a:cubicBezTo>
                    <a:pt x="1" y="7"/>
                    <a:pt x="1" y="6"/>
                    <a:pt x="2" y="5"/>
                  </a:cubicBezTo>
                  <a:cubicBezTo>
                    <a:pt x="3" y="5"/>
                    <a:pt x="4" y="4"/>
                    <a:pt x="5" y="4"/>
                  </a:cubicBezTo>
                  <a:cubicBezTo>
                    <a:pt x="12" y="3"/>
                    <a:pt x="12" y="3"/>
                    <a:pt x="12" y="3"/>
                  </a:cubicBezTo>
                  <a:cubicBezTo>
                    <a:pt x="9" y="25"/>
                    <a:pt x="9" y="25"/>
                    <a:pt x="9" y="25"/>
                  </a:cubicBezTo>
                  <a:lnTo>
                    <a:pt x="1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61" name="i$ľïḑe">
              <a:extLst>
                <a:ext uri="{FF2B5EF4-FFF2-40B4-BE49-F238E27FC236}">
                  <a16:creationId xmlns="" xmlns:a16="http://schemas.microsoft.com/office/drawing/2014/main" id="{7DDE60B1-D100-48B5-AEC3-C1A26AFC23D2}"/>
                </a:ext>
              </a:extLst>
            </p:cNvPr>
            <p:cNvSpPr/>
            <p:nvPr/>
          </p:nvSpPr>
          <p:spPr bwMode="auto">
            <a:xfrm>
              <a:off x="3349063" y="1294926"/>
              <a:ext cx="34342" cy="23128"/>
            </a:xfrm>
            <a:custGeom>
              <a:avLst/>
              <a:gdLst>
                <a:gd name="T0" fmla="*/ 8 w 15"/>
                <a:gd name="T1" fmla="*/ 7 h 10"/>
                <a:gd name="T2" fmla="*/ 12 w 15"/>
                <a:gd name="T3" fmla="*/ 10 h 10"/>
                <a:gd name="T4" fmla="*/ 14 w 15"/>
                <a:gd name="T5" fmla="*/ 3 h 10"/>
                <a:gd name="T6" fmla="*/ 10 w 15"/>
                <a:gd name="T7" fmla="*/ 0 h 10"/>
                <a:gd name="T8" fmla="*/ 0 w 15"/>
                <a:gd name="T9" fmla="*/ 2 h 10"/>
                <a:gd name="T10" fmla="*/ 8 w 15"/>
                <a:gd name="T11" fmla="*/ 7 h 10"/>
              </a:gdLst>
              <a:ahLst/>
              <a:cxnLst>
                <a:cxn ang="0">
                  <a:pos x="T0" y="T1"/>
                </a:cxn>
                <a:cxn ang="0">
                  <a:pos x="T2" y="T3"/>
                </a:cxn>
                <a:cxn ang="0">
                  <a:pos x="T4" y="T5"/>
                </a:cxn>
                <a:cxn ang="0">
                  <a:pos x="T6" y="T7"/>
                </a:cxn>
                <a:cxn ang="0">
                  <a:pos x="T8" y="T9"/>
                </a:cxn>
                <a:cxn ang="0">
                  <a:pos x="T10" y="T11"/>
                </a:cxn>
              </a:cxnLst>
              <a:rect l="0" t="0" r="r" b="b"/>
              <a:pathLst>
                <a:path w="15" h="10">
                  <a:moveTo>
                    <a:pt x="8" y="7"/>
                  </a:moveTo>
                  <a:cubicBezTo>
                    <a:pt x="12" y="10"/>
                    <a:pt x="12" y="10"/>
                    <a:pt x="12" y="10"/>
                  </a:cubicBezTo>
                  <a:cubicBezTo>
                    <a:pt x="12" y="7"/>
                    <a:pt x="15" y="5"/>
                    <a:pt x="14" y="3"/>
                  </a:cubicBezTo>
                  <a:cubicBezTo>
                    <a:pt x="10" y="0"/>
                    <a:pt x="10" y="0"/>
                    <a:pt x="10" y="0"/>
                  </a:cubicBezTo>
                  <a:cubicBezTo>
                    <a:pt x="7" y="0"/>
                    <a:pt x="3" y="0"/>
                    <a:pt x="0" y="2"/>
                  </a:cubicBezTo>
                  <a:cubicBezTo>
                    <a:pt x="1" y="4"/>
                    <a:pt x="4" y="8"/>
                    <a:pt x="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62" name="iŝļíḍè">
              <a:extLst>
                <a:ext uri="{FF2B5EF4-FFF2-40B4-BE49-F238E27FC236}">
                  <a16:creationId xmlns="" xmlns:a16="http://schemas.microsoft.com/office/drawing/2014/main" id="{C14611D3-878E-4AC6-9A85-C7BC4C1045CF}"/>
                </a:ext>
              </a:extLst>
            </p:cNvPr>
            <p:cNvSpPr/>
            <p:nvPr/>
          </p:nvSpPr>
          <p:spPr bwMode="auto">
            <a:xfrm>
              <a:off x="3378499" y="1327165"/>
              <a:ext cx="27333" cy="18923"/>
            </a:xfrm>
            <a:custGeom>
              <a:avLst/>
              <a:gdLst>
                <a:gd name="T0" fmla="*/ 7 w 12"/>
                <a:gd name="T1" fmla="*/ 7 h 8"/>
                <a:gd name="T2" fmla="*/ 9 w 12"/>
                <a:gd name="T3" fmla="*/ 8 h 8"/>
                <a:gd name="T4" fmla="*/ 12 w 12"/>
                <a:gd name="T5" fmla="*/ 6 h 8"/>
                <a:gd name="T6" fmla="*/ 11 w 12"/>
                <a:gd name="T7" fmla="*/ 2 h 8"/>
                <a:gd name="T8" fmla="*/ 8 w 12"/>
                <a:gd name="T9" fmla="*/ 0 h 8"/>
                <a:gd name="T10" fmla="*/ 0 w 12"/>
                <a:gd name="T11" fmla="*/ 3 h 8"/>
                <a:gd name="T12" fmla="*/ 7 w 12"/>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7" y="7"/>
                  </a:moveTo>
                  <a:cubicBezTo>
                    <a:pt x="9" y="8"/>
                    <a:pt x="9" y="8"/>
                    <a:pt x="9" y="8"/>
                  </a:cubicBezTo>
                  <a:cubicBezTo>
                    <a:pt x="10" y="8"/>
                    <a:pt x="11" y="6"/>
                    <a:pt x="12" y="6"/>
                  </a:cubicBezTo>
                  <a:cubicBezTo>
                    <a:pt x="12" y="4"/>
                    <a:pt x="11" y="2"/>
                    <a:pt x="11" y="2"/>
                  </a:cubicBezTo>
                  <a:cubicBezTo>
                    <a:pt x="11" y="0"/>
                    <a:pt x="9" y="1"/>
                    <a:pt x="8" y="0"/>
                  </a:cubicBezTo>
                  <a:cubicBezTo>
                    <a:pt x="5" y="1"/>
                    <a:pt x="1" y="0"/>
                    <a:pt x="0" y="3"/>
                  </a:cubicBezTo>
                  <a:cubicBezTo>
                    <a:pt x="2" y="5"/>
                    <a:pt x="5" y="6"/>
                    <a:pt x="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63" name="íṩḻîḋê">
              <a:extLst>
                <a:ext uri="{FF2B5EF4-FFF2-40B4-BE49-F238E27FC236}">
                  <a16:creationId xmlns="" xmlns:a16="http://schemas.microsoft.com/office/drawing/2014/main" id="{6A683175-CB35-426F-9ED0-04196D094C13}"/>
                </a:ext>
              </a:extLst>
            </p:cNvPr>
            <p:cNvSpPr/>
            <p:nvPr/>
          </p:nvSpPr>
          <p:spPr bwMode="auto">
            <a:xfrm>
              <a:off x="3394618" y="1244465"/>
              <a:ext cx="100922" cy="166101"/>
            </a:xfrm>
            <a:custGeom>
              <a:avLst/>
              <a:gdLst>
                <a:gd name="T0" fmla="*/ 9 w 44"/>
                <a:gd name="T1" fmla="*/ 32 h 72"/>
                <a:gd name="T2" fmla="*/ 12 w 44"/>
                <a:gd name="T3" fmla="*/ 31 h 72"/>
                <a:gd name="T4" fmla="*/ 15 w 44"/>
                <a:gd name="T5" fmla="*/ 33 h 72"/>
                <a:gd name="T6" fmla="*/ 13 w 44"/>
                <a:gd name="T7" fmla="*/ 44 h 72"/>
                <a:gd name="T8" fmla="*/ 8 w 44"/>
                <a:gd name="T9" fmla="*/ 41 h 72"/>
                <a:gd name="T10" fmla="*/ 14 w 44"/>
                <a:gd name="T11" fmla="*/ 68 h 72"/>
                <a:gd name="T12" fmla="*/ 26 w 44"/>
                <a:gd name="T13" fmla="*/ 72 h 72"/>
                <a:gd name="T14" fmla="*/ 27 w 44"/>
                <a:gd name="T15" fmla="*/ 69 h 72"/>
                <a:gd name="T16" fmla="*/ 15 w 44"/>
                <a:gd name="T17" fmla="*/ 52 h 72"/>
                <a:gd name="T18" fmla="*/ 21 w 44"/>
                <a:gd name="T19" fmla="*/ 49 h 72"/>
                <a:gd name="T20" fmla="*/ 21 w 44"/>
                <a:gd name="T21" fmla="*/ 40 h 72"/>
                <a:gd name="T22" fmla="*/ 26 w 44"/>
                <a:gd name="T23" fmla="*/ 45 h 72"/>
                <a:gd name="T24" fmla="*/ 19 w 44"/>
                <a:gd name="T25" fmla="*/ 31 h 72"/>
                <a:gd name="T26" fmla="*/ 19 w 44"/>
                <a:gd name="T27" fmla="*/ 21 h 72"/>
                <a:gd name="T28" fmla="*/ 30 w 44"/>
                <a:gd name="T29" fmla="*/ 30 h 72"/>
                <a:gd name="T30" fmla="*/ 26 w 44"/>
                <a:gd name="T31" fmla="*/ 19 h 72"/>
                <a:gd name="T32" fmla="*/ 29 w 44"/>
                <a:gd name="T33" fmla="*/ 16 h 72"/>
                <a:gd name="T34" fmla="*/ 43 w 44"/>
                <a:gd name="T35" fmla="*/ 28 h 72"/>
                <a:gd name="T36" fmla="*/ 29 w 44"/>
                <a:gd name="T37" fmla="*/ 8 h 72"/>
                <a:gd name="T38" fmla="*/ 24 w 44"/>
                <a:gd name="T39" fmla="*/ 6 h 72"/>
                <a:gd name="T40" fmla="*/ 24 w 44"/>
                <a:gd name="T41" fmla="*/ 13 h 72"/>
                <a:gd name="T42" fmla="*/ 17 w 44"/>
                <a:gd name="T43" fmla="*/ 11 h 72"/>
                <a:gd name="T44" fmla="*/ 16 w 44"/>
                <a:gd name="T45" fmla="*/ 0 h 72"/>
                <a:gd name="T46" fmla="*/ 14 w 44"/>
                <a:gd name="T47" fmla="*/ 6 h 72"/>
                <a:gd name="T48" fmla="*/ 9 w 44"/>
                <a:gd name="T49" fmla="*/ 8 h 72"/>
                <a:gd name="T50" fmla="*/ 16 w 44"/>
                <a:gd name="T51" fmla="*/ 16 h 72"/>
                <a:gd name="T52" fmla="*/ 16 w 44"/>
                <a:gd name="T53" fmla="*/ 25 h 72"/>
                <a:gd name="T54" fmla="*/ 11 w 44"/>
                <a:gd name="T55" fmla="*/ 20 h 72"/>
                <a:gd name="T56" fmla="*/ 0 w 44"/>
                <a:gd name="T57" fmla="*/ 19 h 72"/>
                <a:gd name="T58" fmla="*/ 9 w 44"/>
                <a:gd name="T59" fmla="*/ 28 h 72"/>
                <a:gd name="T60" fmla="*/ 9 w 44"/>
                <a:gd name="T61" fmla="*/ 3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 h="72">
                  <a:moveTo>
                    <a:pt x="9" y="32"/>
                  </a:moveTo>
                  <a:cubicBezTo>
                    <a:pt x="10" y="33"/>
                    <a:pt x="11" y="32"/>
                    <a:pt x="12" y="31"/>
                  </a:cubicBezTo>
                  <a:cubicBezTo>
                    <a:pt x="15" y="33"/>
                    <a:pt x="15" y="33"/>
                    <a:pt x="15" y="33"/>
                  </a:cubicBezTo>
                  <a:cubicBezTo>
                    <a:pt x="16" y="37"/>
                    <a:pt x="15" y="41"/>
                    <a:pt x="13" y="44"/>
                  </a:cubicBezTo>
                  <a:cubicBezTo>
                    <a:pt x="11" y="46"/>
                    <a:pt x="10" y="42"/>
                    <a:pt x="8" y="41"/>
                  </a:cubicBezTo>
                  <a:cubicBezTo>
                    <a:pt x="10" y="50"/>
                    <a:pt x="15" y="60"/>
                    <a:pt x="14" y="68"/>
                  </a:cubicBezTo>
                  <a:cubicBezTo>
                    <a:pt x="20" y="72"/>
                    <a:pt x="24" y="72"/>
                    <a:pt x="26" y="72"/>
                  </a:cubicBezTo>
                  <a:cubicBezTo>
                    <a:pt x="27" y="69"/>
                    <a:pt x="27" y="69"/>
                    <a:pt x="27" y="69"/>
                  </a:cubicBezTo>
                  <a:cubicBezTo>
                    <a:pt x="19" y="64"/>
                    <a:pt x="16" y="54"/>
                    <a:pt x="15" y="52"/>
                  </a:cubicBezTo>
                  <a:cubicBezTo>
                    <a:pt x="21" y="49"/>
                    <a:pt x="21" y="49"/>
                    <a:pt x="21" y="49"/>
                  </a:cubicBezTo>
                  <a:cubicBezTo>
                    <a:pt x="21" y="46"/>
                    <a:pt x="20" y="41"/>
                    <a:pt x="21" y="40"/>
                  </a:cubicBezTo>
                  <a:cubicBezTo>
                    <a:pt x="24" y="41"/>
                    <a:pt x="25" y="43"/>
                    <a:pt x="26" y="45"/>
                  </a:cubicBezTo>
                  <a:cubicBezTo>
                    <a:pt x="33" y="42"/>
                    <a:pt x="22" y="36"/>
                    <a:pt x="19" y="31"/>
                  </a:cubicBezTo>
                  <a:cubicBezTo>
                    <a:pt x="19" y="27"/>
                    <a:pt x="19" y="24"/>
                    <a:pt x="19" y="21"/>
                  </a:cubicBezTo>
                  <a:cubicBezTo>
                    <a:pt x="23" y="22"/>
                    <a:pt x="27" y="27"/>
                    <a:pt x="30" y="30"/>
                  </a:cubicBezTo>
                  <a:cubicBezTo>
                    <a:pt x="33" y="27"/>
                    <a:pt x="27" y="23"/>
                    <a:pt x="26" y="19"/>
                  </a:cubicBezTo>
                  <a:cubicBezTo>
                    <a:pt x="25" y="17"/>
                    <a:pt x="27" y="17"/>
                    <a:pt x="29" y="16"/>
                  </a:cubicBezTo>
                  <a:cubicBezTo>
                    <a:pt x="43" y="28"/>
                    <a:pt x="43" y="28"/>
                    <a:pt x="43" y="28"/>
                  </a:cubicBezTo>
                  <a:cubicBezTo>
                    <a:pt x="44" y="21"/>
                    <a:pt x="34" y="15"/>
                    <a:pt x="29" y="8"/>
                  </a:cubicBezTo>
                  <a:cubicBezTo>
                    <a:pt x="30" y="6"/>
                    <a:pt x="29" y="4"/>
                    <a:pt x="24" y="6"/>
                  </a:cubicBezTo>
                  <a:cubicBezTo>
                    <a:pt x="22" y="6"/>
                    <a:pt x="19" y="7"/>
                    <a:pt x="24" y="13"/>
                  </a:cubicBezTo>
                  <a:cubicBezTo>
                    <a:pt x="21" y="17"/>
                    <a:pt x="19" y="12"/>
                    <a:pt x="17" y="11"/>
                  </a:cubicBezTo>
                  <a:cubicBezTo>
                    <a:pt x="18" y="6"/>
                    <a:pt x="20" y="1"/>
                    <a:pt x="16" y="0"/>
                  </a:cubicBezTo>
                  <a:cubicBezTo>
                    <a:pt x="16" y="2"/>
                    <a:pt x="16" y="4"/>
                    <a:pt x="14" y="6"/>
                  </a:cubicBezTo>
                  <a:cubicBezTo>
                    <a:pt x="9" y="8"/>
                    <a:pt x="9" y="8"/>
                    <a:pt x="9" y="8"/>
                  </a:cubicBezTo>
                  <a:cubicBezTo>
                    <a:pt x="9" y="10"/>
                    <a:pt x="14" y="13"/>
                    <a:pt x="16" y="16"/>
                  </a:cubicBezTo>
                  <a:cubicBezTo>
                    <a:pt x="17" y="20"/>
                    <a:pt x="16" y="23"/>
                    <a:pt x="16" y="25"/>
                  </a:cubicBezTo>
                  <a:cubicBezTo>
                    <a:pt x="12" y="27"/>
                    <a:pt x="13" y="22"/>
                    <a:pt x="11" y="20"/>
                  </a:cubicBezTo>
                  <a:cubicBezTo>
                    <a:pt x="7" y="17"/>
                    <a:pt x="2" y="18"/>
                    <a:pt x="0" y="19"/>
                  </a:cubicBezTo>
                  <a:cubicBezTo>
                    <a:pt x="9" y="28"/>
                    <a:pt x="9" y="28"/>
                    <a:pt x="9" y="28"/>
                  </a:cubicBezTo>
                  <a:cubicBezTo>
                    <a:pt x="9" y="29"/>
                    <a:pt x="6" y="32"/>
                    <a:pt x="9"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64" name="íṡľiḑê">
              <a:extLst>
                <a:ext uri="{FF2B5EF4-FFF2-40B4-BE49-F238E27FC236}">
                  <a16:creationId xmlns="" xmlns:a16="http://schemas.microsoft.com/office/drawing/2014/main" id="{1B3D038D-05D3-44A1-88E2-4ED7F61C7335}"/>
                </a:ext>
              </a:extLst>
            </p:cNvPr>
            <p:cNvSpPr/>
            <p:nvPr/>
          </p:nvSpPr>
          <p:spPr bwMode="auto">
            <a:xfrm>
              <a:off x="3589455" y="1092381"/>
              <a:ext cx="30137" cy="30137"/>
            </a:xfrm>
            <a:custGeom>
              <a:avLst/>
              <a:gdLst>
                <a:gd name="T0" fmla="*/ 2 w 13"/>
                <a:gd name="T1" fmla="*/ 13 h 13"/>
                <a:gd name="T2" fmla="*/ 9 w 13"/>
                <a:gd name="T3" fmla="*/ 13 h 13"/>
                <a:gd name="T4" fmla="*/ 3 w 13"/>
                <a:gd name="T5" fmla="*/ 0 h 13"/>
                <a:gd name="T6" fmla="*/ 2 w 13"/>
                <a:gd name="T7" fmla="*/ 8 h 13"/>
                <a:gd name="T8" fmla="*/ 2 w 13"/>
                <a:gd name="T9" fmla="*/ 13 h 13"/>
              </a:gdLst>
              <a:ahLst/>
              <a:cxnLst>
                <a:cxn ang="0">
                  <a:pos x="T0" y="T1"/>
                </a:cxn>
                <a:cxn ang="0">
                  <a:pos x="T2" y="T3"/>
                </a:cxn>
                <a:cxn ang="0">
                  <a:pos x="T4" y="T5"/>
                </a:cxn>
                <a:cxn ang="0">
                  <a:pos x="T6" y="T7"/>
                </a:cxn>
                <a:cxn ang="0">
                  <a:pos x="T8" y="T9"/>
                </a:cxn>
              </a:cxnLst>
              <a:rect l="0" t="0" r="r" b="b"/>
              <a:pathLst>
                <a:path w="13" h="13">
                  <a:moveTo>
                    <a:pt x="2" y="13"/>
                  </a:moveTo>
                  <a:cubicBezTo>
                    <a:pt x="4" y="13"/>
                    <a:pt x="6" y="13"/>
                    <a:pt x="9" y="13"/>
                  </a:cubicBezTo>
                  <a:cubicBezTo>
                    <a:pt x="13" y="8"/>
                    <a:pt x="6" y="3"/>
                    <a:pt x="3" y="0"/>
                  </a:cubicBezTo>
                  <a:cubicBezTo>
                    <a:pt x="0" y="1"/>
                    <a:pt x="2" y="6"/>
                    <a:pt x="2" y="8"/>
                  </a:cubicBezTo>
                  <a:cubicBezTo>
                    <a:pt x="2" y="9"/>
                    <a:pt x="1" y="11"/>
                    <a:pt x="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65" name="iṥļiḓe">
              <a:extLst>
                <a:ext uri="{FF2B5EF4-FFF2-40B4-BE49-F238E27FC236}">
                  <a16:creationId xmlns="" xmlns:a16="http://schemas.microsoft.com/office/drawing/2014/main" id="{6C448F0E-44C6-45D5-93E8-5D4387E13383}"/>
                </a:ext>
              </a:extLst>
            </p:cNvPr>
            <p:cNvSpPr/>
            <p:nvPr/>
          </p:nvSpPr>
          <p:spPr bwMode="auto">
            <a:xfrm>
              <a:off x="3578241" y="1138637"/>
              <a:ext cx="18222" cy="25231"/>
            </a:xfrm>
            <a:custGeom>
              <a:avLst/>
              <a:gdLst>
                <a:gd name="T0" fmla="*/ 2 w 8"/>
                <a:gd name="T1" fmla="*/ 11 h 11"/>
                <a:gd name="T2" fmla="*/ 8 w 8"/>
                <a:gd name="T3" fmla="*/ 9 h 11"/>
                <a:gd name="T4" fmla="*/ 7 w 8"/>
                <a:gd name="T5" fmla="*/ 4 h 11"/>
                <a:gd name="T6" fmla="*/ 3 w 8"/>
                <a:gd name="T7" fmla="*/ 0 h 11"/>
                <a:gd name="T8" fmla="*/ 1 w 8"/>
                <a:gd name="T9" fmla="*/ 5 h 11"/>
                <a:gd name="T10" fmla="*/ 2 w 8"/>
                <a:gd name="T11" fmla="*/ 11 h 11"/>
              </a:gdLst>
              <a:ahLst/>
              <a:cxnLst>
                <a:cxn ang="0">
                  <a:pos x="T0" y="T1"/>
                </a:cxn>
                <a:cxn ang="0">
                  <a:pos x="T2" y="T3"/>
                </a:cxn>
                <a:cxn ang="0">
                  <a:pos x="T4" y="T5"/>
                </a:cxn>
                <a:cxn ang="0">
                  <a:pos x="T6" y="T7"/>
                </a:cxn>
                <a:cxn ang="0">
                  <a:pos x="T8" y="T9"/>
                </a:cxn>
                <a:cxn ang="0">
                  <a:pos x="T10" y="T11"/>
                </a:cxn>
              </a:cxnLst>
              <a:rect l="0" t="0" r="r" b="b"/>
              <a:pathLst>
                <a:path w="8" h="11">
                  <a:moveTo>
                    <a:pt x="2" y="11"/>
                  </a:moveTo>
                  <a:cubicBezTo>
                    <a:pt x="4" y="11"/>
                    <a:pt x="6" y="10"/>
                    <a:pt x="8" y="9"/>
                  </a:cubicBezTo>
                  <a:cubicBezTo>
                    <a:pt x="8" y="7"/>
                    <a:pt x="8" y="6"/>
                    <a:pt x="7" y="4"/>
                  </a:cubicBezTo>
                  <a:cubicBezTo>
                    <a:pt x="6" y="3"/>
                    <a:pt x="5" y="1"/>
                    <a:pt x="3" y="0"/>
                  </a:cubicBezTo>
                  <a:cubicBezTo>
                    <a:pt x="3" y="0"/>
                    <a:pt x="0" y="1"/>
                    <a:pt x="1" y="5"/>
                  </a:cubicBezTo>
                  <a:cubicBezTo>
                    <a:pt x="2" y="8"/>
                    <a:pt x="2" y="9"/>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66" name="iŝ1îḋé">
              <a:extLst>
                <a:ext uri="{FF2B5EF4-FFF2-40B4-BE49-F238E27FC236}">
                  <a16:creationId xmlns="" xmlns:a16="http://schemas.microsoft.com/office/drawing/2014/main" id="{DB4F713C-D36B-413C-83FB-156840C12ACB}"/>
                </a:ext>
              </a:extLst>
            </p:cNvPr>
            <p:cNvSpPr/>
            <p:nvPr/>
          </p:nvSpPr>
          <p:spPr bwMode="auto">
            <a:xfrm>
              <a:off x="3628702" y="1117611"/>
              <a:ext cx="41350" cy="39248"/>
            </a:xfrm>
            <a:custGeom>
              <a:avLst/>
              <a:gdLst>
                <a:gd name="T0" fmla="*/ 5 w 18"/>
                <a:gd name="T1" fmla="*/ 11 h 17"/>
                <a:gd name="T2" fmla="*/ 7 w 18"/>
                <a:gd name="T3" fmla="*/ 11 h 17"/>
                <a:gd name="T4" fmla="*/ 7 w 18"/>
                <a:gd name="T5" fmla="*/ 17 h 17"/>
                <a:gd name="T6" fmla="*/ 8 w 18"/>
                <a:gd name="T7" fmla="*/ 17 h 17"/>
                <a:gd name="T8" fmla="*/ 12 w 18"/>
                <a:gd name="T9" fmla="*/ 14 h 17"/>
                <a:gd name="T10" fmla="*/ 13 w 18"/>
                <a:gd name="T11" fmla="*/ 12 h 17"/>
                <a:gd name="T12" fmla="*/ 17 w 18"/>
                <a:gd name="T13" fmla="*/ 7 h 17"/>
                <a:gd name="T14" fmla="*/ 13 w 18"/>
                <a:gd name="T15" fmla="*/ 0 h 17"/>
                <a:gd name="T16" fmla="*/ 2 w 18"/>
                <a:gd name="T17" fmla="*/ 3 h 17"/>
                <a:gd name="T18" fmla="*/ 5 w 18"/>
                <a:gd name="T19"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7">
                  <a:moveTo>
                    <a:pt x="5" y="11"/>
                  </a:moveTo>
                  <a:cubicBezTo>
                    <a:pt x="7" y="11"/>
                    <a:pt x="7" y="11"/>
                    <a:pt x="7" y="11"/>
                  </a:cubicBezTo>
                  <a:cubicBezTo>
                    <a:pt x="7" y="13"/>
                    <a:pt x="7" y="15"/>
                    <a:pt x="7" y="17"/>
                  </a:cubicBezTo>
                  <a:cubicBezTo>
                    <a:pt x="8" y="17"/>
                    <a:pt x="8" y="17"/>
                    <a:pt x="8" y="17"/>
                  </a:cubicBezTo>
                  <a:cubicBezTo>
                    <a:pt x="9" y="15"/>
                    <a:pt x="11" y="15"/>
                    <a:pt x="12" y="14"/>
                  </a:cubicBezTo>
                  <a:cubicBezTo>
                    <a:pt x="13" y="12"/>
                    <a:pt x="13" y="12"/>
                    <a:pt x="13" y="12"/>
                  </a:cubicBezTo>
                  <a:cubicBezTo>
                    <a:pt x="17" y="7"/>
                    <a:pt x="17" y="7"/>
                    <a:pt x="17" y="7"/>
                  </a:cubicBezTo>
                  <a:cubicBezTo>
                    <a:pt x="18" y="5"/>
                    <a:pt x="17" y="2"/>
                    <a:pt x="13" y="0"/>
                  </a:cubicBezTo>
                  <a:cubicBezTo>
                    <a:pt x="10" y="1"/>
                    <a:pt x="7" y="2"/>
                    <a:pt x="2" y="3"/>
                  </a:cubicBezTo>
                  <a:cubicBezTo>
                    <a:pt x="0" y="7"/>
                    <a:pt x="3" y="10"/>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67" name="iṩḷiḓè">
              <a:extLst>
                <a:ext uri="{FF2B5EF4-FFF2-40B4-BE49-F238E27FC236}">
                  <a16:creationId xmlns="" xmlns:a16="http://schemas.microsoft.com/office/drawing/2014/main" id="{4EEFD242-E879-4A10-B43C-8ECE667BAB45}"/>
                </a:ext>
              </a:extLst>
            </p:cNvPr>
            <p:cNvSpPr/>
            <p:nvPr/>
          </p:nvSpPr>
          <p:spPr bwMode="auto">
            <a:xfrm>
              <a:off x="3628702" y="1154756"/>
              <a:ext cx="38547" cy="29436"/>
            </a:xfrm>
            <a:custGeom>
              <a:avLst/>
              <a:gdLst>
                <a:gd name="T0" fmla="*/ 6 w 17"/>
                <a:gd name="T1" fmla="*/ 13 h 13"/>
                <a:gd name="T2" fmla="*/ 15 w 17"/>
                <a:gd name="T3" fmla="*/ 4 h 13"/>
                <a:gd name="T4" fmla="*/ 16 w 17"/>
                <a:gd name="T5" fmla="*/ 0 h 13"/>
                <a:gd name="T6" fmla="*/ 1 w 17"/>
                <a:gd name="T7" fmla="*/ 5 h 13"/>
                <a:gd name="T8" fmla="*/ 6 w 17"/>
                <a:gd name="T9" fmla="*/ 13 h 13"/>
              </a:gdLst>
              <a:ahLst/>
              <a:cxnLst>
                <a:cxn ang="0">
                  <a:pos x="T0" y="T1"/>
                </a:cxn>
                <a:cxn ang="0">
                  <a:pos x="T2" y="T3"/>
                </a:cxn>
                <a:cxn ang="0">
                  <a:pos x="T4" y="T5"/>
                </a:cxn>
                <a:cxn ang="0">
                  <a:pos x="T6" y="T7"/>
                </a:cxn>
                <a:cxn ang="0">
                  <a:pos x="T8" y="T9"/>
                </a:cxn>
              </a:cxnLst>
              <a:rect l="0" t="0" r="r" b="b"/>
              <a:pathLst>
                <a:path w="17" h="13">
                  <a:moveTo>
                    <a:pt x="6" y="13"/>
                  </a:moveTo>
                  <a:cubicBezTo>
                    <a:pt x="9" y="10"/>
                    <a:pt x="13" y="8"/>
                    <a:pt x="15" y="4"/>
                  </a:cubicBezTo>
                  <a:cubicBezTo>
                    <a:pt x="16" y="3"/>
                    <a:pt x="17" y="2"/>
                    <a:pt x="16" y="0"/>
                  </a:cubicBezTo>
                  <a:cubicBezTo>
                    <a:pt x="11" y="0"/>
                    <a:pt x="6" y="5"/>
                    <a:pt x="1" y="5"/>
                  </a:cubicBezTo>
                  <a:cubicBezTo>
                    <a:pt x="0" y="10"/>
                    <a:pt x="4" y="11"/>
                    <a:pt x="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68" name="îṥ1ïďé">
              <a:extLst>
                <a:ext uri="{FF2B5EF4-FFF2-40B4-BE49-F238E27FC236}">
                  <a16:creationId xmlns="" xmlns:a16="http://schemas.microsoft.com/office/drawing/2014/main" id="{C5CDA6D4-1247-459A-884E-C72464AAB15F}"/>
                </a:ext>
              </a:extLst>
            </p:cNvPr>
            <p:cNvSpPr/>
            <p:nvPr/>
          </p:nvSpPr>
          <p:spPr bwMode="auto">
            <a:xfrm>
              <a:off x="3548104" y="1165970"/>
              <a:ext cx="53265" cy="73589"/>
            </a:xfrm>
            <a:custGeom>
              <a:avLst/>
              <a:gdLst>
                <a:gd name="T0" fmla="*/ 7 w 23"/>
                <a:gd name="T1" fmla="*/ 32 h 32"/>
                <a:gd name="T2" fmla="*/ 23 w 23"/>
                <a:gd name="T3" fmla="*/ 0 h 32"/>
                <a:gd name="T4" fmla="*/ 3 w 23"/>
                <a:gd name="T5" fmla="*/ 23 h 32"/>
                <a:gd name="T6" fmla="*/ 7 w 23"/>
                <a:gd name="T7" fmla="*/ 32 h 32"/>
              </a:gdLst>
              <a:ahLst/>
              <a:cxnLst>
                <a:cxn ang="0">
                  <a:pos x="T0" y="T1"/>
                </a:cxn>
                <a:cxn ang="0">
                  <a:pos x="T2" y="T3"/>
                </a:cxn>
                <a:cxn ang="0">
                  <a:pos x="T4" y="T5"/>
                </a:cxn>
                <a:cxn ang="0">
                  <a:pos x="T6" y="T7"/>
                </a:cxn>
              </a:cxnLst>
              <a:rect l="0" t="0" r="r" b="b"/>
              <a:pathLst>
                <a:path w="23" h="32">
                  <a:moveTo>
                    <a:pt x="7" y="32"/>
                  </a:moveTo>
                  <a:cubicBezTo>
                    <a:pt x="13" y="23"/>
                    <a:pt x="20" y="11"/>
                    <a:pt x="23" y="0"/>
                  </a:cubicBezTo>
                  <a:cubicBezTo>
                    <a:pt x="17" y="9"/>
                    <a:pt x="11" y="18"/>
                    <a:pt x="3" y="23"/>
                  </a:cubicBezTo>
                  <a:cubicBezTo>
                    <a:pt x="0" y="28"/>
                    <a:pt x="6" y="31"/>
                    <a:pt x="7"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69" name="iSḷiḍé">
              <a:extLst>
                <a:ext uri="{FF2B5EF4-FFF2-40B4-BE49-F238E27FC236}">
                  <a16:creationId xmlns="" xmlns:a16="http://schemas.microsoft.com/office/drawing/2014/main" id="{3346FAE4-DCCE-4E92-9A37-1E08920B7F59}"/>
                </a:ext>
              </a:extLst>
            </p:cNvPr>
            <p:cNvSpPr/>
            <p:nvPr/>
          </p:nvSpPr>
          <p:spPr bwMode="auto">
            <a:xfrm>
              <a:off x="3773077" y="1117611"/>
              <a:ext cx="93914" cy="101623"/>
            </a:xfrm>
            <a:custGeom>
              <a:avLst/>
              <a:gdLst>
                <a:gd name="T0" fmla="*/ 9 w 41"/>
                <a:gd name="T1" fmla="*/ 38 h 44"/>
                <a:gd name="T2" fmla="*/ 22 w 41"/>
                <a:gd name="T3" fmla="*/ 33 h 44"/>
                <a:gd name="T4" fmla="*/ 12 w 41"/>
                <a:gd name="T5" fmla="*/ 44 h 44"/>
                <a:gd name="T6" fmla="*/ 29 w 41"/>
                <a:gd name="T7" fmla="*/ 31 h 44"/>
                <a:gd name="T8" fmla="*/ 39 w 41"/>
                <a:gd name="T9" fmla="*/ 26 h 44"/>
                <a:gd name="T10" fmla="*/ 40 w 41"/>
                <a:gd name="T11" fmla="*/ 22 h 44"/>
                <a:gd name="T12" fmla="*/ 39 w 41"/>
                <a:gd name="T13" fmla="*/ 22 h 44"/>
                <a:gd name="T14" fmla="*/ 36 w 41"/>
                <a:gd name="T15" fmla="*/ 24 h 44"/>
                <a:gd name="T16" fmla="*/ 34 w 41"/>
                <a:gd name="T17" fmla="*/ 23 h 44"/>
                <a:gd name="T18" fmla="*/ 37 w 41"/>
                <a:gd name="T19" fmla="*/ 18 h 44"/>
                <a:gd name="T20" fmla="*/ 40 w 41"/>
                <a:gd name="T21" fmla="*/ 14 h 44"/>
                <a:gd name="T22" fmla="*/ 37 w 41"/>
                <a:gd name="T23" fmla="*/ 0 h 44"/>
                <a:gd name="T24" fmla="*/ 29 w 41"/>
                <a:gd name="T25" fmla="*/ 23 h 44"/>
                <a:gd name="T26" fmla="*/ 23 w 41"/>
                <a:gd name="T27" fmla="*/ 27 h 44"/>
                <a:gd name="T28" fmla="*/ 6 w 41"/>
                <a:gd name="T29" fmla="*/ 29 h 44"/>
                <a:gd name="T30" fmla="*/ 4 w 41"/>
                <a:gd name="T31" fmla="*/ 28 h 44"/>
                <a:gd name="T32" fmla="*/ 6 w 41"/>
                <a:gd name="T33" fmla="*/ 37 h 44"/>
                <a:gd name="T34" fmla="*/ 9 w 41"/>
                <a:gd name="T35"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44">
                  <a:moveTo>
                    <a:pt x="9" y="38"/>
                  </a:moveTo>
                  <a:cubicBezTo>
                    <a:pt x="14" y="36"/>
                    <a:pt x="18" y="33"/>
                    <a:pt x="22" y="33"/>
                  </a:cubicBezTo>
                  <a:cubicBezTo>
                    <a:pt x="22" y="37"/>
                    <a:pt x="15" y="41"/>
                    <a:pt x="12" y="44"/>
                  </a:cubicBezTo>
                  <a:cubicBezTo>
                    <a:pt x="22" y="43"/>
                    <a:pt x="26" y="37"/>
                    <a:pt x="29" y="31"/>
                  </a:cubicBezTo>
                  <a:cubicBezTo>
                    <a:pt x="32" y="28"/>
                    <a:pt x="36" y="27"/>
                    <a:pt x="39" y="26"/>
                  </a:cubicBezTo>
                  <a:cubicBezTo>
                    <a:pt x="40" y="25"/>
                    <a:pt x="41" y="25"/>
                    <a:pt x="40" y="22"/>
                  </a:cubicBezTo>
                  <a:cubicBezTo>
                    <a:pt x="40" y="22"/>
                    <a:pt x="39" y="22"/>
                    <a:pt x="39" y="22"/>
                  </a:cubicBezTo>
                  <a:cubicBezTo>
                    <a:pt x="38" y="23"/>
                    <a:pt x="37" y="24"/>
                    <a:pt x="36" y="24"/>
                  </a:cubicBezTo>
                  <a:cubicBezTo>
                    <a:pt x="35" y="25"/>
                    <a:pt x="33" y="25"/>
                    <a:pt x="34" y="23"/>
                  </a:cubicBezTo>
                  <a:cubicBezTo>
                    <a:pt x="35" y="21"/>
                    <a:pt x="36" y="19"/>
                    <a:pt x="37" y="18"/>
                  </a:cubicBezTo>
                  <a:cubicBezTo>
                    <a:pt x="40" y="14"/>
                    <a:pt x="40" y="14"/>
                    <a:pt x="40" y="14"/>
                  </a:cubicBezTo>
                  <a:cubicBezTo>
                    <a:pt x="40" y="11"/>
                    <a:pt x="40" y="3"/>
                    <a:pt x="37" y="0"/>
                  </a:cubicBezTo>
                  <a:cubicBezTo>
                    <a:pt x="33" y="3"/>
                    <a:pt x="31" y="15"/>
                    <a:pt x="29" y="23"/>
                  </a:cubicBezTo>
                  <a:cubicBezTo>
                    <a:pt x="27" y="27"/>
                    <a:pt x="25" y="27"/>
                    <a:pt x="23" y="27"/>
                  </a:cubicBezTo>
                  <a:cubicBezTo>
                    <a:pt x="18" y="28"/>
                    <a:pt x="10" y="30"/>
                    <a:pt x="6" y="29"/>
                  </a:cubicBezTo>
                  <a:cubicBezTo>
                    <a:pt x="4" y="28"/>
                    <a:pt x="4" y="28"/>
                    <a:pt x="4" y="28"/>
                  </a:cubicBezTo>
                  <a:cubicBezTo>
                    <a:pt x="0" y="32"/>
                    <a:pt x="5" y="35"/>
                    <a:pt x="6" y="37"/>
                  </a:cubicBezTo>
                  <a:lnTo>
                    <a:pt x="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70" name="îşļíďê">
              <a:extLst>
                <a:ext uri="{FF2B5EF4-FFF2-40B4-BE49-F238E27FC236}">
                  <a16:creationId xmlns="" xmlns:a16="http://schemas.microsoft.com/office/drawing/2014/main" id="{F9EC80CE-2B64-4A32-AD22-BFB95663B4DC}"/>
                </a:ext>
              </a:extLst>
            </p:cNvPr>
            <p:cNvSpPr/>
            <p:nvPr/>
          </p:nvSpPr>
          <p:spPr bwMode="auto">
            <a:xfrm>
              <a:off x="3846666" y="1210123"/>
              <a:ext cx="22427" cy="32239"/>
            </a:xfrm>
            <a:custGeom>
              <a:avLst/>
              <a:gdLst>
                <a:gd name="T0" fmla="*/ 4 w 10"/>
                <a:gd name="T1" fmla="*/ 14 h 14"/>
                <a:gd name="T2" fmla="*/ 9 w 10"/>
                <a:gd name="T3" fmla="*/ 12 h 14"/>
                <a:gd name="T4" fmla="*/ 2 w 10"/>
                <a:gd name="T5" fmla="*/ 0 h 14"/>
                <a:gd name="T6" fmla="*/ 1 w 10"/>
                <a:gd name="T7" fmla="*/ 10 h 14"/>
                <a:gd name="T8" fmla="*/ 4 w 10"/>
                <a:gd name="T9" fmla="*/ 14 h 14"/>
              </a:gdLst>
              <a:ahLst/>
              <a:cxnLst>
                <a:cxn ang="0">
                  <a:pos x="T0" y="T1"/>
                </a:cxn>
                <a:cxn ang="0">
                  <a:pos x="T2" y="T3"/>
                </a:cxn>
                <a:cxn ang="0">
                  <a:pos x="T4" y="T5"/>
                </a:cxn>
                <a:cxn ang="0">
                  <a:pos x="T6" y="T7"/>
                </a:cxn>
                <a:cxn ang="0">
                  <a:pos x="T8" y="T9"/>
                </a:cxn>
              </a:cxnLst>
              <a:rect l="0" t="0" r="r" b="b"/>
              <a:pathLst>
                <a:path w="10" h="14">
                  <a:moveTo>
                    <a:pt x="4" y="14"/>
                  </a:moveTo>
                  <a:cubicBezTo>
                    <a:pt x="6" y="14"/>
                    <a:pt x="7" y="14"/>
                    <a:pt x="9" y="12"/>
                  </a:cubicBezTo>
                  <a:cubicBezTo>
                    <a:pt x="10" y="7"/>
                    <a:pt x="8" y="2"/>
                    <a:pt x="2" y="0"/>
                  </a:cubicBezTo>
                  <a:cubicBezTo>
                    <a:pt x="0" y="3"/>
                    <a:pt x="2" y="6"/>
                    <a:pt x="1" y="10"/>
                  </a:cubicBezTo>
                  <a:cubicBezTo>
                    <a:pt x="0" y="13"/>
                    <a:pt x="3" y="12"/>
                    <a:pt x="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72" name="îš1íḍê">
              <a:extLst>
                <a:ext uri="{FF2B5EF4-FFF2-40B4-BE49-F238E27FC236}">
                  <a16:creationId xmlns="" xmlns:a16="http://schemas.microsoft.com/office/drawing/2014/main" id="{EA530490-97DD-4334-A644-BB472000A225}"/>
                </a:ext>
              </a:extLst>
            </p:cNvPr>
            <p:cNvSpPr/>
            <p:nvPr/>
          </p:nvSpPr>
          <p:spPr bwMode="auto">
            <a:xfrm>
              <a:off x="3944785" y="1278806"/>
              <a:ext cx="21025" cy="21025"/>
            </a:xfrm>
            <a:custGeom>
              <a:avLst/>
              <a:gdLst>
                <a:gd name="T0" fmla="*/ 7 w 9"/>
                <a:gd name="T1" fmla="*/ 6 h 9"/>
                <a:gd name="T2" fmla="*/ 8 w 9"/>
                <a:gd name="T3" fmla="*/ 1 h 9"/>
                <a:gd name="T4" fmla="*/ 2 w 9"/>
                <a:gd name="T5" fmla="*/ 2 h 9"/>
                <a:gd name="T6" fmla="*/ 0 w 9"/>
                <a:gd name="T7" fmla="*/ 6 h 9"/>
                <a:gd name="T8" fmla="*/ 7 w 9"/>
                <a:gd name="T9" fmla="*/ 6 h 9"/>
              </a:gdLst>
              <a:ahLst/>
              <a:cxnLst>
                <a:cxn ang="0">
                  <a:pos x="T0" y="T1"/>
                </a:cxn>
                <a:cxn ang="0">
                  <a:pos x="T2" y="T3"/>
                </a:cxn>
                <a:cxn ang="0">
                  <a:pos x="T4" y="T5"/>
                </a:cxn>
                <a:cxn ang="0">
                  <a:pos x="T6" y="T7"/>
                </a:cxn>
                <a:cxn ang="0">
                  <a:pos x="T8" y="T9"/>
                </a:cxn>
              </a:cxnLst>
              <a:rect l="0" t="0" r="r" b="b"/>
              <a:pathLst>
                <a:path w="9" h="9">
                  <a:moveTo>
                    <a:pt x="7" y="6"/>
                  </a:moveTo>
                  <a:cubicBezTo>
                    <a:pt x="8" y="4"/>
                    <a:pt x="9" y="2"/>
                    <a:pt x="8" y="1"/>
                  </a:cubicBezTo>
                  <a:cubicBezTo>
                    <a:pt x="6" y="0"/>
                    <a:pt x="4" y="2"/>
                    <a:pt x="2" y="2"/>
                  </a:cubicBezTo>
                  <a:cubicBezTo>
                    <a:pt x="0" y="3"/>
                    <a:pt x="0" y="5"/>
                    <a:pt x="0" y="6"/>
                  </a:cubicBezTo>
                  <a:cubicBezTo>
                    <a:pt x="1" y="9"/>
                    <a:pt x="4" y="8"/>
                    <a:pt x="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73" name="íŝliḓê">
              <a:extLst>
                <a:ext uri="{FF2B5EF4-FFF2-40B4-BE49-F238E27FC236}">
                  <a16:creationId xmlns="" xmlns:a16="http://schemas.microsoft.com/office/drawing/2014/main" id="{72C686D1-C254-4A4E-ADF7-E2ABD7A4F680}"/>
                </a:ext>
              </a:extLst>
            </p:cNvPr>
            <p:cNvSpPr/>
            <p:nvPr/>
          </p:nvSpPr>
          <p:spPr bwMode="auto">
            <a:xfrm>
              <a:off x="3910443" y="1308943"/>
              <a:ext cx="61675" cy="62376"/>
            </a:xfrm>
            <a:custGeom>
              <a:avLst/>
              <a:gdLst>
                <a:gd name="T0" fmla="*/ 6 w 27"/>
                <a:gd name="T1" fmla="*/ 10 h 27"/>
                <a:gd name="T2" fmla="*/ 14 w 27"/>
                <a:gd name="T3" fmla="*/ 14 h 27"/>
                <a:gd name="T4" fmla="*/ 9 w 27"/>
                <a:gd name="T5" fmla="*/ 18 h 27"/>
                <a:gd name="T6" fmla="*/ 4 w 27"/>
                <a:gd name="T7" fmla="*/ 16 h 27"/>
                <a:gd name="T8" fmla="*/ 2 w 27"/>
                <a:gd name="T9" fmla="*/ 17 h 27"/>
                <a:gd name="T10" fmla="*/ 8 w 27"/>
                <a:gd name="T11" fmla="*/ 27 h 27"/>
                <a:gd name="T12" fmla="*/ 22 w 27"/>
                <a:gd name="T13" fmla="*/ 17 h 27"/>
                <a:gd name="T14" fmla="*/ 25 w 27"/>
                <a:gd name="T15" fmla="*/ 18 h 27"/>
                <a:gd name="T16" fmla="*/ 26 w 27"/>
                <a:gd name="T17" fmla="*/ 16 h 27"/>
                <a:gd name="T18" fmla="*/ 24 w 27"/>
                <a:gd name="T19" fmla="*/ 14 h 27"/>
                <a:gd name="T20" fmla="*/ 24 w 27"/>
                <a:gd name="T21" fmla="*/ 11 h 27"/>
                <a:gd name="T22" fmla="*/ 23 w 27"/>
                <a:gd name="T23" fmla="*/ 9 h 27"/>
                <a:gd name="T24" fmla="*/ 19 w 27"/>
                <a:gd name="T25" fmla="*/ 12 h 27"/>
                <a:gd name="T26" fmla="*/ 11 w 27"/>
                <a:gd name="T27" fmla="*/ 7 h 27"/>
                <a:gd name="T28" fmla="*/ 4 w 27"/>
                <a:gd name="T29" fmla="*/ 2 h 27"/>
                <a:gd name="T30" fmla="*/ 0 w 27"/>
                <a:gd name="T31" fmla="*/ 3 h 27"/>
                <a:gd name="T32" fmla="*/ 6 w 27"/>
                <a:gd name="T33"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27">
                  <a:moveTo>
                    <a:pt x="6" y="10"/>
                  </a:moveTo>
                  <a:cubicBezTo>
                    <a:pt x="9" y="11"/>
                    <a:pt x="12" y="12"/>
                    <a:pt x="14" y="14"/>
                  </a:cubicBezTo>
                  <a:cubicBezTo>
                    <a:pt x="14" y="15"/>
                    <a:pt x="11" y="17"/>
                    <a:pt x="9" y="18"/>
                  </a:cubicBezTo>
                  <a:cubicBezTo>
                    <a:pt x="7" y="19"/>
                    <a:pt x="6" y="16"/>
                    <a:pt x="4" y="16"/>
                  </a:cubicBezTo>
                  <a:cubicBezTo>
                    <a:pt x="3" y="15"/>
                    <a:pt x="2" y="15"/>
                    <a:pt x="2" y="17"/>
                  </a:cubicBezTo>
                  <a:cubicBezTo>
                    <a:pt x="4" y="20"/>
                    <a:pt x="4" y="25"/>
                    <a:pt x="8" y="27"/>
                  </a:cubicBezTo>
                  <a:cubicBezTo>
                    <a:pt x="13" y="23"/>
                    <a:pt x="17" y="20"/>
                    <a:pt x="22" y="17"/>
                  </a:cubicBezTo>
                  <a:cubicBezTo>
                    <a:pt x="25" y="18"/>
                    <a:pt x="25" y="18"/>
                    <a:pt x="25" y="18"/>
                  </a:cubicBezTo>
                  <a:cubicBezTo>
                    <a:pt x="26" y="18"/>
                    <a:pt x="27" y="17"/>
                    <a:pt x="26" y="16"/>
                  </a:cubicBezTo>
                  <a:cubicBezTo>
                    <a:pt x="26" y="16"/>
                    <a:pt x="25" y="14"/>
                    <a:pt x="24" y="14"/>
                  </a:cubicBezTo>
                  <a:cubicBezTo>
                    <a:pt x="24" y="11"/>
                    <a:pt x="24" y="11"/>
                    <a:pt x="24" y="11"/>
                  </a:cubicBezTo>
                  <a:cubicBezTo>
                    <a:pt x="23" y="9"/>
                    <a:pt x="23" y="9"/>
                    <a:pt x="23" y="9"/>
                  </a:cubicBezTo>
                  <a:cubicBezTo>
                    <a:pt x="22" y="10"/>
                    <a:pt x="20" y="11"/>
                    <a:pt x="19" y="12"/>
                  </a:cubicBezTo>
                  <a:cubicBezTo>
                    <a:pt x="16" y="10"/>
                    <a:pt x="13" y="9"/>
                    <a:pt x="11" y="7"/>
                  </a:cubicBezTo>
                  <a:cubicBezTo>
                    <a:pt x="8" y="6"/>
                    <a:pt x="6" y="4"/>
                    <a:pt x="4" y="2"/>
                  </a:cubicBezTo>
                  <a:cubicBezTo>
                    <a:pt x="1" y="0"/>
                    <a:pt x="0" y="1"/>
                    <a:pt x="0" y="3"/>
                  </a:cubicBezTo>
                  <a:cubicBezTo>
                    <a:pt x="0" y="9"/>
                    <a:pt x="3" y="10"/>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74" name="iṡļiḍe">
              <a:extLst>
                <a:ext uri="{FF2B5EF4-FFF2-40B4-BE49-F238E27FC236}">
                  <a16:creationId xmlns="" xmlns:a16="http://schemas.microsoft.com/office/drawing/2014/main" id="{2085034B-02B8-446B-9DE9-CFE25DE438B0}"/>
                </a:ext>
              </a:extLst>
            </p:cNvPr>
            <p:cNvSpPr/>
            <p:nvPr/>
          </p:nvSpPr>
          <p:spPr bwMode="auto">
            <a:xfrm>
              <a:off x="3935674" y="1271798"/>
              <a:ext cx="124051" cy="76393"/>
            </a:xfrm>
            <a:custGeom>
              <a:avLst/>
              <a:gdLst>
                <a:gd name="T0" fmla="*/ 52 w 54"/>
                <a:gd name="T1" fmla="*/ 10 h 33"/>
                <a:gd name="T2" fmla="*/ 41 w 54"/>
                <a:gd name="T3" fmla="*/ 13 h 33"/>
                <a:gd name="T4" fmla="*/ 37 w 54"/>
                <a:gd name="T5" fmla="*/ 11 h 33"/>
                <a:gd name="T6" fmla="*/ 35 w 54"/>
                <a:gd name="T7" fmla="*/ 12 h 33"/>
                <a:gd name="T8" fmla="*/ 29 w 54"/>
                <a:gd name="T9" fmla="*/ 15 h 33"/>
                <a:gd name="T10" fmla="*/ 28 w 54"/>
                <a:gd name="T11" fmla="*/ 13 h 33"/>
                <a:gd name="T12" fmla="*/ 23 w 54"/>
                <a:gd name="T13" fmla="*/ 15 h 33"/>
                <a:gd name="T14" fmla="*/ 19 w 54"/>
                <a:gd name="T15" fmla="*/ 15 h 33"/>
                <a:gd name="T16" fmla="*/ 26 w 54"/>
                <a:gd name="T17" fmla="*/ 0 h 33"/>
                <a:gd name="T18" fmla="*/ 19 w 54"/>
                <a:gd name="T19" fmla="*/ 6 h 33"/>
                <a:gd name="T20" fmla="*/ 14 w 54"/>
                <a:gd name="T21" fmla="*/ 10 h 33"/>
                <a:gd name="T22" fmla="*/ 10 w 54"/>
                <a:gd name="T23" fmla="*/ 15 h 33"/>
                <a:gd name="T24" fmla="*/ 17 w 54"/>
                <a:gd name="T25" fmla="*/ 16 h 33"/>
                <a:gd name="T26" fmla="*/ 24 w 54"/>
                <a:gd name="T27" fmla="*/ 19 h 33"/>
                <a:gd name="T28" fmla="*/ 23 w 54"/>
                <a:gd name="T29" fmla="*/ 23 h 33"/>
                <a:gd name="T30" fmla="*/ 3 w 54"/>
                <a:gd name="T31" fmla="*/ 13 h 33"/>
                <a:gd name="T32" fmla="*/ 0 w 54"/>
                <a:gd name="T33" fmla="*/ 15 h 33"/>
                <a:gd name="T34" fmla="*/ 4 w 54"/>
                <a:gd name="T35" fmla="*/ 21 h 33"/>
                <a:gd name="T36" fmla="*/ 8 w 54"/>
                <a:gd name="T37" fmla="*/ 22 h 33"/>
                <a:gd name="T38" fmla="*/ 24 w 54"/>
                <a:gd name="T39" fmla="*/ 27 h 33"/>
                <a:gd name="T40" fmla="*/ 14 w 54"/>
                <a:gd name="T41" fmla="*/ 26 h 33"/>
                <a:gd name="T42" fmla="*/ 21 w 54"/>
                <a:gd name="T43" fmla="*/ 30 h 33"/>
                <a:gd name="T44" fmla="*/ 29 w 54"/>
                <a:gd name="T45" fmla="*/ 33 h 33"/>
                <a:gd name="T46" fmla="*/ 34 w 54"/>
                <a:gd name="T47" fmla="*/ 28 h 33"/>
                <a:gd name="T48" fmla="*/ 45 w 54"/>
                <a:gd name="T49" fmla="*/ 28 h 33"/>
                <a:gd name="T50" fmla="*/ 46 w 54"/>
                <a:gd name="T51" fmla="*/ 23 h 33"/>
                <a:gd name="T52" fmla="*/ 42 w 54"/>
                <a:gd name="T53" fmla="*/ 19 h 33"/>
                <a:gd name="T54" fmla="*/ 43 w 54"/>
                <a:gd name="T55" fmla="*/ 18 h 33"/>
                <a:gd name="T56" fmla="*/ 50 w 54"/>
                <a:gd name="T57" fmla="*/ 17 h 33"/>
                <a:gd name="T58" fmla="*/ 52 w 54"/>
                <a:gd name="T59" fmla="*/ 10 h 33"/>
                <a:gd name="T60" fmla="*/ 38 w 54"/>
                <a:gd name="T61" fmla="*/ 23 h 33"/>
                <a:gd name="T62" fmla="*/ 30 w 54"/>
                <a:gd name="T63" fmla="*/ 24 h 33"/>
                <a:gd name="T64" fmla="*/ 33 w 54"/>
                <a:gd name="T65" fmla="*/ 23 h 33"/>
                <a:gd name="T66" fmla="*/ 35 w 54"/>
                <a:gd name="T67" fmla="*/ 21 h 33"/>
                <a:gd name="T68" fmla="*/ 31 w 54"/>
                <a:gd name="T69" fmla="*/ 20 h 33"/>
                <a:gd name="T70" fmla="*/ 30 w 54"/>
                <a:gd name="T71" fmla="*/ 19 h 33"/>
                <a:gd name="T72" fmla="*/ 33 w 54"/>
                <a:gd name="T73" fmla="*/ 17 h 33"/>
                <a:gd name="T74" fmla="*/ 37 w 54"/>
                <a:gd name="T75" fmla="*/ 17 h 33"/>
                <a:gd name="T76" fmla="*/ 38 w 54"/>
                <a:gd name="T77"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33">
                  <a:moveTo>
                    <a:pt x="52" y="10"/>
                  </a:moveTo>
                  <a:cubicBezTo>
                    <a:pt x="49" y="11"/>
                    <a:pt x="45" y="11"/>
                    <a:pt x="41" y="13"/>
                  </a:cubicBezTo>
                  <a:cubicBezTo>
                    <a:pt x="39" y="13"/>
                    <a:pt x="38" y="12"/>
                    <a:pt x="37" y="11"/>
                  </a:cubicBezTo>
                  <a:cubicBezTo>
                    <a:pt x="35" y="11"/>
                    <a:pt x="34" y="11"/>
                    <a:pt x="35" y="12"/>
                  </a:cubicBezTo>
                  <a:cubicBezTo>
                    <a:pt x="33" y="14"/>
                    <a:pt x="31" y="15"/>
                    <a:pt x="29" y="15"/>
                  </a:cubicBezTo>
                  <a:cubicBezTo>
                    <a:pt x="28" y="13"/>
                    <a:pt x="28" y="13"/>
                    <a:pt x="28" y="13"/>
                  </a:cubicBezTo>
                  <a:cubicBezTo>
                    <a:pt x="25" y="12"/>
                    <a:pt x="25" y="14"/>
                    <a:pt x="23" y="15"/>
                  </a:cubicBezTo>
                  <a:cubicBezTo>
                    <a:pt x="23" y="14"/>
                    <a:pt x="19" y="16"/>
                    <a:pt x="19" y="15"/>
                  </a:cubicBezTo>
                  <a:cubicBezTo>
                    <a:pt x="21" y="11"/>
                    <a:pt x="26" y="5"/>
                    <a:pt x="26" y="0"/>
                  </a:cubicBezTo>
                  <a:cubicBezTo>
                    <a:pt x="23" y="0"/>
                    <a:pt x="22" y="3"/>
                    <a:pt x="19" y="6"/>
                  </a:cubicBezTo>
                  <a:cubicBezTo>
                    <a:pt x="14" y="10"/>
                    <a:pt x="14" y="10"/>
                    <a:pt x="14" y="10"/>
                  </a:cubicBezTo>
                  <a:cubicBezTo>
                    <a:pt x="12" y="12"/>
                    <a:pt x="10" y="13"/>
                    <a:pt x="10" y="15"/>
                  </a:cubicBezTo>
                  <a:cubicBezTo>
                    <a:pt x="12" y="15"/>
                    <a:pt x="14" y="16"/>
                    <a:pt x="17" y="16"/>
                  </a:cubicBezTo>
                  <a:cubicBezTo>
                    <a:pt x="20" y="18"/>
                    <a:pt x="21" y="19"/>
                    <a:pt x="24" y="19"/>
                  </a:cubicBezTo>
                  <a:cubicBezTo>
                    <a:pt x="25" y="21"/>
                    <a:pt x="24" y="22"/>
                    <a:pt x="23" y="23"/>
                  </a:cubicBezTo>
                  <a:cubicBezTo>
                    <a:pt x="16" y="20"/>
                    <a:pt x="9" y="16"/>
                    <a:pt x="3" y="13"/>
                  </a:cubicBezTo>
                  <a:cubicBezTo>
                    <a:pt x="1" y="13"/>
                    <a:pt x="1" y="14"/>
                    <a:pt x="0" y="15"/>
                  </a:cubicBezTo>
                  <a:cubicBezTo>
                    <a:pt x="2" y="17"/>
                    <a:pt x="3" y="20"/>
                    <a:pt x="4" y="21"/>
                  </a:cubicBezTo>
                  <a:cubicBezTo>
                    <a:pt x="8" y="22"/>
                    <a:pt x="8" y="22"/>
                    <a:pt x="8" y="22"/>
                  </a:cubicBezTo>
                  <a:cubicBezTo>
                    <a:pt x="9" y="22"/>
                    <a:pt x="20" y="25"/>
                    <a:pt x="24" y="27"/>
                  </a:cubicBezTo>
                  <a:cubicBezTo>
                    <a:pt x="23" y="29"/>
                    <a:pt x="15" y="25"/>
                    <a:pt x="14" y="26"/>
                  </a:cubicBezTo>
                  <a:cubicBezTo>
                    <a:pt x="16" y="29"/>
                    <a:pt x="19" y="28"/>
                    <a:pt x="21" y="30"/>
                  </a:cubicBezTo>
                  <a:cubicBezTo>
                    <a:pt x="24" y="31"/>
                    <a:pt x="27" y="32"/>
                    <a:pt x="29" y="33"/>
                  </a:cubicBezTo>
                  <a:cubicBezTo>
                    <a:pt x="31" y="31"/>
                    <a:pt x="32" y="28"/>
                    <a:pt x="34" y="28"/>
                  </a:cubicBezTo>
                  <a:cubicBezTo>
                    <a:pt x="37" y="28"/>
                    <a:pt x="42" y="30"/>
                    <a:pt x="45" y="28"/>
                  </a:cubicBezTo>
                  <a:cubicBezTo>
                    <a:pt x="45" y="26"/>
                    <a:pt x="46" y="24"/>
                    <a:pt x="46" y="23"/>
                  </a:cubicBezTo>
                  <a:cubicBezTo>
                    <a:pt x="45" y="21"/>
                    <a:pt x="42" y="20"/>
                    <a:pt x="42" y="19"/>
                  </a:cubicBezTo>
                  <a:cubicBezTo>
                    <a:pt x="42" y="19"/>
                    <a:pt x="42" y="18"/>
                    <a:pt x="43" y="18"/>
                  </a:cubicBezTo>
                  <a:cubicBezTo>
                    <a:pt x="46" y="18"/>
                    <a:pt x="48" y="18"/>
                    <a:pt x="50" y="17"/>
                  </a:cubicBezTo>
                  <a:cubicBezTo>
                    <a:pt x="51" y="18"/>
                    <a:pt x="54" y="12"/>
                    <a:pt x="52" y="10"/>
                  </a:cubicBezTo>
                  <a:close/>
                  <a:moveTo>
                    <a:pt x="38" y="23"/>
                  </a:moveTo>
                  <a:cubicBezTo>
                    <a:pt x="36" y="24"/>
                    <a:pt x="33" y="24"/>
                    <a:pt x="30" y="24"/>
                  </a:cubicBezTo>
                  <a:cubicBezTo>
                    <a:pt x="29" y="23"/>
                    <a:pt x="32" y="23"/>
                    <a:pt x="33" y="23"/>
                  </a:cubicBezTo>
                  <a:cubicBezTo>
                    <a:pt x="34" y="22"/>
                    <a:pt x="34" y="22"/>
                    <a:pt x="35" y="21"/>
                  </a:cubicBezTo>
                  <a:cubicBezTo>
                    <a:pt x="34" y="20"/>
                    <a:pt x="33" y="19"/>
                    <a:pt x="31" y="20"/>
                  </a:cubicBezTo>
                  <a:cubicBezTo>
                    <a:pt x="30" y="20"/>
                    <a:pt x="29" y="19"/>
                    <a:pt x="30" y="19"/>
                  </a:cubicBezTo>
                  <a:cubicBezTo>
                    <a:pt x="31" y="19"/>
                    <a:pt x="32" y="18"/>
                    <a:pt x="33" y="17"/>
                  </a:cubicBezTo>
                  <a:cubicBezTo>
                    <a:pt x="34" y="17"/>
                    <a:pt x="35" y="17"/>
                    <a:pt x="37" y="17"/>
                  </a:cubicBezTo>
                  <a:cubicBezTo>
                    <a:pt x="37" y="19"/>
                    <a:pt x="39" y="21"/>
                    <a:pt x="38"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75" name="ï$ļïdé">
              <a:extLst>
                <a:ext uri="{FF2B5EF4-FFF2-40B4-BE49-F238E27FC236}">
                  <a16:creationId xmlns="" xmlns:a16="http://schemas.microsoft.com/office/drawing/2014/main" id="{ED7FF3D3-533E-40EB-8C3C-7ACEAB609E82}"/>
                </a:ext>
              </a:extLst>
            </p:cNvPr>
            <p:cNvSpPr/>
            <p:nvPr/>
          </p:nvSpPr>
          <p:spPr bwMode="auto">
            <a:xfrm>
              <a:off x="3302807" y="1034911"/>
              <a:ext cx="795464" cy="799669"/>
            </a:xfrm>
            <a:custGeom>
              <a:avLst/>
              <a:gdLst>
                <a:gd name="T0" fmla="*/ 174 w 347"/>
                <a:gd name="T1" fmla="*/ 0 h 347"/>
                <a:gd name="T2" fmla="*/ 0 w 347"/>
                <a:gd name="T3" fmla="*/ 173 h 347"/>
                <a:gd name="T4" fmla="*/ 174 w 347"/>
                <a:gd name="T5" fmla="*/ 347 h 347"/>
                <a:gd name="T6" fmla="*/ 347 w 347"/>
                <a:gd name="T7" fmla="*/ 173 h 347"/>
                <a:gd name="T8" fmla="*/ 174 w 347"/>
                <a:gd name="T9" fmla="*/ 0 h 347"/>
                <a:gd name="T10" fmla="*/ 174 w 347"/>
                <a:gd name="T11" fmla="*/ 343 h 347"/>
                <a:gd name="T12" fmla="*/ 4 w 347"/>
                <a:gd name="T13" fmla="*/ 173 h 347"/>
                <a:gd name="T14" fmla="*/ 174 w 347"/>
                <a:gd name="T15" fmla="*/ 4 h 347"/>
                <a:gd name="T16" fmla="*/ 343 w 347"/>
                <a:gd name="T17" fmla="*/ 173 h 347"/>
                <a:gd name="T18" fmla="*/ 174 w 347"/>
                <a:gd name="T19" fmla="*/ 34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347">
                  <a:moveTo>
                    <a:pt x="174" y="0"/>
                  </a:moveTo>
                  <a:cubicBezTo>
                    <a:pt x="78" y="0"/>
                    <a:pt x="0" y="78"/>
                    <a:pt x="0" y="173"/>
                  </a:cubicBezTo>
                  <a:cubicBezTo>
                    <a:pt x="0" y="269"/>
                    <a:pt x="78" y="347"/>
                    <a:pt x="174" y="347"/>
                  </a:cubicBezTo>
                  <a:cubicBezTo>
                    <a:pt x="269" y="347"/>
                    <a:pt x="347" y="269"/>
                    <a:pt x="347" y="173"/>
                  </a:cubicBezTo>
                  <a:cubicBezTo>
                    <a:pt x="347" y="78"/>
                    <a:pt x="269" y="0"/>
                    <a:pt x="174" y="0"/>
                  </a:cubicBezTo>
                  <a:close/>
                  <a:moveTo>
                    <a:pt x="174" y="343"/>
                  </a:moveTo>
                  <a:cubicBezTo>
                    <a:pt x="80" y="343"/>
                    <a:pt x="4" y="267"/>
                    <a:pt x="4" y="173"/>
                  </a:cubicBezTo>
                  <a:cubicBezTo>
                    <a:pt x="4" y="80"/>
                    <a:pt x="80" y="4"/>
                    <a:pt x="174" y="4"/>
                  </a:cubicBezTo>
                  <a:cubicBezTo>
                    <a:pt x="267" y="4"/>
                    <a:pt x="343" y="80"/>
                    <a:pt x="343" y="173"/>
                  </a:cubicBezTo>
                  <a:cubicBezTo>
                    <a:pt x="343" y="267"/>
                    <a:pt x="267" y="343"/>
                    <a:pt x="174" y="3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76" name="íšlíḓe">
              <a:extLst>
                <a:ext uri="{FF2B5EF4-FFF2-40B4-BE49-F238E27FC236}">
                  <a16:creationId xmlns="" xmlns:a16="http://schemas.microsoft.com/office/drawing/2014/main" id="{4B66A7D6-E004-4DEB-A333-8F1781C8BA82}"/>
                </a:ext>
              </a:extLst>
            </p:cNvPr>
            <p:cNvSpPr/>
            <p:nvPr/>
          </p:nvSpPr>
          <p:spPr bwMode="auto">
            <a:xfrm>
              <a:off x="3481524" y="1212226"/>
              <a:ext cx="440834" cy="377758"/>
            </a:xfrm>
            <a:custGeom>
              <a:avLst/>
              <a:gdLst>
                <a:gd name="T0" fmla="*/ 28 w 192"/>
                <a:gd name="T1" fmla="*/ 164 h 164"/>
                <a:gd name="T2" fmla="*/ 31 w 192"/>
                <a:gd name="T3" fmla="*/ 164 h 164"/>
                <a:gd name="T4" fmla="*/ 2 w 192"/>
                <a:gd name="T5" fmla="*/ 96 h 164"/>
                <a:gd name="T6" fmla="*/ 96 w 192"/>
                <a:gd name="T7" fmla="*/ 2 h 164"/>
                <a:gd name="T8" fmla="*/ 190 w 192"/>
                <a:gd name="T9" fmla="*/ 96 h 164"/>
                <a:gd name="T10" fmla="*/ 160 w 192"/>
                <a:gd name="T11" fmla="*/ 164 h 164"/>
                <a:gd name="T12" fmla="*/ 163 w 192"/>
                <a:gd name="T13" fmla="*/ 164 h 164"/>
                <a:gd name="T14" fmla="*/ 192 w 192"/>
                <a:gd name="T15" fmla="*/ 96 h 164"/>
                <a:gd name="T16" fmla="*/ 96 w 192"/>
                <a:gd name="T17" fmla="*/ 0 h 164"/>
                <a:gd name="T18" fmla="*/ 0 w 192"/>
                <a:gd name="T19" fmla="*/ 96 h 164"/>
                <a:gd name="T20" fmla="*/ 28 w 192"/>
                <a:gd name="T21"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164">
                  <a:moveTo>
                    <a:pt x="28" y="164"/>
                  </a:moveTo>
                  <a:cubicBezTo>
                    <a:pt x="31" y="164"/>
                    <a:pt x="31" y="164"/>
                    <a:pt x="31" y="164"/>
                  </a:cubicBezTo>
                  <a:cubicBezTo>
                    <a:pt x="13" y="147"/>
                    <a:pt x="2" y="123"/>
                    <a:pt x="2" y="96"/>
                  </a:cubicBezTo>
                  <a:cubicBezTo>
                    <a:pt x="2" y="45"/>
                    <a:pt x="44" y="2"/>
                    <a:pt x="96" y="2"/>
                  </a:cubicBezTo>
                  <a:cubicBezTo>
                    <a:pt x="147" y="2"/>
                    <a:pt x="190" y="45"/>
                    <a:pt x="190" y="96"/>
                  </a:cubicBezTo>
                  <a:cubicBezTo>
                    <a:pt x="190" y="123"/>
                    <a:pt x="178" y="147"/>
                    <a:pt x="160" y="164"/>
                  </a:cubicBezTo>
                  <a:cubicBezTo>
                    <a:pt x="163" y="164"/>
                    <a:pt x="163" y="164"/>
                    <a:pt x="163" y="164"/>
                  </a:cubicBezTo>
                  <a:cubicBezTo>
                    <a:pt x="181" y="147"/>
                    <a:pt x="192" y="123"/>
                    <a:pt x="192" y="96"/>
                  </a:cubicBezTo>
                  <a:cubicBezTo>
                    <a:pt x="192" y="43"/>
                    <a:pt x="148" y="0"/>
                    <a:pt x="96" y="0"/>
                  </a:cubicBezTo>
                  <a:cubicBezTo>
                    <a:pt x="43" y="0"/>
                    <a:pt x="0" y="43"/>
                    <a:pt x="0" y="96"/>
                  </a:cubicBezTo>
                  <a:cubicBezTo>
                    <a:pt x="0" y="123"/>
                    <a:pt x="11" y="147"/>
                    <a:pt x="28" y="1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77" name="ïṣļïḍê">
              <a:extLst>
                <a:ext uri="{FF2B5EF4-FFF2-40B4-BE49-F238E27FC236}">
                  <a16:creationId xmlns="" xmlns:a16="http://schemas.microsoft.com/office/drawing/2014/main" id="{B4922DEA-0C0F-4906-A14A-B3EB1D6E5A5C}"/>
                </a:ext>
              </a:extLst>
            </p:cNvPr>
            <p:cNvSpPr/>
            <p:nvPr/>
          </p:nvSpPr>
          <p:spPr bwMode="auto">
            <a:xfrm>
              <a:off x="3972118" y="1573864"/>
              <a:ext cx="85504" cy="46256"/>
            </a:xfrm>
            <a:custGeom>
              <a:avLst/>
              <a:gdLst>
                <a:gd name="T0" fmla="*/ 36 w 37"/>
                <a:gd name="T1" fmla="*/ 20 h 20"/>
                <a:gd name="T2" fmla="*/ 22 w 37"/>
                <a:gd name="T3" fmla="*/ 16 h 20"/>
                <a:gd name="T4" fmla="*/ 0 w 37"/>
                <a:gd name="T5" fmla="*/ 20 h 20"/>
                <a:gd name="T6" fmla="*/ 1 w 37"/>
                <a:gd name="T7" fmla="*/ 16 h 20"/>
                <a:gd name="T8" fmla="*/ 12 w 37"/>
                <a:gd name="T9" fmla="*/ 14 h 20"/>
                <a:gd name="T10" fmla="*/ 19 w 37"/>
                <a:gd name="T11" fmla="*/ 14 h 20"/>
                <a:gd name="T12" fmla="*/ 13 w 37"/>
                <a:gd name="T13" fmla="*/ 10 h 20"/>
                <a:gd name="T14" fmla="*/ 5 w 37"/>
                <a:gd name="T15" fmla="*/ 3 h 20"/>
                <a:gd name="T16" fmla="*/ 6 w 37"/>
                <a:gd name="T17" fmla="*/ 0 h 20"/>
                <a:gd name="T18" fmla="*/ 23 w 37"/>
                <a:gd name="T19" fmla="*/ 13 h 20"/>
                <a:gd name="T20" fmla="*/ 37 w 37"/>
                <a:gd name="T21" fmla="*/ 17 h 20"/>
                <a:gd name="T22" fmla="*/ 36 w 37"/>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36" y="20"/>
                  </a:moveTo>
                  <a:cubicBezTo>
                    <a:pt x="22" y="16"/>
                    <a:pt x="22" y="16"/>
                    <a:pt x="22" y="16"/>
                  </a:cubicBezTo>
                  <a:cubicBezTo>
                    <a:pt x="0" y="20"/>
                    <a:pt x="0" y="20"/>
                    <a:pt x="0" y="20"/>
                  </a:cubicBezTo>
                  <a:cubicBezTo>
                    <a:pt x="1" y="16"/>
                    <a:pt x="1" y="16"/>
                    <a:pt x="1" y="16"/>
                  </a:cubicBezTo>
                  <a:cubicBezTo>
                    <a:pt x="12" y="14"/>
                    <a:pt x="12" y="14"/>
                    <a:pt x="12" y="14"/>
                  </a:cubicBezTo>
                  <a:cubicBezTo>
                    <a:pt x="14" y="14"/>
                    <a:pt x="17" y="14"/>
                    <a:pt x="19" y="14"/>
                  </a:cubicBezTo>
                  <a:cubicBezTo>
                    <a:pt x="17" y="13"/>
                    <a:pt x="15" y="11"/>
                    <a:pt x="13" y="10"/>
                  </a:cubicBezTo>
                  <a:cubicBezTo>
                    <a:pt x="5" y="3"/>
                    <a:pt x="5" y="3"/>
                    <a:pt x="5" y="3"/>
                  </a:cubicBezTo>
                  <a:cubicBezTo>
                    <a:pt x="6" y="0"/>
                    <a:pt x="6" y="0"/>
                    <a:pt x="6" y="0"/>
                  </a:cubicBezTo>
                  <a:cubicBezTo>
                    <a:pt x="23" y="13"/>
                    <a:pt x="23" y="13"/>
                    <a:pt x="23" y="13"/>
                  </a:cubicBezTo>
                  <a:cubicBezTo>
                    <a:pt x="37" y="17"/>
                    <a:pt x="37" y="17"/>
                    <a:pt x="37" y="17"/>
                  </a:cubicBezTo>
                  <a:lnTo>
                    <a:pt x="3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78" name="ís1íḍe">
              <a:extLst>
                <a:ext uri="{FF2B5EF4-FFF2-40B4-BE49-F238E27FC236}">
                  <a16:creationId xmlns="" xmlns:a16="http://schemas.microsoft.com/office/drawing/2014/main" id="{928C5D87-94D1-4023-817C-5C392632E1BC}"/>
                </a:ext>
              </a:extLst>
            </p:cNvPr>
            <p:cNvSpPr/>
            <p:nvPr/>
          </p:nvSpPr>
          <p:spPr bwMode="auto">
            <a:xfrm>
              <a:off x="4302919" y="1198209"/>
              <a:ext cx="54666" cy="94615"/>
            </a:xfrm>
            <a:custGeom>
              <a:avLst/>
              <a:gdLst>
                <a:gd name="T0" fmla="*/ 20 w 24"/>
                <a:gd name="T1" fmla="*/ 28 h 41"/>
                <a:gd name="T2" fmla="*/ 14 w 24"/>
                <a:gd name="T3" fmla="*/ 9 h 41"/>
                <a:gd name="T4" fmla="*/ 4 w 24"/>
                <a:gd name="T5" fmla="*/ 10 h 41"/>
                <a:gd name="T6" fmla="*/ 5 w 24"/>
                <a:gd name="T7" fmla="*/ 32 h 41"/>
                <a:gd name="T8" fmla="*/ 20 w 24"/>
                <a:gd name="T9" fmla="*/ 28 h 41"/>
              </a:gdLst>
              <a:ahLst/>
              <a:cxnLst>
                <a:cxn ang="0">
                  <a:pos x="T0" y="T1"/>
                </a:cxn>
                <a:cxn ang="0">
                  <a:pos x="T2" y="T3"/>
                </a:cxn>
                <a:cxn ang="0">
                  <a:pos x="T4" y="T5"/>
                </a:cxn>
                <a:cxn ang="0">
                  <a:pos x="T6" y="T7"/>
                </a:cxn>
                <a:cxn ang="0">
                  <a:pos x="T8" y="T9"/>
                </a:cxn>
              </a:cxnLst>
              <a:rect l="0" t="0" r="r" b="b"/>
              <a:pathLst>
                <a:path w="24" h="41">
                  <a:moveTo>
                    <a:pt x="20" y="28"/>
                  </a:moveTo>
                  <a:cubicBezTo>
                    <a:pt x="24" y="20"/>
                    <a:pt x="14" y="9"/>
                    <a:pt x="14" y="9"/>
                  </a:cubicBezTo>
                  <a:cubicBezTo>
                    <a:pt x="14" y="9"/>
                    <a:pt x="8" y="0"/>
                    <a:pt x="4" y="10"/>
                  </a:cubicBezTo>
                  <a:cubicBezTo>
                    <a:pt x="0" y="20"/>
                    <a:pt x="0" y="23"/>
                    <a:pt x="5" y="32"/>
                  </a:cubicBezTo>
                  <a:cubicBezTo>
                    <a:pt x="9" y="41"/>
                    <a:pt x="16" y="35"/>
                    <a:pt x="2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79" name="íşlïḋe">
              <a:extLst>
                <a:ext uri="{FF2B5EF4-FFF2-40B4-BE49-F238E27FC236}">
                  <a16:creationId xmlns="" xmlns:a16="http://schemas.microsoft.com/office/drawing/2014/main" id="{94D36301-D005-445A-8DAC-A56C31728D3D}"/>
                </a:ext>
              </a:extLst>
            </p:cNvPr>
            <p:cNvSpPr/>
            <p:nvPr/>
          </p:nvSpPr>
          <p:spPr bwMode="auto">
            <a:xfrm>
              <a:off x="4279791" y="1281610"/>
              <a:ext cx="57470" cy="91811"/>
            </a:xfrm>
            <a:custGeom>
              <a:avLst/>
              <a:gdLst>
                <a:gd name="T0" fmla="*/ 4 w 25"/>
                <a:gd name="T1" fmla="*/ 34 h 40"/>
                <a:gd name="T2" fmla="*/ 13 w 25"/>
                <a:gd name="T3" fmla="*/ 36 h 40"/>
                <a:gd name="T4" fmla="*/ 21 w 25"/>
                <a:gd name="T5" fmla="*/ 17 h 40"/>
                <a:gd name="T6" fmla="*/ 14 w 25"/>
                <a:gd name="T7" fmla="*/ 10 h 40"/>
                <a:gd name="T8" fmla="*/ 10 w 25"/>
                <a:gd name="T9" fmla="*/ 4 h 40"/>
                <a:gd name="T10" fmla="*/ 0 w 25"/>
                <a:gd name="T11" fmla="*/ 13 h 40"/>
                <a:gd name="T12" fmla="*/ 5 w 25"/>
                <a:gd name="T13" fmla="*/ 25 h 40"/>
                <a:gd name="T14" fmla="*/ 4 w 25"/>
                <a:gd name="T15" fmla="*/ 34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0">
                  <a:moveTo>
                    <a:pt x="4" y="34"/>
                  </a:moveTo>
                  <a:cubicBezTo>
                    <a:pt x="4" y="34"/>
                    <a:pt x="2" y="40"/>
                    <a:pt x="13" y="36"/>
                  </a:cubicBezTo>
                  <a:cubicBezTo>
                    <a:pt x="23" y="31"/>
                    <a:pt x="25" y="21"/>
                    <a:pt x="21" y="17"/>
                  </a:cubicBezTo>
                  <a:cubicBezTo>
                    <a:pt x="18" y="12"/>
                    <a:pt x="14" y="10"/>
                    <a:pt x="14" y="10"/>
                  </a:cubicBezTo>
                  <a:cubicBezTo>
                    <a:pt x="14" y="10"/>
                    <a:pt x="11" y="8"/>
                    <a:pt x="10" y="4"/>
                  </a:cubicBezTo>
                  <a:cubicBezTo>
                    <a:pt x="9" y="0"/>
                    <a:pt x="1" y="9"/>
                    <a:pt x="0" y="13"/>
                  </a:cubicBezTo>
                  <a:cubicBezTo>
                    <a:pt x="0" y="18"/>
                    <a:pt x="1" y="20"/>
                    <a:pt x="5" y="25"/>
                  </a:cubicBezTo>
                  <a:cubicBezTo>
                    <a:pt x="8" y="30"/>
                    <a:pt x="4" y="34"/>
                    <a:pt x="4"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80" name="iŝļîḍé">
              <a:extLst>
                <a:ext uri="{FF2B5EF4-FFF2-40B4-BE49-F238E27FC236}">
                  <a16:creationId xmlns="" xmlns:a16="http://schemas.microsoft.com/office/drawing/2014/main" id="{3DFD2540-4994-4A93-AA7E-B032F668F3A7}"/>
                </a:ext>
              </a:extLst>
            </p:cNvPr>
            <p:cNvSpPr/>
            <p:nvPr/>
          </p:nvSpPr>
          <p:spPr bwMode="auto">
            <a:xfrm>
              <a:off x="4231432" y="1248670"/>
              <a:ext cx="330100" cy="295058"/>
            </a:xfrm>
            <a:custGeom>
              <a:avLst/>
              <a:gdLst>
                <a:gd name="T0" fmla="*/ 138 w 144"/>
                <a:gd name="T1" fmla="*/ 24 h 128"/>
                <a:gd name="T2" fmla="*/ 135 w 144"/>
                <a:gd name="T3" fmla="*/ 20 h 128"/>
                <a:gd name="T4" fmla="*/ 126 w 144"/>
                <a:gd name="T5" fmla="*/ 23 h 128"/>
                <a:gd name="T6" fmla="*/ 117 w 144"/>
                <a:gd name="T7" fmla="*/ 29 h 128"/>
                <a:gd name="T8" fmla="*/ 120 w 144"/>
                <a:gd name="T9" fmla="*/ 23 h 128"/>
                <a:gd name="T10" fmla="*/ 131 w 144"/>
                <a:gd name="T11" fmla="*/ 15 h 128"/>
                <a:gd name="T12" fmla="*/ 138 w 144"/>
                <a:gd name="T13" fmla="*/ 9 h 128"/>
                <a:gd name="T14" fmla="*/ 127 w 144"/>
                <a:gd name="T15" fmla="*/ 5 h 128"/>
                <a:gd name="T16" fmla="*/ 112 w 144"/>
                <a:gd name="T17" fmla="*/ 5 h 128"/>
                <a:gd name="T18" fmla="*/ 102 w 144"/>
                <a:gd name="T19" fmla="*/ 8 h 128"/>
                <a:gd name="T20" fmla="*/ 100 w 144"/>
                <a:gd name="T21" fmla="*/ 24 h 128"/>
                <a:gd name="T22" fmla="*/ 88 w 144"/>
                <a:gd name="T23" fmla="*/ 33 h 128"/>
                <a:gd name="T24" fmla="*/ 83 w 144"/>
                <a:gd name="T25" fmla="*/ 31 h 128"/>
                <a:gd name="T26" fmla="*/ 91 w 144"/>
                <a:gd name="T27" fmla="*/ 26 h 128"/>
                <a:gd name="T28" fmla="*/ 91 w 144"/>
                <a:gd name="T29" fmla="*/ 21 h 128"/>
                <a:gd name="T30" fmla="*/ 82 w 144"/>
                <a:gd name="T31" fmla="*/ 10 h 128"/>
                <a:gd name="T32" fmla="*/ 70 w 144"/>
                <a:gd name="T33" fmla="*/ 12 h 128"/>
                <a:gd name="T34" fmla="*/ 63 w 144"/>
                <a:gd name="T35" fmla="*/ 30 h 128"/>
                <a:gd name="T36" fmla="*/ 58 w 144"/>
                <a:gd name="T37" fmla="*/ 42 h 128"/>
                <a:gd name="T38" fmla="*/ 58 w 144"/>
                <a:gd name="T39" fmla="*/ 52 h 128"/>
                <a:gd name="T40" fmla="*/ 39 w 144"/>
                <a:gd name="T41" fmla="*/ 61 h 128"/>
                <a:gd name="T42" fmla="*/ 35 w 144"/>
                <a:gd name="T43" fmla="*/ 58 h 128"/>
                <a:gd name="T44" fmla="*/ 9 w 144"/>
                <a:gd name="T45" fmla="*/ 90 h 128"/>
                <a:gd name="T46" fmla="*/ 3 w 144"/>
                <a:gd name="T47" fmla="*/ 115 h 128"/>
                <a:gd name="T48" fmla="*/ 20 w 144"/>
                <a:gd name="T49" fmla="*/ 114 h 128"/>
                <a:gd name="T50" fmla="*/ 33 w 144"/>
                <a:gd name="T51" fmla="*/ 82 h 128"/>
                <a:gd name="T52" fmla="*/ 42 w 144"/>
                <a:gd name="T53" fmla="*/ 80 h 128"/>
                <a:gd name="T54" fmla="*/ 56 w 144"/>
                <a:gd name="T55" fmla="*/ 73 h 128"/>
                <a:gd name="T56" fmla="*/ 58 w 144"/>
                <a:gd name="T57" fmla="*/ 79 h 128"/>
                <a:gd name="T58" fmla="*/ 58 w 144"/>
                <a:gd name="T59" fmla="*/ 89 h 128"/>
                <a:gd name="T60" fmla="*/ 76 w 144"/>
                <a:gd name="T61" fmla="*/ 70 h 128"/>
                <a:gd name="T62" fmla="*/ 77 w 144"/>
                <a:gd name="T63" fmla="*/ 60 h 128"/>
                <a:gd name="T64" fmla="*/ 95 w 144"/>
                <a:gd name="T65" fmla="*/ 42 h 128"/>
                <a:gd name="T66" fmla="*/ 95 w 144"/>
                <a:gd name="T67" fmla="*/ 53 h 128"/>
                <a:gd name="T68" fmla="*/ 96 w 144"/>
                <a:gd name="T69" fmla="*/ 67 h 128"/>
                <a:gd name="T70" fmla="*/ 113 w 144"/>
                <a:gd name="T71" fmla="*/ 50 h 128"/>
                <a:gd name="T72" fmla="*/ 116 w 144"/>
                <a:gd name="T73" fmla="*/ 50 h 128"/>
                <a:gd name="T74" fmla="*/ 117 w 144"/>
                <a:gd name="T75" fmla="*/ 87 h 128"/>
                <a:gd name="T76" fmla="*/ 135 w 144"/>
                <a:gd name="T77" fmla="*/ 66 h 128"/>
                <a:gd name="T78" fmla="*/ 134 w 144"/>
                <a:gd name="T79" fmla="*/ 40 h 128"/>
                <a:gd name="T80" fmla="*/ 144 w 144"/>
                <a:gd name="T81" fmla="*/ 28 h 128"/>
                <a:gd name="T82" fmla="*/ 138 w 144"/>
                <a:gd name="T83" fmla="*/ 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128">
                  <a:moveTo>
                    <a:pt x="138" y="24"/>
                  </a:moveTo>
                  <a:cubicBezTo>
                    <a:pt x="138" y="24"/>
                    <a:pt x="135" y="23"/>
                    <a:pt x="135" y="20"/>
                  </a:cubicBezTo>
                  <a:cubicBezTo>
                    <a:pt x="135" y="20"/>
                    <a:pt x="130" y="17"/>
                    <a:pt x="126" y="23"/>
                  </a:cubicBezTo>
                  <a:cubicBezTo>
                    <a:pt x="122" y="28"/>
                    <a:pt x="120" y="30"/>
                    <a:pt x="117" y="29"/>
                  </a:cubicBezTo>
                  <a:cubicBezTo>
                    <a:pt x="114" y="28"/>
                    <a:pt x="118" y="25"/>
                    <a:pt x="120" y="23"/>
                  </a:cubicBezTo>
                  <a:cubicBezTo>
                    <a:pt x="123" y="22"/>
                    <a:pt x="127" y="16"/>
                    <a:pt x="131" y="15"/>
                  </a:cubicBezTo>
                  <a:cubicBezTo>
                    <a:pt x="136" y="14"/>
                    <a:pt x="138" y="14"/>
                    <a:pt x="138" y="9"/>
                  </a:cubicBezTo>
                  <a:cubicBezTo>
                    <a:pt x="138" y="5"/>
                    <a:pt x="137" y="0"/>
                    <a:pt x="127" y="5"/>
                  </a:cubicBezTo>
                  <a:cubicBezTo>
                    <a:pt x="117" y="10"/>
                    <a:pt x="114" y="9"/>
                    <a:pt x="112" y="5"/>
                  </a:cubicBezTo>
                  <a:cubicBezTo>
                    <a:pt x="109" y="0"/>
                    <a:pt x="103" y="1"/>
                    <a:pt x="102" y="8"/>
                  </a:cubicBezTo>
                  <a:cubicBezTo>
                    <a:pt x="102" y="16"/>
                    <a:pt x="100" y="24"/>
                    <a:pt x="100" y="24"/>
                  </a:cubicBezTo>
                  <a:cubicBezTo>
                    <a:pt x="88" y="33"/>
                    <a:pt x="88" y="33"/>
                    <a:pt x="88" y="33"/>
                  </a:cubicBezTo>
                  <a:cubicBezTo>
                    <a:pt x="88" y="33"/>
                    <a:pt x="79" y="34"/>
                    <a:pt x="83" y="31"/>
                  </a:cubicBezTo>
                  <a:cubicBezTo>
                    <a:pt x="87" y="27"/>
                    <a:pt x="91" y="26"/>
                    <a:pt x="91" y="26"/>
                  </a:cubicBezTo>
                  <a:cubicBezTo>
                    <a:pt x="91" y="21"/>
                    <a:pt x="91" y="21"/>
                    <a:pt x="91" y="21"/>
                  </a:cubicBezTo>
                  <a:cubicBezTo>
                    <a:pt x="91" y="21"/>
                    <a:pt x="84" y="15"/>
                    <a:pt x="82" y="10"/>
                  </a:cubicBezTo>
                  <a:cubicBezTo>
                    <a:pt x="80" y="4"/>
                    <a:pt x="71" y="2"/>
                    <a:pt x="70" y="12"/>
                  </a:cubicBezTo>
                  <a:cubicBezTo>
                    <a:pt x="69" y="22"/>
                    <a:pt x="68" y="27"/>
                    <a:pt x="63" y="30"/>
                  </a:cubicBezTo>
                  <a:cubicBezTo>
                    <a:pt x="58" y="34"/>
                    <a:pt x="48" y="39"/>
                    <a:pt x="58" y="42"/>
                  </a:cubicBezTo>
                  <a:cubicBezTo>
                    <a:pt x="67" y="45"/>
                    <a:pt x="61" y="48"/>
                    <a:pt x="58" y="52"/>
                  </a:cubicBezTo>
                  <a:cubicBezTo>
                    <a:pt x="54" y="56"/>
                    <a:pt x="42" y="65"/>
                    <a:pt x="39" y="61"/>
                  </a:cubicBezTo>
                  <a:cubicBezTo>
                    <a:pt x="35" y="58"/>
                    <a:pt x="35" y="58"/>
                    <a:pt x="35" y="58"/>
                  </a:cubicBezTo>
                  <a:cubicBezTo>
                    <a:pt x="35" y="58"/>
                    <a:pt x="18" y="82"/>
                    <a:pt x="9" y="90"/>
                  </a:cubicBezTo>
                  <a:cubicBezTo>
                    <a:pt x="1" y="97"/>
                    <a:pt x="0" y="105"/>
                    <a:pt x="3" y="115"/>
                  </a:cubicBezTo>
                  <a:cubicBezTo>
                    <a:pt x="5" y="126"/>
                    <a:pt x="17" y="128"/>
                    <a:pt x="20" y="114"/>
                  </a:cubicBezTo>
                  <a:cubicBezTo>
                    <a:pt x="22" y="100"/>
                    <a:pt x="29" y="88"/>
                    <a:pt x="33" y="82"/>
                  </a:cubicBezTo>
                  <a:cubicBezTo>
                    <a:pt x="37" y="75"/>
                    <a:pt x="42" y="80"/>
                    <a:pt x="42" y="80"/>
                  </a:cubicBezTo>
                  <a:cubicBezTo>
                    <a:pt x="42" y="80"/>
                    <a:pt x="51" y="80"/>
                    <a:pt x="56" y="73"/>
                  </a:cubicBezTo>
                  <a:cubicBezTo>
                    <a:pt x="60" y="66"/>
                    <a:pt x="60" y="76"/>
                    <a:pt x="58" y="79"/>
                  </a:cubicBezTo>
                  <a:cubicBezTo>
                    <a:pt x="56" y="82"/>
                    <a:pt x="49" y="89"/>
                    <a:pt x="58" y="89"/>
                  </a:cubicBezTo>
                  <a:cubicBezTo>
                    <a:pt x="66" y="89"/>
                    <a:pt x="73" y="80"/>
                    <a:pt x="76" y="70"/>
                  </a:cubicBezTo>
                  <a:cubicBezTo>
                    <a:pt x="77" y="60"/>
                    <a:pt x="77" y="60"/>
                    <a:pt x="77" y="60"/>
                  </a:cubicBezTo>
                  <a:cubicBezTo>
                    <a:pt x="77" y="60"/>
                    <a:pt x="88" y="47"/>
                    <a:pt x="95" y="42"/>
                  </a:cubicBezTo>
                  <a:cubicBezTo>
                    <a:pt x="95" y="53"/>
                    <a:pt x="95" y="53"/>
                    <a:pt x="95" y="53"/>
                  </a:cubicBezTo>
                  <a:cubicBezTo>
                    <a:pt x="95" y="53"/>
                    <a:pt x="86" y="65"/>
                    <a:pt x="96" y="67"/>
                  </a:cubicBezTo>
                  <a:cubicBezTo>
                    <a:pt x="106" y="69"/>
                    <a:pt x="110" y="61"/>
                    <a:pt x="113" y="50"/>
                  </a:cubicBezTo>
                  <a:cubicBezTo>
                    <a:pt x="116" y="50"/>
                    <a:pt x="116" y="50"/>
                    <a:pt x="116" y="50"/>
                  </a:cubicBezTo>
                  <a:cubicBezTo>
                    <a:pt x="117" y="87"/>
                    <a:pt x="117" y="87"/>
                    <a:pt x="117" y="87"/>
                  </a:cubicBezTo>
                  <a:cubicBezTo>
                    <a:pt x="117" y="87"/>
                    <a:pt x="132" y="87"/>
                    <a:pt x="135" y="66"/>
                  </a:cubicBezTo>
                  <a:cubicBezTo>
                    <a:pt x="134" y="40"/>
                    <a:pt x="134" y="40"/>
                    <a:pt x="134" y="40"/>
                  </a:cubicBezTo>
                  <a:cubicBezTo>
                    <a:pt x="134" y="40"/>
                    <a:pt x="143" y="34"/>
                    <a:pt x="144" y="28"/>
                  </a:cubicBezTo>
                  <a:cubicBezTo>
                    <a:pt x="144" y="23"/>
                    <a:pt x="138" y="24"/>
                    <a:pt x="13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81" name="íṧḷídé">
              <a:extLst>
                <a:ext uri="{FF2B5EF4-FFF2-40B4-BE49-F238E27FC236}">
                  <a16:creationId xmlns="" xmlns:a16="http://schemas.microsoft.com/office/drawing/2014/main" id="{6327977E-3CCD-4707-B59D-8CAC8B9891EC}"/>
                </a:ext>
              </a:extLst>
            </p:cNvPr>
            <p:cNvSpPr/>
            <p:nvPr/>
          </p:nvSpPr>
          <p:spPr bwMode="auto">
            <a:xfrm>
              <a:off x="4768283" y="1194004"/>
              <a:ext cx="52564" cy="82700"/>
            </a:xfrm>
            <a:custGeom>
              <a:avLst/>
              <a:gdLst>
                <a:gd name="T0" fmla="*/ 10 w 23"/>
                <a:gd name="T1" fmla="*/ 6 h 36"/>
                <a:gd name="T2" fmla="*/ 3 w 23"/>
                <a:gd name="T3" fmla="*/ 10 h 36"/>
                <a:gd name="T4" fmla="*/ 3 w 23"/>
                <a:gd name="T5" fmla="*/ 30 h 36"/>
                <a:gd name="T6" fmla="*/ 19 w 23"/>
                <a:gd name="T7" fmla="*/ 30 h 36"/>
                <a:gd name="T8" fmla="*/ 18 w 23"/>
                <a:gd name="T9" fmla="*/ 14 h 36"/>
                <a:gd name="T10" fmla="*/ 10 w 23"/>
                <a:gd name="T11" fmla="*/ 6 h 36"/>
              </a:gdLst>
              <a:ahLst/>
              <a:cxnLst>
                <a:cxn ang="0">
                  <a:pos x="T0" y="T1"/>
                </a:cxn>
                <a:cxn ang="0">
                  <a:pos x="T2" y="T3"/>
                </a:cxn>
                <a:cxn ang="0">
                  <a:pos x="T4" y="T5"/>
                </a:cxn>
                <a:cxn ang="0">
                  <a:pos x="T6" y="T7"/>
                </a:cxn>
                <a:cxn ang="0">
                  <a:pos x="T8" y="T9"/>
                </a:cxn>
                <a:cxn ang="0">
                  <a:pos x="T10" y="T11"/>
                </a:cxn>
              </a:cxnLst>
              <a:rect l="0" t="0" r="r" b="b"/>
              <a:pathLst>
                <a:path w="23" h="36">
                  <a:moveTo>
                    <a:pt x="10" y="6"/>
                  </a:moveTo>
                  <a:cubicBezTo>
                    <a:pt x="10" y="6"/>
                    <a:pt x="6" y="0"/>
                    <a:pt x="3" y="10"/>
                  </a:cubicBezTo>
                  <a:cubicBezTo>
                    <a:pt x="0" y="19"/>
                    <a:pt x="4" y="24"/>
                    <a:pt x="3" y="30"/>
                  </a:cubicBezTo>
                  <a:cubicBezTo>
                    <a:pt x="2" y="36"/>
                    <a:pt x="15" y="34"/>
                    <a:pt x="19" y="30"/>
                  </a:cubicBezTo>
                  <a:cubicBezTo>
                    <a:pt x="23" y="27"/>
                    <a:pt x="23" y="18"/>
                    <a:pt x="18" y="14"/>
                  </a:cubicBezTo>
                  <a:cubicBezTo>
                    <a:pt x="12" y="9"/>
                    <a:pt x="10" y="6"/>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82" name="îSḻiḋe">
              <a:extLst>
                <a:ext uri="{FF2B5EF4-FFF2-40B4-BE49-F238E27FC236}">
                  <a16:creationId xmlns="" xmlns:a16="http://schemas.microsoft.com/office/drawing/2014/main" id="{AA22A11B-68FA-4CED-B2E4-E0A59BD6C180}"/>
                </a:ext>
              </a:extLst>
            </p:cNvPr>
            <p:cNvSpPr/>
            <p:nvPr/>
          </p:nvSpPr>
          <p:spPr bwMode="auto">
            <a:xfrm>
              <a:off x="4726932" y="1285815"/>
              <a:ext cx="61675" cy="80598"/>
            </a:xfrm>
            <a:custGeom>
              <a:avLst/>
              <a:gdLst>
                <a:gd name="T0" fmla="*/ 8 w 27"/>
                <a:gd name="T1" fmla="*/ 31 h 35"/>
                <a:gd name="T2" fmla="*/ 21 w 27"/>
                <a:gd name="T3" fmla="*/ 25 h 35"/>
                <a:gd name="T4" fmla="*/ 16 w 27"/>
                <a:gd name="T5" fmla="*/ 8 h 35"/>
                <a:gd name="T6" fmla="*/ 8 w 27"/>
                <a:gd name="T7" fmla="*/ 4 h 35"/>
                <a:gd name="T8" fmla="*/ 2 w 27"/>
                <a:gd name="T9" fmla="*/ 19 h 35"/>
                <a:gd name="T10" fmla="*/ 8 w 27"/>
                <a:gd name="T11" fmla="*/ 31 h 35"/>
              </a:gdLst>
              <a:ahLst/>
              <a:cxnLst>
                <a:cxn ang="0">
                  <a:pos x="T0" y="T1"/>
                </a:cxn>
                <a:cxn ang="0">
                  <a:pos x="T2" y="T3"/>
                </a:cxn>
                <a:cxn ang="0">
                  <a:pos x="T4" y="T5"/>
                </a:cxn>
                <a:cxn ang="0">
                  <a:pos x="T6" y="T7"/>
                </a:cxn>
                <a:cxn ang="0">
                  <a:pos x="T8" y="T9"/>
                </a:cxn>
                <a:cxn ang="0">
                  <a:pos x="T10" y="T11"/>
                </a:cxn>
              </a:cxnLst>
              <a:rect l="0" t="0" r="r" b="b"/>
              <a:pathLst>
                <a:path w="27" h="35">
                  <a:moveTo>
                    <a:pt x="8" y="31"/>
                  </a:moveTo>
                  <a:cubicBezTo>
                    <a:pt x="8" y="31"/>
                    <a:pt x="15" y="35"/>
                    <a:pt x="21" y="25"/>
                  </a:cubicBezTo>
                  <a:cubicBezTo>
                    <a:pt x="27" y="14"/>
                    <a:pt x="16" y="8"/>
                    <a:pt x="16" y="8"/>
                  </a:cubicBezTo>
                  <a:cubicBezTo>
                    <a:pt x="16" y="8"/>
                    <a:pt x="13" y="0"/>
                    <a:pt x="8" y="4"/>
                  </a:cubicBezTo>
                  <a:cubicBezTo>
                    <a:pt x="3" y="7"/>
                    <a:pt x="0" y="13"/>
                    <a:pt x="2" y="19"/>
                  </a:cubicBezTo>
                  <a:cubicBezTo>
                    <a:pt x="5" y="25"/>
                    <a:pt x="7" y="23"/>
                    <a:pt x="8"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83" name="í$ḻîḓè">
              <a:extLst>
                <a:ext uri="{FF2B5EF4-FFF2-40B4-BE49-F238E27FC236}">
                  <a16:creationId xmlns="" xmlns:a16="http://schemas.microsoft.com/office/drawing/2014/main" id="{67808758-399D-4C77-AA4D-90DF06EE620C}"/>
                </a:ext>
              </a:extLst>
            </p:cNvPr>
            <p:cNvSpPr/>
            <p:nvPr/>
          </p:nvSpPr>
          <p:spPr bwMode="auto">
            <a:xfrm>
              <a:off x="4635121" y="1341182"/>
              <a:ext cx="160495" cy="198341"/>
            </a:xfrm>
            <a:custGeom>
              <a:avLst/>
              <a:gdLst>
                <a:gd name="T0" fmla="*/ 63 w 70"/>
                <a:gd name="T1" fmla="*/ 12 h 86"/>
                <a:gd name="T2" fmla="*/ 15 w 70"/>
                <a:gd name="T3" fmla="*/ 58 h 86"/>
                <a:gd name="T4" fmla="*/ 17 w 70"/>
                <a:gd name="T5" fmla="*/ 76 h 86"/>
                <a:gd name="T6" fmla="*/ 33 w 70"/>
                <a:gd name="T7" fmla="*/ 73 h 86"/>
                <a:gd name="T8" fmla="*/ 70 w 70"/>
                <a:gd name="T9" fmla="*/ 14 h 86"/>
                <a:gd name="T10" fmla="*/ 70 w 70"/>
                <a:gd name="T11" fmla="*/ 10 h 86"/>
                <a:gd name="T12" fmla="*/ 63 w 70"/>
                <a:gd name="T13" fmla="*/ 12 h 86"/>
              </a:gdLst>
              <a:ahLst/>
              <a:cxnLst>
                <a:cxn ang="0">
                  <a:pos x="T0" y="T1"/>
                </a:cxn>
                <a:cxn ang="0">
                  <a:pos x="T2" y="T3"/>
                </a:cxn>
                <a:cxn ang="0">
                  <a:pos x="T4" y="T5"/>
                </a:cxn>
                <a:cxn ang="0">
                  <a:pos x="T6" y="T7"/>
                </a:cxn>
                <a:cxn ang="0">
                  <a:pos x="T8" y="T9"/>
                </a:cxn>
                <a:cxn ang="0">
                  <a:pos x="T10" y="T11"/>
                </a:cxn>
                <a:cxn ang="0">
                  <a:pos x="T12" y="T13"/>
                </a:cxn>
              </a:cxnLst>
              <a:rect l="0" t="0" r="r" b="b"/>
              <a:pathLst>
                <a:path w="70" h="86">
                  <a:moveTo>
                    <a:pt x="63" y="12"/>
                  </a:moveTo>
                  <a:cubicBezTo>
                    <a:pt x="56" y="25"/>
                    <a:pt x="29" y="52"/>
                    <a:pt x="15" y="58"/>
                  </a:cubicBezTo>
                  <a:cubicBezTo>
                    <a:pt x="0" y="64"/>
                    <a:pt x="17" y="76"/>
                    <a:pt x="17" y="76"/>
                  </a:cubicBezTo>
                  <a:cubicBezTo>
                    <a:pt x="17" y="76"/>
                    <a:pt x="24" y="86"/>
                    <a:pt x="33" y="73"/>
                  </a:cubicBezTo>
                  <a:cubicBezTo>
                    <a:pt x="43" y="60"/>
                    <a:pt x="59" y="40"/>
                    <a:pt x="70" y="14"/>
                  </a:cubicBezTo>
                  <a:cubicBezTo>
                    <a:pt x="70" y="12"/>
                    <a:pt x="70" y="10"/>
                    <a:pt x="70" y="10"/>
                  </a:cubicBezTo>
                  <a:cubicBezTo>
                    <a:pt x="70" y="10"/>
                    <a:pt x="70" y="0"/>
                    <a:pt x="6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84" name="ïŝḷíḍe">
              <a:extLst>
                <a:ext uri="{FF2B5EF4-FFF2-40B4-BE49-F238E27FC236}">
                  <a16:creationId xmlns="" xmlns:a16="http://schemas.microsoft.com/office/drawing/2014/main" id="{88414F96-592C-4634-802C-CE0DFB40894A}"/>
                </a:ext>
              </a:extLst>
            </p:cNvPr>
            <p:cNvSpPr/>
            <p:nvPr/>
          </p:nvSpPr>
          <p:spPr bwMode="auto">
            <a:xfrm>
              <a:off x="4850282" y="1255679"/>
              <a:ext cx="119845" cy="108632"/>
            </a:xfrm>
            <a:custGeom>
              <a:avLst/>
              <a:gdLst>
                <a:gd name="T0" fmla="*/ 37 w 52"/>
                <a:gd name="T1" fmla="*/ 2 h 47"/>
                <a:gd name="T2" fmla="*/ 10 w 52"/>
                <a:gd name="T3" fmla="*/ 11 h 47"/>
                <a:gd name="T4" fmla="*/ 6 w 52"/>
                <a:gd name="T5" fmla="*/ 21 h 47"/>
                <a:gd name="T6" fmla="*/ 19 w 52"/>
                <a:gd name="T7" fmla="*/ 29 h 47"/>
                <a:gd name="T8" fmla="*/ 25 w 52"/>
                <a:gd name="T9" fmla="*/ 32 h 47"/>
                <a:gd name="T10" fmla="*/ 20 w 52"/>
                <a:gd name="T11" fmla="*/ 47 h 47"/>
                <a:gd name="T12" fmla="*/ 36 w 52"/>
                <a:gd name="T13" fmla="*/ 41 h 47"/>
                <a:gd name="T14" fmla="*/ 51 w 52"/>
                <a:gd name="T15" fmla="*/ 17 h 47"/>
                <a:gd name="T16" fmla="*/ 37 w 52"/>
                <a:gd name="T17"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7">
                  <a:moveTo>
                    <a:pt x="37" y="2"/>
                  </a:moveTo>
                  <a:cubicBezTo>
                    <a:pt x="27" y="5"/>
                    <a:pt x="10" y="11"/>
                    <a:pt x="10" y="11"/>
                  </a:cubicBezTo>
                  <a:cubicBezTo>
                    <a:pt x="10" y="11"/>
                    <a:pt x="0" y="14"/>
                    <a:pt x="6" y="21"/>
                  </a:cubicBezTo>
                  <a:cubicBezTo>
                    <a:pt x="12" y="28"/>
                    <a:pt x="12" y="33"/>
                    <a:pt x="19" y="29"/>
                  </a:cubicBezTo>
                  <a:cubicBezTo>
                    <a:pt x="27" y="26"/>
                    <a:pt x="27" y="28"/>
                    <a:pt x="25" y="32"/>
                  </a:cubicBezTo>
                  <a:cubicBezTo>
                    <a:pt x="24" y="36"/>
                    <a:pt x="19" y="43"/>
                    <a:pt x="20" y="47"/>
                  </a:cubicBezTo>
                  <a:cubicBezTo>
                    <a:pt x="20" y="47"/>
                    <a:pt x="32" y="46"/>
                    <a:pt x="36" y="41"/>
                  </a:cubicBezTo>
                  <a:cubicBezTo>
                    <a:pt x="39" y="35"/>
                    <a:pt x="50" y="24"/>
                    <a:pt x="51" y="17"/>
                  </a:cubicBezTo>
                  <a:cubicBezTo>
                    <a:pt x="52" y="9"/>
                    <a:pt x="46" y="0"/>
                    <a:pt x="3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85" name="íṩļiḋe">
              <a:extLst>
                <a:ext uri="{FF2B5EF4-FFF2-40B4-BE49-F238E27FC236}">
                  <a16:creationId xmlns="" xmlns:a16="http://schemas.microsoft.com/office/drawing/2014/main" id="{2B878D9A-9EF1-49F2-8614-8562EDA917DA}"/>
                </a:ext>
              </a:extLst>
            </p:cNvPr>
            <p:cNvSpPr/>
            <p:nvPr/>
          </p:nvSpPr>
          <p:spPr bwMode="auto">
            <a:xfrm>
              <a:off x="4839068" y="1362208"/>
              <a:ext cx="100922" cy="66581"/>
            </a:xfrm>
            <a:custGeom>
              <a:avLst/>
              <a:gdLst>
                <a:gd name="T0" fmla="*/ 31 w 44"/>
                <a:gd name="T1" fmla="*/ 3 h 29"/>
                <a:gd name="T2" fmla="*/ 8 w 44"/>
                <a:gd name="T3" fmla="*/ 9 h 29"/>
                <a:gd name="T4" fmla="*/ 7 w 44"/>
                <a:gd name="T5" fmla="*/ 20 h 29"/>
                <a:gd name="T6" fmla="*/ 31 w 44"/>
                <a:gd name="T7" fmla="*/ 23 h 29"/>
                <a:gd name="T8" fmla="*/ 44 w 44"/>
                <a:gd name="T9" fmla="*/ 2 h 29"/>
                <a:gd name="T10" fmla="*/ 31 w 44"/>
                <a:gd name="T11" fmla="*/ 3 h 29"/>
              </a:gdLst>
              <a:ahLst/>
              <a:cxnLst>
                <a:cxn ang="0">
                  <a:pos x="T0" y="T1"/>
                </a:cxn>
                <a:cxn ang="0">
                  <a:pos x="T2" y="T3"/>
                </a:cxn>
                <a:cxn ang="0">
                  <a:pos x="T4" y="T5"/>
                </a:cxn>
                <a:cxn ang="0">
                  <a:pos x="T6" y="T7"/>
                </a:cxn>
                <a:cxn ang="0">
                  <a:pos x="T8" y="T9"/>
                </a:cxn>
                <a:cxn ang="0">
                  <a:pos x="T10" y="T11"/>
                </a:cxn>
              </a:cxnLst>
              <a:rect l="0" t="0" r="r" b="b"/>
              <a:pathLst>
                <a:path w="44" h="29">
                  <a:moveTo>
                    <a:pt x="31" y="3"/>
                  </a:moveTo>
                  <a:cubicBezTo>
                    <a:pt x="24" y="6"/>
                    <a:pt x="8" y="9"/>
                    <a:pt x="8" y="9"/>
                  </a:cubicBezTo>
                  <a:cubicBezTo>
                    <a:pt x="8" y="9"/>
                    <a:pt x="0" y="13"/>
                    <a:pt x="7" y="20"/>
                  </a:cubicBezTo>
                  <a:cubicBezTo>
                    <a:pt x="13" y="27"/>
                    <a:pt x="22" y="29"/>
                    <a:pt x="31" y="23"/>
                  </a:cubicBezTo>
                  <a:cubicBezTo>
                    <a:pt x="41" y="17"/>
                    <a:pt x="43" y="13"/>
                    <a:pt x="44" y="2"/>
                  </a:cubicBezTo>
                  <a:cubicBezTo>
                    <a:pt x="44" y="2"/>
                    <a:pt x="38" y="0"/>
                    <a:pt x="3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86" name="îṡlïḍé">
              <a:extLst>
                <a:ext uri="{FF2B5EF4-FFF2-40B4-BE49-F238E27FC236}">
                  <a16:creationId xmlns="" xmlns:a16="http://schemas.microsoft.com/office/drawing/2014/main" id="{BA6753FD-87B7-494E-8898-284631CEF488}"/>
                </a:ext>
              </a:extLst>
            </p:cNvPr>
            <p:cNvSpPr/>
            <p:nvPr/>
          </p:nvSpPr>
          <p:spPr bwMode="auto">
            <a:xfrm>
              <a:off x="5091374" y="1186995"/>
              <a:ext cx="250203" cy="276135"/>
            </a:xfrm>
            <a:custGeom>
              <a:avLst/>
              <a:gdLst>
                <a:gd name="T0" fmla="*/ 108 w 109"/>
                <a:gd name="T1" fmla="*/ 54 h 120"/>
                <a:gd name="T2" fmla="*/ 97 w 109"/>
                <a:gd name="T3" fmla="*/ 52 h 120"/>
                <a:gd name="T4" fmla="*/ 84 w 109"/>
                <a:gd name="T5" fmla="*/ 58 h 120"/>
                <a:gd name="T6" fmla="*/ 89 w 109"/>
                <a:gd name="T7" fmla="*/ 43 h 120"/>
                <a:gd name="T8" fmla="*/ 85 w 109"/>
                <a:gd name="T9" fmla="*/ 10 h 120"/>
                <a:gd name="T10" fmla="*/ 70 w 109"/>
                <a:gd name="T11" fmla="*/ 16 h 120"/>
                <a:gd name="T12" fmla="*/ 68 w 109"/>
                <a:gd name="T13" fmla="*/ 53 h 120"/>
                <a:gd name="T14" fmla="*/ 53 w 109"/>
                <a:gd name="T15" fmla="*/ 72 h 120"/>
                <a:gd name="T16" fmla="*/ 11 w 109"/>
                <a:gd name="T17" fmla="*/ 79 h 120"/>
                <a:gd name="T18" fmla="*/ 2 w 109"/>
                <a:gd name="T19" fmla="*/ 89 h 120"/>
                <a:gd name="T20" fmla="*/ 20 w 109"/>
                <a:gd name="T21" fmla="*/ 100 h 120"/>
                <a:gd name="T22" fmla="*/ 31 w 109"/>
                <a:gd name="T23" fmla="*/ 98 h 120"/>
                <a:gd name="T24" fmla="*/ 41 w 109"/>
                <a:gd name="T25" fmla="*/ 94 h 120"/>
                <a:gd name="T26" fmla="*/ 49 w 109"/>
                <a:gd name="T27" fmla="*/ 90 h 120"/>
                <a:gd name="T28" fmla="*/ 54 w 109"/>
                <a:gd name="T29" fmla="*/ 92 h 120"/>
                <a:gd name="T30" fmla="*/ 32 w 109"/>
                <a:gd name="T31" fmla="*/ 110 h 120"/>
                <a:gd name="T32" fmla="*/ 35 w 109"/>
                <a:gd name="T33" fmla="*/ 119 h 120"/>
                <a:gd name="T34" fmla="*/ 70 w 109"/>
                <a:gd name="T35" fmla="*/ 92 h 120"/>
                <a:gd name="T36" fmla="*/ 89 w 109"/>
                <a:gd name="T37" fmla="*/ 72 h 120"/>
                <a:gd name="T38" fmla="*/ 108 w 109"/>
                <a:gd name="T39" fmla="*/ 5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120">
                  <a:moveTo>
                    <a:pt x="108" y="54"/>
                  </a:moveTo>
                  <a:cubicBezTo>
                    <a:pt x="109" y="45"/>
                    <a:pt x="101" y="49"/>
                    <a:pt x="97" y="52"/>
                  </a:cubicBezTo>
                  <a:cubicBezTo>
                    <a:pt x="94" y="54"/>
                    <a:pt x="86" y="57"/>
                    <a:pt x="84" y="58"/>
                  </a:cubicBezTo>
                  <a:cubicBezTo>
                    <a:pt x="84" y="58"/>
                    <a:pt x="86" y="48"/>
                    <a:pt x="89" y="43"/>
                  </a:cubicBezTo>
                  <a:cubicBezTo>
                    <a:pt x="92" y="37"/>
                    <a:pt x="96" y="21"/>
                    <a:pt x="85" y="10"/>
                  </a:cubicBezTo>
                  <a:cubicBezTo>
                    <a:pt x="74" y="0"/>
                    <a:pt x="72" y="5"/>
                    <a:pt x="70" y="16"/>
                  </a:cubicBezTo>
                  <a:cubicBezTo>
                    <a:pt x="67" y="26"/>
                    <a:pt x="72" y="36"/>
                    <a:pt x="68" y="53"/>
                  </a:cubicBezTo>
                  <a:cubicBezTo>
                    <a:pt x="64" y="70"/>
                    <a:pt x="64" y="68"/>
                    <a:pt x="53" y="72"/>
                  </a:cubicBezTo>
                  <a:cubicBezTo>
                    <a:pt x="42" y="76"/>
                    <a:pt x="27" y="81"/>
                    <a:pt x="11" y="79"/>
                  </a:cubicBezTo>
                  <a:cubicBezTo>
                    <a:pt x="3" y="78"/>
                    <a:pt x="0" y="75"/>
                    <a:pt x="2" y="89"/>
                  </a:cubicBezTo>
                  <a:cubicBezTo>
                    <a:pt x="2" y="89"/>
                    <a:pt x="4" y="97"/>
                    <a:pt x="20" y="100"/>
                  </a:cubicBezTo>
                  <a:cubicBezTo>
                    <a:pt x="24" y="101"/>
                    <a:pt x="27" y="99"/>
                    <a:pt x="31" y="98"/>
                  </a:cubicBezTo>
                  <a:cubicBezTo>
                    <a:pt x="35" y="98"/>
                    <a:pt x="38" y="96"/>
                    <a:pt x="41" y="94"/>
                  </a:cubicBezTo>
                  <a:cubicBezTo>
                    <a:pt x="46" y="92"/>
                    <a:pt x="49" y="90"/>
                    <a:pt x="49" y="90"/>
                  </a:cubicBezTo>
                  <a:cubicBezTo>
                    <a:pt x="49" y="90"/>
                    <a:pt x="55" y="89"/>
                    <a:pt x="54" y="92"/>
                  </a:cubicBezTo>
                  <a:cubicBezTo>
                    <a:pt x="53" y="95"/>
                    <a:pt x="47" y="104"/>
                    <a:pt x="32" y="110"/>
                  </a:cubicBezTo>
                  <a:cubicBezTo>
                    <a:pt x="17" y="116"/>
                    <a:pt x="29" y="120"/>
                    <a:pt x="35" y="119"/>
                  </a:cubicBezTo>
                  <a:cubicBezTo>
                    <a:pt x="40" y="118"/>
                    <a:pt x="61" y="116"/>
                    <a:pt x="70" y="92"/>
                  </a:cubicBezTo>
                  <a:cubicBezTo>
                    <a:pt x="80" y="69"/>
                    <a:pt x="89" y="72"/>
                    <a:pt x="89" y="72"/>
                  </a:cubicBezTo>
                  <a:cubicBezTo>
                    <a:pt x="89" y="72"/>
                    <a:pt x="107" y="63"/>
                    <a:pt x="10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87" name="iS1îḓè">
              <a:extLst>
                <a:ext uri="{FF2B5EF4-FFF2-40B4-BE49-F238E27FC236}">
                  <a16:creationId xmlns="" xmlns:a16="http://schemas.microsoft.com/office/drawing/2014/main" id="{8EA27291-7EFF-4BCA-AA01-EB2429305A3A}"/>
                </a:ext>
              </a:extLst>
            </p:cNvPr>
            <p:cNvSpPr/>
            <p:nvPr/>
          </p:nvSpPr>
          <p:spPr bwMode="auto">
            <a:xfrm>
              <a:off x="5288313" y="1394447"/>
              <a:ext cx="71487" cy="82700"/>
            </a:xfrm>
            <a:custGeom>
              <a:avLst/>
              <a:gdLst>
                <a:gd name="T0" fmla="*/ 17 w 31"/>
                <a:gd name="T1" fmla="*/ 6 h 36"/>
                <a:gd name="T2" fmla="*/ 3 w 31"/>
                <a:gd name="T3" fmla="*/ 7 h 36"/>
                <a:gd name="T4" fmla="*/ 9 w 31"/>
                <a:gd name="T5" fmla="*/ 27 h 36"/>
                <a:gd name="T6" fmla="*/ 12 w 31"/>
                <a:gd name="T7" fmla="*/ 36 h 36"/>
                <a:gd name="T8" fmla="*/ 26 w 31"/>
                <a:gd name="T9" fmla="*/ 17 h 36"/>
                <a:gd name="T10" fmla="*/ 17 w 31"/>
                <a:gd name="T11" fmla="*/ 6 h 36"/>
              </a:gdLst>
              <a:ahLst/>
              <a:cxnLst>
                <a:cxn ang="0">
                  <a:pos x="T0" y="T1"/>
                </a:cxn>
                <a:cxn ang="0">
                  <a:pos x="T2" y="T3"/>
                </a:cxn>
                <a:cxn ang="0">
                  <a:pos x="T4" y="T5"/>
                </a:cxn>
                <a:cxn ang="0">
                  <a:pos x="T6" y="T7"/>
                </a:cxn>
                <a:cxn ang="0">
                  <a:pos x="T8" y="T9"/>
                </a:cxn>
                <a:cxn ang="0">
                  <a:pos x="T10" y="T11"/>
                </a:cxn>
              </a:cxnLst>
              <a:rect l="0" t="0" r="r" b="b"/>
              <a:pathLst>
                <a:path w="31" h="36">
                  <a:moveTo>
                    <a:pt x="17" y="6"/>
                  </a:moveTo>
                  <a:cubicBezTo>
                    <a:pt x="17" y="6"/>
                    <a:pt x="6" y="0"/>
                    <a:pt x="3" y="7"/>
                  </a:cubicBezTo>
                  <a:cubicBezTo>
                    <a:pt x="0" y="14"/>
                    <a:pt x="6" y="23"/>
                    <a:pt x="9" y="27"/>
                  </a:cubicBezTo>
                  <a:cubicBezTo>
                    <a:pt x="12" y="31"/>
                    <a:pt x="5" y="36"/>
                    <a:pt x="12" y="36"/>
                  </a:cubicBezTo>
                  <a:cubicBezTo>
                    <a:pt x="20" y="36"/>
                    <a:pt x="31" y="33"/>
                    <a:pt x="26" y="17"/>
                  </a:cubicBezTo>
                  <a:cubicBezTo>
                    <a:pt x="23" y="10"/>
                    <a:pt x="17" y="6"/>
                    <a:pt x="1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88" name="íṡḷiḑê">
              <a:extLst>
                <a:ext uri="{FF2B5EF4-FFF2-40B4-BE49-F238E27FC236}">
                  <a16:creationId xmlns="" xmlns:a16="http://schemas.microsoft.com/office/drawing/2014/main" id="{CC1054B6-00CB-4594-A2B8-E9A0593D46DF}"/>
                </a:ext>
              </a:extLst>
            </p:cNvPr>
            <p:cNvSpPr/>
            <p:nvPr/>
          </p:nvSpPr>
          <p:spPr bwMode="auto">
            <a:xfrm>
              <a:off x="5490157" y="1294926"/>
              <a:ext cx="41350" cy="64478"/>
            </a:xfrm>
            <a:custGeom>
              <a:avLst/>
              <a:gdLst>
                <a:gd name="T0" fmla="*/ 11 w 18"/>
                <a:gd name="T1" fmla="*/ 27 h 28"/>
                <a:gd name="T2" fmla="*/ 17 w 18"/>
                <a:gd name="T3" fmla="*/ 10 h 28"/>
                <a:gd name="T4" fmla="*/ 14 w 18"/>
                <a:gd name="T5" fmla="*/ 4 h 28"/>
                <a:gd name="T6" fmla="*/ 8 w 18"/>
                <a:gd name="T7" fmla="*/ 0 h 28"/>
                <a:gd name="T8" fmla="*/ 1 w 18"/>
                <a:gd name="T9" fmla="*/ 12 h 28"/>
                <a:gd name="T10" fmla="*/ 11 w 18"/>
                <a:gd name="T11" fmla="*/ 27 h 28"/>
              </a:gdLst>
              <a:ahLst/>
              <a:cxnLst>
                <a:cxn ang="0">
                  <a:pos x="T0" y="T1"/>
                </a:cxn>
                <a:cxn ang="0">
                  <a:pos x="T2" y="T3"/>
                </a:cxn>
                <a:cxn ang="0">
                  <a:pos x="T4" y="T5"/>
                </a:cxn>
                <a:cxn ang="0">
                  <a:pos x="T6" y="T7"/>
                </a:cxn>
                <a:cxn ang="0">
                  <a:pos x="T8" y="T9"/>
                </a:cxn>
                <a:cxn ang="0">
                  <a:pos x="T10" y="T11"/>
                </a:cxn>
              </a:cxnLst>
              <a:rect l="0" t="0" r="r" b="b"/>
              <a:pathLst>
                <a:path w="18" h="28">
                  <a:moveTo>
                    <a:pt x="11" y="27"/>
                  </a:moveTo>
                  <a:cubicBezTo>
                    <a:pt x="15" y="25"/>
                    <a:pt x="18" y="21"/>
                    <a:pt x="17" y="10"/>
                  </a:cubicBezTo>
                  <a:cubicBezTo>
                    <a:pt x="16" y="7"/>
                    <a:pt x="15" y="6"/>
                    <a:pt x="14" y="4"/>
                  </a:cubicBezTo>
                  <a:cubicBezTo>
                    <a:pt x="11" y="2"/>
                    <a:pt x="9" y="0"/>
                    <a:pt x="8" y="0"/>
                  </a:cubicBezTo>
                  <a:cubicBezTo>
                    <a:pt x="6" y="0"/>
                    <a:pt x="0" y="2"/>
                    <a:pt x="1" y="12"/>
                  </a:cubicBezTo>
                  <a:cubicBezTo>
                    <a:pt x="2" y="21"/>
                    <a:pt x="7" y="28"/>
                    <a:pt x="1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89" name="iṩ1íḓê">
              <a:extLst>
                <a:ext uri="{FF2B5EF4-FFF2-40B4-BE49-F238E27FC236}">
                  <a16:creationId xmlns="" xmlns:a16="http://schemas.microsoft.com/office/drawing/2014/main" id="{203ED823-C0E5-4BBB-A922-7A3D4167DB72}"/>
                </a:ext>
              </a:extLst>
            </p:cNvPr>
            <p:cNvSpPr/>
            <p:nvPr/>
          </p:nvSpPr>
          <p:spPr bwMode="auto">
            <a:xfrm>
              <a:off x="5464927" y="1142842"/>
              <a:ext cx="275434" cy="373553"/>
            </a:xfrm>
            <a:custGeom>
              <a:avLst/>
              <a:gdLst>
                <a:gd name="T0" fmla="*/ 100 w 120"/>
                <a:gd name="T1" fmla="*/ 60 h 162"/>
                <a:gd name="T2" fmla="*/ 107 w 120"/>
                <a:gd name="T3" fmla="*/ 27 h 162"/>
                <a:gd name="T4" fmla="*/ 95 w 120"/>
                <a:gd name="T5" fmla="*/ 23 h 162"/>
                <a:gd name="T6" fmla="*/ 91 w 120"/>
                <a:gd name="T7" fmla="*/ 3 h 162"/>
                <a:gd name="T8" fmla="*/ 84 w 120"/>
                <a:gd name="T9" fmla="*/ 9 h 162"/>
                <a:gd name="T10" fmla="*/ 77 w 120"/>
                <a:gd name="T11" fmla="*/ 19 h 162"/>
                <a:gd name="T12" fmla="*/ 69 w 120"/>
                <a:gd name="T13" fmla="*/ 19 h 162"/>
                <a:gd name="T14" fmla="*/ 56 w 120"/>
                <a:gd name="T15" fmla="*/ 28 h 162"/>
                <a:gd name="T16" fmla="*/ 60 w 120"/>
                <a:gd name="T17" fmla="*/ 33 h 162"/>
                <a:gd name="T18" fmla="*/ 59 w 120"/>
                <a:gd name="T19" fmla="*/ 43 h 162"/>
                <a:gd name="T20" fmla="*/ 50 w 120"/>
                <a:gd name="T21" fmla="*/ 52 h 162"/>
                <a:gd name="T22" fmla="*/ 52 w 120"/>
                <a:gd name="T23" fmla="*/ 60 h 162"/>
                <a:gd name="T24" fmla="*/ 48 w 120"/>
                <a:gd name="T25" fmla="*/ 56 h 162"/>
                <a:gd name="T26" fmla="*/ 32 w 120"/>
                <a:gd name="T27" fmla="*/ 37 h 162"/>
                <a:gd name="T28" fmla="*/ 26 w 120"/>
                <a:gd name="T29" fmla="*/ 50 h 162"/>
                <a:gd name="T30" fmla="*/ 33 w 120"/>
                <a:gd name="T31" fmla="*/ 76 h 162"/>
                <a:gd name="T32" fmla="*/ 45 w 120"/>
                <a:gd name="T33" fmla="*/ 77 h 162"/>
                <a:gd name="T34" fmla="*/ 58 w 120"/>
                <a:gd name="T35" fmla="*/ 72 h 162"/>
                <a:gd name="T36" fmla="*/ 62 w 120"/>
                <a:gd name="T37" fmla="*/ 75 h 162"/>
                <a:gd name="T38" fmla="*/ 22 w 120"/>
                <a:gd name="T39" fmla="*/ 101 h 162"/>
                <a:gd name="T40" fmla="*/ 25 w 120"/>
                <a:gd name="T41" fmla="*/ 111 h 162"/>
                <a:gd name="T42" fmla="*/ 55 w 120"/>
                <a:gd name="T43" fmla="*/ 100 h 162"/>
                <a:gd name="T44" fmla="*/ 59 w 120"/>
                <a:gd name="T45" fmla="*/ 103 h 162"/>
                <a:gd name="T46" fmla="*/ 39 w 120"/>
                <a:gd name="T47" fmla="*/ 119 h 162"/>
                <a:gd name="T48" fmla="*/ 12 w 120"/>
                <a:gd name="T49" fmla="*/ 128 h 162"/>
                <a:gd name="T50" fmla="*/ 7 w 120"/>
                <a:gd name="T51" fmla="*/ 136 h 162"/>
                <a:gd name="T52" fmla="*/ 30 w 120"/>
                <a:gd name="T53" fmla="*/ 141 h 162"/>
                <a:gd name="T54" fmla="*/ 55 w 120"/>
                <a:gd name="T55" fmla="*/ 136 h 162"/>
                <a:gd name="T56" fmla="*/ 43 w 120"/>
                <a:gd name="T57" fmla="*/ 148 h 162"/>
                <a:gd name="T58" fmla="*/ 50 w 120"/>
                <a:gd name="T59" fmla="*/ 158 h 162"/>
                <a:gd name="T60" fmla="*/ 71 w 120"/>
                <a:gd name="T61" fmla="*/ 149 h 162"/>
                <a:gd name="T62" fmla="*/ 71 w 120"/>
                <a:gd name="T63" fmla="*/ 125 h 162"/>
                <a:gd name="T64" fmla="*/ 79 w 120"/>
                <a:gd name="T65" fmla="*/ 120 h 162"/>
                <a:gd name="T66" fmla="*/ 75 w 120"/>
                <a:gd name="T67" fmla="*/ 102 h 162"/>
                <a:gd name="T68" fmla="*/ 96 w 120"/>
                <a:gd name="T69" fmla="*/ 86 h 162"/>
                <a:gd name="T70" fmla="*/ 102 w 120"/>
                <a:gd name="T71" fmla="*/ 75 h 162"/>
                <a:gd name="T72" fmla="*/ 100 w 120"/>
                <a:gd name="T73" fmla="*/ 60 h 162"/>
                <a:gd name="T74" fmla="*/ 90 w 120"/>
                <a:gd name="T75" fmla="*/ 49 h 162"/>
                <a:gd name="T76" fmla="*/ 86 w 120"/>
                <a:gd name="T77" fmla="*/ 53 h 162"/>
                <a:gd name="T78" fmla="*/ 83 w 120"/>
                <a:gd name="T79" fmla="*/ 53 h 162"/>
                <a:gd name="T80" fmla="*/ 80 w 120"/>
                <a:gd name="T81" fmla="*/ 48 h 162"/>
                <a:gd name="T82" fmla="*/ 89 w 120"/>
                <a:gd name="T83" fmla="*/ 44 h 162"/>
                <a:gd name="T84" fmla="*/ 90 w 120"/>
                <a:gd name="T85" fmla="*/ 4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 h="162">
                  <a:moveTo>
                    <a:pt x="100" y="60"/>
                  </a:moveTo>
                  <a:cubicBezTo>
                    <a:pt x="108" y="50"/>
                    <a:pt x="120" y="40"/>
                    <a:pt x="107" y="27"/>
                  </a:cubicBezTo>
                  <a:cubicBezTo>
                    <a:pt x="107" y="27"/>
                    <a:pt x="105" y="24"/>
                    <a:pt x="95" y="23"/>
                  </a:cubicBezTo>
                  <a:cubicBezTo>
                    <a:pt x="95" y="23"/>
                    <a:pt x="105" y="8"/>
                    <a:pt x="91" y="3"/>
                  </a:cubicBezTo>
                  <a:cubicBezTo>
                    <a:pt x="91" y="3"/>
                    <a:pt x="88" y="0"/>
                    <a:pt x="84" y="9"/>
                  </a:cubicBezTo>
                  <a:cubicBezTo>
                    <a:pt x="80" y="17"/>
                    <a:pt x="77" y="17"/>
                    <a:pt x="77" y="19"/>
                  </a:cubicBezTo>
                  <a:cubicBezTo>
                    <a:pt x="77" y="21"/>
                    <a:pt x="74" y="21"/>
                    <a:pt x="69" y="19"/>
                  </a:cubicBezTo>
                  <a:cubicBezTo>
                    <a:pt x="64" y="17"/>
                    <a:pt x="56" y="19"/>
                    <a:pt x="56" y="28"/>
                  </a:cubicBezTo>
                  <a:cubicBezTo>
                    <a:pt x="56" y="28"/>
                    <a:pt x="56" y="31"/>
                    <a:pt x="60" y="33"/>
                  </a:cubicBezTo>
                  <a:cubicBezTo>
                    <a:pt x="63" y="36"/>
                    <a:pt x="66" y="37"/>
                    <a:pt x="59" y="43"/>
                  </a:cubicBezTo>
                  <a:cubicBezTo>
                    <a:pt x="53" y="49"/>
                    <a:pt x="50" y="40"/>
                    <a:pt x="50" y="52"/>
                  </a:cubicBezTo>
                  <a:cubicBezTo>
                    <a:pt x="50" y="52"/>
                    <a:pt x="57" y="57"/>
                    <a:pt x="52" y="60"/>
                  </a:cubicBezTo>
                  <a:cubicBezTo>
                    <a:pt x="47" y="63"/>
                    <a:pt x="48" y="59"/>
                    <a:pt x="48" y="56"/>
                  </a:cubicBezTo>
                  <a:cubicBezTo>
                    <a:pt x="48" y="59"/>
                    <a:pt x="43" y="42"/>
                    <a:pt x="32" y="37"/>
                  </a:cubicBezTo>
                  <a:cubicBezTo>
                    <a:pt x="30" y="37"/>
                    <a:pt x="24" y="37"/>
                    <a:pt x="26" y="50"/>
                  </a:cubicBezTo>
                  <a:cubicBezTo>
                    <a:pt x="28" y="63"/>
                    <a:pt x="32" y="66"/>
                    <a:pt x="33" y="76"/>
                  </a:cubicBezTo>
                  <a:cubicBezTo>
                    <a:pt x="33" y="87"/>
                    <a:pt x="43" y="82"/>
                    <a:pt x="45" y="77"/>
                  </a:cubicBezTo>
                  <a:cubicBezTo>
                    <a:pt x="46" y="72"/>
                    <a:pt x="58" y="72"/>
                    <a:pt x="58" y="72"/>
                  </a:cubicBezTo>
                  <a:cubicBezTo>
                    <a:pt x="58" y="72"/>
                    <a:pt x="68" y="71"/>
                    <a:pt x="62" y="75"/>
                  </a:cubicBezTo>
                  <a:cubicBezTo>
                    <a:pt x="56" y="80"/>
                    <a:pt x="22" y="101"/>
                    <a:pt x="22" y="101"/>
                  </a:cubicBezTo>
                  <a:cubicBezTo>
                    <a:pt x="22" y="101"/>
                    <a:pt x="9" y="108"/>
                    <a:pt x="25" y="111"/>
                  </a:cubicBezTo>
                  <a:cubicBezTo>
                    <a:pt x="42" y="113"/>
                    <a:pt x="55" y="100"/>
                    <a:pt x="55" y="100"/>
                  </a:cubicBezTo>
                  <a:cubicBezTo>
                    <a:pt x="55" y="100"/>
                    <a:pt x="61" y="95"/>
                    <a:pt x="59" y="103"/>
                  </a:cubicBezTo>
                  <a:cubicBezTo>
                    <a:pt x="56" y="111"/>
                    <a:pt x="39" y="119"/>
                    <a:pt x="39" y="119"/>
                  </a:cubicBezTo>
                  <a:cubicBezTo>
                    <a:pt x="39" y="119"/>
                    <a:pt x="23" y="125"/>
                    <a:pt x="12" y="128"/>
                  </a:cubicBezTo>
                  <a:cubicBezTo>
                    <a:pt x="0" y="130"/>
                    <a:pt x="4" y="130"/>
                    <a:pt x="7" y="136"/>
                  </a:cubicBezTo>
                  <a:cubicBezTo>
                    <a:pt x="10" y="143"/>
                    <a:pt x="21" y="147"/>
                    <a:pt x="30" y="141"/>
                  </a:cubicBezTo>
                  <a:cubicBezTo>
                    <a:pt x="38" y="135"/>
                    <a:pt x="56" y="129"/>
                    <a:pt x="55" y="136"/>
                  </a:cubicBezTo>
                  <a:cubicBezTo>
                    <a:pt x="55" y="143"/>
                    <a:pt x="54" y="145"/>
                    <a:pt x="43" y="148"/>
                  </a:cubicBezTo>
                  <a:cubicBezTo>
                    <a:pt x="32" y="152"/>
                    <a:pt x="37" y="154"/>
                    <a:pt x="50" y="158"/>
                  </a:cubicBezTo>
                  <a:cubicBezTo>
                    <a:pt x="63" y="162"/>
                    <a:pt x="71" y="157"/>
                    <a:pt x="71" y="149"/>
                  </a:cubicBezTo>
                  <a:cubicBezTo>
                    <a:pt x="71" y="140"/>
                    <a:pt x="71" y="125"/>
                    <a:pt x="71" y="125"/>
                  </a:cubicBezTo>
                  <a:cubicBezTo>
                    <a:pt x="71" y="125"/>
                    <a:pt x="76" y="121"/>
                    <a:pt x="79" y="120"/>
                  </a:cubicBezTo>
                  <a:cubicBezTo>
                    <a:pt x="82" y="119"/>
                    <a:pt x="85" y="103"/>
                    <a:pt x="75" y="102"/>
                  </a:cubicBezTo>
                  <a:cubicBezTo>
                    <a:pt x="75" y="102"/>
                    <a:pt x="81" y="90"/>
                    <a:pt x="96" y="86"/>
                  </a:cubicBezTo>
                  <a:cubicBezTo>
                    <a:pt x="96" y="86"/>
                    <a:pt x="102" y="84"/>
                    <a:pt x="102" y="75"/>
                  </a:cubicBezTo>
                  <a:cubicBezTo>
                    <a:pt x="102" y="66"/>
                    <a:pt x="91" y="70"/>
                    <a:pt x="100" y="60"/>
                  </a:cubicBezTo>
                  <a:close/>
                  <a:moveTo>
                    <a:pt x="90" y="49"/>
                  </a:moveTo>
                  <a:cubicBezTo>
                    <a:pt x="88" y="51"/>
                    <a:pt x="86" y="53"/>
                    <a:pt x="86" y="53"/>
                  </a:cubicBezTo>
                  <a:cubicBezTo>
                    <a:pt x="85" y="59"/>
                    <a:pt x="85" y="55"/>
                    <a:pt x="83" y="53"/>
                  </a:cubicBezTo>
                  <a:cubicBezTo>
                    <a:pt x="80" y="51"/>
                    <a:pt x="80" y="48"/>
                    <a:pt x="80" y="48"/>
                  </a:cubicBezTo>
                  <a:cubicBezTo>
                    <a:pt x="81" y="38"/>
                    <a:pt x="89" y="44"/>
                    <a:pt x="89" y="44"/>
                  </a:cubicBezTo>
                  <a:cubicBezTo>
                    <a:pt x="89" y="44"/>
                    <a:pt x="92" y="48"/>
                    <a:pt x="90"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90" name="ïşľïďé">
              <a:extLst>
                <a:ext uri="{FF2B5EF4-FFF2-40B4-BE49-F238E27FC236}">
                  <a16:creationId xmlns="" xmlns:a16="http://schemas.microsoft.com/office/drawing/2014/main" id="{D301BC67-8C42-4C7C-B749-3998A0EDA169}"/>
                </a:ext>
              </a:extLst>
            </p:cNvPr>
            <p:cNvSpPr/>
            <p:nvPr/>
          </p:nvSpPr>
          <p:spPr bwMode="auto">
            <a:xfrm>
              <a:off x="4199193" y="1624325"/>
              <a:ext cx="73589" cy="92512"/>
            </a:xfrm>
            <a:custGeom>
              <a:avLst/>
              <a:gdLst>
                <a:gd name="T0" fmla="*/ 0 w 105"/>
                <a:gd name="T1" fmla="*/ 132 h 132"/>
                <a:gd name="T2" fmla="*/ 0 w 105"/>
                <a:gd name="T3" fmla="*/ 109 h 132"/>
                <a:gd name="T4" fmla="*/ 69 w 105"/>
                <a:gd name="T5" fmla="*/ 23 h 132"/>
                <a:gd name="T6" fmla="*/ 7 w 105"/>
                <a:gd name="T7" fmla="*/ 23 h 132"/>
                <a:gd name="T8" fmla="*/ 7 w 105"/>
                <a:gd name="T9" fmla="*/ 0 h 132"/>
                <a:gd name="T10" fmla="*/ 102 w 105"/>
                <a:gd name="T11" fmla="*/ 0 h 132"/>
                <a:gd name="T12" fmla="*/ 102 w 105"/>
                <a:gd name="T13" fmla="*/ 23 h 132"/>
                <a:gd name="T14" fmla="*/ 33 w 105"/>
                <a:gd name="T15" fmla="*/ 112 h 132"/>
                <a:gd name="T16" fmla="*/ 105 w 105"/>
                <a:gd name="T17" fmla="*/ 112 h 132"/>
                <a:gd name="T18" fmla="*/ 105 w 105"/>
                <a:gd name="T19" fmla="*/ 132 h 132"/>
                <a:gd name="T20" fmla="*/ 0 w 105"/>
                <a:gd name="T21"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32">
                  <a:moveTo>
                    <a:pt x="0" y="132"/>
                  </a:moveTo>
                  <a:lnTo>
                    <a:pt x="0" y="109"/>
                  </a:lnTo>
                  <a:lnTo>
                    <a:pt x="69" y="23"/>
                  </a:lnTo>
                  <a:lnTo>
                    <a:pt x="7" y="23"/>
                  </a:lnTo>
                  <a:lnTo>
                    <a:pt x="7" y="0"/>
                  </a:lnTo>
                  <a:lnTo>
                    <a:pt x="102" y="0"/>
                  </a:lnTo>
                  <a:lnTo>
                    <a:pt x="102" y="23"/>
                  </a:lnTo>
                  <a:lnTo>
                    <a:pt x="33" y="112"/>
                  </a:lnTo>
                  <a:lnTo>
                    <a:pt x="105" y="112"/>
                  </a:lnTo>
                  <a:lnTo>
                    <a:pt x="105" y="132"/>
                  </a:lnTo>
                  <a:lnTo>
                    <a:pt x="0"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91" name="ïśḷïḍê">
              <a:extLst>
                <a:ext uri="{FF2B5EF4-FFF2-40B4-BE49-F238E27FC236}">
                  <a16:creationId xmlns="" xmlns:a16="http://schemas.microsoft.com/office/drawing/2014/main" id="{E63E7E34-F019-41D5-A2CD-14FDC410D84A}"/>
                </a:ext>
              </a:extLst>
            </p:cNvPr>
            <p:cNvSpPr/>
            <p:nvPr/>
          </p:nvSpPr>
          <p:spPr bwMode="auto">
            <a:xfrm>
              <a:off x="4291004" y="1624325"/>
              <a:ext cx="73589" cy="92512"/>
            </a:xfrm>
            <a:custGeom>
              <a:avLst/>
              <a:gdLst>
                <a:gd name="T0" fmla="*/ 0 w 105"/>
                <a:gd name="T1" fmla="*/ 132 h 132"/>
                <a:gd name="T2" fmla="*/ 0 w 105"/>
                <a:gd name="T3" fmla="*/ 0 h 132"/>
                <a:gd name="T4" fmla="*/ 30 w 105"/>
                <a:gd name="T5" fmla="*/ 0 h 132"/>
                <a:gd name="T6" fmla="*/ 30 w 105"/>
                <a:gd name="T7" fmla="*/ 53 h 132"/>
                <a:gd name="T8" fmla="*/ 79 w 105"/>
                <a:gd name="T9" fmla="*/ 53 h 132"/>
                <a:gd name="T10" fmla="*/ 79 w 105"/>
                <a:gd name="T11" fmla="*/ 0 h 132"/>
                <a:gd name="T12" fmla="*/ 105 w 105"/>
                <a:gd name="T13" fmla="*/ 0 h 132"/>
                <a:gd name="T14" fmla="*/ 105 w 105"/>
                <a:gd name="T15" fmla="*/ 132 h 132"/>
                <a:gd name="T16" fmla="*/ 79 w 105"/>
                <a:gd name="T17" fmla="*/ 132 h 132"/>
                <a:gd name="T18" fmla="*/ 79 w 105"/>
                <a:gd name="T19" fmla="*/ 76 h 132"/>
                <a:gd name="T20" fmla="*/ 30 w 105"/>
                <a:gd name="T21" fmla="*/ 76 h 132"/>
                <a:gd name="T22" fmla="*/ 30 w 105"/>
                <a:gd name="T23" fmla="*/ 132 h 132"/>
                <a:gd name="T24" fmla="*/ 0 w 105"/>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32">
                  <a:moveTo>
                    <a:pt x="0" y="132"/>
                  </a:moveTo>
                  <a:lnTo>
                    <a:pt x="0" y="0"/>
                  </a:lnTo>
                  <a:lnTo>
                    <a:pt x="30" y="0"/>
                  </a:lnTo>
                  <a:lnTo>
                    <a:pt x="30" y="53"/>
                  </a:lnTo>
                  <a:lnTo>
                    <a:pt x="79" y="53"/>
                  </a:lnTo>
                  <a:lnTo>
                    <a:pt x="79" y="0"/>
                  </a:lnTo>
                  <a:lnTo>
                    <a:pt x="105" y="0"/>
                  </a:lnTo>
                  <a:lnTo>
                    <a:pt x="105" y="132"/>
                  </a:lnTo>
                  <a:lnTo>
                    <a:pt x="79" y="132"/>
                  </a:lnTo>
                  <a:lnTo>
                    <a:pt x="79" y="76"/>
                  </a:lnTo>
                  <a:lnTo>
                    <a:pt x="30" y="76"/>
                  </a:lnTo>
                  <a:lnTo>
                    <a:pt x="30" y="132"/>
                  </a:lnTo>
                  <a:lnTo>
                    <a:pt x="0"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92" name="ïṡḷíḑé">
              <a:extLst>
                <a:ext uri="{FF2B5EF4-FFF2-40B4-BE49-F238E27FC236}">
                  <a16:creationId xmlns="" xmlns:a16="http://schemas.microsoft.com/office/drawing/2014/main" id="{42C71FF1-03B4-4D86-8194-7739F9E730B9}"/>
                </a:ext>
              </a:extLst>
            </p:cNvPr>
            <p:cNvSpPr/>
            <p:nvPr/>
          </p:nvSpPr>
          <p:spPr bwMode="auto">
            <a:xfrm>
              <a:off x="4391926" y="1624325"/>
              <a:ext cx="68683" cy="92512"/>
            </a:xfrm>
            <a:custGeom>
              <a:avLst/>
              <a:gdLst>
                <a:gd name="T0" fmla="*/ 0 w 98"/>
                <a:gd name="T1" fmla="*/ 132 h 132"/>
                <a:gd name="T2" fmla="*/ 0 w 98"/>
                <a:gd name="T3" fmla="*/ 0 h 132"/>
                <a:gd name="T4" fmla="*/ 95 w 98"/>
                <a:gd name="T5" fmla="*/ 0 h 132"/>
                <a:gd name="T6" fmla="*/ 95 w 98"/>
                <a:gd name="T7" fmla="*/ 23 h 132"/>
                <a:gd name="T8" fmla="*/ 26 w 98"/>
                <a:gd name="T9" fmla="*/ 23 h 132"/>
                <a:gd name="T10" fmla="*/ 26 w 98"/>
                <a:gd name="T11" fmla="*/ 53 h 132"/>
                <a:gd name="T12" fmla="*/ 92 w 98"/>
                <a:gd name="T13" fmla="*/ 53 h 132"/>
                <a:gd name="T14" fmla="*/ 92 w 98"/>
                <a:gd name="T15" fmla="*/ 76 h 132"/>
                <a:gd name="T16" fmla="*/ 26 w 98"/>
                <a:gd name="T17" fmla="*/ 76 h 132"/>
                <a:gd name="T18" fmla="*/ 26 w 98"/>
                <a:gd name="T19" fmla="*/ 112 h 132"/>
                <a:gd name="T20" fmla="*/ 98 w 98"/>
                <a:gd name="T21" fmla="*/ 112 h 132"/>
                <a:gd name="T22" fmla="*/ 98 w 98"/>
                <a:gd name="T23" fmla="*/ 132 h 132"/>
                <a:gd name="T24" fmla="*/ 0 w 98"/>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32">
                  <a:moveTo>
                    <a:pt x="0" y="132"/>
                  </a:moveTo>
                  <a:lnTo>
                    <a:pt x="0" y="0"/>
                  </a:lnTo>
                  <a:lnTo>
                    <a:pt x="95" y="0"/>
                  </a:lnTo>
                  <a:lnTo>
                    <a:pt x="95" y="23"/>
                  </a:lnTo>
                  <a:lnTo>
                    <a:pt x="26" y="23"/>
                  </a:lnTo>
                  <a:lnTo>
                    <a:pt x="26" y="53"/>
                  </a:lnTo>
                  <a:lnTo>
                    <a:pt x="92" y="53"/>
                  </a:lnTo>
                  <a:lnTo>
                    <a:pt x="92" y="76"/>
                  </a:lnTo>
                  <a:lnTo>
                    <a:pt x="26" y="76"/>
                  </a:lnTo>
                  <a:lnTo>
                    <a:pt x="26" y="112"/>
                  </a:lnTo>
                  <a:lnTo>
                    <a:pt x="98" y="112"/>
                  </a:lnTo>
                  <a:lnTo>
                    <a:pt x="98" y="132"/>
                  </a:lnTo>
                  <a:lnTo>
                    <a:pt x="0"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93" name="iśḻíde">
              <a:extLst>
                <a:ext uri="{FF2B5EF4-FFF2-40B4-BE49-F238E27FC236}">
                  <a16:creationId xmlns="" xmlns:a16="http://schemas.microsoft.com/office/drawing/2014/main" id="{CC8ABDEB-A6A4-43B9-BE23-62EEB646AD28}"/>
                </a:ext>
              </a:extLst>
            </p:cNvPr>
            <p:cNvSpPr/>
            <p:nvPr/>
          </p:nvSpPr>
          <p:spPr bwMode="auto">
            <a:xfrm>
              <a:off x="4476729" y="1624325"/>
              <a:ext cx="59572" cy="94615"/>
            </a:xfrm>
            <a:custGeom>
              <a:avLst/>
              <a:gdLst>
                <a:gd name="T0" fmla="*/ 18 w 26"/>
                <a:gd name="T1" fmla="*/ 0 h 41"/>
                <a:gd name="T2" fmla="*/ 26 w 26"/>
                <a:gd name="T3" fmla="*/ 0 h 41"/>
                <a:gd name="T4" fmla="*/ 26 w 26"/>
                <a:gd name="T5" fmla="*/ 26 h 41"/>
                <a:gd name="T6" fmla="*/ 25 w 26"/>
                <a:gd name="T7" fmla="*/ 33 h 41"/>
                <a:gd name="T8" fmla="*/ 20 w 26"/>
                <a:gd name="T9" fmla="*/ 39 h 41"/>
                <a:gd name="T10" fmla="*/ 12 w 26"/>
                <a:gd name="T11" fmla="*/ 41 h 41"/>
                <a:gd name="T12" fmla="*/ 3 w 26"/>
                <a:gd name="T13" fmla="*/ 38 h 41"/>
                <a:gd name="T14" fmla="*/ 0 w 26"/>
                <a:gd name="T15" fmla="*/ 28 h 41"/>
                <a:gd name="T16" fmla="*/ 8 w 26"/>
                <a:gd name="T17" fmla="*/ 27 h 41"/>
                <a:gd name="T18" fmla="*/ 9 w 26"/>
                <a:gd name="T19" fmla="*/ 32 h 41"/>
                <a:gd name="T20" fmla="*/ 13 w 26"/>
                <a:gd name="T21" fmla="*/ 34 h 41"/>
                <a:gd name="T22" fmla="*/ 16 w 26"/>
                <a:gd name="T23" fmla="*/ 33 h 41"/>
                <a:gd name="T24" fmla="*/ 18 w 26"/>
                <a:gd name="T25" fmla="*/ 26 h 41"/>
                <a:gd name="T26" fmla="*/ 18 w 26"/>
                <a:gd name="T2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41">
                  <a:moveTo>
                    <a:pt x="18" y="0"/>
                  </a:moveTo>
                  <a:cubicBezTo>
                    <a:pt x="26" y="0"/>
                    <a:pt x="26" y="0"/>
                    <a:pt x="26" y="0"/>
                  </a:cubicBezTo>
                  <a:cubicBezTo>
                    <a:pt x="26" y="26"/>
                    <a:pt x="26" y="26"/>
                    <a:pt x="26" y="26"/>
                  </a:cubicBezTo>
                  <a:cubicBezTo>
                    <a:pt x="26" y="29"/>
                    <a:pt x="25" y="32"/>
                    <a:pt x="25" y="33"/>
                  </a:cubicBezTo>
                  <a:cubicBezTo>
                    <a:pt x="24" y="36"/>
                    <a:pt x="23" y="37"/>
                    <a:pt x="20" y="39"/>
                  </a:cubicBezTo>
                  <a:cubicBezTo>
                    <a:pt x="18" y="40"/>
                    <a:pt x="16" y="41"/>
                    <a:pt x="12" y="41"/>
                  </a:cubicBezTo>
                  <a:cubicBezTo>
                    <a:pt x="8" y="41"/>
                    <a:pt x="5" y="40"/>
                    <a:pt x="3" y="38"/>
                  </a:cubicBezTo>
                  <a:cubicBezTo>
                    <a:pt x="1" y="35"/>
                    <a:pt x="0" y="32"/>
                    <a:pt x="0" y="28"/>
                  </a:cubicBezTo>
                  <a:cubicBezTo>
                    <a:pt x="8" y="27"/>
                    <a:pt x="8" y="27"/>
                    <a:pt x="8" y="27"/>
                  </a:cubicBezTo>
                  <a:cubicBezTo>
                    <a:pt x="8" y="29"/>
                    <a:pt x="8" y="31"/>
                    <a:pt x="9" y="32"/>
                  </a:cubicBezTo>
                  <a:cubicBezTo>
                    <a:pt x="10" y="33"/>
                    <a:pt x="11" y="34"/>
                    <a:pt x="13" y="34"/>
                  </a:cubicBezTo>
                  <a:cubicBezTo>
                    <a:pt x="14" y="34"/>
                    <a:pt x="16" y="34"/>
                    <a:pt x="16" y="33"/>
                  </a:cubicBezTo>
                  <a:cubicBezTo>
                    <a:pt x="17" y="32"/>
                    <a:pt x="18" y="29"/>
                    <a:pt x="18" y="26"/>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94" name="í$ḻîdê">
              <a:extLst>
                <a:ext uri="{FF2B5EF4-FFF2-40B4-BE49-F238E27FC236}">
                  <a16:creationId xmlns="" xmlns:a16="http://schemas.microsoft.com/office/drawing/2014/main" id="{BA99969F-9A92-47F2-A703-3F50EC1E2D9F}"/>
                </a:ext>
              </a:extLst>
            </p:cNvPr>
            <p:cNvSpPr/>
            <p:nvPr/>
          </p:nvSpPr>
          <p:spPr bwMode="auto">
            <a:xfrm>
              <a:off x="4561532" y="1624325"/>
              <a:ext cx="18222" cy="92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accent1"/>
                </a:solidFill>
              </a:endParaRPr>
            </a:p>
          </p:txBody>
        </p:sp>
        <p:sp>
          <p:nvSpPr>
            <p:cNvPr id="95" name="iṩḷídé">
              <a:extLst>
                <a:ext uri="{FF2B5EF4-FFF2-40B4-BE49-F238E27FC236}">
                  <a16:creationId xmlns="" xmlns:a16="http://schemas.microsoft.com/office/drawing/2014/main" id="{21EC1E02-3BD3-4B05-B580-4497A87485D8}"/>
                </a:ext>
              </a:extLst>
            </p:cNvPr>
            <p:cNvSpPr/>
            <p:nvPr/>
          </p:nvSpPr>
          <p:spPr bwMode="auto">
            <a:xfrm>
              <a:off x="4595874" y="1624325"/>
              <a:ext cx="91811" cy="92512"/>
            </a:xfrm>
            <a:custGeom>
              <a:avLst/>
              <a:gdLst>
                <a:gd name="T0" fmla="*/ 131 w 131"/>
                <a:gd name="T1" fmla="*/ 132 h 132"/>
                <a:gd name="T2" fmla="*/ 102 w 131"/>
                <a:gd name="T3" fmla="*/ 132 h 132"/>
                <a:gd name="T4" fmla="*/ 92 w 131"/>
                <a:gd name="T5" fmla="*/ 102 h 132"/>
                <a:gd name="T6" fmla="*/ 40 w 131"/>
                <a:gd name="T7" fmla="*/ 102 h 132"/>
                <a:gd name="T8" fmla="*/ 26 w 131"/>
                <a:gd name="T9" fmla="*/ 132 h 132"/>
                <a:gd name="T10" fmla="*/ 0 w 131"/>
                <a:gd name="T11" fmla="*/ 132 h 132"/>
                <a:gd name="T12" fmla="*/ 49 w 131"/>
                <a:gd name="T13" fmla="*/ 0 h 132"/>
                <a:gd name="T14" fmla="*/ 79 w 131"/>
                <a:gd name="T15" fmla="*/ 0 h 132"/>
                <a:gd name="T16" fmla="*/ 131 w 131"/>
                <a:gd name="T17" fmla="*/ 132 h 132"/>
                <a:gd name="T18" fmla="*/ 131 w 131"/>
                <a:gd name="T19" fmla="*/ 132 h 132"/>
                <a:gd name="T20" fmla="*/ 82 w 131"/>
                <a:gd name="T21" fmla="*/ 83 h 132"/>
                <a:gd name="T22" fmla="*/ 66 w 131"/>
                <a:gd name="T23" fmla="*/ 33 h 132"/>
                <a:gd name="T24" fmla="*/ 46 w 131"/>
                <a:gd name="T25" fmla="*/ 83 h 132"/>
                <a:gd name="T26" fmla="*/ 82 w 131"/>
                <a:gd name="T27" fmla="*/ 8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32">
                  <a:moveTo>
                    <a:pt x="131" y="132"/>
                  </a:moveTo>
                  <a:lnTo>
                    <a:pt x="102" y="132"/>
                  </a:lnTo>
                  <a:lnTo>
                    <a:pt x="92" y="102"/>
                  </a:lnTo>
                  <a:lnTo>
                    <a:pt x="40" y="102"/>
                  </a:lnTo>
                  <a:lnTo>
                    <a:pt x="26" y="132"/>
                  </a:lnTo>
                  <a:lnTo>
                    <a:pt x="0" y="132"/>
                  </a:lnTo>
                  <a:lnTo>
                    <a:pt x="49" y="0"/>
                  </a:lnTo>
                  <a:lnTo>
                    <a:pt x="79" y="0"/>
                  </a:lnTo>
                  <a:lnTo>
                    <a:pt x="131" y="132"/>
                  </a:lnTo>
                  <a:lnTo>
                    <a:pt x="131" y="132"/>
                  </a:lnTo>
                  <a:close/>
                  <a:moveTo>
                    <a:pt x="82" y="83"/>
                  </a:moveTo>
                  <a:lnTo>
                    <a:pt x="66" y="33"/>
                  </a:lnTo>
                  <a:lnTo>
                    <a:pt x="46" y="83"/>
                  </a:lnTo>
                  <a:lnTo>
                    <a:pt x="8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96" name="iślíḓè">
              <a:extLst>
                <a:ext uri="{FF2B5EF4-FFF2-40B4-BE49-F238E27FC236}">
                  <a16:creationId xmlns="" xmlns:a16="http://schemas.microsoft.com/office/drawing/2014/main" id="{9A2778B1-0BA6-4067-9572-058195694710}"/>
                </a:ext>
              </a:extLst>
            </p:cNvPr>
            <p:cNvSpPr/>
            <p:nvPr/>
          </p:nvSpPr>
          <p:spPr bwMode="auto">
            <a:xfrm>
              <a:off x="4703805" y="1624325"/>
              <a:ext cx="73589" cy="92512"/>
            </a:xfrm>
            <a:custGeom>
              <a:avLst/>
              <a:gdLst>
                <a:gd name="T0" fmla="*/ 0 w 105"/>
                <a:gd name="T1" fmla="*/ 132 h 132"/>
                <a:gd name="T2" fmla="*/ 0 w 105"/>
                <a:gd name="T3" fmla="*/ 0 h 132"/>
                <a:gd name="T4" fmla="*/ 26 w 105"/>
                <a:gd name="T5" fmla="*/ 0 h 132"/>
                <a:gd name="T6" fmla="*/ 82 w 105"/>
                <a:gd name="T7" fmla="*/ 89 h 132"/>
                <a:gd name="T8" fmla="*/ 82 w 105"/>
                <a:gd name="T9" fmla="*/ 0 h 132"/>
                <a:gd name="T10" fmla="*/ 105 w 105"/>
                <a:gd name="T11" fmla="*/ 0 h 132"/>
                <a:gd name="T12" fmla="*/ 105 w 105"/>
                <a:gd name="T13" fmla="*/ 132 h 132"/>
                <a:gd name="T14" fmla="*/ 79 w 105"/>
                <a:gd name="T15" fmla="*/ 132 h 132"/>
                <a:gd name="T16" fmla="*/ 26 w 105"/>
                <a:gd name="T17" fmla="*/ 46 h 132"/>
                <a:gd name="T18" fmla="*/ 26 w 105"/>
                <a:gd name="T19" fmla="*/ 132 h 132"/>
                <a:gd name="T20" fmla="*/ 0 w 105"/>
                <a:gd name="T21"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32">
                  <a:moveTo>
                    <a:pt x="0" y="132"/>
                  </a:moveTo>
                  <a:lnTo>
                    <a:pt x="0" y="0"/>
                  </a:lnTo>
                  <a:lnTo>
                    <a:pt x="26" y="0"/>
                  </a:lnTo>
                  <a:lnTo>
                    <a:pt x="82" y="89"/>
                  </a:lnTo>
                  <a:lnTo>
                    <a:pt x="82" y="0"/>
                  </a:lnTo>
                  <a:lnTo>
                    <a:pt x="105" y="0"/>
                  </a:lnTo>
                  <a:lnTo>
                    <a:pt x="105" y="132"/>
                  </a:lnTo>
                  <a:lnTo>
                    <a:pt x="79" y="132"/>
                  </a:lnTo>
                  <a:lnTo>
                    <a:pt x="26" y="46"/>
                  </a:lnTo>
                  <a:lnTo>
                    <a:pt x="26" y="132"/>
                  </a:lnTo>
                  <a:lnTo>
                    <a:pt x="0"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97" name="îṥ1ïḋe">
              <a:extLst>
                <a:ext uri="{FF2B5EF4-FFF2-40B4-BE49-F238E27FC236}">
                  <a16:creationId xmlns="" xmlns:a16="http://schemas.microsoft.com/office/drawing/2014/main" id="{C2923D8F-37FE-41F6-BEEB-BD49B86F1012}"/>
                </a:ext>
              </a:extLst>
            </p:cNvPr>
            <p:cNvSpPr/>
            <p:nvPr/>
          </p:nvSpPr>
          <p:spPr bwMode="auto">
            <a:xfrm>
              <a:off x="4799821" y="1624325"/>
              <a:ext cx="87606" cy="94615"/>
            </a:xfrm>
            <a:custGeom>
              <a:avLst/>
              <a:gdLst>
                <a:gd name="T0" fmla="*/ 20 w 38"/>
                <a:gd name="T1" fmla="*/ 26 h 41"/>
                <a:gd name="T2" fmla="*/ 20 w 38"/>
                <a:gd name="T3" fmla="*/ 19 h 41"/>
                <a:gd name="T4" fmla="*/ 38 w 38"/>
                <a:gd name="T5" fmla="*/ 19 h 41"/>
                <a:gd name="T6" fmla="*/ 38 w 38"/>
                <a:gd name="T7" fmla="*/ 35 h 41"/>
                <a:gd name="T8" fmla="*/ 30 w 38"/>
                <a:gd name="T9" fmla="*/ 39 h 41"/>
                <a:gd name="T10" fmla="*/ 21 w 38"/>
                <a:gd name="T11" fmla="*/ 41 h 41"/>
                <a:gd name="T12" fmla="*/ 10 w 38"/>
                <a:gd name="T13" fmla="*/ 38 h 41"/>
                <a:gd name="T14" fmla="*/ 3 w 38"/>
                <a:gd name="T15" fmla="*/ 31 h 41"/>
                <a:gd name="T16" fmla="*/ 0 w 38"/>
                <a:gd name="T17" fmla="*/ 20 h 41"/>
                <a:gd name="T18" fmla="*/ 3 w 38"/>
                <a:gd name="T19" fmla="*/ 9 h 41"/>
                <a:gd name="T20" fmla="*/ 11 w 38"/>
                <a:gd name="T21" fmla="*/ 2 h 41"/>
                <a:gd name="T22" fmla="*/ 20 w 38"/>
                <a:gd name="T23" fmla="*/ 0 h 41"/>
                <a:gd name="T24" fmla="*/ 32 w 38"/>
                <a:gd name="T25" fmla="*/ 3 h 41"/>
                <a:gd name="T26" fmla="*/ 37 w 38"/>
                <a:gd name="T27" fmla="*/ 11 h 41"/>
                <a:gd name="T28" fmla="*/ 29 w 38"/>
                <a:gd name="T29" fmla="*/ 13 h 41"/>
                <a:gd name="T30" fmla="*/ 26 w 38"/>
                <a:gd name="T31" fmla="*/ 8 h 41"/>
                <a:gd name="T32" fmla="*/ 20 w 38"/>
                <a:gd name="T33" fmla="*/ 7 h 41"/>
                <a:gd name="T34" fmla="*/ 12 w 38"/>
                <a:gd name="T35" fmla="*/ 10 h 41"/>
                <a:gd name="T36" fmla="*/ 9 w 38"/>
                <a:gd name="T37" fmla="*/ 20 h 41"/>
                <a:gd name="T38" fmla="*/ 12 w 38"/>
                <a:gd name="T39" fmla="*/ 31 h 41"/>
                <a:gd name="T40" fmla="*/ 20 w 38"/>
                <a:gd name="T41" fmla="*/ 34 h 41"/>
                <a:gd name="T42" fmla="*/ 25 w 38"/>
                <a:gd name="T43" fmla="*/ 33 h 41"/>
                <a:gd name="T44" fmla="*/ 29 w 38"/>
                <a:gd name="T45" fmla="*/ 31 h 41"/>
                <a:gd name="T46" fmla="*/ 29 w 38"/>
                <a:gd name="T47" fmla="*/ 26 h 41"/>
                <a:gd name="T48" fmla="*/ 20 w 38"/>
                <a:gd name="T49"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41">
                  <a:moveTo>
                    <a:pt x="20" y="26"/>
                  </a:moveTo>
                  <a:cubicBezTo>
                    <a:pt x="20" y="19"/>
                    <a:pt x="20" y="19"/>
                    <a:pt x="20" y="19"/>
                  </a:cubicBezTo>
                  <a:cubicBezTo>
                    <a:pt x="38" y="19"/>
                    <a:pt x="38" y="19"/>
                    <a:pt x="38" y="19"/>
                  </a:cubicBezTo>
                  <a:cubicBezTo>
                    <a:pt x="38" y="35"/>
                    <a:pt x="38" y="35"/>
                    <a:pt x="38" y="35"/>
                  </a:cubicBezTo>
                  <a:cubicBezTo>
                    <a:pt x="36" y="36"/>
                    <a:pt x="33" y="38"/>
                    <a:pt x="30" y="39"/>
                  </a:cubicBezTo>
                  <a:cubicBezTo>
                    <a:pt x="27" y="40"/>
                    <a:pt x="24" y="41"/>
                    <a:pt x="21" y="41"/>
                  </a:cubicBezTo>
                  <a:cubicBezTo>
                    <a:pt x="16" y="41"/>
                    <a:pt x="13" y="40"/>
                    <a:pt x="10" y="38"/>
                  </a:cubicBezTo>
                  <a:cubicBezTo>
                    <a:pt x="6" y="37"/>
                    <a:pt x="4" y="34"/>
                    <a:pt x="3" y="31"/>
                  </a:cubicBezTo>
                  <a:cubicBezTo>
                    <a:pt x="1" y="28"/>
                    <a:pt x="0" y="24"/>
                    <a:pt x="0" y="20"/>
                  </a:cubicBezTo>
                  <a:cubicBezTo>
                    <a:pt x="0" y="16"/>
                    <a:pt x="1" y="12"/>
                    <a:pt x="3" y="9"/>
                  </a:cubicBezTo>
                  <a:cubicBezTo>
                    <a:pt x="5" y="6"/>
                    <a:pt x="7" y="3"/>
                    <a:pt x="11" y="2"/>
                  </a:cubicBezTo>
                  <a:cubicBezTo>
                    <a:pt x="13" y="0"/>
                    <a:pt x="16" y="0"/>
                    <a:pt x="20" y="0"/>
                  </a:cubicBezTo>
                  <a:cubicBezTo>
                    <a:pt x="25" y="0"/>
                    <a:pt x="29" y="1"/>
                    <a:pt x="32" y="3"/>
                  </a:cubicBezTo>
                  <a:cubicBezTo>
                    <a:pt x="34" y="5"/>
                    <a:pt x="36" y="8"/>
                    <a:pt x="37" y="11"/>
                  </a:cubicBezTo>
                  <a:cubicBezTo>
                    <a:pt x="29" y="13"/>
                    <a:pt x="29" y="13"/>
                    <a:pt x="29" y="13"/>
                  </a:cubicBezTo>
                  <a:cubicBezTo>
                    <a:pt x="29" y="11"/>
                    <a:pt x="27" y="9"/>
                    <a:pt x="26" y="8"/>
                  </a:cubicBezTo>
                  <a:cubicBezTo>
                    <a:pt x="24" y="7"/>
                    <a:pt x="22" y="7"/>
                    <a:pt x="20" y="7"/>
                  </a:cubicBezTo>
                  <a:cubicBezTo>
                    <a:pt x="17" y="7"/>
                    <a:pt x="14" y="8"/>
                    <a:pt x="12" y="10"/>
                  </a:cubicBezTo>
                  <a:cubicBezTo>
                    <a:pt x="10" y="12"/>
                    <a:pt x="9" y="16"/>
                    <a:pt x="9" y="20"/>
                  </a:cubicBezTo>
                  <a:cubicBezTo>
                    <a:pt x="9" y="25"/>
                    <a:pt x="10" y="28"/>
                    <a:pt x="12" y="31"/>
                  </a:cubicBezTo>
                  <a:cubicBezTo>
                    <a:pt x="14" y="33"/>
                    <a:pt x="17" y="34"/>
                    <a:pt x="20" y="34"/>
                  </a:cubicBezTo>
                  <a:cubicBezTo>
                    <a:pt x="22" y="34"/>
                    <a:pt x="23" y="34"/>
                    <a:pt x="25" y="33"/>
                  </a:cubicBezTo>
                  <a:cubicBezTo>
                    <a:pt x="27" y="32"/>
                    <a:pt x="28" y="32"/>
                    <a:pt x="29" y="31"/>
                  </a:cubicBezTo>
                  <a:cubicBezTo>
                    <a:pt x="29" y="26"/>
                    <a:pt x="29" y="26"/>
                    <a:pt x="29" y="26"/>
                  </a:cubicBezTo>
                  <a:lnTo>
                    <a:pt x="2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98" name="iṧḷídè">
              <a:extLst>
                <a:ext uri="{FF2B5EF4-FFF2-40B4-BE49-F238E27FC236}">
                  <a16:creationId xmlns="" xmlns:a16="http://schemas.microsoft.com/office/drawing/2014/main" id="{326D2230-641A-4DCD-A266-B1CF64B8D611}"/>
                </a:ext>
              </a:extLst>
            </p:cNvPr>
            <p:cNvSpPr/>
            <p:nvPr/>
          </p:nvSpPr>
          <p:spPr bwMode="auto">
            <a:xfrm>
              <a:off x="4937888" y="1624325"/>
              <a:ext cx="72888" cy="94615"/>
            </a:xfrm>
            <a:custGeom>
              <a:avLst/>
              <a:gdLst>
                <a:gd name="T0" fmla="*/ 0 w 32"/>
                <a:gd name="T1" fmla="*/ 0 h 41"/>
                <a:gd name="T2" fmla="*/ 9 w 32"/>
                <a:gd name="T3" fmla="*/ 0 h 41"/>
                <a:gd name="T4" fmla="*/ 9 w 32"/>
                <a:gd name="T5" fmla="*/ 22 h 41"/>
                <a:gd name="T6" fmla="*/ 9 w 32"/>
                <a:gd name="T7" fmla="*/ 29 h 41"/>
                <a:gd name="T8" fmla="*/ 11 w 32"/>
                <a:gd name="T9" fmla="*/ 33 h 41"/>
                <a:gd name="T10" fmla="*/ 17 w 32"/>
                <a:gd name="T11" fmla="*/ 34 h 41"/>
                <a:gd name="T12" fmla="*/ 22 w 32"/>
                <a:gd name="T13" fmla="*/ 33 h 41"/>
                <a:gd name="T14" fmla="*/ 24 w 32"/>
                <a:gd name="T15" fmla="*/ 29 h 41"/>
                <a:gd name="T16" fmla="*/ 24 w 32"/>
                <a:gd name="T17" fmla="*/ 22 h 41"/>
                <a:gd name="T18" fmla="*/ 24 w 32"/>
                <a:gd name="T19" fmla="*/ 0 h 41"/>
                <a:gd name="T20" fmla="*/ 32 w 32"/>
                <a:gd name="T21" fmla="*/ 0 h 41"/>
                <a:gd name="T22" fmla="*/ 32 w 32"/>
                <a:gd name="T23" fmla="*/ 21 h 41"/>
                <a:gd name="T24" fmla="*/ 32 w 32"/>
                <a:gd name="T25" fmla="*/ 32 h 41"/>
                <a:gd name="T26" fmla="*/ 29 w 32"/>
                <a:gd name="T27" fmla="*/ 37 h 41"/>
                <a:gd name="T28" fmla="*/ 25 w 32"/>
                <a:gd name="T29" fmla="*/ 40 h 41"/>
                <a:gd name="T30" fmla="*/ 17 w 32"/>
                <a:gd name="T31" fmla="*/ 41 h 41"/>
                <a:gd name="T32" fmla="*/ 8 w 32"/>
                <a:gd name="T33" fmla="*/ 40 h 41"/>
                <a:gd name="T34" fmla="*/ 4 w 32"/>
                <a:gd name="T35" fmla="*/ 36 h 41"/>
                <a:gd name="T36" fmla="*/ 1 w 32"/>
                <a:gd name="T37" fmla="*/ 32 h 41"/>
                <a:gd name="T38" fmla="*/ 0 w 32"/>
                <a:gd name="T39" fmla="*/ 22 h 41"/>
                <a:gd name="T40" fmla="*/ 0 w 32"/>
                <a:gd name="T4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41">
                  <a:moveTo>
                    <a:pt x="0" y="0"/>
                  </a:moveTo>
                  <a:cubicBezTo>
                    <a:pt x="9" y="0"/>
                    <a:pt x="9" y="0"/>
                    <a:pt x="9" y="0"/>
                  </a:cubicBezTo>
                  <a:cubicBezTo>
                    <a:pt x="9" y="22"/>
                    <a:pt x="9" y="22"/>
                    <a:pt x="9" y="22"/>
                  </a:cubicBezTo>
                  <a:cubicBezTo>
                    <a:pt x="9" y="25"/>
                    <a:pt x="9" y="28"/>
                    <a:pt x="9" y="29"/>
                  </a:cubicBezTo>
                  <a:cubicBezTo>
                    <a:pt x="9" y="30"/>
                    <a:pt x="10" y="32"/>
                    <a:pt x="11" y="33"/>
                  </a:cubicBezTo>
                  <a:cubicBezTo>
                    <a:pt x="13" y="34"/>
                    <a:pt x="14" y="34"/>
                    <a:pt x="17" y="34"/>
                  </a:cubicBezTo>
                  <a:cubicBezTo>
                    <a:pt x="19" y="34"/>
                    <a:pt x="21" y="34"/>
                    <a:pt x="22" y="33"/>
                  </a:cubicBezTo>
                  <a:cubicBezTo>
                    <a:pt x="23" y="32"/>
                    <a:pt x="24" y="31"/>
                    <a:pt x="24" y="29"/>
                  </a:cubicBezTo>
                  <a:cubicBezTo>
                    <a:pt x="24" y="28"/>
                    <a:pt x="24" y="26"/>
                    <a:pt x="24" y="22"/>
                  </a:cubicBezTo>
                  <a:cubicBezTo>
                    <a:pt x="24" y="0"/>
                    <a:pt x="24" y="0"/>
                    <a:pt x="24" y="0"/>
                  </a:cubicBezTo>
                  <a:cubicBezTo>
                    <a:pt x="32" y="0"/>
                    <a:pt x="32" y="0"/>
                    <a:pt x="32" y="0"/>
                  </a:cubicBezTo>
                  <a:cubicBezTo>
                    <a:pt x="32" y="21"/>
                    <a:pt x="32" y="21"/>
                    <a:pt x="32" y="21"/>
                  </a:cubicBezTo>
                  <a:cubicBezTo>
                    <a:pt x="32" y="26"/>
                    <a:pt x="32" y="30"/>
                    <a:pt x="32" y="32"/>
                  </a:cubicBezTo>
                  <a:cubicBezTo>
                    <a:pt x="31" y="34"/>
                    <a:pt x="30" y="35"/>
                    <a:pt x="29" y="37"/>
                  </a:cubicBezTo>
                  <a:cubicBezTo>
                    <a:pt x="28" y="38"/>
                    <a:pt x="27" y="39"/>
                    <a:pt x="25" y="40"/>
                  </a:cubicBezTo>
                  <a:cubicBezTo>
                    <a:pt x="23" y="41"/>
                    <a:pt x="20" y="41"/>
                    <a:pt x="17" y="41"/>
                  </a:cubicBezTo>
                  <a:cubicBezTo>
                    <a:pt x="13" y="41"/>
                    <a:pt x="10" y="41"/>
                    <a:pt x="8" y="40"/>
                  </a:cubicBezTo>
                  <a:cubicBezTo>
                    <a:pt x="6" y="39"/>
                    <a:pt x="5" y="38"/>
                    <a:pt x="4" y="36"/>
                  </a:cubicBezTo>
                  <a:cubicBezTo>
                    <a:pt x="2" y="35"/>
                    <a:pt x="2" y="33"/>
                    <a:pt x="1" y="32"/>
                  </a:cubicBezTo>
                  <a:cubicBezTo>
                    <a:pt x="1" y="30"/>
                    <a:pt x="0" y="26"/>
                    <a:pt x="0" y="22"/>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99" name="ïṩḷíḍé">
              <a:extLst>
                <a:ext uri="{FF2B5EF4-FFF2-40B4-BE49-F238E27FC236}">
                  <a16:creationId xmlns="" xmlns:a16="http://schemas.microsoft.com/office/drawing/2014/main" id="{1A0A507C-2D40-443E-AA88-A0C4A9F69F1F}"/>
                </a:ext>
              </a:extLst>
            </p:cNvPr>
            <p:cNvSpPr/>
            <p:nvPr/>
          </p:nvSpPr>
          <p:spPr bwMode="auto">
            <a:xfrm>
              <a:off x="5038810" y="1624325"/>
              <a:ext cx="72888" cy="92512"/>
            </a:xfrm>
            <a:custGeom>
              <a:avLst/>
              <a:gdLst>
                <a:gd name="T0" fmla="*/ 0 w 104"/>
                <a:gd name="T1" fmla="*/ 132 h 132"/>
                <a:gd name="T2" fmla="*/ 0 w 104"/>
                <a:gd name="T3" fmla="*/ 0 h 132"/>
                <a:gd name="T4" fmla="*/ 26 w 104"/>
                <a:gd name="T5" fmla="*/ 0 h 132"/>
                <a:gd name="T6" fmla="*/ 78 w 104"/>
                <a:gd name="T7" fmla="*/ 89 h 132"/>
                <a:gd name="T8" fmla="*/ 78 w 104"/>
                <a:gd name="T9" fmla="*/ 0 h 132"/>
                <a:gd name="T10" fmla="*/ 104 w 104"/>
                <a:gd name="T11" fmla="*/ 0 h 132"/>
                <a:gd name="T12" fmla="*/ 104 w 104"/>
                <a:gd name="T13" fmla="*/ 132 h 132"/>
                <a:gd name="T14" fmla="*/ 78 w 104"/>
                <a:gd name="T15" fmla="*/ 132 h 132"/>
                <a:gd name="T16" fmla="*/ 23 w 104"/>
                <a:gd name="T17" fmla="*/ 46 h 132"/>
                <a:gd name="T18" fmla="*/ 23 w 104"/>
                <a:gd name="T19" fmla="*/ 132 h 132"/>
                <a:gd name="T20" fmla="*/ 0 w 104"/>
                <a:gd name="T21"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132">
                  <a:moveTo>
                    <a:pt x="0" y="132"/>
                  </a:moveTo>
                  <a:lnTo>
                    <a:pt x="0" y="0"/>
                  </a:lnTo>
                  <a:lnTo>
                    <a:pt x="26" y="0"/>
                  </a:lnTo>
                  <a:lnTo>
                    <a:pt x="78" y="89"/>
                  </a:lnTo>
                  <a:lnTo>
                    <a:pt x="78" y="0"/>
                  </a:lnTo>
                  <a:lnTo>
                    <a:pt x="104" y="0"/>
                  </a:lnTo>
                  <a:lnTo>
                    <a:pt x="104" y="132"/>
                  </a:lnTo>
                  <a:lnTo>
                    <a:pt x="78" y="132"/>
                  </a:lnTo>
                  <a:lnTo>
                    <a:pt x="23" y="46"/>
                  </a:lnTo>
                  <a:lnTo>
                    <a:pt x="23" y="132"/>
                  </a:lnTo>
                  <a:lnTo>
                    <a:pt x="0"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100" name="ï$liḓê">
              <a:extLst>
                <a:ext uri="{FF2B5EF4-FFF2-40B4-BE49-F238E27FC236}">
                  <a16:creationId xmlns="" xmlns:a16="http://schemas.microsoft.com/office/drawing/2014/main" id="{C55D3847-0136-4E19-AA3B-C8AC3E000918}"/>
                </a:ext>
              </a:extLst>
            </p:cNvPr>
            <p:cNvSpPr/>
            <p:nvPr/>
          </p:nvSpPr>
          <p:spPr bwMode="auto">
            <a:xfrm>
              <a:off x="5136929" y="1624325"/>
              <a:ext cx="18923" cy="92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accent1"/>
                </a:solidFill>
              </a:endParaRPr>
            </a:p>
          </p:txBody>
        </p:sp>
        <p:sp>
          <p:nvSpPr>
            <p:cNvPr id="101" name="iṩlidè">
              <a:extLst>
                <a:ext uri="{FF2B5EF4-FFF2-40B4-BE49-F238E27FC236}">
                  <a16:creationId xmlns="" xmlns:a16="http://schemas.microsoft.com/office/drawing/2014/main" id="{B81B7044-51D5-4B60-91C8-100F16F568D5}"/>
                </a:ext>
              </a:extLst>
            </p:cNvPr>
            <p:cNvSpPr/>
            <p:nvPr/>
          </p:nvSpPr>
          <p:spPr bwMode="auto">
            <a:xfrm>
              <a:off x="5171271" y="1624325"/>
              <a:ext cx="84803" cy="92512"/>
            </a:xfrm>
            <a:custGeom>
              <a:avLst/>
              <a:gdLst>
                <a:gd name="T0" fmla="*/ 46 w 121"/>
                <a:gd name="T1" fmla="*/ 132 h 132"/>
                <a:gd name="T2" fmla="*/ 0 w 121"/>
                <a:gd name="T3" fmla="*/ 0 h 132"/>
                <a:gd name="T4" fmla="*/ 30 w 121"/>
                <a:gd name="T5" fmla="*/ 0 h 132"/>
                <a:gd name="T6" fmla="*/ 63 w 121"/>
                <a:gd name="T7" fmla="*/ 99 h 132"/>
                <a:gd name="T8" fmla="*/ 92 w 121"/>
                <a:gd name="T9" fmla="*/ 0 h 132"/>
                <a:gd name="T10" fmla="*/ 121 w 121"/>
                <a:gd name="T11" fmla="*/ 0 h 132"/>
                <a:gd name="T12" fmla="*/ 76 w 121"/>
                <a:gd name="T13" fmla="*/ 132 h 132"/>
                <a:gd name="T14" fmla="*/ 46 w 121"/>
                <a:gd name="T15" fmla="*/ 132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32">
                  <a:moveTo>
                    <a:pt x="46" y="132"/>
                  </a:moveTo>
                  <a:lnTo>
                    <a:pt x="0" y="0"/>
                  </a:lnTo>
                  <a:lnTo>
                    <a:pt x="30" y="0"/>
                  </a:lnTo>
                  <a:lnTo>
                    <a:pt x="63" y="99"/>
                  </a:lnTo>
                  <a:lnTo>
                    <a:pt x="92" y="0"/>
                  </a:lnTo>
                  <a:lnTo>
                    <a:pt x="121" y="0"/>
                  </a:lnTo>
                  <a:lnTo>
                    <a:pt x="76" y="132"/>
                  </a:lnTo>
                  <a:lnTo>
                    <a:pt x="46"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102" name="íṧļîḓé">
              <a:extLst>
                <a:ext uri="{FF2B5EF4-FFF2-40B4-BE49-F238E27FC236}">
                  <a16:creationId xmlns="" xmlns:a16="http://schemas.microsoft.com/office/drawing/2014/main" id="{746FBDFE-A14C-4BB2-AF3F-6CACB9FAF703}"/>
                </a:ext>
              </a:extLst>
            </p:cNvPr>
            <p:cNvSpPr/>
            <p:nvPr/>
          </p:nvSpPr>
          <p:spPr bwMode="auto">
            <a:xfrm>
              <a:off x="5272193" y="1624325"/>
              <a:ext cx="71487" cy="92512"/>
            </a:xfrm>
            <a:custGeom>
              <a:avLst/>
              <a:gdLst>
                <a:gd name="T0" fmla="*/ 0 w 102"/>
                <a:gd name="T1" fmla="*/ 132 h 132"/>
                <a:gd name="T2" fmla="*/ 0 w 102"/>
                <a:gd name="T3" fmla="*/ 0 h 132"/>
                <a:gd name="T4" fmla="*/ 99 w 102"/>
                <a:gd name="T5" fmla="*/ 0 h 132"/>
                <a:gd name="T6" fmla="*/ 99 w 102"/>
                <a:gd name="T7" fmla="*/ 23 h 132"/>
                <a:gd name="T8" fmla="*/ 27 w 102"/>
                <a:gd name="T9" fmla="*/ 23 h 132"/>
                <a:gd name="T10" fmla="*/ 27 w 102"/>
                <a:gd name="T11" fmla="*/ 53 h 132"/>
                <a:gd name="T12" fmla="*/ 92 w 102"/>
                <a:gd name="T13" fmla="*/ 53 h 132"/>
                <a:gd name="T14" fmla="*/ 92 w 102"/>
                <a:gd name="T15" fmla="*/ 76 h 132"/>
                <a:gd name="T16" fmla="*/ 27 w 102"/>
                <a:gd name="T17" fmla="*/ 76 h 132"/>
                <a:gd name="T18" fmla="*/ 27 w 102"/>
                <a:gd name="T19" fmla="*/ 112 h 132"/>
                <a:gd name="T20" fmla="*/ 102 w 102"/>
                <a:gd name="T21" fmla="*/ 112 h 132"/>
                <a:gd name="T22" fmla="*/ 102 w 102"/>
                <a:gd name="T23" fmla="*/ 132 h 132"/>
                <a:gd name="T24" fmla="*/ 0 w 102"/>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32">
                  <a:moveTo>
                    <a:pt x="0" y="132"/>
                  </a:moveTo>
                  <a:lnTo>
                    <a:pt x="0" y="0"/>
                  </a:lnTo>
                  <a:lnTo>
                    <a:pt x="99" y="0"/>
                  </a:lnTo>
                  <a:lnTo>
                    <a:pt x="99" y="23"/>
                  </a:lnTo>
                  <a:lnTo>
                    <a:pt x="27" y="23"/>
                  </a:lnTo>
                  <a:lnTo>
                    <a:pt x="27" y="53"/>
                  </a:lnTo>
                  <a:lnTo>
                    <a:pt x="92" y="53"/>
                  </a:lnTo>
                  <a:lnTo>
                    <a:pt x="92" y="76"/>
                  </a:lnTo>
                  <a:lnTo>
                    <a:pt x="27" y="76"/>
                  </a:lnTo>
                  <a:lnTo>
                    <a:pt x="27" y="112"/>
                  </a:lnTo>
                  <a:lnTo>
                    <a:pt x="102" y="112"/>
                  </a:lnTo>
                  <a:lnTo>
                    <a:pt x="102" y="132"/>
                  </a:lnTo>
                  <a:lnTo>
                    <a:pt x="0"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103" name="iṩḻîḑè">
              <a:extLst>
                <a:ext uri="{FF2B5EF4-FFF2-40B4-BE49-F238E27FC236}">
                  <a16:creationId xmlns="" xmlns:a16="http://schemas.microsoft.com/office/drawing/2014/main" id="{260C5C8F-84D5-4691-A2A2-6A00CD54E882}"/>
                </a:ext>
              </a:extLst>
            </p:cNvPr>
            <p:cNvSpPr/>
            <p:nvPr/>
          </p:nvSpPr>
          <p:spPr bwMode="auto">
            <a:xfrm>
              <a:off x="5366808" y="1624325"/>
              <a:ext cx="79897" cy="92512"/>
            </a:xfrm>
            <a:custGeom>
              <a:avLst/>
              <a:gdLst>
                <a:gd name="T0" fmla="*/ 0 w 35"/>
                <a:gd name="T1" fmla="*/ 40 h 40"/>
                <a:gd name="T2" fmla="*/ 0 w 35"/>
                <a:gd name="T3" fmla="*/ 0 h 40"/>
                <a:gd name="T4" fmla="*/ 17 w 35"/>
                <a:gd name="T5" fmla="*/ 0 h 40"/>
                <a:gd name="T6" fmla="*/ 26 w 35"/>
                <a:gd name="T7" fmla="*/ 1 h 40"/>
                <a:gd name="T8" fmla="*/ 30 w 35"/>
                <a:gd name="T9" fmla="*/ 5 h 40"/>
                <a:gd name="T10" fmla="*/ 32 w 35"/>
                <a:gd name="T11" fmla="*/ 12 h 40"/>
                <a:gd name="T12" fmla="*/ 30 w 35"/>
                <a:gd name="T13" fmla="*/ 19 h 40"/>
                <a:gd name="T14" fmla="*/ 22 w 35"/>
                <a:gd name="T15" fmla="*/ 23 h 40"/>
                <a:gd name="T16" fmla="*/ 26 w 35"/>
                <a:gd name="T17" fmla="*/ 26 h 40"/>
                <a:gd name="T18" fmla="*/ 31 w 35"/>
                <a:gd name="T19" fmla="*/ 33 h 40"/>
                <a:gd name="T20" fmla="*/ 35 w 35"/>
                <a:gd name="T21" fmla="*/ 40 h 40"/>
                <a:gd name="T22" fmla="*/ 26 w 35"/>
                <a:gd name="T23" fmla="*/ 40 h 40"/>
                <a:gd name="T24" fmla="*/ 20 w 35"/>
                <a:gd name="T25" fmla="*/ 32 h 40"/>
                <a:gd name="T26" fmla="*/ 16 w 35"/>
                <a:gd name="T27" fmla="*/ 26 h 40"/>
                <a:gd name="T28" fmla="*/ 13 w 35"/>
                <a:gd name="T29" fmla="*/ 24 h 40"/>
                <a:gd name="T30" fmla="*/ 9 w 35"/>
                <a:gd name="T31" fmla="*/ 24 h 40"/>
                <a:gd name="T32" fmla="*/ 8 w 35"/>
                <a:gd name="T33" fmla="*/ 24 h 40"/>
                <a:gd name="T34" fmla="*/ 8 w 35"/>
                <a:gd name="T35" fmla="*/ 40 h 40"/>
                <a:gd name="T36" fmla="*/ 0 w 35"/>
                <a:gd name="T37" fmla="*/ 40 h 40"/>
                <a:gd name="T38" fmla="*/ 8 w 35"/>
                <a:gd name="T39" fmla="*/ 17 h 40"/>
                <a:gd name="T40" fmla="*/ 14 w 35"/>
                <a:gd name="T41" fmla="*/ 17 h 40"/>
                <a:gd name="T42" fmla="*/ 21 w 35"/>
                <a:gd name="T43" fmla="*/ 17 h 40"/>
                <a:gd name="T44" fmla="*/ 23 w 35"/>
                <a:gd name="T45" fmla="*/ 15 h 40"/>
                <a:gd name="T46" fmla="*/ 24 w 35"/>
                <a:gd name="T47" fmla="*/ 12 h 40"/>
                <a:gd name="T48" fmla="*/ 23 w 35"/>
                <a:gd name="T49" fmla="*/ 9 h 40"/>
                <a:gd name="T50" fmla="*/ 20 w 35"/>
                <a:gd name="T51" fmla="*/ 7 h 40"/>
                <a:gd name="T52" fmla="*/ 14 w 35"/>
                <a:gd name="T53" fmla="*/ 7 h 40"/>
                <a:gd name="T54" fmla="*/ 8 w 35"/>
                <a:gd name="T55" fmla="*/ 7 h 40"/>
                <a:gd name="T56" fmla="*/ 8 w 35"/>
                <a:gd name="T57"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0">
                  <a:moveTo>
                    <a:pt x="0" y="40"/>
                  </a:moveTo>
                  <a:cubicBezTo>
                    <a:pt x="0" y="0"/>
                    <a:pt x="0" y="0"/>
                    <a:pt x="0" y="0"/>
                  </a:cubicBezTo>
                  <a:cubicBezTo>
                    <a:pt x="17" y="0"/>
                    <a:pt x="17" y="0"/>
                    <a:pt x="17" y="0"/>
                  </a:cubicBezTo>
                  <a:cubicBezTo>
                    <a:pt x="21" y="0"/>
                    <a:pt x="24" y="1"/>
                    <a:pt x="26" y="1"/>
                  </a:cubicBezTo>
                  <a:cubicBezTo>
                    <a:pt x="28" y="2"/>
                    <a:pt x="29" y="3"/>
                    <a:pt x="30" y="5"/>
                  </a:cubicBezTo>
                  <a:cubicBezTo>
                    <a:pt x="32" y="7"/>
                    <a:pt x="32" y="9"/>
                    <a:pt x="32" y="12"/>
                  </a:cubicBezTo>
                  <a:cubicBezTo>
                    <a:pt x="32" y="15"/>
                    <a:pt x="31" y="17"/>
                    <a:pt x="30" y="19"/>
                  </a:cubicBezTo>
                  <a:cubicBezTo>
                    <a:pt x="28" y="21"/>
                    <a:pt x="25" y="22"/>
                    <a:pt x="22" y="23"/>
                  </a:cubicBezTo>
                  <a:cubicBezTo>
                    <a:pt x="23" y="24"/>
                    <a:pt x="25" y="25"/>
                    <a:pt x="26" y="26"/>
                  </a:cubicBezTo>
                  <a:cubicBezTo>
                    <a:pt x="27" y="27"/>
                    <a:pt x="29" y="29"/>
                    <a:pt x="31" y="33"/>
                  </a:cubicBezTo>
                  <a:cubicBezTo>
                    <a:pt x="35" y="40"/>
                    <a:pt x="35" y="40"/>
                    <a:pt x="35" y="40"/>
                  </a:cubicBezTo>
                  <a:cubicBezTo>
                    <a:pt x="26" y="40"/>
                    <a:pt x="26" y="40"/>
                    <a:pt x="26" y="40"/>
                  </a:cubicBezTo>
                  <a:cubicBezTo>
                    <a:pt x="20" y="32"/>
                    <a:pt x="20" y="32"/>
                    <a:pt x="20" y="32"/>
                  </a:cubicBezTo>
                  <a:cubicBezTo>
                    <a:pt x="18" y="29"/>
                    <a:pt x="17" y="27"/>
                    <a:pt x="16" y="26"/>
                  </a:cubicBezTo>
                  <a:cubicBezTo>
                    <a:pt x="15" y="25"/>
                    <a:pt x="14" y="24"/>
                    <a:pt x="13" y="24"/>
                  </a:cubicBezTo>
                  <a:cubicBezTo>
                    <a:pt x="12" y="24"/>
                    <a:pt x="11" y="24"/>
                    <a:pt x="9" y="24"/>
                  </a:cubicBezTo>
                  <a:cubicBezTo>
                    <a:pt x="8" y="24"/>
                    <a:pt x="8" y="24"/>
                    <a:pt x="8" y="24"/>
                  </a:cubicBezTo>
                  <a:cubicBezTo>
                    <a:pt x="8" y="40"/>
                    <a:pt x="8" y="40"/>
                    <a:pt x="8" y="40"/>
                  </a:cubicBezTo>
                  <a:cubicBezTo>
                    <a:pt x="0" y="40"/>
                    <a:pt x="0" y="40"/>
                    <a:pt x="0" y="40"/>
                  </a:cubicBezTo>
                  <a:close/>
                  <a:moveTo>
                    <a:pt x="8" y="17"/>
                  </a:moveTo>
                  <a:cubicBezTo>
                    <a:pt x="14" y="17"/>
                    <a:pt x="14" y="17"/>
                    <a:pt x="14" y="17"/>
                  </a:cubicBezTo>
                  <a:cubicBezTo>
                    <a:pt x="17" y="17"/>
                    <a:pt x="20" y="17"/>
                    <a:pt x="21" y="17"/>
                  </a:cubicBezTo>
                  <a:cubicBezTo>
                    <a:pt x="22" y="16"/>
                    <a:pt x="23" y="16"/>
                    <a:pt x="23" y="15"/>
                  </a:cubicBezTo>
                  <a:cubicBezTo>
                    <a:pt x="24" y="14"/>
                    <a:pt x="24" y="13"/>
                    <a:pt x="24" y="12"/>
                  </a:cubicBezTo>
                  <a:cubicBezTo>
                    <a:pt x="24" y="11"/>
                    <a:pt x="24" y="10"/>
                    <a:pt x="23" y="9"/>
                  </a:cubicBezTo>
                  <a:cubicBezTo>
                    <a:pt x="22" y="8"/>
                    <a:pt x="21" y="8"/>
                    <a:pt x="20" y="7"/>
                  </a:cubicBezTo>
                  <a:cubicBezTo>
                    <a:pt x="19" y="7"/>
                    <a:pt x="17" y="7"/>
                    <a:pt x="14" y="7"/>
                  </a:cubicBezTo>
                  <a:cubicBezTo>
                    <a:pt x="8" y="7"/>
                    <a:pt x="8" y="7"/>
                    <a:pt x="8" y="7"/>
                  </a:cubicBezTo>
                  <a:lnTo>
                    <a:pt x="8"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104" name="ïṣľíḑé">
              <a:extLst>
                <a:ext uri="{FF2B5EF4-FFF2-40B4-BE49-F238E27FC236}">
                  <a16:creationId xmlns="" xmlns:a16="http://schemas.microsoft.com/office/drawing/2014/main" id="{34CECB6F-A4C2-4020-BD27-8D2C545FA011}"/>
                </a:ext>
              </a:extLst>
            </p:cNvPr>
            <p:cNvSpPr/>
            <p:nvPr/>
          </p:nvSpPr>
          <p:spPr bwMode="auto">
            <a:xfrm>
              <a:off x="5460722" y="1624325"/>
              <a:ext cx="72888" cy="94615"/>
            </a:xfrm>
            <a:custGeom>
              <a:avLst/>
              <a:gdLst>
                <a:gd name="T0" fmla="*/ 0 w 32"/>
                <a:gd name="T1" fmla="*/ 27 h 41"/>
                <a:gd name="T2" fmla="*/ 8 w 32"/>
                <a:gd name="T3" fmla="*/ 27 h 41"/>
                <a:gd name="T4" fmla="*/ 11 w 32"/>
                <a:gd name="T5" fmla="*/ 32 h 41"/>
                <a:gd name="T6" fmla="*/ 16 w 32"/>
                <a:gd name="T7" fmla="*/ 34 h 41"/>
                <a:gd name="T8" fmla="*/ 22 w 32"/>
                <a:gd name="T9" fmla="*/ 33 h 41"/>
                <a:gd name="T10" fmla="*/ 24 w 32"/>
                <a:gd name="T11" fmla="*/ 29 h 41"/>
                <a:gd name="T12" fmla="*/ 23 w 32"/>
                <a:gd name="T13" fmla="*/ 26 h 41"/>
                <a:gd name="T14" fmla="*/ 21 w 32"/>
                <a:gd name="T15" fmla="*/ 25 h 41"/>
                <a:gd name="T16" fmla="*/ 14 w 32"/>
                <a:gd name="T17" fmla="*/ 23 h 41"/>
                <a:gd name="T18" fmla="*/ 5 w 32"/>
                <a:gd name="T19" fmla="*/ 19 h 41"/>
                <a:gd name="T20" fmla="*/ 1 w 32"/>
                <a:gd name="T21" fmla="*/ 11 h 41"/>
                <a:gd name="T22" fmla="*/ 3 w 32"/>
                <a:gd name="T23" fmla="*/ 5 h 41"/>
                <a:gd name="T24" fmla="*/ 8 w 32"/>
                <a:gd name="T25" fmla="*/ 1 h 41"/>
                <a:gd name="T26" fmla="*/ 16 w 32"/>
                <a:gd name="T27" fmla="*/ 0 h 41"/>
                <a:gd name="T28" fmla="*/ 27 w 32"/>
                <a:gd name="T29" fmla="*/ 3 h 41"/>
                <a:gd name="T30" fmla="*/ 31 w 32"/>
                <a:gd name="T31" fmla="*/ 12 h 41"/>
                <a:gd name="T32" fmla="*/ 23 w 32"/>
                <a:gd name="T33" fmla="*/ 12 h 41"/>
                <a:gd name="T34" fmla="*/ 21 w 32"/>
                <a:gd name="T35" fmla="*/ 8 h 41"/>
                <a:gd name="T36" fmla="*/ 16 w 32"/>
                <a:gd name="T37" fmla="*/ 6 h 41"/>
                <a:gd name="T38" fmla="*/ 10 w 32"/>
                <a:gd name="T39" fmla="*/ 8 h 41"/>
                <a:gd name="T40" fmla="*/ 9 w 32"/>
                <a:gd name="T41" fmla="*/ 10 h 41"/>
                <a:gd name="T42" fmla="*/ 10 w 32"/>
                <a:gd name="T43" fmla="*/ 13 h 41"/>
                <a:gd name="T44" fmla="*/ 18 w 32"/>
                <a:gd name="T45" fmla="*/ 15 h 41"/>
                <a:gd name="T46" fmla="*/ 26 w 32"/>
                <a:gd name="T47" fmla="*/ 18 h 41"/>
                <a:gd name="T48" fmla="*/ 31 w 32"/>
                <a:gd name="T49" fmla="*/ 22 h 41"/>
                <a:gd name="T50" fmla="*/ 32 w 32"/>
                <a:gd name="T51" fmla="*/ 29 h 41"/>
                <a:gd name="T52" fmla="*/ 30 w 32"/>
                <a:gd name="T53" fmla="*/ 35 h 41"/>
                <a:gd name="T54" fmla="*/ 25 w 32"/>
                <a:gd name="T55" fmla="*/ 40 h 41"/>
                <a:gd name="T56" fmla="*/ 16 w 32"/>
                <a:gd name="T57" fmla="*/ 41 h 41"/>
                <a:gd name="T58" fmla="*/ 5 w 32"/>
                <a:gd name="T59" fmla="*/ 38 h 41"/>
                <a:gd name="T60" fmla="*/ 0 w 32"/>
                <a:gd name="T61"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 h="41">
                  <a:moveTo>
                    <a:pt x="0" y="27"/>
                  </a:moveTo>
                  <a:cubicBezTo>
                    <a:pt x="8" y="27"/>
                    <a:pt x="8" y="27"/>
                    <a:pt x="8" y="27"/>
                  </a:cubicBezTo>
                  <a:cubicBezTo>
                    <a:pt x="8" y="29"/>
                    <a:pt x="9" y="31"/>
                    <a:pt x="11" y="32"/>
                  </a:cubicBezTo>
                  <a:cubicBezTo>
                    <a:pt x="12" y="34"/>
                    <a:pt x="14" y="34"/>
                    <a:pt x="16" y="34"/>
                  </a:cubicBezTo>
                  <a:cubicBezTo>
                    <a:pt x="19" y="34"/>
                    <a:pt x="21" y="34"/>
                    <a:pt x="22" y="33"/>
                  </a:cubicBezTo>
                  <a:cubicBezTo>
                    <a:pt x="24" y="31"/>
                    <a:pt x="24" y="30"/>
                    <a:pt x="24" y="29"/>
                  </a:cubicBezTo>
                  <a:cubicBezTo>
                    <a:pt x="24" y="28"/>
                    <a:pt x="24" y="27"/>
                    <a:pt x="23" y="26"/>
                  </a:cubicBezTo>
                  <a:cubicBezTo>
                    <a:pt x="23" y="26"/>
                    <a:pt x="22" y="25"/>
                    <a:pt x="21" y="25"/>
                  </a:cubicBezTo>
                  <a:cubicBezTo>
                    <a:pt x="20" y="24"/>
                    <a:pt x="17" y="24"/>
                    <a:pt x="14" y="23"/>
                  </a:cubicBezTo>
                  <a:cubicBezTo>
                    <a:pt x="10" y="22"/>
                    <a:pt x="7" y="20"/>
                    <a:pt x="5" y="19"/>
                  </a:cubicBezTo>
                  <a:cubicBezTo>
                    <a:pt x="3" y="17"/>
                    <a:pt x="1" y="14"/>
                    <a:pt x="1" y="11"/>
                  </a:cubicBezTo>
                  <a:cubicBezTo>
                    <a:pt x="1" y="9"/>
                    <a:pt x="2" y="7"/>
                    <a:pt x="3" y="5"/>
                  </a:cubicBezTo>
                  <a:cubicBezTo>
                    <a:pt x="4" y="3"/>
                    <a:pt x="6" y="2"/>
                    <a:pt x="8" y="1"/>
                  </a:cubicBezTo>
                  <a:cubicBezTo>
                    <a:pt x="10" y="0"/>
                    <a:pt x="13" y="0"/>
                    <a:pt x="16" y="0"/>
                  </a:cubicBezTo>
                  <a:cubicBezTo>
                    <a:pt x="21" y="0"/>
                    <a:pt x="25" y="1"/>
                    <a:pt x="27" y="3"/>
                  </a:cubicBezTo>
                  <a:cubicBezTo>
                    <a:pt x="30" y="5"/>
                    <a:pt x="31" y="8"/>
                    <a:pt x="31" y="12"/>
                  </a:cubicBezTo>
                  <a:cubicBezTo>
                    <a:pt x="23" y="12"/>
                    <a:pt x="23" y="12"/>
                    <a:pt x="23" y="12"/>
                  </a:cubicBezTo>
                  <a:cubicBezTo>
                    <a:pt x="23" y="10"/>
                    <a:pt x="22" y="9"/>
                    <a:pt x="21" y="8"/>
                  </a:cubicBezTo>
                  <a:cubicBezTo>
                    <a:pt x="20" y="7"/>
                    <a:pt x="18" y="6"/>
                    <a:pt x="16" y="6"/>
                  </a:cubicBezTo>
                  <a:cubicBezTo>
                    <a:pt x="13" y="6"/>
                    <a:pt x="12" y="7"/>
                    <a:pt x="10" y="8"/>
                  </a:cubicBezTo>
                  <a:cubicBezTo>
                    <a:pt x="9" y="8"/>
                    <a:pt x="9" y="9"/>
                    <a:pt x="9" y="10"/>
                  </a:cubicBezTo>
                  <a:cubicBezTo>
                    <a:pt x="9" y="11"/>
                    <a:pt x="9" y="12"/>
                    <a:pt x="10" y="13"/>
                  </a:cubicBezTo>
                  <a:cubicBezTo>
                    <a:pt x="11" y="14"/>
                    <a:pt x="14" y="14"/>
                    <a:pt x="18" y="15"/>
                  </a:cubicBezTo>
                  <a:cubicBezTo>
                    <a:pt x="22" y="16"/>
                    <a:pt x="24" y="17"/>
                    <a:pt x="26" y="18"/>
                  </a:cubicBezTo>
                  <a:cubicBezTo>
                    <a:pt x="28" y="19"/>
                    <a:pt x="30" y="21"/>
                    <a:pt x="31" y="22"/>
                  </a:cubicBezTo>
                  <a:cubicBezTo>
                    <a:pt x="32" y="24"/>
                    <a:pt x="32" y="26"/>
                    <a:pt x="32" y="29"/>
                  </a:cubicBezTo>
                  <a:cubicBezTo>
                    <a:pt x="32" y="31"/>
                    <a:pt x="32" y="33"/>
                    <a:pt x="30" y="35"/>
                  </a:cubicBezTo>
                  <a:cubicBezTo>
                    <a:pt x="29" y="37"/>
                    <a:pt x="27" y="39"/>
                    <a:pt x="25" y="40"/>
                  </a:cubicBezTo>
                  <a:cubicBezTo>
                    <a:pt x="23" y="41"/>
                    <a:pt x="20" y="41"/>
                    <a:pt x="16" y="41"/>
                  </a:cubicBezTo>
                  <a:cubicBezTo>
                    <a:pt x="11" y="41"/>
                    <a:pt x="7" y="40"/>
                    <a:pt x="5" y="38"/>
                  </a:cubicBezTo>
                  <a:cubicBezTo>
                    <a:pt x="2" y="35"/>
                    <a:pt x="0" y="32"/>
                    <a:pt x="0"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105" name="îşḻîḑè">
              <a:extLst>
                <a:ext uri="{FF2B5EF4-FFF2-40B4-BE49-F238E27FC236}">
                  <a16:creationId xmlns="" xmlns:a16="http://schemas.microsoft.com/office/drawing/2014/main" id="{493903AF-5D79-451F-9AF2-AAB77CD19EFA}"/>
                </a:ext>
              </a:extLst>
            </p:cNvPr>
            <p:cNvSpPr/>
            <p:nvPr/>
          </p:nvSpPr>
          <p:spPr bwMode="auto">
            <a:xfrm>
              <a:off x="5556738" y="1624325"/>
              <a:ext cx="18222" cy="92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accent1"/>
                </a:solidFill>
              </a:endParaRPr>
            </a:p>
          </p:txBody>
        </p:sp>
        <p:sp>
          <p:nvSpPr>
            <p:cNvPr id="106" name="iṣḷiḓê">
              <a:extLst>
                <a:ext uri="{FF2B5EF4-FFF2-40B4-BE49-F238E27FC236}">
                  <a16:creationId xmlns="" xmlns:a16="http://schemas.microsoft.com/office/drawing/2014/main" id="{B946549A-BEF3-4F64-A12E-3549B7118BE8}"/>
                </a:ext>
              </a:extLst>
            </p:cNvPr>
            <p:cNvSpPr/>
            <p:nvPr/>
          </p:nvSpPr>
          <p:spPr bwMode="auto">
            <a:xfrm>
              <a:off x="5593182" y="1624325"/>
              <a:ext cx="73589" cy="92512"/>
            </a:xfrm>
            <a:custGeom>
              <a:avLst/>
              <a:gdLst>
                <a:gd name="T0" fmla="*/ 40 w 105"/>
                <a:gd name="T1" fmla="*/ 132 h 132"/>
                <a:gd name="T2" fmla="*/ 40 w 105"/>
                <a:gd name="T3" fmla="*/ 23 h 132"/>
                <a:gd name="T4" fmla="*/ 0 w 105"/>
                <a:gd name="T5" fmla="*/ 23 h 132"/>
                <a:gd name="T6" fmla="*/ 0 w 105"/>
                <a:gd name="T7" fmla="*/ 0 h 132"/>
                <a:gd name="T8" fmla="*/ 105 w 105"/>
                <a:gd name="T9" fmla="*/ 0 h 132"/>
                <a:gd name="T10" fmla="*/ 105 w 105"/>
                <a:gd name="T11" fmla="*/ 23 h 132"/>
                <a:gd name="T12" fmla="*/ 66 w 105"/>
                <a:gd name="T13" fmla="*/ 23 h 132"/>
                <a:gd name="T14" fmla="*/ 66 w 105"/>
                <a:gd name="T15" fmla="*/ 132 h 132"/>
                <a:gd name="T16" fmla="*/ 40 w 105"/>
                <a:gd name="T17"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32">
                  <a:moveTo>
                    <a:pt x="40" y="132"/>
                  </a:moveTo>
                  <a:lnTo>
                    <a:pt x="40" y="23"/>
                  </a:lnTo>
                  <a:lnTo>
                    <a:pt x="0" y="23"/>
                  </a:lnTo>
                  <a:lnTo>
                    <a:pt x="0" y="0"/>
                  </a:lnTo>
                  <a:lnTo>
                    <a:pt x="105" y="0"/>
                  </a:lnTo>
                  <a:lnTo>
                    <a:pt x="105" y="23"/>
                  </a:lnTo>
                  <a:lnTo>
                    <a:pt x="66" y="23"/>
                  </a:lnTo>
                  <a:lnTo>
                    <a:pt x="66" y="132"/>
                  </a:lnTo>
                  <a:lnTo>
                    <a:pt x="40"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sp>
          <p:nvSpPr>
            <p:cNvPr id="107" name="işļídè">
              <a:extLst>
                <a:ext uri="{FF2B5EF4-FFF2-40B4-BE49-F238E27FC236}">
                  <a16:creationId xmlns="" xmlns:a16="http://schemas.microsoft.com/office/drawing/2014/main" id="{8340BFE0-B7AB-4C90-A0E6-08D61354312B}"/>
                </a:ext>
              </a:extLst>
            </p:cNvPr>
            <p:cNvSpPr/>
            <p:nvPr/>
          </p:nvSpPr>
          <p:spPr bwMode="auto">
            <a:xfrm>
              <a:off x="5675882" y="1624325"/>
              <a:ext cx="84803" cy="92512"/>
            </a:xfrm>
            <a:custGeom>
              <a:avLst/>
              <a:gdLst>
                <a:gd name="T0" fmla="*/ 46 w 121"/>
                <a:gd name="T1" fmla="*/ 132 h 132"/>
                <a:gd name="T2" fmla="*/ 46 w 121"/>
                <a:gd name="T3" fmla="*/ 79 h 132"/>
                <a:gd name="T4" fmla="*/ 0 w 121"/>
                <a:gd name="T5" fmla="*/ 0 h 132"/>
                <a:gd name="T6" fmla="*/ 30 w 121"/>
                <a:gd name="T7" fmla="*/ 0 h 132"/>
                <a:gd name="T8" fmla="*/ 62 w 121"/>
                <a:gd name="T9" fmla="*/ 53 h 132"/>
                <a:gd name="T10" fmla="*/ 92 w 121"/>
                <a:gd name="T11" fmla="*/ 0 h 132"/>
                <a:gd name="T12" fmla="*/ 121 w 121"/>
                <a:gd name="T13" fmla="*/ 0 h 132"/>
                <a:gd name="T14" fmla="*/ 75 w 121"/>
                <a:gd name="T15" fmla="*/ 79 h 132"/>
                <a:gd name="T16" fmla="*/ 75 w 121"/>
                <a:gd name="T17" fmla="*/ 132 h 132"/>
                <a:gd name="T18" fmla="*/ 46 w 121"/>
                <a:gd name="T1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32">
                  <a:moveTo>
                    <a:pt x="46" y="132"/>
                  </a:moveTo>
                  <a:lnTo>
                    <a:pt x="46" y="79"/>
                  </a:lnTo>
                  <a:lnTo>
                    <a:pt x="0" y="0"/>
                  </a:lnTo>
                  <a:lnTo>
                    <a:pt x="30" y="0"/>
                  </a:lnTo>
                  <a:lnTo>
                    <a:pt x="62" y="53"/>
                  </a:lnTo>
                  <a:lnTo>
                    <a:pt x="92" y="0"/>
                  </a:lnTo>
                  <a:lnTo>
                    <a:pt x="121" y="0"/>
                  </a:lnTo>
                  <a:lnTo>
                    <a:pt x="75" y="79"/>
                  </a:lnTo>
                  <a:lnTo>
                    <a:pt x="75" y="132"/>
                  </a:lnTo>
                  <a:lnTo>
                    <a:pt x="46"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accent1"/>
                </a:solidFill>
              </a:endParaRPr>
            </a:p>
          </p:txBody>
        </p:sp>
      </p:grpSp>
    </p:spTree>
    <p:extLst>
      <p:ext uri="{BB962C8B-B14F-4D97-AF65-F5344CB8AC3E}">
        <p14:creationId xmlns:p14="http://schemas.microsoft.com/office/powerpoint/2010/main" val="14741951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12658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AC698C12-413D-45C0-9AD9-C72A6D11CD69}" type="datetime1">
              <a:rPr lang="zh-CN" altLang="en-US" smtClean="0"/>
              <a:t>2019/10/13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CBECEF1-1935-4692-9C86-5FD89D9EDF46}" type="slidenum">
              <a:rPr lang="zh-CN" altLang="en-US" smtClean="0"/>
              <a:t>‹#›</a:t>
            </a:fld>
            <a:endParaRPr lang="zh-CN" altLang="en-US"/>
          </a:p>
        </p:txBody>
      </p:sp>
    </p:spTree>
    <p:extLst>
      <p:ext uri="{BB962C8B-B14F-4D97-AF65-F5344CB8AC3E}">
        <p14:creationId xmlns:p14="http://schemas.microsoft.com/office/powerpoint/2010/main" val="6806132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158AF178-7028-46B8-B227-1B7A5FDAC3B5}" type="datetime1">
              <a:rPr lang="zh-CN" altLang="en-US" smtClean="0"/>
              <a:t>2019/10/13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CBECEF1-1935-4692-9C86-5FD89D9EDF46}" type="slidenum">
              <a:rPr lang="zh-CN" altLang="en-US" smtClean="0"/>
              <a:t>‹#›</a:t>
            </a:fld>
            <a:endParaRPr lang="zh-CN" altLang="en-US"/>
          </a:p>
        </p:txBody>
      </p:sp>
    </p:spTree>
    <p:extLst>
      <p:ext uri="{BB962C8B-B14F-4D97-AF65-F5344CB8AC3E}">
        <p14:creationId xmlns:p14="http://schemas.microsoft.com/office/powerpoint/2010/main" val="40661076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4CCFC36B-FEB6-4842-88BA-8D822531BFD4}" type="datetime1">
              <a:rPr lang="zh-CN" altLang="en-US" smtClean="0"/>
              <a:t>2019/10/13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CBECEF1-1935-4692-9C86-5FD89D9EDF46}" type="slidenum">
              <a:rPr lang="zh-CN" altLang="en-US" smtClean="0"/>
              <a:t>‹#›</a:t>
            </a:fld>
            <a:endParaRPr lang="zh-CN" altLang="en-US"/>
          </a:p>
        </p:txBody>
      </p:sp>
    </p:spTree>
    <p:extLst>
      <p:ext uri="{BB962C8B-B14F-4D97-AF65-F5344CB8AC3E}">
        <p14:creationId xmlns:p14="http://schemas.microsoft.com/office/powerpoint/2010/main" val="25787122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9414BC2-D1DD-4487-BC9B-263F1385394B}" type="datetime1">
              <a:rPr lang="zh-CN" altLang="en-US" smtClean="0"/>
              <a:t>2019/10/13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CBECEF1-1935-4692-9C86-5FD89D9EDF46}" type="slidenum">
              <a:rPr lang="zh-CN" altLang="en-US" smtClean="0"/>
              <a:t>‹#›</a:t>
            </a:fld>
            <a:endParaRPr lang="zh-CN" altLang="en-US"/>
          </a:p>
        </p:txBody>
      </p:sp>
    </p:spTree>
    <p:extLst>
      <p:ext uri="{BB962C8B-B14F-4D97-AF65-F5344CB8AC3E}">
        <p14:creationId xmlns:p14="http://schemas.microsoft.com/office/powerpoint/2010/main" val="1795831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0A0BF5D-1EA0-43A9-8B73-E8769F776C4E}" type="datetime1">
              <a:rPr lang="zh-CN" altLang="en-US" smtClean="0"/>
              <a:t>2019/10/13</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CBECEF1-1935-4692-9C86-5FD89D9EDF46}" type="slidenum">
              <a:rPr lang="zh-CN" altLang="en-US" smtClean="0"/>
              <a:t>‹#›</a:t>
            </a:fld>
            <a:endParaRPr lang="zh-CN" altLang="en-US"/>
          </a:p>
        </p:txBody>
      </p:sp>
    </p:spTree>
    <p:extLst>
      <p:ext uri="{BB962C8B-B14F-4D97-AF65-F5344CB8AC3E}">
        <p14:creationId xmlns:p14="http://schemas.microsoft.com/office/powerpoint/2010/main" val="4160435270"/>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79" r:id="rId3"/>
    <p:sldLayoutId id="2147483678"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rapidesign.cn/"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下载\webwxgetmsgimg (2).jpg"/>
          <p:cNvPicPr>
            <a:picLocks noChangeAspect="1" noChangeArrowheads="1"/>
          </p:cNvPicPr>
          <p:nvPr/>
        </p:nvPicPr>
        <p:blipFill rotWithShape="1">
          <a:blip r:embed="rId3">
            <a:extLst>
              <a:ext uri="{28A0092B-C50C-407E-A947-70E740481C1C}">
                <a14:useLocalDpi xmlns:a14="http://schemas.microsoft.com/office/drawing/2010/main" val="0"/>
              </a:ext>
            </a:extLst>
          </a:blip>
          <a:srcRect l="-301" t="77" b="16058"/>
          <a:stretch/>
        </p:blipFill>
        <p:spPr bwMode="auto">
          <a:xfrm>
            <a:off x="103797" y="728801"/>
            <a:ext cx="8897327" cy="3954389"/>
          </a:xfrm>
          <a:prstGeom prst="rect">
            <a:avLst/>
          </a:prstGeom>
          <a:noFill/>
          <a:extLst>
            <a:ext uri="{909E8E84-426E-40DD-AFC4-6F175D3DCCD1}">
              <a14:hiddenFill xmlns:a14="http://schemas.microsoft.com/office/drawing/2010/main">
                <a:solidFill>
                  <a:srgbClr val="FFFFFF"/>
                </a:solidFill>
              </a14:hiddenFill>
            </a:ext>
          </a:extLst>
        </p:spPr>
      </p:pic>
      <p:sp>
        <p:nvSpPr>
          <p:cNvPr id="347" name="直角三角形 346">
            <a:extLst>
              <a:ext uri="{FF2B5EF4-FFF2-40B4-BE49-F238E27FC236}">
                <a16:creationId xmlns="" xmlns:a16="http://schemas.microsoft.com/office/drawing/2014/main" id="{1A9AF916-AE05-4AE2-B782-32B6C7063C37}"/>
              </a:ext>
            </a:extLst>
          </p:cNvPr>
          <p:cNvSpPr/>
          <p:nvPr/>
        </p:nvSpPr>
        <p:spPr>
          <a:xfrm rot="16200000">
            <a:off x="6427481" y="2409082"/>
            <a:ext cx="2751138" cy="275113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a:extLst>
              <a:ext uri="{FF2B5EF4-FFF2-40B4-BE49-F238E27FC236}">
                <a16:creationId xmlns="" xmlns:a16="http://schemas.microsoft.com/office/drawing/2014/main" id="{7188C06A-1C9C-456B-AA6F-BBD0BB7FA8DE}"/>
              </a:ext>
            </a:extLst>
          </p:cNvPr>
          <p:cNvSpPr/>
          <p:nvPr/>
        </p:nvSpPr>
        <p:spPr>
          <a:xfrm rot="5400000">
            <a:off x="-28260" y="0"/>
            <a:ext cx="2751138" cy="275113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a:extLst>
              <a:ext uri="{FF2B5EF4-FFF2-40B4-BE49-F238E27FC236}">
                <a16:creationId xmlns="" xmlns:a16="http://schemas.microsoft.com/office/drawing/2014/main" id="{5C5A02B4-8189-447B-AF33-6A3BB73FAC34}"/>
              </a:ext>
            </a:extLst>
          </p:cNvPr>
          <p:cNvSpPr/>
          <p:nvPr/>
        </p:nvSpPr>
        <p:spPr>
          <a:xfrm>
            <a:off x="123569" y="728801"/>
            <a:ext cx="8897327" cy="3954390"/>
          </a:xfrm>
          <a:prstGeom prst="rect">
            <a:avLst/>
          </a:prstGeom>
          <a:solidFill>
            <a:schemeClr val="bg1">
              <a:alpha val="80000"/>
            </a:schemeClr>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23569" y="1388357"/>
            <a:ext cx="8877555" cy="1938992"/>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a:r>
              <a:rPr lang="en-US" altLang="zh-CN" sz="4000" dirty="0" smtClean="0"/>
              <a:t>Recovery </a:t>
            </a:r>
            <a:r>
              <a:rPr lang="en-US" altLang="zh-CN" sz="4000" dirty="0"/>
              <a:t>of lost map </a:t>
            </a:r>
            <a:r>
              <a:rPr lang="en-US" altLang="zh-CN" sz="4000" dirty="0" smtClean="0"/>
              <a:t>for monocular </a:t>
            </a:r>
            <a:r>
              <a:rPr lang="en-US" altLang="zh-CN" sz="4000" dirty="0"/>
              <a:t>simultaneous localization and mapping</a:t>
            </a:r>
          </a:p>
        </p:txBody>
      </p:sp>
      <p:sp>
        <p:nvSpPr>
          <p:cNvPr id="67" name="椭圆 66"/>
          <p:cNvSpPr/>
          <p:nvPr/>
        </p:nvSpPr>
        <p:spPr>
          <a:xfrm>
            <a:off x="2695012" y="3420311"/>
            <a:ext cx="351052" cy="35105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accent1"/>
              </a:solidFill>
            </a:endParaRPr>
          </a:p>
        </p:txBody>
      </p:sp>
      <p:sp>
        <p:nvSpPr>
          <p:cNvPr id="68" name="文本框 6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3032769" y="3463586"/>
            <a:ext cx="1720848" cy="307777"/>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defTabSz="514350" fontAlgn="base">
              <a:spcBef>
                <a:spcPct val="0"/>
              </a:spcBef>
              <a:spcAft>
                <a:spcPct val="0"/>
              </a:spcAft>
              <a:tabLst>
                <a:tab pos="2149475" algn="l"/>
              </a:tabLst>
            </a:pPr>
            <a:r>
              <a:rPr lang="en-US" altLang="zh-CN" sz="1400" dirty="0" smtClean="0">
                <a:solidFill>
                  <a:schemeClr val="accent1"/>
                </a:solidFill>
                <a:latin typeface="方正准圆简体" panose="03000509000000000000" pitchFamily="65" charset="-122"/>
                <a:ea typeface="方正准圆简体" panose="03000509000000000000" pitchFamily="65" charset="-122"/>
                <a:sym typeface="Calibri" panose="020F0502020204030204" pitchFamily="34" charset="0"/>
              </a:rPr>
              <a:t>Data</a:t>
            </a:r>
            <a:r>
              <a:rPr lang="zh-CN" altLang="en-US" sz="1400" dirty="0" smtClean="0">
                <a:solidFill>
                  <a:schemeClr val="accent1"/>
                </a:solidFill>
                <a:latin typeface="方正准圆简体" panose="03000509000000000000" pitchFamily="65" charset="-122"/>
                <a:ea typeface="方正准圆简体" panose="03000509000000000000" pitchFamily="65" charset="-122"/>
                <a:sym typeface="Calibri" panose="020F0502020204030204" pitchFamily="34" charset="0"/>
              </a:rPr>
              <a:t>：</a:t>
            </a:r>
            <a:r>
              <a:rPr lang="en-US" altLang="zh-CN" sz="1400" dirty="0" smtClean="0">
                <a:solidFill>
                  <a:schemeClr val="accent1"/>
                </a:solidFill>
                <a:latin typeface="方正准圆简体" panose="03000509000000000000" pitchFamily="65" charset="-122"/>
                <a:ea typeface="方正准圆简体" panose="03000509000000000000" pitchFamily="65" charset="-122"/>
                <a:sym typeface="Calibri" panose="020F0502020204030204" pitchFamily="34" charset="0"/>
              </a:rPr>
              <a:t>2019.10.14</a:t>
            </a:r>
            <a:endParaRPr lang="zh-CN" altLang="en-US" sz="1400" dirty="0">
              <a:solidFill>
                <a:schemeClr val="accent1"/>
              </a:solidFill>
              <a:latin typeface="方正准圆简体" panose="03000509000000000000" pitchFamily="65" charset="-122"/>
              <a:ea typeface="方正准圆简体" panose="03000509000000000000" pitchFamily="65" charset="-122"/>
              <a:sym typeface="Calibri" panose="020F0502020204030204" pitchFamily="34" charset="0"/>
            </a:endParaRPr>
          </a:p>
        </p:txBody>
      </p:sp>
      <p:sp>
        <p:nvSpPr>
          <p:cNvPr id="69" name="椭圆 68"/>
          <p:cNvSpPr/>
          <p:nvPr/>
        </p:nvSpPr>
        <p:spPr>
          <a:xfrm>
            <a:off x="4753617" y="3417259"/>
            <a:ext cx="351052" cy="35105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accent1"/>
              </a:solidFill>
            </a:endParaRPr>
          </a:p>
        </p:txBody>
      </p:sp>
      <p:sp>
        <p:nvSpPr>
          <p:cNvPr id="70" name="文本框 69"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5091374" y="3460534"/>
            <a:ext cx="2071900" cy="307777"/>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defTabSz="514350" fontAlgn="base">
              <a:spcBef>
                <a:spcPct val="0"/>
              </a:spcBef>
              <a:spcAft>
                <a:spcPct val="0"/>
              </a:spcAft>
              <a:tabLst>
                <a:tab pos="2149475" algn="l"/>
              </a:tabLst>
            </a:pPr>
            <a:r>
              <a:rPr lang="en-US" altLang="zh-CN" sz="1400" dirty="0">
                <a:solidFill>
                  <a:schemeClr val="accent1"/>
                </a:solidFill>
                <a:latin typeface="方正准圆简体" panose="03000509000000000000" pitchFamily="65" charset="-122"/>
                <a:ea typeface="方正准圆简体" panose="03000509000000000000" pitchFamily="65" charset="-122"/>
                <a:sym typeface="Calibri" panose="020F0502020204030204" pitchFamily="34" charset="0"/>
              </a:rPr>
              <a:t>R</a:t>
            </a:r>
            <a:r>
              <a:rPr lang="en-US" altLang="zh-CN" sz="1400" dirty="0" smtClean="0">
                <a:solidFill>
                  <a:schemeClr val="accent1"/>
                </a:solidFill>
                <a:latin typeface="方正准圆简体" panose="03000509000000000000" pitchFamily="65" charset="-122"/>
                <a:ea typeface="方正准圆简体" panose="03000509000000000000" pitchFamily="65" charset="-122"/>
                <a:sym typeface="Calibri" panose="020F0502020204030204" pitchFamily="34" charset="0"/>
              </a:rPr>
              <a:t>espondent</a:t>
            </a:r>
            <a:r>
              <a:rPr lang="zh-CN" altLang="en-US" sz="1400" dirty="0" smtClean="0">
                <a:solidFill>
                  <a:schemeClr val="accent1"/>
                </a:solidFill>
                <a:latin typeface="方正准圆简体" panose="03000509000000000000" pitchFamily="65" charset="-122"/>
                <a:ea typeface="方正准圆简体" panose="03000509000000000000" pitchFamily="65" charset="-122"/>
                <a:sym typeface="Calibri" panose="020F0502020204030204" pitchFamily="34" charset="0"/>
              </a:rPr>
              <a:t>：</a:t>
            </a:r>
            <a:r>
              <a:rPr lang="en-US" altLang="zh-CN" sz="1400" dirty="0" err="1" smtClean="0">
                <a:solidFill>
                  <a:schemeClr val="accent1"/>
                </a:solidFill>
                <a:latin typeface="方正准圆简体" panose="03000509000000000000" pitchFamily="65" charset="-122"/>
                <a:ea typeface="方正准圆简体" panose="03000509000000000000" pitchFamily="65" charset="-122"/>
                <a:sym typeface="Calibri" panose="020F0502020204030204" pitchFamily="34" charset="0"/>
              </a:rPr>
              <a:t>Ruyu</a:t>
            </a:r>
            <a:r>
              <a:rPr lang="en-US" altLang="zh-CN" sz="1400" dirty="0" smtClean="0">
                <a:solidFill>
                  <a:schemeClr val="accent1"/>
                </a:solidFill>
                <a:latin typeface="方正准圆简体" panose="03000509000000000000" pitchFamily="65" charset="-122"/>
                <a:ea typeface="方正准圆简体" panose="03000509000000000000" pitchFamily="65" charset="-122"/>
                <a:sym typeface="Calibri" panose="020F0502020204030204" pitchFamily="34" charset="0"/>
              </a:rPr>
              <a:t> Liu</a:t>
            </a:r>
            <a:endParaRPr lang="zh-CN" altLang="en-US" sz="1400" dirty="0">
              <a:solidFill>
                <a:schemeClr val="accent1"/>
              </a:solidFill>
              <a:latin typeface="方正准圆简体" panose="03000509000000000000" pitchFamily="65" charset="-122"/>
              <a:ea typeface="方正准圆简体" panose="03000509000000000000" pitchFamily="65" charset="-122"/>
              <a:sym typeface="Calibri" panose="020F0502020204030204" pitchFamily="34" charset="0"/>
            </a:endParaRPr>
          </a:p>
        </p:txBody>
      </p:sp>
      <p:grpSp>
        <p:nvGrpSpPr>
          <p:cNvPr id="72" name="Group 59"/>
          <p:cNvGrpSpPr>
            <a:grpSpLocks noChangeAspect="1"/>
          </p:cNvGrpSpPr>
          <p:nvPr/>
        </p:nvGrpSpPr>
        <p:grpSpPr bwMode="auto">
          <a:xfrm>
            <a:off x="2759141" y="3483158"/>
            <a:ext cx="218168" cy="238153"/>
            <a:chOff x="1066" y="1985"/>
            <a:chExt cx="262" cy="286"/>
          </a:xfrm>
          <a:solidFill>
            <a:schemeClr val="bg1"/>
          </a:solidFill>
        </p:grpSpPr>
        <p:sp>
          <p:nvSpPr>
            <p:cNvPr id="74" name="Freeform 60"/>
            <p:cNvSpPr>
              <a:spLocks noEditPoints="1"/>
            </p:cNvSpPr>
            <p:nvPr/>
          </p:nvSpPr>
          <p:spPr bwMode="auto">
            <a:xfrm>
              <a:off x="1066" y="2005"/>
              <a:ext cx="262" cy="266"/>
            </a:xfrm>
            <a:custGeom>
              <a:avLst/>
              <a:gdLst>
                <a:gd name="T0" fmla="*/ 572 w 642"/>
                <a:gd name="T1" fmla="*/ 655 h 655"/>
                <a:gd name="T2" fmla="*/ 70 w 642"/>
                <a:gd name="T3" fmla="*/ 655 h 655"/>
                <a:gd name="T4" fmla="*/ 19 w 642"/>
                <a:gd name="T5" fmla="*/ 630 h 655"/>
                <a:gd name="T6" fmla="*/ 0 w 642"/>
                <a:gd name="T7" fmla="*/ 575 h 655"/>
                <a:gd name="T8" fmla="*/ 0 w 642"/>
                <a:gd name="T9" fmla="*/ 80 h 655"/>
                <a:gd name="T10" fmla="*/ 19 w 642"/>
                <a:gd name="T11" fmla="*/ 25 h 655"/>
                <a:gd name="T12" fmla="*/ 70 w 642"/>
                <a:gd name="T13" fmla="*/ 0 h 655"/>
                <a:gd name="T14" fmla="*/ 93 w 642"/>
                <a:gd name="T15" fmla="*/ 0 h 655"/>
                <a:gd name="T16" fmla="*/ 111 w 642"/>
                <a:gd name="T17" fmla="*/ 18 h 655"/>
                <a:gd name="T18" fmla="*/ 93 w 642"/>
                <a:gd name="T19" fmla="*/ 36 h 655"/>
                <a:gd name="T20" fmla="*/ 70 w 642"/>
                <a:gd name="T21" fmla="*/ 36 h 655"/>
                <a:gd name="T22" fmla="*/ 47 w 642"/>
                <a:gd name="T23" fmla="*/ 48 h 655"/>
                <a:gd name="T24" fmla="*/ 36 w 642"/>
                <a:gd name="T25" fmla="*/ 80 h 655"/>
                <a:gd name="T26" fmla="*/ 36 w 642"/>
                <a:gd name="T27" fmla="*/ 575 h 655"/>
                <a:gd name="T28" fmla="*/ 47 w 642"/>
                <a:gd name="T29" fmla="*/ 607 h 655"/>
                <a:gd name="T30" fmla="*/ 70 w 642"/>
                <a:gd name="T31" fmla="*/ 619 h 655"/>
                <a:gd name="T32" fmla="*/ 572 w 642"/>
                <a:gd name="T33" fmla="*/ 619 h 655"/>
                <a:gd name="T34" fmla="*/ 595 w 642"/>
                <a:gd name="T35" fmla="*/ 607 h 655"/>
                <a:gd name="T36" fmla="*/ 606 w 642"/>
                <a:gd name="T37" fmla="*/ 575 h 655"/>
                <a:gd name="T38" fmla="*/ 606 w 642"/>
                <a:gd name="T39" fmla="*/ 80 h 655"/>
                <a:gd name="T40" fmla="*/ 595 w 642"/>
                <a:gd name="T41" fmla="*/ 48 h 655"/>
                <a:gd name="T42" fmla="*/ 572 w 642"/>
                <a:gd name="T43" fmla="*/ 36 h 655"/>
                <a:gd name="T44" fmla="*/ 547 w 642"/>
                <a:gd name="T45" fmla="*/ 36 h 655"/>
                <a:gd name="T46" fmla="*/ 529 w 642"/>
                <a:gd name="T47" fmla="*/ 18 h 655"/>
                <a:gd name="T48" fmla="*/ 547 w 642"/>
                <a:gd name="T49" fmla="*/ 0 h 655"/>
                <a:gd name="T50" fmla="*/ 572 w 642"/>
                <a:gd name="T51" fmla="*/ 0 h 655"/>
                <a:gd name="T52" fmla="*/ 622 w 642"/>
                <a:gd name="T53" fmla="*/ 25 h 655"/>
                <a:gd name="T54" fmla="*/ 642 w 642"/>
                <a:gd name="T55" fmla="*/ 80 h 655"/>
                <a:gd name="T56" fmla="*/ 642 w 642"/>
                <a:gd name="T57" fmla="*/ 575 h 655"/>
                <a:gd name="T58" fmla="*/ 622 w 642"/>
                <a:gd name="T59" fmla="*/ 630 h 655"/>
                <a:gd name="T60" fmla="*/ 572 w 642"/>
                <a:gd name="T61" fmla="*/ 655 h 655"/>
                <a:gd name="T62" fmla="*/ 418 w 642"/>
                <a:gd name="T63" fmla="*/ 36 h 655"/>
                <a:gd name="T64" fmla="*/ 224 w 642"/>
                <a:gd name="T65" fmla="*/ 36 h 655"/>
                <a:gd name="T66" fmla="*/ 206 w 642"/>
                <a:gd name="T67" fmla="*/ 18 h 655"/>
                <a:gd name="T68" fmla="*/ 224 w 642"/>
                <a:gd name="T69" fmla="*/ 0 h 655"/>
                <a:gd name="T70" fmla="*/ 418 w 642"/>
                <a:gd name="T71" fmla="*/ 0 h 655"/>
                <a:gd name="T72" fmla="*/ 436 w 642"/>
                <a:gd name="T73" fmla="*/ 18 h 655"/>
                <a:gd name="T74" fmla="*/ 418 w 642"/>
                <a:gd name="T75" fmla="*/ 36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2" h="655">
                  <a:moveTo>
                    <a:pt x="572" y="655"/>
                  </a:moveTo>
                  <a:cubicBezTo>
                    <a:pt x="70" y="655"/>
                    <a:pt x="70" y="655"/>
                    <a:pt x="70" y="655"/>
                  </a:cubicBezTo>
                  <a:cubicBezTo>
                    <a:pt x="51" y="655"/>
                    <a:pt x="33" y="646"/>
                    <a:pt x="19" y="630"/>
                  </a:cubicBezTo>
                  <a:cubicBezTo>
                    <a:pt x="7" y="615"/>
                    <a:pt x="0" y="596"/>
                    <a:pt x="0" y="575"/>
                  </a:cubicBezTo>
                  <a:cubicBezTo>
                    <a:pt x="0" y="80"/>
                    <a:pt x="0" y="80"/>
                    <a:pt x="0" y="80"/>
                  </a:cubicBezTo>
                  <a:cubicBezTo>
                    <a:pt x="0" y="60"/>
                    <a:pt x="7" y="40"/>
                    <a:pt x="19" y="25"/>
                  </a:cubicBezTo>
                  <a:cubicBezTo>
                    <a:pt x="33" y="9"/>
                    <a:pt x="51" y="0"/>
                    <a:pt x="70" y="0"/>
                  </a:cubicBezTo>
                  <a:cubicBezTo>
                    <a:pt x="93" y="0"/>
                    <a:pt x="93" y="0"/>
                    <a:pt x="93" y="0"/>
                  </a:cubicBezTo>
                  <a:cubicBezTo>
                    <a:pt x="103" y="0"/>
                    <a:pt x="111" y="8"/>
                    <a:pt x="111" y="18"/>
                  </a:cubicBezTo>
                  <a:cubicBezTo>
                    <a:pt x="111" y="28"/>
                    <a:pt x="103" y="36"/>
                    <a:pt x="93" y="36"/>
                  </a:cubicBezTo>
                  <a:cubicBezTo>
                    <a:pt x="70" y="36"/>
                    <a:pt x="70" y="36"/>
                    <a:pt x="70" y="36"/>
                  </a:cubicBezTo>
                  <a:cubicBezTo>
                    <a:pt x="61" y="36"/>
                    <a:pt x="53" y="40"/>
                    <a:pt x="47" y="48"/>
                  </a:cubicBezTo>
                  <a:cubicBezTo>
                    <a:pt x="40" y="56"/>
                    <a:pt x="36" y="68"/>
                    <a:pt x="36" y="80"/>
                  </a:cubicBezTo>
                  <a:cubicBezTo>
                    <a:pt x="36" y="575"/>
                    <a:pt x="36" y="575"/>
                    <a:pt x="36" y="575"/>
                  </a:cubicBezTo>
                  <a:cubicBezTo>
                    <a:pt x="36" y="587"/>
                    <a:pt x="40" y="599"/>
                    <a:pt x="47" y="607"/>
                  </a:cubicBezTo>
                  <a:cubicBezTo>
                    <a:pt x="53" y="615"/>
                    <a:pt x="61" y="619"/>
                    <a:pt x="70" y="619"/>
                  </a:cubicBezTo>
                  <a:cubicBezTo>
                    <a:pt x="572" y="619"/>
                    <a:pt x="572" y="619"/>
                    <a:pt x="572" y="619"/>
                  </a:cubicBezTo>
                  <a:cubicBezTo>
                    <a:pt x="580" y="619"/>
                    <a:pt x="588" y="615"/>
                    <a:pt x="595" y="607"/>
                  </a:cubicBezTo>
                  <a:cubicBezTo>
                    <a:pt x="602" y="599"/>
                    <a:pt x="606" y="587"/>
                    <a:pt x="606" y="575"/>
                  </a:cubicBezTo>
                  <a:cubicBezTo>
                    <a:pt x="606" y="80"/>
                    <a:pt x="606" y="80"/>
                    <a:pt x="606" y="80"/>
                  </a:cubicBezTo>
                  <a:cubicBezTo>
                    <a:pt x="606" y="68"/>
                    <a:pt x="602" y="56"/>
                    <a:pt x="595" y="48"/>
                  </a:cubicBezTo>
                  <a:cubicBezTo>
                    <a:pt x="588" y="40"/>
                    <a:pt x="580" y="36"/>
                    <a:pt x="572" y="36"/>
                  </a:cubicBezTo>
                  <a:cubicBezTo>
                    <a:pt x="547" y="36"/>
                    <a:pt x="547" y="36"/>
                    <a:pt x="547" y="36"/>
                  </a:cubicBezTo>
                  <a:cubicBezTo>
                    <a:pt x="537" y="36"/>
                    <a:pt x="529" y="28"/>
                    <a:pt x="529" y="18"/>
                  </a:cubicBezTo>
                  <a:cubicBezTo>
                    <a:pt x="529" y="8"/>
                    <a:pt x="537" y="0"/>
                    <a:pt x="547" y="0"/>
                  </a:cubicBezTo>
                  <a:cubicBezTo>
                    <a:pt x="572" y="0"/>
                    <a:pt x="572" y="0"/>
                    <a:pt x="572" y="0"/>
                  </a:cubicBezTo>
                  <a:cubicBezTo>
                    <a:pt x="591" y="0"/>
                    <a:pt x="609" y="9"/>
                    <a:pt x="622" y="25"/>
                  </a:cubicBezTo>
                  <a:cubicBezTo>
                    <a:pt x="635" y="40"/>
                    <a:pt x="642" y="60"/>
                    <a:pt x="642" y="80"/>
                  </a:cubicBezTo>
                  <a:cubicBezTo>
                    <a:pt x="642" y="575"/>
                    <a:pt x="642" y="575"/>
                    <a:pt x="642" y="575"/>
                  </a:cubicBezTo>
                  <a:cubicBezTo>
                    <a:pt x="642" y="596"/>
                    <a:pt x="635" y="615"/>
                    <a:pt x="622" y="630"/>
                  </a:cubicBezTo>
                  <a:cubicBezTo>
                    <a:pt x="609" y="646"/>
                    <a:pt x="591" y="655"/>
                    <a:pt x="572" y="655"/>
                  </a:cubicBezTo>
                  <a:close/>
                  <a:moveTo>
                    <a:pt x="418" y="36"/>
                  </a:moveTo>
                  <a:cubicBezTo>
                    <a:pt x="224" y="36"/>
                    <a:pt x="224" y="36"/>
                    <a:pt x="224" y="36"/>
                  </a:cubicBezTo>
                  <a:cubicBezTo>
                    <a:pt x="214" y="36"/>
                    <a:pt x="206" y="28"/>
                    <a:pt x="206" y="18"/>
                  </a:cubicBezTo>
                  <a:cubicBezTo>
                    <a:pt x="206" y="8"/>
                    <a:pt x="214" y="0"/>
                    <a:pt x="224" y="0"/>
                  </a:cubicBezTo>
                  <a:cubicBezTo>
                    <a:pt x="418" y="0"/>
                    <a:pt x="418" y="0"/>
                    <a:pt x="418" y="0"/>
                  </a:cubicBezTo>
                  <a:cubicBezTo>
                    <a:pt x="428" y="0"/>
                    <a:pt x="436" y="8"/>
                    <a:pt x="436" y="18"/>
                  </a:cubicBezTo>
                  <a:cubicBezTo>
                    <a:pt x="436" y="28"/>
                    <a:pt x="428" y="36"/>
                    <a:pt x="41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75" name="Freeform 61"/>
            <p:cNvSpPr>
              <a:spLocks noEditPoints="1"/>
            </p:cNvSpPr>
            <p:nvPr/>
          </p:nvSpPr>
          <p:spPr bwMode="auto">
            <a:xfrm>
              <a:off x="1124" y="1985"/>
              <a:ext cx="146" cy="64"/>
            </a:xfrm>
            <a:custGeom>
              <a:avLst/>
              <a:gdLst>
                <a:gd name="T0" fmla="*/ 18 w 357"/>
                <a:gd name="T1" fmla="*/ 0 h 157"/>
                <a:gd name="T2" fmla="*/ 36 w 357"/>
                <a:gd name="T3" fmla="*/ 18 h 157"/>
                <a:gd name="T4" fmla="*/ 36 w 357"/>
                <a:gd name="T5" fmla="*/ 139 h 157"/>
                <a:gd name="T6" fmla="*/ 18 w 357"/>
                <a:gd name="T7" fmla="*/ 157 h 157"/>
                <a:gd name="T8" fmla="*/ 0 w 357"/>
                <a:gd name="T9" fmla="*/ 139 h 157"/>
                <a:gd name="T10" fmla="*/ 0 w 357"/>
                <a:gd name="T11" fmla="*/ 18 h 157"/>
                <a:gd name="T12" fmla="*/ 18 w 357"/>
                <a:gd name="T13" fmla="*/ 0 h 157"/>
                <a:gd name="T14" fmla="*/ 339 w 357"/>
                <a:gd name="T15" fmla="*/ 0 h 157"/>
                <a:gd name="T16" fmla="*/ 357 w 357"/>
                <a:gd name="T17" fmla="*/ 18 h 157"/>
                <a:gd name="T18" fmla="*/ 357 w 357"/>
                <a:gd name="T19" fmla="*/ 139 h 157"/>
                <a:gd name="T20" fmla="*/ 339 w 357"/>
                <a:gd name="T21" fmla="*/ 157 h 157"/>
                <a:gd name="T22" fmla="*/ 321 w 357"/>
                <a:gd name="T23" fmla="*/ 139 h 157"/>
                <a:gd name="T24" fmla="*/ 321 w 357"/>
                <a:gd name="T25" fmla="*/ 18 h 157"/>
                <a:gd name="T26" fmla="*/ 339 w 357"/>
                <a:gd name="T2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157">
                  <a:moveTo>
                    <a:pt x="18" y="0"/>
                  </a:moveTo>
                  <a:cubicBezTo>
                    <a:pt x="28" y="0"/>
                    <a:pt x="36" y="8"/>
                    <a:pt x="36" y="18"/>
                  </a:cubicBezTo>
                  <a:cubicBezTo>
                    <a:pt x="36" y="139"/>
                    <a:pt x="36" y="139"/>
                    <a:pt x="36" y="139"/>
                  </a:cubicBezTo>
                  <a:cubicBezTo>
                    <a:pt x="36" y="149"/>
                    <a:pt x="28" y="157"/>
                    <a:pt x="18" y="157"/>
                  </a:cubicBezTo>
                  <a:cubicBezTo>
                    <a:pt x="8" y="157"/>
                    <a:pt x="0" y="149"/>
                    <a:pt x="0" y="139"/>
                  </a:cubicBezTo>
                  <a:cubicBezTo>
                    <a:pt x="0" y="18"/>
                    <a:pt x="0" y="18"/>
                    <a:pt x="0" y="18"/>
                  </a:cubicBezTo>
                  <a:cubicBezTo>
                    <a:pt x="0" y="8"/>
                    <a:pt x="8" y="0"/>
                    <a:pt x="18" y="0"/>
                  </a:cubicBezTo>
                  <a:close/>
                  <a:moveTo>
                    <a:pt x="339" y="0"/>
                  </a:moveTo>
                  <a:cubicBezTo>
                    <a:pt x="349" y="0"/>
                    <a:pt x="357" y="8"/>
                    <a:pt x="357" y="18"/>
                  </a:cubicBezTo>
                  <a:cubicBezTo>
                    <a:pt x="357" y="139"/>
                    <a:pt x="357" y="139"/>
                    <a:pt x="357" y="139"/>
                  </a:cubicBezTo>
                  <a:cubicBezTo>
                    <a:pt x="357" y="149"/>
                    <a:pt x="349" y="157"/>
                    <a:pt x="339" y="157"/>
                  </a:cubicBezTo>
                  <a:cubicBezTo>
                    <a:pt x="329" y="157"/>
                    <a:pt x="321" y="149"/>
                    <a:pt x="321" y="139"/>
                  </a:cubicBezTo>
                  <a:cubicBezTo>
                    <a:pt x="321" y="18"/>
                    <a:pt x="321" y="18"/>
                    <a:pt x="321" y="18"/>
                  </a:cubicBezTo>
                  <a:cubicBezTo>
                    <a:pt x="321" y="8"/>
                    <a:pt x="329" y="0"/>
                    <a:pt x="3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76" name="Freeform 62"/>
            <p:cNvSpPr>
              <a:spLocks noEditPoints="1"/>
            </p:cNvSpPr>
            <p:nvPr/>
          </p:nvSpPr>
          <p:spPr bwMode="auto">
            <a:xfrm>
              <a:off x="1074" y="2044"/>
              <a:ext cx="246" cy="183"/>
            </a:xfrm>
            <a:custGeom>
              <a:avLst/>
              <a:gdLst>
                <a:gd name="T0" fmla="*/ 0 w 603"/>
                <a:gd name="T1" fmla="*/ 18 h 450"/>
                <a:gd name="T2" fmla="*/ 18 w 603"/>
                <a:gd name="T3" fmla="*/ 0 h 450"/>
                <a:gd name="T4" fmla="*/ 585 w 603"/>
                <a:gd name="T5" fmla="*/ 0 h 450"/>
                <a:gd name="T6" fmla="*/ 603 w 603"/>
                <a:gd name="T7" fmla="*/ 18 h 450"/>
                <a:gd name="T8" fmla="*/ 585 w 603"/>
                <a:gd name="T9" fmla="*/ 36 h 450"/>
                <a:gd name="T10" fmla="*/ 18 w 603"/>
                <a:gd name="T11" fmla="*/ 36 h 450"/>
                <a:gd name="T12" fmla="*/ 0 w 603"/>
                <a:gd name="T13" fmla="*/ 18 h 450"/>
                <a:gd name="T14" fmla="*/ 306 w 603"/>
                <a:gd name="T15" fmla="*/ 450 h 450"/>
                <a:gd name="T16" fmla="*/ 184 w 603"/>
                <a:gd name="T17" fmla="*/ 400 h 450"/>
                <a:gd name="T18" fmla="*/ 134 w 603"/>
                <a:gd name="T19" fmla="*/ 279 h 450"/>
                <a:gd name="T20" fmla="*/ 184 w 603"/>
                <a:gd name="T21" fmla="*/ 158 h 450"/>
                <a:gd name="T22" fmla="*/ 306 w 603"/>
                <a:gd name="T23" fmla="*/ 107 h 450"/>
                <a:gd name="T24" fmla="*/ 324 w 603"/>
                <a:gd name="T25" fmla="*/ 125 h 450"/>
                <a:gd name="T26" fmla="*/ 306 w 603"/>
                <a:gd name="T27" fmla="*/ 143 h 450"/>
                <a:gd name="T28" fmla="*/ 170 w 603"/>
                <a:gd name="T29" fmla="*/ 279 h 450"/>
                <a:gd name="T30" fmla="*/ 306 w 603"/>
                <a:gd name="T31" fmla="*/ 414 h 450"/>
                <a:gd name="T32" fmla="*/ 441 w 603"/>
                <a:gd name="T33" fmla="*/ 279 h 450"/>
                <a:gd name="T34" fmla="*/ 459 w 603"/>
                <a:gd name="T35" fmla="*/ 261 h 450"/>
                <a:gd name="T36" fmla="*/ 477 w 603"/>
                <a:gd name="T37" fmla="*/ 279 h 450"/>
                <a:gd name="T38" fmla="*/ 427 w 603"/>
                <a:gd name="T39" fmla="*/ 400 h 450"/>
                <a:gd name="T40" fmla="*/ 306 w 603"/>
                <a:gd name="T41"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3" h="450">
                  <a:moveTo>
                    <a:pt x="0" y="18"/>
                  </a:moveTo>
                  <a:cubicBezTo>
                    <a:pt x="0" y="8"/>
                    <a:pt x="8" y="0"/>
                    <a:pt x="18" y="0"/>
                  </a:cubicBezTo>
                  <a:cubicBezTo>
                    <a:pt x="585" y="0"/>
                    <a:pt x="585" y="0"/>
                    <a:pt x="585" y="0"/>
                  </a:cubicBezTo>
                  <a:cubicBezTo>
                    <a:pt x="595" y="0"/>
                    <a:pt x="603" y="8"/>
                    <a:pt x="603" y="18"/>
                  </a:cubicBezTo>
                  <a:cubicBezTo>
                    <a:pt x="603" y="28"/>
                    <a:pt x="595" y="36"/>
                    <a:pt x="585" y="36"/>
                  </a:cubicBezTo>
                  <a:cubicBezTo>
                    <a:pt x="18" y="36"/>
                    <a:pt x="18" y="36"/>
                    <a:pt x="18" y="36"/>
                  </a:cubicBezTo>
                  <a:cubicBezTo>
                    <a:pt x="8" y="36"/>
                    <a:pt x="0" y="28"/>
                    <a:pt x="0" y="18"/>
                  </a:cubicBezTo>
                  <a:close/>
                  <a:moveTo>
                    <a:pt x="306" y="450"/>
                  </a:moveTo>
                  <a:cubicBezTo>
                    <a:pt x="260" y="450"/>
                    <a:pt x="217" y="433"/>
                    <a:pt x="184" y="400"/>
                  </a:cubicBezTo>
                  <a:cubicBezTo>
                    <a:pt x="152" y="368"/>
                    <a:pt x="134" y="325"/>
                    <a:pt x="134" y="279"/>
                  </a:cubicBezTo>
                  <a:cubicBezTo>
                    <a:pt x="134" y="233"/>
                    <a:pt x="152" y="190"/>
                    <a:pt x="184" y="158"/>
                  </a:cubicBezTo>
                  <a:cubicBezTo>
                    <a:pt x="217" y="125"/>
                    <a:pt x="260" y="107"/>
                    <a:pt x="306" y="107"/>
                  </a:cubicBezTo>
                  <a:cubicBezTo>
                    <a:pt x="316" y="107"/>
                    <a:pt x="324" y="115"/>
                    <a:pt x="324" y="125"/>
                  </a:cubicBezTo>
                  <a:cubicBezTo>
                    <a:pt x="324" y="135"/>
                    <a:pt x="316" y="143"/>
                    <a:pt x="306" y="143"/>
                  </a:cubicBezTo>
                  <a:cubicBezTo>
                    <a:pt x="231" y="143"/>
                    <a:pt x="170" y="204"/>
                    <a:pt x="170" y="279"/>
                  </a:cubicBezTo>
                  <a:cubicBezTo>
                    <a:pt x="170" y="354"/>
                    <a:pt x="231" y="414"/>
                    <a:pt x="306" y="414"/>
                  </a:cubicBezTo>
                  <a:cubicBezTo>
                    <a:pt x="380" y="414"/>
                    <a:pt x="441" y="354"/>
                    <a:pt x="441" y="279"/>
                  </a:cubicBezTo>
                  <a:cubicBezTo>
                    <a:pt x="441" y="269"/>
                    <a:pt x="449" y="261"/>
                    <a:pt x="459" y="261"/>
                  </a:cubicBezTo>
                  <a:cubicBezTo>
                    <a:pt x="469" y="261"/>
                    <a:pt x="477" y="269"/>
                    <a:pt x="477" y="279"/>
                  </a:cubicBezTo>
                  <a:cubicBezTo>
                    <a:pt x="477" y="325"/>
                    <a:pt x="459" y="368"/>
                    <a:pt x="427" y="400"/>
                  </a:cubicBezTo>
                  <a:cubicBezTo>
                    <a:pt x="395" y="433"/>
                    <a:pt x="351" y="450"/>
                    <a:pt x="306" y="4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77" name="Freeform 63"/>
            <p:cNvSpPr>
              <a:spLocks/>
            </p:cNvSpPr>
            <p:nvPr/>
          </p:nvSpPr>
          <p:spPr bwMode="auto">
            <a:xfrm>
              <a:off x="1193" y="2088"/>
              <a:ext cx="53" cy="72"/>
            </a:xfrm>
            <a:custGeom>
              <a:avLst/>
              <a:gdLst>
                <a:gd name="T0" fmla="*/ 113 w 131"/>
                <a:gd name="T1" fmla="*/ 176 h 176"/>
                <a:gd name="T2" fmla="*/ 18 w 131"/>
                <a:gd name="T3" fmla="*/ 176 h 176"/>
                <a:gd name="T4" fmla="*/ 0 w 131"/>
                <a:gd name="T5" fmla="*/ 158 h 176"/>
                <a:gd name="T6" fmla="*/ 0 w 131"/>
                <a:gd name="T7" fmla="*/ 18 h 176"/>
                <a:gd name="T8" fmla="*/ 18 w 131"/>
                <a:gd name="T9" fmla="*/ 0 h 176"/>
                <a:gd name="T10" fmla="*/ 36 w 131"/>
                <a:gd name="T11" fmla="*/ 18 h 176"/>
                <a:gd name="T12" fmla="*/ 36 w 131"/>
                <a:gd name="T13" fmla="*/ 140 h 176"/>
                <a:gd name="T14" fmla="*/ 113 w 131"/>
                <a:gd name="T15" fmla="*/ 140 h 176"/>
                <a:gd name="T16" fmla="*/ 131 w 131"/>
                <a:gd name="T17" fmla="*/ 158 h 176"/>
                <a:gd name="T18" fmla="*/ 113 w 131"/>
                <a:gd name="T19"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76">
                  <a:moveTo>
                    <a:pt x="113" y="176"/>
                  </a:moveTo>
                  <a:cubicBezTo>
                    <a:pt x="18" y="176"/>
                    <a:pt x="18" y="176"/>
                    <a:pt x="18" y="176"/>
                  </a:cubicBezTo>
                  <a:cubicBezTo>
                    <a:pt x="8" y="176"/>
                    <a:pt x="0" y="168"/>
                    <a:pt x="0" y="158"/>
                  </a:cubicBezTo>
                  <a:cubicBezTo>
                    <a:pt x="0" y="18"/>
                    <a:pt x="0" y="18"/>
                    <a:pt x="0" y="18"/>
                  </a:cubicBezTo>
                  <a:cubicBezTo>
                    <a:pt x="0" y="8"/>
                    <a:pt x="8" y="0"/>
                    <a:pt x="18" y="0"/>
                  </a:cubicBezTo>
                  <a:cubicBezTo>
                    <a:pt x="28" y="0"/>
                    <a:pt x="36" y="8"/>
                    <a:pt x="36" y="18"/>
                  </a:cubicBezTo>
                  <a:cubicBezTo>
                    <a:pt x="36" y="140"/>
                    <a:pt x="36" y="140"/>
                    <a:pt x="36" y="140"/>
                  </a:cubicBezTo>
                  <a:cubicBezTo>
                    <a:pt x="113" y="140"/>
                    <a:pt x="113" y="140"/>
                    <a:pt x="113" y="140"/>
                  </a:cubicBezTo>
                  <a:cubicBezTo>
                    <a:pt x="123" y="140"/>
                    <a:pt x="131" y="148"/>
                    <a:pt x="131" y="158"/>
                  </a:cubicBezTo>
                  <a:cubicBezTo>
                    <a:pt x="131" y="168"/>
                    <a:pt x="123" y="176"/>
                    <a:pt x="113" y="1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grpSp>
      <p:grpSp>
        <p:nvGrpSpPr>
          <p:cNvPr id="79" name="Group 66"/>
          <p:cNvGrpSpPr>
            <a:grpSpLocks noChangeAspect="1"/>
          </p:cNvGrpSpPr>
          <p:nvPr/>
        </p:nvGrpSpPr>
        <p:grpSpPr bwMode="auto">
          <a:xfrm>
            <a:off x="4833100" y="3498420"/>
            <a:ext cx="192087" cy="207963"/>
            <a:chOff x="2111" y="2322"/>
            <a:chExt cx="121" cy="131"/>
          </a:xfrm>
          <a:solidFill>
            <a:schemeClr val="bg1"/>
          </a:solidFill>
        </p:grpSpPr>
        <p:sp>
          <p:nvSpPr>
            <p:cNvPr id="81" name="Freeform 67"/>
            <p:cNvSpPr>
              <a:spLocks/>
            </p:cNvSpPr>
            <p:nvPr/>
          </p:nvSpPr>
          <p:spPr bwMode="auto">
            <a:xfrm>
              <a:off x="2159" y="2350"/>
              <a:ext cx="40" cy="37"/>
            </a:xfrm>
            <a:custGeom>
              <a:avLst/>
              <a:gdLst>
                <a:gd name="T0" fmla="*/ 89 w 213"/>
                <a:gd name="T1" fmla="*/ 19 h 198"/>
                <a:gd name="T2" fmla="*/ 196 w 213"/>
                <a:gd name="T3" fmla="*/ 143 h 198"/>
                <a:gd name="T4" fmla="*/ 208 w 213"/>
                <a:gd name="T5" fmla="*/ 189 h 198"/>
                <a:gd name="T6" fmla="*/ 206 w 213"/>
                <a:gd name="T7" fmla="*/ 191 h 198"/>
                <a:gd name="T8" fmla="*/ 158 w 213"/>
                <a:gd name="T9" fmla="*/ 186 h 198"/>
                <a:gd name="T10" fmla="*/ 22 w 213"/>
                <a:gd name="T11" fmla="*/ 92 h 198"/>
                <a:gd name="T12" fmla="*/ 13 w 213"/>
                <a:gd name="T13" fmla="*/ 44 h 198"/>
                <a:gd name="T14" fmla="*/ 40 w 213"/>
                <a:gd name="T15" fmla="*/ 15 h 198"/>
                <a:gd name="T16" fmla="*/ 89 w 213"/>
                <a:gd name="T17" fmla="*/ 1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198">
                  <a:moveTo>
                    <a:pt x="89" y="19"/>
                  </a:moveTo>
                  <a:cubicBezTo>
                    <a:pt x="196" y="143"/>
                    <a:pt x="196" y="143"/>
                    <a:pt x="196" y="143"/>
                  </a:cubicBezTo>
                  <a:cubicBezTo>
                    <a:pt x="210" y="160"/>
                    <a:pt x="213" y="183"/>
                    <a:pt x="208" y="189"/>
                  </a:cubicBezTo>
                  <a:cubicBezTo>
                    <a:pt x="206" y="191"/>
                    <a:pt x="206" y="191"/>
                    <a:pt x="206" y="191"/>
                  </a:cubicBezTo>
                  <a:cubicBezTo>
                    <a:pt x="200" y="197"/>
                    <a:pt x="176" y="198"/>
                    <a:pt x="158" y="186"/>
                  </a:cubicBezTo>
                  <a:cubicBezTo>
                    <a:pt x="22" y="92"/>
                    <a:pt x="22" y="92"/>
                    <a:pt x="22" y="92"/>
                  </a:cubicBezTo>
                  <a:cubicBezTo>
                    <a:pt x="4" y="80"/>
                    <a:pt x="0" y="58"/>
                    <a:pt x="13" y="44"/>
                  </a:cubicBezTo>
                  <a:cubicBezTo>
                    <a:pt x="40" y="15"/>
                    <a:pt x="40" y="15"/>
                    <a:pt x="40" y="15"/>
                  </a:cubicBezTo>
                  <a:cubicBezTo>
                    <a:pt x="53" y="0"/>
                    <a:pt x="74" y="2"/>
                    <a:pt x="89" y="19"/>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82" name="Freeform 68"/>
            <p:cNvSpPr>
              <a:spLocks noEditPoints="1"/>
            </p:cNvSpPr>
            <p:nvPr/>
          </p:nvSpPr>
          <p:spPr bwMode="auto">
            <a:xfrm>
              <a:off x="2129" y="2322"/>
              <a:ext cx="71" cy="90"/>
            </a:xfrm>
            <a:custGeom>
              <a:avLst/>
              <a:gdLst>
                <a:gd name="T0" fmla="*/ 142 w 381"/>
                <a:gd name="T1" fmla="*/ 449 h 481"/>
                <a:gd name="T2" fmla="*/ 348 w 381"/>
                <a:gd name="T3" fmla="*/ 236 h 481"/>
                <a:gd name="T4" fmla="*/ 374 w 381"/>
                <a:gd name="T5" fmla="*/ 235 h 481"/>
                <a:gd name="T6" fmla="*/ 374 w 381"/>
                <a:gd name="T7" fmla="*/ 260 h 481"/>
                <a:gd name="T8" fmla="*/ 168 w 381"/>
                <a:gd name="T9" fmla="*/ 474 h 481"/>
                <a:gd name="T10" fmla="*/ 142 w 381"/>
                <a:gd name="T11" fmla="*/ 474 h 481"/>
                <a:gd name="T12" fmla="*/ 142 w 381"/>
                <a:gd name="T13" fmla="*/ 449 h 481"/>
                <a:gd name="T14" fmla="*/ 122 w 381"/>
                <a:gd name="T15" fmla="*/ 245 h 481"/>
                <a:gd name="T16" fmla="*/ 0 w 381"/>
                <a:gd name="T17" fmla="*/ 123 h 481"/>
                <a:gd name="T18" fmla="*/ 20 w 381"/>
                <a:gd name="T19" fmla="*/ 56 h 481"/>
                <a:gd name="T20" fmla="*/ 45 w 381"/>
                <a:gd name="T21" fmla="*/ 51 h 481"/>
                <a:gd name="T22" fmla="*/ 50 w 381"/>
                <a:gd name="T23" fmla="*/ 76 h 481"/>
                <a:gd name="T24" fmla="*/ 36 w 381"/>
                <a:gd name="T25" fmla="*/ 123 h 481"/>
                <a:gd name="T26" fmla="*/ 122 w 381"/>
                <a:gd name="T27" fmla="*/ 209 h 481"/>
                <a:gd name="T28" fmla="*/ 209 w 381"/>
                <a:gd name="T29" fmla="*/ 123 h 481"/>
                <a:gd name="T30" fmla="*/ 133 w 381"/>
                <a:gd name="T31" fmla="*/ 37 h 481"/>
                <a:gd name="T32" fmla="*/ 117 w 381"/>
                <a:gd name="T33" fmla="*/ 17 h 481"/>
                <a:gd name="T34" fmla="*/ 137 w 381"/>
                <a:gd name="T35" fmla="*/ 2 h 481"/>
                <a:gd name="T36" fmla="*/ 245 w 381"/>
                <a:gd name="T37" fmla="*/ 123 h 481"/>
                <a:gd name="T38" fmla="*/ 122 w 381"/>
                <a:gd name="T39" fmla="*/ 245 h 481"/>
                <a:gd name="T40" fmla="*/ 67 w 381"/>
                <a:gd name="T41" fmla="*/ 52 h 481"/>
                <a:gd name="T42" fmla="*/ 52 w 381"/>
                <a:gd name="T43" fmla="*/ 44 h 481"/>
                <a:gd name="T44" fmla="*/ 58 w 381"/>
                <a:gd name="T45" fmla="*/ 19 h 481"/>
                <a:gd name="T46" fmla="*/ 81 w 381"/>
                <a:gd name="T47" fmla="*/ 8 h 481"/>
                <a:gd name="T48" fmla="*/ 104 w 381"/>
                <a:gd name="T49" fmla="*/ 19 h 481"/>
                <a:gd name="T50" fmla="*/ 93 w 381"/>
                <a:gd name="T51" fmla="*/ 42 h 481"/>
                <a:gd name="T52" fmla="*/ 77 w 381"/>
                <a:gd name="T53" fmla="*/ 50 h 481"/>
                <a:gd name="T54" fmla="*/ 67 w 381"/>
                <a:gd name="T55" fmla="*/ 52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1" h="481">
                  <a:moveTo>
                    <a:pt x="142" y="449"/>
                  </a:moveTo>
                  <a:cubicBezTo>
                    <a:pt x="348" y="236"/>
                    <a:pt x="348" y="236"/>
                    <a:pt x="348" y="236"/>
                  </a:cubicBezTo>
                  <a:cubicBezTo>
                    <a:pt x="355" y="228"/>
                    <a:pt x="366" y="228"/>
                    <a:pt x="374" y="235"/>
                  </a:cubicBezTo>
                  <a:cubicBezTo>
                    <a:pt x="381" y="242"/>
                    <a:pt x="381" y="253"/>
                    <a:pt x="374" y="260"/>
                  </a:cubicBezTo>
                  <a:cubicBezTo>
                    <a:pt x="168" y="474"/>
                    <a:pt x="168" y="474"/>
                    <a:pt x="168" y="474"/>
                  </a:cubicBezTo>
                  <a:cubicBezTo>
                    <a:pt x="161" y="481"/>
                    <a:pt x="150" y="481"/>
                    <a:pt x="142" y="474"/>
                  </a:cubicBezTo>
                  <a:cubicBezTo>
                    <a:pt x="135" y="467"/>
                    <a:pt x="135" y="456"/>
                    <a:pt x="142" y="449"/>
                  </a:cubicBezTo>
                  <a:close/>
                  <a:moveTo>
                    <a:pt x="122" y="245"/>
                  </a:moveTo>
                  <a:cubicBezTo>
                    <a:pt x="55" y="245"/>
                    <a:pt x="0" y="190"/>
                    <a:pt x="0" y="123"/>
                  </a:cubicBezTo>
                  <a:cubicBezTo>
                    <a:pt x="0" y="99"/>
                    <a:pt x="7" y="76"/>
                    <a:pt x="20" y="56"/>
                  </a:cubicBezTo>
                  <a:cubicBezTo>
                    <a:pt x="26" y="48"/>
                    <a:pt x="37" y="45"/>
                    <a:pt x="45" y="51"/>
                  </a:cubicBezTo>
                  <a:cubicBezTo>
                    <a:pt x="53" y="56"/>
                    <a:pt x="56" y="67"/>
                    <a:pt x="50" y="76"/>
                  </a:cubicBezTo>
                  <a:cubicBezTo>
                    <a:pt x="41" y="90"/>
                    <a:pt x="36" y="106"/>
                    <a:pt x="36" y="123"/>
                  </a:cubicBezTo>
                  <a:cubicBezTo>
                    <a:pt x="36" y="171"/>
                    <a:pt x="75" y="209"/>
                    <a:pt x="122" y="209"/>
                  </a:cubicBezTo>
                  <a:cubicBezTo>
                    <a:pt x="170" y="209"/>
                    <a:pt x="209" y="171"/>
                    <a:pt x="209" y="123"/>
                  </a:cubicBezTo>
                  <a:cubicBezTo>
                    <a:pt x="209" y="79"/>
                    <a:pt x="176" y="42"/>
                    <a:pt x="133" y="37"/>
                  </a:cubicBezTo>
                  <a:cubicBezTo>
                    <a:pt x="123" y="36"/>
                    <a:pt x="116" y="27"/>
                    <a:pt x="117" y="17"/>
                  </a:cubicBezTo>
                  <a:cubicBezTo>
                    <a:pt x="118" y="7"/>
                    <a:pt x="127" y="0"/>
                    <a:pt x="137" y="2"/>
                  </a:cubicBezTo>
                  <a:cubicBezTo>
                    <a:pt x="198" y="9"/>
                    <a:pt x="245" y="61"/>
                    <a:pt x="245" y="123"/>
                  </a:cubicBezTo>
                  <a:cubicBezTo>
                    <a:pt x="245" y="190"/>
                    <a:pt x="190" y="245"/>
                    <a:pt x="122" y="245"/>
                  </a:cubicBezTo>
                  <a:close/>
                  <a:moveTo>
                    <a:pt x="67" y="52"/>
                  </a:moveTo>
                  <a:cubicBezTo>
                    <a:pt x="61" y="52"/>
                    <a:pt x="55" y="50"/>
                    <a:pt x="52" y="44"/>
                  </a:cubicBezTo>
                  <a:cubicBezTo>
                    <a:pt x="47" y="36"/>
                    <a:pt x="49" y="25"/>
                    <a:pt x="58" y="19"/>
                  </a:cubicBezTo>
                  <a:cubicBezTo>
                    <a:pt x="65" y="15"/>
                    <a:pt x="73" y="11"/>
                    <a:pt x="81" y="8"/>
                  </a:cubicBezTo>
                  <a:cubicBezTo>
                    <a:pt x="91" y="5"/>
                    <a:pt x="101" y="9"/>
                    <a:pt x="104" y="19"/>
                  </a:cubicBezTo>
                  <a:cubicBezTo>
                    <a:pt x="107" y="28"/>
                    <a:pt x="103" y="38"/>
                    <a:pt x="93" y="42"/>
                  </a:cubicBezTo>
                  <a:cubicBezTo>
                    <a:pt x="87" y="44"/>
                    <a:pt x="82" y="47"/>
                    <a:pt x="77" y="50"/>
                  </a:cubicBezTo>
                  <a:cubicBezTo>
                    <a:pt x="74" y="52"/>
                    <a:pt x="71" y="52"/>
                    <a:pt x="67" y="52"/>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83" name="Freeform 69"/>
            <p:cNvSpPr>
              <a:spLocks noEditPoints="1"/>
            </p:cNvSpPr>
            <p:nvPr/>
          </p:nvSpPr>
          <p:spPr bwMode="auto">
            <a:xfrm>
              <a:off x="2111" y="2406"/>
              <a:ext cx="121" cy="47"/>
            </a:xfrm>
            <a:custGeom>
              <a:avLst/>
              <a:gdLst>
                <a:gd name="T0" fmla="*/ 597 w 648"/>
                <a:gd name="T1" fmla="*/ 249 h 249"/>
                <a:gd name="T2" fmla="*/ 50 w 648"/>
                <a:gd name="T3" fmla="*/ 249 h 249"/>
                <a:gd name="T4" fmla="*/ 0 w 648"/>
                <a:gd name="T5" fmla="*/ 198 h 249"/>
                <a:gd name="T6" fmla="*/ 0 w 648"/>
                <a:gd name="T7" fmla="*/ 50 h 249"/>
                <a:gd name="T8" fmla="*/ 50 w 648"/>
                <a:gd name="T9" fmla="*/ 0 h 249"/>
                <a:gd name="T10" fmla="*/ 597 w 648"/>
                <a:gd name="T11" fmla="*/ 0 h 249"/>
                <a:gd name="T12" fmla="*/ 648 w 648"/>
                <a:gd name="T13" fmla="*/ 50 h 249"/>
                <a:gd name="T14" fmla="*/ 648 w 648"/>
                <a:gd name="T15" fmla="*/ 198 h 249"/>
                <a:gd name="T16" fmla="*/ 597 w 648"/>
                <a:gd name="T17" fmla="*/ 249 h 249"/>
                <a:gd name="T18" fmla="*/ 50 w 648"/>
                <a:gd name="T19" fmla="*/ 35 h 249"/>
                <a:gd name="T20" fmla="*/ 36 w 648"/>
                <a:gd name="T21" fmla="*/ 50 h 249"/>
                <a:gd name="T22" fmla="*/ 36 w 648"/>
                <a:gd name="T23" fmla="*/ 198 h 249"/>
                <a:gd name="T24" fmla="*/ 50 w 648"/>
                <a:gd name="T25" fmla="*/ 213 h 249"/>
                <a:gd name="T26" fmla="*/ 597 w 648"/>
                <a:gd name="T27" fmla="*/ 213 h 249"/>
                <a:gd name="T28" fmla="*/ 612 w 648"/>
                <a:gd name="T29" fmla="*/ 198 h 249"/>
                <a:gd name="T30" fmla="*/ 612 w 648"/>
                <a:gd name="T31" fmla="*/ 50 h 249"/>
                <a:gd name="T32" fmla="*/ 597 w 648"/>
                <a:gd name="T33" fmla="*/ 35 h 249"/>
                <a:gd name="T34" fmla="*/ 50 w 648"/>
                <a:gd name="T35" fmla="*/ 3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8" h="249">
                  <a:moveTo>
                    <a:pt x="597" y="249"/>
                  </a:moveTo>
                  <a:cubicBezTo>
                    <a:pt x="50" y="249"/>
                    <a:pt x="50" y="249"/>
                    <a:pt x="50" y="249"/>
                  </a:cubicBezTo>
                  <a:cubicBezTo>
                    <a:pt x="22" y="249"/>
                    <a:pt x="0" y="226"/>
                    <a:pt x="0" y="198"/>
                  </a:cubicBezTo>
                  <a:cubicBezTo>
                    <a:pt x="0" y="50"/>
                    <a:pt x="0" y="50"/>
                    <a:pt x="0" y="50"/>
                  </a:cubicBezTo>
                  <a:cubicBezTo>
                    <a:pt x="0" y="22"/>
                    <a:pt x="22" y="0"/>
                    <a:pt x="50" y="0"/>
                  </a:cubicBezTo>
                  <a:cubicBezTo>
                    <a:pt x="597" y="0"/>
                    <a:pt x="597" y="0"/>
                    <a:pt x="597" y="0"/>
                  </a:cubicBezTo>
                  <a:cubicBezTo>
                    <a:pt x="625" y="0"/>
                    <a:pt x="648" y="22"/>
                    <a:pt x="648" y="50"/>
                  </a:cubicBezTo>
                  <a:cubicBezTo>
                    <a:pt x="648" y="198"/>
                    <a:pt x="648" y="198"/>
                    <a:pt x="648" y="198"/>
                  </a:cubicBezTo>
                  <a:cubicBezTo>
                    <a:pt x="648" y="226"/>
                    <a:pt x="625" y="249"/>
                    <a:pt x="597" y="249"/>
                  </a:cubicBezTo>
                  <a:close/>
                  <a:moveTo>
                    <a:pt x="50" y="35"/>
                  </a:moveTo>
                  <a:cubicBezTo>
                    <a:pt x="42" y="35"/>
                    <a:pt x="36" y="42"/>
                    <a:pt x="36" y="50"/>
                  </a:cubicBezTo>
                  <a:cubicBezTo>
                    <a:pt x="36" y="198"/>
                    <a:pt x="36" y="198"/>
                    <a:pt x="36" y="198"/>
                  </a:cubicBezTo>
                  <a:cubicBezTo>
                    <a:pt x="36" y="206"/>
                    <a:pt x="42" y="213"/>
                    <a:pt x="50" y="213"/>
                  </a:cubicBezTo>
                  <a:cubicBezTo>
                    <a:pt x="597" y="213"/>
                    <a:pt x="597" y="213"/>
                    <a:pt x="597" y="213"/>
                  </a:cubicBezTo>
                  <a:cubicBezTo>
                    <a:pt x="605" y="213"/>
                    <a:pt x="612" y="206"/>
                    <a:pt x="612" y="198"/>
                  </a:cubicBezTo>
                  <a:cubicBezTo>
                    <a:pt x="612" y="50"/>
                    <a:pt x="612" y="50"/>
                    <a:pt x="612" y="50"/>
                  </a:cubicBezTo>
                  <a:cubicBezTo>
                    <a:pt x="612" y="42"/>
                    <a:pt x="605" y="35"/>
                    <a:pt x="597" y="35"/>
                  </a:cubicBezTo>
                  <a:lnTo>
                    <a:pt x="50" y="35"/>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grpSp>
    </p:spTree>
    <p:extLst>
      <p:ext uri="{BB962C8B-B14F-4D97-AF65-F5344CB8AC3E}">
        <p14:creationId xmlns:p14="http://schemas.microsoft.com/office/powerpoint/2010/main" val="20215325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ppt_x"/>
                                          </p:val>
                                        </p:tav>
                                        <p:tav tm="100000">
                                          <p:val>
                                            <p:strVal val="#ppt_x"/>
                                          </p:val>
                                        </p:tav>
                                      </p:tavLst>
                                    </p:anim>
                                    <p:anim calcmode="lin" valueType="num">
                                      <p:cBhvr additive="base">
                                        <p:cTn id="12" dur="500" fill="hold"/>
                                        <p:tgtEl>
                                          <p:spTgt spid="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500" fill="hold"/>
                                        <p:tgtEl>
                                          <p:spTgt spid="68"/>
                                        </p:tgtEl>
                                        <p:attrNameLst>
                                          <p:attrName>ppt_x</p:attrName>
                                        </p:attrNameLst>
                                      </p:cBhvr>
                                      <p:tavLst>
                                        <p:tav tm="0">
                                          <p:val>
                                            <p:strVal val="#ppt_x"/>
                                          </p:val>
                                        </p:tav>
                                        <p:tav tm="100000">
                                          <p:val>
                                            <p:strVal val="#ppt_x"/>
                                          </p:val>
                                        </p:tav>
                                      </p:tavLst>
                                    </p:anim>
                                    <p:anim calcmode="lin" valueType="num">
                                      <p:cBhvr additive="base">
                                        <p:cTn id="16" dur="500" fill="hold"/>
                                        <p:tgtEl>
                                          <p:spTgt spid="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additive="base">
                                        <p:cTn id="19" dur="500" fill="hold"/>
                                        <p:tgtEl>
                                          <p:spTgt spid="69"/>
                                        </p:tgtEl>
                                        <p:attrNameLst>
                                          <p:attrName>ppt_x</p:attrName>
                                        </p:attrNameLst>
                                      </p:cBhvr>
                                      <p:tavLst>
                                        <p:tav tm="0">
                                          <p:val>
                                            <p:strVal val="#ppt_x"/>
                                          </p:val>
                                        </p:tav>
                                        <p:tav tm="100000">
                                          <p:val>
                                            <p:strVal val="#ppt_x"/>
                                          </p:val>
                                        </p:tav>
                                      </p:tavLst>
                                    </p:anim>
                                    <p:anim calcmode="lin" valueType="num">
                                      <p:cBhvr additive="base">
                                        <p:cTn id="20" dur="500" fill="hold"/>
                                        <p:tgtEl>
                                          <p:spTgt spid="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0"/>
                                        </p:tgtEl>
                                        <p:attrNameLst>
                                          <p:attrName>style.visibility</p:attrName>
                                        </p:attrNameLst>
                                      </p:cBhvr>
                                      <p:to>
                                        <p:strVal val="visible"/>
                                      </p:to>
                                    </p:set>
                                    <p:anim calcmode="lin" valueType="num">
                                      <p:cBhvr additive="base">
                                        <p:cTn id="23" dur="500" fill="hold"/>
                                        <p:tgtEl>
                                          <p:spTgt spid="70"/>
                                        </p:tgtEl>
                                        <p:attrNameLst>
                                          <p:attrName>ppt_x</p:attrName>
                                        </p:attrNameLst>
                                      </p:cBhvr>
                                      <p:tavLst>
                                        <p:tav tm="0">
                                          <p:val>
                                            <p:strVal val="#ppt_x"/>
                                          </p:val>
                                        </p:tav>
                                        <p:tav tm="100000">
                                          <p:val>
                                            <p:strVal val="#ppt_x"/>
                                          </p:val>
                                        </p:tav>
                                      </p:tavLst>
                                    </p:anim>
                                    <p:anim calcmode="lin" valueType="num">
                                      <p:cBhvr additive="base">
                                        <p:cTn id="24"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7" grpId="0" animBg="1"/>
      <p:bldP spid="68" grpId="0"/>
      <p:bldP spid="69" grpId="0" animBg="1"/>
      <p:bldP spid="7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文本框 5"/>
          <p:cNvSpPr txBox="1">
            <a:spLocks noChangeArrowheads="1"/>
          </p:cNvSpPr>
          <p:nvPr/>
        </p:nvSpPr>
        <p:spPr bwMode="auto">
          <a:xfrm>
            <a:off x="2829375" y="87313"/>
            <a:ext cx="34852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800" b="1" dirty="0">
                <a:solidFill>
                  <a:schemeClr val="accent1"/>
                </a:solidFill>
                <a:latin typeface="+mj-ea"/>
                <a:ea typeface="+mj-ea"/>
              </a:rPr>
              <a:t>Joint optimization</a:t>
            </a:r>
            <a:endParaRPr lang="zh-CN" altLang="en-US" sz="2800" b="1" dirty="0">
              <a:solidFill>
                <a:schemeClr val="accent1"/>
              </a:solidFill>
              <a:latin typeface="+mj-ea"/>
              <a:ea typeface="+mj-ea"/>
            </a:endParaRPr>
          </a:p>
        </p:txBody>
      </p:sp>
      <p:sp>
        <p:nvSpPr>
          <p:cNvPr id="74" name="文本框 6"/>
          <p:cNvSpPr txBox="1">
            <a:spLocks noChangeArrowheads="1"/>
          </p:cNvSpPr>
          <p:nvPr/>
        </p:nvSpPr>
        <p:spPr bwMode="auto">
          <a:xfrm>
            <a:off x="495980" y="532859"/>
            <a:ext cx="81906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200" dirty="0">
                <a:solidFill>
                  <a:schemeClr val="tx1">
                    <a:lumMod val="85000"/>
                    <a:lumOff val="15000"/>
                  </a:schemeClr>
                </a:solidFill>
                <a:ea typeface="方正兰亭黑_GBK"/>
              </a:rPr>
              <a:t>After the map fusion is completed, the subsequent tracking and mapping will be optimized using the key frames and map point information of the two maps at the same time.</a:t>
            </a:r>
          </a:p>
        </p:txBody>
      </p:sp>
      <p:sp>
        <p:nvSpPr>
          <p:cNvPr id="2" name="灯片编号占位符 1">
            <a:extLst>
              <a:ext uri="{FF2B5EF4-FFF2-40B4-BE49-F238E27FC236}">
                <a16:creationId xmlns="" xmlns:a16="http://schemas.microsoft.com/office/drawing/2014/main" id="{C8180CEA-0A72-4B3A-BE2C-A1B010B622B0}"/>
              </a:ext>
            </a:extLst>
          </p:cNvPr>
          <p:cNvSpPr>
            <a:spLocks noGrp="1"/>
          </p:cNvSpPr>
          <p:nvPr>
            <p:ph type="sldNum" sz="quarter" idx="4294967295"/>
          </p:nvPr>
        </p:nvSpPr>
        <p:spPr>
          <a:xfrm>
            <a:off x="7086600" y="4748213"/>
            <a:ext cx="2057400" cy="273050"/>
          </a:xfrm>
        </p:spPr>
        <p:txBody>
          <a:bodyPr/>
          <a:lstStyle/>
          <a:p>
            <a:fld id="{ACBECEF1-1935-4692-9C86-5FD89D9EDF46}" type="slidenum">
              <a:rPr lang="zh-CN" altLang="en-US" smtClean="0"/>
              <a:pPr/>
              <a:t>10</a:t>
            </a:fld>
            <a:endParaRPr lang="zh-CN" altLang="en-US"/>
          </a:p>
        </p:txBody>
      </p:sp>
      <p:sp>
        <p:nvSpPr>
          <p:cNvPr id="20" name="矩形: 圆角 19">
            <a:extLst>
              <a:ext uri="{FF2B5EF4-FFF2-40B4-BE49-F238E27FC236}">
                <a16:creationId xmlns="" xmlns:a16="http://schemas.microsoft.com/office/drawing/2014/main" id="{0B3ED0CA-8060-4169-9E11-42F51506BF8A}"/>
              </a:ext>
            </a:extLst>
          </p:cNvPr>
          <p:cNvSpPr/>
          <p:nvPr/>
        </p:nvSpPr>
        <p:spPr>
          <a:xfrm>
            <a:off x="948884" y="3619753"/>
            <a:ext cx="3073400" cy="445921"/>
          </a:xfrm>
          <a:prstGeom prst="roundRect">
            <a:avLst>
              <a:gd name="adj" fmla="val 50000"/>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000" b="1" dirty="0" smtClean="0">
                <a:solidFill>
                  <a:prstClr val="white"/>
                </a:solidFill>
                <a:latin typeface="微软雅黑"/>
                <a:ea typeface="微软雅黑"/>
              </a:rPr>
              <a:t>in </a:t>
            </a:r>
            <a:r>
              <a:rPr lang="en-US" altLang="zh-CN" sz="2000" b="1" dirty="0">
                <a:solidFill>
                  <a:prstClr val="white"/>
                </a:solidFill>
                <a:latin typeface="微软雅黑"/>
                <a:ea typeface="微软雅黑"/>
              </a:rPr>
              <a:t>local mapping</a:t>
            </a:r>
            <a:endParaRPr lang="zh-CN" altLang="en-US" sz="2000" b="1" dirty="0">
              <a:solidFill>
                <a:prstClr val="white"/>
              </a:solidFill>
              <a:latin typeface="微软雅黑"/>
              <a:ea typeface="微软雅黑"/>
            </a:endParaRPr>
          </a:p>
        </p:txBody>
      </p:sp>
      <p:sp>
        <p:nvSpPr>
          <p:cNvPr id="15" name="矩形: 圆角 19">
            <a:extLst>
              <a:ext uri="{FF2B5EF4-FFF2-40B4-BE49-F238E27FC236}">
                <a16:creationId xmlns="" xmlns:a16="http://schemas.microsoft.com/office/drawing/2014/main" id="{0B3ED0CA-8060-4169-9E11-42F51506BF8A}"/>
              </a:ext>
            </a:extLst>
          </p:cNvPr>
          <p:cNvSpPr/>
          <p:nvPr/>
        </p:nvSpPr>
        <p:spPr>
          <a:xfrm>
            <a:off x="5115264" y="3619754"/>
            <a:ext cx="3073400" cy="445921"/>
          </a:xfrm>
          <a:prstGeom prst="roundRect">
            <a:avLst>
              <a:gd name="adj" fmla="val 50000"/>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000" b="1" dirty="0">
                <a:solidFill>
                  <a:prstClr val="white"/>
                </a:solidFill>
                <a:latin typeface="微软雅黑"/>
                <a:ea typeface="微软雅黑"/>
              </a:rPr>
              <a:t>in </a:t>
            </a:r>
            <a:r>
              <a:rPr lang="en-US" altLang="zh-CN" sz="2000" b="1" dirty="0" smtClean="0">
                <a:solidFill>
                  <a:prstClr val="white"/>
                </a:solidFill>
                <a:latin typeface="微软雅黑"/>
                <a:ea typeface="微软雅黑"/>
              </a:rPr>
              <a:t>loop closing</a:t>
            </a:r>
            <a:endParaRPr lang="zh-CN" altLang="en-US" sz="2000" b="1" dirty="0">
              <a:solidFill>
                <a:prstClr val="white"/>
              </a:solidFill>
              <a:latin typeface="微软雅黑"/>
              <a:ea typeface="微软雅黑"/>
            </a:endParaRPr>
          </a:p>
        </p:txBody>
      </p:sp>
      <mc:AlternateContent xmlns:mc="http://schemas.openxmlformats.org/markup-compatibility/2006" xmlns:a14="http://schemas.microsoft.com/office/drawing/2010/main">
        <mc:Choice Requires="a14">
          <p:sp>
            <p:nvSpPr>
              <p:cNvPr id="3" name="矩形 2"/>
              <p:cNvSpPr/>
              <p:nvPr/>
            </p:nvSpPr>
            <p:spPr>
              <a:xfrm>
                <a:off x="757547" y="1594265"/>
                <a:ext cx="3456074" cy="7788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zh-CN" altLang="zh-CN" sz="2000" i="1" smtClean="0">
                              <a:latin typeface="Cambria Math"/>
                            </a:rPr>
                          </m:ctrlPr>
                        </m:dPr>
                        <m:e>
                          <m:eqArr>
                            <m:eqArrPr>
                              <m:ctrlPr>
                                <a:rPr lang="zh-CN" altLang="zh-CN" sz="2000" i="1">
                                  <a:latin typeface="Cambria Math"/>
                                </a:rPr>
                              </m:ctrlPr>
                            </m:eqArrPr>
                            <m:e>
                              <m:sSubSup>
                                <m:sSubSupPr>
                                  <m:ctrlPr>
                                    <a:rPr lang="zh-CN" altLang="zh-CN" sz="2000" i="1">
                                      <a:latin typeface="Cambria Math"/>
                                    </a:rPr>
                                  </m:ctrlPr>
                                </m:sSubSupPr>
                                <m:e>
                                  <m:r>
                                    <a:rPr lang="en-US" altLang="zh-CN" sz="2000" b="1" i="1">
                                      <a:latin typeface="Cambria Math"/>
                                    </a:rPr>
                                    <m:t>𝒆</m:t>
                                  </m:r>
                                </m:e>
                                <m:sub>
                                  <m:r>
                                    <a:rPr lang="en-US" altLang="zh-CN" sz="2000" i="1">
                                      <a:latin typeface="Cambria Math"/>
                                    </a:rPr>
                                    <m:t>𝑛</m:t>
                                  </m:r>
                                </m:sub>
                                <m:sup>
                                  <m:r>
                                    <a:rPr lang="en-US" altLang="zh-CN" sz="2000" i="1">
                                      <a:latin typeface="Cambria Math"/>
                                    </a:rPr>
                                    <m:t>𝑐</m:t>
                                  </m:r>
                                </m:sup>
                              </m:sSubSup>
                              <m:r>
                                <a:rPr lang="en-US" altLang="zh-CN" sz="2000" i="1">
                                  <a:latin typeface="Cambria Math"/>
                                </a:rPr>
                                <m:t>&amp;=</m:t>
                              </m:r>
                              <m:sSubSup>
                                <m:sSubSupPr>
                                  <m:ctrlPr>
                                    <a:rPr lang="zh-CN" altLang="zh-CN" sz="2000" i="1">
                                      <a:latin typeface="Cambria Math"/>
                                    </a:rPr>
                                  </m:ctrlPr>
                                </m:sSubSupPr>
                                <m:e>
                                  <m:r>
                                    <a:rPr lang="en-US" altLang="zh-CN" sz="2000" b="1" i="1">
                                      <a:latin typeface="Cambria Math"/>
                                    </a:rPr>
                                    <m:t>𝒙</m:t>
                                  </m:r>
                                </m:e>
                                <m:sub>
                                  <m:r>
                                    <a:rPr lang="en-US" altLang="zh-CN" sz="2000" i="1">
                                      <a:latin typeface="Cambria Math"/>
                                    </a:rPr>
                                    <m:t>𝑛</m:t>
                                  </m:r>
                                </m:sub>
                                <m:sup>
                                  <m:r>
                                    <a:rPr lang="en-US" altLang="zh-CN" sz="2000" i="1">
                                      <a:latin typeface="Cambria Math"/>
                                    </a:rPr>
                                    <m:t>𝑐</m:t>
                                  </m:r>
                                </m:sup>
                              </m:sSubSup>
                              <m:r>
                                <a:rPr lang="en-US" altLang="zh-CN" sz="2000" i="1">
                                  <a:latin typeface="Cambria Math"/>
                                </a:rPr>
                                <m:t>−</m:t>
                              </m:r>
                              <m:r>
                                <a:rPr lang="en-US" altLang="zh-CN" sz="2000" i="1">
                                  <a:latin typeface="Cambria Math"/>
                                </a:rPr>
                                <m:t>𝜋</m:t>
                              </m:r>
                              <m:d>
                                <m:dPr>
                                  <m:ctrlPr>
                                    <a:rPr lang="zh-CN" altLang="zh-CN" sz="2000" i="1">
                                      <a:latin typeface="Cambria Math"/>
                                    </a:rPr>
                                  </m:ctrlPr>
                                </m:dPr>
                                <m:e>
                                  <m:sSub>
                                    <m:sSubPr>
                                      <m:ctrlPr>
                                        <a:rPr lang="zh-CN" altLang="zh-CN" sz="2000" i="1">
                                          <a:latin typeface="Cambria Math"/>
                                        </a:rPr>
                                      </m:ctrlPr>
                                    </m:sSubPr>
                                    <m:e>
                                      <m:r>
                                        <a:rPr lang="en-US" altLang="zh-CN" sz="2000" b="1" i="1">
                                          <a:latin typeface="Cambria Math"/>
                                        </a:rPr>
                                        <m:t>𝑹</m:t>
                                      </m:r>
                                    </m:e>
                                    <m:sub>
                                      <m:r>
                                        <a:rPr lang="en-US" altLang="zh-CN" sz="2000" i="1">
                                          <a:latin typeface="Cambria Math"/>
                                        </a:rPr>
                                        <m:t>𝑛𝑤</m:t>
                                      </m:r>
                                    </m:sub>
                                  </m:sSub>
                                  <m:sSub>
                                    <m:sSubPr>
                                      <m:ctrlPr>
                                        <a:rPr lang="zh-CN" altLang="zh-CN" sz="2000" i="1">
                                          <a:latin typeface="Cambria Math"/>
                                        </a:rPr>
                                      </m:ctrlPr>
                                    </m:sSubPr>
                                    <m:e>
                                      <m:r>
                                        <a:rPr lang="en-US" altLang="zh-CN" sz="2000" b="1" i="1">
                                          <a:latin typeface="Cambria Math"/>
                                        </a:rPr>
                                        <m:t>𝑿</m:t>
                                      </m:r>
                                    </m:e>
                                    <m:sub>
                                      <m:r>
                                        <a:rPr lang="en-US" altLang="zh-CN" sz="2000" i="1">
                                          <a:latin typeface="Cambria Math"/>
                                        </a:rPr>
                                        <m:t>𝑐</m:t>
                                      </m:r>
                                    </m:sub>
                                  </m:sSub>
                                  <m:r>
                                    <a:rPr lang="en-US" altLang="zh-CN" sz="2000" i="1">
                                      <a:latin typeface="Cambria Math"/>
                                    </a:rPr>
                                    <m:t>+</m:t>
                                  </m:r>
                                  <m:sSub>
                                    <m:sSubPr>
                                      <m:ctrlPr>
                                        <a:rPr lang="zh-CN" altLang="zh-CN" sz="2000" i="1">
                                          <a:latin typeface="Cambria Math"/>
                                        </a:rPr>
                                      </m:ctrlPr>
                                    </m:sSubPr>
                                    <m:e>
                                      <m:r>
                                        <a:rPr lang="en-US" altLang="zh-CN" sz="2000" b="1" i="1">
                                          <a:latin typeface="Cambria Math"/>
                                        </a:rPr>
                                        <m:t>𝒕</m:t>
                                      </m:r>
                                    </m:e>
                                    <m:sub>
                                      <m:r>
                                        <a:rPr lang="en-US" altLang="zh-CN" sz="2000" i="1">
                                          <a:latin typeface="Cambria Math"/>
                                        </a:rPr>
                                        <m:t>𝑛𝑤</m:t>
                                      </m:r>
                                    </m:sub>
                                  </m:sSub>
                                </m:e>
                              </m:d>
                            </m:e>
                            <m:e>
                              <m:sSubSup>
                                <m:sSubSupPr>
                                  <m:ctrlPr>
                                    <a:rPr lang="zh-CN" altLang="zh-CN" sz="2000" i="1">
                                      <a:latin typeface="Cambria Math"/>
                                    </a:rPr>
                                  </m:ctrlPr>
                                </m:sSubSupPr>
                                <m:e>
                                  <m:r>
                                    <a:rPr lang="en-US" altLang="zh-CN" sz="2000" b="1" i="1">
                                      <a:latin typeface="Cambria Math"/>
                                    </a:rPr>
                                    <m:t>𝒆</m:t>
                                  </m:r>
                                </m:e>
                                <m:sub>
                                  <m:r>
                                    <a:rPr lang="en-US" altLang="zh-CN" sz="2000" i="1">
                                      <a:latin typeface="Cambria Math"/>
                                    </a:rPr>
                                    <m:t>𝑛</m:t>
                                  </m:r>
                                </m:sub>
                                <m:sup>
                                  <m:r>
                                    <a:rPr lang="en-US" altLang="zh-CN" sz="2000" i="1">
                                      <a:latin typeface="Cambria Math"/>
                                    </a:rPr>
                                    <m:t>𝑙</m:t>
                                  </m:r>
                                </m:sup>
                              </m:sSubSup>
                              <m:r>
                                <a:rPr lang="en-US" altLang="zh-CN" sz="2000" i="1">
                                  <a:latin typeface="Cambria Math"/>
                                </a:rPr>
                                <m:t>=</m:t>
                              </m:r>
                              <m:sSubSup>
                                <m:sSubSupPr>
                                  <m:ctrlPr>
                                    <a:rPr lang="zh-CN" altLang="zh-CN" sz="2000" i="1">
                                      <a:latin typeface="Cambria Math"/>
                                    </a:rPr>
                                  </m:ctrlPr>
                                </m:sSubSupPr>
                                <m:e>
                                  <m:r>
                                    <a:rPr lang="en-US" altLang="zh-CN" sz="2000" b="1" i="1">
                                      <a:latin typeface="Cambria Math"/>
                                    </a:rPr>
                                    <m:t>𝒙</m:t>
                                  </m:r>
                                </m:e>
                                <m:sub>
                                  <m:r>
                                    <a:rPr lang="en-US" altLang="zh-CN" sz="2000" i="1">
                                      <a:latin typeface="Cambria Math"/>
                                    </a:rPr>
                                    <m:t>𝑛</m:t>
                                  </m:r>
                                </m:sub>
                                <m:sup>
                                  <m:r>
                                    <a:rPr lang="en-US" altLang="zh-CN" sz="2000" i="1">
                                      <a:latin typeface="Cambria Math"/>
                                    </a:rPr>
                                    <m:t>𝑙</m:t>
                                  </m:r>
                                </m:sup>
                              </m:sSubSup>
                              <m:r>
                                <a:rPr lang="en-US" altLang="zh-CN" sz="2000" i="1">
                                  <a:latin typeface="Cambria Math"/>
                                </a:rPr>
                                <m:t>−</m:t>
                              </m:r>
                              <m:r>
                                <a:rPr lang="en-US" altLang="zh-CN" sz="2000" i="1">
                                  <a:latin typeface="Cambria Math"/>
                                </a:rPr>
                                <m:t>𝜋</m:t>
                              </m:r>
                              <m:d>
                                <m:dPr>
                                  <m:ctrlPr>
                                    <a:rPr lang="zh-CN" altLang="zh-CN" sz="2000" i="1">
                                      <a:latin typeface="Cambria Math"/>
                                    </a:rPr>
                                  </m:ctrlPr>
                                </m:dPr>
                                <m:e>
                                  <m:sSub>
                                    <m:sSubPr>
                                      <m:ctrlPr>
                                        <a:rPr lang="zh-CN" altLang="zh-CN" sz="2000" i="1">
                                          <a:latin typeface="Cambria Math"/>
                                        </a:rPr>
                                      </m:ctrlPr>
                                    </m:sSubPr>
                                    <m:e>
                                      <m:r>
                                        <a:rPr lang="en-US" altLang="zh-CN" sz="2000" b="1" i="1">
                                          <a:latin typeface="Cambria Math"/>
                                        </a:rPr>
                                        <m:t>𝑹</m:t>
                                      </m:r>
                                    </m:e>
                                    <m:sub>
                                      <m:r>
                                        <a:rPr lang="en-US" altLang="zh-CN" sz="2000" i="1">
                                          <a:latin typeface="Cambria Math"/>
                                        </a:rPr>
                                        <m:t>𝑛𝑤</m:t>
                                      </m:r>
                                    </m:sub>
                                  </m:sSub>
                                  <m:sSub>
                                    <m:sSubPr>
                                      <m:ctrlPr>
                                        <a:rPr lang="zh-CN" altLang="zh-CN" sz="2000" i="1">
                                          <a:latin typeface="Cambria Math"/>
                                        </a:rPr>
                                      </m:ctrlPr>
                                    </m:sSubPr>
                                    <m:e>
                                      <m:r>
                                        <a:rPr lang="en-US" altLang="zh-CN" sz="2000" b="1" i="1">
                                          <a:latin typeface="Cambria Math"/>
                                        </a:rPr>
                                        <m:t>𝑿</m:t>
                                      </m:r>
                                    </m:e>
                                    <m:sub>
                                      <m:r>
                                        <a:rPr lang="en-US" altLang="zh-CN" sz="2000" i="1">
                                          <a:latin typeface="Cambria Math"/>
                                        </a:rPr>
                                        <m:t>𝑙</m:t>
                                      </m:r>
                                    </m:sub>
                                  </m:sSub>
                                  <m:r>
                                    <a:rPr lang="en-US" altLang="zh-CN" sz="2000" i="1">
                                      <a:latin typeface="Cambria Math"/>
                                    </a:rPr>
                                    <m:t>+</m:t>
                                  </m:r>
                                  <m:sSub>
                                    <m:sSubPr>
                                      <m:ctrlPr>
                                        <a:rPr lang="zh-CN" altLang="zh-CN" sz="2000" i="1">
                                          <a:latin typeface="Cambria Math"/>
                                        </a:rPr>
                                      </m:ctrlPr>
                                    </m:sSubPr>
                                    <m:e>
                                      <m:r>
                                        <a:rPr lang="en-US" altLang="zh-CN" sz="2000" b="1" i="1">
                                          <a:latin typeface="Cambria Math"/>
                                        </a:rPr>
                                        <m:t>𝒕</m:t>
                                      </m:r>
                                    </m:e>
                                    <m:sub>
                                      <m:r>
                                        <a:rPr lang="en-US" altLang="zh-CN" sz="2000" i="1">
                                          <a:latin typeface="Cambria Math"/>
                                        </a:rPr>
                                        <m:t>𝑛𝑤</m:t>
                                      </m:r>
                                    </m:sub>
                                  </m:sSub>
                                </m:e>
                              </m:d>
                            </m:e>
                          </m:eqArr>
                        </m:e>
                      </m:d>
                    </m:oMath>
                  </m:oMathPara>
                </a14:m>
                <a:endParaRPr lang="zh-CN" altLang="en-US" sz="2000" dirty="0"/>
              </a:p>
            </p:txBody>
          </p:sp>
        </mc:Choice>
        <mc:Fallback xmlns="">
          <p:sp>
            <p:nvSpPr>
              <p:cNvPr id="3" name="矩形 2"/>
              <p:cNvSpPr>
                <a:spLocks noRot="1" noChangeAspect="1" noMove="1" noResize="1" noEditPoints="1" noAdjustHandles="1" noChangeArrowheads="1" noChangeShapeType="1" noTextEdit="1"/>
              </p:cNvSpPr>
              <p:nvPr/>
            </p:nvSpPr>
            <p:spPr>
              <a:xfrm>
                <a:off x="757547" y="1594265"/>
                <a:ext cx="3456074" cy="778868"/>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1341200" y="2435859"/>
                <a:ext cx="2288768" cy="7075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zh-CN" sz="2000">
                          <a:latin typeface="Cambria Math"/>
                        </a:rPr>
                        <m:t>min</m:t>
                      </m:r>
                      <m:f>
                        <m:fPr>
                          <m:ctrlPr>
                            <a:rPr lang="zh-CN" altLang="zh-CN" sz="2000" i="1">
                              <a:latin typeface="Cambria Math"/>
                            </a:rPr>
                          </m:ctrlPr>
                        </m:fPr>
                        <m:num>
                          <m:r>
                            <a:rPr lang="en-US" altLang="zh-CN" sz="2000" i="1">
                              <a:latin typeface="Cambria Math"/>
                            </a:rPr>
                            <m:t>1</m:t>
                          </m:r>
                        </m:num>
                        <m:den>
                          <m:r>
                            <a:rPr lang="en-US" altLang="zh-CN" sz="2000" i="1">
                              <a:latin typeface="Cambria Math"/>
                            </a:rPr>
                            <m:t>2</m:t>
                          </m:r>
                        </m:den>
                      </m:f>
                      <m:limLow>
                        <m:limLowPr>
                          <m:ctrlPr>
                            <a:rPr lang="zh-CN" altLang="zh-CN" sz="2000" i="1">
                              <a:latin typeface="Cambria Math"/>
                            </a:rPr>
                          </m:ctrlPr>
                        </m:limLowPr>
                        <m:e>
                          <m:r>
                            <a:rPr lang="zh-CN" altLang="zh-CN" sz="2000" i="1">
                              <a:latin typeface="Cambria Math"/>
                            </a:rPr>
                            <m:t>∑</m:t>
                          </m:r>
                        </m:e>
                        <m:lim>
                          <m:r>
                            <a:rPr lang="en-US" altLang="zh-CN" sz="2000" i="1">
                              <a:latin typeface="Cambria Math"/>
                            </a:rPr>
                            <m:t>𝑛</m:t>
                          </m:r>
                        </m:lim>
                      </m:limLow>
                      <m:sSup>
                        <m:sSupPr>
                          <m:ctrlPr>
                            <a:rPr lang="zh-CN" altLang="zh-CN" sz="2000" i="1">
                              <a:latin typeface="Cambria Math"/>
                            </a:rPr>
                          </m:ctrlPr>
                        </m:sSupPr>
                        <m:e>
                          <m:d>
                            <m:dPr>
                              <m:begChr m:val="‖"/>
                              <m:endChr m:val="‖"/>
                              <m:ctrlPr>
                                <a:rPr lang="zh-CN" altLang="zh-CN" sz="2000" i="1">
                                  <a:latin typeface="Cambria Math"/>
                                </a:rPr>
                              </m:ctrlPr>
                            </m:dPr>
                            <m:e>
                              <m:sSubSup>
                                <m:sSubSupPr>
                                  <m:ctrlPr>
                                    <a:rPr lang="zh-CN" altLang="zh-CN" sz="2000" i="1">
                                      <a:latin typeface="Cambria Math"/>
                                    </a:rPr>
                                  </m:ctrlPr>
                                </m:sSubSupPr>
                                <m:e>
                                  <m:r>
                                    <a:rPr lang="en-US" altLang="zh-CN" sz="2000" b="1" i="1">
                                      <a:latin typeface="Cambria Math"/>
                                    </a:rPr>
                                    <m:t>𝒆</m:t>
                                  </m:r>
                                </m:e>
                                <m:sub>
                                  <m:r>
                                    <a:rPr lang="en-US" altLang="zh-CN" sz="2000" i="1">
                                      <a:latin typeface="Cambria Math"/>
                                    </a:rPr>
                                    <m:t>𝑛</m:t>
                                  </m:r>
                                </m:sub>
                                <m:sup>
                                  <m:r>
                                    <a:rPr lang="en-US" altLang="zh-CN" sz="2000" i="1">
                                      <a:latin typeface="Cambria Math"/>
                                    </a:rPr>
                                    <m:t>𝑐</m:t>
                                  </m:r>
                                </m:sup>
                              </m:sSubSup>
                              <m:r>
                                <a:rPr lang="en-US" altLang="zh-CN" sz="2000" i="1">
                                  <a:latin typeface="Cambria Math"/>
                                </a:rPr>
                                <m:t>+</m:t>
                              </m:r>
                              <m:sSubSup>
                                <m:sSubSupPr>
                                  <m:ctrlPr>
                                    <a:rPr lang="zh-CN" altLang="zh-CN" sz="2000" i="1">
                                      <a:latin typeface="Cambria Math"/>
                                    </a:rPr>
                                  </m:ctrlPr>
                                </m:sSubSupPr>
                                <m:e>
                                  <m:r>
                                    <a:rPr lang="en-US" altLang="zh-CN" sz="2000" b="1" i="1">
                                      <a:latin typeface="Cambria Math"/>
                                    </a:rPr>
                                    <m:t>𝒆</m:t>
                                  </m:r>
                                </m:e>
                                <m:sub>
                                  <m:r>
                                    <a:rPr lang="en-US" altLang="zh-CN" sz="2000" i="1">
                                      <a:latin typeface="Cambria Math"/>
                                    </a:rPr>
                                    <m:t>𝑛</m:t>
                                  </m:r>
                                </m:sub>
                                <m:sup>
                                  <m:r>
                                    <a:rPr lang="en-US" altLang="zh-CN" sz="2000" i="1">
                                      <a:latin typeface="Cambria Math"/>
                                    </a:rPr>
                                    <m:t>𝑙</m:t>
                                  </m:r>
                                </m:sup>
                              </m:sSubSup>
                            </m:e>
                          </m:d>
                        </m:e>
                        <m:sup>
                          <m:r>
                            <a:rPr lang="en-US" altLang="zh-CN" sz="2000" i="1">
                              <a:latin typeface="Cambria Math"/>
                            </a:rPr>
                            <m:t>2</m:t>
                          </m:r>
                        </m:sup>
                      </m:sSup>
                    </m:oMath>
                  </m:oMathPara>
                </a14:m>
                <a:endParaRPr lang="zh-CN" altLang="en-US" sz="1800" dirty="0"/>
              </a:p>
            </p:txBody>
          </p:sp>
        </mc:Choice>
        <mc:Fallback xmlns="">
          <p:sp>
            <p:nvSpPr>
              <p:cNvPr id="4" name="矩形 3"/>
              <p:cNvSpPr>
                <a:spLocks noRot="1" noChangeAspect="1" noMove="1" noResize="1" noEditPoints="1" noAdjustHandles="1" noChangeArrowheads="1" noChangeShapeType="1" noTextEdit="1"/>
              </p:cNvSpPr>
              <p:nvPr/>
            </p:nvSpPr>
            <p:spPr>
              <a:xfrm>
                <a:off x="1341200" y="2435859"/>
                <a:ext cx="2288768" cy="707566"/>
              </a:xfrm>
              <a:prstGeom prst="rect">
                <a:avLst/>
              </a:prstGeom>
              <a:blipFill rotWithShape="1">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5140813" y="1021141"/>
                <a:ext cx="3022302" cy="18357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zh-CN" altLang="zh-CN" sz="2000" i="1">
                              <a:latin typeface="Cambria Math"/>
                            </a:rPr>
                          </m:ctrlPr>
                        </m:dPr>
                        <m:e>
                          <m:eqArr>
                            <m:eqArrPr>
                              <m:ctrlPr>
                                <a:rPr lang="zh-CN" altLang="zh-CN" sz="2000" i="1">
                                  <a:latin typeface="Cambria Math"/>
                                </a:rPr>
                              </m:ctrlPr>
                            </m:eqArrPr>
                            <m:e>
                              <m:f>
                                <m:fPr>
                                  <m:type m:val="noBar"/>
                                  <m:ctrlPr>
                                    <a:rPr lang="zh-CN" altLang="zh-CN" sz="2000" i="1">
                                      <a:latin typeface="Cambria Math"/>
                                    </a:rPr>
                                  </m:ctrlPr>
                                </m:fPr>
                                <m:num>
                                  <m:sSubSup>
                                    <m:sSubSupPr>
                                      <m:ctrlPr>
                                        <a:rPr lang="zh-CN" altLang="zh-CN" sz="2000" i="1">
                                          <a:latin typeface="Cambria Math"/>
                                        </a:rPr>
                                      </m:ctrlPr>
                                    </m:sSubSupPr>
                                    <m:e>
                                      <m:r>
                                        <a:rPr lang="en-US" altLang="zh-CN" sz="2000" b="1" i="1">
                                          <a:latin typeface="Cambria Math"/>
                                        </a:rPr>
                                        <m:t>𝒆</m:t>
                                      </m:r>
                                    </m:e>
                                    <m:sub>
                                      <m:r>
                                        <a:rPr lang="en-US" altLang="zh-CN" sz="2000" i="1">
                                          <a:latin typeface="Cambria Math"/>
                                        </a:rPr>
                                        <m:t>1</m:t>
                                      </m:r>
                                    </m:sub>
                                    <m:sup>
                                      <m:r>
                                        <a:rPr lang="en-US" altLang="zh-CN" sz="2000" i="1">
                                          <a:latin typeface="Cambria Math"/>
                                        </a:rPr>
                                        <m:t>𝑐</m:t>
                                      </m:r>
                                    </m:sup>
                                  </m:sSubSup>
                                  <m:r>
                                    <a:rPr lang="en-US" altLang="zh-CN" sz="2000" i="1">
                                      <a:latin typeface="Cambria Math"/>
                                    </a:rPr>
                                    <m:t>=</m:t>
                                  </m:r>
                                  <m:sSubSup>
                                    <m:sSubSupPr>
                                      <m:ctrlPr>
                                        <a:rPr lang="zh-CN" altLang="zh-CN" sz="2000" i="1">
                                          <a:latin typeface="Cambria Math"/>
                                        </a:rPr>
                                      </m:ctrlPr>
                                    </m:sSubSupPr>
                                    <m:e>
                                      <m:r>
                                        <a:rPr lang="en-US" altLang="zh-CN" sz="2000" b="1" i="1">
                                          <a:latin typeface="Cambria Math"/>
                                        </a:rPr>
                                        <m:t>𝒙</m:t>
                                      </m:r>
                                    </m:e>
                                    <m:sub>
                                      <m:r>
                                        <a:rPr lang="en-US" altLang="zh-CN" sz="2000" i="1">
                                          <a:latin typeface="Cambria Math"/>
                                        </a:rPr>
                                        <m:t>1,</m:t>
                                      </m:r>
                                      <m:r>
                                        <a:rPr lang="en-US" altLang="zh-CN" sz="2000" i="1">
                                          <a:latin typeface="Cambria Math"/>
                                        </a:rPr>
                                        <m:t>𝑚</m:t>
                                      </m:r>
                                    </m:sub>
                                    <m:sup>
                                      <m:r>
                                        <a:rPr lang="en-US" altLang="zh-CN" sz="2000" i="1">
                                          <a:latin typeface="Cambria Math"/>
                                        </a:rPr>
                                        <m:t>𝑐</m:t>
                                      </m:r>
                                    </m:sup>
                                  </m:sSubSup>
                                  <m:r>
                                    <a:rPr lang="en-US" altLang="zh-CN" sz="2000" i="1">
                                      <a:latin typeface="Cambria Math"/>
                                    </a:rPr>
                                    <m:t>−</m:t>
                                  </m:r>
                                  <m:r>
                                    <a:rPr lang="en-US" altLang="zh-CN" sz="2000" i="1">
                                      <a:latin typeface="Cambria Math"/>
                                    </a:rPr>
                                    <m:t>𝜋</m:t>
                                  </m:r>
                                  <m:d>
                                    <m:dPr>
                                      <m:ctrlPr>
                                        <a:rPr lang="zh-CN" altLang="zh-CN" sz="2000" i="1">
                                          <a:latin typeface="Cambria Math"/>
                                        </a:rPr>
                                      </m:ctrlPr>
                                    </m:dPr>
                                    <m:e>
                                      <m:sSub>
                                        <m:sSubPr>
                                          <m:ctrlPr>
                                            <a:rPr lang="zh-CN" altLang="zh-CN" sz="2000" i="1">
                                              <a:latin typeface="Cambria Math"/>
                                            </a:rPr>
                                          </m:ctrlPr>
                                        </m:sSubPr>
                                        <m:e>
                                          <m:r>
                                            <a:rPr lang="en-US" altLang="zh-CN" sz="2000" b="1" i="1">
                                              <a:latin typeface="Cambria Math"/>
                                            </a:rPr>
                                            <m:t>𝑻</m:t>
                                          </m:r>
                                        </m:e>
                                        <m:sub>
                                          <m:r>
                                            <a:rPr lang="en-US" altLang="zh-CN" sz="2000" i="1">
                                              <a:latin typeface="Cambria Math"/>
                                            </a:rPr>
                                            <m:t>12</m:t>
                                          </m:r>
                                        </m:sub>
                                      </m:sSub>
                                      <m:sSubSup>
                                        <m:sSubSupPr>
                                          <m:ctrlPr>
                                            <a:rPr lang="zh-CN" altLang="zh-CN" sz="2000" i="1">
                                              <a:latin typeface="Cambria Math"/>
                                            </a:rPr>
                                          </m:ctrlPr>
                                        </m:sSubSupPr>
                                        <m:e>
                                          <m:acc>
                                            <m:accPr>
                                              <m:chr m:val="̃"/>
                                              <m:ctrlPr>
                                                <a:rPr lang="zh-CN" altLang="zh-CN" sz="2000" i="1">
                                                  <a:latin typeface="Cambria Math"/>
                                                </a:rPr>
                                              </m:ctrlPr>
                                            </m:accPr>
                                            <m:e>
                                              <m:r>
                                                <a:rPr lang="en-US" altLang="zh-CN" sz="2000" b="1" i="1">
                                                  <a:latin typeface="Cambria Math"/>
                                                </a:rPr>
                                                <m:t>𝑿</m:t>
                                              </m:r>
                                            </m:e>
                                          </m:acc>
                                        </m:e>
                                        <m:sub>
                                          <m:r>
                                            <a:rPr lang="en-US" altLang="zh-CN" sz="2000" i="1">
                                              <a:latin typeface="Cambria Math"/>
                                            </a:rPr>
                                            <m:t>2,</m:t>
                                          </m:r>
                                          <m:r>
                                            <a:rPr lang="en-US" altLang="zh-CN" sz="2000" i="1">
                                              <a:latin typeface="Cambria Math"/>
                                            </a:rPr>
                                            <m:t>𝑛</m:t>
                                          </m:r>
                                        </m:sub>
                                        <m:sup>
                                          <m:r>
                                            <a:rPr lang="en-US" altLang="zh-CN" sz="2000" i="1">
                                              <a:latin typeface="Cambria Math"/>
                                            </a:rPr>
                                            <m:t>𝑐</m:t>
                                          </m:r>
                                        </m:sup>
                                      </m:sSubSup>
                                    </m:e>
                                  </m:d>
                                </m:num>
                                <m:den>
                                  <m:sSubSup>
                                    <m:sSubSupPr>
                                      <m:ctrlPr>
                                        <a:rPr lang="zh-CN" altLang="zh-CN" sz="2000" i="1">
                                          <a:latin typeface="Cambria Math"/>
                                        </a:rPr>
                                      </m:ctrlPr>
                                    </m:sSubSupPr>
                                    <m:e>
                                      <m:r>
                                        <a:rPr lang="en-US" altLang="zh-CN" sz="2000" i="1">
                                          <a:latin typeface="Cambria Math"/>
                                        </a:rPr>
                                        <m:t> </m:t>
                                      </m:r>
                                      <m:r>
                                        <a:rPr lang="en-US" altLang="zh-CN" sz="2000" b="1" i="1">
                                          <a:latin typeface="Cambria Math"/>
                                        </a:rPr>
                                        <m:t>𝒆</m:t>
                                      </m:r>
                                    </m:e>
                                    <m:sub>
                                      <m:r>
                                        <a:rPr lang="en-US" altLang="zh-CN" sz="2000" i="1">
                                          <a:latin typeface="Cambria Math"/>
                                        </a:rPr>
                                        <m:t>1</m:t>
                                      </m:r>
                                    </m:sub>
                                    <m:sup>
                                      <m:r>
                                        <a:rPr lang="en-US" altLang="zh-CN" sz="2000" i="1">
                                          <a:latin typeface="Cambria Math"/>
                                        </a:rPr>
                                        <m:t>𝑙</m:t>
                                      </m:r>
                                    </m:sup>
                                  </m:sSubSup>
                                  <m:r>
                                    <a:rPr lang="en-US" altLang="zh-CN" sz="2000" i="1">
                                      <a:latin typeface="Cambria Math"/>
                                    </a:rPr>
                                    <m:t>=</m:t>
                                  </m:r>
                                  <m:sSubSup>
                                    <m:sSubSupPr>
                                      <m:ctrlPr>
                                        <a:rPr lang="zh-CN" altLang="zh-CN" sz="2000" i="1">
                                          <a:latin typeface="Cambria Math"/>
                                        </a:rPr>
                                      </m:ctrlPr>
                                    </m:sSubSupPr>
                                    <m:e>
                                      <m:r>
                                        <a:rPr lang="en-US" altLang="zh-CN" sz="2000" b="1" i="1">
                                          <a:latin typeface="Cambria Math"/>
                                        </a:rPr>
                                        <m:t>𝒙</m:t>
                                      </m:r>
                                    </m:e>
                                    <m:sub>
                                      <m:r>
                                        <a:rPr lang="en-US" altLang="zh-CN" sz="2000" i="1">
                                          <a:latin typeface="Cambria Math"/>
                                        </a:rPr>
                                        <m:t>1,</m:t>
                                      </m:r>
                                      <m:r>
                                        <a:rPr lang="en-US" altLang="zh-CN" sz="2000" i="1">
                                          <a:latin typeface="Cambria Math"/>
                                        </a:rPr>
                                        <m:t>𝑚</m:t>
                                      </m:r>
                                    </m:sub>
                                    <m:sup>
                                      <m:r>
                                        <a:rPr lang="en-US" altLang="zh-CN" sz="2000" i="1">
                                          <a:latin typeface="Cambria Math"/>
                                        </a:rPr>
                                        <m:t>𝑙</m:t>
                                      </m:r>
                                    </m:sup>
                                  </m:sSubSup>
                                  <m:r>
                                    <a:rPr lang="en-US" altLang="zh-CN" sz="2000" i="1">
                                      <a:latin typeface="Cambria Math"/>
                                    </a:rPr>
                                    <m:t>−</m:t>
                                  </m:r>
                                  <m:r>
                                    <a:rPr lang="en-US" altLang="zh-CN" sz="2000" i="1">
                                      <a:latin typeface="Cambria Math"/>
                                    </a:rPr>
                                    <m:t>𝜋</m:t>
                                  </m:r>
                                  <m:d>
                                    <m:dPr>
                                      <m:ctrlPr>
                                        <a:rPr lang="zh-CN" altLang="zh-CN" sz="2000" i="1">
                                          <a:latin typeface="Cambria Math"/>
                                        </a:rPr>
                                      </m:ctrlPr>
                                    </m:dPr>
                                    <m:e>
                                      <m:sSub>
                                        <m:sSubPr>
                                          <m:ctrlPr>
                                            <a:rPr lang="zh-CN" altLang="zh-CN" sz="2000" i="1">
                                              <a:latin typeface="Cambria Math"/>
                                            </a:rPr>
                                          </m:ctrlPr>
                                        </m:sSubPr>
                                        <m:e>
                                          <m:r>
                                            <a:rPr lang="en-US" altLang="zh-CN" sz="2000" b="1" i="1">
                                              <a:latin typeface="Cambria Math"/>
                                            </a:rPr>
                                            <m:t>𝑻</m:t>
                                          </m:r>
                                        </m:e>
                                        <m:sub>
                                          <m:r>
                                            <a:rPr lang="en-US" altLang="zh-CN" sz="2000" i="1">
                                              <a:latin typeface="Cambria Math"/>
                                            </a:rPr>
                                            <m:t>12</m:t>
                                          </m:r>
                                        </m:sub>
                                      </m:sSub>
                                      <m:sSubSup>
                                        <m:sSubSupPr>
                                          <m:ctrlPr>
                                            <a:rPr lang="zh-CN" altLang="zh-CN" sz="2000" i="1">
                                              <a:latin typeface="Cambria Math"/>
                                            </a:rPr>
                                          </m:ctrlPr>
                                        </m:sSubSupPr>
                                        <m:e>
                                          <m:acc>
                                            <m:accPr>
                                              <m:chr m:val="̃"/>
                                              <m:ctrlPr>
                                                <a:rPr lang="zh-CN" altLang="zh-CN" sz="2000" i="1">
                                                  <a:latin typeface="Cambria Math"/>
                                                </a:rPr>
                                              </m:ctrlPr>
                                            </m:accPr>
                                            <m:e>
                                              <m:r>
                                                <a:rPr lang="en-US" altLang="zh-CN" sz="2000" b="1" i="1">
                                                  <a:latin typeface="Cambria Math"/>
                                                </a:rPr>
                                                <m:t>𝑿</m:t>
                                              </m:r>
                                            </m:e>
                                          </m:acc>
                                        </m:e>
                                        <m:sub>
                                          <m:r>
                                            <a:rPr lang="en-US" altLang="zh-CN" sz="2000" i="1">
                                              <a:latin typeface="Cambria Math"/>
                                            </a:rPr>
                                            <m:t>2,</m:t>
                                          </m:r>
                                          <m:r>
                                            <a:rPr lang="en-US" altLang="zh-CN" sz="2000" i="1">
                                              <a:latin typeface="Cambria Math"/>
                                            </a:rPr>
                                            <m:t>𝑛</m:t>
                                          </m:r>
                                        </m:sub>
                                        <m:sup>
                                          <m:r>
                                            <a:rPr lang="en-US" altLang="zh-CN" sz="2000" i="1">
                                              <a:latin typeface="Cambria Math"/>
                                            </a:rPr>
                                            <m:t>𝑙</m:t>
                                          </m:r>
                                        </m:sup>
                                      </m:sSubSup>
                                    </m:e>
                                  </m:d>
                                </m:den>
                              </m:f>
                            </m:e>
                            <m:e>
                              <m:f>
                                <m:fPr>
                                  <m:type m:val="noBar"/>
                                  <m:ctrlPr>
                                    <a:rPr lang="zh-CN" altLang="zh-CN" sz="2000" i="1">
                                      <a:latin typeface="Cambria Math"/>
                                    </a:rPr>
                                  </m:ctrlPr>
                                </m:fPr>
                                <m:num>
                                  <m:sSubSup>
                                    <m:sSubSupPr>
                                      <m:ctrlPr>
                                        <a:rPr lang="zh-CN" altLang="zh-CN" sz="2000" i="1">
                                          <a:latin typeface="Cambria Math"/>
                                        </a:rPr>
                                      </m:ctrlPr>
                                    </m:sSubSupPr>
                                    <m:e>
                                      <m:r>
                                        <a:rPr lang="en-US" altLang="zh-CN" sz="2000" b="1" i="1">
                                          <a:latin typeface="Cambria Math"/>
                                        </a:rPr>
                                        <m:t>𝒆</m:t>
                                      </m:r>
                                    </m:e>
                                    <m:sub>
                                      <m:r>
                                        <a:rPr lang="en-US" altLang="zh-CN" sz="2000" i="1">
                                          <a:latin typeface="Cambria Math"/>
                                        </a:rPr>
                                        <m:t>2</m:t>
                                      </m:r>
                                    </m:sub>
                                    <m:sup>
                                      <m:r>
                                        <a:rPr lang="en-US" altLang="zh-CN" sz="2000" i="1">
                                          <a:latin typeface="Cambria Math"/>
                                        </a:rPr>
                                        <m:t>𝑐</m:t>
                                      </m:r>
                                    </m:sup>
                                  </m:sSubSup>
                                  <m:r>
                                    <a:rPr lang="en-US" altLang="zh-CN" sz="2000" i="1">
                                      <a:latin typeface="Cambria Math"/>
                                    </a:rPr>
                                    <m:t>=</m:t>
                                  </m:r>
                                  <m:sSubSup>
                                    <m:sSubSupPr>
                                      <m:ctrlPr>
                                        <a:rPr lang="zh-CN" altLang="zh-CN" sz="2000" i="1">
                                          <a:latin typeface="Cambria Math"/>
                                        </a:rPr>
                                      </m:ctrlPr>
                                    </m:sSubSupPr>
                                    <m:e>
                                      <m:r>
                                        <a:rPr lang="en-US" altLang="zh-CN" sz="2000" b="1" i="1">
                                          <a:latin typeface="Cambria Math"/>
                                        </a:rPr>
                                        <m:t>𝒙</m:t>
                                      </m:r>
                                    </m:e>
                                    <m:sub>
                                      <m:r>
                                        <a:rPr lang="en-US" altLang="zh-CN" sz="2000" i="1">
                                          <a:latin typeface="Cambria Math"/>
                                        </a:rPr>
                                        <m:t>2,</m:t>
                                      </m:r>
                                      <m:r>
                                        <a:rPr lang="en-US" altLang="zh-CN" sz="2000" i="1">
                                          <a:latin typeface="Cambria Math"/>
                                        </a:rPr>
                                        <m:t>𝑛</m:t>
                                      </m:r>
                                    </m:sub>
                                    <m:sup>
                                      <m:r>
                                        <a:rPr lang="en-US" altLang="zh-CN" sz="2000" i="1">
                                          <a:latin typeface="Cambria Math"/>
                                        </a:rPr>
                                        <m:t>𝑐</m:t>
                                      </m:r>
                                    </m:sup>
                                  </m:sSubSup>
                                  <m:r>
                                    <a:rPr lang="en-US" altLang="zh-CN" sz="2000" i="1">
                                      <a:latin typeface="Cambria Math"/>
                                    </a:rPr>
                                    <m:t>−</m:t>
                                  </m:r>
                                  <m:r>
                                    <a:rPr lang="en-US" altLang="zh-CN" sz="2000" i="1">
                                      <a:latin typeface="Cambria Math"/>
                                    </a:rPr>
                                    <m:t>𝜋</m:t>
                                  </m:r>
                                  <m:d>
                                    <m:dPr>
                                      <m:ctrlPr>
                                        <a:rPr lang="zh-CN" altLang="zh-CN" sz="2000" i="1">
                                          <a:latin typeface="Cambria Math"/>
                                        </a:rPr>
                                      </m:ctrlPr>
                                    </m:dPr>
                                    <m:e>
                                      <m:sSubSup>
                                        <m:sSubSupPr>
                                          <m:ctrlPr>
                                            <a:rPr lang="zh-CN" altLang="zh-CN" sz="2000" i="1">
                                              <a:latin typeface="Cambria Math"/>
                                            </a:rPr>
                                          </m:ctrlPr>
                                        </m:sSubSupPr>
                                        <m:e>
                                          <m:r>
                                            <a:rPr lang="en-US" altLang="zh-CN" sz="2000" b="1" i="1">
                                              <a:latin typeface="Cambria Math"/>
                                            </a:rPr>
                                            <m:t>𝑻</m:t>
                                          </m:r>
                                        </m:e>
                                        <m:sub>
                                          <m:r>
                                            <a:rPr lang="en-US" altLang="zh-CN" sz="2000" i="1">
                                              <a:latin typeface="Cambria Math"/>
                                            </a:rPr>
                                            <m:t>12</m:t>
                                          </m:r>
                                        </m:sub>
                                        <m:sup>
                                          <m:r>
                                            <a:rPr lang="en-US" altLang="zh-CN" sz="2000" i="1">
                                              <a:latin typeface="Cambria Math"/>
                                            </a:rPr>
                                            <m:t>−1</m:t>
                                          </m:r>
                                        </m:sup>
                                      </m:sSubSup>
                                      <m:sSubSup>
                                        <m:sSubSupPr>
                                          <m:ctrlPr>
                                            <a:rPr lang="zh-CN" altLang="zh-CN" sz="2000" i="1">
                                              <a:latin typeface="Cambria Math"/>
                                            </a:rPr>
                                          </m:ctrlPr>
                                        </m:sSubSupPr>
                                        <m:e>
                                          <m:acc>
                                            <m:accPr>
                                              <m:chr m:val="̃"/>
                                              <m:ctrlPr>
                                                <a:rPr lang="zh-CN" altLang="zh-CN" sz="2000" i="1">
                                                  <a:latin typeface="Cambria Math"/>
                                                </a:rPr>
                                              </m:ctrlPr>
                                            </m:accPr>
                                            <m:e>
                                              <m:r>
                                                <a:rPr lang="en-US" altLang="zh-CN" sz="2000" b="1" i="1">
                                                  <a:latin typeface="Cambria Math"/>
                                                </a:rPr>
                                                <m:t>𝑿</m:t>
                                              </m:r>
                                            </m:e>
                                          </m:acc>
                                        </m:e>
                                        <m:sub>
                                          <m:r>
                                            <a:rPr lang="en-US" altLang="zh-CN" sz="2000" i="1">
                                              <a:latin typeface="Cambria Math"/>
                                            </a:rPr>
                                            <m:t>1,</m:t>
                                          </m:r>
                                          <m:r>
                                            <a:rPr lang="en-US" altLang="zh-CN" sz="2000" i="1">
                                              <a:latin typeface="Cambria Math"/>
                                            </a:rPr>
                                            <m:t>𝑚</m:t>
                                          </m:r>
                                        </m:sub>
                                        <m:sup>
                                          <m:r>
                                            <a:rPr lang="en-US" altLang="zh-CN" sz="2000" i="1">
                                              <a:latin typeface="Cambria Math"/>
                                            </a:rPr>
                                            <m:t>𝑐</m:t>
                                          </m:r>
                                        </m:sup>
                                      </m:sSubSup>
                                    </m:e>
                                  </m:d>
                                </m:num>
                                <m:den>
                                  <m:sSubSup>
                                    <m:sSubSupPr>
                                      <m:ctrlPr>
                                        <a:rPr lang="zh-CN" altLang="zh-CN" sz="2000" i="1">
                                          <a:latin typeface="Cambria Math"/>
                                        </a:rPr>
                                      </m:ctrlPr>
                                    </m:sSubSupPr>
                                    <m:e>
                                      <m:r>
                                        <a:rPr lang="en-US" altLang="zh-CN" sz="2000" b="1" i="1">
                                          <a:latin typeface="Cambria Math"/>
                                        </a:rPr>
                                        <m:t>𝒆</m:t>
                                      </m:r>
                                    </m:e>
                                    <m:sub>
                                      <m:r>
                                        <a:rPr lang="en-US" altLang="zh-CN" sz="2000" i="1">
                                          <a:latin typeface="Cambria Math"/>
                                        </a:rPr>
                                        <m:t>2</m:t>
                                      </m:r>
                                    </m:sub>
                                    <m:sup>
                                      <m:r>
                                        <a:rPr lang="en-US" altLang="zh-CN" sz="2000" i="1">
                                          <a:latin typeface="Cambria Math"/>
                                        </a:rPr>
                                        <m:t>𝑐</m:t>
                                      </m:r>
                                    </m:sup>
                                  </m:sSubSup>
                                  <m:r>
                                    <a:rPr lang="en-US" altLang="zh-CN" sz="2000" i="1">
                                      <a:latin typeface="Cambria Math"/>
                                    </a:rPr>
                                    <m:t>=</m:t>
                                  </m:r>
                                  <m:sSubSup>
                                    <m:sSubSupPr>
                                      <m:ctrlPr>
                                        <a:rPr lang="zh-CN" altLang="zh-CN" sz="2000" i="1">
                                          <a:latin typeface="Cambria Math"/>
                                        </a:rPr>
                                      </m:ctrlPr>
                                    </m:sSubSupPr>
                                    <m:e>
                                      <m:r>
                                        <a:rPr lang="en-US" altLang="zh-CN" sz="2000" b="1" i="1">
                                          <a:latin typeface="Cambria Math"/>
                                        </a:rPr>
                                        <m:t>𝒙</m:t>
                                      </m:r>
                                    </m:e>
                                    <m:sub>
                                      <m:r>
                                        <a:rPr lang="en-US" altLang="zh-CN" sz="2000" i="1">
                                          <a:latin typeface="Cambria Math"/>
                                        </a:rPr>
                                        <m:t>2,</m:t>
                                      </m:r>
                                      <m:r>
                                        <a:rPr lang="en-US" altLang="zh-CN" sz="2000" i="1">
                                          <a:latin typeface="Cambria Math"/>
                                        </a:rPr>
                                        <m:t>𝑛</m:t>
                                      </m:r>
                                    </m:sub>
                                    <m:sup>
                                      <m:r>
                                        <a:rPr lang="en-US" altLang="zh-CN" sz="2000" i="1">
                                          <a:latin typeface="Cambria Math"/>
                                        </a:rPr>
                                        <m:t>𝑐</m:t>
                                      </m:r>
                                    </m:sup>
                                  </m:sSubSup>
                                  <m:r>
                                    <a:rPr lang="en-US" altLang="zh-CN" sz="2000" i="1">
                                      <a:latin typeface="Cambria Math"/>
                                    </a:rPr>
                                    <m:t>−</m:t>
                                  </m:r>
                                  <m:r>
                                    <a:rPr lang="en-US" altLang="zh-CN" sz="2000" i="1">
                                      <a:latin typeface="Cambria Math"/>
                                    </a:rPr>
                                    <m:t>𝜋</m:t>
                                  </m:r>
                                  <m:d>
                                    <m:dPr>
                                      <m:ctrlPr>
                                        <a:rPr lang="zh-CN" altLang="zh-CN" sz="2000" i="1">
                                          <a:latin typeface="Cambria Math"/>
                                        </a:rPr>
                                      </m:ctrlPr>
                                    </m:dPr>
                                    <m:e>
                                      <m:sSubSup>
                                        <m:sSubSupPr>
                                          <m:ctrlPr>
                                            <a:rPr lang="zh-CN" altLang="zh-CN" sz="2000" i="1">
                                              <a:latin typeface="Cambria Math"/>
                                            </a:rPr>
                                          </m:ctrlPr>
                                        </m:sSubSupPr>
                                        <m:e>
                                          <m:r>
                                            <a:rPr lang="en-US" altLang="zh-CN" sz="2000" b="1" i="1">
                                              <a:latin typeface="Cambria Math"/>
                                            </a:rPr>
                                            <m:t>𝑻</m:t>
                                          </m:r>
                                        </m:e>
                                        <m:sub>
                                          <m:r>
                                            <a:rPr lang="en-US" altLang="zh-CN" sz="2000" i="1">
                                              <a:latin typeface="Cambria Math"/>
                                            </a:rPr>
                                            <m:t>12</m:t>
                                          </m:r>
                                        </m:sub>
                                        <m:sup>
                                          <m:r>
                                            <a:rPr lang="en-US" altLang="zh-CN" sz="2000" i="1">
                                              <a:latin typeface="Cambria Math"/>
                                            </a:rPr>
                                            <m:t>−1</m:t>
                                          </m:r>
                                        </m:sup>
                                      </m:sSubSup>
                                      <m:sSubSup>
                                        <m:sSubSupPr>
                                          <m:ctrlPr>
                                            <a:rPr lang="zh-CN" altLang="zh-CN" sz="2000" i="1">
                                              <a:latin typeface="Cambria Math"/>
                                            </a:rPr>
                                          </m:ctrlPr>
                                        </m:sSubSupPr>
                                        <m:e>
                                          <m:acc>
                                            <m:accPr>
                                              <m:chr m:val="̃"/>
                                              <m:ctrlPr>
                                                <a:rPr lang="zh-CN" altLang="zh-CN" sz="2000" i="1">
                                                  <a:latin typeface="Cambria Math"/>
                                                </a:rPr>
                                              </m:ctrlPr>
                                            </m:accPr>
                                            <m:e>
                                              <m:r>
                                                <a:rPr lang="en-US" altLang="zh-CN" sz="2000" b="1" i="1">
                                                  <a:latin typeface="Cambria Math"/>
                                                </a:rPr>
                                                <m:t>𝑿</m:t>
                                              </m:r>
                                            </m:e>
                                          </m:acc>
                                        </m:e>
                                        <m:sub>
                                          <m:r>
                                            <a:rPr lang="en-US" altLang="zh-CN" sz="2000" i="1">
                                              <a:latin typeface="Cambria Math"/>
                                            </a:rPr>
                                            <m:t>1,</m:t>
                                          </m:r>
                                          <m:r>
                                            <a:rPr lang="en-US" altLang="zh-CN" sz="2000" i="1">
                                              <a:latin typeface="Cambria Math"/>
                                            </a:rPr>
                                            <m:t>𝑚</m:t>
                                          </m:r>
                                        </m:sub>
                                        <m:sup>
                                          <m:r>
                                            <a:rPr lang="en-US" altLang="zh-CN" sz="2000" i="1">
                                              <a:latin typeface="Cambria Math"/>
                                            </a:rPr>
                                            <m:t>𝑐</m:t>
                                          </m:r>
                                        </m:sup>
                                      </m:sSubSup>
                                    </m:e>
                                  </m:d>
                                </m:den>
                              </m:f>
                            </m:e>
                          </m:eqArr>
                        </m:e>
                      </m:d>
                    </m:oMath>
                  </m:oMathPara>
                </a14:m>
                <a:endParaRPr lang="zh-CN" altLang="en-US" sz="2000" dirty="0"/>
              </a:p>
            </p:txBody>
          </p:sp>
        </mc:Choice>
        <mc:Fallback xmlns="">
          <p:sp>
            <p:nvSpPr>
              <p:cNvPr id="5" name="矩形 4"/>
              <p:cNvSpPr>
                <a:spLocks noRot="1" noChangeAspect="1" noMove="1" noResize="1" noEditPoints="1" noAdjustHandles="1" noChangeArrowheads="1" noChangeShapeType="1" noTextEdit="1"/>
              </p:cNvSpPr>
              <p:nvPr/>
            </p:nvSpPr>
            <p:spPr>
              <a:xfrm>
                <a:off x="5140813" y="1021141"/>
                <a:ext cx="3022302" cy="1835759"/>
              </a:xfrm>
              <a:prstGeom prst="rect">
                <a:avLst/>
              </a:prstGeom>
              <a:blipFill rotWithShape="1">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4869072" y="2789910"/>
                <a:ext cx="3565784" cy="837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zh-CN" altLang="zh-CN" sz="2000" i="1">
                              <a:latin typeface="Cambria Math"/>
                            </a:rPr>
                          </m:ctrlPr>
                        </m:funcPr>
                        <m:fName>
                          <m:limLow>
                            <m:limLowPr>
                              <m:ctrlPr>
                                <a:rPr lang="zh-CN" altLang="zh-CN" sz="2000" i="1">
                                  <a:latin typeface="Cambria Math"/>
                                </a:rPr>
                              </m:ctrlPr>
                            </m:limLowPr>
                            <m:e>
                              <m:r>
                                <m:rPr>
                                  <m:sty m:val="p"/>
                                </m:rPr>
                                <a:rPr lang="en-US" altLang="zh-CN" sz="2000">
                                  <a:latin typeface="Cambria Math"/>
                                </a:rPr>
                                <m:t>min</m:t>
                              </m:r>
                            </m:e>
                            <m:lim>
                              <m:sSub>
                                <m:sSubPr>
                                  <m:ctrlPr>
                                    <a:rPr lang="zh-CN" altLang="zh-CN" sz="2000" i="1">
                                      <a:latin typeface="Cambria Math"/>
                                    </a:rPr>
                                  </m:ctrlPr>
                                </m:sSubPr>
                                <m:e>
                                  <m:r>
                                    <a:rPr lang="en-US" altLang="zh-CN" sz="2000" b="1" i="1">
                                      <a:latin typeface="Cambria Math"/>
                                    </a:rPr>
                                    <m:t>𝑻</m:t>
                                  </m:r>
                                </m:e>
                                <m:sub>
                                  <m:r>
                                    <a:rPr lang="en-US" altLang="zh-CN" sz="2000" i="1">
                                      <a:latin typeface="Cambria Math"/>
                                    </a:rPr>
                                    <m:t>12</m:t>
                                  </m:r>
                                </m:sub>
                              </m:sSub>
                            </m:lim>
                          </m:limLow>
                        </m:fName>
                        <m:e>
                          <m:f>
                            <m:fPr>
                              <m:ctrlPr>
                                <a:rPr lang="zh-CN" altLang="zh-CN" sz="2000" i="1">
                                  <a:latin typeface="Cambria Math"/>
                                </a:rPr>
                              </m:ctrlPr>
                            </m:fPr>
                            <m:num>
                              <m:r>
                                <a:rPr lang="en-US" altLang="zh-CN" sz="2000" i="1">
                                  <a:latin typeface="Cambria Math"/>
                                </a:rPr>
                                <m:t>1</m:t>
                              </m:r>
                            </m:num>
                            <m:den>
                              <m:r>
                                <a:rPr lang="en-US" altLang="zh-CN" sz="2000" i="1">
                                  <a:latin typeface="Cambria Math"/>
                                </a:rPr>
                                <m:t>2</m:t>
                              </m:r>
                            </m:den>
                          </m:f>
                          <m:nary>
                            <m:naryPr>
                              <m:chr m:val="∑"/>
                              <m:limLoc m:val="undOvr"/>
                              <m:subHide m:val="on"/>
                              <m:supHide m:val="on"/>
                              <m:ctrlPr>
                                <a:rPr lang="zh-CN" altLang="zh-CN" sz="2000" i="1">
                                  <a:latin typeface="Cambria Math"/>
                                </a:rPr>
                              </m:ctrlPr>
                            </m:naryPr>
                            <m:sub/>
                            <m:sup/>
                            <m:e>
                              <m:sSup>
                                <m:sSupPr>
                                  <m:ctrlPr>
                                    <a:rPr lang="zh-CN" altLang="zh-CN" sz="2000" i="1">
                                      <a:latin typeface="Cambria Math"/>
                                    </a:rPr>
                                  </m:ctrlPr>
                                </m:sSupPr>
                                <m:e>
                                  <m:d>
                                    <m:dPr>
                                      <m:begChr m:val="‖"/>
                                      <m:endChr m:val="‖"/>
                                      <m:ctrlPr>
                                        <a:rPr lang="zh-CN" altLang="zh-CN" sz="2000" i="1">
                                          <a:latin typeface="Cambria Math"/>
                                        </a:rPr>
                                      </m:ctrlPr>
                                    </m:dPr>
                                    <m:e>
                                      <m:sSubSup>
                                        <m:sSubSupPr>
                                          <m:ctrlPr>
                                            <a:rPr lang="zh-CN" altLang="zh-CN" sz="2000" i="1">
                                              <a:latin typeface="Cambria Math"/>
                                            </a:rPr>
                                          </m:ctrlPr>
                                        </m:sSubSupPr>
                                        <m:e>
                                          <m:r>
                                            <a:rPr lang="en-US" altLang="zh-CN" sz="2000" b="1" i="1">
                                              <a:latin typeface="Cambria Math"/>
                                            </a:rPr>
                                            <m:t>𝒆</m:t>
                                          </m:r>
                                        </m:e>
                                        <m:sub>
                                          <m:r>
                                            <a:rPr lang="en-US" altLang="zh-CN" sz="2000" i="1">
                                              <a:latin typeface="Cambria Math"/>
                                            </a:rPr>
                                            <m:t>1</m:t>
                                          </m:r>
                                        </m:sub>
                                        <m:sup>
                                          <m:r>
                                            <a:rPr lang="en-US" altLang="zh-CN" sz="2000" i="1">
                                              <a:latin typeface="Cambria Math"/>
                                            </a:rPr>
                                            <m:t>𝑐</m:t>
                                          </m:r>
                                        </m:sup>
                                      </m:sSubSup>
                                      <m:r>
                                        <a:rPr lang="en-US" altLang="zh-CN" sz="2000" i="1">
                                          <a:latin typeface="Cambria Math"/>
                                        </a:rPr>
                                        <m:t>+</m:t>
                                      </m:r>
                                      <m:sSubSup>
                                        <m:sSubSupPr>
                                          <m:ctrlPr>
                                            <a:rPr lang="zh-CN" altLang="zh-CN" sz="2000" i="1">
                                              <a:latin typeface="Cambria Math"/>
                                            </a:rPr>
                                          </m:ctrlPr>
                                        </m:sSubSupPr>
                                        <m:e>
                                          <m:r>
                                            <a:rPr lang="en-US" altLang="zh-CN" sz="2000" b="1" i="1">
                                              <a:latin typeface="Cambria Math"/>
                                            </a:rPr>
                                            <m:t>𝒆</m:t>
                                          </m:r>
                                        </m:e>
                                        <m:sub>
                                          <m:r>
                                            <a:rPr lang="en-US" altLang="zh-CN" sz="2000" i="1">
                                              <a:latin typeface="Cambria Math"/>
                                            </a:rPr>
                                            <m:t>1</m:t>
                                          </m:r>
                                        </m:sub>
                                        <m:sup>
                                          <m:r>
                                            <a:rPr lang="en-US" altLang="zh-CN" sz="2000" i="1">
                                              <a:latin typeface="Cambria Math"/>
                                            </a:rPr>
                                            <m:t>𝑙</m:t>
                                          </m:r>
                                        </m:sup>
                                      </m:sSubSup>
                                      <m:r>
                                        <a:rPr lang="en-US" altLang="zh-CN" sz="2000" i="1">
                                          <a:latin typeface="Cambria Math"/>
                                        </a:rPr>
                                        <m:t>+</m:t>
                                      </m:r>
                                      <m:sSubSup>
                                        <m:sSubSupPr>
                                          <m:ctrlPr>
                                            <a:rPr lang="zh-CN" altLang="zh-CN" sz="2000" i="1">
                                              <a:latin typeface="Cambria Math"/>
                                            </a:rPr>
                                          </m:ctrlPr>
                                        </m:sSubSupPr>
                                        <m:e>
                                          <m:r>
                                            <a:rPr lang="en-US" altLang="zh-CN" sz="2000" b="1" i="1">
                                              <a:latin typeface="Cambria Math"/>
                                            </a:rPr>
                                            <m:t>𝒆</m:t>
                                          </m:r>
                                        </m:e>
                                        <m:sub>
                                          <m:r>
                                            <a:rPr lang="en-US" altLang="zh-CN" sz="2000" i="1">
                                              <a:latin typeface="Cambria Math"/>
                                            </a:rPr>
                                            <m:t>2</m:t>
                                          </m:r>
                                        </m:sub>
                                        <m:sup>
                                          <m:r>
                                            <a:rPr lang="en-US" altLang="zh-CN" sz="2000" i="1">
                                              <a:latin typeface="Cambria Math"/>
                                            </a:rPr>
                                            <m:t>𝑐</m:t>
                                          </m:r>
                                        </m:sup>
                                      </m:sSubSup>
                                      <m:r>
                                        <a:rPr lang="en-US" altLang="zh-CN" sz="2000" i="1">
                                          <a:latin typeface="Cambria Math"/>
                                        </a:rPr>
                                        <m:t>+</m:t>
                                      </m:r>
                                      <m:sSubSup>
                                        <m:sSubSupPr>
                                          <m:ctrlPr>
                                            <a:rPr lang="zh-CN" altLang="zh-CN" sz="2000" i="1">
                                              <a:latin typeface="Cambria Math"/>
                                            </a:rPr>
                                          </m:ctrlPr>
                                        </m:sSubSupPr>
                                        <m:e>
                                          <m:r>
                                            <a:rPr lang="en-US" altLang="zh-CN" sz="2000" b="1" i="1">
                                              <a:latin typeface="Cambria Math"/>
                                            </a:rPr>
                                            <m:t>𝒆</m:t>
                                          </m:r>
                                        </m:e>
                                        <m:sub>
                                          <m:r>
                                            <a:rPr lang="en-US" altLang="zh-CN" sz="2000" i="1">
                                              <a:latin typeface="Cambria Math"/>
                                            </a:rPr>
                                            <m:t>2</m:t>
                                          </m:r>
                                        </m:sub>
                                        <m:sup>
                                          <m:r>
                                            <a:rPr lang="en-US" altLang="zh-CN" sz="2000" i="1">
                                              <a:latin typeface="Cambria Math"/>
                                            </a:rPr>
                                            <m:t>𝑙</m:t>
                                          </m:r>
                                        </m:sup>
                                      </m:sSubSup>
                                    </m:e>
                                  </m:d>
                                </m:e>
                                <m:sup>
                                  <m:r>
                                    <a:rPr lang="en-US" altLang="zh-CN" sz="2000" i="1">
                                      <a:latin typeface="Cambria Math"/>
                                    </a:rPr>
                                    <m:t>2</m:t>
                                  </m:r>
                                </m:sup>
                              </m:sSup>
                            </m:e>
                          </m:nary>
                        </m:e>
                      </m:func>
                    </m:oMath>
                  </m:oMathPara>
                </a14:m>
                <a:endParaRPr lang="zh-CN" altLang="en-US" sz="2000" dirty="0"/>
              </a:p>
            </p:txBody>
          </p:sp>
        </mc:Choice>
        <mc:Fallback xmlns="">
          <p:sp>
            <p:nvSpPr>
              <p:cNvPr id="6" name="矩形 5"/>
              <p:cNvSpPr>
                <a:spLocks noRot="1" noChangeAspect="1" noMove="1" noResize="1" noEditPoints="1" noAdjustHandles="1" noChangeArrowheads="1" noChangeShapeType="1" noTextEdit="1"/>
              </p:cNvSpPr>
              <p:nvPr/>
            </p:nvSpPr>
            <p:spPr>
              <a:xfrm>
                <a:off x="4869072" y="2789910"/>
                <a:ext cx="3565784" cy="837665"/>
              </a:xfrm>
              <a:prstGeom prst="rect">
                <a:avLst/>
              </a:prstGeom>
              <a:blipFill rotWithShape="1">
                <a:blip r:embed="rId6"/>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929865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6E4D1BDF-1238-42BA-94F5-21BF1CF0372D}"/>
              </a:ext>
            </a:extLst>
          </p:cNvPr>
          <p:cNvSpPr/>
          <p:nvPr/>
        </p:nvSpPr>
        <p:spPr>
          <a:xfrm>
            <a:off x="0" y="0"/>
            <a:ext cx="9144000" cy="28101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 xmlns:a16="http://schemas.microsoft.com/office/drawing/2014/main" id="{82AD984A-7542-478E-BA3D-713A46CD0092}"/>
              </a:ext>
            </a:extLst>
          </p:cNvPr>
          <p:cNvSpPr/>
          <p:nvPr/>
        </p:nvSpPr>
        <p:spPr>
          <a:xfrm>
            <a:off x="268503" y="749128"/>
            <a:ext cx="8587946" cy="3645244"/>
          </a:xfrm>
          <a:prstGeom prst="rect">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5">
            <a:extLst>
              <a:ext uri="{FF2B5EF4-FFF2-40B4-BE49-F238E27FC236}">
                <a16:creationId xmlns="" xmlns:a16="http://schemas.microsoft.com/office/drawing/2014/main" id="{3AEEF0B3-7C7B-4852-95FF-BFD1FB4BD229}"/>
              </a:ext>
            </a:extLst>
          </p:cNvPr>
          <p:cNvSpPr txBox="1">
            <a:spLocks noChangeArrowheads="1"/>
          </p:cNvSpPr>
          <p:nvPr/>
        </p:nvSpPr>
        <p:spPr bwMode="auto">
          <a:xfrm>
            <a:off x="3613339" y="1888069"/>
            <a:ext cx="19173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3600" b="1" dirty="0" smtClean="0">
                <a:solidFill>
                  <a:schemeClr val="accent1"/>
                </a:solidFill>
                <a:latin typeface="+mj-ea"/>
                <a:ea typeface="+mj-ea"/>
              </a:rPr>
              <a:t>RESULT</a:t>
            </a:r>
            <a:endParaRPr lang="zh-CN" altLang="en-US" sz="3600" b="1" dirty="0">
              <a:solidFill>
                <a:schemeClr val="accent1"/>
              </a:solidFill>
              <a:latin typeface="+mj-ea"/>
              <a:ea typeface="+mj-ea"/>
            </a:endParaRPr>
          </a:p>
        </p:txBody>
      </p:sp>
    </p:spTree>
    <p:extLst>
      <p:ext uri="{BB962C8B-B14F-4D97-AF65-F5344CB8AC3E}">
        <p14:creationId xmlns:p14="http://schemas.microsoft.com/office/powerpoint/2010/main" val="2918734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文本框 5"/>
          <p:cNvSpPr txBox="1">
            <a:spLocks noChangeArrowheads="1"/>
          </p:cNvSpPr>
          <p:nvPr/>
        </p:nvSpPr>
        <p:spPr bwMode="auto">
          <a:xfrm>
            <a:off x="2473509" y="87313"/>
            <a:ext cx="41969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800" b="1" dirty="0">
                <a:solidFill>
                  <a:schemeClr val="accent1"/>
                </a:solidFill>
                <a:latin typeface="+mj-ea"/>
                <a:ea typeface="+mj-ea"/>
              </a:rPr>
              <a:t>Map accuracy analysis</a:t>
            </a:r>
            <a:endParaRPr lang="zh-CN" altLang="en-US" sz="2800" b="1" dirty="0">
              <a:solidFill>
                <a:schemeClr val="accent1"/>
              </a:solidFill>
              <a:latin typeface="+mj-ea"/>
              <a:ea typeface="+mj-ea"/>
            </a:endParaRPr>
          </a:p>
        </p:txBody>
      </p:sp>
      <p:sp>
        <p:nvSpPr>
          <p:cNvPr id="2" name="灯片编号占位符 1">
            <a:extLst>
              <a:ext uri="{FF2B5EF4-FFF2-40B4-BE49-F238E27FC236}">
                <a16:creationId xmlns="" xmlns:a16="http://schemas.microsoft.com/office/drawing/2014/main" id="{800A2D62-4100-4726-9B56-5B6547C675A6}"/>
              </a:ext>
            </a:extLst>
          </p:cNvPr>
          <p:cNvSpPr>
            <a:spLocks noGrp="1"/>
          </p:cNvSpPr>
          <p:nvPr>
            <p:ph type="sldNum" sz="quarter" idx="4294967295"/>
          </p:nvPr>
        </p:nvSpPr>
        <p:spPr>
          <a:xfrm>
            <a:off x="7086600" y="4748213"/>
            <a:ext cx="2057400" cy="273050"/>
          </a:xfrm>
        </p:spPr>
        <p:txBody>
          <a:bodyPr/>
          <a:lstStyle/>
          <a:p>
            <a:fld id="{ACBECEF1-1935-4692-9C86-5FD89D9EDF46}" type="slidenum">
              <a:rPr lang="zh-CN" altLang="en-US" smtClean="0"/>
              <a:pPr/>
              <a:t>12</a:t>
            </a:fld>
            <a:endParaRPr lang="zh-CN" altLang="en-US"/>
          </a:p>
        </p:txBody>
      </p:sp>
      <p:pic>
        <p:nvPicPr>
          <p:cNvPr id="8" name="图片占位符 7"/>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t="5895" b="5895"/>
          <a:stretch>
            <a:fillRect/>
          </a:stretch>
        </p:blipFill>
        <p:spPr>
          <a:xfrm>
            <a:off x="802243" y="1105414"/>
            <a:ext cx="7942262" cy="2890837"/>
          </a:xfrm>
        </p:spPr>
      </p:pic>
      <p:sp>
        <p:nvSpPr>
          <p:cNvPr id="11" name="TextBox 10"/>
          <p:cNvSpPr txBox="1"/>
          <p:nvPr/>
        </p:nvSpPr>
        <p:spPr>
          <a:xfrm>
            <a:off x="6265335" y="4080071"/>
            <a:ext cx="1389163" cy="300082"/>
          </a:xfrm>
          <a:prstGeom prst="rect">
            <a:avLst/>
          </a:prstGeom>
          <a:noFill/>
        </p:spPr>
        <p:txBody>
          <a:bodyPr wrap="none" rtlCol="0">
            <a:spAutoFit/>
          </a:bodyPr>
          <a:lstStyle/>
          <a:p>
            <a:pPr algn="ctr"/>
            <a:r>
              <a:rPr lang="en-US" altLang="zh-CN" dirty="0" smtClean="0"/>
              <a:t>(b) </a:t>
            </a:r>
            <a:r>
              <a:rPr lang="en-US" altLang="zh-CN" dirty="0"/>
              <a:t>Original result</a:t>
            </a:r>
            <a:endParaRPr lang="zh-CN" altLang="en-US" dirty="0"/>
          </a:p>
        </p:txBody>
      </p:sp>
      <p:sp>
        <p:nvSpPr>
          <p:cNvPr id="35" name="TextBox 34"/>
          <p:cNvSpPr txBox="1"/>
          <p:nvPr/>
        </p:nvSpPr>
        <p:spPr>
          <a:xfrm>
            <a:off x="1777999" y="4080071"/>
            <a:ext cx="1621599" cy="300082"/>
          </a:xfrm>
          <a:prstGeom prst="rect">
            <a:avLst/>
          </a:prstGeom>
          <a:noFill/>
        </p:spPr>
        <p:txBody>
          <a:bodyPr wrap="none" rtlCol="0">
            <a:spAutoFit/>
          </a:bodyPr>
          <a:lstStyle/>
          <a:p>
            <a:pPr algn="ctr"/>
            <a:r>
              <a:rPr lang="en-US" altLang="zh-CN" dirty="0"/>
              <a:t>(a) Map fusion result</a:t>
            </a:r>
            <a:endParaRPr lang="zh-CN" altLang="en-US" dirty="0"/>
          </a:p>
        </p:txBody>
      </p:sp>
      <p:sp>
        <p:nvSpPr>
          <p:cNvPr id="36" name="TextBox 35"/>
          <p:cNvSpPr txBox="1"/>
          <p:nvPr/>
        </p:nvSpPr>
        <p:spPr>
          <a:xfrm>
            <a:off x="2840500" y="4431805"/>
            <a:ext cx="3462999" cy="300082"/>
          </a:xfrm>
          <a:prstGeom prst="rect">
            <a:avLst/>
          </a:prstGeom>
          <a:noFill/>
        </p:spPr>
        <p:txBody>
          <a:bodyPr wrap="none" rtlCol="0">
            <a:spAutoFit/>
          </a:bodyPr>
          <a:lstStyle/>
          <a:p>
            <a:pPr algn="ctr"/>
            <a:r>
              <a:rPr lang="en-US" altLang="zh-CN" dirty="0"/>
              <a:t>Sequence V1_01_easy comparison result graph</a:t>
            </a:r>
            <a:endParaRPr lang="zh-CN" altLang="en-US" dirty="0"/>
          </a:p>
        </p:txBody>
      </p:sp>
    </p:spTree>
    <p:extLst>
      <p:ext uri="{BB962C8B-B14F-4D97-AF65-F5344CB8AC3E}">
        <p14:creationId xmlns:p14="http://schemas.microsoft.com/office/powerpoint/2010/main" val="2735460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文本框 5"/>
          <p:cNvSpPr txBox="1">
            <a:spLocks noChangeArrowheads="1"/>
          </p:cNvSpPr>
          <p:nvPr/>
        </p:nvSpPr>
        <p:spPr bwMode="auto">
          <a:xfrm>
            <a:off x="2473509" y="87313"/>
            <a:ext cx="41969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800" b="1" dirty="0">
                <a:solidFill>
                  <a:schemeClr val="accent1"/>
                </a:solidFill>
                <a:latin typeface="+mj-ea"/>
              </a:rPr>
              <a:t>Map accuracy analysis</a:t>
            </a:r>
            <a:endParaRPr lang="zh-CN" altLang="en-US" sz="2800" b="1" dirty="0">
              <a:solidFill>
                <a:schemeClr val="accent1"/>
              </a:solidFill>
              <a:latin typeface="+mj-ea"/>
            </a:endParaRPr>
          </a:p>
        </p:txBody>
      </p:sp>
      <p:sp>
        <p:nvSpPr>
          <p:cNvPr id="2" name="灯片编号占位符 1">
            <a:extLst>
              <a:ext uri="{FF2B5EF4-FFF2-40B4-BE49-F238E27FC236}">
                <a16:creationId xmlns="" xmlns:a16="http://schemas.microsoft.com/office/drawing/2014/main" id="{800A2D62-4100-4726-9B56-5B6547C675A6}"/>
              </a:ext>
            </a:extLst>
          </p:cNvPr>
          <p:cNvSpPr>
            <a:spLocks noGrp="1"/>
          </p:cNvSpPr>
          <p:nvPr>
            <p:ph type="sldNum" sz="quarter" idx="4294967295"/>
          </p:nvPr>
        </p:nvSpPr>
        <p:spPr>
          <a:xfrm>
            <a:off x="7086600" y="4748213"/>
            <a:ext cx="2057400" cy="273050"/>
          </a:xfrm>
        </p:spPr>
        <p:txBody>
          <a:bodyPr/>
          <a:lstStyle/>
          <a:p>
            <a:fld id="{ACBECEF1-1935-4692-9C86-5FD89D9EDF46}" type="slidenum">
              <a:rPr lang="zh-CN" altLang="en-US" smtClean="0"/>
              <a:pPr/>
              <a:t>13</a:t>
            </a:fld>
            <a:endParaRPr lang="zh-CN" altLang="en-US"/>
          </a:p>
        </p:txBody>
      </p:sp>
      <p:sp>
        <p:nvSpPr>
          <p:cNvPr id="11" name="TextBox 10"/>
          <p:cNvSpPr txBox="1"/>
          <p:nvPr/>
        </p:nvSpPr>
        <p:spPr>
          <a:xfrm>
            <a:off x="6036005" y="3894292"/>
            <a:ext cx="2329066" cy="507831"/>
          </a:xfrm>
          <a:prstGeom prst="rect">
            <a:avLst/>
          </a:prstGeom>
          <a:noFill/>
        </p:spPr>
        <p:txBody>
          <a:bodyPr wrap="square" rtlCol="0">
            <a:spAutoFit/>
          </a:bodyPr>
          <a:lstStyle/>
          <a:p>
            <a:pPr algn="ctr"/>
            <a:r>
              <a:rPr lang="en-US" altLang="zh-CN" dirty="0" smtClean="0"/>
              <a:t>(c</a:t>
            </a:r>
            <a:r>
              <a:rPr lang="en-US" altLang="zh-CN" dirty="0"/>
              <a:t>) Sequence MH_01_easy track comparison result</a:t>
            </a:r>
            <a:endParaRPr lang="zh-CN" altLang="en-US" dirty="0"/>
          </a:p>
        </p:txBody>
      </p:sp>
      <p:sp>
        <p:nvSpPr>
          <p:cNvPr id="35" name="TextBox 34"/>
          <p:cNvSpPr txBox="1"/>
          <p:nvPr/>
        </p:nvSpPr>
        <p:spPr>
          <a:xfrm>
            <a:off x="3430459" y="3894292"/>
            <a:ext cx="2462344" cy="507831"/>
          </a:xfrm>
          <a:prstGeom prst="rect">
            <a:avLst/>
          </a:prstGeom>
          <a:noFill/>
        </p:spPr>
        <p:txBody>
          <a:bodyPr wrap="square" rtlCol="0">
            <a:spAutoFit/>
          </a:bodyPr>
          <a:lstStyle/>
          <a:p>
            <a:pPr algn="ctr"/>
            <a:r>
              <a:rPr lang="en-US" altLang="zh-CN" dirty="0" smtClean="0"/>
              <a:t>(b) </a:t>
            </a:r>
            <a:r>
              <a:rPr lang="en-US" altLang="zh-CN" dirty="0"/>
              <a:t>Sequence V2_01_easy track comparison result</a:t>
            </a:r>
            <a:endParaRPr lang="zh-CN" altLang="en-US" dirty="0"/>
          </a:p>
        </p:txBody>
      </p:sp>
      <p:sp>
        <p:nvSpPr>
          <p:cNvPr id="36" name="TextBox 35"/>
          <p:cNvSpPr txBox="1"/>
          <p:nvPr/>
        </p:nvSpPr>
        <p:spPr>
          <a:xfrm>
            <a:off x="2466286" y="4473280"/>
            <a:ext cx="4390689" cy="300082"/>
          </a:xfrm>
          <a:prstGeom prst="rect">
            <a:avLst/>
          </a:prstGeom>
          <a:noFill/>
        </p:spPr>
        <p:txBody>
          <a:bodyPr wrap="none" rtlCol="0">
            <a:spAutoFit/>
          </a:bodyPr>
          <a:lstStyle/>
          <a:p>
            <a:pPr algn="ctr"/>
            <a:r>
              <a:rPr lang="en-US" altLang="zh-CN" dirty="0"/>
              <a:t>Convergence map and ground truth track comparison results</a:t>
            </a:r>
            <a:endParaRPr lang="zh-CN" altLang="en-US" dirty="0"/>
          </a:p>
        </p:txBody>
      </p:sp>
      <p:sp>
        <p:nvSpPr>
          <p:cNvPr id="19" name="TextBox 18"/>
          <p:cNvSpPr txBox="1"/>
          <p:nvPr/>
        </p:nvSpPr>
        <p:spPr>
          <a:xfrm>
            <a:off x="927894" y="3894292"/>
            <a:ext cx="2340243" cy="507831"/>
          </a:xfrm>
          <a:prstGeom prst="rect">
            <a:avLst/>
          </a:prstGeom>
          <a:noFill/>
        </p:spPr>
        <p:txBody>
          <a:bodyPr wrap="square" rtlCol="0">
            <a:spAutoFit/>
          </a:bodyPr>
          <a:lstStyle/>
          <a:p>
            <a:pPr algn="ctr"/>
            <a:r>
              <a:rPr lang="en-US" altLang="zh-CN" dirty="0" smtClean="0"/>
              <a:t>(a</a:t>
            </a:r>
            <a:r>
              <a:rPr lang="en-US" altLang="zh-CN" dirty="0"/>
              <a:t>) Sequence V1_01_easy track comparison chart</a:t>
            </a:r>
            <a:endParaRPr lang="zh-CN" altLang="en-US" dirty="0"/>
          </a:p>
        </p:txBody>
      </p:sp>
      <p:pic>
        <p:nvPicPr>
          <p:cNvPr id="10" name="图片 9" descr="../Library/Containers/com.tencent.qq/Data/Library/Application%20Support/QQ/Users/741794051/QQ/Temp.db/A4D1E7FA-BD2C-4FE8-94F3-FE929753375F.png"/>
          <p:cNvPicPr/>
          <p:nvPr/>
        </p:nvPicPr>
        <p:blipFill>
          <a:blip r:embed="rId3" cstate="print">
            <a:extLst>
              <a:ext uri="{28A0092B-C50C-407E-A947-70E740481C1C}">
                <a14:useLocalDpi xmlns:a14="http://schemas.microsoft.com/office/drawing/2010/main" val="0"/>
              </a:ext>
            </a:extLst>
          </a:blip>
          <a:srcRect/>
          <a:stretch>
            <a:fillRect/>
          </a:stretch>
        </p:blipFill>
        <p:spPr>
          <a:xfrm>
            <a:off x="762239" y="1097279"/>
            <a:ext cx="7754390" cy="2773306"/>
          </a:xfrm>
          <a:prstGeom prst="rect">
            <a:avLst/>
          </a:prstGeom>
          <a:noFill/>
          <a:ln>
            <a:noFill/>
          </a:ln>
        </p:spPr>
      </p:pic>
    </p:spTree>
    <p:extLst>
      <p:ext uri="{BB962C8B-B14F-4D97-AF65-F5344CB8AC3E}">
        <p14:creationId xmlns:p14="http://schemas.microsoft.com/office/powerpoint/2010/main" val="29567058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7086600" y="4748213"/>
            <a:ext cx="2057400" cy="273050"/>
          </a:xfrm>
        </p:spPr>
        <p:txBody>
          <a:bodyPr/>
          <a:lstStyle/>
          <a:p>
            <a:fld id="{ACBECEF1-1935-4692-9C86-5FD89D9EDF46}" type="slidenum">
              <a:rPr lang="zh-CN" altLang="en-US" smtClean="0"/>
              <a:pPr/>
              <a:t>14</a:t>
            </a:fld>
            <a:endParaRPr lang="zh-CN" altLang="en-US"/>
          </a:p>
        </p:txBody>
      </p:sp>
      <p:graphicFrame>
        <p:nvGraphicFramePr>
          <p:cNvPr id="3" name="表格 2"/>
          <p:cNvGraphicFramePr>
            <a:graphicFrameLocks noGrp="1"/>
          </p:cNvGraphicFramePr>
          <p:nvPr>
            <p:extLst>
              <p:ext uri="{D42A27DB-BD31-4B8C-83A1-F6EECF244321}">
                <p14:modId xmlns:p14="http://schemas.microsoft.com/office/powerpoint/2010/main" val="2527949928"/>
              </p:ext>
            </p:extLst>
          </p:nvPr>
        </p:nvGraphicFramePr>
        <p:xfrm>
          <a:off x="175260" y="1943306"/>
          <a:ext cx="8823960" cy="1913180"/>
        </p:xfrm>
        <a:graphic>
          <a:graphicData uri="http://schemas.openxmlformats.org/drawingml/2006/table">
            <a:tbl>
              <a:tblPr firstRow="1" firstCol="1" bandRow="1">
                <a:tableStyleId>{5C22544A-7EE6-4342-B048-85BDC9FD1C3A}</a:tableStyleId>
              </a:tblPr>
              <a:tblGrid>
                <a:gridCol w="1417320"/>
                <a:gridCol w="617220"/>
                <a:gridCol w="1569720"/>
                <a:gridCol w="960120"/>
                <a:gridCol w="952500"/>
                <a:gridCol w="1280160"/>
                <a:gridCol w="1005840"/>
                <a:gridCol w="1021080"/>
              </a:tblGrid>
              <a:tr h="453315">
                <a:tc>
                  <a:txBody>
                    <a:bodyPr/>
                    <a:lstStyle/>
                    <a:p>
                      <a:pPr algn="ctr">
                        <a:spcAft>
                          <a:spcPts val="0"/>
                        </a:spcAft>
                      </a:pPr>
                      <a:r>
                        <a:rPr lang="en-US" altLang="zh-CN" sz="1600" kern="100" dirty="0" smtClean="0">
                          <a:effectLst/>
                        </a:rPr>
                        <a:t>data set</a:t>
                      </a:r>
                      <a:endParaRPr lang="zh-CN" sz="1600" kern="100" dirty="0">
                        <a:effectLst/>
                        <a:latin typeface="Times New Roman"/>
                        <a:ea typeface="宋体"/>
                      </a:endParaRPr>
                    </a:p>
                  </a:txBody>
                  <a:tcPr marL="68580" marR="68580" marT="0" marB="0"/>
                </a:tc>
                <a:tc>
                  <a:txBody>
                    <a:bodyPr/>
                    <a:lstStyle/>
                    <a:p>
                      <a:pPr algn="ctr">
                        <a:spcAft>
                          <a:spcPts val="0"/>
                        </a:spcAft>
                      </a:pPr>
                      <a:r>
                        <a:rPr lang="en-US" altLang="zh-CN" sz="1600" kern="100" dirty="0" smtClean="0">
                          <a:effectLst/>
                        </a:rPr>
                        <a:t>scale</a:t>
                      </a:r>
                      <a:endParaRPr lang="zh-CN" sz="1600" kern="100" dirty="0">
                        <a:effectLst/>
                        <a:latin typeface="Times New Roman"/>
                        <a:ea typeface="宋体"/>
                      </a:endParaRPr>
                    </a:p>
                  </a:txBody>
                  <a:tcPr marL="68580" marR="68580" marT="0" marB="0"/>
                </a:tc>
                <a:tc>
                  <a:txBody>
                    <a:bodyPr/>
                    <a:lstStyle/>
                    <a:p>
                      <a:pPr algn="ctr">
                        <a:spcAft>
                          <a:spcPts val="0"/>
                        </a:spcAft>
                      </a:pPr>
                      <a:r>
                        <a:rPr lang="en-US" altLang="zh-CN" sz="1600" kern="100" dirty="0" smtClean="0">
                          <a:effectLst/>
                        </a:rPr>
                        <a:t>Root mean square error(</a:t>
                      </a:r>
                      <a:r>
                        <a:rPr lang="en-US" sz="1600" kern="100" dirty="0" smtClean="0">
                          <a:effectLst/>
                        </a:rPr>
                        <a:t>/m)</a:t>
                      </a:r>
                      <a:endParaRPr lang="zh-CN" sz="1600" kern="100" dirty="0">
                        <a:effectLst/>
                        <a:latin typeface="Times New Roman"/>
                        <a:ea typeface="宋体"/>
                      </a:endParaRPr>
                    </a:p>
                  </a:txBody>
                  <a:tcPr marL="68580" marR="68580" marT="0" marB="0"/>
                </a:tc>
                <a:tc>
                  <a:txBody>
                    <a:bodyPr/>
                    <a:lstStyle/>
                    <a:p>
                      <a:pPr algn="ctr">
                        <a:spcAft>
                          <a:spcPts val="0"/>
                        </a:spcAft>
                      </a:pPr>
                      <a:r>
                        <a:rPr lang="en-US" altLang="zh-CN" sz="1600" kern="100" dirty="0" smtClean="0">
                          <a:effectLst/>
                        </a:rPr>
                        <a:t>average error(</a:t>
                      </a:r>
                      <a:r>
                        <a:rPr lang="en-US" sz="1600" kern="100" dirty="0" smtClean="0">
                          <a:effectLst/>
                        </a:rPr>
                        <a:t>/m)</a:t>
                      </a:r>
                      <a:endParaRPr lang="zh-CN" sz="1600" kern="100" dirty="0">
                        <a:effectLst/>
                        <a:latin typeface="Times New Roman"/>
                        <a:ea typeface="宋体"/>
                      </a:endParaRPr>
                    </a:p>
                  </a:txBody>
                  <a:tcPr marL="68580" marR="68580" marT="0" marB="0"/>
                </a:tc>
                <a:tc>
                  <a:txBody>
                    <a:bodyPr/>
                    <a:lstStyle/>
                    <a:p>
                      <a:pPr algn="ctr">
                        <a:spcAft>
                          <a:spcPts val="0"/>
                        </a:spcAft>
                      </a:pPr>
                      <a:r>
                        <a:rPr lang="en-US" altLang="zh-CN" sz="1600" kern="100" dirty="0" smtClean="0">
                          <a:effectLst/>
                        </a:rPr>
                        <a:t>Median error(</a:t>
                      </a:r>
                      <a:r>
                        <a:rPr lang="en-US" sz="1600" kern="100" dirty="0" smtClean="0">
                          <a:effectLst/>
                        </a:rPr>
                        <a:t>/m)</a:t>
                      </a:r>
                      <a:endParaRPr lang="zh-CN" sz="1600" kern="100" dirty="0">
                        <a:effectLst/>
                        <a:latin typeface="Times New Roman"/>
                        <a:ea typeface="宋体"/>
                      </a:endParaRPr>
                    </a:p>
                  </a:txBody>
                  <a:tcPr marL="68580" marR="68580" marT="0" marB="0"/>
                </a:tc>
                <a:tc>
                  <a:txBody>
                    <a:bodyPr/>
                    <a:lstStyle/>
                    <a:p>
                      <a:pPr algn="ctr">
                        <a:spcAft>
                          <a:spcPts val="0"/>
                        </a:spcAft>
                      </a:pPr>
                      <a:r>
                        <a:rPr lang="en-US" altLang="zh-CN" sz="1600" kern="100" dirty="0" smtClean="0">
                          <a:effectLst/>
                        </a:rPr>
                        <a:t>Standard variance(</a:t>
                      </a:r>
                      <a:r>
                        <a:rPr lang="en-US" sz="1600" kern="100" dirty="0" smtClean="0">
                          <a:effectLst/>
                        </a:rPr>
                        <a:t>/m)</a:t>
                      </a:r>
                      <a:endParaRPr lang="zh-CN" sz="1600" kern="100" dirty="0">
                        <a:effectLst/>
                        <a:latin typeface="Times New Roman"/>
                        <a:ea typeface="宋体"/>
                      </a:endParaRPr>
                    </a:p>
                  </a:txBody>
                  <a:tcPr marL="68580" marR="68580" marT="0" marB="0"/>
                </a:tc>
                <a:tc>
                  <a:txBody>
                    <a:bodyPr/>
                    <a:lstStyle/>
                    <a:p>
                      <a:pPr algn="ctr">
                        <a:spcAft>
                          <a:spcPts val="0"/>
                        </a:spcAft>
                      </a:pPr>
                      <a:r>
                        <a:rPr lang="en-US" altLang="zh-CN" sz="1600" kern="100" dirty="0" smtClean="0">
                          <a:effectLst/>
                        </a:rPr>
                        <a:t>Minimum error(</a:t>
                      </a:r>
                      <a:r>
                        <a:rPr lang="en-US" sz="1600" kern="100" dirty="0" smtClean="0">
                          <a:effectLst/>
                        </a:rPr>
                        <a:t>/m)</a:t>
                      </a:r>
                      <a:endParaRPr lang="zh-CN" sz="1600" kern="100" dirty="0">
                        <a:effectLst/>
                        <a:latin typeface="Times New Roman"/>
                        <a:ea typeface="宋体"/>
                      </a:endParaRPr>
                    </a:p>
                  </a:txBody>
                  <a:tcPr marL="68580" marR="68580" marT="0" marB="0"/>
                </a:tc>
                <a:tc>
                  <a:txBody>
                    <a:bodyPr/>
                    <a:lstStyle/>
                    <a:p>
                      <a:pPr algn="ctr">
                        <a:spcAft>
                          <a:spcPts val="0"/>
                        </a:spcAft>
                      </a:pPr>
                      <a:r>
                        <a:rPr lang="en-US" altLang="zh-CN" sz="1600" kern="100" dirty="0" smtClean="0">
                          <a:effectLst/>
                        </a:rPr>
                        <a:t>Maximum error(</a:t>
                      </a:r>
                      <a:r>
                        <a:rPr lang="en-US" sz="1600" kern="100" dirty="0" smtClean="0">
                          <a:effectLst/>
                        </a:rPr>
                        <a:t>/m)</a:t>
                      </a:r>
                      <a:endParaRPr lang="zh-CN" sz="1600" kern="100" dirty="0">
                        <a:effectLst/>
                        <a:latin typeface="Times New Roman"/>
                        <a:ea typeface="宋体"/>
                      </a:endParaRPr>
                    </a:p>
                  </a:txBody>
                  <a:tcPr marL="68580" marR="68580" marT="0" marB="0"/>
                </a:tc>
              </a:tr>
              <a:tr h="365442">
                <a:tc>
                  <a:txBody>
                    <a:bodyPr/>
                    <a:lstStyle/>
                    <a:p>
                      <a:pPr algn="l">
                        <a:spcAft>
                          <a:spcPts val="0"/>
                        </a:spcAft>
                      </a:pPr>
                      <a:r>
                        <a:rPr lang="en-US" sz="1600" kern="100" dirty="0">
                          <a:effectLst/>
                        </a:rPr>
                        <a:t>V1_01_easy</a:t>
                      </a:r>
                      <a:endParaRPr lang="zh-CN" sz="1600" kern="100" dirty="0">
                        <a:effectLst/>
                        <a:latin typeface="Times New Roman"/>
                        <a:ea typeface="宋体"/>
                      </a:endParaRPr>
                    </a:p>
                  </a:txBody>
                  <a:tcPr marL="68580" marR="68580" marT="0" marB="0"/>
                </a:tc>
                <a:tc>
                  <a:txBody>
                    <a:bodyPr/>
                    <a:lstStyle/>
                    <a:p>
                      <a:pPr algn="ctr">
                        <a:spcAft>
                          <a:spcPts val="0"/>
                        </a:spcAft>
                      </a:pPr>
                      <a:r>
                        <a:rPr lang="en-US" sz="1600" kern="100" dirty="0">
                          <a:effectLst/>
                        </a:rPr>
                        <a:t>0.998</a:t>
                      </a:r>
                      <a:endParaRPr lang="zh-CN" sz="1600" kern="100" dirty="0">
                        <a:effectLst/>
                        <a:latin typeface="Times New Roman"/>
                        <a:ea typeface="宋体"/>
                      </a:endParaRPr>
                    </a:p>
                  </a:txBody>
                  <a:tcPr marL="68580" marR="68580" marT="0" marB="0"/>
                </a:tc>
                <a:tc>
                  <a:txBody>
                    <a:bodyPr/>
                    <a:lstStyle/>
                    <a:p>
                      <a:pPr algn="ctr">
                        <a:spcAft>
                          <a:spcPts val="0"/>
                        </a:spcAft>
                      </a:pPr>
                      <a:r>
                        <a:rPr lang="en-US" sz="1600" kern="100" dirty="0">
                          <a:effectLst/>
                        </a:rPr>
                        <a:t>0.092</a:t>
                      </a:r>
                      <a:endParaRPr lang="zh-CN" sz="1600" kern="100" dirty="0">
                        <a:effectLst/>
                        <a:latin typeface="Times New Roman"/>
                        <a:ea typeface="宋体"/>
                      </a:endParaRPr>
                    </a:p>
                  </a:txBody>
                  <a:tcPr marL="68580" marR="68580" marT="0" marB="0"/>
                </a:tc>
                <a:tc>
                  <a:txBody>
                    <a:bodyPr/>
                    <a:lstStyle/>
                    <a:p>
                      <a:pPr algn="ctr">
                        <a:spcAft>
                          <a:spcPts val="0"/>
                        </a:spcAft>
                      </a:pPr>
                      <a:r>
                        <a:rPr lang="en-US" sz="1600" kern="100" dirty="0">
                          <a:effectLst/>
                        </a:rPr>
                        <a:t>0.089</a:t>
                      </a:r>
                      <a:endParaRPr lang="zh-CN" sz="1600" kern="100" dirty="0">
                        <a:effectLst/>
                        <a:latin typeface="Times New Roman"/>
                        <a:ea typeface="宋体"/>
                      </a:endParaRPr>
                    </a:p>
                  </a:txBody>
                  <a:tcPr marL="68580" marR="68580" marT="0" marB="0"/>
                </a:tc>
                <a:tc>
                  <a:txBody>
                    <a:bodyPr/>
                    <a:lstStyle/>
                    <a:p>
                      <a:pPr algn="ctr">
                        <a:spcAft>
                          <a:spcPts val="0"/>
                        </a:spcAft>
                      </a:pPr>
                      <a:r>
                        <a:rPr lang="en-US" sz="1600" kern="100">
                          <a:effectLst/>
                        </a:rPr>
                        <a:t>0.089</a:t>
                      </a:r>
                      <a:endParaRPr lang="zh-CN" sz="1600" kern="100">
                        <a:effectLst/>
                        <a:latin typeface="Times New Roman"/>
                        <a:ea typeface="宋体"/>
                      </a:endParaRPr>
                    </a:p>
                  </a:txBody>
                  <a:tcPr marL="68580" marR="68580" marT="0" marB="0"/>
                </a:tc>
                <a:tc>
                  <a:txBody>
                    <a:bodyPr/>
                    <a:lstStyle/>
                    <a:p>
                      <a:pPr algn="ctr">
                        <a:spcAft>
                          <a:spcPts val="0"/>
                        </a:spcAft>
                      </a:pPr>
                      <a:r>
                        <a:rPr lang="en-US" sz="1600" kern="100">
                          <a:effectLst/>
                        </a:rPr>
                        <a:t>0.024</a:t>
                      </a:r>
                      <a:endParaRPr lang="zh-CN" sz="1600" kern="100">
                        <a:effectLst/>
                        <a:latin typeface="Times New Roman"/>
                        <a:ea typeface="宋体"/>
                      </a:endParaRPr>
                    </a:p>
                  </a:txBody>
                  <a:tcPr marL="68580" marR="68580" marT="0" marB="0"/>
                </a:tc>
                <a:tc>
                  <a:txBody>
                    <a:bodyPr/>
                    <a:lstStyle/>
                    <a:p>
                      <a:pPr algn="ctr">
                        <a:spcAft>
                          <a:spcPts val="0"/>
                        </a:spcAft>
                      </a:pPr>
                      <a:r>
                        <a:rPr lang="en-US" sz="1600" kern="100">
                          <a:effectLst/>
                        </a:rPr>
                        <a:t>0.015</a:t>
                      </a:r>
                      <a:endParaRPr lang="zh-CN" sz="1600" kern="100">
                        <a:effectLst/>
                        <a:latin typeface="Times New Roman"/>
                        <a:ea typeface="宋体"/>
                      </a:endParaRPr>
                    </a:p>
                  </a:txBody>
                  <a:tcPr marL="68580" marR="68580" marT="0" marB="0"/>
                </a:tc>
                <a:tc>
                  <a:txBody>
                    <a:bodyPr/>
                    <a:lstStyle/>
                    <a:p>
                      <a:pPr algn="ctr">
                        <a:spcAft>
                          <a:spcPts val="0"/>
                        </a:spcAft>
                      </a:pPr>
                      <a:r>
                        <a:rPr lang="en-US" sz="1600" kern="100">
                          <a:effectLst/>
                        </a:rPr>
                        <a:t>0.149</a:t>
                      </a:r>
                      <a:endParaRPr lang="zh-CN" sz="1600" kern="100">
                        <a:effectLst/>
                        <a:latin typeface="Times New Roman"/>
                        <a:ea typeface="宋体"/>
                      </a:endParaRPr>
                    </a:p>
                  </a:txBody>
                  <a:tcPr marL="68580" marR="68580" marT="0" marB="0"/>
                </a:tc>
              </a:tr>
              <a:tr h="357072">
                <a:tc>
                  <a:txBody>
                    <a:bodyPr/>
                    <a:lstStyle/>
                    <a:p>
                      <a:pPr algn="l">
                        <a:spcAft>
                          <a:spcPts val="0"/>
                        </a:spcAft>
                      </a:pPr>
                      <a:r>
                        <a:rPr lang="en-US" sz="1600" kern="100" dirty="0">
                          <a:effectLst/>
                        </a:rPr>
                        <a:t>V2_01_easy</a:t>
                      </a:r>
                      <a:endParaRPr lang="zh-CN" sz="1600" kern="100" dirty="0">
                        <a:effectLst/>
                        <a:latin typeface="Times New Roman"/>
                        <a:ea typeface="宋体"/>
                      </a:endParaRPr>
                    </a:p>
                  </a:txBody>
                  <a:tcPr marL="68580" marR="68580" marT="0" marB="0"/>
                </a:tc>
                <a:tc>
                  <a:txBody>
                    <a:bodyPr/>
                    <a:lstStyle/>
                    <a:p>
                      <a:pPr algn="ctr">
                        <a:spcAft>
                          <a:spcPts val="0"/>
                        </a:spcAft>
                      </a:pPr>
                      <a:r>
                        <a:rPr lang="en-US" sz="1600" kern="100">
                          <a:effectLst/>
                        </a:rPr>
                        <a:t>0.987</a:t>
                      </a:r>
                      <a:endParaRPr lang="zh-CN" sz="1600" kern="100">
                        <a:effectLst/>
                        <a:latin typeface="Times New Roman"/>
                        <a:ea typeface="宋体"/>
                      </a:endParaRPr>
                    </a:p>
                  </a:txBody>
                  <a:tcPr marL="68580" marR="68580" marT="0" marB="0"/>
                </a:tc>
                <a:tc>
                  <a:txBody>
                    <a:bodyPr/>
                    <a:lstStyle/>
                    <a:p>
                      <a:pPr algn="ctr">
                        <a:spcAft>
                          <a:spcPts val="0"/>
                        </a:spcAft>
                      </a:pPr>
                      <a:r>
                        <a:rPr lang="en-US" sz="1600" kern="100">
                          <a:effectLst/>
                        </a:rPr>
                        <a:t>0.060</a:t>
                      </a:r>
                      <a:endParaRPr lang="zh-CN" sz="1600" kern="100">
                        <a:effectLst/>
                        <a:latin typeface="Times New Roman"/>
                        <a:ea typeface="宋体"/>
                      </a:endParaRPr>
                    </a:p>
                  </a:txBody>
                  <a:tcPr marL="68580" marR="68580" marT="0" marB="0"/>
                </a:tc>
                <a:tc>
                  <a:txBody>
                    <a:bodyPr/>
                    <a:lstStyle/>
                    <a:p>
                      <a:pPr algn="ctr">
                        <a:spcAft>
                          <a:spcPts val="0"/>
                        </a:spcAft>
                      </a:pPr>
                      <a:r>
                        <a:rPr lang="en-US" sz="1600" kern="100" dirty="0">
                          <a:effectLst/>
                        </a:rPr>
                        <a:t>0.055</a:t>
                      </a:r>
                      <a:endParaRPr lang="zh-CN" sz="1600" kern="100" dirty="0">
                        <a:effectLst/>
                        <a:latin typeface="Times New Roman"/>
                        <a:ea typeface="宋体"/>
                      </a:endParaRPr>
                    </a:p>
                  </a:txBody>
                  <a:tcPr marL="68580" marR="68580" marT="0" marB="0"/>
                </a:tc>
                <a:tc>
                  <a:txBody>
                    <a:bodyPr/>
                    <a:lstStyle/>
                    <a:p>
                      <a:pPr algn="ctr">
                        <a:spcAft>
                          <a:spcPts val="0"/>
                        </a:spcAft>
                      </a:pPr>
                      <a:r>
                        <a:rPr lang="en-US" sz="1600" kern="100" dirty="0">
                          <a:effectLst/>
                        </a:rPr>
                        <a:t>0.056</a:t>
                      </a:r>
                      <a:endParaRPr lang="zh-CN" sz="1600" kern="100" dirty="0">
                        <a:effectLst/>
                        <a:latin typeface="Times New Roman"/>
                        <a:ea typeface="宋体"/>
                      </a:endParaRPr>
                    </a:p>
                  </a:txBody>
                  <a:tcPr marL="68580" marR="68580" marT="0" marB="0"/>
                </a:tc>
                <a:tc>
                  <a:txBody>
                    <a:bodyPr/>
                    <a:lstStyle/>
                    <a:p>
                      <a:pPr algn="ctr">
                        <a:spcAft>
                          <a:spcPts val="0"/>
                        </a:spcAft>
                      </a:pPr>
                      <a:r>
                        <a:rPr lang="en-US" sz="1600" kern="100">
                          <a:effectLst/>
                        </a:rPr>
                        <a:t>0.023</a:t>
                      </a:r>
                      <a:endParaRPr lang="zh-CN" sz="1600" kern="100">
                        <a:effectLst/>
                        <a:latin typeface="Times New Roman"/>
                        <a:ea typeface="宋体"/>
                      </a:endParaRPr>
                    </a:p>
                  </a:txBody>
                  <a:tcPr marL="68580" marR="68580" marT="0" marB="0"/>
                </a:tc>
                <a:tc>
                  <a:txBody>
                    <a:bodyPr/>
                    <a:lstStyle/>
                    <a:p>
                      <a:pPr algn="ctr">
                        <a:spcAft>
                          <a:spcPts val="0"/>
                        </a:spcAft>
                      </a:pPr>
                      <a:r>
                        <a:rPr lang="en-US" sz="1600" kern="100">
                          <a:effectLst/>
                        </a:rPr>
                        <a:t>0.011</a:t>
                      </a:r>
                      <a:endParaRPr lang="zh-CN" sz="1600" kern="100">
                        <a:effectLst/>
                        <a:latin typeface="Times New Roman"/>
                        <a:ea typeface="宋体"/>
                      </a:endParaRPr>
                    </a:p>
                  </a:txBody>
                  <a:tcPr marL="68580" marR="68580" marT="0" marB="0"/>
                </a:tc>
                <a:tc>
                  <a:txBody>
                    <a:bodyPr/>
                    <a:lstStyle/>
                    <a:p>
                      <a:pPr algn="ctr">
                        <a:spcAft>
                          <a:spcPts val="0"/>
                        </a:spcAft>
                      </a:pPr>
                      <a:r>
                        <a:rPr lang="en-US" sz="1600" kern="100" dirty="0">
                          <a:effectLst/>
                        </a:rPr>
                        <a:t>0.105</a:t>
                      </a:r>
                      <a:endParaRPr lang="zh-CN" sz="1600" kern="100" dirty="0">
                        <a:effectLst/>
                        <a:latin typeface="Times New Roman"/>
                        <a:ea typeface="宋体"/>
                      </a:endParaRPr>
                    </a:p>
                  </a:txBody>
                  <a:tcPr marL="68580" marR="68580" marT="0" marB="0"/>
                </a:tc>
              </a:tr>
              <a:tr h="351493">
                <a:tc>
                  <a:txBody>
                    <a:bodyPr/>
                    <a:lstStyle/>
                    <a:p>
                      <a:pPr algn="l">
                        <a:spcAft>
                          <a:spcPts val="0"/>
                        </a:spcAft>
                      </a:pPr>
                      <a:r>
                        <a:rPr lang="en-US" sz="1600" kern="100" dirty="0">
                          <a:effectLst/>
                        </a:rPr>
                        <a:t>MH_01_easy</a:t>
                      </a:r>
                      <a:endParaRPr lang="zh-CN" sz="1600" kern="100" dirty="0">
                        <a:effectLst/>
                        <a:latin typeface="Times New Roman"/>
                        <a:ea typeface="宋体"/>
                      </a:endParaRPr>
                    </a:p>
                  </a:txBody>
                  <a:tcPr marL="68580" marR="68580" marT="0" marB="0"/>
                </a:tc>
                <a:tc>
                  <a:txBody>
                    <a:bodyPr/>
                    <a:lstStyle/>
                    <a:p>
                      <a:pPr algn="ctr">
                        <a:spcAft>
                          <a:spcPts val="0"/>
                        </a:spcAft>
                      </a:pPr>
                      <a:r>
                        <a:rPr lang="en-US" sz="1600" kern="100">
                          <a:effectLst/>
                        </a:rPr>
                        <a:t>1.017</a:t>
                      </a:r>
                      <a:endParaRPr lang="zh-CN" sz="1600" kern="100">
                        <a:effectLst/>
                        <a:latin typeface="Times New Roman"/>
                        <a:ea typeface="宋体"/>
                      </a:endParaRPr>
                    </a:p>
                  </a:txBody>
                  <a:tcPr marL="68580" marR="68580" marT="0" marB="0"/>
                </a:tc>
                <a:tc>
                  <a:txBody>
                    <a:bodyPr/>
                    <a:lstStyle/>
                    <a:p>
                      <a:pPr algn="ctr">
                        <a:spcAft>
                          <a:spcPts val="0"/>
                        </a:spcAft>
                      </a:pPr>
                      <a:r>
                        <a:rPr lang="en-US" sz="1600" kern="100">
                          <a:effectLst/>
                        </a:rPr>
                        <a:t>0.073</a:t>
                      </a:r>
                      <a:endParaRPr lang="zh-CN" sz="1600" kern="100">
                        <a:effectLst/>
                        <a:latin typeface="Times New Roman"/>
                        <a:ea typeface="宋体"/>
                      </a:endParaRPr>
                    </a:p>
                  </a:txBody>
                  <a:tcPr marL="68580" marR="68580" marT="0" marB="0"/>
                </a:tc>
                <a:tc>
                  <a:txBody>
                    <a:bodyPr/>
                    <a:lstStyle/>
                    <a:p>
                      <a:pPr algn="ctr">
                        <a:spcAft>
                          <a:spcPts val="0"/>
                        </a:spcAft>
                      </a:pPr>
                      <a:r>
                        <a:rPr lang="en-US" sz="1600" kern="100">
                          <a:effectLst/>
                        </a:rPr>
                        <a:t>0.069</a:t>
                      </a:r>
                      <a:endParaRPr lang="zh-CN" sz="1600" kern="100">
                        <a:effectLst/>
                        <a:latin typeface="Times New Roman"/>
                        <a:ea typeface="宋体"/>
                      </a:endParaRPr>
                    </a:p>
                  </a:txBody>
                  <a:tcPr marL="68580" marR="68580" marT="0" marB="0"/>
                </a:tc>
                <a:tc>
                  <a:txBody>
                    <a:bodyPr/>
                    <a:lstStyle/>
                    <a:p>
                      <a:pPr algn="ctr">
                        <a:spcAft>
                          <a:spcPts val="0"/>
                        </a:spcAft>
                      </a:pPr>
                      <a:r>
                        <a:rPr lang="en-US" sz="1600" kern="100" dirty="0">
                          <a:effectLst/>
                        </a:rPr>
                        <a:t>0.066</a:t>
                      </a:r>
                      <a:endParaRPr lang="zh-CN" sz="1600" kern="100" dirty="0">
                        <a:effectLst/>
                        <a:latin typeface="Times New Roman"/>
                        <a:ea typeface="宋体"/>
                      </a:endParaRPr>
                    </a:p>
                  </a:txBody>
                  <a:tcPr marL="68580" marR="68580" marT="0" marB="0"/>
                </a:tc>
                <a:tc>
                  <a:txBody>
                    <a:bodyPr/>
                    <a:lstStyle/>
                    <a:p>
                      <a:pPr algn="ctr">
                        <a:spcAft>
                          <a:spcPts val="0"/>
                        </a:spcAft>
                      </a:pPr>
                      <a:r>
                        <a:rPr lang="en-US" sz="1600" kern="100" dirty="0">
                          <a:effectLst/>
                        </a:rPr>
                        <a:t>0.023</a:t>
                      </a:r>
                      <a:endParaRPr lang="zh-CN" sz="1600" kern="100" dirty="0">
                        <a:effectLst/>
                        <a:latin typeface="Times New Roman"/>
                        <a:ea typeface="宋体"/>
                      </a:endParaRPr>
                    </a:p>
                  </a:txBody>
                  <a:tcPr marL="68580" marR="68580" marT="0" marB="0"/>
                </a:tc>
                <a:tc>
                  <a:txBody>
                    <a:bodyPr/>
                    <a:lstStyle/>
                    <a:p>
                      <a:pPr algn="ctr">
                        <a:spcAft>
                          <a:spcPts val="0"/>
                        </a:spcAft>
                      </a:pPr>
                      <a:r>
                        <a:rPr lang="en-US" sz="1600" kern="100">
                          <a:effectLst/>
                        </a:rPr>
                        <a:t>0.021</a:t>
                      </a:r>
                      <a:endParaRPr lang="zh-CN" sz="1600" kern="100">
                        <a:effectLst/>
                        <a:latin typeface="Times New Roman"/>
                        <a:ea typeface="宋体"/>
                      </a:endParaRPr>
                    </a:p>
                  </a:txBody>
                  <a:tcPr marL="68580" marR="68580" marT="0" marB="0"/>
                </a:tc>
                <a:tc>
                  <a:txBody>
                    <a:bodyPr/>
                    <a:lstStyle/>
                    <a:p>
                      <a:pPr algn="ctr">
                        <a:spcAft>
                          <a:spcPts val="0"/>
                        </a:spcAft>
                      </a:pPr>
                      <a:r>
                        <a:rPr lang="en-US" sz="1600" kern="100">
                          <a:effectLst/>
                        </a:rPr>
                        <a:t>0.136</a:t>
                      </a:r>
                      <a:endParaRPr lang="zh-CN" sz="1600" kern="100">
                        <a:effectLst/>
                        <a:latin typeface="Times New Roman"/>
                        <a:ea typeface="宋体"/>
                      </a:endParaRPr>
                    </a:p>
                  </a:txBody>
                  <a:tcPr marL="68580" marR="68580" marT="0" marB="0"/>
                </a:tc>
              </a:tr>
              <a:tr h="351493">
                <a:tc>
                  <a:txBody>
                    <a:bodyPr/>
                    <a:lstStyle/>
                    <a:p>
                      <a:pPr algn="l">
                        <a:spcAft>
                          <a:spcPts val="0"/>
                        </a:spcAft>
                      </a:pPr>
                      <a:r>
                        <a:rPr lang="en-US" sz="1600" kern="100" dirty="0">
                          <a:effectLst/>
                        </a:rPr>
                        <a:t>V2_02_medium</a:t>
                      </a:r>
                      <a:endParaRPr lang="zh-CN" sz="1600" kern="100" dirty="0">
                        <a:effectLst/>
                        <a:latin typeface="Times New Roman"/>
                        <a:ea typeface="宋体"/>
                      </a:endParaRPr>
                    </a:p>
                  </a:txBody>
                  <a:tcPr marL="68580" marR="68580" marT="0" marB="0"/>
                </a:tc>
                <a:tc>
                  <a:txBody>
                    <a:bodyPr/>
                    <a:lstStyle/>
                    <a:p>
                      <a:pPr algn="ctr">
                        <a:spcAft>
                          <a:spcPts val="0"/>
                        </a:spcAft>
                      </a:pPr>
                      <a:r>
                        <a:rPr lang="en-US" sz="1600" kern="100">
                          <a:effectLst/>
                        </a:rPr>
                        <a:t>1.024</a:t>
                      </a:r>
                      <a:endParaRPr lang="zh-CN" sz="1600" kern="100">
                        <a:effectLst/>
                        <a:latin typeface="Times New Roman"/>
                        <a:ea typeface="宋体"/>
                      </a:endParaRPr>
                    </a:p>
                  </a:txBody>
                  <a:tcPr marL="68580" marR="68580" marT="0" marB="0"/>
                </a:tc>
                <a:tc>
                  <a:txBody>
                    <a:bodyPr/>
                    <a:lstStyle/>
                    <a:p>
                      <a:pPr algn="ctr">
                        <a:spcAft>
                          <a:spcPts val="0"/>
                        </a:spcAft>
                      </a:pPr>
                      <a:r>
                        <a:rPr lang="en-US" sz="1600" kern="100">
                          <a:effectLst/>
                        </a:rPr>
                        <a:t>0.082</a:t>
                      </a:r>
                      <a:endParaRPr lang="zh-CN" sz="1600" kern="100">
                        <a:effectLst/>
                        <a:latin typeface="Times New Roman"/>
                        <a:ea typeface="宋体"/>
                      </a:endParaRPr>
                    </a:p>
                  </a:txBody>
                  <a:tcPr marL="68580" marR="68580" marT="0" marB="0"/>
                </a:tc>
                <a:tc>
                  <a:txBody>
                    <a:bodyPr/>
                    <a:lstStyle/>
                    <a:p>
                      <a:pPr algn="ctr">
                        <a:spcAft>
                          <a:spcPts val="0"/>
                        </a:spcAft>
                      </a:pPr>
                      <a:r>
                        <a:rPr lang="en-US" sz="1600" kern="100">
                          <a:effectLst/>
                        </a:rPr>
                        <a:t>0.852</a:t>
                      </a:r>
                      <a:endParaRPr lang="zh-CN" sz="1600" kern="100">
                        <a:effectLst/>
                        <a:latin typeface="Times New Roman"/>
                        <a:ea typeface="宋体"/>
                      </a:endParaRPr>
                    </a:p>
                  </a:txBody>
                  <a:tcPr marL="68580" marR="68580" marT="0" marB="0"/>
                </a:tc>
                <a:tc>
                  <a:txBody>
                    <a:bodyPr/>
                    <a:lstStyle/>
                    <a:p>
                      <a:pPr algn="ctr">
                        <a:spcAft>
                          <a:spcPts val="0"/>
                        </a:spcAft>
                      </a:pPr>
                      <a:r>
                        <a:rPr lang="en-US" sz="1600" kern="100">
                          <a:effectLst/>
                        </a:rPr>
                        <a:t>0.733</a:t>
                      </a:r>
                      <a:endParaRPr lang="zh-CN" sz="1600" kern="100">
                        <a:effectLst/>
                        <a:latin typeface="Times New Roman"/>
                        <a:ea typeface="宋体"/>
                      </a:endParaRPr>
                    </a:p>
                  </a:txBody>
                  <a:tcPr marL="68580" marR="68580" marT="0" marB="0"/>
                </a:tc>
                <a:tc>
                  <a:txBody>
                    <a:bodyPr/>
                    <a:lstStyle/>
                    <a:p>
                      <a:pPr algn="ctr">
                        <a:spcAft>
                          <a:spcPts val="0"/>
                        </a:spcAft>
                      </a:pPr>
                      <a:r>
                        <a:rPr lang="en-US" sz="1600" kern="100" dirty="0">
                          <a:effectLst/>
                        </a:rPr>
                        <a:t>0.035</a:t>
                      </a:r>
                      <a:endParaRPr lang="zh-CN" sz="1600" kern="100" dirty="0">
                        <a:effectLst/>
                        <a:latin typeface="Times New Roman"/>
                        <a:ea typeface="宋体"/>
                      </a:endParaRPr>
                    </a:p>
                  </a:txBody>
                  <a:tcPr marL="68580" marR="68580" marT="0" marB="0"/>
                </a:tc>
                <a:tc>
                  <a:txBody>
                    <a:bodyPr/>
                    <a:lstStyle/>
                    <a:p>
                      <a:pPr algn="ctr">
                        <a:spcAft>
                          <a:spcPts val="0"/>
                        </a:spcAft>
                      </a:pPr>
                      <a:r>
                        <a:rPr lang="en-US" sz="1600" kern="100" dirty="0">
                          <a:effectLst/>
                        </a:rPr>
                        <a:t>0.030</a:t>
                      </a:r>
                      <a:endParaRPr lang="zh-CN" sz="1600" kern="100" dirty="0">
                        <a:effectLst/>
                        <a:latin typeface="Times New Roman"/>
                        <a:ea typeface="宋体"/>
                      </a:endParaRPr>
                    </a:p>
                  </a:txBody>
                  <a:tcPr marL="68580" marR="68580" marT="0" marB="0"/>
                </a:tc>
                <a:tc>
                  <a:txBody>
                    <a:bodyPr/>
                    <a:lstStyle/>
                    <a:p>
                      <a:pPr algn="ctr">
                        <a:spcAft>
                          <a:spcPts val="0"/>
                        </a:spcAft>
                      </a:pPr>
                      <a:r>
                        <a:rPr lang="en-US" sz="1600" kern="100" dirty="0">
                          <a:effectLst/>
                        </a:rPr>
                        <a:t>0.154</a:t>
                      </a:r>
                      <a:endParaRPr lang="zh-CN" sz="1600" kern="100" dirty="0">
                        <a:effectLst/>
                        <a:latin typeface="Times New Roman"/>
                        <a:ea typeface="宋体"/>
                      </a:endParaRPr>
                    </a:p>
                  </a:txBody>
                  <a:tcPr marL="68580" marR="68580" marT="0" marB="0"/>
                </a:tc>
              </a:tr>
            </a:tbl>
          </a:graphicData>
        </a:graphic>
      </p:graphicFrame>
      <p:sp>
        <p:nvSpPr>
          <p:cNvPr id="4" name="Rectangle 1"/>
          <p:cNvSpPr>
            <a:spLocks noChangeArrowheads="1"/>
          </p:cNvSpPr>
          <p:nvPr/>
        </p:nvSpPr>
        <p:spPr bwMode="auto">
          <a:xfrm>
            <a:off x="736355" y="1455083"/>
            <a:ext cx="7671287"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indent="0" algn="ctr" fontAlgn="base">
              <a:lnSpc>
                <a:spcPct val="100000"/>
              </a:lnSpc>
              <a:spcBef>
                <a:spcPct val="0"/>
              </a:spcBef>
              <a:spcAft>
                <a:spcPct val="0"/>
              </a:spcAft>
              <a:buClrTx/>
              <a:buSzTx/>
              <a:buFontTx/>
              <a:buNone/>
              <a:tabLst/>
            </a:pPr>
            <a:r>
              <a:rPr lang="en-US" altLang="zh-CN" dirty="0"/>
              <a:t>Global pose error comparison between fusion map and ground truth</a:t>
            </a:r>
          </a:p>
        </p:txBody>
      </p:sp>
      <p:sp>
        <p:nvSpPr>
          <p:cNvPr id="5" name="文本框 5"/>
          <p:cNvSpPr txBox="1">
            <a:spLocks noChangeArrowheads="1"/>
          </p:cNvSpPr>
          <p:nvPr/>
        </p:nvSpPr>
        <p:spPr bwMode="auto">
          <a:xfrm>
            <a:off x="2473509" y="87313"/>
            <a:ext cx="41969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800" b="1" dirty="0">
                <a:solidFill>
                  <a:schemeClr val="accent1"/>
                </a:solidFill>
                <a:latin typeface="+mj-ea"/>
                <a:ea typeface="+mj-ea"/>
              </a:rPr>
              <a:t>Map accuracy analysis</a:t>
            </a:r>
            <a:endParaRPr lang="zh-CN" altLang="en-US" sz="2800" b="1" dirty="0">
              <a:solidFill>
                <a:schemeClr val="accent1"/>
              </a:solidFill>
              <a:latin typeface="+mj-ea"/>
              <a:ea typeface="+mj-ea"/>
            </a:endParaRPr>
          </a:p>
        </p:txBody>
      </p:sp>
    </p:spTree>
    <p:extLst>
      <p:ext uri="{BB962C8B-B14F-4D97-AF65-F5344CB8AC3E}">
        <p14:creationId xmlns:p14="http://schemas.microsoft.com/office/powerpoint/2010/main" val="20957756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7086600" y="4748213"/>
            <a:ext cx="2057400" cy="273050"/>
          </a:xfrm>
        </p:spPr>
        <p:txBody>
          <a:bodyPr/>
          <a:lstStyle/>
          <a:p>
            <a:fld id="{ACBECEF1-1935-4692-9C86-5FD89D9EDF46}" type="slidenum">
              <a:rPr lang="zh-CN" altLang="en-US" smtClean="0"/>
              <a:pPr/>
              <a:t>15</a:t>
            </a:fld>
            <a:endParaRPr lang="zh-CN" altLang="en-US"/>
          </a:p>
        </p:txBody>
      </p:sp>
      <p:pic>
        <p:nvPicPr>
          <p:cNvPr id="3" name="图片 2" descr="../../../Library/Containers/com.tencent.qq/Data/Library/Application%20Support/QQ/Users/741794051/QQ/Temp.db/BDFB4FC9-2465-4A27-8D1E-0A94BEF53158.png"/>
          <p:cNvPicPr/>
          <p:nvPr/>
        </p:nvPicPr>
        <p:blipFill rotWithShape="1">
          <a:blip r:embed="rId3" cstate="print">
            <a:extLst>
              <a:ext uri="{28A0092B-C50C-407E-A947-70E740481C1C}">
                <a14:useLocalDpi xmlns:a14="http://schemas.microsoft.com/office/drawing/2010/main" val="0"/>
              </a:ext>
            </a:extLst>
          </a:blip>
          <a:srcRect r="35411"/>
          <a:stretch/>
        </p:blipFill>
        <p:spPr>
          <a:xfrm>
            <a:off x="792554" y="1015311"/>
            <a:ext cx="7558891" cy="2867486"/>
          </a:xfrm>
          <a:prstGeom prst="rect">
            <a:avLst/>
          </a:prstGeom>
          <a:noFill/>
          <a:ln>
            <a:noFill/>
          </a:ln>
        </p:spPr>
      </p:pic>
      <p:sp>
        <p:nvSpPr>
          <p:cNvPr id="4" name="矩形 3"/>
          <p:cNvSpPr/>
          <p:nvPr/>
        </p:nvSpPr>
        <p:spPr>
          <a:xfrm>
            <a:off x="846745" y="3949063"/>
            <a:ext cx="3595715" cy="507831"/>
          </a:xfrm>
          <a:prstGeom prst="rect">
            <a:avLst/>
          </a:prstGeom>
        </p:spPr>
        <p:txBody>
          <a:bodyPr wrap="square">
            <a:spAutoFit/>
          </a:bodyPr>
          <a:lstStyle/>
          <a:p>
            <a:pPr algn="ctr"/>
            <a:r>
              <a:rPr lang="en-US" altLang="zh-CN" dirty="0"/>
              <a:t>(a) ORB_SLAM and ground truth track comparison results 	</a:t>
            </a:r>
            <a:endParaRPr lang="zh-CN" altLang="en-US" dirty="0"/>
          </a:p>
        </p:txBody>
      </p:sp>
      <p:sp>
        <p:nvSpPr>
          <p:cNvPr id="5" name="矩形 4"/>
          <p:cNvSpPr/>
          <p:nvPr/>
        </p:nvSpPr>
        <p:spPr>
          <a:xfrm>
            <a:off x="2203595" y="4402909"/>
            <a:ext cx="4736810" cy="300082"/>
          </a:xfrm>
          <a:prstGeom prst="rect">
            <a:avLst/>
          </a:prstGeom>
        </p:spPr>
        <p:txBody>
          <a:bodyPr wrap="none">
            <a:spAutoFit/>
          </a:bodyPr>
          <a:lstStyle/>
          <a:p>
            <a:r>
              <a:rPr lang="en-US" altLang="zh-CN" dirty="0"/>
              <a:t>ORB_SLAM and map integrity comparison results of the algorithm</a:t>
            </a:r>
            <a:endParaRPr lang="zh-CN" altLang="en-US" dirty="0"/>
          </a:p>
        </p:txBody>
      </p:sp>
      <p:sp>
        <p:nvSpPr>
          <p:cNvPr id="6" name="文本框 5"/>
          <p:cNvSpPr txBox="1">
            <a:spLocks noChangeArrowheads="1"/>
          </p:cNvSpPr>
          <p:nvPr/>
        </p:nvSpPr>
        <p:spPr bwMode="auto">
          <a:xfrm>
            <a:off x="2473509" y="87313"/>
            <a:ext cx="41969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800" b="1" dirty="0">
                <a:solidFill>
                  <a:schemeClr val="accent1"/>
                </a:solidFill>
                <a:latin typeface="+mj-ea"/>
                <a:ea typeface="+mj-ea"/>
              </a:rPr>
              <a:t>Map integrity analysis</a:t>
            </a:r>
            <a:endParaRPr lang="zh-CN" altLang="en-US" sz="2800" b="1" dirty="0">
              <a:solidFill>
                <a:schemeClr val="accent1"/>
              </a:solidFill>
              <a:latin typeface="+mj-ea"/>
              <a:ea typeface="+mj-ea"/>
            </a:endParaRPr>
          </a:p>
        </p:txBody>
      </p:sp>
      <p:sp>
        <p:nvSpPr>
          <p:cNvPr id="7" name="矩形 6"/>
          <p:cNvSpPr/>
          <p:nvPr/>
        </p:nvSpPr>
        <p:spPr>
          <a:xfrm>
            <a:off x="4884420" y="3882797"/>
            <a:ext cx="3451711" cy="523220"/>
          </a:xfrm>
          <a:prstGeom prst="rect">
            <a:avLst/>
          </a:prstGeom>
        </p:spPr>
        <p:txBody>
          <a:bodyPr wrap="square">
            <a:spAutoFit/>
          </a:bodyPr>
          <a:lstStyle/>
          <a:p>
            <a:pPr algn="ctr"/>
            <a:r>
              <a:rPr lang="en-US" altLang="zh-CN" dirty="0"/>
              <a:t> (b) Comparison of the algorithm and ground truth </a:t>
            </a:r>
            <a:r>
              <a:rPr lang="en-US" altLang="zh-CN" dirty="0" smtClean="0"/>
              <a:t>track</a:t>
            </a:r>
            <a:endParaRPr lang="zh-CN" altLang="en-US" dirty="0"/>
          </a:p>
        </p:txBody>
      </p:sp>
    </p:spTree>
    <p:extLst>
      <p:ext uri="{BB962C8B-B14F-4D97-AF65-F5344CB8AC3E}">
        <p14:creationId xmlns:p14="http://schemas.microsoft.com/office/powerpoint/2010/main" val="3786362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descr="e7d195523061f1c09e9d68d7cf438b91ef959ecb14fc25d26BBA7F7DBC18E55DFF4014AF651F0BF2569D4B6C1DA7F1A4683A481403BD872FC687266AD13265C1DE7C373772FD8728ABDD69ADD03BFF5BE2862BC891DBB79EEBC94C9DFDC16E046D6941B99547B168C9310459A6A36518BEA3402FB7A878504F0D6FA8AE2C1ACFBFE35F9F679CA70F919E73C0EC9AE042"/>
          <p:cNvSpPr/>
          <p:nvPr/>
        </p:nvSpPr>
        <p:spPr>
          <a:xfrm>
            <a:off x="1007789" y="1175636"/>
            <a:ext cx="7680931" cy="3393917"/>
          </a:xfrm>
          <a:prstGeom prst="roundRect">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5" name="椭圆 44" descr="e7d195523061f1c09e9d68d7cf438b91ef959ecb14fc25d26BBA7F7DBC18E55DFF4014AF651F0BF2569D4B6C1DA7F1A4683A481403BD872FC687266AD13265C1DE7C373772FD8728ABDD69ADD03BFF5BE2862BC891DBB79EEBC94C9DFDC16E046D6941B99547B168C9310459A6A36518BEA3402FB7A878504F0D6FA8AE2C1ACFBFE35F9F679CA70F919E73C0EC9AE042"/>
          <p:cNvSpPr/>
          <p:nvPr/>
        </p:nvSpPr>
        <p:spPr>
          <a:xfrm flipH="1">
            <a:off x="121466" y="1611623"/>
            <a:ext cx="485930" cy="485932"/>
          </a:xfrm>
          <a:prstGeom prst="ellipse">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47" name="椭圆 46" descr="e7d195523061f1c09e9d68d7cf438b91ef959ecb14fc25d26BBA7F7DBC18E55DFF4014AF651F0BF2569D4B6C1DA7F1A4683A481403BD872FC687266AD13265C1DE7C373772FD8728ABDD69ADD03BFF5BE2862BC891DBB79EEBC94C9DFDC16E046D6941B99547B168C9310459A6A36518BEA3402FB7A878504F0D6FA8AE2C1ACFBFE35F9F679CA70F919E73C0EC9AE042"/>
          <p:cNvSpPr/>
          <p:nvPr/>
        </p:nvSpPr>
        <p:spPr>
          <a:xfrm flipH="1">
            <a:off x="108664" y="1004194"/>
            <a:ext cx="237105" cy="237105"/>
          </a:xfrm>
          <a:prstGeom prst="ellipse">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8" name="椭圆 47" descr="e7d195523061f1c09e9d68d7cf438b91ef959ecb14fc25d26BBA7F7DBC18E55DFF4014AF651F0BF2569D4B6C1DA7F1A4683A481403BD872FC687266AD13265C1DE7C373772FD8728ABDD69ADD03BFF5BE2862BC891DBB79EEBC94C9DFDC16E046D6941B99547B168C9310459A6A36518BEA3402FB7A878504F0D6FA8AE2C1ACFBFE35F9F679CA70F919E73C0EC9AE042"/>
          <p:cNvSpPr/>
          <p:nvPr/>
        </p:nvSpPr>
        <p:spPr>
          <a:xfrm flipH="1">
            <a:off x="1699075" y="651829"/>
            <a:ext cx="237105" cy="237105"/>
          </a:xfrm>
          <a:prstGeom prst="ellipse">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49" name="椭圆 48" descr="e7d195523061f1c09e9d68d7cf438b91ef959ecb14fc25d26BBA7F7DBC18E55DFF4014AF651F0BF2569D4B6C1DA7F1A4683A481403BD872FC687266AD13265C1DE7C373772FD8728ABDD69ADD03BFF5BE2862BC891DBB79EEBC94C9DFDC16E046D6941B99547B168C9310459A6A36518BEA3402FB7A878504F0D6FA8AE2C1ACFBFE35F9F679CA70F919E73C0EC9AE042"/>
          <p:cNvSpPr/>
          <p:nvPr/>
        </p:nvSpPr>
        <p:spPr>
          <a:xfrm flipH="1">
            <a:off x="7811685" y="4632510"/>
            <a:ext cx="237105" cy="237105"/>
          </a:xfrm>
          <a:prstGeom prst="ellipse">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50" name="椭圆 49" descr="e7d195523061f1c09e9d68d7cf438b91ef959ecb14fc25d26BBA7F7DBC18E55DFF4014AF651F0BF2569D4B6C1DA7F1A4683A481403BD872FC687266AD13265C1DE7C373772FD8728ABDD69ADD03BFF5BE2862BC891DBB79EEBC94C9DFDC16E046D6941B99547B168C9310459A6A36518BEA3402FB7A878504F0D6FA8AE2C1ACFBFE35F9F679CA70F919E73C0EC9AE042"/>
          <p:cNvSpPr/>
          <p:nvPr/>
        </p:nvSpPr>
        <p:spPr>
          <a:xfrm flipH="1">
            <a:off x="8853019" y="4030370"/>
            <a:ext cx="182316" cy="182316"/>
          </a:xfrm>
          <a:prstGeom prst="ellipse">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51" name="矩形 50"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p:nvPr/>
        </p:nvSpPr>
        <p:spPr>
          <a:xfrm>
            <a:off x="1288390" y="1936740"/>
            <a:ext cx="7139330" cy="830997"/>
          </a:xfrm>
          <a:prstGeom prst="rect">
            <a:avLst/>
          </a:prstGeom>
        </p:spPr>
        <p:txBody>
          <a:bodyPr wrap="square">
            <a:spAutoFit/>
          </a:bodyPr>
          <a:lstStyle/>
          <a:p>
            <a:pPr algn="ctr" fontAlgn="base">
              <a:spcBef>
                <a:spcPct val="0"/>
              </a:spcBef>
              <a:spcAft>
                <a:spcPct val="0"/>
              </a:spcAft>
            </a:pPr>
            <a:r>
              <a:rPr lang="zh-CN" altLang="en-US" sz="2400" b="1" dirty="0" smtClean="0"/>
              <a:t>Ｒ</a:t>
            </a:r>
            <a:r>
              <a:rPr lang="en-US" altLang="zh-CN" sz="2400" b="1" dirty="0" err="1"/>
              <a:t>ecovery</a:t>
            </a:r>
            <a:r>
              <a:rPr lang="en-US" altLang="zh-CN" sz="2400" b="1" dirty="0"/>
              <a:t> of lost map for monocular simultaneous localization and mapping</a:t>
            </a:r>
          </a:p>
        </p:txBody>
      </p:sp>
      <p:sp>
        <p:nvSpPr>
          <p:cNvPr id="52" name="矩形 51"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p:nvPr/>
        </p:nvSpPr>
        <p:spPr>
          <a:xfrm>
            <a:off x="1288388" y="2775589"/>
            <a:ext cx="7139331" cy="1323439"/>
          </a:xfrm>
          <a:prstGeom prst="rect">
            <a:avLst/>
          </a:prstGeom>
        </p:spPr>
        <p:txBody>
          <a:bodyPr wrap="square">
            <a:spAutoFit/>
          </a:bodyPr>
          <a:lstStyle/>
          <a:p>
            <a:pPr fontAlgn="base">
              <a:spcBef>
                <a:spcPct val="0"/>
              </a:spcBef>
              <a:spcAft>
                <a:spcPct val="0"/>
              </a:spcAft>
            </a:pPr>
            <a:r>
              <a:rPr lang="en-US" altLang="zh-CN" sz="1600" dirty="0"/>
              <a:t> Zhang J H</a:t>
            </a:r>
            <a:r>
              <a:rPr lang="zh-CN" altLang="en-US" sz="1600" dirty="0"/>
              <a:t>， </a:t>
            </a:r>
            <a:r>
              <a:rPr lang="en-US" altLang="zh-CN" sz="1600" dirty="0"/>
              <a:t>Wang Y </a:t>
            </a:r>
            <a:r>
              <a:rPr lang="en-US" altLang="zh-CN" sz="1600" dirty="0" err="1"/>
              <a:t>Y</a:t>
            </a:r>
            <a:r>
              <a:rPr lang="zh-CN" altLang="en-US" sz="1600" dirty="0"/>
              <a:t>， </a:t>
            </a:r>
            <a:r>
              <a:rPr lang="en-US" altLang="zh-CN" sz="1600" dirty="0"/>
              <a:t>Wang Z Y</a:t>
            </a:r>
            <a:r>
              <a:rPr lang="zh-CN" altLang="en-US" sz="1600" dirty="0"/>
              <a:t>， </a:t>
            </a:r>
            <a:r>
              <a:rPr lang="en-US" altLang="zh-CN" sz="1600" dirty="0"/>
              <a:t>Chen S Y</a:t>
            </a:r>
            <a:r>
              <a:rPr lang="zh-CN" altLang="en-US" sz="1600" dirty="0"/>
              <a:t>， </a:t>
            </a:r>
            <a:r>
              <a:rPr lang="en-US" altLang="zh-CN" sz="1600" dirty="0"/>
              <a:t>Guan Q</a:t>
            </a:r>
            <a:r>
              <a:rPr lang="zh-CN" altLang="en-US" sz="1600" dirty="0"/>
              <a:t>． Ｒ</a:t>
            </a:r>
            <a:r>
              <a:rPr lang="en-US" altLang="zh-CN" sz="1600" dirty="0" err="1"/>
              <a:t>ecovery</a:t>
            </a:r>
            <a:r>
              <a:rPr lang="en-US" altLang="zh-CN" sz="1600" dirty="0"/>
              <a:t> of lost map for monocular simultaneous localization and mapping</a:t>
            </a:r>
            <a:r>
              <a:rPr lang="zh-CN" altLang="en-US" sz="1600" dirty="0"/>
              <a:t>［</a:t>
            </a:r>
            <a:r>
              <a:rPr lang="en-US" altLang="zh-CN" sz="1600" dirty="0"/>
              <a:t>J</a:t>
            </a:r>
            <a:r>
              <a:rPr lang="zh-CN" altLang="en-US" sz="1600" dirty="0"/>
              <a:t>］ ． </a:t>
            </a:r>
            <a:r>
              <a:rPr lang="en-US" altLang="zh-CN" sz="1600" dirty="0"/>
              <a:t>Journal of Image and Graphics</a:t>
            </a:r>
            <a:r>
              <a:rPr lang="zh-CN" altLang="en-US" sz="1600" dirty="0"/>
              <a:t>， </a:t>
            </a:r>
            <a:r>
              <a:rPr lang="en-US" altLang="zh-CN" sz="1600" dirty="0"/>
              <a:t>2018</a:t>
            </a:r>
            <a:r>
              <a:rPr lang="zh-CN" altLang="en-US" sz="1600" dirty="0"/>
              <a:t>， </a:t>
            </a:r>
            <a:r>
              <a:rPr lang="en-US" altLang="zh-CN" sz="1600" dirty="0"/>
              <a:t>23( 3) :0372-0383</a:t>
            </a:r>
            <a:r>
              <a:rPr lang="zh-CN" altLang="en-US" sz="1600" dirty="0"/>
              <a:t>．［张剑华，王燕燕，王曾媛，陈胜勇，管秋． 单目同时定位与建图中的地图恢复融合技术 ［ </a:t>
            </a:r>
            <a:r>
              <a:rPr lang="en-US" altLang="zh-CN" sz="1600" dirty="0"/>
              <a:t>J</a:t>
            </a:r>
            <a:r>
              <a:rPr lang="zh-CN" altLang="en-US" sz="1600" dirty="0"/>
              <a:t>］ ． 中国图象图形学报， </a:t>
            </a:r>
            <a:r>
              <a:rPr lang="en-US" altLang="zh-CN" sz="1600" dirty="0"/>
              <a:t>2018</a:t>
            </a:r>
            <a:r>
              <a:rPr lang="zh-CN" altLang="en-US" sz="1600" dirty="0"/>
              <a:t>， </a:t>
            </a:r>
            <a:r>
              <a:rPr lang="en-US" altLang="zh-CN" sz="1600" dirty="0"/>
              <a:t>23( 3) :0372-0383</a:t>
            </a:r>
            <a:r>
              <a:rPr lang="zh-CN" altLang="en-US" sz="1600" dirty="0"/>
              <a:t>．］［</a:t>
            </a:r>
            <a:r>
              <a:rPr lang="en-US" altLang="zh-CN" sz="1600" dirty="0"/>
              <a:t>DOI:10. 11834/jig. 170505</a:t>
            </a:r>
            <a:r>
              <a:rPr lang="zh-CN" altLang="en-US" sz="1600" dirty="0"/>
              <a:t>］</a:t>
            </a:r>
          </a:p>
        </p:txBody>
      </p:sp>
      <p:sp>
        <p:nvSpPr>
          <p:cNvPr id="54" name="Freeform 5"/>
          <p:cNvSpPr/>
          <p:nvPr/>
        </p:nvSpPr>
        <p:spPr bwMode="auto">
          <a:xfrm>
            <a:off x="499414" y="685494"/>
            <a:ext cx="1385668" cy="124933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55" name="TextBox 156"/>
          <p:cNvSpPr txBox="1"/>
          <p:nvPr/>
        </p:nvSpPr>
        <p:spPr>
          <a:xfrm>
            <a:off x="546542" y="1016119"/>
            <a:ext cx="1305817" cy="523220"/>
          </a:xfrm>
          <a:prstGeom prst="rect">
            <a:avLst/>
          </a:prstGeom>
          <a:noFill/>
        </p:spPr>
        <p:txBody>
          <a:bodyPr wrap="square" rtlCol="0">
            <a:spAutoFit/>
          </a:bodyPr>
          <a:lstStyle/>
          <a:p>
            <a:pPr algn="ctr"/>
            <a:r>
              <a:rPr lang="en-US" altLang="zh-CN" sz="2800" b="1" dirty="0">
                <a:solidFill>
                  <a:schemeClr val="bg1"/>
                </a:solidFill>
                <a:latin typeface="+mj-ea"/>
                <a:ea typeface="+mj-ea"/>
              </a:rPr>
              <a:t>paper</a:t>
            </a:r>
            <a:endParaRPr lang="zh-CN" altLang="en-US" sz="2800" b="1" dirty="0">
              <a:solidFill>
                <a:schemeClr val="bg1"/>
              </a:solidFill>
              <a:latin typeface="+mj-ea"/>
              <a:ea typeface="+mj-ea"/>
            </a:endParaRPr>
          </a:p>
        </p:txBody>
      </p:sp>
      <p:sp>
        <p:nvSpPr>
          <p:cNvPr id="56" name="Freeform 5"/>
          <p:cNvSpPr/>
          <p:nvPr/>
        </p:nvSpPr>
        <p:spPr bwMode="auto">
          <a:xfrm>
            <a:off x="8125666" y="4102183"/>
            <a:ext cx="811279" cy="73145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 name="文本框 5">
            <a:extLst>
              <a:ext uri="{FF2B5EF4-FFF2-40B4-BE49-F238E27FC236}">
                <a16:creationId xmlns="" xmlns:a16="http://schemas.microsoft.com/office/drawing/2014/main" id="{9FAA1B9C-C856-4BC1-AC0F-ADE5CEE6F475}"/>
              </a:ext>
            </a:extLst>
          </p:cNvPr>
          <p:cNvSpPr txBox="1">
            <a:spLocks noChangeArrowheads="1"/>
          </p:cNvSpPr>
          <p:nvPr/>
        </p:nvSpPr>
        <p:spPr bwMode="auto">
          <a:xfrm>
            <a:off x="3541238" y="87313"/>
            <a:ext cx="20615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800" b="1" dirty="0">
                <a:solidFill>
                  <a:schemeClr val="tx1">
                    <a:lumMod val="85000"/>
                    <a:lumOff val="15000"/>
                  </a:schemeClr>
                </a:solidFill>
                <a:latin typeface="+mj-ea"/>
                <a:ea typeface="+mj-ea"/>
              </a:rPr>
              <a:t>references</a:t>
            </a:r>
            <a:endParaRPr lang="zh-CN" altLang="en-US" sz="2800" b="1" dirty="0">
              <a:solidFill>
                <a:schemeClr val="tx1">
                  <a:lumMod val="85000"/>
                  <a:lumOff val="15000"/>
                </a:schemeClr>
              </a:solidFill>
              <a:latin typeface="+mj-ea"/>
              <a:ea typeface="+mj-ea"/>
            </a:endParaRPr>
          </a:p>
        </p:txBody>
      </p:sp>
    </p:spTree>
    <p:extLst>
      <p:ext uri="{BB962C8B-B14F-4D97-AF65-F5344CB8AC3E}">
        <p14:creationId xmlns:p14="http://schemas.microsoft.com/office/powerpoint/2010/main" val="336329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直角三角形 346">
            <a:extLst>
              <a:ext uri="{FF2B5EF4-FFF2-40B4-BE49-F238E27FC236}">
                <a16:creationId xmlns="" xmlns:a16="http://schemas.microsoft.com/office/drawing/2014/main" id="{1A9AF916-AE05-4AE2-B782-32B6C7063C37}"/>
              </a:ext>
            </a:extLst>
          </p:cNvPr>
          <p:cNvSpPr/>
          <p:nvPr/>
        </p:nvSpPr>
        <p:spPr>
          <a:xfrm rot="16200000">
            <a:off x="6427481" y="2409082"/>
            <a:ext cx="2751138" cy="275113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a:extLst>
              <a:ext uri="{FF2B5EF4-FFF2-40B4-BE49-F238E27FC236}">
                <a16:creationId xmlns="" xmlns:a16="http://schemas.microsoft.com/office/drawing/2014/main" id="{7188C06A-1C9C-456B-AA6F-BBD0BB7FA8DE}"/>
              </a:ext>
            </a:extLst>
          </p:cNvPr>
          <p:cNvSpPr/>
          <p:nvPr/>
        </p:nvSpPr>
        <p:spPr>
          <a:xfrm rot="5400000">
            <a:off x="-28260" y="0"/>
            <a:ext cx="2751138" cy="275113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D:\下载\webwxgetmsgimg (2).jpg"/>
          <p:cNvPicPr>
            <a:picLocks noChangeAspect="1" noChangeArrowheads="1"/>
          </p:cNvPicPr>
          <p:nvPr/>
        </p:nvPicPr>
        <p:blipFill rotWithShape="1">
          <a:blip r:embed="rId3">
            <a:extLst>
              <a:ext uri="{28A0092B-C50C-407E-A947-70E740481C1C}">
                <a14:useLocalDpi xmlns:a14="http://schemas.microsoft.com/office/drawing/2010/main" val="0"/>
              </a:ext>
            </a:extLst>
          </a:blip>
          <a:srcRect t="19913" b="15017"/>
          <a:stretch/>
        </p:blipFill>
        <p:spPr bwMode="auto">
          <a:xfrm>
            <a:off x="163579" y="788201"/>
            <a:ext cx="8851889" cy="3966304"/>
          </a:xfrm>
          <a:prstGeom prst="rect">
            <a:avLst/>
          </a:prstGeom>
          <a:noFill/>
          <a:extLst>
            <a:ext uri="{909E8E84-426E-40DD-AFC4-6F175D3DCCD1}">
              <a14:hiddenFill xmlns:a14="http://schemas.microsoft.com/office/drawing/2010/main">
                <a:solidFill>
                  <a:srgbClr val="FFFFFF"/>
                </a:solidFill>
              </a14:hiddenFill>
            </a:ext>
          </a:extLst>
        </p:spPr>
      </p:pic>
      <p:sp>
        <p:nvSpPr>
          <p:cNvPr id="93" name="矩形 92">
            <a:extLst>
              <a:ext uri="{FF2B5EF4-FFF2-40B4-BE49-F238E27FC236}">
                <a16:creationId xmlns="" xmlns:a16="http://schemas.microsoft.com/office/drawing/2014/main" id="{5C5A02B4-8189-447B-AF33-6A3BB73FAC34}"/>
              </a:ext>
            </a:extLst>
          </p:cNvPr>
          <p:cNvSpPr/>
          <p:nvPr/>
        </p:nvSpPr>
        <p:spPr>
          <a:xfrm>
            <a:off x="163579" y="793764"/>
            <a:ext cx="8851889" cy="3960741"/>
          </a:xfrm>
          <a:prstGeom prst="rect">
            <a:avLst/>
          </a:prstGeom>
          <a:solidFill>
            <a:schemeClr val="bg1">
              <a:alpha val="80000"/>
            </a:schemeClr>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918822" y="2196933"/>
            <a:ext cx="5445914" cy="707886"/>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514350" fontAlgn="base">
              <a:spcBef>
                <a:spcPct val="0"/>
              </a:spcBef>
              <a:spcAft>
                <a:spcPct val="0"/>
              </a:spcAft>
              <a:tabLst>
                <a:tab pos="2149475" algn="l"/>
              </a:tabLst>
            </a:pPr>
            <a:r>
              <a:rPr lang="en-US" altLang="zh-CN" sz="4000" b="1" dirty="0" smtClean="0">
                <a:solidFill>
                  <a:schemeClr val="accent1"/>
                </a:solidFill>
                <a:latin typeface="+mj-ea"/>
                <a:sym typeface="Calibri" panose="020F0502020204030204" pitchFamily="34" charset="0"/>
              </a:rPr>
              <a:t>Thanks</a:t>
            </a:r>
            <a:endParaRPr lang="zh-CN" altLang="en-US" sz="4000" b="1" dirty="0">
              <a:solidFill>
                <a:schemeClr val="accent1"/>
              </a:solidFill>
              <a:latin typeface="+mj-ea"/>
              <a:sym typeface="Calibri" panose="020F0502020204030204" pitchFamily="34" charset="0"/>
            </a:endParaRPr>
          </a:p>
        </p:txBody>
      </p:sp>
      <p:sp>
        <p:nvSpPr>
          <p:cNvPr id="67" name="椭圆 66"/>
          <p:cNvSpPr/>
          <p:nvPr/>
        </p:nvSpPr>
        <p:spPr>
          <a:xfrm>
            <a:off x="2695012" y="3267911"/>
            <a:ext cx="351052" cy="35105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accent1"/>
              </a:solidFill>
            </a:endParaRPr>
          </a:p>
        </p:txBody>
      </p:sp>
      <p:sp>
        <p:nvSpPr>
          <p:cNvPr id="68" name="文本框 6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3032769" y="3311186"/>
            <a:ext cx="2071900" cy="307777"/>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defTabSz="514350" fontAlgn="base">
              <a:spcBef>
                <a:spcPct val="0"/>
              </a:spcBef>
              <a:spcAft>
                <a:spcPct val="0"/>
              </a:spcAft>
              <a:tabLst>
                <a:tab pos="2149475" algn="l"/>
              </a:tabLst>
            </a:pPr>
            <a:r>
              <a:rPr lang="en-US" altLang="zh-CN" sz="1400" dirty="0">
                <a:solidFill>
                  <a:schemeClr val="accent1"/>
                </a:solidFill>
                <a:latin typeface="方正准圆简体" panose="03000509000000000000" pitchFamily="65" charset="-122"/>
                <a:ea typeface="方正准圆简体" panose="03000509000000000000" pitchFamily="65" charset="-122"/>
                <a:sym typeface="Calibri" panose="020F0502020204030204" pitchFamily="34" charset="0"/>
              </a:rPr>
              <a:t>d</a:t>
            </a:r>
            <a:r>
              <a:rPr lang="en-US" altLang="zh-CN" sz="1400" dirty="0" smtClean="0">
                <a:solidFill>
                  <a:schemeClr val="accent1"/>
                </a:solidFill>
                <a:latin typeface="方正准圆简体" panose="03000509000000000000" pitchFamily="65" charset="-122"/>
                <a:ea typeface="方正准圆简体" panose="03000509000000000000" pitchFamily="65" charset="-122"/>
                <a:sym typeface="Calibri" panose="020F0502020204030204" pitchFamily="34" charset="0"/>
              </a:rPr>
              <a:t>ata</a:t>
            </a:r>
            <a:r>
              <a:rPr lang="zh-CN" altLang="en-US" sz="1400" dirty="0" smtClean="0">
                <a:solidFill>
                  <a:schemeClr val="accent1"/>
                </a:solidFill>
                <a:latin typeface="方正准圆简体" panose="03000509000000000000" pitchFamily="65" charset="-122"/>
                <a:ea typeface="方正准圆简体" panose="03000509000000000000" pitchFamily="65" charset="-122"/>
                <a:sym typeface="Calibri" panose="020F0502020204030204" pitchFamily="34" charset="0"/>
              </a:rPr>
              <a:t>：</a:t>
            </a:r>
            <a:r>
              <a:rPr lang="en-US" altLang="zh-CN" sz="1400" dirty="0" smtClean="0">
                <a:solidFill>
                  <a:schemeClr val="accent1"/>
                </a:solidFill>
                <a:latin typeface="方正准圆简体" panose="03000509000000000000" pitchFamily="65" charset="-122"/>
                <a:ea typeface="方正准圆简体" panose="03000509000000000000" pitchFamily="65" charset="-122"/>
                <a:sym typeface="Calibri" panose="020F0502020204030204" pitchFamily="34" charset="0"/>
              </a:rPr>
              <a:t>2019.10.14</a:t>
            </a:r>
            <a:endParaRPr lang="zh-CN" altLang="en-US" sz="1400" dirty="0">
              <a:solidFill>
                <a:schemeClr val="accent1"/>
              </a:solidFill>
              <a:latin typeface="方正准圆简体" panose="03000509000000000000" pitchFamily="65" charset="-122"/>
              <a:ea typeface="方正准圆简体" panose="03000509000000000000" pitchFamily="65" charset="-122"/>
              <a:sym typeface="Calibri" panose="020F0502020204030204" pitchFamily="34" charset="0"/>
            </a:endParaRPr>
          </a:p>
        </p:txBody>
      </p:sp>
      <p:sp>
        <p:nvSpPr>
          <p:cNvPr id="69" name="椭圆 68"/>
          <p:cNvSpPr/>
          <p:nvPr/>
        </p:nvSpPr>
        <p:spPr>
          <a:xfrm>
            <a:off x="4753617" y="3264859"/>
            <a:ext cx="351052" cy="35105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accent1"/>
              </a:solidFill>
            </a:endParaRPr>
          </a:p>
        </p:txBody>
      </p:sp>
      <p:sp>
        <p:nvSpPr>
          <p:cNvPr id="70" name="文本框 69"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5091374" y="3308134"/>
            <a:ext cx="2273362" cy="307777"/>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defTabSz="514350" fontAlgn="base">
              <a:spcBef>
                <a:spcPct val="0"/>
              </a:spcBef>
              <a:spcAft>
                <a:spcPct val="0"/>
              </a:spcAft>
              <a:tabLst>
                <a:tab pos="2149475" algn="l"/>
              </a:tabLst>
            </a:pPr>
            <a:r>
              <a:rPr lang="en-US" altLang="zh-CN" sz="1400" dirty="0">
                <a:solidFill>
                  <a:schemeClr val="accent1"/>
                </a:solidFill>
                <a:latin typeface="方正准圆简体" panose="03000509000000000000" pitchFamily="65" charset="-122"/>
                <a:ea typeface="方正准圆简体" panose="03000509000000000000" pitchFamily="65" charset="-122"/>
                <a:sym typeface="Calibri" panose="020F0502020204030204" pitchFamily="34" charset="0"/>
              </a:rPr>
              <a:t>Respondent </a:t>
            </a:r>
            <a:r>
              <a:rPr lang="zh-CN" altLang="en-US" sz="1400" dirty="0" smtClean="0">
                <a:solidFill>
                  <a:schemeClr val="accent1"/>
                </a:solidFill>
                <a:latin typeface="方正准圆简体" panose="03000509000000000000" pitchFamily="65" charset="-122"/>
                <a:ea typeface="方正准圆简体" panose="03000509000000000000" pitchFamily="65" charset="-122"/>
                <a:sym typeface="Calibri" panose="020F0502020204030204" pitchFamily="34" charset="0"/>
              </a:rPr>
              <a:t>：</a:t>
            </a:r>
            <a:r>
              <a:rPr lang="en-US" altLang="zh-CN" sz="1400" dirty="0" smtClean="0">
                <a:solidFill>
                  <a:schemeClr val="accent1"/>
                </a:solidFill>
                <a:latin typeface="方正准圆简体" panose="03000509000000000000" pitchFamily="65" charset="-122"/>
                <a:ea typeface="方正准圆简体" panose="03000509000000000000" pitchFamily="65" charset="-122"/>
                <a:sym typeface="Calibri" panose="020F0502020204030204" pitchFamily="34" charset="0"/>
              </a:rPr>
              <a:t> </a:t>
            </a:r>
            <a:r>
              <a:rPr lang="en-US" altLang="zh-CN" sz="1400" dirty="0" err="1">
                <a:solidFill>
                  <a:schemeClr val="accent1"/>
                </a:solidFill>
                <a:latin typeface="方正准圆简体" panose="03000509000000000000" pitchFamily="65" charset="-122"/>
                <a:ea typeface="方正准圆简体" panose="03000509000000000000" pitchFamily="65" charset="-122"/>
                <a:sym typeface="Calibri" panose="020F0502020204030204" pitchFamily="34" charset="0"/>
              </a:rPr>
              <a:t>Ruyu</a:t>
            </a:r>
            <a:r>
              <a:rPr lang="en-US" altLang="zh-CN" sz="1400" dirty="0">
                <a:solidFill>
                  <a:schemeClr val="accent1"/>
                </a:solidFill>
                <a:latin typeface="方正准圆简体" panose="03000509000000000000" pitchFamily="65" charset="-122"/>
                <a:ea typeface="方正准圆简体" panose="03000509000000000000" pitchFamily="65" charset="-122"/>
                <a:sym typeface="Calibri" panose="020F0502020204030204" pitchFamily="34" charset="0"/>
              </a:rPr>
              <a:t> Liu</a:t>
            </a:r>
            <a:endParaRPr lang="zh-CN" altLang="en-US" sz="1400" dirty="0">
              <a:solidFill>
                <a:schemeClr val="accent1"/>
              </a:solidFill>
              <a:latin typeface="方正准圆简体" panose="03000509000000000000" pitchFamily="65" charset="-122"/>
              <a:ea typeface="方正准圆简体" panose="03000509000000000000" pitchFamily="65" charset="-122"/>
              <a:sym typeface="Calibri" panose="020F0502020204030204" pitchFamily="34" charset="0"/>
            </a:endParaRPr>
          </a:p>
        </p:txBody>
      </p:sp>
      <p:grpSp>
        <p:nvGrpSpPr>
          <p:cNvPr id="72" name="Group 59"/>
          <p:cNvGrpSpPr>
            <a:grpSpLocks noChangeAspect="1"/>
          </p:cNvGrpSpPr>
          <p:nvPr/>
        </p:nvGrpSpPr>
        <p:grpSpPr bwMode="auto">
          <a:xfrm>
            <a:off x="2759141" y="3323138"/>
            <a:ext cx="218168" cy="238153"/>
            <a:chOff x="1066" y="1985"/>
            <a:chExt cx="262" cy="286"/>
          </a:xfrm>
          <a:solidFill>
            <a:schemeClr val="bg1"/>
          </a:solidFill>
        </p:grpSpPr>
        <p:sp>
          <p:nvSpPr>
            <p:cNvPr id="74" name="Freeform 60"/>
            <p:cNvSpPr>
              <a:spLocks noEditPoints="1"/>
            </p:cNvSpPr>
            <p:nvPr/>
          </p:nvSpPr>
          <p:spPr bwMode="auto">
            <a:xfrm>
              <a:off x="1066" y="2005"/>
              <a:ext cx="262" cy="266"/>
            </a:xfrm>
            <a:custGeom>
              <a:avLst/>
              <a:gdLst>
                <a:gd name="T0" fmla="*/ 572 w 642"/>
                <a:gd name="T1" fmla="*/ 655 h 655"/>
                <a:gd name="T2" fmla="*/ 70 w 642"/>
                <a:gd name="T3" fmla="*/ 655 h 655"/>
                <a:gd name="T4" fmla="*/ 19 w 642"/>
                <a:gd name="T5" fmla="*/ 630 h 655"/>
                <a:gd name="T6" fmla="*/ 0 w 642"/>
                <a:gd name="T7" fmla="*/ 575 h 655"/>
                <a:gd name="T8" fmla="*/ 0 w 642"/>
                <a:gd name="T9" fmla="*/ 80 h 655"/>
                <a:gd name="T10" fmla="*/ 19 w 642"/>
                <a:gd name="T11" fmla="*/ 25 h 655"/>
                <a:gd name="T12" fmla="*/ 70 w 642"/>
                <a:gd name="T13" fmla="*/ 0 h 655"/>
                <a:gd name="T14" fmla="*/ 93 w 642"/>
                <a:gd name="T15" fmla="*/ 0 h 655"/>
                <a:gd name="T16" fmla="*/ 111 w 642"/>
                <a:gd name="T17" fmla="*/ 18 h 655"/>
                <a:gd name="T18" fmla="*/ 93 w 642"/>
                <a:gd name="T19" fmla="*/ 36 h 655"/>
                <a:gd name="T20" fmla="*/ 70 w 642"/>
                <a:gd name="T21" fmla="*/ 36 h 655"/>
                <a:gd name="T22" fmla="*/ 47 w 642"/>
                <a:gd name="T23" fmla="*/ 48 h 655"/>
                <a:gd name="T24" fmla="*/ 36 w 642"/>
                <a:gd name="T25" fmla="*/ 80 h 655"/>
                <a:gd name="T26" fmla="*/ 36 w 642"/>
                <a:gd name="T27" fmla="*/ 575 h 655"/>
                <a:gd name="T28" fmla="*/ 47 w 642"/>
                <a:gd name="T29" fmla="*/ 607 h 655"/>
                <a:gd name="T30" fmla="*/ 70 w 642"/>
                <a:gd name="T31" fmla="*/ 619 h 655"/>
                <a:gd name="T32" fmla="*/ 572 w 642"/>
                <a:gd name="T33" fmla="*/ 619 h 655"/>
                <a:gd name="T34" fmla="*/ 595 w 642"/>
                <a:gd name="T35" fmla="*/ 607 h 655"/>
                <a:gd name="T36" fmla="*/ 606 w 642"/>
                <a:gd name="T37" fmla="*/ 575 h 655"/>
                <a:gd name="T38" fmla="*/ 606 w 642"/>
                <a:gd name="T39" fmla="*/ 80 h 655"/>
                <a:gd name="T40" fmla="*/ 595 w 642"/>
                <a:gd name="T41" fmla="*/ 48 h 655"/>
                <a:gd name="T42" fmla="*/ 572 w 642"/>
                <a:gd name="T43" fmla="*/ 36 h 655"/>
                <a:gd name="T44" fmla="*/ 547 w 642"/>
                <a:gd name="T45" fmla="*/ 36 h 655"/>
                <a:gd name="T46" fmla="*/ 529 w 642"/>
                <a:gd name="T47" fmla="*/ 18 h 655"/>
                <a:gd name="T48" fmla="*/ 547 w 642"/>
                <a:gd name="T49" fmla="*/ 0 h 655"/>
                <a:gd name="T50" fmla="*/ 572 w 642"/>
                <a:gd name="T51" fmla="*/ 0 h 655"/>
                <a:gd name="T52" fmla="*/ 622 w 642"/>
                <a:gd name="T53" fmla="*/ 25 h 655"/>
                <a:gd name="T54" fmla="*/ 642 w 642"/>
                <a:gd name="T55" fmla="*/ 80 h 655"/>
                <a:gd name="T56" fmla="*/ 642 w 642"/>
                <a:gd name="T57" fmla="*/ 575 h 655"/>
                <a:gd name="T58" fmla="*/ 622 w 642"/>
                <a:gd name="T59" fmla="*/ 630 h 655"/>
                <a:gd name="T60" fmla="*/ 572 w 642"/>
                <a:gd name="T61" fmla="*/ 655 h 655"/>
                <a:gd name="T62" fmla="*/ 418 w 642"/>
                <a:gd name="T63" fmla="*/ 36 h 655"/>
                <a:gd name="T64" fmla="*/ 224 w 642"/>
                <a:gd name="T65" fmla="*/ 36 h 655"/>
                <a:gd name="T66" fmla="*/ 206 w 642"/>
                <a:gd name="T67" fmla="*/ 18 h 655"/>
                <a:gd name="T68" fmla="*/ 224 w 642"/>
                <a:gd name="T69" fmla="*/ 0 h 655"/>
                <a:gd name="T70" fmla="*/ 418 w 642"/>
                <a:gd name="T71" fmla="*/ 0 h 655"/>
                <a:gd name="T72" fmla="*/ 436 w 642"/>
                <a:gd name="T73" fmla="*/ 18 h 655"/>
                <a:gd name="T74" fmla="*/ 418 w 642"/>
                <a:gd name="T75" fmla="*/ 36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2" h="655">
                  <a:moveTo>
                    <a:pt x="572" y="655"/>
                  </a:moveTo>
                  <a:cubicBezTo>
                    <a:pt x="70" y="655"/>
                    <a:pt x="70" y="655"/>
                    <a:pt x="70" y="655"/>
                  </a:cubicBezTo>
                  <a:cubicBezTo>
                    <a:pt x="51" y="655"/>
                    <a:pt x="33" y="646"/>
                    <a:pt x="19" y="630"/>
                  </a:cubicBezTo>
                  <a:cubicBezTo>
                    <a:pt x="7" y="615"/>
                    <a:pt x="0" y="596"/>
                    <a:pt x="0" y="575"/>
                  </a:cubicBezTo>
                  <a:cubicBezTo>
                    <a:pt x="0" y="80"/>
                    <a:pt x="0" y="80"/>
                    <a:pt x="0" y="80"/>
                  </a:cubicBezTo>
                  <a:cubicBezTo>
                    <a:pt x="0" y="60"/>
                    <a:pt x="7" y="40"/>
                    <a:pt x="19" y="25"/>
                  </a:cubicBezTo>
                  <a:cubicBezTo>
                    <a:pt x="33" y="9"/>
                    <a:pt x="51" y="0"/>
                    <a:pt x="70" y="0"/>
                  </a:cubicBezTo>
                  <a:cubicBezTo>
                    <a:pt x="93" y="0"/>
                    <a:pt x="93" y="0"/>
                    <a:pt x="93" y="0"/>
                  </a:cubicBezTo>
                  <a:cubicBezTo>
                    <a:pt x="103" y="0"/>
                    <a:pt x="111" y="8"/>
                    <a:pt x="111" y="18"/>
                  </a:cubicBezTo>
                  <a:cubicBezTo>
                    <a:pt x="111" y="28"/>
                    <a:pt x="103" y="36"/>
                    <a:pt x="93" y="36"/>
                  </a:cubicBezTo>
                  <a:cubicBezTo>
                    <a:pt x="70" y="36"/>
                    <a:pt x="70" y="36"/>
                    <a:pt x="70" y="36"/>
                  </a:cubicBezTo>
                  <a:cubicBezTo>
                    <a:pt x="61" y="36"/>
                    <a:pt x="53" y="40"/>
                    <a:pt x="47" y="48"/>
                  </a:cubicBezTo>
                  <a:cubicBezTo>
                    <a:pt x="40" y="56"/>
                    <a:pt x="36" y="68"/>
                    <a:pt x="36" y="80"/>
                  </a:cubicBezTo>
                  <a:cubicBezTo>
                    <a:pt x="36" y="575"/>
                    <a:pt x="36" y="575"/>
                    <a:pt x="36" y="575"/>
                  </a:cubicBezTo>
                  <a:cubicBezTo>
                    <a:pt x="36" y="587"/>
                    <a:pt x="40" y="599"/>
                    <a:pt x="47" y="607"/>
                  </a:cubicBezTo>
                  <a:cubicBezTo>
                    <a:pt x="53" y="615"/>
                    <a:pt x="61" y="619"/>
                    <a:pt x="70" y="619"/>
                  </a:cubicBezTo>
                  <a:cubicBezTo>
                    <a:pt x="572" y="619"/>
                    <a:pt x="572" y="619"/>
                    <a:pt x="572" y="619"/>
                  </a:cubicBezTo>
                  <a:cubicBezTo>
                    <a:pt x="580" y="619"/>
                    <a:pt x="588" y="615"/>
                    <a:pt x="595" y="607"/>
                  </a:cubicBezTo>
                  <a:cubicBezTo>
                    <a:pt x="602" y="599"/>
                    <a:pt x="606" y="587"/>
                    <a:pt x="606" y="575"/>
                  </a:cubicBezTo>
                  <a:cubicBezTo>
                    <a:pt x="606" y="80"/>
                    <a:pt x="606" y="80"/>
                    <a:pt x="606" y="80"/>
                  </a:cubicBezTo>
                  <a:cubicBezTo>
                    <a:pt x="606" y="68"/>
                    <a:pt x="602" y="56"/>
                    <a:pt x="595" y="48"/>
                  </a:cubicBezTo>
                  <a:cubicBezTo>
                    <a:pt x="588" y="40"/>
                    <a:pt x="580" y="36"/>
                    <a:pt x="572" y="36"/>
                  </a:cubicBezTo>
                  <a:cubicBezTo>
                    <a:pt x="547" y="36"/>
                    <a:pt x="547" y="36"/>
                    <a:pt x="547" y="36"/>
                  </a:cubicBezTo>
                  <a:cubicBezTo>
                    <a:pt x="537" y="36"/>
                    <a:pt x="529" y="28"/>
                    <a:pt x="529" y="18"/>
                  </a:cubicBezTo>
                  <a:cubicBezTo>
                    <a:pt x="529" y="8"/>
                    <a:pt x="537" y="0"/>
                    <a:pt x="547" y="0"/>
                  </a:cubicBezTo>
                  <a:cubicBezTo>
                    <a:pt x="572" y="0"/>
                    <a:pt x="572" y="0"/>
                    <a:pt x="572" y="0"/>
                  </a:cubicBezTo>
                  <a:cubicBezTo>
                    <a:pt x="591" y="0"/>
                    <a:pt x="609" y="9"/>
                    <a:pt x="622" y="25"/>
                  </a:cubicBezTo>
                  <a:cubicBezTo>
                    <a:pt x="635" y="40"/>
                    <a:pt x="642" y="60"/>
                    <a:pt x="642" y="80"/>
                  </a:cubicBezTo>
                  <a:cubicBezTo>
                    <a:pt x="642" y="575"/>
                    <a:pt x="642" y="575"/>
                    <a:pt x="642" y="575"/>
                  </a:cubicBezTo>
                  <a:cubicBezTo>
                    <a:pt x="642" y="596"/>
                    <a:pt x="635" y="615"/>
                    <a:pt x="622" y="630"/>
                  </a:cubicBezTo>
                  <a:cubicBezTo>
                    <a:pt x="609" y="646"/>
                    <a:pt x="591" y="655"/>
                    <a:pt x="572" y="655"/>
                  </a:cubicBezTo>
                  <a:close/>
                  <a:moveTo>
                    <a:pt x="418" y="36"/>
                  </a:moveTo>
                  <a:cubicBezTo>
                    <a:pt x="224" y="36"/>
                    <a:pt x="224" y="36"/>
                    <a:pt x="224" y="36"/>
                  </a:cubicBezTo>
                  <a:cubicBezTo>
                    <a:pt x="214" y="36"/>
                    <a:pt x="206" y="28"/>
                    <a:pt x="206" y="18"/>
                  </a:cubicBezTo>
                  <a:cubicBezTo>
                    <a:pt x="206" y="8"/>
                    <a:pt x="214" y="0"/>
                    <a:pt x="224" y="0"/>
                  </a:cubicBezTo>
                  <a:cubicBezTo>
                    <a:pt x="418" y="0"/>
                    <a:pt x="418" y="0"/>
                    <a:pt x="418" y="0"/>
                  </a:cubicBezTo>
                  <a:cubicBezTo>
                    <a:pt x="428" y="0"/>
                    <a:pt x="436" y="8"/>
                    <a:pt x="436" y="18"/>
                  </a:cubicBezTo>
                  <a:cubicBezTo>
                    <a:pt x="436" y="28"/>
                    <a:pt x="428" y="36"/>
                    <a:pt x="41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75" name="Freeform 61"/>
            <p:cNvSpPr>
              <a:spLocks noEditPoints="1"/>
            </p:cNvSpPr>
            <p:nvPr/>
          </p:nvSpPr>
          <p:spPr bwMode="auto">
            <a:xfrm>
              <a:off x="1124" y="1985"/>
              <a:ext cx="146" cy="64"/>
            </a:xfrm>
            <a:custGeom>
              <a:avLst/>
              <a:gdLst>
                <a:gd name="T0" fmla="*/ 18 w 357"/>
                <a:gd name="T1" fmla="*/ 0 h 157"/>
                <a:gd name="T2" fmla="*/ 36 w 357"/>
                <a:gd name="T3" fmla="*/ 18 h 157"/>
                <a:gd name="T4" fmla="*/ 36 w 357"/>
                <a:gd name="T5" fmla="*/ 139 h 157"/>
                <a:gd name="T6" fmla="*/ 18 w 357"/>
                <a:gd name="T7" fmla="*/ 157 h 157"/>
                <a:gd name="T8" fmla="*/ 0 w 357"/>
                <a:gd name="T9" fmla="*/ 139 h 157"/>
                <a:gd name="T10" fmla="*/ 0 w 357"/>
                <a:gd name="T11" fmla="*/ 18 h 157"/>
                <a:gd name="T12" fmla="*/ 18 w 357"/>
                <a:gd name="T13" fmla="*/ 0 h 157"/>
                <a:gd name="T14" fmla="*/ 339 w 357"/>
                <a:gd name="T15" fmla="*/ 0 h 157"/>
                <a:gd name="T16" fmla="*/ 357 w 357"/>
                <a:gd name="T17" fmla="*/ 18 h 157"/>
                <a:gd name="T18" fmla="*/ 357 w 357"/>
                <a:gd name="T19" fmla="*/ 139 h 157"/>
                <a:gd name="T20" fmla="*/ 339 w 357"/>
                <a:gd name="T21" fmla="*/ 157 h 157"/>
                <a:gd name="T22" fmla="*/ 321 w 357"/>
                <a:gd name="T23" fmla="*/ 139 h 157"/>
                <a:gd name="T24" fmla="*/ 321 w 357"/>
                <a:gd name="T25" fmla="*/ 18 h 157"/>
                <a:gd name="T26" fmla="*/ 339 w 357"/>
                <a:gd name="T2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157">
                  <a:moveTo>
                    <a:pt x="18" y="0"/>
                  </a:moveTo>
                  <a:cubicBezTo>
                    <a:pt x="28" y="0"/>
                    <a:pt x="36" y="8"/>
                    <a:pt x="36" y="18"/>
                  </a:cubicBezTo>
                  <a:cubicBezTo>
                    <a:pt x="36" y="139"/>
                    <a:pt x="36" y="139"/>
                    <a:pt x="36" y="139"/>
                  </a:cubicBezTo>
                  <a:cubicBezTo>
                    <a:pt x="36" y="149"/>
                    <a:pt x="28" y="157"/>
                    <a:pt x="18" y="157"/>
                  </a:cubicBezTo>
                  <a:cubicBezTo>
                    <a:pt x="8" y="157"/>
                    <a:pt x="0" y="149"/>
                    <a:pt x="0" y="139"/>
                  </a:cubicBezTo>
                  <a:cubicBezTo>
                    <a:pt x="0" y="18"/>
                    <a:pt x="0" y="18"/>
                    <a:pt x="0" y="18"/>
                  </a:cubicBezTo>
                  <a:cubicBezTo>
                    <a:pt x="0" y="8"/>
                    <a:pt x="8" y="0"/>
                    <a:pt x="18" y="0"/>
                  </a:cubicBezTo>
                  <a:close/>
                  <a:moveTo>
                    <a:pt x="339" y="0"/>
                  </a:moveTo>
                  <a:cubicBezTo>
                    <a:pt x="349" y="0"/>
                    <a:pt x="357" y="8"/>
                    <a:pt x="357" y="18"/>
                  </a:cubicBezTo>
                  <a:cubicBezTo>
                    <a:pt x="357" y="139"/>
                    <a:pt x="357" y="139"/>
                    <a:pt x="357" y="139"/>
                  </a:cubicBezTo>
                  <a:cubicBezTo>
                    <a:pt x="357" y="149"/>
                    <a:pt x="349" y="157"/>
                    <a:pt x="339" y="157"/>
                  </a:cubicBezTo>
                  <a:cubicBezTo>
                    <a:pt x="329" y="157"/>
                    <a:pt x="321" y="149"/>
                    <a:pt x="321" y="139"/>
                  </a:cubicBezTo>
                  <a:cubicBezTo>
                    <a:pt x="321" y="18"/>
                    <a:pt x="321" y="18"/>
                    <a:pt x="321" y="18"/>
                  </a:cubicBezTo>
                  <a:cubicBezTo>
                    <a:pt x="321" y="8"/>
                    <a:pt x="329" y="0"/>
                    <a:pt x="3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76" name="Freeform 62"/>
            <p:cNvSpPr>
              <a:spLocks noEditPoints="1"/>
            </p:cNvSpPr>
            <p:nvPr/>
          </p:nvSpPr>
          <p:spPr bwMode="auto">
            <a:xfrm>
              <a:off x="1074" y="2044"/>
              <a:ext cx="246" cy="183"/>
            </a:xfrm>
            <a:custGeom>
              <a:avLst/>
              <a:gdLst>
                <a:gd name="T0" fmla="*/ 0 w 603"/>
                <a:gd name="T1" fmla="*/ 18 h 450"/>
                <a:gd name="T2" fmla="*/ 18 w 603"/>
                <a:gd name="T3" fmla="*/ 0 h 450"/>
                <a:gd name="T4" fmla="*/ 585 w 603"/>
                <a:gd name="T5" fmla="*/ 0 h 450"/>
                <a:gd name="T6" fmla="*/ 603 w 603"/>
                <a:gd name="T7" fmla="*/ 18 h 450"/>
                <a:gd name="T8" fmla="*/ 585 w 603"/>
                <a:gd name="T9" fmla="*/ 36 h 450"/>
                <a:gd name="T10" fmla="*/ 18 w 603"/>
                <a:gd name="T11" fmla="*/ 36 h 450"/>
                <a:gd name="T12" fmla="*/ 0 w 603"/>
                <a:gd name="T13" fmla="*/ 18 h 450"/>
                <a:gd name="T14" fmla="*/ 306 w 603"/>
                <a:gd name="T15" fmla="*/ 450 h 450"/>
                <a:gd name="T16" fmla="*/ 184 w 603"/>
                <a:gd name="T17" fmla="*/ 400 h 450"/>
                <a:gd name="T18" fmla="*/ 134 w 603"/>
                <a:gd name="T19" fmla="*/ 279 h 450"/>
                <a:gd name="T20" fmla="*/ 184 w 603"/>
                <a:gd name="T21" fmla="*/ 158 h 450"/>
                <a:gd name="T22" fmla="*/ 306 w 603"/>
                <a:gd name="T23" fmla="*/ 107 h 450"/>
                <a:gd name="T24" fmla="*/ 324 w 603"/>
                <a:gd name="T25" fmla="*/ 125 h 450"/>
                <a:gd name="T26" fmla="*/ 306 w 603"/>
                <a:gd name="T27" fmla="*/ 143 h 450"/>
                <a:gd name="T28" fmla="*/ 170 w 603"/>
                <a:gd name="T29" fmla="*/ 279 h 450"/>
                <a:gd name="T30" fmla="*/ 306 w 603"/>
                <a:gd name="T31" fmla="*/ 414 h 450"/>
                <a:gd name="T32" fmla="*/ 441 w 603"/>
                <a:gd name="T33" fmla="*/ 279 h 450"/>
                <a:gd name="T34" fmla="*/ 459 w 603"/>
                <a:gd name="T35" fmla="*/ 261 h 450"/>
                <a:gd name="T36" fmla="*/ 477 w 603"/>
                <a:gd name="T37" fmla="*/ 279 h 450"/>
                <a:gd name="T38" fmla="*/ 427 w 603"/>
                <a:gd name="T39" fmla="*/ 400 h 450"/>
                <a:gd name="T40" fmla="*/ 306 w 603"/>
                <a:gd name="T41"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3" h="450">
                  <a:moveTo>
                    <a:pt x="0" y="18"/>
                  </a:moveTo>
                  <a:cubicBezTo>
                    <a:pt x="0" y="8"/>
                    <a:pt x="8" y="0"/>
                    <a:pt x="18" y="0"/>
                  </a:cubicBezTo>
                  <a:cubicBezTo>
                    <a:pt x="585" y="0"/>
                    <a:pt x="585" y="0"/>
                    <a:pt x="585" y="0"/>
                  </a:cubicBezTo>
                  <a:cubicBezTo>
                    <a:pt x="595" y="0"/>
                    <a:pt x="603" y="8"/>
                    <a:pt x="603" y="18"/>
                  </a:cubicBezTo>
                  <a:cubicBezTo>
                    <a:pt x="603" y="28"/>
                    <a:pt x="595" y="36"/>
                    <a:pt x="585" y="36"/>
                  </a:cubicBezTo>
                  <a:cubicBezTo>
                    <a:pt x="18" y="36"/>
                    <a:pt x="18" y="36"/>
                    <a:pt x="18" y="36"/>
                  </a:cubicBezTo>
                  <a:cubicBezTo>
                    <a:pt x="8" y="36"/>
                    <a:pt x="0" y="28"/>
                    <a:pt x="0" y="18"/>
                  </a:cubicBezTo>
                  <a:close/>
                  <a:moveTo>
                    <a:pt x="306" y="450"/>
                  </a:moveTo>
                  <a:cubicBezTo>
                    <a:pt x="260" y="450"/>
                    <a:pt x="217" y="433"/>
                    <a:pt x="184" y="400"/>
                  </a:cubicBezTo>
                  <a:cubicBezTo>
                    <a:pt x="152" y="368"/>
                    <a:pt x="134" y="325"/>
                    <a:pt x="134" y="279"/>
                  </a:cubicBezTo>
                  <a:cubicBezTo>
                    <a:pt x="134" y="233"/>
                    <a:pt x="152" y="190"/>
                    <a:pt x="184" y="158"/>
                  </a:cubicBezTo>
                  <a:cubicBezTo>
                    <a:pt x="217" y="125"/>
                    <a:pt x="260" y="107"/>
                    <a:pt x="306" y="107"/>
                  </a:cubicBezTo>
                  <a:cubicBezTo>
                    <a:pt x="316" y="107"/>
                    <a:pt x="324" y="115"/>
                    <a:pt x="324" y="125"/>
                  </a:cubicBezTo>
                  <a:cubicBezTo>
                    <a:pt x="324" y="135"/>
                    <a:pt x="316" y="143"/>
                    <a:pt x="306" y="143"/>
                  </a:cubicBezTo>
                  <a:cubicBezTo>
                    <a:pt x="231" y="143"/>
                    <a:pt x="170" y="204"/>
                    <a:pt x="170" y="279"/>
                  </a:cubicBezTo>
                  <a:cubicBezTo>
                    <a:pt x="170" y="354"/>
                    <a:pt x="231" y="414"/>
                    <a:pt x="306" y="414"/>
                  </a:cubicBezTo>
                  <a:cubicBezTo>
                    <a:pt x="380" y="414"/>
                    <a:pt x="441" y="354"/>
                    <a:pt x="441" y="279"/>
                  </a:cubicBezTo>
                  <a:cubicBezTo>
                    <a:pt x="441" y="269"/>
                    <a:pt x="449" y="261"/>
                    <a:pt x="459" y="261"/>
                  </a:cubicBezTo>
                  <a:cubicBezTo>
                    <a:pt x="469" y="261"/>
                    <a:pt x="477" y="269"/>
                    <a:pt x="477" y="279"/>
                  </a:cubicBezTo>
                  <a:cubicBezTo>
                    <a:pt x="477" y="325"/>
                    <a:pt x="459" y="368"/>
                    <a:pt x="427" y="400"/>
                  </a:cubicBezTo>
                  <a:cubicBezTo>
                    <a:pt x="395" y="433"/>
                    <a:pt x="351" y="450"/>
                    <a:pt x="306" y="4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77" name="Freeform 63"/>
            <p:cNvSpPr>
              <a:spLocks/>
            </p:cNvSpPr>
            <p:nvPr/>
          </p:nvSpPr>
          <p:spPr bwMode="auto">
            <a:xfrm>
              <a:off x="1193" y="2088"/>
              <a:ext cx="53" cy="72"/>
            </a:xfrm>
            <a:custGeom>
              <a:avLst/>
              <a:gdLst>
                <a:gd name="T0" fmla="*/ 113 w 131"/>
                <a:gd name="T1" fmla="*/ 176 h 176"/>
                <a:gd name="T2" fmla="*/ 18 w 131"/>
                <a:gd name="T3" fmla="*/ 176 h 176"/>
                <a:gd name="T4" fmla="*/ 0 w 131"/>
                <a:gd name="T5" fmla="*/ 158 h 176"/>
                <a:gd name="T6" fmla="*/ 0 w 131"/>
                <a:gd name="T7" fmla="*/ 18 h 176"/>
                <a:gd name="T8" fmla="*/ 18 w 131"/>
                <a:gd name="T9" fmla="*/ 0 h 176"/>
                <a:gd name="T10" fmla="*/ 36 w 131"/>
                <a:gd name="T11" fmla="*/ 18 h 176"/>
                <a:gd name="T12" fmla="*/ 36 w 131"/>
                <a:gd name="T13" fmla="*/ 140 h 176"/>
                <a:gd name="T14" fmla="*/ 113 w 131"/>
                <a:gd name="T15" fmla="*/ 140 h 176"/>
                <a:gd name="T16" fmla="*/ 131 w 131"/>
                <a:gd name="T17" fmla="*/ 158 h 176"/>
                <a:gd name="T18" fmla="*/ 113 w 131"/>
                <a:gd name="T19"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76">
                  <a:moveTo>
                    <a:pt x="113" y="176"/>
                  </a:moveTo>
                  <a:cubicBezTo>
                    <a:pt x="18" y="176"/>
                    <a:pt x="18" y="176"/>
                    <a:pt x="18" y="176"/>
                  </a:cubicBezTo>
                  <a:cubicBezTo>
                    <a:pt x="8" y="176"/>
                    <a:pt x="0" y="168"/>
                    <a:pt x="0" y="158"/>
                  </a:cubicBezTo>
                  <a:cubicBezTo>
                    <a:pt x="0" y="18"/>
                    <a:pt x="0" y="18"/>
                    <a:pt x="0" y="18"/>
                  </a:cubicBezTo>
                  <a:cubicBezTo>
                    <a:pt x="0" y="8"/>
                    <a:pt x="8" y="0"/>
                    <a:pt x="18" y="0"/>
                  </a:cubicBezTo>
                  <a:cubicBezTo>
                    <a:pt x="28" y="0"/>
                    <a:pt x="36" y="8"/>
                    <a:pt x="36" y="18"/>
                  </a:cubicBezTo>
                  <a:cubicBezTo>
                    <a:pt x="36" y="140"/>
                    <a:pt x="36" y="140"/>
                    <a:pt x="36" y="140"/>
                  </a:cubicBezTo>
                  <a:cubicBezTo>
                    <a:pt x="113" y="140"/>
                    <a:pt x="113" y="140"/>
                    <a:pt x="113" y="140"/>
                  </a:cubicBezTo>
                  <a:cubicBezTo>
                    <a:pt x="123" y="140"/>
                    <a:pt x="131" y="148"/>
                    <a:pt x="131" y="158"/>
                  </a:cubicBezTo>
                  <a:cubicBezTo>
                    <a:pt x="131" y="168"/>
                    <a:pt x="123" y="176"/>
                    <a:pt x="113" y="1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grpSp>
      <p:grpSp>
        <p:nvGrpSpPr>
          <p:cNvPr id="79" name="Group 66"/>
          <p:cNvGrpSpPr>
            <a:grpSpLocks noChangeAspect="1"/>
          </p:cNvGrpSpPr>
          <p:nvPr/>
        </p:nvGrpSpPr>
        <p:grpSpPr bwMode="auto">
          <a:xfrm>
            <a:off x="4833100" y="3338400"/>
            <a:ext cx="192087" cy="207963"/>
            <a:chOff x="2111" y="2322"/>
            <a:chExt cx="121" cy="131"/>
          </a:xfrm>
          <a:solidFill>
            <a:schemeClr val="bg1"/>
          </a:solidFill>
        </p:grpSpPr>
        <p:sp>
          <p:nvSpPr>
            <p:cNvPr id="81" name="Freeform 67"/>
            <p:cNvSpPr>
              <a:spLocks/>
            </p:cNvSpPr>
            <p:nvPr/>
          </p:nvSpPr>
          <p:spPr bwMode="auto">
            <a:xfrm>
              <a:off x="2159" y="2350"/>
              <a:ext cx="40" cy="37"/>
            </a:xfrm>
            <a:custGeom>
              <a:avLst/>
              <a:gdLst>
                <a:gd name="T0" fmla="*/ 89 w 213"/>
                <a:gd name="T1" fmla="*/ 19 h 198"/>
                <a:gd name="T2" fmla="*/ 196 w 213"/>
                <a:gd name="T3" fmla="*/ 143 h 198"/>
                <a:gd name="T4" fmla="*/ 208 w 213"/>
                <a:gd name="T5" fmla="*/ 189 h 198"/>
                <a:gd name="T6" fmla="*/ 206 w 213"/>
                <a:gd name="T7" fmla="*/ 191 h 198"/>
                <a:gd name="T8" fmla="*/ 158 w 213"/>
                <a:gd name="T9" fmla="*/ 186 h 198"/>
                <a:gd name="T10" fmla="*/ 22 w 213"/>
                <a:gd name="T11" fmla="*/ 92 h 198"/>
                <a:gd name="T12" fmla="*/ 13 w 213"/>
                <a:gd name="T13" fmla="*/ 44 h 198"/>
                <a:gd name="T14" fmla="*/ 40 w 213"/>
                <a:gd name="T15" fmla="*/ 15 h 198"/>
                <a:gd name="T16" fmla="*/ 89 w 213"/>
                <a:gd name="T17" fmla="*/ 1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198">
                  <a:moveTo>
                    <a:pt x="89" y="19"/>
                  </a:moveTo>
                  <a:cubicBezTo>
                    <a:pt x="196" y="143"/>
                    <a:pt x="196" y="143"/>
                    <a:pt x="196" y="143"/>
                  </a:cubicBezTo>
                  <a:cubicBezTo>
                    <a:pt x="210" y="160"/>
                    <a:pt x="213" y="183"/>
                    <a:pt x="208" y="189"/>
                  </a:cubicBezTo>
                  <a:cubicBezTo>
                    <a:pt x="206" y="191"/>
                    <a:pt x="206" y="191"/>
                    <a:pt x="206" y="191"/>
                  </a:cubicBezTo>
                  <a:cubicBezTo>
                    <a:pt x="200" y="197"/>
                    <a:pt x="176" y="198"/>
                    <a:pt x="158" y="186"/>
                  </a:cubicBezTo>
                  <a:cubicBezTo>
                    <a:pt x="22" y="92"/>
                    <a:pt x="22" y="92"/>
                    <a:pt x="22" y="92"/>
                  </a:cubicBezTo>
                  <a:cubicBezTo>
                    <a:pt x="4" y="80"/>
                    <a:pt x="0" y="58"/>
                    <a:pt x="13" y="44"/>
                  </a:cubicBezTo>
                  <a:cubicBezTo>
                    <a:pt x="40" y="15"/>
                    <a:pt x="40" y="15"/>
                    <a:pt x="40" y="15"/>
                  </a:cubicBezTo>
                  <a:cubicBezTo>
                    <a:pt x="53" y="0"/>
                    <a:pt x="74" y="2"/>
                    <a:pt x="89" y="19"/>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82" name="Freeform 68"/>
            <p:cNvSpPr>
              <a:spLocks noEditPoints="1"/>
            </p:cNvSpPr>
            <p:nvPr/>
          </p:nvSpPr>
          <p:spPr bwMode="auto">
            <a:xfrm>
              <a:off x="2129" y="2322"/>
              <a:ext cx="71" cy="90"/>
            </a:xfrm>
            <a:custGeom>
              <a:avLst/>
              <a:gdLst>
                <a:gd name="T0" fmla="*/ 142 w 381"/>
                <a:gd name="T1" fmla="*/ 449 h 481"/>
                <a:gd name="T2" fmla="*/ 348 w 381"/>
                <a:gd name="T3" fmla="*/ 236 h 481"/>
                <a:gd name="T4" fmla="*/ 374 w 381"/>
                <a:gd name="T5" fmla="*/ 235 h 481"/>
                <a:gd name="T6" fmla="*/ 374 w 381"/>
                <a:gd name="T7" fmla="*/ 260 h 481"/>
                <a:gd name="T8" fmla="*/ 168 w 381"/>
                <a:gd name="T9" fmla="*/ 474 h 481"/>
                <a:gd name="T10" fmla="*/ 142 w 381"/>
                <a:gd name="T11" fmla="*/ 474 h 481"/>
                <a:gd name="T12" fmla="*/ 142 w 381"/>
                <a:gd name="T13" fmla="*/ 449 h 481"/>
                <a:gd name="T14" fmla="*/ 122 w 381"/>
                <a:gd name="T15" fmla="*/ 245 h 481"/>
                <a:gd name="T16" fmla="*/ 0 w 381"/>
                <a:gd name="T17" fmla="*/ 123 h 481"/>
                <a:gd name="T18" fmla="*/ 20 w 381"/>
                <a:gd name="T19" fmla="*/ 56 h 481"/>
                <a:gd name="T20" fmla="*/ 45 w 381"/>
                <a:gd name="T21" fmla="*/ 51 h 481"/>
                <a:gd name="T22" fmla="*/ 50 w 381"/>
                <a:gd name="T23" fmla="*/ 76 h 481"/>
                <a:gd name="T24" fmla="*/ 36 w 381"/>
                <a:gd name="T25" fmla="*/ 123 h 481"/>
                <a:gd name="T26" fmla="*/ 122 w 381"/>
                <a:gd name="T27" fmla="*/ 209 h 481"/>
                <a:gd name="T28" fmla="*/ 209 w 381"/>
                <a:gd name="T29" fmla="*/ 123 h 481"/>
                <a:gd name="T30" fmla="*/ 133 w 381"/>
                <a:gd name="T31" fmla="*/ 37 h 481"/>
                <a:gd name="T32" fmla="*/ 117 w 381"/>
                <a:gd name="T33" fmla="*/ 17 h 481"/>
                <a:gd name="T34" fmla="*/ 137 w 381"/>
                <a:gd name="T35" fmla="*/ 2 h 481"/>
                <a:gd name="T36" fmla="*/ 245 w 381"/>
                <a:gd name="T37" fmla="*/ 123 h 481"/>
                <a:gd name="T38" fmla="*/ 122 w 381"/>
                <a:gd name="T39" fmla="*/ 245 h 481"/>
                <a:gd name="T40" fmla="*/ 67 w 381"/>
                <a:gd name="T41" fmla="*/ 52 h 481"/>
                <a:gd name="T42" fmla="*/ 52 w 381"/>
                <a:gd name="T43" fmla="*/ 44 h 481"/>
                <a:gd name="T44" fmla="*/ 58 w 381"/>
                <a:gd name="T45" fmla="*/ 19 h 481"/>
                <a:gd name="T46" fmla="*/ 81 w 381"/>
                <a:gd name="T47" fmla="*/ 8 h 481"/>
                <a:gd name="T48" fmla="*/ 104 w 381"/>
                <a:gd name="T49" fmla="*/ 19 h 481"/>
                <a:gd name="T50" fmla="*/ 93 w 381"/>
                <a:gd name="T51" fmla="*/ 42 h 481"/>
                <a:gd name="T52" fmla="*/ 77 w 381"/>
                <a:gd name="T53" fmla="*/ 50 h 481"/>
                <a:gd name="T54" fmla="*/ 67 w 381"/>
                <a:gd name="T55" fmla="*/ 52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1" h="481">
                  <a:moveTo>
                    <a:pt x="142" y="449"/>
                  </a:moveTo>
                  <a:cubicBezTo>
                    <a:pt x="348" y="236"/>
                    <a:pt x="348" y="236"/>
                    <a:pt x="348" y="236"/>
                  </a:cubicBezTo>
                  <a:cubicBezTo>
                    <a:pt x="355" y="228"/>
                    <a:pt x="366" y="228"/>
                    <a:pt x="374" y="235"/>
                  </a:cubicBezTo>
                  <a:cubicBezTo>
                    <a:pt x="381" y="242"/>
                    <a:pt x="381" y="253"/>
                    <a:pt x="374" y="260"/>
                  </a:cubicBezTo>
                  <a:cubicBezTo>
                    <a:pt x="168" y="474"/>
                    <a:pt x="168" y="474"/>
                    <a:pt x="168" y="474"/>
                  </a:cubicBezTo>
                  <a:cubicBezTo>
                    <a:pt x="161" y="481"/>
                    <a:pt x="150" y="481"/>
                    <a:pt x="142" y="474"/>
                  </a:cubicBezTo>
                  <a:cubicBezTo>
                    <a:pt x="135" y="467"/>
                    <a:pt x="135" y="456"/>
                    <a:pt x="142" y="449"/>
                  </a:cubicBezTo>
                  <a:close/>
                  <a:moveTo>
                    <a:pt x="122" y="245"/>
                  </a:moveTo>
                  <a:cubicBezTo>
                    <a:pt x="55" y="245"/>
                    <a:pt x="0" y="190"/>
                    <a:pt x="0" y="123"/>
                  </a:cubicBezTo>
                  <a:cubicBezTo>
                    <a:pt x="0" y="99"/>
                    <a:pt x="7" y="76"/>
                    <a:pt x="20" y="56"/>
                  </a:cubicBezTo>
                  <a:cubicBezTo>
                    <a:pt x="26" y="48"/>
                    <a:pt x="37" y="45"/>
                    <a:pt x="45" y="51"/>
                  </a:cubicBezTo>
                  <a:cubicBezTo>
                    <a:pt x="53" y="56"/>
                    <a:pt x="56" y="67"/>
                    <a:pt x="50" y="76"/>
                  </a:cubicBezTo>
                  <a:cubicBezTo>
                    <a:pt x="41" y="90"/>
                    <a:pt x="36" y="106"/>
                    <a:pt x="36" y="123"/>
                  </a:cubicBezTo>
                  <a:cubicBezTo>
                    <a:pt x="36" y="171"/>
                    <a:pt x="75" y="209"/>
                    <a:pt x="122" y="209"/>
                  </a:cubicBezTo>
                  <a:cubicBezTo>
                    <a:pt x="170" y="209"/>
                    <a:pt x="209" y="171"/>
                    <a:pt x="209" y="123"/>
                  </a:cubicBezTo>
                  <a:cubicBezTo>
                    <a:pt x="209" y="79"/>
                    <a:pt x="176" y="42"/>
                    <a:pt x="133" y="37"/>
                  </a:cubicBezTo>
                  <a:cubicBezTo>
                    <a:pt x="123" y="36"/>
                    <a:pt x="116" y="27"/>
                    <a:pt x="117" y="17"/>
                  </a:cubicBezTo>
                  <a:cubicBezTo>
                    <a:pt x="118" y="7"/>
                    <a:pt x="127" y="0"/>
                    <a:pt x="137" y="2"/>
                  </a:cubicBezTo>
                  <a:cubicBezTo>
                    <a:pt x="198" y="9"/>
                    <a:pt x="245" y="61"/>
                    <a:pt x="245" y="123"/>
                  </a:cubicBezTo>
                  <a:cubicBezTo>
                    <a:pt x="245" y="190"/>
                    <a:pt x="190" y="245"/>
                    <a:pt x="122" y="245"/>
                  </a:cubicBezTo>
                  <a:close/>
                  <a:moveTo>
                    <a:pt x="67" y="52"/>
                  </a:moveTo>
                  <a:cubicBezTo>
                    <a:pt x="61" y="52"/>
                    <a:pt x="55" y="50"/>
                    <a:pt x="52" y="44"/>
                  </a:cubicBezTo>
                  <a:cubicBezTo>
                    <a:pt x="47" y="36"/>
                    <a:pt x="49" y="25"/>
                    <a:pt x="58" y="19"/>
                  </a:cubicBezTo>
                  <a:cubicBezTo>
                    <a:pt x="65" y="15"/>
                    <a:pt x="73" y="11"/>
                    <a:pt x="81" y="8"/>
                  </a:cubicBezTo>
                  <a:cubicBezTo>
                    <a:pt x="91" y="5"/>
                    <a:pt x="101" y="9"/>
                    <a:pt x="104" y="19"/>
                  </a:cubicBezTo>
                  <a:cubicBezTo>
                    <a:pt x="107" y="28"/>
                    <a:pt x="103" y="38"/>
                    <a:pt x="93" y="42"/>
                  </a:cubicBezTo>
                  <a:cubicBezTo>
                    <a:pt x="87" y="44"/>
                    <a:pt x="82" y="47"/>
                    <a:pt x="77" y="50"/>
                  </a:cubicBezTo>
                  <a:cubicBezTo>
                    <a:pt x="74" y="52"/>
                    <a:pt x="71" y="52"/>
                    <a:pt x="67" y="52"/>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83" name="Freeform 69"/>
            <p:cNvSpPr>
              <a:spLocks noEditPoints="1"/>
            </p:cNvSpPr>
            <p:nvPr/>
          </p:nvSpPr>
          <p:spPr bwMode="auto">
            <a:xfrm>
              <a:off x="2111" y="2406"/>
              <a:ext cx="121" cy="47"/>
            </a:xfrm>
            <a:custGeom>
              <a:avLst/>
              <a:gdLst>
                <a:gd name="T0" fmla="*/ 597 w 648"/>
                <a:gd name="T1" fmla="*/ 249 h 249"/>
                <a:gd name="T2" fmla="*/ 50 w 648"/>
                <a:gd name="T3" fmla="*/ 249 h 249"/>
                <a:gd name="T4" fmla="*/ 0 w 648"/>
                <a:gd name="T5" fmla="*/ 198 h 249"/>
                <a:gd name="T6" fmla="*/ 0 w 648"/>
                <a:gd name="T7" fmla="*/ 50 h 249"/>
                <a:gd name="T8" fmla="*/ 50 w 648"/>
                <a:gd name="T9" fmla="*/ 0 h 249"/>
                <a:gd name="T10" fmla="*/ 597 w 648"/>
                <a:gd name="T11" fmla="*/ 0 h 249"/>
                <a:gd name="T12" fmla="*/ 648 w 648"/>
                <a:gd name="T13" fmla="*/ 50 h 249"/>
                <a:gd name="T14" fmla="*/ 648 w 648"/>
                <a:gd name="T15" fmla="*/ 198 h 249"/>
                <a:gd name="T16" fmla="*/ 597 w 648"/>
                <a:gd name="T17" fmla="*/ 249 h 249"/>
                <a:gd name="T18" fmla="*/ 50 w 648"/>
                <a:gd name="T19" fmla="*/ 35 h 249"/>
                <a:gd name="T20" fmla="*/ 36 w 648"/>
                <a:gd name="T21" fmla="*/ 50 h 249"/>
                <a:gd name="T22" fmla="*/ 36 w 648"/>
                <a:gd name="T23" fmla="*/ 198 h 249"/>
                <a:gd name="T24" fmla="*/ 50 w 648"/>
                <a:gd name="T25" fmla="*/ 213 h 249"/>
                <a:gd name="T26" fmla="*/ 597 w 648"/>
                <a:gd name="T27" fmla="*/ 213 h 249"/>
                <a:gd name="T28" fmla="*/ 612 w 648"/>
                <a:gd name="T29" fmla="*/ 198 h 249"/>
                <a:gd name="T30" fmla="*/ 612 w 648"/>
                <a:gd name="T31" fmla="*/ 50 h 249"/>
                <a:gd name="T32" fmla="*/ 597 w 648"/>
                <a:gd name="T33" fmla="*/ 35 h 249"/>
                <a:gd name="T34" fmla="*/ 50 w 648"/>
                <a:gd name="T35" fmla="*/ 3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8" h="249">
                  <a:moveTo>
                    <a:pt x="597" y="249"/>
                  </a:moveTo>
                  <a:cubicBezTo>
                    <a:pt x="50" y="249"/>
                    <a:pt x="50" y="249"/>
                    <a:pt x="50" y="249"/>
                  </a:cubicBezTo>
                  <a:cubicBezTo>
                    <a:pt x="22" y="249"/>
                    <a:pt x="0" y="226"/>
                    <a:pt x="0" y="198"/>
                  </a:cubicBezTo>
                  <a:cubicBezTo>
                    <a:pt x="0" y="50"/>
                    <a:pt x="0" y="50"/>
                    <a:pt x="0" y="50"/>
                  </a:cubicBezTo>
                  <a:cubicBezTo>
                    <a:pt x="0" y="22"/>
                    <a:pt x="22" y="0"/>
                    <a:pt x="50" y="0"/>
                  </a:cubicBezTo>
                  <a:cubicBezTo>
                    <a:pt x="597" y="0"/>
                    <a:pt x="597" y="0"/>
                    <a:pt x="597" y="0"/>
                  </a:cubicBezTo>
                  <a:cubicBezTo>
                    <a:pt x="625" y="0"/>
                    <a:pt x="648" y="22"/>
                    <a:pt x="648" y="50"/>
                  </a:cubicBezTo>
                  <a:cubicBezTo>
                    <a:pt x="648" y="198"/>
                    <a:pt x="648" y="198"/>
                    <a:pt x="648" y="198"/>
                  </a:cubicBezTo>
                  <a:cubicBezTo>
                    <a:pt x="648" y="226"/>
                    <a:pt x="625" y="249"/>
                    <a:pt x="597" y="249"/>
                  </a:cubicBezTo>
                  <a:close/>
                  <a:moveTo>
                    <a:pt x="50" y="35"/>
                  </a:moveTo>
                  <a:cubicBezTo>
                    <a:pt x="42" y="35"/>
                    <a:pt x="36" y="42"/>
                    <a:pt x="36" y="50"/>
                  </a:cubicBezTo>
                  <a:cubicBezTo>
                    <a:pt x="36" y="198"/>
                    <a:pt x="36" y="198"/>
                    <a:pt x="36" y="198"/>
                  </a:cubicBezTo>
                  <a:cubicBezTo>
                    <a:pt x="36" y="206"/>
                    <a:pt x="42" y="213"/>
                    <a:pt x="50" y="213"/>
                  </a:cubicBezTo>
                  <a:cubicBezTo>
                    <a:pt x="597" y="213"/>
                    <a:pt x="597" y="213"/>
                    <a:pt x="597" y="213"/>
                  </a:cubicBezTo>
                  <a:cubicBezTo>
                    <a:pt x="605" y="213"/>
                    <a:pt x="612" y="206"/>
                    <a:pt x="612" y="198"/>
                  </a:cubicBezTo>
                  <a:cubicBezTo>
                    <a:pt x="612" y="50"/>
                    <a:pt x="612" y="50"/>
                    <a:pt x="612" y="50"/>
                  </a:cubicBezTo>
                  <a:cubicBezTo>
                    <a:pt x="612" y="42"/>
                    <a:pt x="605" y="35"/>
                    <a:pt x="597" y="35"/>
                  </a:cubicBezTo>
                  <a:lnTo>
                    <a:pt x="50" y="35"/>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grpSp>
      <p:pic>
        <p:nvPicPr>
          <p:cNvPr id="1027" name="Picture 3" descr="D:\下载\4f00bb23e55d67bea4b047c86b1c6cd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5012" y="1127760"/>
            <a:ext cx="638545" cy="638545"/>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3333557" y="1127760"/>
            <a:ext cx="4053840" cy="710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b="1" dirty="0">
                <a:solidFill>
                  <a:schemeClr val="tx1"/>
                </a:solidFill>
                <a:latin typeface="Constantia" pitchFamily="18" charset="0"/>
                <a:ea typeface="Cambria Math" pitchFamily="18" charset="0"/>
              </a:rPr>
              <a:t>Zhejiang</a:t>
            </a:r>
            <a:r>
              <a:rPr lang="en-US" altLang="zh-CN" sz="1800" b="1" dirty="0">
                <a:solidFill>
                  <a:schemeClr val="tx1"/>
                </a:solidFill>
                <a:effectLst>
                  <a:outerShdw blurRad="38100" dist="38100" dir="2700000" algn="tl">
                    <a:srgbClr val="000000">
                      <a:alpha val="43137"/>
                    </a:srgbClr>
                  </a:outerShdw>
                </a:effectLst>
                <a:latin typeface="Constantia" pitchFamily="18" charset="0"/>
                <a:ea typeface="Cambria Math" pitchFamily="18" charset="0"/>
              </a:rPr>
              <a:t> </a:t>
            </a:r>
            <a:r>
              <a:rPr lang="en-US" altLang="zh-CN" sz="1800" b="1" dirty="0">
                <a:solidFill>
                  <a:schemeClr val="tx1"/>
                </a:solidFill>
                <a:latin typeface="Constantia" pitchFamily="18" charset="0"/>
                <a:ea typeface="Cambria Math" pitchFamily="18" charset="0"/>
              </a:rPr>
              <a:t>University</a:t>
            </a:r>
            <a:r>
              <a:rPr lang="en-US" altLang="zh-CN" sz="1800" b="1" dirty="0">
                <a:solidFill>
                  <a:schemeClr val="tx1"/>
                </a:solidFill>
                <a:effectLst>
                  <a:outerShdw blurRad="38100" dist="38100" dir="2700000" algn="tl">
                    <a:srgbClr val="000000">
                      <a:alpha val="43137"/>
                    </a:srgbClr>
                  </a:outerShdw>
                </a:effectLst>
                <a:latin typeface="Constantia" pitchFamily="18" charset="0"/>
                <a:ea typeface="Cambria Math" pitchFamily="18" charset="0"/>
              </a:rPr>
              <a:t> </a:t>
            </a:r>
            <a:r>
              <a:rPr lang="en-US" altLang="zh-CN" sz="1800" b="1" dirty="0">
                <a:solidFill>
                  <a:schemeClr val="tx1"/>
                </a:solidFill>
                <a:latin typeface="Constantia" pitchFamily="18" charset="0"/>
                <a:ea typeface="Cambria Math" pitchFamily="18" charset="0"/>
              </a:rPr>
              <a:t>of</a:t>
            </a:r>
            <a:r>
              <a:rPr lang="en-US" altLang="zh-CN" sz="1800" b="1" dirty="0">
                <a:solidFill>
                  <a:schemeClr val="tx1"/>
                </a:solidFill>
                <a:effectLst>
                  <a:outerShdw blurRad="38100" dist="38100" dir="2700000" algn="tl">
                    <a:srgbClr val="000000">
                      <a:alpha val="43137"/>
                    </a:srgbClr>
                  </a:outerShdw>
                </a:effectLst>
                <a:latin typeface="Constantia" pitchFamily="18" charset="0"/>
                <a:ea typeface="Cambria Math" pitchFamily="18" charset="0"/>
              </a:rPr>
              <a:t> </a:t>
            </a:r>
            <a:r>
              <a:rPr lang="en-US" altLang="zh-CN" sz="1800" b="1" dirty="0" smtClean="0">
                <a:solidFill>
                  <a:schemeClr val="tx1"/>
                </a:solidFill>
                <a:latin typeface="Constantia" pitchFamily="18" charset="0"/>
                <a:ea typeface="Cambria Math" pitchFamily="18" charset="0"/>
              </a:rPr>
              <a:t>Technology</a:t>
            </a:r>
          </a:p>
          <a:p>
            <a:pPr algn="ctr"/>
            <a:r>
              <a:rPr lang="zh-CN" altLang="en-US" sz="1600" b="1" dirty="0" smtClean="0">
                <a:solidFill>
                  <a:schemeClr val="tx1"/>
                </a:solidFill>
                <a:latin typeface="华文行楷" pitchFamily="2" charset="-122"/>
                <a:ea typeface="华文行楷" pitchFamily="2" charset="-122"/>
              </a:rPr>
              <a:t>浙江工业大学</a:t>
            </a:r>
            <a:endParaRPr lang="zh-CN" altLang="en-US" sz="1600" b="1" dirty="0">
              <a:solidFill>
                <a:schemeClr val="tx1"/>
              </a:solidFill>
              <a:latin typeface="华文行楷" pitchFamily="2" charset="-122"/>
              <a:ea typeface="华文行楷" pitchFamily="2" charset="-122"/>
            </a:endParaRPr>
          </a:p>
        </p:txBody>
      </p:sp>
    </p:spTree>
    <p:extLst>
      <p:ext uri="{BB962C8B-B14F-4D97-AF65-F5344CB8AC3E}">
        <p14:creationId xmlns:p14="http://schemas.microsoft.com/office/powerpoint/2010/main" val="1763747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1000"/>
                                        <p:tgtEl>
                                          <p:spTgt spid="68"/>
                                        </p:tgtEl>
                                      </p:cBhvr>
                                    </p:animEffect>
                                    <p:anim calcmode="lin" valueType="num">
                                      <p:cBhvr>
                                        <p:cTn id="13" dur="1000" fill="hold"/>
                                        <p:tgtEl>
                                          <p:spTgt spid="68"/>
                                        </p:tgtEl>
                                        <p:attrNameLst>
                                          <p:attrName>ppt_x</p:attrName>
                                        </p:attrNameLst>
                                      </p:cBhvr>
                                      <p:tavLst>
                                        <p:tav tm="0">
                                          <p:val>
                                            <p:strVal val="#ppt_x"/>
                                          </p:val>
                                        </p:tav>
                                        <p:tav tm="100000">
                                          <p:val>
                                            <p:strVal val="#ppt_x"/>
                                          </p:val>
                                        </p:tav>
                                      </p:tavLst>
                                    </p:anim>
                                    <p:anim calcmode="lin" valueType="num">
                                      <p:cBhvr>
                                        <p:cTn id="14" dur="1000" fill="hold"/>
                                        <p:tgtEl>
                                          <p:spTgt spid="6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1000"/>
                                        <p:tgtEl>
                                          <p:spTgt spid="67"/>
                                        </p:tgtEl>
                                      </p:cBhvr>
                                    </p:animEffect>
                                    <p:anim calcmode="lin" valueType="num">
                                      <p:cBhvr>
                                        <p:cTn id="18" dur="1000" fill="hold"/>
                                        <p:tgtEl>
                                          <p:spTgt spid="67"/>
                                        </p:tgtEl>
                                        <p:attrNameLst>
                                          <p:attrName>ppt_x</p:attrName>
                                        </p:attrNameLst>
                                      </p:cBhvr>
                                      <p:tavLst>
                                        <p:tav tm="0">
                                          <p:val>
                                            <p:strVal val="#ppt_x"/>
                                          </p:val>
                                        </p:tav>
                                        <p:tav tm="100000">
                                          <p:val>
                                            <p:strVal val="#ppt_x"/>
                                          </p:val>
                                        </p:tav>
                                      </p:tavLst>
                                    </p:anim>
                                    <p:anim calcmode="lin" valueType="num">
                                      <p:cBhvr>
                                        <p:cTn id="19" dur="1000" fill="hold"/>
                                        <p:tgtEl>
                                          <p:spTgt spid="6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1000"/>
                                        <p:tgtEl>
                                          <p:spTgt spid="69"/>
                                        </p:tgtEl>
                                      </p:cBhvr>
                                    </p:animEffect>
                                    <p:anim calcmode="lin" valueType="num">
                                      <p:cBhvr>
                                        <p:cTn id="23" dur="1000" fill="hold"/>
                                        <p:tgtEl>
                                          <p:spTgt spid="69"/>
                                        </p:tgtEl>
                                        <p:attrNameLst>
                                          <p:attrName>ppt_x</p:attrName>
                                        </p:attrNameLst>
                                      </p:cBhvr>
                                      <p:tavLst>
                                        <p:tav tm="0">
                                          <p:val>
                                            <p:strVal val="#ppt_x"/>
                                          </p:val>
                                        </p:tav>
                                        <p:tav tm="100000">
                                          <p:val>
                                            <p:strVal val="#ppt_x"/>
                                          </p:val>
                                        </p:tav>
                                      </p:tavLst>
                                    </p:anim>
                                    <p:anim calcmode="lin" valueType="num">
                                      <p:cBhvr>
                                        <p:cTn id="24" dur="1000" fill="hold"/>
                                        <p:tgtEl>
                                          <p:spTgt spid="6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1000"/>
                                        <p:tgtEl>
                                          <p:spTgt spid="70"/>
                                        </p:tgtEl>
                                      </p:cBhvr>
                                    </p:animEffect>
                                    <p:anim calcmode="lin" valueType="num">
                                      <p:cBhvr>
                                        <p:cTn id="28" dur="1000" fill="hold"/>
                                        <p:tgtEl>
                                          <p:spTgt spid="70"/>
                                        </p:tgtEl>
                                        <p:attrNameLst>
                                          <p:attrName>ppt_x</p:attrName>
                                        </p:attrNameLst>
                                      </p:cBhvr>
                                      <p:tavLst>
                                        <p:tav tm="0">
                                          <p:val>
                                            <p:strVal val="#ppt_x"/>
                                          </p:val>
                                        </p:tav>
                                        <p:tav tm="100000">
                                          <p:val>
                                            <p:strVal val="#ppt_x"/>
                                          </p:val>
                                        </p:tav>
                                      </p:tavLst>
                                    </p:anim>
                                    <p:anim calcmode="lin" valueType="num">
                                      <p:cBhvr>
                                        <p:cTn id="29"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7" grpId="0" animBg="1"/>
      <p:bldP spid="68" grpId="0"/>
      <p:bldP spid="69" grpId="0" animBg="1"/>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6E4D1BDF-1238-42BA-94F5-21BF1CF0372D}"/>
              </a:ext>
            </a:extLst>
          </p:cNvPr>
          <p:cNvSpPr/>
          <p:nvPr/>
        </p:nvSpPr>
        <p:spPr>
          <a:xfrm>
            <a:off x="0" y="0"/>
            <a:ext cx="9144000" cy="28101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 xmlns:a16="http://schemas.microsoft.com/office/drawing/2014/main" id="{82AD984A-7542-478E-BA3D-713A46CD0092}"/>
              </a:ext>
            </a:extLst>
          </p:cNvPr>
          <p:cNvSpPr/>
          <p:nvPr/>
        </p:nvSpPr>
        <p:spPr>
          <a:xfrm>
            <a:off x="268503" y="749128"/>
            <a:ext cx="8587946" cy="3645244"/>
          </a:xfrm>
          <a:prstGeom prst="rect">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5">
            <a:extLst>
              <a:ext uri="{FF2B5EF4-FFF2-40B4-BE49-F238E27FC236}">
                <a16:creationId xmlns="" xmlns:a16="http://schemas.microsoft.com/office/drawing/2014/main" id="{3AEEF0B3-7C7B-4852-95FF-BFD1FB4BD229}"/>
              </a:ext>
            </a:extLst>
          </p:cNvPr>
          <p:cNvSpPr txBox="1">
            <a:spLocks noChangeArrowheads="1"/>
          </p:cNvSpPr>
          <p:nvPr/>
        </p:nvSpPr>
        <p:spPr bwMode="auto">
          <a:xfrm>
            <a:off x="3376000" y="1887568"/>
            <a:ext cx="23920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3600" b="1" dirty="0" smtClean="0">
                <a:solidFill>
                  <a:schemeClr val="accent1"/>
                </a:solidFill>
                <a:latin typeface="+mj-ea"/>
                <a:ea typeface="+mj-ea"/>
              </a:rPr>
              <a:t>PURPOSE</a:t>
            </a:r>
            <a:endParaRPr lang="zh-CN" altLang="en-US" sz="3600" b="1" dirty="0">
              <a:solidFill>
                <a:schemeClr val="accent1"/>
              </a:solidFill>
              <a:latin typeface="+mj-ea"/>
              <a:ea typeface="+mj-ea"/>
            </a:endParaRPr>
          </a:p>
        </p:txBody>
      </p:sp>
      <p:cxnSp>
        <p:nvCxnSpPr>
          <p:cNvPr id="77" name="直接连接符 9">
            <a:extLst>
              <a:ext uri="{FF2B5EF4-FFF2-40B4-BE49-F238E27FC236}">
                <a16:creationId xmlns:a16="http://schemas.microsoft.com/office/drawing/2014/main" xmlns="" id="{607001F1-8C7B-446F-84A6-AB4F8D81E45A}"/>
              </a:ext>
            </a:extLst>
          </p:cNvPr>
          <p:cNvCxnSpPr/>
          <p:nvPr/>
        </p:nvCxnSpPr>
        <p:spPr>
          <a:xfrm>
            <a:off x="858157" y="3978807"/>
            <a:ext cx="206295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itle 13">
            <a:extLst>
              <a:ext uri="{FF2B5EF4-FFF2-40B4-BE49-F238E27FC236}">
                <a16:creationId xmlns:a16="http://schemas.microsoft.com/office/drawing/2014/main" xmlns="" id="{C71D4240-6B84-4718-ADC8-4501F2989DB5}"/>
              </a:ext>
            </a:extLst>
          </p:cNvPr>
          <p:cNvSpPr txBox="1">
            <a:spLocks/>
          </p:cNvSpPr>
          <p:nvPr/>
        </p:nvSpPr>
        <p:spPr>
          <a:xfrm>
            <a:off x="440809" y="3234618"/>
            <a:ext cx="2882068" cy="69727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PART </a:t>
            </a:r>
            <a:r>
              <a:rPr lang="en-US" b="1" dirty="0" smtClean="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TWO</a:t>
            </a:r>
            <a:endParaRPr lang="en-US"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Tree>
    <p:extLst>
      <p:ext uri="{BB962C8B-B14F-4D97-AF65-F5344CB8AC3E}">
        <p14:creationId xmlns:p14="http://schemas.microsoft.com/office/powerpoint/2010/main" val="20999688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plus(out)">
                                      <p:cBhvr>
                                        <p:cTn id="7" dur="2000"/>
                                        <p:tgtEl>
                                          <p:spTgt spid="20"/>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77"/>
                                        </p:tgtEl>
                                        <p:attrNameLst>
                                          <p:attrName>style.visibility</p:attrName>
                                        </p:attrNameLst>
                                      </p:cBhvr>
                                      <p:to>
                                        <p:strVal val="visible"/>
                                      </p:to>
                                    </p:set>
                                    <p:anim calcmode="lin" valueType="num">
                                      <p:cBhvr>
                                        <p:cTn id="11" dur="500" fill="hold"/>
                                        <p:tgtEl>
                                          <p:spTgt spid="77"/>
                                        </p:tgtEl>
                                        <p:attrNameLst>
                                          <p:attrName>ppt_w</p:attrName>
                                        </p:attrNameLst>
                                      </p:cBhvr>
                                      <p:tavLst>
                                        <p:tav tm="0">
                                          <p:val>
                                            <p:fltVal val="0"/>
                                          </p:val>
                                        </p:tav>
                                        <p:tav tm="100000">
                                          <p:val>
                                            <p:strVal val="#ppt_w"/>
                                          </p:val>
                                        </p:tav>
                                      </p:tavLst>
                                    </p:anim>
                                    <p:anim calcmode="lin" valueType="num">
                                      <p:cBhvr>
                                        <p:cTn id="12" dur="500" fill="hold"/>
                                        <p:tgtEl>
                                          <p:spTgt spid="77"/>
                                        </p:tgtEl>
                                        <p:attrNameLst>
                                          <p:attrName>ppt_h</p:attrName>
                                        </p:attrNameLst>
                                      </p:cBhvr>
                                      <p:tavLst>
                                        <p:tav tm="0">
                                          <p:val>
                                            <p:fltVal val="0"/>
                                          </p:val>
                                        </p:tav>
                                        <p:tav tm="100000">
                                          <p:val>
                                            <p:strVal val="#ppt_h"/>
                                          </p:val>
                                        </p:tav>
                                      </p:tavLst>
                                    </p:anim>
                                    <p:animEffect transition="in" filter="fade">
                                      <p:cBhvr>
                                        <p:cTn id="13" dur="500"/>
                                        <p:tgtEl>
                                          <p:spTgt spid="77"/>
                                        </p:tgtEl>
                                      </p:cBhvr>
                                    </p:animEffect>
                                  </p:childTnLst>
                                </p:cTn>
                              </p:par>
                            </p:childTnLst>
                          </p:cTn>
                        </p:par>
                        <p:par>
                          <p:cTn id="14" fill="hold">
                            <p:stCondLst>
                              <p:cond delay="2500"/>
                            </p:stCondLst>
                            <p:childTnLst>
                              <p:par>
                                <p:cTn id="15" presetID="53" presetClass="entr" presetSubtype="16" fill="hold" grpId="0" nodeType="afterEffect">
                                  <p:stCondLst>
                                    <p:cond delay="0"/>
                                  </p:stCondLst>
                                  <p:childTnLst>
                                    <p:set>
                                      <p:cBhvr>
                                        <p:cTn id="16" dur="1" fill="hold">
                                          <p:stCondLst>
                                            <p:cond delay="0"/>
                                          </p:stCondLst>
                                        </p:cTn>
                                        <p:tgtEl>
                                          <p:spTgt spid="79"/>
                                        </p:tgtEl>
                                        <p:attrNameLst>
                                          <p:attrName>style.visibility</p:attrName>
                                        </p:attrNameLst>
                                      </p:cBhvr>
                                      <p:to>
                                        <p:strVal val="visible"/>
                                      </p:to>
                                    </p:set>
                                    <p:anim calcmode="lin" valueType="num">
                                      <p:cBhvr>
                                        <p:cTn id="17" dur="500" fill="hold"/>
                                        <p:tgtEl>
                                          <p:spTgt spid="79"/>
                                        </p:tgtEl>
                                        <p:attrNameLst>
                                          <p:attrName>ppt_w</p:attrName>
                                        </p:attrNameLst>
                                      </p:cBhvr>
                                      <p:tavLst>
                                        <p:tav tm="0">
                                          <p:val>
                                            <p:fltVal val="0"/>
                                          </p:val>
                                        </p:tav>
                                        <p:tav tm="100000">
                                          <p:val>
                                            <p:strVal val="#ppt_w"/>
                                          </p:val>
                                        </p:tav>
                                      </p:tavLst>
                                    </p:anim>
                                    <p:anim calcmode="lin" valueType="num">
                                      <p:cBhvr>
                                        <p:cTn id="18" dur="500" fill="hold"/>
                                        <p:tgtEl>
                                          <p:spTgt spid="79"/>
                                        </p:tgtEl>
                                        <p:attrNameLst>
                                          <p:attrName>ppt_h</p:attrName>
                                        </p:attrNameLst>
                                      </p:cBhvr>
                                      <p:tavLst>
                                        <p:tav tm="0">
                                          <p:val>
                                            <p:fltVal val="0"/>
                                          </p:val>
                                        </p:tav>
                                        <p:tav tm="100000">
                                          <p:val>
                                            <p:strVal val="#ppt_h"/>
                                          </p:val>
                                        </p:tav>
                                      </p:tavLst>
                                    </p:anim>
                                    <p:animEffect transition="in" filter="fade">
                                      <p:cBhvr>
                                        <p:cTn id="1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矩形 97"/>
          <p:cNvSpPr/>
          <p:nvPr/>
        </p:nvSpPr>
        <p:spPr>
          <a:xfrm>
            <a:off x="1734969" y="2490947"/>
            <a:ext cx="5986495" cy="1361911"/>
          </a:xfrm>
          <a:prstGeom prst="rect">
            <a:avLst/>
          </a:prstGeom>
          <a:noFill/>
        </p:spPr>
        <p:txBody>
          <a:bodyPr wrap="square" lIns="68580" tIns="34290" rIns="68580" bIns="34290" rtlCol="0">
            <a:spAutoFit/>
          </a:bodyPr>
          <a:lstStyle/>
          <a:p>
            <a:pPr fontAlgn="base">
              <a:lnSpc>
                <a:spcPct val="125000"/>
              </a:lnSpc>
              <a:spcBef>
                <a:spcPct val="0"/>
              </a:spcBef>
              <a:spcAft>
                <a:spcPct val="0"/>
              </a:spcAft>
            </a:pPr>
            <a:r>
              <a:rPr lang="en-US" altLang="zh-CN" sz="1600" dirty="0" smtClean="0"/>
              <a:t>Map recovery by means of IMU</a:t>
            </a:r>
          </a:p>
          <a:p>
            <a:pPr fontAlgn="base">
              <a:spcBef>
                <a:spcPct val="0"/>
              </a:spcBef>
              <a:spcAft>
                <a:spcPct val="0"/>
              </a:spcAft>
              <a:defRPr/>
            </a:pPr>
            <a:r>
              <a:rPr lang="en-US" altLang="zh-CN" sz="1600" dirty="0"/>
              <a:t>Map coordinate system conversion</a:t>
            </a:r>
            <a:endParaRPr lang="zh-CN" altLang="en-US" sz="1600" dirty="0"/>
          </a:p>
          <a:p>
            <a:pPr fontAlgn="base">
              <a:spcBef>
                <a:spcPct val="0"/>
              </a:spcBef>
              <a:spcAft>
                <a:spcPct val="0"/>
              </a:spcAft>
              <a:defRPr/>
            </a:pPr>
            <a:r>
              <a:rPr lang="en-US" altLang="zh-CN" sz="1600" dirty="0"/>
              <a:t>Fast searching and Map point matching strategy</a:t>
            </a:r>
            <a:endParaRPr lang="zh-CN" altLang="en-US" sz="1600" dirty="0"/>
          </a:p>
          <a:p>
            <a:pPr fontAlgn="base">
              <a:spcBef>
                <a:spcPct val="0"/>
              </a:spcBef>
              <a:spcAft>
                <a:spcPct val="0"/>
              </a:spcAft>
              <a:defRPr/>
            </a:pPr>
            <a:r>
              <a:rPr lang="en-US" altLang="zh-CN" sz="1600" dirty="0"/>
              <a:t>Error correction</a:t>
            </a:r>
          </a:p>
          <a:p>
            <a:pPr fontAlgn="base">
              <a:spcBef>
                <a:spcPct val="0"/>
              </a:spcBef>
              <a:spcAft>
                <a:spcPct val="0"/>
              </a:spcAft>
              <a:defRPr/>
            </a:pPr>
            <a:r>
              <a:rPr lang="en-US" altLang="zh-CN" sz="1600" dirty="0"/>
              <a:t>Joint optimization</a:t>
            </a:r>
            <a:endParaRPr lang="zh-CN" altLang="en-US" sz="1600" dirty="0"/>
          </a:p>
        </p:txBody>
      </p:sp>
      <p:sp>
        <p:nvSpPr>
          <p:cNvPr id="36" name="TextBox 13">
            <a:extLst>
              <a:ext uri="{FF2B5EF4-FFF2-40B4-BE49-F238E27FC236}">
                <a16:creationId xmlns:a16="http://schemas.microsoft.com/office/drawing/2014/main" xmlns="" id="{1FEC01C7-E8BB-4B01-A435-65BC580A406A}"/>
              </a:ext>
            </a:extLst>
          </p:cNvPr>
          <p:cNvSpPr>
            <a:spLocks noChangeArrowheads="1"/>
          </p:cNvSpPr>
          <p:nvPr/>
        </p:nvSpPr>
        <p:spPr bwMode="auto">
          <a:xfrm>
            <a:off x="462914" y="315641"/>
            <a:ext cx="2940685"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defTabSz="822960" fontAlgn="base">
              <a:spcAft>
                <a:spcPct val="0"/>
              </a:spcAft>
              <a:buNone/>
              <a:defRPr/>
            </a:pPr>
            <a:r>
              <a:rPr lang="en-US" altLang="zh-CN" sz="21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Research difficulties</a:t>
            </a:r>
            <a:endParaRPr lang="zh-CN" altLang="en-US" sz="21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Oval 9"/>
          <p:cNvSpPr>
            <a:spLocks noChangeArrowheads="1"/>
          </p:cNvSpPr>
          <p:nvPr/>
        </p:nvSpPr>
        <p:spPr bwMode="auto">
          <a:xfrm>
            <a:off x="1307825" y="1231742"/>
            <a:ext cx="350169" cy="351554"/>
          </a:xfrm>
          <a:prstGeom prst="ellipse">
            <a:avLst/>
          </a:prstGeom>
          <a:solidFill>
            <a:schemeClr val="tx2">
              <a:lumMod val="75000"/>
            </a:schemeClr>
          </a:solidFill>
          <a:ln>
            <a:noFill/>
          </a:ln>
        </p:spPr>
        <p:txBody>
          <a:bodyPr vert="horz" wrap="square" lIns="68580" tIns="34290" rIns="68580" bIns="34290" numCol="1" anchor="t" anchorCtr="0" compatLnSpc="1">
            <a:prstTxWarp prst="textNoShape">
              <a:avLst/>
            </a:prstTxWarp>
          </a:bodyPr>
          <a:lstStyle/>
          <a:p>
            <a:pPr defTabSz="514350"/>
            <a:endParaRPr lang="zh-CN" altLang="en-US" sz="1000">
              <a:solidFill>
                <a:prstClr val="white"/>
              </a:solidFill>
            </a:endParaRPr>
          </a:p>
        </p:txBody>
      </p:sp>
      <p:sp>
        <p:nvSpPr>
          <p:cNvPr id="16" name="TextBox 34"/>
          <p:cNvSpPr txBox="1"/>
          <p:nvPr/>
        </p:nvSpPr>
        <p:spPr>
          <a:xfrm>
            <a:off x="1711213" y="1124826"/>
            <a:ext cx="1339421" cy="276999"/>
          </a:xfrm>
          <a:prstGeom prst="rect">
            <a:avLst/>
          </a:prstGeom>
          <a:noFill/>
        </p:spPr>
        <p:txBody>
          <a:bodyPr wrap="square" lIns="68580" tIns="34290" rIns="68580" bIns="34290" rtlCol="0">
            <a:spAutoFit/>
          </a:bodyPr>
          <a:lstStyle/>
          <a:p>
            <a:r>
              <a:rPr lang="en-US" altLang="zh-CN" b="1" dirty="0" smtClean="0">
                <a:solidFill>
                  <a:srgbClr val="2F2F2F"/>
                </a:solidFill>
                <a:latin typeface="微软雅黑" panose="020B0503020204020204" pitchFamily="34" charset="-122"/>
                <a:ea typeface="微软雅黑" panose="020B0503020204020204" pitchFamily="34" charset="-122"/>
              </a:rPr>
              <a:t>Problem</a:t>
            </a:r>
            <a:endParaRPr lang="zh-CN" altLang="en-US" b="1" dirty="0">
              <a:solidFill>
                <a:srgbClr val="2F2F2F"/>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1398007" y="1324492"/>
            <a:ext cx="206744" cy="155447"/>
            <a:chOff x="2231238" y="1865312"/>
            <a:chExt cx="514350" cy="386732"/>
          </a:xfrm>
          <a:solidFill>
            <a:schemeClr val="bg1"/>
          </a:solidFill>
        </p:grpSpPr>
        <p:sp>
          <p:nvSpPr>
            <p:cNvPr id="22" name="Freeform 11">
              <a:hlinkClick r:id="rId3"/>
            </p:cNvPr>
            <p:cNvSpPr>
              <a:spLocks/>
            </p:cNvSpPr>
            <p:nvPr/>
          </p:nvSpPr>
          <p:spPr bwMode="auto">
            <a:xfrm>
              <a:off x="2231238" y="1993281"/>
              <a:ext cx="514350" cy="258763"/>
            </a:xfrm>
            <a:custGeom>
              <a:avLst/>
              <a:gdLst>
                <a:gd name="T0" fmla="*/ 324 w 324"/>
                <a:gd name="T1" fmla="*/ 0 h 163"/>
                <a:gd name="T2" fmla="*/ 270 w 324"/>
                <a:gd name="T3" fmla="*/ 163 h 163"/>
                <a:gd name="T4" fmla="*/ 0 w 324"/>
                <a:gd name="T5" fmla="*/ 163 h 163"/>
                <a:gd name="T6" fmla="*/ 54 w 324"/>
                <a:gd name="T7" fmla="*/ 0 h 163"/>
                <a:gd name="T8" fmla="*/ 324 w 324"/>
                <a:gd name="T9" fmla="*/ 0 h 163"/>
              </a:gdLst>
              <a:ahLst/>
              <a:cxnLst>
                <a:cxn ang="0">
                  <a:pos x="T0" y="T1"/>
                </a:cxn>
                <a:cxn ang="0">
                  <a:pos x="T2" y="T3"/>
                </a:cxn>
                <a:cxn ang="0">
                  <a:pos x="T4" y="T5"/>
                </a:cxn>
                <a:cxn ang="0">
                  <a:pos x="T6" y="T7"/>
                </a:cxn>
                <a:cxn ang="0">
                  <a:pos x="T8" y="T9"/>
                </a:cxn>
              </a:cxnLst>
              <a:rect l="0" t="0" r="r" b="b"/>
              <a:pathLst>
                <a:path w="324" h="163">
                  <a:moveTo>
                    <a:pt x="324" y="0"/>
                  </a:moveTo>
                  <a:lnTo>
                    <a:pt x="270" y="163"/>
                  </a:lnTo>
                  <a:lnTo>
                    <a:pt x="0" y="163"/>
                  </a:lnTo>
                  <a:lnTo>
                    <a:pt x="54" y="0"/>
                  </a:lnTo>
                  <a:lnTo>
                    <a:pt x="324" y="0"/>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00">
                <a:solidFill>
                  <a:prstClr val="white"/>
                </a:solidFill>
              </a:endParaRPr>
            </a:p>
          </p:txBody>
        </p:sp>
        <p:sp>
          <p:nvSpPr>
            <p:cNvPr id="23" name="Freeform 12"/>
            <p:cNvSpPr>
              <a:spLocks/>
            </p:cNvSpPr>
            <p:nvPr/>
          </p:nvSpPr>
          <p:spPr bwMode="auto">
            <a:xfrm>
              <a:off x="2236788" y="1865312"/>
              <a:ext cx="449262" cy="338138"/>
            </a:xfrm>
            <a:custGeom>
              <a:avLst/>
              <a:gdLst>
                <a:gd name="T0" fmla="*/ 44 w 283"/>
                <a:gd name="T1" fmla="*/ 81 h 213"/>
                <a:gd name="T2" fmla="*/ 49 w 283"/>
                <a:gd name="T3" fmla="*/ 71 h 213"/>
                <a:gd name="T4" fmla="*/ 59 w 283"/>
                <a:gd name="T5" fmla="*/ 71 h 213"/>
                <a:gd name="T6" fmla="*/ 283 w 283"/>
                <a:gd name="T7" fmla="*/ 71 h 213"/>
                <a:gd name="T8" fmla="*/ 283 w 283"/>
                <a:gd name="T9" fmla="*/ 43 h 213"/>
                <a:gd name="T10" fmla="*/ 184 w 283"/>
                <a:gd name="T11" fmla="*/ 43 h 213"/>
                <a:gd name="T12" fmla="*/ 149 w 283"/>
                <a:gd name="T13" fmla="*/ 0 h 213"/>
                <a:gd name="T14" fmla="*/ 18 w 283"/>
                <a:gd name="T15" fmla="*/ 0 h 213"/>
                <a:gd name="T16" fmla="*/ 0 w 283"/>
                <a:gd name="T17" fmla="*/ 43 h 213"/>
                <a:gd name="T18" fmla="*/ 0 w 283"/>
                <a:gd name="T19" fmla="*/ 213 h 213"/>
                <a:gd name="T20" fmla="*/ 44 w 283"/>
                <a:gd name="T21" fmla="*/ 8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3" h="213">
                  <a:moveTo>
                    <a:pt x="44" y="81"/>
                  </a:moveTo>
                  <a:lnTo>
                    <a:pt x="49" y="71"/>
                  </a:lnTo>
                  <a:lnTo>
                    <a:pt x="59" y="71"/>
                  </a:lnTo>
                  <a:lnTo>
                    <a:pt x="283" y="71"/>
                  </a:lnTo>
                  <a:lnTo>
                    <a:pt x="283" y="43"/>
                  </a:lnTo>
                  <a:lnTo>
                    <a:pt x="184" y="43"/>
                  </a:lnTo>
                  <a:lnTo>
                    <a:pt x="149" y="0"/>
                  </a:lnTo>
                  <a:lnTo>
                    <a:pt x="18" y="0"/>
                  </a:lnTo>
                  <a:lnTo>
                    <a:pt x="0" y="43"/>
                  </a:lnTo>
                  <a:lnTo>
                    <a:pt x="0" y="213"/>
                  </a:lnTo>
                  <a:lnTo>
                    <a:pt x="44" y="8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00">
                <a:solidFill>
                  <a:prstClr val="white"/>
                </a:solidFill>
              </a:endParaRPr>
            </a:p>
          </p:txBody>
        </p:sp>
      </p:grpSp>
      <p:sp>
        <p:nvSpPr>
          <p:cNvPr id="25" name="Oval 9"/>
          <p:cNvSpPr>
            <a:spLocks noChangeArrowheads="1"/>
          </p:cNvSpPr>
          <p:nvPr/>
        </p:nvSpPr>
        <p:spPr bwMode="auto">
          <a:xfrm>
            <a:off x="1307825" y="2238253"/>
            <a:ext cx="350169" cy="351554"/>
          </a:xfrm>
          <a:prstGeom prst="ellipse">
            <a:avLst/>
          </a:prstGeom>
          <a:solidFill>
            <a:schemeClr val="tx2">
              <a:lumMod val="75000"/>
            </a:schemeClr>
          </a:solidFill>
          <a:ln>
            <a:noFill/>
          </a:ln>
        </p:spPr>
        <p:txBody>
          <a:bodyPr vert="horz" wrap="square" lIns="68580" tIns="34290" rIns="68580" bIns="34290" numCol="1" anchor="t" anchorCtr="0" compatLnSpc="1">
            <a:prstTxWarp prst="textNoShape">
              <a:avLst/>
            </a:prstTxWarp>
          </a:bodyPr>
          <a:lstStyle/>
          <a:p>
            <a:pPr defTabSz="514350"/>
            <a:endParaRPr lang="zh-CN" altLang="en-US" sz="1000">
              <a:solidFill>
                <a:prstClr val="white"/>
              </a:solidFill>
            </a:endParaRPr>
          </a:p>
        </p:txBody>
      </p:sp>
      <p:sp>
        <p:nvSpPr>
          <p:cNvPr id="26" name="Freeform 17">
            <a:hlinkClick r:id="rId3"/>
          </p:cNvPr>
          <p:cNvSpPr>
            <a:spLocks/>
          </p:cNvSpPr>
          <p:nvPr/>
        </p:nvSpPr>
        <p:spPr bwMode="auto">
          <a:xfrm>
            <a:off x="1390028" y="2302474"/>
            <a:ext cx="201001" cy="186963"/>
          </a:xfrm>
          <a:custGeom>
            <a:avLst/>
            <a:gdLst>
              <a:gd name="T0" fmla="*/ 124 w 133"/>
              <a:gd name="T1" fmla="*/ 84 h 123"/>
              <a:gd name="T2" fmla="*/ 133 w 133"/>
              <a:gd name="T3" fmla="*/ 75 h 123"/>
              <a:gd name="T4" fmla="*/ 124 w 133"/>
              <a:gd name="T5" fmla="*/ 67 h 123"/>
              <a:gd name="T6" fmla="*/ 113 w 133"/>
              <a:gd name="T7" fmla="*/ 67 h 123"/>
              <a:gd name="T8" fmla="*/ 113 w 133"/>
              <a:gd name="T9" fmla="*/ 64 h 123"/>
              <a:gd name="T10" fmla="*/ 124 w 133"/>
              <a:gd name="T11" fmla="*/ 64 h 123"/>
              <a:gd name="T12" fmla="*/ 132 w 133"/>
              <a:gd name="T13" fmla="*/ 56 h 123"/>
              <a:gd name="T14" fmla="*/ 124 w 133"/>
              <a:gd name="T15" fmla="*/ 47 h 123"/>
              <a:gd name="T16" fmla="*/ 90 w 133"/>
              <a:gd name="T17" fmla="*/ 47 h 123"/>
              <a:gd name="T18" fmla="*/ 74 w 133"/>
              <a:gd name="T19" fmla="*/ 23 h 123"/>
              <a:gd name="T20" fmla="*/ 64 w 133"/>
              <a:gd name="T21" fmla="*/ 0 h 123"/>
              <a:gd name="T22" fmla="*/ 54 w 133"/>
              <a:gd name="T23" fmla="*/ 5 h 123"/>
              <a:gd name="T24" fmla="*/ 48 w 133"/>
              <a:gd name="T25" fmla="*/ 33 h 123"/>
              <a:gd name="T26" fmla="*/ 29 w 133"/>
              <a:gd name="T27" fmla="*/ 57 h 123"/>
              <a:gd name="T28" fmla="*/ 0 w 133"/>
              <a:gd name="T29" fmla="*/ 57 h 123"/>
              <a:gd name="T30" fmla="*/ 0 w 133"/>
              <a:gd name="T31" fmla="*/ 114 h 123"/>
              <a:gd name="T32" fmla="*/ 31 w 133"/>
              <a:gd name="T33" fmla="*/ 114 h 123"/>
              <a:gd name="T34" fmla="*/ 54 w 133"/>
              <a:gd name="T35" fmla="*/ 122 h 123"/>
              <a:gd name="T36" fmla="*/ 76 w 133"/>
              <a:gd name="T37" fmla="*/ 123 h 123"/>
              <a:gd name="T38" fmla="*/ 79 w 133"/>
              <a:gd name="T39" fmla="*/ 123 h 123"/>
              <a:gd name="T40" fmla="*/ 105 w 133"/>
              <a:gd name="T41" fmla="*/ 123 h 123"/>
              <a:gd name="T42" fmla="*/ 114 w 133"/>
              <a:gd name="T43" fmla="*/ 114 h 123"/>
              <a:gd name="T44" fmla="*/ 105 w 133"/>
              <a:gd name="T45" fmla="*/ 105 h 123"/>
              <a:gd name="T46" fmla="*/ 103 w 133"/>
              <a:gd name="T47" fmla="*/ 105 h 123"/>
              <a:gd name="T48" fmla="*/ 104 w 133"/>
              <a:gd name="T49" fmla="*/ 103 h 123"/>
              <a:gd name="T50" fmla="*/ 117 w 133"/>
              <a:gd name="T51" fmla="*/ 103 h 123"/>
              <a:gd name="T52" fmla="*/ 125 w 133"/>
              <a:gd name="T53" fmla="*/ 95 h 123"/>
              <a:gd name="T54" fmla="*/ 117 w 133"/>
              <a:gd name="T55" fmla="*/ 86 h 123"/>
              <a:gd name="T56" fmla="*/ 109 w 133"/>
              <a:gd name="T57" fmla="*/ 86 h 123"/>
              <a:gd name="T58" fmla="*/ 110 w 133"/>
              <a:gd name="T59" fmla="*/ 84 h 123"/>
              <a:gd name="T60" fmla="*/ 124 w 133"/>
              <a:gd name="T61" fmla="*/ 8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3" h="123">
                <a:moveTo>
                  <a:pt x="124" y="84"/>
                </a:moveTo>
                <a:cubicBezTo>
                  <a:pt x="129" y="84"/>
                  <a:pt x="133" y="80"/>
                  <a:pt x="133" y="75"/>
                </a:cubicBezTo>
                <a:cubicBezTo>
                  <a:pt x="133" y="71"/>
                  <a:pt x="129" y="67"/>
                  <a:pt x="124" y="67"/>
                </a:cubicBezTo>
                <a:cubicBezTo>
                  <a:pt x="113" y="67"/>
                  <a:pt x="113" y="67"/>
                  <a:pt x="113" y="67"/>
                </a:cubicBezTo>
                <a:cubicBezTo>
                  <a:pt x="113" y="66"/>
                  <a:pt x="113" y="65"/>
                  <a:pt x="113" y="64"/>
                </a:cubicBezTo>
                <a:cubicBezTo>
                  <a:pt x="124" y="64"/>
                  <a:pt x="124" y="64"/>
                  <a:pt x="124" y="64"/>
                </a:cubicBezTo>
                <a:cubicBezTo>
                  <a:pt x="129" y="64"/>
                  <a:pt x="132" y="61"/>
                  <a:pt x="132" y="56"/>
                </a:cubicBezTo>
                <a:cubicBezTo>
                  <a:pt x="132" y="51"/>
                  <a:pt x="129" y="47"/>
                  <a:pt x="124" y="47"/>
                </a:cubicBezTo>
                <a:cubicBezTo>
                  <a:pt x="90" y="47"/>
                  <a:pt x="90" y="47"/>
                  <a:pt x="90" y="47"/>
                </a:cubicBezTo>
                <a:cubicBezTo>
                  <a:pt x="66" y="45"/>
                  <a:pt x="73" y="31"/>
                  <a:pt x="74" y="23"/>
                </a:cubicBezTo>
                <a:cubicBezTo>
                  <a:pt x="75" y="8"/>
                  <a:pt x="69" y="0"/>
                  <a:pt x="64" y="0"/>
                </a:cubicBezTo>
                <a:cubicBezTo>
                  <a:pt x="63" y="0"/>
                  <a:pt x="53" y="1"/>
                  <a:pt x="54" y="5"/>
                </a:cubicBezTo>
                <a:cubicBezTo>
                  <a:pt x="54" y="8"/>
                  <a:pt x="56" y="24"/>
                  <a:pt x="48" y="33"/>
                </a:cubicBezTo>
                <a:cubicBezTo>
                  <a:pt x="42" y="40"/>
                  <a:pt x="33" y="52"/>
                  <a:pt x="29" y="57"/>
                </a:cubicBezTo>
                <a:cubicBezTo>
                  <a:pt x="0" y="57"/>
                  <a:pt x="0" y="57"/>
                  <a:pt x="0" y="57"/>
                </a:cubicBezTo>
                <a:cubicBezTo>
                  <a:pt x="0" y="114"/>
                  <a:pt x="0" y="114"/>
                  <a:pt x="0" y="114"/>
                </a:cubicBezTo>
                <a:cubicBezTo>
                  <a:pt x="31" y="114"/>
                  <a:pt x="31" y="114"/>
                  <a:pt x="31" y="114"/>
                </a:cubicBezTo>
                <a:cubicBezTo>
                  <a:pt x="38" y="119"/>
                  <a:pt x="46" y="121"/>
                  <a:pt x="54" y="122"/>
                </a:cubicBezTo>
                <a:cubicBezTo>
                  <a:pt x="61" y="122"/>
                  <a:pt x="69" y="122"/>
                  <a:pt x="76" y="123"/>
                </a:cubicBezTo>
                <a:cubicBezTo>
                  <a:pt x="77" y="123"/>
                  <a:pt x="78" y="123"/>
                  <a:pt x="79" y="123"/>
                </a:cubicBezTo>
                <a:cubicBezTo>
                  <a:pt x="105" y="123"/>
                  <a:pt x="105" y="123"/>
                  <a:pt x="105" y="123"/>
                </a:cubicBezTo>
                <a:cubicBezTo>
                  <a:pt x="110" y="123"/>
                  <a:pt x="114" y="119"/>
                  <a:pt x="114" y="114"/>
                </a:cubicBezTo>
                <a:cubicBezTo>
                  <a:pt x="114" y="109"/>
                  <a:pt x="110" y="105"/>
                  <a:pt x="105" y="105"/>
                </a:cubicBezTo>
                <a:cubicBezTo>
                  <a:pt x="103" y="105"/>
                  <a:pt x="103" y="105"/>
                  <a:pt x="103" y="105"/>
                </a:cubicBezTo>
                <a:cubicBezTo>
                  <a:pt x="103" y="105"/>
                  <a:pt x="103" y="104"/>
                  <a:pt x="104" y="103"/>
                </a:cubicBezTo>
                <a:cubicBezTo>
                  <a:pt x="117" y="103"/>
                  <a:pt x="117" y="103"/>
                  <a:pt x="117" y="103"/>
                </a:cubicBezTo>
                <a:cubicBezTo>
                  <a:pt x="122" y="103"/>
                  <a:pt x="125" y="99"/>
                  <a:pt x="125" y="95"/>
                </a:cubicBezTo>
                <a:cubicBezTo>
                  <a:pt x="125" y="90"/>
                  <a:pt x="122" y="86"/>
                  <a:pt x="117" y="86"/>
                </a:cubicBezTo>
                <a:cubicBezTo>
                  <a:pt x="109" y="86"/>
                  <a:pt x="109" y="86"/>
                  <a:pt x="109" y="86"/>
                </a:cubicBezTo>
                <a:cubicBezTo>
                  <a:pt x="109" y="85"/>
                  <a:pt x="110" y="85"/>
                  <a:pt x="110" y="84"/>
                </a:cubicBezTo>
                <a:lnTo>
                  <a:pt x="124" y="8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514350"/>
            <a:endParaRPr lang="zh-CN" altLang="en-US" sz="1000">
              <a:solidFill>
                <a:prstClr val="white"/>
              </a:solidFill>
            </a:endParaRPr>
          </a:p>
        </p:txBody>
      </p:sp>
      <p:sp>
        <p:nvSpPr>
          <p:cNvPr id="27" name="TextBox 34"/>
          <p:cNvSpPr txBox="1"/>
          <p:nvPr/>
        </p:nvSpPr>
        <p:spPr>
          <a:xfrm>
            <a:off x="1734969" y="2171436"/>
            <a:ext cx="1339421" cy="276999"/>
          </a:xfrm>
          <a:prstGeom prst="rect">
            <a:avLst/>
          </a:prstGeom>
          <a:noFill/>
        </p:spPr>
        <p:txBody>
          <a:bodyPr wrap="square" lIns="68580" tIns="34290" rIns="68580" bIns="34290" rtlCol="0">
            <a:spAutoFit/>
          </a:bodyPr>
          <a:lstStyle/>
          <a:p>
            <a:r>
              <a:rPr lang="en-US" altLang="zh-CN" b="1" dirty="0" smtClean="0">
                <a:solidFill>
                  <a:srgbClr val="2F2F2F"/>
                </a:solidFill>
                <a:latin typeface="微软雅黑" panose="020B0503020204020204" pitchFamily="34" charset="-122"/>
                <a:ea typeface="微软雅黑" panose="020B0503020204020204" pitchFamily="34" charset="-122"/>
              </a:rPr>
              <a:t>Solution</a:t>
            </a:r>
            <a:endParaRPr lang="zh-CN" altLang="en-US" b="1" dirty="0">
              <a:solidFill>
                <a:srgbClr val="2F2F2F"/>
              </a:solidFill>
              <a:latin typeface="微软雅黑" panose="020B0503020204020204" pitchFamily="34" charset="-122"/>
              <a:ea typeface="微软雅黑" panose="020B0503020204020204" pitchFamily="34" charset="-122"/>
            </a:endParaRPr>
          </a:p>
        </p:txBody>
      </p:sp>
      <p:sp>
        <p:nvSpPr>
          <p:cNvPr id="13" name="矩形 12"/>
          <p:cNvSpPr/>
          <p:nvPr/>
        </p:nvSpPr>
        <p:spPr>
          <a:xfrm>
            <a:off x="1734968" y="1474854"/>
            <a:ext cx="5986495" cy="315471"/>
          </a:xfrm>
          <a:prstGeom prst="rect">
            <a:avLst/>
          </a:prstGeom>
          <a:noFill/>
        </p:spPr>
        <p:txBody>
          <a:bodyPr wrap="square" lIns="68580" tIns="34290" rIns="68580" bIns="34290" rtlCol="0">
            <a:spAutoFit/>
          </a:bodyPr>
          <a:lstStyle/>
          <a:p>
            <a:r>
              <a:rPr lang="en-US" altLang="zh-CN" sz="1600" dirty="0"/>
              <a:t>Tracking Lost</a:t>
            </a:r>
          </a:p>
        </p:txBody>
      </p:sp>
    </p:spTree>
    <p:extLst>
      <p:ext uri="{BB962C8B-B14F-4D97-AF65-F5344CB8AC3E}">
        <p14:creationId xmlns:p14="http://schemas.microsoft.com/office/powerpoint/2010/main" val="16683214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anim calcmode="lin" valueType="num">
                                      <p:cBhvr>
                                        <p:cTn id="8" dur="1000" fill="hold"/>
                                        <p:tgtEl>
                                          <p:spTgt spid="98"/>
                                        </p:tgtEl>
                                        <p:attrNameLst>
                                          <p:attrName>ppt_x</p:attrName>
                                        </p:attrNameLst>
                                      </p:cBhvr>
                                      <p:tavLst>
                                        <p:tav tm="0">
                                          <p:val>
                                            <p:strVal val="#ppt_x"/>
                                          </p:val>
                                        </p:tav>
                                        <p:tav tm="100000">
                                          <p:val>
                                            <p:strVal val="#ppt_x"/>
                                          </p:val>
                                        </p:tav>
                                      </p:tavLst>
                                    </p:anim>
                                    <p:anim calcmode="lin" valueType="num">
                                      <p:cBhvr>
                                        <p:cTn id="9" dur="1000" fill="hold"/>
                                        <p:tgtEl>
                                          <p:spTgt spid="9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15" grpId="0" animBg="1"/>
      <p:bldP spid="16" grpId="0"/>
      <p:bldP spid="25" grpId="0" animBg="1"/>
      <p:bldP spid="26" grpId="0" animBg="1"/>
      <p:bldP spid="27"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6E4D1BDF-1238-42BA-94F5-21BF1CF0372D}"/>
              </a:ext>
            </a:extLst>
          </p:cNvPr>
          <p:cNvSpPr/>
          <p:nvPr/>
        </p:nvSpPr>
        <p:spPr>
          <a:xfrm>
            <a:off x="0" y="0"/>
            <a:ext cx="9144000" cy="28101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 xmlns:a16="http://schemas.microsoft.com/office/drawing/2014/main" id="{82AD984A-7542-478E-BA3D-713A46CD0092}"/>
              </a:ext>
            </a:extLst>
          </p:cNvPr>
          <p:cNvSpPr/>
          <p:nvPr/>
        </p:nvSpPr>
        <p:spPr>
          <a:xfrm>
            <a:off x="268503" y="749128"/>
            <a:ext cx="8587946" cy="3645244"/>
          </a:xfrm>
          <a:prstGeom prst="rect">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5">
            <a:extLst>
              <a:ext uri="{FF2B5EF4-FFF2-40B4-BE49-F238E27FC236}">
                <a16:creationId xmlns="" xmlns:a16="http://schemas.microsoft.com/office/drawing/2014/main" id="{3AEEF0B3-7C7B-4852-95FF-BFD1FB4BD229}"/>
              </a:ext>
            </a:extLst>
          </p:cNvPr>
          <p:cNvSpPr txBox="1">
            <a:spLocks noChangeArrowheads="1"/>
          </p:cNvSpPr>
          <p:nvPr/>
        </p:nvSpPr>
        <p:spPr bwMode="auto">
          <a:xfrm>
            <a:off x="3402256" y="1888069"/>
            <a:ext cx="23394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lvl="0" algn="ctr" fontAlgn="base">
              <a:spcBef>
                <a:spcPct val="0"/>
              </a:spcBef>
              <a:spcAft>
                <a:spcPct val="0"/>
              </a:spcAft>
              <a:defRPr/>
            </a:pPr>
            <a:r>
              <a:rPr lang="en-US" altLang="zh-CN" sz="3600" b="1" dirty="0" smtClean="0">
                <a:solidFill>
                  <a:prstClr val="black">
                    <a:lumMod val="85000"/>
                    <a:lumOff val="15000"/>
                  </a:prstClr>
                </a:solidFill>
                <a:latin typeface="微软雅黑"/>
                <a:ea typeface="微软雅黑"/>
              </a:rPr>
              <a:t>METHOD</a:t>
            </a:r>
            <a:endParaRPr lang="zh-CN" altLang="en-US" sz="3600" b="1" dirty="0">
              <a:solidFill>
                <a:prstClr val="black">
                  <a:lumMod val="85000"/>
                  <a:lumOff val="15000"/>
                </a:prstClr>
              </a:solidFill>
              <a:latin typeface="微软雅黑"/>
              <a:ea typeface="微软雅黑"/>
            </a:endParaRPr>
          </a:p>
        </p:txBody>
      </p:sp>
    </p:spTree>
    <p:extLst>
      <p:ext uri="{BB962C8B-B14F-4D97-AF65-F5344CB8AC3E}">
        <p14:creationId xmlns:p14="http://schemas.microsoft.com/office/powerpoint/2010/main" val="385105815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文本框 5"/>
          <p:cNvSpPr txBox="1">
            <a:spLocks noChangeArrowheads="1"/>
          </p:cNvSpPr>
          <p:nvPr/>
        </p:nvSpPr>
        <p:spPr bwMode="auto">
          <a:xfrm>
            <a:off x="2517847" y="87313"/>
            <a:ext cx="41083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800" b="1" dirty="0">
                <a:solidFill>
                  <a:schemeClr val="tx1">
                    <a:lumMod val="85000"/>
                    <a:lumOff val="15000"/>
                  </a:schemeClr>
                </a:solidFill>
                <a:latin typeface="+mj-ea"/>
                <a:ea typeface="+mj-ea"/>
              </a:rPr>
              <a:t>Algorithm framework</a:t>
            </a:r>
            <a:endParaRPr lang="zh-CN" altLang="en-US" sz="2800" b="1" dirty="0">
              <a:solidFill>
                <a:schemeClr val="tx1">
                  <a:lumMod val="85000"/>
                  <a:lumOff val="15000"/>
                </a:schemeClr>
              </a:solidFill>
              <a:latin typeface="+mj-ea"/>
              <a:ea typeface="+mj-ea"/>
            </a:endParaRPr>
          </a:p>
        </p:txBody>
      </p:sp>
      <p:sp>
        <p:nvSpPr>
          <p:cNvPr id="74" name="文本框 6"/>
          <p:cNvSpPr txBox="1">
            <a:spLocks noChangeArrowheads="1"/>
          </p:cNvSpPr>
          <p:nvPr/>
        </p:nvSpPr>
        <p:spPr bwMode="auto">
          <a:xfrm>
            <a:off x="832873" y="532859"/>
            <a:ext cx="74782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200" dirty="0">
                <a:solidFill>
                  <a:schemeClr val="tx1">
                    <a:lumMod val="85000"/>
                    <a:lumOff val="15000"/>
                  </a:schemeClr>
                </a:solidFill>
                <a:ea typeface="方正兰亭黑_GBK"/>
              </a:rPr>
              <a:t>The ORB_SLAM framework is used as the basic framework of the map fusion algorithm and modified on the basis of it.</a:t>
            </a:r>
          </a:p>
        </p:txBody>
      </p:sp>
      <p:sp>
        <p:nvSpPr>
          <p:cNvPr id="4" name="灯片编号占位符 3">
            <a:extLst>
              <a:ext uri="{FF2B5EF4-FFF2-40B4-BE49-F238E27FC236}">
                <a16:creationId xmlns="" xmlns:a16="http://schemas.microsoft.com/office/drawing/2014/main" id="{9729368C-EC70-47E1-A73E-150E80022352}"/>
              </a:ext>
            </a:extLst>
          </p:cNvPr>
          <p:cNvSpPr>
            <a:spLocks noGrp="1"/>
          </p:cNvSpPr>
          <p:nvPr>
            <p:ph type="sldNum" sz="quarter" idx="4294967295"/>
          </p:nvPr>
        </p:nvSpPr>
        <p:spPr>
          <a:xfrm>
            <a:off x="7086600" y="4748213"/>
            <a:ext cx="2057400" cy="273050"/>
          </a:xfrm>
        </p:spPr>
        <p:txBody>
          <a:bodyPr/>
          <a:lstStyle/>
          <a:p>
            <a:fld id="{ACBECEF1-1935-4692-9C86-5FD89D9EDF46}" type="slidenum">
              <a:rPr lang="zh-CN" altLang="en-US" smtClean="0"/>
              <a:pPr/>
              <a:t>5</a:t>
            </a:fld>
            <a:endParaRPr lang="zh-CN" altLang="en-US" dirty="0"/>
          </a:p>
        </p:txBody>
      </p:sp>
      <p:sp>
        <p:nvSpPr>
          <p:cNvPr id="7" name="矩形: 圆角 6">
            <a:extLst>
              <a:ext uri="{FF2B5EF4-FFF2-40B4-BE49-F238E27FC236}">
                <a16:creationId xmlns="" xmlns:a16="http://schemas.microsoft.com/office/drawing/2014/main" id="{8FBBE6BF-77BA-4689-BAC3-4DB9C4B26F9A}"/>
              </a:ext>
            </a:extLst>
          </p:cNvPr>
          <p:cNvSpPr/>
          <p:nvPr/>
        </p:nvSpPr>
        <p:spPr>
          <a:xfrm>
            <a:off x="832873" y="1384489"/>
            <a:ext cx="1573546" cy="436880"/>
          </a:xfrm>
          <a:prstGeom prst="roundRect">
            <a:avLst>
              <a:gd name="adj" fmla="val 50000"/>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600" b="1" dirty="0" smtClean="0"/>
              <a:t>Tracking</a:t>
            </a:r>
            <a:endParaRPr lang="zh-CN" altLang="en-US" sz="1600" b="1" dirty="0"/>
          </a:p>
        </p:txBody>
      </p:sp>
      <p:sp>
        <p:nvSpPr>
          <p:cNvPr id="89" name="TextBox 9" descr="e7d195523061f1c09e9d68d7cf438b91ef959ecb14fc25d26BBA7F7DBC18E55DFF4014AF651F0BF2569D4B6C1DA7F1A4683A481403BD872FC687266AD13265C1DE7C373772FD8728ABDD69ADD03BFF5BE2862BC891DBB79E74B044BEE21896B58BB504F9B7B8366179F035B8F1FE97608BAB4D7DF1E11532BDCC25DF947C3C4C1B257BA7AAE60662DCA45AF4273F5B3E">
            <a:extLst>
              <a:ext uri="{FF2B5EF4-FFF2-40B4-BE49-F238E27FC236}">
                <a16:creationId xmlns="" xmlns:a16="http://schemas.microsoft.com/office/drawing/2014/main" id="{47306FCF-8037-48A4-9D1B-9333440D97F9}"/>
              </a:ext>
            </a:extLst>
          </p:cNvPr>
          <p:cNvSpPr txBox="1"/>
          <p:nvPr/>
        </p:nvSpPr>
        <p:spPr>
          <a:xfrm>
            <a:off x="99967" y="1899949"/>
            <a:ext cx="2794732" cy="819455"/>
          </a:xfrm>
          <a:prstGeom prst="rect">
            <a:avLst/>
          </a:prstGeom>
          <a:noFill/>
        </p:spPr>
        <p:txBody>
          <a:bodyPr wrap="square" lIns="27000" rIns="27000" rtlCol="0">
            <a:spAutoFit/>
          </a:bodyPr>
          <a:lstStyle/>
          <a:p>
            <a:pPr algn="r" defTabSz="914400">
              <a:lnSpc>
                <a:spcPct val="150000"/>
              </a:lnSpc>
              <a:defRPr/>
            </a:pPr>
            <a:r>
              <a:rPr lang="en-US" altLang="zh-CN" sz="1050" kern="0" dirty="0">
                <a:solidFill>
                  <a:schemeClr val="tx1">
                    <a:lumMod val="95000"/>
                    <a:lumOff val="5000"/>
                  </a:schemeClr>
                </a:solidFill>
              </a:rPr>
              <a:t>After relocation, do not relocate, re-initialize, create a new map, and save the created map before the </a:t>
            </a:r>
            <a:r>
              <a:rPr lang="en-US" altLang="zh-CN" sz="1050" kern="0" dirty="0" smtClean="0">
                <a:solidFill>
                  <a:schemeClr val="tx1">
                    <a:lumMod val="95000"/>
                    <a:lumOff val="5000"/>
                  </a:schemeClr>
                </a:solidFill>
              </a:rPr>
              <a:t>loss</a:t>
            </a:r>
            <a:endParaRPr lang="en-US" altLang="zh-CN" sz="1050" kern="0" dirty="0">
              <a:solidFill>
                <a:schemeClr val="tx1">
                  <a:lumMod val="95000"/>
                  <a:lumOff val="5000"/>
                </a:schemeClr>
              </a:solidFill>
            </a:endParaRPr>
          </a:p>
        </p:txBody>
      </p:sp>
      <p:sp>
        <p:nvSpPr>
          <p:cNvPr id="90" name="矩形: 圆角 89">
            <a:extLst>
              <a:ext uri="{FF2B5EF4-FFF2-40B4-BE49-F238E27FC236}">
                <a16:creationId xmlns="" xmlns:a16="http://schemas.microsoft.com/office/drawing/2014/main" id="{DE096B7C-75D8-4A8C-B95A-AAB683C3154E}"/>
              </a:ext>
            </a:extLst>
          </p:cNvPr>
          <p:cNvSpPr/>
          <p:nvPr/>
        </p:nvSpPr>
        <p:spPr>
          <a:xfrm>
            <a:off x="832873" y="2962108"/>
            <a:ext cx="1573546" cy="436880"/>
          </a:xfrm>
          <a:prstGeom prst="roundRect">
            <a:avLst>
              <a:gd name="adj" fmla="val 50000"/>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600" b="1" dirty="0" smtClean="0"/>
              <a:t>Loop Closing</a:t>
            </a:r>
            <a:endParaRPr lang="zh-CN" altLang="en-US" sz="1600" b="1" dirty="0"/>
          </a:p>
        </p:txBody>
      </p:sp>
      <p:sp>
        <p:nvSpPr>
          <p:cNvPr id="91" name="TextBox 9" descr="e7d195523061f1c09e9d68d7cf438b91ef959ecb14fc25d26BBA7F7DBC18E55DFF4014AF651F0BF2569D4B6C1DA7F1A4683A481403BD872FC687266AD13265C1DE7C373772FD8728ABDD69ADD03BFF5BE2862BC891DBB79E74B044BEE21896B58BB504F9B7B8366179F035B8F1FE97608BAB4D7DF1E11532BDCC25DF947C3C4C1B257BA7AAE60662DCA45AF4273F5B3E">
            <a:extLst>
              <a:ext uri="{FF2B5EF4-FFF2-40B4-BE49-F238E27FC236}">
                <a16:creationId xmlns="" xmlns:a16="http://schemas.microsoft.com/office/drawing/2014/main" id="{10260575-EF7C-4918-9C40-7460C14BAC39}"/>
              </a:ext>
            </a:extLst>
          </p:cNvPr>
          <p:cNvSpPr txBox="1"/>
          <p:nvPr/>
        </p:nvSpPr>
        <p:spPr>
          <a:xfrm>
            <a:off x="118750" y="3476335"/>
            <a:ext cx="2757165" cy="552011"/>
          </a:xfrm>
          <a:prstGeom prst="rect">
            <a:avLst/>
          </a:prstGeom>
          <a:noFill/>
        </p:spPr>
        <p:txBody>
          <a:bodyPr wrap="square" lIns="27000" rIns="27000" rtlCol="0">
            <a:spAutoFit/>
          </a:bodyPr>
          <a:lstStyle/>
          <a:p>
            <a:pPr algn="r" defTabSz="914400">
              <a:lnSpc>
                <a:spcPct val="150000"/>
              </a:lnSpc>
              <a:defRPr/>
            </a:pPr>
            <a:r>
              <a:rPr lang="en-US" altLang="zh-CN" sz="1050" kern="0" dirty="0">
                <a:solidFill>
                  <a:schemeClr val="tx1">
                    <a:lumMod val="95000"/>
                    <a:lumOff val="5000"/>
                  </a:schemeClr>
                </a:solidFill>
              </a:rPr>
              <a:t>Word bag model (proposed an improved matching strategy</a:t>
            </a:r>
            <a:r>
              <a:rPr lang="en-US" altLang="zh-CN" sz="1050" kern="0" dirty="0" smtClean="0">
                <a:solidFill>
                  <a:schemeClr val="tx1">
                    <a:lumMod val="95000"/>
                    <a:lumOff val="5000"/>
                  </a:schemeClr>
                </a:solidFill>
              </a:rPr>
              <a:t>)</a:t>
            </a:r>
            <a:endParaRPr lang="en-US" altLang="zh-CN" sz="1050" kern="0" dirty="0">
              <a:solidFill>
                <a:schemeClr val="tx1">
                  <a:lumMod val="95000"/>
                  <a:lumOff val="5000"/>
                </a:schemeClr>
              </a:solidFill>
            </a:endParaRPr>
          </a:p>
        </p:txBody>
      </p:sp>
      <p:sp>
        <p:nvSpPr>
          <p:cNvPr id="94" name="矩形: 圆角 93">
            <a:extLst>
              <a:ext uri="{FF2B5EF4-FFF2-40B4-BE49-F238E27FC236}">
                <a16:creationId xmlns="" xmlns:a16="http://schemas.microsoft.com/office/drawing/2014/main" id="{93D7576A-1DB1-4DBB-9E62-B2BA76FDFE7F}"/>
              </a:ext>
            </a:extLst>
          </p:cNvPr>
          <p:cNvSpPr/>
          <p:nvPr/>
        </p:nvSpPr>
        <p:spPr>
          <a:xfrm>
            <a:off x="6798529" y="1412199"/>
            <a:ext cx="1512610" cy="436880"/>
          </a:xfrm>
          <a:prstGeom prst="roundRect">
            <a:avLst>
              <a:gd name="adj" fmla="val 50000"/>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600" b="1" dirty="0" smtClean="0"/>
              <a:t>Local Mapping</a:t>
            </a:r>
            <a:endParaRPr lang="zh-CN" altLang="en-US" sz="1600" b="1" dirty="0"/>
          </a:p>
        </p:txBody>
      </p:sp>
      <p:sp>
        <p:nvSpPr>
          <p:cNvPr id="95" name="TextBox 9" descr="e7d195523061f1c09e9d68d7cf438b91ef959ecb14fc25d26BBA7F7DBC18E55DFF4014AF651F0BF2569D4B6C1DA7F1A4683A481403BD872FC687266AD13265C1DE7C373772FD8728ABDD69ADD03BFF5BE2862BC891DBB79E74B044BEE21896B58BB504F9B7B8366179F035B8F1FE97608BAB4D7DF1E11532BDCC25DF947C3C4C1B257BA7AAE60662DCA45AF4273F5B3E">
            <a:extLst>
              <a:ext uri="{FF2B5EF4-FFF2-40B4-BE49-F238E27FC236}">
                <a16:creationId xmlns="" xmlns:a16="http://schemas.microsoft.com/office/drawing/2014/main" id="{680FE808-7645-4BD8-B943-DB5F7BBAD9D9}"/>
              </a:ext>
            </a:extLst>
          </p:cNvPr>
          <p:cNvSpPr txBox="1"/>
          <p:nvPr/>
        </p:nvSpPr>
        <p:spPr>
          <a:xfrm>
            <a:off x="6626152" y="1924077"/>
            <a:ext cx="2190187" cy="334707"/>
          </a:xfrm>
          <a:prstGeom prst="rect">
            <a:avLst/>
          </a:prstGeom>
          <a:noFill/>
        </p:spPr>
        <p:txBody>
          <a:bodyPr wrap="square" lIns="27000" rIns="27000" rtlCol="0">
            <a:spAutoFit/>
          </a:bodyPr>
          <a:lstStyle/>
          <a:p>
            <a:pPr defTabSz="914400">
              <a:lnSpc>
                <a:spcPct val="150000"/>
              </a:lnSpc>
              <a:defRPr/>
            </a:pPr>
            <a:r>
              <a:rPr lang="en-US" altLang="zh-CN" sz="1050" kern="0" dirty="0">
                <a:solidFill>
                  <a:schemeClr val="tx1">
                    <a:lumMod val="95000"/>
                    <a:lumOff val="5000"/>
                  </a:schemeClr>
                </a:solidFill>
              </a:rPr>
              <a:t>Scale estimation algorithm</a:t>
            </a:r>
          </a:p>
        </p:txBody>
      </p:sp>
      <p:sp>
        <p:nvSpPr>
          <p:cNvPr id="96" name="矩形: 圆角 95">
            <a:extLst>
              <a:ext uri="{FF2B5EF4-FFF2-40B4-BE49-F238E27FC236}">
                <a16:creationId xmlns="" xmlns:a16="http://schemas.microsoft.com/office/drawing/2014/main" id="{4EE808FA-D956-4273-B2E6-DB4CA2AD8986}"/>
              </a:ext>
            </a:extLst>
          </p:cNvPr>
          <p:cNvSpPr/>
          <p:nvPr/>
        </p:nvSpPr>
        <p:spPr>
          <a:xfrm>
            <a:off x="6798530" y="3023529"/>
            <a:ext cx="1512609" cy="436880"/>
          </a:xfrm>
          <a:prstGeom prst="roundRect">
            <a:avLst>
              <a:gd name="adj" fmla="val 50000"/>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600" b="1" dirty="0" smtClean="0"/>
              <a:t>Map Fusion</a:t>
            </a:r>
            <a:endParaRPr lang="zh-CN" altLang="en-US" sz="1600" b="1" dirty="0"/>
          </a:p>
        </p:txBody>
      </p:sp>
      <p:grpSp>
        <p:nvGrpSpPr>
          <p:cNvPr id="3" name="组合 2"/>
          <p:cNvGrpSpPr/>
          <p:nvPr/>
        </p:nvGrpSpPr>
        <p:grpSpPr>
          <a:xfrm>
            <a:off x="2974525" y="847899"/>
            <a:ext cx="3571377" cy="4035435"/>
            <a:chOff x="1025606" y="418460"/>
            <a:chExt cx="4097926" cy="4445540"/>
          </a:xfrm>
        </p:grpSpPr>
        <p:sp>
          <p:nvSpPr>
            <p:cNvPr id="43" name="圆角矩形 42"/>
            <p:cNvSpPr/>
            <p:nvPr/>
          </p:nvSpPr>
          <p:spPr>
            <a:xfrm>
              <a:off x="1025606" y="752470"/>
              <a:ext cx="2017395" cy="1668908"/>
            </a:xfrm>
            <a:prstGeom prst="roundRect">
              <a:avLst/>
            </a:prstGeom>
            <a:solidFill>
              <a:schemeClr val="bg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圆角矩形 43"/>
            <p:cNvSpPr/>
            <p:nvPr/>
          </p:nvSpPr>
          <p:spPr>
            <a:xfrm>
              <a:off x="1025606" y="2972269"/>
              <a:ext cx="2017395" cy="1891728"/>
            </a:xfrm>
            <a:prstGeom prst="roundRect">
              <a:avLst/>
            </a:prstGeom>
            <a:solidFill>
              <a:schemeClr val="bg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圆角矩形 44"/>
            <p:cNvSpPr/>
            <p:nvPr/>
          </p:nvSpPr>
          <p:spPr>
            <a:xfrm>
              <a:off x="3432619" y="2271390"/>
              <a:ext cx="1690913" cy="1346200"/>
            </a:xfrm>
            <a:prstGeom prst="roundRect">
              <a:avLst/>
            </a:prstGeom>
            <a:solidFill>
              <a:schemeClr val="bg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流程图: 过程 45"/>
            <p:cNvSpPr/>
            <p:nvPr/>
          </p:nvSpPr>
          <p:spPr>
            <a:xfrm>
              <a:off x="1269213" y="418460"/>
              <a:ext cx="687705" cy="188595"/>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050" dirty="0"/>
                <a:t>Image</a:t>
              </a:r>
            </a:p>
          </p:txBody>
        </p:sp>
        <p:sp>
          <p:nvSpPr>
            <p:cNvPr id="48" name="矩形 47"/>
            <p:cNvSpPr/>
            <p:nvPr/>
          </p:nvSpPr>
          <p:spPr>
            <a:xfrm>
              <a:off x="1207851" y="1029965"/>
              <a:ext cx="1668780" cy="1625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050" dirty="0"/>
                <a:t>Initialization</a:t>
              </a:r>
            </a:p>
          </p:txBody>
        </p:sp>
        <p:sp>
          <p:nvSpPr>
            <p:cNvPr id="49" name="矩形 48"/>
            <p:cNvSpPr/>
            <p:nvPr/>
          </p:nvSpPr>
          <p:spPr>
            <a:xfrm>
              <a:off x="1208486" y="1270630"/>
              <a:ext cx="1667510" cy="1625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050" dirty="0"/>
                <a:t>Pose estimation</a:t>
              </a:r>
            </a:p>
          </p:txBody>
        </p:sp>
        <p:sp>
          <p:nvSpPr>
            <p:cNvPr id="50" name="矩形 49"/>
            <p:cNvSpPr/>
            <p:nvPr/>
          </p:nvSpPr>
          <p:spPr>
            <a:xfrm>
              <a:off x="1208486" y="1510660"/>
              <a:ext cx="1668780" cy="1625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050" dirty="0"/>
                <a:t>Scale estimation</a:t>
              </a:r>
            </a:p>
          </p:txBody>
        </p:sp>
        <p:sp>
          <p:nvSpPr>
            <p:cNvPr id="51" name="矩形 50"/>
            <p:cNvSpPr/>
            <p:nvPr/>
          </p:nvSpPr>
          <p:spPr>
            <a:xfrm>
              <a:off x="1208486" y="1755770"/>
              <a:ext cx="1669415" cy="1625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050" dirty="0"/>
                <a:t>Mapping optimization</a:t>
              </a:r>
            </a:p>
          </p:txBody>
        </p:sp>
        <p:sp>
          <p:nvSpPr>
            <p:cNvPr id="52" name="矩形 51"/>
            <p:cNvSpPr/>
            <p:nvPr/>
          </p:nvSpPr>
          <p:spPr>
            <a:xfrm>
              <a:off x="1207851" y="3147526"/>
              <a:ext cx="1670050" cy="1625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050" dirty="0">
                  <a:solidFill>
                    <a:schemeClr val="tx1"/>
                  </a:solidFill>
                  <a:sym typeface="+mn-ea"/>
                </a:rPr>
                <a:t>Initialization</a:t>
              </a:r>
              <a:endParaRPr lang="zh-CN" altLang="en-US" sz="1050" dirty="0">
                <a:solidFill>
                  <a:schemeClr val="tx1"/>
                </a:solidFill>
              </a:endParaRPr>
            </a:p>
          </p:txBody>
        </p:sp>
        <p:sp>
          <p:nvSpPr>
            <p:cNvPr id="53" name="矩形 52"/>
            <p:cNvSpPr/>
            <p:nvPr/>
          </p:nvSpPr>
          <p:spPr>
            <a:xfrm>
              <a:off x="1207851" y="3416768"/>
              <a:ext cx="1669415" cy="1625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050" dirty="0">
                  <a:solidFill>
                    <a:schemeClr val="tx1"/>
                  </a:solidFill>
                  <a:sym typeface="+mn-ea"/>
                </a:rPr>
                <a:t>Pose estimation</a:t>
              </a:r>
              <a:endParaRPr lang="zh-CN" altLang="en-US" sz="1050" dirty="0">
                <a:solidFill>
                  <a:schemeClr val="tx1"/>
                </a:solidFill>
              </a:endParaRPr>
            </a:p>
          </p:txBody>
        </p:sp>
        <p:sp>
          <p:nvSpPr>
            <p:cNvPr id="54" name="矩形 53"/>
            <p:cNvSpPr/>
            <p:nvPr/>
          </p:nvSpPr>
          <p:spPr>
            <a:xfrm>
              <a:off x="1210391" y="3660609"/>
              <a:ext cx="1667510" cy="1625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050" dirty="0">
                  <a:solidFill>
                    <a:schemeClr val="tx1"/>
                  </a:solidFill>
                  <a:sym typeface="+mn-ea"/>
                </a:rPr>
                <a:t>Scale </a:t>
              </a:r>
              <a:r>
                <a:rPr lang="en-US" altLang="zh-CN" sz="1050" dirty="0">
                  <a:solidFill>
                    <a:schemeClr val="tx1"/>
                  </a:solidFill>
                </a:rPr>
                <a:t>estimation</a:t>
              </a:r>
            </a:p>
          </p:txBody>
        </p:sp>
        <p:sp>
          <p:nvSpPr>
            <p:cNvPr id="55" name="矩形 54"/>
            <p:cNvSpPr/>
            <p:nvPr/>
          </p:nvSpPr>
          <p:spPr>
            <a:xfrm>
              <a:off x="1210391" y="3906356"/>
              <a:ext cx="1667510" cy="1625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050" dirty="0">
                  <a:solidFill>
                    <a:schemeClr val="tx1"/>
                  </a:solidFill>
                  <a:sym typeface="+mn-ea"/>
                </a:rPr>
                <a:t>Mapping optimization</a:t>
              </a:r>
              <a:endParaRPr lang="zh-CN" altLang="en-US" sz="1050" dirty="0">
                <a:solidFill>
                  <a:schemeClr val="tx1"/>
                </a:solidFill>
              </a:endParaRPr>
            </a:p>
          </p:txBody>
        </p:sp>
        <p:sp>
          <p:nvSpPr>
            <p:cNvPr id="56" name="矩形 55"/>
            <p:cNvSpPr/>
            <p:nvPr/>
          </p:nvSpPr>
          <p:spPr>
            <a:xfrm>
              <a:off x="1210391" y="4152099"/>
              <a:ext cx="1668145" cy="1625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050" dirty="0">
                  <a:solidFill>
                    <a:schemeClr val="tx1"/>
                  </a:solidFill>
                </a:rPr>
                <a:t>Joint optimization</a:t>
              </a:r>
            </a:p>
          </p:txBody>
        </p:sp>
        <p:sp>
          <p:nvSpPr>
            <p:cNvPr id="57" name="矩形 56"/>
            <p:cNvSpPr/>
            <p:nvPr/>
          </p:nvSpPr>
          <p:spPr>
            <a:xfrm>
              <a:off x="1207851" y="4420072"/>
              <a:ext cx="1667510" cy="1625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050" dirty="0">
                  <a:solidFill>
                    <a:schemeClr val="tx1"/>
                  </a:solidFill>
                  <a:sym typeface="+mn-ea"/>
                </a:rPr>
                <a:t>Loop closure</a:t>
              </a:r>
              <a:endParaRPr lang="zh-CN" altLang="en-US" sz="1050" dirty="0">
                <a:solidFill>
                  <a:schemeClr val="tx1"/>
                </a:solidFill>
              </a:endParaRPr>
            </a:p>
          </p:txBody>
        </p:sp>
        <p:sp>
          <p:nvSpPr>
            <p:cNvPr id="58" name="流程图: 过程 57"/>
            <p:cNvSpPr/>
            <p:nvPr/>
          </p:nvSpPr>
          <p:spPr>
            <a:xfrm>
              <a:off x="2196546" y="2617626"/>
              <a:ext cx="553085" cy="188595"/>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050" dirty="0">
                  <a:solidFill>
                    <a:schemeClr val="tx1"/>
                  </a:solidFill>
                </a:rPr>
                <a:t>IMU</a:t>
              </a:r>
            </a:p>
          </p:txBody>
        </p:sp>
        <p:sp>
          <p:nvSpPr>
            <p:cNvPr id="59" name="下箭头 58"/>
            <p:cNvSpPr/>
            <p:nvPr/>
          </p:nvSpPr>
          <p:spPr>
            <a:xfrm>
              <a:off x="1508206" y="635630"/>
              <a:ext cx="220345" cy="394335"/>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60" name="下箭头 59"/>
            <p:cNvSpPr/>
            <p:nvPr/>
          </p:nvSpPr>
          <p:spPr>
            <a:xfrm>
              <a:off x="2340056" y="635630"/>
              <a:ext cx="220345" cy="394335"/>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61" name="下箭头 60"/>
            <p:cNvSpPr/>
            <p:nvPr/>
          </p:nvSpPr>
          <p:spPr>
            <a:xfrm>
              <a:off x="1917446" y="2456173"/>
              <a:ext cx="220346" cy="496312"/>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62" name="矩形 61"/>
            <p:cNvSpPr/>
            <p:nvPr/>
          </p:nvSpPr>
          <p:spPr>
            <a:xfrm>
              <a:off x="3537666" y="2410455"/>
              <a:ext cx="1482725" cy="3175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050" dirty="0">
                  <a:solidFill>
                    <a:schemeClr val="tx1"/>
                  </a:solidFill>
                </a:rPr>
                <a:t>Map coordinate system conversion</a:t>
              </a:r>
            </a:p>
          </p:txBody>
        </p:sp>
        <p:sp>
          <p:nvSpPr>
            <p:cNvPr id="63" name="矩形 62"/>
            <p:cNvSpPr/>
            <p:nvPr/>
          </p:nvSpPr>
          <p:spPr>
            <a:xfrm>
              <a:off x="1210391" y="1986910"/>
              <a:ext cx="1667510" cy="1625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050" dirty="0"/>
                <a:t>Loop closure</a:t>
              </a:r>
            </a:p>
          </p:txBody>
        </p:sp>
        <p:sp>
          <p:nvSpPr>
            <p:cNvPr id="64" name="文本框 24"/>
            <p:cNvSpPr txBox="1"/>
            <p:nvPr/>
          </p:nvSpPr>
          <p:spPr>
            <a:xfrm>
              <a:off x="1602186" y="2167462"/>
              <a:ext cx="869950" cy="253916"/>
            </a:xfrm>
            <a:prstGeom prst="rect">
              <a:avLst/>
            </a:prstGeom>
            <a:noFill/>
          </p:spPr>
          <p:txBody>
            <a:bodyPr wrap="square" rtlCol="0">
              <a:spAutoFit/>
            </a:bodyPr>
            <a:lstStyle/>
            <a:p>
              <a:pPr algn="ctr"/>
              <a:r>
                <a:rPr lang="en-US" altLang="zh-CN" sz="1050" dirty="0"/>
                <a:t>Last Map</a:t>
              </a:r>
            </a:p>
          </p:txBody>
        </p:sp>
        <p:sp>
          <p:nvSpPr>
            <p:cNvPr id="65" name="文本框 25"/>
            <p:cNvSpPr txBox="1"/>
            <p:nvPr/>
          </p:nvSpPr>
          <p:spPr>
            <a:xfrm>
              <a:off x="1394616" y="2576386"/>
              <a:ext cx="465455" cy="253916"/>
            </a:xfrm>
            <a:prstGeom prst="rect">
              <a:avLst/>
            </a:prstGeom>
            <a:noFill/>
          </p:spPr>
          <p:txBody>
            <a:bodyPr wrap="square" rtlCol="0">
              <a:spAutoFit/>
            </a:bodyPr>
            <a:lstStyle/>
            <a:p>
              <a:pPr algn="ctr"/>
              <a:r>
                <a:rPr lang="en-US" altLang="zh-CN" sz="1050" dirty="0"/>
                <a:t>Lost</a:t>
              </a:r>
            </a:p>
          </p:txBody>
        </p:sp>
        <p:sp>
          <p:nvSpPr>
            <p:cNvPr id="66" name="矩形 65"/>
            <p:cNvSpPr/>
            <p:nvPr/>
          </p:nvSpPr>
          <p:spPr>
            <a:xfrm>
              <a:off x="3537666" y="2817582"/>
              <a:ext cx="1482090" cy="20256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050" dirty="0">
                  <a:solidFill>
                    <a:schemeClr val="tx1"/>
                  </a:solidFill>
                </a:rPr>
                <a:t>Map point matching</a:t>
              </a:r>
            </a:p>
          </p:txBody>
        </p:sp>
        <p:sp>
          <p:nvSpPr>
            <p:cNvPr id="67" name="矩形 66"/>
            <p:cNvSpPr/>
            <p:nvPr/>
          </p:nvSpPr>
          <p:spPr>
            <a:xfrm>
              <a:off x="3537666" y="3104510"/>
              <a:ext cx="1481455" cy="1968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050" dirty="0">
                  <a:solidFill>
                    <a:schemeClr val="tx1"/>
                  </a:solidFill>
                </a:rPr>
                <a:t>Error correction</a:t>
              </a:r>
            </a:p>
          </p:txBody>
        </p:sp>
        <p:sp>
          <p:nvSpPr>
            <p:cNvPr id="68" name="文本框 28"/>
            <p:cNvSpPr txBox="1"/>
            <p:nvPr/>
          </p:nvSpPr>
          <p:spPr>
            <a:xfrm>
              <a:off x="1498681" y="4610084"/>
              <a:ext cx="1061720" cy="253916"/>
            </a:xfrm>
            <a:prstGeom prst="rect">
              <a:avLst/>
            </a:prstGeom>
            <a:noFill/>
          </p:spPr>
          <p:txBody>
            <a:bodyPr wrap="square" rtlCol="0">
              <a:spAutoFit/>
            </a:bodyPr>
            <a:lstStyle/>
            <a:p>
              <a:pPr algn="ctr"/>
              <a:r>
                <a:rPr lang="en-US" altLang="zh-CN" sz="1050" dirty="0"/>
                <a:t>Current Map</a:t>
              </a:r>
            </a:p>
          </p:txBody>
        </p:sp>
        <p:cxnSp>
          <p:nvCxnSpPr>
            <p:cNvPr id="69" name="肘形连接符 68"/>
            <p:cNvCxnSpPr>
              <a:endCxn id="45" idx="0"/>
            </p:cNvCxnSpPr>
            <p:nvPr/>
          </p:nvCxnSpPr>
          <p:spPr>
            <a:xfrm>
              <a:off x="3047446" y="1587495"/>
              <a:ext cx="1230630" cy="683895"/>
            </a:xfrm>
            <a:prstGeom prst="bentConnector2">
              <a:avLst/>
            </a:prstGeom>
            <a:ln>
              <a:tailEnd type="arrow" w="med" len="med"/>
            </a:ln>
          </p:spPr>
          <p:style>
            <a:lnRef idx="2">
              <a:schemeClr val="accent1"/>
            </a:lnRef>
            <a:fillRef idx="0">
              <a:schemeClr val="accent1"/>
            </a:fillRef>
            <a:effectRef idx="1">
              <a:schemeClr val="accent1"/>
            </a:effectRef>
            <a:fontRef idx="minor">
              <a:schemeClr val="tx1"/>
            </a:fontRef>
          </p:style>
        </p:cxnSp>
        <p:cxnSp>
          <p:nvCxnSpPr>
            <p:cNvPr id="70" name="肘形连接符 69"/>
            <p:cNvCxnSpPr>
              <a:stCxn id="45" idx="2"/>
              <a:endCxn id="44" idx="3"/>
            </p:cNvCxnSpPr>
            <p:nvPr/>
          </p:nvCxnSpPr>
          <p:spPr>
            <a:xfrm rot="5400000">
              <a:off x="3510267" y="3150324"/>
              <a:ext cx="300543" cy="1235075"/>
            </a:xfrm>
            <a:prstGeom prst="bentConnector2">
              <a:avLst/>
            </a:prstGeom>
            <a:ln>
              <a:tailEnd type="arrow" w="med" len="med"/>
            </a:ln>
          </p:spPr>
          <p:style>
            <a:lnRef idx="2">
              <a:schemeClr val="accent1"/>
            </a:lnRef>
            <a:fillRef idx="0">
              <a:schemeClr val="accent1"/>
            </a:fillRef>
            <a:effectRef idx="1">
              <a:schemeClr val="accent1"/>
            </a:effectRef>
            <a:fontRef idx="minor">
              <a:schemeClr val="tx1"/>
            </a:fontRef>
          </p:style>
        </p:cxnSp>
        <p:sp>
          <p:nvSpPr>
            <p:cNvPr id="71" name="文本框 31"/>
            <p:cNvSpPr txBox="1"/>
            <p:nvPr/>
          </p:nvSpPr>
          <p:spPr>
            <a:xfrm>
              <a:off x="3812621" y="3301360"/>
              <a:ext cx="1056640" cy="253916"/>
            </a:xfrm>
            <a:prstGeom prst="rect">
              <a:avLst/>
            </a:prstGeom>
            <a:noFill/>
          </p:spPr>
          <p:txBody>
            <a:bodyPr wrap="square" rtlCol="0">
              <a:spAutoFit/>
            </a:bodyPr>
            <a:lstStyle/>
            <a:p>
              <a:pPr algn="ctr"/>
              <a:r>
                <a:rPr lang="en-US" altLang="zh-CN" sz="1050" dirty="0"/>
                <a:t>Map Fusion</a:t>
              </a:r>
            </a:p>
          </p:txBody>
        </p:sp>
        <p:sp>
          <p:nvSpPr>
            <p:cNvPr id="75" name="流程图: 过程 74"/>
            <p:cNvSpPr/>
            <p:nvPr/>
          </p:nvSpPr>
          <p:spPr>
            <a:xfrm>
              <a:off x="2096247" y="418460"/>
              <a:ext cx="687705" cy="188595"/>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050" dirty="0" smtClean="0"/>
                <a:t>IMU</a:t>
              </a:r>
              <a:endParaRPr lang="en-US" altLang="zh-CN" sz="1050" dirty="0"/>
            </a:p>
          </p:txBody>
        </p:sp>
      </p:grpSp>
      <p:sp>
        <p:nvSpPr>
          <p:cNvPr id="42" name="TextBox 9" descr="e7d195523061f1c09e9d68d7cf438b91ef959ecb14fc25d26BBA7F7DBC18E55DFF4014AF651F0BF2569D4B6C1DA7F1A4683A481403BD872FC687266AD13265C1DE7C373772FD8728ABDD69ADD03BFF5BE2862BC891DBB79E74B044BEE21896B58BB504F9B7B8366179F035B8F1FE97608BAB4D7DF1E11532BDCC25DF947C3C4C1B257BA7AAE60662DCA45AF4273F5B3E">
            <a:extLst>
              <a:ext uri="{FF2B5EF4-FFF2-40B4-BE49-F238E27FC236}">
                <a16:creationId xmlns="" xmlns:a16="http://schemas.microsoft.com/office/drawing/2014/main" id="{680FE808-7645-4BD8-B943-DB5F7BBAD9D9}"/>
              </a:ext>
            </a:extLst>
          </p:cNvPr>
          <p:cNvSpPr txBox="1"/>
          <p:nvPr/>
        </p:nvSpPr>
        <p:spPr>
          <a:xfrm>
            <a:off x="6626152" y="3709920"/>
            <a:ext cx="2190188" cy="819455"/>
          </a:xfrm>
          <a:prstGeom prst="rect">
            <a:avLst/>
          </a:prstGeom>
          <a:noFill/>
        </p:spPr>
        <p:txBody>
          <a:bodyPr wrap="square" lIns="27000" rIns="27000" rtlCol="0">
            <a:spAutoFit/>
          </a:bodyPr>
          <a:lstStyle/>
          <a:p>
            <a:pPr defTabSz="914400">
              <a:lnSpc>
                <a:spcPct val="150000"/>
              </a:lnSpc>
              <a:defRPr/>
            </a:pPr>
            <a:r>
              <a:rPr lang="en-US" altLang="zh-CN" sz="1050" kern="0" dirty="0">
                <a:solidFill>
                  <a:schemeClr val="tx1">
                    <a:lumMod val="95000"/>
                    <a:lumOff val="5000"/>
                  </a:schemeClr>
                </a:solidFill>
              </a:rPr>
              <a:t>Established a link between two </a:t>
            </a:r>
            <a:r>
              <a:rPr lang="en-US" altLang="zh-CN" sz="1050" kern="0" dirty="0" err="1">
                <a:solidFill>
                  <a:schemeClr val="tx1">
                    <a:lumMod val="95000"/>
                    <a:lumOff val="5000"/>
                  </a:schemeClr>
                </a:solidFill>
              </a:rPr>
              <a:t>keyframes</a:t>
            </a:r>
            <a:r>
              <a:rPr lang="en-US" altLang="zh-CN" sz="1050" kern="0" dirty="0">
                <a:solidFill>
                  <a:schemeClr val="tx1">
                    <a:lumMod val="95000"/>
                    <a:lumOff val="5000"/>
                  </a:schemeClr>
                </a:solidFill>
              </a:rPr>
              <a:t> and map points before and after</a:t>
            </a:r>
          </a:p>
        </p:txBody>
      </p:sp>
    </p:spTree>
    <p:extLst>
      <p:ext uri="{BB962C8B-B14F-4D97-AF65-F5344CB8AC3E}">
        <p14:creationId xmlns:p14="http://schemas.microsoft.com/office/powerpoint/2010/main" val="16367323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文本框 5"/>
          <p:cNvSpPr txBox="1">
            <a:spLocks noChangeArrowheads="1"/>
          </p:cNvSpPr>
          <p:nvPr/>
        </p:nvSpPr>
        <p:spPr bwMode="auto">
          <a:xfrm>
            <a:off x="1316270" y="87313"/>
            <a:ext cx="65114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800" b="1" dirty="0">
                <a:solidFill>
                  <a:schemeClr val="tx1">
                    <a:lumMod val="85000"/>
                    <a:lumOff val="15000"/>
                  </a:schemeClr>
                </a:solidFill>
                <a:latin typeface="+mj-ea"/>
                <a:ea typeface="+mj-ea"/>
              </a:rPr>
              <a:t>Map coordinate system conversion</a:t>
            </a:r>
            <a:endParaRPr lang="zh-CN" altLang="en-US" sz="2800" b="1" dirty="0">
              <a:solidFill>
                <a:schemeClr val="tx1">
                  <a:lumMod val="85000"/>
                  <a:lumOff val="15000"/>
                </a:schemeClr>
              </a:solidFill>
              <a:latin typeface="+mj-ea"/>
              <a:ea typeface="+mj-ea"/>
            </a:endParaRPr>
          </a:p>
        </p:txBody>
      </p:sp>
      <p:sp>
        <p:nvSpPr>
          <p:cNvPr id="4" name="灯片编号占位符 3">
            <a:extLst>
              <a:ext uri="{FF2B5EF4-FFF2-40B4-BE49-F238E27FC236}">
                <a16:creationId xmlns="" xmlns:a16="http://schemas.microsoft.com/office/drawing/2014/main" id="{9729368C-EC70-47E1-A73E-150E80022352}"/>
              </a:ext>
            </a:extLst>
          </p:cNvPr>
          <p:cNvSpPr>
            <a:spLocks noGrp="1"/>
          </p:cNvSpPr>
          <p:nvPr>
            <p:ph type="sldNum" sz="quarter" idx="4294967295"/>
          </p:nvPr>
        </p:nvSpPr>
        <p:spPr>
          <a:xfrm>
            <a:off x="7086600" y="4748213"/>
            <a:ext cx="2057400" cy="273050"/>
          </a:xfrm>
        </p:spPr>
        <p:txBody>
          <a:bodyPr/>
          <a:lstStyle/>
          <a:p>
            <a:fld id="{ACBECEF1-1935-4692-9C86-5FD89D9EDF46}" type="slidenum">
              <a:rPr lang="zh-CN" altLang="en-US" smtClean="0"/>
              <a:pPr/>
              <a:t>6</a:t>
            </a:fld>
            <a:endParaRPr lang="zh-CN" altLang="en-US" dirty="0"/>
          </a:p>
        </p:txBody>
      </p:sp>
      <mc:AlternateContent xmlns:mc="http://schemas.openxmlformats.org/markup-compatibility/2006" xmlns:a14="http://schemas.microsoft.com/office/drawing/2010/main">
        <mc:Choice Requires="a14">
          <p:sp>
            <p:nvSpPr>
              <p:cNvPr id="3" name="矩形 2"/>
              <p:cNvSpPr/>
              <p:nvPr/>
            </p:nvSpPr>
            <p:spPr>
              <a:xfrm>
                <a:off x="2312962" y="3229434"/>
                <a:ext cx="3098307" cy="77886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zh-CN" altLang="zh-CN" sz="2000" i="1">
                              <a:latin typeface="Cambria Math"/>
                            </a:rPr>
                          </m:ctrlPr>
                        </m:dPr>
                        <m:e>
                          <m:eqArr>
                            <m:eqArrPr>
                              <m:ctrlPr>
                                <a:rPr lang="zh-CN" altLang="zh-CN" sz="2000" i="1">
                                  <a:latin typeface="Cambria Math"/>
                                </a:rPr>
                              </m:ctrlPr>
                            </m:eqArrPr>
                            <m:e>
                              <m:sSub>
                                <m:sSubPr>
                                  <m:ctrlPr>
                                    <a:rPr lang="zh-CN" altLang="zh-CN" sz="2000" i="1">
                                      <a:latin typeface="Cambria Math"/>
                                    </a:rPr>
                                  </m:ctrlPr>
                                </m:sSubPr>
                                <m:e>
                                  <m:r>
                                    <a:rPr lang="en-US" altLang="zh-CN" sz="2000" b="1" i="1">
                                      <a:latin typeface="Cambria Math"/>
                                    </a:rPr>
                                    <m:t>𝑹</m:t>
                                  </m:r>
                                </m:e>
                                <m:sub>
                                  <m:r>
                                    <a:rPr lang="en-US" altLang="zh-CN" sz="2000" i="1">
                                      <a:latin typeface="Cambria Math"/>
                                    </a:rPr>
                                    <m:t>𝑠𝑓</m:t>
                                  </m:r>
                                </m:sub>
                              </m:sSub>
                              <m:r>
                                <a:rPr lang="en-US" altLang="zh-CN" sz="2000" i="1">
                                  <a:latin typeface="Cambria Math"/>
                                </a:rPr>
                                <m:t>&amp;=</m:t>
                              </m:r>
                              <m:sSub>
                                <m:sSubPr>
                                  <m:ctrlPr>
                                    <a:rPr lang="zh-CN" altLang="zh-CN" sz="2000" i="1">
                                      <a:latin typeface="Cambria Math"/>
                                    </a:rPr>
                                  </m:ctrlPr>
                                </m:sSubPr>
                                <m:e>
                                  <m:r>
                                    <a:rPr lang="en-US" altLang="zh-CN" sz="2000" b="1" i="1">
                                      <a:latin typeface="Cambria Math"/>
                                    </a:rPr>
                                    <m:t>𝑹</m:t>
                                  </m:r>
                                </m:e>
                                <m:sub>
                                  <m:r>
                                    <a:rPr lang="en-US" altLang="zh-CN" sz="2000" i="1">
                                      <a:latin typeface="Cambria Math"/>
                                    </a:rPr>
                                    <m:t>𝑏𝑒</m:t>
                                  </m:r>
                                </m:sub>
                              </m:sSub>
                              <m:sSub>
                                <m:sSubPr>
                                  <m:ctrlPr>
                                    <a:rPr lang="zh-CN" altLang="zh-CN" sz="2000" i="1">
                                      <a:latin typeface="Cambria Math"/>
                                    </a:rPr>
                                  </m:ctrlPr>
                                </m:sSubPr>
                                <m:e>
                                  <m:r>
                                    <a:rPr lang="en-US" altLang="zh-CN" sz="2000" b="1" i="1">
                                      <a:latin typeface="Cambria Math"/>
                                    </a:rPr>
                                    <m:t>𝑹</m:t>
                                  </m:r>
                                </m:e>
                                <m:sub>
                                  <m:r>
                                    <a:rPr lang="en-US" altLang="zh-CN" sz="2000" i="1">
                                      <a:latin typeface="Cambria Math"/>
                                    </a:rPr>
                                    <m:t>𝑐𝑤</m:t>
                                  </m:r>
                                </m:sub>
                              </m:sSub>
                            </m:e>
                            <m:e>
                              <m:sSub>
                                <m:sSubPr>
                                  <m:ctrlPr>
                                    <a:rPr lang="zh-CN" altLang="zh-CN" sz="2000" i="1">
                                      <a:latin typeface="Cambria Math"/>
                                    </a:rPr>
                                  </m:ctrlPr>
                                </m:sSubPr>
                                <m:e>
                                  <m:r>
                                    <a:rPr lang="en-US" altLang="zh-CN" sz="2000" b="1" i="1">
                                      <a:latin typeface="Cambria Math"/>
                                    </a:rPr>
                                    <m:t>𝑻</m:t>
                                  </m:r>
                                </m:e>
                                <m:sub>
                                  <m:r>
                                    <a:rPr lang="en-US" altLang="zh-CN" sz="2000" i="1">
                                      <a:latin typeface="Cambria Math"/>
                                    </a:rPr>
                                    <m:t>𝑠𝑓</m:t>
                                  </m:r>
                                </m:sub>
                              </m:sSub>
                              <m:r>
                                <a:rPr lang="en-US" altLang="zh-CN" sz="2000" i="1">
                                  <a:latin typeface="Cambria Math"/>
                                </a:rPr>
                                <m:t>&amp;=</m:t>
                              </m:r>
                              <m:sSub>
                                <m:sSubPr>
                                  <m:ctrlPr>
                                    <a:rPr lang="zh-CN" altLang="zh-CN" sz="2000" i="1">
                                      <a:latin typeface="Cambria Math"/>
                                    </a:rPr>
                                  </m:ctrlPr>
                                </m:sSubPr>
                                <m:e>
                                  <m:r>
                                    <a:rPr lang="en-US" altLang="zh-CN" sz="2000" i="1">
                                      <a:latin typeface="Cambria Math"/>
                                    </a:rPr>
                                    <m:t>𝑆</m:t>
                                  </m:r>
                                  <m:r>
                                    <a:rPr lang="en-US" altLang="zh-CN" sz="2000" b="1" i="1">
                                      <a:latin typeface="Cambria Math"/>
                                    </a:rPr>
                                    <m:t>𝑹</m:t>
                                  </m:r>
                                </m:e>
                                <m:sub>
                                  <m:r>
                                    <a:rPr lang="en-US" altLang="zh-CN" sz="2000" i="1">
                                      <a:latin typeface="Cambria Math"/>
                                    </a:rPr>
                                    <m:t>𝑏𝑒</m:t>
                                  </m:r>
                                </m:sub>
                              </m:sSub>
                              <m:sSub>
                                <m:sSubPr>
                                  <m:ctrlPr>
                                    <a:rPr lang="zh-CN" altLang="zh-CN" sz="2000" i="1">
                                      <a:latin typeface="Cambria Math"/>
                                    </a:rPr>
                                  </m:ctrlPr>
                                </m:sSubPr>
                                <m:e>
                                  <m:r>
                                    <a:rPr lang="en-US" altLang="zh-CN" sz="2000" b="1" i="1">
                                      <a:latin typeface="Cambria Math"/>
                                    </a:rPr>
                                    <m:t>𝑻</m:t>
                                  </m:r>
                                </m:e>
                                <m:sub>
                                  <m:r>
                                    <a:rPr lang="en-US" altLang="zh-CN" sz="2000" i="1">
                                      <a:latin typeface="Cambria Math"/>
                                    </a:rPr>
                                    <m:t>𝑐𝑤</m:t>
                                  </m:r>
                                </m:sub>
                              </m:sSub>
                              <m:r>
                                <a:rPr lang="en-US" altLang="zh-CN" sz="2000" i="1">
                                  <a:latin typeface="Cambria Math"/>
                                </a:rPr>
                                <m:t>+</m:t>
                              </m:r>
                              <m:sSub>
                                <m:sSubPr>
                                  <m:ctrlPr>
                                    <a:rPr lang="zh-CN" altLang="zh-CN" sz="2000" i="1">
                                      <a:latin typeface="Cambria Math"/>
                                    </a:rPr>
                                  </m:ctrlPr>
                                </m:sSubPr>
                                <m:e>
                                  <m:r>
                                    <a:rPr lang="en-US" altLang="zh-CN" sz="2000" b="1" i="1">
                                      <a:latin typeface="Cambria Math"/>
                                    </a:rPr>
                                    <m:t>𝑻</m:t>
                                  </m:r>
                                </m:e>
                                <m:sub>
                                  <m:r>
                                    <a:rPr lang="en-US" altLang="zh-CN" sz="2000" i="1">
                                      <a:latin typeface="Cambria Math"/>
                                    </a:rPr>
                                    <m:t>𝑏𝑒</m:t>
                                  </m:r>
                                </m:sub>
                              </m:sSub>
                            </m:e>
                          </m:eqArr>
                        </m:e>
                      </m:d>
                    </m:oMath>
                  </m:oMathPara>
                </a14:m>
                <a:endParaRPr lang="zh-CN" altLang="en-US" sz="2000" dirty="0"/>
              </a:p>
            </p:txBody>
          </p:sp>
        </mc:Choice>
        <mc:Fallback xmlns="">
          <p:sp>
            <p:nvSpPr>
              <p:cNvPr id="3" name="矩形 2"/>
              <p:cNvSpPr>
                <a:spLocks noRot="1" noChangeAspect="1" noMove="1" noResize="1" noEditPoints="1" noAdjustHandles="1" noChangeArrowheads="1" noChangeShapeType="1" noTextEdit="1"/>
              </p:cNvSpPr>
              <p:nvPr/>
            </p:nvSpPr>
            <p:spPr>
              <a:xfrm>
                <a:off x="2312962" y="3229434"/>
                <a:ext cx="3098307" cy="778868"/>
              </a:xfrm>
              <a:prstGeom prst="rect">
                <a:avLst/>
              </a:prstGeom>
              <a:blipFill rotWithShape="1">
                <a:blip r:embed="rId3"/>
                <a:stretch>
                  <a:fillRect/>
                </a:stretch>
              </a:blipFill>
            </p:spPr>
            <p:txBody>
              <a:bodyPr/>
              <a:lstStyle/>
              <a:p>
                <a:r>
                  <a:rPr lang="zh-CN" altLang="en-US">
                    <a:noFill/>
                  </a:rPr>
                  <a:t> </a:t>
                </a:r>
              </a:p>
            </p:txBody>
          </p:sp>
        </mc:Fallback>
      </mc:AlternateContent>
      <p:grpSp>
        <p:nvGrpSpPr>
          <p:cNvPr id="7" name="组合 6"/>
          <p:cNvGrpSpPr/>
          <p:nvPr/>
        </p:nvGrpSpPr>
        <p:grpSpPr>
          <a:xfrm>
            <a:off x="1257274" y="679178"/>
            <a:ext cx="6629454" cy="2525485"/>
            <a:chOff x="2412077" y="676034"/>
            <a:chExt cx="6422486" cy="2381189"/>
          </a:xfrm>
        </p:grpSpPr>
        <p:pic>
          <p:nvPicPr>
            <p:cNvPr id="15" name="图片占位符 15"/>
            <p:cNvPicPr>
              <a:picLocks noChangeAspect="1"/>
            </p:cNvPicPr>
            <p:nvPr/>
          </p:nvPicPr>
          <p:blipFill>
            <a:blip r:embed="rId4">
              <a:extLst>
                <a:ext uri="{28A0092B-C50C-407E-A947-70E740481C1C}">
                  <a14:useLocalDpi xmlns:a14="http://schemas.microsoft.com/office/drawing/2010/main" val="0"/>
                </a:ext>
              </a:extLst>
            </a:blip>
            <a:srcRect t="7029" b="7029"/>
            <a:stretch>
              <a:fillRect/>
            </a:stretch>
          </p:blipFill>
          <p:spPr>
            <a:xfrm>
              <a:off x="2412077" y="676034"/>
              <a:ext cx="6422486" cy="2381189"/>
            </a:xfrm>
            <a:prstGeom prst="rect">
              <a:avLst/>
            </a:prstGeom>
          </p:spPr>
        </p:pic>
        <p:sp>
          <p:nvSpPr>
            <p:cNvPr id="6" name="矩形 5"/>
            <p:cNvSpPr/>
            <p:nvPr/>
          </p:nvSpPr>
          <p:spPr>
            <a:xfrm>
              <a:off x="3234326" y="882197"/>
              <a:ext cx="1273629" cy="222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dirty="0" smtClean="0">
                  <a:solidFill>
                    <a:schemeClr val="tx1"/>
                  </a:solidFill>
                </a:rPr>
                <a:t>Map before the loss</a:t>
              </a:r>
              <a:endParaRPr lang="zh-CN" altLang="en-US" sz="1050" dirty="0">
                <a:solidFill>
                  <a:schemeClr val="tx1"/>
                </a:solidFill>
              </a:endParaRPr>
            </a:p>
          </p:txBody>
        </p:sp>
        <p:sp>
          <p:nvSpPr>
            <p:cNvPr id="14" name="矩形 13"/>
            <p:cNvSpPr/>
            <p:nvPr/>
          </p:nvSpPr>
          <p:spPr>
            <a:xfrm>
              <a:off x="6874762" y="882198"/>
              <a:ext cx="973713" cy="222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dirty="0" smtClean="0">
                  <a:solidFill>
                    <a:schemeClr val="tx1"/>
                  </a:solidFill>
                </a:rPr>
                <a:t>New map</a:t>
              </a:r>
              <a:endParaRPr lang="zh-CN" altLang="en-US" sz="1050" dirty="0">
                <a:solidFill>
                  <a:schemeClr val="tx1"/>
                </a:solidFill>
              </a:endParaRPr>
            </a:p>
          </p:txBody>
        </p:sp>
        <p:sp>
          <p:nvSpPr>
            <p:cNvPr id="17" name="矩形 16"/>
            <p:cNvSpPr/>
            <p:nvPr/>
          </p:nvSpPr>
          <p:spPr>
            <a:xfrm>
              <a:off x="2641579" y="2268348"/>
              <a:ext cx="1229561" cy="222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dirty="0" smtClean="0">
                  <a:solidFill>
                    <a:schemeClr val="tx1"/>
                  </a:solidFill>
                </a:rPr>
                <a:t>World Coordinate System</a:t>
              </a:r>
              <a:endParaRPr lang="zh-CN" altLang="en-US" sz="1050" dirty="0">
                <a:solidFill>
                  <a:schemeClr val="tx1"/>
                </a:solidFill>
              </a:endParaRPr>
            </a:p>
          </p:txBody>
        </p:sp>
        <p:sp>
          <p:nvSpPr>
            <p:cNvPr id="19" name="矩形 18"/>
            <p:cNvSpPr/>
            <p:nvPr/>
          </p:nvSpPr>
          <p:spPr>
            <a:xfrm>
              <a:off x="3914943" y="2268347"/>
              <a:ext cx="1245125" cy="222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dirty="0" smtClean="0">
                  <a:solidFill>
                    <a:schemeClr val="tx1"/>
                  </a:solidFill>
                </a:rPr>
                <a:t>Camera Coordinate System</a:t>
              </a:r>
              <a:endParaRPr lang="zh-CN" altLang="en-US" sz="1050" dirty="0">
                <a:solidFill>
                  <a:schemeClr val="tx1"/>
                </a:solidFill>
              </a:endParaRPr>
            </a:p>
          </p:txBody>
        </p:sp>
        <p:sp>
          <p:nvSpPr>
            <p:cNvPr id="20" name="矩形 19"/>
            <p:cNvSpPr/>
            <p:nvPr/>
          </p:nvSpPr>
          <p:spPr>
            <a:xfrm>
              <a:off x="6088998" y="2268346"/>
              <a:ext cx="1229561" cy="222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dirty="0" smtClean="0">
                  <a:solidFill>
                    <a:schemeClr val="tx1"/>
                  </a:solidFill>
                </a:rPr>
                <a:t>World Coordinate System</a:t>
              </a:r>
              <a:endParaRPr lang="zh-CN" altLang="en-US" sz="1050" dirty="0">
                <a:solidFill>
                  <a:schemeClr val="tx1"/>
                </a:solidFill>
              </a:endParaRPr>
            </a:p>
          </p:txBody>
        </p:sp>
        <p:sp>
          <p:nvSpPr>
            <p:cNvPr id="21" name="矩形 20"/>
            <p:cNvSpPr/>
            <p:nvPr/>
          </p:nvSpPr>
          <p:spPr>
            <a:xfrm>
              <a:off x="7370051" y="2268345"/>
              <a:ext cx="1245125" cy="222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dirty="0" smtClean="0">
                  <a:solidFill>
                    <a:schemeClr val="tx1"/>
                  </a:solidFill>
                </a:rPr>
                <a:t>Camera Coordinate System</a:t>
              </a:r>
              <a:endParaRPr lang="zh-CN" altLang="en-US" sz="1050" dirty="0">
                <a:solidFill>
                  <a:schemeClr val="tx1"/>
                </a:solidFill>
              </a:endParaRPr>
            </a:p>
          </p:txBody>
        </p:sp>
        <mc:AlternateContent xmlns:mc="http://schemas.openxmlformats.org/markup-compatibility/2006" xmlns:a14="http://schemas.microsoft.com/office/drawing/2010/main">
          <mc:Choice Requires="a14">
            <p:sp>
              <p:nvSpPr>
                <p:cNvPr id="22" name="矩形 21"/>
                <p:cNvSpPr/>
                <p:nvPr/>
              </p:nvSpPr>
              <p:spPr>
                <a:xfrm>
                  <a:off x="5239637" y="1246258"/>
                  <a:ext cx="776514" cy="222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050" b="1" i="1" smtClean="0">
                                <a:solidFill>
                                  <a:schemeClr val="tx1"/>
                                </a:solidFill>
                                <a:latin typeface="Cambria Math"/>
                              </a:rPr>
                            </m:ctrlPr>
                          </m:sSubPr>
                          <m:e>
                            <m:r>
                              <a:rPr lang="en-US" altLang="zh-CN" sz="1050" b="1" i="1" smtClean="0">
                                <a:solidFill>
                                  <a:schemeClr val="tx1"/>
                                </a:solidFill>
                                <a:latin typeface="Cambria Math"/>
                              </a:rPr>
                              <m:t>𝑹</m:t>
                            </m:r>
                          </m:e>
                          <m:sub>
                            <m:r>
                              <a:rPr lang="en-US" altLang="zh-CN" sz="1050" b="1" i="1" smtClean="0">
                                <a:solidFill>
                                  <a:schemeClr val="tx1"/>
                                </a:solidFill>
                                <a:latin typeface="Cambria Math"/>
                              </a:rPr>
                              <m:t>𝒃𝒆</m:t>
                            </m:r>
                          </m:sub>
                        </m:sSub>
                        <m:sSub>
                          <m:sSubPr>
                            <m:ctrlPr>
                              <a:rPr lang="en-US" altLang="zh-CN" sz="1050" b="1" i="1" smtClean="0">
                                <a:solidFill>
                                  <a:schemeClr val="tx1"/>
                                </a:solidFill>
                                <a:latin typeface="Cambria Math"/>
                              </a:rPr>
                            </m:ctrlPr>
                          </m:sSubPr>
                          <m:e>
                            <m:r>
                              <a:rPr lang="en-US" altLang="zh-CN" sz="1050" b="1" i="1" smtClean="0">
                                <a:solidFill>
                                  <a:schemeClr val="tx1"/>
                                </a:solidFill>
                                <a:latin typeface="Cambria Math"/>
                              </a:rPr>
                              <m:t>𝑷</m:t>
                            </m:r>
                          </m:e>
                          <m:sub>
                            <m:r>
                              <a:rPr lang="en-US" altLang="zh-CN" sz="1050" b="1" i="1" smtClean="0">
                                <a:solidFill>
                                  <a:schemeClr val="tx1"/>
                                </a:solidFill>
                                <a:latin typeface="Cambria Math"/>
                              </a:rPr>
                              <m:t>𝒃𝒆</m:t>
                            </m:r>
                          </m:sub>
                        </m:sSub>
                      </m:oMath>
                    </m:oMathPara>
                  </a14:m>
                  <a:endParaRPr lang="zh-CN" altLang="en-US" sz="1050" b="1" dirty="0">
                    <a:solidFill>
                      <a:schemeClr val="tx1"/>
                    </a:solidFill>
                  </a:endParaRPr>
                </a:p>
              </p:txBody>
            </p:sp>
          </mc:Choice>
          <mc:Fallback xmlns="">
            <p:sp>
              <p:nvSpPr>
                <p:cNvPr id="22" name="矩形 21"/>
                <p:cNvSpPr>
                  <a:spLocks noRot="1" noChangeAspect="1" noMove="1" noResize="1" noEditPoints="1" noAdjustHandles="1" noChangeArrowheads="1" noChangeShapeType="1" noTextEdit="1"/>
                </p:cNvSpPr>
                <p:nvPr/>
              </p:nvSpPr>
              <p:spPr>
                <a:xfrm>
                  <a:off x="5239637" y="1246258"/>
                  <a:ext cx="776514" cy="222421"/>
                </a:xfrm>
                <a:prstGeom prst="rect">
                  <a:avLst/>
                </a:prstGeom>
                <a:blipFill rotWithShape="1">
                  <a:blip r:embed="rId5"/>
                  <a:stretch>
                    <a:fillRect/>
                  </a:stretch>
                </a:blipFill>
                <a:ln>
                  <a:noFill/>
                </a:ln>
              </p:spPr>
              <p:txBody>
                <a:bodyPr/>
                <a:lstStyle/>
                <a:p>
                  <a:r>
                    <a:rPr lang="zh-CN" altLang="en-US">
                      <a:noFill/>
                    </a:rPr>
                    <a:t> </a:t>
                  </a:r>
                </a:p>
              </p:txBody>
            </p:sp>
          </mc:Fallback>
        </mc:AlternateContent>
        <p:sp>
          <p:nvSpPr>
            <p:cNvPr id="23" name="矩形 22"/>
            <p:cNvSpPr/>
            <p:nvPr/>
          </p:nvSpPr>
          <p:spPr>
            <a:xfrm>
              <a:off x="5312207" y="1585835"/>
              <a:ext cx="639685" cy="222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smtClean="0">
                  <a:solidFill>
                    <a:schemeClr val="tx1"/>
                  </a:solidFill>
                </a:rPr>
                <a:t>IMU</a:t>
              </a:r>
              <a:endParaRPr lang="zh-CN" altLang="en-US" sz="1050" b="1" dirty="0">
                <a:solidFill>
                  <a:schemeClr val="tx1"/>
                </a:solidFill>
              </a:endParaRPr>
            </a:p>
          </p:txBody>
        </p:sp>
        <mc:AlternateContent xmlns:mc="http://schemas.openxmlformats.org/markup-compatibility/2006" xmlns:a14="http://schemas.microsoft.com/office/drawing/2010/main">
          <mc:Choice Requires="a14">
            <p:sp>
              <p:nvSpPr>
                <p:cNvPr id="24" name="矩形 23"/>
                <p:cNvSpPr/>
                <p:nvPr/>
              </p:nvSpPr>
              <p:spPr>
                <a:xfrm>
                  <a:off x="3595629" y="1585835"/>
                  <a:ext cx="638628" cy="222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altLang="zh-CN" sz="1050" b="1" i="1" smtClean="0">
                                <a:solidFill>
                                  <a:schemeClr val="tx1"/>
                                </a:solidFill>
                                <a:latin typeface="Cambria Math"/>
                              </a:rPr>
                            </m:ctrlPr>
                          </m:sSubPr>
                          <m:e>
                            <m:r>
                              <a:rPr lang="en-US" altLang="zh-CN" sz="1050" b="1" i="1" smtClean="0">
                                <a:solidFill>
                                  <a:schemeClr val="tx1"/>
                                </a:solidFill>
                                <a:latin typeface="Cambria Math"/>
                              </a:rPr>
                              <m:t>𝑹</m:t>
                            </m:r>
                          </m:e>
                          <m:sub>
                            <m:r>
                              <a:rPr lang="en-US" altLang="zh-CN" sz="1050" b="1" i="1" smtClean="0">
                                <a:solidFill>
                                  <a:schemeClr val="tx1"/>
                                </a:solidFill>
                                <a:latin typeface="Cambria Math"/>
                              </a:rPr>
                              <m:t>𝒄𝒘</m:t>
                            </m:r>
                          </m:sub>
                        </m:sSub>
                        <m:sSub>
                          <m:sSubPr>
                            <m:ctrlPr>
                              <a:rPr lang="en-US" altLang="zh-CN" sz="1050" b="1" i="1" smtClean="0">
                                <a:solidFill>
                                  <a:schemeClr val="tx1"/>
                                </a:solidFill>
                                <a:latin typeface="Cambria Math"/>
                              </a:rPr>
                            </m:ctrlPr>
                          </m:sSubPr>
                          <m:e>
                            <m:r>
                              <a:rPr lang="en-US" altLang="zh-CN" sz="1050" b="1" i="1" smtClean="0">
                                <a:solidFill>
                                  <a:schemeClr val="tx1"/>
                                </a:solidFill>
                                <a:latin typeface="Cambria Math"/>
                              </a:rPr>
                              <m:t>𝑷</m:t>
                            </m:r>
                          </m:e>
                          <m:sub>
                            <m:r>
                              <a:rPr lang="en-US" altLang="zh-CN" sz="1050" b="1" i="1" smtClean="0">
                                <a:solidFill>
                                  <a:schemeClr val="tx1"/>
                                </a:solidFill>
                                <a:latin typeface="Cambria Math"/>
                              </a:rPr>
                              <m:t>𝒄𝒘</m:t>
                            </m:r>
                          </m:sub>
                        </m:sSub>
                      </m:oMath>
                    </m:oMathPara>
                  </a14:m>
                  <a:endParaRPr lang="zh-CN" altLang="en-US" sz="1050" b="1" dirty="0">
                    <a:solidFill>
                      <a:schemeClr val="tx1"/>
                    </a:solidFill>
                  </a:endParaRPr>
                </a:p>
              </p:txBody>
            </p:sp>
          </mc:Choice>
          <mc:Fallback xmlns="">
            <p:sp>
              <p:nvSpPr>
                <p:cNvPr id="24" name="矩形 23"/>
                <p:cNvSpPr>
                  <a:spLocks noRot="1" noChangeAspect="1" noMove="1" noResize="1" noEditPoints="1" noAdjustHandles="1" noChangeArrowheads="1" noChangeShapeType="1" noTextEdit="1"/>
                </p:cNvSpPr>
                <p:nvPr/>
              </p:nvSpPr>
              <p:spPr>
                <a:xfrm>
                  <a:off x="3595629" y="1585835"/>
                  <a:ext cx="638628" cy="222421"/>
                </a:xfrm>
                <a:prstGeom prst="rect">
                  <a:avLst/>
                </a:prstGeom>
                <a:blipFill rotWithShape="1">
                  <a:blip r:embed="rId6"/>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矩形 24"/>
                <p:cNvSpPr/>
                <p:nvPr/>
              </p:nvSpPr>
              <p:spPr>
                <a:xfrm>
                  <a:off x="6999225" y="1651441"/>
                  <a:ext cx="704592" cy="222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altLang="zh-CN" sz="1050" b="1" i="1" smtClean="0">
                                <a:solidFill>
                                  <a:schemeClr val="tx1"/>
                                </a:solidFill>
                                <a:latin typeface="Cambria Math"/>
                              </a:rPr>
                            </m:ctrlPr>
                          </m:sSubPr>
                          <m:e>
                            <m:r>
                              <a:rPr lang="en-US" altLang="zh-CN" sz="1050" b="1" i="1" smtClean="0">
                                <a:solidFill>
                                  <a:schemeClr val="tx1"/>
                                </a:solidFill>
                                <a:latin typeface="Cambria Math"/>
                              </a:rPr>
                              <m:t>𝑹</m:t>
                            </m:r>
                            <m:r>
                              <a:rPr lang="en-US" altLang="zh-CN" sz="1050" b="1" i="1" smtClean="0">
                                <a:solidFill>
                                  <a:schemeClr val="tx1"/>
                                </a:solidFill>
                                <a:latin typeface="Cambria Math"/>
                              </a:rPr>
                              <m:t>′</m:t>
                            </m:r>
                          </m:e>
                          <m:sub>
                            <m:r>
                              <a:rPr lang="en-US" altLang="zh-CN" sz="1050" b="1" i="1" smtClean="0">
                                <a:solidFill>
                                  <a:schemeClr val="tx1"/>
                                </a:solidFill>
                                <a:latin typeface="Cambria Math"/>
                              </a:rPr>
                              <m:t>𝒄𝒘</m:t>
                            </m:r>
                          </m:sub>
                        </m:sSub>
                        <m:sSub>
                          <m:sSubPr>
                            <m:ctrlPr>
                              <a:rPr lang="en-US" altLang="zh-CN" sz="1050" b="1" i="1" smtClean="0">
                                <a:solidFill>
                                  <a:schemeClr val="tx1"/>
                                </a:solidFill>
                                <a:latin typeface="Cambria Math"/>
                              </a:rPr>
                            </m:ctrlPr>
                          </m:sSubPr>
                          <m:e>
                            <m:r>
                              <a:rPr lang="en-US" altLang="zh-CN" sz="1050" b="1" i="1" smtClean="0">
                                <a:solidFill>
                                  <a:schemeClr val="tx1"/>
                                </a:solidFill>
                                <a:latin typeface="Cambria Math"/>
                              </a:rPr>
                              <m:t>𝑷</m:t>
                            </m:r>
                            <m:r>
                              <a:rPr lang="en-US" altLang="zh-CN" sz="1050" b="1" i="1" smtClean="0">
                                <a:solidFill>
                                  <a:schemeClr val="tx1"/>
                                </a:solidFill>
                                <a:latin typeface="Cambria Math"/>
                              </a:rPr>
                              <m:t>′</m:t>
                            </m:r>
                          </m:e>
                          <m:sub>
                            <m:r>
                              <a:rPr lang="en-US" altLang="zh-CN" sz="1050" b="1" i="1" smtClean="0">
                                <a:solidFill>
                                  <a:schemeClr val="tx1"/>
                                </a:solidFill>
                                <a:latin typeface="Cambria Math"/>
                              </a:rPr>
                              <m:t>𝒄𝒘</m:t>
                            </m:r>
                          </m:sub>
                        </m:sSub>
                      </m:oMath>
                    </m:oMathPara>
                  </a14:m>
                  <a:endParaRPr lang="zh-CN" altLang="en-US" sz="1050" b="1" dirty="0">
                    <a:solidFill>
                      <a:schemeClr val="tx1"/>
                    </a:solidFill>
                  </a:endParaRPr>
                </a:p>
              </p:txBody>
            </p:sp>
          </mc:Choice>
          <mc:Fallback xmlns="">
            <p:sp>
              <p:nvSpPr>
                <p:cNvPr id="25" name="矩形 24"/>
                <p:cNvSpPr>
                  <a:spLocks noRot="1" noChangeAspect="1" noMove="1" noResize="1" noEditPoints="1" noAdjustHandles="1" noChangeArrowheads="1" noChangeShapeType="1" noTextEdit="1"/>
                </p:cNvSpPr>
                <p:nvPr/>
              </p:nvSpPr>
              <p:spPr>
                <a:xfrm>
                  <a:off x="6999225" y="1651441"/>
                  <a:ext cx="704592" cy="222421"/>
                </a:xfrm>
                <a:prstGeom prst="rect">
                  <a:avLst/>
                </a:prstGeom>
                <a:blipFill rotWithShape="1">
                  <a:blip r:embed="rId7"/>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矩形 25"/>
                <p:cNvSpPr/>
                <p:nvPr/>
              </p:nvSpPr>
              <p:spPr>
                <a:xfrm>
                  <a:off x="4787432" y="2679892"/>
                  <a:ext cx="555171" cy="222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050" b="1" i="1" smtClean="0">
                                <a:solidFill>
                                  <a:schemeClr val="tx1"/>
                                </a:solidFill>
                                <a:latin typeface="Cambria Math"/>
                              </a:rPr>
                            </m:ctrlPr>
                          </m:sSubPr>
                          <m:e>
                            <m:r>
                              <a:rPr lang="en-US" altLang="zh-CN" sz="1050" b="1" i="1" smtClean="0">
                                <a:solidFill>
                                  <a:schemeClr val="tx1"/>
                                </a:solidFill>
                                <a:latin typeface="Cambria Math"/>
                              </a:rPr>
                              <m:t>𝑹</m:t>
                            </m:r>
                          </m:e>
                          <m:sub>
                            <m:r>
                              <a:rPr lang="en-US" altLang="zh-CN" sz="1050" b="1" i="1" smtClean="0">
                                <a:solidFill>
                                  <a:schemeClr val="tx1"/>
                                </a:solidFill>
                                <a:latin typeface="Cambria Math"/>
                              </a:rPr>
                              <m:t>𝒔𝒇</m:t>
                            </m:r>
                          </m:sub>
                        </m:sSub>
                        <m:sSub>
                          <m:sSubPr>
                            <m:ctrlPr>
                              <a:rPr lang="en-US" altLang="zh-CN" sz="1050" b="1" i="1" smtClean="0">
                                <a:solidFill>
                                  <a:schemeClr val="tx1"/>
                                </a:solidFill>
                                <a:latin typeface="Cambria Math"/>
                              </a:rPr>
                            </m:ctrlPr>
                          </m:sSubPr>
                          <m:e>
                            <m:r>
                              <a:rPr lang="en-US" altLang="zh-CN" sz="1050" b="1" i="1" smtClean="0">
                                <a:solidFill>
                                  <a:schemeClr val="tx1"/>
                                </a:solidFill>
                                <a:latin typeface="Cambria Math"/>
                              </a:rPr>
                              <m:t>𝑷</m:t>
                            </m:r>
                          </m:e>
                          <m:sub>
                            <m:r>
                              <a:rPr lang="en-US" altLang="zh-CN" sz="1050" b="1" i="1" smtClean="0">
                                <a:solidFill>
                                  <a:schemeClr val="tx1"/>
                                </a:solidFill>
                                <a:latin typeface="Cambria Math"/>
                              </a:rPr>
                              <m:t>𝒔𝒇</m:t>
                            </m:r>
                          </m:sub>
                        </m:sSub>
                      </m:oMath>
                    </m:oMathPara>
                  </a14:m>
                  <a:endParaRPr lang="zh-CN" altLang="en-US" sz="1050" b="1" dirty="0">
                    <a:solidFill>
                      <a:schemeClr val="tx1"/>
                    </a:solidFill>
                  </a:endParaRPr>
                </a:p>
              </p:txBody>
            </p:sp>
          </mc:Choice>
          <mc:Fallback xmlns="">
            <p:sp>
              <p:nvSpPr>
                <p:cNvPr id="26" name="矩形 25"/>
                <p:cNvSpPr>
                  <a:spLocks noRot="1" noChangeAspect="1" noMove="1" noResize="1" noEditPoints="1" noAdjustHandles="1" noChangeArrowheads="1" noChangeShapeType="1" noTextEdit="1"/>
                </p:cNvSpPr>
                <p:nvPr/>
              </p:nvSpPr>
              <p:spPr>
                <a:xfrm>
                  <a:off x="4787432" y="2679892"/>
                  <a:ext cx="555171" cy="222421"/>
                </a:xfrm>
                <a:prstGeom prst="rect">
                  <a:avLst/>
                </a:prstGeom>
                <a:blipFill rotWithShape="1">
                  <a:blip r:embed="rId8"/>
                  <a:stretch>
                    <a:fillRect b="-2564"/>
                  </a:stretch>
                </a:blipFill>
                <a:ln>
                  <a:noFill/>
                </a:ln>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8" name="矩形 7"/>
              <p:cNvSpPr/>
              <p:nvPr/>
            </p:nvSpPr>
            <p:spPr>
              <a:xfrm>
                <a:off x="2467802" y="4001901"/>
                <a:ext cx="4208395" cy="7788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zh-CN" altLang="zh-CN" sz="2000" i="1">
                              <a:latin typeface="Cambria Math"/>
                            </a:rPr>
                          </m:ctrlPr>
                        </m:dPr>
                        <m:e>
                          <m:eqArr>
                            <m:eqArrPr>
                              <m:ctrlPr>
                                <a:rPr lang="zh-CN" altLang="zh-CN" sz="2000" i="1">
                                  <a:latin typeface="Cambria Math"/>
                                </a:rPr>
                              </m:ctrlPr>
                            </m:eqArrPr>
                            <m:e>
                              <m:sSub>
                                <m:sSubPr>
                                  <m:ctrlPr>
                                    <a:rPr lang="zh-CN" altLang="zh-CN" sz="2000" i="1">
                                      <a:latin typeface="Cambria Math"/>
                                    </a:rPr>
                                  </m:ctrlPr>
                                </m:sSubPr>
                                <m:e>
                                  <m:r>
                                    <a:rPr lang="en-US" altLang="zh-CN" sz="2000" b="1" i="1">
                                      <a:latin typeface="Cambria Math"/>
                                    </a:rPr>
                                    <m:t>𝑹</m:t>
                                  </m:r>
                                </m:e>
                                <m:sub>
                                  <m:r>
                                    <a:rPr lang="en-US" altLang="zh-CN" sz="2000" i="1">
                                      <a:latin typeface="Cambria Math"/>
                                    </a:rPr>
                                    <m:t>𝑏𝑒</m:t>
                                  </m:r>
                                </m:sub>
                              </m:sSub>
                              <m:r>
                                <a:rPr lang="en-US" altLang="zh-CN" sz="2000" i="1">
                                  <a:latin typeface="Cambria Math"/>
                                </a:rPr>
                                <m:t>&amp;=</m:t>
                              </m:r>
                              <m:sSup>
                                <m:sSupPr>
                                  <m:ctrlPr>
                                    <a:rPr lang="zh-CN" altLang="zh-CN" sz="2000" i="1">
                                      <a:latin typeface="Cambria Math"/>
                                    </a:rPr>
                                  </m:ctrlPr>
                                </m:sSupPr>
                                <m:e>
                                  <m:r>
                                    <a:rPr lang="en-US" altLang="zh-CN" sz="2000" i="1">
                                      <a:latin typeface="Cambria Math"/>
                                    </a:rPr>
                                    <m:t>(</m:t>
                                  </m:r>
                                  <m:sSub>
                                    <m:sSubPr>
                                      <m:ctrlPr>
                                        <a:rPr lang="zh-CN" altLang="zh-CN" sz="2000" i="1">
                                          <a:latin typeface="Cambria Math"/>
                                        </a:rPr>
                                      </m:ctrlPr>
                                    </m:sSubPr>
                                    <m:e>
                                      <m:r>
                                        <a:rPr lang="en-US" altLang="zh-CN" sz="2000" b="1" i="1">
                                          <a:latin typeface="Cambria Math"/>
                                        </a:rPr>
                                        <m:t>𝑹</m:t>
                                      </m:r>
                                    </m:e>
                                    <m:sub>
                                      <m:r>
                                        <a:rPr lang="en-US" altLang="zh-CN" sz="2000" i="1">
                                          <a:latin typeface="Cambria Math"/>
                                        </a:rPr>
                                        <m:t>𝑤𝑖</m:t>
                                      </m:r>
                                    </m:sub>
                                  </m:sSub>
                                  <m:sSub>
                                    <m:sSubPr>
                                      <m:ctrlPr>
                                        <a:rPr lang="zh-CN" altLang="zh-CN" sz="2000" i="1">
                                          <a:latin typeface="Cambria Math"/>
                                        </a:rPr>
                                      </m:ctrlPr>
                                    </m:sSubPr>
                                    <m:e>
                                      <m:r>
                                        <a:rPr lang="en-US" altLang="zh-CN" sz="2000" b="1" i="1">
                                          <a:latin typeface="Cambria Math"/>
                                        </a:rPr>
                                        <m:t>𝑹</m:t>
                                      </m:r>
                                    </m:e>
                                    <m:sub>
                                      <m:r>
                                        <a:rPr lang="en-US" altLang="zh-CN" sz="2000" i="1">
                                          <a:latin typeface="Cambria Math"/>
                                        </a:rPr>
                                        <m:t>𝑖𝑐</m:t>
                                      </m:r>
                                    </m:sub>
                                  </m:sSub>
                                  <m:r>
                                    <a:rPr lang="en-US" altLang="zh-CN" sz="2000" i="1">
                                      <a:latin typeface="Cambria Math"/>
                                    </a:rPr>
                                    <m:t>)</m:t>
                                  </m:r>
                                </m:e>
                                <m:sup>
                                  <m:r>
                                    <a:rPr lang="en-US" altLang="zh-CN" sz="2000" i="1">
                                      <a:latin typeface="Cambria Math"/>
                                    </a:rPr>
                                    <m:t>−1</m:t>
                                  </m:r>
                                </m:sup>
                              </m:sSup>
                            </m:e>
                            <m:e>
                              <m:sSub>
                                <m:sSubPr>
                                  <m:ctrlPr>
                                    <a:rPr lang="zh-CN" altLang="zh-CN" sz="2000" i="1">
                                      <a:latin typeface="Cambria Math"/>
                                    </a:rPr>
                                  </m:ctrlPr>
                                </m:sSubPr>
                                <m:e>
                                  <m:r>
                                    <a:rPr lang="en-US" altLang="zh-CN" sz="2000" b="1" i="1">
                                      <a:latin typeface="Cambria Math"/>
                                    </a:rPr>
                                    <m:t>𝑻</m:t>
                                  </m:r>
                                </m:e>
                                <m:sub>
                                  <m:r>
                                    <a:rPr lang="en-US" altLang="zh-CN" sz="2000" i="1">
                                      <a:latin typeface="Cambria Math"/>
                                    </a:rPr>
                                    <m:t>𝑏𝑒</m:t>
                                  </m:r>
                                </m:sub>
                              </m:sSub>
                              <m:r>
                                <a:rPr lang="en-US" altLang="zh-CN" sz="2000" i="1">
                                  <a:latin typeface="Cambria Math"/>
                                </a:rPr>
                                <m:t>&amp;=</m:t>
                              </m:r>
                              <m:sSub>
                                <m:sSubPr>
                                  <m:ctrlPr>
                                    <a:rPr lang="zh-CN" altLang="zh-CN" sz="2000" i="1">
                                      <a:latin typeface="Cambria Math"/>
                                    </a:rPr>
                                  </m:ctrlPr>
                                </m:sSubPr>
                                <m:e>
                                  <m:r>
                                    <a:rPr lang="en-US" altLang="zh-CN" sz="2000" i="1">
                                      <a:latin typeface="Cambria Math"/>
                                    </a:rPr>
                                    <m:t>−</m:t>
                                  </m:r>
                                  <m:sSup>
                                    <m:sSupPr>
                                      <m:ctrlPr>
                                        <a:rPr lang="zh-CN" altLang="zh-CN" sz="2000" i="1">
                                          <a:latin typeface="Cambria Math"/>
                                        </a:rPr>
                                      </m:ctrlPr>
                                    </m:sSupPr>
                                    <m:e>
                                      <m:r>
                                        <a:rPr lang="en-US" altLang="zh-CN" sz="2000" i="1">
                                          <a:latin typeface="Cambria Math"/>
                                        </a:rPr>
                                        <m:t>(</m:t>
                                      </m:r>
                                      <m:sSub>
                                        <m:sSubPr>
                                          <m:ctrlPr>
                                            <a:rPr lang="zh-CN" altLang="zh-CN" sz="2000" i="1">
                                              <a:latin typeface="Cambria Math"/>
                                            </a:rPr>
                                          </m:ctrlPr>
                                        </m:sSubPr>
                                        <m:e>
                                          <m:r>
                                            <a:rPr lang="en-US" altLang="zh-CN" sz="2000" b="1" i="1">
                                              <a:latin typeface="Cambria Math"/>
                                            </a:rPr>
                                            <m:t>𝑹</m:t>
                                          </m:r>
                                        </m:e>
                                        <m:sub>
                                          <m:r>
                                            <a:rPr lang="en-US" altLang="zh-CN" sz="2000" i="1">
                                              <a:latin typeface="Cambria Math"/>
                                            </a:rPr>
                                            <m:t>𝑤𝑖</m:t>
                                          </m:r>
                                        </m:sub>
                                      </m:sSub>
                                      <m:sSub>
                                        <m:sSubPr>
                                          <m:ctrlPr>
                                            <a:rPr lang="zh-CN" altLang="zh-CN" sz="2000" i="1">
                                              <a:latin typeface="Cambria Math"/>
                                            </a:rPr>
                                          </m:ctrlPr>
                                        </m:sSubPr>
                                        <m:e>
                                          <m:r>
                                            <a:rPr lang="en-US" altLang="zh-CN" sz="2000" b="1" i="1">
                                              <a:latin typeface="Cambria Math"/>
                                            </a:rPr>
                                            <m:t>𝑹</m:t>
                                          </m:r>
                                        </m:e>
                                        <m:sub>
                                          <m:r>
                                            <a:rPr lang="en-US" altLang="zh-CN" sz="2000" i="1">
                                              <a:latin typeface="Cambria Math"/>
                                            </a:rPr>
                                            <m:t>𝑖𝑐</m:t>
                                          </m:r>
                                        </m:sub>
                                      </m:sSub>
                                      <m:r>
                                        <a:rPr lang="en-US" altLang="zh-CN" sz="2000" i="1">
                                          <a:latin typeface="Cambria Math"/>
                                        </a:rPr>
                                        <m:t>)</m:t>
                                      </m:r>
                                    </m:e>
                                    <m:sup>
                                      <m:r>
                                        <a:rPr lang="en-US" altLang="zh-CN" sz="2000" i="1">
                                          <a:latin typeface="Cambria Math"/>
                                        </a:rPr>
                                        <m:t>−1</m:t>
                                      </m:r>
                                    </m:sup>
                                  </m:sSup>
                                  <m:r>
                                    <a:rPr lang="en-US" altLang="zh-CN" sz="2000" i="1">
                                      <a:latin typeface="Cambria Math"/>
                                    </a:rPr>
                                    <m:t>(</m:t>
                                  </m:r>
                                  <m:r>
                                    <a:rPr lang="en-US" altLang="zh-CN" sz="2000" b="1" i="1">
                                      <a:latin typeface="Cambria Math"/>
                                    </a:rPr>
                                    <m:t>𝑹</m:t>
                                  </m:r>
                                </m:e>
                                <m:sub>
                                  <m:r>
                                    <a:rPr lang="en-US" altLang="zh-CN" sz="2000" i="1">
                                      <a:latin typeface="Cambria Math"/>
                                    </a:rPr>
                                    <m:t>𝑤𝑖</m:t>
                                  </m:r>
                                </m:sub>
                              </m:sSub>
                              <m:sSub>
                                <m:sSubPr>
                                  <m:ctrlPr>
                                    <a:rPr lang="zh-CN" altLang="zh-CN" sz="2000" i="1">
                                      <a:latin typeface="Cambria Math"/>
                                    </a:rPr>
                                  </m:ctrlPr>
                                </m:sSubPr>
                                <m:e>
                                  <m:r>
                                    <a:rPr lang="en-US" altLang="zh-CN" sz="2000" b="1" i="1">
                                      <a:latin typeface="Cambria Math"/>
                                    </a:rPr>
                                    <m:t>𝑻</m:t>
                                  </m:r>
                                </m:e>
                                <m:sub>
                                  <m:r>
                                    <a:rPr lang="en-US" altLang="zh-CN" sz="2000" i="1">
                                      <a:latin typeface="Cambria Math"/>
                                    </a:rPr>
                                    <m:t>𝑖𝑐</m:t>
                                  </m:r>
                                </m:sub>
                              </m:sSub>
                              <m:r>
                                <a:rPr lang="en-US" altLang="zh-CN" sz="2000" i="1">
                                  <a:latin typeface="Cambria Math"/>
                                </a:rPr>
                                <m:t>+</m:t>
                              </m:r>
                              <m:sSub>
                                <m:sSubPr>
                                  <m:ctrlPr>
                                    <a:rPr lang="zh-CN" altLang="zh-CN" sz="2000" i="1">
                                      <a:latin typeface="Cambria Math"/>
                                    </a:rPr>
                                  </m:ctrlPr>
                                </m:sSubPr>
                                <m:e>
                                  <m:r>
                                    <a:rPr lang="en-US" altLang="zh-CN" sz="2000" b="1" i="1">
                                      <a:latin typeface="Cambria Math"/>
                                    </a:rPr>
                                    <m:t>𝑻</m:t>
                                  </m:r>
                                </m:e>
                                <m:sub>
                                  <m:r>
                                    <a:rPr lang="en-US" altLang="zh-CN" sz="2000" i="1">
                                      <a:latin typeface="Cambria Math"/>
                                    </a:rPr>
                                    <m:t>𝑤𝑖</m:t>
                                  </m:r>
                                </m:sub>
                              </m:sSub>
                              <m:r>
                                <a:rPr lang="en-US" altLang="zh-CN" sz="2000" i="1">
                                  <a:latin typeface="Cambria Math"/>
                                </a:rPr>
                                <m:t>)</m:t>
                              </m:r>
                            </m:e>
                          </m:eqArr>
                        </m:e>
                      </m:d>
                    </m:oMath>
                  </m:oMathPara>
                </a14:m>
                <a:endParaRPr lang="zh-CN" altLang="en-US" sz="2000" dirty="0"/>
              </a:p>
            </p:txBody>
          </p:sp>
        </mc:Choice>
        <mc:Fallback xmlns="">
          <p:sp>
            <p:nvSpPr>
              <p:cNvPr id="8" name="矩形 7"/>
              <p:cNvSpPr>
                <a:spLocks noRot="1" noChangeAspect="1" noMove="1" noResize="1" noEditPoints="1" noAdjustHandles="1" noChangeArrowheads="1" noChangeShapeType="1" noTextEdit="1"/>
              </p:cNvSpPr>
              <p:nvPr/>
            </p:nvSpPr>
            <p:spPr>
              <a:xfrm>
                <a:off x="2467802" y="4001901"/>
                <a:ext cx="4208395" cy="778868"/>
              </a:xfrm>
              <a:prstGeom prst="rect">
                <a:avLst/>
              </a:prstGeom>
              <a:blipFill rotWithShape="1">
                <a:blip r:embed="rId9"/>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32143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文本框 5"/>
          <p:cNvSpPr txBox="1">
            <a:spLocks noChangeArrowheads="1"/>
          </p:cNvSpPr>
          <p:nvPr/>
        </p:nvSpPr>
        <p:spPr bwMode="auto">
          <a:xfrm>
            <a:off x="1835578" y="87313"/>
            <a:ext cx="5472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800" b="1" dirty="0">
                <a:solidFill>
                  <a:schemeClr val="tx1">
                    <a:lumMod val="85000"/>
                    <a:lumOff val="15000"/>
                  </a:schemeClr>
                </a:solidFill>
                <a:latin typeface="+mj-ea"/>
                <a:ea typeface="+mj-ea"/>
              </a:rPr>
              <a:t>Map point matching strategy</a:t>
            </a:r>
            <a:endParaRPr lang="zh-CN" altLang="en-US" sz="2800" b="1" dirty="0">
              <a:solidFill>
                <a:schemeClr val="tx1">
                  <a:lumMod val="85000"/>
                  <a:lumOff val="15000"/>
                </a:schemeClr>
              </a:solidFill>
              <a:latin typeface="+mj-ea"/>
              <a:ea typeface="+mj-ea"/>
            </a:endParaRPr>
          </a:p>
        </p:txBody>
      </p:sp>
      <p:sp>
        <p:nvSpPr>
          <p:cNvPr id="4" name="灯片编号占位符 3">
            <a:extLst>
              <a:ext uri="{FF2B5EF4-FFF2-40B4-BE49-F238E27FC236}">
                <a16:creationId xmlns="" xmlns:a16="http://schemas.microsoft.com/office/drawing/2014/main" id="{9729368C-EC70-47E1-A73E-150E80022352}"/>
              </a:ext>
            </a:extLst>
          </p:cNvPr>
          <p:cNvSpPr>
            <a:spLocks noGrp="1"/>
          </p:cNvSpPr>
          <p:nvPr>
            <p:ph type="sldNum" sz="quarter" idx="4294967295"/>
          </p:nvPr>
        </p:nvSpPr>
        <p:spPr>
          <a:xfrm>
            <a:off x="7086600" y="4748213"/>
            <a:ext cx="2057400" cy="273050"/>
          </a:xfrm>
        </p:spPr>
        <p:txBody>
          <a:bodyPr/>
          <a:lstStyle/>
          <a:p>
            <a:fld id="{ACBECEF1-1935-4692-9C86-5FD89D9EDF46}" type="slidenum">
              <a:rPr lang="zh-CN" altLang="en-US" smtClean="0"/>
              <a:pPr/>
              <a:t>7</a:t>
            </a:fld>
            <a:endParaRPr lang="zh-CN" altLang="en-US" dirty="0"/>
          </a:p>
        </p:txBody>
      </p:sp>
      <p:grpSp>
        <p:nvGrpSpPr>
          <p:cNvPr id="29" name="组合 28"/>
          <p:cNvGrpSpPr/>
          <p:nvPr/>
        </p:nvGrpSpPr>
        <p:grpSpPr>
          <a:xfrm>
            <a:off x="832222" y="576021"/>
            <a:ext cx="7713154" cy="302330"/>
            <a:chOff x="1984765" y="576021"/>
            <a:chExt cx="7713154" cy="302330"/>
          </a:xfrm>
        </p:grpSpPr>
        <p:sp>
          <p:nvSpPr>
            <p:cNvPr id="3" name="TextBox 2"/>
            <p:cNvSpPr txBox="1"/>
            <p:nvPr/>
          </p:nvSpPr>
          <p:spPr>
            <a:xfrm>
              <a:off x="2185926" y="617046"/>
              <a:ext cx="7511993" cy="253916"/>
            </a:xfrm>
            <a:prstGeom prst="rect">
              <a:avLst/>
            </a:prstGeom>
            <a:noFill/>
          </p:spPr>
          <p:txBody>
            <a:bodyPr wrap="none" rtlCol="0">
              <a:spAutoFit/>
            </a:bodyPr>
            <a:lstStyle/>
            <a:p>
              <a:r>
                <a:rPr lang="en-US" altLang="zh-CN" sz="1050" dirty="0"/>
                <a:t>Reference map i-frame key </a:t>
              </a:r>
              <a:r>
                <a:rPr lang="en-US" altLang="zh-CN" sz="1050" dirty="0" smtClean="0"/>
                <a:t>frame               Enter </a:t>
              </a:r>
              <a:r>
                <a:rPr lang="en-US" altLang="zh-CN" sz="1050" dirty="0"/>
                <a:t>the i-frame </a:t>
              </a:r>
              <a:r>
                <a:rPr lang="en-US" altLang="zh-CN" sz="1050" dirty="0" err="1"/>
                <a:t>keyframe</a:t>
              </a:r>
              <a:r>
                <a:rPr lang="en-US" altLang="zh-CN" sz="1050" dirty="0"/>
                <a:t> of the </a:t>
              </a:r>
              <a:r>
                <a:rPr lang="en-US" altLang="zh-CN" sz="1050" dirty="0" smtClean="0"/>
                <a:t>map      </a:t>
              </a:r>
              <a:r>
                <a:rPr lang="en-US" altLang="zh-CN" sz="1050" dirty="0"/>
                <a:t>M: Match the number of map points in two frames</a:t>
              </a:r>
              <a:endParaRPr lang="zh-CN" altLang="en-US" sz="1050" dirty="0"/>
            </a:p>
          </p:txBody>
        </p:sp>
        <p:grpSp>
          <p:nvGrpSpPr>
            <p:cNvPr id="8" name="组合 7"/>
            <p:cNvGrpSpPr/>
            <p:nvPr/>
          </p:nvGrpSpPr>
          <p:grpSpPr>
            <a:xfrm>
              <a:off x="1984765" y="576022"/>
              <a:ext cx="268516" cy="294941"/>
              <a:chOff x="315686" y="1209400"/>
              <a:chExt cx="268516" cy="300082"/>
            </a:xfrm>
          </p:grpSpPr>
          <p:sp>
            <p:nvSpPr>
              <p:cNvPr id="6" name="流程图: 联系 5"/>
              <p:cNvSpPr/>
              <p:nvPr/>
            </p:nvSpPr>
            <p:spPr>
              <a:xfrm>
                <a:off x="355602" y="1248226"/>
                <a:ext cx="228600" cy="232232"/>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mc:AlternateContent xmlns:mc="http://schemas.openxmlformats.org/markup-compatibility/2006" xmlns:a14="http://schemas.microsoft.com/office/drawing/2010/main">
            <mc:Choice Requires="a14">
              <p:sp>
                <p:nvSpPr>
                  <p:cNvPr id="7" name="TextBox 6"/>
                  <p:cNvSpPr txBox="1"/>
                  <p:nvPr/>
                </p:nvSpPr>
                <p:spPr>
                  <a:xfrm>
                    <a:off x="315686" y="1209400"/>
                    <a:ext cx="254001"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a:rPr>
                              </m:ctrlPr>
                            </m:sSubPr>
                            <m:e>
                              <m:r>
                                <a:rPr lang="en-US" altLang="zh-CN" b="0" i="1" smtClean="0">
                                  <a:latin typeface="Cambria Math"/>
                                </a:rPr>
                                <m:t>𝑌</m:t>
                              </m:r>
                            </m:e>
                            <m:sub>
                              <m:r>
                                <a:rPr lang="en-US" altLang="zh-CN" b="0" i="1" smtClean="0">
                                  <a:latin typeface="Cambria Math"/>
                                </a:rPr>
                                <m:t>𝑖</m:t>
                              </m:r>
                            </m:sub>
                          </m:sSub>
                        </m:oMath>
                      </m:oMathPara>
                    </a14:m>
                    <a:endParaRPr lang="zh-CN" alt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315686" y="1209400"/>
                    <a:ext cx="254001" cy="300082"/>
                  </a:xfrm>
                  <a:prstGeom prst="rect">
                    <a:avLst/>
                  </a:prstGeom>
                  <a:blipFill rotWithShape="1">
                    <a:blip r:embed="rId3"/>
                    <a:stretch>
                      <a:fillRect r="-2439"/>
                    </a:stretch>
                  </a:blipFill>
                </p:spPr>
                <p:txBody>
                  <a:bodyPr/>
                  <a:lstStyle/>
                  <a:p>
                    <a:r>
                      <a:rPr lang="zh-CN" altLang="en-US">
                        <a:noFill/>
                      </a:rPr>
                      <a:t> </a:t>
                    </a:r>
                  </a:p>
                </p:txBody>
              </p:sp>
            </mc:Fallback>
          </mc:AlternateContent>
        </p:grpSp>
        <p:grpSp>
          <p:nvGrpSpPr>
            <p:cNvPr id="18" name="组合 17"/>
            <p:cNvGrpSpPr/>
            <p:nvPr/>
          </p:nvGrpSpPr>
          <p:grpSpPr>
            <a:xfrm>
              <a:off x="4230606" y="576021"/>
              <a:ext cx="277619" cy="302330"/>
              <a:chOff x="376926" y="1209398"/>
              <a:chExt cx="277619" cy="300082"/>
            </a:xfrm>
          </p:grpSpPr>
          <p:sp>
            <p:nvSpPr>
              <p:cNvPr id="20" name="流程图: 联系 19"/>
              <p:cNvSpPr/>
              <p:nvPr/>
            </p:nvSpPr>
            <p:spPr>
              <a:xfrm>
                <a:off x="425945" y="1248226"/>
                <a:ext cx="228600" cy="232232"/>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mc:AlternateContent xmlns:mc="http://schemas.openxmlformats.org/markup-compatibility/2006" xmlns:a14="http://schemas.microsoft.com/office/drawing/2010/main">
            <mc:Choice Requires="a14">
              <p:sp>
                <p:nvSpPr>
                  <p:cNvPr id="21" name="TextBox 20"/>
                  <p:cNvSpPr txBox="1"/>
                  <p:nvPr/>
                </p:nvSpPr>
                <p:spPr>
                  <a:xfrm>
                    <a:off x="376926" y="1209398"/>
                    <a:ext cx="254001"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a:rPr>
                              </m:ctrlPr>
                            </m:sSubPr>
                            <m:e>
                              <m:r>
                                <a:rPr lang="en-US" altLang="zh-CN" b="0" i="1" smtClean="0">
                                  <a:latin typeface="Cambria Math"/>
                                </a:rPr>
                                <m:t>𝑋</m:t>
                              </m:r>
                            </m:e>
                            <m:sub>
                              <m:r>
                                <a:rPr lang="en-US" altLang="zh-CN" b="0" i="1" smtClean="0">
                                  <a:latin typeface="Cambria Math"/>
                                </a:rPr>
                                <m:t>𝑖</m:t>
                              </m:r>
                            </m:sub>
                          </m:sSub>
                        </m:oMath>
                      </m:oMathPara>
                    </a14:m>
                    <a:endParaRPr lang="zh-CN" alt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376926" y="1209398"/>
                    <a:ext cx="254001" cy="300082"/>
                  </a:xfrm>
                  <a:prstGeom prst="rect">
                    <a:avLst/>
                  </a:prstGeom>
                  <a:blipFill rotWithShape="1">
                    <a:blip r:embed="rId4"/>
                    <a:stretch>
                      <a:fillRect r="-9524"/>
                    </a:stretch>
                  </a:blipFill>
                </p:spPr>
                <p:txBody>
                  <a:bodyPr/>
                  <a:lstStyle/>
                  <a:p>
                    <a:r>
                      <a:rPr lang="zh-CN" altLang="en-US">
                        <a:noFill/>
                      </a:rPr>
                      <a:t> </a:t>
                    </a:r>
                  </a:p>
                </p:txBody>
              </p:sp>
            </mc:Fallback>
          </mc:AlternateContent>
        </p:grpSp>
      </p:grpSp>
      <p:sp>
        <p:nvSpPr>
          <p:cNvPr id="15" name="矩形 14"/>
          <p:cNvSpPr/>
          <p:nvPr/>
        </p:nvSpPr>
        <p:spPr>
          <a:xfrm>
            <a:off x="5061310" y="1954621"/>
            <a:ext cx="885398"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006880" y="1954621"/>
            <a:ext cx="939828" cy="2225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1814827" y="865863"/>
            <a:ext cx="4527492" cy="4193096"/>
            <a:chOff x="5347438" y="779769"/>
            <a:chExt cx="3580917" cy="3695409"/>
          </a:xfrm>
        </p:grpSpPr>
        <p:sp>
          <p:nvSpPr>
            <p:cNvPr id="12" name="文本框 11"/>
            <p:cNvSpPr txBox="1"/>
            <p:nvPr/>
          </p:nvSpPr>
          <p:spPr>
            <a:xfrm>
              <a:off x="5366148" y="1014490"/>
              <a:ext cx="1319402" cy="298370"/>
            </a:xfrm>
            <a:prstGeom prst="rect">
              <a:avLst/>
            </a:prstGeom>
            <a:noFill/>
          </p:spPr>
          <p:txBody>
            <a:bodyPr wrap="square" rtlCol="0">
              <a:spAutoFit/>
            </a:bodyPr>
            <a:lstStyle/>
            <a:p>
              <a:r>
                <a:rPr kumimoji="1" lang="en-US" altLang="zh-CN" sz="1600" dirty="0">
                  <a:latin typeface="Songti SC" charset="-122"/>
                  <a:ea typeface="Songti SC" charset="-122"/>
                  <a:cs typeface="Songti SC" charset="-122"/>
                </a:rPr>
                <a:t>Situation </a:t>
              </a:r>
              <a:r>
                <a:rPr kumimoji="1" lang="en-US" altLang="zh-CN" sz="1600" dirty="0" smtClean="0">
                  <a:latin typeface="Songti SC" charset="-122"/>
                  <a:ea typeface="Songti SC" charset="-122"/>
                  <a:cs typeface="Songti SC" charset="-122"/>
                </a:rPr>
                <a:t>1</a:t>
              </a:r>
              <a:r>
                <a:rPr kumimoji="1" lang="en-US" altLang="zh-CN" sz="1600" dirty="0">
                  <a:latin typeface="Songti SC" charset="-122"/>
                  <a:ea typeface="Songti SC" charset="-122"/>
                  <a:cs typeface="Songti SC" charset="-122"/>
                </a:rPr>
                <a:t>:</a:t>
              </a:r>
              <a:endParaRPr kumimoji="1" lang="zh-CN" altLang="en-US" sz="1600" dirty="0">
                <a:latin typeface="Songti SC" charset="-122"/>
                <a:ea typeface="Songti SC" charset="-122"/>
                <a:cs typeface="Songti SC" charset="-122"/>
              </a:endParaRPr>
            </a:p>
          </p:txBody>
        </p:sp>
        <p:sp>
          <p:nvSpPr>
            <p:cNvPr id="13" name="文本框 14"/>
            <p:cNvSpPr txBox="1"/>
            <p:nvPr/>
          </p:nvSpPr>
          <p:spPr>
            <a:xfrm>
              <a:off x="5357733" y="2344991"/>
              <a:ext cx="1319402" cy="298370"/>
            </a:xfrm>
            <a:prstGeom prst="rect">
              <a:avLst/>
            </a:prstGeom>
            <a:noFill/>
          </p:spPr>
          <p:txBody>
            <a:bodyPr wrap="square" rtlCol="0">
              <a:spAutoFit/>
            </a:bodyPr>
            <a:lstStyle/>
            <a:p>
              <a:r>
                <a:rPr kumimoji="1" lang="en-US" altLang="zh-CN" sz="1600" dirty="0" smtClean="0">
                  <a:latin typeface="Songti SC" charset="-122"/>
                  <a:ea typeface="Songti SC" charset="-122"/>
                  <a:cs typeface="Songti SC" charset="-122"/>
                </a:rPr>
                <a:t>Situation 2:</a:t>
              </a:r>
              <a:endParaRPr kumimoji="1" lang="zh-CN" altLang="en-US" sz="1600" dirty="0">
                <a:latin typeface="Songti SC" charset="-122"/>
                <a:ea typeface="Songti SC" charset="-122"/>
                <a:cs typeface="Songti SC" charset="-122"/>
              </a:endParaRPr>
            </a:p>
          </p:txBody>
        </p:sp>
        <p:sp>
          <p:nvSpPr>
            <p:cNvPr id="14" name="文本框 15"/>
            <p:cNvSpPr txBox="1"/>
            <p:nvPr/>
          </p:nvSpPr>
          <p:spPr>
            <a:xfrm>
              <a:off x="5347438" y="3772496"/>
              <a:ext cx="1319402" cy="298370"/>
            </a:xfrm>
            <a:prstGeom prst="rect">
              <a:avLst/>
            </a:prstGeom>
            <a:noFill/>
          </p:spPr>
          <p:txBody>
            <a:bodyPr wrap="square" rtlCol="0">
              <a:spAutoFit/>
            </a:bodyPr>
            <a:lstStyle/>
            <a:p>
              <a:r>
                <a:rPr kumimoji="1" lang="en-US" altLang="zh-CN" sz="1600" dirty="0">
                  <a:latin typeface="Songti SC" charset="-122"/>
                  <a:ea typeface="Songti SC" charset="-122"/>
                  <a:cs typeface="Songti SC" charset="-122"/>
                </a:rPr>
                <a:t>Situation </a:t>
              </a:r>
              <a:r>
                <a:rPr kumimoji="1" lang="en-US" altLang="zh-CN" sz="1600" dirty="0" smtClean="0">
                  <a:latin typeface="Songti SC" charset="-122"/>
                  <a:ea typeface="Songti SC" charset="-122"/>
                  <a:cs typeface="Songti SC" charset="-122"/>
                </a:rPr>
                <a:t>3:</a:t>
              </a:r>
              <a:endParaRPr kumimoji="1" lang="zh-CN" altLang="en-US" sz="1600" dirty="0">
                <a:latin typeface="Songti SC" charset="-122"/>
                <a:ea typeface="Songti SC" charset="-122"/>
                <a:cs typeface="Songti SC" charset="-122"/>
              </a:endParaRPr>
            </a:p>
          </p:txBody>
        </p:sp>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6839" y="779769"/>
              <a:ext cx="2261516" cy="3693782"/>
            </a:xfrm>
            <a:prstGeom prst="rect">
              <a:avLst/>
            </a:prstGeom>
          </p:spPr>
        </p:pic>
        <p:sp>
          <p:nvSpPr>
            <p:cNvPr id="25" name="矩形 24"/>
            <p:cNvSpPr/>
            <p:nvPr/>
          </p:nvSpPr>
          <p:spPr>
            <a:xfrm>
              <a:off x="6677135" y="1865745"/>
              <a:ext cx="1596008" cy="227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dirty="0">
                  <a:solidFill>
                    <a:schemeClr val="tx1"/>
                  </a:solidFill>
                </a:rPr>
                <a:t>10 associated </a:t>
              </a:r>
              <a:r>
                <a:rPr lang="en-US" altLang="zh-CN" sz="1050" dirty="0" err="1">
                  <a:solidFill>
                    <a:schemeClr val="tx1"/>
                  </a:solidFill>
                </a:rPr>
                <a:t>k</a:t>
              </a:r>
              <a:r>
                <a:rPr lang="en-US" altLang="zh-CN" sz="1050" dirty="0" err="1" smtClean="0">
                  <a:solidFill>
                    <a:schemeClr val="tx1"/>
                  </a:solidFill>
                </a:rPr>
                <a:t>eyframes</a:t>
              </a:r>
              <a:endParaRPr lang="zh-CN" altLang="en-US" sz="1050" dirty="0">
                <a:solidFill>
                  <a:schemeClr val="tx1"/>
                </a:solidFill>
              </a:endParaRPr>
            </a:p>
          </p:txBody>
        </p:sp>
        <p:sp>
          <p:nvSpPr>
            <p:cNvPr id="27" name="矩形 26"/>
            <p:cNvSpPr/>
            <p:nvPr/>
          </p:nvSpPr>
          <p:spPr>
            <a:xfrm>
              <a:off x="6701857" y="3209285"/>
              <a:ext cx="1596008" cy="227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dirty="0">
                  <a:solidFill>
                    <a:schemeClr val="tx1"/>
                  </a:solidFill>
                </a:rPr>
                <a:t>10 associated </a:t>
              </a:r>
              <a:r>
                <a:rPr lang="en-US" altLang="zh-CN" sz="1050" dirty="0" err="1">
                  <a:solidFill>
                    <a:schemeClr val="tx1"/>
                  </a:solidFill>
                </a:rPr>
                <a:t>k</a:t>
              </a:r>
              <a:r>
                <a:rPr lang="en-US" altLang="zh-CN" sz="1050" dirty="0" err="1" smtClean="0">
                  <a:solidFill>
                    <a:schemeClr val="tx1"/>
                  </a:solidFill>
                </a:rPr>
                <a:t>eyframes</a:t>
              </a:r>
              <a:endParaRPr lang="zh-CN" altLang="en-US" sz="1050" dirty="0">
                <a:solidFill>
                  <a:schemeClr val="tx1"/>
                </a:solidFill>
              </a:endParaRPr>
            </a:p>
          </p:txBody>
        </p:sp>
        <p:sp>
          <p:nvSpPr>
            <p:cNvPr id="28" name="矩形 27"/>
            <p:cNvSpPr/>
            <p:nvPr/>
          </p:nvSpPr>
          <p:spPr>
            <a:xfrm>
              <a:off x="6723827" y="4247803"/>
              <a:ext cx="1596008" cy="227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dirty="0">
                  <a:solidFill>
                    <a:schemeClr val="tx1"/>
                  </a:solidFill>
                </a:rPr>
                <a:t>10 associated </a:t>
              </a:r>
              <a:r>
                <a:rPr lang="en-US" altLang="zh-CN" sz="1050" dirty="0" err="1">
                  <a:solidFill>
                    <a:schemeClr val="tx1"/>
                  </a:solidFill>
                </a:rPr>
                <a:t>k</a:t>
              </a:r>
              <a:r>
                <a:rPr lang="en-US" altLang="zh-CN" sz="1050" dirty="0" err="1" smtClean="0">
                  <a:solidFill>
                    <a:schemeClr val="tx1"/>
                  </a:solidFill>
                </a:rPr>
                <a:t>eyframes</a:t>
              </a:r>
              <a:endParaRPr lang="zh-CN" altLang="en-US" sz="1050" dirty="0">
                <a:solidFill>
                  <a:schemeClr val="tx1"/>
                </a:solidFill>
              </a:endParaRPr>
            </a:p>
          </p:txBody>
        </p:sp>
      </p:grpSp>
    </p:spTree>
    <p:extLst>
      <p:ext uri="{BB962C8B-B14F-4D97-AF65-F5344CB8AC3E}">
        <p14:creationId xmlns:p14="http://schemas.microsoft.com/office/powerpoint/2010/main" val="102003501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7086600" y="4748213"/>
            <a:ext cx="2057400" cy="273050"/>
          </a:xfrm>
        </p:spPr>
        <p:txBody>
          <a:bodyPr/>
          <a:lstStyle/>
          <a:p>
            <a:fld id="{ACBECEF1-1935-4692-9C86-5FD89D9EDF46}" type="slidenum">
              <a:rPr lang="zh-CN" altLang="en-US" smtClean="0"/>
              <a:pPr/>
              <a:t>8</a:t>
            </a:fld>
            <a:endParaRPr lang="zh-CN" altLang="en-US"/>
          </a:p>
        </p:txBody>
      </p:sp>
      <p:graphicFrame>
        <p:nvGraphicFramePr>
          <p:cNvPr id="3" name="表格 2"/>
          <p:cNvGraphicFramePr>
            <a:graphicFrameLocks noGrp="1"/>
          </p:cNvGraphicFramePr>
          <p:nvPr>
            <p:extLst>
              <p:ext uri="{D42A27DB-BD31-4B8C-83A1-F6EECF244321}">
                <p14:modId xmlns:p14="http://schemas.microsoft.com/office/powerpoint/2010/main" val="3762504404"/>
              </p:ext>
            </p:extLst>
          </p:nvPr>
        </p:nvGraphicFramePr>
        <p:xfrm>
          <a:off x="419101" y="1835939"/>
          <a:ext cx="8366758" cy="2062480"/>
        </p:xfrm>
        <a:graphic>
          <a:graphicData uri="http://schemas.openxmlformats.org/drawingml/2006/table">
            <a:tbl>
              <a:tblPr firstRow="1" bandRow="1">
                <a:tableStyleId>{5C22544A-7EE6-4342-B048-85BDC9FD1C3A}</a:tableStyleId>
              </a:tblPr>
              <a:tblGrid>
                <a:gridCol w="1516379"/>
                <a:gridCol w="1798320"/>
                <a:gridCol w="1424940"/>
                <a:gridCol w="1866900"/>
                <a:gridCol w="1760219"/>
              </a:tblGrid>
              <a:tr h="370840">
                <a:tc>
                  <a:txBody>
                    <a:bodyPr/>
                    <a:lstStyle/>
                    <a:p>
                      <a:pPr algn="ctr"/>
                      <a:r>
                        <a:rPr lang="en-US" altLang="zh-CN" sz="1600" dirty="0" smtClean="0"/>
                        <a:t>data set</a:t>
                      </a:r>
                      <a:endParaRPr lang="zh-CN" altLang="en-US" sz="1600" dirty="0"/>
                    </a:p>
                  </a:txBody>
                  <a:tcPr/>
                </a:tc>
                <a:tc>
                  <a:txBody>
                    <a:bodyPr/>
                    <a:lstStyle/>
                    <a:p>
                      <a:pPr algn="ctr"/>
                      <a:r>
                        <a:rPr lang="en-US" altLang="zh-CN" sz="1600" dirty="0" smtClean="0"/>
                        <a:t>Lost before map size(KFs)</a:t>
                      </a:r>
                      <a:endParaRPr lang="zh-CN" altLang="en-US" sz="1600" dirty="0"/>
                    </a:p>
                  </a:txBody>
                  <a:tcPr/>
                </a:tc>
                <a:tc>
                  <a:txBody>
                    <a:bodyPr/>
                    <a:lstStyle/>
                    <a:p>
                      <a:pPr algn="ctr"/>
                      <a:r>
                        <a:rPr lang="en-US" altLang="zh-CN" sz="1600" dirty="0" smtClean="0"/>
                        <a:t>New map size(KFs)</a:t>
                      </a:r>
                      <a:endParaRPr lang="zh-CN" altLang="en-US" sz="1600" dirty="0"/>
                    </a:p>
                  </a:txBody>
                  <a:tcPr/>
                </a:tc>
                <a:tc>
                  <a:txBody>
                    <a:bodyPr/>
                    <a:lstStyle/>
                    <a:p>
                      <a:pPr algn="ctr"/>
                      <a:r>
                        <a:rPr lang="en-US" altLang="zh-CN" sz="1600" dirty="0" smtClean="0"/>
                        <a:t>Modified match time(/s)</a:t>
                      </a:r>
                      <a:endParaRPr lang="zh-CN" altLang="en-US" sz="1600" dirty="0"/>
                    </a:p>
                  </a:txBody>
                  <a:tcPr/>
                </a:tc>
                <a:tc>
                  <a:txBody>
                    <a:bodyPr/>
                    <a:lstStyle/>
                    <a:p>
                      <a:pPr algn="ctr"/>
                      <a:r>
                        <a:rPr lang="en-US" altLang="zh-CN" sz="1600" dirty="0" smtClean="0"/>
                        <a:t>Fusion time(/s)</a:t>
                      </a:r>
                      <a:endParaRPr lang="zh-CN" altLang="en-US" sz="1600" dirty="0"/>
                    </a:p>
                  </a:txBody>
                  <a:tcPr/>
                </a:tc>
              </a:tr>
              <a:tr h="370840">
                <a:tc>
                  <a:txBody>
                    <a:bodyPr/>
                    <a:lstStyle/>
                    <a:p>
                      <a:pPr algn="l"/>
                      <a:r>
                        <a:rPr lang="en-US" altLang="zh-CN" sz="1600" dirty="0" smtClean="0"/>
                        <a:t>V1_01_easy</a:t>
                      </a:r>
                      <a:endParaRPr lang="zh-CN" altLang="en-US" sz="1600" dirty="0"/>
                    </a:p>
                  </a:txBody>
                  <a:tcPr/>
                </a:tc>
                <a:tc>
                  <a:txBody>
                    <a:bodyPr/>
                    <a:lstStyle/>
                    <a:p>
                      <a:pPr algn="ctr"/>
                      <a:r>
                        <a:rPr lang="en-US" altLang="zh-CN" sz="1600" dirty="0" smtClean="0"/>
                        <a:t>95</a:t>
                      </a:r>
                      <a:endParaRPr lang="zh-CN" altLang="en-US" sz="1600" dirty="0"/>
                    </a:p>
                  </a:txBody>
                  <a:tcPr/>
                </a:tc>
                <a:tc>
                  <a:txBody>
                    <a:bodyPr/>
                    <a:lstStyle/>
                    <a:p>
                      <a:pPr algn="ctr"/>
                      <a:r>
                        <a:rPr lang="en-US" altLang="zh-CN" sz="1600" dirty="0" smtClean="0"/>
                        <a:t>47</a:t>
                      </a:r>
                      <a:endParaRPr lang="zh-CN" altLang="en-US" sz="1600" dirty="0"/>
                    </a:p>
                  </a:txBody>
                  <a:tcPr/>
                </a:tc>
                <a:tc>
                  <a:txBody>
                    <a:bodyPr/>
                    <a:lstStyle/>
                    <a:p>
                      <a:pPr algn="ctr"/>
                      <a:r>
                        <a:rPr lang="en-US" altLang="zh-CN" sz="1600" dirty="0" smtClean="0"/>
                        <a:t>0.083</a:t>
                      </a:r>
                      <a:endParaRPr lang="zh-CN" altLang="en-US" sz="1600" dirty="0"/>
                    </a:p>
                  </a:txBody>
                  <a:tcPr/>
                </a:tc>
                <a:tc>
                  <a:txBody>
                    <a:bodyPr/>
                    <a:lstStyle/>
                    <a:p>
                      <a:pPr algn="ctr"/>
                      <a:r>
                        <a:rPr lang="en-US" altLang="zh-CN" sz="1600" dirty="0" smtClean="0"/>
                        <a:t>0.187</a:t>
                      </a:r>
                      <a:endParaRPr lang="zh-CN" altLang="en-US" sz="1600" dirty="0"/>
                    </a:p>
                  </a:txBody>
                  <a:tcPr/>
                </a:tc>
              </a:tr>
              <a:tr h="370840">
                <a:tc>
                  <a:txBody>
                    <a:bodyPr/>
                    <a:lstStyle/>
                    <a:p>
                      <a:pPr algn="l"/>
                      <a:r>
                        <a:rPr lang="en-US" altLang="zh-CN" sz="1600" dirty="0" smtClean="0"/>
                        <a:t>V2_01_easy</a:t>
                      </a:r>
                      <a:endParaRPr lang="zh-CN" altLang="en-US" sz="1600" dirty="0"/>
                    </a:p>
                  </a:txBody>
                  <a:tcPr/>
                </a:tc>
                <a:tc>
                  <a:txBody>
                    <a:bodyPr/>
                    <a:lstStyle/>
                    <a:p>
                      <a:pPr algn="ctr"/>
                      <a:r>
                        <a:rPr lang="en-US" altLang="zh-CN" sz="1600" dirty="0" smtClean="0"/>
                        <a:t>67</a:t>
                      </a:r>
                      <a:endParaRPr lang="zh-CN" altLang="en-US" sz="1600" dirty="0"/>
                    </a:p>
                  </a:txBody>
                  <a:tcPr/>
                </a:tc>
                <a:tc>
                  <a:txBody>
                    <a:bodyPr/>
                    <a:lstStyle/>
                    <a:p>
                      <a:pPr algn="ctr"/>
                      <a:r>
                        <a:rPr lang="en-US" altLang="zh-CN" sz="1600" dirty="0" smtClean="0"/>
                        <a:t>42</a:t>
                      </a:r>
                      <a:endParaRPr lang="zh-CN" altLang="en-US" sz="1600" dirty="0"/>
                    </a:p>
                  </a:txBody>
                  <a:tcPr/>
                </a:tc>
                <a:tc>
                  <a:txBody>
                    <a:bodyPr/>
                    <a:lstStyle/>
                    <a:p>
                      <a:pPr algn="ctr"/>
                      <a:r>
                        <a:rPr lang="en-US" altLang="zh-CN" sz="1600" dirty="0" smtClean="0"/>
                        <a:t>0.079</a:t>
                      </a:r>
                      <a:endParaRPr lang="zh-CN" altLang="en-US" sz="1600" dirty="0"/>
                    </a:p>
                  </a:txBody>
                  <a:tcPr/>
                </a:tc>
                <a:tc>
                  <a:txBody>
                    <a:bodyPr/>
                    <a:lstStyle/>
                    <a:p>
                      <a:pPr algn="ctr"/>
                      <a:r>
                        <a:rPr lang="en-US" altLang="zh-CN" sz="1600" dirty="0" smtClean="0"/>
                        <a:t>0.185</a:t>
                      </a:r>
                      <a:endParaRPr lang="zh-CN" altLang="en-US" sz="1600" dirty="0"/>
                    </a:p>
                  </a:txBody>
                  <a:tcPr/>
                </a:tc>
              </a:tr>
              <a:tr h="370840">
                <a:tc>
                  <a:txBody>
                    <a:bodyPr/>
                    <a:lstStyle/>
                    <a:p>
                      <a:pPr algn="l"/>
                      <a:r>
                        <a:rPr lang="en-US" altLang="zh-CN" sz="1600" kern="1200" dirty="0" smtClean="0">
                          <a:solidFill>
                            <a:schemeClr val="dk1"/>
                          </a:solidFill>
                          <a:effectLst/>
                          <a:latin typeface="+mn-lt"/>
                          <a:ea typeface="+mn-ea"/>
                          <a:cs typeface="+mn-cs"/>
                        </a:rPr>
                        <a:t>MH_01_easy</a:t>
                      </a:r>
                      <a:endParaRPr lang="zh-CN" altLang="en-US" sz="1600" dirty="0"/>
                    </a:p>
                  </a:txBody>
                  <a:tcPr/>
                </a:tc>
                <a:tc>
                  <a:txBody>
                    <a:bodyPr/>
                    <a:lstStyle/>
                    <a:p>
                      <a:pPr algn="ctr"/>
                      <a:r>
                        <a:rPr lang="en-US" altLang="zh-CN" sz="1600" dirty="0" smtClean="0"/>
                        <a:t>69</a:t>
                      </a:r>
                      <a:endParaRPr lang="zh-CN" altLang="en-US" sz="1600" dirty="0"/>
                    </a:p>
                  </a:txBody>
                  <a:tcPr/>
                </a:tc>
                <a:tc>
                  <a:txBody>
                    <a:bodyPr/>
                    <a:lstStyle/>
                    <a:p>
                      <a:pPr algn="ctr"/>
                      <a:r>
                        <a:rPr lang="en-US" altLang="zh-CN" sz="1600" dirty="0" smtClean="0"/>
                        <a:t>49</a:t>
                      </a:r>
                      <a:endParaRPr lang="zh-CN" altLang="en-US" sz="1600" dirty="0"/>
                    </a:p>
                  </a:txBody>
                  <a:tcPr/>
                </a:tc>
                <a:tc>
                  <a:txBody>
                    <a:bodyPr/>
                    <a:lstStyle/>
                    <a:p>
                      <a:pPr algn="ctr"/>
                      <a:r>
                        <a:rPr lang="en-US" altLang="zh-CN" sz="1600" dirty="0" smtClean="0"/>
                        <a:t>0.077</a:t>
                      </a:r>
                      <a:endParaRPr lang="zh-CN" altLang="en-US" sz="1600" dirty="0"/>
                    </a:p>
                  </a:txBody>
                  <a:tcPr/>
                </a:tc>
                <a:tc>
                  <a:txBody>
                    <a:bodyPr/>
                    <a:lstStyle/>
                    <a:p>
                      <a:pPr algn="ctr"/>
                      <a:r>
                        <a:rPr lang="en-US" altLang="zh-CN" sz="1600" dirty="0" smtClean="0"/>
                        <a:t>0.178</a:t>
                      </a:r>
                      <a:endParaRPr lang="zh-CN" altLang="en-US" sz="1600" dirty="0"/>
                    </a:p>
                  </a:txBody>
                  <a:tcPr/>
                </a:tc>
              </a:tr>
              <a:tr h="370840">
                <a:tc>
                  <a:txBody>
                    <a:bodyPr/>
                    <a:lstStyle/>
                    <a:p>
                      <a:pPr marL="0" algn="l" defTabSz="685800" rtl="0" eaLnBrk="1" latinLnBrk="0" hangingPunct="1">
                        <a:spcAft>
                          <a:spcPts val="0"/>
                        </a:spcAft>
                      </a:pPr>
                      <a:r>
                        <a:rPr lang="en-US" sz="1600" kern="1200" dirty="0">
                          <a:solidFill>
                            <a:schemeClr val="dk1"/>
                          </a:solidFill>
                          <a:effectLst/>
                          <a:latin typeface="+mn-lt"/>
                          <a:ea typeface="+mn-ea"/>
                          <a:cs typeface="+mn-cs"/>
                        </a:rPr>
                        <a:t>V2_02_medium</a:t>
                      </a:r>
                      <a:endParaRPr lang="zh-CN" sz="1600" kern="1200" dirty="0">
                        <a:solidFill>
                          <a:schemeClr val="dk1"/>
                        </a:solidFill>
                        <a:effectLst/>
                        <a:latin typeface="+mn-lt"/>
                        <a:ea typeface="+mn-ea"/>
                        <a:cs typeface="+mn-cs"/>
                      </a:endParaRPr>
                    </a:p>
                  </a:txBody>
                  <a:tcPr marL="68580" marR="68580" marT="0" marB="0"/>
                </a:tc>
                <a:tc>
                  <a:txBody>
                    <a:bodyPr/>
                    <a:lstStyle/>
                    <a:p>
                      <a:pPr algn="ctr"/>
                      <a:r>
                        <a:rPr lang="en-US" altLang="zh-CN" sz="1600" dirty="0" smtClean="0"/>
                        <a:t>110</a:t>
                      </a:r>
                      <a:endParaRPr lang="zh-CN" altLang="en-US" sz="1600" dirty="0"/>
                    </a:p>
                  </a:txBody>
                  <a:tcPr/>
                </a:tc>
                <a:tc>
                  <a:txBody>
                    <a:bodyPr/>
                    <a:lstStyle/>
                    <a:p>
                      <a:pPr algn="ctr"/>
                      <a:r>
                        <a:rPr lang="en-US" altLang="zh-CN" sz="1600" dirty="0" smtClean="0"/>
                        <a:t>52</a:t>
                      </a:r>
                      <a:endParaRPr lang="zh-CN" altLang="en-US" sz="1600" dirty="0"/>
                    </a:p>
                  </a:txBody>
                  <a:tcPr/>
                </a:tc>
                <a:tc>
                  <a:txBody>
                    <a:bodyPr/>
                    <a:lstStyle/>
                    <a:p>
                      <a:pPr algn="ctr"/>
                      <a:r>
                        <a:rPr lang="en-US" altLang="zh-CN" sz="1600" dirty="0" smtClean="0"/>
                        <a:t>0.088</a:t>
                      </a:r>
                      <a:endParaRPr lang="zh-CN" altLang="en-US" sz="1600" dirty="0"/>
                    </a:p>
                  </a:txBody>
                  <a:tcPr/>
                </a:tc>
                <a:tc>
                  <a:txBody>
                    <a:bodyPr/>
                    <a:lstStyle/>
                    <a:p>
                      <a:pPr algn="ctr"/>
                      <a:r>
                        <a:rPr lang="en-US" altLang="zh-CN" sz="1600" dirty="0" smtClean="0"/>
                        <a:t>0.189</a:t>
                      </a:r>
                      <a:endParaRPr lang="zh-CN" altLang="en-US" sz="1600" dirty="0"/>
                    </a:p>
                  </a:txBody>
                  <a:tcPr/>
                </a:tc>
              </a:tr>
            </a:tbl>
          </a:graphicData>
        </a:graphic>
      </p:graphicFrame>
      <p:sp>
        <p:nvSpPr>
          <p:cNvPr id="4" name="文本框 5"/>
          <p:cNvSpPr txBox="1">
            <a:spLocks noChangeArrowheads="1"/>
          </p:cNvSpPr>
          <p:nvPr/>
        </p:nvSpPr>
        <p:spPr bwMode="auto">
          <a:xfrm>
            <a:off x="1835578" y="87313"/>
            <a:ext cx="5472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800" b="1" dirty="0">
                <a:solidFill>
                  <a:schemeClr val="tx1">
                    <a:lumMod val="85000"/>
                    <a:lumOff val="15000"/>
                  </a:schemeClr>
                </a:solidFill>
                <a:latin typeface="+mj-ea"/>
                <a:ea typeface="+mj-ea"/>
              </a:rPr>
              <a:t>Map point matching strategy</a:t>
            </a:r>
            <a:endParaRPr lang="zh-CN" altLang="en-US" sz="2800" b="1" dirty="0">
              <a:solidFill>
                <a:schemeClr val="tx1">
                  <a:lumMod val="85000"/>
                  <a:lumOff val="15000"/>
                </a:schemeClr>
              </a:solidFill>
              <a:latin typeface="+mj-ea"/>
              <a:ea typeface="+mj-ea"/>
            </a:endParaRPr>
          </a:p>
        </p:txBody>
      </p:sp>
      <p:sp>
        <p:nvSpPr>
          <p:cNvPr id="5" name="矩形 4"/>
          <p:cNvSpPr/>
          <p:nvPr/>
        </p:nvSpPr>
        <p:spPr>
          <a:xfrm>
            <a:off x="3088074" y="1370149"/>
            <a:ext cx="2769733" cy="300082"/>
          </a:xfrm>
          <a:prstGeom prst="rect">
            <a:avLst/>
          </a:prstGeom>
        </p:spPr>
        <p:txBody>
          <a:bodyPr wrap="none">
            <a:spAutoFit/>
          </a:bodyPr>
          <a:lstStyle/>
          <a:p>
            <a:pPr algn="ctr"/>
            <a:r>
              <a:rPr lang="en-US" altLang="zh-CN" dirty="0"/>
              <a:t>The time of map fusion and matching</a:t>
            </a:r>
            <a:endParaRPr lang="zh-CN" altLang="en-US" dirty="0"/>
          </a:p>
        </p:txBody>
      </p:sp>
    </p:spTree>
    <p:extLst>
      <p:ext uri="{BB962C8B-B14F-4D97-AF65-F5344CB8AC3E}">
        <p14:creationId xmlns:p14="http://schemas.microsoft.com/office/powerpoint/2010/main" val="5755690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文本框 5"/>
          <p:cNvSpPr txBox="1">
            <a:spLocks noChangeArrowheads="1"/>
          </p:cNvSpPr>
          <p:nvPr/>
        </p:nvSpPr>
        <p:spPr bwMode="auto">
          <a:xfrm>
            <a:off x="3057129" y="87313"/>
            <a:ext cx="30297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800" b="1" dirty="0">
                <a:solidFill>
                  <a:schemeClr val="tx1">
                    <a:lumMod val="85000"/>
                    <a:lumOff val="15000"/>
                  </a:schemeClr>
                </a:solidFill>
                <a:latin typeface="+mj-ea"/>
                <a:ea typeface="+mj-ea"/>
              </a:rPr>
              <a:t>Error correction</a:t>
            </a:r>
            <a:endParaRPr lang="zh-CN" altLang="en-US" sz="2800" b="1" dirty="0">
              <a:solidFill>
                <a:schemeClr val="tx1">
                  <a:lumMod val="85000"/>
                  <a:lumOff val="15000"/>
                </a:schemeClr>
              </a:solidFill>
              <a:latin typeface="+mj-ea"/>
              <a:ea typeface="+mj-ea"/>
            </a:endParaRPr>
          </a:p>
        </p:txBody>
      </p:sp>
      <p:sp>
        <p:nvSpPr>
          <p:cNvPr id="4" name="灯片编号占位符 3">
            <a:extLst>
              <a:ext uri="{FF2B5EF4-FFF2-40B4-BE49-F238E27FC236}">
                <a16:creationId xmlns="" xmlns:a16="http://schemas.microsoft.com/office/drawing/2014/main" id="{9729368C-EC70-47E1-A73E-150E80022352}"/>
              </a:ext>
            </a:extLst>
          </p:cNvPr>
          <p:cNvSpPr>
            <a:spLocks noGrp="1"/>
          </p:cNvSpPr>
          <p:nvPr>
            <p:ph type="sldNum" sz="quarter" idx="4294967295"/>
          </p:nvPr>
        </p:nvSpPr>
        <p:spPr>
          <a:xfrm>
            <a:off x="7086600" y="4748213"/>
            <a:ext cx="2057400" cy="273050"/>
          </a:xfrm>
        </p:spPr>
        <p:txBody>
          <a:bodyPr/>
          <a:lstStyle/>
          <a:p>
            <a:fld id="{ACBECEF1-1935-4692-9C86-5FD89D9EDF46}" type="slidenum">
              <a:rPr lang="zh-CN" altLang="en-US" smtClean="0"/>
              <a:pPr/>
              <a:t>9</a:t>
            </a:fld>
            <a:endParaRPr lang="zh-CN" altLang="en-US" dirty="0"/>
          </a:p>
        </p:txBody>
      </p:sp>
      <p:sp>
        <p:nvSpPr>
          <p:cNvPr id="15" name="矩形 14"/>
          <p:cNvSpPr/>
          <p:nvPr/>
        </p:nvSpPr>
        <p:spPr>
          <a:xfrm>
            <a:off x="687308" y="1322262"/>
            <a:ext cx="4250452" cy="2554545"/>
          </a:xfrm>
          <a:prstGeom prst="rect">
            <a:avLst/>
          </a:prstGeom>
        </p:spPr>
        <p:txBody>
          <a:bodyPr wrap="square">
            <a:spAutoFit/>
          </a:bodyPr>
          <a:lstStyle/>
          <a:p>
            <a:pPr marL="342900" indent="-342900">
              <a:buFont typeface="Arial" pitchFamily="34" charset="0"/>
              <a:buChar char="•"/>
            </a:pPr>
            <a:r>
              <a:rPr lang="en-US" altLang="zh-CN" sz="2000" kern="100" dirty="0" smtClean="0">
                <a:latin typeface="Times New Roman" charset="0"/>
                <a:ea typeface="宋体" charset="-122"/>
                <a:cs typeface="Times New Roman" charset="0"/>
              </a:rPr>
              <a:t>the </a:t>
            </a:r>
            <a:r>
              <a:rPr lang="en-US" altLang="zh-CN" sz="2000" kern="100" dirty="0">
                <a:latin typeface="Times New Roman" charset="0"/>
                <a:ea typeface="宋体" charset="-122"/>
                <a:cs typeface="Times New Roman" charset="0"/>
              </a:rPr>
              <a:t>motion estimation results between the two sets of three-dimensional points are obtained by iterative </a:t>
            </a:r>
            <a:r>
              <a:rPr lang="en-US" altLang="zh-CN" sz="2000" kern="100" dirty="0" smtClean="0">
                <a:latin typeface="Times New Roman" charset="0"/>
                <a:ea typeface="宋体" charset="-122"/>
                <a:cs typeface="Times New Roman" charset="0"/>
              </a:rPr>
              <a:t>optimization</a:t>
            </a:r>
          </a:p>
          <a:p>
            <a:pPr marL="342900" indent="-342900">
              <a:buFont typeface="Arial" pitchFamily="34" charset="0"/>
              <a:buChar char="•"/>
            </a:pPr>
            <a:endParaRPr lang="en-US" altLang="zh-CN" sz="2000" kern="100" dirty="0" smtClean="0">
              <a:latin typeface="Times New Roman" charset="0"/>
              <a:ea typeface="宋体" charset="-122"/>
              <a:cs typeface="Times New Roman" charset="0"/>
            </a:endParaRPr>
          </a:p>
          <a:p>
            <a:pPr marL="342900" indent="-342900">
              <a:buFont typeface="Arial" pitchFamily="34" charset="0"/>
              <a:buChar char="•"/>
            </a:pPr>
            <a:r>
              <a:rPr lang="en-US" altLang="zh-CN" sz="2000" kern="100" dirty="0">
                <a:latin typeface="Times New Roman" charset="0"/>
                <a:ea typeface="宋体" charset="-122"/>
                <a:cs typeface="Times New Roman" charset="0"/>
              </a:rPr>
              <a:t>t</a:t>
            </a:r>
            <a:r>
              <a:rPr lang="en-US" altLang="zh-CN" sz="2000" kern="100" dirty="0" smtClean="0">
                <a:latin typeface="Times New Roman" charset="0"/>
                <a:ea typeface="宋体" charset="-122"/>
                <a:cs typeface="Times New Roman" charset="0"/>
              </a:rPr>
              <a:t>he </a:t>
            </a:r>
            <a:r>
              <a:rPr lang="en-US" altLang="zh-CN" sz="2000" kern="100" dirty="0">
                <a:latin typeface="Times New Roman" charset="0"/>
                <a:ea typeface="宋体" charset="-122"/>
                <a:cs typeface="Times New Roman" charset="0"/>
              </a:rPr>
              <a:t>old map is transformed accordingly to compensate for the error of the IMU measurement.</a:t>
            </a:r>
            <a:endParaRPr lang="zh-CN" altLang="en-US" sz="2000" dirty="0"/>
          </a:p>
        </p:txBody>
      </p:sp>
      <mc:AlternateContent xmlns:mc="http://schemas.openxmlformats.org/markup-compatibility/2006" xmlns:a14="http://schemas.microsoft.com/office/drawing/2010/main">
        <mc:Choice Requires="a14">
          <p:sp>
            <p:nvSpPr>
              <p:cNvPr id="3" name="矩形 2"/>
              <p:cNvSpPr/>
              <p:nvPr/>
            </p:nvSpPr>
            <p:spPr>
              <a:xfrm>
                <a:off x="5221173" y="1526126"/>
                <a:ext cx="3273652" cy="7425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zh-CN" altLang="zh-CN" sz="2000" i="1">
                              <a:latin typeface="Cambria Math"/>
                            </a:rPr>
                          </m:ctrlPr>
                        </m:funcPr>
                        <m:fName>
                          <m:limLow>
                            <m:limLowPr>
                              <m:ctrlPr>
                                <a:rPr lang="zh-CN" altLang="zh-CN" sz="2000" i="1">
                                  <a:latin typeface="Cambria Math"/>
                                </a:rPr>
                              </m:ctrlPr>
                            </m:limLowPr>
                            <m:e>
                              <m:r>
                                <m:rPr>
                                  <m:sty m:val="p"/>
                                </m:rPr>
                                <a:rPr lang="en-US" altLang="zh-CN" sz="2000">
                                  <a:latin typeface="Cambria Math"/>
                                </a:rPr>
                                <m:t>min</m:t>
                              </m:r>
                            </m:e>
                            <m:lim>
                              <m:r>
                                <a:rPr lang="en-US" altLang="zh-CN" sz="2000" b="1" i="1">
                                  <a:latin typeface="Cambria Math"/>
                                </a:rPr>
                                <m:t>𝑹</m:t>
                              </m:r>
                              <m:r>
                                <a:rPr lang="en-US" altLang="zh-CN" sz="2000" i="1">
                                  <a:latin typeface="Cambria Math"/>
                                </a:rPr>
                                <m:t>,</m:t>
                              </m:r>
                              <m:r>
                                <a:rPr lang="en-US" altLang="zh-CN" sz="2000" b="1" i="1">
                                  <a:latin typeface="Cambria Math"/>
                                </a:rPr>
                                <m:t>𝒕</m:t>
                              </m:r>
                            </m:lim>
                          </m:limLow>
                        </m:fName>
                        <m:e>
                          <m:f>
                            <m:fPr>
                              <m:ctrlPr>
                                <a:rPr lang="zh-CN" altLang="zh-CN" sz="2000" i="1">
                                  <a:latin typeface="Cambria Math"/>
                                </a:rPr>
                              </m:ctrlPr>
                            </m:fPr>
                            <m:num>
                              <m:r>
                                <a:rPr lang="en-US" altLang="zh-CN" sz="2000" i="1">
                                  <a:latin typeface="Cambria Math"/>
                                </a:rPr>
                                <m:t>1</m:t>
                              </m:r>
                            </m:num>
                            <m:den>
                              <m:r>
                                <a:rPr lang="en-US" altLang="zh-CN" sz="2000" i="1">
                                  <a:latin typeface="Cambria Math"/>
                                </a:rPr>
                                <m:t>2</m:t>
                              </m:r>
                            </m:den>
                          </m:f>
                        </m:e>
                      </m:func>
                      <m:limLow>
                        <m:limLowPr>
                          <m:ctrlPr>
                            <a:rPr lang="zh-CN" altLang="zh-CN" sz="2000" i="1">
                              <a:latin typeface="Cambria Math"/>
                            </a:rPr>
                          </m:ctrlPr>
                        </m:limLowPr>
                        <m:e>
                          <m:limUpp>
                            <m:limUppPr>
                              <m:ctrlPr>
                                <a:rPr lang="zh-CN" altLang="zh-CN" sz="2000" i="1">
                                  <a:latin typeface="Cambria Math"/>
                                </a:rPr>
                              </m:ctrlPr>
                            </m:limUppPr>
                            <m:e>
                              <m:r>
                                <a:rPr lang="zh-CN" altLang="zh-CN" sz="2000" i="1">
                                  <a:latin typeface="Cambria Math"/>
                                </a:rPr>
                                <m:t>∑</m:t>
                              </m:r>
                            </m:e>
                            <m:lim>
                              <m:r>
                                <a:rPr lang="en-US" altLang="zh-CN" sz="2000" i="1">
                                  <a:latin typeface="Cambria Math"/>
                                </a:rPr>
                                <m:t>𝑛</m:t>
                              </m:r>
                            </m:lim>
                          </m:limUpp>
                        </m:e>
                        <m:lim>
                          <m:r>
                            <a:rPr lang="en-US" altLang="zh-CN" sz="2000" i="1">
                              <a:latin typeface="Cambria Math"/>
                            </a:rPr>
                            <m:t>𝑗</m:t>
                          </m:r>
                          <m:r>
                            <a:rPr lang="en-US" altLang="zh-CN" sz="2000" i="1">
                              <a:latin typeface="Cambria Math"/>
                            </a:rPr>
                            <m:t>=1</m:t>
                          </m:r>
                        </m:lim>
                      </m:limLow>
                      <m:sSup>
                        <m:sSupPr>
                          <m:ctrlPr>
                            <a:rPr lang="zh-CN" altLang="zh-CN" sz="2000" i="1">
                              <a:latin typeface="Cambria Math"/>
                            </a:rPr>
                          </m:ctrlPr>
                        </m:sSupPr>
                        <m:e>
                          <m:d>
                            <m:dPr>
                              <m:begChr m:val="‖"/>
                              <m:endChr m:val="‖"/>
                              <m:ctrlPr>
                                <a:rPr lang="zh-CN" altLang="zh-CN" sz="2000" i="1">
                                  <a:latin typeface="Cambria Math"/>
                                </a:rPr>
                              </m:ctrlPr>
                            </m:dPr>
                            <m:e>
                              <m:sSub>
                                <m:sSubPr>
                                  <m:ctrlPr>
                                    <a:rPr lang="zh-CN" altLang="zh-CN" sz="2000" i="1">
                                      <a:latin typeface="Cambria Math"/>
                                    </a:rPr>
                                  </m:ctrlPr>
                                </m:sSubPr>
                                <m:e>
                                  <m:r>
                                    <a:rPr lang="en-US" altLang="zh-CN" sz="2000" b="1" i="1">
                                      <a:latin typeface="Cambria Math"/>
                                    </a:rPr>
                                    <m:t>𝑷</m:t>
                                  </m:r>
                                </m:e>
                                <m:sub>
                                  <m:r>
                                    <a:rPr lang="en-US" altLang="zh-CN" sz="2000" i="1">
                                      <a:latin typeface="Cambria Math"/>
                                    </a:rPr>
                                    <m:t>𝑗</m:t>
                                  </m:r>
                                </m:sub>
                              </m:sSub>
                              <m:r>
                                <a:rPr lang="en-US" altLang="zh-CN" sz="2000" i="1">
                                  <a:latin typeface="Cambria Math"/>
                                </a:rPr>
                                <m:t>−</m:t>
                              </m:r>
                              <m:d>
                                <m:dPr>
                                  <m:ctrlPr>
                                    <a:rPr lang="zh-CN" altLang="zh-CN" sz="2000" i="1">
                                      <a:latin typeface="Cambria Math"/>
                                    </a:rPr>
                                  </m:ctrlPr>
                                </m:dPr>
                                <m:e>
                                  <m:r>
                                    <a:rPr lang="en-US" altLang="zh-CN" sz="2000" b="1" i="1">
                                      <a:latin typeface="Cambria Math"/>
                                    </a:rPr>
                                    <m:t>𝑹</m:t>
                                  </m:r>
                                  <m:sSubSup>
                                    <m:sSubSupPr>
                                      <m:ctrlPr>
                                        <a:rPr lang="zh-CN" altLang="zh-CN" sz="2000" i="1">
                                          <a:latin typeface="Cambria Math"/>
                                        </a:rPr>
                                      </m:ctrlPr>
                                    </m:sSubSupPr>
                                    <m:e>
                                      <m:r>
                                        <a:rPr lang="en-US" altLang="zh-CN" sz="2000" b="1" i="1">
                                          <a:latin typeface="Cambria Math"/>
                                        </a:rPr>
                                        <m:t>𝑷</m:t>
                                      </m:r>
                                    </m:e>
                                    <m:sub>
                                      <m:r>
                                        <a:rPr lang="en-US" altLang="zh-CN" sz="2000" i="1">
                                          <a:latin typeface="Cambria Math"/>
                                        </a:rPr>
                                        <m:t>𝑗</m:t>
                                      </m:r>
                                    </m:sub>
                                    <m:sup>
                                      <m:r>
                                        <a:rPr lang="en-US" altLang="zh-CN" sz="2000" i="1">
                                          <a:latin typeface="Cambria Math"/>
                                        </a:rPr>
                                        <m:t>′</m:t>
                                      </m:r>
                                    </m:sup>
                                  </m:sSubSup>
                                  <m:r>
                                    <a:rPr lang="en-US" altLang="zh-CN" sz="2000" i="1">
                                      <a:latin typeface="Cambria Math"/>
                                    </a:rPr>
                                    <m:t>+</m:t>
                                  </m:r>
                                  <m:r>
                                    <a:rPr lang="en-US" altLang="zh-CN" sz="2000" b="1" i="1">
                                      <a:latin typeface="Cambria Math"/>
                                    </a:rPr>
                                    <m:t>𝒕</m:t>
                                  </m:r>
                                </m:e>
                              </m:d>
                            </m:e>
                          </m:d>
                        </m:e>
                        <m:sup>
                          <m:r>
                            <a:rPr lang="en-US" altLang="zh-CN" sz="2000" i="1">
                              <a:latin typeface="Cambria Math"/>
                            </a:rPr>
                            <m:t>2</m:t>
                          </m:r>
                        </m:sup>
                      </m:sSup>
                    </m:oMath>
                  </m:oMathPara>
                </a14:m>
                <a:endParaRPr lang="zh-CN" altLang="en-US" sz="2000" dirty="0"/>
              </a:p>
            </p:txBody>
          </p:sp>
        </mc:Choice>
        <mc:Fallback xmlns="">
          <p:sp>
            <p:nvSpPr>
              <p:cNvPr id="3" name="矩形 2"/>
              <p:cNvSpPr>
                <a:spLocks noRot="1" noChangeAspect="1" noMove="1" noResize="1" noEditPoints="1" noAdjustHandles="1" noChangeArrowheads="1" noChangeShapeType="1" noTextEdit="1"/>
              </p:cNvSpPr>
              <p:nvPr/>
            </p:nvSpPr>
            <p:spPr>
              <a:xfrm>
                <a:off x="5221173" y="1526126"/>
                <a:ext cx="3273652" cy="742576"/>
              </a:xfrm>
              <a:prstGeom prst="rect">
                <a:avLst/>
              </a:prstGeom>
              <a:blipFill rotWithShape="1">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240695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34BB296F-8C5D-4E22-9F65-747105BCB538"/>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fb18e64b-9ce1-f854-bea8-6b5e138156dc"/>
</p:tagLst>
</file>

<file path=ppt/theme/theme1.xml><?xml version="1.0" encoding="utf-8"?>
<a:theme xmlns:a="http://schemas.openxmlformats.org/drawingml/2006/main" name="千图网海量PPT模板www.58pic.com​​​">
  <a:themeElements>
    <a:clrScheme name="深蓝质感1">
      <a:dk1>
        <a:sysClr val="windowText" lastClr="000000"/>
      </a:dk1>
      <a:lt1>
        <a:sysClr val="window" lastClr="FFFFFF"/>
      </a:lt1>
      <a:dk2>
        <a:srgbClr val="44546A"/>
      </a:dk2>
      <a:lt2>
        <a:srgbClr val="E7E6E6"/>
      </a:lt2>
      <a:accent1>
        <a:srgbClr val="212834"/>
      </a:accent1>
      <a:accent2>
        <a:srgbClr val="FEDA5B"/>
      </a:accent2>
      <a:accent3>
        <a:srgbClr val="F5821F"/>
      </a:accent3>
      <a:accent4>
        <a:srgbClr val="BCBEC0"/>
      </a:accent4>
      <a:accent5>
        <a:srgbClr val="4472C4"/>
      </a:accent5>
      <a:accent6>
        <a:srgbClr val="70AD47"/>
      </a:accent6>
      <a:hlink>
        <a:srgbClr val="000000"/>
      </a:hlink>
      <a:folHlink>
        <a:srgbClr val="954F72"/>
      </a:folHlink>
    </a:clrScheme>
    <a:fontScheme name="标准1">
      <a:majorFont>
        <a:latin typeface="Arial"/>
        <a:ea typeface="微软雅黑"/>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1706</TotalTime>
  <Words>4313</Words>
  <Application>Microsoft Office PowerPoint</Application>
  <PresentationFormat>全屏显示(16:9)</PresentationFormat>
  <Paragraphs>263</Paragraphs>
  <Slides>17</Slides>
  <Notes>17</Notes>
  <HiddenSlides>0</HiddenSlides>
  <MMClips>0</MMClips>
  <ScaleCrop>false</ScaleCrop>
  <HeadingPairs>
    <vt:vector size="4" baseType="variant">
      <vt:variant>
        <vt:lpstr>主题</vt:lpstr>
      </vt:variant>
      <vt:variant>
        <vt:i4>1</vt:i4>
      </vt:variant>
      <vt:variant>
        <vt:lpstr>幻灯片标题</vt:lpstr>
      </vt:variant>
      <vt:variant>
        <vt:i4>17</vt:i4>
      </vt:variant>
    </vt:vector>
  </HeadingPairs>
  <TitlesOfParts>
    <vt:vector size="18" baseType="lpstr">
      <vt:lpstr>千图网海量PPT模板www.58pic.com​​​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zhixun</cp:lastModifiedBy>
  <cp:revision>483</cp:revision>
  <dcterms:created xsi:type="dcterms:W3CDTF">2017-06-30T01:20:51Z</dcterms:created>
  <dcterms:modified xsi:type="dcterms:W3CDTF">2019-10-13T03:04:23Z</dcterms:modified>
</cp:coreProperties>
</file>