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5" r:id="rId7"/>
    <p:sldId id="260" r:id="rId8"/>
    <p:sldId id="263" r:id="rId9"/>
    <p:sldId id="261" r:id="rId10"/>
    <p:sldId id="262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5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D8CDFD-A353-33D9-40FD-AB9DEB8561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65905629-4C14-FA10-251B-C905AC0C2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592D714-0B39-8569-15D0-422ACCA2F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F58E-554F-4466-86BB-A2A0A1806333}" type="datetimeFigureOut">
              <a:rPr lang="zh-CN" altLang="en-US" smtClean="0"/>
              <a:t>2026/4/9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D1B7D0-EFD2-77BB-EC66-BDDF5B701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3F5858D-B449-87E9-4459-2F6697B30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C16F1-2419-4F76-8AA8-287569012D2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5897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24CC5DF-8D41-961B-30EE-AA11B288B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A943160-7177-B059-8B5B-FBD32C0AB6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E8B89AC-5A04-6046-8939-5246F2683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F58E-554F-4466-86BB-A2A0A1806333}" type="datetimeFigureOut">
              <a:rPr lang="zh-CN" altLang="en-US" smtClean="0"/>
              <a:t>2026/4/9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40F9CB0-BBF9-0FF2-96D3-1798A7E54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874993C-CC08-A755-25F4-B431B1EB3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C16F1-2419-4F76-8AA8-287569012D2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9417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B3D5FB82-6C57-1E75-4042-DB341FFDDE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E278407-9431-5472-8BF4-993CBC138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93902BF-73EA-2F0D-31CE-FF18D470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F58E-554F-4466-86BB-A2A0A1806333}" type="datetimeFigureOut">
              <a:rPr lang="zh-CN" altLang="en-US" smtClean="0"/>
              <a:t>2026/4/9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14D3F6C-2069-2A32-22AA-5AB879641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E03E643-2FAE-4B8D-F22F-0ED0AA20E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C16F1-2419-4F76-8AA8-287569012D2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5809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26077E2-9D1B-C4CE-1907-3E925AE2F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9F87F7-ACA9-99F9-E596-0A68BA4DE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5C690B4-1B9D-7D9B-A3C8-46A995B5D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F58E-554F-4466-86BB-A2A0A1806333}" type="datetimeFigureOut">
              <a:rPr lang="zh-CN" altLang="en-US" smtClean="0"/>
              <a:t>2026/4/9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2A3B308-E730-D61C-2BBA-DC3295D3D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6AA35F2-76C8-E83D-4C53-9E9AF1D8E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C16F1-2419-4F76-8AA8-287569012D2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894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E4AA973-0433-43AF-F18D-9BD1B8F12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A1F48F4-5A43-9068-575D-70BF09762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5B68C05-0668-0861-9C6E-682FDFA24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F58E-554F-4466-86BB-A2A0A1806333}" type="datetimeFigureOut">
              <a:rPr lang="zh-CN" altLang="en-US" smtClean="0"/>
              <a:t>2026/4/9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57A0139-2FF2-7EDE-1697-B8096481B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3F3A6F0-5877-AD81-7130-57396B1EE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C16F1-2419-4F76-8AA8-287569012D2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6593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899206-7A05-84E7-A105-C4D1C0F8A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0DB9009-ADE8-F170-F437-67E9BF1245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A0AFA4C-4A63-8D27-2F02-F1B1DFB0CB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6032B12-217C-76B5-D003-985C4867D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F58E-554F-4466-86BB-A2A0A1806333}" type="datetimeFigureOut">
              <a:rPr lang="zh-CN" altLang="en-US" smtClean="0"/>
              <a:t>2026/4/9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F4210-20A2-933C-1685-E803F8E69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027A01D-295E-9FD7-313D-B33F77255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C16F1-2419-4F76-8AA8-287569012D2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7623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A57819E-87FC-8C1F-53E4-5463DB484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2B39656-BDBF-AC56-495A-A81AF68B8F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1904787-99D5-7A3A-13D4-4D2860ED04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AB3B5EF-908C-B15C-0793-D099017BF5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67CA79A3-72E1-1C71-061C-382A0743D5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AF78C644-4CE9-0C1D-8279-9635FDF13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F58E-554F-4466-86BB-A2A0A1806333}" type="datetimeFigureOut">
              <a:rPr lang="zh-CN" altLang="en-US" smtClean="0"/>
              <a:t>2026/4/9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CCD6F0CF-5E7A-1AD9-D3F8-969C81DAF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27F3133D-5F7F-3D3A-0025-4BA62B1CA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C16F1-2419-4F76-8AA8-287569012D2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8306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A119259-1CFA-376E-ACED-B862FBCC3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7DCC898-01EF-5393-5C43-54A4DB64D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F58E-554F-4466-86BB-A2A0A1806333}" type="datetimeFigureOut">
              <a:rPr lang="zh-CN" altLang="en-US" smtClean="0"/>
              <a:t>2026/4/9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BB9E7F1-D346-CB2A-404F-902B42681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863DEF9-7A37-9559-998B-9A6D33A62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C16F1-2419-4F76-8AA8-287569012D2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5153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BF23382-3390-A839-9747-DE291D7C4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F58E-554F-4466-86BB-A2A0A1806333}" type="datetimeFigureOut">
              <a:rPr lang="zh-CN" altLang="en-US" smtClean="0"/>
              <a:t>2026/4/9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7D530C9A-323F-A3A9-E03E-ECF92503A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BBA0BB6-0A28-041A-E641-CA94AC7D2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C16F1-2419-4F76-8AA8-287569012D2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4870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ED29D1E-3E0A-E35F-6AB7-E8F8D00DE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76A00B5-2BE5-71CA-4896-0DF433E06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E82CD36-A28C-6FFC-4D57-355DD64304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AC97C91-13ED-1F0F-BCE9-4774E38E5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F58E-554F-4466-86BB-A2A0A1806333}" type="datetimeFigureOut">
              <a:rPr lang="zh-CN" altLang="en-US" smtClean="0"/>
              <a:t>2026/4/9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A249BC3-BE10-5062-5D71-19EBA1112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5C1CB2A-0D0F-A517-C0BF-AF29A74B0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C16F1-2419-4F76-8AA8-287569012D2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4836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59CC0DE-FEC3-4484-D883-005EF4C20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107DA76-8425-8A09-CD4E-1F3142D310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187ECEF-D98C-1C2E-0FEE-18B735F0B4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9074BC4-A664-4081-8FF3-18CF96D7B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7F58E-554F-4466-86BB-A2A0A1806333}" type="datetimeFigureOut">
              <a:rPr lang="zh-CN" altLang="en-US" smtClean="0"/>
              <a:t>2026/4/9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D8B0AA8-256A-C0DB-2110-9DF0EA50E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D9EB1DE-D4CA-EED0-1391-C4D0A58C5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C16F1-2419-4F76-8AA8-287569012D2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3858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F0DAE8FA-FD01-B993-B6B6-EF210B44E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7A0D0AC-EF48-FA09-92F6-4C0F84E5D2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F296C44-D7A8-55B3-FE66-F68D5E4359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7F58E-554F-4466-86BB-A2A0A1806333}" type="datetimeFigureOut">
              <a:rPr lang="zh-CN" altLang="en-US" smtClean="0"/>
              <a:t>2026/4/9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B61D69D-C9E9-EB3A-6299-9F39277C20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8223F04-D1FB-A9D0-B1F3-AD40D43700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5C16F1-2419-4F76-8AA8-287569012D2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8344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tunes.apple.com/search?term=Taylor+Swift&amp;media=music&amp;entity=album&amp;limit=20" TargetMode="External"/><Relationship Id="rId2" Type="http://schemas.openxmlformats.org/officeDocument/2006/relationships/hyperlink" Target="https://developer.apple.com/library/archive/documentation/AudioVideo/Conceptual/iTuneSearchAPI/index.html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F141CEF8-E573-E013-9CF0-7D637B245374}"/>
              </a:ext>
            </a:extLst>
          </p:cNvPr>
          <p:cNvSpPr txBox="1"/>
          <p:nvPr/>
        </p:nvSpPr>
        <p:spPr>
          <a:xfrm>
            <a:off x="3233673" y="2598092"/>
            <a:ext cx="57246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solidFill>
                  <a:schemeClr val="bg1"/>
                </a:solidFill>
              </a:rPr>
              <a:t>移动平台技术开发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93032C01-960D-EDF4-08E2-E89CB8430D32}"/>
              </a:ext>
            </a:extLst>
          </p:cNvPr>
          <p:cNvSpPr txBox="1"/>
          <p:nvPr/>
        </p:nvSpPr>
        <p:spPr>
          <a:xfrm>
            <a:off x="5064303" y="2044005"/>
            <a:ext cx="20633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i="1" dirty="0">
                <a:solidFill>
                  <a:schemeClr val="bg1"/>
                </a:solidFill>
              </a:rPr>
              <a:t>2026</a:t>
            </a:r>
            <a:r>
              <a:rPr lang="zh-CN" altLang="en-US" sz="2400" i="1" dirty="0">
                <a:solidFill>
                  <a:schemeClr val="bg1"/>
                </a:solidFill>
              </a:rPr>
              <a:t>春夏学期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2412B32D-BED4-91ED-9B47-9AF03B7B83E2}"/>
              </a:ext>
            </a:extLst>
          </p:cNvPr>
          <p:cNvSpPr txBox="1"/>
          <p:nvPr/>
        </p:nvSpPr>
        <p:spPr>
          <a:xfrm>
            <a:off x="4145816" y="3613845"/>
            <a:ext cx="39003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Android </a:t>
            </a:r>
            <a:r>
              <a:rPr lang="zh-CN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编程作业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altLang="zh-CN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分</a:t>
            </a:r>
          </a:p>
        </p:txBody>
      </p:sp>
    </p:spTree>
    <p:extLst>
      <p:ext uri="{BB962C8B-B14F-4D97-AF65-F5344CB8AC3E}">
        <p14:creationId xmlns:p14="http://schemas.microsoft.com/office/powerpoint/2010/main" val="42858845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D5FC11-D85F-11B6-485B-FB800D52F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2A607488-6850-5081-3707-0E62427B4132}"/>
              </a:ext>
            </a:extLst>
          </p:cNvPr>
          <p:cNvSpPr txBox="1"/>
          <p:nvPr/>
        </p:nvSpPr>
        <p:spPr>
          <a:xfrm>
            <a:off x="790516" y="478631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solidFill>
                  <a:schemeClr val="bg1"/>
                </a:solidFill>
              </a:rPr>
              <a:t>提交方式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7105FFF8-316A-D978-C2D1-30D19E4FC1E1}"/>
              </a:ext>
            </a:extLst>
          </p:cNvPr>
          <p:cNvSpPr txBox="1"/>
          <p:nvPr/>
        </p:nvSpPr>
        <p:spPr>
          <a:xfrm>
            <a:off x="821472" y="1485901"/>
            <a:ext cx="10714545" cy="3750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作业提交截止时间：</a:t>
            </a:r>
            <a:r>
              <a:rPr lang="en-US" altLang="zh-CN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r>
              <a:rPr lang="zh-CN" alt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年 </a:t>
            </a:r>
            <a:r>
              <a:rPr lang="en-US" altLang="zh-CN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zh-CN" alt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月 </a:t>
            </a:r>
            <a:r>
              <a:rPr lang="en-US" altLang="zh-CN" sz="2400" b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zh-CN" altLang="en-US" sz="2400" b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日 </a:t>
            </a:r>
            <a:r>
              <a:rPr lang="en-US" altLang="zh-CN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23:59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请提交一下几项：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完整的 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Android project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（请删除编译时产生的临时文件）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发布的 </a:t>
            </a:r>
            <a:r>
              <a:rPr lang="en-US" altLang="zh-CN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apk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安装包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实验报告（请使用课程网站给出的实验报告模板，并写明你完成了哪 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个选做功能）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将结果打包为 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zip 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压缩包，命名为 </a:t>
            </a:r>
            <a:r>
              <a:rPr lang="en-US" altLang="zh-CN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 </a:t>
            </a:r>
            <a:r>
              <a:rPr lang="en-US" altLang="zh-CN" sz="24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StudentID_Name_AndroidProject</a:t>
            </a:r>
            <a:r>
              <a:rPr lang="en-US" altLang="zh-CN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]</a:t>
            </a: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上传至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学在浙大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平台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9478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6CA613-DBCC-E897-3681-FADB4E4579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969C46CE-FA9D-DD0A-FFAE-552CC4C4FF66}"/>
              </a:ext>
            </a:extLst>
          </p:cNvPr>
          <p:cNvSpPr txBox="1"/>
          <p:nvPr/>
        </p:nvSpPr>
        <p:spPr>
          <a:xfrm>
            <a:off x="790516" y="478631"/>
            <a:ext cx="38779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solidFill>
                  <a:schemeClr val="bg1"/>
                </a:solidFill>
              </a:rPr>
              <a:t>作业要求（概览）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74D04901-AB4F-7618-866F-861034C12C05}"/>
              </a:ext>
            </a:extLst>
          </p:cNvPr>
          <p:cNvSpPr txBox="1"/>
          <p:nvPr/>
        </p:nvSpPr>
        <p:spPr>
          <a:xfrm>
            <a:off x="821473" y="1485901"/>
            <a:ext cx="10151327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在本次作业中，你将使用公开音乐专辑信息查询接口，在 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Android 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移动平台上实现一个用于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管理个人音乐专辑收藏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的应用程序。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本次作业推荐使用 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iTunes Search API 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获取音乐专辑的公开信息。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你可以自由设计界面风格，但程序整体功能应满足后续要求。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210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54F511-5D52-EE5C-9C80-AC9803D59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1166A51B-4D98-AF08-4CAE-5F2E045C5BDC}"/>
              </a:ext>
            </a:extLst>
          </p:cNvPr>
          <p:cNvSpPr txBox="1"/>
          <p:nvPr/>
        </p:nvSpPr>
        <p:spPr>
          <a:xfrm>
            <a:off x="790516" y="478631"/>
            <a:ext cx="48013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solidFill>
                  <a:schemeClr val="bg1"/>
                </a:solidFill>
              </a:rPr>
              <a:t>作业要求（程序结构）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E62BB572-B981-9867-02F9-D1E41689CC88}"/>
              </a:ext>
            </a:extLst>
          </p:cNvPr>
          <p:cNvSpPr txBox="1"/>
          <p:nvPr/>
        </p:nvSpPr>
        <p:spPr>
          <a:xfrm>
            <a:off x="821472" y="1485901"/>
            <a:ext cx="9244838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你将实现的 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Android 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应用程序由以下几个 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Activity 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组成：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MainActivity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：主界面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AddAlbumActivity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：用户在此界面查询并添加音乐专辑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AlbumListActivity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：用户在此界面查看已收藏的音乐专辑列表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61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009F25-2859-77D7-5507-1479D97EE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A36F6786-D46E-AABF-FAC7-3BF079C645B8}"/>
              </a:ext>
            </a:extLst>
          </p:cNvPr>
          <p:cNvSpPr txBox="1"/>
          <p:nvPr/>
        </p:nvSpPr>
        <p:spPr>
          <a:xfrm>
            <a:off x="790516" y="478631"/>
            <a:ext cx="9781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>
                <a:solidFill>
                  <a:schemeClr val="bg1"/>
                </a:solidFill>
              </a:rPr>
              <a:t>Tips</a:t>
            </a:r>
            <a:endParaRPr lang="zh-CN" altLang="en-US" sz="3600" dirty="0">
              <a:solidFill>
                <a:schemeClr val="bg1"/>
              </a:solidFill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482BA5CE-B19D-D96B-D3BC-B8869C097A69}"/>
              </a:ext>
            </a:extLst>
          </p:cNvPr>
          <p:cNvSpPr txBox="1"/>
          <p:nvPr/>
        </p:nvSpPr>
        <p:spPr>
          <a:xfrm>
            <a:off x="790516" y="1244232"/>
            <a:ext cx="10263564" cy="3903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本作业推荐使用 </a:t>
            </a:r>
            <a:r>
              <a:rPr lang="en-US" altLang="zh-CN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iTunes Search API </a:t>
            </a:r>
            <a:r>
              <a:rPr lang="zh-CN" alt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获取公开音乐专辑信息。</a:t>
            </a:r>
            <a:endParaRPr lang="en-US" altLang="zh-CN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altLang="zh-CN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https://developer.apple.com/library/archive/documentation/AudioVideo/Conceptual/iTuneSearchAPI/index.html</a:t>
            </a:r>
            <a:endParaRPr lang="en-US" altLang="zh-CN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altLang="zh-CN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iTunes Search API  </a:t>
            </a:r>
            <a:r>
              <a:rPr lang="zh-CN" alt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可用于搜索 </a:t>
            </a:r>
            <a:r>
              <a:rPr lang="en-US" altLang="zh-CN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iTunes Store / App Store </a:t>
            </a:r>
            <a:r>
              <a:rPr lang="zh-CN" alt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中的多种内容；对于本作业，主要使用 </a:t>
            </a:r>
            <a:r>
              <a:rPr lang="en-US" altLang="zh-CN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media=music </a:t>
            </a:r>
            <a:r>
              <a:rPr lang="zh-CN" alt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和 </a:t>
            </a:r>
            <a:r>
              <a:rPr lang="en-US" altLang="zh-CN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entity=album </a:t>
            </a:r>
            <a:r>
              <a:rPr lang="zh-CN" alt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即可。</a:t>
            </a:r>
            <a:endParaRPr lang="en-US" altLang="zh-CN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25000"/>
              </a:lnSpc>
            </a:pPr>
            <a:endParaRPr lang="en-US" altLang="zh-CN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altLang="zh-CN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API </a:t>
            </a:r>
            <a:r>
              <a:rPr lang="zh-CN" alt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请求示例，即 </a:t>
            </a:r>
            <a:r>
              <a:rPr lang="en-US" altLang="zh-CN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HTTP-GET </a:t>
            </a:r>
            <a:r>
              <a:rPr lang="zh-CN" alt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请求：</a:t>
            </a:r>
            <a:r>
              <a:rPr lang="en-US" altLang="zh-CN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https://itunes.apple.com/search?term=Taylor+Swift&amp;media=music&amp;entity=album&amp;limit=20</a:t>
            </a:r>
            <a:endParaRPr lang="en-US" altLang="zh-CN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endParaRPr lang="en-US" altLang="zh-CN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请注意避免过于高频率调用接口。</a:t>
            </a:r>
            <a:endParaRPr lang="en-US" altLang="zh-CN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763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F886E2-597C-EB42-A8AB-667814F59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67BE15EC-B28C-400F-A1AD-031D30088510}"/>
              </a:ext>
            </a:extLst>
          </p:cNvPr>
          <p:cNvSpPr txBox="1"/>
          <p:nvPr/>
        </p:nvSpPr>
        <p:spPr>
          <a:xfrm>
            <a:off x="790516" y="478631"/>
            <a:ext cx="48013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solidFill>
                  <a:schemeClr val="bg1"/>
                </a:solidFill>
              </a:rPr>
              <a:t>作业要求（必做功能）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5F8840FA-6010-8A76-5963-4AE872358D28}"/>
              </a:ext>
            </a:extLst>
          </p:cNvPr>
          <p:cNvSpPr txBox="1"/>
          <p:nvPr/>
        </p:nvSpPr>
        <p:spPr>
          <a:xfrm>
            <a:off x="841350" y="1315610"/>
            <a:ext cx="10352496" cy="4673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必做</a:t>
            </a:r>
            <a:r>
              <a:rPr lang="zh-CN" alt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功能 </a:t>
            </a:r>
            <a:r>
              <a:rPr lang="en-US" altLang="zh-CN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#1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在 </a:t>
            </a:r>
            <a:r>
              <a:rPr lang="en-US" altLang="zh-CN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MainActivity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中布置以下 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个按钮：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“添加专辑”按钮，用户点击后跳转至 </a:t>
            </a:r>
            <a:r>
              <a:rPr lang="en-US" altLang="zh-CN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AddAlbumActivity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查看收藏”按钮，用户点击后跳转至 </a:t>
            </a:r>
            <a:r>
              <a:rPr lang="en-US" altLang="zh-CN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AlbumListActivity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在 </a:t>
            </a:r>
            <a:r>
              <a:rPr lang="en-US" altLang="zh-CN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AddAlbumActivity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中布置以下控件：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一个文本输入框，用户可在其中输入专辑名称或歌手名称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一个“查询”按钮一个文本显示区域，用于显示查询到的专辑信息用户点击“查询”按钮后，通过公开接口获取相应的专辑信息。查询成功后，至少显示以下内容：专辑名称、歌手名称、流派、发行年份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0150" lvl="2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查询失败时，应显示合理的错误信息。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861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819DD8-8322-C9B1-450C-FF0D0F081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7508CAAC-D26A-D93B-EB26-6180DE64CA0C}"/>
              </a:ext>
            </a:extLst>
          </p:cNvPr>
          <p:cNvSpPr txBox="1"/>
          <p:nvPr/>
        </p:nvSpPr>
        <p:spPr>
          <a:xfrm>
            <a:off x="790516" y="478631"/>
            <a:ext cx="48013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t>作业要求（必做功能）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099DC198-EC85-577F-6DF9-4040CC2C35F8}"/>
              </a:ext>
            </a:extLst>
          </p:cNvPr>
          <p:cNvSpPr txBox="1"/>
          <p:nvPr/>
        </p:nvSpPr>
        <p:spPr>
          <a:xfrm>
            <a:off x="790516" y="1323039"/>
            <a:ext cx="10730448" cy="4211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必做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60000"/>
                    <a:lumOff val="4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功能 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60000"/>
                    <a:lumOff val="4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#2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：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于 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AddAlbumActivity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中再布置一个“添加”按钮。要求如下：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1257300" lvl="2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在尚未查询到有效专辑信息的状态下，“添加”按钮应处于禁用状态查询到有效专辑信息后，“添加”按钮被激活用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点击“添加”按钮后，将当前专辑添加至收藏列表在 </a:t>
            </a:r>
            <a:r>
              <a:rPr lang="en-US" altLang="zh-CN" sz="2400" dirty="0">
                <a:solidFill>
                  <a:prstClr val="white"/>
                </a:solidFill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AlbumListActivity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中：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使用 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RecyclerView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显示专辑收藏列表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endParaRPr lang="en-US" altLang="zh-CN" sz="2400" dirty="0">
              <a:solidFill>
                <a:prstClr val="white"/>
              </a:solidFill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在必做功能中：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不要求实现专辑信息的持久化保存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即用户重启 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app 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后，之前添加的专辑被清空是可接受的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792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DA4479-3813-1847-F150-CFD99924C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76B98AB5-97FF-7F8B-3189-A5E6F3DB5DB4}"/>
              </a:ext>
            </a:extLst>
          </p:cNvPr>
          <p:cNvSpPr txBox="1"/>
          <p:nvPr/>
        </p:nvSpPr>
        <p:spPr>
          <a:xfrm>
            <a:off x="790516" y="478631"/>
            <a:ext cx="62119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solidFill>
                  <a:schemeClr val="bg1"/>
                </a:solidFill>
              </a:rPr>
              <a:t>作业要求（选做功能，</a:t>
            </a:r>
            <a:r>
              <a:rPr lang="en-US" altLang="zh-CN" sz="3600" dirty="0">
                <a:solidFill>
                  <a:schemeClr val="bg1"/>
                </a:solidFill>
              </a:rPr>
              <a:t>8</a:t>
            </a:r>
            <a:r>
              <a:rPr lang="zh-CN" altLang="en-US" sz="3600" dirty="0">
                <a:solidFill>
                  <a:schemeClr val="bg1"/>
                </a:solidFill>
              </a:rPr>
              <a:t>选</a:t>
            </a:r>
            <a:r>
              <a:rPr lang="en-US" altLang="zh-CN" sz="3600" dirty="0">
                <a:solidFill>
                  <a:schemeClr val="bg1"/>
                </a:solidFill>
              </a:rPr>
              <a:t>3</a:t>
            </a:r>
            <a:r>
              <a:rPr lang="zh-CN" altLang="en-US" sz="3600" dirty="0">
                <a:solidFill>
                  <a:schemeClr val="bg1"/>
                </a:solidFill>
              </a:rPr>
              <a:t>）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0464A962-18E2-2D25-96E7-C1C859D0B775}"/>
              </a:ext>
            </a:extLst>
          </p:cNvPr>
          <p:cNvSpPr txBox="1"/>
          <p:nvPr/>
        </p:nvSpPr>
        <p:spPr>
          <a:xfrm>
            <a:off x="790516" y="1124962"/>
            <a:ext cx="10610968" cy="55969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选做</a:t>
            </a:r>
            <a:r>
              <a:rPr lang="zh-CN" altLang="en-US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功能 </a:t>
            </a:r>
            <a:r>
              <a:rPr lang="en-US" altLang="zh-CN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#3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：实现专辑信息的保存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在用户重启 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 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后，仍然能够显示之前添加的专辑信息。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仅要求保存以下基础信息：专辑名称、歌手名称、流派、发行年份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选做</a:t>
            </a:r>
            <a:r>
              <a:rPr lang="zh-CN" altLang="en-US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功能 </a:t>
            </a:r>
            <a:r>
              <a:rPr lang="en-US" altLang="zh-CN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#4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：显示专辑封面图片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在 </a:t>
            </a:r>
            <a:r>
              <a:rPr lang="en-US" altLang="zh-CN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AddAlbumActivity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中显示查询到的专辑封面图片；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在 </a:t>
            </a:r>
            <a:r>
              <a:rPr lang="en-US" altLang="zh-CN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AlbumListActivity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中，也为列表中的每一张专辑显示封面图片。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选做</a:t>
            </a:r>
            <a:r>
              <a:rPr lang="zh-CN" altLang="en-US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功能 </a:t>
            </a:r>
            <a:r>
              <a:rPr lang="en-US" altLang="zh-CN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#5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：实现以下两个小功能</a:t>
            </a:r>
            <a:endParaRPr lang="en-US" altLang="zh-CN" sz="2400" b="1" dirty="0"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禁止用户重复添加专辑，重复添加时显示错误原因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收藏列表中的专辑允许用户选中，且选中后可以删除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选做</a:t>
            </a:r>
            <a:r>
              <a:rPr lang="zh-CN" altLang="en-US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功能 </a:t>
            </a:r>
            <a:r>
              <a:rPr lang="en-US" altLang="zh-CN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#6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：添加“听后笔记”和“五星评分”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收藏列表中的专辑允许用户选中，且选中后通过对话框或进入新 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Activity 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的形式，允许用户添加：听后笔记、五星评分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765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79E781-3500-7649-6A28-6E48B1D561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7BD9B40B-904B-9D5F-AAC3-8AB7B831B999}"/>
              </a:ext>
            </a:extLst>
          </p:cNvPr>
          <p:cNvSpPr txBox="1"/>
          <p:nvPr/>
        </p:nvSpPr>
        <p:spPr>
          <a:xfrm>
            <a:off x="790516" y="478631"/>
            <a:ext cx="63385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solidFill>
                  <a:schemeClr val="bg1"/>
                </a:solidFill>
              </a:rPr>
              <a:t>作业要求（选做功能，</a:t>
            </a:r>
            <a:r>
              <a:rPr lang="en-US" altLang="zh-CN" sz="3600" dirty="0">
                <a:solidFill>
                  <a:schemeClr val="bg1"/>
                </a:solidFill>
              </a:rPr>
              <a:t>8</a:t>
            </a:r>
            <a:r>
              <a:rPr lang="zh-CN" altLang="en-US" sz="3600" dirty="0">
                <a:solidFill>
                  <a:schemeClr val="bg1"/>
                </a:solidFill>
              </a:rPr>
              <a:t>选</a:t>
            </a:r>
            <a:r>
              <a:rPr lang="en-US" altLang="zh-CN" sz="3600" dirty="0">
                <a:solidFill>
                  <a:schemeClr val="bg1"/>
                </a:solidFill>
              </a:rPr>
              <a:t>3</a:t>
            </a:r>
            <a:r>
              <a:rPr lang="zh-CN" altLang="en-US" sz="3600" dirty="0">
                <a:solidFill>
                  <a:schemeClr val="bg1"/>
                </a:solidFill>
              </a:rPr>
              <a:t>）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9FFA1DFE-6D7D-3B1C-C60C-5DF1D74299A8}"/>
              </a:ext>
            </a:extLst>
          </p:cNvPr>
          <p:cNvSpPr txBox="1"/>
          <p:nvPr/>
        </p:nvSpPr>
        <p:spPr>
          <a:xfrm>
            <a:off x="790516" y="1124962"/>
            <a:ext cx="10610968" cy="55969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选做</a:t>
            </a:r>
            <a:r>
              <a:rPr lang="zh-CN" altLang="en-US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功能 </a:t>
            </a:r>
            <a:r>
              <a:rPr lang="en-US" altLang="zh-CN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#7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：实现排序功能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允许用户指定收藏列表中的排序方式，包括：按发行年份排序、按歌手名称排序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选做</a:t>
            </a:r>
            <a:r>
              <a:rPr lang="zh-CN" altLang="en-US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功能 </a:t>
            </a:r>
            <a:r>
              <a:rPr lang="en-US" altLang="zh-CN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#8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：实现搜索功能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允许用户在收藏列表中按以下任一条件进行搜索：专辑名称、歌手名称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当搜索关键词是目标字符串的子串时，即视为符合搜索条件。使用 </a:t>
            </a:r>
            <a:r>
              <a:rPr lang="en-US" altLang="zh-CN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RecyclerView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展示搜索结果，并显示搜索到的专辑数目。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选做</a:t>
            </a:r>
            <a:r>
              <a:rPr lang="zh-CN" altLang="en-US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功能 </a:t>
            </a:r>
            <a:r>
              <a:rPr lang="en-US" altLang="zh-CN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#9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：实现应用设置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通过 </a:t>
            </a:r>
            <a:r>
              <a:rPr lang="en-US" altLang="zh-CN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SharedPreferences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实现系统设置，使用户可以对以下事项进行设定：是否在查询结果中显示专辑价格、查询结果的字号大小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选做</a:t>
            </a:r>
            <a:r>
              <a:rPr lang="zh-CN" altLang="en-US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功能 </a:t>
            </a:r>
            <a:r>
              <a:rPr lang="en-US" altLang="zh-CN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#10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：实现以下两个小功能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当输入框为空时，不允许发起查询；查询过程中显示提示信息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865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71B9FD-8DC8-6486-6BAE-E5F3699A9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FF3F46FB-611B-8BBD-E301-C33B661D4F19}"/>
              </a:ext>
            </a:extLst>
          </p:cNvPr>
          <p:cNvSpPr txBox="1"/>
          <p:nvPr/>
        </p:nvSpPr>
        <p:spPr>
          <a:xfrm>
            <a:off x="790516" y="478631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solidFill>
                  <a:schemeClr val="bg1"/>
                </a:solidFill>
              </a:rPr>
              <a:t>评分细则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51C4F25B-24B7-01C9-2A9B-1E4AFFD49BC7}"/>
              </a:ext>
            </a:extLst>
          </p:cNvPr>
          <p:cNvSpPr txBox="1"/>
          <p:nvPr/>
        </p:nvSpPr>
        <p:spPr>
          <a:xfrm>
            <a:off x="821472" y="1485901"/>
            <a:ext cx="1078372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请完成必做</a:t>
            </a:r>
            <a:r>
              <a:rPr lang="zh-CN" alt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功能 </a:t>
            </a:r>
            <a:r>
              <a:rPr lang="en-US" altLang="zh-CN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#1</a:t>
            </a:r>
            <a:r>
              <a:rPr lang="en-US" altLang="zh-CN" sz="2400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zh-CN" altLang="en-US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功能 </a:t>
            </a:r>
            <a:r>
              <a:rPr lang="en-US" altLang="zh-CN" sz="24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#2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。必做功能占本作业 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50%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的得分。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请在剩下的 </a:t>
            </a:r>
            <a:r>
              <a:rPr lang="en-US" altLang="zh-CN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zh-CN" altLang="en-US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个选做功能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中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挑选 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个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完成。选做功能占本作业 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40%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的得分。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实验报告占本作业 </a:t>
            </a:r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10%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的得分。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请使用 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git </a:t>
            </a:r>
            <a:r>
              <a:rPr lang="zh-CN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记录编程过程，若只有一次初始化和一次提交，会</a:t>
            </a:r>
            <a:r>
              <a:rPr lang="zh-C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酌情扣分</a:t>
            </a:r>
            <a:endParaRPr lang="en-US" altLang="zh-CN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718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992</Words>
  <Application>Microsoft Office PowerPoint</Application>
  <PresentationFormat>宽屏</PresentationFormat>
  <Paragraphs>80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5" baseType="lpstr">
      <vt:lpstr>等线</vt:lpstr>
      <vt:lpstr>等线 Light</vt:lpstr>
      <vt:lpstr>Arial</vt:lpstr>
      <vt:lpstr>Times New Roman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晨炫 曹</dc:creator>
  <cp:lastModifiedBy>晨炫 曹</cp:lastModifiedBy>
  <cp:revision>89</cp:revision>
  <dcterms:created xsi:type="dcterms:W3CDTF">2026-04-09T04:44:01Z</dcterms:created>
  <dcterms:modified xsi:type="dcterms:W3CDTF">2026-04-09T06:57:27Z</dcterms:modified>
</cp:coreProperties>
</file>