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0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1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2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3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4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25.xml" ContentType="application/vnd.openxmlformats-officedocument.presentationml.notesSlide+xml"/>
  <Override PartName="/ppt/tags/tag102.xml" ContentType="application/vnd.openxmlformats-officedocument.presentationml.tags+xml"/>
  <Override PartName="/ppt/notesSlides/notesSlide26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27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28.xml" ContentType="application/vnd.openxmlformats-officedocument.presentationml.notesSlid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29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notesSlides/notesSlide30.xml" ContentType="application/vnd.openxmlformats-officedocument.presentationml.notesSlide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59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1149" r:id="rId2"/>
    <p:sldId id="572" r:id="rId3"/>
    <p:sldId id="260" r:id="rId4"/>
    <p:sldId id="301" r:id="rId5"/>
    <p:sldId id="569" r:id="rId6"/>
    <p:sldId id="726" r:id="rId7"/>
    <p:sldId id="969" r:id="rId8"/>
    <p:sldId id="728" r:id="rId9"/>
    <p:sldId id="729" r:id="rId10"/>
    <p:sldId id="770" r:id="rId11"/>
    <p:sldId id="771" r:id="rId12"/>
    <p:sldId id="772" r:id="rId13"/>
    <p:sldId id="773" r:id="rId14"/>
    <p:sldId id="774" r:id="rId15"/>
    <p:sldId id="775" r:id="rId16"/>
    <p:sldId id="776" r:id="rId17"/>
    <p:sldId id="777" r:id="rId18"/>
    <p:sldId id="778" r:id="rId19"/>
    <p:sldId id="780" r:id="rId20"/>
    <p:sldId id="785" r:id="rId21"/>
    <p:sldId id="1147" r:id="rId22"/>
    <p:sldId id="1075" r:id="rId23"/>
    <p:sldId id="987" r:id="rId24"/>
    <p:sldId id="751" r:id="rId25"/>
    <p:sldId id="1148" r:id="rId26"/>
    <p:sldId id="445" r:id="rId27"/>
    <p:sldId id="988" r:id="rId28"/>
    <p:sldId id="753" r:id="rId29"/>
    <p:sldId id="754" r:id="rId30"/>
    <p:sldId id="765" r:id="rId31"/>
    <p:sldId id="756" r:id="rId32"/>
    <p:sldId id="766" r:id="rId33"/>
    <p:sldId id="767" r:id="rId34"/>
    <p:sldId id="768" r:id="rId35"/>
    <p:sldId id="758" r:id="rId36"/>
    <p:sldId id="1031" r:id="rId37"/>
    <p:sldId id="1034" r:id="rId38"/>
    <p:sldId id="1032" r:id="rId39"/>
    <p:sldId id="1033" r:id="rId40"/>
    <p:sldId id="1024" r:id="rId41"/>
    <p:sldId id="1025" r:id="rId42"/>
    <p:sldId id="1026" r:id="rId43"/>
    <p:sldId id="1028" r:id="rId44"/>
    <p:sldId id="1029" r:id="rId45"/>
    <p:sldId id="1760" r:id="rId46"/>
    <p:sldId id="1035" r:id="rId47"/>
    <p:sldId id="1761" r:id="rId48"/>
    <p:sldId id="762" r:id="rId49"/>
    <p:sldId id="970" r:id="rId50"/>
    <p:sldId id="764" r:id="rId51"/>
    <p:sldId id="689" r:id="rId52"/>
    <p:sldId id="787" r:id="rId53"/>
    <p:sldId id="691" r:id="rId54"/>
    <p:sldId id="684" r:id="rId55"/>
    <p:sldId id="692" r:id="rId56"/>
    <p:sldId id="693" r:id="rId57"/>
    <p:sldId id="694" r:id="rId58"/>
    <p:sldId id="695" r:id="rId59"/>
    <p:sldId id="697" r:id="rId60"/>
    <p:sldId id="698" r:id="rId61"/>
    <p:sldId id="701" r:id="rId62"/>
    <p:sldId id="702" r:id="rId63"/>
    <p:sldId id="703" r:id="rId64"/>
    <p:sldId id="705" r:id="rId65"/>
    <p:sldId id="706" r:id="rId66"/>
    <p:sldId id="707" r:id="rId67"/>
    <p:sldId id="708" r:id="rId68"/>
    <p:sldId id="718" r:id="rId69"/>
    <p:sldId id="665" r:id="rId70"/>
    <p:sldId id="666" r:id="rId71"/>
    <p:sldId id="667" r:id="rId72"/>
    <p:sldId id="668" r:id="rId73"/>
    <p:sldId id="720" r:id="rId74"/>
    <p:sldId id="424" r:id="rId75"/>
    <p:sldId id="382" r:id="rId76"/>
    <p:sldId id="341" r:id="rId77"/>
    <p:sldId id="346" r:id="rId78"/>
    <p:sldId id="430" r:id="rId79"/>
    <p:sldId id="431" r:id="rId80"/>
    <p:sldId id="432" r:id="rId81"/>
    <p:sldId id="433" r:id="rId82"/>
    <p:sldId id="434" r:id="rId83"/>
    <p:sldId id="435" r:id="rId84"/>
    <p:sldId id="724" r:id="rId85"/>
    <p:sldId id="723" r:id="rId86"/>
    <p:sldId id="722" r:id="rId8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42" autoAdjust="0"/>
    <p:restoredTop sz="81973" autoAdjust="0"/>
  </p:normalViewPr>
  <p:slideViewPr>
    <p:cSldViewPr>
      <p:cViewPr varScale="1">
        <p:scale>
          <a:sx n="104" d="100"/>
          <a:sy n="104" d="100"/>
        </p:scale>
        <p:origin x="145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aowei Zhou" userId="028378ca-7f45-4cff-86b6-3d9243fa2b46" providerId="ADAL" clId="{B54A3024-38CD-1A41-B424-5FC484B0E082}"/>
    <pc:docChg chg="undo redo custSel addSld delSld modSld">
      <pc:chgData name="Xiaowei Zhou" userId="028378ca-7f45-4cff-86b6-3d9243fa2b46" providerId="ADAL" clId="{B54A3024-38CD-1A41-B424-5FC484B0E082}" dt="2021-10-27T03:33:17.861" v="306" actId="20577"/>
      <pc:docMkLst>
        <pc:docMk/>
      </pc:docMkLst>
      <pc:sldChg chg="modSp modAnim">
        <pc:chgData name="Xiaowei Zhou" userId="028378ca-7f45-4cff-86b6-3d9243fa2b46" providerId="ADAL" clId="{B54A3024-38CD-1A41-B424-5FC484B0E082}" dt="2021-10-27T03:33:17.861" v="306" actId="20577"/>
        <pc:sldMkLst>
          <pc:docMk/>
          <pc:sldMk cId="343805684" sldId="684"/>
        </pc:sldMkLst>
        <pc:spChg chg="mod">
          <ac:chgData name="Xiaowei Zhou" userId="028378ca-7f45-4cff-86b6-3d9243fa2b46" providerId="ADAL" clId="{B54A3024-38CD-1A41-B424-5FC484B0E082}" dt="2021-10-27T03:33:17.861" v="306" actId="20577"/>
          <ac:spMkLst>
            <pc:docMk/>
            <pc:sldMk cId="343805684" sldId="684"/>
            <ac:spMk id="3" creationId="{00000000-0000-0000-0000-000000000000}"/>
          </ac:spMkLst>
        </pc:spChg>
      </pc:sldChg>
      <pc:sldChg chg="del">
        <pc:chgData name="Xiaowei Zhou" userId="028378ca-7f45-4cff-86b6-3d9243fa2b46" providerId="ADAL" clId="{B54A3024-38CD-1A41-B424-5FC484B0E082}" dt="2021-10-27T03:23:24.786" v="268" actId="2696"/>
        <pc:sldMkLst>
          <pc:docMk/>
          <pc:sldMk cId="1198761657" sldId="751"/>
        </pc:sldMkLst>
      </pc:sldChg>
      <pc:sldChg chg="add">
        <pc:chgData name="Xiaowei Zhou" userId="028378ca-7f45-4cff-86b6-3d9243fa2b46" providerId="ADAL" clId="{B54A3024-38CD-1A41-B424-5FC484B0E082}" dt="2021-10-27T03:23:27.912" v="269"/>
        <pc:sldMkLst>
          <pc:docMk/>
          <pc:sldMk cId="2473885672" sldId="751"/>
        </pc:sldMkLst>
      </pc:sldChg>
      <pc:sldChg chg="modSp">
        <pc:chgData name="Xiaowei Zhou" userId="028378ca-7f45-4cff-86b6-3d9243fa2b46" providerId="ADAL" clId="{B54A3024-38CD-1A41-B424-5FC484B0E082}" dt="2021-10-27T03:17:47.792" v="21"/>
        <pc:sldMkLst>
          <pc:docMk/>
          <pc:sldMk cId="1375062181" sldId="788"/>
        </pc:sldMkLst>
        <pc:spChg chg="mod">
          <ac:chgData name="Xiaowei Zhou" userId="028378ca-7f45-4cff-86b6-3d9243fa2b46" providerId="ADAL" clId="{B54A3024-38CD-1A41-B424-5FC484B0E082}" dt="2021-10-27T03:17:47.792" v="21"/>
          <ac:spMkLst>
            <pc:docMk/>
            <pc:sldMk cId="1375062181" sldId="788"/>
            <ac:spMk id="23554" creationId="{0483C1CA-D4F3-FA48-95FC-6C1914E6EE81}"/>
          </ac:spMkLst>
        </pc:spChg>
      </pc:sldChg>
      <pc:sldChg chg="addSp delSp modSp mod addAnim delAnim">
        <pc:chgData name="Xiaowei Zhou" userId="028378ca-7f45-4cff-86b6-3d9243fa2b46" providerId="ADAL" clId="{B54A3024-38CD-1A41-B424-5FC484B0E082}" dt="2021-10-27T03:24:00.167" v="273" actId="1076"/>
        <pc:sldMkLst>
          <pc:docMk/>
          <pc:sldMk cId="3677268988" sldId="987"/>
        </pc:sldMkLst>
        <pc:spChg chg="mod">
          <ac:chgData name="Xiaowei Zhou" userId="028378ca-7f45-4cff-86b6-3d9243fa2b46" providerId="ADAL" clId="{B54A3024-38CD-1A41-B424-5FC484B0E082}" dt="2021-10-27T03:16:29.306" v="9" actId="113"/>
          <ac:spMkLst>
            <pc:docMk/>
            <pc:sldMk cId="3677268988" sldId="987"/>
            <ac:spMk id="2" creationId="{D86AEB0D-B8EB-5745-98A9-E48C02134707}"/>
          </ac:spMkLst>
        </pc:spChg>
        <pc:spChg chg="add del mod">
          <ac:chgData name="Xiaowei Zhou" userId="028378ca-7f45-4cff-86b6-3d9243fa2b46" providerId="ADAL" clId="{B54A3024-38CD-1A41-B424-5FC484B0E082}" dt="2021-10-27T03:23:32.048" v="270" actId="478"/>
          <ac:spMkLst>
            <pc:docMk/>
            <pc:sldMk cId="3677268988" sldId="987"/>
            <ac:spMk id="12" creationId="{77AF5B0E-9675-E44A-AC93-255D62F437D2}"/>
          </ac:spMkLst>
        </pc:spChg>
        <pc:grpChg chg="mod">
          <ac:chgData name="Xiaowei Zhou" userId="028378ca-7f45-4cff-86b6-3d9243fa2b46" providerId="ADAL" clId="{B54A3024-38CD-1A41-B424-5FC484B0E082}" dt="2021-10-27T03:24:00.167" v="273" actId="1076"/>
          <ac:grpSpMkLst>
            <pc:docMk/>
            <pc:sldMk cId="3677268988" sldId="987"/>
            <ac:grpSpMk id="4" creationId="{45CFA5D4-92F8-8545-BC23-8567DD073B94}"/>
          </ac:grpSpMkLst>
        </pc:grpChg>
        <pc:grpChg chg="del">
          <ac:chgData name="Xiaowei Zhou" userId="028378ca-7f45-4cff-86b6-3d9243fa2b46" providerId="ADAL" clId="{B54A3024-38CD-1A41-B424-5FC484B0E082}" dt="2021-10-27T03:23:53.936" v="271" actId="478"/>
          <ac:grpSpMkLst>
            <pc:docMk/>
            <pc:sldMk cId="3677268988" sldId="987"/>
            <ac:grpSpMk id="8" creationId="{ED498F1E-6804-B24A-ACA6-DA972D509B21}"/>
          </ac:grpSpMkLst>
        </pc:grpChg>
      </pc:sldChg>
      <pc:sldChg chg="addSp delSp modSp new del mod modClrScheme chgLayout">
        <pc:chgData name="Xiaowei Zhou" userId="028378ca-7f45-4cff-86b6-3d9243fa2b46" providerId="ADAL" clId="{B54A3024-38CD-1A41-B424-5FC484B0E082}" dt="2021-10-27T03:16:32.173" v="11" actId="680"/>
        <pc:sldMkLst>
          <pc:docMk/>
          <pc:sldMk cId="827098086" sldId="1148"/>
        </pc:sldMkLst>
        <pc:spChg chg="add del mod ord">
          <ac:chgData name="Xiaowei Zhou" userId="028378ca-7f45-4cff-86b6-3d9243fa2b46" providerId="ADAL" clId="{B54A3024-38CD-1A41-B424-5FC484B0E082}" dt="2021-10-27T03:16:31.261" v="10" actId="700"/>
          <ac:spMkLst>
            <pc:docMk/>
            <pc:sldMk cId="827098086" sldId="1148"/>
            <ac:spMk id="2" creationId="{893AC535-52FD-9A45-8C91-AFE63A243A33}"/>
          </ac:spMkLst>
        </pc:spChg>
        <pc:spChg chg="add del mod ord">
          <ac:chgData name="Xiaowei Zhou" userId="028378ca-7f45-4cff-86b6-3d9243fa2b46" providerId="ADAL" clId="{B54A3024-38CD-1A41-B424-5FC484B0E082}" dt="2021-10-27T03:16:31.261" v="10" actId="700"/>
          <ac:spMkLst>
            <pc:docMk/>
            <pc:sldMk cId="827098086" sldId="1148"/>
            <ac:spMk id="3" creationId="{61461E64-B48E-1840-AFF9-19D7F6A076EF}"/>
          </ac:spMkLst>
        </pc:spChg>
        <pc:spChg chg="add del mod ord">
          <ac:chgData name="Xiaowei Zhou" userId="028378ca-7f45-4cff-86b6-3d9243fa2b46" providerId="ADAL" clId="{B54A3024-38CD-1A41-B424-5FC484B0E082}" dt="2021-10-27T03:16:31.261" v="10" actId="700"/>
          <ac:spMkLst>
            <pc:docMk/>
            <pc:sldMk cId="827098086" sldId="1148"/>
            <ac:spMk id="4" creationId="{993A686B-408F-CB4A-888C-BC92BD1F38AE}"/>
          </ac:spMkLst>
        </pc:spChg>
      </pc:sldChg>
      <pc:sldChg chg="addSp delSp modSp add del mod delAnim chgLayout">
        <pc:chgData name="Xiaowei Zhou" userId="028378ca-7f45-4cff-86b6-3d9243fa2b46" providerId="ADAL" clId="{B54A3024-38CD-1A41-B424-5FC484B0E082}" dt="2021-10-27T03:17:07.792" v="20" actId="2696"/>
        <pc:sldMkLst>
          <pc:docMk/>
          <pc:sldMk cId="2607380235" sldId="1148"/>
        </pc:sldMkLst>
        <pc:spChg chg="mod ord">
          <ac:chgData name="Xiaowei Zhou" userId="028378ca-7f45-4cff-86b6-3d9243fa2b46" providerId="ADAL" clId="{B54A3024-38CD-1A41-B424-5FC484B0E082}" dt="2021-10-27T03:16:47.535" v="16" actId="700"/>
          <ac:spMkLst>
            <pc:docMk/>
            <pc:sldMk cId="2607380235" sldId="1148"/>
            <ac:spMk id="2" creationId="{D86AEB0D-B8EB-5745-98A9-E48C02134707}"/>
          </ac:spMkLst>
        </pc:spChg>
        <pc:spChg chg="add mod ord">
          <ac:chgData name="Xiaowei Zhou" userId="028378ca-7f45-4cff-86b6-3d9243fa2b46" providerId="ADAL" clId="{B54A3024-38CD-1A41-B424-5FC484B0E082}" dt="2021-10-27T03:16:47.535" v="16" actId="700"/>
          <ac:spMkLst>
            <pc:docMk/>
            <pc:sldMk cId="2607380235" sldId="1148"/>
            <ac:spMk id="3" creationId="{892B0F37-5B7E-AB43-AD46-9836CF424012}"/>
          </ac:spMkLst>
        </pc:spChg>
        <pc:spChg chg="del">
          <ac:chgData name="Xiaowei Zhou" userId="028378ca-7f45-4cff-86b6-3d9243fa2b46" providerId="ADAL" clId="{B54A3024-38CD-1A41-B424-5FC484B0E082}" dt="2021-10-27T03:16:50.452" v="17" actId="478"/>
          <ac:spMkLst>
            <pc:docMk/>
            <pc:sldMk cId="2607380235" sldId="1148"/>
            <ac:spMk id="12" creationId="{77AF5B0E-9675-E44A-AC93-255D62F437D2}"/>
          </ac:spMkLst>
        </pc:spChg>
        <pc:grpChg chg="del">
          <ac:chgData name="Xiaowei Zhou" userId="028378ca-7f45-4cff-86b6-3d9243fa2b46" providerId="ADAL" clId="{B54A3024-38CD-1A41-B424-5FC484B0E082}" dt="2021-10-27T03:16:51.857" v="18" actId="478"/>
          <ac:grpSpMkLst>
            <pc:docMk/>
            <pc:sldMk cId="2607380235" sldId="1148"/>
            <ac:grpSpMk id="4" creationId="{45CFA5D4-92F8-8545-BC23-8567DD073B94}"/>
          </ac:grpSpMkLst>
        </pc:grpChg>
        <pc:grpChg chg="del">
          <ac:chgData name="Xiaowei Zhou" userId="028378ca-7f45-4cff-86b6-3d9243fa2b46" providerId="ADAL" clId="{B54A3024-38CD-1A41-B424-5FC484B0E082}" dt="2021-10-27T03:16:52.705" v="19" actId="478"/>
          <ac:grpSpMkLst>
            <pc:docMk/>
            <pc:sldMk cId="2607380235" sldId="1148"/>
            <ac:grpSpMk id="8" creationId="{ED498F1E-6804-B24A-ACA6-DA972D509B21}"/>
          </ac:grpSpMkLst>
        </pc:grpChg>
      </pc:sldChg>
      <pc:sldChg chg="addSp delSp modSp new mod modClrScheme modAnim chgLayout">
        <pc:chgData name="Xiaowei Zhou" userId="028378ca-7f45-4cff-86b6-3d9243fa2b46" providerId="ADAL" clId="{B54A3024-38CD-1A41-B424-5FC484B0E082}" dt="2021-10-27T03:25:45.047" v="275"/>
        <pc:sldMkLst>
          <pc:docMk/>
          <pc:sldMk cId="2874470030" sldId="1148"/>
        </pc:sldMkLst>
        <pc:spChg chg="del mod ord">
          <ac:chgData name="Xiaowei Zhou" userId="028378ca-7f45-4cff-86b6-3d9243fa2b46" providerId="ADAL" clId="{B54A3024-38CD-1A41-B424-5FC484B0E082}" dt="2021-10-27T03:18:03.908" v="23" actId="700"/>
          <ac:spMkLst>
            <pc:docMk/>
            <pc:sldMk cId="2874470030" sldId="1148"/>
            <ac:spMk id="2" creationId="{35DD5565-A75E-2642-9AFC-3D3FAA32E690}"/>
          </ac:spMkLst>
        </pc:spChg>
        <pc:spChg chg="add mod ord">
          <ac:chgData name="Xiaowei Zhou" userId="028378ca-7f45-4cff-86b6-3d9243fa2b46" providerId="ADAL" clId="{B54A3024-38CD-1A41-B424-5FC484B0E082}" dt="2021-10-27T03:18:05.071" v="25" actId="27636"/>
          <ac:spMkLst>
            <pc:docMk/>
            <pc:sldMk cId="2874470030" sldId="1148"/>
            <ac:spMk id="3" creationId="{4A66EE34-8F5E-D147-AEC3-BB7A798A9C29}"/>
          </ac:spMkLst>
        </pc:spChg>
        <pc:spChg chg="add mod ord">
          <ac:chgData name="Xiaowei Zhou" userId="028378ca-7f45-4cff-86b6-3d9243fa2b46" providerId="ADAL" clId="{B54A3024-38CD-1A41-B424-5FC484B0E082}" dt="2021-10-27T03:21:19.952" v="266" actId="20577"/>
          <ac:spMkLst>
            <pc:docMk/>
            <pc:sldMk cId="2874470030" sldId="1148"/>
            <ac:spMk id="4" creationId="{010739B2-408A-DB43-9B1F-B6BAA337F341}"/>
          </ac:spMkLst>
        </pc:spChg>
      </pc:sldChg>
    </pc:docChg>
  </pc:docChgLst>
  <pc:docChgLst>
    <pc:chgData name="Xiaowei Zhou" userId="028378ca-7f45-4cff-86b6-3d9243fa2b46" providerId="ADAL" clId="{BBBB88E5-B915-BB48-BE49-F17674370AF1}"/>
    <pc:docChg chg="modSld">
      <pc:chgData name="Xiaowei Zhou" userId="028378ca-7f45-4cff-86b6-3d9243fa2b46" providerId="ADAL" clId="{BBBB88E5-B915-BB48-BE49-F17674370AF1}" dt="2021-10-19T15:38:22.855" v="11" actId="729"/>
      <pc:docMkLst>
        <pc:docMk/>
      </pc:docMkLst>
      <pc:sldChg chg="modSp mod">
        <pc:chgData name="Xiaowei Zhou" userId="028378ca-7f45-4cff-86b6-3d9243fa2b46" providerId="ADAL" clId="{BBBB88E5-B915-BB48-BE49-F17674370AF1}" dt="2021-10-19T15:35:08.028" v="6" actId="20577"/>
        <pc:sldMkLst>
          <pc:docMk/>
          <pc:sldMk cId="1259894849" sldId="260"/>
        </pc:sldMkLst>
        <pc:spChg chg="mod">
          <ac:chgData name="Xiaowei Zhou" userId="028378ca-7f45-4cff-86b6-3d9243fa2b46" providerId="ADAL" clId="{BBBB88E5-B915-BB48-BE49-F17674370AF1}" dt="2021-10-19T15:35:08.028" v="6" actId="20577"/>
          <ac:spMkLst>
            <pc:docMk/>
            <pc:sldMk cId="1259894849" sldId="260"/>
            <ac:spMk id="9" creationId="{6272DEC7-6233-A04C-AF63-D5D9C1730596}"/>
          </ac:spMkLst>
        </pc:spChg>
      </pc:sldChg>
      <pc:sldChg chg="modSp mod">
        <pc:chgData name="Xiaowei Zhou" userId="028378ca-7f45-4cff-86b6-3d9243fa2b46" providerId="ADAL" clId="{BBBB88E5-B915-BB48-BE49-F17674370AF1}" dt="2021-10-19T15:35:13.195" v="8" actId="20577"/>
        <pc:sldMkLst>
          <pc:docMk/>
          <pc:sldMk cId="637868869" sldId="301"/>
        </pc:sldMkLst>
        <pc:spChg chg="mod">
          <ac:chgData name="Xiaowei Zhou" userId="028378ca-7f45-4cff-86b6-3d9243fa2b46" providerId="ADAL" clId="{BBBB88E5-B915-BB48-BE49-F17674370AF1}" dt="2021-10-19T15:35:13.195" v="8" actId="20577"/>
          <ac:spMkLst>
            <pc:docMk/>
            <pc:sldMk cId="637868869" sldId="301"/>
            <ac:spMk id="15" creationId="{9195A57C-E04C-7246-B49B-8C9C8D1E6008}"/>
          </ac:spMkLst>
        </pc:spChg>
      </pc:sldChg>
      <pc:sldChg chg="mod modShow">
        <pc:chgData name="Xiaowei Zhou" userId="028378ca-7f45-4cff-86b6-3d9243fa2b46" providerId="ADAL" clId="{BBBB88E5-B915-BB48-BE49-F17674370AF1}" dt="2021-10-19T15:36:37.920" v="9" actId="729"/>
        <pc:sldMkLst>
          <pc:docMk/>
          <pc:sldMk cId="387921879" sldId="407"/>
        </pc:sldMkLst>
      </pc:sldChg>
      <pc:sldChg chg="modSp mod">
        <pc:chgData name="Xiaowei Zhou" userId="028378ca-7f45-4cff-86b6-3d9243fa2b46" providerId="ADAL" clId="{BBBB88E5-B915-BB48-BE49-F17674370AF1}" dt="2021-10-19T15:34:55.857" v="2" actId="20577"/>
        <pc:sldMkLst>
          <pc:docMk/>
          <pc:sldMk cId="2118823349" sldId="572"/>
        </pc:sldMkLst>
        <pc:spChg chg="mod">
          <ac:chgData name="Xiaowei Zhou" userId="028378ca-7f45-4cff-86b6-3d9243fa2b46" providerId="ADAL" clId="{BBBB88E5-B915-BB48-BE49-F17674370AF1}" dt="2021-10-19T15:34:55.857" v="2" actId="20577"/>
          <ac:spMkLst>
            <pc:docMk/>
            <pc:sldMk cId="2118823349" sldId="572"/>
            <ac:spMk id="2" creationId="{00000000-0000-0000-0000-000000000000}"/>
          </ac:spMkLst>
        </pc:spChg>
      </pc:sldChg>
      <pc:sldChg chg="mod modShow">
        <pc:chgData name="Xiaowei Zhou" userId="028378ca-7f45-4cff-86b6-3d9243fa2b46" providerId="ADAL" clId="{BBBB88E5-B915-BB48-BE49-F17674370AF1}" dt="2021-10-19T15:38:22.855" v="11" actId="729"/>
        <pc:sldMkLst>
          <pc:docMk/>
          <pc:sldMk cId="173679321" sldId="642"/>
        </pc:sldMkLst>
      </pc:sldChg>
      <pc:sldChg chg="mod modShow">
        <pc:chgData name="Xiaowei Zhou" userId="028378ca-7f45-4cff-86b6-3d9243fa2b46" providerId="ADAL" clId="{BBBB88E5-B915-BB48-BE49-F17674370AF1}" dt="2021-10-19T15:38:22.855" v="11" actId="729"/>
        <pc:sldMkLst>
          <pc:docMk/>
          <pc:sldMk cId="700824701" sldId="644"/>
        </pc:sldMkLst>
      </pc:sldChg>
      <pc:sldChg chg="mod modShow">
        <pc:chgData name="Xiaowei Zhou" userId="028378ca-7f45-4cff-86b6-3d9243fa2b46" providerId="ADAL" clId="{BBBB88E5-B915-BB48-BE49-F17674370AF1}" dt="2021-10-19T15:38:22.855" v="11" actId="729"/>
        <pc:sldMkLst>
          <pc:docMk/>
          <pc:sldMk cId="1221621631" sldId="645"/>
        </pc:sldMkLst>
      </pc:sldChg>
      <pc:sldChg chg="mod modShow">
        <pc:chgData name="Xiaowei Zhou" userId="028378ca-7f45-4cff-86b6-3d9243fa2b46" providerId="ADAL" clId="{BBBB88E5-B915-BB48-BE49-F17674370AF1}" dt="2021-10-19T15:36:45.952" v="10" actId="729"/>
        <pc:sldMkLst>
          <pc:docMk/>
          <pc:sldMk cId="1375062181" sldId="78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4/1/25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18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4/1/25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46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045D4EF1-212D-48CD-A3E6-8D8A44B8B65E}" type="slidenum">
              <a:rPr lang="en-US" altLang="zh-CN">
                <a:latin typeface="Verdana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zh-CN">
              <a:latin typeface="Verdana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390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Append coordinate with value 1; proportional coordinate system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DA7F8-FAE2-423F-9DE2-2D112D9D8BF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94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086F30-5E83-4849-BF0D-B0D4FC2EC547}" type="slidenum">
              <a:rPr lang="en-US"/>
              <a:pPr/>
              <a:t>28</a:t>
            </a:fld>
            <a:endParaRPr lang="en-US"/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98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3841FB-E06A-4D96-8961-B3D6010EB212}" type="slidenum">
              <a:rPr lang="en-US"/>
              <a:pPr/>
              <a:t>29</a:t>
            </a:fld>
            <a:endParaRPr 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6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3841FB-E06A-4D96-8961-B3D6010EB212}" type="slidenum">
              <a:rPr lang="en-US"/>
              <a:pPr/>
              <a:t>30</a:t>
            </a:fld>
            <a:endParaRPr 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92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B643DC-E903-4A92-9CBE-2A336786E449}" type="slidenum">
              <a:rPr lang="en-US"/>
              <a:pPr/>
              <a:t>31</a:t>
            </a:fld>
            <a:endParaRPr lang="en-US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24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3841FB-E06A-4D96-8961-B3D6010EB212}" type="slidenum">
              <a:rPr lang="en-US"/>
              <a:pPr/>
              <a:t>32</a:t>
            </a:fld>
            <a:endParaRPr 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20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FE3ED2-6D18-4D43-A3CF-7244DBAC52A1}" type="slidenum">
              <a:rPr lang="en-US" altLang="en-US"/>
              <a:pPr eaLnBrk="1" hangingPunct="1"/>
              <a:t>33</a:t>
            </a:fld>
            <a:endParaRPr lang="en-US" alt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9233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F52322-263C-F848-AAEC-21FBD33919E1}" type="slidenum">
              <a:rPr lang="en-US" altLang="en-US"/>
              <a:pPr eaLnBrk="1" hangingPunct="1"/>
              <a:t>34</a:t>
            </a:fld>
            <a:endParaRPr lang="en-US" alt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9009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EB678C-E7DE-407E-9C53-D0713641D6B0}" type="slidenum">
              <a:rPr lang="en-US"/>
              <a:pPr/>
              <a:t>35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21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F93A4C-C688-EB4B-B246-881D79E4B8A6}" type="slidenum">
              <a:rPr lang="en-US" altLang="zh-CN" smtClean="0"/>
              <a:pPr>
                <a:defRPr/>
              </a:pPr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7139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Q</a:t>
            </a:r>
            <a:r>
              <a:rPr lang="zh-CN" altLang="en-US" dirty="0"/>
              <a:t>：原理是什么？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17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CN"/>
              <a:t>两点</a:t>
            </a:r>
            <a:r>
              <a:rPr lang="ja-JP" altLang="en-US"/>
              <a:t>确定一条直线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F93A4C-C688-EB4B-B246-881D79E4B8A6}" type="slidenum">
              <a:rPr lang="en-US" altLang="zh-CN" smtClean="0"/>
              <a:pPr>
                <a:defRPr/>
              </a:pPr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887225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多项式拟合</a:t>
            </a:r>
            <a:endParaRPr lang="en-US" altLang="ja-JP" dirty="0"/>
          </a:p>
          <a:p>
            <a:endParaRPr lang="en-US" dirty="0"/>
          </a:p>
          <a:p>
            <a:r>
              <a:rPr lang="ja-JP" altLang="en-US"/>
              <a:t>为什么三次</a:t>
            </a:r>
            <a:r>
              <a:rPr lang="zh-CN" altLang="en-US" dirty="0"/>
              <a:t>：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F93A4C-C688-EB4B-B246-881D79E4B8A6}" type="slidenum">
              <a:rPr lang="en-US" altLang="zh-CN" smtClean="0"/>
              <a:pPr>
                <a:defRPr/>
              </a:pPr>
              <a:t>39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62593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948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0BA7A5-3491-45A6-9E3B-1789197AE14A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87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205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F6D4CD-A124-4734-886E-96ABD1A5E8B4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62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EBDF4A-DD92-43C7-B56D-8495FFC4745A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1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0A8478-A600-4664-8B25-23E579FCCD03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739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F50409-A5D7-4EA7-8790-9D641C7406BB}" type="slidenum">
              <a:rPr lang="en-US"/>
              <a:pPr/>
              <a:t>65</a:t>
            </a:fld>
            <a:endParaRPr 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870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4B2CE0-3F76-4766-A93B-94EF411860D5}" type="slidenum">
              <a:rPr lang="en-US"/>
              <a:pPr/>
              <a:t>66</a:t>
            </a:fld>
            <a:endParaRPr lang="en-US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62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7A32-AB8B-474F-AE27-C3B1A3739B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025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F50409-A5D7-4EA7-8790-9D641C7406BB}" type="slidenum">
              <a:rPr lang="en-US"/>
              <a:pPr/>
              <a:t>67</a:t>
            </a:fld>
            <a:endParaRPr 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050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293D81-B0B2-43B7-B619-5E79C01FCD92}" type="slidenum">
              <a:rPr lang="en-US"/>
              <a:pPr/>
              <a:t>68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774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282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19D8F019-29AF-1D41-BF90-7755341F628A}" type="slidenum">
              <a:rPr lang="en-US" altLang="zh-CN">
                <a:latin typeface="Verdana" charset="0"/>
              </a:rPr>
              <a:pPr eaLnBrk="1" hangingPunct="1"/>
              <a:t>69</a:t>
            </a:fld>
            <a:endParaRPr lang="en-US" altLang="zh-CN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540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384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FB27DA95-76D3-BE43-B31F-6AC998155DE4}" type="slidenum">
              <a:rPr lang="en-US" altLang="zh-CN">
                <a:latin typeface="Verdana" charset="0"/>
              </a:rPr>
              <a:pPr eaLnBrk="1" hangingPunct="1"/>
              <a:t>70</a:t>
            </a:fld>
            <a:endParaRPr lang="en-US" altLang="zh-CN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3731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486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5D94B9ED-8972-8B43-9EB8-ADD853C76375}" type="slidenum">
              <a:rPr lang="en-US" altLang="zh-CN">
                <a:latin typeface="Verdana" charset="0"/>
              </a:rPr>
              <a:pPr eaLnBrk="1" hangingPunct="1"/>
              <a:t>71</a:t>
            </a:fld>
            <a:endParaRPr lang="en-US" altLang="zh-CN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5784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589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3B499300-BC9A-AF49-BF01-899E88F593E9}" type="slidenum">
              <a:rPr lang="en-US" altLang="zh-CN">
                <a:latin typeface="Verdana" charset="0"/>
              </a:rPr>
              <a:pPr eaLnBrk="1" hangingPunct="1"/>
              <a:t>72</a:t>
            </a:fld>
            <a:endParaRPr lang="en-US" altLang="zh-CN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69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7A32-AB8B-474F-AE27-C3B1A3739B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86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5A9006-87B5-46C9-9E96-6AA3839CC93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89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5A9006-87B5-46C9-9E96-6AA3839CC93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08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02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8873A7-87E4-420C-96F6-58DFB1FC7D6C}" type="slidenum">
              <a:rPr lang="en-US"/>
              <a:pPr/>
              <a:t>8</a:t>
            </a:fld>
            <a:endParaRPr lang="en-US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39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174E2-203A-4600-9649-6C808475F23D}" type="slidenum">
              <a:rPr lang="en-US"/>
              <a:pPr/>
              <a:t>9</a:t>
            </a:fld>
            <a:endParaRPr lang="en-US"/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04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4/1/25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tags" Target="../tags/tag37.xml"/><Relationship Id="rId18" Type="http://schemas.openxmlformats.org/officeDocument/2006/relationships/notesSlide" Target="../notesSlides/notesSlide11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6" Type="http://schemas.openxmlformats.org/officeDocument/2006/relationships/tags" Target="../tags/tag40.xml"/><Relationship Id="rId20" Type="http://schemas.openxmlformats.org/officeDocument/2006/relationships/image" Target="../media/image10.pn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5" Type="http://schemas.openxmlformats.org/officeDocument/2006/relationships/tags" Target="../tags/tag29.xml"/><Relationship Id="rId15" Type="http://schemas.openxmlformats.org/officeDocument/2006/relationships/tags" Target="../tags/tag39.xml"/><Relationship Id="rId10" Type="http://schemas.openxmlformats.org/officeDocument/2006/relationships/tags" Target="../tags/tag34.xml"/><Relationship Id="rId19" Type="http://schemas.openxmlformats.org/officeDocument/2006/relationships/image" Target="../media/image8.jpeg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3" Type="http://schemas.openxmlformats.org/officeDocument/2006/relationships/tags" Target="../tags/tag43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2" Type="http://schemas.openxmlformats.org/officeDocument/2006/relationships/tags" Target="../tags/tag42.xml"/><Relationship Id="rId16" Type="http://schemas.openxmlformats.org/officeDocument/2006/relationships/tags" Target="../tags/tag56.xml"/><Relationship Id="rId20" Type="http://schemas.openxmlformats.org/officeDocument/2006/relationships/tags" Target="../tags/tag60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24" Type="http://schemas.openxmlformats.org/officeDocument/2006/relationships/image" Target="../media/image10.png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23" Type="http://schemas.openxmlformats.org/officeDocument/2006/relationships/image" Target="../media/image8.jpeg"/><Relationship Id="rId10" Type="http://schemas.openxmlformats.org/officeDocument/2006/relationships/tags" Target="../tags/tag50.xml"/><Relationship Id="rId19" Type="http://schemas.openxmlformats.org/officeDocument/2006/relationships/tags" Target="../tags/tag59.xml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Relationship Id="rId2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4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tags" Target="../tags/tag75.xml"/><Relationship Id="rId18" Type="http://schemas.openxmlformats.org/officeDocument/2006/relationships/tags" Target="../tags/tag80.xml"/><Relationship Id="rId3" Type="http://schemas.openxmlformats.org/officeDocument/2006/relationships/tags" Target="../tags/tag65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69.xml"/><Relationship Id="rId12" Type="http://schemas.openxmlformats.org/officeDocument/2006/relationships/tags" Target="../tags/tag74.xml"/><Relationship Id="rId17" Type="http://schemas.openxmlformats.org/officeDocument/2006/relationships/tags" Target="../tags/tag79.xml"/><Relationship Id="rId2" Type="http://schemas.openxmlformats.org/officeDocument/2006/relationships/tags" Target="../tags/tag64.xml"/><Relationship Id="rId16" Type="http://schemas.openxmlformats.org/officeDocument/2006/relationships/tags" Target="../tags/tag78.xml"/><Relationship Id="rId20" Type="http://schemas.openxmlformats.org/officeDocument/2006/relationships/tags" Target="../tags/tag82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24" Type="http://schemas.openxmlformats.org/officeDocument/2006/relationships/image" Target="../media/image10.png"/><Relationship Id="rId5" Type="http://schemas.openxmlformats.org/officeDocument/2006/relationships/tags" Target="../tags/tag67.xml"/><Relationship Id="rId15" Type="http://schemas.openxmlformats.org/officeDocument/2006/relationships/tags" Target="../tags/tag77.xml"/><Relationship Id="rId23" Type="http://schemas.openxmlformats.org/officeDocument/2006/relationships/image" Target="../media/image8.jpeg"/><Relationship Id="rId10" Type="http://schemas.openxmlformats.org/officeDocument/2006/relationships/tags" Target="../tags/tag72.xml"/><Relationship Id="rId19" Type="http://schemas.openxmlformats.org/officeDocument/2006/relationships/tags" Target="../tags/tag81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tags" Target="../tags/tag76.xml"/><Relationship Id="rId2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4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0.png"/><Relationship Id="rId4" Type="http://schemas.openxmlformats.org/officeDocument/2006/relationships/image" Target="../media/image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tags" Target="../tags/tag100.xml"/><Relationship Id="rId18" Type="http://schemas.openxmlformats.org/officeDocument/2006/relationships/image" Target="../media/image62.png"/><Relationship Id="rId3" Type="http://schemas.openxmlformats.org/officeDocument/2006/relationships/tags" Target="../tags/tag90.xml"/><Relationship Id="rId21" Type="http://schemas.openxmlformats.org/officeDocument/2006/relationships/oleObject" Target="../embeddings/oleObject3.bin"/><Relationship Id="rId7" Type="http://schemas.openxmlformats.org/officeDocument/2006/relationships/tags" Target="../tags/tag94.xml"/><Relationship Id="rId12" Type="http://schemas.openxmlformats.org/officeDocument/2006/relationships/tags" Target="../tags/tag99.xml"/><Relationship Id="rId17" Type="http://schemas.openxmlformats.org/officeDocument/2006/relationships/oleObject" Target="../embeddings/oleObject1.bin"/><Relationship Id="rId2" Type="http://schemas.openxmlformats.org/officeDocument/2006/relationships/tags" Target="../tags/tag89.xml"/><Relationship Id="rId16" Type="http://schemas.openxmlformats.org/officeDocument/2006/relationships/notesSlide" Target="../notesSlides/notesSlide25.xml"/><Relationship Id="rId20" Type="http://schemas.openxmlformats.org/officeDocument/2006/relationships/image" Target="../media/image63.png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5" Type="http://schemas.openxmlformats.org/officeDocument/2006/relationships/tags" Target="../tags/tag92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97.xml"/><Relationship Id="rId19" Type="http://schemas.openxmlformats.org/officeDocument/2006/relationships/oleObject" Target="../embeddings/oleObject2.bin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tags" Target="../tags/tag101.xml"/><Relationship Id="rId22" Type="http://schemas.openxmlformats.org/officeDocument/2006/relationships/image" Target="../media/image64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1.png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12" Type="http://schemas.openxmlformats.org/officeDocument/2006/relationships/image" Target="../media/image70.png"/><Relationship Id="rId2" Type="http://schemas.openxmlformats.org/officeDocument/2006/relationships/tags" Target="../tags/tag104.xml"/><Relationship Id="rId16" Type="http://schemas.openxmlformats.org/officeDocument/2006/relationships/image" Target="../media/image74.emf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image" Target="../media/image69.png"/><Relationship Id="rId5" Type="http://schemas.openxmlformats.org/officeDocument/2006/relationships/tags" Target="../tags/tag107.xml"/><Relationship Id="rId15" Type="http://schemas.openxmlformats.org/officeDocument/2006/relationships/image" Target="../media/image73.png"/><Relationship Id="rId10" Type="http://schemas.openxmlformats.org/officeDocument/2006/relationships/tags" Target="../tags/tag105.xml"/><Relationship Id="rId4" Type="http://schemas.openxmlformats.org/officeDocument/2006/relationships/tags" Target="../tags/tag106.xml"/><Relationship Id="rId9" Type="http://schemas.openxmlformats.org/officeDocument/2006/relationships/notesSlide" Target="../notesSlides/notesSlide27.xml"/><Relationship Id="rId14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10" Type="http://schemas.openxmlformats.org/officeDocument/2006/relationships/image" Target="../media/image77.png"/><Relationship Id="rId4" Type="http://schemas.openxmlformats.org/officeDocument/2006/relationships/tags" Target="../tags/tag113.xml"/><Relationship Id="rId9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13" Type="http://schemas.openxmlformats.org/officeDocument/2006/relationships/image" Target="../media/image77.png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12" Type="http://schemas.openxmlformats.org/officeDocument/2006/relationships/notesSlide" Target="../notesSlides/notesSlide28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10" Type="http://schemas.openxmlformats.org/officeDocument/2006/relationships/tags" Target="../tags/tag127.xml"/><Relationship Id="rId4" Type="http://schemas.openxmlformats.org/officeDocument/2006/relationships/tags" Target="../tags/tag121.xml"/><Relationship Id="rId9" Type="http://schemas.openxmlformats.org/officeDocument/2006/relationships/tags" Target="../tags/tag126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13" Type="http://schemas.openxmlformats.org/officeDocument/2006/relationships/image" Target="../media/image77.png"/><Relationship Id="rId3" Type="http://schemas.openxmlformats.org/officeDocument/2006/relationships/tags" Target="../tags/tag130.xml"/><Relationship Id="rId7" Type="http://schemas.openxmlformats.org/officeDocument/2006/relationships/tags" Target="../tags/tag134.xml"/><Relationship Id="rId12" Type="http://schemas.openxmlformats.org/officeDocument/2006/relationships/notesSlide" Target="../notesSlides/notesSlide29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10" Type="http://schemas.openxmlformats.org/officeDocument/2006/relationships/tags" Target="../tags/tag137.xml"/><Relationship Id="rId4" Type="http://schemas.openxmlformats.org/officeDocument/2006/relationships/tags" Target="../tags/tag131.xml"/><Relationship Id="rId9" Type="http://schemas.openxmlformats.org/officeDocument/2006/relationships/tags" Target="../tags/tag136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image" Target="../media/image77.png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12" Type="http://schemas.openxmlformats.org/officeDocument/2006/relationships/notesSlide" Target="../notesSlides/notesSlide30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42.xml"/><Relationship Id="rId10" Type="http://schemas.openxmlformats.org/officeDocument/2006/relationships/tags" Target="../tags/tag147.xml"/><Relationship Id="rId4" Type="http://schemas.openxmlformats.org/officeDocument/2006/relationships/tags" Target="../tags/tag141.xml"/><Relationship Id="rId9" Type="http://schemas.openxmlformats.org/officeDocument/2006/relationships/tags" Target="../tags/tag146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155.xml"/><Relationship Id="rId13" Type="http://schemas.openxmlformats.org/officeDocument/2006/relationships/notesSlide" Target="../notesSlides/notesSlide31.xml"/><Relationship Id="rId3" Type="http://schemas.openxmlformats.org/officeDocument/2006/relationships/tags" Target="../tags/tag150.xml"/><Relationship Id="rId7" Type="http://schemas.openxmlformats.org/officeDocument/2006/relationships/tags" Target="../tags/tag154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tags" Target="../tags/tag153.xml"/><Relationship Id="rId11" Type="http://schemas.openxmlformats.org/officeDocument/2006/relationships/tags" Target="../tags/tag158.xml"/><Relationship Id="rId5" Type="http://schemas.openxmlformats.org/officeDocument/2006/relationships/tags" Target="../tags/tag152.xml"/><Relationship Id="rId10" Type="http://schemas.openxmlformats.org/officeDocument/2006/relationships/tags" Target="../tags/tag157.xml"/><Relationship Id="rId4" Type="http://schemas.openxmlformats.org/officeDocument/2006/relationships/tags" Target="../tags/tag151.xml"/><Relationship Id="rId9" Type="http://schemas.openxmlformats.org/officeDocument/2006/relationships/tags" Target="../tags/tag156.xml"/><Relationship Id="rId14" Type="http://schemas.openxmlformats.org/officeDocument/2006/relationships/image" Target="../media/image7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../people's%20slides/Seitz-vision/mcmillan.mpe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9.xml"/><Relationship Id="rId6" Type="http://schemas.openxmlformats.org/officeDocument/2006/relationships/image" Target="../media/image89.emf"/><Relationship Id="rId5" Type="http://schemas.openxmlformats.org/officeDocument/2006/relationships/image" Target="../media/image860.png"/><Relationship Id="rId4" Type="http://schemas.openxmlformats.org/officeDocument/2006/relationships/image" Target="../media/image85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1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../people's%20slides/Seitz-vision/mcmillan.mpe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8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notesSlide" Target="../notesSlides/notesSlide8.xml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tiff"/><Relationship Id="rId4" Type="http://schemas.openxmlformats.org/officeDocument/2006/relationships/image" Target="../media/image97.tif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7" Type="http://schemas.openxmlformats.org/officeDocument/2006/relationships/image" Target="../media/image104.tiff"/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tiff"/><Relationship Id="rId5" Type="http://schemas.openxmlformats.org/officeDocument/2006/relationships/image" Target="../media/image102.tiff"/><Relationship Id="rId4" Type="http://schemas.openxmlformats.org/officeDocument/2006/relationships/image" Target="../media/image101.tif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image" Target="../media/image10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9.jpeg"/><Relationship Id="rId5" Type="http://schemas.openxmlformats.org/officeDocument/2006/relationships/tags" Target="../tags/tag20.xml"/><Relationship Id="rId10" Type="http://schemas.openxmlformats.org/officeDocument/2006/relationships/image" Target="../media/image8.jpeg"/><Relationship Id="rId4" Type="http://schemas.openxmlformats.org/officeDocument/2006/relationships/tags" Target="../tags/tag19.xml"/><Relationship Id="rId9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332592" y="1981200"/>
            <a:ext cx="6588125" cy="1371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zh-CN" altLang="en-CN" sz="4400" b="1" dirty="0">
                <a:latin typeface="Kaiti TC" panose="02010600040101010101" pitchFamily="2" charset="-120"/>
                <a:ea typeface="Kaiti TC" panose="02010600040101010101" pitchFamily="2" charset="-120"/>
              </a:rPr>
              <a:t>图像拼接</a:t>
            </a:r>
            <a:endParaRPr lang="zh-CN" altLang="en-US" sz="4400" b="1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88154" y="3200400"/>
            <a:ext cx="6477000" cy="1312862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zh-CN" altLang="en-US" dirty="0">
                <a:solidFill>
                  <a:schemeClr val="tx1"/>
                </a:solidFill>
                <a:latin typeface="Kaiti TC" panose="02010600040101010101" pitchFamily="2" charset="-120"/>
                <a:ea typeface="Kaiti TC" panose="02010600040101010101" pitchFamily="2" charset="-120"/>
              </a:rPr>
              <a:t>彭思达</a:t>
            </a:r>
            <a:endParaRPr lang="en-US" altLang="zh-CN" dirty="0">
              <a:solidFill>
                <a:schemeClr val="tx1"/>
              </a:solidFill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ja-JP" altLang="en-US">
                <a:solidFill>
                  <a:schemeClr val="tx1"/>
                </a:solidFill>
                <a:latin typeface="Kaiti TC" panose="02010600040101010101" pitchFamily="2" charset="-120"/>
                <a:ea typeface="Kaiti TC" panose="02010600040101010101" pitchFamily="2" charset="-120"/>
              </a:rPr>
              <a:t>计算摄影学第八讲</a:t>
            </a:r>
            <a:endParaRPr lang="zh-CN" altLang="en-US" sz="2000" dirty="0">
              <a:solidFill>
                <a:schemeClr val="tx1"/>
              </a:solidFill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576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0B26B41-5132-0240-B377-3E70A84FB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93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371CB-EA1C-964A-9856-CA587067B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66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105609-1015-BA43-8925-2B8BBCE52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03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D803B9-5D32-ED4B-A3D4-8DCD89269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63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DDB6AA-39C5-4049-892A-015C5BCE7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32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ED7F51-B25C-B547-BDF3-003841F18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98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5E2F1B-6FA3-D545-9A6D-F1EC839BF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52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4C7F6A-AE1E-CC4D-9C2D-DF06789F5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6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C079E-7C03-E849-AFED-B0809978B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A4E37C-2BC8-5643-A68E-C09CCE212915}"/>
              </a:ext>
            </a:extLst>
          </p:cNvPr>
          <p:cNvSpPr/>
          <p:nvPr/>
        </p:nvSpPr>
        <p:spPr>
          <a:xfrm>
            <a:off x="4326903" y="876693"/>
            <a:ext cx="2648932" cy="348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093139-C661-1D4C-A462-240C36989970}"/>
              </a:ext>
            </a:extLst>
          </p:cNvPr>
          <p:cNvSpPr txBox="1"/>
          <p:nvPr/>
        </p:nvSpPr>
        <p:spPr>
          <a:xfrm>
            <a:off x="438346" y="5863472"/>
            <a:ext cx="826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dirty="0"/>
              <a:t>Columns of M are new coordinates of the standard basis after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3873666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96991F-4462-A647-86D9-90573C03A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549FD2-3E8F-5E46-B9A9-63873D91F5B3}"/>
              </a:ext>
            </a:extLst>
          </p:cNvPr>
          <p:cNvSpPr txBox="1"/>
          <p:nvPr/>
        </p:nvSpPr>
        <p:spPr>
          <a:xfrm>
            <a:off x="1764053" y="6003365"/>
            <a:ext cx="5615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2800" b="1" dirty="0">
                <a:solidFill>
                  <a:srgbClr val="C00000"/>
                </a:solidFill>
              </a:rPr>
              <a:t>Is translation linear transformation?</a:t>
            </a:r>
          </a:p>
        </p:txBody>
      </p:sp>
    </p:spTree>
    <p:extLst>
      <p:ext uri="{BB962C8B-B14F-4D97-AF65-F5344CB8AC3E}">
        <p14:creationId xmlns:p14="http://schemas.microsoft.com/office/powerpoint/2010/main" val="270192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Panorama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600200"/>
            <a:ext cx="6248400" cy="485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23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92F763-1767-1449-9433-6DE36A71C6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11"/>
          <a:stretch/>
        </p:blipFill>
        <p:spPr>
          <a:xfrm>
            <a:off x="0" y="0"/>
            <a:ext cx="9144000" cy="3243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E25695-77FE-D647-82DD-7A9E4327851E}"/>
              </a:ext>
            </a:extLst>
          </p:cNvPr>
          <p:cNvSpPr txBox="1"/>
          <p:nvPr/>
        </p:nvSpPr>
        <p:spPr>
          <a:xfrm>
            <a:off x="841468" y="4429089"/>
            <a:ext cx="746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2800" b="1" dirty="0">
                <a:solidFill>
                  <a:srgbClr val="C00000"/>
                </a:solidFill>
              </a:rPr>
              <a:t>How to write it as matrix-vector multiplication?</a:t>
            </a:r>
          </a:p>
        </p:txBody>
      </p:sp>
    </p:spTree>
    <p:extLst>
      <p:ext uri="{BB962C8B-B14F-4D97-AF65-F5344CB8AC3E}">
        <p14:creationId xmlns:p14="http://schemas.microsoft.com/office/powerpoint/2010/main" val="321047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92F763-1767-1449-9433-6DE36A71C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15CE30E-137D-BB41-8879-73456365ADD3}"/>
              </a:ext>
            </a:extLst>
          </p:cNvPr>
          <p:cNvGrpSpPr/>
          <p:nvPr/>
        </p:nvGrpSpPr>
        <p:grpSpPr>
          <a:xfrm>
            <a:off x="2601373" y="5029200"/>
            <a:ext cx="6025216" cy="1308100"/>
            <a:chOff x="2601373" y="5029200"/>
            <a:chExt cx="6025216" cy="1308100"/>
          </a:xfrm>
        </p:grpSpPr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6CEA3FBA-F6A6-0D4C-B73A-42218A20F4E3}"/>
                </a:ext>
              </a:extLst>
            </p:cNvPr>
            <p:cNvSpPr/>
            <p:nvPr/>
          </p:nvSpPr>
          <p:spPr>
            <a:xfrm>
              <a:off x="3810000" y="5029200"/>
              <a:ext cx="1905000" cy="424543"/>
            </a:xfrm>
            <a:prstGeom prst="rect">
              <a:avLst/>
            </a:prstGeom>
            <a:solidFill>
              <a:srgbClr val="FFFF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17284C7-8267-7644-A3BF-4829DEE1E50F}"/>
                </a:ext>
              </a:extLst>
            </p:cNvPr>
            <p:cNvSpPr txBox="1"/>
            <p:nvPr/>
          </p:nvSpPr>
          <p:spPr>
            <a:xfrm>
              <a:off x="2601373" y="5629414"/>
              <a:ext cx="6025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any transformation represented by a 3x3 matrix with last row [ 0 0 1 ] we call an </a:t>
              </a:r>
              <a:r>
                <a:rPr lang="en-US" sz="2000" i="1" dirty="0"/>
                <a:t>affine</a:t>
              </a:r>
              <a:r>
                <a:rPr lang="en-US" sz="2000" dirty="0"/>
                <a:t> transformation</a:t>
              </a:r>
              <a:endParaRPr lang="en-US" sz="2000" i="1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322465-2ADE-614D-AEB9-AB230C1199D5}"/>
              </a:ext>
            </a:extLst>
          </p:cNvPr>
          <p:cNvSpPr txBox="1"/>
          <p:nvPr/>
        </p:nvSpPr>
        <p:spPr>
          <a:xfrm>
            <a:off x="5486400" y="3581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齐次坐标</a:t>
            </a:r>
          </a:p>
        </p:txBody>
      </p:sp>
    </p:spTree>
    <p:extLst>
      <p:ext uri="{BB962C8B-B14F-4D97-AF65-F5344CB8AC3E}">
        <p14:creationId xmlns:p14="http://schemas.microsoft.com/office/powerpoint/2010/main" val="219681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2"/>
          <p:cNvSpPr>
            <a:spLocks noChangeArrowheads="1"/>
          </p:cNvSpPr>
          <p:nvPr/>
        </p:nvSpPr>
        <p:spPr bwMode="auto">
          <a:xfrm>
            <a:off x="609600" y="1578372"/>
            <a:ext cx="708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Converting to homogeneous coordinates</a:t>
            </a:r>
          </a:p>
        </p:txBody>
      </p:sp>
      <p:sp>
        <p:nvSpPr>
          <p:cNvPr id="46087" name="Rectangle 34"/>
          <p:cNvSpPr>
            <a:spLocks noChangeArrowheads="1"/>
          </p:cNvSpPr>
          <p:nvPr/>
        </p:nvSpPr>
        <p:spPr bwMode="auto">
          <a:xfrm>
            <a:off x="603956" y="3421111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Converting from homogeneous to Cartesian</a:t>
            </a:r>
          </a:p>
        </p:txBody>
      </p:sp>
      <p:pic>
        <p:nvPicPr>
          <p:cNvPr id="46088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0966" y="2177343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3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0725" y="4158944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57200" y="1654174"/>
            <a:ext cx="77724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lvl="1">
              <a:spcBef>
                <a:spcPct val="20000"/>
              </a:spcBef>
              <a:buFontTx/>
              <a:buChar char="•"/>
            </a:pPr>
            <a:endParaRPr lang="en-US" altLang="en-US" sz="2400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57200" y="10668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lvl="1">
              <a:spcBef>
                <a:spcPct val="20000"/>
              </a:spcBef>
            </a:pPr>
            <a:endParaRPr lang="en-US" altLang="en-US" sz="2400" dirty="0"/>
          </a:p>
        </p:txBody>
      </p:sp>
      <p:sp>
        <p:nvSpPr>
          <p:cNvPr id="11" name="Rectangle 34"/>
          <p:cNvSpPr>
            <a:spLocks noChangeArrowheads="1"/>
          </p:cNvSpPr>
          <p:nvPr/>
        </p:nvSpPr>
        <p:spPr bwMode="auto">
          <a:xfrm>
            <a:off x="603956" y="5594657"/>
            <a:ext cx="7772400" cy="1104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Homogeneous coordinates are invariant to scaling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Each point has an infinite set of homogeneous coordinates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728A66-617F-D64C-9B66-E639FB8AF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479187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6AEB0D-B8EB-5745-98A9-E48C02134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Projective Transformation </a:t>
            </a:r>
            <a:r>
              <a:rPr kumimoji="1" lang="en-US" altLang="zh-CN" sz="3600" dirty="0"/>
              <a:t>(Homography)</a:t>
            </a:r>
            <a:endParaRPr kumimoji="1" lang="zh-CN" altLang="en-US" dirty="0"/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45CFA5D4-92F8-8545-BC23-8567DD073B94}"/>
              </a:ext>
            </a:extLst>
          </p:cNvPr>
          <p:cNvGrpSpPr/>
          <p:nvPr/>
        </p:nvGrpSpPr>
        <p:grpSpPr>
          <a:xfrm>
            <a:off x="1389589" y="762000"/>
            <a:ext cx="6364822" cy="3178387"/>
            <a:chOff x="750206" y="1393146"/>
            <a:chExt cx="7893051" cy="3941536"/>
          </a:xfrm>
        </p:grpSpPr>
        <p:pic>
          <p:nvPicPr>
            <p:cNvPr id="5" name="Picture 2" descr="C:\snavely\work\teaching\09Fa-CS6610\lectures\lec02\images\bee_persp.png">
              <a:extLst>
                <a:ext uri="{FF2B5EF4-FFF2-40B4-BE49-F238E27FC236}">
                  <a16:creationId xmlns:a16="http://schemas.microsoft.com/office/drawing/2014/main" id="{F60FC067-74BF-C348-9528-254987E57B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721" y="1393146"/>
              <a:ext cx="3941536" cy="3941536"/>
            </a:xfrm>
            <a:prstGeom prst="rect">
              <a:avLst/>
            </a:prstGeom>
            <a:noFill/>
            <a:effectLst>
              <a:outerShdw blurRad="1016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3" descr="C:\snavely\work\teaching\09Fa-CS6610\lectures\lec02\images\bee.jpg">
              <a:extLst>
                <a:ext uri="{FF2B5EF4-FFF2-40B4-BE49-F238E27FC236}">
                  <a16:creationId xmlns:a16="http://schemas.microsoft.com/office/drawing/2014/main" id="{6CE499A6-2F17-4348-B81E-BCB4F1A1E9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06" y="2612346"/>
              <a:ext cx="2613025" cy="2613025"/>
            </a:xfrm>
            <a:prstGeom prst="rect">
              <a:avLst/>
            </a:prstGeom>
            <a:noFill/>
            <a:effectLst>
              <a:outerShdw blurRad="1016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ight Arrow 10">
              <a:extLst>
                <a:ext uri="{FF2B5EF4-FFF2-40B4-BE49-F238E27FC236}">
                  <a16:creationId xmlns:a16="http://schemas.microsoft.com/office/drawing/2014/main" id="{2EA097FC-0790-514F-B70C-DE7C4800A92C}"/>
                </a:ext>
              </a:extLst>
            </p:cNvPr>
            <p:cNvSpPr/>
            <p:nvPr/>
          </p:nvSpPr>
          <p:spPr>
            <a:xfrm>
              <a:off x="3929742" y="3418114"/>
              <a:ext cx="892629" cy="859972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757245AC-08C4-C80A-0BEE-3CAB7CF60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063" y="4584032"/>
            <a:ext cx="33147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6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706" y="5410200"/>
            <a:ext cx="8790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We usually constrain the length of the vector [h</a:t>
            </a:r>
            <a:r>
              <a:rPr lang="en-US" sz="2400" baseline="-25000" dirty="0"/>
              <a:t>00</a:t>
            </a:r>
            <a:r>
              <a:rPr lang="en-US" sz="2400" dirty="0"/>
              <a:t> h</a:t>
            </a:r>
            <a:r>
              <a:rPr lang="en-US" sz="2400" baseline="-25000" dirty="0"/>
              <a:t>01</a:t>
            </a:r>
            <a:r>
              <a:rPr lang="en-US" sz="2400" dirty="0"/>
              <a:t> … h</a:t>
            </a:r>
            <a:r>
              <a:rPr lang="en-US" sz="2400" baseline="-25000" dirty="0"/>
              <a:t>22</a:t>
            </a:r>
            <a:r>
              <a:rPr lang="en-US" sz="2400" dirty="0"/>
              <a:t>] to be 1, which means the degree of freedom is 8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75F389-C2E1-0E4D-A780-B60BA907C889}"/>
              </a:ext>
            </a:extLst>
          </p:cNvPr>
          <p:cNvGrpSpPr/>
          <p:nvPr/>
        </p:nvGrpSpPr>
        <p:grpSpPr>
          <a:xfrm>
            <a:off x="3421534" y="2537828"/>
            <a:ext cx="1952125" cy="713428"/>
            <a:chOff x="3328881" y="2723608"/>
            <a:chExt cx="1965572" cy="71342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A44EFF-A619-144E-8DB8-60EA0C795182}"/>
                </a:ext>
              </a:extLst>
            </p:cNvPr>
            <p:cNvSpPr txBox="1"/>
            <p:nvPr/>
          </p:nvSpPr>
          <p:spPr>
            <a:xfrm>
              <a:off x="3389453" y="3036926"/>
              <a:ext cx="1905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Maybe nonzero</a:t>
              </a:r>
              <a:endParaRPr lang="en-US" sz="2000" i="1" dirty="0">
                <a:solidFill>
                  <a:srgbClr val="C00000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0908BF-D6CB-FC49-879F-A4BBCA68750F}"/>
                </a:ext>
              </a:extLst>
            </p:cNvPr>
            <p:cNvSpPr/>
            <p:nvPr/>
          </p:nvSpPr>
          <p:spPr>
            <a:xfrm>
              <a:off x="3328881" y="2723608"/>
              <a:ext cx="1905000" cy="424543"/>
            </a:xfrm>
            <a:prstGeom prst="rect">
              <a:avLst/>
            </a:prstGeom>
            <a:solidFill>
              <a:srgbClr val="FFFF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标题 1">
            <a:extLst>
              <a:ext uri="{FF2B5EF4-FFF2-40B4-BE49-F238E27FC236}">
                <a16:creationId xmlns:a16="http://schemas.microsoft.com/office/drawing/2014/main" id="{58919847-9602-B84B-98EC-44BD26657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Projective Transformation </a:t>
            </a:r>
            <a:r>
              <a:rPr kumimoji="1" lang="en-US" altLang="zh-CN" sz="3600" dirty="0"/>
              <a:t>(Homography)</a:t>
            </a:r>
            <a:endParaRPr kumimoji="1"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DDED9D0-A260-5541-90EA-F91CA8A17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333" y="1570594"/>
            <a:ext cx="5989333" cy="139177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F7A0DBF-8CBC-65CA-B726-263278607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439" y="3540141"/>
            <a:ext cx="33147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8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66EE34-8F5E-D147-AEC3-BB7A798A9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Projective Transformation </a:t>
            </a:r>
            <a:r>
              <a:rPr kumimoji="1" lang="en-US" altLang="zh-CN" sz="3600" dirty="0"/>
              <a:t>(</a:t>
            </a:r>
            <a:r>
              <a:rPr kumimoji="1" lang="en-US" altLang="zh-CN" sz="3600" dirty="0" err="1"/>
              <a:t>Homography</a:t>
            </a:r>
            <a:r>
              <a:rPr kumimoji="1" lang="en-US" altLang="zh-CN" sz="3600" dirty="0"/>
              <a:t>)</a:t>
            </a:r>
            <a:endParaRPr lang="zh-CN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0739B2-408A-DB43-9B1F-B6BAA337F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N" dirty="0"/>
              <a:t>In w</a:t>
            </a:r>
            <a:r>
              <a:rPr lang="en-US" dirty="0"/>
              <a:t>ha</a:t>
            </a:r>
            <a:r>
              <a:rPr lang="en-CN" dirty="0"/>
              <a:t>t cases is the transformation of two images a homography?</a:t>
            </a:r>
          </a:p>
          <a:p>
            <a:r>
              <a:rPr lang="en-CN" dirty="0"/>
              <a:t>Camera rotated with </a:t>
            </a:r>
            <a:r>
              <a:rPr lang="en-CN" dirty="0">
                <a:solidFill>
                  <a:srgbClr val="C00000"/>
                </a:solidFill>
              </a:rPr>
              <a:t>camera center fixed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711B6C1-2C26-FE41-BA9F-3C9817BE2722}"/>
              </a:ext>
            </a:extLst>
          </p:cNvPr>
          <p:cNvGrpSpPr/>
          <p:nvPr/>
        </p:nvGrpSpPr>
        <p:grpSpPr>
          <a:xfrm>
            <a:off x="728170" y="3425743"/>
            <a:ext cx="7687660" cy="2223569"/>
            <a:chOff x="728170" y="3425743"/>
            <a:chExt cx="7687660" cy="2223569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F23EAD8C-E13B-4D42-9615-5B7AD02AB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3444" y="3425743"/>
              <a:ext cx="3402386" cy="2223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26">
              <a:extLst>
                <a:ext uri="{FF2B5EF4-FFF2-40B4-BE49-F238E27FC236}">
                  <a16:creationId xmlns:a16="http://schemas.microsoft.com/office/drawing/2014/main" id="{FC9F9D0D-4343-4943-85B3-856DB2F1E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170" y="3428999"/>
              <a:ext cx="3310430" cy="221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ight Arrow 1">
              <a:extLst>
                <a:ext uri="{FF2B5EF4-FFF2-40B4-BE49-F238E27FC236}">
                  <a16:creationId xmlns:a16="http://schemas.microsoft.com/office/drawing/2014/main" id="{87E6F94E-9047-3F48-9180-2799CE902C73}"/>
                </a:ext>
              </a:extLst>
            </p:cNvPr>
            <p:cNvSpPr/>
            <p:nvPr/>
          </p:nvSpPr>
          <p:spPr>
            <a:xfrm>
              <a:off x="4343400" y="4345027"/>
              <a:ext cx="457200" cy="381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6868EC2-A0E0-4146-8415-A89CA5FE56CF}"/>
              </a:ext>
            </a:extLst>
          </p:cNvPr>
          <p:cNvSpPr txBox="1"/>
          <p:nvPr/>
        </p:nvSpPr>
        <p:spPr>
          <a:xfrm>
            <a:off x="728170" y="5824618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dirty="0"/>
              <a:t>This is the reason why we are not allowed to move when taking panorama</a:t>
            </a:r>
          </a:p>
        </p:txBody>
      </p:sp>
    </p:spTree>
    <p:extLst>
      <p:ext uri="{BB962C8B-B14F-4D97-AF65-F5344CB8AC3E}">
        <p14:creationId xmlns:p14="http://schemas.microsoft.com/office/powerpoint/2010/main" val="287447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F35BDA66-6FA3-1841-B1AB-A149F465B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191" y="1323083"/>
            <a:ext cx="5680295" cy="216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092E8E56-DB3E-F645-81ED-5A3B767052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CN" dirty="0"/>
              <a:t>Summary of 2D transformations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38C0DE1B-BE3B-BA4F-BC64-AFCC86120511}"/>
              </a:ext>
            </a:extLst>
          </p:cNvPr>
          <p:cNvGrpSpPr>
            <a:grpSpLocks/>
          </p:cNvGrpSpPr>
          <p:nvPr/>
        </p:nvGrpSpPr>
        <p:grpSpPr bwMode="auto">
          <a:xfrm>
            <a:off x="947738" y="3436938"/>
            <a:ext cx="1504950" cy="2695575"/>
            <a:chOff x="672" y="2069"/>
            <a:chExt cx="1066" cy="1698"/>
          </a:xfrm>
        </p:grpSpPr>
        <p:grpSp>
          <p:nvGrpSpPr>
            <p:cNvPr id="22554" name="Group 5">
              <a:extLst>
                <a:ext uri="{FF2B5EF4-FFF2-40B4-BE49-F238E27FC236}">
                  <a16:creationId xmlns:a16="http://schemas.microsoft.com/office/drawing/2014/main" id="{A93C7ED0-E6DD-574A-B7E6-B84F985F76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361"/>
              <a:ext cx="960" cy="1056"/>
              <a:chOff x="2160" y="2880"/>
              <a:chExt cx="960" cy="1056"/>
            </a:xfrm>
          </p:grpSpPr>
          <p:pic>
            <p:nvPicPr>
              <p:cNvPr id="22557" name="Picture 6" descr="TRANSLATION">
                <a:extLst>
                  <a:ext uri="{FF2B5EF4-FFF2-40B4-BE49-F238E27FC236}">
                    <a16:creationId xmlns:a16="http://schemas.microsoft.com/office/drawing/2014/main" id="{7E7179C2-72BA-334D-80DC-1AC929E7C7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0" y="2880"/>
                <a:ext cx="960" cy="1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58" name="Rectangle 7">
                <a:extLst>
                  <a:ext uri="{FF2B5EF4-FFF2-40B4-BE49-F238E27FC236}">
                    <a16:creationId xmlns:a16="http://schemas.microsoft.com/office/drawing/2014/main" id="{E08436BD-EFB8-2B48-B4B5-D7A40F9BB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880"/>
                <a:ext cx="672" cy="88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CN" altLang="en-CN">
                  <a:solidFill>
                    <a:schemeClr val="tx2"/>
                  </a:solidFill>
                </a:endParaRPr>
              </a:p>
            </p:txBody>
          </p:sp>
          <p:sp>
            <p:nvSpPr>
              <p:cNvPr id="22559" name="Rectangle 8">
                <a:extLst>
                  <a:ext uri="{FF2B5EF4-FFF2-40B4-BE49-F238E27FC236}">
                    <a16:creationId xmlns:a16="http://schemas.microsoft.com/office/drawing/2014/main" id="{FB8EAB86-0C51-7B4C-B656-B38845774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3" y="3056"/>
                <a:ext cx="707" cy="880"/>
              </a:xfrm>
              <a:prstGeom prst="rect">
                <a:avLst/>
              </a:prstGeom>
              <a:noFill/>
              <a:ln w="28575">
                <a:solidFill>
                  <a:srgbClr val="60C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CN" altLang="en-CN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22555" name="Text Box 9">
              <a:extLst>
                <a:ext uri="{FF2B5EF4-FFF2-40B4-BE49-F238E27FC236}">
                  <a16:creationId xmlns:a16="http://schemas.microsoft.com/office/drawing/2014/main" id="{EA64FC03-38E1-844B-AB30-C5611FE9BD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" y="2069"/>
              <a:ext cx="100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CN" sz="18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Translation</a:t>
              </a:r>
            </a:p>
          </p:txBody>
        </p:sp>
        <p:sp>
          <p:nvSpPr>
            <p:cNvPr id="22556" name="Text Box 10">
              <a:extLst>
                <a:ext uri="{FF2B5EF4-FFF2-40B4-BE49-F238E27FC236}">
                  <a16:creationId xmlns:a16="http://schemas.microsoft.com/office/drawing/2014/main" id="{9686015C-E598-A947-949E-0A1B0E97FF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536"/>
              <a:ext cx="106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CN" sz="1800" b="1">
                  <a:solidFill>
                    <a:schemeClr val="tx2"/>
                  </a:solidFill>
                  <a:latin typeface="Arial" panose="020B0604020202020204" pitchFamily="34" charset="0"/>
                </a:rPr>
                <a:t>2 unknowns</a:t>
              </a:r>
            </a:p>
          </p:txBody>
        </p:sp>
      </p:grpSp>
      <p:grpSp>
        <p:nvGrpSpPr>
          <p:cNvPr id="4" name="Group 11">
            <a:extLst>
              <a:ext uri="{FF2B5EF4-FFF2-40B4-BE49-F238E27FC236}">
                <a16:creationId xmlns:a16="http://schemas.microsoft.com/office/drawing/2014/main" id="{ECAFCE18-6908-FF4C-B5C7-C940948C057E}"/>
              </a:ext>
            </a:extLst>
          </p:cNvPr>
          <p:cNvGrpSpPr>
            <a:grpSpLocks/>
          </p:cNvGrpSpPr>
          <p:nvPr/>
        </p:nvGrpSpPr>
        <p:grpSpPr bwMode="auto">
          <a:xfrm>
            <a:off x="3811588" y="3443287"/>
            <a:ext cx="1522412" cy="2724150"/>
            <a:chOff x="2064" y="2073"/>
            <a:chExt cx="1079" cy="1716"/>
          </a:xfrm>
        </p:grpSpPr>
        <p:grpSp>
          <p:nvGrpSpPr>
            <p:cNvPr id="22545" name="Group 12">
              <a:extLst>
                <a:ext uri="{FF2B5EF4-FFF2-40B4-BE49-F238E27FC236}">
                  <a16:creationId xmlns:a16="http://schemas.microsoft.com/office/drawing/2014/main" id="{71A430F6-E7CF-1C40-9F24-89ADAE7CCB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4" y="2361"/>
              <a:ext cx="1008" cy="1056"/>
              <a:chOff x="816" y="2928"/>
              <a:chExt cx="864" cy="912"/>
            </a:xfrm>
          </p:grpSpPr>
          <p:pic>
            <p:nvPicPr>
              <p:cNvPr id="22548" name="Picture 13" descr="AFFINE">
                <a:extLst>
                  <a:ext uri="{FF2B5EF4-FFF2-40B4-BE49-F238E27FC236}">
                    <a16:creationId xmlns:a16="http://schemas.microsoft.com/office/drawing/2014/main" id="{B413D6F5-28DE-5A4E-8A02-2249CDFE7C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2928"/>
                <a:ext cx="864" cy="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9" name="Rectangle 14">
                <a:extLst>
                  <a:ext uri="{FF2B5EF4-FFF2-40B4-BE49-F238E27FC236}">
                    <a16:creationId xmlns:a16="http://schemas.microsoft.com/office/drawing/2014/main" id="{0ECE1CEB-8477-AF46-8C7C-C2A729F24C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2928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CN" altLang="en-CN">
                  <a:solidFill>
                    <a:schemeClr val="tx2"/>
                  </a:solidFill>
                </a:endParaRPr>
              </a:p>
            </p:txBody>
          </p:sp>
          <p:sp>
            <p:nvSpPr>
              <p:cNvPr id="22550" name="Line 15">
                <a:extLst>
                  <a:ext uri="{FF2B5EF4-FFF2-40B4-BE49-F238E27FC236}">
                    <a16:creationId xmlns:a16="http://schemas.microsoft.com/office/drawing/2014/main" id="{A0FEE8C5-F755-FA49-91B4-0531B33717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928"/>
                <a:ext cx="0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CN">
                  <a:solidFill>
                    <a:schemeClr val="tx2"/>
                  </a:solidFill>
                </a:endParaRPr>
              </a:p>
            </p:txBody>
          </p:sp>
          <p:sp>
            <p:nvSpPr>
              <p:cNvPr id="22551" name="Line 16">
                <a:extLst>
                  <a:ext uri="{FF2B5EF4-FFF2-40B4-BE49-F238E27FC236}">
                    <a16:creationId xmlns:a16="http://schemas.microsoft.com/office/drawing/2014/main" id="{6907937E-2C54-904B-BE17-16AB611D4F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24"/>
                <a:ext cx="0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CN">
                  <a:solidFill>
                    <a:schemeClr val="tx2"/>
                  </a:solidFill>
                </a:endParaRPr>
              </a:p>
            </p:txBody>
          </p:sp>
          <p:sp>
            <p:nvSpPr>
              <p:cNvPr id="22552" name="Line 17">
                <a:extLst>
                  <a:ext uri="{FF2B5EF4-FFF2-40B4-BE49-F238E27FC236}">
                    <a16:creationId xmlns:a16="http://schemas.microsoft.com/office/drawing/2014/main" id="{B759C188-8ED8-6F4B-9F16-2D877B4B27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928"/>
                <a:ext cx="576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CN">
                  <a:solidFill>
                    <a:schemeClr val="tx2"/>
                  </a:solidFill>
                </a:endParaRPr>
              </a:p>
            </p:txBody>
          </p:sp>
          <p:sp>
            <p:nvSpPr>
              <p:cNvPr id="22553" name="Line 18">
                <a:extLst>
                  <a:ext uri="{FF2B5EF4-FFF2-40B4-BE49-F238E27FC236}">
                    <a16:creationId xmlns:a16="http://schemas.microsoft.com/office/drawing/2014/main" id="{5026B624-68BA-1E45-A5FE-45BE650344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744"/>
                <a:ext cx="576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CN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22546" name="Text Box 19">
              <a:extLst>
                <a:ext uri="{FF2B5EF4-FFF2-40B4-BE49-F238E27FC236}">
                  <a16:creationId xmlns:a16="http://schemas.microsoft.com/office/drawing/2014/main" id="{ACB8AD1C-B96B-7145-AFA2-208D77ED92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8" y="2073"/>
              <a:ext cx="59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CN" sz="18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Affine</a:t>
              </a:r>
            </a:p>
          </p:txBody>
        </p:sp>
        <p:sp>
          <p:nvSpPr>
            <p:cNvPr id="22547" name="Text Box 20">
              <a:extLst>
                <a:ext uri="{FF2B5EF4-FFF2-40B4-BE49-F238E27FC236}">
                  <a16:creationId xmlns:a16="http://schemas.microsoft.com/office/drawing/2014/main" id="{1BB5F6A7-E789-624C-B1E0-08654B211B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6" y="3558"/>
              <a:ext cx="10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CN" sz="1800" b="1">
                  <a:solidFill>
                    <a:schemeClr val="tx2"/>
                  </a:solidFill>
                  <a:latin typeface="Arial" panose="020B0604020202020204" pitchFamily="34" charset="0"/>
                </a:rPr>
                <a:t>6 unknowns</a:t>
              </a:r>
            </a:p>
          </p:txBody>
        </p:sp>
      </p:grpSp>
      <p:grpSp>
        <p:nvGrpSpPr>
          <p:cNvPr id="6" name="Group 31">
            <a:extLst>
              <a:ext uri="{FF2B5EF4-FFF2-40B4-BE49-F238E27FC236}">
                <a16:creationId xmlns:a16="http://schemas.microsoft.com/office/drawing/2014/main" id="{B6064193-4BCA-8B44-AE96-794978FEDCF7}"/>
              </a:ext>
            </a:extLst>
          </p:cNvPr>
          <p:cNvGrpSpPr>
            <a:grpSpLocks/>
          </p:cNvGrpSpPr>
          <p:nvPr/>
        </p:nvGrpSpPr>
        <p:grpSpPr bwMode="auto">
          <a:xfrm>
            <a:off x="6913041" y="3419475"/>
            <a:ext cx="1586330" cy="2752725"/>
            <a:chOff x="4899" y="2058"/>
            <a:chExt cx="1115" cy="1734"/>
          </a:xfrm>
        </p:grpSpPr>
        <p:grpSp>
          <p:nvGrpSpPr>
            <p:cNvPr id="22536" name="Group 32">
              <a:extLst>
                <a:ext uri="{FF2B5EF4-FFF2-40B4-BE49-F238E27FC236}">
                  <a16:creationId xmlns:a16="http://schemas.microsoft.com/office/drawing/2014/main" id="{49D3F6ED-EE26-7348-B3D8-E2DC129B3F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2361"/>
              <a:ext cx="960" cy="1056"/>
              <a:chOff x="4944" y="2976"/>
              <a:chExt cx="912" cy="816"/>
            </a:xfrm>
          </p:grpSpPr>
          <p:pic>
            <p:nvPicPr>
              <p:cNvPr id="22539" name="Picture 33" descr="rot">
                <a:extLst>
                  <a:ext uri="{FF2B5EF4-FFF2-40B4-BE49-F238E27FC236}">
                    <a16:creationId xmlns:a16="http://schemas.microsoft.com/office/drawing/2014/main" id="{9549219F-DB6C-8749-AE93-4BCF5B6479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976"/>
                <a:ext cx="912" cy="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0" name="Rectangle 34">
                <a:extLst>
                  <a:ext uri="{FF2B5EF4-FFF2-40B4-BE49-F238E27FC236}">
                    <a16:creationId xmlns:a16="http://schemas.microsoft.com/office/drawing/2014/main" id="{57E29FA2-6F6D-7D45-9D12-8DD4E3EDB4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4" y="3024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CN" altLang="en-CN">
                  <a:solidFill>
                    <a:schemeClr val="tx2"/>
                  </a:solidFill>
                </a:endParaRPr>
              </a:p>
            </p:txBody>
          </p:sp>
          <p:sp>
            <p:nvSpPr>
              <p:cNvPr id="22541" name="Line 35">
                <a:extLst>
                  <a:ext uri="{FF2B5EF4-FFF2-40B4-BE49-F238E27FC236}">
                    <a16:creationId xmlns:a16="http://schemas.microsoft.com/office/drawing/2014/main" id="{7DEC9C80-8B21-3245-8BB6-B09E8C8ED2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84" y="3072"/>
                <a:ext cx="48" cy="672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CN">
                  <a:solidFill>
                    <a:schemeClr val="tx2"/>
                  </a:solidFill>
                </a:endParaRPr>
              </a:p>
            </p:txBody>
          </p:sp>
          <p:sp>
            <p:nvSpPr>
              <p:cNvPr id="22542" name="Line 36">
                <a:extLst>
                  <a:ext uri="{FF2B5EF4-FFF2-40B4-BE49-F238E27FC236}">
                    <a16:creationId xmlns:a16="http://schemas.microsoft.com/office/drawing/2014/main" id="{8C1ED7D0-EBCF-CF42-9E78-4A580EAAF0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08" y="2976"/>
                <a:ext cx="48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CN">
                  <a:solidFill>
                    <a:schemeClr val="tx2"/>
                  </a:solidFill>
                </a:endParaRPr>
              </a:p>
            </p:txBody>
          </p:sp>
          <p:sp>
            <p:nvSpPr>
              <p:cNvPr id="22543" name="Line 37">
                <a:extLst>
                  <a:ext uri="{FF2B5EF4-FFF2-40B4-BE49-F238E27FC236}">
                    <a16:creationId xmlns:a16="http://schemas.microsoft.com/office/drawing/2014/main" id="{077F30C4-F696-444B-B992-C992131A24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84" y="2976"/>
                <a:ext cx="624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CN">
                  <a:solidFill>
                    <a:schemeClr val="tx2"/>
                  </a:solidFill>
                </a:endParaRPr>
              </a:p>
            </p:txBody>
          </p:sp>
          <p:sp>
            <p:nvSpPr>
              <p:cNvPr id="22544" name="Line 38">
                <a:extLst>
                  <a:ext uri="{FF2B5EF4-FFF2-40B4-BE49-F238E27FC236}">
                    <a16:creationId xmlns:a16="http://schemas.microsoft.com/office/drawing/2014/main" id="{0290D73F-AA49-8D42-ADC9-C87059C78C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32" y="3744"/>
                <a:ext cx="624" cy="48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CN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22537" name="Text Box 39">
              <a:extLst>
                <a:ext uri="{FF2B5EF4-FFF2-40B4-BE49-F238E27FC236}">
                  <a16:creationId xmlns:a16="http://schemas.microsoft.com/office/drawing/2014/main" id="{58DEBB88-C515-DF44-A4A4-88BD8524C6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9" y="2058"/>
              <a:ext cx="90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CN" sz="18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Projective</a:t>
              </a:r>
            </a:p>
          </p:txBody>
        </p:sp>
        <p:sp>
          <p:nvSpPr>
            <p:cNvPr id="22538" name="Text Box 40">
              <a:extLst>
                <a:ext uri="{FF2B5EF4-FFF2-40B4-BE49-F238E27FC236}">
                  <a16:creationId xmlns:a16="http://schemas.microsoft.com/office/drawing/2014/main" id="{01C9CC99-5F32-3D41-80C9-079CE8E8BF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6" y="3561"/>
              <a:ext cx="10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CN" sz="1800" b="1">
                  <a:solidFill>
                    <a:schemeClr val="tx2"/>
                  </a:solidFill>
                  <a:latin typeface="Arial" panose="020B0604020202020204" pitchFamily="34" charset="0"/>
                </a:rPr>
                <a:t>8 unknowns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036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>
            <a:extLst>
              <a:ext uri="{FF2B5EF4-FFF2-40B4-BE49-F238E27FC236}">
                <a16:creationId xmlns:a16="http://schemas.microsoft.com/office/drawing/2014/main" id="{092E8E56-DB3E-F645-81ED-5A3B767052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CN" dirty="0"/>
              <a:t>Inverse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5">
                <a:extLst>
                  <a:ext uri="{FF2B5EF4-FFF2-40B4-BE49-F238E27FC236}">
                    <a16:creationId xmlns:a16="http://schemas.microsoft.com/office/drawing/2014/main" id="{DAD6BFBA-390E-0C4F-8CF9-7FDE5546EA3A}"/>
                  </a:ext>
                </a:extLst>
              </p:cNvPr>
              <p:cNvSpPr txBox="1"/>
              <p:nvPr/>
            </p:nvSpPr>
            <p:spPr>
              <a:xfrm>
                <a:off x="4114800" y="1468287"/>
                <a:ext cx="914400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CN" sz="3200" dirty="0"/>
              </a:p>
            </p:txBody>
          </p:sp>
        </mc:Choice>
        <mc:Fallback xmlns="">
          <p:sp>
            <p:nvSpPr>
              <p:cNvPr id="31" name="TextBox 5">
                <a:extLst>
                  <a:ext uri="{FF2B5EF4-FFF2-40B4-BE49-F238E27FC236}">
                    <a16:creationId xmlns:a16="http://schemas.microsoft.com/office/drawing/2014/main" id="{DAD6BFBA-390E-0C4F-8CF9-7FDE5546E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1468287"/>
                <a:ext cx="914400" cy="492443"/>
              </a:xfrm>
              <a:prstGeom prst="rect">
                <a:avLst/>
              </a:prstGeom>
              <a:blipFill>
                <a:blip r:embed="rId2"/>
                <a:stretch>
                  <a:fillRect l="-1389" t="-2500" b="-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6">
            <a:extLst>
              <a:ext uri="{FF2B5EF4-FFF2-40B4-BE49-F238E27FC236}">
                <a16:creationId xmlns:a16="http://schemas.microsoft.com/office/drawing/2014/main" id="{ECE7B5A3-C86E-D746-8C4E-68A44EAD3D82}"/>
              </a:ext>
            </a:extLst>
          </p:cNvPr>
          <p:cNvGrpSpPr/>
          <p:nvPr/>
        </p:nvGrpSpPr>
        <p:grpSpPr>
          <a:xfrm>
            <a:off x="762000" y="2061504"/>
            <a:ext cx="7318497" cy="876503"/>
            <a:chOff x="785813" y="2184198"/>
            <a:chExt cx="7318497" cy="8765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4">
                  <a:extLst>
                    <a:ext uri="{FF2B5EF4-FFF2-40B4-BE49-F238E27FC236}">
                      <a16:creationId xmlns:a16="http://schemas.microsoft.com/office/drawing/2014/main" id="{C37B02D4-FD3C-EA41-9DED-199FAC39C410}"/>
                    </a:ext>
                  </a:extLst>
                </p:cNvPr>
                <p:cNvSpPr txBox="1"/>
                <p:nvPr/>
              </p:nvSpPr>
              <p:spPr>
                <a:xfrm>
                  <a:off x="785813" y="2184198"/>
                  <a:ext cx="914400" cy="4924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CN" sz="3200" dirty="0"/>
                </a:p>
              </p:txBody>
            </p:sp>
          </mc:Choice>
          <mc:Fallback xmlns="">
            <p:sp>
              <p:nvSpPr>
                <p:cNvPr id="32" name="TextBox 4">
                  <a:extLst>
                    <a:ext uri="{FF2B5EF4-FFF2-40B4-BE49-F238E27FC236}">
                      <a16:creationId xmlns:a16="http://schemas.microsoft.com/office/drawing/2014/main" id="{C37B02D4-FD3C-EA41-9DED-199FAC39C4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813" y="2184198"/>
                  <a:ext cx="914400" cy="492443"/>
                </a:xfrm>
                <a:prstGeom prst="rect">
                  <a:avLst/>
                </a:prstGeom>
                <a:blipFill>
                  <a:blip r:embed="rId3"/>
                  <a:stretch>
                    <a:fillRect l="-1389" t="-2500" b="-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C16DEDBA-3FE0-3B4D-9B39-E347D5548C13}"/>
                </a:ext>
              </a:extLst>
            </p:cNvPr>
            <p:cNvSpPr txBox="1"/>
            <p:nvPr/>
          </p:nvSpPr>
          <p:spPr>
            <a:xfrm>
              <a:off x="795208" y="2229704"/>
              <a:ext cx="73091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dirty="0"/>
                <a:t>           is the inverse of transform         in both a matrix and geometric sense </a:t>
              </a:r>
              <a:endParaRPr kumimoji="1" lang="zh-CN" alt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6">
                  <a:extLst>
                    <a:ext uri="{FF2B5EF4-FFF2-40B4-BE49-F238E27FC236}">
                      <a16:creationId xmlns:a16="http://schemas.microsoft.com/office/drawing/2014/main" id="{07360997-76E2-5947-8D3F-1DE9210F400F}"/>
                    </a:ext>
                  </a:extLst>
                </p:cNvPr>
                <p:cNvSpPr txBox="1"/>
                <p:nvPr/>
              </p:nvSpPr>
              <p:spPr>
                <a:xfrm>
                  <a:off x="4926210" y="2184198"/>
                  <a:ext cx="457200" cy="4924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CN" sz="3200" dirty="0"/>
                </a:p>
              </p:txBody>
            </p:sp>
          </mc:Choice>
          <mc:Fallback xmlns="">
            <p:sp>
              <p:nvSpPr>
                <p:cNvPr id="34" name="TextBox 6">
                  <a:extLst>
                    <a:ext uri="{FF2B5EF4-FFF2-40B4-BE49-F238E27FC236}">
                      <a16:creationId xmlns:a16="http://schemas.microsoft.com/office/drawing/2014/main" id="{07360997-76E2-5947-8D3F-1DE9210F40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6210" y="2184198"/>
                  <a:ext cx="457200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5405" r="-5405" b="-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9C63166F-DEDA-6341-AD5A-0B4972602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2959494"/>
            <a:ext cx="36957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08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Implementing image warping</a:t>
            </a: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1"/>
            <a:ext cx="8229600" cy="1828800"/>
          </a:xfrm>
        </p:spPr>
        <p:txBody>
          <a:bodyPr>
            <a:normAutofit fontScale="92500"/>
          </a:bodyPr>
          <a:lstStyle/>
          <a:p>
            <a:r>
              <a:rPr lang="en-US" dirty="0"/>
              <a:t>Given a coordinate </a:t>
            </a:r>
            <a:r>
              <a:rPr lang="en-US" altLang="zh-CN" dirty="0"/>
              <a:t>trans</a:t>
            </a:r>
            <a:r>
              <a:rPr lang="en-US" dirty="0"/>
              <a:t>form </a:t>
            </a:r>
            <a:r>
              <a:rPr lang="en-US" altLang="zh-CN" dirty="0"/>
              <a:t>(</a:t>
            </a:r>
            <a:r>
              <a:rPr lang="en-US" altLang="zh-CN" b="1" i="1" dirty="0" err="1"/>
              <a:t>x’</a:t>
            </a:r>
            <a:r>
              <a:rPr lang="en-US" altLang="zh-CN" b="1" dirty="0" err="1"/>
              <a:t>,</a:t>
            </a:r>
            <a:r>
              <a:rPr lang="en-US" altLang="zh-CN" b="1" i="1" dirty="0" err="1"/>
              <a:t>y</a:t>
            </a:r>
            <a:r>
              <a:rPr lang="en-US" altLang="zh-CN" b="1" i="1" dirty="0"/>
              <a:t>’</a:t>
            </a:r>
            <a:r>
              <a:rPr lang="en-US" altLang="zh-CN" dirty="0"/>
              <a:t>)</a:t>
            </a:r>
            <a:r>
              <a:rPr lang="en-US" altLang="zh-CN" b="1" dirty="0"/>
              <a:t> </a:t>
            </a:r>
            <a:r>
              <a:rPr lang="en-US" altLang="zh-CN" dirty="0"/>
              <a:t>=</a:t>
            </a:r>
            <a:r>
              <a:rPr lang="en-US" altLang="zh-CN" b="1" dirty="0"/>
              <a:t> </a:t>
            </a:r>
            <a:r>
              <a:rPr lang="en-US" altLang="zh-CN" b="1" i="1" dirty="0"/>
              <a:t>T</a:t>
            </a:r>
            <a:r>
              <a:rPr lang="en-US" altLang="zh-CN" dirty="0"/>
              <a:t>(</a:t>
            </a:r>
            <a:r>
              <a:rPr lang="en-US" altLang="zh-CN" b="1" i="1" dirty="0" err="1"/>
              <a:t>x</a:t>
            </a:r>
            <a:r>
              <a:rPr lang="en-US" altLang="zh-CN" b="1" dirty="0" err="1"/>
              <a:t>,</a:t>
            </a:r>
            <a:r>
              <a:rPr lang="en-US" altLang="zh-CN" b="1" i="1" dirty="0" err="1"/>
              <a:t>y</a:t>
            </a:r>
            <a:r>
              <a:rPr lang="en-US" altLang="zh-CN" dirty="0"/>
              <a:t>) </a:t>
            </a:r>
            <a:r>
              <a:rPr lang="en-US" dirty="0"/>
              <a:t>and a source image </a:t>
            </a:r>
            <a:r>
              <a:rPr lang="en-US" b="1" i="1" dirty="0"/>
              <a:t>f</a:t>
            </a:r>
            <a:r>
              <a:rPr lang="en-US" dirty="0"/>
              <a:t>(</a:t>
            </a:r>
            <a:r>
              <a:rPr lang="en-US" b="1" i="1" dirty="0" err="1"/>
              <a:t>x,y</a:t>
            </a:r>
            <a:r>
              <a:rPr lang="en-US" dirty="0"/>
              <a:t>), how do we compute an transformed image </a:t>
            </a:r>
            <a:r>
              <a:rPr lang="en-US" b="1" i="1" dirty="0"/>
              <a:t>g</a:t>
            </a:r>
            <a:r>
              <a:rPr lang="en-US" dirty="0"/>
              <a:t>(</a:t>
            </a:r>
            <a:r>
              <a:rPr lang="en-US" b="1" i="1" dirty="0" err="1"/>
              <a:t>x’</a:t>
            </a:r>
            <a:r>
              <a:rPr lang="en-US" b="1" dirty="0" err="1"/>
              <a:t>,</a:t>
            </a:r>
            <a:r>
              <a:rPr lang="en-US" b="1" i="1" dirty="0" err="1"/>
              <a:t>y</a:t>
            </a:r>
            <a:r>
              <a:rPr lang="en-US" b="1" i="1" dirty="0"/>
              <a:t>’</a:t>
            </a:r>
            <a:r>
              <a:rPr lang="en-US" dirty="0"/>
              <a:t>)</a:t>
            </a:r>
            <a:r>
              <a:rPr lang="en-US" b="1" dirty="0"/>
              <a:t> </a:t>
            </a:r>
            <a:r>
              <a:rPr lang="en-US" dirty="0"/>
              <a:t>=</a:t>
            </a:r>
            <a:r>
              <a:rPr lang="en-US" b="1" dirty="0"/>
              <a:t> </a:t>
            </a:r>
            <a:r>
              <a:rPr lang="en-US" b="1" i="1" dirty="0"/>
              <a:t>f</a:t>
            </a:r>
            <a:r>
              <a:rPr lang="en-US" dirty="0"/>
              <a:t>(</a:t>
            </a:r>
            <a:r>
              <a:rPr lang="en-US" b="1" i="1" dirty="0"/>
              <a:t>T</a:t>
            </a:r>
            <a:r>
              <a:rPr lang="en-US" dirty="0"/>
              <a:t>(</a:t>
            </a:r>
            <a:r>
              <a:rPr lang="en-US" b="1" i="1" dirty="0" err="1"/>
              <a:t>x</a:t>
            </a:r>
            <a:r>
              <a:rPr lang="en-US" b="1" dirty="0" err="1"/>
              <a:t>,</a:t>
            </a:r>
            <a:r>
              <a:rPr lang="en-US" b="1" i="1" dirty="0" err="1"/>
              <a:t>y</a:t>
            </a:r>
            <a:r>
              <a:rPr lang="en-US" dirty="0"/>
              <a:t>))?</a:t>
            </a:r>
          </a:p>
        </p:txBody>
      </p:sp>
      <p:pic>
        <p:nvPicPr>
          <p:cNvPr id="402436" name="Picture 4" descr="HHHIMG_116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905000" y="3886200"/>
            <a:ext cx="2193925" cy="1643063"/>
          </a:xfrm>
          <a:prstGeom prst="rect">
            <a:avLst/>
          </a:prstGeom>
          <a:noFill/>
        </p:spPr>
      </p:pic>
      <p:pic>
        <p:nvPicPr>
          <p:cNvPr id="402437" name="Picture 5" descr="rotate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368925" y="3733800"/>
            <a:ext cx="2632075" cy="2114550"/>
          </a:xfrm>
          <a:prstGeom prst="rect">
            <a:avLst/>
          </a:prstGeom>
          <a:noFill/>
        </p:spPr>
      </p:pic>
      <p:sp>
        <p:nvSpPr>
          <p:cNvPr id="402438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90800" y="5715000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f</a:t>
            </a:r>
            <a:r>
              <a:rPr lang="en-US" dirty="0"/>
              <a:t>(</a:t>
            </a:r>
            <a:r>
              <a:rPr lang="en-US" b="1" i="1" dirty="0" err="1"/>
              <a:t>x,y</a:t>
            </a:r>
            <a:r>
              <a:rPr lang="en-US" dirty="0"/>
              <a:t>)</a:t>
            </a:r>
          </a:p>
        </p:txBody>
      </p:sp>
      <p:sp>
        <p:nvSpPr>
          <p:cNvPr id="402439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0" y="571500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g</a:t>
            </a:r>
            <a:r>
              <a:rPr lang="en-US" dirty="0"/>
              <a:t>(</a:t>
            </a:r>
            <a:r>
              <a:rPr lang="en-US" b="1" i="1" dirty="0" err="1"/>
              <a:t>x’,y</a:t>
            </a:r>
            <a:r>
              <a:rPr lang="en-US" b="1" i="1" dirty="0"/>
              <a:t>’</a:t>
            </a:r>
            <a:r>
              <a:rPr lang="en-US" dirty="0"/>
              <a:t>)</a:t>
            </a:r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752600" y="5257800"/>
            <a:ext cx="381000" cy="381000"/>
            <a:chOff x="1104" y="3312"/>
            <a:chExt cx="240" cy="240"/>
          </a:xfrm>
        </p:grpSpPr>
        <p:sp>
          <p:nvSpPr>
            <p:cNvPr id="402441" name="Line 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2442" name="Line 10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257800" y="5257800"/>
            <a:ext cx="381000" cy="381000"/>
            <a:chOff x="1104" y="3312"/>
            <a:chExt cx="240" cy="240"/>
          </a:xfrm>
        </p:grpSpPr>
        <p:sp>
          <p:nvSpPr>
            <p:cNvPr id="402444" name="Line 12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2445" name="Line 13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2446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52600" y="5562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</a:t>
            </a:r>
            <a:endParaRPr lang="en-US"/>
          </a:p>
        </p:txBody>
      </p:sp>
      <p:sp>
        <p:nvSpPr>
          <p:cNvPr id="402447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57800" y="5562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x’</a:t>
            </a:r>
            <a:endParaRPr lang="en-US"/>
          </a:p>
        </p:txBody>
      </p:sp>
      <p:sp>
        <p:nvSpPr>
          <p:cNvPr id="23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393372" y="4931229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y</a:t>
            </a:r>
            <a:endParaRPr lang="en-US" dirty="0"/>
          </a:p>
        </p:txBody>
      </p:sp>
      <p:sp>
        <p:nvSpPr>
          <p:cNvPr id="24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909459" y="4920342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y’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456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Forward Warping</a:t>
            </a: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Send each pixel </a:t>
            </a:r>
            <a:r>
              <a:rPr lang="en-US" b="1" i="1" dirty="0"/>
              <a:t>f</a:t>
            </a:r>
            <a:r>
              <a:rPr lang="en-US" dirty="0"/>
              <a:t>(</a:t>
            </a:r>
            <a:r>
              <a:rPr lang="en-US" b="1" i="1" dirty="0"/>
              <a:t>x</a:t>
            </a:r>
            <a:r>
              <a:rPr lang="en-US" dirty="0"/>
              <a:t>) to its corresponding location (</a:t>
            </a:r>
            <a:r>
              <a:rPr lang="en-US" b="1" i="1" dirty="0" err="1"/>
              <a:t>x’</a:t>
            </a:r>
            <a:r>
              <a:rPr lang="en-US" b="1" dirty="0" err="1"/>
              <a:t>,</a:t>
            </a:r>
            <a:r>
              <a:rPr lang="en-US" b="1" i="1" dirty="0" err="1"/>
              <a:t>y</a:t>
            </a:r>
            <a:r>
              <a:rPr lang="en-US" b="1" i="1" dirty="0"/>
              <a:t>’</a:t>
            </a:r>
            <a:r>
              <a:rPr lang="en-US" dirty="0"/>
              <a:t>)</a:t>
            </a:r>
            <a:r>
              <a:rPr lang="en-US" b="1" dirty="0"/>
              <a:t> </a:t>
            </a:r>
            <a:r>
              <a:rPr lang="en-US" dirty="0"/>
              <a:t>=</a:t>
            </a:r>
            <a:r>
              <a:rPr lang="en-US" b="1" dirty="0"/>
              <a:t> </a:t>
            </a:r>
            <a:r>
              <a:rPr lang="en-US" b="1" i="1" dirty="0"/>
              <a:t>T</a:t>
            </a:r>
            <a:r>
              <a:rPr lang="en-US" dirty="0"/>
              <a:t>(</a:t>
            </a:r>
            <a:r>
              <a:rPr lang="en-US" b="1" i="1" dirty="0" err="1"/>
              <a:t>x</a:t>
            </a:r>
            <a:r>
              <a:rPr lang="en-US" b="1" dirty="0" err="1"/>
              <a:t>,</a:t>
            </a:r>
            <a:r>
              <a:rPr lang="en-US" b="1" i="1" dirty="0" err="1"/>
              <a:t>y</a:t>
            </a:r>
            <a:r>
              <a:rPr lang="en-US" dirty="0"/>
              <a:t>) in </a:t>
            </a:r>
            <a:r>
              <a:rPr lang="en-US" b="1" i="1" dirty="0"/>
              <a:t>g</a:t>
            </a:r>
            <a:r>
              <a:rPr lang="en-US" dirty="0"/>
              <a:t>(</a:t>
            </a:r>
            <a:r>
              <a:rPr lang="en-US" b="1" i="1" dirty="0" err="1"/>
              <a:t>x’</a:t>
            </a:r>
            <a:r>
              <a:rPr lang="en-US" b="1" dirty="0" err="1"/>
              <a:t>,</a:t>
            </a:r>
            <a:r>
              <a:rPr lang="en-US" b="1" i="1" dirty="0" err="1"/>
              <a:t>y</a:t>
            </a:r>
            <a:r>
              <a:rPr lang="en-US" b="1" i="1" dirty="0"/>
              <a:t>’</a:t>
            </a:r>
            <a:r>
              <a:rPr lang="en-US" dirty="0"/>
              <a:t>)</a:t>
            </a:r>
          </a:p>
        </p:txBody>
      </p:sp>
      <p:pic>
        <p:nvPicPr>
          <p:cNvPr id="403460" name="Picture 4" descr="HHHIMG_116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793875" y="3429000"/>
            <a:ext cx="2193925" cy="1643063"/>
          </a:xfrm>
          <a:prstGeom prst="rect">
            <a:avLst/>
          </a:prstGeom>
          <a:noFill/>
        </p:spPr>
      </p:pic>
      <p:pic>
        <p:nvPicPr>
          <p:cNvPr id="403461" name="Picture 5" descr="rotate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257800" y="3276600"/>
            <a:ext cx="2632075" cy="2114550"/>
          </a:xfrm>
          <a:prstGeom prst="rect">
            <a:avLst/>
          </a:prstGeom>
          <a:noFill/>
        </p:spPr>
      </p:pic>
      <p:sp>
        <p:nvSpPr>
          <p:cNvPr id="403462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79675" y="5257800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f</a:t>
            </a:r>
            <a:r>
              <a:rPr lang="en-US" dirty="0"/>
              <a:t>(</a:t>
            </a:r>
            <a:r>
              <a:rPr lang="en-US" b="1" i="1" dirty="0" err="1"/>
              <a:t>x,y</a:t>
            </a:r>
            <a:r>
              <a:rPr lang="en-US" dirty="0"/>
              <a:t>)</a:t>
            </a:r>
          </a:p>
        </p:txBody>
      </p:sp>
      <p:sp>
        <p:nvSpPr>
          <p:cNvPr id="403463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984875" y="525780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g</a:t>
            </a:r>
            <a:r>
              <a:rPr lang="en-US" dirty="0"/>
              <a:t>(</a:t>
            </a:r>
            <a:r>
              <a:rPr lang="en-US" b="1" i="1" dirty="0" err="1"/>
              <a:t>x’,y</a:t>
            </a:r>
            <a:r>
              <a:rPr lang="en-US" b="1" i="1" dirty="0"/>
              <a:t>’</a:t>
            </a:r>
            <a:r>
              <a:rPr lang="en-US" dirty="0"/>
              <a:t>)</a:t>
            </a:r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641475" y="4800600"/>
            <a:ext cx="381000" cy="381000"/>
            <a:chOff x="1104" y="3312"/>
            <a:chExt cx="240" cy="240"/>
          </a:xfrm>
        </p:grpSpPr>
        <p:sp>
          <p:nvSpPr>
            <p:cNvPr id="403465" name="Line 9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3466" name="Line 1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146675" y="4800600"/>
            <a:ext cx="381000" cy="381000"/>
            <a:chOff x="1104" y="3312"/>
            <a:chExt cx="240" cy="240"/>
          </a:xfrm>
        </p:grpSpPr>
        <p:sp>
          <p:nvSpPr>
            <p:cNvPr id="403468" name="Line 12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3469" name="Line 13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3470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41475" y="5105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x</a:t>
            </a:r>
            <a:endParaRPr lang="en-US" dirty="0"/>
          </a:p>
        </p:txBody>
      </p:sp>
      <p:sp>
        <p:nvSpPr>
          <p:cNvPr id="403471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146675" y="5105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x’</a:t>
            </a:r>
            <a:endParaRPr lang="en-US"/>
          </a:p>
        </p:txBody>
      </p:sp>
      <p:sp>
        <p:nvSpPr>
          <p:cNvPr id="403472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114550" y="4648200"/>
            <a:ext cx="136525" cy="136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444500" sx="168000" sy="168000" algn="ctr" rotWithShape="0">
              <a:prstClr val="black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3473" name="Rectangle 1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680075" y="4664075"/>
            <a:ext cx="136525" cy="136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444500" sx="168000" sy="168000" algn="ctr" rotWithShape="0">
              <a:prstClr val="black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3474" name="Freeform 18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2311400" y="4267200"/>
            <a:ext cx="3352800" cy="381000"/>
          </a:xfrm>
          <a:custGeom>
            <a:avLst/>
            <a:gdLst/>
            <a:ahLst/>
            <a:cxnLst>
              <a:cxn ang="0">
                <a:pos x="0" y="288"/>
              </a:cxn>
              <a:cxn ang="0">
                <a:pos x="1152" y="0"/>
              </a:cxn>
              <a:cxn ang="0">
                <a:pos x="2160" y="288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57150">
            <a:solidFill>
              <a:schemeClr val="accent6"/>
            </a:solidFill>
            <a:round/>
            <a:headEnd type="none" w="lg" len="lg"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3475" name="Text Box 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079875" y="434340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T</a:t>
            </a:r>
            <a:r>
              <a:rPr lang="en-US" dirty="0"/>
              <a:t>(</a:t>
            </a:r>
            <a:r>
              <a:rPr lang="en-US" b="1" i="1" dirty="0" err="1"/>
              <a:t>x,y</a:t>
            </a:r>
            <a:r>
              <a:rPr lang="en-US" dirty="0"/>
              <a:t>)</a:t>
            </a:r>
          </a:p>
        </p:txBody>
      </p:sp>
      <p:sp>
        <p:nvSpPr>
          <p:cNvPr id="24" name="Text Box 1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282247" y="4474029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y</a:t>
            </a:r>
            <a:endParaRPr lang="en-US" dirty="0"/>
          </a:p>
        </p:txBody>
      </p:sp>
      <p:sp>
        <p:nvSpPr>
          <p:cNvPr id="25" name="Text Box 1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798334" y="4463142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y’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65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3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72" grpId="0" animBg="1"/>
      <p:bldP spid="403473" grpId="0" animBg="1"/>
      <p:bldP spid="40347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10" descr="360VR">
            <a:hlinkClick r:id="" action="ppaction://media"/>
            <a:extLst>
              <a:ext uri="{FF2B5EF4-FFF2-40B4-BE49-F238E27FC236}">
                <a16:creationId xmlns:a16="http://schemas.microsoft.com/office/drawing/2014/main" id="{F7E10EBD-E3A5-EA43-8FC5-81CCF1D70E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496" y="1524901"/>
            <a:ext cx="7787007" cy="4380191"/>
          </a:xfrm>
          <a:prstGeom prst="rect">
            <a:avLst/>
          </a:prstGeom>
        </p:spPr>
      </p:pic>
      <p:sp>
        <p:nvSpPr>
          <p:cNvPr id="9" name="Title 14">
            <a:extLst>
              <a:ext uri="{FF2B5EF4-FFF2-40B4-BE49-F238E27FC236}">
                <a16:creationId xmlns:a16="http://schemas.microsoft.com/office/drawing/2014/main" id="{6272DEC7-6233-A04C-AF63-D5D9C1730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zh-CN" b="1" dirty="0">
                <a:latin typeface="STKaiti" panose="02010600040101010101" pitchFamily="2" charset="-122"/>
                <a:ea typeface="STKaiti" panose="02010600040101010101" pitchFamily="2" charset="-122"/>
              </a:rPr>
              <a:t>360 </a:t>
            </a:r>
            <a:r>
              <a:rPr lang="en-US" altLang="ja-JP" b="1" dirty="0">
                <a:latin typeface="STKaiti" panose="02010600040101010101" pitchFamily="2" charset="-122"/>
                <a:ea typeface="STKaiti" panose="02010600040101010101" pitchFamily="2" charset="-122"/>
              </a:rPr>
              <a:t>VR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25989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303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Forward Warping</a:t>
            </a: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What if pixel lands “between” pixels?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028700" y="2986881"/>
            <a:ext cx="7086600" cy="1752600"/>
            <a:chOff x="1600200" y="4076700"/>
            <a:chExt cx="5105400" cy="1104900"/>
          </a:xfrm>
        </p:grpSpPr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2311400" y="4368800"/>
              <a:ext cx="127000" cy="127000"/>
            </a:xfrm>
            <a:prstGeom prst="rect">
              <a:avLst/>
            </a:prstGeom>
            <a:solidFill>
              <a:srgbClr val="00FF00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2438400" y="4076700"/>
              <a:ext cx="3657600" cy="571500"/>
            </a:xfrm>
            <a:custGeom>
              <a:avLst/>
              <a:gdLst>
                <a:gd name="T0" fmla="*/ 0 w 2304"/>
                <a:gd name="T1" fmla="*/ 342900 h 360"/>
                <a:gd name="T2" fmla="*/ 1447800 w 2304"/>
                <a:gd name="T3" fmla="*/ 38100 h 360"/>
                <a:gd name="T4" fmla="*/ 3657600 w 2304"/>
                <a:gd name="T5" fmla="*/ 571500 h 360"/>
                <a:gd name="T6" fmla="*/ 0 60000 65536"/>
                <a:gd name="T7" fmla="*/ 0 60000 65536"/>
                <a:gd name="T8" fmla="*/ 0 60000 65536"/>
                <a:gd name="T9" fmla="*/ 0 w 2304"/>
                <a:gd name="T10" fmla="*/ 0 h 360"/>
                <a:gd name="T11" fmla="*/ 2304 w 2304"/>
                <a:gd name="T12" fmla="*/ 360 h 3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04" h="360">
                  <a:moveTo>
                    <a:pt x="0" y="216"/>
                  </a:moveTo>
                  <a:cubicBezTo>
                    <a:pt x="264" y="108"/>
                    <a:pt x="528" y="0"/>
                    <a:pt x="912" y="24"/>
                  </a:cubicBezTo>
                  <a:cubicBezTo>
                    <a:pt x="1296" y="48"/>
                    <a:pt x="2040" y="272"/>
                    <a:pt x="2304" y="360"/>
                  </a:cubicBezTo>
                </a:path>
              </a:pathLst>
            </a:custGeom>
            <a:noFill/>
            <a:ln w="28575" cmpd="sng">
              <a:solidFill>
                <a:srgbClr val="FF33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2"/>
            <p:cNvSpPr>
              <a:spLocks noChangeShapeType="1"/>
            </p:cNvSpPr>
            <p:nvPr/>
          </p:nvSpPr>
          <p:spPr bwMode="auto">
            <a:xfrm>
              <a:off x="1600200" y="4419600"/>
              <a:ext cx="1066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>
              <a:off x="1600200" y="4953000"/>
              <a:ext cx="1066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4"/>
            <p:cNvSpPr>
              <a:spLocks noChangeShapeType="1"/>
            </p:cNvSpPr>
            <p:nvPr/>
          </p:nvSpPr>
          <p:spPr bwMode="auto">
            <a:xfrm>
              <a:off x="1828800" y="4191000"/>
              <a:ext cx="0" cy="914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>
              <a:off x="2362200" y="4267200"/>
              <a:ext cx="0" cy="914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Rectangle 28"/>
            <p:cNvSpPr>
              <a:spLocks noChangeArrowheads="1"/>
            </p:cNvSpPr>
            <p:nvPr/>
          </p:nvSpPr>
          <p:spPr bwMode="auto">
            <a:xfrm>
              <a:off x="6019800" y="4597400"/>
              <a:ext cx="127000" cy="127000"/>
            </a:xfrm>
            <a:prstGeom prst="rect">
              <a:avLst/>
            </a:prstGeom>
            <a:solidFill>
              <a:srgbClr val="00FF00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>
              <a:off x="5638800" y="4419600"/>
              <a:ext cx="1066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30"/>
            <p:cNvSpPr>
              <a:spLocks noChangeShapeType="1"/>
            </p:cNvSpPr>
            <p:nvPr/>
          </p:nvSpPr>
          <p:spPr bwMode="auto">
            <a:xfrm>
              <a:off x="5638800" y="4953000"/>
              <a:ext cx="1066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>
              <a:off x="5867400" y="4191000"/>
              <a:ext cx="0" cy="914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2"/>
            <p:cNvSpPr>
              <a:spLocks noChangeShapeType="1"/>
            </p:cNvSpPr>
            <p:nvPr/>
          </p:nvSpPr>
          <p:spPr bwMode="auto">
            <a:xfrm>
              <a:off x="6400800" y="4267200"/>
              <a:ext cx="0" cy="914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1937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Inverse Warping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Get each pixel </a:t>
            </a:r>
            <a:r>
              <a:rPr lang="en-US" b="1" i="1" dirty="0"/>
              <a:t>g</a:t>
            </a:r>
            <a:r>
              <a:rPr lang="en-US" dirty="0"/>
              <a:t>(</a:t>
            </a:r>
            <a:r>
              <a:rPr lang="en-US" b="1" i="1" dirty="0" err="1"/>
              <a:t>x’,y</a:t>
            </a:r>
            <a:r>
              <a:rPr lang="en-US" b="1" i="1" dirty="0"/>
              <a:t>’</a:t>
            </a:r>
            <a:r>
              <a:rPr lang="en-US" dirty="0"/>
              <a:t>) from its corresponding location (</a:t>
            </a:r>
            <a:r>
              <a:rPr lang="en-US" b="1" i="1" dirty="0" err="1"/>
              <a:t>x,y</a:t>
            </a:r>
            <a:r>
              <a:rPr lang="en-US" dirty="0"/>
              <a:t>)</a:t>
            </a:r>
            <a:r>
              <a:rPr lang="en-US" b="1" dirty="0"/>
              <a:t> </a:t>
            </a:r>
            <a:r>
              <a:rPr lang="en-US" dirty="0"/>
              <a:t>=</a:t>
            </a:r>
            <a:r>
              <a:rPr lang="en-US" b="1" dirty="0"/>
              <a:t> </a:t>
            </a:r>
            <a:r>
              <a:rPr lang="en-US" b="1" i="1" dirty="0"/>
              <a:t>T</a:t>
            </a:r>
            <a:r>
              <a:rPr lang="en-US" baseline="30000" dirty="0"/>
              <a:t>-1</a:t>
            </a:r>
            <a:r>
              <a:rPr lang="en-US" dirty="0"/>
              <a:t>(</a:t>
            </a:r>
            <a:r>
              <a:rPr lang="en-US" b="1" i="1" dirty="0" err="1"/>
              <a:t>x,y</a:t>
            </a:r>
            <a:r>
              <a:rPr lang="en-US" dirty="0"/>
              <a:t>) in </a:t>
            </a:r>
            <a:r>
              <a:rPr lang="en-US" b="1" i="1" dirty="0"/>
              <a:t>f</a:t>
            </a:r>
            <a:r>
              <a:rPr lang="en-US" dirty="0"/>
              <a:t>(</a:t>
            </a:r>
            <a:r>
              <a:rPr lang="en-US" b="1" i="1" dirty="0" err="1"/>
              <a:t>x,y</a:t>
            </a:r>
            <a:r>
              <a:rPr lang="en-US" dirty="0"/>
              <a:t>)</a:t>
            </a:r>
          </a:p>
        </p:txBody>
      </p:sp>
      <p:pic>
        <p:nvPicPr>
          <p:cNvPr id="405508" name="Picture 4" descr="HHHIMG_116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870075" y="3429000"/>
            <a:ext cx="2193925" cy="1643063"/>
          </a:xfrm>
          <a:prstGeom prst="rect">
            <a:avLst/>
          </a:prstGeom>
          <a:noFill/>
        </p:spPr>
      </p:pic>
      <p:pic>
        <p:nvPicPr>
          <p:cNvPr id="405509" name="Picture 5" descr="rotate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334000" y="3276600"/>
            <a:ext cx="2632075" cy="2114550"/>
          </a:xfrm>
          <a:prstGeom prst="rect">
            <a:avLst/>
          </a:prstGeom>
          <a:noFill/>
        </p:spPr>
      </p:pic>
      <p:sp>
        <p:nvSpPr>
          <p:cNvPr id="405510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55875" y="5257800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f</a:t>
            </a:r>
            <a:r>
              <a:rPr lang="en-US" dirty="0"/>
              <a:t>(</a:t>
            </a:r>
            <a:r>
              <a:rPr lang="en-US" b="1" i="1" dirty="0" err="1"/>
              <a:t>x,y</a:t>
            </a:r>
            <a:r>
              <a:rPr lang="en-US" dirty="0"/>
              <a:t>)</a:t>
            </a:r>
          </a:p>
        </p:txBody>
      </p:sp>
      <p:sp>
        <p:nvSpPr>
          <p:cNvPr id="405511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61075" y="525780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g</a:t>
            </a:r>
            <a:r>
              <a:rPr lang="en-US" dirty="0"/>
              <a:t>(</a:t>
            </a:r>
            <a:r>
              <a:rPr lang="en-US" b="1" i="1" dirty="0" err="1"/>
              <a:t>x’,y</a:t>
            </a:r>
            <a:r>
              <a:rPr lang="en-US" b="1" i="1" dirty="0"/>
              <a:t>’</a:t>
            </a:r>
            <a:r>
              <a:rPr lang="en-US" dirty="0"/>
              <a:t>)</a:t>
            </a:r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717675" y="4800600"/>
            <a:ext cx="381000" cy="381000"/>
            <a:chOff x="1104" y="3312"/>
            <a:chExt cx="240" cy="240"/>
          </a:xfrm>
        </p:grpSpPr>
        <p:sp>
          <p:nvSpPr>
            <p:cNvPr id="405513" name="Line 9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5514" name="Line 1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222875" y="4800600"/>
            <a:ext cx="381000" cy="381000"/>
            <a:chOff x="1104" y="3312"/>
            <a:chExt cx="240" cy="240"/>
          </a:xfrm>
        </p:grpSpPr>
        <p:sp>
          <p:nvSpPr>
            <p:cNvPr id="405516" name="Line 12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5517" name="Line 13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5518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17675" y="5105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</a:t>
            </a:r>
            <a:endParaRPr lang="en-US"/>
          </a:p>
        </p:txBody>
      </p:sp>
      <p:sp>
        <p:nvSpPr>
          <p:cNvPr id="405519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22875" y="5105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x’</a:t>
            </a:r>
            <a:endParaRPr lang="en-US"/>
          </a:p>
        </p:txBody>
      </p:sp>
      <p:sp>
        <p:nvSpPr>
          <p:cNvPr id="405520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190750" y="4648200"/>
            <a:ext cx="136525" cy="136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444500" sx="168000" sy="168000" algn="ctr" rotWithShape="0">
              <a:prstClr val="black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521" name="Rectangle 1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756275" y="4664075"/>
            <a:ext cx="136525" cy="136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444500" sx="168000" sy="168000" algn="ctr" rotWithShape="0">
              <a:prstClr val="black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522" name="Freeform 18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2387600" y="4267200"/>
            <a:ext cx="3352800" cy="381000"/>
          </a:xfrm>
          <a:custGeom>
            <a:avLst/>
            <a:gdLst/>
            <a:ahLst/>
            <a:cxnLst>
              <a:cxn ang="0">
                <a:pos x="0" y="288"/>
              </a:cxn>
              <a:cxn ang="0">
                <a:pos x="1152" y="0"/>
              </a:cxn>
              <a:cxn ang="0">
                <a:pos x="2160" y="288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57150">
            <a:solidFill>
              <a:schemeClr val="accent6"/>
            </a:solidFill>
            <a:round/>
            <a:headEnd type="triangle" w="lg" len="lg"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5523" name="Text Box 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156075" y="434340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T</a:t>
            </a:r>
            <a:r>
              <a:rPr lang="en-US" baseline="30000" dirty="0"/>
              <a:t>-1</a:t>
            </a:r>
            <a:r>
              <a:rPr lang="en-US" dirty="0"/>
              <a:t>(</a:t>
            </a:r>
            <a:r>
              <a:rPr lang="en-US" b="1" i="1" dirty="0" err="1"/>
              <a:t>x,y</a:t>
            </a:r>
            <a:r>
              <a:rPr lang="en-US" dirty="0"/>
              <a:t>)</a:t>
            </a:r>
          </a:p>
        </p:txBody>
      </p:sp>
      <p:sp>
        <p:nvSpPr>
          <p:cNvPr id="24" name="Text Box 1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358447" y="4474029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y</a:t>
            </a:r>
            <a:endParaRPr lang="en-US" dirty="0"/>
          </a:p>
        </p:txBody>
      </p:sp>
      <p:sp>
        <p:nvSpPr>
          <p:cNvPr id="25" name="Text Box 1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874534" y="4463142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y’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05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20" grpId="0" animBg="1"/>
      <p:bldP spid="405521" grpId="0" animBg="1"/>
      <p:bldP spid="4055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 dirty="0"/>
              <a:t>Inverse</a:t>
            </a:r>
            <a:r>
              <a:rPr lang="zh-CN" altLang="en-US" dirty="0"/>
              <a:t> </a:t>
            </a:r>
            <a:r>
              <a:rPr lang="en-US" dirty="0"/>
              <a:t>Warping</a:t>
            </a: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What if pixel lands “between” pixels?</a:t>
            </a:r>
          </a:p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694592" y="2971800"/>
            <a:ext cx="7754816" cy="1600200"/>
            <a:chOff x="2590800" y="2362200"/>
            <a:chExt cx="4800600" cy="990600"/>
          </a:xfrm>
        </p:grpSpPr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>
              <a:off x="3048000" y="2768600"/>
              <a:ext cx="127000" cy="127000"/>
            </a:xfrm>
            <a:prstGeom prst="rect">
              <a:avLst/>
            </a:prstGeom>
            <a:solidFill>
              <a:srgbClr val="00FF00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3124200" y="2400300"/>
              <a:ext cx="3352800" cy="723900"/>
            </a:xfrm>
            <a:custGeom>
              <a:avLst/>
              <a:gdLst>
                <a:gd name="T0" fmla="*/ 0 w 2304"/>
                <a:gd name="T1" fmla="*/ 434340 h 360"/>
                <a:gd name="T2" fmla="*/ 1327150 w 2304"/>
                <a:gd name="T3" fmla="*/ 48260 h 360"/>
                <a:gd name="T4" fmla="*/ 3352800 w 2304"/>
                <a:gd name="T5" fmla="*/ 723900 h 360"/>
                <a:gd name="T6" fmla="*/ 0 60000 65536"/>
                <a:gd name="T7" fmla="*/ 0 60000 65536"/>
                <a:gd name="T8" fmla="*/ 0 60000 65536"/>
                <a:gd name="T9" fmla="*/ 0 w 2304"/>
                <a:gd name="T10" fmla="*/ 0 h 360"/>
                <a:gd name="T11" fmla="*/ 2304 w 2304"/>
                <a:gd name="T12" fmla="*/ 360 h 3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04" h="360">
                  <a:moveTo>
                    <a:pt x="0" y="216"/>
                  </a:moveTo>
                  <a:cubicBezTo>
                    <a:pt x="264" y="108"/>
                    <a:pt x="528" y="0"/>
                    <a:pt x="912" y="24"/>
                  </a:cubicBezTo>
                  <a:cubicBezTo>
                    <a:pt x="1296" y="48"/>
                    <a:pt x="2040" y="272"/>
                    <a:pt x="2304" y="360"/>
                  </a:cubicBezTo>
                </a:path>
              </a:pathLst>
            </a:custGeom>
            <a:noFill/>
            <a:ln w="28575" cmpd="sng">
              <a:solidFill>
                <a:srgbClr val="FF3300"/>
              </a:solidFill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2590800" y="2590800"/>
              <a:ext cx="1066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590800" y="3124200"/>
              <a:ext cx="1066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2819400" y="2362200"/>
              <a:ext cx="0" cy="914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3352800" y="2362200"/>
              <a:ext cx="0" cy="914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6477000" y="3073400"/>
              <a:ext cx="127000" cy="127000"/>
            </a:xfrm>
            <a:prstGeom prst="rect">
              <a:avLst/>
            </a:prstGeom>
            <a:solidFill>
              <a:srgbClr val="00FF00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>
              <a:off x="6324600" y="2590800"/>
              <a:ext cx="1066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>
              <a:off x="6324600" y="3124200"/>
              <a:ext cx="1066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23"/>
            <p:cNvSpPr>
              <a:spLocks noChangeShapeType="1"/>
            </p:cNvSpPr>
            <p:nvPr/>
          </p:nvSpPr>
          <p:spPr bwMode="auto">
            <a:xfrm>
              <a:off x="6553200" y="2362200"/>
              <a:ext cx="0" cy="914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24"/>
            <p:cNvSpPr>
              <a:spLocks noChangeShapeType="1"/>
            </p:cNvSpPr>
            <p:nvPr/>
          </p:nvSpPr>
          <p:spPr bwMode="auto">
            <a:xfrm>
              <a:off x="7086600" y="2438400"/>
              <a:ext cx="0" cy="914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415562" y="5258684"/>
            <a:ext cx="6172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dirty="0"/>
              <a:t>Answer: interpolate color values </a:t>
            </a:r>
            <a:r>
              <a:rPr lang="en-US" sz="2800"/>
              <a:t>from neighboring pixels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41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</a:t>
            </a:r>
            <a:endParaRPr lang="en-US" alt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/>
              <a:t>Nearest neighbor</a:t>
            </a:r>
          </a:p>
          <a:p>
            <a:pPr eaLnBrk="1" hangingPunct="1">
              <a:buFontTx/>
              <a:buNone/>
            </a:pPr>
            <a:r>
              <a:rPr lang="en-US" altLang="en-US" dirty="0"/>
              <a:t> 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454400" y="4463279"/>
            <a:ext cx="127000" cy="127000"/>
          </a:xfrm>
          <a:prstGeom prst="rect">
            <a:avLst/>
          </a:prstGeom>
          <a:solidFill>
            <a:srgbClr val="00FF00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3505200" y="4171179"/>
            <a:ext cx="2514600" cy="571500"/>
          </a:xfrm>
          <a:custGeom>
            <a:avLst/>
            <a:gdLst>
              <a:gd name="T0" fmla="*/ 0 w 2304"/>
              <a:gd name="T1" fmla="*/ 342900 h 360"/>
              <a:gd name="T2" fmla="*/ 995362 w 2304"/>
              <a:gd name="T3" fmla="*/ 38100 h 360"/>
              <a:gd name="T4" fmla="*/ 2514600 w 2304"/>
              <a:gd name="T5" fmla="*/ 571500 h 360"/>
              <a:gd name="T6" fmla="*/ 0 60000 65536"/>
              <a:gd name="T7" fmla="*/ 0 60000 65536"/>
              <a:gd name="T8" fmla="*/ 0 60000 65536"/>
              <a:gd name="T9" fmla="*/ 0 w 2304"/>
              <a:gd name="T10" fmla="*/ 0 h 360"/>
              <a:gd name="T11" fmla="*/ 2304 w 2304"/>
              <a:gd name="T12" fmla="*/ 360 h 3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04" h="360">
                <a:moveTo>
                  <a:pt x="0" y="216"/>
                </a:moveTo>
                <a:cubicBezTo>
                  <a:pt x="264" y="108"/>
                  <a:pt x="528" y="0"/>
                  <a:pt x="912" y="24"/>
                </a:cubicBezTo>
                <a:cubicBezTo>
                  <a:pt x="1296" y="48"/>
                  <a:pt x="2040" y="272"/>
                  <a:pt x="2304" y="360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>
            <a:off x="2209800" y="4133079"/>
            <a:ext cx="2438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3" name="Line 15"/>
          <p:cNvSpPr>
            <a:spLocks noChangeShapeType="1"/>
          </p:cNvSpPr>
          <p:nvPr/>
        </p:nvSpPr>
        <p:spPr bwMode="auto">
          <a:xfrm>
            <a:off x="2209800" y="4666479"/>
            <a:ext cx="2438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4" name="Line 16"/>
          <p:cNvSpPr>
            <a:spLocks noChangeShapeType="1"/>
          </p:cNvSpPr>
          <p:nvPr/>
        </p:nvSpPr>
        <p:spPr bwMode="auto">
          <a:xfrm>
            <a:off x="3200400" y="3371079"/>
            <a:ext cx="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5943600" y="4666479"/>
            <a:ext cx="127000" cy="127000"/>
          </a:xfrm>
          <a:prstGeom prst="rect">
            <a:avLst/>
          </a:prstGeom>
          <a:solidFill>
            <a:srgbClr val="00FF00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5791200" y="4209279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5791200" y="4742679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8" name="Line 20"/>
          <p:cNvSpPr>
            <a:spLocks noChangeShapeType="1"/>
          </p:cNvSpPr>
          <p:nvPr/>
        </p:nvSpPr>
        <p:spPr bwMode="auto">
          <a:xfrm>
            <a:off x="6019800" y="3980679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9" name="Line 21"/>
          <p:cNvSpPr>
            <a:spLocks noChangeShapeType="1"/>
          </p:cNvSpPr>
          <p:nvPr/>
        </p:nvSpPr>
        <p:spPr bwMode="auto">
          <a:xfrm>
            <a:off x="6553200" y="4056879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2209800" y="5199879"/>
            <a:ext cx="2438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1" name="Line 23"/>
          <p:cNvSpPr>
            <a:spLocks noChangeShapeType="1"/>
          </p:cNvSpPr>
          <p:nvPr/>
        </p:nvSpPr>
        <p:spPr bwMode="auto">
          <a:xfrm>
            <a:off x="2209800" y="3599679"/>
            <a:ext cx="2438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2" name="Line 24"/>
          <p:cNvSpPr>
            <a:spLocks noChangeShapeType="1"/>
          </p:cNvSpPr>
          <p:nvPr/>
        </p:nvSpPr>
        <p:spPr bwMode="auto">
          <a:xfrm>
            <a:off x="3733800" y="3371079"/>
            <a:ext cx="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3" name="Line 25"/>
          <p:cNvSpPr>
            <a:spLocks noChangeShapeType="1"/>
          </p:cNvSpPr>
          <p:nvPr/>
        </p:nvSpPr>
        <p:spPr bwMode="auto">
          <a:xfrm>
            <a:off x="4267200" y="3371079"/>
            <a:ext cx="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2667000" y="3371079"/>
            <a:ext cx="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2667000" y="3599679"/>
            <a:ext cx="1600200" cy="16002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6" name="Oval 28"/>
          <p:cNvSpPr>
            <a:spLocks noChangeArrowheads="1"/>
          </p:cNvSpPr>
          <p:nvPr/>
        </p:nvSpPr>
        <p:spPr bwMode="auto">
          <a:xfrm>
            <a:off x="2590800" y="4056879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7" name="Oval 29"/>
          <p:cNvSpPr>
            <a:spLocks noChangeArrowheads="1"/>
          </p:cNvSpPr>
          <p:nvPr/>
        </p:nvSpPr>
        <p:spPr bwMode="auto">
          <a:xfrm>
            <a:off x="2590800" y="3523479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3124200" y="3523479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9" name="Oval 31"/>
          <p:cNvSpPr>
            <a:spLocks noChangeArrowheads="1"/>
          </p:cNvSpPr>
          <p:nvPr/>
        </p:nvSpPr>
        <p:spPr bwMode="auto">
          <a:xfrm>
            <a:off x="3124200" y="4056879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0" name="Oval 32"/>
          <p:cNvSpPr>
            <a:spLocks noChangeArrowheads="1"/>
          </p:cNvSpPr>
          <p:nvPr/>
        </p:nvSpPr>
        <p:spPr bwMode="auto">
          <a:xfrm>
            <a:off x="3124200" y="4590279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3124200" y="5123679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2" name="Oval 34"/>
          <p:cNvSpPr>
            <a:spLocks noChangeArrowheads="1"/>
          </p:cNvSpPr>
          <p:nvPr/>
        </p:nvSpPr>
        <p:spPr bwMode="auto">
          <a:xfrm>
            <a:off x="2590800" y="5123679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2590800" y="4590279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3657600" y="4590279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5" name="Oval 37"/>
          <p:cNvSpPr>
            <a:spLocks noChangeArrowheads="1"/>
          </p:cNvSpPr>
          <p:nvPr/>
        </p:nvSpPr>
        <p:spPr bwMode="auto">
          <a:xfrm>
            <a:off x="3657600" y="5123679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6" name="Oval 38"/>
          <p:cNvSpPr>
            <a:spLocks noChangeArrowheads="1"/>
          </p:cNvSpPr>
          <p:nvPr/>
        </p:nvSpPr>
        <p:spPr bwMode="auto">
          <a:xfrm>
            <a:off x="4191000" y="5123679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7" name="Oval 39"/>
          <p:cNvSpPr>
            <a:spLocks noChangeArrowheads="1"/>
          </p:cNvSpPr>
          <p:nvPr/>
        </p:nvSpPr>
        <p:spPr bwMode="auto">
          <a:xfrm>
            <a:off x="4191000" y="4590279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8" name="Oval 40"/>
          <p:cNvSpPr>
            <a:spLocks noChangeArrowheads="1"/>
          </p:cNvSpPr>
          <p:nvPr/>
        </p:nvSpPr>
        <p:spPr bwMode="auto">
          <a:xfrm>
            <a:off x="4191000" y="4056879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9" name="Oval 41"/>
          <p:cNvSpPr>
            <a:spLocks noChangeArrowheads="1"/>
          </p:cNvSpPr>
          <p:nvPr/>
        </p:nvSpPr>
        <p:spPr bwMode="auto">
          <a:xfrm>
            <a:off x="4191000" y="3523479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30" name="Oval 42"/>
          <p:cNvSpPr>
            <a:spLocks noChangeArrowheads="1"/>
          </p:cNvSpPr>
          <p:nvPr/>
        </p:nvSpPr>
        <p:spPr bwMode="auto">
          <a:xfrm>
            <a:off x="3657600" y="3523479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31" name="Oval 43"/>
          <p:cNvSpPr>
            <a:spLocks noChangeArrowheads="1"/>
          </p:cNvSpPr>
          <p:nvPr/>
        </p:nvSpPr>
        <p:spPr bwMode="auto">
          <a:xfrm>
            <a:off x="3657600" y="4056879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32" name="Rectangle 44"/>
          <p:cNvSpPr>
            <a:spLocks noChangeArrowheads="1"/>
          </p:cNvSpPr>
          <p:nvPr/>
        </p:nvSpPr>
        <p:spPr bwMode="auto">
          <a:xfrm>
            <a:off x="965197" y="2250281"/>
            <a:ext cx="75184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2000" dirty="0"/>
              <a:t> Copies the color of the pixel with the closest integer </a:t>
            </a:r>
            <a:r>
              <a:rPr lang="en-US" altLang="en-US" sz="2000"/>
              <a:t>coordinate 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70534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</a:t>
            </a:r>
            <a:endParaRPr lang="en-US" alt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/>
              <a:t>Weighted sum of four neighboring pixels</a:t>
            </a:r>
          </a:p>
          <a:p>
            <a:pPr eaLnBrk="1" hangingPunct="1">
              <a:buFontTx/>
              <a:buNone/>
            </a:pPr>
            <a:r>
              <a:rPr lang="en-US" altLang="en-US" dirty="0"/>
              <a:t> 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3454400" y="3987800"/>
            <a:ext cx="127000" cy="127000"/>
          </a:xfrm>
          <a:prstGeom prst="rect">
            <a:avLst/>
          </a:prstGeom>
          <a:solidFill>
            <a:srgbClr val="00FF00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505200" y="3695700"/>
            <a:ext cx="2514600" cy="571500"/>
          </a:xfrm>
          <a:custGeom>
            <a:avLst/>
            <a:gdLst>
              <a:gd name="T0" fmla="*/ 0 w 2304"/>
              <a:gd name="T1" fmla="*/ 342900 h 360"/>
              <a:gd name="T2" fmla="*/ 995362 w 2304"/>
              <a:gd name="T3" fmla="*/ 38100 h 360"/>
              <a:gd name="T4" fmla="*/ 2514600 w 2304"/>
              <a:gd name="T5" fmla="*/ 571500 h 360"/>
              <a:gd name="T6" fmla="*/ 0 60000 65536"/>
              <a:gd name="T7" fmla="*/ 0 60000 65536"/>
              <a:gd name="T8" fmla="*/ 0 60000 65536"/>
              <a:gd name="T9" fmla="*/ 0 w 2304"/>
              <a:gd name="T10" fmla="*/ 0 h 360"/>
              <a:gd name="T11" fmla="*/ 2304 w 2304"/>
              <a:gd name="T12" fmla="*/ 360 h 3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04" h="360">
                <a:moveTo>
                  <a:pt x="0" y="216"/>
                </a:moveTo>
                <a:cubicBezTo>
                  <a:pt x="264" y="108"/>
                  <a:pt x="528" y="0"/>
                  <a:pt x="912" y="24"/>
                </a:cubicBezTo>
                <a:cubicBezTo>
                  <a:pt x="1296" y="48"/>
                  <a:pt x="2040" y="272"/>
                  <a:pt x="2304" y="360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>
            <a:off x="2209800" y="3657600"/>
            <a:ext cx="2438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7" name="Line 15"/>
          <p:cNvSpPr>
            <a:spLocks noChangeShapeType="1"/>
          </p:cNvSpPr>
          <p:nvPr/>
        </p:nvSpPr>
        <p:spPr bwMode="auto">
          <a:xfrm>
            <a:off x="2209800" y="4191000"/>
            <a:ext cx="2438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>
            <a:off x="3200400" y="2895600"/>
            <a:ext cx="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5943600" y="4191000"/>
            <a:ext cx="127000" cy="127000"/>
          </a:xfrm>
          <a:prstGeom prst="rect">
            <a:avLst/>
          </a:prstGeom>
          <a:solidFill>
            <a:srgbClr val="00FF00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5791200" y="37338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5791200" y="4267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2" name="Line 20"/>
          <p:cNvSpPr>
            <a:spLocks noChangeShapeType="1"/>
          </p:cNvSpPr>
          <p:nvPr/>
        </p:nvSpPr>
        <p:spPr bwMode="auto">
          <a:xfrm>
            <a:off x="6019800" y="350520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3" name="Line 21"/>
          <p:cNvSpPr>
            <a:spLocks noChangeShapeType="1"/>
          </p:cNvSpPr>
          <p:nvPr/>
        </p:nvSpPr>
        <p:spPr bwMode="auto">
          <a:xfrm>
            <a:off x="6553200" y="358140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2209800" y="4724400"/>
            <a:ext cx="2438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6" name="Line 24"/>
          <p:cNvSpPr>
            <a:spLocks noChangeShapeType="1"/>
          </p:cNvSpPr>
          <p:nvPr/>
        </p:nvSpPr>
        <p:spPr bwMode="auto">
          <a:xfrm>
            <a:off x="3733800" y="2895600"/>
            <a:ext cx="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7" name="Line 25"/>
          <p:cNvSpPr>
            <a:spLocks noChangeShapeType="1"/>
          </p:cNvSpPr>
          <p:nvPr/>
        </p:nvSpPr>
        <p:spPr bwMode="auto">
          <a:xfrm>
            <a:off x="4267200" y="2895600"/>
            <a:ext cx="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2667000" y="2895600"/>
            <a:ext cx="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2667000" y="3124200"/>
            <a:ext cx="1600200" cy="16002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40" name="Oval 28"/>
          <p:cNvSpPr>
            <a:spLocks noChangeArrowheads="1"/>
          </p:cNvSpPr>
          <p:nvPr/>
        </p:nvSpPr>
        <p:spPr bwMode="auto">
          <a:xfrm>
            <a:off x="2590800" y="3581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43" name="Oval 31"/>
          <p:cNvSpPr>
            <a:spLocks noChangeArrowheads="1"/>
          </p:cNvSpPr>
          <p:nvPr/>
        </p:nvSpPr>
        <p:spPr bwMode="auto">
          <a:xfrm>
            <a:off x="3124200" y="35814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44" name="Oval 32"/>
          <p:cNvSpPr>
            <a:spLocks noChangeArrowheads="1"/>
          </p:cNvSpPr>
          <p:nvPr/>
        </p:nvSpPr>
        <p:spPr bwMode="auto">
          <a:xfrm>
            <a:off x="3124200" y="4114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3124200" y="4648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46" name="Oval 34"/>
          <p:cNvSpPr>
            <a:spLocks noChangeArrowheads="1"/>
          </p:cNvSpPr>
          <p:nvPr/>
        </p:nvSpPr>
        <p:spPr bwMode="auto">
          <a:xfrm>
            <a:off x="2590800" y="4648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2590800" y="4114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48" name="Oval 36"/>
          <p:cNvSpPr>
            <a:spLocks noChangeArrowheads="1"/>
          </p:cNvSpPr>
          <p:nvPr/>
        </p:nvSpPr>
        <p:spPr bwMode="auto">
          <a:xfrm>
            <a:off x="3657600" y="4114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3657600" y="4648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4191000" y="4648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51" name="Oval 39"/>
          <p:cNvSpPr>
            <a:spLocks noChangeArrowheads="1"/>
          </p:cNvSpPr>
          <p:nvPr/>
        </p:nvSpPr>
        <p:spPr bwMode="auto">
          <a:xfrm>
            <a:off x="4191000" y="4114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52" name="Oval 40"/>
          <p:cNvSpPr>
            <a:spLocks noChangeArrowheads="1"/>
          </p:cNvSpPr>
          <p:nvPr/>
        </p:nvSpPr>
        <p:spPr bwMode="auto">
          <a:xfrm>
            <a:off x="4191000" y="3581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55" name="Oval 43"/>
          <p:cNvSpPr>
            <a:spLocks noChangeArrowheads="1"/>
          </p:cNvSpPr>
          <p:nvPr/>
        </p:nvSpPr>
        <p:spPr bwMode="auto">
          <a:xfrm>
            <a:off x="3657600" y="35814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294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Interpolation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Possible interpolation filters:</a:t>
            </a:r>
          </a:p>
          <a:p>
            <a:pPr lvl="1"/>
            <a:r>
              <a:rPr lang="en-US" dirty="0"/>
              <a:t>nearest neighbor</a:t>
            </a:r>
          </a:p>
          <a:p>
            <a:pPr lvl="1"/>
            <a:r>
              <a:rPr lang="en-US" dirty="0"/>
              <a:t>bilinear</a:t>
            </a:r>
          </a:p>
          <a:p>
            <a:pPr lvl="1"/>
            <a:r>
              <a:rPr lang="en-US" dirty="0" err="1"/>
              <a:t>bicubic</a:t>
            </a:r>
            <a:endParaRPr lang="en-US" dirty="0"/>
          </a:p>
          <a:p>
            <a:pPr lvl="1"/>
            <a:r>
              <a:rPr lang="en-US" dirty="0" err="1"/>
              <a:t>sinc</a:t>
            </a:r>
            <a:endParaRPr lang="en-US" dirty="0"/>
          </a:p>
        </p:txBody>
      </p:sp>
      <p:pic>
        <p:nvPicPr>
          <p:cNvPr id="407556" name="Picture 4" descr="rotatedNN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2819400"/>
            <a:ext cx="3449638" cy="2840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1720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itle 1">
            <a:extLst>
              <a:ext uri="{FF2B5EF4-FFF2-40B4-BE49-F238E27FC236}">
                <a16:creationId xmlns:a16="http://schemas.microsoft.com/office/drawing/2014/main" id="{42D35994-5519-464E-9142-F46D5B5F75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N" altLang="en-CN"/>
              <a:t>Interpolation</a:t>
            </a:r>
          </a:p>
        </p:txBody>
      </p:sp>
      <p:sp>
        <p:nvSpPr>
          <p:cNvPr id="173058" name="Content Placeholder 2">
            <a:extLst>
              <a:ext uri="{FF2B5EF4-FFF2-40B4-BE49-F238E27FC236}">
                <a16:creationId xmlns:a16="http://schemas.microsoft.com/office/drawing/2014/main" id="{E9468890-C8E8-EB4E-BE1D-5620287283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N" altLang="en-CN"/>
          </a:p>
        </p:txBody>
      </p:sp>
      <p:pic>
        <p:nvPicPr>
          <p:cNvPr id="173059" name="Picture 4">
            <a:extLst>
              <a:ext uri="{FF2B5EF4-FFF2-40B4-BE49-F238E27FC236}">
                <a16:creationId xmlns:a16="http://schemas.microsoft.com/office/drawing/2014/main" id="{F42701D6-6D1F-514E-BDBC-85CC43215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78050" y="750888"/>
            <a:ext cx="47879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itle 1">
            <a:extLst>
              <a:ext uri="{FF2B5EF4-FFF2-40B4-BE49-F238E27FC236}">
                <a16:creationId xmlns:a16="http://schemas.microsoft.com/office/drawing/2014/main" id="{E8BA39F9-2FE6-404E-A887-95E565E1A6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N" altLang="en-CN"/>
              <a:t>Nearest-neighbor interpolation</a:t>
            </a:r>
          </a:p>
        </p:txBody>
      </p:sp>
      <p:sp>
        <p:nvSpPr>
          <p:cNvPr id="174082" name="Content Placeholder 2">
            <a:extLst>
              <a:ext uri="{FF2B5EF4-FFF2-40B4-BE49-F238E27FC236}">
                <a16:creationId xmlns:a16="http://schemas.microsoft.com/office/drawing/2014/main" id="{2B973633-A91E-AA40-BC20-1F07406A60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CN" altLang="en-CN" dirty="0"/>
              <a:t>Not continuous</a:t>
            </a:r>
          </a:p>
          <a:p>
            <a:pPr marL="0" indent="0" eaLnBrk="1" hangingPunct="1">
              <a:buNone/>
            </a:pPr>
            <a:r>
              <a:rPr lang="en-CN" altLang="en-CN" dirty="0"/>
              <a:t>Not smooth</a:t>
            </a:r>
          </a:p>
        </p:txBody>
      </p:sp>
      <p:pic>
        <p:nvPicPr>
          <p:cNvPr id="174083" name="Picture 3">
            <a:extLst>
              <a:ext uri="{FF2B5EF4-FFF2-40B4-BE49-F238E27FC236}">
                <a16:creationId xmlns:a16="http://schemas.microsoft.com/office/drawing/2014/main" id="{2F045684-589A-3B4D-8A9D-80152BFEA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48930" y="1530773"/>
            <a:ext cx="4364436" cy="496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itle 1">
            <a:extLst>
              <a:ext uri="{FF2B5EF4-FFF2-40B4-BE49-F238E27FC236}">
                <a16:creationId xmlns:a16="http://schemas.microsoft.com/office/drawing/2014/main" id="{A33218C1-C69E-6041-A57B-8833E46C65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N" altLang="en-CN"/>
              <a:t>Linear interpolation</a:t>
            </a:r>
          </a:p>
        </p:txBody>
      </p:sp>
      <p:sp>
        <p:nvSpPr>
          <p:cNvPr id="175106" name="Content Placeholder 2">
            <a:extLst>
              <a:ext uri="{FF2B5EF4-FFF2-40B4-BE49-F238E27FC236}">
                <a16:creationId xmlns:a16="http://schemas.microsoft.com/office/drawing/2014/main" id="{658890ED-F127-E946-83ED-AF21773EF4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CN" altLang="en-CN" dirty="0"/>
              <a:t>Continous</a:t>
            </a:r>
          </a:p>
          <a:p>
            <a:pPr marL="0" indent="0" eaLnBrk="1" hangingPunct="1">
              <a:buNone/>
            </a:pPr>
            <a:r>
              <a:rPr lang="en-CN" altLang="en-CN" dirty="0"/>
              <a:t>Not smooth</a:t>
            </a:r>
          </a:p>
        </p:txBody>
      </p:sp>
      <p:grpSp>
        <p:nvGrpSpPr>
          <p:cNvPr id="175107" name="Group 5">
            <a:extLst>
              <a:ext uri="{FF2B5EF4-FFF2-40B4-BE49-F238E27FC236}">
                <a16:creationId xmlns:a16="http://schemas.microsoft.com/office/drawing/2014/main" id="{D148C854-49F8-874A-94AE-32F5CD032301}"/>
              </a:ext>
            </a:extLst>
          </p:cNvPr>
          <p:cNvGrpSpPr>
            <a:grpSpLocks/>
          </p:cNvGrpSpPr>
          <p:nvPr/>
        </p:nvGrpSpPr>
        <p:grpSpPr bwMode="auto">
          <a:xfrm>
            <a:off x="3203848" y="1944534"/>
            <a:ext cx="5502498" cy="4113519"/>
            <a:chOff x="1301750" y="1690688"/>
            <a:chExt cx="6540500" cy="4889500"/>
          </a:xfrm>
        </p:grpSpPr>
        <p:pic>
          <p:nvPicPr>
            <p:cNvPr id="175108" name="Picture 3">
              <a:extLst>
                <a:ext uri="{FF2B5EF4-FFF2-40B4-BE49-F238E27FC236}">
                  <a16:creationId xmlns:a16="http://schemas.microsoft.com/office/drawing/2014/main" id="{E4F20FE6-03A5-814E-B94C-C126316070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127250" y="865188"/>
              <a:ext cx="4889500" cy="654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85314E-807F-E841-9F57-1D7525B4FFC7}"/>
                </a:ext>
              </a:extLst>
            </p:cNvPr>
            <p:cNvSpPr/>
            <p:nvPr/>
          </p:nvSpPr>
          <p:spPr>
            <a:xfrm>
              <a:off x="4398963" y="2368550"/>
              <a:ext cx="2519362" cy="647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N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le 1">
            <a:extLst>
              <a:ext uri="{FF2B5EF4-FFF2-40B4-BE49-F238E27FC236}">
                <a16:creationId xmlns:a16="http://schemas.microsoft.com/office/drawing/2014/main" id="{7FAAA8D2-9D9E-2840-ADBD-ECF97AF735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N" altLang="en-CN"/>
              <a:t>Cubic interpolation</a:t>
            </a:r>
          </a:p>
        </p:txBody>
      </p:sp>
      <p:sp>
        <p:nvSpPr>
          <p:cNvPr id="176130" name="Content Placeholder 2">
            <a:extLst>
              <a:ext uri="{FF2B5EF4-FFF2-40B4-BE49-F238E27FC236}">
                <a16:creationId xmlns:a16="http://schemas.microsoft.com/office/drawing/2014/main" id="{00203F9A-C1BD-994A-8FA9-F937C05BE9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CN" altLang="en-CN" dirty="0"/>
              <a:t>Continous </a:t>
            </a:r>
          </a:p>
          <a:p>
            <a:pPr marL="0" indent="0" eaLnBrk="1" hangingPunct="1">
              <a:buNone/>
            </a:pPr>
            <a:r>
              <a:rPr lang="en-CN" altLang="en-CN" dirty="0"/>
              <a:t>Smooth</a:t>
            </a:r>
          </a:p>
        </p:txBody>
      </p:sp>
      <p:grpSp>
        <p:nvGrpSpPr>
          <p:cNvPr id="176131" name="Group 6">
            <a:extLst>
              <a:ext uri="{FF2B5EF4-FFF2-40B4-BE49-F238E27FC236}">
                <a16:creationId xmlns:a16="http://schemas.microsoft.com/office/drawing/2014/main" id="{1AA04000-94B8-E34C-886C-13A574193321}"/>
              </a:ext>
            </a:extLst>
          </p:cNvPr>
          <p:cNvGrpSpPr>
            <a:grpSpLocks/>
          </p:cNvGrpSpPr>
          <p:nvPr/>
        </p:nvGrpSpPr>
        <p:grpSpPr bwMode="auto">
          <a:xfrm>
            <a:off x="3403501" y="1956146"/>
            <a:ext cx="5111849" cy="4244434"/>
            <a:chOff x="1885950" y="1692275"/>
            <a:chExt cx="5372100" cy="4800600"/>
          </a:xfrm>
        </p:grpSpPr>
        <p:pic>
          <p:nvPicPr>
            <p:cNvPr id="176132" name="Picture 3">
              <a:extLst>
                <a:ext uri="{FF2B5EF4-FFF2-40B4-BE49-F238E27FC236}">
                  <a16:creationId xmlns:a16="http://schemas.microsoft.com/office/drawing/2014/main" id="{F27FC14A-E5BC-1049-98E7-3005BA185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171700" y="1406525"/>
              <a:ext cx="4800600" cy="53721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9ABE3CA-6F48-DE40-897D-B105A6653469}"/>
                </a:ext>
              </a:extLst>
            </p:cNvPr>
            <p:cNvSpPr/>
            <p:nvPr/>
          </p:nvSpPr>
          <p:spPr>
            <a:xfrm>
              <a:off x="4572000" y="2276475"/>
              <a:ext cx="2376291" cy="647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N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BC8E86-56BE-194A-9B02-22DE3E4A3475}"/>
                  </a:ext>
                </a:extLst>
              </p:cNvPr>
              <p:cNvSpPr txBox="1"/>
              <p:nvPr/>
            </p:nvSpPr>
            <p:spPr>
              <a:xfrm>
                <a:off x="5682761" y="6054120"/>
                <a:ext cx="24425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BC8E86-56BE-194A-9B02-22DE3E4A3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761" y="6054120"/>
                <a:ext cx="2442592" cy="276999"/>
              </a:xfrm>
              <a:prstGeom prst="rect">
                <a:avLst/>
              </a:prstGeom>
              <a:blipFill>
                <a:blip r:embed="rId4"/>
                <a:stretch>
                  <a:fillRect l="-2073" t="-4348" r="-1554" b="-2608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BF3AC70-E814-E440-B858-646F3FF9E172}"/>
              </a:ext>
            </a:extLst>
          </p:cNvPr>
          <p:cNvSpPr/>
          <p:nvPr/>
        </p:nvSpPr>
        <p:spPr>
          <a:xfrm>
            <a:off x="3851920" y="6015915"/>
            <a:ext cx="1812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N" altLang="en-CN" dirty="0"/>
              <a:t>For each interval:</a:t>
            </a:r>
            <a:endParaRPr lang="en-C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4F7EF2-E940-2642-B1B1-33AB035F77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953" y="1681028"/>
            <a:ext cx="2569323" cy="1926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B7E62B-60FD-4844-9F33-6EFBBBB60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70" y="3530069"/>
            <a:ext cx="4452652" cy="2215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E64C53-B333-EE4C-AB6D-0E05AD045F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27" t="17413" r="20905"/>
          <a:stretch/>
        </p:blipFill>
        <p:spPr>
          <a:xfrm>
            <a:off x="6135840" y="3672683"/>
            <a:ext cx="2610881" cy="20726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772E96-1CF4-1C4D-9BC1-F913052EB773}"/>
              </a:ext>
            </a:extLst>
          </p:cNvPr>
          <p:cNvSpPr txBox="1"/>
          <p:nvPr/>
        </p:nvSpPr>
        <p:spPr>
          <a:xfrm>
            <a:off x="739670" y="2714516"/>
            <a:ext cx="12827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GoPro odyssey</a:t>
            </a:r>
            <a:r>
              <a:rPr lang="zh-CN" altLang="en-US" sz="13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135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77E131-94BC-E94D-8EDB-99F6BC83B795}"/>
              </a:ext>
            </a:extLst>
          </p:cNvPr>
          <p:cNvSpPr txBox="1"/>
          <p:nvPr/>
        </p:nvSpPr>
        <p:spPr>
          <a:xfrm>
            <a:off x="739671" y="2423683"/>
            <a:ext cx="14182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360 Camera</a:t>
            </a:r>
            <a:endParaRPr lang="en-US" sz="15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6196DA-6A1D-7342-BA43-953A6DE57652}"/>
              </a:ext>
            </a:extLst>
          </p:cNvPr>
          <p:cNvSpPr txBox="1"/>
          <p:nvPr/>
        </p:nvSpPr>
        <p:spPr>
          <a:xfrm>
            <a:off x="673026" y="4487667"/>
            <a:ext cx="17653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5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Image stitching</a:t>
            </a:r>
            <a:endParaRPr lang="en-US" sz="15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FBB849-B2E3-3D40-B01F-75A0CB03CFB6}"/>
              </a:ext>
            </a:extLst>
          </p:cNvPr>
          <p:cNvSpPr txBox="1"/>
          <p:nvPr/>
        </p:nvSpPr>
        <p:spPr>
          <a:xfrm>
            <a:off x="5586855" y="3787399"/>
            <a:ext cx="13493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5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VR Glasses</a:t>
            </a:r>
            <a:endParaRPr lang="en-US" sz="15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E5C8BA84-8280-1246-8754-46243F2724CC}"/>
              </a:ext>
            </a:extLst>
          </p:cNvPr>
          <p:cNvSpPr/>
          <p:nvPr/>
        </p:nvSpPr>
        <p:spPr>
          <a:xfrm rot="16200000">
            <a:off x="5674160" y="4641902"/>
            <a:ext cx="307730" cy="4823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9195A57C-E04C-7246-B49B-8C9C8D1E6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STKaiti" panose="02010600040101010101" pitchFamily="2" charset="-122"/>
                <a:ea typeface="STKaiti" panose="02010600040101010101" pitchFamily="2" charset="-122"/>
              </a:rPr>
              <a:t>360 </a:t>
            </a:r>
            <a:r>
              <a:rPr lang="en-US" altLang="ja-JP" b="1" dirty="0">
                <a:latin typeface="STKaiti" panose="02010600040101010101" pitchFamily="2" charset="-122"/>
                <a:ea typeface="STKaiti" panose="02010600040101010101" pitchFamily="2" charset="-122"/>
              </a:rPr>
              <a:t>VR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6378688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B60A3DEF-5659-FD40-B0A9-20BD473DAE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N" altLang="en-CN"/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id="{15C1642F-0CA3-4D41-99D6-5A7C35EBA0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N" altLang="en-CN"/>
          </a:p>
        </p:txBody>
      </p:sp>
      <p:pic>
        <p:nvPicPr>
          <p:cNvPr id="57347" name="Picture 3">
            <a:extLst>
              <a:ext uri="{FF2B5EF4-FFF2-40B4-BE49-F238E27FC236}">
                <a16:creationId xmlns:a16="http://schemas.microsoft.com/office/drawing/2014/main" id="{C82A44CA-225D-B444-8205-3735049D9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513"/>
            <a:ext cx="914400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921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5F5C3108-5530-C342-AE21-64E870F6C0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N" altLang="en-CN"/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BF916B64-5EB6-0347-AE24-5AFB40BDD3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N" altLang="en-CN"/>
          </a:p>
        </p:txBody>
      </p:sp>
      <p:pic>
        <p:nvPicPr>
          <p:cNvPr id="58371" name="Picture 5">
            <a:extLst>
              <a:ext uri="{FF2B5EF4-FFF2-40B4-BE49-F238E27FC236}">
                <a16:creationId xmlns:a16="http://schemas.microsoft.com/office/drawing/2014/main" id="{1E79C874-27E7-D748-812E-35E66DCBD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00"/>
            <a:ext cx="9144000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437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C32369A8-BC9C-514D-8077-D5BDE0A5A7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N" altLang="en-CN"/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5A9A3CE5-2976-664C-B2BC-7F9F12F225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N" altLang="en-CN"/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78F9BB90-AA85-2141-927C-16B4B3A13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00"/>
            <a:ext cx="9144000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7826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E8A20FE2-3145-C24D-9240-A3E4E5EE95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N" altLang="en-CN"/>
          </a:p>
        </p:txBody>
      </p:sp>
      <p:sp>
        <p:nvSpPr>
          <p:cNvPr id="61442" name="Content Placeholder 2">
            <a:extLst>
              <a:ext uri="{FF2B5EF4-FFF2-40B4-BE49-F238E27FC236}">
                <a16:creationId xmlns:a16="http://schemas.microsoft.com/office/drawing/2014/main" id="{34CA1F4E-457B-C442-9606-FD19A7323B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N" altLang="en-CN"/>
          </a:p>
        </p:txBody>
      </p:sp>
      <p:pic>
        <p:nvPicPr>
          <p:cNvPr id="61443" name="Picture 3">
            <a:extLst>
              <a:ext uri="{FF2B5EF4-FFF2-40B4-BE49-F238E27FC236}">
                <a16:creationId xmlns:a16="http://schemas.microsoft.com/office/drawing/2014/main" id="{94B94235-56B6-FD49-B545-080A81F1A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163"/>
            <a:ext cx="914400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123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8F1FD9B4-616A-324C-B372-84BBB5966A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N" altLang="en-CN"/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24078714-687D-5241-B0B5-C21FC1D1B5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CN" altLang="en-CN"/>
          </a:p>
        </p:txBody>
      </p:sp>
      <p:pic>
        <p:nvPicPr>
          <p:cNvPr id="62467" name="Picture 3">
            <a:extLst>
              <a:ext uri="{FF2B5EF4-FFF2-40B4-BE49-F238E27FC236}">
                <a16:creationId xmlns:a16="http://schemas.microsoft.com/office/drawing/2014/main" id="{CC4AAA98-BF8A-B249-8CA6-122CA455D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813"/>
            <a:ext cx="91440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4434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667F3-8C86-8A4C-9A20-35E8FB15D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Bicubic Interpolation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B6FF669-3694-484F-8F3A-359BCAB50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50" y="4572000"/>
            <a:ext cx="4584700" cy="1447800"/>
          </a:xfrm>
        </p:spPr>
      </p:pic>
      <p:pic>
        <p:nvPicPr>
          <p:cNvPr id="53254" name="Picture 6" descr="Bicubic interpolation - Wikipedia">
            <a:extLst>
              <a:ext uri="{FF2B5EF4-FFF2-40B4-BE49-F238E27FC236}">
                <a16:creationId xmlns:a16="http://schemas.microsoft.com/office/drawing/2014/main" id="{1A0EB95D-1250-9C46-9974-59B1FE7CD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1476499"/>
            <a:ext cx="27940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170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itle 1">
            <a:extLst>
              <a:ext uri="{FF2B5EF4-FFF2-40B4-BE49-F238E27FC236}">
                <a16:creationId xmlns:a16="http://schemas.microsoft.com/office/drawing/2014/main" id="{97E75C5F-C3C5-CE4A-971D-65FC0D5BE7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N" altLang="en-CN"/>
              <a:t>Comparison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7DD750-97C8-4149-BA6C-AA9208962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54274" name="Picture 2">
            <a:extLst>
              <a:ext uri="{FF2B5EF4-FFF2-40B4-BE49-F238E27FC236}">
                <a16:creationId xmlns:a16="http://schemas.microsoft.com/office/drawing/2014/main" id="{38F80E71-36B4-E445-B378-346BBACC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58" y="2032000"/>
            <a:ext cx="27940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>
            <a:extLst>
              <a:ext uri="{FF2B5EF4-FFF2-40B4-BE49-F238E27FC236}">
                <a16:creationId xmlns:a16="http://schemas.microsoft.com/office/drawing/2014/main" id="{9DFCE56A-75CD-4B40-8DCD-45A333DC5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58" y="2032000"/>
            <a:ext cx="27940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6">
            <a:extLst>
              <a:ext uri="{FF2B5EF4-FFF2-40B4-BE49-F238E27FC236}">
                <a16:creationId xmlns:a16="http://schemas.microsoft.com/office/drawing/2014/main" id="{942E7208-3F7F-9344-BCFE-440F92944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32000"/>
            <a:ext cx="27940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itle 1">
            <a:extLst>
              <a:ext uri="{FF2B5EF4-FFF2-40B4-BE49-F238E27FC236}">
                <a16:creationId xmlns:a16="http://schemas.microsoft.com/office/drawing/2014/main" id="{97E75C5F-C3C5-CE4A-971D-65FC0D5BE7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CN" altLang="en-CN" dirty="0"/>
              <a:t>Comparison</a:t>
            </a:r>
          </a:p>
        </p:txBody>
      </p:sp>
      <p:sp>
        <p:nvSpPr>
          <p:cNvPr id="183298" name="Content Placeholder 2">
            <a:extLst>
              <a:ext uri="{FF2B5EF4-FFF2-40B4-BE49-F238E27FC236}">
                <a16:creationId xmlns:a16="http://schemas.microsoft.com/office/drawing/2014/main" id="{2551CDC0-2A9A-744C-BE99-970181FB7A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CN" altLang="en-CN" dirty="0"/>
              <a:t>Generally</a:t>
            </a:r>
            <a:r>
              <a:rPr lang="zh-CN" altLang="en-US" dirty="0"/>
              <a:t> </a:t>
            </a:r>
            <a:r>
              <a:rPr lang="en-US" altLang="zh-CN" dirty="0"/>
              <a:t>bilinear is good enough</a:t>
            </a:r>
            <a:endParaRPr lang="en-CN" altLang="en-CN" dirty="0"/>
          </a:p>
        </p:txBody>
      </p:sp>
      <p:pic>
        <p:nvPicPr>
          <p:cNvPr id="183299" name="Picture 5">
            <a:extLst>
              <a:ext uri="{FF2B5EF4-FFF2-40B4-BE49-F238E27FC236}">
                <a16:creationId xmlns:a16="http://schemas.microsoft.com/office/drawing/2014/main" id="{74430890-E719-6C48-A59F-58DF0C487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254250"/>
            <a:ext cx="8677275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3497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223995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F0435-6A07-C942-A5CD-E23E4FA3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/>
              <a:t>Today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66361-DC1F-6C44-8C60-A57503069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Microsoft YaHei" panose="020B0503020204020204" pitchFamily="34" charset="-122"/>
              </a:rPr>
              <a:t>Image Warping.</a:t>
            </a:r>
            <a:endParaRPr lang="en-US" altLang="zh-CN" b="1" dirty="0">
              <a:ea typeface="Microsoft YaHei" panose="020B0503020204020204" pitchFamily="34" charset="-122"/>
            </a:endParaRPr>
          </a:p>
          <a:p>
            <a:r>
              <a:rPr lang="en-US" altLang="zh-CN" b="1" dirty="0">
                <a:ea typeface="Microsoft YaHei" panose="020B0503020204020204" pitchFamily="34" charset="-122"/>
              </a:rPr>
              <a:t>Image Stitching.</a:t>
            </a:r>
          </a:p>
          <a:p>
            <a:endParaRPr lang="en-US" dirty="0">
              <a:ea typeface="Microsoft YaHei" panose="020B0503020204020204" pitchFamily="34" charset="-122"/>
            </a:endParaRPr>
          </a:p>
          <a:p>
            <a:endParaRPr lang="en-CN" dirty="0"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3714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 combine two images?</a:t>
            </a:r>
            <a:endParaRPr lang="en-US" dirty="0"/>
          </a:p>
        </p:txBody>
      </p:sp>
      <p:pic>
        <p:nvPicPr>
          <p:cNvPr id="23556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9812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2630" y="1990162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70149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compute transformation</a:t>
            </a:r>
            <a:r>
              <a:rPr lang="en-US" altLang="zh-CN" dirty="0"/>
              <a:t>?</a:t>
            </a:r>
            <a:endParaRPr lang="en-US" dirty="0"/>
          </a:p>
        </p:txBody>
      </p:sp>
      <p:pic>
        <p:nvPicPr>
          <p:cNvPr id="16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5350" y="25908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9780" y="2599762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3312232" y="3429000"/>
            <a:ext cx="2759075" cy="1514475"/>
            <a:chOff x="2072" y="1924"/>
            <a:chExt cx="1738" cy="954"/>
          </a:xfrm>
        </p:grpSpPr>
        <p:sp>
          <p:nvSpPr>
            <p:cNvPr id="19" name="Line 8"/>
            <p:cNvSpPr>
              <a:spLocks noChangeShapeType="1"/>
            </p:cNvSpPr>
            <p:nvPr/>
          </p:nvSpPr>
          <p:spPr bwMode="auto">
            <a:xfrm flipV="1">
              <a:off x="2072" y="1924"/>
              <a:ext cx="120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2666" y="2094"/>
              <a:ext cx="1144" cy="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 flipV="1">
              <a:off x="2346" y="2788"/>
              <a:ext cx="1070" cy="9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1"/>
            <p:cNvSpPr>
              <a:spLocks/>
            </p:cNvSpPr>
            <p:nvPr/>
          </p:nvSpPr>
          <p:spPr bwMode="auto">
            <a:xfrm>
              <a:off x="2617" y="2415"/>
              <a:ext cx="1092" cy="30"/>
            </a:xfrm>
            <a:custGeom>
              <a:avLst/>
              <a:gdLst>
                <a:gd name="T0" fmla="*/ 0 w 1092"/>
                <a:gd name="T1" fmla="*/ 30 h 30"/>
                <a:gd name="T2" fmla="*/ 1092 w 1092"/>
                <a:gd name="T3" fmla="*/ 0 h 30"/>
                <a:gd name="T4" fmla="*/ 0 60000 65536"/>
                <a:gd name="T5" fmla="*/ 0 60000 65536"/>
                <a:gd name="T6" fmla="*/ 0 w 1092"/>
                <a:gd name="T7" fmla="*/ 0 h 30"/>
                <a:gd name="T8" fmla="*/ 1092 w 109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92" h="3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 flipV="1">
              <a:off x="2170" y="2236"/>
              <a:ext cx="1150" cy="8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2530" y="2617"/>
              <a:ext cx="1017" cy="65"/>
            </a:xfrm>
            <a:custGeom>
              <a:avLst/>
              <a:gdLst>
                <a:gd name="T0" fmla="*/ 0 w 1017"/>
                <a:gd name="T1" fmla="*/ 65 h 65"/>
                <a:gd name="T2" fmla="*/ 1017 w 1017"/>
                <a:gd name="T3" fmla="*/ 0 h 65"/>
                <a:gd name="T4" fmla="*/ 0 60000 65536"/>
                <a:gd name="T5" fmla="*/ 0 60000 65536"/>
                <a:gd name="T6" fmla="*/ 0 w 1017"/>
                <a:gd name="T7" fmla="*/ 0 h 65"/>
                <a:gd name="T8" fmla="*/ 1017 w 1017"/>
                <a:gd name="T9" fmla="*/ 65 h 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7" h="65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20578" y="1433681"/>
                <a:ext cx="2669937" cy="10127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mr-I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𝑦</m:t>
                                </m:r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≅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𝑇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0578" y="1433681"/>
                <a:ext cx="2669937" cy="1012713"/>
              </a:xfrm>
              <a:prstGeom prst="rect">
                <a:avLst/>
              </a:prstGeom>
              <a:blipFill>
                <a:blip r:embed="rId5"/>
                <a:stretch>
                  <a:fillRect t="-1235" b="-864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ABB0649-539B-1545-9287-F199FC6BEA71}"/>
              </a:ext>
            </a:extLst>
          </p:cNvPr>
          <p:cNvSpPr txBox="1"/>
          <p:nvPr/>
        </p:nvSpPr>
        <p:spPr>
          <a:xfrm>
            <a:off x="990600" y="5486400"/>
            <a:ext cx="7445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CN" dirty="0"/>
              <a:t>Image matching (each match gives an equation)</a:t>
            </a:r>
          </a:p>
          <a:p>
            <a:pPr marL="342900" indent="-342900">
              <a:buFont typeface="+mj-lt"/>
              <a:buAutoNum type="arabicPeriod"/>
            </a:pPr>
            <a:r>
              <a:rPr lang="en-CN" dirty="0"/>
              <a:t>Solve T from the obtained matches</a:t>
            </a:r>
          </a:p>
        </p:txBody>
      </p:sp>
    </p:spTree>
    <p:extLst>
      <p:ext uri="{BB962C8B-B14F-4D97-AF65-F5344CB8AC3E}">
        <p14:creationId xmlns:p14="http://schemas.microsoft.com/office/powerpoint/2010/main" val="24598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Affine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2800"/>
            <a:ext cx="8229600" cy="2773363"/>
          </a:xfrm>
        </p:spPr>
        <p:txBody>
          <a:bodyPr/>
          <a:lstStyle/>
          <a:p>
            <a:r>
              <a:rPr lang="en-US" dirty="0"/>
              <a:t>How many unknowns?</a:t>
            </a:r>
          </a:p>
          <a:p>
            <a:r>
              <a:rPr lang="en-US" dirty="0"/>
              <a:t>How many equations per match?</a:t>
            </a:r>
          </a:p>
          <a:p>
            <a:r>
              <a:rPr lang="en-US" dirty="0"/>
              <a:t>How many matches do we need?</a:t>
            </a:r>
          </a:p>
        </p:txBody>
      </p:sp>
      <p:pic>
        <p:nvPicPr>
          <p:cNvPr id="346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270" y="1625239"/>
            <a:ext cx="8090330" cy="1473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66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08BEA-A435-FD46-B765-7C02E8C7B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Affine transformations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5EC76-3AE0-464C-9F24-5A0CE4856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For each match, we have</a:t>
            </a:r>
          </a:p>
          <a:p>
            <a:endParaRPr lang="en-CN" dirty="0"/>
          </a:p>
          <a:p>
            <a:endParaRPr lang="en-CN" dirty="0"/>
          </a:p>
          <a:p>
            <a:endParaRPr lang="en-CN" dirty="0"/>
          </a:p>
          <a:p>
            <a:r>
              <a:rPr lang="en-CN" dirty="0"/>
              <a:t>Matrix 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C0A93B-7F64-E949-8FA7-D6708165E05D}"/>
                  </a:ext>
                </a:extLst>
              </p:cNvPr>
              <p:cNvSpPr txBox="1"/>
              <p:nvPr/>
            </p:nvSpPr>
            <p:spPr>
              <a:xfrm>
                <a:off x="3010258" y="2460157"/>
                <a:ext cx="3123484" cy="9848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𝑎𝑥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𝑏𝑦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32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𝑒𝑦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CN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C0A93B-7F64-E949-8FA7-D6708165E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258" y="2460157"/>
                <a:ext cx="3123484" cy="984885"/>
              </a:xfrm>
              <a:prstGeom prst="rect">
                <a:avLst/>
              </a:prstGeom>
              <a:blipFill>
                <a:blip r:embed="rId2"/>
                <a:stretch>
                  <a:fillRect l="-2429" r="-3644" b="-1538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92405B-A191-A84D-B3E8-BD6EC299C1F9}"/>
                  </a:ext>
                </a:extLst>
              </p:cNvPr>
              <p:cNvSpPr txBox="1"/>
              <p:nvPr/>
            </p:nvSpPr>
            <p:spPr>
              <a:xfrm>
                <a:off x="1828800" y="3863181"/>
                <a:ext cx="5687904" cy="2598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  <m:m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</m:m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   </m:t>
                        </m:r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eqArr>
                                <m:eqArr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mr>
                          <m:m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CN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92405B-A191-A84D-B3E8-BD6EC299C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863181"/>
                <a:ext cx="5687904" cy="2598084"/>
              </a:xfrm>
              <a:prstGeom prst="rect">
                <a:avLst/>
              </a:prstGeom>
              <a:blipFill>
                <a:blip r:embed="rId3"/>
                <a:stretch>
                  <a:fillRect l="-893" b="-58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0338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Affine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7478"/>
            <a:ext cx="8229600" cy="4525963"/>
          </a:xfrm>
        </p:spPr>
        <p:txBody>
          <a:bodyPr/>
          <a:lstStyle/>
          <a:p>
            <a:r>
              <a:rPr lang="en-US" dirty="0"/>
              <a:t>For n matches</a:t>
            </a:r>
          </a:p>
        </p:txBody>
      </p:sp>
      <p:pic>
        <p:nvPicPr>
          <p:cNvPr id="3481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6400800" cy="373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2895600" y="5900057"/>
            <a:ext cx="4518061" cy="947824"/>
            <a:chOff x="856165" y="5528066"/>
            <a:chExt cx="5498730" cy="1153552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005" y="5581059"/>
              <a:ext cx="700555" cy="76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2439" y="5528066"/>
              <a:ext cx="379228" cy="694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9671" y="5695809"/>
              <a:ext cx="457486" cy="428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8371" y="5581059"/>
              <a:ext cx="541339" cy="694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856165" y="6232121"/>
              <a:ext cx="903677" cy="449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i="1" dirty="0"/>
                <a:t>n </a:t>
              </a:r>
              <a:r>
                <a:rPr lang="en-US" dirty="0"/>
                <a:t>x 6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43070" y="6111002"/>
              <a:ext cx="759307" cy="449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</a:t>
              </a:r>
              <a:r>
                <a:rPr lang="en-US" i="1" dirty="0"/>
                <a:t> </a:t>
              </a:r>
              <a:r>
                <a:rPr lang="en-US" dirty="0"/>
                <a:t>x 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12383" y="6137497"/>
              <a:ext cx="7425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i="1" dirty="0"/>
                <a:t>n </a:t>
              </a:r>
              <a:r>
                <a:rPr lang="en-US" dirty="0"/>
                <a:t>x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004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solve 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0811"/>
            <a:ext cx="8229600" cy="3459163"/>
          </a:xfrm>
        </p:spPr>
        <p:txBody>
          <a:bodyPr/>
          <a:lstStyle/>
          <a:p>
            <a:r>
              <a:rPr lang="en-US" dirty="0"/>
              <a:t>Least squares: find </a:t>
            </a:r>
            <a:r>
              <a:rPr lang="en-US" b="1" dirty="0"/>
              <a:t>t</a:t>
            </a:r>
            <a:r>
              <a:rPr lang="en-US" dirty="0"/>
              <a:t> that minimizes 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dirty="0"/>
              <a:t>The solution </a:t>
            </a:r>
            <a:r>
              <a:rPr lang="en-US"/>
              <a:t>is given by</a:t>
            </a:r>
            <a:endParaRPr lang="en-US" i="1" dirty="0"/>
          </a:p>
        </p:txBody>
      </p:sp>
      <p:pic>
        <p:nvPicPr>
          <p:cNvPr id="34509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0" y="2361259"/>
            <a:ext cx="1905000" cy="55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09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8416" y="4257220"/>
            <a:ext cx="2616584" cy="46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094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8416" y="4975112"/>
            <a:ext cx="3348504" cy="63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80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Projective transformations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336675" y="1371600"/>
            <a:ext cx="6283325" cy="3124200"/>
            <a:chOff x="609600" y="914400"/>
            <a:chExt cx="6283325" cy="3124200"/>
          </a:xfrm>
        </p:grpSpPr>
        <p:graphicFrame>
          <p:nvGraphicFramePr>
            <p:cNvPr id="330756" name="Object 4"/>
            <p:cNvGraphicFramePr>
              <a:graphicFrameLocks noChangeAspect="1"/>
            </p:cNvGraphicFramePr>
            <p:nvPr>
              <p:custDataLst>
                <p:tags r:id="rId3"/>
              </p:custDataLst>
            </p:nvPr>
          </p:nvGraphicFramePr>
          <p:xfrm>
            <a:off x="609600" y="914400"/>
            <a:ext cx="3082925" cy="312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17" imgW="5106113" imgH="5172797" progId="">
                    <p:embed/>
                  </p:oleObj>
                </mc:Choice>
                <mc:Fallback>
                  <p:oleObj name="Photo Editor Photo" r:id="rId17" imgW="5106113" imgH="5172797" progId="">
                    <p:embed/>
                    <p:pic>
                      <p:nvPicPr>
                        <p:cNvPr id="33075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" y="914400"/>
                          <a:ext cx="3082925" cy="3124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0759" name="Object 7"/>
            <p:cNvGraphicFramePr>
              <a:graphicFrameLocks noChangeAspect="1"/>
            </p:cNvGraphicFramePr>
            <p:nvPr>
              <p:custDataLst>
                <p:tags r:id="rId4"/>
              </p:custDataLst>
            </p:nvPr>
          </p:nvGraphicFramePr>
          <p:xfrm>
            <a:off x="3810000" y="914400"/>
            <a:ext cx="3082925" cy="312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19" imgW="5106113" imgH="5172797" progId="">
                    <p:embed/>
                  </p:oleObj>
                </mc:Choice>
                <mc:Fallback>
                  <p:oleObj name="Photo Editor Photo" r:id="rId19" imgW="5106113" imgH="5172797" progId="">
                    <p:embed/>
                    <p:pic>
                      <p:nvPicPr>
                        <p:cNvPr id="330759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0000" y="914400"/>
                          <a:ext cx="3082925" cy="3124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0765" name="Oval 1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166813" y="3895725"/>
              <a:ext cx="76200" cy="762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0766" name="Oval 1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066925" y="3533775"/>
              <a:ext cx="76200" cy="7620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0767" name="Oval 1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228725" y="356235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0768" name="Oval 16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209800" y="3819525"/>
              <a:ext cx="76200" cy="762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0769" name="Oval 17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819650" y="3917950"/>
              <a:ext cx="76200" cy="762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0770" name="Oval 18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776913" y="3213100"/>
              <a:ext cx="76200" cy="7620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0771" name="Oval 1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829175" y="32131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0772" name="Oval 20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781675" y="3917950"/>
              <a:ext cx="76200" cy="762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0774" name="Text Box 22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260475" y="3352800"/>
              <a:ext cx="3397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330775" name="Text Box 23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856163" y="3124200"/>
              <a:ext cx="4095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FF0000"/>
                  </a:solidFill>
                </a:rPr>
                <a:t>p’</a:t>
              </a:r>
            </a:p>
          </p:txBody>
        </p:sp>
      </p:grpSp>
      <p:graphicFrame>
        <p:nvGraphicFramePr>
          <p:cNvPr id="1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571383"/>
              </p:ext>
            </p:extLst>
          </p:nvPr>
        </p:nvGraphicFramePr>
        <p:xfrm>
          <a:off x="2438400" y="5073650"/>
          <a:ext cx="4310063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374560" imgH="711000" progId="Equation.DSMT4">
                  <p:embed/>
                </p:oleObj>
              </mc:Choice>
              <mc:Fallback>
                <p:oleObj name="Equation" r:id="rId21" imgW="2374560" imgH="711000" progId="Equation.DSMT4">
                  <p:embed/>
                  <p:pic>
                    <p:nvPicPr>
                      <p:cNvPr id="1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5073650"/>
                        <a:ext cx="4310063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Arrow Connector 18"/>
          <p:cNvCxnSpPr>
            <a:stCxn id="5" idx="2"/>
          </p:cNvCxnSpPr>
          <p:nvPr/>
        </p:nvCxnSpPr>
        <p:spPr>
          <a:xfrm>
            <a:off x="2173691" y="5042932"/>
            <a:ext cx="264709" cy="2167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236256" y="5042932"/>
            <a:ext cx="169045" cy="2672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374232" y="4941984"/>
            <a:ext cx="16668" cy="6009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438400" y="4572652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Homography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7550" y="4673600"/>
            <a:ext cx="372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P’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341031" y="4683643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4540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Solving for </a:t>
            </a:r>
            <a:r>
              <a:rPr lang="en-US" dirty="0" err="1"/>
              <a:t>homographies</a:t>
            </a:r>
            <a:endParaRPr 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8B12F90-65FE-BE4C-93CE-7388E8C95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250" y="1718469"/>
            <a:ext cx="4864100" cy="11303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E52F80C-3683-FA42-94BC-6F709D0DB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950" y="3215084"/>
            <a:ext cx="3314700" cy="1524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2857822-9089-6E40-85D2-3F27941FC2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300" y="5105400"/>
            <a:ext cx="60960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119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for </a:t>
            </a:r>
            <a:r>
              <a:rPr lang="en-US" dirty="0" err="1"/>
              <a:t>homographies</a:t>
            </a:r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8472860-C1D4-4F4D-AC70-AC66FE122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79151"/>
            <a:ext cx="6096000" cy="825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D82BAB3-67D7-7544-B6FC-D88ED31D1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2895600"/>
            <a:ext cx="87249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729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Solving for homographies</a:t>
            </a:r>
          </a:p>
        </p:txBody>
      </p:sp>
      <p:sp>
        <p:nvSpPr>
          <p:cNvPr id="378888" name="Rectangl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5800" y="4942140"/>
            <a:ext cx="7848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Defines a least squares problem: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895" name="Rectangle 15"/>
              <p:cNvSpPr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685800" y="5399340"/>
                <a:ext cx="78486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742950" lvl="1" indent="-285750" eaLnBrk="0" fontAlgn="base" hangingPunct="0"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</a:pPr>
                <a:r>
                  <a:rPr lang="en-US" sz="2000" dirty="0">
                    <a:solidFill>
                      <a:srgbClr val="000000"/>
                    </a:solidFill>
                  </a:rPr>
                  <a:t>Constraint: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m:rPr>
                        <m:lit/>
                      </m:rP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>
                  <a:solidFill>
                    <a:srgbClr val="000000"/>
                  </a:solidFill>
                </a:endParaRPr>
              </a:p>
              <a:p>
                <a:pPr marL="742950" lvl="1" indent="-285750" eaLnBrk="0" fontAlgn="base" hangingPunct="0"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</a:pPr>
                <a:r>
                  <a:rPr lang="en-US" sz="2000" dirty="0">
                    <a:solidFill>
                      <a:srgbClr val="000000"/>
                    </a:solidFill>
                  </a:rPr>
                  <a:t>Solution: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  = eigenvector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 with smallest eigenvalue</a:t>
                </a:r>
              </a:p>
              <a:p>
                <a:pPr marL="742950" lvl="1" indent="-285750" eaLnBrk="0" fontAlgn="base" hangingPunct="0"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</a:pPr>
                <a:r>
                  <a:rPr lang="en-US" sz="2000" dirty="0">
                    <a:solidFill>
                      <a:srgbClr val="000000"/>
                    </a:solidFill>
                  </a:rPr>
                  <a:t>Needs 4 or more points</a:t>
                </a:r>
              </a:p>
            </p:txBody>
          </p:sp>
        </mc:Choice>
        <mc:Fallback xmlns="">
          <p:sp>
            <p:nvSpPr>
              <p:cNvPr id="378895" name="Rectangle 15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685800" y="5399340"/>
                <a:ext cx="7848600" cy="1371600"/>
              </a:xfrm>
              <a:prstGeom prst="rect">
                <a:avLst/>
              </a:prstGeom>
              <a:blipFill>
                <a:blip r:embed="rId11"/>
                <a:stretch>
                  <a:fillRect t="-275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8901" name="Picture 21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252" y="5029200"/>
            <a:ext cx="24399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8"/>
          <p:cNvGrpSpPr/>
          <p:nvPr/>
        </p:nvGrpSpPr>
        <p:grpSpPr>
          <a:xfrm>
            <a:off x="3352800" y="3955166"/>
            <a:ext cx="769763" cy="904855"/>
            <a:chOff x="3265714" y="3761697"/>
            <a:chExt cx="769763" cy="904855"/>
          </a:xfrm>
        </p:grpSpPr>
        <p:sp>
          <p:nvSpPr>
            <p:cNvPr id="378892" name="Text Box 12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5714" y="4327998"/>
              <a:ext cx="76976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</a:rPr>
                <a:t>2n </a:t>
              </a:r>
              <a:r>
                <a:rPr lang="en-US" sz="1600" b="1" dirty="0">
                  <a:solidFill>
                    <a:srgbClr val="000000"/>
                  </a:solidFill>
                  <a:cs typeface="Times New Roman" pitchFamily="18" charset="0"/>
                </a:rPr>
                <a:t>× 9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pic>
          <p:nvPicPr>
            <p:cNvPr id="585729" name="Picture 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292249" y="3761697"/>
              <a:ext cx="707780" cy="603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9"/>
          <p:cNvGrpSpPr/>
          <p:nvPr/>
        </p:nvGrpSpPr>
        <p:grpSpPr>
          <a:xfrm>
            <a:off x="6781800" y="3964997"/>
            <a:ext cx="550760" cy="881911"/>
            <a:chOff x="6724134" y="3832947"/>
            <a:chExt cx="550760" cy="881911"/>
          </a:xfrm>
        </p:grpSpPr>
        <p:sp>
          <p:nvSpPr>
            <p:cNvPr id="378893" name="Text Box 13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857547" y="4376304"/>
              <a:ext cx="29848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cs typeface="Times New Roman" pitchFamily="18" charset="0"/>
                </a:rPr>
                <a:t>9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pic>
          <p:nvPicPr>
            <p:cNvPr id="585730" name="Picture 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724134" y="3832947"/>
              <a:ext cx="550760" cy="607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1"/>
          <p:cNvGrpSpPr/>
          <p:nvPr/>
        </p:nvGrpSpPr>
        <p:grpSpPr>
          <a:xfrm>
            <a:off x="7983951" y="4027963"/>
            <a:ext cx="448687" cy="832058"/>
            <a:chOff x="7975827" y="3839257"/>
            <a:chExt cx="448687" cy="832058"/>
          </a:xfrm>
        </p:grpSpPr>
        <p:sp>
          <p:nvSpPr>
            <p:cNvPr id="378894" name="Text Box 14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8001000" y="4332761"/>
              <a:ext cx="42351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cs typeface="Times New Roman" pitchFamily="18" charset="0"/>
                </a:rPr>
                <a:t>2n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  <p:pic>
          <p:nvPicPr>
            <p:cNvPr id="585733" name="Picture 5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975827" y="3839257"/>
              <a:ext cx="415747" cy="515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C272D9E0-72EB-004C-BABF-38BF80B5E4B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6385" y="1151069"/>
            <a:ext cx="7729015" cy="271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9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8" grpId="0" build="p" bldLvl="2"/>
      <p:bldP spid="378895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828800"/>
            <a:ext cx="8951496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8032596" y="1719147"/>
            <a:ext cx="501804" cy="501804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521498" y="4287645"/>
            <a:ext cx="501804" cy="501804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934200" y="1371600"/>
            <a:ext cx="1128132" cy="434898"/>
          </a:xfrm>
          <a:prstGeom prst="straightConnector1">
            <a:avLst/>
          </a:prstGeom>
          <a:noFill/>
          <a:ln w="571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5870186" y="2435613"/>
            <a:ext cx="2910472" cy="782443"/>
          </a:xfrm>
          <a:prstGeom prst="straightConnector1">
            <a:avLst/>
          </a:prstGeom>
          <a:noFill/>
          <a:ln w="5715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TextBox 12"/>
          <p:cNvSpPr txBox="1"/>
          <p:nvPr/>
        </p:nvSpPr>
        <p:spPr>
          <a:xfrm>
            <a:off x="6324600" y="971490"/>
            <a:ext cx="994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outliers</a:t>
            </a:r>
          </a:p>
        </p:txBody>
      </p:sp>
      <p:sp>
        <p:nvSpPr>
          <p:cNvPr id="9" name="Oval 8"/>
          <p:cNvSpPr/>
          <p:nvPr/>
        </p:nvSpPr>
        <p:spPr>
          <a:xfrm>
            <a:off x="6096000" y="3124200"/>
            <a:ext cx="1219200" cy="2743200"/>
          </a:xfrm>
          <a:prstGeom prst="ellipse">
            <a:avLst/>
          </a:prstGeom>
          <a:noFill/>
          <a:ln w="57150">
            <a:solidFill>
              <a:srgbClr val="00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46260" y="5772090"/>
            <a:ext cx="830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inliers</a:t>
            </a:r>
          </a:p>
        </p:txBody>
      </p:sp>
    </p:spTree>
    <p:extLst>
      <p:ext uri="{BB962C8B-B14F-4D97-AF65-F5344CB8AC3E}">
        <p14:creationId xmlns:p14="http://schemas.microsoft.com/office/powerpoint/2010/main" val="873840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 combine two images?</a:t>
            </a:r>
            <a:endParaRPr lang="en-US" dirty="0"/>
          </a:p>
        </p:txBody>
      </p:sp>
      <p:pic>
        <p:nvPicPr>
          <p:cNvPr id="23556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9812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21336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733675" y="5205412"/>
            <a:ext cx="3676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What is image warping?</a:t>
            </a:r>
          </a:p>
          <a:p>
            <a:pPr algn="ctr"/>
            <a:r>
              <a:rPr lang="en-US" sz="2400" dirty="0"/>
              <a:t>How to compute it?</a:t>
            </a:r>
          </a:p>
        </p:txBody>
      </p:sp>
    </p:spTree>
    <p:extLst>
      <p:ext uri="{BB962C8B-B14F-4D97-AF65-F5344CB8AC3E}">
        <p14:creationId xmlns:p14="http://schemas.microsoft.com/office/powerpoint/2010/main" val="28310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334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Let’s consider a simpler example… linear regression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can we fix this?</a:t>
            </a:r>
          </a:p>
        </p:txBody>
      </p:sp>
      <p:pic>
        <p:nvPicPr>
          <p:cNvPr id="373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362200"/>
            <a:ext cx="33528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80853" y="5791200"/>
            <a:ext cx="375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Problem: Fit a line to these </a:t>
            </a:r>
            <a:r>
              <a:rPr lang="en-US" dirty="0" err="1"/>
              <a:t>datapoints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362200"/>
            <a:ext cx="33528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4343400" y="3810000"/>
            <a:ext cx="457200" cy="53340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181600" y="3657600"/>
            <a:ext cx="3048000" cy="533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914853" y="5791200"/>
            <a:ext cx="1705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Least squares fit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28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</a:t>
            </a:r>
          </a:p>
        </p:txBody>
      </p:sp>
      <p:sp>
        <p:nvSpPr>
          <p:cNvPr id="7" name="Rectangle 6"/>
          <p:cNvSpPr/>
          <p:nvPr/>
        </p:nvSpPr>
        <p:spPr>
          <a:xfrm>
            <a:off x="2438400" y="1676400"/>
            <a:ext cx="4267200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429000" y="4343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814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24200" y="4572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528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48000" y="4800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95600" y="4953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754086" y="5181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67000" y="5410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895600" y="5105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429000" y="4114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733800" y="3886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886200" y="3733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8862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038600" y="3276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343400" y="3124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495800" y="2895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419600" y="2667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724400" y="2514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876800" y="2198914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105400" y="1981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486400" y="3810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800600" y="4191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267200" y="4419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800600" y="4876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876800" y="3657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257800" y="3429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105400" y="3048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648200" y="3352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2672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7244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181600" y="4572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6388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096000" y="4343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0198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6388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791200" y="3733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324600" y="4800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8100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34290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124200" y="2971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3528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505200" y="2514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038600" y="2286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667000" y="2895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9718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124200" y="2286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637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</a:t>
            </a:r>
          </a:p>
        </p:txBody>
      </p:sp>
      <p:sp>
        <p:nvSpPr>
          <p:cNvPr id="7" name="Rectangle 6"/>
          <p:cNvSpPr/>
          <p:nvPr/>
        </p:nvSpPr>
        <p:spPr>
          <a:xfrm>
            <a:off x="2438400" y="1676400"/>
            <a:ext cx="4267200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429000" y="4343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814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24200" y="4572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528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48000" y="4800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95600" y="4953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754086" y="5181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67000" y="5410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895600" y="5105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429000" y="4114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733800" y="3886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886200" y="3733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1981200" y="2057400"/>
            <a:ext cx="4953000" cy="3048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8862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038600" y="3276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343400" y="3124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495800" y="2895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419600" y="2667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724400" y="2514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876800" y="2198914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105400" y="1981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486400" y="3810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800600" y="4191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267200" y="4419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800600" y="4876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876800" y="3657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257800" y="3429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105400" y="3048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648200" y="3352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2672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7244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181600" y="4572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6388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096000" y="4343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0198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6388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791200" y="3733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324600" y="4800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8100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34290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124200" y="2971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3528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505200" y="2514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038600" y="2286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667000" y="2895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9718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124200" y="2286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3796694" y="6019800"/>
            <a:ext cx="1461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Inliers: 3</a:t>
            </a:r>
          </a:p>
        </p:txBody>
      </p:sp>
    </p:spTree>
    <p:extLst>
      <p:ext uri="{BB962C8B-B14F-4D97-AF65-F5344CB8AC3E}">
        <p14:creationId xmlns:p14="http://schemas.microsoft.com/office/powerpoint/2010/main" val="71210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47" grpId="0" animBg="1"/>
      <p:bldP spid="47" grpId="1" animBg="1"/>
      <p:bldP spid="55" grpId="0" animBg="1"/>
      <p:bldP spid="55" grpId="1" animBg="1"/>
      <p:bldP spid="5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</a:t>
            </a:r>
          </a:p>
        </p:txBody>
      </p:sp>
      <p:sp>
        <p:nvSpPr>
          <p:cNvPr id="7" name="Rectangle 6"/>
          <p:cNvSpPr/>
          <p:nvPr/>
        </p:nvSpPr>
        <p:spPr>
          <a:xfrm>
            <a:off x="2438400" y="1676400"/>
            <a:ext cx="4267200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rot="5400000" flipH="1" flipV="1">
            <a:off x="1469922" y="2140974"/>
            <a:ext cx="4756356" cy="327660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429000" y="4343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814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24200" y="4572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528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48000" y="4800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95600" y="4953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754086" y="5181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67000" y="5410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895600" y="5105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429000" y="4114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733800" y="3886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886200" y="3733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8862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038600" y="3276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343400" y="3124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495800" y="2895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419600" y="2667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724400" y="2514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876800" y="2198914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105400" y="1981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2578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800600" y="4191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648200" y="3733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953000" y="3886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876800" y="3657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257800" y="3429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105400" y="3048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648200" y="3352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2672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7244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181600" y="4572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6388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096000" y="4343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0198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6388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791200" y="3733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6324600" y="4800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8100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3581400" y="3048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124200" y="2971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3528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3505200" y="2514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048000" y="2438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667000" y="2895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9718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124200" y="2286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796694" y="6019800"/>
            <a:ext cx="1643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Inliers: 20</a:t>
            </a:r>
          </a:p>
        </p:txBody>
      </p:sp>
    </p:spTree>
    <p:extLst>
      <p:ext uri="{BB962C8B-B14F-4D97-AF65-F5344CB8AC3E}">
        <p14:creationId xmlns:p14="http://schemas.microsoft.com/office/powerpoint/2010/main" val="159415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6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 for Translation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1314450" y="1752600"/>
            <a:ext cx="6515100" cy="4343400"/>
          </a:xfrm>
          <a:prstGeom prst="rect">
            <a:avLst/>
          </a:prstGeom>
          <a:noFill/>
          <a:ln/>
        </p:spPr>
      </p:pic>
      <p:sp>
        <p:nvSpPr>
          <p:cNvPr id="5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50800">
            <a:solidFill>
              <a:srgbClr val="3333FF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50800">
            <a:solidFill>
              <a:srgbClr val="3333FF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Line 6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50800">
            <a:solidFill>
              <a:srgbClr val="3333FF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50800">
            <a:solidFill>
              <a:srgbClr val="3333FF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50800">
            <a:solidFill>
              <a:srgbClr val="3333FF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1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RANSAC for Translation</a:t>
            </a:r>
          </a:p>
        </p:txBody>
      </p:sp>
      <p:pic>
        <p:nvPicPr>
          <p:cNvPr id="463875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387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87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03914" y="2743196"/>
            <a:ext cx="1676400" cy="76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87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87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88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88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88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883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Select </a:t>
            </a:r>
            <a:r>
              <a:rPr lang="en-US" i="1" dirty="0"/>
              <a:t>one</a:t>
            </a:r>
            <a:r>
              <a:rPr lang="en-US" dirty="0"/>
              <a:t> match at random, count </a:t>
            </a:r>
            <a:r>
              <a:rPr lang="en-US" i="1" dirty="0"/>
              <a:t>inliers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39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638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6387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4638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38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4638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6388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638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6388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RANSAC for Translation</a:t>
            </a:r>
          </a:p>
        </p:txBody>
      </p:sp>
      <p:pic>
        <p:nvPicPr>
          <p:cNvPr id="464899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4900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4901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03914" y="2743196"/>
            <a:ext cx="1676400" cy="76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4902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490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490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490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490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4907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Select another match at random, count </a:t>
            </a:r>
            <a:r>
              <a:rPr lang="en-US" i="1" dirty="0"/>
              <a:t>inliers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39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649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6490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649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649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4649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490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4649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490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4649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649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4649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6490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4649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649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RANSAC for Translation</a:t>
            </a:r>
          </a:p>
        </p:txBody>
      </p:sp>
      <p:pic>
        <p:nvPicPr>
          <p:cNvPr id="463875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387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50800">
            <a:solidFill>
              <a:srgbClr val="3333FF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87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03914" y="2743196"/>
            <a:ext cx="1676400" cy="76200"/>
          </a:xfrm>
          <a:prstGeom prst="line">
            <a:avLst/>
          </a:prstGeom>
          <a:noFill/>
          <a:ln w="50800">
            <a:solidFill>
              <a:srgbClr val="3333FF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87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50800">
            <a:solidFill>
              <a:srgbClr val="3333FF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87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88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50800">
            <a:solidFill>
              <a:srgbClr val="3333FF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88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88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3883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Output the translation with the highest number of inliers</a:t>
            </a:r>
          </a:p>
        </p:txBody>
      </p:sp>
    </p:spTree>
    <p:extLst>
      <p:ext uri="{BB962C8B-B14F-4D97-AF65-F5344CB8AC3E}">
        <p14:creationId xmlns:p14="http://schemas.microsoft.com/office/powerpoint/2010/main" val="3323086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Final step: least squares fit</a:t>
            </a:r>
          </a:p>
        </p:txBody>
      </p:sp>
      <p:pic>
        <p:nvPicPr>
          <p:cNvPr id="465923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1314450" y="1545766"/>
            <a:ext cx="6515100" cy="4343400"/>
          </a:xfrm>
          <a:noFill/>
          <a:ln/>
        </p:spPr>
      </p:pic>
      <p:sp>
        <p:nvSpPr>
          <p:cNvPr id="465924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450766"/>
            <a:ext cx="1600200" cy="76200"/>
          </a:xfrm>
          <a:prstGeom prst="line">
            <a:avLst/>
          </a:prstGeom>
          <a:noFill/>
          <a:ln w="50800">
            <a:solidFill>
              <a:srgbClr val="3333FF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5925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971800" y="2688766"/>
            <a:ext cx="2971800" cy="76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5926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971800" y="1774366"/>
            <a:ext cx="3581400" cy="228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5927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69572" y="5203366"/>
            <a:ext cx="60198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Find average translation vector over all inliers</a:t>
            </a:r>
          </a:p>
        </p:txBody>
      </p:sp>
      <p:sp>
        <p:nvSpPr>
          <p:cNvPr id="465928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4114800" y="2536366"/>
            <a:ext cx="1676400" cy="76200"/>
          </a:xfrm>
          <a:prstGeom prst="line">
            <a:avLst/>
          </a:prstGeom>
          <a:noFill/>
          <a:ln w="50800">
            <a:solidFill>
              <a:srgbClr val="3333FF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5929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4114800" y="1850566"/>
            <a:ext cx="1676400" cy="76200"/>
          </a:xfrm>
          <a:prstGeom prst="line">
            <a:avLst/>
          </a:prstGeom>
          <a:noFill/>
          <a:ln w="50800">
            <a:solidFill>
              <a:srgbClr val="3333FF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5930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657600" y="2231566"/>
            <a:ext cx="1676400" cy="76200"/>
          </a:xfrm>
          <a:prstGeom prst="line">
            <a:avLst/>
          </a:prstGeom>
          <a:noFill/>
          <a:ln w="50800">
            <a:solidFill>
              <a:srgbClr val="3333FF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5931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3657600" y="3145966"/>
            <a:ext cx="1676400" cy="76200"/>
          </a:xfrm>
          <a:prstGeom prst="line">
            <a:avLst/>
          </a:prstGeom>
          <a:noFill/>
          <a:ln w="50800">
            <a:solidFill>
              <a:srgbClr val="3333FF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65932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3810000" y="2917366"/>
            <a:ext cx="1676400" cy="762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lg" len="lg"/>
          </a:ln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0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3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06375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06375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8132" name="TextBox 20"/>
          <p:cNvSpPr txBox="1">
            <a:spLocks noChangeArrowheads="1"/>
          </p:cNvSpPr>
          <p:nvPr/>
        </p:nvSpPr>
        <p:spPr bwMode="auto">
          <a:xfrm>
            <a:off x="900113" y="5229225"/>
            <a:ext cx="5184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400" dirty="0"/>
              <a:t>Input images</a:t>
            </a:r>
            <a:endParaRPr lang="zh-CN" altLang="en-US" sz="24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5E90C7C-56DB-3542-8EF2-336B07DFE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Image Stitching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0165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F0435-6A07-C942-A5CD-E23E4FA37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/>
              <a:t>Today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66361-DC1F-6C44-8C60-A57503069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>
                <a:ea typeface="Microsoft YaHei" panose="020B0503020204020204" pitchFamily="34" charset="-122"/>
              </a:rPr>
              <a:t>Image Warping</a:t>
            </a: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Microsoft YaHei" panose="020B0503020204020204" pitchFamily="34" charset="-122"/>
              </a:rPr>
              <a:t>Image Stitching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ea typeface="Microsoft YaHei" panose="020B0503020204020204" pitchFamily="34" charset="-122"/>
            </a:endParaRPr>
          </a:p>
          <a:p>
            <a:endParaRPr lang="en-US" dirty="0">
              <a:ea typeface="Microsoft YaHei" panose="020B0503020204020204" pitchFamily="34" charset="-122"/>
            </a:endParaRPr>
          </a:p>
          <a:p>
            <a:endParaRPr lang="en-CN" dirty="0"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51333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060575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060575"/>
            <a:ext cx="36750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9156" name="TextBox 6"/>
          <p:cNvSpPr txBox="1">
            <a:spLocks noChangeArrowheads="1"/>
          </p:cNvSpPr>
          <p:nvPr/>
        </p:nvSpPr>
        <p:spPr bwMode="auto">
          <a:xfrm>
            <a:off x="900113" y="5229225"/>
            <a:ext cx="5184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400" dirty="0"/>
              <a:t>Feature matching</a:t>
            </a:r>
            <a:endParaRPr lang="zh-CN" altLang="en-US" sz="24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D7A7C06-1D5E-0249-A414-7E30A848D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Image Stitching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38886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060575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17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2060575"/>
            <a:ext cx="36750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0180" name="TextBox 8"/>
          <p:cNvSpPr txBox="1">
            <a:spLocks noChangeArrowheads="1"/>
          </p:cNvSpPr>
          <p:nvPr/>
        </p:nvSpPr>
        <p:spPr bwMode="auto">
          <a:xfrm>
            <a:off x="900113" y="5229225"/>
            <a:ext cx="7786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400" dirty="0"/>
              <a:t>Compute transformation matrix with RANSAC</a:t>
            </a:r>
            <a:endParaRPr lang="zh-CN" altLang="en-US" sz="24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3D1EBE9-049D-B448-B23C-BA235448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Image Stitching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28830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2070100"/>
            <a:ext cx="5691187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03" name="TextBox 5"/>
          <p:cNvSpPr txBox="1">
            <a:spLocks noChangeArrowheads="1"/>
          </p:cNvSpPr>
          <p:nvPr/>
        </p:nvSpPr>
        <p:spPr bwMode="auto">
          <a:xfrm>
            <a:off x="900113" y="5229225"/>
            <a:ext cx="6624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400" dirty="0"/>
              <a:t>Fix image 1 and warp image 2</a:t>
            </a:r>
            <a:endParaRPr lang="zh-CN" altLang="en-US" sz="2400" dirty="0"/>
          </a:p>
        </p:txBody>
      </p:sp>
      <p:sp>
        <p:nvSpPr>
          <p:cNvPr id="7" name="标题 2">
            <a:extLst>
              <a:ext uri="{FF2B5EF4-FFF2-40B4-BE49-F238E27FC236}">
                <a16:creationId xmlns:a16="http://schemas.microsoft.com/office/drawing/2014/main" id="{8DE1620E-81A4-F840-897B-A720A559F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Image Stitching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2473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Now we know how to create panoramas!</a:t>
            </a:r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869" y="2697162"/>
            <a:ext cx="8450262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90B6B1-CE26-AA41-894F-E3519C93A86B}"/>
              </a:ext>
            </a:extLst>
          </p:cNvPr>
          <p:cNvSpPr txBox="1"/>
          <p:nvPr/>
        </p:nvSpPr>
        <p:spPr>
          <a:xfrm>
            <a:off x="914400" y="2133600"/>
            <a:ext cx="723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1) Warp all images to a reference image; 2) merge them</a:t>
            </a:r>
          </a:p>
        </p:txBody>
      </p:sp>
    </p:spTree>
    <p:extLst>
      <p:ext uri="{BB962C8B-B14F-4D97-AF65-F5344CB8AC3E}">
        <p14:creationId xmlns:p14="http://schemas.microsoft.com/office/powerpoint/2010/main" val="38780902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C7738A91-6A95-C44B-B5A6-502598ADD1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CN"/>
              <a:t>Rotation about vertical axis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6A7CF2C3-2996-4B4B-A4D6-587C0CB700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800600"/>
            <a:ext cx="7772400" cy="1828800"/>
          </a:xfrm>
        </p:spPr>
        <p:txBody>
          <a:bodyPr/>
          <a:lstStyle/>
          <a:p>
            <a:r>
              <a:rPr lang="en-US" altLang="en-CN"/>
              <a:t>What if our camera rotates on a tripod?</a:t>
            </a:r>
          </a:p>
          <a:p>
            <a:r>
              <a:rPr lang="en-US" altLang="en-CN"/>
              <a:t>What’s the structure of H?</a:t>
            </a:r>
          </a:p>
        </p:txBody>
      </p:sp>
      <p:pic>
        <p:nvPicPr>
          <p:cNvPr id="10244" name="Picture 4" descr="sigmov1">
            <a:hlinkClick r:id="rId2" action="ppaction://hlinkfile"/>
            <a:extLst>
              <a:ext uri="{FF2B5EF4-FFF2-40B4-BE49-F238E27FC236}">
                <a16:creationId xmlns:a16="http://schemas.microsoft.com/office/drawing/2014/main" id="{F31613AD-A87A-C341-9E8E-19500D0EF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4267200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00DC61-F9C9-8F4E-8E1A-AA882EF74A10}"/>
                  </a:ext>
                </a:extLst>
              </p:cNvPr>
              <p:cNvSpPr txBox="1"/>
              <p:nvPr/>
            </p:nvSpPr>
            <p:spPr>
              <a:xfrm>
                <a:off x="3312469" y="6090919"/>
                <a:ext cx="221426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𝐾𝑅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CN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00DC61-F9C9-8F4E-8E1A-AA882EF74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469" y="6090919"/>
                <a:ext cx="2214261" cy="492443"/>
              </a:xfrm>
              <a:prstGeom prst="rect">
                <a:avLst/>
              </a:prstGeom>
              <a:blipFill>
                <a:blip r:embed="rId4"/>
                <a:stretch>
                  <a:fillRect l="-3429" t="-2632" r="-1143" b="-526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874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>
            <a:extLst>
              <a:ext uri="{FF2B5EF4-FFF2-40B4-BE49-F238E27FC236}">
                <a16:creationId xmlns:a16="http://schemas.microsoft.com/office/drawing/2014/main" id="{EB97AB31-C3E5-8347-AC77-7373FA9F6E49}"/>
              </a:ext>
            </a:extLst>
          </p:cNvPr>
          <p:cNvGrpSpPr>
            <a:grpSpLocks/>
          </p:cNvGrpSpPr>
          <p:nvPr/>
        </p:nvGrpSpPr>
        <p:grpSpPr bwMode="auto">
          <a:xfrm>
            <a:off x="3962400" y="1828800"/>
            <a:ext cx="1981200" cy="3989388"/>
            <a:chOff x="3264" y="624"/>
            <a:chExt cx="1248" cy="2513"/>
          </a:xfrm>
        </p:grpSpPr>
        <p:sp>
          <p:nvSpPr>
            <p:cNvPr id="11306" name="Line 3">
              <a:extLst>
                <a:ext uri="{FF2B5EF4-FFF2-40B4-BE49-F238E27FC236}">
                  <a16:creationId xmlns:a16="http://schemas.microsoft.com/office/drawing/2014/main" id="{6FDD68A9-6980-E041-BE15-1234944FAD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624"/>
              <a:ext cx="0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N"/>
            </a:p>
          </p:txBody>
        </p:sp>
        <p:sp>
          <p:nvSpPr>
            <p:cNvPr id="11307" name="Text Box 4">
              <a:extLst>
                <a:ext uri="{FF2B5EF4-FFF2-40B4-BE49-F238E27FC236}">
                  <a16:creationId xmlns:a16="http://schemas.microsoft.com/office/drawing/2014/main" id="{D66982E3-F33A-A145-A36C-F662F3D685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1" y="2887"/>
              <a:ext cx="88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CN" sz="2000" dirty="0">
                  <a:latin typeface="Arial" panose="020B0604020202020204" pitchFamily="34" charset="0"/>
                </a:rPr>
                <a:t>mosaic PP</a:t>
              </a:r>
            </a:p>
          </p:txBody>
        </p:sp>
        <p:sp>
          <p:nvSpPr>
            <p:cNvPr id="11308" name="Line 5">
              <a:extLst>
                <a:ext uri="{FF2B5EF4-FFF2-40B4-BE49-F238E27FC236}">
                  <a16:creationId xmlns:a16="http://schemas.microsoft.com/office/drawing/2014/main" id="{3728F706-A846-B545-9FAD-39A911EB47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N"/>
            </a:p>
          </p:txBody>
        </p:sp>
      </p:grpSp>
      <p:grpSp>
        <p:nvGrpSpPr>
          <p:cNvPr id="11267" name="Group 6">
            <a:extLst>
              <a:ext uri="{FF2B5EF4-FFF2-40B4-BE49-F238E27FC236}">
                <a16:creationId xmlns:a16="http://schemas.microsoft.com/office/drawing/2014/main" id="{9C50330C-7881-6546-ABFA-C7558C60BE25}"/>
              </a:ext>
            </a:extLst>
          </p:cNvPr>
          <p:cNvGrpSpPr>
            <a:grpSpLocks/>
          </p:cNvGrpSpPr>
          <p:nvPr/>
        </p:nvGrpSpPr>
        <p:grpSpPr bwMode="auto">
          <a:xfrm>
            <a:off x="2025650" y="2667000"/>
            <a:ext cx="946150" cy="1143000"/>
            <a:chOff x="1180" y="816"/>
            <a:chExt cx="596" cy="720"/>
          </a:xfrm>
        </p:grpSpPr>
        <p:sp>
          <p:nvSpPr>
            <p:cNvPr id="11299" name="Line 7">
              <a:extLst>
                <a:ext uri="{FF2B5EF4-FFF2-40B4-BE49-F238E27FC236}">
                  <a16:creationId xmlns:a16="http://schemas.microsoft.com/office/drawing/2014/main" id="{DC49DA02-2BE8-C84F-AA00-AD7E5E9AF4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N"/>
            </a:p>
          </p:txBody>
        </p:sp>
        <p:grpSp>
          <p:nvGrpSpPr>
            <p:cNvPr id="11300" name="Group 8">
              <a:extLst>
                <a:ext uri="{FF2B5EF4-FFF2-40B4-BE49-F238E27FC236}">
                  <a16:creationId xmlns:a16="http://schemas.microsoft.com/office/drawing/2014/main" id="{BC675285-F408-6C40-9DDB-FD174BE23300}"/>
                </a:ext>
              </a:extLst>
            </p:cNvPr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11301" name="Freeform 9">
                <a:extLst>
                  <a:ext uri="{FF2B5EF4-FFF2-40B4-BE49-F238E27FC236}">
                    <a16:creationId xmlns:a16="http://schemas.microsoft.com/office/drawing/2014/main" id="{73D9BDD9-2DC5-4E4A-8787-F6A7C78B8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6 w 202"/>
                  <a:gd name="T1" fmla="*/ 305 h 306"/>
                  <a:gd name="T2" fmla="*/ 0 w 202"/>
                  <a:gd name="T3" fmla="*/ 22 h 306"/>
                  <a:gd name="T4" fmla="*/ 9 w 202"/>
                  <a:gd name="T5" fmla="*/ 13 h 306"/>
                  <a:gd name="T6" fmla="*/ 15 w 202"/>
                  <a:gd name="T7" fmla="*/ 14 h 306"/>
                  <a:gd name="T8" fmla="*/ 21 w 202"/>
                  <a:gd name="T9" fmla="*/ 13 h 306"/>
                  <a:gd name="T10" fmla="*/ 22 w 202"/>
                  <a:gd name="T11" fmla="*/ 10 h 306"/>
                  <a:gd name="T12" fmla="*/ 27 w 202"/>
                  <a:gd name="T13" fmla="*/ 11 h 306"/>
                  <a:gd name="T14" fmla="*/ 31 w 202"/>
                  <a:gd name="T15" fmla="*/ 7 h 306"/>
                  <a:gd name="T16" fmla="*/ 37 w 202"/>
                  <a:gd name="T17" fmla="*/ 9 h 306"/>
                  <a:gd name="T18" fmla="*/ 41 w 202"/>
                  <a:gd name="T19" fmla="*/ 6 h 306"/>
                  <a:gd name="T20" fmla="*/ 46 w 202"/>
                  <a:gd name="T21" fmla="*/ 5 h 306"/>
                  <a:gd name="T22" fmla="*/ 52 w 202"/>
                  <a:gd name="T23" fmla="*/ 3 h 306"/>
                  <a:gd name="T24" fmla="*/ 57 w 202"/>
                  <a:gd name="T25" fmla="*/ 4 h 306"/>
                  <a:gd name="T26" fmla="*/ 62 w 202"/>
                  <a:gd name="T27" fmla="*/ 3 h 306"/>
                  <a:gd name="T28" fmla="*/ 66 w 202"/>
                  <a:gd name="T29" fmla="*/ 0 h 306"/>
                  <a:gd name="T30" fmla="*/ 74 w 202"/>
                  <a:gd name="T31" fmla="*/ 0 h 306"/>
                  <a:gd name="T32" fmla="*/ 80 w 202"/>
                  <a:gd name="T33" fmla="*/ 1 h 306"/>
                  <a:gd name="T34" fmla="*/ 83 w 202"/>
                  <a:gd name="T35" fmla="*/ 1 h 306"/>
                  <a:gd name="T36" fmla="*/ 86 w 202"/>
                  <a:gd name="T37" fmla="*/ 3 h 306"/>
                  <a:gd name="T38" fmla="*/ 92 w 202"/>
                  <a:gd name="T39" fmla="*/ 4 h 306"/>
                  <a:gd name="T40" fmla="*/ 98 w 202"/>
                  <a:gd name="T41" fmla="*/ 7 h 306"/>
                  <a:gd name="T42" fmla="*/ 103 w 202"/>
                  <a:gd name="T43" fmla="*/ 7 h 306"/>
                  <a:gd name="T44" fmla="*/ 111 w 202"/>
                  <a:gd name="T45" fmla="*/ 10 h 306"/>
                  <a:gd name="T46" fmla="*/ 115 w 202"/>
                  <a:gd name="T47" fmla="*/ 12 h 306"/>
                  <a:gd name="T48" fmla="*/ 121 w 202"/>
                  <a:gd name="T49" fmla="*/ 11 h 306"/>
                  <a:gd name="T50" fmla="*/ 125 w 202"/>
                  <a:gd name="T51" fmla="*/ 16 h 306"/>
                  <a:gd name="T52" fmla="*/ 131 w 202"/>
                  <a:gd name="T53" fmla="*/ 17 h 306"/>
                  <a:gd name="T54" fmla="*/ 135 w 202"/>
                  <a:gd name="T55" fmla="*/ 19 h 306"/>
                  <a:gd name="T56" fmla="*/ 140 w 202"/>
                  <a:gd name="T57" fmla="*/ 21 h 306"/>
                  <a:gd name="T58" fmla="*/ 142 w 202"/>
                  <a:gd name="T59" fmla="*/ 24 h 306"/>
                  <a:gd name="T60" fmla="*/ 146 w 202"/>
                  <a:gd name="T61" fmla="*/ 27 h 306"/>
                  <a:gd name="T62" fmla="*/ 151 w 202"/>
                  <a:gd name="T63" fmla="*/ 31 h 306"/>
                  <a:gd name="T64" fmla="*/ 153 w 202"/>
                  <a:gd name="T65" fmla="*/ 35 h 306"/>
                  <a:gd name="T66" fmla="*/ 156 w 202"/>
                  <a:gd name="T67" fmla="*/ 36 h 306"/>
                  <a:gd name="T68" fmla="*/ 160 w 202"/>
                  <a:gd name="T69" fmla="*/ 41 h 306"/>
                  <a:gd name="T70" fmla="*/ 163 w 202"/>
                  <a:gd name="T71" fmla="*/ 44 h 306"/>
                  <a:gd name="T72" fmla="*/ 168 w 202"/>
                  <a:gd name="T73" fmla="*/ 46 h 306"/>
                  <a:gd name="T74" fmla="*/ 172 w 202"/>
                  <a:gd name="T75" fmla="*/ 50 h 306"/>
                  <a:gd name="T76" fmla="*/ 176 w 202"/>
                  <a:gd name="T77" fmla="*/ 53 h 306"/>
                  <a:gd name="T78" fmla="*/ 178 w 202"/>
                  <a:gd name="T79" fmla="*/ 55 h 306"/>
                  <a:gd name="T80" fmla="*/ 182 w 202"/>
                  <a:gd name="T81" fmla="*/ 59 h 306"/>
                  <a:gd name="T82" fmla="*/ 185 w 202"/>
                  <a:gd name="T83" fmla="*/ 62 h 306"/>
                  <a:gd name="T84" fmla="*/ 186 w 202"/>
                  <a:gd name="T85" fmla="*/ 67 h 306"/>
                  <a:gd name="T86" fmla="*/ 189 w 202"/>
                  <a:gd name="T87" fmla="*/ 73 h 306"/>
                  <a:gd name="T88" fmla="*/ 192 w 202"/>
                  <a:gd name="T89" fmla="*/ 76 h 306"/>
                  <a:gd name="T90" fmla="*/ 196 w 202"/>
                  <a:gd name="T91" fmla="*/ 80 h 306"/>
                  <a:gd name="T92" fmla="*/ 198 w 202"/>
                  <a:gd name="T93" fmla="*/ 84 h 306"/>
                  <a:gd name="T94" fmla="*/ 200 w 202"/>
                  <a:gd name="T95" fmla="*/ 90 h 306"/>
                  <a:gd name="T96" fmla="*/ 201 w 202"/>
                  <a:gd name="T97" fmla="*/ 99 h 306"/>
                  <a:gd name="T98" fmla="*/ 16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N"/>
              </a:p>
            </p:txBody>
          </p:sp>
          <p:sp>
            <p:nvSpPr>
              <p:cNvPr id="11302" name="Arc 10">
                <a:extLst>
                  <a:ext uri="{FF2B5EF4-FFF2-40B4-BE49-F238E27FC236}">
                    <a16:creationId xmlns:a16="http://schemas.microsoft.com/office/drawing/2014/main" id="{19EBC414-A39C-CE4E-B60A-4678583AC37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132 w 21745"/>
                  <a:gd name="T3" fmla="*/ 149 h 21600"/>
                  <a:gd name="T4" fmla="*/ 1 w 21745"/>
                  <a:gd name="T5" fmla="*/ 149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CN"/>
              </a:p>
            </p:txBody>
          </p:sp>
          <p:sp>
            <p:nvSpPr>
              <p:cNvPr id="11303" name="Line 11">
                <a:extLst>
                  <a:ext uri="{FF2B5EF4-FFF2-40B4-BE49-F238E27FC236}">
                    <a16:creationId xmlns:a16="http://schemas.microsoft.com/office/drawing/2014/main" id="{620A80AE-2007-8945-AC1E-348E05B545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CN"/>
              </a:p>
            </p:txBody>
          </p:sp>
          <p:sp>
            <p:nvSpPr>
              <p:cNvPr id="11304" name="Oval 12">
                <a:extLst>
                  <a:ext uri="{FF2B5EF4-FFF2-40B4-BE49-F238E27FC236}">
                    <a16:creationId xmlns:a16="http://schemas.microsoft.com/office/drawing/2014/main" id="{E03CDB61-C3D2-7442-A3EE-8FB9A7464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CN" altLang="en-CN"/>
              </a:p>
            </p:txBody>
          </p:sp>
          <p:sp>
            <p:nvSpPr>
              <p:cNvPr id="11305" name="Line 13">
                <a:extLst>
                  <a:ext uri="{FF2B5EF4-FFF2-40B4-BE49-F238E27FC236}">
                    <a16:creationId xmlns:a16="http://schemas.microsoft.com/office/drawing/2014/main" id="{DF2EF9B7-C026-AD46-836D-4EF1680C7C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CN"/>
              </a:p>
            </p:txBody>
          </p:sp>
        </p:grpSp>
      </p:grpSp>
      <p:sp>
        <p:nvSpPr>
          <p:cNvPr id="11268" name="Rectangle 14">
            <a:extLst>
              <a:ext uri="{FF2B5EF4-FFF2-40B4-BE49-F238E27FC236}">
                <a16:creationId xmlns:a16="http://schemas.microsoft.com/office/drawing/2014/main" id="{AC08871F-6E63-0F45-ABAB-DC7DD1D519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CN"/>
              <a:t>Do we have to project onto a plane? </a:t>
            </a:r>
          </a:p>
        </p:txBody>
      </p:sp>
      <p:grpSp>
        <p:nvGrpSpPr>
          <p:cNvPr id="11269" name="Group 16">
            <a:extLst>
              <a:ext uri="{FF2B5EF4-FFF2-40B4-BE49-F238E27FC236}">
                <a16:creationId xmlns:a16="http://schemas.microsoft.com/office/drawing/2014/main" id="{497650E8-6B61-8E43-BF03-EAE6E93982A5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3124200"/>
            <a:ext cx="990600" cy="914400"/>
            <a:chOff x="1104" y="1104"/>
            <a:chExt cx="624" cy="576"/>
          </a:xfrm>
        </p:grpSpPr>
        <p:grpSp>
          <p:nvGrpSpPr>
            <p:cNvPr id="11292" name="Group 17">
              <a:extLst>
                <a:ext uri="{FF2B5EF4-FFF2-40B4-BE49-F238E27FC236}">
                  <a16:creationId xmlns:a16="http://schemas.microsoft.com/office/drawing/2014/main" id="{3873857E-93F5-6349-8ACC-FBCA6B66FD32}"/>
                </a:ext>
              </a:extLst>
            </p:cNvPr>
            <p:cNvGrpSpPr>
              <a:grpSpLocks/>
            </p:cNvGrpSpPr>
            <p:nvPr/>
          </p:nvGrpSpPr>
          <p:grpSpPr bwMode="auto">
            <a:xfrm rot="4164331">
              <a:off x="1178" y="1270"/>
              <a:ext cx="260" cy="408"/>
              <a:chOff x="3979" y="3269"/>
              <a:chExt cx="260" cy="408"/>
            </a:xfrm>
          </p:grpSpPr>
          <p:sp>
            <p:nvSpPr>
              <p:cNvPr id="11294" name="Freeform 18">
                <a:extLst>
                  <a:ext uri="{FF2B5EF4-FFF2-40B4-BE49-F238E27FC236}">
                    <a16:creationId xmlns:a16="http://schemas.microsoft.com/office/drawing/2014/main" id="{FC023174-5A0C-3A46-A2AE-E2F7060E7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6 w 202"/>
                  <a:gd name="T1" fmla="*/ 305 h 306"/>
                  <a:gd name="T2" fmla="*/ 0 w 202"/>
                  <a:gd name="T3" fmla="*/ 22 h 306"/>
                  <a:gd name="T4" fmla="*/ 9 w 202"/>
                  <a:gd name="T5" fmla="*/ 13 h 306"/>
                  <a:gd name="T6" fmla="*/ 15 w 202"/>
                  <a:gd name="T7" fmla="*/ 14 h 306"/>
                  <a:gd name="T8" fmla="*/ 21 w 202"/>
                  <a:gd name="T9" fmla="*/ 13 h 306"/>
                  <a:gd name="T10" fmla="*/ 22 w 202"/>
                  <a:gd name="T11" fmla="*/ 10 h 306"/>
                  <a:gd name="T12" fmla="*/ 27 w 202"/>
                  <a:gd name="T13" fmla="*/ 11 h 306"/>
                  <a:gd name="T14" fmla="*/ 31 w 202"/>
                  <a:gd name="T15" fmla="*/ 7 h 306"/>
                  <a:gd name="T16" fmla="*/ 37 w 202"/>
                  <a:gd name="T17" fmla="*/ 9 h 306"/>
                  <a:gd name="T18" fmla="*/ 41 w 202"/>
                  <a:gd name="T19" fmla="*/ 6 h 306"/>
                  <a:gd name="T20" fmla="*/ 46 w 202"/>
                  <a:gd name="T21" fmla="*/ 5 h 306"/>
                  <a:gd name="T22" fmla="*/ 52 w 202"/>
                  <a:gd name="T23" fmla="*/ 3 h 306"/>
                  <a:gd name="T24" fmla="*/ 57 w 202"/>
                  <a:gd name="T25" fmla="*/ 4 h 306"/>
                  <a:gd name="T26" fmla="*/ 62 w 202"/>
                  <a:gd name="T27" fmla="*/ 3 h 306"/>
                  <a:gd name="T28" fmla="*/ 66 w 202"/>
                  <a:gd name="T29" fmla="*/ 0 h 306"/>
                  <a:gd name="T30" fmla="*/ 74 w 202"/>
                  <a:gd name="T31" fmla="*/ 0 h 306"/>
                  <a:gd name="T32" fmla="*/ 80 w 202"/>
                  <a:gd name="T33" fmla="*/ 1 h 306"/>
                  <a:gd name="T34" fmla="*/ 83 w 202"/>
                  <a:gd name="T35" fmla="*/ 1 h 306"/>
                  <a:gd name="T36" fmla="*/ 86 w 202"/>
                  <a:gd name="T37" fmla="*/ 3 h 306"/>
                  <a:gd name="T38" fmla="*/ 92 w 202"/>
                  <a:gd name="T39" fmla="*/ 4 h 306"/>
                  <a:gd name="T40" fmla="*/ 98 w 202"/>
                  <a:gd name="T41" fmla="*/ 7 h 306"/>
                  <a:gd name="T42" fmla="*/ 103 w 202"/>
                  <a:gd name="T43" fmla="*/ 7 h 306"/>
                  <a:gd name="T44" fmla="*/ 111 w 202"/>
                  <a:gd name="T45" fmla="*/ 10 h 306"/>
                  <a:gd name="T46" fmla="*/ 115 w 202"/>
                  <a:gd name="T47" fmla="*/ 12 h 306"/>
                  <a:gd name="T48" fmla="*/ 121 w 202"/>
                  <a:gd name="T49" fmla="*/ 11 h 306"/>
                  <a:gd name="T50" fmla="*/ 125 w 202"/>
                  <a:gd name="T51" fmla="*/ 16 h 306"/>
                  <a:gd name="T52" fmla="*/ 131 w 202"/>
                  <a:gd name="T53" fmla="*/ 17 h 306"/>
                  <a:gd name="T54" fmla="*/ 135 w 202"/>
                  <a:gd name="T55" fmla="*/ 19 h 306"/>
                  <a:gd name="T56" fmla="*/ 140 w 202"/>
                  <a:gd name="T57" fmla="*/ 21 h 306"/>
                  <a:gd name="T58" fmla="*/ 142 w 202"/>
                  <a:gd name="T59" fmla="*/ 24 h 306"/>
                  <a:gd name="T60" fmla="*/ 146 w 202"/>
                  <a:gd name="T61" fmla="*/ 27 h 306"/>
                  <a:gd name="T62" fmla="*/ 151 w 202"/>
                  <a:gd name="T63" fmla="*/ 31 h 306"/>
                  <a:gd name="T64" fmla="*/ 153 w 202"/>
                  <a:gd name="T65" fmla="*/ 35 h 306"/>
                  <a:gd name="T66" fmla="*/ 156 w 202"/>
                  <a:gd name="T67" fmla="*/ 36 h 306"/>
                  <a:gd name="T68" fmla="*/ 160 w 202"/>
                  <a:gd name="T69" fmla="*/ 41 h 306"/>
                  <a:gd name="T70" fmla="*/ 163 w 202"/>
                  <a:gd name="T71" fmla="*/ 44 h 306"/>
                  <a:gd name="T72" fmla="*/ 168 w 202"/>
                  <a:gd name="T73" fmla="*/ 46 h 306"/>
                  <a:gd name="T74" fmla="*/ 172 w 202"/>
                  <a:gd name="T75" fmla="*/ 50 h 306"/>
                  <a:gd name="T76" fmla="*/ 176 w 202"/>
                  <a:gd name="T77" fmla="*/ 53 h 306"/>
                  <a:gd name="T78" fmla="*/ 178 w 202"/>
                  <a:gd name="T79" fmla="*/ 55 h 306"/>
                  <a:gd name="T80" fmla="*/ 182 w 202"/>
                  <a:gd name="T81" fmla="*/ 59 h 306"/>
                  <a:gd name="T82" fmla="*/ 185 w 202"/>
                  <a:gd name="T83" fmla="*/ 62 h 306"/>
                  <a:gd name="T84" fmla="*/ 186 w 202"/>
                  <a:gd name="T85" fmla="*/ 67 h 306"/>
                  <a:gd name="T86" fmla="*/ 189 w 202"/>
                  <a:gd name="T87" fmla="*/ 73 h 306"/>
                  <a:gd name="T88" fmla="*/ 192 w 202"/>
                  <a:gd name="T89" fmla="*/ 76 h 306"/>
                  <a:gd name="T90" fmla="*/ 196 w 202"/>
                  <a:gd name="T91" fmla="*/ 80 h 306"/>
                  <a:gd name="T92" fmla="*/ 198 w 202"/>
                  <a:gd name="T93" fmla="*/ 84 h 306"/>
                  <a:gd name="T94" fmla="*/ 200 w 202"/>
                  <a:gd name="T95" fmla="*/ 90 h 306"/>
                  <a:gd name="T96" fmla="*/ 201 w 202"/>
                  <a:gd name="T97" fmla="*/ 99 h 306"/>
                  <a:gd name="T98" fmla="*/ 16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N"/>
              </a:p>
            </p:txBody>
          </p:sp>
          <p:sp>
            <p:nvSpPr>
              <p:cNvPr id="11295" name="Arc 19">
                <a:extLst>
                  <a:ext uri="{FF2B5EF4-FFF2-40B4-BE49-F238E27FC236}">
                    <a16:creationId xmlns:a16="http://schemas.microsoft.com/office/drawing/2014/main" id="{2C33265B-B6EC-C945-8780-95BA5D548571}"/>
                  </a:ext>
                </a:extLst>
              </p:cNvPr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132 w 21745"/>
                  <a:gd name="T3" fmla="*/ 149 h 21600"/>
                  <a:gd name="T4" fmla="*/ 1 w 21745"/>
                  <a:gd name="T5" fmla="*/ 149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CN"/>
              </a:p>
            </p:txBody>
          </p:sp>
          <p:sp>
            <p:nvSpPr>
              <p:cNvPr id="11296" name="Line 20">
                <a:extLst>
                  <a:ext uri="{FF2B5EF4-FFF2-40B4-BE49-F238E27FC236}">
                    <a16:creationId xmlns:a16="http://schemas.microsoft.com/office/drawing/2014/main" id="{DA62E524-E824-F342-9AC5-CFCEFD9D07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CN"/>
              </a:p>
            </p:txBody>
          </p:sp>
          <p:sp>
            <p:nvSpPr>
              <p:cNvPr id="11297" name="Oval 21">
                <a:extLst>
                  <a:ext uri="{FF2B5EF4-FFF2-40B4-BE49-F238E27FC236}">
                    <a16:creationId xmlns:a16="http://schemas.microsoft.com/office/drawing/2014/main" id="{14A35718-F3D3-3B47-B3F2-6E6FB7224F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CN" altLang="en-CN"/>
              </a:p>
            </p:txBody>
          </p:sp>
          <p:sp>
            <p:nvSpPr>
              <p:cNvPr id="11298" name="Line 22">
                <a:extLst>
                  <a:ext uri="{FF2B5EF4-FFF2-40B4-BE49-F238E27FC236}">
                    <a16:creationId xmlns:a16="http://schemas.microsoft.com/office/drawing/2014/main" id="{663971BC-8507-5049-974C-F7BD3A0A6D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CN"/>
              </a:p>
            </p:txBody>
          </p:sp>
        </p:grpSp>
        <p:sp>
          <p:nvSpPr>
            <p:cNvPr id="11293" name="Line 23">
              <a:extLst>
                <a:ext uri="{FF2B5EF4-FFF2-40B4-BE49-F238E27FC236}">
                  <a16:creationId xmlns:a16="http://schemas.microsoft.com/office/drawing/2014/main" id="{5B65097D-2E8E-AD47-8A8E-A319562F37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N"/>
            </a:p>
          </p:txBody>
        </p:sp>
      </p:grpSp>
      <p:grpSp>
        <p:nvGrpSpPr>
          <p:cNvPr id="11270" name="Group 24">
            <a:extLst>
              <a:ext uri="{FF2B5EF4-FFF2-40B4-BE49-F238E27FC236}">
                <a16:creationId xmlns:a16="http://schemas.microsoft.com/office/drawing/2014/main" id="{0C636559-A883-AF46-85DC-F5E5305752CD}"/>
              </a:ext>
            </a:extLst>
          </p:cNvPr>
          <p:cNvGrpSpPr>
            <a:grpSpLocks/>
          </p:cNvGrpSpPr>
          <p:nvPr/>
        </p:nvGrpSpPr>
        <p:grpSpPr bwMode="auto">
          <a:xfrm rot="20250102" flipV="1">
            <a:off x="2101850" y="3232150"/>
            <a:ext cx="946150" cy="1143000"/>
            <a:chOff x="1180" y="816"/>
            <a:chExt cx="596" cy="720"/>
          </a:xfrm>
        </p:grpSpPr>
        <p:sp>
          <p:nvSpPr>
            <p:cNvPr id="11285" name="Line 25">
              <a:extLst>
                <a:ext uri="{FF2B5EF4-FFF2-40B4-BE49-F238E27FC236}">
                  <a16:creationId xmlns:a16="http://schemas.microsoft.com/office/drawing/2014/main" id="{D187FD64-C2EE-FE49-8D7F-B64D9F978D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N"/>
            </a:p>
          </p:txBody>
        </p:sp>
        <p:grpSp>
          <p:nvGrpSpPr>
            <p:cNvPr id="11286" name="Group 26">
              <a:extLst>
                <a:ext uri="{FF2B5EF4-FFF2-40B4-BE49-F238E27FC236}">
                  <a16:creationId xmlns:a16="http://schemas.microsoft.com/office/drawing/2014/main" id="{FE5DBCC9-44A3-0246-BD39-4AE4770149BC}"/>
                </a:ext>
              </a:extLst>
            </p:cNvPr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11287" name="Freeform 27">
                <a:extLst>
                  <a:ext uri="{FF2B5EF4-FFF2-40B4-BE49-F238E27FC236}">
                    <a16:creationId xmlns:a16="http://schemas.microsoft.com/office/drawing/2014/main" id="{78C6CEFD-1A3D-A147-AC9F-6D2660F27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6 w 202"/>
                  <a:gd name="T1" fmla="*/ 305 h 306"/>
                  <a:gd name="T2" fmla="*/ 0 w 202"/>
                  <a:gd name="T3" fmla="*/ 22 h 306"/>
                  <a:gd name="T4" fmla="*/ 9 w 202"/>
                  <a:gd name="T5" fmla="*/ 13 h 306"/>
                  <a:gd name="T6" fmla="*/ 15 w 202"/>
                  <a:gd name="T7" fmla="*/ 14 h 306"/>
                  <a:gd name="T8" fmla="*/ 21 w 202"/>
                  <a:gd name="T9" fmla="*/ 13 h 306"/>
                  <a:gd name="T10" fmla="*/ 22 w 202"/>
                  <a:gd name="T11" fmla="*/ 10 h 306"/>
                  <a:gd name="T12" fmla="*/ 27 w 202"/>
                  <a:gd name="T13" fmla="*/ 11 h 306"/>
                  <a:gd name="T14" fmla="*/ 31 w 202"/>
                  <a:gd name="T15" fmla="*/ 7 h 306"/>
                  <a:gd name="T16" fmla="*/ 37 w 202"/>
                  <a:gd name="T17" fmla="*/ 9 h 306"/>
                  <a:gd name="T18" fmla="*/ 41 w 202"/>
                  <a:gd name="T19" fmla="*/ 6 h 306"/>
                  <a:gd name="T20" fmla="*/ 46 w 202"/>
                  <a:gd name="T21" fmla="*/ 5 h 306"/>
                  <a:gd name="T22" fmla="*/ 52 w 202"/>
                  <a:gd name="T23" fmla="*/ 3 h 306"/>
                  <a:gd name="T24" fmla="*/ 57 w 202"/>
                  <a:gd name="T25" fmla="*/ 4 h 306"/>
                  <a:gd name="T26" fmla="*/ 62 w 202"/>
                  <a:gd name="T27" fmla="*/ 3 h 306"/>
                  <a:gd name="T28" fmla="*/ 66 w 202"/>
                  <a:gd name="T29" fmla="*/ 0 h 306"/>
                  <a:gd name="T30" fmla="*/ 74 w 202"/>
                  <a:gd name="T31" fmla="*/ 0 h 306"/>
                  <a:gd name="T32" fmla="*/ 80 w 202"/>
                  <a:gd name="T33" fmla="*/ 1 h 306"/>
                  <a:gd name="T34" fmla="*/ 83 w 202"/>
                  <a:gd name="T35" fmla="*/ 1 h 306"/>
                  <a:gd name="T36" fmla="*/ 86 w 202"/>
                  <a:gd name="T37" fmla="*/ 3 h 306"/>
                  <a:gd name="T38" fmla="*/ 92 w 202"/>
                  <a:gd name="T39" fmla="*/ 4 h 306"/>
                  <a:gd name="T40" fmla="*/ 98 w 202"/>
                  <a:gd name="T41" fmla="*/ 7 h 306"/>
                  <a:gd name="T42" fmla="*/ 103 w 202"/>
                  <a:gd name="T43" fmla="*/ 7 h 306"/>
                  <a:gd name="T44" fmla="*/ 111 w 202"/>
                  <a:gd name="T45" fmla="*/ 10 h 306"/>
                  <a:gd name="T46" fmla="*/ 115 w 202"/>
                  <a:gd name="T47" fmla="*/ 12 h 306"/>
                  <a:gd name="T48" fmla="*/ 121 w 202"/>
                  <a:gd name="T49" fmla="*/ 11 h 306"/>
                  <a:gd name="T50" fmla="*/ 125 w 202"/>
                  <a:gd name="T51" fmla="*/ 16 h 306"/>
                  <a:gd name="T52" fmla="*/ 131 w 202"/>
                  <a:gd name="T53" fmla="*/ 17 h 306"/>
                  <a:gd name="T54" fmla="*/ 135 w 202"/>
                  <a:gd name="T55" fmla="*/ 19 h 306"/>
                  <a:gd name="T56" fmla="*/ 140 w 202"/>
                  <a:gd name="T57" fmla="*/ 21 h 306"/>
                  <a:gd name="T58" fmla="*/ 142 w 202"/>
                  <a:gd name="T59" fmla="*/ 24 h 306"/>
                  <a:gd name="T60" fmla="*/ 146 w 202"/>
                  <a:gd name="T61" fmla="*/ 27 h 306"/>
                  <a:gd name="T62" fmla="*/ 151 w 202"/>
                  <a:gd name="T63" fmla="*/ 31 h 306"/>
                  <a:gd name="T64" fmla="*/ 153 w 202"/>
                  <a:gd name="T65" fmla="*/ 35 h 306"/>
                  <a:gd name="T66" fmla="*/ 156 w 202"/>
                  <a:gd name="T67" fmla="*/ 36 h 306"/>
                  <a:gd name="T68" fmla="*/ 160 w 202"/>
                  <a:gd name="T69" fmla="*/ 41 h 306"/>
                  <a:gd name="T70" fmla="*/ 163 w 202"/>
                  <a:gd name="T71" fmla="*/ 44 h 306"/>
                  <a:gd name="T72" fmla="*/ 168 w 202"/>
                  <a:gd name="T73" fmla="*/ 46 h 306"/>
                  <a:gd name="T74" fmla="*/ 172 w 202"/>
                  <a:gd name="T75" fmla="*/ 50 h 306"/>
                  <a:gd name="T76" fmla="*/ 176 w 202"/>
                  <a:gd name="T77" fmla="*/ 53 h 306"/>
                  <a:gd name="T78" fmla="*/ 178 w 202"/>
                  <a:gd name="T79" fmla="*/ 55 h 306"/>
                  <a:gd name="T80" fmla="*/ 182 w 202"/>
                  <a:gd name="T81" fmla="*/ 59 h 306"/>
                  <a:gd name="T82" fmla="*/ 185 w 202"/>
                  <a:gd name="T83" fmla="*/ 62 h 306"/>
                  <a:gd name="T84" fmla="*/ 186 w 202"/>
                  <a:gd name="T85" fmla="*/ 67 h 306"/>
                  <a:gd name="T86" fmla="*/ 189 w 202"/>
                  <a:gd name="T87" fmla="*/ 73 h 306"/>
                  <a:gd name="T88" fmla="*/ 192 w 202"/>
                  <a:gd name="T89" fmla="*/ 76 h 306"/>
                  <a:gd name="T90" fmla="*/ 196 w 202"/>
                  <a:gd name="T91" fmla="*/ 80 h 306"/>
                  <a:gd name="T92" fmla="*/ 198 w 202"/>
                  <a:gd name="T93" fmla="*/ 84 h 306"/>
                  <a:gd name="T94" fmla="*/ 200 w 202"/>
                  <a:gd name="T95" fmla="*/ 90 h 306"/>
                  <a:gd name="T96" fmla="*/ 201 w 202"/>
                  <a:gd name="T97" fmla="*/ 99 h 306"/>
                  <a:gd name="T98" fmla="*/ 16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N"/>
              </a:p>
            </p:txBody>
          </p:sp>
          <p:sp>
            <p:nvSpPr>
              <p:cNvPr id="11288" name="Arc 28">
                <a:extLst>
                  <a:ext uri="{FF2B5EF4-FFF2-40B4-BE49-F238E27FC236}">
                    <a16:creationId xmlns:a16="http://schemas.microsoft.com/office/drawing/2014/main" id="{C621D8C8-189D-0D41-AAAF-4447F5CF11FE}"/>
                  </a:ext>
                </a:extLst>
              </p:cNvPr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132 w 21745"/>
                  <a:gd name="T3" fmla="*/ 149 h 21600"/>
                  <a:gd name="T4" fmla="*/ 1 w 21745"/>
                  <a:gd name="T5" fmla="*/ 149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CN"/>
              </a:p>
            </p:txBody>
          </p:sp>
          <p:sp>
            <p:nvSpPr>
              <p:cNvPr id="11289" name="Line 29">
                <a:extLst>
                  <a:ext uri="{FF2B5EF4-FFF2-40B4-BE49-F238E27FC236}">
                    <a16:creationId xmlns:a16="http://schemas.microsoft.com/office/drawing/2014/main" id="{3233F2C9-C699-AE45-A804-2434D05096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CN"/>
              </a:p>
            </p:txBody>
          </p:sp>
          <p:sp>
            <p:nvSpPr>
              <p:cNvPr id="11290" name="Oval 30">
                <a:extLst>
                  <a:ext uri="{FF2B5EF4-FFF2-40B4-BE49-F238E27FC236}">
                    <a16:creationId xmlns:a16="http://schemas.microsoft.com/office/drawing/2014/main" id="{D3B92233-D9A4-0F47-A2D4-79B30CC96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CN" altLang="en-CN"/>
              </a:p>
            </p:txBody>
          </p:sp>
          <p:sp>
            <p:nvSpPr>
              <p:cNvPr id="11291" name="Line 31">
                <a:extLst>
                  <a:ext uri="{FF2B5EF4-FFF2-40B4-BE49-F238E27FC236}">
                    <a16:creationId xmlns:a16="http://schemas.microsoft.com/office/drawing/2014/main" id="{02942290-D0B4-D141-983C-9AC46B56E0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CN"/>
              </a:p>
            </p:txBody>
          </p:sp>
        </p:grpSp>
      </p:grpSp>
      <p:grpSp>
        <p:nvGrpSpPr>
          <p:cNvPr id="11271" name="Group 32">
            <a:extLst>
              <a:ext uri="{FF2B5EF4-FFF2-40B4-BE49-F238E27FC236}">
                <a16:creationId xmlns:a16="http://schemas.microsoft.com/office/drawing/2014/main" id="{7B5E41E9-D547-CB42-ADE7-5C38FE4AE08F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2514600"/>
            <a:ext cx="2057400" cy="1905000"/>
            <a:chOff x="1968" y="1056"/>
            <a:chExt cx="1296" cy="1200"/>
          </a:xfrm>
        </p:grpSpPr>
        <p:sp>
          <p:nvSpPr>
            <p:cNvPr id="11282" name="Line 33">
              <a:extLst>
                <a:ext uri="{FF2B5EF4-FFF2-40B4-BE49-F238E27FC236}">
                  <a16:creationId xmlns:a16="http://schemas.microsoft.com/office/drawing/2014/main" id="{8EACC56E-17CC-A142-9ED8-A7BB75B805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N"/>
            </a:p>
          </p:txBody>
        </p:sp>
        <p:sp>
          <p:nvSpPr>
            <p:cNvPr id="11283" name="Line 34">
              <a:extLst>
                <a:ext uri="{FF2B5EF4-FFF2-40B4-BE49-F238E27FC236}">
                  <a16:creationId xmlns:a16="http://schemas.microsoft.com/office/drawing/2014/main" id="{AE883B82-84C5-0A4E-9E47-67AFDA4725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N"/>
            </a:p>
          </p:txBody>
        </p:sp>
        <p:sp>
          <p:nvSpPr>
            <p:cNvPr id="11284" name="Line 35">
              <a:extLst>
                <a:ext uri="{FF2B5EF4-FFF2-40B4-BE49-F238E27FC236}">
                  <a16:creationId xmlns:a16="http://schemas.microsoft.com/office/drawing/2014/main" id="{47440C38-3996-D84C-86AA-37BCA7A48E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N"/>
            </a:p>
          </p:txBody>
        </p:sp>
      </p:grpSp>
      <p:grpSp>
        <p:nvGrpSpPr>
          <p:cNvPr id="11272" name="Group 36">
            <a:extLst>
              <a:ext uri="{FF2B5EF4-FFF2-40B4-BE49-F238E27FC236}">
                <a16:creationId xmlns:a16="http://schemas.microsoft.com/office/drawing/2014/main" id="{4FAFC6C1-7DEC-EB4C-A058-B2E9F82F646E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1828800"/>
            <a:ext cx="2057400" cy="1828800"/>
            <a:chOff x="1968" y="624"/>
            <a:chExt cx="1296" cy="1152"/>
          </a:xfrm>
        </p:grpSpPr>
        <p:sp>
          <p:nvSpPr>
            <p:cNvPr id="11279" name="Line 37">
              <a:extLst>
                <a:ext uri="{FF2B5EF4-FFF2-40B4-BE49-F238E27FC236}">
                  <a16:creationId xmlns:a16="http://schemas.microsoft.com/office/drawing/2014/main" id="{00E3BA15-526E-D143-B97C-FAE0211B7D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N"/>
            </a:p>
          </p:txBody>
        </p:sp>
        <p:sp>
          <p:nvSpPr>
            <p:cNvPr id="11280" name="Line 38">
              <a:extLst>
                <a:ext uri="{FF2B5EF4-FFF2-40B4-BE49-F238E27FC236}">
                  <a16:creationId xmlns:a16="http://schemas.microsoft.com/office/drawing/2014/main" id="{B8A88E45-7B48-4F45-9F0E-9CEDFC3A69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624"/>
              <a:ext cx="1296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N"/>
            </a:p>
          </p:txBody>
        </p:sp>
        <p:sp>
          <p:nvSpPr>
            <p:cNvPr id="11281" name="Line 39">
              <a:extLst>
                <a:ext uri="{FF2B5EF4-FFF2-40B4-BE49-F238E27FC236}">
                  <a16:creationId xmlns:a16="http://schemas.microsoft.com/office/drawing/2014/main" id="{D267CE3A-81E1-D74D-AD1C-14286898CC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624"/>
              <a:ext cx="0" cy="8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N"/>
            </a:p>
          </p:txBody>
        </p:sp>
      </p:grpSp>
      <p:grpSp>
        <p:nvGrpSpPr>
          <p:cNvPr id="11273" name="Group 40">
            <a:extLst>
              <a:ext uri="{FF2B5EF4-FFF2-40B4-BE49-F238E27FC236}">
                <a16:creationId xmlns:a16="http://schemas.microsoft.com/office/drawing/2014/main" id="{9ED71BF1-6924-4E4A-8BAE-A94F9427E33B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3276600"/>
            <a:ext cx="2057400" cy="2362200"/>
            <a:chOff x="1968" y="1536"/>
            <a:chExt cx="1296" cy="1488"/>
          </a:xfrm>
        </p:grpSpPr>
        <p:grpSp>
          <p:nvGrpSpPr>
            <p:cNvPr id="11274" name="Group 41">
              <a:extLst>
                <a:ext uri="{FF2B5EF4-FFF2-40B4-BE49-F238E27FC236}">
                  <a16:creationId xmlns:a16="http://schemas.microsoft.com/office/drawing/2014/main" id="{5F4B3F6E-C52A-E14F-83DF-530045C794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11276" name="Line 42">
                <a:extLst>
                  <a:ext uri="{FF2B5EF4-FFF2-40B4-BE49-F238E27FC236}">
                    <a16:creationId xmlns:a16="http://schemas.microsoft.com/office/drawing/2014/main" id="{7A5023E1-C2B9-0245-AFC6-282DD51C6A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N"/>
              </a:p>
            </p:txBody>
          </p:sp>
          <p:sp>
            <p:nvSpPr>
              <p:cNvPr id="11277" name="Line 43">
                <a:extLst>
                  <a:ext uri="{FF2B5EF4-FFF2-40B4-BE49-F238E27FC236}">
                    <a16:creationId xmlns:a16="http://schemas.microsoft.com/office/drawing/2014/main" id="{20EA8340-DE4C-8F4F-946B-82B2432DEE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N"/>
              </a:p>
            </p:txBody>
          </p:sp>
          <p:sp>
            <p:nvSpPr>
              <p:cNvPr id="11278" name="Line 44">
                <a:extLst>
                  <a:ext uri="{FF2B5EF4-FFF2-40B4-BE49-F238E27FC236}">
                    <a16:creationId xmlns:a16="http://schemas.microsoft.com/office/drawing/2014/main" id="{BAFFECEF-35DE-654C-99D4-CB02EB7109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N"/>
              </a:p>
            </p:txBody>
          </p:sp>
        </p:grpSp>
        <p:sp>
          <p:nvSpPr>
            <p:cNvPr id="11275" name="Line 45">
              <a:extLst>
                <a:ext uri="{FF2B5EF4-FFF2-40B4-BE49-F238E27FC236}">
                  <a16:creationId xmlns:a16="http://schemas.microsoft.com/office/drawing/2014/main" id="{DB831F2D-0433-5E46-AFE7-14296B2375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N"/>
            </a:p>
          </p:txBody>
        </p:sp>
      </p:grpSp>
      <p:pic>
        <p:nvPicPr>
          <p:cNvPr id="45" name="Picture 4" descr="pan2">
            <a:extLst>
              <a:ext uri="{FF2B5EF4-FFF2-40B4-BE49-F238E27FC236}">
                <a16:creationId xmlns:a16="http://schemas.microsoft.com/office/drawing/2014/main" id="{52B69B2D-B4E7-514A-8208-50954A9C0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41" y="1769032"/>
            <a:ext cx="4358877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06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4916F2A8-C3CC-0347-AE60-6CFF3CDB31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CN"/>
              <a:t>Full Panoramas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DF5EE2AC-ADB4-674A-BAC7-8AD5D65D5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CN"/>
              <a:t>What if you want a 360</a:t>
            </a:r>
            <a:r>
              <a:rPr lang="en-US" altLang="en-CN">
                <a:cs typeface="Arial" panose="020B0604020202020204" pitchFamily="34" charset="0"/>
                <a:sym typeface="Symbol" pitchFamily="2" charset="2"/>
              </a:rPr>
              <a:t></a:t>
            </a:r>
            <a:r>
              <a:rPr lang="en-US" altLang="en-CN"/>
              <a:t> field of view?</a:t>
            </a:r>
          </a:p>
        </p:txBody>
      </p:sp>
      <p:grpSp>
        <p:nvGrpSpPr>
          <p:cNvPr id="12292" name="Group 13">
            <a:extLst>
              <a:ext uri="{FF2B5EF4-FFF2-40B4-BE49-F238E27FC236}">
                <a16:creationId xmlns:a16="http://schemas.microsoft.com/office/drawing/2014/main" id="{C0E8C2BC-DE07-4844-A735-02B98E7C2F35}"/>
              </a:ext>
            </a:extLst>
          </p:cNvPr>
          <p:cNvGrpSpPr>
            <a:grpSpLocks/>
          </p:cNvGrpSpPr>
          <p:nvPr/>
        </p:nvGrpSpPr>
        <p:grpSpPr bwMode="auto">
          <a:xfrm rot="1842902">
            <a:off x="3336862" y="3641380"/>
            <a:ext cx="412750" cy="647700"/>
            <a:chOff x="3979" y="3269"/>
            <a:chExt cx="260" cy="408"/>
          </a:xfrm>
        </p:grpSpPr>
        <p:sp>
          <p:nvSpPr>
            <p:cNvPr id="12303" name="Freeform 14">
              <a:extLst>
                <a:ext uri="{FF2B5EF4-FFF2-40B4-BE49-F238E27FC236}">
                  <a16:creationId xmlns:a16="http://schemas.microsoft.com/office/drawing/2014/main" id="{5183E145-29B8-B142-847F-637B85D09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6 w 202"/>
                <a:gd name="T1" fmla="*/ 305 h 306"/>
                <a:gd name="T2" fmla="*/ 0 w 202"/>
                <a:gd name="T3" fmla="*/ 22 h 306"/>
                <a:gd name="T4" fmla="*/ 9 w 202"/>
                <a:gd name="T5" fmla="*/ 13 h 306"/>
                <a:gd name="T6" fmla="*/ 15 w 202"/>
                <a:gd name="T7" fmla="*/ 14 h 306"/>
                <a:gd name="T8" fmla="*/ 21 w 202"/>
                <a:gd name="T9" fmla="*/ 13 h 306"/>
                <a:gd name="T10" fmla="*/ 22 w 202"/>
                <a:gd name="T11" fmla="*/ 10 h 306"/>
                <a:gd name="T12" fmla="*/ 27 w 202"/>
                <a:gd name="T13" fmla="*/ 11 h 306"/>
                <a:gd name="T14" fmla="*/ 31 w 202"/>
                <a:gd name="T15" fmla="*/ 7 h 306"/>
                <a:gd name="T16" fmla="*/ 37 w 202"/>
                <a:gd name="T17" fmla="*/ 9 h 306"/>
                <a:gd name="T18" fmla="*/ 41 w 202"/>
                <a:gd name="T19" fmla="*/ 6 h 306"/>
                <a:gd name="T20" fmla="*/ 46 w 202"/>
                <a:gd name="T21" fmla="*/ 5 h 306"/>
                <a:gd name="T22" fmla="*/ 52 w 202"/>
                <a:gd name="T23" fmla="*/ 3 h 306"/>
                <a:gd name="T24" fmla="*/ 57 w 202"/>
                <a:gd name="T25" fmla="*/ 4 h 306"/>
                <a:gd name="T26" fmla="*/ 62 w 202"/>
                <a:gd name="T27" fmla="*/ 3 h 306"/>
                <a:gd name="T28" fmla="*/ 66 w 202"/>
                <a:gd name="T29" fmla="*/ 0 h 306"/>
                <a:gd name="T30" fmla="*/ 74 w 202"/>
                <a:gd name="T31" fmla="*/ 0 h 306"/>
                <a:gd name="T32" fmla="*/ 80 w 202"/>
                <a:gd name="T33" fmla="*/ 1 h 306"/>
                <a:gd name="T34" fmla="*/ 83 w 202"/>
                <a:gd name="T35" fmla="*/ 1 h 306"/>
                <a:gd name="T36" fmla="*/ 86 w 202"/>
                <a:gd name="T37" fmla="*/ 3 h 306"/>
                <a:gd name="T38" fmla="*/ 92 w 202"/>
                <a:gd name="T39" fmla="*/ 4 h 306"/>
                <a:gd name="T40" fmla="*/ 98 w 202"/>
                <a:gd name="T41" fmla="*/ 7 h 306"/>
                <a:gd name="T42" fmla="*/ 103 w 202"/>
                <a:gd name="T43" fmla="*/ 7 h 306"/>
                <a:gd name="T44" fmla="*/ 111 w 202"/>
                <a:gd name="T45" fmla="*/ 10 h 306"/>
                <a:gd name="T46" fmla="*/ 115 w 202"/>
                <a:gd name="T47" fmla="*/ 12 h 306"/>
                <a:gd name="T48" fmla="*/ 121 w 202"/>
                <a:gd name="T49" fmla="*/ 11 h 306"/>
                <a:gd name="T50" fmla="*/ 125 w 202"/>
                <a:gd name="T51" fmla="*/ 16 h 306"/>
                <a:gd name="T52" fmla="*/ 131 w 202"/>
                <a:gd name="T53" fmla="*/ 17 h 306"/>
                <a:gd name="T54" fmla="*/ 135 w 202"/>
                <a:gd name="T55" fmla="*/ 19 h 306"/>
                <a:gd name="T56" fmla="*/ 140 w 202"/>
                <a:gd name="T57" fmla="*/ 21 h 306"/>
                <a:gd name="T58" fmla="*/ 142 w 202"/>
                <a:gd name="T59" fmla="*/ 24 h 306"/>
                <a:gd name="T60" fmla="*/ 146 w 202"/>
                <a:gd name="T61" fmla="*/ 27 h 306"/>
                <a:gd name="T62" fmla="*/ 151 w 202"/>
                <a:gd name="T63" fmla="*/ 31 h 306"/>
                <a:gd name="T64" fmla="*/ 153 w 202"/>
                <a:gd name="T65" fmla="*/ 35 h 306"/>
                <a:gd name="T66" fmla="*/ 156 w 202"/>
                <a:gd name="T67" fmla="*/ 36 h 306"/>
                <a:gd name="T68" fmla="*/ 160 w 202"/>
                <a:gd name="T69" fmla="*/ 41 h 306"/>
                <a:gd name="T70" fmla="*/ 163 w 202"/>
                <a:gd name="T71" fmla="*/ 44 h 306"/>
                <a:gd name="T72" fmla="*/ 168 w 202"/>
                <a:gd name="T73" fmla="*/ 46 h 306"/>
                <a:gd name="T74" fmla="*/ 172 w 202"/>
                <a:gd name="T75" fmla="*/ 50 h 306"/>
                <a:gd name="T76" fmla="*/ 176 w 202"/>
                <a:gd name="T77" fmla="*/ 53 h 306"/>
                <a:gd name="T78" fmla="*/ 178 w 202"/>
                <a:gd name="T79" fmla="*/ 55 h 306"/>
                <a:gd name="T80" fmla="*/ 182 w 202"/>
                <a:gd name="T81" fmla="*/ 59 h 306"/>
                <a:gd name="T82" fmla="*/ 185 w 202"/>
                <a:gd name="T83" fmla="*/ 62 h 306"/>
                <a:gd name="T84" fmla="*/ 186 w 202"/>
                <a:gd name="T85" fmla="*/ 67 h 306"/>
                <a:gd name="T86" fmla="*/ 189 w 202"/>
                <a:gd name="T87" fmla="*/ 73 h 306"/>
                <a:gd name="T88" fmla="*/ 192 w 202"/>
                <a:gd name="T89" fmla="*/ 76 h 306"/>
                <a:gd name="T90" fmla="*/ 196 w 202"/>
                <a:gd name="T91" fmla="*/ 80 h 306"/>
                <a:gd name="T92" fmla="*/ 198 w 202"/>
                <a:gd name="T93" fmla="*/ 84 h 306"/>
                <a:gd name="T94" fmla="*/ 200 w 202"/>
                <a:gd name="T95" fmla="*/ 90 h 306"/>
                <a:gd name="T96" fmla="*/ 201 w 202"/>
                <a:gd name="T97" fmla="*/ 99 h 306"/>
                <a:gd name="T98" fmla="*/ 16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N"/>
            </a:p>
          </p:txBody>
        </p:sp>
        <p:sp>
          <p:nvSpPr>
            <p:cNvPr id="12304" name="Arc 15">
              <a:extLst>
                <a:ext uri="{FF2B5EF4-FFF2-40B4-BE49-F238E27FC236}">
                  <a16:creationId xmlns:a16="http://schemas.microsoft.com/office/drawing/2014/main" id="{2802794A-805D-4447-81F3-9C6D058FB362}"/>
                </a:ext>
              </a:extLst>
            </p:cNvPr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132 w 21745"/>
                <a:gd name="T3" fmla="*/ 149 h 21600"/>
                <a:gd name="T4" fmla="*/ 1 w 21745"/>
                <a:gd name="T5" fmla="*/ 149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CN"/>
            </a:p>
          </p:txBody>
        </p:sp>
        <p:sp>
          <p:nvSpPr>
            <p:cNvPr id="12305" name="Line 16">
              <a:extLst>
                <a:ext uri="{FF2B5EF4-FFF2-40B4-BE49-F238E27FC236}">
                  <a16:creationId xmlns:a16="http://schemas.microsoft.com/office/drawing/2014/main" id="{1C832D47-0B8C-4045-B574-2D60B33206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CN"/>
            </a:p>
          </p:txBody>
        </p:sp>
        <p:sp>
          <p:nvSpPr>
            <p:cNvPr id="12306" name="Oval 17">
              <a:extLst>
                <a:ext uri="{FF2B5EF4-FFF2-40B4-BE49-F238E27FC236}">
                  <a16:creationId xmlns:a16="http://schemas.microsoft.com/office/drawing/2014/main" id="{BD5BAC48-F96A-BE41-9064-4373184AE8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N" altLang="en-CN"/>
            </a:p>
          </p:txBody>
        </p:sp>
        <p:sp>
          <p:nvSpPr>
            <p:cNvPr id="12307" name="Line 18">
              <a:extLst>
                <a:ext uri="{FF2B5EF4-FFF2-40B4-BE49-F238E27FC236}">
                  <a16:creationId xmlns:a16="http://schemas.microsoft.com/office/drawing/2014/main" id="{A65934CB-3556-8547-808F-5FAC0E4C30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CN"/>
            </a:p>
          </p:txBody>
        </p:sp>
      </p:grpSp>
      <p:sp>
        <p:nvSpPr>
          <p:cNvPr id="12293" name="Line 28">
            <a:extLst>
              <a:ext uri="{FF2B5EF4-FFF2-40B4-BE49-F238E27FC236}">
                <a16:creationId xmlns:a16="http://schemas.microsoft.com/office/drawing/2014/main" id="{0C27861D-471B-AA4B-8A1D-5C250B52E54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5987" y="3412780"/>
            <a:ext cx="12954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N"/>
          </a:p>
        </p:txBody>
      </p:sp>
      <p:sp>
        <p:nvSpPr>
          <p:cNvPr id="12294" name="Line 29">
            <a:extLst>
              <a:ext uri="{FF2B5EF4-FFF2-40B4-BE49-F238E27FC236}">
                <a16:creationId xmlns:a16="http://schemas.microsoft.com/office/drawing/2014/main" id="{177AC8F3-B64D-BD4B-989F-2663DD9121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7987" y="3184180"/>
            <a:ext cx="7620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N"/>
          </a:p>
        </p:txBody>
      </p:sp>
      <p:sp>
        <p:nvSpPr>
          <p:cNvPr id="12295" name="Line 30">
            <a:extLst>
              <a:ext uri="{FF2B5EF4-FFF2-40B4-BE49-F238E27FC236}">
                <a16:creationId xmlns:a16="http://schemas.microsoft.com/office/drawing/2014/main" id="{1756E72F-4737-A049-B36C-C9A569BB19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24187" y="3869980"/>
            <a:ext cx="68580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N"/>
          </a:p>
        </p:txBody>
      </p:sp>
      <p:sp>
        <p:nvSpPr>
          <p:cNvPr id="12296" name="Line 31">
            <a:extLst>
              <a:ext uri="{FF2B5EF4-FFF2-40B4-BE49-F238E27FC236}">
                <a16:creationId xmlns:a16="http://schemas.microsoft.com/office/drawing/2014/main" id="{132BE79D-B77A-4040-BC82-4892EEBD9CE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33587" y="4708180"/>
            <a:ext cx="15240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N"/>
          </a:p>
        </p:txBody>
      </p:sp>
      <p:sp>
        <p:nvSpPr>
          <p:cNvPr id="12297" name="Line 32">
            <a:extLst>
              <a:ext uri="{FF2B5EF4-FFF2-40B4-BE49-F238E27FC236}">
                <a16:creationId xmlns:a16="http://schemas.microsoft.com/office/drawing/2014/main" id="{DA996A40-D891-694B-9741-F7D864007A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81187" y="3946180"/>
            <a:ext cx="5334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N"/>
          </a:p>
        </p:txBody>
      </p:sp>
      <p:sp>
        <p:nvSpPr>
          <p:cNvPr id="12298" name="Line 33">
            <a:extLst>
              <a:ext uri="{FF2B5EF4-FFF2-40B4-BE49-F238E27FC236}">
                <a16:creationId xmlns:a16="http://schemas.microsoft.com/office/drawing/2014/main" id="{C0820A6C-51AF-BE4E-AB67-0FB3DF7BC3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04987" y="3107980"/>
            <a:ext cx="68580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N"/>
          </a:p>
        </p:txBody>
      </p:sp>
      <p:grpSp>
        <p:nvGrpSpPr>
          <p:cNvPr id="3" name="Group 40">
            <a:extLst>
              <a:ext uri="{FF2B5EF4-FFF2-40B4-BE49-F238E27FC236}">
                <a16:creationId xmlns:a16="http://schemas.microsoft.com/office/drawing/2014/main" id="{9C929FE5-BEBA-1044-8B6E-CE6CBD8602F5}"/>
              </a:ext>
            </a:extLst>
          </p:cNvPr>
          <p:cNvGrpSpPr>
            <a:grpSpLocks/>
          </p:cNvGrpSpPr>
          <p:nvPr/>
        </p:nvGrpSpPr>
        <p:grpSpPr bwMode="auto">
          <a:xfrm>
            <a:off x="2076387" y="2879380"/>
            <a:ext cx="5756275" cy="2693988"/>
            <a:chOff x="1632" y="960"/>
            <a:chExt cx="3626" cy="1697"/>
          </a:xfrm>
        </p:grpSpPr>
        <p:sp>
          <p:nvSpPr>
            <p:cNvPr id="12300" name="Oval 34">
              <a:extLst>
                <a:ext uri="{FF2B5EF4-FFF2-40B4-BE49-F238E27FC236}">
                  <a16:creationId xmlns:a16="http://schemas.microsoft.com/office/drawing/2014/main" id="{3AB6BCFD-CF53-0C4A-915E-036D4C85C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960"/>
              <a:ext cx="1536" cy="153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N" altLang="en-CN"/>
            </a:p>
          </p:txBody>
        </p:sp>
        <p:sp>
          <p:nvSpPr>
            <p:cNvPr id="12301" name="Text Box 38">
              <a:extLst>
                <a:ext uri="{FF2B5EF4-FFF2-40B4-BE49-F238E27FC236}">
                  <a16:creationId xmlns:a16="http://schemas.microsoft.com/office/drawing/2014/main" id="{D356F970-1708-CE40-BE9A-6944EB815D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7" y="2407"/>
              <a:ext cx="201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CN" sz="2000">
                  <a:latin typeface="Arial" panose="020B0604020202020204" pitchFamily="34" charset="0"/>
                </a:rPr>
                <a:t>mosaic Projection Cylinder</a:t>
              </a:r>
            </a:p>
          </p:txBody>
        </p:sp>
        <p:sp>
          <p:nvSpPr>
            <p:cNvPr id="12302" name="Line 39">
              <a:extLst>
                <a:ext uri="{FF2B5EF4-FFF2-40B4-BE49-F238E27FC236}">
                  <a16:creationId xmlns:a16="http://schemas.microsoft.com/office/drawing/2014/main" id="{6D24BEAF-87EA-854E-9A09-D78E8CE993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28" y="235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N"/>
            </a:p>
          </p:txBody>
        </p:sp>
      </p:grpSp>
    </p:spTree>
    <p:extLst>
      <p:ext uri="{BB962C8B-B14F-4D97-AF65-F5344CB8AC3E}">
        <p14:creationId xmlns:p14="http://schemas.microsoft.com/office/powerpoint/2010/main" val="341714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val 8">
            <a:extLst>
              <a:ext uri="{FF2B5EF4-FFF2-40B4-BE49-F238E27FC236}">
                <a16:creationId xmlns:a16="http://schemas.microsoft.com/office/drawing/2014/main" id="{FBFC75CB-0EDC-344A-9EC0-4FB34E579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3302794"/>
            <a:ext cx="2590800" cy="533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N" altLang="en-CN"/>
          </a:p>
        </p:txBody>
      </p:sp>
      <p:sp>
        <p:nvSpPr>
          <p:cNvPr id="13316" name="Rectangle 22">
            <a:extLst>
              <a:ext uri="{FF2B5EF4-FFF2-40B4-BE49-F238E27FC236}">
                <a16:creationId xmlns:a16="http://schemas.microsoft.com/office/drawing/2014/main" id="{54F9B356-D588-084B-B505-9275CD952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3302794"/>
            <a:ext cx="2590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N" altLang="en-CN"/>
          </a:p>
        </p:txBody>
      </p:sp>
      <p:sp>
        <p:nvSpPr>
          <p:cNvPr id="13317" name="Rectangle 2">
            <a:extLst>
              <a:ext uri="{FF2B5EF4-FFF2-40B4-BE49-F238E27FC236}">
                <a16:creationId xmlns:a16="http://schemas.microsoft.com/office/drawing/2014/main" id="{3F51CCEB-F17D-4E44-829F-337FB316F7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CN" dirty="0"/>
              <a:t>Cylindrical projection</a:t>
            </a:r>
          </a:p>
        </p:txBody>
      </p:sp>
      <p:sp>
        <p:nvSpPr>
          <p:cNvPr id="13318" name="Oval 23">
            <a:extLst>
              <a:ext uri="{FF2B5EF4-FFF2-40B4-BE49-F238E27FC236}">
                <a16:creationId xmlns:a16="http://schemas.microsoft.com/office/drawing/2014/main" id="{6E1E2903-63C2-1A4B-8C6E-89A36F934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3302794"/>
            <a:ext cx="2590800" cy="5334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N" altLang="en-CN"/>
          </a:p>
        </p:txBody>
      </p:sp>
      <p:sp>
        <p:nvSpPr>
          <p:cNvPr id="13320" name="Line 24">
            <a:extLst>
              <a:ext uri="{FF2B5EF4-FFF2-40B4-BE49-F238E27FC236}">
                <a16:creationId xmlns:a16="http://schemas.microsoft.com/office/drawing/2014/main" id="{DACFF0B3-A2B9-C143-9041-46AACB8728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30499" y="1702594"/>
            <a:ext cx="393700" cy="558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N"/>
          </a:p>
        </p:txBody>
      </p:sp>
      <p:sp>
        <p:nvSpPr>
          <p:cNvPr id="13321" name="Oval 5">
            <a:extLst>
              <a:ext uri="{FF2B5EF4-FFF2-40B4-BE49-F238E27FC236}">
                <a16:creationId xmlns:a16="http://schemas.microsoft.com/office/drawing/2014/main" id="{EA87B7B2-8142-2941-9DA3-6E0082541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399" y="2235994"/>
            <a:ext cx="2590800" cy="533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N" altLang="en-CN"/>
          </a:p>
        </p:txBody>
      </p:sp>
      <p:sp>
        <p:nvSpPr>
          <p:cNvPr id="13322" name="Line 6">
            <a:extLst>
              <a:ext uri="{FF2B5EF4-FFF2-40B4-BE49-F238E27FC236}">
                <a16:creationId xmlns:a16="http://schemas.microsoft.com/office/drawing/2014/main" id="{38CB2233-8218-E64B-AF73-5CE88D4235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399" y="2569369"/>
            <a:ext cx="0" cy="1038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N"/>
          </a:p>
        </p:txBody>
      </p:sp>
      <p:sp>
        <p:nvSpPr>
          <p:cNvPr id="13323" name="Line 7">
            <a:extLst>
              <a:ext uri="{FF2B5EF4-FFF2-40B4-BE49-F238E27FC236}">
                <a16:creationId xmlns:a16="http://schemas.microsoft.com/office/drawing/2014/main" id="{34A342EF-CD48-8340-8EB1-BCFE5E0EDFA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199" y="2550319"/>
            <a:ext cx="0" cy="10398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N"/>
          </a:p>
        </p:txBody>
      </p:sp>
      <p:grpSp>
        <p:nvGrpSpPr>
          <p:cNvPr id="13324" name="Group 86">
            <a:extLst>
              <a:ext uri="{FF2B5EF4-FFF2-40B4-BE49-F238E27FC236}">
                <a16:creationId xmlns:a16="http://schemas.microsoft.com/office/drawing/2014/main" id="{5E490769-1D16-6B40-AF4C-F3915711FF8D}"/>
              </a:ext>
            </a:extLst>
          </p:cNvPr>
          <p:cNvGrpSpPr>
            <a:grpSpLocks/>
          </p:cNvGrpSpPr>
          <p:nvPr/>
        </p:nvGrpSpPr>
        <p:grpSpPr bwMode="auto">
          <a:xfrm>
            <a:off x="1904999" y="2693198"/>
            <a:ext cx="685800" cy="528638"/>
            <a:chOff x="1104" y="1395"/>
            <a:chExt cx="432" cy="333"/>
          </a:xfrm>
        </p:grpSpPr>
        <p:sp>
          <p:nvSpPr>
            <p:cNvPr id="13356" name="Line 9">
              <a:extLst>
                <a:ext uri="{FF2B5EF4-FFF2-40B4-BE49-F238E27FC236}">
                  <a16:creationId xmlns:a16="http://schemas.microsoft.com/office/drawing/2014/main" id="{217266CB-8467-F24B-903F-A5BD585F03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1635"/>
              <a:ext cx="2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N"/>
            </a:p>
          </p:txBody>
        </p:sp>
        <p:sp>
          <p:nvSpPr>
            <p:cNvPr id="13357" name="Line 10">
              <a:extLst>
                <a:ext uri="{FF2B5EF4-FFF2-40B4-BE49-F238E27FC236}">
                  <a16:creationId xmlns:a16="http://schemas.microsoft.com/office/drawing/2014/main" id="{C42DD028-98F8-A940-9A1F-C21E2DF553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6" y="1395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N"/>
            </a:p>
          </p:txBody>
        </p:sp>
        <p:sp>
          <p:nvSpPr>
            <p:cNvPr id="13358" name="Line 11">
              <a:extLst>
                <a:ext uri="{FF2B5EF4-FFF2-40B4-BE49-F238E27FC236}">
                  <a16:creationId xmlns:a16="http://schemas.microsoft.com/office/drawing/2014/main" id="{CC7918A8-28FF-004C-BD8B-E95F518C87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" y="1632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N"/>
            </a:p>
          </p:txBody>
        </p:sp>
      </p:grpSp>
      <p:sp>
        <p:nvSpPr>
          <p:cNvPr id="13325" name="Line 16">
            <a:extLst>
              <a:ext uri="{FF2B5EF4-FFF2-40B4-BE49-F238E27FC236}">
                <a16:creationId xmlns:a16="http://schemas.microsoft.com/office/drawing/2014/main" id="{9958B407-9963-494E-818F-E389AE3AF3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9799" y="2464594"/>
            <a:ext cx="3937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N"/>
          </a:p>
        </p:txBody>
      </p:sp>
      <p:sp>
        <p:nvSpPr>
          <p:cNvPr id="13326" name="Oval 17">
            <a:extLst>
              <a:ext uri="{FF2B5EF4-FFF2-40B4-BE49-F238E27FC236}">
                <a16:creationId xmlns:a16="http://schemas.microsoft.com/office/drawing/2014/main" id="{8F3B3368-DC2F-EE4A-ACB4-512977639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49" y="241379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N" altLang="en-CN"/>
          </a:p>
        </p:txBody>
      </p:sp>
      <p:sp>
        <p:nvSpPr>
          <p:cNvPr id="13327" name="Oval 18">
            <a:extLst>
              <a:ext uri="{FF2B5EF4-FFF2-40B4-BE49-F238E27FC236}">
                <a16:creationId xmlns:a16="http://schemas.microsoft.com/office/drawing/2014/main" id="{1F53810B-A8E9-3844-B403-A64C86477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799" y="165179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N" altLang="en-CN"/>
          </a:p>
        </p:txBody>
      </p:sp>
      <p:pic>
        <p:nvPicPr>
          <p:cNvPr id="13328" name="Picture 29" descr="Edittex">
            <a:extLst>
              <a:ext uri="{FF2B5EF4-FFF2-40B4-BE49-F238E27FC236}">
                <a16:creationId xmlns:a16="http://schemas.microsoft.com/office/drawing/2014/main" id="{326418CE-36DF-F54A-8158-7F5A7F27825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599" y="1545431"/>
            <a:ext cx="979488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9" name="Text Box 49">
            <a:extLst>
              <a:ext uri="{FF2B5EF4-FFF2-40B4-BE49-F238E27FC236}">
                <a16:creationId xmlns:a16="http://schemas.microsoft.com/office/drawing/2014/main" id="{0F9E2812-FCC9-EB49-BCAE-895FA2C75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399" y="3836194"/>
            <a:ext cx="1447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CN" sz="1800">
                <a:latin typeface="Arial" panose="020B0604020202020204" pitchFamily="34" charset="0"/>
              </a:rPr>
              <a:t>unit cylinder</a:t>
            </a:r>
          </a:p>
        </p:txBody>
      </p:sp>
      <p:sp>
        <p:nvSpPr>
          <p:cNvPr id="13349" name="Rectangle 42">
            <a:extLst>
              <a:ext uri="{FF2B5EF4-FFF2-40B4-BE49-F238E27FC236}">
                <a16:creationId xmlns:a16="http://schemas.microsoft.com/office/drawing/2014/main" id="{008112FA-F814-6048-B75C-2C2F6C777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799" y="2502694"/>
            <a:ext cx="2667000" cy="838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N" altLang="en-CN"/>
          </a:p>
        </p:txBody>
      </p:sp>
      <p:sp>
        <p:nvSpPr>
          <p:cNvPr id="13350" name="Line 43">
            <a:extLst>
              <a:ext uri="{FF2B5EF4-FFF2-40B4-BE49-F238E27FC236}">
                <a16:creationId xmlns:a16="http://schemas.microsoft.com/office/drawing/2014/main" id="{2733E59C-8483-FE48-A225-4791BA40F5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6999" y="2667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N"/>
          </a:p>
        </p:txBody>
      </p:sp>
      <p:sp>
        <p:nvSpPr>
          <p:cNvPr id="13352" name="Line 46">
            <a:extLst>
              <a:ext uri="{FF2B5EF4-FFF2-40B4-BE49-F238E27FC236}">
                <a16:creationId xmlns:a16="http://schemas.microsoft.com/office/drawing/2014/main" id="{46E22BC1-650D-4A4A-BF25-E7A947B1AE4A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6999" y="3048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N"/>
          </a:p>
        </p:txBody>
      </p:sp>
      <p:sp>
        <p:nvSpPr>
          <p:cNvPr id="13354" name="Text Box 50">
            <a:extLst>
              <a:ext uri="{FF2B5EF4-FFF2-40B4-BE49-F238E27FC236}">
                <a16:creationId xmlns:a16="http://schemas.microsoft.com/office/drawing/2014/main" id="{D907A081-5216-8C48-97DD-30933F451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399" y="3312319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CN" sz="1800">
                <a:latin typeface="Arial" panose="020B0604020202020204" pitchFamily="34" charset="0"/>
              </a:rPr>
              <a:t>unwrapped cylinder</a:t>
            </a:r>
          </a:p>
        </p:txBody>
      </p:sp>
      <p:sp>
        <p:nvSpPr>
          <p:cNvPr id="13355" name="Line 63">
            <a:extLst>
              <a:ext uri="{FF2B5EF4-FFF2-40B4-BE49-F238E27FC236}">
                <a16:creationId xmlns:a16="http://schemas.microsoft.com/office/drawing/2014/main" id="{40A7EE87-8712-A042-8262-E771AE50F8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00499" y="3005138"/>
            <a:ext cx="8382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11A0FB-032A-324F-9747-785CA46040C1}"/>
                  </a:ext>
                </a:extLst>
              </p:cNvPr>
              <p:cNvSpPr txBox="1"/>
              <p:nvPr/>
            </p:nvSpPr>
            <p:spPr>
              <a:xfrm>
                <a:off x="6934201" y="2883941"/>
                <a:ext cx="31258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11A0FB-032A-324F-9747-785CA4604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1" y="2883941"/>
                <a:ext cx="312585" cy="369332"/>
              </a:xfrm>
              <a:prstGeom prst="rect">
                <a:avLst/>
              </a:prstGeom>
              <a:blipFill>
                <a:blip r:embed="rId4"/>
                <a:stretch>
                  <a:fillRect l="-23077" r="-19231" b="-10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CC50594-1A31-0345-848A-320B8D32026C}"/>
                  </a:ext>
                </a:extLst>
              </p:cNvPr>
              <p:cNvSpPr txBox="1"/>
              <p:nvPr/>
            </p:nvSpPr>
            <p:spPr>
              <a:xfrm>
                <a:off x="6166476" y="2538633"/>
                <a:ext cx="3206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CC50594-1A31-0345-848A-320B8D320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6476" y="2538633"/>
                <a:ext cx="320601" cy="369332"/>
              </a:xfrm>
              <a:prstGeom prst="rect">
                <a:avLst/>
              </a:prstGeom>
              <a:blipFill>
                <a:blip r:embed="rId5"/>
                <a:stretch>
                  <a:fillRect l="-34615" t="-3333" r="-30769" b="-3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B2996193-1A0D-8B4D-A599-BFBAEADDDC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3" y="3937325"/>
            <a:ext cx="2209800" cy="16093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27A853A-E7D4-3F45-8915-D7DE26B8C52A}"/>
                  </a:ext>
                </a:extLst>
              </p:cNvPr>
              <p:cNvSpPr txBox="1"/>
              <p:nvPr/>
            </p:nvSpPr>
            <p:spPr>
              <a:xfrm>
                <a:off x="666059" y="5709550"/>
                <a:ext cx="78118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dirty="0"/>
                  <a:t> are cylindrical coordinates,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kumimoji="1" lang="en-US" altLang="zh-CN" dirty="0"/>
                  <a:t> are image coordinates (origin at image center),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kumimoji="1" lang="en-US" altLang="zh-CN" dirty="0"/>
                  <a:t> is the radius of cylinder,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kumimoji="1" lang="en-US" altLang="zh-CN" dirty="0"/>
                  <a:t> is the focal length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27A853A-E7D4-3F45-8915-D7DE26B8C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59" y="5709550"/>
                <a:ext cx="7811882" cy="646331"/>
              </a:xfrm>
              <a:prstGeom prst="rect">
                <a:avLst/>
              </a:prstGeom>
              <a:blipFill>
                <a:blip r:embed="rId7"/>
                <a:stretch>
                  <a:fillRect l="-649" t="-3846"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7800203"/>
      </p:ext>
    </p:extLst>
  </p:cSld>
  <p:clrMapOvr>
    <a:masterClrMapping/>
  </p:clrMapOvr>
  <p:transition advClick="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798E66FE-D930-3A47-B269-68921F7B07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CN" dirty="0"/>
              <a:t>Cylindrical projection</a:t>
            </a:r>
          </a:p>
        </p:txBody>
      </p:sp>
      <p:pic>
        <p:nvPicPr>
          <p:cNvPr id="14339" name="Picture 5" descr="input">
            <a:extLst>
              <a:ext uri="{FF2B5EF4-FFF2-40B4-BE49-F238E27FC236}">
                <a16:creationId xmlns:a16="http://schemas.microsoft.com/office/drawing/2014/main" id="{E8994AC6-C7C9-6F4B-AC64-36C07FD0F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905000"/>
            <a:ext cx="3656012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 descr="cyl">
            <a:extLst>
              <a:ext uri="{FF2B5EF4-FFF2-40B4-BE49-F238E27FC236}">
                <a16:creationId xmlns:a16="http://schemas.microsoft.com/office/drawing/2014/main" id="{5C0672DA-2B62-C645-8F31-8A222681E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6988" y="1905000"/>
            <a:ext cx="3656012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Line 10">
            <a:extLst>
              <a:ext uri="{FF2B5EF4-FFF2-40B4-BE49-F238E27FC236}">
                <a16:creationId xmlns:a16="http://schemas.microsoft.com/office/drawing/2014/main" id="{6CBD26E8-5D56-CF41-B64B-07F0E1203A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54588" y="5075238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N"/>
          </a:p>
        </p:txBody>
      </p:sp>
      <p:sp>
        <p:nvSpPr>
          <p:cNvPr id="14342" name="Line 12">
            <a:extLst>
              <a:ext uri="{FF2B5EF4-FFF2-40B4-BE49-F238E27FC236}">
                <a16:creationId xmlns:a16="http://schemas.microsoft.com/office/drawing/2014/main" id="{1324130B-E285-1144-AE8A-CF8CB2A910A4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5297488" y="541655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N"/>
          </a:p>
        </p:txBody>
      </p:sp>
      <p:sp>
        <p:nvSpPr>
          <p:cNvPr id="14345" name="Line 20">
            <a:extLst>
              <a:ext uri="{FF2B5EF4-FFF2-40B4-BE49-F238E27FC236}">
                <a16:creationId xmlns:a16="http://schemas.microsoft.com/office/drawing/2014/main" id="{5B0FF6DB-1922-1E40-9D0E-425EF11F62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" y="5075238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N"/>
          </a:p>
        </p:txBody>
      </p:sp>
      <p:sp>
        <p:nvSpPr>
          <p:cNvPr id="14346" name="Line 21">
            <a:extLst>
              <a:ext uri="{FF2B5EF4-FFF2-40B4-BE49-F238E27FC236}">
                <a16:creationId xmlns:a16="http://schemas.microsoft.com/office/drawing/2014/main" id="{BB66FE7B-BBC8-3146-91AC-8B995A9B876E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876300" y="541655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N"/>
          </a:p>
        </p:txBody>
      </p:sp>
      <p:sp>
        <p:nvSpPr>
          <p:cNvPr id="14347" name="Text Box 24">
            <a:extLst>
              <a:ext uri="{FF2B5EF4-FFF2-40B4-BE49-F238E27FC236}">
                <a16:creationId xmlns:a16="http://schemas.microsoft.com/office/drawing/2014/main" id="{920A7078-2BDF-D248-ABD5-CB8E5F214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4953000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CN" dirty="0">
                <a:latin typeface="Arial" panose="020B0604020202020204" pitchFamily="34" charset="0"/>
              </a:rPr>
              <a:t>y</a:t>
            </a:r>
          </a:p>
        </p:txBody>
      </p:sp>
      <p:sp>
        <p:nvSpPr>
          <p:cNvPr id="14348" name="Text Box 25">
            <a:extLst>
              <a:ext uri="{FF2B5EF4-FFF2-40B4-BE49-F238E27FC236}">
                <a16:creationId xmlns:a16="http://schemas.microsoft.com/office/drawing/2014/main" id="{221BC7F5-3C01-C244-8216-4FCA49FB8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5638800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CN" dirty="0">
                <a:latin typeface="Arial" panose="020B0604020202020204" pitchFamily="34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6387FA-5DEE-2A4B-BE57-4C3FE43418FA}"/>
                  </a:ext>
                </a:extLst>
              </p:cNvPr>
              <p:cNvSpPr txBox="1"/>
              <p:nvPr/>
            </p:nvSpPr>
            <p:spPr>
              <a:xfrm>
                <a:off x="5308222" y="5721655"/>
                <a:ext cx="31258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6387FA-5DEE-2A4B-BE57-4C3FE4341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222" y="5721655"/>
                <a:ext cx="312585" cy="369332"/>
              </a:xfrm>
              <a:prstGeom prst="rect">
                <a:avLst/>
              </a:prstGeom>
              <a:blipFill>
                <a:blip r:embed="rId4"/>
                <a:stretch>
                  <a:fillRect l="-23077" r="-19231" b="-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FCF587B-B6A7-1542-8BEF-98192E7AA3F6}"/>
                  </a:ext>
                </a:extLst>
              </p:cNvPr>
              <p:cNvSpPr txBox="1"/>
              <p:nvPr/>
            </p:nvSpPr>
            <p:spPr>
              <a:xfrm>
                <a:off x="4551476" y="5015439"/>
                <a:ext cx="3206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FCF587B-B6A7-1542-8BEF-98192E7AA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1476" y="5015439"/>
                <a:ext cx="320601" cy="369332"/>
              </a:xfrm>
              <a:prstGeom prst="rect">
                <a:avLst/>
              </a:prstGeom>
              <a:blipFill>
                <a:blip r:embed="rId5"/>
                <a:stretch>
                  <a:fillRect l="-29630" r="-29630" b="-3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64417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FD46CB59-3C04-DA4D-88C2-117C9D7E13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CN" dirty="0"/>
              <a:t>Cylindrical panoramas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89D9AE1-E58F-C34E-9815-2C5EF3FDE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495800"/>
            <a:ext cx="7772400" cy="2133600"/>
          </a:xfrm>
        </p:spPr>
        <p:txBody>
          <a:bodyPr/>
          <a:lstStyle/>
          <a:p>
            <a:r>
              <a:rPr lang="en-US" altLang="en-CN" dirty="0"/>
              <a:t>Steps</a:t>
            </a:r>
          </a:p>
          <a:p>
            <a:pPr lvl="1"/>
            <a:r>
              <a:rPr lang="en-US" altLang="en-CN" sz="2400" dirty="0" err="1"/>
              <a:t>Reproject</a:t>
            </a:r>
            <a:r>
              <a:rPr lang="en-US" altLang="en-CN" sz="2400" dirty="0"/>
              <a:t> each image onto a cylinder</a:t>
            </a:r>
          </a:p>
          <a:p>
            <a:pPr lvl="1"/>
            <a:r>
              <a:rPr lang="en-US" altLang="en-CN" sz="2400" dirty="0"/>
              <a:t>Blend </a:t>
            </a:r>
          </a:p>
          <a:p>
            <a:pPr lvl="1"/>
            <a:r>
              <a:rPr lang="en-US" altLang="en-CN" sz="2400" dirty="0"/>
              <a:t>Output the resulting mosaic</a:t>
            </a:r>
          </a:p>
        </p:txBody>
      </p:sp>
      <p:pic>
        <p:nvPicPr>
          <p:cNvPr id="16388" name="Picture 4" descr="sigmov1">
            <a:hlinkClick r:id="rId2" action="ppaction://hlinkfile"/>
            <a:extLst>
              <a:ext uri="{FF2B5EF4-FFF2-40B4-BE49-F238E27FC236}">
                <a16:creationId xmlns:a16="http://schemas.microsoft.com/office/drawing/2014/main" id="{1C4E03C6-0088-F34C-8A8F-544F60243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417638"/>
            <a:ext cx="4267200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013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Image Stitching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70914-9068-42C4-B28F-653E5D555BEA}" type="slidenum">
              <a:rPr lang="en-US"/>
              <a:pPr/>
              <a:t>8</a:t>
            </a:fld>
            <a:endParaRPr lang="en-US"/>
          </a:p>
        </p:txBody>
      </p:sp>
      <p:sp>
        <p:nvSpPr>
          <p:cNvPr id="399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Image Warping</a:t>
            </a:r>
          </a:p>
        </p:txBody>
      </p:sp>
      <p:sp>
        <p:nvSpPr>
          <p:cNvPr id="399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/>
              <a:t>image filtering</a:t>
            </a:r>
            <a:r>
              <a:rPr lang="en-US" dirty="0"/>
              <a:t>: change </a:t>
            </a:r>
            <a:r>
              <a:rPr lang="en-US" i="1" dirty="0">
                <a:solidFill>
                  <a:srgbClr val="FF0000"/>
                </a:solidFill>
              </a:rPr>
              <a:t>intensity</a:t>
            </a:r>
            <a:r>
              <a:rPr lang="en-US" dirty="0"/>
              <a:t> of image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i="1" dirty="0"/>
          </a:p>
          <a:p>
            <a:pPr marL="0" indent="0" algn="ctr">
              <a:lnSpc>
                <a:spcPct val="90000"/>
              </a:lnSpc>
              <a:buNone/>
            </a:pPr>
            <a:endParaRPr lang="en-US" i="1" dirty="0"/>
          </a:p>
          <a:p>
            <a:pPr algn="ctr">
              <a:lnSpc>
                <a:spcPct val="90000"/>
              </a:lnSpc>
            </a:pPr>
            <a:endParaRPr lang="en-US" i="1" dirty="0"/>
          </a:p>
          <a:p>
            <a:pPr>
              <a:lnSpc>
                <a:spcPct val="170000"/>
              </a:lnSpc>
            </a:pPr>
            <a:r>
              <a:rPr lang="en-US" dirty="0"/>
              <a:t>image warping: change </a:t>
            </a:r>
            <a:r>
              <a:rPr lang="en-US" i="1" dirty="0">
                <a:solidFill>
                  <a:srgbClr val="FF0000"/>
                </a:solidFill>
              </a:rPr>
              <a:t>shape</a:t>
            </a:r>
            <a:r>
              <a:rPr lang="en-US" dirty="0"/>
              <a:t> of image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581400" y="-350217"/>
            <a:ext cx="1600200" cy="0"/>
            <a:chOff x="2256" y="2208"/>
            <a:chExt cx="1008" cy="0"/>
          </a:xfrm>
        </p:grpSpPr>
        <p:sp>
          <p:nvSpPr>
            <p:cNvPr id="399366" name="Line 6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99367" name="Line 7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99372" name="Picture 12" descr="HHHIMG_116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590800"/>
            <a:ext cx="1462088" cy="1095375"/>
          </a:xfrm>
          <a:prstGeom prst="rect">
            <a:avLst/>
          </a:prstGeom>
          <a:noFill/>
        </p:spPr>
      </p:pic>
      <p:pic>
        <p:nvPicPr>
          <p:cNvPr id="399373" name="Picture 13" descr="HHHIMG_116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 cstate="screen">
            <a:lum brigh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2590800"/>
            <a:ext cx="1462088" cy="1095375"/>
          </a:xfrm>
          <a:prstGeom prst="rect">
            <a:avLst/>
          </a:prstGeom>
          <a:noFill/>
        </p:spPr>
      </p:pic>
      <p:pic>
        <p:nvPicPr>
          <p:cNvPr id="399374" name="Picture 14" descr="HHHIMG_1166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5000625"/>
            <a:ext cx="1462088" cy="1095375"/>
          </a:xfrm>
          <a:prstGeom prst="rect">
            <a:avLst/>
          </a:prstGeom>
          <a:noFill/>
        </p:spPr>
      </p:pic>
      <p:pic>
        <p:nvPicPr>
          <p:cNvPr id="399375" name="Picture 15" descr="HHHIMG_1166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929313" y="5105400"/>
            <a:ext cx="1843087" cy="762000"/>
          </a:xfrm>
          <a:prstGeom prst="rect">
            <a:avLst/>
          </a:prstGeom>
          <a:noFill/>
        </p:spPr>
      </p:pic>
      <p:sp>
        <p:nvSpPr>
          <p:cNvPr id="399376" name="Text Box 1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47800" y="2619375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/>
              <a:t>f</a:t>
            </a:r>
          </a:p>
        </p:txBody>
      </p:sp>
      <p:sp>
        <p:nvSpPr>
          <p:cNvPr id="399377" name="Text Box 17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447800" y="5043488"/>
            <a:ext cx="30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/>
              <a:t>f</a:t>
            </a:r>
          </a:p>
        </p:txBody>
      </p:sp>
      <p:sp>
        <p:nvSpPr>
          <p:cNvPr id="399378" name="Text Box 1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638800" y="5119688"/>
            <a:ext cx="30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/>
              <a:t>g</a:t>
            </a:r>
          </a:p>
        </p:txBody>
      </p:sp>
      <p:sp>
        <p:nvSpPr>
          <p:cNvPr id="399379" name="Text Box 19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638800" y="2619375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/>
              <a:t>g</a:t>
            </a:r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id="{295C0200-987A-FD41-90E3-9921789C0D63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4038600" y="3047999"/>
            <a:ext cx="838200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10">
            <a:extLst>
              <a:ext uri="{FF2B5EF4-FFF2-40B4-BE49-F238E27FC236}">
                <a16:creationId xmlns:a16="http://schemas.microsoft.com/office/drawing/2014/main" id="{156183CE-2957-4A45-B0DC-BB95089071AD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4038600" y="5474366"/>
            <a:ext cx="838200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212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6C902780-1EAB-F941-8397-85B6B9BD20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CN"/>
              <a:t>Cylindrical image stitching</a:t>
            </a:r>
          </a:p>
        </p:txBody>
      </p:sp>
      <p:pic>
        <p:nvPicPr>
          <p:cNvPr id="17411" name="Picture 3" descr="VMCap2">
            <a:extLst>
              <a:ext uri="{FF2B5EF4-FFF2-40B4-BE49-F238E27FC236}">
                <a16:creationId xmlns:a16="http://schemas.microsoft.com/office/drawing/2014/main" id="{393271EA-1253-6347-BCB8-EF155386E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347788"/>
            <a:ext cx="5791200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4">
            <a:extLst>
              <a:ext uri="{FF2B5EF4-FFF2-40B4-BE49-F238E27FC236}">
                <a16:creationId xmlns:a16="http://schemas.microsoft.com/office/drawing/2014/main" id="{B42AC344-F218-5F4F-8AB3-B95D25E41C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0439" y="4876800"/>
            <a:ext cx="8153400" cy="1447800"/>
          </a:xfrm>
        </p:spPr>
        <p:txBody>
          <a:bodyPr>
            <a:normAutofit fontScale="92500"/>
          </a:bodyPr>
          <a:lstStyle/>
          <a:p>
            <a:r>
              <a:rPr lang="en-US" altLang="en-CN" dirty="0"/>
              <a:t>What if you don’t know the camera rotation?</a:t>
            </a:r>
          </a:p>
          <a:p>
            <a:pPr lvl="1"/>
            <a:r>
              <a:rPr lang="en-US" altLang="en-CN" dirty="0"/>
              <a:t>Solve for the camera rotations</a:t>
            </a:r>
          </a:p>
          <a:p>
            <a:pPr lvl="2"/>
            <a:r>
              <a:rPr lang="en-US" altLang="en-CN" dirty="0">
                <a:solidFill>
                  <a:srgbClr val="FF0000"/>
                </a:solidFill>
              </a:rPr>
              <a:t>A rotation of the camera is a </a:t>
            </a:r>
            <a:r>
              <a:rPr lang="en-US" altLang="en-CN" b="1" dirty="0">
                <a:solidFill>
                  <a:srgbClr val="FF0000"/>
                </a:solidFill>
              </a:rPr>
              <a:t>translation</a:t>
            </a:r>
            <a:r>
              <a:rPr lang="en-US" altLang="en-CN" dirty="0">
                <a:solidFill>
                  <a:srgbClr val="FF0000"/>
                </a:solidFill>
              </a:rPr>
              <a:t> of the cylinder!</a:t>
            </a:r>
          </a:p>
        </p:txBody>
      </p:sp>
    </p:spTree>
    <p:extLst>
      <p:ext uri="{BB962C8B-B14F-4D97-AF65-F5344CB8AC3E}">
        <p14:creationId xmlns:p14="http://schemas.microsoft.com/office/powerpoint/2010/main" val="3441898710"/>
      </p:ext>
    </p:extLst>
  </p:cSld>
  <p:clrMapOvr>
    <a:masterClrMapping/>
  </p:clrMapOvr>
  <p:transition advClick="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66C82DB2-11F9-0B43-BCEE-2A912A79A5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CN"/>
              <a:t>Assembling the panorama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4ABF59AF-2991-D345-B401-A5265383A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652713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N" altLang="en-CN"/>
          </a:p>
        </p:txBody>
      </p:sp>
      <p:sp>
        <p:nvSpPr>
          <p:cNvPr id="674820" name="Rectangle 4">
            <a:extLst>
              <a:ext uri="{FF2B5EF4-FFF2-40B4-BE49-F238E27FC236}">
                <a16:creationId xmlns:a16="http://schemas.microsoft.com/office/drawing/2014/main" id="{70C312CA-D1D9-CA43-86AA-4DA75A67E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728913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N" altLang="en-CN"/>
          </a:p>
        </p:txBody>
      </p:sp>
      <p:sp>
        <p:nvSpPr>
          <p:cNvPr id="674821" name="Rectangle 5">
            <a:extLst>
              <a:ext uri="{FF2B5EF4-FFF2-40B4-BE49-F238E27FC236}">
                <a16:creationId xmlns:a16="http://schemas.microsoft.com/office/drawing/2014/main" id="{6243357B-72FB-8A4F-B987-FE42459A5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652713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N" altLang="en-CN"/>
          </a:p>
        </p:txBody>
      </p:sp>
      <p:sp>
        <p:nvSpPr>
          <p:cNvPr id="674822" name="Rectangle 6">
            <a:extLst>
              <a:ext uri="{FF2B5EF4-FFF2-40B4-BE49-F238E27FC236}">
                <a16:creationId xmlns:a16="http://schemas.microsoft.com/office/drawing/2014/main" id="{BBCEA06F-C1A0-0D48-85A6-BBFFF6000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728913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N" altLang="en-CN"/>
          </a:p>
        </p:txBody>
      </p:sp>
      <p:sp>
        <p:nvSpPr>
          <p:cNvPr id="674823" name="Rectangle 7">
            <a:extLst>
              <a:ext uri="{FF2B5EF4-FFF2-40B4-BE49-F238E27FC236}">
                <a16:creationId xmlns:a16="http://schemas.microsoft.com/office/drawing/2014/main" id="{F13472A6-6AE3-0140-A314-19D61DECF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652713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N" altLang="en-CN"/>
          </a:p>
        </p:txBody>
      </p:sp>
      <p:sp>
        <p:nvSpPr>
          <p:cNvPr id="674824" name="Rectangle 8">
            <a:extLst>
              <a:ext uri="{FF2B5EF4-FFF2-40B4-BE49-F238E27FC236}">
                <a16:creationId xmlns:a16="http://schemas.microsoft.com/office/drawing/2014/main" id="{96E23AB4-9867-CB4D-9DE5-82E1EFEC6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728913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N" altLang="en-CN"/>
          </a:p>
        </p:txBody>
      </p:sp>
      <p:sp>
        <p:nvSpPr>
          <p:cNvPr id="18441" name="AutoShape 9">
            <a:extLst>
              <a:ext uri="{FF2B5EF4-FFF2-40B4-BE49-F238E27FC236}">
                <a16:creationId xmlns:a16="http://schemas.microsoft.com/office/drawing/2014/main" id="{207499A5-5E50-6148-9625-89BBFF30C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033713"/>
            <a:ext cx="228600" cy="304800"/>
          </a:xfrm>
          <a:prstGeom prst="smileyFace">
            <a:avLst>
              <a:gd name="adj" fmla="val 4653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N" altLang="en-CN"/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id="{A02B088D-FD0C-7449-9346-2AA6E0E16CCA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2500313"/>
            <a:ext cx="1219200" cy="990600"/>
            <a:chOff x="3504" y="1440"/>
            <a:chExt cx="768" cy="624"/>
          </a:xfrm>
        </p:grpSpPr>
        <p:sp>
          <p:nvSpPr>
            <p:cNvPr id="18450" name="Rectangle 11">
              <a:extLst>
                <a:ext uri="{FF2B5EF4-FFF2-40B4-BE49-F238E27FC236}">
                  <a16:creationId xmlns:a16="http://schemas.microsoft.com/office/drawing/2014/main" id="{632CF08C-FBFE-8D43-938C-53DC31A16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440"/>
              <a:ext cx="768" cy="6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N" altLang="en-CN"/>
            </a:p>
          </p:txBody>
        </p:sp>
        <p:sp>
          <p:nvSpPr>
            <p:cNvPr id="18451" name="AutoShape 12">
              <a:extLst>
                <a:ext uri="{FF2B5EF4-FFF2-40B4-BE49-F238E27FC236}">
                  <a16:creationId xmlns:a16="http://schemas.microsoft.com/office/drawing/2014/main" id="{4E2DC480-665E-EA49-9D4C-517759A409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776"/>
              <a:ext cx="144" cy="192"/>
            </a:xfrm>
            <a:prstGeom prst="smileyFace">
              <a:avLst>
                <a:gd name="adj" fmla="val 465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N" altLang="en-CN"/>
            </a:p>
          </p:txBody>
        </p:sp>
      </p:grpSp>
      <p:grpSp>
        <p:nvGrpSpPr>
          <p:cNvPr id="3" name="Group 13">
            <a:extLst>
              <a:ext uri="{FF2B5EF4-FFF2-40B4-BE49-F238E27FC236}">
                <a16:creationId xmlns:a16="http://schemas.microsoft.com/office/drawing/2014/main" id="{6F9FC506-703C-8C4F-A3B4-05B61DFACEC1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414588"/>
            <a:ext cx="6096000" cy="1395412"/>
            <a:chOff x="480" y="810"/>
            <a:chExt cx="3840" cy="879"/>
          </a:xfrm>
        </p:grpSpPr>
        <p:sp>
          <p:nvSpPr>
            <p:cNvPr id="18445" name="Rectangle 14">
              <a:extLst>
                <a:ext uri="{FF2B5EF4-FFF2-40B4-BE49-F238E27FC236}">
                  <a16:creationId xmlns:a16="http://schemas.microsoft.com/office/drawing/2014/main" id="{81F63E67-AA04-BE42-9998-F0417D157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987"/>
              <a:ext cx="192" cy="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N" altLang="en-CN"/>
            </a:p>
          </p:txBody>
        </p:sp>
        <p:sp>
          <p:nvSpPr>
            <p:cNvPr id="18446" name="Rectangle 15">
              <a:extLst>
                <a:ext uri="{FF2B5EF4-FFF2-40B4-BE49-F238E27FC236}">
                  <a16:creationId xmlns:a16="http://schemas.microsoft.com/office/drawing/2014/main" id="{A6EF5DC2-DFFD-3F45-8DF9-8AD9617F5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1008"/>
              <a:ext cx="345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N" altLang="en-CN"/>
            </a:p>
          </p:txBody>
        </p:sp>
        <p:sp>
          <p:nvSpPr>
            <p:cNvPr id="18447" name="Rectangle 16">
              <a:extLst>
                <a:ext uri="{FF2B5EF4-FFF2-40B4-BE49-F238E27FC236}">
                  <a16:creationId xmlns:a16="http://schemas.microsoft.com/office/drawing/2014/main" id="{9768B6CB-A28A-4D48-B20A-E964DE2E1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960"/>
              <a:ext cx="192" cy="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N" altLang="en-CN"/>
            </a:p>
          </p:txBody>
        </p:sp>
        <p:sp>
          <p:nvSpPr>
            <p:cNvPr id="18448" name="Rectangle 17">
              <a:extLst>
                <a:ext uri="{FF2B5EF4-FFF2-40B4-BE49-F238E27FC236}">
                  <a16:creationId xmlns:a16="http://schemas.microsoft.com/office/drawing/2014/main" id="{B31CBF04-149F-9449-A463-C0B8C2482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810"/>
              <a:ext cx="379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N" altLang="en-CN"/>
            </a:p>
          </p:txBody>
        </p:sp>
        <p:sp>
          <p:nvSpPr>
            <p:cNvPr id="18449" name="Rectangle 18">
              <a:extLst>
                <a:ext uri="{FF2B5EF4-FFF2-40B4-BE49-F238E27FC236}">
                  <a16:creationId xmlns:a16="http://schemas.microsoft.com/office/drawing/2014/main" id="{50B6E8A4-5486-5B4A-A32D-0F24238C9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497"/>
              <a:ext cx="379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N" altLang="en-CN"/>
            </a:p>
          </p:txBody>
        </p:sp>
      </p:grpSp>
      <p:sp>
        <p:nvSpPr>
          <p:cNvPr id="18444" name="Rectangle 19">
            <a:extLst>
              <a:ext uri="{FF2B5EF4-FFF2-40B4-BE49-F238E27FC236}">
                <a16:creationId xmlns:a16="http://schemas.microsoft.com/office/drawing/2014/main" id="{F605760A-D02E-0048-9D1B-40B35B4018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8001000" cy="1447800"/>
          </a:xfrm>
          <a:noFill/>
        </p:spPr>
        <p:txBody>
          <a:bodyPr/>
          <a:lstStyle/>
          <a:p>
            <a:r>
              <a:rPr lang="en-US" altLang="en-CN" sz="2800"/>
              <a:t>Stitch pairs together, blend, then crop</a:t>
            </a:r>
          </a:p>
          <a:p>
            <a:endParaRPr lang="en-US" altLang="en-CN"/>
          </a:p>
        </p:txBody>
      </p:sp>
    </p:spTree>
    <p:extLst>
      <p:ext uri="{BB962C8B-B14F-4D97-AF65-F5344CB8AC3E}">
        <p14:creationId xmlns:p14="http://schemas.microsoft.com/office/powerpoint/2010/main" val="281120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820" grpId="0" animBg="1"/>
      <p:bldP spid="674821" grpId="0" animBg="1"/>
      <p:bldP spid="674822" grpId="0" animBg="1"/>
      <p:bldP spid="674823" grpId="0" animBg="1"/>
      <p:bldP spid="67482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0114C8F0-DB47-4344-8D69-76AB62B38E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CN"/>
              <a:t>Problem:  Drift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5644E3A-98CD-3A42-A05A-B0C86E87DD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2900" y="4628147"/>
            <a:ext cx="8458200" cy="1981200"/>
          </a:xfrm>
        </p:spPr>
        <p:txBody>
          <a:bodyPr>
            <a:normAutofit/>
          </a:bodyPr>
          <a:lstStyle/>
          <a:p>
            <a:r>
              <a:rPr lang="en-US" altLang="en-CN" sz="2400" dirty="0"/>
              <a:t>small (vertical) errors accumulate over time</a:t>
            </a:r>
          </a:p>
          <a:p>
            <a:r>
              <a:rPr lang="en-US" altLang="en-CN" sz="2400" dirty="0"/>
              <a:t>apply correction so that sum = 0 (for 360</a:t>
            </a:r>
            <a:r>
              <a:rPr lang="en-US" altLang="en-CN" sz="2400" dirty="0">
                <a:cs typeface="Arial" panose="020B0604020202020204" pitchFamily="34" charset="0"/>
              </a:rPr>
              <a:t>° pan.)</a:t>
            </a:r>
            <a:endParaRPr lang="en-US" altLang="en-CN" sz="2400" dirty="0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364C9456-ABC8-9A45-BBB6-155C61192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0574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N" altLang="en-CN"/>
          </a:p>
        </p:txBody>
      </p:sp>
      <p:sp>
        <p:nvSpPr>
          <p:cNvPr id="675845" name="Rectangle 5">
            <a:extLst>
              <a:ext uri="{FF2B5EF4-FFF2-40B4-BE49-F238E27FC236}">
                <a16:creationId xmlns:a16="http://schemas.microsoft.com/office/drawing/2014/main" id="{5B4568DA-4817-214D-86BF-E4F2D3FF5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2860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N" altLang="en-CN"/>
          </a:p>
        </p:txBody>
      </p:sp>
      <p:sp>
        <p:nvSpPr>
          <p:cNvPr id="675846" name="Rectangle 6">
            <a:extLst>
              <a:ext uri="{FF2B5EF4-FFF2-40B4-BE49-F238E27FC236}">
                <a16:creationId xmlns:a16="http://schemas.microsoft.com/office/drawing/2014/main" id="{4EDE8B5C-ACE2-F241-A1B0-734267AB8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1336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N" altLang="en-CN"/>
          </a:p>
        </p:txBody>
      </p:sp>
      <p:sp>
        <p:nvSpPr>
          <p:cNvPr id="675847" name="Rectangle 7">
            <a:extLst>
              <a:ext uri="{FF2B5EF4-FFF2-40B4-BE49-F238E27FC236}">
                <a16:creationId xmlns:a16="http://schemas.microsoft.com/office/drawing/2014/main" id="{FE4E9334-9FD8-254D-BCE8-5DE31DA6B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3622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N" altLang="en-CN"/>
          </a:p>
        </p:txBody>
      </p:sp>
      <p:sp>
        <p:nvSpPr>
          <p:cNvPr id="675848" name="Rectangle 8">
            <a:extLst>
              <a:ext uri="{FF2B5EF4-FFF2-40B4-BE49-F238E27FC236}">
                <a16:creationId xmlns:a16="http://schemas.microsoft.com/office/drawing/2014/main" id="{BCBC89E3-A061-2749-B739-54C22AB99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5908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N" altLang="en-CN"/>
          </a:p>
        </p:txBody>
      </p:sp>
      <p:sp>
        <p:nvSpPr>
          <p:cNvPr id="675849" name="Rectangle 9">
            <a:extLst>
              <a:ext uri="{FF2B5EF4-FFF2-40B4-BE49-F238E27FC236}">
                <a16:creationId xmlns:a16="http://schemas.microsoft.com/office/drawing/2014/main" id="{D42A6D58-67F2-274D-A6AF-1A5A95BD2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5146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N" altLang="en-CN"/>
          </a:p>
        </p:txBody>
      </p:sp>
      <p:sp>
        <p:nvSpPr>
          <p:cNvPr id="19466" name="AutoShape 10">
            <a:extLst>
              <a:ext uri="{FF2B5EF4-FFF2-40B4-BE49-F238E27FC236}">
                <a16:creationId xmlns:a16="http://schemas.microsoft.com/office/drawing/2014/main" id="{B1F19EFE-7E14-E54D-AEE8-7F770E00B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514600"/>
            <a:ext cx="228600" cy="304800"/>
          </a:xfrm>
          <a:prstGeom prst="smileyFace">
            <a:avLst>
              <a:gd name="adj" fmla="val 4653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CN" altLang="en-CN"/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2B7DB0EB-CECB-9145-89D5-34BDEC6D8A10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2819400"/>
            <a:ext cx="1219200" cy="990600"/>
            <a:chOff x="3504" y="1440"/>
            <a:chExt cx="768" cy="624"/>
          </a:xfrm>
        </p:grpSpPr>
        <p:sp>
          <p:nvSpPr>
            <p:cNvPr id="19472" name="Rectangle 12">
              <a:extLst>
                <a:ext uri="{FF2B5EF4-FFF2-40B4-BE49-F238E27FC236}">
                  <a16:creationId xmlns:a16="http://schemas.microsoft.com/office/drawing/2014/main" id="{81595F9F-98AB-8A42-A241-3436F3553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440"/>
              <a:ext cx="768" cy="6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N" altLang="en-CN"/>
            </a:p>
          </p:txBody>
        </p:sp>
        <p:sp>
          <p:nvSpPr>
            <p:cNvPr id="19473" name="AutoShape 13">
              <a:extLst>
                <a:ext uri="{FF2B5EF4-FFF2-40B4-BE49-F238E27FC236}">
                  <a16:creationId xmlns:a16="http://schemas.microsoft.com/office/drawing/2014/main" id="{3E8DED3F-2A11-0444-B07F-FA0467368C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776"/>
              <a:ext cx="144" cy="192"/>
            </a:xfrm>
            <a:prstGeom prst="smileyFace">
              <a:avLst>
                <a:gd name="adj" fmla="val 465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N" altLang="en-CN"/>
            </a:p>
          </p:txBody>
        </p:sp>
      </p:grpSp>
      <p:grpSp>
        <p:nvGrpSpPr>
          <p:cNvPr id="3" name="Group 14">
            <a:extLst>
              <a:ext uri="{FF2B5EF4-FFF2-40B4-BE49-F238E27FC236}">
                <a16:creationId xmlns:a16="http://schemas.microsoft.com/office/drawing/2014/main" id="{097C4669-A32D-234F-A974-4428AA9FC6F6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1981200"/>
            <a:ext cx="6096000" cy="1981200"/>
            <a:chOff x="480" y="912"/>
            <a:chExt cx="3840" cy="1248"/>
          </a:xfrm>
        </p:grpSpPr>
        <p:sp>
          <p:nvSpPr>
            <p:cNvPr id="19469" name="Rectangle 15">
              <a:extLst>
                <a:ext uri="{FF2B5EF4-FFF2-40B4-BE49-F238E27FC236}">
                  <a16:creationId xmlns:a16="http://schemas.microsoft.com/office/drawing/2014/main" id="{2F11A642-ED8A-3344-95C3-8CC4D8B6A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912"/>
              <a:ext cx="192" cy="1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N" altLang="en-CN"/>
            </a:p>
          </p:txBody>
        </p:sp>
        <p:sp>
          <p:nvSpPr>
            <p:cNvPr id="19470" name="Rectangle 16">
              <a:extLst>
                <a:ext uri="{FF2B5EF4-FFF2-40B4-BE49-F238E27FC236}">
                  <a16:creationId xmlns:a16="http://schemas.microsoft.com/office/drawing/2014/main" id="{AD463652-9983-2B41-9920-4995AF8445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912"/>
              <a:ext cx="3456" cy="12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N" altLang="en-CN"/>
            </a:p>
          </p:txBody>
        </p:sp>
        <p:sp>
          <p:nvSpPr>
            <p:cNvPr id="19471" name="Rectangle 17">
              <a:extLst>
                <a:ext uri="{FF2B5EF4-FFF2-40B4-BE49-F238E27FC236}">
                  <a16:creationId xmlns:a16="http://schemas.microsoft.com/office/drawing/2014/main" id="{953C3209-2472-E74F-89E4-4A3ACE790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912"/>
              <a:ext cx="192" cy="1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N" altLang="en-CN"/>
            </a:p>
          </p:txBody>
        </p:sp>
      </p:grpSp>
    </p:spTree>
    <p:extLst>
      <p:ext uri="{BB962C8B-B14F-4D97-AF65-F5344CB8AC3E}">
        <p14:creationId xmlns:p14="http://schemas.microsoft.com/office/powerpoint/2010/main" val="416851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45" grpId="0" animBg="1"/>
      <p:bldP spid="675846" grpId="0" animBg="1"/>
      <p:bldP spid="675847" grpId="0" animBg="1"/>
      <p:bldP spid="675848" grpId="0" animBg="1"/>
      <p:bldP spid="67584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27B9B6FD-B5BB-4C41-BD1C-4EFD901C46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CN"/>
              <a:t>Full-view (360</a:t>
            </a:r>
            <a:r>
              <a:rPr lang="en-US" altLang="en-CN">
                <a:cs typeface="Arial" panose="020B0604020202020204" pitchFamily="34" charset="0"/>
              </a:rPr>
              <a:t>°) panoramas</a:t>
            </a:r>
          </a:p>
        </p:txBody>
      </p:sp>
      <p:pic>
        <p:nvPicPr>
          <p:cNvPr id="20483" name="Picture 4" descr="LOBBYG2">
            <a:extLst>
              <a:ext uri="{FF2B5EF4-FFF2-40B4-BE49-F238E27FC236}">
                <a16:creationId xmlns:a16="http://schemas.microsoft.com/office/drawing/2014/main" id="{160FFEB0-C923-4244-A9F2-9996644CF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49" b="8539"/>
          <a:stretch>
            <a:fillRect/>
          </a:stretch>
        </p:blipFill>
        <p:spPr bwMode="auto">
          <a:xfrm>
            <a:off x="609600" y="2776538"/>
            <a:ext cx="7924800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168005"/>
      </p:ext>
    </p:extLst>
  </p:cSld>
  <p:clrMapOvr>
    <a:masterClrMapping/>
  </p:clrMapOvr>
  <p:transition advClick="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3060"/>
            <a:ext cx="9144000" cy="3611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6689"/>
            <a:ext cx="9144000" cy="32846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9311"/>
            <a:ext cx="9144000" cy="38193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2477"/>
            <a:ext cx="9144000" cy="328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9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435100"/>
            <a:ext cx="8890000" cy="398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993" y="0"/>
            <a:ext cx="550401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0" y="254000"/>
            <a:ext cx="6350000" cy="635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0" y="1638300"/>
            <a:ext cx="6350000" cy="3581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212" y="0"/>
            <a:ext cx="5871575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2172" y="0"/>
            <a:ext cx="4919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4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4"/>
          <p:cNvSpPr txBox="1">
            <a:spLocks noChangeArrowheads="1"/>
          </p:cNvSpPr>
          <p:nvPr/>
        </p:nvSpPr>
        <p:spPr bwMode="auto">
          <a:xfrm>
            <a:off x="2847842" y="2819400"/>
            <a:ext cx="344831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5600" dirty="0">
                <a:latin typeface="+mj-lt"/>
                <a:ea typeface="华文行楷" pitchFamily="2" charset="-122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23733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7186-4E63-452B-BE44-119D89CEC350}" type="slidenum">
              <a:rPr lang="en-US"/>
              <a:pPr/>
              <a:t>9</a:t>
            </a:fld>
            <a:endParaRPr lang="en-US"/>
          </a:p>
        </p:txBody>
      </p:sp>
      <p:sp>
        <p:nvSpPr>
          <p:cNvPr id="40038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Parametric (global) warping</a:t>
            </a:r>
          </a:p>
        </p:txBody>
      </p:sp>
      <p:pic>
        <p:nvPicPr>
          <p:cNvPr id="400388" name="Picture 4" descr="HHHIMG_116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0700" y="4674307"/>
            <a:ext cx="1462087" cy="1095375"/>
          </a:xfrm>
          <a:prstGeom prst="rect">
            <a:avLst/>
          </a:prstGeom>
          <a:noFill/>
        </p:spPr>
      </p:pic>
      <p:sp>
        <p:nvSpPr>
          <p:cNvPr id="400389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58975" y="5771355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translation</a:t>
            </a:r>
          </a:p>
        </p:txBody>
      </p:sp>
      <p:pic>
        <p:nvPicPr>
          <p:cNvPr id="400390" name="Picture 6" descr="HHHIMG_116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6987" y="4688594"/>
            <a:ext cx="1462088" cy="762000"/>
          </a:xfrm>
          <a:prstGeom prst="rect">
            <a:avLst/>
          </a:prstGeom>
          <a:noFill/>
        </p:spPr>
      </p:pic>
      <p:pic>
        <p:nvPicPr>
          <p:cNvPr id="400391" name="Picture 7" descr="rotated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86187" y="4459994"/>
            <a:ext cx="1755775" cy="1411288"/>
          </a:xfrm>
          <a:prstGeom prst="rect">
            <a:avLst/>
          </a:prstGeom>
          <a:noFill/>
        </p:spPr>
      </p:pic>
      <p:sp>
        <p:nvSpPr>
          <p:cNvPr id="400392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17962" y="5755394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rotation</a:t>
            </a:r>
          </a:p>
        </p:txBody>
      </p:sp>
      <p:sp>
        <p:nvSpPr>
          <p:cNvPr id="400393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453187" y="5679194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aspect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CAE0FC5E-3B6A-AD42-884C-9090E58049DB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3081794"/>
            <a:ext cx="8724900" cy="2569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/>
              <a:t>Transformation T is a coordinate</a:t>
            </a:r>
            <a:r>
              <a:rPr lang="zh-CN" altLang="en-US" sz="2400" dirty="0"/>
              <a:t> </a:t>
            </a:r>
            <a:r>
              <a:rPr lang="en-US" altLang="zh-CN" sz="2400" dirty="0"/>
              <a:t>transformation</a:t>
            </a:r>
            <a:r>
              <a:rPr lang="en-US" sz="2400" dirty="0"/>
              <a:t>: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en-US" sz="2400" dirty="0"/>
              <a:t>					p’ = </a:t>
            </a:r>
            <a:r>
              <a:rPr lang="en-US" sz="2400" i="1" dirty="0"/>
              <a:t>T</a:t>
            </a:r>
            <a:r>
              <a:rPr lang="en-US" sz="2400" dirty="0"/>
              <a:t>(p)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Examples:</a:t>
            </a:r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625EC4F8-36FB-4145-85C3-5FDDEECF15DD}"/>
              </a:ext>
            </a:extLst>
          </p:cNvPr>
          <p:cNvGrpSpPr>
            <a:grpSpLocks/>
          </p:cNvGrpSpPr>
          <p:nvPr/>
        </p:nvGrpSpPr>
        <p:grpSpPr bwMode="auto">
          <a:xfrm>
            <a:off x="3599447" y="1807350"/>
            <a:ext cx="1600200" cy="476250"/>
            <a:chOff x="2256" y="2064"/>
            <a:chExt cx="1008" cy="300"/>
          </a:xfrm>
        </p:grpSpPr>
        <p:sp>
          <p:nvSpPr>
            <p:cNvPr id="21" name="Text Box 5">
              <a:extLst>
                <a:ext uri="{FF2B5EF4-FFF2-40B4-BE49-F238E27FC236}">
                  <a16:creationId xmlns:a16="http://schemas.microsoft.com/office/drawing/2014/main" id="{11804439-06A0-EB43-A321-3C8A7C960F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T</a:t>
              </a:r>
            </a:p>
          </p:txBody>
        </p:sp>
        <p:sp>
          <p:nvSpPr>
            <p:cNvPr id="22" name="Line 6">
              <a:extLst>
                <a:ext uri="{FF2B5EF4-FFF2-40B4-BE49-F238E27FC236}">
                  <a16:creationId xmlns:a16="http://schemas.microsoft.com/office/drawing/2014/main" id="{0C0C2433-C273-A441-AE93-D3FFE06941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7">
              <a:extLst>
                <a:ext uri="{FF2B5EF4-FFF2-40B4-BE49-F238E27FC236}">
                  <a16:creationId xmlns:a16="http://schemas.microsoft.com/office/drawing/2014/main" id="{A14606D8-D959-9748-BC56-37F78F0FA7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8" descr="HHHIMG_1166">
            <a:extLst>
              <a:ext uri="{FF2B5EF4-FFF2-40B4-BE49-F238E27FC236}">
                <a16:creationId xmlns:a16="http://schemas.microsoft.com/office/drawing/2014/main" id="{3ED6C9EA-EF65-2A49-8BC1-D48BF85E5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0647" y="1493025"/>
            <a:ext cx="146208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9" descr="HHHIMG_1166">
            <a:extLst>
              <a:ext uri="{FF2B5EF4-FFF2-40B4-BE49-F238E27FC236}">
                <a16:creationId xmlns:a16="http://schemas.microsoft.com/office/drawing/2014/main" id="{96458D88-9CB0-2442-9B6D-213EB7233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31656" y="1643497"/>
            <a:ext cx="1843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10">
            <a:extLst>
              <a:ext uri="{FF2B5EF4-FFF2-40B4-BE49-F238E27FC236}">
                <a16:creationId xmlns:a16="http://schemas.microsoft.com/office/drawing/2014/main" id="{5A4F3332-8D96-624C-B7CA-5DA731E86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647" y="2588400"/>
            <a:ext cx="1262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/>
              <a:t>p</a:t>
            </a:r>
            <a:r>
              <a:rPr lang="en-US" dirty="0"/>
              <a:t> = 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187D64F0-5A2F-7642-BABA-A7A5E4C40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3594" y="2405497"/>
            <a:ext cx="1566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/>
              <a:t>p’</a:t>
            </a:r>
            <a:r>
              <a:rPr lang="en-US"/>
              <a:t> = (x’,y’)</a:t>
            </a:r>
          </a:p>
        </p:txBody>
      </p:sp>
      <p:sp>
        <p:nvSpPr>
          <p:cNvPr id="28" name="Oval 12">
            <a:extLst>
              <a:ext uri="{FF2B5EF4-FFF2-40B4-BE49-F238E27FC236}">
                <a16:creationId xmlns:a16="http://schemas.microsoft.com/office/drawing/2014/main" id="{99418328-0BCC-C744-AC61-7384932CB3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74594" y="1753035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13">
            <a:extLst>
              <a:ext uri="{FF2B5EF4-FFF2-40B4-BE49-F238E27FC236}">
                <a16:creationId xmlns:a16="http://schemas.microsoft.com/office/drawing/2014/main" id="{1C6B9079-5AD5-F841-9845-0F44985704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61185" y="16740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0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9" grpId="0"/>
      <p:bldP spid="400392" grpId="0"/>
      <p:bldP spid="400393" grpId="0"/>
      <p:bldP spid="1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minimize $\|\bf Ah - 0\|^2$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TIMEOUT" val="(none)"/>
  <p:tag name="BOXWIDTH" val="348"/>
  <p:tag name="BOXHEIGHT" val="276"/>
  <p:tag name="BOXFONT" val="10"/>
  <p:tag name="BOXWRAP" val="False"/>
  <p:tag name="WORKAROUNDTRANSPARENCYBUG" val="False"/>
  <p:tag name="BITMAPFORMAT" val="bmp256"/>
  <p:tag name="DEBUGINTERACTIVE" val="True"/>
  <p:tag name="ORIGWIDTH" val="193.875"/>
  <p:tag name="PICTUREFILESIZE" val="81878"/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(X, Y, Z)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20292</TotalTime>
  <Words>1135</Words>
  <Application>Microsoft Macintosh PowerPoint</Application>
  <PresentationFormat>全屏显示(4:3)</PresentationFormat>
  <Paragraphs>296</Paragraphs>
  <Slides>86</Slides>
  <Notes>35</Notes>
  <HiddenSlides>1</HiddenSlides>
  <MMClips>1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86</vt:i4>
      </vt:variant>
    </vt:vector>
  </HeadingPairs>
  <TitlesOfParts>
    <vt:vector size="97" baseType="lpstr">
      <vt:lpstr>STKaiti</vt:lpstr>
      <vt:lpstr>Microsoft YaHei</vt:lpstr>
      <vt:lpstr>Kaiti TC</vt:lpstr>
      <vt:lpstr>Arial</vt:lpstr>
      <vt:lpstr>Calibri</vt:lpstr>
      <vt:lpstr>Cambria Math</vt:lpstr>
      <vt:lpstr>Times New Roman</vt:lpstr>
      <vt:lpstr>Verdana</vt:lpstr>
      <vt:lpstr>Office Theme</vt:lpstr>
      <vt:lpstr>Photo Editor Photo</vt:lpstr>
      <vt:lpstr>Equation</vt:lpstr>
      <vt:lpstr>图像拼接</vt:lpstr>
      <vt:lpstr>Panorama</vt:lpstr>
      <vt:lpstr>360 VR</vt:lpstr>
      <vt:lpstr>360 VR</vt:lpstr>
      <vt:lpstr>How to combine two images?</vt:lpstr>
      <vt:lpstr>How to combine two images?</vt:lpstr>
      <vt:lpstr>Today</vt:lpstr>
      <vt:lpstr>Image Warping</vt:lpstr>
      <vt:lpstr>Parametric (global) warping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Homogeneous coordinates</vt:lpstr>
      <vt:lpstr>Projective Transformation (Homography)</vt:lpstr>
      <vt:lpstr>Projective Transformation (Homography)</vt:lpstr>
      <vt:lpstr>Projective Transformation (Homography)</vt:lpstr>
      <vt:lpstr>Summary of 2D transformations</vt:lpstr>
      <vt:lpstr>Inverse Transform</vt:lpstr>
      <vt:lpstr>Implementing image warping</vt:lpstr>
      <vt:lpstr>Forward Warping</vt:lpstr>
      <vt:lpstr>Forward Warping</vt:lpstr>
      <vt:lpstr>Inverse Warping</vt:lpstr>
      <vt:lpstr>Inverse Warping</vt:lpstr>
      <vt:lpstr>Interpolation</vt:lpstr>
      <vt:lpstr>Interpolation</vt:lpstr>
      <vt:lpstr>Interpolation</vt:lpstr>
      <vt:lpstr>Interpolation</vt:lpstr>
      <vt:lpstr>Nearest-neighbor interpolation</vt:lpstr>
      <vt:lpstr>Linear interpolation</vt:lpstr>
      <vt:lpstr>Cubic interpolation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Bicubic Interpolation</vt:lpstr>
      <vt:lpstr>Comparison</vt:lpstr>
      <vt:lpstr>Comparison</vt:lpstr>
      <vt:lpstr>Questions?</vt:lpstr>
      <vt:lpstr>Today</vt:lpstr>
      <vt:lpstr>How to compute transformation?</vt:lpstr>
      <vt:lpstr>Affine transformations</vt:lpstr>
      <vt:lpstr>Affine transformations</vt:lpstr>
      <vt:lpstr>Affine transformations</vt:lpstr>
      <vt:lpstr>How to solve t?</vt:lpstr>
      <vt:lpstr>Projective transformations</vt:lpstr>
      <vt:lpstr>Solving for homographies</vt:lpstr>
      <vt:lpstr>Solving for homographies</vt:lpstr>
      <vt:lpstr>Solving for homographies</vt:lpstr>
      <vt:lpstr>Outliers</vt:lpstr>
      <vt:lpstr>Robustness</vt:lpstr>
      <vt:lpstr>RANSAC</vt:lpstr>
      <vt:lpstr>RANSAC</vt:lpstr>
      <vt:lpstr>RANSAC</vt:lpstr>
      <vt:lpstr>RANSAC for Translation</vt:lpstr>
      <vt:lpstr>RANSAC for Translation</vt:lpstr>
      <vt:lpstr>RANSAC for Translation</vt:lpstr>
      <vt:lpstr>RANSAC for Translation</vt:lpstr>
      <vt:lpstr>Final step: least squares fit</vt:lpstr>
      <vt:lpstr>Image Stitching</vt:lpstr>
      <vt:lpstr>Image Stitching</vt:lpstr>
      <vt:lpstr>Image Stitching</vt:lpstr>
      <vt:lpstr>Image Stitching</vt:lpstr>
      <vt:lpstr>Panoramas</vt:lpstr>
      <vt:lpstr>Rotation about vertical axis</vt:lpstr>
      <vt:lpstr>Do we have to project onto a plane? </vt:lpstr>
      <vt:lpstr>Full Panoramas</vt:lpstr>
      <vt:lpstr>Cylindrical projection</vt:lpstr>
      <vt:lpstr>Cylindrical projection</vt:lpstr>
      <vt:lpstr>Cylindrical panoramas</vt:lpstr>
      <vt:lpstr>Cylindrical image stitching</vt:lpstr>
      <vt:lpstr>Assembling the panorama</vt:lpstr>
      <vt:lpstr>Problem:  Drift</vt:lpstr>
      <vt:lpstr>Full-view (360°) panoramas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Sida Peng</cp:lastModifiedBy>
  <cp:revision>745</cp:revision>
  <dcterms:created xsi:type="dcterms:W3CDTF">2009-08-25T02:47:59Z</dcterms:created>
  <dcterms:modified xsi:type="dcterms:W3CDTF">2025-04-01T02:02:15Z</dcterms:modified>
</cp:coreProperties>
</file>