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49"/>
  </p:notesMasterIdLst>
  <p:sldIdLst>
    <p:sldId id="295" r:id="rId2"/>
    <p:sldId id="297" r:id="rId3"/>
    <p:sldId id="296" r:id="rId4"/>
    <p:sldId id="256" r:id="rId5"/>
    <p:sldId id="318" r:id="rId6"/>
    <p:sldId id="257" r:id="rId7"/>
    <p:sldId id="258" r:id="rId8"/>
    <p:sldId id="316" r:id="rId9"/>
    <p:sldId id="272" r:id="rId10"/>
    <p:sldId id="273" r:id="rId11"/>
    <p:sldId id="282" r:id="rId12"/>
    <p:sldId id="283" r:id="rId13"/>
    <p:sldId id="287" r:id="rId14"/>
    <p:sldId id="262" r:id="rId15"/>
    <p:sldId id="265" r:id="rId16"/>
    <p:sldId id="267" r:id="rId17"/>
    <p:sldId id="268" r:id="rId18"/>
    <p:sldId id="269" r:id="rId19"/>
    <p:sldId id="264" r:id="rId20"/>
    <p:sldId id="278" r:id="rId21"/>
    <p:sldId id="263" r:id="rId22"/>
    <p:sldId id="320" r:id="rId23"/>
    <p:sldId id="280" r:id="rId24"/>
    <p:sldId id="276" r:id="rId25"/>
    <p:sldId id="277" r:id="rId26"/>
    <p:sldId id="292" r:id="rId27"/>
    <p:sldId id="293" r:id="rId28"/>
    <p:sldId id="298" r:id="rId29"/>
    <p:sldId id="299" r:id="rId30"/>
    <p:sldId id="294" r:id="rId31"/>
    <p:sldId id="261" r:id="rId32"/>
    <p:sldId id="285" r:id="rId33"/>
    <p:sldId id="300" r:id="rId34"/>
    <p:sldId id="289" r:id="rId35"/>
    <p:sldId id="304" r:id="rId36"/>
    <p:sldId id="306" r:id="rId37"/>
    <p:sldId id="305" r:id="rId38"/>
    <p:sldId id="308" r:id="rId39"/>
    <p:sldId id="307" r:id="rId40"/>
    <p:sldId id="317" r:id="rId41"/>
    <p:sldId id="312" r:id="rId42"/>
    <p:sldId id="313" r:id="rId43"/>
    <p:sldId id="314" r:id="rId44"/>
    <p:sldId id="315" r:id="rId45"/>
    <p:sldId id="310" r:id="rId46"/>
    <p:sldId id="319" r:id="rId47"/>
    <p:sldId id="311"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E4D13C-3BDE-4EA9-AFFD-86565A52467D}">
          <p14:sldIdLst>
            <p14:sldId id="295"/>
            <p14:sldId id="297"/>
            <p14:sldId id="296"/>
            <p14:sldId id="256"/>
            <p14:sldId id="318"/>
            <p14:sldId id="257"/>
            <p14:sldId id="258"/>
            <p14:sldId id="316"/>
            <p14:sldId id="272"/>
            <p14:sldId id="273"/>
            <p14:sldId id="282"/>
            <p14:sldId id="283"/>
            <p14:sldId id="287"/>
            <p14:sldId id="262"/>
            <p14:sldId id="265"/>
            <p14:sldId id="267"/>
            <p14:sldId id="268"/>
            <p14:sldId id="269"/>
            <p14:sldId id="264"/>
            <p14:sldId id="278"/>
            <p14:sldId id="263"/>
            <p14:sldId id="320"/>
            <p14:sldId id="280"/>
            <p14:sldId id="276"/>
            <p14:sldId id="277"/>
            <p14:sldId id="292"/>
            <p14:sldId id="293"/>
            <p14:sldId id="298"/>
            <p14:sldId id="299"/>
            <p14:sldId id="294"/>
            <p14:sldId id="261"/>
            <p14:sldId id="285"/>
            <p14:sldId id="300"/>
            <p14:sldId id="289"/>
            <p14:sldId id="304"/>
            <p14:sldId id="306"/>
            <p14:sldId id="305"/>
            <p14:sldId id="308"/>
            <p14:sldId id="307"/>
            <p14:sldId id="317"/>
            <p14:sldId id="312"/>
            <p14:sldId id="313"/>
            <p14:sldId id="314"/>
            <p14:sldId id="315"/>
            <p14:sldId id="310"/>
            <p14:sldId id="319"/>
            <p14:sldId id="31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073" autoAdjust="0"/>
  </p:normalViewPr>
  <p:slideViewPr>
    <p:cSldViewPr>
      <p:cViewPr varScale="1">
        <p:scale>
          <a:sx n="64" d="100"/>
          <a:sy n="64" d="100"/>
        </p:scale>
        <p:origin x="-134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746981627296584E-2"/>
          <c:y val="5.2673519976669581E-2"/>
          <c:w val="0.78501968503937003"/>
          <c:h val="0.8266400554097405"/>
        </c:manualLayout>
      </c:layout>
      <c:scatterChart>
        <c:scatterStyle val="lineMarker"/>
        <c:varyColors val="0"/>
        <c:ser>
          <c:idx val="0"/>
          <c:order val="0"/>
          <c:spPr>
            <a:ln w="28575">
              <a:noFill/>
            </a:ln>
          </c:spPr>
          <c:trendline>
            <c:trendlineType val="linear"/>
            <c:dispRSqr val="0"/>
            <c:dispEq val="0"/>
          </c:trendline>
          <c:xVal>
            <c:numRef>
              <c:f>Sheet1!$A$1:$A$12</c:f>
              <c:numCache>
                <c:formatCode>General</c:formatCode>
                <c:ptCount val="12"/>
                <c:pt idx="0">
                  <c:v>4</c:v>
                </c:pt>
                <c:pt idx="1">
                  <c:v>5</c:v>
                </c:pt>
                <c:pt idx="2">
                  <c:v>6</c:v>
                </c:pt>
                <c:pt idx="3">
                  <c:v>7</c:v>
                </c:pt>
                <c:pt idx="4">
                  <c:v>8</c:v>
                </c:pt>
                <c:pt idx="5">
                  <c:v>9</c:v>
                </c:pt>
                <c:pt idx="6">
                  <c:v>10</c:v>
                </c:pt>
                <c:pt idx="7">
                  <c:v>11</c:v>
                </c:pt>
                <c:pt idx="8">
                  <c:v>12</c:v>
                </c:pt>
                <c:pt idx="9">
                  <c:v>13</c:v>
                </c:pt>
                <c:pt idx="10">
                  <c:v>14</c:v>
                </c:pt>
              </c:numCache>
            </c:numRef>
          </c:xVal>
          <c:yVal>
            <c:numRef>
              <c:f>Sheet1!$B$1:$B$12</c:f>
              <c:numCache>
                <c:formatCode>General</c:formatCode>
                <c:ptCount val="12"/>
                <c:pt idx="0">
                  <c:v>4.26</c:v>
                </c:pt>
                <c:pt idx="1">
                  <c:v>5.68</c:v>
                </c:pt>
                <c:pt idx="2">
                  <c:v>7.24</c:v>
                </c:pt>
                <c:pt idx="3">
                  <c:v>4.82</c:v>
                </c:pt>
                <c:pt idx="4">
                  <c:v>6.95</c:v>
                </c:pt>
                <c:pt idx="5">
                  <c:v>8.81</c:v>
                </c:pt>
                <c:pt idx="6">
                  <c:v>8.0399999999999991</c:v>
                </c:pt>
                <c:pt idx="7">
                  <c:v>8.33</c:v>
                </c:pt>
                <c:pt idx="8">
                  <c:v>10.84</c:v>
                </c:pt>
                <c:pt idx="9">
                  <c:v>7.58</c:v>
                </c:pt>
                <c:pt idx="10">
                  <c:v>9.9600000000000009</c:v>
                </c:pt>
              </c:numCache>
            </c:numRef>
          </c:yVal>
          <c:smooth val="0"/>
        </c:ser>
        <c:dLbls>
          <c:showLegendKey val="0"/>
          <c:showVal val="0"/>
          <c:showCatName val="0"/>
          <c:showSerName val="0"/>
          <c:showPercent val="0"/>
          <c:showBubbleSize val="0"/>
        </c:dLbls>
        <c:axId val="76073216"/>
        <c:axId val="76742656"/>
      </c:scatterChart>
      <c:valAx>
        <c:axId val="76073216"/>
        <c:scaling>
          <c:orientation val="minMax"/>
        </c:scaling>
        <c:delete val="0"/>
        <c:axPos val="b"/>
        <c:numFmt formatCode="General" sourceLinked="1"/>
        <c:majorTickMark val="out"/>
        <c:minorTickMark val="none"/>
        <c:tickLblPos val="nextTo"/>
        <c:txPr>
          <a:bodyPr/>
          <a:lstStyle/>
          <a:p>
            <a:pPr>
              <a:defRPr sz="1100" b="1"/>
            </a:pPr>
            <a:endParaRPr lang="en-US"/>
          </a:p>
        </c:txPr>
        <c:crossAx val="76742656"/>
        <c:crosses val="autoZero"/>
        <c:crossBetween val="midCat"/>
      </c:valAx>
      <c:valAx>
        <c:axId val="76742656"/>
        <c:scaling>
          <c:orientation val="minMax"/>
        </c:scaling>
        <c:delete val="0"/>
        <c:axPos val="l"/>
        <c:numFmt formatCode="General" sourceLinked="1"/>
        <c:majorTickMark val="out"/>
        <c:minorTickMark val="none"/>
        <c:tickLblPos val="nextTo"/>
        <c:txPr>
          <a:bodyPr/>
          <a:lstStyle/>
          <a:p>
            <a:pPr>
              <a:defRPr sz="1100" b="1"/>
            </a:pPr>
            <a:endParaRPr lang="en-US"/>
          </a:p>
        </c:txPr>
        <c:crossAx val="7607321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trendlineType val="poly"/>
            <c:order val="2"/>
            <c:dispRSqr val="0"/>
            <c:dispEq val="0"/>
          </c:trendline>
          <c:xVal>
            <c:numRef>
              <c:f>Sheet1!$C$1:$C$12</c:f>
              <c:numCache>
                <c:formatCode>General</c:formatCode>
                <c:ptCount val="12"/>
                <c:pt idx="0">
                  <c:v>4</c:v>
                </c:pt>
                <c:pt idx="1">
                  <c:v>5</c:v>
                </c:pt>
                <c:pt idx="2">
                  <c:v>6</c:v>
                </c:pt>
                <c:pt idx="3">
                  <c:v>7</c:v>
                </c:pt>
                <c:pt idx="4">
                  <c:v>8</c:v>
                </c:pt>
                <c:pt idx="5">
                  <c:v>9</c:v>
                </c:pt>
                <c:pt idx="6">
                  <c:v>10</c:v>
                </c:pt>
                <c:pt idx="7">
                  <c:v>11</c:v>
                </c:pt>
                <c:pt idx="8">
                  <c:v>12</c:v>
                </c:pt>
                <c:pt idx="9">
                  <c:v>13</c:v>
                </c:pt>
                <c:pt idx="10">
                  <c:v>14</c:v>
                </c:pt>
              </c:numCache>
            </c:numRef>
          </c:xVal>
          <c:yVal>
            <c:numRef>
              <c:f>Sheet1!$D$1:$D$12</c:f>
              <c:numCache>
                <c:formatCode>General</c:formatCode>
                <c:ptCount val="12"/>
                <c:pt idx="0">
                  <c:v>3.1</c:v>
                </c:pt>
                <c:pt idx="1">
                  <c:v>4.74</c:v>
                </c:pt>
                <c:pt idx="2">
                  <c:v>6.13</c:v>
                </c:pt>
                <c:pt idx="3">
                  <c:v>7.26</c:v>
                </c:pt>
                <c:pt idx="4">
                  <c:v>8.14</c:v>
                </c:pt>
                <c:pt idx="5">
                  <c:v>8.77</c:v>
                </c:pt>
                <c:pt idx="6">
                  <c:v>9.14</c:v>
                </c:pt>
                <c:pt idx="7">
                  <c:v>9.26</c:v>
                </c:pt>
                <c:pt idx="8">
                  <c:v>9.1300000000000008</c:v>
                </c:pt>
                <c:pt idx="9">
                  <c:v>8.74</c:v>
                </c:pt>
                <c:pt idx="10">
                  <c:v>8.1</c:v>
                </c:pt>
              </c:numCache>
            </c:numRef>
          </c:yVal>
          <c:smooth val="0"/>
        </c:ser>
        <c:dLbls>
          <c:showLegendKey val="0"/>
          <c:showVal val="0"/>
          <c:showCatName val="0"/>
          <c:showSerName val="0"/>
          <c:showPercent val="0"/>
          <c:showBubbleSize val="0"/>
        </c:dLbls>
        <c:axId val="76767232"/>
        <c:axId val="76768768"/>
      </c:scatterChart>
      <c:valAx>
        <c:axId val="76767232"/>
        <c:scaling>
          <c:orientation val="minMax"/>
        </c:scaling>
        <c:delete val="0"/>
        <c:axPos val="b"/>
        <c:numFmt formatCode="General" sourceLinked="1"/>
        <c:majorTickMark val="out"/>
        <c:minorTickMark val="none"/>
        <c:tickLblPos val="nextTo"/>
        <c:txPr>
          <a:bodyPr/>
          <a:lstStyle/>
          <a:p>
            <a:pPr>
              <a:defRPr sz="1100" b="1"/>
            </a:pPr>
            <a:endParaRPr lang="en-US"/>
          </a:p>
        </c:txPr>
        <c:crossAx val="76768768"/>
        <c:crosses val="autoZero"/>
        <c:crossBetween val="midCat"/>
      </c:valAx>
      <c:valAx>
        <c:axId val="76768768"/>
        <c:scaling>
          <c:orientation val="minMax"/>
        </c:scaling>
        <c:delete val="0"/>
        <c:axPos val="l"/>
        <c:numFmt formatCode="General" sourceLinked="1"/>
        <c:majorTickMark val="out"/>
        <c:minorTickMark val="none"/>
        <c:tickLblPos val="nextTo"/>
        <c:txPr>
          <a:bodyPr/>
          <a:lstStyle/>
          <a:p>
            <a:pPr>
              <a:defRPr sz="1100" b="1"/>
            </a:pPr>
            <a:endParaRPr lang="en-US"/>
          </a:p>
        </c:txPr>
        <c:crossAx val="76767232"/>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trendlineType val="linear"/>
            <c:dispRSqr val="0"/>
            <c:dispEq val="0"/>
          </c:trendline>
          <c:xVal>
            <c:numRef>
              <c:f>Sheet1!$E$1:$E$12</c:f>
              <c:numCache>
                <c:formatCode>General</c:formatCode>
                <c:ptCount val="12"/>
                <c:pt idx="0">
                  <c:v>4</c:v>
                </c:pt>
                <c:pt idx="1">
                  <c:v>5</c:v>
                </c:pt>
                <c:pt idx="2">
                  <c:v>6</c:v>
                </c:pt>
                <c:pt idx="3">
                  <c:v>7</c:v>
                </c:pt>
                <c:pt idx="4">
                  <c:v>8</c:v>
                </c:pt>
                <c:pt idx="5">
                  <c:v>9</c:v>
                </c:pt>
                <c:pt idx="6">
                  <c:v>10</c:v>
                </c:pt>
                <c:pt idx="7">
                  <c:v>11</c:v>
                </c:pt>
                <c:pt idx="8">
                  <c:v>12</c:v>
                </c:pt>
                <c:pt idx="9">
                  <c:v>13</c:v>
                </c:pt>
                <c:pt idx="10">
                  <c:v>14</c:v>
                </c:pt>
              </c:numCache>
            </c:numRef>
          </c:xVal>
          <c:yVal>
            <c:numRef>
              <c:f>Sheet1!$F$1:$F$12</c:f>
              <c:numCache>
                <c:formatCode>General</c:formatCode>
                <c:ptCount val="12"/>
                <c:pt idx="0">
                  <c:v>5.39</c:v>
                </c:pt>
                <c:pt idx="1">
                  <c:v>5.73</c:v>
                </c:pt>
                <c:pt idx="2">
                  <c:v>6.08</c:v>
                </c:pt>
                <c:pt idx="3">
                  <c:v>6.42</c:v>
                </c:pt>
                <c:pt idx="4">
                  <c:v>6.77</c:v>
                </c:pt>
                <c:pt idx="5">
                  <c:v>7.11</c:v>
                </c:pt>
                <c:pt idx="6">
                  <c:v>7.46</c:v>
                </c:pt>
                <c:pt idx="7">
                  <c:v>7.81</c:v>
                </c:pt>
                <c:pt idx="8">
                  <c:v>8.15</c:v>
                </c:pt>
                <c:pt idx="9">
                  <c:v>12.74</c:v>
                </c:pt>
                <c:pt idx="10">
                  <c:v>8.84</c:v>
                </c:pt>
              </c:numCache>
            </c:numRef>
          </c:yVal>
          <c:smooth val="0"/>
        </c:ser>
        <c:dLbls>
          <c:showLegendKey val="0"/>
          <c:showVal val="0"/>
          <c:showCatName val="0"/>
          <c:showSerName val="0"/>
          <c:showPercent val="0"/>
          <c:showBubbleSize val="0"/>
        </c:dLbls>
        <c:axId val="76781056"/>
        <c:axId val="76782592"/>
      </c:scatterChart>
      <c:valAx>
        <c:axId val="76781056"/>
        <c:scaling>
          <c:orientation val="minMax"/>
        </c:scaling>
        <c:delete val="0"/>
        <c:axPos val="b"/>
        <c:numFmt formatCode="General" sourceLinked="1"/>
        <c:majorTickMark val="out"/>
        <c:minorTickMark val="none"/>
        <c:tickLblPos val="nextTo"/>
        <c:txPr>
          <a:bodyPr/>
          <a:lstStyle/>
          <a:p>
            <a:pPr>
              <a:defRPr sz="1100" b="1"/>
            </a:pPr>
            <a:endParaRPr lang="en-US"/>
          </a:p>
        </c:txPr>
        <c:crossAx val="76782592"/>
        <c:crosses val="autoZero"/>
        <c:crossBetween val="midCat"/>
      </c:valAx>
      <c:valAx>
        <c:axId val="76782592"/>
        <c:scaling>
          <c:orientation val="minMax"/>
        </c:scaling>
        <c:delete val="0"/>
        <c:axPos val="l"/>
        <c:numFmt formatCode="General" sourceLinked="1"/>
        <c:majorTickMark val="out"/>
        <c:minorTickMark val="none"/>
        <c:tickLblPos val="nextTo"/>
        <c:txPr>
          <a:bodyPr/>
          <a:lstStyle/>
          <a:p>
            <a:pPr>
              <a:defRPr sz="1100" b="1"/>
            </a:pPr>
            <a:endParaRPr lang="en-US"/>
          </a:p>
        </c:txPr>
        <c:crossAx val="76781056"/>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trendlineType val="linear"/>
            <c:dispRSqr val="0"/>
            <c:dispEq val="0"/>
          </c:trendline>
          <c:xVal>
            <c:numRef>
              <c:f>Sheet1!$G$1:$G$12</c:f>
              <c:numCache>
                <c:formatCode>General</c:formatCode>
                <c:ptCount val="12"/>
                <c:pt idx="0">
                  <c:v>19</c:v>
                </c:pt>
                <c:pt idx="1">
                  <c:v>8</c:v>
                </c:pt>
                <c:pt idx="2">
                  <c:v>8</c:v>
                </c:pt>
                <c:pt idx="3">
                  <c:v>8</c:v>
                </c:pt>
                <c:pt idx="4">
                  <c:v>8</c:v>
                </c:pt>
                <c:pt idx="5">
                  <c:v>8</c:v>
                </c:pt>
                <c:pt idx="6">
                  <c:v>8</c:v>
                </c:pt>
                <c:pt idx="7">
                  <c:v>8</c:v>
                </c:pt>
                <c:pt idx="8">
                  <c:v>8</c:v>
                </c:pt>
                <c:pt idx="9">
                  <c:v>8</c:v>
                </c:pt>
                <c:pt idx="10">
                  <c:v>8</c:v>
                </c:pt>
              </c:numCache>
            </c:numRef>
          </c:xVal>
          <c:yVal>
            <c:numRef>
              <c:f>Sheet1!$H$1:$H$12</c:f>
              <c:numCache>
                <c:formatCode>General</c:formatCode>
                <c:ptCount val="12"/>
                <c:pt idx="0">
                  <c:v>12.5</c:v>
                </c:pt>
                <c:pt idx="1">
                  <c:v>6.89</c:v>
                </c:pt>
                <c:pt idx="2">
                  <c:v>5.25</c:v>
                </c:pt>
                <c:pt idx="3">
                  <c:v>7.91</c:v>
                </c:pt>
                <c:pt idx="4">
                  <c:v>5.76</c:v>
                </c:pt>
                <c:pt idx="5">
                  <c:v>8.84</c:v>
                </c:pt>
                <c:pt idx="6">
                  <c:v>6.58</c:v>
                </c:pt>
                <c:pt idx="7">
                  <c:v>8.4700000000000006</c:v>
                </c:pt>
                <c:pt idx="8">
                  <c:v>5.56</c:v>
                </c:pt>
                <c:pt idx="9">
                  <c:v>7.71</c:v>
                </c:pt>
                <c:pt idx="10">
                  <c:v>7.04</c:v>
                </c:pt>
              </c:numCache>
            </c:numRef>
          </c:yVal>
          <c:smooth val="0"/>
        </c:ser>
        <c:dLbls>
          <c:showLegendKey val="0"/>
          <c:showVal val="0"/>
          <c:showCatName val="0"/>
          <c:showSerName val="0"/>
          <c:showPercent val="0"/>
          <c:showBubbleSize val="0"/>
        </c:dLbls>
        <c:axId val="76798976"/>
        <c:axId val="76882688"/>
      </c:scatterChart>
      <c:valAx>
        <c:axId val="76798976"/>
        <c:scaling>
          <c:orientation val="minMax"/>
        </c:scaling>
        <c:delete val="0"/>
        <c:axPos val="b"/>
        <c:numFmt formatCode="General" sourceLinked="1"/>
        <c:majorTickMark val="out"/>
        <c:minorTickMark val="none"/>
        <c:tickLblPos val="nextTo"/>
        <c:txPr>
          <a:bodyPr/>
          <a:lstStyle/>
          <a:p>
            <a:pPr>
              <a:defRPr sz="1100" b="1"/>
            </a:pPr>
            <a:endParaRPr lang="en-US"/>
          </a:p>
        </c:txPr>
        <c:crossAx val="76882688"/>
        <c:crosses val="autoZero"/>
        <c:crossBetween val="midCat"/>
      </c:valAx>
      <c:valAx>
        <c:axId val="76882688"/>
        <c:scaling>
          <c:orientation val="minMax"/>
        </c:scaling>
        <c:delete val="0"/>
        <c:axPos val="l"/>
        <c:numFmt formatCode="General" sourceLinked="1"/>
        <c:majorTickMark val="out"/>
        <c:minorTickMark val="none"/>
        <c:tickLblPos val="nextTo"/>
        <c:txPr>
          <a:bodyPr/>
          <a:lstStyle/>
          <a:p>
            <a:pPr>
              <a:defRPr sz="1100" b="1"/>
            </a:pPr>
            <a:endParaRPr lang="en-US"/>
          </a:p>
        </c:txPr>
        <c:crossAx val="76798976"/>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9B26E-A385-4B02-9A81-3499EDDC81E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530137C-4D96-467E-A5BA-712269976814}">
      <dgm:prSet phldrT="[Text]"/>
      <dgm:spPr/>
      <dgm:t>
        <a:bodyPr/>
        <a:lstStyle/>
        <a:p>
          <a:r>
            <a:rPr lang="zh-CN" altLang="en-US" dirty="0" smtClean="0"/>
            <a:t>意义</a:t>
          </a:r>
          <a:endParaRPr lang="en-US" dirty="0"/>
        </a:p>
      </dgm:t>
    </dgm:pt>
    <dgm:pt modelId="{68175EE5-803C-496D-8371-CDECC9EE0E9E}" type="parTrans" cxnId="{116F20E7-021B-4C3D-AE0C-C65FDC5BEB24}">
      <dgm:prSet/>
      <dgm:spPr/>
      <dgm:t>
        <a:bodyPr/>
        <a:lstStyle/>
        <a:p>
          <a:endParaRPr lang="en-US"/>
        </a:p>
      </dgm:t>
    </dgm:pt>
    <dgm:pt modelId="{F6D45A5A-2E0B-4D52-9A84-F70262E63807}" type="sibTrans" cxnId="{116F20E7-021B-4C3D-AE0C-C65FDC5BEB24}">
      <dgm:prSet/>
      <dgm:spPr/>
      <dgm:t>
        <a:bodyPr/>
        <a:lstStyle/>
        <a:p>
          <a:endParaRPr lang="en-US"/>
        </a:p>
      </dgm:t>
    </dgm:pt>
    <dgm:pt modelId="{A07350C6-ED42-4783-843B-545367B03786}">
      <dgm:prSet phldrT="[Text]"/>
      <dgm:spPr/>
      <dgm:t>
        <a:bodyPr/>
        <a:lstStyle/>
        <a:p>
          <a:r>
            <a:rPr lang="zh-CN" altLang="en-US" dirty="0" smtClean="0"/>
            <a:t>当我们在看数据的时候我们看到了什么？</a:t>
          </a:r>
          <a:endParaRPr lang="en-US" dirty="0"/>
        </a:p>
      </dgm:t>
    </dgm:pt>
    <dgm:pt modelId="{10964D14-7A6A-44AE-B760-6DFEF03A4A17}" type="parTrans" cxnId="{F2D6440D-1892-4CD9-A6C9-6DEB48774467}">
      <dgm:prSet/>
      <dgm:spPr/>
      <dgm:t>
        <a:bodyPr/>
        <a:lstStyle/>
        <a:p>
          <a:endParaRPr lang="en-US"/>
        </a:p>
      </dgm:t>
    </dgm:pt>
    <dgm:pt modelId="{71D2E411-EF7F-4A2C-856E-8A7A9AD98785}" type="sibTrans" cxnId="{F2D6440D-1892-4CD9-A6C9-6DEB48774467}">
      <dgm:prSet/>
      <dgm:spPr/>
      <dgm:t>
        <a:bodyPr/>
        <a:lstStyle/>
        <a:p>
          <a:endParaRPr lang="en-US"/>
        </a:p>
      </dgm:t>
    </dgm:pt>
    <dgm:pt modelId="{6B908FAF-C23C-4BFD-9B1D-735E1637916E}">
      <dgm:prSet phldrT="[Text]"/>
      <dgm:spPr/>
      <dgm:t>
        <a:bodyPr/>
        <a:lstStyle/>
        <a:p>
          <a:r>
            <a:rPr lang="zh-CN" altLang="en-US" dirty="0" smtClean="0"/>
            <a:t>问题</a:t>
          </a:r>
          <a:endParaRPr lang="en-US" dirty="0"/>
        </a:p>
      </dgm:t>
    </dgm:pt>
    <dgm:pt modelId="{78F70FFC-9794-4AE1-AB7C-BAA53FB5EE29}" type="parTrans" cxnId="{978AA2A2-64AE-4F87-935F-A6407DB411A9}">
      <dgm:prSet/>
      <dgm:spPr/>
      <dgm:t>
        <a:bodyPr/>
        <a:lstStyle/>
        <a:p>
          <a:endParaRPr lang="en-US"/>
        </a:p>
      </dgm:t>
    </dgm:pt>
    <dgm:pt modelId="{4A110919-453E-42BA-A91B-041F083C99F9}" type="sibTrans" cxnId="{978AA2A2-64AE-4F87-935F-A6407DB411A9}">
      <dgm:prSet/>
      <dgm:spPr/>
      <dgm:t>
        <a:bodyPr/>
        <a:lstStyle/>
        <a:p>
          <a:endParaRPr lang="en-US"/>
        </a:p>
      </dgm:t>
    </dgm:pt>
    <dgm:pt modelId="{AEA43C2E-7D72-4FBF-A157-C60CD29DAF48}">
      <dgm:prSet phldrT="[Text]"/>
      <dgm:spPr/>
      <dgm:t>
        <a:bodyPr/>
        <a:lstStyle/>
        <a:p>
          <a:r>
            <a:rPr lang="zh-CN" altLang="en-US" dirty="0" smtClean="0"/>
            <a:t>解决</a:t>
          </a:r>
          <a:endParaRPr lang="en-US" dirty="0"/>
        </a:p>
      </dgm:t>
    </dgm:pt>
    <dgm:pt modelId="{E28185FF-B0A7-4185-8211-23823697D174}" type="parTrans" cxnId="{1919AB05-7571-4408-99AA-8FD5BCC5F077}">
      <dgm:prSet/>
      <dgm:spPr/>
      <dgm:t>
        <a:bodyPr/>
        <a:lstStyle/>
        <a:p>
          <a:endParaRPr lang="en-US"/>
        </a:p>
      </dgm:t>
    </dgm:pt>
    <dgm:pt modelId="{CAACBD4C-3692-4A7C-B274-746D91455007}" type="sibTrans" cxnId="{1919AB05-7571-4408-99AA-8FD5BCC5F077}">
      <dgm:prSet/>
      <dgm:spPr/>
      <dgm:t>
        <a:bodyPr/>
        <a:lstStyle/>
        <a:p>
          <a:endParaRPr lang="en-US"/>
        </a:p>
      </dgm:t>
    </dgm:pt>
    <dgm:pt modelId="{8CB6C611-99A4-4C56-95FE-70CF612C4B9C}">
      <dgm:prSet phldrT="[Text]"/>
      <dgm:spPr/>
      <dgm:t>
        <a:bodyPr/>
        <a:lstStyle/>
        <a:p>
          <a:r>
            <a:rPr lang="zh-CN" altLang="en-US" dirty="0" smtClean="0"/>
            <a:t>如何分析和解决问题？</a:t>
          </a:r>
          <a:endParaRPr lang="en-US" dirty="0"/>
        </a:p>
      </dgm:t>
    </dgm:pt>
    <dgm:pt modelId="{3239757B-06A3-4C25-AA47-AF366D1304B2}" type="parTrans" cxnId="{95D07F25-5387-4F47-91DF-CE3507904F28}">
      <dgm:prSet/>
      <dgm:spPr/>
      <dgm:t>
        <a:bodyPr/>
        <a:lstStyle/>
        <a:p>
          <a:endParaRPr lang="en-US"/>
        </a:p>
      </dgm:t>
    </dgm:pt>
    <dgm:pt modelId="{28F1AEC1-B8DC-4C4C-8849-B239C6A524B4}" type="sibTrans" cxnId="{95D07F25-5387-4F47-91DF-CE3507904F28}">
      <dgm:prSet/>
      <dgm:spPr/>
      <dgm:t>
        <a:bodyPr/>
        <a:lstStyle/>
        <a:p>
          <a:endParaRPr lang="en-US"/>
        </a:p>
      </dgm:t>
    </dgm:pt>
    <dgm:pt modelId="{A872C7F3-4036-4F87-8EC9-549AB213053D}">
      <dgm:prSet phldrT="[Text]"/>
      <dgm:spPr/>
      <dgm:t>
        <a:bodyPr/>
        <a:lstStyle/>
        <a:p>
          <a:r>
            <a:rPr lang="zh-CN" altLang="en-US" dirty="0" smtClean="0"/>
            <a:t>最后能达到什么效</a:t>
          </a:r>
          <a:r>
            <a:rPr lang="zh-CN" altLang="en-US" dirty="0" smtClean="0"/>
            <a:t>果？</a:t>
          </a:r>
          <a:endParaRPr lang="en-US" dirty="0"/>
        </a:p>
      </dgm:t>
    </dgm:pt>
    <dgm:pt modelId="{258D6E0B-ADA3-4770-92BB-943541EEA949}" type="parTrans" cxnId="{AB96DB67-9C54-40C2-A95E-79D8F6A2D11C}">
      <dgm:prSet/>
      <dgm:spPr/>
      <dgm:t>
        <a:bodyPr/>
        <a:lstStyle/>
        <a:p>
          <a:endParaRPr lang="en-US"/>
        </a:p>
      </dgm:t>
    </dgm:pt>
    <dgm:pt modelId="{988D8DBE-6D6F-4548-BCB6-0BD2CC70210C}" type="sibTrans" cxnId="{AB96DB67-9C54-40C2-A95E-79D8F6A2D11C}">
      <dgm:prSet/>
      <dgm:spPr/>
      <dgm:t>
        <a:bodyPr/>
        <a:lstStyle/>
        <a:p>
          <a:endParaRPr lang="en-US"/>
        </a:p>
      </dgm:t>
    </dgm:pt>
    <dgm:pt modelId="{5A5C692D-7603-4EE1-971C-505805271C0C}">
      <dgm:prSet phldrT="[Text]"/>
      <dgm:spPr/>
      <dgm:t>
        <a:bodyPr/>
        <a:lstStyle/>
        <a:p>
          <a:r>
            <a:rPr lang="zh-CN" altLang="en-US" dirty="0" smtClean="0"/>
            <a:t>如</a:t>
          </a:r>
          <a:r>
            <a:rPr lang="zh-CN" altLang="en-US" dirty="0" smtClean="0"/>
            <a:t>何评价结</a:t>
          </a:r>
          <a:r>
            <a:rPr lang="zh-CN" altLang="en-US" dirty="0" smtClean="0"/>
            <a:t>果？</a:t>
          </a:r>
          <a:endParaRPr lang="en-US" dirty="0"/>
        </a:p>
      </dgm:t>
    </dgm:pt>
    <dgm:pt modelId="{B2CA0F09-C489-4F67-89CC-5974C98801AB}" type="parTrans" cxnId="{A91EE5D4-9CA6-4727-8C01-09F8CD9444CE}">
      <dgm:prSet/>
      <dgm:spPr/>
      <dgm:t>
        <a:bodyPr/>
        <a:lstStyle/>
        <a:p>
          <a:endParaRPr lang="en-US"/>
        </a:p>
      </dgm:t>
    </dgm:pt>
    <dgm:pt modelId="{73263E4F-6123-4462-80C4-B4E2B994D6C3}" type="sibTrans" cxnId="{A91EE5D4-9CA6-4727-8C01-09F8CD9444CE}">
      <dgm:prSet/>
      <dgm:spPr/>
      <dgm:t>
        <a:bodyPr/>
        <a:lstStyle/>
        <a:p>
          <a:endParaRPr lang="en-US"/>
        </a:p>
      </dgm:t>
    </dgm:pt>
    <dgm:pt modelId="{979E822A-B52D-4670-A78A-0585F5F9AE56}">
      <dgm:prSet phldrT="[Text]"/>
      <dgm:spPr/>
      <dgm:t>
        <a:bodyPr/>
        <a:lstStyle/>
        <a:p>
          <a:r>
            <a:rPr lang="zh-CN" altLang="en-US" dirty="0" smtClean="0"/>
            <a:t>数据会带有什么信息？</a:t>
          </a:r>
          <a:endParaRPr lang="en-US" dirty="0"/>
        </a:p>
      </dgm:t>
    </dgm:pt>
    <dgm:pt modelId="{97A2DC0A-C966-4A81-87C2-55170EB954F6}" type="parTrans" cxnId="{7D45E44C-9FCC-4651-9F96-46A205CDDEDE}">
      <dgm:prSet/>
      <dgm:spPr/>
      <dgm:t>
        <a:bodyPr/>
        <a:lstStyle/>
        <a:p>
          <a:endParaRPr lang="en-US"/>
        </a:p>
      </dgm:t>
    </dgm:pt>
    <dgm:pt modelId="{DCDCB1F4-D241-480E-8A4E-768E507C3238}" type="sibTrans" cxnId="{7D45E44C-9FCC-4651-9F96-46A205CDDEDE}">
      <dgm:prSet/>
      <dgm:spPr/>
      <dgm:t>
        <a:bodyPr/>
        <a:lstStyle/>
        <a:p>
          <a:endParaRPr lang="en-US"/>
        </a:p>
      </dgm:t>
    </dgm:pt>
    <dgm:pt modelId="{AFD7FCE0-662D-4773-B8A7-F71A5DC5B2CE}">
      <dgm:prSet/>
      <dgm:spPr/>
      <dgm:t>
        <a:bodyPr/>
        <a:lstStyle/>
        <a:p>
          <a:r>
            <a:rPr lang="zh-CN" altLang="en-US" dirty="0" smtClean="0"/>
            <a:t>如何让人注意到这些信息？</a:t>
          </a:r>
          <a:endParaRPr lang="en-US" dirty="0"/>
        </a:p>
      </dgm:t>
    </dgm:pt>
    <dgm:pt modelId="{FE8235F9-9EBA-46D9-9C84-7E78260061DB}" type="parTrans" cxnId="{9649DA7A-9C14-476A-B608-8053A08AD008}">
      <dgm:prSet/>
      <dgm:spPr/>
    </dgm:pt>
    <dgm:pt modelId="{9CB22A03-9D07-49AB-8F2A-E70C670F9D42}" type="sibTrans" cxnId="{9649DA7A-9C14-476A-B608-8053A08AD008}">
      <dgm:prSet/>
      <dgm:spPr/>
    </dgm:pt>
    <dgm:pt modelId="{EA89017F-4D79-4DD2-B404-32B4E47CEB2E}">
      <dgm:prSet phldrT="[Text]"/>
      <dgm:spPr/>
      <dgm:t>
        <a:bodyPr/>
        <a:lstStyle/>
        <a:p>
          <a:r>
            <a:rPr lang="zh-CN" altLang="en-US" dirty="0" smtClean="0"/>
            <a:t>数据在哪里？</a:t>
          </a:r>
          <a:endParaRPr lang="en-US" dirty="0"/>
        </a:p>
      </dgm:t>
    </dgm:pt>
    <dgm:pt modelId="{C66697FD-4C23-45AD-95F8-366713FA3676}" type="parTrans" cxnId="{77019985-6493-4D5A-A047-0EAD444A8AA5}">
      <dgm:prSet/>
      <dgm:spPr/>
    </dgm:pt>
    <dgm:pt modelId="{EF96B1E8-1A29-4985-B1B0-587C870F387D}" type="sibTrans" cxnId="{77019985-6493-4D5A-A047-0EAD444A8AA5}">
      <dgm:prSet/>
      <dgm:spPr/>
    </dgm:pt>
    <dgm:pt modelId="{AECC99B5-2F67-41B5-A29F-3D6F325F4ED0}" type="pres">
      <dgm:prSet presAssocID="{C769B26E-A385-4B02-9A81-3499EDDC81E7}" presName="linearFlow" presStyleCnt="0">
        <dgm:presLayoutVars>
          <dgm:dir/>
          <dgm:animLvl val="lvl"/>
          <dgm:resizeHandles val="exact"/>
        </dgm:presLayoutVars>
      </dgm:prSet>
      <dgm:spPr/>
      <dgm:t>
        <a:bodyPr/>
        <a:lstStyle/>
        <a:p>
          <a:endParaRPr lang="en-US"/>
        </a:p>
      </dgm:t>
    </dgm:pt>
    <dgm:pt modelId="{D1469455-2369-4F6F-A005-895FEB2A7336}" type="pres">
      <dgm:prSet presAssocID="{A530137C-4D96-467E-A5BA-712269976814}" presName="composite" presStyleCnt="0"/>
      <dgm:spPr/>
    </dgm:pt>
    <dgm:pt modelId="{11CC909E-CE20-4F4E-8B54-67313A3BEC25}" type="pres">
      <dgm:prSet presAssocID="{A530137C-4D96-467E-A5BA-712269976814}" presName="parentText" presStyleLbl="alignNode1" presStyleIdx="0" presStyleCnt="3">
        <dgm:presLayoutVars>
          <dgm:chMax val="1"/>
          <dgm:bulletEnabled val="1"/>
        </dgm:presLayoutVars>
      </dgm:prSet>
      <dgm:spPr/>
      <dgm:t>
        <a:bodyPr/>
        <a:lstStyle/>
        <a:p>
          <a:endParaRPr lang="en-US"/>
        </a:p>
      </dgm:t>
    </dgm:pt>
    <dgm:pt modelId="{6678F468-C2D2-4EC7-BFF2-F10D801C1F0C}" type="pres">
      <dgm:prSet presAssocID="{A530137C-4D96-467E-A5BA-712269976814}" presName="descendantText" presStyleLbl="alignAcc1" presStyleIdx="0" presStyleCnt="3">
        <dgm:presLayoutVars>
          <dgm:bulletEnabled val="1"/>
        </dgm:presLayoutVars>
      </dgm:prSet>
      <dgm:spPr/>
      <dgm:t>
        <a:bodyPr/>
        <a:lstStyle/>
        <a:p>
          <a:endParaRPr lang="en-US"/>
        </a:p>
      </dgm:t>
    </dgm:pt>
    <dgm:pt modelId="{00B72E94-055C-412D-8AD4-24A8B007BD93}" type="pres">
      <dgm:prSet presAssocID="{F6D45A5A-2E0B-4D52-9A84-F70262E63807}" presName="sp" presStyleCnt="0"/>
      <dgm:spPr/>
    </dgm:pt>
    <dgm:pt modelId="{475B2AE4-162A-40F0-8356-25E4D13DF9D4}" type="pres">
      <dgm:prSet presAssocID="{6B908FAF-C23C-4BFD-9B1D-735E1637916E}" presName="composite" presStyleCnt="0"/>
      <dgm:spPr/>
    </dgm:pt>
    <dgm:pt modelId="{7A73159F-8A32-432C-A6E1-9067A8A86ABE}" type="pres">
      <dgm:prSet presAssocID="{6B908FAF-C23C-4BFD-9B1D-735E1637916E}" presName="parentText" presStyleLbl="alignNode1" presStyleIdx="1" presStyleCnt="3">
        <dgm:presLayoutVars>
          <dgm:chMax val="1"/>
          <dgm:bulletEnabled val="1"/>
        </dgm:presLayoutVars>
      </dgm:prSet>
      <dgm:spPr/>
      <dgm:t>
        <a:bodyPr/>
        <a:lstStyle/>
        <a:p>
          <a:endParaRPr lang="en-US"/>
        </a:p>
      </dgm:t>
    </dgm:pt>
    <dgm:pt modelId="{AEB2FD52-6CE9-4B0E-82B4-152E4C380735}" type="pres">
      <dgm:prSet presAssocID="{6B908FAF-C23C-4BFD-9B1D-735E1637916E}" presName="descendantText" presStyleLbl="alignAcc1" presStyleIdx="1" presStyleCnt="3">
        <dgm:presLayoutVars>
          <dgm:bulletEnabled val="1"/>
        </dgm:presLayoutVars>
      </dgm:prSet>
      <dgm:spPr/>
      <dgm:t>
        <a:bodyPr/>
        <a:lstStyle/>
        <a:p>
          <a:endParaRPr lang="en-US"/>
        </a:p>
      </dgm:t>
    </dgm:pt>
    <dgm:pt modelId="{19326233-C753-43DB-8076-2D8C7AB64230}" type="pres">
      <dgm:prSet presAssocID="{4A110919-453E-42BA-A91B-041F083C99F9}" presName="sp" presStyleCnt="0"/>
      <dgm:spPr/>
    </dgm:pt>
    <dgm:pt modelId="{EAFBF21A-C8FA-49DC-99BF-FE089A7A9A12}" type="pres">
      <dgm:prSet presAssocID="{AEA43C2E-7D72-4FBF-A157-C60CD29DAF48}" presName="composite" presStyleCnt="0"/>
      <dgm:spPr/>
    </dgm:pt>
    <dgm:pt modelId="{6706DC65-8940-407A-9A5E-E876B487E87F}" type="pres">
      <dgm:prSet presAssocID="{AEA43C2E-7D72-4FBF-A157-C60CD29DAF48}" presName="parentText" presStyleLbl="alignNode1" presStyleIdx="2" presStyleCnt="3">
        <dgm:presLayoutVars>
          <dgm:chMax val="1"/>
          <dgm:bulletEnabled val="1"/>
        </dgm:presLayoutVars>
      </dgm:prSet>
      <dgm:spPr/>
      <dgm:t>
        <a:bodyPr/>
        <a:lstStyle/>
        <a:p>
          <a:endParaRPr lang="en-US"/>
        </a:p>
      </dgm:t>
    </dgm:pt>
    <dgm:pt modelId="{04269142-26BC-46A6-A7F8-937494FE16F5}" type="pres">
      <dgm:prSet presAssocID="{AEA43C2E-7D72-4FBF-A157-C60CD29DAF48}" presName="descendantText" presStyleLbl="alignAcc1" presStyleIdx="2" presStyleCnt="3">
        <dgm:presLayoutVars>
          <dgm:bulletEnabled val="1"/>
        </dgm:presLayoutVars>
      </dgm:prSet>
      <dgm:spPr/>
      <dgm:t>
        <a:bodyPr/>
        <a:lstStyle/>
        <a:p>
          <a:endParaRPr lang="en-US"/>
        </a:p>
      </dgm:t>
    </dgm:pt>
  </dgm:ptLst>
  <dgm:cxnLst>
    <dgm:cxn modelId="{A91EE5D4-9CA6-4727-8C01-09F8CD9444CE}" srcId="{AEA43C2E-7D72-4FBF-A157-C60CD29DAF48}" destId="{5A5C692D-7603-4EE1-971C-505805271C0C}" srcOrd="2" destOrd="0" parTransId="{B2CA0F09-C489-4F67-89CC-5974C98801AB}" sibTransId="{73263E4F-6123-4462-80C4-B4E2B994D6C3}"/>
    <dgm:cxn modelId="{326B1E69-4793-47C6-B309-88D70786CCA9}" type="presOf" srcId="{A530137C-4D96-467E-A5BA-712269976814}" destId="{11CC909E-CE20-4F4E-8B54-67313A3BEC25}" srcOrd="0" destOrd="0" presId="urn:microsoft.com/office/officeart/2005/8/layout/chevron2"/>
    <dgm:cxn modelId="{F2D6440D-1892-4CD9-A6C9-6DEB48774467}" srcId="{A530137C-4D96-467E-A5BA-712269976814}" destId="{A07350C6-ED42-4783-843B-545367B03786}" srcOrd="0" destOrd="0" parTransId="{10964D14-7A6A-44AE-B760-6DFEF03A4A17}" sibTransId="{71D2E411-EF7F-4A2C-856E-8A7A9AD98785}"/>
    <dgm:cxn modelId="{FE3E0162-3998-4AD4-A7C9-0DC575D69474}" type="presOf" srcId="{A872C7F3-4036-4F87-8EC9-549AB213053D}" destId="{04269142-26BC-46A6-A7F8-937494FE16F5}" srcOrd="0" destOrd="1" presId="urn:microsoft.com/office/officeart/2005/8/layout/chevron2"/>
    <dgm:cxn modelId="{AB96DB67-9C54-40C2-A95E-79D8F6A2D11C}" srcId="{AEA43C2E-7D72-4FBF-A157-C60CD29DAF48}" destId="{A872C7F3-4036-4F87-8EC9-549AB213053D}" srcOrd="1" destOrd="0" parTransId="{258D6E0B-ADA3-4770-92BB-943541EEA949}" sibTransId="{988D8DBE-6D6F-4548-BCB6-0BD2CC70210C}"/>
    <dgm:cxn modelId="{1919AB05-7571-4408-99AA-8FD5BCC5F077}" srcId="{C769B26E-A385-4B02-9A81-3499EDDC81E7}" destId="{AEA43C2E-7D72-4FBF-A157-C60CD29DAF48}" srcOrd="2" destOrd="0" parTransId="{E28185FF-B0A7-4185-8211-23823697D174}" sibTransId="{CAACBD4C-3692-4A7C-B274-746D91455007}"/>
    <dgm:cxn modelId="{E7F2432C-0231-4661-A1B4-EDF813E6E267}" type="presOf" srcId="{5A5C692D-7603-4EE1-971C-505805271C0C}" destId="{04269142-26BC-46A6-A7F8-937494FE16F5}" srcOrd="0" destOrd="2" presId="urn:microsoft.com/office/officeart/2005/8/layout/chevron2"/>
    <dgm:cxn modelId="{40E1FB17-E14C-46E7-A46A-5476C2B2F2D5}" type="presOf" srcId="{AFD7FCE0-662D-4773-B8A7-F71A5DC5B2CE}" destId="{AEB2FD52-6CE9-4B0E-82B4-152E4C380735}" srcOrd="0" destOrd="2" presId="urn:microsoft.com/office/officeart/2005/8/layout/chevron2"/>
    <dgm:cxn modelId="{7D45E44C-9FCC-4651-9F96-46A205CDDEDE}" srcId="{6B908FAF-C23C-4BFD-9B1D-735E1637916E}" destId="{979E822A-B52D-4670-A78A-0585F5F9AE56}" srcOrd="1" destOrd="0" parTransId="{97A2DC0A-C966-4A81-87C2-55170EB954F6}" sibTransId="{DCDCB1F4-D241-480E-8A4E-768E507C3238}"/>
    <dgm:cxn modelId="{116F20E7-021B-4C3D-AE0C-C65FDC5BEB24}" srcId="{C769B26E-A385-4B02-9A81-3499EDDC81E7}" destId="{A530137C-4D96-467E-A5BA-712269976814}" srcOrd="0" destOrd="0" parTransId="{68175EE5-803C-496D-8371-CDECC9EE0E9E}" sibTransId="{F6D45A5A-2E0B-4D52-9A84-F70262E63807}"/>
    <dgm:cxn modelId="{779C24BB-E81B-424C-A5BB-7B6D19DC1910}" type="presOf" srcId="{C769B26E-A385-4B02-9A81-3499EDDC81E7}" destId="{AECC99B5-2F67-41B5-A29F-3D6F325F4ED0}" srcOrd="0" destOrd="0" presId="urn:microsoft.com/office/officeart/2005/8/layout/chevron2"/>
    <dgm:cxn modelId="{F22DBCC7-3E5A-4E9E-A12D-8568AF751086}" type="presOf" srcId="{EA89017F-4D79-4DD2-B404-32B4E47CEB2E}" destId="{AEB2FD52-6CE9-4B0E-82B4-152E4C380735}" srcOrd="0" destOrd="0" presId="urn:microsoft.com/office/officeart/2005/8/layout/chevron2"/>
    <dgm:cxn modelId="{92F78120-D85C-4A3C-BA2D-C5E06ECC2CF3}" type="presOf" srcId="{AEA43C2E-7D72-4FBF-A157-C60CD29DAF48}" destId="{6706DC65-8940-407A-9A5E-E876B487E87F}" srcOrd="0" destOrd="0" presId="urn:microsoft.com/office/officeart/2005/8/layout/chevron2"/>
    <dgm:cxn modelId="{717152B8-AB77-44B8-9578-26EDB3792784}" type="presOf" srcId="{6B908FAF-C23C-4BFD-9B1D-735E1637916E}" destId="{7A73159F-8A32-432C-A6E1-9067A8A86ABE}" srcOrd="0" destOrd="0" presId="urn:microsoft.com/office/officeart/2005/8/layout/chevron2"/>
    <dgm:cxn modelId="{9649DA7A-9C14-476A-B608-8053A08AD008}" srcId="{6B908FAF-C23C-4BFD-9B1D-735E1637916E}" destId="{AFD7FCE0-662D-4773-B8A7-F71A5DC5B2CE}" srcOrd="2" destOrd="0" parTransId="{FE8235F9-9EBA-46D9-9C84-7E78260061DB}" sibTransId="{9CB22A03-9D07-49AB-8F2A-E70C670F9D42}"/>
    <dgm:cxn modelId="{B7F90C96-2FD5-41CD-A9ED-EF6F5CB45918}" type="presOf" srcId="{979E822A-B52D-4670-A78A-0585F5F9AE56}" destId="{AEB2FD52-6CE9-4B0E-82B4-152E4C380735}" srcOrd="0" destOrd="1" presId="urn:microsoft.com/office/officeart/2005/8/layout/chevron2"/>
    <dgm:cxn modelId="{978AA2A2-64AE-4F87-935F-A6407DB411A9}" srcId="{C769B26E-A385-4B02-9A81-3499EDDC81E7}" destId="{6B908FAF-C23C-4BFD-9B1D-735E1637916E}" srcOrd="1" destOrd="0" parTransId="{78F70FFC-9794-4AE1-AB7C-BAA53FB5EE29}" sibTransId="{4A110919-453E-42BA-A91B-041F083C99F9}"/>
    <dgm:cxn modelId="{C0308F52-21FE-4514-8348-EB86F35FF8DB}" type="presOf" srcId="{A07350C6-ED42-4783-843B-545367B03786}" destId="{6678F468-C2D2-4EC7-BFF2-F10D801C1F0C}" srcOrd="0" destOrd="0" presId="urn:microsoft.com/office/officeart/2005/8/layout/chevron2"/>
    <dgm:cxn modelId="{77019985-6493-4D5A-A047-0EAD444A8AA5}" srcId="{6B908FAF-C23C-4BFD-9B1D-735E1637916E}" destId="{EA89017F-4D79-4DD2-B404-32B4E47CEB2E}" srcOrd="0" destOrd="0" parTransId="{C66697FD-4C23-45AD-95F8-366713FA3676}" sibTransId="{EF96B1E8-1A29-4985-B1B0-587C870F387D}"/>
    <dgm:cxn modelId="{95D07F25-5387-4F47-91DF-CE3507904F28}" srcId="{AEA43C2E-7D72-4FBF-A157-C60CD29DAF48}" destId="{8CB6C611-99A4-4C56-95FE-70CF612C4B9C}" srcOrd="0" destOrd="0" parTransId="{3239757B-06A3-4C25-AA47-AF366D1304B2}" sibTransId="{28F1AEC1-B8DC-4C4C-8849-B239C6A524B4}"/>
    <dgm:cxn modelId="{830801D6-D10B-4C66-AC55-59E42C8B0CB4}" type="presOf" srcId="{8CB6C611-99A4-4C56-95FE-70CF612C4B9C}" destId="{04269142-26BC-46A6-A7F8-937494FE16F5}" srcOrd="0" destOrd="0" presId="urn:microsoft.com/office/officeart/2005/8/layout/chevron2"/>
    <dgm:cxn modelId="{270541BE-7017-468F-AC13-4929D1E61334}" type="presParOf" srcId="{AECC99B5-2F67-41B5-A29F-3D6F325F4ED0}" destId="{D1469455-2369-4F6F-A005-895FEB2A7336}" srcOrd="0" destOrd="0" presId="urn:microsoft.com/office/officeart/2005/8/layout/chevron2"/>
    <dgm:cxn modelId="{7F27498C-700D-47E6-8C1D-E520A7619F4C}" type="presParOf" srcId="{D1469455-2369-4F6F-A005-895FEB2A7336}" destId="{11CC909E-CE20-4F4E-8B54-67313A3BEC25}" srcOrd="0" destOrd="0" presId="urn:microsoft.com/office/officeart/2005/8/layout/chevron2"/>
    <dgm:cxn modelId="{ED3C822A-0BFC-4F39-9925-AD6D524602C3}" type="presParOf" srcId="{D1469455-2369-4F6F-A005-895FEB2A7336}" destId="{6678F468-C2D2-4EC7-BFF2-F10D801C1F0C}" srcOrd="1" destOrd="0" presId="urn:microsoft.com/office/officeart/2005/8/layout/chevron2"/>
    <dgm:cxn modelId="{79D0626E-F188-4AD3-BB73-0451DEAB9ACA}" type="presParOf" srcId="{AECC99B5-2F67-41B5-A29F-3D6F325F4ED0}" destId="{00B72E94-055C-412D-8AD4-24A8B007BD93}" srcOrd="1" destOrd="0" presId="urn:microsoft.com/office/officeart/2005/8/layout/chevron2"/>
    <dgm:cxn modelId="{7FBC172B-59BC-43FE-8DEC-58B6A2802D93}" type="presParOf" srcId="{AECC99B5-2F67-41B5-A29F-3D6F325F4ED0}" destId="{475B2AE4-162A-40F0-8356-25E4D13DF9D4}" srcOrd="2" destOrd="0" presId="urn:microsoft.com/office/officeart/2005/8/layout/chevron2"/>
    <dgm:cxn modelId="{8AB7B96F-170B-4807-B2D5-FFDA8A1B117D}" type="presParOf" srcId="{475B2AE4-162A-40F0-8356-25E4D13DF9D4}" destId="{7A73159F-8A32-432C-A6E1-9067A8A86ABE}" srcOrd="0" destOrd="0" presId="urn:microsoft.com/office/officeart/2005/8/layout/chevron2"/>
    <dgm:cxn modelId="{F067AA33-9EB4-4C6E-A464-58B52DF72C74}" type="presParOf" srcId="{475B2AE4-162A-40F0-8356-25E4D13DF9D4}" destId="{AEB2FD52-6CE9-4B0E-82B4-152E4C380735}" srcOrd="1" destOrd="0" presId="urn:microsoft.com/office/officeart/2005/8/layout/chevron2"/>
    <dgm:cxn modelId="{FF54652E-DEAF-44FA-B27E-4C0E2AC16E88}" type="presParOf" srcId="{AECC99B5-2F67-41B5-A29F-3D6F325F4ED0}" destId="{19326233-C753-43DB-8076-2D8C7AB64230}" srcOrd="3" destOrd="0" presId="urn:microsoft.com/office/officeart/2005/8/layout/chevron2"/>
    <dgm:cxn modelId="{DD73C322-6A50-4090-B3EE-77B5D1B70093}" type="presParOf" srcId="{AECC99B5-2F67-41B5-A29F-3D6F325F4ED0}" destId="{EAFBF21A-C8FA-49DC-99BF-FE089A7A9A12}" srcOrd="4" destOrd="0" presId="urn:microsoft.com/office/officeart/2005/8/layout/chevron2"/>
    <dgm:cxn modelId="{A92D0047-0228-4D2A-ABA4-2BE9879FB1B8}" type="presParOf" srcId="{EAFBF21A-C8FA-49DC-99BF-FE089A7A9A12}" destId="{6706DC65-8940-407A-9A5E-E876B487E87F}" srcOrd="0" destOrd="0" presId="urn:microsoft.com/office/officeart/2005/8/layout/chevron2"/>
    <dgm:cxn modelId="{56BFA772-8E9C-433C-BDCF-4E3456BCE786}" type="presParOf" srcId="{EAFBF21A-C8FA-49DC-99BF-FE089A7A9A12}" destId="{04269142-26BC-46A6-A7F8-937494FE16F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C909E-CE20-4F4E-8B54-67313A3BEC25}">
      <dsp:nvSpPr>
        <dsp:cNvPr id="0" name=""/>
        <dsp:cNvSpPr/>
      </dsp:nvSpPr>
      <dsp:spPr>
        <a:xfrm rot="5400000">
          <a:off x="-269369" y="269821"/>
          <a:ext cx="1795797" cy="125705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zh-CN" altLang="en-US" sz="3300" kern="1200" dirty="0" smtClean="0"/>
            <a:t>意义</a:t>
          </a:r>
          <a:endParaRPr lang="en-US" sz="3300" kern="1200" dirty="0"/>
        </a:p>
      </dsp:txBody>
      <dsp:txXfrm rot="-5400000">
        <a:off x="1" y="628980"/>
        <a:ext cx="1257058" cy="538739"/>
      </dsp:txXfrm>
    </dsp:sp>
    <dsp:sp modelId="{6678F468-C2D2-4EC7-BFF2-F10D801C1F0C}">
      <dsp:nvSpPr>
        <dsp:cNvPr id="0" name=""/>
        <dsp:cNvSpPr/>
      </dsp:nvSpPr>
      <dsp:spPr>
        <a:xfrm rot="5400000">
          <a:off x="3588194" y="-2330684"/>
          <a:ext cx="1167268" cy="582954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当我们在看数据的时候我们看到了什么？</a:t>
          </a:r>
          <a:endParaRPr lang="en-US" sz="2000" kern="1200" dirty="0"/>
        </a:p>
      </dsp:txBody>
      <dsp:txXfrm rot="-5400000">
        <a:off x="1257058" y="57433"/>
        <a:ext cx="5772560" cy="1053306"/>
      </dsp:txXfrm>
    </dsp:sp>
    <dsp:sp modelId="{7A73159F-8A32-432C-A6E1-9067A8A86ABE}">
      <dsp:nvSpPr>
        <dsp:cNvPr id="0" name=""/>
        <dsp:cNvSpPr/>
      </dsp:nvSpPr>
      <dsp:spPr>
        <a:xfrm rot="5400000">
          <a:off x="-269369" y="1873370"/>
          <a:ext cx="1795797" cy="125705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zh-CN" altLang="en-US" sz="3300" kern="1200" dirty="0" smtClean="0"/>
            <a:t>问题</a:t>
          </a:r>
          <a:endParaRPr lang="en-US" sz="3300" kern="1200" dirty="0"/>
        </a:p>
      </dsp:txBody>
      <dsp:txXfrm rot="-5400000">
        <a:off x="1" y="2232529"/>
        <a:ext cx="1257058" cy="538739"/>
      </dsp:txXfrm>
    </dsp:sp>
    <dsp:sp modelId="{AEB2FD52-6CE9-4B0E-82B4-152E4C380735}">
      <dsp:nvSpPr>
        <dsp:cNvPr id="0" name=""/>
        <dsp:cNvSpPr/>
      </dsp:nvSpPr>
      <dsp:spPr>
        <a:xfrm rot="5400000">
          <a:off x="3588194" y="-727135"/>
          <a:ext cx="1167268" cy="582954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数据在哪里？</a:t>
          </a:r>
          <a:endParaRPr lang="en-US" sz="2000" kern="1200" dirty="0"/>
        </a:p>
        <a:p>
          <a:pPr marL="228600" lvl="1" indent="-228600" algn="l" defTabSz="889000">
            <a:lnSpc>
              <a:spcPct val="90000"/>
            </a:lnSpc>
            <a:spcBef>
              <a:spcPct val="0"/>
            </a:spcBef>
            <a:spcAft>
              <a:spcPct val="15000"/>
            </a:spcAft>
            <a:buChar char="••"/>
          </a:pPr>
          <a:r>
            <a:rPr lang="zh-CN" altLang="en-US" sz="2000" kern="1200" dirty="0" smtClean="0"/>
            <a:t>数据会带有什么信息？</a:t>
          </a:r>
          <a:endParaRPr lang="en-US" sz="2000" kern="1200" dirty="0"/>
        </a:p>
        <a:p>
          <a:pPr marL="228600" lvl="1" indent="-228600" algn="l" defTabSz="889000">
            <a:lnSpc>
              <a:spcPct val="90000"/>
            </a:lnSpc>
            <a:spcBef>
              <a:spcPct val="0"/>
            </a:spcBef>
            <a:spcAft>
              <a:spcPct val="15000"/>
            </a:spcAft>
            <a:buChar char="••"/>
          </a:pPr>
          <a:r>
            <a:rPr lang="zh-CN" altLang="en-US" sz="2000" kern="1200" dirty="0" smtClean="0"/>
            <a:t>如何让人注意到这些信息？</a:t>
          </a:r>
          <a:endParaRPr lang="en-US" sz="2000" kern="1200" dirty="0"/>
        </a:p>
      </dsp:txBody>
      <dsp:txXfrm rot="-5400000">
        <a:off x="1257058" y="1660982"/>
        <a:ext cx="5772560" cy="1053306"/>
      </dsp:txXfrm>
    </dsp:sp>
    <dsp:sp modelId="{6706DC65-8940-407A-9A5E-E876B487E87F}">
      <dsp:nvSpPr>
        <dsp:cNvPr id="0" name=""/>
        <dsp:cNvSpPr/>
      </dsp:nvSpPr>
      <dsp:spPr>
        <a:xfrm rot="5400000">
          <a:off x="-269369" y="3476919"/>
          <a:ext cx="1795797" cy="125705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zh-CN" altLang="en-US" sz="3300" kern="1200" dirty="0" smtClean="0"/>
            <a:t>解决</a:t>
          </a:r>
          <a:endParaRPr lang="en-US" sz="3300" kern="1200" dirty="0"/>
        </a:p>
      </dsp:txBody>
      <dsp:txXfrm rot="-5400000">
        <a:off x="1" y="3836078"/>
        <a:ext cx="1257058" cy="538739"/>
      </dsp:txXfrm>
    </dsp:sp>
    <dsp:sp modelId="{04269142-26BC-46A6-A7F8-937494FE16F5}">
      <dsp:nvSpPr>
        <dsp:cNvPr id="0" name=""/>
        <dsp:cNvSpPr/>
      </dsp:nvSpPr>
      <dsp:spPr>
        <a:xfrm rot="5400000">
          <a:off x="3588194" y="876413"/>
          <a:ext cx="1167268" cy="582954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如何分析和解决问题？</a:t>
          </a:r>
          <a:endParaRPr lang="en-US" sz="2000" kern="1200" dirty="0"/>
        </a:p>
        <a:p>
          <a:pPr marL="228600" lvl="1" indent="-228600" algn="l" defTabSz="889000">
            <a:lnSpc>
              <a:spcPct val="90000"/>
            </a:lnSpc>
            <a:spcBef>
              <a:spcPct val="0"/>
            </a:spcBef>
            <a:spcAft>
              <a:spcPct val="15000"/>
            </a:spcAft>
            <a:buChar char="••"/>
          </a:pPr>
          <a:r>
            <a:rPr lang="zh-CN" altLang="en-US" sz="2000" kern="1200" dirty="0" smtClean="0"/>
            <a:t>最后能达到什么效</a:t>
          </a:r>
          <a:r>
            <a:rPr lang="zh-CN" altLang="en-US" sz="2000" kern="1200" dirty="0" smtClean="0"/>
            <a:t>果？</a:t>
          </a:r>
          <a:endParaRPr lang="en-US" sz="2000" kern="1200" dirty="0"/>
        </a:p>
        <a:p>
          <a:pPr marL="228600" lvl="1" indent="-228600" algn="l" defTabSz="889000">
            <a:lnSpc>
              <a:spcPct val="90000"/>
            </a:lnSpc>
            <a:spcBef>
              <a:spcPct val="0"/>
            </a:spcBef>
            <a:spcAft>
              <a:spcPct val="15000"/>
            </a:spcAft>
            <a:buChar char="••"/>
          </a:pPr>
          <a:r>
            <a:rPr lang="zh-CN" altLang="en-US" sz="2000" kern="1200" dirty="0" smtClean="0"/>
            <a:t>如</a:t>
          </a:r>
          <a:r>
            <a:rPr lang="zh-CN" altLang="en-US" sz="2000" kern="1200" dirty="0" smtClean="0"/>
            <a:t>何评价结</a:t>
          </a:r>
          <a:r>
            <a:rPr lang="zh-CN" altLang="en-US" sz="2000" kern="1200" dirty="0" smtClean="0"/>
            <a:t>果？</a:t>
          </a:r>
          <a:endParaRPr lang="en-US" sz="2000" kern="1200" dirty="0"/>
        </a:p>
      </dsp:txBody>
      <dsp:txXfrm rot="-5400000">
        <a:off x="1257058" y="3264531"/>
        <a:ext cx="5772560" cy="10533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249387-6B7C-4D79-BD41-98EFAE83352D}" type="datetimeFigureOut">
              <a:rPr lang="en-US" smtClean="0"/>
              <a:t>5/9/2012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FD907D-E674-40B6-B7E2-8243ABB15E15}" type="slidenum">
              <a:rPr lang="en-US" smtClean="0"/>
              <a:t>‹#›</a:t>
            </a:fld>
            <a:endParaRPr lang="en-US"/>
          </a:p>
        </p:txBody>
      </p:sp>
    </p:spTree>
    <p:extLst>
      <p:ext uri="{BB962C8B-B14F-4D97-AF65-F5344CB8AC3E}">
        <p14:creationId xmlns:p14="http://schemas.microsoft.com/office/powerpoint/2010/main" val="165065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想要了解俄国伟大</a:t>
            </a:r>
            <a:r>
              <a:rPr lang="en-US" altLang="zh-CN" dirty="0" smtClean="0"/>
              <a:t>1812</a:t>
            </a:r>
            <a:r>
              <a:rPr lang="zh-CN" altLang="en-US" dirty="0" smtClean="0"/>
              <a:t>卫国战争，可以去读</a:t>
            </a:r>
            <a:r>
              <a:rPr lang="en-US" altLang="zh-CN" dirty="0" smtClean="0"/>
              <a:t>《</a:t>
            </a:r>
            <a:r>
              <a:rPr lang="zh-CN" altLang="en-US" dirty="0" smtClean="0"/>
              <a:t>战争与和平</a:t>
            </a:r>
            <a:r>
              <a:rPr lang="en-US" altLang="zh-CN" dirty="0" smtClean="0"/>
              <a:t>》</a:t>
            </a:r>
            <a:r>
              <a:rPr lang="zh-CN" altLang="en-US" dirty="0" smtClean="0"/>
              <a:t>或者听老柴的</a:t>
            </a:r>
            <a:r>
              <a:rPr lang="en-US" altLang="zh-CN" dirty="0" smtClean="0"/>
              <a:t>《1812</a:t>
            </a:r>
            <a:r>
              <a:rPr lang="zh-CN" altLang="en-US" dirty="0" smtClean="0"/>
              <a:t>序曲</a:t>
            </a:r>
            <a:r>
              <a:rPr lang="en-US" altLang="zh-CN" dirty="0" smtClean="0"/>
              <a:t>》</a:t>
            </a:r>
            <a:r>
              <a:rPr lang="zh-CN" altLang="en-US" dirty="0" smtClean="0"/>
              <a:t>。但如果想精确地了解战争进程，最有效率的方法还是打开</a:t>
            </a:r>
            <a:r>
              <a:rPr lang="en-US" altLang="zh-CN" dirty="0" smtClean="0"/>
              <a:t>wiki</a:t>
            </a:r>
            <a:r>
              <a:rPr lang="zh-CN" altLang="en-US" dirty="0" smtClean="0"/>
              <a:t>，输入</a:t>
            </a:r>
            <a:r>
              <a:rPr lang="en-US" altLang="zh-CN" dirty="0" smtClean="0"/>
              <a:t>”1812</a:t>
            </a:r>
            <a:r>
              <a:rPr lang="zh-CN" altLang="en-US" dirty="0" smtClean="0"/>
              <a:t>卫国战争</a:t>
            </a:r>
            <a:r>
              <a:rPr lang="en-US" altLang="zh-CN" dirty="0" smtClean="0"/>
              <a:t>”</a:t>
            </a:r>
            <a:r>
              <a:rPr lang="zh-CN" altLang="en-US" dirty="0" smtClean="0"/>
              <a:t>，</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1</a:t>
            </a:fld>
            <a:endParaRPr lang="en-US"/>
          </a:p>
        </p:txBody>
      </p:sp>
    </p:spTree>
    <p:extLst>
      <p:ext uri="{BB962C8B-B14F-4D97-AF65-F5344CB8AC3E}">
        <p14:creationId xmlns:p14="http://schemas.microsoft.com/office/powerpoint/2010/main" val="3147760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放到</a:t>
            </a:r>
            <a:r>
              <a:rPr lang="en-US" altLang="zh-CN" dirty="0" smtClean="0"/>
              <a:t>excel</a:t>
            </a:r>
            <a:r>
              <a:rPr lang="zh-CN" altLang="en-US" dirty="0" smtClean="0"/>
              <a:t>里面，画个散点图，加上趋势线，哇哈，规律出现了。</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a:t>
            </a:r>
            <a:r>
              <a:rPr lang="zh-CN" altLang="en-US" dirty="0" smtClean="0"/>
              <a:t>就是信息可视</a:t>
            </a:r>
            <a:r>
              <a:rPr lang="zh-CN" altLang="en-US" dirty="0" smtClean="0"/>
              <a:t>化的祖宗了</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太</a:t>
            </a:r>
            <a:r>
              <a:rPr lang="zh-CN" altLang="en-US" dirty="0" smtClean="0"/>
              <a:t>土了？别急。</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10</a:t>
            </a:fld>
            <a:endParaRPr lang="en-US"/>
          </a:p>
        </p:txBody>
      </p:sp>
    </p:spTree>
    <p:extLst>
      <p:ext uri="{BB962C8B-B14F-4D97-AF65-F5344CB8AC3E}">
        <p14:creationId xmlns:p14="http://schemas.microsoft.com/office/powerpoint/2010/main" val="233521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任何科研都有数学大神罩着</a:t>
            </a:r>
            <a:r>
              <a:rPr lang="en-US" altLang="zh-CN" dirty="0" smtClean="0"/>
              <a:t>……</a:t>
            </a:r>
          </a:p>
          <a:p>
            <a:r>
              <a:rPr lang="zh-CN" altLang="en-US" dirty="0" smtClean="0"/>
              <a:t>这些方法在可视化里经常提到。</a:t>
            </a:r>
            <a:endParaRPr lang="en-US" altLang="zh-CN" dirty="0" smtClean="0"/>
          </a:p>
          <a:p>
            <a:endParaRPr lang="en-US" dirty="0" smtClean="0"/>
          </a:p>
          <a:p>
            <a:r>
              <a:rPr lang="zh-CN" altLang="en-US" dirty="0" smtClean="0"/>
              <a:t>右图展示的是一种</a:t>
            </a:r>
            <a:r>
              <a:rPr lang="en-US" altLang="zh-CN" dirty="0" smtClean="0"/>
              <a:t>embedding</a:t>
            </a:r>
            <a:r>
              <a:rPr lang="zh-CN" altLang="en-US" dirty="0" smtClean="0"/>
              <a:t>的算法，</a:t>
            </a:r>
            <a:r>
              <a:rPr lang="en-US" altLang="zh-CN" dirty="0" smtClean="0"/>
              <a:t>local</a:t>
            </a:r>
            <a:r>
              <a:rPr lang="en-US" altLang="zh-CN" baseline="0" dirty="0" smtClean="0"/>
              <a:t> liner embedding</a:t>
            </a:r>
            <a:r>
              <a:rPr lang="zh-CN" altLang="en-US" baseline="0" dirty="0" smtClean="0"/>
              <a:t>。注意看它结果里四散开近似于五角星的形状，即使是十分微妙的嘴唇动作都可以区分开了。如果想要建立一个表情数据库，每个表情的位置就可以作为检索的依据，类似的表情可以很快圈出来。</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11</a:t>
            </a:fld>
            <a:endParaRPr lang="en-US"/>
          </a:p>
        </p:txBody>
      </p:sp>
    </p:spTree>
    <p:extLst>
      <p:ext uri="{BB962C8B-B14F-4D97-AF65-F5344CB8AC3E}">
        <p14:creationId xmlns:p14="http://schemas.microsoft.com/office/powerpoint/2010/main" val="13369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有两句话我前任老板一直说</a:t>
            </a:r>
            <a:r>
              <a:rPr lang="zh-CN" altLang="en-US" dirty="0" smtClean="0"/>
              <a:t>：</a:t>
            </a:r>
            <a:endParaRPr lang="en-US" altLang="zh-CN" dirty="0" smtClean="0"/>
          </a:p>
          <a:p>
            <a:r>
              <a:rPr lang="en-US" altLang="zh-CN" dirty="0" smtClean="0"/>
              <a:t>1</a:t>
            </a:r>
            <a:r>
              <a:rPr lang="zh-CN" altLang="en-US" dirty="0" smtClean="0"/>
              <a:t>、能</a:t>
            </a:r>
            <a:r>
              <a:rPr lang="en-US" altLang="zh-CN" dirty="0" smtClean="0"/>
              <a:t>work</a:t>
            </a:r>
            <a:r>
              <a:rPr lang="zh-CN" altLang="en-US" dirty="0" smtClean="0"/>
              <a:t>的方法就是好方法</a:t>
            </a:r>
            <a:r>
              <a:rPr lang="zh-CN" altLang="en-US" dirty="0" smtClean="0"/>
              <a:t>，</a:t>
            </a:r>
            <a:endParaRPr lang="en-US" altLang="zh-CN" dirty="0" smtClean="0"/>
          </a:p>
          <a:p>
            <a:r>
              <a:rPr lang="en-US" altLang="zh-CN" dirty="0" smtClean="0"/>
              <a:t>2</a:t>
            </a:r>
            <a:r>
              <a:rPr lang="zh-CN" altLang="en-US" dirty="0" smtClean="0"/>
              <a:t>、能</a:t>
            </a:r>
            <a:r>
              <a:rPr lang="en-US" altLang="zh-CN" dirty="0" smtClean="0"/>
              <a:t>work</a:t>
            </a:r>
            <a:r>
              <a:rPr lang="zh-CN" altLang="en-US" dirty="0" smtClean="0"/>
              <a:t>的方法都是最简单的方法。</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数</a:t>
            </a:r>
            <a:r>
              <a:rPr lang="zh-CN" altLang="en-US" dirty="0" smtClean="0"/>
              <a:t>学固然华丽，但个人觉得简单到让人无语却有着巨大力量的方法才是真正的牛逼。</a:t>
            </a:r>
            <a:endParaRPr lang="en-US" altLang="zh-CN" dirty="0" smtClean="0"/>
          </a:p>
          <a:p>
            <a:endParaRPr lang="en-US" dirty="0" smtClean="0"/>
          </a:p>
          <a:p>
            <a:r>
              <a:rPr lang="zh-CN" altLang="en-US" dirty="0" smtClean="0"/>
              <a:t>心电图，劳伦斯散点图与</a:t>
            </a:r>
            <a:r>
              <a:rPr lang="en-US" altLang="zh-CN" dirty="0" smtClean="0"/>
              <a:t>1982</a:t>
            </a:r>
            <a:r>
              <a:rPr lang="zh-CN" altLang="en-US" dirty="0" smtClean="0"/>
              <a:t>年发明，艳惊四座，导致接下来近十年的心电图大量文章在研究这个纺锤体的斜率啊中轴线之类的问题</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12</a:t>
            </a:fld>
            <a:endParaRPr lang="en-US"/>
          </a:p>
        </p:txBody>
      </p:sp>
    </p:spTree>
    <p:extLst>
      <p:ext uri="{BB962C8B-B14F-4D97-AF65-F5344CB8AC3E}">
        <p14:creationId xmlns:p14="http://schemas.microsoft.com/office/powerpoint/2010/main" val="2143736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一个更加简单的例子，连图形都没有了。</a:t>
            </a:r>
            <a:endParaRPr lang="en-US" altLang="zh-CN" dirty="0" smtClean="0"/>
          </a:p>
          <a:p>
            <a:r>
              <a:rPr lang="zh-CN" altLang="en-US" dirty="0" smtClean="0"/>
              <a:t>这是华盛顿的越战纪念牌，很简单的写满阵亡将士的长长的黑墙，值得注意的是名字并不是按照通常的字母排列，而是死亡时间。于是在同一天的战斗中阵亡的人被写在了一起，他们可能生前是战友，然后一起战死。同样许多名字列在一起说明了当天战斗之惨烈。整个纪念牌建在斜坡上，越往里走，死亡名单就越长，说明死亡的发生越密集。这种方法提示了游客越战的总体进程。</a:t>
            </a:r>
            <a:endParaRPr lang="en-US" altLang="zh-CN" dirty="0" smtClean="0"/>
          </a:p>
          <a:p>
            <a:r>
              <a:rPr lang="zh-CN" altLang="en-US" dirty="0" smtClean="0"/>
              <a:t>这样安排的缺点是游客想寻找某个只知道名字的人会非常困难，但这个问题只要在边上放一本按字母排序的名单查找册就解决了。</a:t>
            </a:r>
            <a:endParaRPr lang="en-US" altLang="zh-CN" dirty="0" smtClean="0"/>
          </a:p>
          <a:p>
            <a:endParaRPr lang="en-US" altLang="zh-CN" dirty="0" smtClean="0"/>
          </a:p>
          <a:p>
            <a:r>
              <a:rPr lang="zh-CN" altLang="en-US" dirty="0" smtClean="0"/>
              <a:t>这个例子说明了单纯的列表也能表达很多东西。关键是</a:t>
            </a:r>
            <a:r>
              <a:rPr lang="zh-CN" altLang="en-US" dirty="0" smtClean="0"/>
              <a:t>，清</a:t>
            </a:r>
            <a:r>
              <a:rPr lang="zh-CN" altLang="en-US" dirty="0" smtClean="0"/>
              <a:t>楚最需要表达的是什么。</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13</a:t>
            </a:fld>
            <a:endParaRPr lang="en-US"/>
          </a:p>
        </p:txBody>
      </p:sp>
    </p:spTree>
    <p:extLst>
      <p:ext uri="{BB962C8B-B14F-4D97-AF65-F5344CB8AC3E}">
        <p14:creationId xmlns:p14="http://schemas.microsoft.com/office/powerpoint/2010/main" val="2357647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光是数据看起来太平淡了，我们需要描述一下。</a:t>
            </a:r>
            <a:endParaRPr lang="en-US" altLang="zh-CN" dirty="0" smtClean="0"/>
          </a:p>
          <a:p>
            <a:r>
              <a:rPr lang="zh-CN" altLang="en-US" dirty="0" smtClean="0"/>
              <a:t>先想想看如果用文字来描述，我们会用什么修辞手法。</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14</a:t>
            </a:fld>
            <a:endParaRPr lang="en-US"/>
          </a:p>
        </p:txBody>
      </p:sp>
    </p:spTree>
    <p:extLst>
      <p:ext uri="{BB962C8B-B14F-4D97-AF65-F5344CB8AC3E}">
        <p14:creationId xmlns:p14="http://schemas.microsoft.com/office/powerpoint/2010/main" val="1274199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文字：接下来我们要开始严肃了</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17</a:t>
            </a:fld>
            <a:endParaRPr lang="en-US"/>
          </a:p>
        </p:txBody>
      </p:sp>
    </p:spTree>
    <p:extLst>
      <p:ext uri="{BB962C8B-B14F-4D97-AF65-F5344CB8AC3E}">
        <p14:creationId xmlns:p14="http://schemas.microsoft.com/office/powerpoint/2010/main" val="750999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文字：如果你从基督降生那天开始，每天花</a:t>
            </a:r>
            <a:r>
              <a:rPr lang="en-US" altLang="zh-CN" dirty="0" smtClean="0"/>
              <a:t>100</a:t>
            </a:r>
            <a:r>
              <a:rPr lang="zh-CN" altLang="en-US" dirty="0" smtClean="0"/>
              <a:t>万元，你也没有花到</a:t>
            </a:r>
            <a:r>
              <a:rPr lang="en-US" altLang="zh-CN" dirty="0" smtClean="0"/>
              <a:t>100</a:t>
            </a:r>
            <a:r>
              <a:rPr lang="zh-CN" altLang="en-US" dirty="0" smtClean="0"/>
              <a:t>亿元。是</a:t>
            </a:r>
            <a:r>
              <a:rPr lang="en-US" altLang="zh-CN" dirty="0" smtClean="0"/>
              <a:t>70</a:t>
            </a:r>
            <a:r>
              <a:rPr lang="zh-CN" altLang="en-US" dirty="0" smtClean="0"/>
              <a:t>亿元，也就大概相当于政府提供给银行的紧急救济金。</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18</a:t>
            </a:fld>
            <a:endParaRPr lang="en-US"/>
          </a:p>
        </p:txBody>
      </p:sp>
    </p:spTree>
    <p:extLst>
      <p:ext uri="{BB962C8B-B14F-4D97-AF65-F5344CB8AC3E}">
        <p14:creationId xmlns:p14="http://schemas.microsoft.com/office/powerpoint/2010/main" val="2454149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文字：自由女神看起来如此忧虑，因为美国的当年的国债快要超过全球</a:t>
            </a:r>
            <a:r>
              <a:rPr lang="en-US" altLang="zh-CN" dirty="0" smtClean="0"/>
              <a:t>GDP</a:t>
            </a:r>
            <a:r>
              <a:rPr lang="zh-CN" altLang="en-US" dirty="0" smtClean="0"/>
              <a:t>的</a:t>
            </a:r>
            <a:r>
              <a:rPr lang="en-US" altLang="zh-CN" dirty="0" smtClean="0"/>
              <a:t>20%</a:t>
            </a:r>
            <a:r>
              <a:rPr lang="zh-CN" altLang="en-US" dirty="0" smtClean="0"/>
              <a:t>了</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19</a:t>
            </a:fld>
            <a:endParaRPr lang="en-US"/>
          </a:p>
        </p:txBody>
      </p:sp>
    </p:spTree>
    <p:extLst>
      <p:ext uri="{BB962C8B-B14F-4D97-AF65-F5344CB8AC3E}">
        <p14:creationId xmlns:p14="http://schemas.microsoft.com/office/powerpoint/2010/main" val="4194951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$114,500,000,000,000 </a:t>
            </a:r>
            <a:r>
              <a:rPr lang="zh-CN" altLang="en-US" dirty="0" smtClean="0"/>
              <a:t>美国的无资金准备负债</a:t>
            </a:r>
            <a:endParaRPr lang="en-US"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20</a:t>
            </a:fld>
            <a:endParaRPr lang="en-US"/>
          </a:p>
        </p:txBody>
      </p:sp>
    </p:spTree>
    <p:extLst>
      <p:ext uri="{BB962C8B-B14F-4D97-AF65-F5344CB8AC3E}">
        <p14:creationId xmlns:p14="http://schemas.microsoft.com/office/powerpoint/2010/main" val="3865196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其实，更恰当的解释是 修辞，不过这里使用的是更加直接的图片而不是文字。</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21</a:t>
            </a:fld>
            <a:endParaRPr lang="en-US"/>
          </a:p>
        </p:txBody>
      </p:sp>
    </p:spTree>
    <p:extLst>
      <p:ext uri="{BB962C8B-B14F-4D97-AF65-F5344CB8AC3E}">
        <p14:creationId xmlns:p14="http://schemas.microsoft.com/office/powerpoint/2010/main" val="138791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然后打开的页面大概长这个样子。</a:t>
            </a:r>
            <a:endParaRPr lang="en-US" altLang="zh-CN" dirty="0" smtClean="0"/>
          </a:p>
          <a:p>
            <a:r>
              <a:rPr lang="zh-CN" altLang="en-US" dirty="0" smtClean="0"/>
              <a:t>看上去并不像小说或者音乐那样激动人心，但</a:t>
            </a:r>
            <a:r>
              <a:rPr lang="zh-CN" altLang="en-US" dirty="0" smtClean="0"/>
              <a:t>这是我们学生赖以生存的</a:t>
            </a:r>
            <a:r>
              <a:rPr lang="en-US" altLang="zh-CN" dirty="0" smtClean="0"/>
              <a:t>wiki</a:t>
            </a:r>
            <a:r>
              <a:rPr lang="zh-CN" altLang="en-US" dirty="0" smtClean="0"/>
              <a:t>页面，内容详细又可靠，缺点是它文字组成</a:t>
            </a:r>
            <a:r>
              <a:rPr lang="zh-CN" altLang="en-US" dirty="0" smtClean="0"/>
              <a:t>的</a:t>
            </a:r>
            <a:endParaRPr lang="en-US" altLang="zh-CN" dirty="0" smtClean="0"/>
          </a:p>
          <a:p>
            <a:r>
              <a:rPr lang="en-US" altLang="zh-CN" dirty="0" smtClean="0"/>
              <a:t>——</a:t>
            </a:r>
            <a:r>
              <a:rPr lang="zh-CN" altLang="en-US" dirty="0" smtClean="0"/>
              <a:t>这当然是缺点，因为我们读网页从来就不是一个字一个字读下去的所以很有可能会漏掉某些信息。</a:t>
            </a:r>
            <a:endParaRPr lang="en-US" altLang="zh-CN" dirty="0" smtClean="0"/>
          </a:p>
          <a:p>
            <a:r>
              <a:rPr lang="en-US" altLang="zh-CN" dirty="0" smtClean="0"/>
              <a:t>——</a:t>
            </a:r>
            <a:r>
              <a:rPr lang="zh-CN" altLang="en-US" dirty="0" smtClean="0"/>
              <a:t>不信？</a:t>
            </a:r>
            <a:endParaRPr lang="en-US" altLang="zh-CN" dirty="0" smtClean="0"/>
          </a:p>
          <a:p>
            <a:endParaRPr lang="en-US" altLang="zh-CN" dirty="0" smtClean="0"/>
          </a:p>
          <a:p>
            <a:r>
              <a:rPr lang="zh-CN" altLang="en-US" dirty="0" smtClean="0"/>
              <a:t>在浏览网页的时候，通过监视瞳孔聚焦，可以发现人的视觉流程有一些特征，有一些地方会被集中关注，从这两张图可以看出，图形和孤立的文本会容易被注意到。还有比如当一行字过于长的时候，人眼会跳跃着寻找有用的信息，反之，这也说明你在读网页的时候会漏过另一些信息（右图）</a:t>
            </a:r>
            <a:endParaRPr lang="en-US" altLang="zh-CN" dirty="0" smtClean="0"/>
          </a:p>
          <a:p>
            <a:r>
              <a:rPr lang="en-US" altLang="zh-CN" dirty="0" smtClean="0"/>
              <a:t>——</a:t>
            </a:r>
            <a:r>
              <a:rPr lang="zh-CN" altLang="en-US" dirty="0" smtClean="0"/>
              <a:t>这就是为什么几乎所有的</a:t>
            </a:r>
            <a:r>
              <a:rPr lang="en-US" altLang="zh-CN" dirty="0" smtClean="0"/>
              <a:t>paper</a:t>
            </a:r>
            <a:r>
              <a:rPr lang="zh-CN" altLang="en-US" dirty="0" smtClean="0"/>
              <a:t>都是分栏排版，保证每行只有</a:t>
            </a:r>
            <a:r>
              <a:rPr lang="en-US" altLang="zh-CN" dirty="0" smtClean="0"/>
              <a:t>10</a:t>
            </a:r>
            <a:r>
              <a:rPr lang="zh-CN" altLang="en-US" dirty="0" smtClean="0"/>
              <a:t>个单词，因为</a:t>
            </a:r>
            <a:r>
              <a:rPr lang="en-US" altLang="zh-CN" dirty="0" smtClean="0"/>
              <a:t>paper</a:t>
            </a:r>
            <a:r>
              <a:rPr lang="zh-CN" altLang="en-US" dirty="0" smtClean="0"/>
              <a:t>的作者们总是认为他的文章每一个字都是重要的，希望读者持续地集中精力一个字一个字读，而不是跳跃着寻找信息</a:t>
            </a:r>
            <a:r>
              <a:rPr lang="zh-CN" altLang="en-US" dirty="0" smtClean="0"/>
              <a:t>。</a:t>
            </a:r>
            <a:endParaRPr lang="en-US" altLang="zh-CN" dirty="0" smtClean="0"/>
          </a:p>
          <a:p>
            <a:r>
              <a:rPr lang="zh-CN" altLang="en-US" dirty="0" smtClean="0"/>
              <a:t>毕业论文 不分栏，国际会议和期刊 双栏，</a:t>
            </a:r>
            <a:r>
              <a:rPr lang="en-US" altLang="zh-CN" dirty="0" smtClean="0"/>
              <a:t>nature &amp;</a:t>
            </a:r>
            <a:r>
              <a:rPr lang="en-US" altLang="zh-CN" baseline="0" dirty="0" smtClean="0"/>
              <a:t> science </a:t>
            </a:r>
            <a:r>
              <a:rPr lang="zh-CN" altLang="en-US" baseline="0" dirty="0" smtClean="0"/>
              <a:t>三栏</a:t>
            </a:r>
            <a:endParaRPr lang="en-US" altLang="zh-CN" dirty="0" smtClean="0"/>
          </a:p>
          <a:p>
            <a:endParaRPr lang="en-US" altLang="zh-CN" dirty="0" smtClean="0"/>
          </a:p>
          <a:p>
            <a:r>
              <a:rPr lang="zh-CN" altLang="en-US" dirty="0" smtClean="0"/>
              <a:t>但这个不是今天的重点，这里想说明的是人的注意力需要被引导。</a:t>
            </a:r>
            <a:endParaRPr lang="en-US" altLang="zh-CN" dirty="0" smtClean="0"/>
          </a:p>
          <a:p>
            <a:endParaRPr lang="en-US" altLang="zh-CN" dirty="0" smtClean="0"/>
          </a:p>
          <a:p>
            <a:r>
              <a:rPr lang="zh-CN" altLang="en-US" dirty="0" smtClean="0"/>
              <a:t>回到刚才的页面，大家快速看一下，然后我们来看这些文字里的内容是如何在可视化中展现额。</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2</a:t>
            </a:fld>
            <a:endParaRPr lang="en-US"/>
          </a:p>
        </p:txBody>
      </p:sp>
    </p:spTree>
    <p:extLst>
      <p:ext uri="{BB962C8B-B14F-4D97-AF65-F5344CB8AC3E}">
        <p14:creationId xmlns:p14="http://schemas.microsoft.com/office/powerpoint/2010/main" val="314776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再举一个信息图的例子 这个是</a:t>
            </a:r>
            <a:r>
              <a:rPr lang="en-US" i="1" dirty="0" err="1" smtClean="0"/>
              <a:t>businessweek</a:t>
            </a:r>
            <a:r>
              <a:rPr lang="zh-CN" altLang="en-US" dirty="0" smtClean="0"/>
              <a:t>介绍</a:t>
            </a:r>
            <a:r>
              <a:rPr lang="en-US" altLang="zh-CN" dirty="0" err="1" smtClean="0"/>
              <a:t>facebook</a:t>
            </a:r>
            <a:r>
              <a:rPr lang="en-US" altLang="zh-CN" baseline="0" dirty="0" smtClean="0"/>
              <a:t> IPO</a:t>
            </a:r>
            <a:r>
              <a:rPr lang="zh-CN" altLang="en-US" baseline="0" dirty="0" smtClean="0"/>
              <a:t>的专题。整整一页一张图，看上去是不是比一篇时间列表或者学术论文要有趣多了。</a:t>
            </a:r>
            <a:endParaRPr lang="en-US" i="1" dirty="0" smtClean="0"/>
          </a:p>
          <a:p>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22</a:t>
            </a:fld>
            <a:endParaRPr lang="en-US"/>
          </a:p>
        </p:txBody>
      </p:sp>
    </p:spTree>
    <p:extLst>
      <p:ext uri="{BB962C8B-B14F-4D97-AF65-F5344CB8AC3E}">
        <p14:creationId xmlns:p14="http://schemas.microsoft.com/office/powerpoint/2010/main" val="1817231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说白了，可视化是给不懂行理解力又低下的人看的。</a:t>
            </a:r>
            <a:endParaRPr lang="en-US" altLang="zh-CN" dirty="0" smtClean="0"/>
          </a:p>
          <a:p>
            <a:r>
              <a:rPr lang="zh-CN" altLang="en-US" dirty="0" smtClean="0"/>
              <a:t>超市里的东西打</a:t>
            </a:r>
            <a:r>
              <a:rPr lang="zh-CN" altLang="en-US" dirty="0" smtClean="0"/>
              <a:t>折</a:t>
            </a:r>
            <a:endParaRPr lang="en-US" altLang="zh-CN" dirty="0" smtClean="0"/>
          </a:p>
          <a:p>
            <a:endParaRPr lang="en-US" altLang="zh-CN" dirty="0" smtClean="0"/>
          </a:p>
          <a:p>
            <a:r>
              <a:rPr lang="zh-CN" altLang="en-US" dirty="0" smtClean="0"/>
              <a:t>在实际中，基本上能做到这两点的并不多。所以可视化往往也会成为误导的陷阱或者漂亮的垃圾，就像国家统计局做的那样。</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23</a:t>
            </a:fld>
            <a:endParaRPr lang="en-US"/>
          </a:p>
        </p:txBody>
      </p:sp>
    </p:spTree>
    <p:extLst>
      <p:ext uri="{BB962C8B-B14F-4D97-AF65-F5344CB8AC3E}">
        <p14:creationId xmlns:p14="http://schemas.microsoft.com/office/powerpoint/2010/main" val="595504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问题：和平时地铁里看到的地铁图有什么不一样呢？</a:t>
            </a:r>
            <a:endParaRPr lang="en-US" altLang="zh-CN" dirty="0" smtClean="0"/>
          </a:p>
          <a:p>
            <a:r>
              <a:rPr lang="zh-CN" altLang="en-US" dirty="0" smtClean="0"/>
              <a:t>地铁图需要表达的信息是什么？</a:t>
            </a:r>
            <a:endParaRPr lang="en-US" altLang="zh-CN" dirty="0" smtClean="0"/>
          </a:p>
          <a:p>
            <a:r>
              <a:rPr lang="zh-CN" altLang="en-US" dirty="0" smtClean="0"/>
              <a:t>这里多了什么？又少了什么？</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24</a:t>
            </a:fld>
            <a:endParaRPr lang="en-US"/>
          </a:p>
        </p:txBody>
      </p:sp>
    </p:spTree>
    <p:extLst>
      <p:ext uri="{BB962C8B-B14F-4D97-AF65-F5344CB8AC3E}">
        <p14:creationId xmlns:p14="http://schemas.microsoft.com/office/powerpoint/2010/main" val="3747533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准确的地理信息被抹去，更加平整干净</a:t>
            </a:r>
            <a:endParaRPr lang="en-US" altLang="zh-CN" dirty="0" smtClean="0"/>
          </a:p>
          <a:p>
            <a:r>
              <a:rPr lang="zh-CN" altLang="en-US" dirty="0" smtClean="0"/>
              <a:t>站点名称和换乘信息被加强</a:t>
            </a:r>
            <a:endParaRPr lang="en-US" altLang="zh-CN" dirty="0" smtClean="0"/>
          </a:p>
          <a:p>
            <a:endParaRPr lang="en-US" dirty="0" smtClean="0"/>
          </a:p>
          <a:p>
            <a:r>
              <a:rPr lang="zh-CN" altLang="en-US" dirty="0" smtClean="0"/>
              <a:t>设计原则：去掉一切没有用的墨水</a:t>
            </a:r>
            <a:endParaRPr lang="en-US" altLang="zh-CN" dirty="0" smtClean="0"/>
          </a:p>
          <a:p>
            <a:endParaRPr lang="en-US" dirty="0" smtClean="0"/>
          </a:p>
          <a:p>
            <a:r>
              <a:rPr lang="zh-CN" altLang="en-US" dirty="0" smtClean="0"/>
              <a:t>你可能又会觉得可视化是设计院的事，和计算机有什么关系？下面我开始介绍计算机的角色</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25</a:t>
            </a:fld>
            <a:endParaRPr lang="en-US"/>
          </a:p>
        </p:txBody>
      </p:sp>
    </p:spTree>
    <p:extLst>
      <p:ext uri="{BB962C8B-B14F-4D97-AF65-F5344CB8AC3E}">
        <p14:creationId xmlns:p14="http://schemas.microsoft.com/office/powerpoint/2010/main" val="486083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按照</a:t>
            </a:r>
            <a:r>
              <a:rPr lang="en-US" altLang="zh-CN" dirty="0" smtClean="0"/>
              <a:t>ACM</a:t>
            </a:r>
            <a:r>
              <a:rPr lang="zh-CN" altLang="en-US" dirty="0" smtClean="0"/>
              <a:t>关键词的分类，可视化门下有两大山头</a:t>
            </a:r>
            <a:endParaRPr lang="en-US" altLang="zh-CN" dirty="0" smtClean="0"/>
          </a:p>
          <a:p>
            <a:r>
              <a:rPr lang="en-US" altLang="zh-CN" dirty="0" smtClean="0"/>
              <a:t>Scientific</a:t>
            </a:r>
            <a:r>
              <a:rPr lang="en-US" altLang="zh-CN" baseline="0" dirty="0" smtClean="0"/>
              <a:t> visualization </a:t>
            </a:r>
            <a:r>
              <a:rPr lang="zh-CN" altLang="en-US" baseline="0" dirty="0" smtClean="0"/>
              <a:t>和 </a:t>
            </a:r>
            <a:r>
              <a:rPr lang="en-US" altLang="zh-CN" baseline="0" dirty="0" smtClean="0"/>
              <a:t>information visualization</a:t>
            </a:r>
            <a:r>
              <a:rPr lang="zh-CN" altLang="en-US" baseline="0" dirty="0" smtClean="0"/>
              <a:t>，后者最近重新注册改名叫</a:t>
            </a:r>
            <a:r>
              <a:rPr lang="en-US" altLang="zh-CN" baseline="0" dirty="0" smtClean="0"/>
              <a:t>data visualization</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26</a:t>
            </a:fld>
            <a:endParaRPr lang="en-US"/>
          </a:p>
        </p:txBody>
      </p:sp>
    </p:spTree>
    <p:extLst>
      <p:ext uri="{BB962C8B-B14F-4D97-AF65-F5344CB8AC3E}">
        <p14:creationId xmlns:p14="http://schemas.microsoft.com/office/powerpoint/2010/main" val="2865714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可视化之前的确被认为属于艺术领域，它能被工程界认可，还要感谢越来越精密又便宜的传感器网络。</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配图是</a:t>
            </a:r>
            <a:r>
              <a:rPr lang="en-US" altLang="zh-CN" dirty="0" err="1" smtClean="0"/>
              <a:t>google</a:t>
            </a:r>
            <a:r>
              <a:rPr lang="zh-CN" altLang="en-US" dirty="0" smtClean="0"/>
              <a:t>搜索科学可视化得到的第一页结果</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有天体运行，气象，人体，器官</a:t>
            </a:r>
            <a:r>
              <a:rPr lang="zh-CN" altLang="en-US" dirty="0" smtClean="0"/>
              <a:t>。。。感觉很高档的题目，还有能被一下子注意到的是他完</a:t>
            </a:r>
            <a:r>
              <a:rPr lang="zh-CN" altLang="en-US" dirty="0" smtClean="0"/>
              <a:t>全不加设计的色彩方</a:t>
            </a:r>
            <a:r>
              <a:rPr lang="zh-CN" altLang="en-US" dirty="0" smtClean="0"/>
              <a:t>案</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因为没有明确边界，后面举两个例子来说明它到底是什么？</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27</a:t>
            </a:fld>
            <a:endParaRPr lang="en-US"/>
          </a:p>
        </p:txBody>
      </p:sp>
    </p:spTree>
    <p:extLst>
      <p:ext uri="{BB962C8B-B14F-4D97-AF65-F5344CB8AC3E}">
        <p14:creationId xmlns:p14="http://schemas.microsoft.com/office/powerpoint/2010/main" val="2825946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最早的应用场景是向量场的绘制。</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向量场的绘制模仿的都是绘画中水流的样子，每个点上穿过的曲线的切线就是向量的方向</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本着去除一切多余墨水的原则，结果可以继续简化，</a:t>
            </a:r>
            <a:r>
              <a:rPr lang="zh-CN" altLang="en-US" dirty="0" smtClean="0"/>
              <a:t>这是</a:t>
            </a:r>
            <a:r>
              <a:rPr lang="zh-CN" altLang="en-US" dirty="0" smtClean="0"/>
              <a:t>近</a:t>
            </a:r>
            <a:r>
              <a:rPr lang="zh-CN" altLang="en-US" dirty="0" smtClean="0"/>
              <a:t>期向量场的</a:t>
            </a:r>
            <a:r>
              <a:rPr lang="zh-CN" altLang="en-US" dirty="0" smtClean="0"/>
              <a:t>主要流派。</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不过这个太丑了，我们来看一些关于向量场的漂亮图</a:t>
            </a:r>
            <a:r>
              <a:rPr lang="zh-CN" altLang="en-US" dirty="0" smtClean="0"/>
              <a:t>片，从这里可以看出向量场的一些应用</a:t>
            </a:r>
            <a:r>
              <a:rPr lang="en-US" altLang="zh-CN" dirty="0" smtClean="0"/>
              <a:t>……</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28</a:t>
            </a:fld>
            <a:endParaRPr lang="en-US"/>
          </a:p>
        </p:txBody>
      </p:sp>
    </p:spTree>
    <p:extLst>
      <p:ext uri="{BB962C8B-B14F-4D97-AF65-F5344CB8AC3E}">
        <p14:creationId xmlns:p14="http://schemas.microsoft.com/office/powerpoint/2010/main" val="3330017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避免遮挡</a:t>
            </a:r>
            <a:endParaRPr lang="en-US" altLang="zh-CN" dirty="0" smtClean="0"/>
          </a:p>
          <a:p>
            <a:r>
              <a:rPr lang="zh-CN" altLang="en-US" dirty="0" smtClean="0"/>
              <a:t>清晰的结构和互相之间的位置关</a:t>
            </a:r>
            <a:r>
              <a:rPr lang="zh-CN" altLang="en-US" dirty="0" smtClean="0"/>
              <a:t>系</a:t>
            </a:r>
            <a:r>
              <a:rPr lang="en-US" altLang="zh-CN" dirty="0" smtClean="0"/>
              <a:t>——</a:t>
            </a:r>
            <a:r>
              <a:rPr lang="zh-CN" altLang="en-US" dirty="0" smtClean="0"/>
              <a:t>次数函数</a:t>
            </a:r>
            <a:endParaRPr lang="en-US" altLang="zh-CN" dirty="0" smtClean="0"/>
          </a:p>
          <a:p>
            <a:endParaRPr lang="en-US" dirty="0" smtClean="0"/>
          </a:p>
          <a:p>
            <a:r>
              <a:rPr lang="en-US" altLang="zh-CN" dirty="0" smtClean="0"/>
              <a:t>——</a:t>
            </a:r>
            <a:r>
              <a:rPr lang="zh-CN" altLang="en-US" dirty="0" smtClean="0"/>
              <a:t>但就实际情况而言，大部分的精力都花在提高绘制效率上了。</a:t>
            </a:r>
            <a:endParaRPr lang="en-US" altLang="zh-CN" dirty="0" smtClean="0"/>
          </a:p>
          <a:p>
            <a:endParaRPr lang="en-US" dirty="0" smtClean="0"/>
          </a:p>
          <a:p>
            <a:r>
              <a:rPr lang="zh-CN" altLang="en-US" dirty="0" smtClean="0"/>
              <a:t>希望以上对两个题目的介绍能给科学可视化一个基本的轮廓。</a:t>
            </a:r>
            <a:endParaRPr lang="en-US" altLang="zh-CN" dirty="0" smtClean="0"/>
          </a:p>
          <a:p>
            <a:r>
              <a:rPr lang="zh-CN" altLang="en-US" dirty="0" smtClean="0"/>
              <a:t>新型的科研仪器能够记录新型的数据，科学可视化就是为些数据定制对应的表达方法</a:t>
            </a:r>
            <a:endParaRPr lang="en-US" altLang="zh-CN" dirty="0" smtClean="0"/>
          </a:p>
          <a:p>
            <a:r>
              <a:rPr lang="zh-CN" altLang="en-US" dirty="0" smtClean="0"/>
              <a:t>面对的数据都是为科学研究服务，表达的准确性是最高目标和评价的唯一依据。</a:t>
            </a:r>
            <a:endParaRPr lang="en-US" altLang="zh-CN" dirty="0" smtClean="0"/>
          </a:p>
          <a:p>
            <a:r>
              <a:rPr lang="zh-CN" altLang="en-US" dirty="0" smtClean="0"/>
              <a:t>科学可视化数据体积庞大，充满噪音，信号处理的知识必不可少。同时计算和绘制上的要求也与传统图形学无异，是一门扎实的跨领域学科。</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29</a:t>
            </a:fld>
            <a:endParaRPr lang="en-US"/>
          </a:p>
        </p:txBody>
      </p:sp>
    </p:spTree>
    <p:extLst>
      <p:ext uri="{BB962C8B-B14F-4D97-AF65-F5344CB8AC3E}">
        <p14:creationId xmlns:p14="http://schemas.microsoft.com/office/powerpoint/2010/main" val="460658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而相反的信</a:t>
            </a:r>
            <a:r>
              <a:rPr lang="zh-CN" altLang="en-US" dirty="0" smtClean="0"/>
              <a:t>息可视化是一门新兴学科，同样的给出</a:t>
            </a:r>
            <a:r>
              <a:rPr lang="en-US" altLang="zh-CN" dirty="0" err="1" smtClean="0"/>
              <a:t>google</a:t>
            </a:r>
            <a:r>
              <a:rPr lang="zh-CN" altLang="en-US" dirty="0" smtClean="0"/>
              <a:t>搜索信息可视化得到的第一页结果，这里的图片看过去就平易近人的多。鲜艳的颜色，优美的设计</a:t>
            </a:r>
            <a:r>
              <a:rPr lang="en-US" altLang="zh-CN" dirty="0" smtClean="0"/>
              <a:t>——</a:t>
            </a:r>
            <a:r>
              <a:rPr lang="zh-CN" altLang="en-US" dirty="0" smtClean="0"/>
              <a:t>还有一个共同点是你光看图完全不知道这到底是什么</a:t>
            </a:r>
            <a:r>
              <a:rPr lang="zh-CN" altLang="en-US" dirty="0" smtClean="0"/>
              <a:t>。</a:t>
            </a:r>
            <a:endParaRPr lang="en-US" altLang="zh-CN" dirty="0" smtClean="0"/>
          </a:p>
          <a:p>
            <a:endParaRPr lang="en-US" altLang="zh-CN" dirty="0" smtClean="0"/>
          </a:p>
          <a:p>
            <a:r>
              <a:rPr lang="zh-CN" altLang="en-US" dirty="0" smtClean="0"/>
              <a:t>第一次听说人说可视化的结果太玄乎让人看不懂时我很惊讶，因为这和可视化促进交流的目的是违背的。但后来我想也许是这样，人们平时看的图表都是已经熟悉的</a:t>
            </a:r>
            <a:r>
              <a:rPr lang="en-US" altLang="zh-CN" dirty="0" smtClean="0"/>
              <a:t>——</a:t>
            </a:r>
            <a:r>
              <a:rPr lang="zh-CN" altLang="en-US" dirty="0" smtClean="0"/>
              <a:t>比如饼图，柱状图</a:t>
            </a:r>
            <a:r>
              <a:rPr lang="en-US" altLang="zh-CN" dirty="0" smtClean="0"/>
              <a:t>——</a:t>
            </a:r>
            <a:r>
              <a:rPr lang="zh-CN" altLang="en-US" dirty="0" smtClean="0"/>
              <a:t>所以并不习惯看图前先花点时间学习。</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30</a:t>
            </a:fld>
            <a:endParaRPr lang="en-US"/>
          </a:p>
        </p:txBody>
      </p:sp>
    </p:spTree>
    <p:extLst>
      <p:ext uri="{BB962C8B-B14F-4D97-AF65-F5344CB8AC3E}">
        <p14:creationId xmlns:p14="http://schemas.microsoft.com/office/powerpoint/2010/main" val="2865714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0" u="none" strike="noStrike" kern="1200" baseline="0" dirty="0" smtClean="0">
                <a:solidFill>
                  <a:schemeClr val="tx1"/>
                </a:solidFill>
                <a:latin typeface="+mn-lt"/>
                <a:ea typeface="+mn-ea"/>
                <a:cs typeface="+mn-cs"/>
              </a:rPr>
              <a:t>所以我们现在就来学习一种新的图表，同时通过这个图表了解一下信息可视化的发展。</a:t>
            </a:r>
            <a:endParaRPr lang="en-US" altLang="zh-CN" sz="1200" b="0" i="0" u="none" strike="noStrike" kern="1200" baseline="0" dirty="0" smtClean="0">
              <a:solidFill>
                <a:schemeClr val="tx1"/>
              </a:solidFill>
              <a:latin typeface="+mn-lt"/>
              <a:ea typeface="+mn-ea"/>
              <a:cs typeface="+mn-cs"/>
            </a:endParaRPr>
          </a:p>
          <a:p>
            <a:r>
              <a:rPr lang="zh-CN" altLang="en-US" sz="1200" b="0" i="0" u="none" strike="noStrike" kern="1200" baseline="0" dirty="0" smtClean="0">
                <a:solidFill>
                  <a:schemeClr val="tx1"/>
                </a:solidFill>
                <a:latin typeface="+mn-lt"/>
                <a:ea typeface="+mn-ea"/>
                <a:cs typeface="+mn-cs"/>
              </a:rPr>
              <a:t>这个是去年</a:t>
            </a:r>
            <a:r>
              <a:rPr lang="en-US" altLang="zh-CN" sz="1200" b="0" i="0" u="none" strike="noStrike" kern="1200" baseline="0" dirty="0" err="1" smtClean="0">
                <a:solidFill>
                  <a:schemeClr val="tx1"/>
                </a:solidFill>
                <a:latin typeface="+mn-lt"/>
                <a:ea typeface="+mn-ea"/>
                <a:cs typeface="+mn-cs"/>
              </a:rPr>
              <a:t>visweek</a:t>
            </a:r>
            <a:r>
              <a:rPr lang="zh-CN" altLang="en-US" sz="1200" b="0" i="0" u="none" strike="noStrike" kern="1200" baseline="0" dirty="0" smtClean="0">
                <a:solidFill>
                  <a:schemeClr val="tx1"/>
                </a:solidFill>
                <a:latin typeface="+mn-lt"/>
                <a:ea typeface="+mn-ea"/>
                <a:cs typeface="+mn-cs"/>
              </a:rPr>
              <a:t>上港科大屈华民老师组做的</a:t>
            </a:r>
            <a:r>
              <a:rPr lang="en-US" altLang="zh-CN" sz="1200" b="0" i="0" u="none" strike="noStrike" kern="1200" baseline="0" dirty="0" err="1" smtClean="0">
                <a:solidFill>
                  <a:schemeClr val="tx1"/>
                </a:solidFill>
                <a:latin typeface="+mn-lt"/>
                <a:ea typeface="+mn-ea"/>
                <a:cs typeface="+mn-cs"/>
              </a:rPr>
              <a:t>Textflow</a:t>
            </a:r>
            <a:r>
              <a:rPr lang="zh-CN" altLang="en-US" sz="1200" b="0" i="0" u="none" strike="noStrike" kern="1200" baseline="0" dirty="0" smtClean="0">
                <a:solidFill>
                  <a:schemeClr val="tx1"/>
                </a:solidFill>
                <a:latin typeface="+mn-lt"/>
                <a:ea typeface="+mn-ea"/>
                <a:cs typeface="+mn-cs"/>
              </a:rPr>
              <a:t>。</a:t>
            </a:r>
            <a:r>
              <a:rPr lang="en-US" altLang="zh-CN" sz="1200" b="0" i="0" u="none" strike="noStrike" kern="1200" baseline="0" dirty="0" err="1" smtClean="0">
                <a:solidFill>
                  <a:schemeClr val="tx1"/>
                </a:solidFill>
                <a:latin typeface="+mn-lt"/>
                <a:ea typeface="+mn-ea"/>
                <a:cs typeface="+mn-cs"/>
              </a:rPr>
              <a:t>Visweek</a:t>
            </a:r>
            <a:r>
              <a:rPr lang="zh-CN" altLang="en-US" sz="1200" b="0" i="0" u="none" strike="noStrike" kern="1200" baseline="0" dirty="0" smtClean="0">
                <a:solidFill>
                  <a:schemeClr val="tx1"/>
                </a:solidFill>
                <a:latin typeface="+mn-lt"/>
                <a:ea typeface="+mn-ea"/>
                <a:cs typeface="+mn-cs"/>
              </a:rPr>
              <a:t>是可视化领域的顶尖会议，每年</a:t>
            </a:r>
            <a:r>
              <a:rPr lang="en-US" altLang="zh-CN" sz="1200" b="0" i="0" u="none" strike="noStrike" kern="1200" baseline="0" dirty="0" smtClean="0">
                <a:solidFill>
                  <a:schemeClr val="tx1"/>
                </a:solidFill>
                <a:latin typeface="+mn-lt"/>
                <a:ea typeface="+mn-ea"/>
                <a:cs typeface="+mn-cs"/>
              </a:rPr>
              <a:t>10</a:t>
            </a:r>
            <a:r>
              <a:rPr lang="zh-CN" altLang="en-US" sz="1200" b="0" i="0" u="none" strike="noStrike" kern="1200" baseline="0" dirty="0" smtClean="0">
                <a:solidFill>
                  <a:schemeClr val="tx1"/>
                </a:solidFill>
                <a:latin typeface="+mn-lt"/>
                <a:ea typeface="+mn-ea"/>
                <a:cs typeface="+mn-cs"/>
              </a:rPr>
              <a:t>月在美国召开。</a:t>
            </a:r>
            <a:r>
              <a:rPr lang="en-US" altLang="zh-CN" sz="1200" b="0" i="0" u="none" strike="noStrike" kern="1200" baseline="0" dirty="0" smtClean="0">
                <a:solidFill>
                  <a:schemeClr val="tx1"/>
                </a:solidFill>
                <a:latin typeface="+mn-lt"/>
                <a:ea typeface="+mn-ea"/>
                <a:cs typeface="+mn-cs"/>
              </a:rPr>
              <a:t>2001</a:t>
            </a:r>
            <a:r>
              <a:rPr lang="zh-CN" altLang="en-US" sz="1200" b="0" i="0" u="none" strike="noStrike" kern="1200" baseline="0" dirty="0" smtClean="0">
                <a:solidFill>
                  <a:schemeClr val="tx1"/>
                </a:solidFill>
                <a:latin typeface="+mn-lt"/>
                <a:ea typeface="+mn-ea"/>
                <a:cs typeface="+mn-cs"/>
              </a:rPr>
              <a:t>年开将科学可视化和信息可视化分开，针对信息可视化的会议就是</a:t>
            </a:r>
            <a:r>
              <a:rPr lang="en-US" altLang="zh-CN" sz="1200" b="0" i="0" u="none" strike="noStrike" kern="1200" baseline="0" dirty="0" err="1" smtClean="0">
                <a:solidFill>
                  <a:schemeClr val="tx1"/>
                </a:solidFill>
                <a:latin typeface="+mn-lt"/>
                <a:ea typeface="+mn-ea"/>
                <a:cs typeface="+mn-cs"/>
              </a:rPr>
              <a:t>InfoVis</a:t>
            </a:r>
            <a:r>
              <a:rPr lang="zh-CN" altLang="en-US" sz="1200" b="0" i="0" u="none" strike="noStrike" kern="1200" baseline="0" dirty="0" smtClean="0">
                <a:solidFill>
                  <a:schemeClr val="tx1"/>
                </a:solidFill>
                <a:latin typeface="+mn-lt"/>
                <a:ea typeface="+mn-ea"/>
                <a:cs typeface="+mn-cs"/>
              </a:rPr>
              <a:t>。</a:t>
            </a:r>
            <a:endParaRPr lang="en-US" altLang="zh-CN" sz="1200" b="0" i="0" u="none" strike="noStrike" kern="1200" baseline="0" dirty="0" smtClean="0">
              <a:solidFill>
                <a:schemeClr val="tx1"/>
              </a:solidFill>
              <a:latin typeface="+mn-lt"/>
              <a:ea typeface="+mn-ea"/>
              <a:cs typeface="+mn-cs"/>
            </a:endParaRPr>
          </a:p>
          <a:p>
            <a:r>
              <a:rPr lang="zh-CN" altLang="en-US" sz="1200" b="0" i="0" u="none" strike="noStrike" kern="1200" baseline="0" dirty="0" smtClean="0">
                <a:solidFill>
                  <a:schemeClr val="tx1"/>
                </a:solidFill>
                <a:latin typeface="+mn-lt"/>
                <a:ea typeface="+mn-ea"/>
                <a:cs typeface="+mn-cs"/>
              </a:rPr>
              <a:t>而</a:t>
            </a:r>
            <a:r>
              <a:rPr lang="en-US" altLang="zh-CN" sz="1200" b="0" i="0" u="none" strike="noStrike" kern="1200" baseline="0" dirty="0" err="1" smtClean="0">
                <a:solidFill>
                  <a:schemeClr val="tx1"/>
                </a:solidFill>
                <a:latin typeface="+mn-lt"/>
                <a:ea typeface="+mn-ea"/>
                <a:cs typeface="+mn-cs"/>
              </a:rPr>
              <a:t>InfoVis</a:t>
            </a:r>
            <a:r>
              <a:rPr lang="zh-CN" altLang="en-US" sz="1200" b="0" i="0" u="none" strike="noStrike" kern="1200" baseline="0" dirty="0" smtClean="0">
                <a:solidFill>
                  <a:schemeClr val="tx1"/>
                </a:solidFill>
                <a:latin typeface="+mn-lt"/>
                <a:ea typeface="+mn-ea"/>
                <a:cs typeface="+mn-cs"/>
              </a:rPr>
              <a:t>发表的论文，可以认为是了解这个领域最好的数据。</a:t>
            </a: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baseline="0" dirty="0" smtClean="0">
                <a:solidFill>
                  <a:schemeClr val="tx1"/>
                </a:solidFill>
                <a:latin typeface="+mn-lt"/>
                <a:ea typeface="+mn-ea"/>
                <a:cs typeface="+mn-cs"/>
              </a:rPr>
              <a:t>当然所谓了解论文，通过关键词分析（</a:t>
            </a:r>
            <a:r>
              <a:rPr lang="en-US" altLang="zh-CN" sz="1200" b="0" i="0" u="none" strike="noStrike" kern="1200" baseline="0" dirty="0" smtClean="0">
                <a:solidFill>
                  <a:schemeClr val="tx1"/>
                </a:solidFill>
                <a:latin typeface="+mn-lt"/>
                <a:ea typeface="+mn-ea"/>
                <a:cs typeface="+mn-cs"/>
              </a:rPr>
              <a:t>topic detector</a:t>
            </a:r>
            <a:r>
              <a:rPr lang="zh-CN" altLang="en-US" sz="1200" b="0" i="0" u="none" strike="noStrike" kern="1200" baseline="0" dirty="0" smtClean="0">
                <a:solidFill>
                  <a:schemeClr val="tx1"/>
                </a:solidFill>
                <a:latin typeface="+mn-lt"/>
                <a:ea typeface="+mn-ea"/>
                <a:cs typeface="+mn-cs"/>
              </a:rPr>
              <a:t>）的方法就够了。然后</a:t>
            </a:r>
            <a:r>
              <a:rPr lang="en-US" altLang="zh-CN" sz="1200" b="0" i="0" u="none" strike="noStrike" kern="1200" baseline="0" dirty="0" smtClean="0">
                <a:solidFill>
                  <a:schemeClr val="tx1"/>
                </a:solidFill>
                <a:latin typeface="+mn-lt"/>
                <a:ea typeface="+mn-ea"/>
                <a:cs typeface="+mn-cs"/>
              </a:rPr>
              <a:t>paper</a:t>
            </a:r>
            <a:r>
              <a:rPr lang="zh-CN" altLang="en-US" sz="1200" b="0" i="0" u="none" strike="noStrike" kern="1200" baseline="0" dirty="0" smtClean="0">
                <a:solidFill>
                  <a:schemeClr val="tx1"/>
                </a:solidFill>
                <a:latin typeface="+mn-lt"/>
                <a:ea typeface="+mn-ea"/>
                <a:cs typeface="+mn-cs"/>
              </a:rPr>
              <a:t>以关键词聚类，不同类有不同的颜色。这个图的创新点在于展示了一对相关的主题的，比如</a:t>
            </a:r>
            <a:r>
              <a:rPr lang="en-US" altLang="zh-CN" sz="1200" b="0" i="0" u="none" strike="noStrike" kern="1200" baseline="0" dirty="0" smtClean="0">
                <a:solidFill>
                  <a:schemeClr val="tx1"/>
                </a:solidFill>
                <a:latin typeface="+mn-lt"/>
                <a:ea typeface="+mn-ea"/>
                <a:cs typeface="+mn-cs"/>
              </a:rPr>
              <a:t>B</a:t>
            </a:r>
            <a:r>
              <a:rPr lang="zh-CN" altLang="en-US" sz="1200" b="0" i="0" u="none" strike="noStrike" kern="1200" baseline="0" dirty="0" smtClean="0">
                <a:solidFill>
                  <a:schemeClr val="tx1"/>
                </a:solidFill>
                <a:latin typeface="+mn-lt"/>
                <a:ea typeface="+mn-ea"/>
                <a:cs typeface="+mn-cs"/>
              </a:rPr>
              <a:t>是刚才说到的</a:t>
            </a:r>
            <a:r>
              <a:rPr lang="en-US" sz="1200" b="0" i="0" u="none" strike="noStrike" kern="1200" baseline="0" dirty="0" smtClean="0">
                <a:solidFill>
                  <a:schemeClr val="tx1"/>
                </a:solidFill>
                <a:latin typeface="+mn-lt"/>
                <a:ea typeface="+mn-ea"/>
                <a:cs typeface="+mn-cs"/>
              </a:rPr>
              <a:t>flow/vector</a:t>
            </a:r>
            <a:r>
              <a:rPr lang="zh-CN" altLang="en-US" sz="1200" b="0" i="0" u="none" strike="noStrike" kern="1200" baseline="0" dirty="0" smtClean="0">
                <a:solidFill>
                  <a:schemeClr val="tx1"/>
                </a:solidFill>
                <a:latin typeface="+mn-lt"/>
                <a:ea typeface="+mn-ea"/>
                <a:cs typeface="+mn-cs"/>
              </a:rPr>
              <a:t>。不同聚类之间的细流说明某一个关键词和另外一个类里的关键词有了关系，比如说出现在同一篇</a:t>
            </a:r>
            <a:r>
              <a:rPr lang="en-US" altLang="zh-CN" sz="1200" b="0" i="0" u="none" strike="noStrike" kern="1200" baseline="0" dirty="0" smtClean="0">
                <a:solidFill>
                  <a:schemeClr val="tx1"/>
                </a:solidFill>
                <a:latin typeface="+mn-lt"/>
                <a:ea typeface="+mn-ea"/>
                <a:cs typeface="+mn-cs"/>
              </a:rPr>
              <a:t>paper</a:t>
            </a:r>
            <a:r>
              <a:rPr lang="zh-CN" altLang="en-US" sz="1200" b="0" i="0" u="none" strike="noStrike" kern="1200" baseline="0" dirty="0" smtClean="0">
                <a:solidFill>
                  <a:schemeClr val="tx1"/>
                </a:solidFill>
                <a:latin typeface="+mn-lt"/>
                <a:ea typeface="+mn-ea"/>
                <a:cs typeface="+mn-cs"/>
              </a:rPr>
              <a:t>里。</a:t>
            </a: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r>
              <a:rPr lang="zh-CN" altLang="en-US" sz="1200" b="0" i="0" u="none" strike="noStrike" kern="1200" baseline="0" dirty="0" smtClean="0">
                <a:solidFill>
                  <a:schemeClr val="tx1"/>
                </a:solidFill>
                <a:latin typeface="+mn-lt"/>
                <a:ea typeface="+mn-ea"/>
                <a:cs typeface="+mn-cs"/>
              </a:rPr>
              <a:t>然后我们开始看图，</a:t>
            </a:r>
            <a:r>
              <a:rPr lang="en-US" altLang="zh-CN" sz="1200" b="0" i="0" u="none" strike="noStrike" kern="1200" baseline="0" dirty="0" smtClean="0">
                <a:solidFill>
                  <a:schemeClr val="tx1"/>
                </a:solidFill>
                <a:latin typeface="+mn-lt"/>
                <a:ea typeface="+mn-ea"/>
                <a:cs typeface="+mn-cs"/>
              </a:rPr>
              <a:t>a</a:t>
            </a:r>
            <a:r>
              <a:rPr lang="zh-CN" altLang="en-US" sz="1200" b="0" i="0" u="none" strike="noStrike" kern="1200" baseline="0" dirty="0" smtClean="0">
                <a:solidFill>
                  <a:schemeClr val="tx1"/>
                </a:solidFill>
                <a:latin typeface="+mn-lt"/>
                <a:ea typeface="+mn-ea"/>
                <a:cs typeface="+mn-cs"/>
              </a:rPr>
              <a:t>区域投给</a:t>
            </a:r>
            <a:r>
              <a:rPr lang="en-US" altLang="zh-CN" sz="1200" b="0" i="0" u="none" strike="noStrike" kern="1200" baseline="0" dirty="0" err="1" smtClean="0">
                <a:solidFill>
                  <a:schemeClr val="tx1"/>
                </a:solidFill>
                <a:latin typeface="+mn-lt"/>
                <a:ea typeface="+mn-ea"/>
                <a:cs typeface="+mn-cs"/>
              </a:rPr>
              <a:t>vis</a:t>
            </a:r>
            <a:r>
              <a:rPr lang="zh-CN" altLang="en-US" sz="1200" b="0" i="0" u="none" strike="noStrike" kern="1200" baseline="0" dirty="0" smtClean="0">
                <a:solidFill>
                  <a:schemeClr val="tx1"/>
                </a:solidFill>
                <a:latin typeface="+mn-lt"/>
                <a:ea typeface="+mn-ea"/>
                <a:cs typeface="+mn-cs"/>
              </a:rPr>
              <a:t>的</a:t>
            </a:r>
            <a:r>
              <a:rPr lang="en-US" altLang="zh-CN" sz="1200" b="0" i="0" u="none" strike="noStrike" kern="1200" baseline="0" dirty="0" smtClean="0">
                <a:solidFill>
                  <a:schemeClr val="tx1"/>
                </a:solidFill>
                <a:latin typeface="+mn-lt"/>
                <a:ea typeface="+mn-ea"/>
                <a:cs typeface="+mn-cs"/>
              </a:rPr>
              <a:t>paper</a:t>
            </a:r>
            <a:r>
              <a:rPr lang="zh-CN" altLang="en-US" sz="1200" b="0" i="0" u="none" strike="noStrike" kern="1200" baseline="0" dirty="0" smtClean="0">
                <a:solidFill>
                  <a:schemeClr val="tx1"/>
                </a:solidFill>
                <a:latin typeface="+mn-lt"/>
                <a:ea typeface="+mn-ea"/>
                <a:cs typeface="+mn-cs"/>
              </a:rPr>
              <a:t>，</a:t>
            </a:r>
            <a:r>
              <a:rPr lang="en-US" altLang="zh-CN" sz="1200" b="0" i="0" u="none" strike="noStrike" kern="1200" baseline="0" dirty="0" smtClean="0">
                <a:solidFill>
                  <a:schemeClr val="tx1"/>
                </a:solidFill>
                <a:latin typeface="+mn-lt"/>
                <a:ea typeface="+mn-ea"/>
                <a:cs typeface="+mn-cs"/>
              </a:rPr>
              <a:t>b</a:t>
            </a:r>
            <a:r>
              <a:rPr lang="zh-CN" altLang="en-US" sz="1200" b="0" i="0" u="none" strike="noStrike" kern="1200" baseline="0" dirty="0" smtClean="0">
                <a:solidFill>
                  <a:schemeClr val="tx1"/>
                </a:solidFill>
                <a:latin typeface="+mn-lt"/>
                <a:ea typeface="+mn-ea"/>
                <a:cs typeface="+mn-cs"/>
              </a:rPr>
              <a:t>区域是投给</a:t>
            </a:r>
            <a:r>
              <a:rPr lang="en-US" altLang="zh-CN" sz="1200" b="0" i="0" u="none" strike="noStrike" kern="1200" baseline="0" dirty="0" err="1" smtClean="0">
                <a:solidFill>
                  <a:schemeClr val="tx1"/>
                </a:solidFill>
                <a:latin typeface="+mn-lt"/>
                <a:ea typeface="+mn-ea"/>
                <a:cs typeface="+mn-cs"/>
              </a:rPr>
              <a:t>InfoVis</a:t>
            </a:r>
            <a:r>
              <a:rPr lang="zh-CN" altLang="en-US" sz="1200" b="0" i="0" u="none" strike="noStrike" kern="1200" baseline="0" dirty="0" smtClean="0">
                <a:solidFill>
                  <a:schemeClr val="tx1"/>
                </a:solidFill>
                <a:latin typeface="+mn-lt"/>
                <a:ea typeface="+mn-ea"/>
                <a:cs typeface="+mn-cs"/>
              </a:rPr>
              <a:t>的</a:t>
            </a:r>
            <a:r>
              <a:rPr lang="en-US" altLang="zh-CN" sz="1200" b="0" i="0" u="none" strike="noStrike" kern="1200" baseline="0" dirty="0" smtClean="0">
                <a:solidFill>
                  <a:schemeClr val="tx1"/>
                </a:solidFill>
                <a:latin typeface="+mn-lt"/>
                <a:ea typeface="+mn-ea"/>
                <a:cs typeface="+mn-cs"/>
              </a:rPr>
              <a:t>paper</a:t>
            </a:r>
            <a:r>
              <a:rPr lang="zh-CN" altLang="en-US" sz="1200" b="0" i="0" u="none" strike="noStrike" kern="1200" baseline="0" dirty="0" smtClean="0">
                <a:solidFill>
                  <a:schemeClr val="tx1"/>
                </a:solidFill>
                <a:latin typeface="+mn-lt"/>
                <a:ea typeface="+mn-ea"/>
                <a:cs typeface="+mn-cs"/>
              </a:rPr>
              <a:t>。一开始的时候科学可视化的</a:t>
            </a:r>
            <a:r>
              <a:rPr lang="en-US" altLang="zh-CN" sz="1200" b="0" i="0" u="none" strike="noStrike" kern="1200" baseline="0" dirty="0" smtClean="0">
                <a:solidFill>
                  <a:schemeClr val="tx1"/>
                </a:solidFill>
                <a:latin typeface="+mn-lt"/>
                <a:ea typeface="+mn-ea"/>
                <a:cs typeface="+mn-cs"/>
              </a:rPr>
              <a:t>paper</a:t>
            </a:r>
            <a:r>
              <a:rPr lang="zh-CN" altLang="en-US" sz="1200" b="0" i="0" u="none" strike="noStrike" kern="1200" baseline="0" dirty="0" smtClean="0">
                <a:solidFill>
                  <a:schemeClr val="tx1"/>
                </a:solidFill>
                <a:latin typeface="+mn-lt"/>
                <a:ea typeface="+mn-ea"/>
                <a:cs typeface="+mn-cs"/>
              </a:rPr>
              <a:t>远远多于信息可视化，而且以绘制为主。慢慢文章数少下去，而且不同领域之间的互动越来越少。</a:t>
            </a:r>
            <a:endParaRPr lang="en-US" altLang="zh-CN" sz="1200" b="0" i="0" u="none" strike="noStrike" kern="1200" baseline="0" dirty="0" smtClean="0">
              <a:solidFill>
                <a:schemeClr val="tx1"/>
              </a:solidFill>
              <a:latin typeface="+mn-lt"/>
              <a:ea typeface="+mn-ea"/>
              <a:cs typeface="+mn-cs"/>
            </a:endParaRPr>
          </a:p>
          <a:p>
            <a:r>
              <a:rPr lang="zh-CN" altLang="en-US" sz="1200" b="0" i="0" u="none" strike="noStrike" kern="1200" baseline="0" dirty="0" smtClean="0">
                <a:solidFill>
                  <a:schemeClr val="tx1"/>
                </a:solidFill>
                <a:latin typeface="+mn-lt"/>
                <a:ea typeface="+mn-ea"/>
                <a:cs typeface="+mn-cs"/>
              </a:rPr>
              <a:t>而</a:t>
            </a:r>
            <a:r>
              <a:rPr lang="en-US" altLang="zh-CN" sz="1200" b="0" i="0" u="none" strike="noStrike" kern="1200" baseline="0" dirty="0" smtClean="0">
                <a:solidFill>
                  <a:schemeClr val="tx1"/>
                </a:solidFill>
                <a:latin typeface="+mn-lt"/>
                <a:ea typeface="+mn-ea"/>
                <a:cs typeface="+mn-cs"/>
              </a:rPr>
              <a:t>b</a:t>
            </a:r>
            <a:r>
              <a:rPr lang="zh-CN" altLang="en-US" sz="1200" b="0" i="0" u="none" strike="noStrike" kern="1200" baseline="0" dirty="0" smtClean="0">
                <a:solidFill>
                  <a:schemeClr val="tx1"/>
                </a:solidFill>
                <a:latin typeface="+mn-lt"/>
                <a:ea typeface="+mn-ea"/>
                <a:cs typeface="+mn-cs"/>
              </a:rPr>
              <a:t>区域展示的投给</a:t>
            </a:r>
            <a:r>
              <a:rPr lang="en-US" altLang="zh-CN" sz="1200" b="0" i="0" u="none" strike="noStrike" kern="1200" baseline="0" dirty="0" err="1" smtClean="0">
                <a:solidFill>
                  <a:schemeClr val="tx1"/>
                </a:solidFill>
                <a:latin typeface="+mn-lt"/>
                <a:ea typeface="+mn-ea"/>
                <a:cs typeface="+mn-cs"/>
              </a:rPr>
              <a:t>infoVis</a:t>
            </a:r>
            <a:r>
              <a:rPr lang="zh-CN" altLang="en-US" sz="1200" b="0" i="0" u="none" strike="noStrike" kern="1200" baseline="0" dirty="0" smtClean="0">
                <a:solidFill>
                  <a:schemeClr val="tx1"/>
                </a:solidFill>
                <a:latin typeface="+mn-lt"/>
                <a:ea typeface="+mn-ea"/>
                <a:cs typeface="+mn-cs"/>
              </a:rPr>
              <a:t>的</a:t>
            </a:r>
            <a:r>
              <a:rPr lang="en-US" altLang="zh-CN" sz="1200" b="0" i="0" u="none" strike="noStrike" kern="1200" baseline="0" dirty="0" smtClean="0">
                <a:solidFill>
                  <a:schemeClr val="tx1"/>
                </a:solidFill>
                <a:latin typeface="+mn-lt"/>
                <a:ea typeface="+mn-ea"/>
                <a:cs typeface="+mn-cs"/>
              </a:rPr>
              <a:t>paper</a:t>
            </a:r>
            <a:r>
              <a:rPr lang="zh-CN" altLang="en-US" sz="1200" b="0" i="0" u="none" strike="noStrike" kern="1200" baseline="0" dirty="0" smtClean="0">
                <a:solidFill>
                  <a:schemeClr val="tx1"/>
                </a:solidFill>
                <a:latin typeface="+mn-lt"/>
                <a:ea typeface="+mn-ea"/>
                <a:cs typeface="+mn-cs"/>
              </a:rPr>
              <a:t>，从一开始的两个领域，发展到</a:t>
            </a:r>
            <a:r>
              <a:rPr lang="en-US" altLang="zh-CN" sz="1200" b="0" i="0" u="none" strike="noStrike" kern="1200" baseline="0" dirty="0" smtClean="0">
                <a:solidFill>
                  <a:schemeClr val="tx1"/>
                </a:solidFill>
                <a:latin typeface="+mn-lt"/>
                <a:ea typeface="+mn-ea"/>
                <a:cs typeface="+mn-cs"/>
              </a:rPr>
              <a:t>2010</a:t>
            </a:r>
            <a:r>
              <a:rPr lang="zh-CN" altLang="en-US" sz="1200" b="0" i="0" u="none" strike="noStrike" kern="1200" baseline="0" dirty="0" smtClean="0">
                <a:solidFill>
                  <a:schemeClr val="tx1"/>
                </a:solidFill>
                <a:latin typeface="+mn-lt"/>
                <a:ea typeface="+mn-ea"/>
                <a:cs typeface="+mn-cs"/>
              </a:rPr>
              <a:t>年</a:t>
            </a:r>
            <a:r>
              <a:rPr lang="en-US" altLang="zh-CN" sz="1200" b="0" i="0" u="none" strike="noStrike" kern="1200" baseline="0" dirty="0" smtClean="0">
                <a:solidFill>
                  <a:schemeClr val="tx1"/>
                </a:solidFill>
                <a:latin typeface="+mn-lt"/>
                <a:ea typeface="+mn-ea"/>
                <a:cs typeface="+mn-cs"/>
              </a:rPr>
              <a:t>10</a:t>
            </a:r>
            <a:r>
              <a:rPr lang="zh-CN" altLang="en-US" sz="1200" b="0" i="0" u="none" strike="noStrike" kern="1200" baseline="0" dirty="0" smtClean="0">
                <a:solidFill>
                  <a:schemeClr val="tx1"/>
                </a:solidFill>
                <a:latin typeface="+mn-lt"/>
                <a:ea typeface="+mn-ea"/>
                <a:cs typeface="+mn-cs"/>
              </a:rPr>
              <a:t>个领域，互相之间的交流非常密集，总体文章数越来越多。可以看出</a:t>
            </a:r>
            <a:r>
              <a:rPr lang="en-US" altLang="zh-CN" sz="1200" b="0" i="0" u="none" strike="noStrike" kern="1200" baseline="0" dirty="0" smtClean="0">
                <a:solidFill>
                  <a:schemeClr val="tx1"/>
                </a:solidFill>
                <a:latin typeface="+mn-lt"/>
                <a:ea typeface="+mn-ea"/>
                <a:cs typeface="+mn-cs"/>
              </a:rPr>
              <a:t>G</a:t>
            </a:r>
            <a:r>
              <a:rPr lang="zh-CN" altLang="en-US" sz="1200" b="0" i="0" u="none" strike="noStrike" kern="1200" baseline="0" dirty="0" smtClean="0">
                <a:solidFill>
                  <a:schemeClr val="tx1"/>
                </a:solidFill>
                <a:latin typeface="+mn-lt"/>
                <a:ea typeface="+mn-ea"/>
                <a:cs typeface="+mn-cs"/>
              </a:rPr>
              <a:t>领域在</a:t>
            </a:r>
            <a:r>
              <a:rPr lang="en-US" altLang="zh-CN" sz="1200" b="0" i="0" u="none" strike="noStrike" kern="1200" baseline="0" dirty="0" smtClean="0">
                <a:solidFill>
                  <a:schemeClr val="tx1"/>
                </a:solidFill>
                <a:latin typeface="+mn-lt"/>
                <a:ea typeface="+mn-ea"/>
                <a:cs typeface="+mn-cs"/>
              </a:rPr>
              <a:t>2009</a:t>
            </a:r>
            <a:r>
              <a:rPr lang="zh-CN" altLang="en-US" sz="1200" b="0" i="0" u="none" strike="noStrike" kern="1200" baseline="0" dirty="0" smtClean="0">
                <a:solidFill>
                  <a:schemeClr val="tx1"/>
                </a:solidFill>
                <a:latin typeface="+mn-lt"/>
                <a:ea typeface="+mn-ea"/>
                <a:cs typeface="+mn-cs"/>
              </a:rPr>
              <a:t>到</a:t>
            </a:r>
            <a:r>
              <a:rPr lang="en-US" altLang="zh-CN" sz="1200" b="0" i="0" u="none" strike="noStrike" kern="1200" baseline="0" dirty="0" smtClean="0">
                <a:solidFill>
                  <a:schemeClr val="tx1"/>
                </a:solidFill>
                <a:latin typeface="+mn-lt"/>
                <a:ea typeface="+mn-ea"/>
                <a:cs typeface="+mn-cs"/>
              </a:rPr>
              <a:t>2010</a:t>
            </a:r>
            <a:r>
              <a:rPr lang="zh-CN" altLang="en-US" sz="1200" b="0" i="0" u="none" strike="noStrike" kern="1200" baseline="0" dirty="0" smtClean="0">
                <a:solidFill>
                  <a:schemeClr val="tx1"/>
                </a:solidFill>
                <a:latin typeface="+mn-lt"/>
                <a:ea typeface="+mn-ea"/>
                <a:cs typeface="+mn-cs"/>
              </a:rPr>
              <a:t>年飞速增长，淡紫色说明</a:t>
            </a:r>
            <a:r>
              <a:rPr lang="en-US" altLang="zh-CN" sz="1200" b="0" i="0" u="none" strike="noStrike" kern="1200" baseline="0" dirty="0" smtClean="0">
                <a:solidFill>
                  <a:schemeClr val="tx1"/>
                </a:solidFill>
                <a:latin typeface="+mn-lt"/>
                <a:ea typeface="+mn-ea"/>
                <a:cs typeface="+mn-cs"/>
              </a:rPr>
              <a:t>E</a:t>
            </a:r>
            <a:r>
              <a:rPr lang="zh-CN" altLang="en-US"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structure/layout </a:t>
            </a:r>
            <a:r>
              <a:rPr lang="zh-CN" altLang="en-US" sz="1200" b="0" i="0" u="none" strike="noStrike" kern="1200" baseline="0" dirty="0" smtClean="0">
                <a:solidFill>
                  <a:schemeClr val="tx1"/>
                </a:solidFill>
                <a:latin typeface="+mn-lt"/>
                <a:ea typeface="+mn-ea"/>
                <a:cs typeface="+mn-cs"/>
              </a:rPr>
              <a:t>和</a:t>
            </a:r>
            <a:r>
              <a:rPr lang="en-US" altLang="zh-CN" sz="1200" b="0" i="0" u="none" strike="noStrike" kern="1200" baseline="0" dirty="0" smtClean="0">
                <a:solidFill>
                  <a:schemeClr val="tx1"/>
                </a:solidFill>
                <a:latin typeface="+mn-lt"/>
                <a:ea typeface="+mn-ea"/>
                <a:cs typeface="+mn-cs"/>
              </a:rPr>
              <a:t>F</a:t>
            </a:r>
            <a:r>
              <a:rPr lang="zh-CN" altLang="en-US"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exploration/analytics</a:t>
            </a:r>
            <a:r>
              <a:rPr lang="zh-CN" altLang="en-US" sz="1200" b="0" i="0" u="none" strike="noStrike" kern="1200" baseline="0" dirty="0" smtClean="0">
                <a:solidFill>
                  <a:schemeClr val="tx1"/>
                </a:solidFill>
                <a:latin typeface="+mn-lt"/>
                <a:ea typeface="+mn-ea"/>
                <a:cs typeface="+mn-cs"/>
              </a:rPr>
              <a:t>两个领域他都有涉及。这个领域是文本分析，也就是这篇文章所属的题目。</a:t>
            </a:r>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ABCDEFG</a:t>
            </a:r>
            <a:r>
              <a:rPr lang="zh-CN" altLang="en-US" sz="1200" b="0" i="0" u="none" strike="noStrike" kern="1200" baseline="0" dirty="0" smtClean="0">
                <a:solidFill>
                  <a:schemeClr val="tx1"/>
                </a:solidFill>
                <a:latin typeface="+mn-lt"/>
                <a:ea typeface="+mn-ea"/>
                <a:cs typeface="+mn-cs"/>
              </a:rPr>
              <a:t>各个标注了一对互动的主题</a:t>
            </a:r>
            <a:endParaRPr lang="en-US" altLang="zh-CN"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geometry/rendering</a:t>
            </a:r>
          </a:p>
          <a:p>
            <a:r>
              <a:rPr lang="en-US" sz="1200" b="0" i="0" u="none" strike="noStrike" kern="1200" baseline="0" dirty="0" smtClean="0">
                <a:solidFill>
                  <a:schemeClr val="tx1"/>
                </a:solidFill>
                <a:latin typeface="+mn-lt"/>
                <a:ea typeface="+mn-ea"/>
                <a:cs typeface="+mn-cs"/>
              </a:rPr>
              <a:t>B: flow/vector</a:t>
            </a:r>
          </a:p>
          <a:p>
            <a:r>
              <a:rPr lang="en-US" sz="1200" b="0" i="0" u="none" strike="noStrike" kern="1200" baseline="0" dirty="0" smtClean="0">
                <a:solidFill>
                  <a:schemeClr val="tx1"/>
                </a:solidFill>
                <a:latin typeface="+mn-lt"/>
                <a:ea typeface="+mn-ea"/>
                <a:cs typeface="+mn-cs"/>
              </a:rPr>
              <a:t>C: volume/rendering</a:t>
            </a:r>
          </a:p>
          <a:p>
            <a:r>
              <a:rPr lang="en-US" sz="1200" b="0" i="0" u="none" strike="noStrike" kern="1200" baseline="0" dirty="0" smtClean="0">
                <a:solidFill>
                  <a:schemeClr val="tx1"/>
                </a:solidFill>
                <a:latin typeface="+mn-lt"/>
                <a:ea typeface="+mn-ea"/>
                <a:cs typeface="+mn-cs"/>
              </a:rPr>
              <a:t>D: tensor/fiber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 structure/layout</a:t>
            </a:r>
          </a:p>
          <a:p>
            <a:r>
              <a:rPr lang="en-US" sz="1200" b="0" i="0" u="none" strike="noStrike" kern="1200" baseline="0" dirty="0" smtClean="0">
                <a:solidFill>
                  <a:schemeClr val="tx1"/>
                </a:solidFill>
                <a:latin typeface="+mn-lt"/>
                <a:ea typeface="+mn-ea"/>
                <a:cs typeface="+mn-cs"/>
              </a:rPr>
              <a:t>F: exploration/analytics</a:t>
            </a:r>
          </a:p>
          <a:p>
            <a:r>
              <a:rPr lang="en-US" sz="1200" b="0" i="0" u="none" strike="noStrike" kern="1200" baseline="0" dirty="0" smtClean="0">
                <a:solidFill>
                  <a:schemeClr val="tx1"/>
                </a:solidFill>
                <a:latin typeface="+mn-lt"/>
                <a:ea typeface="+mn-ea"/>
                <a:cs typeface="+mn-cs"/>
              </a:rPr>
              <a:t>G: document/temporal</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31</a:t>
            </a:fld>
            <a:endParaRPr lang="en-US"/>
          </a:p>
        </p:txBody>
      </p:sp>
    </p:spTree>
    <p:extLst>
      <p:ext uri="{BB962C8B-B14F-4D97-AF65-F5344CB8AC3E}">
        <p14:creationId xmlns:p14="http://schemas.microsoft.com/office/powerpoint/2010/main" val="137207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这是可视化学科的经典案例。</a:t>
            </a:r>
            <a:endParaRPr lang="en-US" altLang="zh-CN" dirty="0" smtClean="0"/>
          </a:p>
          <a:p>
            <a:endParaRPr lang="en-US" altLang="zh-CN" dirty="0" smtClean="0"/>
          </a:p>
          <a:p>
            <a:r>
              <a:rPr lang="zh-CN" altLang="en-US" dirty="0" smtClean="0"/>
              <a:t>乍一眼看过去，有谁猜一下这图代表什么意思？</a:t>
            </a:r>
            <a:endParaRPr lang="en-US" altLang="zh-CN" dirty="0" smtClean="0"/>
          </a:p>
          <a:p>
            <a:endParaRPr lang="en-US" altLang="zh-CN" dirty="0" smtClean="0"/>
          </a:p>
          <a:p>
            <a:r>
              <a:rPr lang="zh-CN" altLang="en-US" dirty="0" smtClean="0"/>
              <a:t>这张图包含的信息有：</a:t>
            </a:r>
            <a:endParaRPr lang="en-US" altLang="zh-CN" dirty="0" smtClean="0"/>
          </a:p>
          <a:p>
            <a:r>
              <a:rPr lang="zh-CN" altLang="en-US" dirty="0" smtClean="0"/>
              <a:t>军队的规模，也就是宽度，辅佐以具体数字作为标签，可以看出法军在不断地减少</a:t>
            </a:r>
            <a:endParaRPr lang="en-US" altLang="zh-CN" dirty="0" smtClean="0"/>
          </a:p>
          <a:p>
            <a:r>
              <a:rPr lang="zh-CN" altLang="en-US" dirty="0" smtClean="0"/>
              <a:t>军队行进路线和方向，以及重要战役的地点和时间点</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军队和各个支部的分裂和合并，可以根据这图猜一下他们原本分离出去的战略目的。</a:t>
            </a:r>
            <a:endParaRPr lang="en-US" altLang="zh-CN" dirty="0" smtClean="0"/>
          </a:p>
          <a:p>
            <a:r>
              <a:rPr lang="zh-CN" altLang="en-US" dirty="0" smtClean="0"/>
              <a:t>行进过程中经过的重要地貌，可以看出在</a:t>
            </a:r>
            <a:r>
              <a:rPr lang="en-US" altLang="zh-CN" dirty="0" smtClean="0"/>
              <a:t>Berezina</a:t>
            </a:r>
            <a:r>
              <a:rPr lang="zh-CN" altLang="en-US" dirty="0" smtClean="0"/>
              <a:t>河这个地方对法军来说是个灾难，刚才的</a:t>
            </a:r>
            <a:r>
              <a:rPr lang="en-US" altLang="zh-CN" dirty="0" smtClean="0"/>
              <a:t>wiki</a:t>
            </a:r>
            <a:r>
              <a:rPr lang="zh-CN" altLang="en-US" dirty="0" smtClean="0"/>
              <a:t>页面上也提到了，不过在最下方。</a:t>
            </a:r>
            <a:endParaRPr lang="en-US" altLang="zh-CN" dirty="0" smtClean="0"/>
          </a:p>
          <a:p>
            <a:r>
              <a:rPr lang="zh-CN" altLang="en-US" dirty="0" smtClean="0"/>
              <a:t>以及当时的温度和天气，温度一直被史学界认为是拿破仑失败的主要原因，所以作为一个重要的信息被单独列在下方。</a:t>
            </a:r>
            <a:endParaRPr lang="en-US" altLang="zh-CN" dirty="0" smtClean="0"/>
          </a:p>
          <a:p>
            <a:endParaRPr lang="en-US" altLang="zh-CN" dirty="0" smtClean="0"/>
          </a:p>
          <a:p>
            <a:r>
              <a:rPr lang="zh-CN" altLang="en-US" dirty="0" smtClean="0"/>
              <a:t>这比起原本读</a:t>
            </a:r>
            <a:r>
              <a:rPr lang="en-US" altLang="zh-CN" dirty="0" smtClean="0"/>
              <a:t>wiki</a:t>
            </a:r>
            <a:r>
              <a:rPr lang="zh-CN" altLang="en-US" dirty="0" smtClean="0"/>
              <a:t>页面上文字寻找信息要有趣的多。你可以</a:t>
            </a:r>
            <a:endParaRPr lang="en-US" altLang="zh-CN" dirty="0" smtClean="0"/>
          </a:p>
          <a:p>
            <a:r>
              <a:rPr lang="zh-CN" altLang="en-US" dirty="0" smtClean="0"/>
              <a:t>更快的找到你觉得有意思的信息</a:t>
            </a:r>
            <a:endParaRPr lang="en-US" altLang="zh-CN" dirty="0" smtClean="0"/>
          </a:p>
          <a:p>
            <a:r>
              <a:rPr lang="zh-CN" altLang="en-US" dirty="0" smtClean="0"/>
              <a:t>对整体有更好的把握，比如可以看出法军规模真正剧减的是在行军途中而不是某次战役。</a:t>
            </a:r>
            <a:endParaRPr lang="en-US" altLang="zh-CN" dirty="0" smtClean="0"/>
          </a:p>
          <a:p>
            <a:r>
              <a:rPr lang="zh-CN" altLang="en-US" dirty="0" smtClean="0"/>
              <a:t>多重信息同时看，发现其中的关联</a:t>
            </a:r>
            <a:endParaRPr lang="en-US" altLang="zh-CN" dirty="0" smtClean="0"/>
          </a:p>
          <a:p>
            <a:r>
              <a:rPr lang="zh-CN" altLang="en-US" dirty="0" smtClean="0"/>
              <a:t>激发联想</a:t>
            </a:r>
            <a:endParaRPr lang="en-US" altLang="zh-CN" dirty="0" smtClean="0"/>
          </a:p>
          <a:p>
            <a:endParaRPr lang="en-US" altLang="zh-CN" dirty="0" smtClean="0"/>
          </a:p>
          <a:p>
            <a:r>
              <a:rPr lang="zh-CN" altLang="en-US" dirty="0" smtClean="0"/>
              <a:t>这就叫 一图胜千言</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3</a:t>
            </a:fld>
            <a:endParaRPr lang="en-US"/>
          </a:p>
        </p:txBody>
      </p:sp>
    </p:spTree>
    <p:extLst>
      <p:ext uri="{BB962C8B-B14F-4D97-AF65-F5344CB8AC3E}">
        <p14:creationId xmlns:p14="http://schemas.microsoft.com/office/powerpoint/2010/main" val="2917322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所以这也说明了我一开始说的信息可视化没有脉络很难介绍并不是我偷懒</a:t>
            </a:r>
            <a:endParaRPr lang="en-US" altLang="zh-CN" dirty="0" smtClean="0"/>
          </a:p>
          <a:p>
            <a:r>
              <a:rPr lang="zh-CN" altLang="en-US" dirty="0" smtClean="0"/>
              <a:t>上次组会发现很多人平时碰到的数据都是社交网络的，所以就先谈谈社交网络吧。</a:t>
            </a:r>
            <a:endParaRPr lang="en-US" altLang="zh-CN" dirty="0" smtClean="0"/>
          </a:p>
          <a:p>
            <a:endParaRPr lang="en-US" altLang="zh-CN" dirty="0" smtClean="0"/>
          </a:p>
          <a:p>
            <a:r>
              <a:rPr lang="zh-CN" altLang="en-US" dirty="0" smtClean="0"/>
              <a:t>说到社交网络，最先祭出</a:t>
            </a:r>
            <a:r>
              <a:rPr lang="en-US" altLang="zh-CN" dirty="0" smtClean="0"/>
              <a:t>Facebook</a:t>
            </a:r>
            <a:r>
              <a:rPr lang="zh-CN" altLang="en-US" dirty="0" smtClean="0"/>
              <a:t>。这是</a:t>
            </a:r>
            <a:r>
              <a:rPr lang="en-US" altLang="zh-CN" dirty="0" smtClean="0"/>
              <a:t>Facebook</a:t>
            </a:r>
            <a:r>
              <a:rPr lang="zh-CN" altLang="en-US" dirty="0" smtClean="0"/>
              <a:t>发布的朋友网络图。</a:t>
            </a:r>
            <a:endParaRPr lang="en-US" altLang="zh-CN" dirty="0" smtClean="0"/>
          </a:p>
          <a:p>
            <a:r>
              <a:rPr lang="zh-CN" altLang="en-US" dirty="0" smtClean="0"/>
              <a:t>这是图数据最直接的表达方法，不过依旧能看出一些东西，比如同个国家的好友数要比隔海相望的朋友多得多，比如南美和非洲国家使用</a:t>
            </a:r>
            <a:r>
              <a:rPr lang="en-US" altLang="zh-CN" dirty="0" err="1" smtClean="0"/>
              <a:t>facebook</a:t>
            </a:r>
            <a:r>
              <a:rPr lang="zh-CN" altLang="en-US" dirty="0" smtClean="0"/>
              <a:t>的数量并不少，比如左上角那一片空白。</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32</a:t>
            </a:fld>
            <a:endParaRPr lang="en-US"/>
          </a:p>
        </p:txBody>
      </p:sp>
    </p:spTree>
    <p:extLst>
      <p:ext uri="{BB962C8B-B14F-4D97-AF65-F5344CB8AC3E}">
        <p14:creationId xmlns:p14="http://schemas.microsoft.com/office/powerpoint/2010/main" val="340876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对于少量的数据，正是设计师施展功夫的场所。</a:t>
            </a:r>
            <a:endParaRPr lang="en-US" altLang="zh-CN" dirty="0" smtClean="0"/>
          </a:p>
          <a:p>
            <a:endParaRPr lang="en-US" altLang="zh-CN" dirty="0" smtClean="0"/>
          </a:p>
          <a:p>
            <a:r>
              <a:rPr lang="zh-CN" altLang="en-US" dirty="0" smtClean="0"/>
              <a:t>左图上是德国一家公司打国际长途的实时变化，可以看出该公司和欧洲各国，以及美洲和亚洲的联系，注意连接的位置是各个国家的首都而不是联系的具体地方，因为具体位置在这个应用场景下是不重要的。</a:t>
            </a:r>
            <a:endParaRPr lang="en-US" altLang="zh-CN" dirty="0" smtClean="0"/>
          </a:p>
          <a:p>
            <a:r>
              <a:rPr lang="zh-CN" altLang="en-US" dirty="0" smtClean="0"/>
              <a:t>下图是在德国内部的联系频率。这里就不采用线连接了。而且打入打出的信息也被省略，突出的是每个地方关联重要性。</a:t>
            </a:r>
            <a:endParaRPr lang="en-US" altLang="zh-CN" dirty="0" smtClean="0"/>
          </a:p>
          <a:p>
            <a:endParaRPr lang="en-US" altLang="zh-CN" dirty="0" smtClean="0"/>
          </a:p>
          <a:p>
            <a:r>
              <a:rPr lang="zh-CN" altLang="en-US" dirty="0" smtClean="0"/>
              <a:t>右图展示的是手机数据，通过不同的图标展示不同的功能的使用</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33</a:t>
            </a:fld>
            <a:endParaRPr lang="en-US"/>
          </a:p>
        </p:txBody>
      </p:sp>
    </p:spTree>
    <p:extLst>
      <p:ext uri="{BB962C8B-B14F-4D97-AF65-F5344CB8AC3E}">
        <p14:creationId xmlns:p14="http://schemas.microsoft.com/office/powerpoint/2010/main" val="660305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下面来看一下如何写一篇标准信息可视化的</a:t>
            </a:r>
            <a:r>
              <a:rPr lang="en-US" altLang="zh-CN" dirty="0" smtClean="0"/>
              <a:t>paper</a:t>
            </a:r>
            <a:r>
              <a:rPr lang="zh-CN" altLang="en-US" dirty="0" smtClean="0"/>
              <a:t>，例子是</a:t>
            </a:r>
            <a:r>
              <a:rPr lang="en-US" altLang="zh-CN" dirty="0" smtClean="0"/>
              <a:t>UCD </a:t>
            </a:r>
            <a:r>
              <a:rPr lang="en-US" altLang="zh-CN" dirty="0" err="1" smtClean="0"/>
              <a:t>Kuan-liu</a:t>
            </a:r>
            <a:r>
              <a:rPr lang="en-US" altLang="zh-CN" dirty="0" smtClean="0"/>
              <a:t> Ma</a:t>
            </a:r>
            <a:r>
              <a:rPr lang="zh-CN" altLang="en-US" dirty="0" smtClean="0"/>
              <a:t>去年的文章</a:t>
            </a:r>
            <a:endParaRPr lang="en-US" altLang="zh-CN" dirty="0" smtClean="0"/>
          </a:p>
          <a:p>
            <a:endParaRPr lang="en-US" altLang="zh-CN" dirty="0" smtClean="0"/>
          </a:p>
          <a:p>
            <a:r>
              <a:rPr lang="zh-CN" altLang="en-US" dirty="0" smtClean="0"/>
              <a:t>这是一个已经无处不在的推荐系统。</a:t>
            </a:r>
            <a:endParaRPr lang="en-US" altLang="zh-CN" dirty="0" smtClean="0"/>
          </a:p>
          <a:p>
            <a:r>
              <a:rPr lang="en-US" altLang="zh-CN" dirty="0" smtClean="0"/>
              <a:t>Amazon</a:t>
            </a:r>
            <a:r>
              <a:rPr lang="zh-CN" altLang="en-US" dirty="0" smtClean="0"/>
              <a:t>的商品推荐</a:t>
            </a:r>
            <a:endParaRPr lang="en-US" altLang="zh-CN" dirty="0" smtClean="0"/>
          </a:p>
          <a:p>
            <a:r>
              <a:rPr lang="en-US" altLang="zh-CN" dirty="0" smtClean="0"/>
              <a:t>Google</a:t>
            </a:r>
            <a:r>
              <a:rPr lang="zh-CN" altLang="en-US" dirty="0" smtClean="0"/>
              <a:t>的</a:t>
            </a:r>
            <a:r>
              <a:rPr lang="en-US" altLang="zh-CN" dirty="0" smtClean="0"/>
              <a:t>PageRank</a:t>
            </a:r>
          </a:p>
          <a:p>
            <a:endParaRPr lang="en-US" altLang="zh-CN" dirty="0" smtClean="0"/>
          </a:p>
          <a:p>
            <a:r>
              <a:rPr lang="zh-CN" altLang="en-US" dirty="0" smtClean="0"/>
              <a:t>但都是直接给出推荐结果，但可以想象这个过程如果有人参与交互，效果会更好。</a:t>
            </a:r>
            <a:endParaRPr lang="en-US" altLang="zh-CN" dirty="0" smtClean="0"/>
          </a:p>
          <a:p>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34</a:t>
            </a:fld>
            <a:endParaRPr lang="en-US"/>
          </a:p>
        </p:txBody>
      </p:sp>
    </p:spTree>
    <p:extLst>
      <p:ext uri="{BB962C8B-B14F-4D97-AF65-F5344CB8AC3E}">
        <p14:creationId xmlns:p14="http://schemas.microsoft.com/office/powerpoint/2010/main" val="580727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这是</a:t>
            </a:r>
            <a:r>
              <a:rPr lang="en-US" altLang="zh-CN" dirty="0" smtClean="0"/>
              <a:t>paper</a:t>
            </a:r>
            <a:r>
              <a:rPr lang="zh-CN" altLang="en-US" dirty="0" smtClean="0"/>
              <a:t>里给出的系统流程图，最上层的输入是数据，最下面的结果是一张图。</a:t>
            </a:r>
            <a:endParaRPr lang="en-US" altLang="zh-CN" dirty="0" smtClean="0"/>
          </a:p>
          <a:p>
            <a:r>
              <a:rPr lang="zh-CN" altLang="en-US" dirty="0" smtClean="0"/>
              <a:t>下面会一个个部分分开介绍</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35</a:t>
            </a:fld>
            <a:endParaRPr lang="en-US"/>
          </a:p>
        </p:txBody>
      </p:sp>
    </p:spTree>
    <p:extLst>
      <p:ext uri="{BB962C8B-B14F-4D97-AF65-F5344CB8AC3E}">
        <p14:creationId xmlns:p14="http://schemas.microsoft.com/office/powerpoint/2010/main" val="569950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没有数据，不成方圆</a:t>
            </a:r>
            <a:endParaRPr lang="en-US" altLang="zh-CN" dirty="0" smtClean="0"/>
          </a:p>
          <a:p>
            <a:endParaRPr lang="en-US" altLang="zh-CN" dirty="0" smtClean="0"/>
          </a:p>
          <a:p>
            <a:r>
              <a:rPr lang="zh-CN" altLang="en-US" dirty="0" smtClean="0"/>
              <a:t>最先要考虑的就是解决问题</a:t>
            </a:r>
            <a:r>
              <a:rPr lang="en-US" altLang="zh-CN" dirty="0" smtClean="0"/>
              <a:t>A</a:t>
            </a:r>
            <a:r>
              <a:rPr lang="zh-CN" altLang="en-US" dirty="0" smtClean="0"/>
              <a:t>需要怎么样的数据</a:t>
            </a:r>
            <a:r>
              <a:rPr lang="zh-CN" altLang="en-US" dirty="0" smtClean="0"/>
              <a:t>，</a:t>
            </a:r>
            <a:endParaRPr lang="en-US" altLang="zh-CN" dirty="0" smtClean="0"/>
          </a:p>
          <a:p>
            <a:endParaRPr lang="en-US" altLang="zh-CN" dirty="0" smtClean="0"/>
          </a:p>
          <a:p>
            <a:r>
              <a:rPr lang="zh-CN" altLang="en-US" dirty="0" smtClean="0"/>
              <a:t>虽</a:t>
            </a:r>
            <a:r>
              <a:rPr lang="zh-CN" altLang="en-US" dirty="0" smtClean="0"/>
              <a:t>然现实常常是我有数据</a:t>
            </a:r>
            <a:r>
              <a:rPr lang="en-US" altLang="zh-CN" dirty="0" smtClean="0"/>
              <a:t>B</a:t>
            </a:r>
            <a:r>
              <a:rPr lang="zh-CN" altLang="en-US" dirty="0" smtClean="0"/>
              <a:t>然后考虑能解决什么问题。因为大多数情况下还是数据比较难拿到。</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36</a:t>
            </a:fld>
            <a:endParaRPr lang="en-US"/>
          </a:p>
        </p:txBody>
      </p:sp>
    </p:spTree>
    <p:extLst>
      <p:ext uri="{BB962C8B-B14F-4D97-AF65-F5344CB8AC3E}">
        <p14:creationId xmlns:p14="http://schemas.microsoft.com/office/powerpoint/2010/main" val="1452353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数据处理，在座的都是这个领域的行家我就不多说了，这里只是列举一下这个推荐系统都用到了那些工具。</a:t>
            </a:r>
            <a:endParaRPr lang="en-US" altLang="zh-CN" dirty="0" smtClean="0"/>
          </a:p>
          <a:p>
            <a:r>
              <a:rPr lang="zh-CN" altLang="en-US" dirty="0" smtClean="0"/>
              <a:t>可以看出来都是经典的不能再经典的方法，特征向量法</a:t>
            </a:r>
            <a:r>
              <a:rPr lang="zh-CN" altLang="en-US" baseline="0" dirty="0" smtClean="0"/>
              <a:t>其实就是著名的</a:t>
            </a:r>
            <a:r>
              <a:rPr lang="en-US" altLang="zh-CN" baseline="0" dirty="0" smtClean="0"/>
              <a:t>PageRank</a:t>
            </a:r>
            <a:r>
              <a:rPr lang="zh-CN" altLang="en-US" baseline="0" dirty="0" smtClean="0"/>
              <a:t>，</a:t>
            </a:r>
            <a:r>
              <a:rPr lang="en-US" altLang="zh-CN" baseline="0" dirty="0" smtClean="0"/>
              <a:t>collaborative Filtering</a:t>
            </a:r>
            <a:r>
              <a:rPr lang="zh-CN" altLang="en-US" baseline="0" dirty="0" smtClean="0"/>
              <a:t>来自于</a:t>
            </a:r>
            <a:r>
              <a:rPr lang="en-US" altLang="zh-CN" baseline="0" dirty="0" smtClean="0"/>
              <a:t>Amazon</a:t>
            </a:r>
            <a:r>
              <a:rPr lang="zh-CN" altLang="en-US" baseline="0" dirty="0" smtClean="0"/>
              <a:t>，</a:t>
            </a:r>
            <a:r>
              <a:rPr lang="en-US" altLang="zh-CN" baseline="0" dirty="0" smtClean="0"/>
              <a:t>07</a:t>
            </a:r>
            <a:r>
              <a:rPr lang="zh-CN" altLang="en-US" baseline="0" dirty="0" smtClean="0"/>
              <a:t>年发的</a:t>
            </a:r>
            <a:r>
              <a:rPr lang="en-US" altLang="zh-CN" baseline="0" dirty="0" smtClean="0"/>
              <a:t>paper</a:t>
            </a:r>
            <a:r>
              <a:rPr lang="zh-CN" altLang="en-US" baseline="0" dirty="0" smtClean="0"/>
              <a:t>。</a:t>
            </a:r>
            <a:endParaRPr lang="en-US" altLang="zh-CN" baseline="0" dirty="0" smtClean="0"/>
          </a:p>
          <a:p>
            <a:endParaRPr lang="en-US" altLang="zh-CN" baseline="0" dirty="0" smtClean="0"/>
          </a:p>
          <a:p>
            <a:r>
              <a:rPr lang="zh-CN" altLang="en-US" baseline="0" dirty="0" smtClean="0"/>
              <a:t>很少情况下可视化文章会自己研究数据分析方法，它从数据挖掘那里抄来技术，然后想办法包装卖掉。</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37</a:t>
            </a:fld>
            <a:endParaRPr lang="en-US"/>
          </a:p>
        </p:txBody>
      </p:sp>
    </p:spTree>
    <p:extLst>
      <p:ext uri="{BB962C8B-B14F-4D97-AF65-F5344CB8AC3E}">
        <p14:creationId xmlns:p14="http://schemas.microsoft.com/office/powerpoint/2010/main" val="3467757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这个就是包装，和左下角的相比，虽然比较难懂，但看上去是不是要比</a:t>
            </a:r>
            <a:r>
              <a:rPr lang="en-US" altLang="zh-CN" dirty="0" err="1" smtClean="0"/>
              <a:t>google</a:t>
            </a:r>
            <a:r>
              <a:rPr lang="zh-CN" altLang="en-US" dirty="0" smtClean="0"/>
              <a:t>这样直接给出答案要有意思一点呢？</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38</a:t>
            </a:fld>
            <a:endParaRPr lang="en-US"/>
          </a:p>
        </p:txBody>
      </p:sp>
    </p:spTree>
    <p:extLst>
      <p:ext uri="{BB962C8B-B14F-4D97-AF65-F5344CB8AC3E}">
        <p14:creationId xmlns:p14="http://schemas.microsoft.com/office/powerpoint/2010/main" val="1768743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用户会觉得自己在参与分析并掌控着最后的结果，有更大的选择余地，有种探索的感觉。还有一些人看到会飞来飞去图形界面就觉得好酷。这就是可视化的优势。</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这篇文章的布局没什么技术含量，但这不代表布局这个任务很容易。</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39</a:t>
            </a:fld>
            <a:endParaRPr lang="en-US"/>
          </a:p>
        </p:txBody>
      </p:sp>
    </p:spTree>
    <p:extLst>
      <p:ext uri="{BB962C8B-B14F-4D97-AF65-F5344CB8AC3E}">
        <p14:creationId xmlns:p14="http://schemas.microsoft.com/office/powerpoint/2010/main" val="164885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这篇文章的布局没什么技术含量，但这不代表布局这个任务很容易。</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40</a:t>
            </a:fld>
            <a:endParaRPr lang="en-US"/>
          </a:p>
        </p:txBody>
      </p:sp>
    </p:spTree>
    <p:extLst>
      <p:ext uri="{BB962C8B-B14F-4D97-AF65-F5344CB8AC3E}">
        <p14:creationId xmlns:p14="http://schemas.microsoft.com/office/powerpoint/2010/main" val="164885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对于网络图来说，好的布局应该是：</a:t>
            </a:r>
            <a:endParaRPr lang="en-US" altLang="zh-CN" dirty="0" smtClean="0"/>
          </a:p>
          <a:p>
            <a:r>
              <a:rPr lang="en-US" altLang="zh-CN" dirty="0" smtClean="0"/>
              <a:t>1</a:t>
            </a:r>
            <a:r>
              <a:rPr lang="zh-CN" altLang="en-US" dirty="0" smtClean="0"/>
              <a:t>、边的平均长度最短</a:t>
            </a:r>
            <a:r>
              <a:rPr lang="en-US" altLang="zh-CN" dirty="0" smtClean="0"/>
              <a:t>(</a:t>
            </a:r>
            <a:r>
              <a:rPr lang="zh-CN" altLang="en-US" dirty="0" smtClean="0"/>
              <a:t>用墨最少原则</a:t>
            </a:r>
            <a:r>
              <a:rPr lang="en-US" altLang="zh-CN" dirty="0" smtClean="0"/>
              <a:t>)</a:t>
            </a:r>
          </a:p>
          <a:p>
            <a:r>
              <a:rPr lang="en-US" altLang="zh-CN" dirty="0" smtClean="0"/>
              <a:t>2</a:t>
            </a:r>
            <a:r>
              <a:rPr lang="zh-CN" altLang="en-US" dirty="0" smtClean="0"/>
              <a:t>、节点不能互相叠在一起</a:t>
            </a:r>
            <a:endParaRPr lang="en-US" altLang="zh-CN" dirty="0" smtClean="0"/>
          </a:p>
          <a:p>
            <a:r>
              <a:rPr lang="en-US" altLang="zh-CN" dirty="0" smtClean="0"/>
              <a:t>3</a:t>
            </a:r>
            <a:r>
              <a:rPr lang="zh-CN" altLang="en-US" dirty="0" smtClean="0"/>
              <a:t>、边和边尽量避免交叉和重叠</a:t>
            </a:r>
            <a:endParaRPr lang="en-US" altLang="zh-CN" dirty="0" smtClean="0"/>
          </a:p>
          <a:p>
            <a:r>
              <a:rPr lang="en-US" dirty="0" smtClean="0"/>
              <a:t>4</a:t>
            </a:r>
            <a:r>
              <a:rPr lang="zh-CN" altLang="en-US" dirty="0" smtClean="0"/>
              <a:t>、当然还要算得快且结果稳定</a:t>
            </a:r>
            <a:endParaRPr lang="en-US" altLang="zh-CN" dirty="0" smtClean="0"/>
          </a:p>
          <a:p>
            <a:endParaRPr lang="en-US" dirty="0" smtClean="0"/>
          </a:p>
          <a:p>
            <a:r>
              <a:rPr lang="zh-CN" altLang="en-US" dirty="0" smtClean="0"/>
              <a:t>这里展示的同一个社交网络数据</a:t>
            </a:r>
            <a:r>
              <a:rPr lang="zh-CN" altLang="en-US" sz="1200" b="0" i="0" u="none" strike="noStrike" kern="1200" baseline="0" dirty="0" smtClean="0">
                <a:solidFill>
                  <a:schemeClr val="tx1"/>
                </a:solidFill>
                <a:latin typeface="+mn-lt"/>
                <a:ea typeface="+mn-ea"/>
                <a:cs typeface="+mn-cs"/>
              </a:rPr>
              <a:t>用不同的力引导算法得出的结果。</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41</a:t>
            </a:fld>
            <a:endParaRPr lang="en-US"/>
          </a:p>
        </p:txBody>
      </p:sp>
    </p:spTree>
    <p:extLst>
      <p:ext uri="{BB962C8B-B14F-4D97-AF65-F5344CB8AC3E}">
        <p14:creationId xmlns:p14="http://schemas.microsoft.com/office/powerpoint/2010/main" val="1052030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今天说信息可视化，不过在此之前先说两点：第一我算不上行业专家，第二这个领域也没有一本足够权威的教科书，所以我一不敢做什么总结性的发言，二也没有书本可以照本宣科，所以今天的内容大部分都是例子和分析，加一些自己的小见识。如果能引起大家对可视化的兴趣和讨论，甚至在今后的工作和学校中能偶尔应用一下可视化的思路，那我的目的也就达到了。</a:t>
            </a:r>
            <a:endParaRPr lang="en-US" altLang="zh-CN" dirty="0" smtClean="0"/>
          </a:p>
          <a:p>
            <a:endParaRPr lang="en-US" dirty="0" smtClean="0"/>
          </a:p>
          <a:p>
            <a:r>
              <a:rPr lang="zh-CN" altLang="en-US" dirty="0" smtClean="0"/>
              <a:t>这里配的图片是在</a:t>
            </a:r>
            <a:r>
              <a:rPr lang="en-US" altLang="zh-CN" dirty="0" err="1" smtClean="0"/>
              <a:t>google</a:t>
            </a:r>
            <a:r>
              <a:rPr lang="zh-CN" altLang="en-US" dirty="0" smtClean="0"/>
              <a:t>中搜索</a:t>
            </a:r>
            <a:r>
              <a:rPr lang="en-US" altLang="zh-CN" dirty="0" smtClean="0"/>
              <a:t>data</a:t>
            </a:r>
            <a:r>
              <a:rPr lang="en-US" altLang="zh-CN" baseline="0" dirty="0" smtClean="0"/>
              <a:t> visualization</a:t>
            </a:r>
            <a:r>
              <a:rPr lang="zh-CN" altLang="en-US" baseline="0" dirty="0" smtClean="0"/>
              <a:t>后跳出的第一页，你一定也经常在一些门户网站上看到过类似的图，作为正文的补充的美化。有时你会看到一张有意思的图片，研究一下，但我知道大多数情况下你会觉得这图太复杂于是跳过去。但我希望今天之后，如果你再看到这些图片，会花点心思去研究一下，因为就和前面那个例子一样，如果看懂了，这些图片会是一个非常好的工具。</a:t>
            </a:r>
            <a:endParaRPr lang="en-US" dirty="0" smtClean="0"/>
          </a:p>
          <a:p>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4</a:t>
            </a:fld>
            <a:endParaRPr lang="en-US"/>
          </a:p>
        </p:txBody>
      </p:sp>
    </p:spTree>
    <p:extLst>
      <p:ext uri="{BB962C8B-B14F-4D97-AF65-F5344CB8AC3E}">
        <p14:creationId xmlns:p14="http://schemas.microsoft.com/office/powerpoint/2010/main" val="3496561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除了力引导，还有各种布局存在，举例可以无穷无尽</a:t>
            </a:r>
            <a:r>
              <a:rPr lang="en-US" altLang="zh-CN" dirty="0" smtClean="0"/>
              <a:t>……</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42</a:t>
            </a:fld>
            <a:endParaRPr lang="en-US"/>
          </a:p>
        </p:txBody>
      </p:sp>
    </p:spTree>
    <p:extLst>
      <p:ext uri="{BB962C8B-B14F-4D97-AF65-F5344CB8AC3E}">
        <p14:creationId xmlns:p14="http://schemas.microsoft.com/office/powerpoint/2010/main" val="3896878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44</a:t>
            </a:fld>
            <a:endParaRPr lang="en-US"/>
          </a:p>
        </p:txBody>
      </p:sp>
    </p:spTree>
    <p:extLst>
      <p:ext uri="{BB962C8B-B14F-4D97-AF65-F5344CB8AC3E}">
        <p14:creationId xmlns:p14="http://schemas.microsoft.com/office/powerpoint/2010/main" val="1363853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像我们在读</a:t>
            </a:r>
            <a:r>
              <a:rPr lang="en-US" altLang="zh-CN" dirty="0" smtClean="0"/>
              <a:t>paper</a:t>
            </a:r>
            <a:r>
              <a:rPr lang="zh-CN" altLang="en-US" dirty="0" smtClean="0"/>
              <a:t>的时候，第一步是先拉到文章结论部分然后看图。</a:t>
            </a:r>
            <a:endParaRPr lang="en-US" altLang="zh-CN" dirty="0" smtClean="0"/>
          </a:p>
          <a:p>
            <a:r>
              <a:rPr lang="zh-CN" altLang="en-US" dirty="0" smtClean="0"/>
              <a:t>设计的功夫要靠比较才看得出，右边这张是为了纪念包豪斯的而作的设计。</a:t>
            </a:r>
            <a:endParaRPr lang="en-US" altLang="zh-CN" dirty="0" smtClean="0"/>
          </a:p>
          <a:p>
            <a:r>
              <a:rPr lang="en-US" altLang="zh-CN" dirty="0" smtClean="0"/>
              <a:t>MSRA</a:t>
            </a:r>
            <a:r>
              <a:rPr lang="zh-CN" altLang="en-US" dirty="0" smtClean="0"/>
              <a:t>的设计团队和文字团队。</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45</a:t>
            </a:fld>
            <a:endParaRPr lang="en-US"/>
          </a:p>
        </p:txBody>
      </p:sp>
    </p:spTree>
    <p:extLst>
      <p:ext uri="{BB962C8B-B14F-4D97-AF65-F5344CB8AC3E}">
        <p14:creationId xmlns:p14="http://schemas.microsoft.com/office/powerpoint/2010/main" val="29048853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今天涉及的只是可视化领域中的一小部分</a:t>
            </a:r>
            <a:endParaRPr lang="en-US" altLang="zh-CN" dirty="0" smtClean="0"/>
          </a:p>
          <a:p>
            <a:r>
              <a:rPr lang="zh-CN" altLang="en-US" dirty="0" smtClean="0"/>
              <a:t>最后这里列举一些可视化处理其他数据类型用的经典方法，其中有些已经被广泛使用。</a:t>
            </a:r>
            <a:endParaRPr lang="en-US" altLang="zh-CN" dirty="0" smtClean="0"/>
          </a:p>
          <a:p>
            <a:r>
              <a:rPr lang="zh-CN" altLang="en-US" dirty="0" smtClean="0"/>
              <a:t>平行坐标，</a:t>
            </a:r>
            <a:r>
              <a:rPr lang="en-US" altLang="zh-CN" dirty="0" err="1" smtClean="0"/>
              <a:t>word</a:t>
            </a:r>
            <a:r>
              <a:rPr lang="en-US" altLang="zh-CN" baseline="0" dirty="0" err="1" smtClean="0"/>
              <a:t>cloud</a:t>
            </a:r>
            <a:r>
              <a:rPr lang="zh-CN" altLang="en-US" baseline="0" dirty="0" smtClean="0"/>
              <a:t>，</a:t>
            </a:r>
            <a:r>
              <a:rPr lang="en-US" altLang="zh-CN" baseline="0" dirty="0" err="1" smtClean="0"/>
              <a:t>heatmap</a:t>
            </a:r>
            <a:r>
              <a:rPr lang="zh-CN" altLang="en-US" baseline="0" dirty="0" smtClean="0"/>
              <a:t>，</a:t>
            </a:r>
            <a:r>
              <a:rPr lang="en-US" altLang="zh-CN" baseline="0" dirty="0" err="1" smtClean="0"/>
              <a:t>textoverview</a:t>
            </a:r>
            <a:r>
              <a:rPr lang="zh-CN" altLang="en-US" baseline="0" dirty="0" smtClean="0"/>
              <a:t>，</a:t>
            </a:r>
            <a:r>
              <a:rPr lang="en-US" altLang="zh-CN" baseline="0" dirty="0" err="1" smtClean="0"/>
              <a:t>treemap</a:t>
            </a:r>
            <a:r>
              <a:rPr lang="zh-CN" altLang="en-US" baseline="0" dirty="0" smtClean="0"/>
              <a:t>，</a:t>
            </a:r>
            <a:r>
              <a:rPr lang="en-US" altLang="zh-CN" baseline="0" dirty="0" err="1" smtClean="0"/>
              <a:t>topicstream</a:t>
            </a:r>
            <a:r>
              <a:rPr lang="zh-CN" altLang="en-US" baseline="0" dirty="0" smtClean="0"/>
              <a:t>，</a:t>
            </a:r>
            <a:r>
              <a:rPr lang="en-US" altLang="zh-CN" baseline="0" dirty="0" err="1" smtClean="0"/>
              <a:t>scalemap</a:t>
            </a:r>
            <a:r>
              <a:rPr lang="zh-CN" altLang="en-US" baseline="0" dirty="0" smtClean="0"/>
              <a:t>，</a:t>
            </a:r>
            <a:r>
              <a:rPr lang="en-US" altLang="zh-CN" baseline="0" dirty="0" err="1" smtClean="0"/>
              <a:t>sparkline</a:t>
            </a:r>
            <a:r>
              <a:rPr lang="zh-CN" altLang="en-US" baseline="0" smtClean="0"/>
              <a:t>。。。</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47</a:t>
            </a:fld>
            <a:endParaRPr lang="en-US"/>
          </a:p>
        </p:txBody>
      </p:sp>
    </p:spTree>
    <p:extLst>
      <p:ext uri="{BB962C8B-B14F-4D97-AF65-F5344CB8AC3E}">
        <p14:creationId xmlns:p14="http://schemas.microsoft.com/office/powerpoint/2010/main" val="401873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信息可视化。顾名思义，就是要让一些原本看不到的信息被人看到，大部分情况下会通过一张图表</a:t>
            </a:r>
            <a:endParaRPr lang="en-US" altLang="zh-CN" dirty="0" smtClean="0"/>
          </a:p>
          <a:p>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当我们在看数据的时候我们看到了什么？想想刚才的卫国战争，我们看着文字和看着图形的感觉会大不一样，虽然他们来自于同一个数据， 展示信息的意义我想不用多说了，后面我们还会接触更多稀奇古怪的数据，有些用甚至不能用文字表达</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r>
              <a:rPr lang="zh-CN" altLang="en-US" dirty="0" smtClean="0"/>
              <a:t>前面两个问题有很多其他领域都在研究，最正统门派的应该是统计学和数据挖掘。</a:t>
            </a:r>
            <a:endParaRPr lang="en-US" altLang="zh-CN" dirty="0" smtClean="0"/>
          </a:p>
          <a:p>
            <a:endParaRPr lang="en-US" altLang="zh-CN" dirty="0" smtClean="0"/>
          </a:p>
          <a:p>
            <a:r>
              <a:rPr lang="zh-CN" altLang="en-US" dirty="0" smtClean="0"/>
              <a:t>而可视化则偏向于关注的最后一个问题，然后思路也会不</a:t>
            </a:r>
            <a:r>
              <a:rPr lang="zh-CN" altLang="en-US" dirty="0" smtClean="0"/>
              <a:t>同</a:t>
            </a:r>
            <a:r>
              <a:rPr lang="zh-CN" altLang="en-US" dirty="0" smtClean="0"/>
              <a:t>，所以得</a:t>
            </a:r>
            <a:r>
              <a:rPr lang="zh-CN" altLang="en-US" dirty="0" smtClean="0"/>
              <a:t>到的结</a:t>
            </a:r>
            <a:r>
              <a:rPr lang="zh-CN" altLang="en-US" dirty="0" smtClean="0"/>
              <a:t>果就会和其</a:t>
            </a:r>
            <a:r>
              <a:rPr lang="zh-CN" altLang="en-US" dirty="0" smtClean="0"/>
              <a:t>它方法大不相同</a:t>
            </a:r>
            <a:r>
              <a:rPr lang="zh-CN" altLang="en-US" dirty="0" smtClean="0"/>
              <a:t>，</a:t>
            </a:r>
            <a:endParaRPr lang="en-US" altLang="zh-CN" dirty="0" smtClean="0"/>
          </a:p>
          <a:p>
            <a:endParaRPr lang="en-US" altLang="zh-CN" dirty="0" smtClean="0"/>
          </a:p>
          <a:p>
            <a:r>
              <a:rPr lang="zh-CN" altLang="en-US" dirty="0" smtClean="0"/>
              <a:t>这</a:t>
            </a:r>
            <a:r>
              <a:rPr lang="zh-CN" altLang="en-US" dirty="0" smtClean="0"/>
              <a:t>两点是今天的重点</a:t>
            </a:r>
            <a:r>
              <a:rPr lang="zh-CN" altLang="en-US" dirty="0" smtClean="0"/>
              <a:t>。我</a:t>
            </a:r>
            <a:r>
              <a:rPr lang="zh-CN" altLang="en-US" dirty="0" smtClean="0"/>
              <a:t>会通过大量案例来描</a:t>
            </a:r>
            <a:r>
              <a:rPr lang="zh-CN" altLang="en-US" dirty="0" smtClean="0"/>
              <a:t>述这个过程。</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5</a:t>
            </a:fld>
            <a:endParaRPr lang="en-US"/>
          </a:p>
        </p:txBody>
      </p:sp>
    </p:spTree>
    <p:extLst>
      <p:ext uri="{BB962C8B-B14F-4D97-AF65-F5344CB8AC3E}">
        <p14:creationId xmlns:p14="http://schemas.microsoft.com/office/powerpoint/2010/main" val="606949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现在的人一提起信息就会激动，觉得它无所不能，是我们这个时代的标志。但一般我们提起信息时代，大多数时候指的是这些互联网先锋网站。</a:t>
            </a:r>
            <a:r>
              <a:rPr lang="en-US" altLang="zh-CN" dirty="0" smtClean="0"/>
              <a:t>Facebook</a:t>
            </a:r>
            <a:r>
              <a:rPr lang="zh-CN" altLang="en-US" dirty="0" smtClean="0"/>
              <a:t>，</a:t>
            </a:r>
            <a:r>
              <a:rPr lang="en-US" altLang="zh-CN" dirty="0" smtClean="0"/>
              <a:t>tweeter</a:t>
            </a:r>
            <a:r>
              <a:rPr lang="zh-CN" altLang="en-US" dirty="0" smtClean="0"/>
              <a:t>，</a:t>
            </a:r>
            <a:r>
              <a:rPr lang="en-US" altLang="zh-CN" dirty="0" err="1" smtClean="0"/>
              <a:t>wikipedia</a:t>
            </a:r>
            <a:r>
              <a:rPr lang="zh-CN" altLang="en-US" dirty="0" smtClean="0"/>
              <a:t>，</a:t>
            </a:r>
            <a:r>
              <a:rPr lang="en-US" altLang="zh-CN" dirty="0" smtClean="0"/>
              <a:t>Google……</a:t>
            </a:r>
            <a:r>
              <a:rPr lang="zh-CN" altLang="en-US" dirty="0" smtClean="0"/>
              <a:t>还有一些概念，比如信息爆炸，咨询快餐，过度交流，虚拟生活，等等等等。</a:t>
            </a:r>
            <a:endParaRPr lang="en-US" altLang="zh-CN" dirty="0" smtClean="0"/>
          </a:p>
          <a:p>
            <a:endParaRPr lang="en-US" altLang="zh-CN" dirty="0" smtClean="0"/>
          </a:p>
          <a:p>
            <a:r>
              <a:rPr lang="zh-CN" altLang="en-US" dirty="0" smtClean="0"/>
              <a:t>对于这些网站对现代社会的意义，我想这里引用一下硅谷传奇</a:t>
            </a:r>
            <a:r>
              <a:rPr lang="en-US" altLang="zh-CN" dirty="0" smtClean="0"/>
              <a:t>Sean Park</a:t>
            </a:r>
            <a:r>
              <a:rPr lang="zh-CN" altLang="en-US" dirty="0" smtClean="0"/>
              <a:t>的意见：</a:t>
            </a:r>
            <a:r>
              <a:rPr lang="zh-CN" altLang="en-US" i="1" dirty="0" smtClean="0"/>
              <a:t>当这些不可思议的知识和学习工具能被全世界唾手可得之际，正规教育变得越来越不重要了。不久的将来，我们将看到一群新型企业家的兴起：他们的大部分知识都是通过自我探索得来的。</a:t>
            </a:r>
            <a:endParaRPr lang="en-US" altLang="zh-CN" i="1" dirty="0" smtClean="0"/>
          </a:p>
          <a:p>
            <a:endParaRPr lang="en-US" altLang="zh-CN" dirty="0" smtClean="0"/>
          </a:p>
          <a:p>
            <a:r>
              <a:rPr lang="zh-CN" altLang="en-US" dirty="0" smtClean="0"/>
              <a:t>不管这么说是否符合道义，他至少说明了互联网上除了盗版电影和轻小说外，还存着大量有用的知识和信息，而活在在海量数据中，搜索和分析的能力几乎和记住知识的能力同样重要</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6</a:t>
            </a:fld>
            <a:endParaRPr lang="en-US"/>
          </a:p>
        </p:txBody>
      </p:sp>
    </p:spTree>
    <p:extLst>
      <p:ext uri="{BB962C8B-B14F-4D97-AF65-F5344CB8AC3E}">
        <p14:creationId xmlns:p14="http://schemas.microsoft.com/office/powerpoint/2010/main" val="304352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而更多更庞大的信息是我们平时是看不到的</a:t>
            </a:r>
            <a:endParaRPr lang="en-US" altLang="zh-CN" dirty="0" smtClean="0"/>
          </a:p>
          <a:p>
            <a:r>
              <a:rPr lang="zh-CN" altLang="en-US" dirty="0" smtClean="0"/>
              <a:t>比如说各种传感器，摄像头，这些小东西监控着整个世界。医疗仪器数据比如</a:t>
            </a:r>
            <a:r>
              <a:rPr lang="en-US" altLang="zh-CN" dirty="0" smtClean="0"/>
              <a:t>CT</a:t>
            </a:r>
            <a:r>
              <a:rPr lang="zh-CN" altLang="en-US" dirty="0" smtClean="0"/>
              <a:t>和</a:t>
            </a:r>
            <a:r>
              <a:rPr lang="en-US" altLang="zh-CN" dirty="0" smtClean="0"/>
              <a:t>B</a:t>
            </a:r>
            <a:r>
              <a:rPr lang="zh-CN" altLang="en-US" dirty="0" smtClean="0"/>
              <a:t>超，甚至一些人类从来就没有处理过的数据比如手机通话，动画里经常用的运动捕捉等等。</a:t>
            </a:r>
            <a:endParaRPr lang="en-US" altLang="zh-CN" dirty="0" smtClean="0"/>
          </a:p>
          <a:p>
            <a:endParaRPr lang="en-US" dirty="0" smtClean="0"/>
          </a:p>
          <a:p>
            <a:r>
              <a:rPr lang="zh-CN" altLang="en-US" dirty="0" smtClean="0"/>
              <a:t>来自于传感器的数据会有很多问题，比如噪音和故障引来的错误，比如长时间记录积累的庞大体积，比如新型数据几乎没有广泛认同的展示方法。</a:t>
            </a:r>
            <a:endParaRPr lang="en-US" altLang="zh-CN" dirty="0" smtClean="0"/>
          </a:p>
          <a:p>
            <a:endParaRPr lang="en-US" altLang="zh-CN" dirty="0" smtClean="0"/>
          </a:p>
          <a:p>
            <a:r>
              <a:rPr lang="zh-CN" altLang="en-US" dirty="0" smtClean="0"/>
              <a:t>但最大的问题，我觉得，是这些数据都和某个行业联系太紧了，在分析数据之前需要咱花大量时间去了解对方。</a:t>
            </a:r>
            <a:endParaRPr lang="en-US" altLang="zh-CN" dirty="0" smtClean="0"/>
          </a:p>
          <a:p>
            <a:r>
              <a:rPr lang="zh-CN" altLang="en-US" dirty="0" smtClean="0"/>
              <a:t>但教我机组的老师有句话，叫“计算机如果不和其他领域结合，那就没有前途”。了解其他行业其实是计算机学科的正路。</a:t>
            </a:r>
            <a:endParaRPr lang="en-US"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7</a:t>
            </a:fld>
            <a:endParaRPr lang="en-US"/>
          </a:p>
        </p:txBody>
      </p:sp>
    </p:spTree>
    <p:extLst>
      <p:ext uri="{BB962C8B-B14F-4D97-AF65-F5344CB8AC3E}">
        <p14:creationId xmlns:p14="http://schemas.microsoft.com/office/powerpoint/2010/main" val="340803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总结一</a:t>
            </a:r>
            <a:r>
              <a:rPr lang="zh-CN" altLang="en-US" dirty="0" smtClean="0"/>
              <a:t>下</a:t>
            </a:r>
            <a:endParaRPr lang="en-US" altLang="zh-CN" dirty="0" smtClean="0"/>
          </a:p>
          <a:p>
            <a:endParaRPr lang="en-US" dirty="0" smtClean="0"/>
          </a:p>
          <a:p>
            <a:r>
              <a:rPr lang="zh-CN" altLang="en-US" dirty="0" smtClean="0"/>
              <a:t>说完信息时代这个大概念，再来看看可视化在这里面其什么作用</a:t>
            </a:r>
            <a:endParaRPr lang="en-US" altLang="zh-CN"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最直接的方法就是行动，我们现在开始可视化一些数据，</a:t>
            </a:r>
            <a:endParaRPr lang="en-US" altLang="zh-CN" dirty="0" smtClean="0"/>
          </a:p>
        </p:txBody>
      </p:sp>
      <p:sp>
        <p:nvSpPr>
          <p:cNvPr id="4" name="Slide Number Placeholder 3"/>
          <p:cNvSpPr>
            <a:spLocks noGrp="1"/>
          </p:cNvSpPr>
          <p:nvPr>
            <p:ph type="sldNum" sz="quarter" idx="10"/>
          </p:nvPr>
        </p:nvSpPr>
        <p:spPr/>
        <p:txBody>
          <a:bodyPr/>
          <a:lstStyle/>
          <a:p>
            <a:fld id="{6AFD907D-E674-40B6-B7E2-8243ABB15E15}" type="slidenum">
              <a:rPr lang="en-US" smtClean="0"/>
              <a:t>8</a:t>
            </a:fld>
            <a:endParaRPr lang="en-US"/>
          </a:p>
        </p:txBody>
      </p:sp>
    </p:spTree>
    <p:extLst>
      <p:ext uri="{BB962C8B-B14F-4D97-AF65-F5344CB8AC3E}">
        <p14:creationId xmlns:p14="http://schemas.microsoft.com/office/powerpoint/2010/main" val="150342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smtClean="0"/>
          </a:p>
          <a:p>
            <a:r>
              <a:rPr lang="zh-CN" altLang="en-US" dirty="0" smtClean="0"/>
              <a:t>一个数据文件拿过来，打开一看，一般是长这个样子。</a:t>
            </a:r>
            <a:endParaRPr lang="en-US" dirty="0" smtClean="0"/>
          </a:p>
          <a:p>
            <a:endParaRPr lang="en-US" dirty="0" smtClean="0"/>
          </a:p>
          <a:p>
            <a:r>
              <a:rPr lang="zh-CN" altLang="en-US" dirty="0" smtClean="0"/>
              <a:t>谁来试试从里面找点规律出来？</a:t>
            </a:r>
            <a:endParaRPr lang="en-US" dirty="0"/>
          </a:p>
        </p:txBody>
      </p:sp>
      <p:sp>
        <p:nvSpPr>
          <p:cNvPr id="4" name="Slide Number Placeholder 3"/>
          <p:cNvSpPr>
            <a:spLocks noGrp="1"/>
          </p:cNvSpPr>
          <p:nvPr>
            <p:ph type="sldNum" sz="quarter" idx="10"/>
          </p:nvPr>
        </p:nvSpPr>
        <p:spPr/>
        <p:txBody>
          <a:bodyPr/>
          <a:lstStyle/>
          <a:p>
            <a:fld id="{6AFD907D-E674-40B6-B7E2-8243ABB15E15}" type="slidenum">
              <a:rPr lang="en-US" smtClean="0"/>
              <a:t>9</a:t>
            </a:fld>
            <a:endParaRPr lang="en-US"/>
          </a:p>
        </p:txBody>
      </p:sp>
    </p:spTree>
    <p:extLst>
      <p:ext uri="{BB962C8B-B14F-4D97-AF65-F5344CB8AC3E}">
        <p14:creationId xmlns:p14="http://schemas.microsoft.com/office/powerpoint/2010/main" val="132754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4E362EE2-6920-4D2E-B40D-92F8B597273E}"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E362EE2-6920-4D2E-B40D-92F8B5972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E362EE2-6920-4D2E-B40D-92F8B597273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E362EE2-6920-4D2E-B40D-92F8B597273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E362EE2-6920-4D2E-B40D-92F8B597273E}"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E362EE2-6920-4D2E-B40D-92F8B5972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4E362EE2-6920-4D2E-B40D-92F8B5972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4E362EE2-6920-4D2E-B40D-92F8B5972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4E362EE2-6920-4D2E-B40D-92F8B597273E}"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E362EE2-6920-4D2E-B40D-92F8B5972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EE5BADF0-9821-4D03-9BF7-43E156684F9B}" type="datetimeFigureOut">
              <a:rPr lang="en-US" smtClean="0"/>
              <a:t>5/9/2012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E362EE2-6920-4D2E-B40D-92F8B597273E}"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E5BADF0-9821-4D03-9BF7-43E156684F9B}" type="datetimeFigureOut">
              <a:rPr lang="en-US" smtClean="0"/>
              <a:t>5/9/2012</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E362EE2-6920-4D2E-B40D-92F8B597273E}"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hyperlink" Target="http://usdebt.kleptocracy.us/" TargetMode="External"/><Relationship Id="rId2" Type="http://schemas.openxmlformats.org/officeDocument/2006/relationships/hyperlink" Target="http://www.edwardtufte.com/tufte/books_ei" TargetMode="External"/><Relationship Id="rId1" Type="http://schemas.openxmlformats.org/officeDocument/2006/relationships/slideLayout" Target="../slideLayouts/slideLayout2.xml"/><Relationship Id="rId5" Type="http://schemas.openxmlformats.org/officeDocument/2006/relationships/hyperlink" Target="http://processing.org/exhibition/" TargetMode="External"/><Relationship Id="rId4" Type="http://schemas.openxmlformats.org/officeDocument/2006/relationships/hyperlink" Target="http://www.cs.nyu.edu/~roweis/lle/lips.html"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pc="300" dirty="0"/>
              <a:t>一图胜千言</a:t>
            </a:r>
            <a:endParaRPr lang="en-US" dirty="0"/>
          </a:p>
        </p:txBody>
      </p:sp>
      <p:sp>
        <p:nvSpPr>
          <p:cNvPr id="3" name="Content Placeholder 2"/>
          <p:cNvSpPr>
            <a:spLocks noGrp="1"/>
          </p:cNvSpPr>
          <p:nvPr>
            <p:ph idx="1"/>
          </p:nvPr>
        </p:nvSpPr>
        <p:spPr/>
        <p:txBody>
          <a:bodyPr/>
          <a:lstStyle/>
          <a:p>
            <a:r>
              <a:rPr lang="zh-CN" altLang="en-US" dirty="0" smtClean="0"/>
              <a:t>俄国</a:t>
            </a:r>
            <a:r>
              <a:rPr lang="en-US" altLang="zh-CN" dirty="0" smtClean="0"/>
              <a:t>1812</a:t>
            </a:r>
            <a:r>
              <a:rPr lang="zh-CN" altLang="en-US" dirty="0" smtClean="0"/>
              <a:t>卫国战争</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090928"/>
            <a:ext cx="49530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576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简单处理一下</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7" name="Chart 6"/>
          <p:cNvGraphicFramePr>
            <a:graphicFrameLocks/>
          </p:cNvGraphicFramePr>
          <p:nvPr>
            <p:extLst>
              <p:ext uri="{D42A27DB-BD31-4B8C-83A1-F6EECF244321}">
                <p14:modId xmlns:p14="http://schemas.microsoft.com/office/powerpoint/2010/main" val="541679451"/>
              </p:ext>
            </p:extLst>
          </p:nvPr>
        </p:nvGraphicFramePr>
        <p:xfrm>
          <a:off x="1447800" y="1447800"/>
          <a:ext cx="3810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219540946"/>
              </p:ext>
            </p:extLst>
          </p:nvPr>
        </p:nvGraphicFramePr>
        <p:xfrm>
          <a:off x="5105400" y="1447800"/>
          <a:ext cx="3810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535685764"/>
              </p:ext>
            </p:extLst>
          </p:nvPr>
        </p:nvGraphicFramePr>
        <p:xfrm>
          <a:off x="1447800" y="4114800"/>
          <a:ext cx="3810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3608446998"/>
              </p:ext>
            </p:extLst>
          </p:nvPr>
        </p:nvGraphicFramePr>
        <p:xfrm>
          <a:off x="5105400" y="4152089"/>
          <a:ext cx="3810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15276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更有学术气息的处理方法</a:t>
            </a:r>
            <a:endParaRPr lang="en-US" dirty="0"/>
          </a:p>
        </p:txBody>
      </p:sp>
      <p:sp>
        <p:nvSpPr>
          <p:cNvPr id="3" name="Content Placeholder 2"/>
          <p:cNvSpPr>
            <a:spLocks noGrp="1"/>
          </p:cNvSpPr>
          <p:nvPr>
            <p:ph idx="1"/>
          </p:nvPr>
        </p:nvSpPr>
        <p:spPr/>
        <p:txBody>
          <a:bodyPr/>
          <a:lstStyle/>
          <a:p>
            <a:r>
              <a:rPr lang="en-US" altLang="zh-CN" dirty="0" smtClean="0"/>
              <a:t>Embedding</a:t>
            </a:r>
          </a:p>
          <a:p>
            <a:r>
              <a:rPr lang="en-US" altLang="zh-CN" dirty="0" smtClean="0"/>
              <a:t>Cluster</a:t>
            </a:r>
          </a:p>
          <a:p>
            <a:r>
              <a:rPr lang="en-US" altLang="zh-CN" dirty="0" smtClean="0"/>
              <a:t>Spectrum Analysis</a:t>
            </a:r>
          </a:p>
          <a:p>
            <a:r>
              <a:rPr lang="en-US" altLang="zh-CN" dirty="0" smtClean="0"/>
              <a:t>Training </a:t>
            </a:r>
          </a:p>
          <a:p>
            <a:r>
              <a:rPr lang="en-US" altLang="zh-CN" dirty="0" smtClean="0"/>
              <a:t>Decomposition</a:t>
            </a:r>
          </a:p>
          <a:p>
            <a:r>
              <a:rPr lang="en-US" altLang="zh-CN" dirty="0" smtClean="0"/>
              <a:t>……</a:t>
            </a:r>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95400"/>
            <a:ext cx="3844159" cy="384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34017" y="5334000"/>
            <a:ext cx="4189930" cy="369332"/>
          </a:xfrm>
          <a:prstGeom prst="rect">
            <a:avLst/>
          </a:prstGeom>
        </p:spPr>
        <p:txBody>
          <a:bodyPr wrap="none">
            <a:spAutoFit/>
          </a:bodyPr>
          <a:lstStyle/>
          <a:p>
            <a:r>
              <a:rPr lang="en-US" dirty="0"/>
              <a:t>http://www.cs.nyu.edu/~roweis/lle/lips.html</a:t>
            </a:r>
          </a:p>
        </p:txBody>
      </p:sp>
    </p:spTree>
    <p:extLst>
      <p:ext uri="{BB962C8B-B14F-4D97-AF65-F5344CB8AC3E}">
        <p14:creationId xmlns:p14="http://schemas.microsoft.com/office/powerpoint/2010/main" val="1977215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简单的布局变化</a:t>
            </a:r>
            <a:endParaRPr lang="en-US" dirty="0"/>
          </a:p>
        </p:txBody>
      </p:sp>
      <p:sp>
        <p:nvSpPr>
          <p:cNvPr id="3" name="Content Placeholder 2"/>
          <p:cNvSpPr>
            <a:spLocks noGrp="1"/>
          </p:cNvSpPr>
          <p:nvPr>
            <p:ph idx="1"/>
          </p:nvPr>
        </p:nvSpPr>
        <p:spPr/>
        <p:txBody>
          <a:bodyPr/>
          <a:lstStyle/>
          <a:p>
            <a:endParaRPr lang="en-US" dirty="0"/>
          </a:p>
        </p:txBody>
      </p:sp>
      <p:pic>
        <p:nvPicPr>
          <p:cNvPr id="4" name="Picture 1" descr="C:\Users\lovelace\AppData\Roaming\Tencent\Users\407226186\QQ\WinTemp\RichOle\L5[6{J%DF2_%DW26CW$J_H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76983"/>
            <a:ext cx="3990975"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4800600" y="3610583"/>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457" y="2205645"/>
            <a:ext cx="35433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lovelace\AppData\Roaming\Tencent\Users\407226186\QQ\WinTemp\RichOle\F%@%T7PTZ_VMG)IIF57Q6O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4310" y="2405670"/>
            <a:ext cx="3362325"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70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更加简单的排列变化</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10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642" y="152400"/>
            <a:ext cx="5702716"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4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江湖上又有另一种门派</a:t>
            </a:r>
            <a:endParaRPr lang="en-US" dirty="0"/>
          </a:p>
        </p:txBody>
      </p:sp>
      <p:sp>
        <p:nvSpPr>
          <p:cNvPr id="3" name="Content Placeholder 2"/>
          <p:cNvSpPr>
            <a:spLocks noGrp="1"/>
          </p:cNvSpPr>
          <p:nvPr>
            <p:ph idx="1"/>
          </p:nvPr>
        </p:nvSpPr>
        <p:spPr/>
        <p:txBody>
          <a:bodyPr/>
          <a:lstStyle/>
          <a:p>
            <a:r>
              <a:rPr lang="zh-CN" altLang="en-US" dirty="0" smtClean="0"/>
              <a:t>数据：</a:t>
            </a:r>
            <a:endParaRPr lang="en-US" altLang="zh-CN" dirty="0" smtClean="0"/>
          </a:p>
          <a:p>
            <a:pPr lvl="1"/>
            <a:r>
              <a:rPr lang="zh-CN" altLang="en-US" dirty="0" smtClean="0"/>
              <a:t>“</a:t>
            </a:r>
            <a:r>
              <a:rPr lang="en-US" altLang="zh-CN" dirty="0" smtClean="0"/>
              <a:t>2011</a:t>
            </a:r>
            <a:r>
              <a:rPr lang="zh-CN" altLang="en-US" dirty="0" smtClean="0"/>
              <a:t>年美国国债为</a:t>
            </a:r>
            <a:r>
              <a:rPr lang="en-US" dirty="0" smtClean="0"/>
              <a:t>150</a:t>
            </a:r>
            <a:r>
              <a:rPr lang="zh-CN" altLang="en-US" dirty="0" smtClean="0"/>
              <a:t>亿美元。”</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7" y="3082047"/>
            <a:ext cx="7866063"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81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946" y="0"/>
            <a:ext cx="83864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341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7364817" cy="683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215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0" y="438150"/>
            <a:ext cx="9162353"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405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9198777"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750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 y="76200"/>
            <a:ext cx="9134272" cy="67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354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pc="300" dirty="0"/>
              <a:t>一图胜千言</a:t>
            </a:r>
            <a:endParaRPr lang="en-US" dirty="0"/>
          </a:p>
        </p:txBody>
      </p:sp>
      <p:sp>
        <p:nvSpPr>
          <p:cNvPr id="3" name="Content Placeholder 2"/>
          <p:cNvSpPr>
            <a:spLocks noGrp="1"/>
          </p:cNvSpPr>
          <p:nvPr>
            <p:ph idx="1"/>
          </p:nvPr>
        </p:nvSpPr>
        <p:spPr/>
        <p:txBody>
          <a:bodyPr/>
          <a:lstStyle/>
          <a:p>
            <a:r>
              <a:rPr lang="zh-CN" altLang="en-US" dirty="0" smtClean="0"/>
              <a:t>俄国</a:t>
            </a:r>
            <a:r>
              <a:rPr lang="en-US" altLang="zh-CN" dirty="0" smtClean="0"/>
              <a:t>1812</a:t>
            </a:r>
            <a:r>
              <a:rPr lang="zh-CN" altLang="en-US" dirty="0" smtClean="0"/>
              <a:t>卫国战争</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100702"/>
            <a:ext cx="5933281" cy="425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81332"/>
            <a:ext cx="7162799" cy="507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7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27"/>
                                        </p:tgtEl>
                                        <p:attrNameLst>
                                          <p:attrName>ppt_w</p:attrName>
                                        </p:attrNameLst>
                                      </p:cBhvr>
                                      <p:tavLst>
                                        <p:tav tm="0">
                                          <p:val>
                                            <p:strVal val="ppt_w"/>
                                          </p:val>
                                        </p:tav>
                                        <p:tav tm="100000">
                                          <p:val>
                                            <p:fltVal val="0"/>
                                          </p:val>
                                        </p:tav>
                                      </p:tavLst>
                                    </p:anim>
                                    <p:anim calcmode="lin" valueType="num">
                                      <p:cBhvr>
                                        <p:cTn id="14" dur="500"/>
                                        <p:tgtEl>
                                          <p:spTgt spid="1027"/>
                                        </p:tgtEl>
                                        <p:attrNameLst>
                                          <p:attrName>ppt_h</p:attrName>
                                        </p:attrNameLst>
                                      </p:cBhvr>
                                      <p:tavLst>
                                        <p:tav tm="0">
                                          <p:val>
                                            <p:strVal val="ppt_h"/>
                                          </p:val>
                                        </p:tav>
                                        <p:tav tm="100000">
                                          <p:val>
                                            <p:fltVal val="0"/>
                                          </p:val>
                                        </p:tav>
                                      </p:tavLst>
                                    </p:anim>
                                    <p:animEffect transition="out" filter="fade">
                                      <p:cBhvr>
                                        <p:cTn id="15" dur="500"/>
                                        <p:tgtEl>
                                          <p:spTgt spid="1027"/>
                                        </p:tgtEl>
                                      </p:cBhvr>
                                    </p:animEffect>
                                    <p:set>
                                      <p:cBhvr>
                                        <p:cTn id="16" dur="1" fill="hold">
                                          <p:stCondLst>
                                            <p:cond delay="4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28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信息</a:t>
            </a:r>
            <a:r>
              <a:rPr lang="zh-CN" altLang="en-US" dirty="0" smtClean="0"/>
              <a:t>图</a:t>
            </a:r>
            <a:endParaRPr lang="en-US" dirty="0"/>
          </a:p>
        </p:txBody>
      </p:sp>
      <p:sp>
        <p:nvSpPr>
          <p:cNvPr id="3" name="Content Placeholder 2"/>
          <p:cNvSpPr>
            <a:spLocks noGrp="1"/>
          </p:cNvSpPr>
          <p:nvPr>
            <p:ph idx="1"/>
          </p:nvPr>
        </p:nvSpPr>
        <p:spPr/>
        <p:txBody>
          <a:bodyPr/>
          <a:lstStyle/>
          <a:p>
            <a:r>
              <a:rPr lang="zh-CN" altLang="en-US" dirty="0" smtClean="0"/>
              <a:t>趣味</a:t>
            </a:r>
            <a:endParaRPr lang="en-US" altLang="zh-CN" dirty="0" smtClean="0"/>
          </a:p>
          <a:p>
            <a:r>
              <a:rPr lang="zh-CN" altLang="en-US" dirty="0"/>
              <a:t>创</a:t>
            </a:r>
            <a:r>
              <a:rPr lang="zh-CN" altLang="en-US" dirty="0" smtClean="0"/>
              <a:t>意</a:t>
            </a:r>
            <a:endParaRPr lang="en-US" altLang="zh-CN" dirty="0" smtClean="0"/>
          </a:p>
          <a:p>
            <a:r>
              <a:rPr lang="zh-CN" altLang="en-US" dirty="0" smtClean="0"/>
              <a:t>交</a:t>
            </a:r>
            <a:r>
              <a:rPr lang="zh-CN" altLang="en-US" dirty="0"/>
              <a:t>流</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095" y="0"/>
            <a:ext cx="41677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163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57199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120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可视化的任务</a:t>
            </a:r>
            <a:endParaRPr lang="en-US" dirty="0"/>
          </a:p>
        </p:txBody>
      </p:sp>
      <p:sp>
        <p:nvSpPr>
          <p:cNvPr id="3" name="Content Placeholder 2"/>
          <p:cNvSpPr>
            <a:spLocks noGrp="1"/>
          </p:cNvSpPr>
          <p:nvPr>
            <p:ph idx="1"/>
          </p:nvPr>
        </p:nvSpPr>
        <p:spPr/>
        <p:txBody>
          <a:bodyPr/>
          <a:lstStyle/>
          <a:p>
            <a:r>
              <a:rPr lang="zh-CN" altLang="en-US" dirty="0" smtClean="0"/>
              <a:t>用最少的精力</a:t>
            </a:r>
            <a:endParaRPr lang="en-US" altLang="zh-CN" dirty="0" smtClean="0"/>
          </a:p>
          <a:p>
            <a:pPr lvl="1"/>
            <a:r>
              <a:rPr lang="en-US" altLang="zh-CN" dirty="0" smtClean="0"/>
              <a:t>1</a:t>
            </a:r>
            <a:r>
              <a:rPr lang="zh-CN" altLang="en-US" dirty="0" smtClean="0"/>
              <a:t>、发现</a:t>
            </a:r>
            <a:r>
              <a:rPr lang="zh-CN" altLang="en-US" dirty="0"/>
              <a:t>特征</a:t>
            </a:r>
            <a:endParaRPr lang="en-US" altLang="zh-CN" dirty="0" smtClean="0"/>
          </a:p>
          <a:p>
            <a:pPr lvl="2"/>
            <a:r>
              <a:rPr lang="zh-CN" altLang="en-US" dirty="0" smtClean="0"/>
              <a:t>心率散点图</a:t>
            </a:r>
            <a:endParaRPr lang="en-US" altLang="zh-CN" dirty="0" smtClean="0"/>
          </a:p>
          <a:p>
            <a:pPr lvl="1"/>
            <a:endParaRPr lang="en-US" altLang="zh-CN" dirty="0" smtClean="0">
              <a:solidFill>
                <a:srgbClr val="000000"/>
              </a:solidFill>
              <a:latin typeface="微软雅黑"/>
            </a:endParaRPr>
          </a:p>
          <a:p>
            <a:pPr lvl="1"/>
            <a:r>
              <a:rPr lang="en-US" altLang="zh-CN" dirty="0" smtClean="0">
                <a:solidFill>
                  <a:srgbClr val="000000"/>
                </a:solidFill>
                <a:latin typeface="微软雅黑"/>
              </a:rPr>
              <a:t>2</a:t>
            </a:r>
            <a:r>
              <a:rPr lang="zh-CN" altLang="en-US" dirty="0" smtClean="0">
                <a:solidFill>
                  <a:srgbClr val="000000"/>
                </a:solidFill>
                <a:latin typeface="微软雅黑"/>
              </a:rPr>
              <a:t>、认知，</a:t>
            </a:r>
            <a:r>
              <a:rPr lang="zh-CN" altLang="en-US" dirty="0" smtClean="0"/>
              <a:t>交流</a:t>
            </a:r>
            <a:endParaRPr lang="en-US" altLang="zh-CN" dirty="0" smtClean="0"/>
          </a:p>
          <a:p>
            <a:pPr lvl="2"/>
            <a:r>
              <a:rPr lang="zh-CN" altLang="en-US" dirty="0"/>
              <a:t>美</a:t>
            </a:r>
            <a:r>
              <a:rPr lang="zh-CN" altLang="en-US" dirty="0" smtClean="0"/>
              <a:t>国国债</a:t>
            </a:r>
            <a:endParaRPr lang="en-US" altLang="zh-CN"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908" y="3276600"/>
            <a:ext cx="3505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503217"/>
            <a:ext cx="32766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70988" y="5394960"/>
            <a:ext cx="4572000" cy="92333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zh-CN" altLang="en-US" dirty="0" smtClean="0"/>
              <a:t>但有</a:t>
            </a:r>
            <a:r>
              <a:rPr lang="zh-CN" altLang="en-US" dirty="0"/>
              <a:t>两点必须先明</a:t>
            </a:r>
            <a:r>
              <a:rPr lang="zh-CN" altLang="en-US" dirty="0" smtClean="0"/>
              <a:t>确：</a:t>
            </a:r>
            <a:endParaRPr lang="en-US" altLang="zh-CN" dirty="0" smtClean="0"/>
          </a:p>
          <a:p>
            <a:r>
              <a:rPr lang="zh-CN" altLang="en-US" dirty="0" smtClean="0"/>
              <a:t>第</a:t>
            </a:r>
            <a:r>
              <a:rPr lang="zh-CN" altLang="en-US" dirty="0"/>
              <a:t>一，它所展示的特征不是无中生有的</a:t>
            </a:r>
            <a:r>
              <a:rPr lang="zh-CN" altLang="en-US" dirty="0" smtClean="0"/>
              <a:t>。</a:t>
            </a:r>
            <a:endParaRPr lang="en-US" altLang="zh-CN" dirty="0" smtClean="0"/>
          </a:p>
          <a:p>
            <a:r>
              <a:rPr lang="zh-CN" altLang="en-US" dirty="0" smtClean="0"/>
              <a:t>第</a:t>
            </a:r>
            <a:r>
              <a:rPr lang="zh-CN" altLang="en-US" dirty="0"/>
              <a:t>二，它所展示的特征</a:t>
            </a:r>
            <a:r>
              <a:rPr lang="zh-CN" altLang="en-US" dirty="0" smtClean="0"/>
              <a:t>是有意义的。</a:t>
            </a:r>
            <a:endParaRPr lang="en-US" altLang="zh-CN" dirty="0"/>
          </a:p>
        </p:txBody>
      </p:sp>
    </p:spTree>
    <p:extLst>
      <p:ext uri="{BB962C8B-B14F-4D97-AF65-F5344CB8AC3E}">
        <p14:creationId xmlns:p14="http://schemas.microsoft.com/office/powerpoint/2010/main" val="254033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你身边的信息图</a:t>
            </a:r>
            <a:endParaRPr lang="en-US" dirty="0"/>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1182625"/>
            <a:ext cx="6890633" cy="56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2659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228600"/>
            <a:ext cx="8077199" cy="735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026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科学可视化</a:t>
            </a:r>
            <a:r>
              <a:rPr lang="en-US" altLang="zh-CN" dirty="0" smtClean="0"/>
              <a:t>VS</a:t>
            </a:r>
            <a:r>
              <a:rPr lang="zh-CN" altLang="en-US" dirty="0" smtClean="0"/>
              <a:t>信息可视化</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355082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科学可视化</a:t>
            </a:r>
            <a:r>
              <a:rPr lang="en-US" altLang="zh-CN" dirty="0">
                <a:solidFill>
                  <a:schemeClr val="tx2">
                    <a:lumMod val="20000"/>
                    <a:lumOff val="80000"/>
                  </a:schemeClr>
                </a:solidFill>
              </a:rPr>
              <a:t>VS</a:t>
            </a:r>
            <a:r>
              <a:rPr lang="zh-CN" altLang="en-US" dirty="0">
                <a:solidFill>
                  <a:schemeClr val="tx2">
                    <a:lumMod val="20000"/>
                    <a:lumOff val="80000"/>
                  </a:schemeClr>
                </a:solidFill>
              </a:rPr>
              <a:t>信息可视化</a:t>
            </a:r>
            <a:endParaRPr lang="en-US" dirty="0">
              <a:solidFill>
                <a:schemeClr val="tx2">
                  <a:lumMod val="20000"/>
                  <a:lumOff val="80000"/>
                </a:schemeClr>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40535"/>
            <a:ext cx="6705600" cy="527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825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科学可视化：向量场</a:t>
            </a:r>
            <a:endParaRPr lang="en-US" dirty="0"/>
          </a:p>
        </p:txBody>
      </p:sp>
      <p:sp>
        <p:nvSpPr>
          <p:cNvPr id="3" name="Content Placeholder 2"/>
          <p:cNvSpPr>
            <a:spLocks noGrp="1"/>
          </p:cNvSpPr>
          <p:nvPr>
            <p:ph idx="1"/>
          </p:nvPr>
        </p:nvSpPr>
        <p:spPr/>
        <p:txBody>
          <a:bodyPr/>
          <a:lstStyle/>
          <a:p>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28838"/>
            <a:ext cx="26003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525" y="2124075"/>
            <a:ext cx="260032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995" y="2124075"/>
            <a:ext cx="26003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U-Turn Arrow 4"/>
          <p:cNvSpPr/>
          <p:nvPr/>
        </p:nvSpPr>
        <p:spPr>
          <a:xfrm>
            <a:off x="3514725" y="1747838"/>
            <a:ext cx="609600" cy="315686"/>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U-Turn Arrow 9"/>
          <p:cNvSpPr/>
          <p:nvPr/>
        </p:nvSpPr>
        <p:spPr>
          <a:xfrm>
            <a:off x="6101195" y="1747838"/>
            <a:ext cx="609600" cy="315686"/>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20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328057"/>
            <a:ext cx="6781800" cy="5382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45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wipe(up)">
                                      <p:cBhvr>
                                        <p:cTn id="11" dur="500"/>
                                        <p:tgtEl>
                                          <p:spTgt spid="819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197"/>
                                        </p:tgtEl>
                                        <p:attrNameLst>
                                          <p:attrName>style.visibility</p:attrName>
                                        </p:attrNameLst>
                                      </p:cBhvr>
                                      <p:to>
                                        <p:strVal val="visible"/>
                                      </p:to>
                                    </p:set>
                                    <p:animEffect transition="in" filter="wipe(up)">
                                      <p:cBhvr>
                                        <p:cTn id="20" dur="500"/>
                                        <p:tgtEl>
                                          <p:spTgt spid="819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科学可视化：体绘制</a:t>
            </a:r>
            <a:endParaRPr lang="en-US" dirty="0"/>
          </a:p>
        </p:txBody>
      </p:sp>
      <p:sp>
        <p:nvSpPr>
          <p:cNvPr id="3" name="Content Placeholder 2"/>
          <p:cNvSpPr>
            <a:spLocks noGrp="1"/>
          </p:cNvSpPr>
          <p:nvPr>
            <p:ph idx="1"/>
          </p:nvPr>
        </p:nvSpPr>
        <p:spPr/>
        <p:txBody>
          <a:bodyPr/>
          <a:lstStyle/>
          <a:p>
            <a:endParaRPr lang="en-US"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128" y="1905000"/>
            <a:ext cx="3314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4661702" y="3581400"/>
            <a:ext cx="609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5298558" y="2062976"/>
            <a:ext cx="3581400" cy="349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614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pc="300" dirty="0"/>
              <a:t>一图胜千言</a:t>
            </a:r>
            <a:endParaRPr lang="en-US" dirty="0"/>
          </a:p>
        </p:txBody>
      </p:sp>
      <p:sp>
        <p:nvSpPr>
          <p:cNvPr id="3" name="Content Placeholder 2"/>
          <p:cNvSpPr>
            <a:spLocks noGrp="1"/>
          </p:cNvSpPr>
          <p:nvPr>
            <p:ph idx="1"/>
          </p:nvPr>
        </p:nvSpPr>
        <p:spPr/>
        <p:txBody>
          <a:bodyPr/>
          <a:lstStyle/>
          <a:p>
            <a:r>
              <a:rPr lang="zh-CN" altLang="en-US" dirty="0"/>
              <a:t>俄国</a:t>
            </a:r>
            <a:r>
              <a:rPr lang="en-US" altLang="zh-CN" dirty="0"/>
              <a:t>1812</a:t>
            </a:r>
            <a:r>
              <a:rPr lang="zh-CN" altLang="en-US" dirty="0"/>
              <a:t>卫国战</a:t>
            </a:r>
            <a:r>
              <a:rPr lang="zh-CN" altLang="en-US" dirty="0" smtClean="0"/>
              <a:t>争</a:t>
            </a:r>
            <a:endParaRPr lang="en-US" dirty="0"/>
          </a:p>
        </p:txBody>
      </p:sp>
      <p:sp>
        <p:nvSpPr>
          <p:cNvPr id="6" name="TextBox 5"/>
          <p:cNvSpPr txBox="1"/>
          <p:nvPr/>
        </p:nvSpPr>
        <p:spPr>
          <a:xfrm>
            <a:off x="7399086" y="1657593"/>
            <a:ext cx="1662828" cy="318164"/>
          </a:xfrm>
          <a:prstGeom prst="rect">
            <a:avLst/>
          </a:prstGeom>
          <a:noFill/>
        </p:spPr>
        <p:txBody>
          <a:bodyPr vert="horz" wrap="none" lIns="0" tIns="0" rIns="0" bIns="0" rtlCol="0">
            <a:spAutoFit/>
          </a:bodyPr>
          <a:lstStyle/>
          <a:p>
            <a:pPr>
              <a:lnSpc>
                <a:spcPts val="2755"/>
              </a:lnSpc>
            </a:pPr>
            <a:r>
              <a:rPr lang="en-US" altLang="zh-CN" sz="1600" dirty="0" smtClean="0">
                <a:solidFill>
                  <a:srgbClr val="000000"/>
                </a:solidFill>
                <a:latin typeface="微软雅黑"/>
              </a:rPr>
              <a:t>C.J. </a:t>
            </a:r>
            <a:r>
              <a:rPr lang="en-US" altLang="zh-CN" sz="1600" dirty="0" err="1" smtClean="0">
                <a:solidFill>
                  <a:srgbClr val="000000"/>
                </a:solidFill>
                <a:latin typeface="微软雅黑"/>
              </a:rPr>
              <a:t>Minard</a:t>
            </a:r>
            <a:r>
              <a:rPr lang="en-US" altLang="zh-CN" sz="1600" dirty="0" smtClean="0">
                <a:solidFill>
                  <a:srgbClr val="000000"/>
                </a:solidFill>
                <a:latin typeface="微软雅黑"/>
              </a:rPr>
              <a:t>, 1869</a:t>
            </a:r>
            <a:endParaRPr lang="zh-CN" altLang="en-US" sz="1600" dirty="0">
              <a:solidFill>
                <a:srgbClr val="000000"/>
              </a:solidFill>
              <a:latin typeface="微软雅黑"/>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5756"/>
            <a:ext cx="9144000" cy="488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8038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solidFill>
                  <a:schemeClr val="tx2">
                    <a:lumMod val="20000"/>
                    <a:lumOff val="80000"/>
                  </a:schemeClr>
                </a:solidFill>
              </a:rPr>
              <a:t>科学可视化</a:t>
            </a:r>
            <a:r>
              <a:rPr lang="en-US" altLang="zh-CN" dirty="0" smtClean="0">
                <a:solidFill>
                  <a:schemeClr val="tx2">
                    <a:lumMod val="20000"/>
                    <a:lumOff val="80000"/>
                  </a:schemeClr>
                </a:solidFill>
              </a:rPr>
              <a:t>VS</a:t>
            </a:r>
            <a:r>
              <a:rPr lang="zh-CN" altLang="en-US" dirty="0" smtClean="0"/>
              <a:t>信息可视化</a:t>
            </a:r>
            <a:endParaRPr lang="en-US" dirty="0"/>
          </a:p>
        </p:txBody>
      </p:sp>
      <p:sp>
        <p:nvSpPr>
          <p:cNvPr id="3" name="Content Placeholder 2"/>
          <p:cNvSpPr>
            <a:spLocks noGrp="1"/>
          </p:cNvSpPr>
          <p:nvPr>
            <p:ph idx="1"/>
          </p:nvPr>
        </p:nvSpPr>
        <p:spPr/>
        <p:txBody>
          <a:bodyPr/>
          <a:lstStyle/>
          <a:p>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799" y="1414272"/>
            <a:ext cx="7056411" cy="521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431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“春秋混战”</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2" y="1164126"/>
            <a:ext cx="8713788" cy="569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300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smtClean="0"/>
              <a:t>信息可视化 </a:t>
            </a:r>
            <a:r>
              <a:rPr lang="en-US" altLang="zh-CN" dirty="0" smtClean="0"/>
              <a:t>in </a:t>
            </a:r>
            <a:r>
              <a:rPr lang="zh-CN" altLang="en-US" dirty="0" smtClean="0"/>
              <a:t>社交网络</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http://www.wming.com/uploads/allimg/101221/16103w1r-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9871"/>
            <a:ext cx="9151160" cy="454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设计</a:t>
            </a:r>
            <a:endParaRPr lang="en-US" dirty="0"/>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405869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09773"/>
            <a:ext cx="4038600" cy="227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718356"/>
            <a:ext cx="3276600" cy="608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38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信息可</a:t>
            </a:r>
            <a:r>
              <a:rPr lang="zh-CN" altLang="en-US" dirty="0"/>
              <a:t>视</a:t>
            </a:r>
            <a:r>
              <a:rPr lang="zh-CN" altLang="en-US" dirty="0" smtClean="0"/>
              <a:t>化 </a:t>
            </a:r>
            <a:r>
              <a:rPr lang="en-US" altLang="zh-CN" dirty="0" smtClean="0"/>
              <a:t>in action</a:t>
            </a:r>
            <a:endParaRPr lang="en-US" dirty="0"/>
          </a:p>
        </p:txBody>
      </p:sp>
      <p:sp>
        <p:nvSpPr>
          <p:cNvPr id="3" name="Content Placeholder 2"/>
          <p:cNvSpPr>
            <a:spLocks noGrp="1"/>
          </p:cNvSpPr>
          <p:nvPr>
            <p:ph idx="1"/>
          </p:nvPr>
        </p:nvSpPr>
        <p:spPr>
          <a:xfrm>
            <a:off x="1168257" y="6096000"/>
            <a:ext cx="7802880" cy="533400"/>
          </a:xfrm>
        </p:spPr>
        <p:txBody>
          <a:bodyPr>
            <a:normAutofit fontScale="62500" lnSpcReduction="20000"/>
          </a:bodyPr>
          <a:lstStyle/>
          <a:p>
            <a:r>
              <a:rPr lang="en-US" dirty="0"/>
              <a:t>Visual Recommendations for Network </a:t>
            </a:r>
            <a:r>
              <a:rPr lang="en-US" dirty="0" smtClean="0"/>
              <a:t>Navigation,  </a:t>
            </a:r>
            <a:r>
              <a:rPr lang="en-US" dirty="0" err="1" smtClean="0"/>
              <a:t>EuroVis</a:t>
            </a:r>
            <a:r>
              <a:rPr lang="en-US" dirty="0" smtClean="0"/>
              <a:t> 2011</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267" y="1143000"/>
            <a:ext cx="6265863" cy="464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4180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可视</a:t>
            </a:r>
            <a:r>
              <a:rPr lang="zh-CN" altLang="en-US" dirty="0" smtClean="0"/>
              <a:t>化研究</a:t>
            </a:r>
            <a:endParaRPr lang="en-US" dirty="0"/>
          </a:p>
        </p:txBody>
      </p:sp>
      <p:sp>
        <p:nvSpPr>
          <p:cNvPr id="3" name="Content Placeholder 2"/>
          <p:cNvSpPr>
            <a:spLocks noGrp="1"/>
          </p:cNvSpPr>
          <p:nvPr>
            <p:ph idx="1"/>
          </p:nvPr>
        </p:nvSpPr>
        <p:spPr>
          <a:xfrm>
            <a:off x="4998516" y="1447800"/>
            <a:ext cx="3935172" cy="4800600"/>
          </a:xfrm>
        </p:spPr>
        <p:txBody>
          <a:bodyPr>
            <a:normAutofit lnSpcReduction="10000"/>
          </a:bodyPr>
          <a:lstStyle/>
          <a:p>
            <a:r>
              <a:rPr lang="zh-CN" altLang="en-US" dirty="0" smtClean="0"/>
              <a:t>数据</a:t>
            </a:r>
            <a:endParaRPr lang="en-US" altLang="zh-CN" dirty="0" smtClean="0"/>
          </a:p>
          <a:p>
            <a:endParaRPr lang="en-US" altLang="zh-CN" dirty="0" smtClean="0"/>
          </a:p>
          <a:p>
            <a:endParaRPr lang="en-US" altLang="zh-CN" dirty="0"/>
          </a:p>
          <a:p>
            <a:r>
              <a:rPr lang="zh-CN" altLang="en-US" dirty="0" smtClean="0"/>
              <a:t>分析</a:t>
            </a:r>
            <a:endParaRPr lang="en-US" altLang="zh-CN" dirty="0" smtClean="0"/>
          </a:p>
          <a:p>
            <a:endParaRPr lang="en-US" dirty="0"/>
          </a:p>
          <a:p>
            <a:endParaRPr lang="en-US" dirty="0"/>
          </a:p>
          <a:p>
            <a:r>
              <a:rPr lang="zh-CN" altLang="en-US" dirty="0" smtClean="0"/>
              <a:t>布局</a:t>
            </a:r>
            <a:endParaRPr lang="en-US" altLang="zh-CN" dirty="0" smtClean="0"/>
          </a:p>
          <a:p>
            <a:endParaRPr lang="en-US" altLang="zh-CN" dirty="0" smtClean="0"/>
          </a:p>
          <a:p>
            <a:r>
              <a:rPr lang="zh-CN" altLang="en-US" dirty="0" smtClean="0"/>
              <a:t>界面和交互</a:t>
            </a:r>
            <a:endParaRPr lang="en-US"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1" y="1246102"/>
            <a:ext cx="3505199" cy="523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28750" y="1219200"/>
            <a:ext cx="3524250" cy="5249948"/>
            <a:chOff x="1276347" y="1276350"/>
            <a:chExt cx="3524250" cy="5249948"/>
          </a:xfrm>
        </p:grpSpPr>
        <p:sp>
          <p:nvSpPr>
            <p:cNvPr id="4" name="Rounded Rectangle 3"/>
            <p:cNvSpPr/>
            <p:nvPr/>
          </p:nvSpPr>
          <p:spPr>
            <a:xfrm>
              <a:off x="1295398" y="1276350"/>
              <a:ext cx="3505199" cy="8382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295397" y="2114550"/>
              <a:ext cx="3505199" cy="222885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276347" y="4495800"/>
              <a:ext cx="3505199" cy="8382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276347" y="5486400"/>
              <a:ext cx="3505199" cy="1039898"/>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7273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数据</a:t>
            </a:r>
            <a:endParaRPr lang="en-US" dirty="0"/>
          </a:p>
        </p:txBody>
      </p:sp>
      <p:sp>
        <p:nvSpPr>
          <p:cNvPr id="3" name="Content Placeholder 2"/>
          <p:cNvSpPr>
            <a:spLocks noGrp="1"/>
          </p:cNvSpPr>
          <p:nvPr>
            <p:ph idx="1"/>
          </p:nvPr>
        </p:nvSpPr>
        <p:spPr/>
        <p:txBody>
          <a:bodyPr/>
          <a:lstStyle/>
          <a:p>
            <a:r>
              <a:rPr lang="zh-CN" altLang="en-US" dirty="0" smtClean="0"/>
              <a:t>一个推</a:t>
            </a:r>
            <a:r>
              <a:rPr lang="zh-CN" altLang="en-US" dirty="0"/>
              <a:t>荐系</a:t>
            </a:r>
            <a:r>
              <a:rPr lang="zh-CN" altLang="en-US" dirty="0" smtClean="0"/>
              <a:t>统需要：</a:t>
            </a:r>
            <a:endParaRPr lang="en-US" altLang="zh-CN" dirty="0" smtClean="0"/>
          </a:p>
          <a:p>
            <a:pPr lvl="1"/>
            <a:r>
              <a:rPr lang="zh-CN" altLang="en-US" dirty="0" smtClean="0"/>
              <a:t>节点（商品、网页）间的关联度</a:t>
            </a:r>
            <a:endParaRPr lang="en-US" altLang="zh-CN" dirty="0" smtClean="0"/>
          </a:p>
          <a:p>
            <a:pPr lvl="1"/>
            <a:r>
              <a:rPr lang="zh-CN" altLang="en-US" dirty="0" smtClean="0"/>
              <a:t>用户历史操作记录以展示用户的倾向</a:t>
            </a:r>
            <a:endParaRPr lang="en-US" altLang="zh-CN" dirty="0" smtClean="0"/>
          </a:p>
          <a:p>
            <a:pPr lvl="1"/>
            <a:endParaRPr lang="en-US" dirty="0"/>
          </a:p>
          <a:p>
            <a:r>
              <a:rPr lang="zh-CN" altLang="en-US" dirty="0" smtClean="0"/>
              <a:t>数据特点为</a:t>
            </a:r>
            <a:endParaRPr lang="en-US" altLang="zh-CN" dirty="0" smtClean="0"/>
          </a:p>
          <a:p>
            <a:pPr lvl="1"/>
            <a:r>
              <a:rPr lang="zh-CN" altLang="en-US" dirty="0" smtClean="0"/>
              <a:t>大规模</a:t>
            </a:r>
            <a:endParaRPr lang="en-US" altLang="zh-CN" dirty="0" smtClean="0"/>
          </a:p>
          <a:p>
            <a:pPr lvl="1"/>
            <a:r>
              <a:rPr lang="zh-CN" altLang="en-US" dirty="0"/>
              <a:t>实</a:t>
            </a:r>
            <a:r>
              <a:rPr lang="zh-CN" altLang="en-US" dirty="0" smtClean="0"/>
              <a:t>时变化</a:t>
            </a:r>
            <a:endParaRPr lang="en-US" altLang="zh-CN" dirty="0" smtClean="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86200"/>
            <a:ext cx="4495800" cy="125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1738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分析</a:t>
            </a:r>
            <a:endParaRPr lang="en-US" dirty="0"/>
          </a:p>
        </p:txBody>
      </p:sp>
      <p:sp>
        <p:nvSpPr>
          <p:cNvPr id="3" name="Content Placeholder 2"/>
          <p:cNvSpPr>
            <a:spLocks noGrp="1"/>
          </p:cNvSpPr>
          <p:nvPr>
            <p:ph idx="1"/>
          </p:nvPr>
        </p:nvSpPr>
        <p:spPr/>
        <p:txBody>
          <a:bodyPr>
            <a:normAutofit lnSpcReduction="10000"/>
          </a:bodyPr>
          <a:lstStyle/>
          <a:p>
            <a:r>
              <a:rPr lang="zh-CN" altLang="en-US" dirty="0"/>
              <a:t>节点</a:t>
            </a:r>
            <a:r>
              <a:rPr lang="zh-CN" altLang="en-US" dirty="0" smtClean="0"/>
              <a:t>关联度分析（</a:t>
            </a:r>
            <a:r>
              <a:rPr lang="en-US" altLang="zh-CN" dirty="0" smtClean="0"/>
              <a:t>Relevance Filtering</a:t>
            </a:r>
            <a:r>
              <a:rPr lang="zh-CN" altLang="en-US" dirty="0" smtClean="0"/>
              <a:t>）</a:t>
            </a:r>
            <a:endParaRPr lang="en-US" altLang="zh-CN" dirty="0" smtClean="0"/>
          </a:p>
          <a:p>
            <a:pPr lvl="1"/>
            <a:r>
              <a:rPr lang="zh-CN" altLang="en-US" dirty="0" smtClean="0"/>
              <a:t>属性相</a:t>
            </a:r>
            <a:r>
              <a:rPr lang="zh-CN" altLang="en-US" dirty="0"/>
              <a:t>似</a:t>
            </a:r>
            <a:r>
              <a:rPr lang="zh-CN" altLang="en-US" dirty="0" smtClean="0"/>
              <a:t>度 （</a:t>
            </a:r>
            <a:r>
              <a:rPr lang="en-US" altLang="zh-CN" dirty="0" smtClean="0"/>
              <a:t>attributes similarity</a:t>
            </a:r>
            <a:r>
              <a:rPr lang="zh-CN" altLang="en-US" dirty="0" smtClean="0"/>
              <a:t>）</a:t>
            </a:r>
            <a:endParaRPr lang="en-US" altLang="zh-CN" dirty="0" smtClean="0"/>
          </a:p>
          <a:p>
            <a:pPr lvl="1"/>
            <a:r>
              <a:rPr lang="zh-CN" altLang="en-US" dirty="0"/>
              <a:t>特征向</a:t>
            </a:r>
            <a:r>
              <a:rPr lang="zh-CN" altLang="en-US" dirty="0" smtClean="0"/>
              <a:t>量中心度（</a:t>
            </a:r>
            <a:r>
              <a:rPr lang="en-US" altLang="zh-CN" dirty="0" smtClean="0"/>
              <a:t>eigenvector centrality &amp; sensitivity</a:t>
            </a:r>
            <a:r>
              <a:rPr lang="zh-CN" altLang="en-US" dirty="0" smtClean="0"/>
              <a:t>）</a:t>
            </a:r>
            <a:endParaRPr lang="en-US" altLang="zh-CN" dirty="0" smtClean="0"/>
          </a:p>
          <a:p>
            <a:pPr lvl="1"/>
            <a:endParaRPr lang="en-US" dirty="0"/>
          </a:p>
          <a:p>
            <a:r>
              <a:rPr lang="zh-CN" altLang="en-US" dirty="0"/>
              <a:t>用</a:t>
            </a:r>
            <a:r>
              <a:rPr lang="zh-CN" altLang="en-US" dirty="0" smtClean="0"/>
              <a:t>户兴趣分析（</a:t>
            </a:r>
            <a:r>
              <a:rPr lang="en-US" altLang="zh-CN" dirty="0" smtClean="0"/>
              <a:t>Collaborative Filtering</a:t>
            </a:r>
            <a:r>
              <a:rPr lang="zh-CN" altLang="en-US" dirty="0" smtClean="0"/>
              <a:t>）</a:t>
            </a:r>
            <a:endParaRPr lang="en-US" altLang="zh-CN" dirty="0" smtClean="0"/>
          </a:p>
          <a:p>
            <a:pPr lvl="1"/>
            <a:r>
              <a:rPr lang="en-US" altLang="zh-CN" dirty="0" smtClean="0"/>
              <a:t>Item-item collaborative filter</a:t>
            </a:r>
          </a:p>
          <a:p>
            <a:pPr lvl="1"/>
            <a:endParaRPr lang="en-US" dirty="0"/>
          </a:p>
          <a:p>
            <a:r>
              <a:rPr lang="zh-CN" altLang="en-US" dirty="0" smtClean="0"/>
              <a:t>用户交互信息随着交互</a:t>
            </a:r>
            <a:endParaRPr lang="en-US" altLang="zh-CN" dirty="0" smtClean="0"/>
          </a:p>
          <a:p>
            <a:pPr marL="82296" indent="0">
              <a:buNone/>
            </a:pPr>
            <a:r>
              <a:rPr lang="en-US" altLang="zh-CN" dirty="0"/>
              <a:t> </a:t>
            </a:r>
            <a:r>
              <a:rPr lang="en-US" altLang="zh-CN" dirty="0" smtClean="0"/>
              <a:t>  </a:t>
            </a:r>
            <a:r>
              <a:rPr lang="zh-CN" altLang="en-US" dirty="0" smtClean="0"/>
              <a:t>次数增加权值加大</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4619297"/>
            <a:ext cx="272605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585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布局</a:t>
            </a:r>
            <a:endParaRPr lang="en-US" dirty="0"/>
          </a:p>
        </p:txBody>
      </p:sp>
      <p:sp>
        <p:nvSpPr>
          <p:cNvPr id="3" name="Content Placeholder 2"/>
          <p:cNvSpPr>
            <a:spLocks noGrp="1"/>
          </p:cNvSpPr>
          <p:nvPr>
            <p:ph idx="1"/>
          </p:nvPr>
        </p:nvSpPr>
        <p:spPr/>
        <p:txBody>
          <a:bodyPr/>
          <a:lstStyle/>
          <a:p>
            <a:endParaRPr lang="en-US" dirty="0"/>
          </a:p>
        </p:txBody>
      </p:sp>
      <p:pic>
        <p:nvPicPr>
          <p:cNvPr id="4" name="图片 3"/>
          <p:cNvPicPr>
            <a:picLocks noChangeAspect="1"/>
          </p:cNvPicPr>
          <p:nvPr/>
        </p:nvPicPr>
        <p:blipFill>
          <a:blip r:embed="rId3"/>
          <a:srcRect/>
          <a:stretch>
            <a:fillRect/>
          </a:stretch>
        </p:blipFill>
        <p:spPr bwMode="auto">
          <a:xfrm>
            <a:off x="3048000" y="1105917"/>
            <a:ext cx="5867400" cy="4891293"/>
          </a:xfrm>
          <a:prstGeom prst="rect">
            <a:avLst/>
          </a:prstGeom>
          <a:noFill/>
          <a:ln w="9525">
            <a:noFill/>
            <a:miter lim="800000"/>
            <a:headEnd/>
            <a:tailEnd/>
          </a:ln>
        </p:spPr>
      </p:pic>
      <p:grpSp>
        <p:nvGrpSpPr>
          <p:cNvPr id="6" name="Group 5"/>
          <p:cNvGrpSpPr/>
          <p:nvPr/>
        </p:nvGrpSpPr>
        <p:grpSpPr>
          <a:xfrm>
            <a:off x="1066800" y="2971800"/>
            <a:ext cx="3314559" cy="3763343"/>
            <a:chOff x="6062429" y="2407959"/>
            <a:chExt cx="2971517" cy="3502280"/>
          </a:xfrm>
        </p:grpSpPr>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2429" y="3429000"/>
              <a:ext cx="2922531" cy="248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2429" y="2407959"/>
              <a:ext cx="2971517" cy="85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32761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布局</a:t>
            </a:r>
            <a:endParaRPr lang="en-US" dirty="0"/>
          </a:p>
        </p:txBody>
      </p:sp>
      <p:pic>
        <p:nvPicPr>
          <p:cNvPr id="7" name="图片 3"/>
          <p:cNvPicPr>
            <a:picLocks noChangeAspect="1"/>
          </p:cNvPicPr>
          <p:nvPr/>
        </p:nvPicPr>
        <p:blipFill>
          <a:blip r:embed="rId3"/>
          <a:srcRect/>
          <a:stretch>
            <a:fillRect/>
          </a:stretch>
        </p:blipFill>
        <p:spPr bwMode="auto">
          <a:xfrm>
            <a:off x="3048000" y="1105917"/>
            <a:ext cx="5867400" cy="4891293"/>
          </a:xfrm>
          <a:prstGeom prst="rect">
            <a:avLst/>
          </a:prstGeom>
          <a:noFill/>
          <a:ln w="9525">
            <a:noFill/>
            <a:miter lim="800000"/>
            <a:headEnd/>
            <a:tailEnd/>
          </a:ln>
        </p:spPr>
      </p:pic>
      <p:sp>
        <p:nvSpPr>
          <p:cNvPr id="3" name="Content Placeholder 2"/>
          <p:cNvSpPr>
            <a:spLocks noGrp="1"/>
          </p:cNvSpPr>
          <p:nvPr>
            <p:ph idx="1"/>
          </p:nvPr>
        </p:nvSpPr>
        <p:spPr>
          <a:xfrm>
            <a:off x="1098804" y="1447800"/>
            <a:ext cx="4158996" cy="4800600"/>
          </a:xfrm>
        </p:spPr>
        <p:txBody>
          <a:bodyPr>
            <a:normAutofit/>
          </a:bodyPr>
          <a:lstStyle/>
          <a:p>
            <a:r>
              <a:rPr lang="zh-CN" altLang="en-US" dirty="0" smtClean="0"/>
              <a:t>图形界面：</a:t>
            </a:r>
            <a:endParaRPr lang="en-US" altLang="zh-CN" dirty="0" smtClean="0"/>
          </a:p>
          <a:p>
            <a:pPr lvl="1"/>
            <a:r>
              <a:rPr lang="zh-CN" altLang="en-US" dirty="0"/>
              <a:t>系统</a:t>
            </a:r>
            <a:r>
              <a:rPr lang="zh-CN" altLang="en-US" dirty="0" smtClean="0"/>
              <a:t>透</a:t>
            </a:r>
            <a:r>
              <a:rPr lang="zh-CN" altLang="en-US" dirty="0" smtClean="0"/>
              <a:t>明</a:t>
            </a:r>
            <a:endParaRPr lang="en-US" altLang="zh-CN" dirty="0" smtClean="0"/>
          </a:p>
          <a:p>
            <a:pPr lvl="1"/>
            <a:r>
              <a:rPr lang="zh-CN" altLang="en-US" dirty="0" smtClean="0"/>
              <a:t>用户信</a:t>
            </a:r>
            <a:r>
              <a:rPr lang="zh-CN" altLang="en-US" dirty="0" smtClean="0"/>
              <a:t>任</a:t>
            </a:r>
            <a:r>
              <a:rPr lang="zh-CN" altLang="en-US" dirty="0"/>
              <a:t>结果</a:t>
            </a:r>
            <a:endParaRPr lang="en-US" altLang="zh-CN" dirty="0" smtClean="0"/>
          </a:p>
          <a:p>
            <a:pPr lvl="1"/>
            <a:endParaRPr lang="en-US" altLang="zh-CN" dirty="0"/>
          </a:p>
          <a:p>
            <a:r>
              <a:rPr lang="zh-CN" altLang="en-US" dirty="0" smtClean="0"/>
              <a:t>交互：</a:t>
            </a:r>
            <a:endParaRPr lang="en-US" altLang="zh-CN" dirty="0" smtClean="0"/>
          </a:p>
          <a:p>
            <a:pPr lvl="1"/>
            <a:r>
              <a:rPr lang="zh-CN" altLang="en-US" dirty="0" smtClean="0"/>
              <a:t>对过程和结果的控制</a:t>
            </a:r>
            <a:endParaRPr lang="en-US" altLang="zh-CN" dirty="0" smtClean="0"/>
          </a:p>
        </p:txBody>
      </p:sp>
    </p:spTree>
    <p:extLst>
      <p:ext uri="{BB962C8B-B14F-4D97-AF65-F5344CB8AC3E}">
        <p14:creationId xmlns:p14="http://schemas.microsoft.com/office/powerpoint/2010/main" val="1848356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773" y="2286000"/>
            <a:ext cx="7406640" cy="1143000"/>
          </a:xfrm>
        </p:spPr>
        <p:txBody>
          <a:bodyPr>
            <a:normAutofit/>
          </a:bodyPr>
          <a:lstStyle/>
          <a:p>
            <a:pPr algn="ctr"/>
            <a:r>
              <a:rPr lang="zh-CN" altLang="en-US" sz="5400" spc="300" dirty="0" smtClean="0"/>
              <a:t>信息可视化</a:t>
            </a:r>
            <a:endParaRPr lang="en-US" sz="5400" spc="3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7" y="142164"/>
            <a:ext cx="8151813"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423" y="3694563"/>
            <a:ext cx="8151813"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2898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布局</a:t>
            </a:r>
            <a:endParaRPr lang="en-US" dirty="0"/>
          </a:p>
        </p:txBody>
      </p:sp>
      <p:pic>
        <p:nvPicPr>
          <p:cNvPr id="7" name="图片 3"/>
          <p:cNvPicPr>
            <a:picLocks noChangeAspect="1"/>
          </p:cNvPicPr>
          <p:nvPr/>
        </p:nvPicPr>
        <p:blipFill>
          <a:blip r:embed="rId3"/>
          <a:srcRect/>
          <a:stretch>
            <a:fillRect/>
          </a:stretch>
        </p:blipFill>
        <p:spPr bwMode="auto">
          <a:xfrm>
            <a:off x="3048000" y="1105917"/>
            <a:ext cx="5867400" cy="4891293"/>
          </a:xfrm>
          <a:prstGeom prst="rect">
            <a:avLst/>
          </a:prstGeom>
          <a:noFill/>
          <a:ln w="9525">
            <a:noFill/>
            <a:miter lim="800000"/>
            <a:headEnd/>
            <a:tailEnd/>
          </a:ln>
        </p:spPr>
      </p:pic>
      <p:sp>
        <p:nvSpPr>
          <p:cNvPr id="3" name="Content Placeholder 2"/>
          <p:cNvSpPr>
            <a:spLocks noGrp="1"/>
          </p:cNvSpPr>
          <p:nvPr>
            <p:ph idx="1"/>
          </p:nvPr>
        </p:nvSpPr>
        <p:spPr>
          <a:xfrm>
            <a:off x="1098804" y="1447800"/>
            <a:ext cx="3898392" cy="4800600"/>
          </a:xfrm>
        </p:spPr>
        <p:txBody>
          <a:bodyPr>
            <a:normAutofit fontScale="92500" lnSpcReduction="20000"/>
          </a:bodyPr>
          <a:lstStyle/>
          <a:p>
            <a:r>
              <a:rPr lang="zh-CN" altLang="en-US" dirty="0" smtClean="0"/>
              <a:t>点</a:t>
            </a:r>
            <a:r>
              <a:rPr lang="zh-CN" altLang="en-US" dirty="0"/>
              <a:t>的布局</a:t>
            </a:r>
            <a:endParaRPr lang="en-US" altLang="zh-CN" dirty="0"/>
          </a:p>
          <a:p>
            <a:pPr lvl="1"/>
            <a:r>
              <a:rPr lang="zh-CN" altLang="en-US" dirty="0"/>
              <a:t>斜角坐标系下的对数曲线</a:t>
            </a:r>
            <a:endParaRPr lang="en-US" altLang="zh-CN" dirty="0"/>
          </a:p>
          <a:p>
            <a:r>
              <a:rPr lang="zh-CN" altLang="en-US" dirty="0"/>
              <a:t>随着新的点增多，旧的点淡出</a:t>
            </a:r>
            <a:endParaRPr lang="en-US" altLang="zh-CN" dirty="0"/>
          </a:p>
          <a:p>
            <a:r>
              <a:rPr lang="zh-CN" altLang="en-US" dirty="0"/>
              <a:t>边的设计</a:t>
            </a:r>
            <a:endParaRPr lang="en-US" altLang="zh-CN" dirty="0"/>
          </a:p>
          <a:p>
            <a:pPr lvl="1"/>
            <a:r>
              <a:rPr lang="zh-CN" altLang="en-US" dirty="0"/>
              <a:t>显式边</a:t>
            </a:r>
            <a:r>
              <a:rPr lang="zh-CN" altLang="en-US" dirty="0" smtClean="0"/>
              <a:t>：</a:t>
            </a:r>
            <a:endParaRPr lang="en-US" altLang="zh-CN" dirty="0" smtClean="0"/>
          </a:p>
          <a:p>
            <a:pPr lvl="2"/>
            <a:r>
              <a:rPr lang="zh-CN" altLang="en-US" dirty="0" smtClean="0"/>
              <a:t>相</a:t>
            </a:r>
            <a:r>
              <a:rPr lang="zh-CN" altLang="en-US" dirty="0"/>
              <a:t>连并强烈推荐关系</a:t>
            </a:r>
            <a:endParaRPr lang="en-US" altLang="zh-CN" dirty="0"/>
          </a:p>
          <a:p>
            <a:pPr lvl="1"/>
            <a:r>
              <a:rPr lang="zh-CN" altLang="en-US" dirty="0"/>
              <a:t>隐式边</a:t>
            </a:r>
            <a:r>
              <a:rPr lang="zh-CN" altLang="en-US" dirty="0" smtClean="0"/>
              <a:t>：</a:t>
            </a:r>
            <a:endParaRPr lang="en-US" altLang="zh-CN" dirty="0" smtClean="0"/>
          </a:p>
          <a:p>
            <a:pPr lvl="2"/>
            <a:r>
              <a:rPr lang="zh-CN" altLang="en-US" dirty="0" smtClean="0"/>
              <a:t>不</a:t>
            </a:r>
            <a:r>
              <a:rPr lang="zh-CN" altLang="en-US" dirty="0"/>
              <a:t>相连但强烈推荐关系</a:t>
            </a:r>
            <a:endParaRPr lang="en-US" altLang="zh-CN" dirty="0"/>
          </a:p>
          <a:p>
            <a:pPr lvl="1"/>
            <a:r>
              <a:rPr lang="zh-CN" altLang="en-US" dirty="0"/>
              <a:t>普通边</a:t>
            </a:r>
            <a:r>
              <a:rPr lang="zh-CN" altLang="en-US" dirty="0" smtClean="0"/>
              <a:t>：</a:t>
            </a:r>
            <a:endParaRPr lang="en-US" altLang="zh-CN" dirty="0" smtClean="0"/>
          </a:p>
          <a:p>
            <a:pPr lvl="2"/>
            <a:r>
              <a:rPr lang="zh-CN" altLang="en-US" dirty="0" smtClean="0"/>
              <a:t>相</a:t>
            </a:r>
            <a:r>
              <a:rPr lang="zh-CN" altLang="en-US" dirty="0"/>
              <a:t>连但不推荐关</a:t>
            </a:r>
            <a:r>
              <a:rPr lang="zh-CN" altLang="en-US" dirty="0" smtClean="0"/>
              <a:t>系</a:t>
            </a:r>
            <a:endParaRPr lang="en-US" altLang="zh-CN" dirty="0"/>
          </a:p>
        </p:txBody>
      </p:sp>
    </p:spTree>
    <p:extLst>
      <p:ext uri="{BB962C8B-B14F-4D97-AF65-F5344CB8AC3E}">
        <p14:creationId xmlns:p14="http://schemas.microsoft.com/office/powerpoint/2010/main" val="25608674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布局</a:t>
            </a:r>
            <a:endParaRPr lang="en-US" dirty="0"/>
          </a:p>
        </p:txBody>
      </p:sp>
      <p:sp>
        <p:nvSpPr>
          <p:cNvPr id="3" name="Content Placeholder 2"/>
          <p:cNvSpPr>
            <a:spLocks noGrp="1"/>
          </p:cNvSpPr>
          <p:nvPr>
            <p:ph idx="1"/>
          </p:nvPr>
        </p:nvSpPr>
        <p:spPr/>
        <p:txBody>
          <a:bodyPr/>
          <a:lstStyle/>
          <a:p>
            <a:r>
              <a:rPr lang="zh-CN" altLang="en-US" dirty="0" smtClean="0"/>
              <a:t>数据：</a:t>
            </a:r>
            <a:r>
              <a:rPr lang="en-US" altLang="zh-CN" dirty="0"/>
              <a:t>E</a:t>
            </a:r>
            <a:r>
              <a:rPr lang="en-US" dirty="0" smtClean="0"/>
              <a:t>sslingen </a:t>
            </a:r>
            <a:r>
              <a:rPr lang="en-US" altLang="zh-CN" dirty="0" smtClean="0"/>
              <a:t>V=</a:t>
            </a:r>
            <a:r>
              <a:rPr lang="en-US" dirty="0" smtClean="0"/>
              <a:t>2075 </a:t>
            </a:r>
            <a:r>
              <a:rPr lang="en-US" altLang="zh-CN" dirty="0" smtClean="0"/>
              <a:t>E=</a:t>
            </a:r>
            <a:r>
              <a:rPr lang="en-US" dirty="0" smtClean="0"/>
              <a:t>5530</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821" y="2133600"/>
            <a:ext cx="6181123" cy="424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7000" y="6427977"/>
            <a:ext cx="6274676" cy="369332"/>
          </a:xfrm>
          <a:prstGeom prst="rect">
            <a:avLst/>
          </a:prstGeom>
        </p:spPr>
        <p:txBody>
          <a:bodyPr wrap="square">
            <a:spAutoFit/>
          </a:bodyPr>
          <a:lstStyle/>
          <a:p>
            <a:r>
              <a:rPr lang="en-US" dirty="0"/>
              <a:t>Large-Graph Layout Algorithms at Work</a:t>
            </a:r>
            <a:r>
              <a:rPr lang="en-US" dirty="0" smtClean="0"/>
              <a:t>:  An </a:t>
            </a:r>
            <a:r>
              <a:rPr lang="en-US" dirty="0"/>
              <a:t>Experimental Study</a:t>
            </a:r>
          </a:p>
        </p:txBody>
      </p:sp>
    </p:spTree>
    <p:extLst>
      <p:ext uri="{BB962C8B-B14F-4D97-AF65-F5344CB8AC3E}">
        <p14:creationId xmlns:p14="http://schemas.microsoft.com/office/powerpoint/2010/main" val="1169474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各种布局</a:t>
            </a:r>
            <a:endParaRPr lang="en-US" dirty="0"/>
          </a:p>
        </p:txBody>
      </p:sp>
      <p:sp>
        <p:nvSpPr>
          <p:cNvPr id="3" name="Content Placeholder 2"/>
          <p:cNvSpPr>
            <a:spLocks noGrp="1"/>
          </p:cNvSpPr>
          <p:nvPr>
            <p:ph idx="1"/>
          </p:nvPr>
        </p:nvSpPr>
        <p:spPr/>
        <p:txBody>
          <a:bodyPr/>
          <a:lstStyle/>
          <a:p>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140411" y="3876550"/>
            <a:ext cx="2683973" cy="287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447800"/>
            <a:ext cx="24955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447800"/>
            <a:ext cx="2318540" cy="265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152796"/>
            <a:ext cx="2559538"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4756" y="1447801"/>
            <a:ext cx="24955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7150" y="4157651"/>
            <a:ext cx="2560392" cy="230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1405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布局的意义：网络攻击</a:t>
            </a:r>
            <a:endParaRPr lang="en-US" dirty="0"/>
          </a:p>
        </p:txBody>
      </p:sp>
      <p:sp>
        <p:nvSpPr>
          <p:cNvPr id="3" name="Content Placeholder 2"/>
          <p:cNvSpPr>
            <a:spLocks noGrp="1"/>
          </p:cNvSpPr>
          <p:nvPr>
            <p:ph idx="1"/>
          </p:nvPr>
        </p:nvSpPr>
        <p:spPr>
          <a:xfrm>
            <a:off x="1524000" y="6068568"/>
            <a:ext cx="7498080" cy="789432"/>
          </a:xfrm>
        </p:spPr>
        <p:txBody>
          <a:bodyPr>
            <a:normAutofit/>
          </a:bodyPr>
          <a:lstStyle/>
          <a:p>
            <a:r>
              <a:rPr lang="en-US" sz="2000" dirty="0" err="1"/>
              <a:t>TrustVis</a:t>
            </a:r>
            <a:r>
              <a:rPr lang="en-US" sz="2000" dirty="0"/>
              <a:t>: Visualizing Trust towards Attack Identification in Distributed Computing Environments, </a:t>
            </a:r>
            <a:r>
              <a:rPr lang="en-US" sz="2000" dirty="0" err="1"/>
              <a:t>PacificVis</a:t>
            </a:r>
            <a:r>
              <a:rPr lang="en-US" sz="2000" dirty="0"/>
              <a:t> 2011</a:t>
            </a:r>
          </a:p>
        </p:txBody>
      </p:sp>
      <p:pic>
        <p:nvPicPr>
          <p:cNvPr id="4098" name="Picture 2" descr="http://www.cad.zju.edu.cn/home/pengdichao/projects/vistrust/matr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295400"/>
            <a:ext cx="4730496" cy="459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75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布局：边绑定</a:t>
            </a:r>
            <a:endParaRPr lang="en-US" dirty="0"/>
          </a:p>
        </p:txBody>
      </p:sp>
      <p:sp>
        <p:nvSpPr>
          <p:cNvPr id="3" name="Content Placeholder 2"/>
          <p:cNvSpPr>
            <a:spLocks noGrp="1"/>
          </p:cNvSpPr>
          <p:nvPr>
            <p:ph idx="1"/>
          </p:nvPr>
        </p:nvSpPr>
        <p:spPr>
          <a:xfrm>
            <a:off x="1371600" y="6019800"/>
            <a:ext cx="7498080" cy="397866"/>
          </a:xfrm>
        </p:spPr>
        <p:txBody>
          <a:bodyPr>
            <a:normAutofit fontScale="62500" lnSpcReduction="20000"/>
          </a:bodyPr>
          <a:lstStyle/>
          <a:p>
            <a:r>
              <a:rPr lang="en-US" dirty="0"/>
              <a:t>Divided Edge Bundling for Directional Network </a:t>
            </a:r>
            <a:r>
              <a:rPr lang="en-US" dirty="0" smtClean="0"/>
              <a:t>Data</a:t>
            </a:r>
            <a:r>
              <a:rPr lang="zh-CN" altLang="en-US" dirty="0" smtClean="0"/>
              <a:t>，</a:t>
            </a:r>
            <a:r>
              <a:rPr lang="en-US" altLang="zh-CN" dirty="0" smtClean="0"/>
              <a:t>Vis2011</a:t>
            </a:r>
            <a:endParaRPr lang="en-US" dirty="0"/>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1"/>
            <a:ext cx="261407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4686300" y="320040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203729"/>
            <a:ext cx="2590800" cy="460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730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润</a:t>
            </a:r>
            <a:r>
              <a:rPr lang="zh-CN" altLang="en-US" dirty="0" smtClean="0"/>
              <a:t>色</a:t>
            </a:r>
            <a:endParaRPr lang="en-US" dirty="0"/>
          </a:p>
        </p:txBody>
      </p:sp>
      <p:sp>
        <p:nvSpPr>
          <p:cNvPr id="3" name="Content Placeholder 2"/>
          <p:cNvSpPr>
            <a:spLocks noGrp="1"/>
          </p:cNvSpPr>
          <p:nvPr>
            <p:ph idx="1"/>
          </p:nvPr>
        </p:nvSpPr>
        <p:spPr/>
        <p:txBody>
          <a:bodyPr>
            <a:normAutofit lnSpcReduction="10000"/>
          </a:bodyPr>
          <a:lstStyle/>
          <a:p>
            <a:r>
              <a:rPr lang="zh-CN" altLang="en-US" dirty="0" smtClean="0"/>
              <a:t>设计</a:t>
            </a:r>
            <a:endParaRPr lang="en-US" altLang="zh-CN" dirty="0" smtClean="0"/>
          </a:p>
          <a:p>
            <a:endParaRPr lang="en-US" dirty="0" smtClean="0"/>
          </a:p>
          <a:p>
            <a:endParaRPr lang="en-US" dirty="0" smtClean="0"/>
          </a:p>
          <a:p>
            <a:endParaRPr lang="en-US" dirty="0" smtClean="0"/>
          </a:p>
          <a:p>
            <a:endParaRPr lang="en-US" dirty="0"/>
          </a:p>
          <a:p>
            <a:endParaRPr lang="en-US" altLang="zh-CN" dirty="0" smtClean="0"/>
          </a:p>
          <a:p>
            <a:r>
              <a:rPr lang="zh-CN" altLang="en-US" dirty="0"/>
              <a:t>用</a:t>
            </a:r>
            <a:r>
              <a:rPr lang="zh-CN" altLang="en-US" dirty="0" smtClean="0"/>
              <a:t>户体验</a:t>
            </a:r>
            <a:endParaRPr lang="en-US" altLang="zh-CN" dirty="0" smtClean="0"/>
          </a:p>
          <a:p>
            <a:pPr lvl="1"/>
            <a:r>
              <a:rPr lang="zh-CN" altLang="en-US" dirty="0" smtClean="0"/>
              <a:t>学习曲线</a:t>
            </a:r>
            <a:endParaRPr lang="en-US" altLang="zh-CN" dirty="0" smtClean="0"/>
          </a:p>
          <a:p>
            <a:pPr lvl="1"/>
            <a:r>
              <a:rPr lang="zh-CN" altLang="en-US" dirty="0" smtClean="0"/>
              <a:t>案例分析</a:t>
            </a:r>
            <a:endParaRPr lang="en-US" dirty="0"/>
          </a:p>
        </p:txBody>
      </p:sp>
      <p:sp>
        <p:nvSpPr>
          <p:cNvPr id="4" name="TextBox 3"/>
          <p:cNvSpPr txBox="1"/>
          <p:nvPr/>
        </p:nvSpPr>
        <p:spPr>
          <a:xfrm>
            <a:off x="4680716" y="2667000"/>
            <a:ext cx="729484" cy="584775"/>
          </a:xfrm>
          <a:prstGeom prst="rect">
            <a:avLst/>
          </a:prstGeom>
          <a:noFill/>
        </p:spPr>
        <p:txBody>
          <a:bodyPr wrap="square" rtlCol="0">
            <a:spAutoFit/>
          </a:bodyPr>
          <a:lstStyle/>
          <a:p>
            <a:r>
              <a:rPr lang="en-US" altLang="zh-CN" sz="3200" b="1" dirty="0" smtClean="0">
                <a:solidFill>
                  <a:schemeClr val="accent3">
                    <a:lumMod val="50000"/>
                  </a:schemeClr>
                </a:solidFill>
              </a:rPr>
              <a:t>VS</a:t>
            </a:r>
            <a:endParaRPr lang="en-US" sz="3200" b="1" dirty="0">
              <a:solidFill>
                <a:schemeClr val="accent3">
                  <a:lumMod val="50000"/>
                </a:schemeClr>
              </a:solidFill>
            </a:endParaRPr>
          </a:p>
        </p:txBody>
      </p:sp>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207" y="1752600"/>
            <a:ext cx="3352800" cy="239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637" y="2069072"/>
            <a:ext cx="295275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2921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参考文献</a:t>
            </a:r>
            <a:endParaRPr lang="en-US" dirty="0"/>
          </a:p>
        </p:txBody>
      </p:sp>
      <p:sp>
        <p:nvSpPr>
          <p:cNvPr id="3" name="Content Placeholder 2"/>
          <p:cNvSpPr>
            <a:spLocks noGrp="1"/>
          </p:cNvSpPr>
          <p:nvPr>
            <p:ph idx="1"/>
          </p:nvPr>
        </p:nvSpPr>
        <p:spPr/>
        <p:txBody>
          <a:bodyPr>
            <a:normAutofit fontScale="40000" lnSpcReduction="20000"/>
          </a:bodyPr>
          <a:lstStyle/>
          <a:p>
            <a:r>
              <a:rPr lang="en-US" dirty="0" err="1" smtClean="0"/>
              <a:t>Tufte</a:t>
            </a:r>
            <a:r>
              <a:rPr lang="en-US" dirty="0"/>
              <a:t>, Edward </a:t>
            </a:r>
            <a:r>
              <a:rPr lang="en-US" dirty="0" smtClean="0"/>
              <a:t>R, 1990, </a:t>
            </a:r>
            <a:r>
              <a:rPr lang="en-US" dirty="0"/>
              <a:t>Graphics </a:t>
            </a:r>
            <a:r>
              <a:rPr lang="en-US" dirty="0" smtClean="0"/>
              <a:t>Press, Envisioning Information, </a:t>
            </a:r>
            <a:r>
              <a:rPr lang="en-US" dirty="0" smtClean="0">
                <a:hlinkClick r:id="rId2"/>
              </a:rPr>
              <a:t>http://www.edwardtufte.com/tufte/books_ei</a:t>
            </a:r>
            <a:endParaRPr lang="en-US" dirty="0" smtClean="0"/>
          </a:p>
          <a:p>
            <a:endParaRPr lang="en-US" dirty="0" smtClean="0"/>
          </a:p>
          <a:p>
            <a:r>
              <a:rPr lang="en-US" dirty="0" smtClean="0"/>
              <a:t>US </a:t>
            </a:r>
            <a:r>
              <a:rPr lang="en-US" dirty="0"/>
              <a:t>Debt Stacked in $100 </a:t>
            </a:r>
            <a:r>
              <a:rPr lang="en-US" dirty="0" smtClean="0"/>
              <a:t>bills </a:t>
            </a:r>
            <a:r>
              <a:rPr lang="en-US" dirty="0" smtClean="0">
                <a:hlinkClick r:id="rId3"/>
              </a:rPr>
              <a:t>http</a:t>
            </a:r>
            <a:r>
              <a:rPr lang="en-US" dirty="0">
                <a:hlinkClick r:id="rId3"/>
              </a:rPr>
              <a:t>://usdebt.kleptocracy.us</a:t>
            </a:r>
            <a:r>
              <a:rPr lang="en-US" dirty="0" smtClean="0">
                <a:hlinkClick r:id="rId3"/>
              </a:rPr>
              <a:t>/</a:t>
            </a:r>
            <a:endParaRPr lang="en-US" dirty="0" smtClean="0"/>
          </a:p>
          <a:p>
            <a:endParaRPr lang="en-US" dirty="0" smtClean="0"/>
          </a:p>
          <a:p>
            <a:r>
              <a:rPr lang="en-US" dirty="0" smtClean="0">
                <a:hlinkClick r:id="rId4"/>
              </a:rPr>
              <a:t>http</a:t>
            </a:r>
            <a:r>
              <a:rPr lang="en-US" dirty="0">
                <a:hlinkClick r:id="rId4"/>
              </a:rPr>
              <a:t>://www.cs.nyu.edu/~</a:t>
            </a:r>
            <a:r>
              <a:rPr lang="en-US" dirty="0" smtClean="0">
                <a:hlinkClick r:id="rId4"/>
              </a:rPr>
              <a:t>roweis/lle/lips.html</a:t>
            </a:r>
            <a:r>
              <a:rPr lang="en-US" dirty="0" smtClean="0"/>
              <a:t> </a:t>
            </a:r>
          </a:p>
          <a:p>
            <a:endParaRPr lang="en-US" i="1" dirty="0" smtClean="0"/>
          </a:p>
          <a:p>
            <a:r>
              <a:rPr lang="en-US" dirty="0" smtClean="0"/>
              <a:t>Exhibition </a:t>
            </a:r>
            <a:r>
              <a:rPr lang="en-US" dirty="0"/>
              <a:t>Archives \ </a:t>
            </a:r>
            <a:r>
              <a:rPr lang="en-US" dirty="0" smtClean="0"/>
              <a:t>Processing.org </a:t>
            </a:r>
            <a:r>
              <a:rPr lang="en-US" i="1" dirty="0" smtClean="0">
                <a:hlinkClick r:id="rId5"/>
              </a:rPr>
              <a:t>http</a:t>
            </a:r>
            <a:r>
              <a:rPr lang="en-US" i="1" dirty="0">
                <a:hlinkClick r:id="rId5"/>
              </a:rPr>
              <a:t>://processing.org/exhibition</a:t>
            </a:r>
            <a:r>
              <a:rPr lang="en-US" i="1" dirty="0" smtClean="0">
                <a:hlinkClick r:id="rId5"/>
              </a:rPr>
              <a:t>/</a:t>
            </a:r>
            <a:r>
              <a:rPr lang="en-US" i="1" dirty="0" smtClean="0"/>
              <a:t> </a:t>
            </a:r>
          </a:p>
          <a:p>
            <a:endParaRPr lang="en-US" i="1" dirty="0" smtClean="0"/>
          </a:p>
          <a:p>
            <a:r>
              <a:rPr lang="en-US" i="1" dirty="0" smtClean="0"/>
              <a:t>Visual </a:t>
            </a:r>
            <a:r>
              <a:rPr lang="en-US" i="1" dirty="0"/>
              <a:t>Recommendations for Network Navigation</a:t>
            </a:r>
            <a:r>
              <a:rPr lang="en-US" dirty="0"/>
              <a:t>. </a:t>
            </a:r>
            <a:r>
              <a:rPr lang="en-US" dirty="0" smtClean="0"/>
              <a:t>T </a:t>
            </a:r>
            <a:r>
              <a:rPr lang="en-US" dirty="0" err="1"/>
              <a:t>Crnovrsanin</a:t>
            </a:r>
            <a:r>
              <a:rPr lang="en-US" dirty="0"/>
              <a:t>, </a:t>
            </a:r>
            <a:r>
              <a:rPr lang="en-US" dirty="0" smtClean="0"/>
              <a:t>Computer </a:t>
            </a:r>
            <a:r>
              <a:rPr lang="en-US" dirty="0"/>
              <a:t>Graphics Forum (</a:t>
            </a:r>
            <a:r>
              <a:rPr lang="en-US" dirty="0" err="1"/>
              <a:t>EuroVis</a:t>
            </a:r>
            <a:r>
              <a:rPr lang="en-US" dirty="0"/>
              <a:t> 2011</a:t>
            </a:r>
            <a:r>
              <a:rPr lang="en-US" dirty="0" smtClean="0"/>
              <a:t>)</a:t>
            </a:r>
          </a:p>
          <a:p>
            <a:endParaRPr lang="en-US" dirty="0" smtClean="0"/>
          </a:p>
          <a:p>
            <a:r>
              <a:rPr lang="en-US" dirty="0" smtClean="0"/>
              <a:t>W Cui</a:t>
            </a:r>
            <a:r>
              <a:rPr lang="en-US" dirty="0"/>
              <a:t>, </a:t>
            </a:r>
            <a:r>
              <a:rPr lang="en-US" dirty="0" err="1" smtClean="0"/>
              <a:t>TextFlow</a:t>
            </a:r>
            <a:r>
              <a:rPr lang="en-US" dirty="0"/>
              <a:t>: Towards Better Understanding of Evolving Topics in Text. IEEE Trans. Vis. </a:t>
            </a:r>
            <a:r>
              <a:rPr lang="en-US" dirty="0" err="1"/>
              <a:t>Comput</a:t>
            </a:r>
            <a:r>
              <a:rPr lang="en-US" dirty="0"/>
              <a:t>. Graph. 17(12): 2412-2421 (2011)</a:t>
            </a:r>
          </a:p>
          <a:p>
            <a:endParaRPr lang="en-US" dirty="0" smtClean="0"/>
          </a:p>
          <a:p>
            <a:r>
              <a:rPr lang="en-US" dirty="0" smtClean="0"/>
              <a:t>S </a:t>
            </a:r>
            <a:r>
              <a:rPr lang="en-US" dirty="0" err="1" smtClean="0"/>
              <a:t>Hachul</a:t>
            </a:r>
            <a:r>
              <a:rPr lang="en-US" dirty="0" smtClean="0"/>
              <a:t>, Large-Graph </a:t>
            </a:r>
            <a:r>
              <a:rPr lang="en-US" dirty="0"/>
              <a:t>Layout Algorithms at Work: An Experimental </a:t>
            </a:r>
            <a:r>
              <a:rPr lang="en-US" dirty="0" smtClean="0"/>
              <a:t>Study</a:t>
            </a:r>
          </a:p>
          <a:p>
            <a:endParaRPr lang="en-US" dirty="0" smtClean="0"/>
          </a:p>
          <a:p>
            <a:r>
              <a:rPr lang="en-US" dirty="0" smtClean="0"/>
              <a:t>D </a:t>
            </a:r>
            <a:r>
              <a:rPr lang="en-US" dirty="0" err="1" smtClean="0"/>
              <a:t>Peng</a:t>
            </a:r>
            <a:r>
              <a:rPr lang="en-US" dirty="0" smtClean="0"/>
              <a:t>, </a:t>
            </a:r>
            <a:r>
              <a:rPr lang="en-US" dirty="0" err="1" smtClean="0"/>
              <a:t>TrustVis</a:t>
            </a:r>
            <a:r>
              <a:rPr lang="en-US" dirty="0"/>
              <a:t>: Visualizing Trust towards Attack Identification in Distributed Computing Environments, </a:t>
            </a:r>
            <a:r>
              <a:rPr lang="en-US" dirty="0" err="1"/>
              <a:t>PacificVis</a:t>
            </a:r>
            <a:r>
              <a:rPr lang="en-US" dirty="0"/>
              <a:t> </a:t>
            </a:r>
            <a:r>
              <a:rPr lang="en-US" dirty="0" smtClean="0"/>
              <a:t>2011</a:t>
            </a:r>
          </a:p>
          <a:p>
            <a:endParaRPr lang="en-US" dirty="0" smtClean="0"/>
          </a:p>
          <a:p>
            <a:r>
              <a:rPr lang="en-US" dirty="0" smtClean="0"/>
              <a:t>Divided </a:t>
            </a:r>
            <a:r>
              <a:rPr lang="en-US" dirty="0"/>
              <a:t>Edge Bundling for Directional Network Data</a:t>
            </a:r>
            <a:r>
              <a:rPr lang="zh-CN" altLang="en-US" dirty="0"/>
              <a:t>，</a:t>
            </a:r>
            <a:r>
              <a:rPr lang="en-US" altLang="zh-CN" dirty="0" smtClean="0"/>
              <a:t>Vis2011</a:t>
            </a:r>
            <a:endParaRPr lang="en-US" dirty="0"/>
          </a:p>
          <a:p>
            <a:endParaRPr lang="en-US" dirty="0"/>
          </a:p>
          <a:p>
            <a:endParaRPr lang="en-US" dirty="0"/>
          </a:p>
        </p:txBody>
      </p:sp>
    </p:spTree>
    <p:extLst>
      <p:ext uri="{BB962C8B-B14F-4D97-AF65-F5344CB8AC3E}">
        <p14:creationId xmlns:p14="http://schemas.microsoft.com/office/powerpoint/2010/main" val="42482632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Q&amp;A</a:t>
            </a:r>
            <a:endParaRPr lang="en-US" dirty="0"/>
          </a:p>
        </p:txBody>
      </p:sp>
      <p:sp>
        <p:nvSpPr>
          <p:cNvPr id="3" name="Content Placeholder 2"/>
          <p:cNvSpPr>
            <a:spLocks noGrp="1"/>
          </p:cNvSpPr>
          <p:nvPr>
            <p:ph idx="1"/>
          </p:nvPr>
        </p:nvSpPr>
        <p:spPr/>
        <p:txBody>
          <a:bodyPr/>
          <a:lstStyle/>
          <a:p>
            <a:endParaRPr lang="en-US" dirty="0"/>
          </a:p>
        </p:txBody>
      </p:sp>
      <p:sp>
        <p:nvSpPr>
          <p:cNvPr id="4" name="AutoShape 2" descr="data:image/jpeg;base64,/9j/4AAQSkZJRgABAQAAAQABAAD/2wCEAAkGBhISERUUEhQUFRQVFRUWFRQXGBgXFhcXFxcVGBUYGhgZHSceGBojGhQXIDsgIycpLCwsFx4xNTAqNSYrLSkBCQoKBQUFDQUFDSkYEhgpKSkpKSkpKSkpKSkpKSkpKSkpKSkpKSkpKSkpKSkpKSkpKSkpKSkpKSkpKSkpKSkpKf/AABEIALUBFwMBIgACEQEDEQH/xAAcAAABBQEBAQAAAAAAAAAAAAAAAgMEBQYHAQj/xABIEAACAQIDBQQECQoFBQEBAQABAgMAEQQSIQUTMUFRBiJhcTJigfAHFCMzQlKRobEkNENyc5KywdHhFVNjgvEWg6Kzw4RVCP/EABQBAQAAAAAAAAAAAAAAAAAAAAD/xAAUEQEAAAAAAAAAAAAAAAAAAAAA/9oADAMBAAIRAxEAPwDuNRIdohppIsjgxqjZiBkYPmtlN7m2U8QPC+tS6qNt7QOHKMkZZpZIY3fKxCoZFU3yjjaQ25XPhYhb0VlYO2DHDyyFVEikZY+6MoLAHMd4blAbsDkIA1Cgg1f7Kxm9hR/rDpbUEg2AZhbTiGII1BIoJdFFFAUUUUBUSLaIad4crgoiOXIGQhy4ABve4yHl9tjaXVD2o2t8VVZUVS7sEYn6iLK45i9iToLnvHKrGykL6iqQ7fJxawrkKE201b0JmZwQbZVaIRkW9JuI4G7oCiiigKKKKAqIm0QZ2hyPdY1kL2GTvFgFBvfN3Tyt48al1UdoMeMOm8UxrI5WNd5oHPfZUzZhl+kc2tgGNjwoLeisptPtZJG0yruzu3ADEafNTvlOVz3i0ITWzXbVPRzTn7QN8ajiUKVbKDze5GIzkEG1kaAKRbi3KwBC9ooooCiiigKif4iN/ucj33e8z2GT0suW975ufC3jUuqjtHjDBGZ1CZlsGZhc7u92CrnXM2mi3ueVzoQt6KzO1e1LxLisirI0OUqqhjlBiLkyhSWA7p1sOIGnGlDtQ18RdVJjWYoguHzRtKFRtTdpFjziwBtfQ2vQaSiq/Yu0DNGWOU2d1Dp6DhTYMup05cTqDrVhQFFFFAVEfaIE6w5HuyM4ewyd0qCpN75u8OVvHheXVR2kx24i3yqpkFkXNYaO6ZhdmVR6IPeZRcDWgt6Kpti7bM8jqGjZVSMnLdWV2XMVKscxFipuVXjbUg2KC5qjmxjx4xiWJiKQIy/RRnabI46XayHrdPq1eVhdv7WEO0ysuuGnw8MMoNwFLPiN3JfkLnKTyzKTyoNzavagbIxDFTHIbyRHI5+sLXST/ctj4HMOVT6AooooCiikSyhVLMQFUEknQADUknpQNY7HLEhd72GgA1ZidFVRzYnS1ZV58SkzzSO2XdQtJCGO7iRnxADKBxK5FLN9IZjyUC0RWnlV3BA13aHQqh4uw5Ow0t9FTbiWqXCo+NyjluMOLf78VQGHxF+Zv51KUnrf21RxQGCQw/RsWh8YwRdPNCQP1SvQ1aQzXGuo686CWD5/dXt/H7fcUlW9vv040oN7ig9F/f8A5osfe9GW/Q0W8/fzoD7PtNQo5G+NOtzYQxEC5sCXmubdTYfYKne37RVfH+dyafoIeH7SegsAfCleykBvD+tGb2edAu9F68D17moDNRmrzOOtF6D3NUAufjVrm25va+l84F7dfGphqvYWxX/Y/wDoKC0orxTXtAUUUUBRRRQNzzqis7kKqgszE2AAFySeQAFYrsZtyXHYp8WS64WWOWPCxEkAxwyRAzst7ZnZ2GouAgHnmvhR7TPjsXFsXBtrI6jFSLrlUd4p5KoLt5BeorXdnds4R8YuEwZzJg8M0bMusanPCFjDfSYBCTbQX43vYNhRRRQFZDtJs1MTNPAw77QQtGTYBiDiAyX5Er/UXyG2vrJbahD4uXdtbERwYeUKBd2jDzi6j6RVtQPHKbCQ3Cv7KbdYpeUnfYW0OIvxfDkndzEdUIN+lpeZre1zTbc+6kj2lCtx83iol1BVgDIPEMtpFJ4kL9etp2fxald2GzKqq8L8c8Di8TX52F1PPugn0qC3ooooCqWacTtm/QRnT/WkU8fGNSNPrML8FGZ3HSmZzChIQW37g2OouIlPJmBBJ+ip6sCEygFljQAKLAACwFtNAOAA0oJWzozYueLfh7/hTUH53L+ww/8AHiqsVWwAHKq6D87l/YYf+PFUDu1cBvU7pyyKc8bfVcXtfqpBKkcwxFV+FnzLnAym5V0OpVl0ZT4g8+YseBq9qn2jHuZN9+jeyzerbRJfZ6J9Ug/QoJMT8x/cU+r348eo9/fwqGyFTpT8bA8PsoJFvb4ivQfbTaNb39/6+FOAg+B/H+tB7mFQIh+VyfsIf/ZPU8g89ar4hfFycfmIf/ZPQWDL415c+/8AevcteG/Wg8tXnvxr25o06Cg8DUXvy9tJZx1rwye/P7aBd7cre/nVfvPyscbbg8f2gqaJR/zxqCZL4rhYGD/6Cgsl0NuVO1HU8j7DTyNfz50CqKKKArE/Cp2/XZmF7hBxM11hXjl+tIR0W/tJA61b9pu10WEilfRjEt31sqX9EMfrG4sg7xuOAuR8udo9vT7SxTTTNd20HJY41udB9FFF/PUnXiDeA2pLEsjozmfE3TMDd2Vmu/jd208bHrX0d8H3ZIbOjw0BA3hgnkmPWV3w2YX5hQAo8F8a4d8H8mFixJxuK+YwYBijGryzfowB4emSdAQgPHXtHwfbWxeNmGNxPycc0UwwuHF7JEkkHfJ+kzk8SOCC1gaDoNFFFAVy/t3tmSDaseSSOMCGFwzqfk3Mk6BnYEEQPcRudcuZGtoDXUK5V8Jez0kxpYtYpho2IylsqZsQGky/pYgCVki45GzLqtiE4bXUFpJoXiw85aLEJo6wyhjmF11VlYlwSoGrkE3SmezGNbDSthrh9znmwrKQRLh2sZ4VINjpaRQOYt9E1Q9k+0e7kfDYhWGVQkik5i8KKGSRHHpywJlYONZIMramMXttsbCJU7qyYzC/LYeaMAb6KxI4aOAL2Bv3S6i9iaDqUUoZQykFWAII4EHUEeyoW0cY1xFERvWFy3ERJwMhHXiAOZ8AxGT7O9qJdym7VZxKC0Md93Kr5jvojYZLRtxPcGVha+grQ7KxcSXV2Imc5pN4pjd24WUHQqLWAUsAANSbkhK3awxhE8bXNySTdmJ5sxJJPO5r3ZcPFj5D+dRsQ5d7VbRR5QB0oF1Wwfncv7DD/wAeKqyqtg/O5f2GH/jxVBZUmWMMCCAQQQQdQQeIPhSqKCmwIKkwMblBeJj9OLhYnmyGynwynnT5Fjp7+B9/7ubVwRdQyWEqHNGTwzWsVPqsLqfO/ECk4edZYw6gi+jKdGVgSGU9GVgR7DQOo4Pn7+96X7/8/wBRUe1j48jyI9/fjT8cl/fUUDiuf7c/YedQYyDi5D/oQ/xz1Mt9nvw6GoCfnT8PmIePH5yegsSRytXlwOIpNzy9/sr0KBqftP8AxQebzpwr0L1/GgyD/im94x4D+X30CyfG1J9teWPMgUFulqA3Y4/feq2RfyrT/I/+gqxJ6/fVe5/KtRpuP/oKCer9acVrG9/D+lR7kacf6VHxe0ljsNWdgcsSi7MOZsdAo5sSAOtBayyhVLMwVQLljYADqSeAqnx20i0bSM/xfDKLtK3dkceoDqgPC5GY30A0NRcVi1iXfYxr5SN3Euqq30QqnWWT1iNOQXUnl3wrdrZCAkptIwzCC91w6EaF7elOw/cXhqdAzHwlduPjrrBAu6wkRLJHzY63mk8TrYG/G5JLVhFcgEi4zaDyv/UD2jwp2SQ2sTYyEEnnl4i/hzt5dBSd4L3touiL48iev9aDTdiOzrbRxUOEAyQJ8riGHEqD3iT9Y3CKOAv+sT9L4coMTEka5UTDyqoAsoAfDgAeAAFZP4J+xRwOCBcflGIyyS34qCLxxn9UEk+LN4VsjGFxUQH+RP8Ax4egs6KKKArjfwtySw7QXEQv3ooIS0QuJMokxB30ZtYlCdRyDagqTXZK4z8LePmg2kk0RkFoIRYXCM28xJADgEJMBcgniCwIKlgQz0uMhxEaSQOkbqRkCMEMb3LIiXPdQsWaMn5qQtExySqRc9nO1w+LoJJAJIGvh5FFspILbhl5JIASnAAh4zlyd7JvikVjisIhKEP8aw27bIosBKwTgIyGs8V+7fQlcrKmbEK7DFRxsyaghspZhlzOWc/pAqg57XIQSm7LOKDfbIkOHxSzKFVMY14h9HD4oH5gnksikITzzRkDui3R8TiI5oR3QyOL5XUHXmCp5g6W5EeFccYQzQM6Ye8cihZgFij3UuZhFiYu/eMMysrR6BWDrfQVddjMeZbxvA29Vskg3zRETKpLGwNxvFGe1vSEvhQb/Z+x2U5oZGS3BG+Uj/dY5l/2sB4VP/xKRPnojb/MivIvtUDeD2KR41WxbLmA7qlf/wBs5+4xkV7JhMUoLb4RqNSWlDgeZeAUF5hcbHKM0bq46qQbHobcD4GokH53L+ww/wDHiq5f2k7dxxvaPFDE4gkKow8GZ7nQLv0aO+vIFvKpmH2/trBq+JxMEWItDC00KEriIos+IyMSoKOVs2YAaXHRjQdWorHdnfhRweLFhvI3tcoy3YeNkucvrWt41qcJjY5ReN1ccyrA287HQ0Eg1Uz/ACEuf9HKQsnqyaKkngG0U+OTxNWuWm8RArqVYAqwKsORB0IoGpVHs69D19/601bXoR+H9Pw8qb2bKwLQyEl47ZWPF4z6Leelj6y34EVJZOX7p/l7+VB7HJf+YNQ4h+Vv+wh48fnMRUj7iPf7PwqGkwGJe+nyEPn85iKCzL25mkFvD+f46CmDPfhpXmnMk/hQOZh5+XD7ede3NIzn3/vXqx35X9un3UHt+te5aOHT2XrzMfL2EmgVe39+NQS18Vz+Y/8AoOVPYvGpGAXY3Jsqgd5j0VQCWPkDVQ+HebE2mvGm4PyQYEsN5wkYaW9RTrzLDSgkSY5pCVgsQDYzkXjW3FVH6RvI5RzNxlpnE4mHBpfvPLIQBzmlfgAdOGttBlF7AagF/a+2EhVY0XPKQBHGv2LcDguh00vY2sASMhtLa4woeV2WTE2OaZtYoB6JVQPTYE5cq8Sctxc3BPafbnxICfEFZMdIp+LYe/ycC63duVlAJLH6tgdCRxLfb6SSfEsZFU55GJIMkjE5I+t3I14WRWtwFTe0W2nlkklcsWkAtm1cjTKXI05A5QANFFgosM5PKSFjv3QSfNj6THqdLeQ+0EyXa8jfSOnLrwH2j7a3vwQ9jhi8YJZADBhiHN9Q8n0FtzAIv5LrxrGYHCvNIkUYLEkBQON2IF/MmwH+2vqDsf2ZTBYSPDra4GaVhwaQ2zHxAsAPBRQXgmI1A8r/AH+00zFm+NRljxhmsOgz4enkQk6agdQTem99mxcelrQzX6enh6C1ooooCue9to5vjb5FWaJ4II5cHIAI5wXnIEcv6PED6N7BtLG4FuhVyz4RdqtHtAospiD4WISGTvYV0z4gbuVQC0ZJ0Ew9G58KDnW0tmbtji8EXfDq6q+8GWSOQWtDiV1yspJUSMMraqbg96Os6qGnw4tEfznDDumIgg7yMalFDWbnu2sRmU67zFSw3zxsMJiUjCtFJaUPCRYIwW4x+DIFgyXkQDnbKMDtOLLJvsHG0WVA7xMwZVW5W8THXEQa2BtmS5DAregkbO2x8VlDrZ8PKCGX0UKtYMLAnIpCqCBfIVQi4RDJeY/aiQyRzxTHPGEzlVzvJhgbxSOg/SQOuVgSNBYGxJPOzLmVit93fNJGLhYmJsCovcpqBxHG31Wqw2Fj8p3LFMtyY3e+6BsBqqgGRXACctLE+jag7BL8K08yAQxJE3AljvO9oCEtZW1OgGdjcdzUVltq4bFYyQJM8s0hPdivwPrKO5F9gbqE41E7LrmlGFW/etu5HNpVUHIFzi+6ysN2d3a5EfpXIrrHZ/Yy7PHyoBVrflNrW6LIv0B0Yd361jxBnsL8HMWCtLIFfEEcbd2MHiEvz9Y6mtFB+dy/sMP/AB4qrIGq2D87l/YYf+PFUHPO3XweJETiIId5h7l5YEOSWBibtNhXHzeupjPcPEgcRX4HH4qNBMhG0cKNN5lK4yG3FXy2lDLzyk2+qBXZa5/2j7JyYWU4zAERn9LGb7pgOTgcF6SDWPxT0AlbB7WxTKGixLJ6s9pY/ZKCrcdO+1/CtINoTL85DmH1oWDjzKtlb2ANWDg2fhdoF3izYPHIfllAAcN/qx6LKp0tItiQRZhekxbVxWzyFxPyaXsJk72Fa/C4NhET0bd3/wAxqDa4vGRykGFxv47lI2vG7A+nGVcBgGA420IU8qscPiFlQOvAjnoR1BHEEEWI5EeFUcO34plyzxKwAzEhd4oH1mQjOg9azJ65pCYFYnD4eZ0gmNhkYSRLKTpo+YZX4d0jvAfXoL9l/eH3iq9CDin4fMQ6EXPzmI4U4zYleKxyjiGjO7f9xyVP74qAm2oRinMt4TuYhaQFBfeT373oka8QSKC5EXvfX+gr0Lbh+IJ/tRFKri6EMvIqQw+0aUvX3/tQJzHrf2fzvQXJpdj4fjUTGbRWMhe80jarGgu7ePEWX1mIA60EgNblbqedVjbXMmmGsRzncExj9QXvKfIhfWvpXj4NpRmxJGQa7lT8kPGRzbeeRsvgeNE3aCJVJjBdV+mLLEOQ+Vaynp3cx86B/CYJUJYszOws0jayMOnCyL6qgDw51Rbc2+sWIIjK59yVJJuEO8B16tqNOWl7aBkHHYrEsUXuLwKREq//AHZ3F4R6qqJT0WoEmGgwWIUBUln3BZFF1jjs+sju2Yqii5LuWbjlFzagbxU/xdDJLmLzXCrrv5ibXH1o4vRvazt3QcgyoOe9qNrXu8pUiNsiRi2QygegANCI1PeI7oBCLozMdT2m2nuszSSWxDrd5SLGCK3FUvdGKt3Yr3UMCTvJAa5HtvaO9YBQVUDJDHzSMEnU8M7ElmbmzE6BbUEGScuxZ2uLkluZPM+fIe08jUcLfXr93C4HkCB5mpGKQKQul7AnwBHduPEa25KAON6u+ymyGxmJREXugqBfhfvZA3UAB5G62fwoOgfAx2MsTipBqukf65H4Kp49WPNa6+DbT8Kh7NwAhiSOP0UWwJ4nmxPixuT4mpityHE86B3fX7vD8B59T91NMgGKiA4bif8Ajw9LKZRY29gveo8URXFR3J1hm06d/D0FxRRRQFc67dbFbE4t1E4j+QhtFlMjOc2I1VEG8XjbOjDS4IIrotc77b4ONsaWKyyPuIVWOIlXIzTnMCBZrH6DZgQSbaahzLFbCkw5yxxFlvojMpKuLEtBPGAiSi3Be/pZojqSn/GFxFy5eSVe9vwSjQsbqzzEA2tcfKx/JsPTQHhvcRDingV8YVxGDtrFEUjewNhvE0WQg6ZQb3AtY3FUG0ezcOJcHAkxyISUhJMeJT6zFj3oYxf9IWJ4ArwoMXtzs+yvmXJv8wOVFQYeTMCyqijuiQ2b5IXDg3jJ9E5yTvD6oB1H+USeGuuQm/kePjrg8kHyeIS8VjrbLHlbLcoMrCHNlN5VDRudfXDW3NjI672FhdR6ZHeAI0WdbkEEcJrsCOLOAZFB/sztfex2HdxMJDAk2LkDKGLHhdbRMeXyT/oya+guyfaBMbhUlB1tlkB0IYcQRyPhy1HKvkpZ3hkDKCrofROtuRU39JCDbxBseV+r/Bf23WLFLc2hxRCOCb7ub6JPmTYnnfMdW0DsZwjwawDPFzguBl8YidB+oe70K80bNxiS4mVkNxuYAdCCCJMVdWB1Vh0OtW+WqKXZubGStGxjkEGHsw1B7+K0deDjQcdRyIoL6iq2HaZVgk43bkgKw1ikPqseDeo2vTNxqxoMP2r7HgFZ4WMLR/NzLxh6qw+nhjc3XXJc2upKhWwO1BkY4XFoIsSBYodY5gR6UZ1BDC5y63sbZrELtr1kO03ZaJ0s4IiFyjqO/hm43H1oCQCU+ja4tYFAh4zsRk7+AcR2Ob4s+bcX5lCvfwzetEbeAquXaQzmHEo8Ezg3VmWN5B9aOa24xNuWcBh9Ymp2y+0cuFkGHx5t/l4m91ddAGZuY1A3nEEgOBcM2ox+z4cRGY5kR0NjZhdb8mFvRPrLQVexe0UvejlQyPFbMUUpNlOqyNA2pBHNCwzBrC1qnYHaEcmJkKOp+RiBGoYHeT3BU6qfAisttXsliIGR8MTiEiJth5GKzIptmWGYa8gRqpBUXLXIMPD9rcM8jPLLCfkolC4qAvKDmmOW6AX0IOqg2tfrQdAk2JAxzGJQ31luj/vpY/fTM2DaMEriJI1GpEhWRQPEyDMB/vrn+J7VwlssUWCve1ykkIHiQt2A87HoDXuSBtcRPFLzCLJjIoVtwsigkn1mY+FqDQz9pMSxKR7t/GMOsxHPLGwdU8HlKjoDxp7D4mVLjcSYcMbtIynEyOerNGWsfFiwHQCqOPtFh4lskmVV5LPiVQfv4cgVF/6zxE1hhndUvrK0uH7w57tJYUa/rvp0DUGixe1cGpUFzi8Q3zcN95IT1EdgsQ9bKLU/HsiaVt7jHCBdViRrCMeL30Nuam/HvAHLWUTHbrMuRHZu9I00uClYj680pYZVHifBRyrK7R7SYiUWTIqclWRljYi4ukWcl11BzFAOmXmHTZduqQIsIAIxdRLkuhI4rh4hrO/VtEXiSeFZzbGLjwUjO2XemO9ncSvvM4KyYlhozLxWJdLjS9rrS4PaW1AhYQoVZcqknVvqoDG65wBwjVivqcazHak4iR40xG7TKrEhJY5AozKSCsNki65QAWsLk5bgKvbG1N9IZHLGMNe7G5d9SSeTNck9CTbRQtQ2iEcfxmYDNKLwxHgIrlVZudmYEC+pVJDzBMvDwxzy/KArhMMuaUDRm17sQI/SyNYHpf6qC1P2g2o+IdpHsCx0VdFVRZVCjkqhVRR0QmggxBpZOZZybniSSbk25nw5k2r6B+CzsmMPBvWADMCF56EjOwPMMVCg81jVh6ZrmXwa9kjPilVriwzyHgUUcr8m1t4Myn6Jr6IEKqoCgBQAABoABoLeA4UHqty0pYkt7/jSMvQU4q87/ZQLQ8zf+Q/pTCT5sVHodIZtevfw9SkHO3n4+3lTTkfGorcNxP8Ax4egsqKKKArNY7E5cZKEQvK0MFgNLLmxHpPwVL+fOwJrS1k9u2+MybxjuzHhxulHflYtiLLcakWHoi19bnLcUFNi42zNPG6sy3MkjWEAPA7kHjMOG9NxyN/RVeH7PwY0ZpEIRWbRiVxJfgzTP6aG1u50tfSyi6wuAZirygAr83ELZIrcD0Zx14DgvUzZdmEnexEJKBbUEJIo4K9uXGxGq356ghRbR7OzZMrhcbCOCyER4hNLXSZbIx88hPNq5vtTsO6SE7Pdt4Lk4OYbrEKD6WRSMsim2uS6mwur123A4sSX0KSLYOhtmUnhw4qeTC4P22RtHZccy5Jo0kXiAw4HqvNT4ix8aD5Y2rEsjFSm5mUkGMjLrzC39H9Q6dCCStU+FxZiYg3ynRhz04EeINfRfar4NUxK2vvbCyiYkSqOiYkAsR6sokHiK4r2s7CYnCt3ldl+iWW0lh5ErKPFGa3PLwoPoL4K+2Px/BKXa88No5vE27knk66+YbpWgg/O5f2GH/jxVfMPwW9tjs7HI7k7iT5KYdEJ0fzRu95Zhzr6dwzA4uUjUGDDkH/fiqCwmhV1KsAykWKkAgjoQeNVxw0sHzV5Y/8AKY/KL+o7ekPVc+TDQVaUh5QOP96BnB49JRdDexswsQynoynVT4GpBrP7Vx+HLZhJklUWzx99wOjKoIK+D6eR1qq/61I0dF6Ca5aIkkAd2ESGNjf0XZfBjQTttbJiCFHXNh73BGjYZrHvobaR6m4sQAToUJAz0G0JtmMI5znwrX3bjSw4kxknkNTETw7yEgHLaPt5mNjJrwKI0cX3Rmae/wC7VPi40iVg8YEDDvHctvIuFis2KZSEuAbgXQgEWHohqsNt+ORQ0CviFPBkUhPY75VB8Ab1QYzY7yYqQOMNGrRxtkkAklF3nzBGyjIGa7HLfU6ML3rFT7e+LyPuZkaNi12kxClHsODR4e6mUagP6DEAel3XdParZkRZpDB3o0urYN5pC4ebMCXKjMOosvAC1qDf4fs6qABI8FGBwyrID/4uLnxJqDj5mQ5YnEkl8oCNisob6umI1b1VBI4kAa1yfafbOOQEwYYql7ZkiMaa/Xy5r/qqV8zUR9shoWCu7yGwJC4XDKvRBlDzMPVBTx1oOl7XwwjAfaO0QrA5kw9mmy9PkjI2dvMMPE6Vn9o/CDi2OTDzSlToCYId6xPC1u7H7XJ8BaufxxlbkrEGJHpllYDqQB97MT+NOQzSK91K5uRilyEDpmJzKPbr1NBtx2Ixs6B5yQB3gJFjSJLm+Yu9g7esB9p1ogg3V1jxGCH1pFw8chv0WWYHOfEWXoTwrISsXN5mjuB+kaWcAeBBe58xT2HwqEG0mFUH6cwyj2Kzsx9kYoNRLJhA2awnlOhLuMQfYhwyRL5A2qj7XbQzbqOGMozqyjMcN9YE2XDKBGulyXubAAaZru7O2Mh0XHSMfq4OCW325UB9hFI2tsVMM+8f4wV3Z+fzLJIxYBY0uTbMeJBNlDHTgwUePxKpGuHT5tPlHbm7kWzHxOoA5Ak8zSINnASkNb5EZpdLgS5SQluaxKDcc2Vh9IVBmxpEmbQuGzcNDKfQAHReNvVArpnwY9kN46ZxdY8s0pPBjmvEh65nTeH1YYeT0G6+DzswcHhQ0i2mntJID6Sg+hHf1QdfWZq10Vudeon/AD0rxo7ajXz9+NALYcf7+Hl/KvA1j4GlMQfMcRSTFfnQAmseFIWIjFx3PGGbQcB38PS1fSxtTGHkJxUYN9IZrHqM+HoLqiiigKoJ4F+OSvYZxDAobmFLYgnyGnttV/VOV/Kpf2eH/HEf8+zxoH4Yvf8Ar79DU1V0pEKU8RQQsfs0PZgckq3ySAA2vxVh9JDpdT5ixAITgcbmJjkGSVRcpc2YcM6HTMl/aL2IBqdUfG4FZQL3BU3R10dG6qfusbgi4IINqB0wVFxeyUkUq6qynirAFT5g6Gk4PaDBhFNYSa5GGiSgcSvRgOKcRxFxrVjQcl7W/AHBiCXwrbiQ621aInxB7y+wnyqPsbtZitiwvFtLDTytDFDHHNDaSJolbEbsvISN3bMVFxeycOvYqrYRfFzfsMP/AB4qg4htX/8A0biHuIMOkS9S2dvtsB91ZjGfC1jZfS72vBm7v7osK7h2k+B7Z2LuwiEEh+nEAFJ9aP0T5ix8a5nt74C5IbkB2T/Mw43lv1sO5Eg/2u9BlP8ArnHNa27GumgJHgCzV7iO0GPf05jY9Vw4I6gMzFrU23wc4o64ZosTa/dQ5ZQRyMUgV7/qg1Ub/EwNqroet5EJ+xhcUF00uJyqpxOJaM2G6GJjAI6KocgW8rCnMHsHeEkwyuAdAcVCrr5turk8/wCtVWE7Rsp7zTgm1zvM17dQ6tpVqu245LfLhSDcZ8PhTw43ORSw8OfSgs02IY7k4RmjtqGxI01N2JiCFhrz4W+yNieys7yFI8MAGCMESZ7hRmUDMzZMose84NvrdZ0G0Hvp8QZdMrthWiF7X7zRMoT7f6UkmZXJUYAJkUlY5ZggF30BeZbczbMOVtLiggt2ExhbJFFFKV4iOQ4jKfqs69wHwHtp+Xs/jI1O/suU2W+IRNRxSONGOdhw7qtY6HpSf+pcbIMi4zJD6IRZMigW4BI5i+X38KkbMmmgJ3eOwsbkWJRZVew5XEa2HgDQPbI7LY094YLFFLG+kaO3Q52iLn2a+VSo+y6DSdVgNzljmfEgC/g6Ak+IYUwdq4xz+fxHxnkCr+7K5Y/u0/E+K/8A6+z0PSJAzfbHh70E7B9mMMBYSQuf9OGWQ/bGhc+1qnjZ8UdlUx5vqjZssj/+SZqzOJwkubv444hrXyrh8aSR5BEFqhGJ1Pzqwi3oNG5J/wC28bgfaTQafGME4lI/WmwUOHF/Nmz/AGKaxXa3FNdHeVJCFcR5MwUXK3NmsR+6L+ypGBnIYiKSSSUnhFg1Y36eiGA8ABVP2nTEPLGkizZzcKrxbpiWKgBUsDqbcb8qBrsvs/eSGVwxSM8B6TObaL65uFHrMlfSvZbYhw2HVGC7xvlJsvDeMBdR6iKFjX1UWub/AAZ9lQcQoNjFg7MxHCTFG9teap3m8wldiWI/250Bf/jiaVlvx9/MmjIOhFeiM+H20DeS3vx+ylRrrYW8L+/vpThhvz+3lTRw54X15UC9109IagHn1FMs98VER/kT/wDsw+lOKp45j4j+dM7q2LjNybwTfx4egtaKKKAqqQflU3H5vD/jP9/9BVrVbAPyqb9nB+M9BYINKVRRQFJK0qigjYvCLIuVxcaHmCCNQQRqrA6gjUVEw+NeJhHObhjaObQByeCvbRZPLRuVj3RaUziMMrqVYBlYWKnUEUD1VsH53L+ww/8AHiqaXEthjllJaHgsratH0WQ816Sexte8XYPzuX9hh/48VQWVRcdtFIgM1yzaIijM7kclUan8BxJAqK+02lJXDAEcGnbWJeoW3zreAIA5tcWp/BbLSMlrl5G9KRtXbw4WC+qAAOlBS7Q7IR4058VGq6WVUIDgct5KNXt9T0B62hqDjeyuJjXKhTFwjhDOqFgOFhm7jeSmIDxra0UHIMX2N2bO27kgkwsx+igZvMiFxnYeMWZfWqmxPwKZwWwsscy6g5GysOoZW0U8rXruGN2fFMhSVEkU/RZQw87Hn41Q4zsiQc0EhuOCylmIHRZ1InQebMo+rQcHx3wfYiFu8lj6yFSb2vYr3jw46acLXqBJsjEZsquyZApADl1FmYpoZDltrpy++u+vteeEZcStk4Hf2aE//pjXKo/bRoT1qI8GGad2bCyAbiI9xlWMDPNds4kEWUi3P2UHGYMLtKUFXx04HTeE/jIte/8AT+Nj0XGSKvmR90bOT9ldQkWKViuEjW/1gzzAfuIb+YLL4ipcXYieRbPNidb3DSrDGQf9GEMWH6zig4ricBKWu2OZyOgkY/8AmFqQ/Z8iMSNi8SG52w8iqP8AeZF08hXb8F8HzRLZMZMnURhUU/eX/wDKnIewjobxzx5jxaTDxyufN2ux+2g4dB2TRxc4lsx5mB1U9LvPKgP31Pw3YLFFcq4/DrfggniUe0LL/I12c9lcUOD4Jv1sKB/C1MP2VnPpYfZj+aSJ/JqDmGF+CnaTCy4rCMvQ4iS32J3abn7EzYCZGnMBlMb/ABcQlmsxIDynMBdkW+Uc3eOukSdiObbMwDeMczIfviFI2P2QUY+NjhVwyRxFyol3u8cOu7sb91VbvEWF2SPpQaLsd2bGEwqRZbN6UhB+m1rgHmBYLfooNXm686XlNGWgRu/P38qSU9yP507Xlh0oGcpHD7KS5J9lP7seFJaKgjCXXUEfyP8Aeo8Ul8VGOkM1uPAvh+tS5Pv69f70xvM2KiP+hPfz3mHvQWlFFFAVV4zFxYeUySMRvFUWCkhVjLFnNuCjei5Og0qTtbaaYeF5pM2SMZmyjM1vAc+NZzb3aDAyndzZiiSkMcqFSUWAtqe8V/KEBMeuj8gaDR/4pHvd1c5+HA5b5c2XNwzZe9bjbWpdU+zdnIziYrMrXzBZCmrFAu8IUmzZDk1toOF9auKAooooCiiig8ZARYi4PEGs5i9iwwsXkklMDCKPcgEoLNJlUkd4x3ltk4ctRYC9x2NWKNpHvlUXNhcnoAOZJsLeNVG2sbC8RE+dMpVjFePeH02W1i1r7tyCrAjIdRagsf8AEollWAGzWAAAOUd1mVbgWByoxt0WptZ0T4MTbxpvlFzOQzC113yBzYcQhlUC+oB0JW4mQ9qsMwuZAts3dbRrLKYr28XAAHHUaUFtRTOFxiSDMhzAErcXtdTY262Nxp0p6gKKKKDwres3j+zWAhZsRLFGFsgy5LrmDMcwjF1LnPxy30vfjV9jsYsUTyvfLGjO1uOVQWP3CqbaGNwOLUxSsrDeGNTf6ZRASjL4YhUv1fLxOoT4dqQZJSDZIMwc2IUZMwcAAa2KkaDlUnBYpJUzJe12BBBBDKSrAg6gggis7FDgMszrKd3KM0lj3csrTEAELc5nndxqWJK20sKsMHtfCQoyiZTlYsxJuWZ2LMe6LNqSe6LAdBQXVFVzdocML/LR6AE2N+JkA4cbmGQC3EqbVIwe0opb7p1fLluV1AzqHXXhqrA+RHWgkWoy17RQJyCoONKRNv3ZrBRGbKWtmcWOmvEjwHGpWNxaxRvI18qKzNYXNlFzYc9BVJi9uYXEo0RlZAX3ebQHMsrqACQRYmIkG1stjzFBPbbsNpDdiI3COQrEBi2S2g5NoTwGvSnf8WiBlBJXcrmkJBAC2Y5r21Fkb7PEXzeJGBCyESuDNu2YIVLKJJUkJGhBu8yuQSxAfTQgGzwmEw2IacpI77wIsv0VZGjYotwozDJNe4Jb0QTpagt8FjVlXMt9CVIIKsGBsQQdQafqNgMCsSkAkksWZmtmZmOpNgB9gHAVJoCvMte0UCGjB41X4qFIW+MEuVRHUqFLaMYyW0103Y9lWE0mVSbFrAmw1JsOA8TVM+2sJiUCGS6yG6jUbxY7OwA4lTlZSDxyuORoJ2C2zFK2VC17Zu8rLcDLmtmAuVLKCORNjRUXZSYZpmeJ8zFS2W9wglIZyBbQuyAkHW68taKCzxOGWRcri6kg215EEcPECoOG7NYaPRIlAyMltSMrrGjCxNtVhQezxN/KKCTs/ZccAYJm7xBYs7OTZVUauSdFUD2VLoooCiiigKKKKBnF4VJUZHGZWBDDUXB8RqPMVAfs3CzhmzNaJ4u8zMSrsrG7E5ie7Ya6At1NFFAqXs5h2BBQ6knRnBv8pqCG0Pyz6jhfwFkw9mMMrZghzaEku5JKyb0EktcnPrc+XDSiigm4PAJFmyAjO5drkm7EAE6noB9lSKKKAooooGsVhlkRo3F1dWVhci6sCCLjUaHlUOfs9A77xk72fOTmYAsN1a4BsR8hEbHS6eJuUUDcvZfDMAGQkBI4x3n7qxsrIBroQyKb+Hibtr2UguS2ckszKd46lM3pBCpGS40NrXHG9FFB63ZDCHN8iO8CDYsOO64C9hbcRkW4EG1szXsMHgEiBCC1yCdSbkKqA6+qij2UUUEiiiigTJGGBBFwQQR1B41UwdksImXJFbKyMpzOSDHGsS6k39BQLc+JudaKKBEXZOFZRIMwVVULGC2UFDFlY66sNxGL9BY3qxwOzI4b7sFQctxmYjuqFBsSdbAC/Ow6V5RQS6KKKAooooCqqXsxhmtdOCPHozg5HzFgSDc6sx8Lm1FFBJ2dsmKAERLlB495m629InqaKKKD/9k="/>
          <p:cNvSpPr>
            <a:spLocks noChangeAspect="1" noChangeArrowheads="1"/>
          </p:cNvSpPr>
          <p:nvPr/>
        </p:nvSpPr>
        <p:spPr bwMode="auto">
          <a:xfrm>
            <a:off x="63500" y="-833438"/>
            <a:ext cx="2657475" cy="1724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533" y="1143000"/>
            <a:ext cx="284484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378" y="1074354"/>
            <a:ext cx="2074956"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5781" y="3028670"/>
            <a:ext cx="2844845" cy="178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334" y="581348"/>
            <a:ext cx="2536680" cy="253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8513" y="4923767"/>
            <a:ext cx="3610687" cy="169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0165" y="2990292"/>
            <a:ext cx="2377700" cy="186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7328" y="4854519"/>
            <a:ext cx="34766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1257" y="2948127"/>
            <a:ext cx="1604232"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821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信息可视化</a:t>
            </a:r>
            <a:endParaRPr lang="en-US" dirty="0"/>
          </a:p>
        </p:txBody>
      </p:sp>
      <p:graphicFrame>
        <p:nvGraphicFramePr>
          <p:cNvPr id="13" name="Diagram 12"/>
          <p:cNvGraphicFramePr/>
          <p:nvPr>
            <p:extLst>
              <p:ext uri="{D42A27DB-BD31-4B8C-83A1-F6EECF244321}">
                <p14:modId xmlns:p14="http://schemas.microsoft.com/office/powerpoint/2010/main" val="1882511667"/>
              </p:ext>
            </p:extLst>
          </p:nvPr>
        </p:nvGraphicFramePr>
        <p:xfrm>
          <a:off x="1676400" y="1600200"/>
          <a:ext cx="70866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p:nvSpPr>
        <p:spPr>
          <a:xfrm>
            <a:off x="3276600" y="4901184"/>
            <a:ext cx="2514600" cy="228600"/>
          </a:xfrm>
          <a:prstGeom prst="rect">
            <a:avLst/>
          </a:prstGeom>
          <a:solidFill>
            <a:srgbClr val="FFFF00">
              <a:alpha val="46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4" name="Rectangle 53"/>
          <p:cNvSpPr/>
          <p:nvPr/>
        </p:nvSpPr>
        <p:spPr>
          <a:xfrm>
            <a:off x="3276600" y="5263896"/>
            <a:ext cx="2514600" cy="228600"/>
          </a:xfrm>
          <a:prstGeom prst="rect">
            <a:avLst/>
          </a:prstGeom>
          <a:solidFill>
            <a:srgbClr val="FFFF00">
              <a:alpha val="46000"/>
            </a:srgb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47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信息</a:t>
            </a:r>
            <a:r>
              <a:rPr lang="zh-CN" altLang="en-US" dirty="0" smtClean="0"/>
              <a:t>时代</a:t>
            </a:r>
            <a:endParaRPr lang="en-US" dirty="0"/>
          </a:p>
        </p:txBody>
      </p:sp>
      <p:sp>
        <p:nvSpPr>
          <p:cNvPr id="3" name="Content Placeholder 2"/>
          <p:cNvSpPr>
            <a:spLocks noGrp="1"/>
          </p:cNvSpPr>
          <p:nvPr>
            <p:ph idx="1"/>
          </p:nvPr>
        </p:nvSpPr>
        <p:spPr/>
        <p:txBody>
          <a:bodyPr/>
          <a:lstStyle/>
          <a:p>
            <a:endParaRPr lang="en-US" dirty="0"/>
          </a:p>
        </p:txBody>
      </p:sp>
      <p:pic>
        <p:nvPicPr>
          <p:cNvPr id="4" name="图片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1143000"/>
            <a:ext cx="9158287" cy="5715000"/>
          </a:xfrm>
          <a:prstGeom prst="rect">
            <a:avLst/>
          </a:prstGeom>
        </p:spPr>
      </p:pic>
    </p:spTree>
    <p:extLst>
      <p:ext uri="{BB962C8B-B14F-4D97-AF65-F5344CB8AC3E}">
        <p14:creationId xmlns:p14="http://schemas.microsoft.com/office/powerpoint/2010/main" val="1432809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smtClean="0"/>
              <a:t>信息时代</a:t>
            </a:r>
            <a:r>
              <a:rPr lang="en-US" dirty="0">
                <a:effectLst/>
              </a:rPr>
              <a:t>Ⅱ</a:t>
            </a:r>
            <a:r>
              <a:rPr lang="zh-CN" altLang="en-US" dirty="0" smtClean="0"/>
              <a:t>：</a:t>
            </a:r>
            <a:r>
              <a:rPr lang="en-US" altLang="zh-CN" dirty="0"/>
              <a:t>U</a:t>
            </a:r>
            <a:r>
              <a:rPr lang="en-US" altLang="zh-CN" dirty="0" smtClean="0"/>
              <a:t>nder the Darkness</a:t>
            </a:r>
            <a:endParaRPr lang="en-US" dirty="0"/>
          </a:p>
        </p:txBody>
      </p:sp>
      <p:sp>
        <p:nvSpPr>
          <p:cNvPr id="3" name="Content Placeholder 2"/>
          <p:cNvSpPr>
            <a:spLocks noGrp="1"/>
          </p:cNvSpPr>
          <p:nvPr>
            <p:ph idx="1"/>
          </p:nvPr>
        </p:nvSpPr>
        <p:spPr/>
        <p:txBody>
          <a:bodyPr/>
          <a:lstStyle/>
          <a:p>
            <a:endParaRPr lang="en-US" dirty="0"/>
          </a:p>
        </p:txBody>
      </p:sp>
      <p:pic>
        <p:nvPicPr>
          <p:cNvPr id="4" name="图片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47344" y="1143000"/>
            <a:ext cx="8096655" cy="3581400"/>
          </a:xfrm>
          <a:prstGeom prst="rect">
            <a:avLst/>
          </a:prstGeom>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042" y="4783636"/>
            <a:ext cx="1901758" cy="153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5371" y="4783636"/>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133" y="4770981"/>
            <a:ext cx="2013199" cy="153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0359" y="4824847"/>
            <a:ext cx="175975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866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信息时代</a:t>
            </a:r>
            <a:endParaRPr lang="en-US" dirty="0"/>
          </a:p>
        </p:txBody>
      </p:sp>
      <p:sp>
        <p:nvSpPr>
          <p:cNvPr id="3" name="Content Placeholder 2"/>
          <p:cNvSpPr>
            <a:spLocks noGrp="1"/>
          </p:cNvSpPr>
          <p:nvPr>
            <p:ph idx="1"/>
          </p:nvPr>
        </p:nvSpPr>
        <p:spPr/>
        <p:txBody>
          <a:bodyPr/>
          <a:lstStyle/>
          <a:p>
            <a:r>
              <a:rPr lang="zh-CN" altLang="en-US" dirty="0" smtClean="0"/>
              <a:t>海量数据，白菜价格</a:t>
            </a:r>
            <a:endParaRPr lang="en-US" altLang="zh-CN" dirty="0" smtClean="0"/>
          </a:p>
          <a:p>
            <a:endParaRPr lang="en-US" altLang="zh-CN" dirty="0" smtClean="0"/>
          </a:p>
          <a:p>
            <a:r>
              <a:rPr lang="zh-CN" altLang="en-US" dirty="0"/>
              <a:t>新</a:t>
            </a:r>
            <a:r>
              <a:rPr lang="zh-CN" altLang="en-US" dirty="0" smtClean="0"/>
              <a:t>型数据，新型挑战</a:t>
            </a:r>
            <a:endParaRPr lang="en-US" altLang="zh-CN" dirty="0" smtClean="0"/>
          </a:p>
          <a:p>
            <a:endParaRPr lang="en-US" altLang="zh-CN" dirty="0"/>
          </a:p>
          <a:p>
            <a:r>
              <a:rPr lang="zh-CN" altLang="en-US" dirty="0"/>
              <a:t>信</a:t>
            </a:r>
            <a:r>
              <a:rPr lang="zh-CN" altLang="en-US" dirty="0" smtClean="0"/>
              <a:t>息就是力量，网络就是金矿</a:t>
            </a:r>
            <a:endParaRPr lang="en-US" altLang="zh-CN" dirty="0" smtClean="0"/>
          </a:p>
          <a:p>
            <a:endParaRPr lang="en-US" altLang="zh-CN" dirty="0"/>
          </a:p>
          <a:p>
            <a:r>
              <a:rPr lang="en-US" altLang="zh-CN" dirty="0" smtClean="0"/>
              <a:t>……</a:t>
            </a:r>
            <a:r>
              <a:rPr lang="zh-CN" altLang="en-US" dirty="0" smtClean="0"/>
              <a:t>但是金子在哪里？</a:t>
            </a:r>
            <a:endParaRPr lang="en-US" altLang="zh-CN" dirty="0" smtClean="0"/>
          </a:p>
          <a:p>
            <a:endParaRPr lang="en-US" dirty="0"/>
          </a:p>
        </p:txBody>
      </p:sp>
    </p:spTree>
    <p:extLst>
      <p:ext uri="{BB962C8B-B14F-4D97-AF65-F5344CB8AC3E}">
        <p14:creationId xmlns:p14="http://schemas.microsoft.com/office/powerpoint/2010/main" val="79520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数</a:t>
            </a:r>
            <a:r>
              <a:rPr lang="zh-CN" altLang="en-US" dirty="0" smtClean="0"/>
              <a:t>据一般长这个样子</a:t>
            </a:r>
            <a:endParaRPr lang="en-US" dirty="0"/>
          </a:p>
        </p:txBody>
      </p:sp>
      <p:sp>
        <p:nvSpPr>
          <p:cNvPr id="4" name="Rectangle 3"/>
          <p:cNvSpPr txBox="1">
            <a:spLocks noChangeArrowheads="1"/>
          </p:cNvSpPr>
          <p:nvPr/>
        </p:nvSpPr>
        <p:spPr>
          <a:xfrm>
            <a:off x="1447800" y="1219200"/>
            <a:ext cx="6781800" cy="5486400"/>
          </a:xfrm>
          <a:prstGeom prst="rect">
            <a:avLst/>
          </a:prstGeom>
        </p:spPr>
        <p:txBody>
          <a:bodyPr>
            <a:normAutofit fontScale="85000"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Font typeface="Wingdings 2" pitchFamily="18" charset="2"/>
              <a:buNone/>
            </a:pPr>
            <a:r>
              <a:rPr lang="en-US" altLang="zh-CN" sz="3100" dirty="0" smtClean="0"/>
              <a:t>1               2                3                4</a:t>
            </a:r>
          </a:p>
          <a:p>
            <a:pPr>
              <a:buFont typeface="Wingdings 2" pitchFamily="18" charset="2"/>
              <a:buNone/>
            </a:pPr>
            <a:r>
              <a:rPr lang="en-US" altLang="zh-CN" sz="3100" dirty="0" smtClean="0"/>
              <a:t>10.0, 8.04   10.0,9.14    10.0, 7.46    8.0, 6.58 </a:t>
            </a:r>
          </a:p>
          <a:p>
            <a:pPr>
              <a:buFont typeface="Wingdings 2" pitchFamily="18" charset="2"/>
              <a:buNone/>
            </a:pPr>
            <a:r>
              <a:rPr lang="en-US" altLang="zh-CN" sz="3100" dirty="0" smtClean="0"/>
              <a:t>8.0, 6.95     8.0,8.14      8.0, 6.77      8.0, 5.76</a:t>
            </a:r>
          </a:p>
          <a:p>
            <a:pPr>
              <a:buFont typeface="Wingdings 2" pitchFamily="18" charset="2"/>
              <a:buNone/>
            </a:pPr>
            <a:r>
              <a:rPr lang="en-US" altLang="zh-CN" sz="3100" dirty="0" smtClean="0"/>
              <a:t>13.0, 7.58   13.0,8.74    13.0,12.74   8.0, 7.71</a:t>
            </a:r>
          </a:p>
          <a:p>
            <a:pPr>
              <a:buFont typeface="Wingdings 2" pitchFamily="18" charset="2"/>
              <a:buNone/>
            </a:pPr>
            <a:r>
              <a:rPr lang="en-US" altLang="zh-CN" sz="3100" dirty="0" smtClean="0"/>
              <a:t>9.0, 8.81     9.0,8.77      9.0, 7.11      8.0, 8.84 </a:t>
            </a:r>
          </a:p>
          <a:p>
            <a:pPr>
              <a:buFont typeface="Wingdings 2" pitchFamily="18" charset="2"/>
              <a:buNone/>
            </a:pPr>
            <a:r>
              <a:rPr lang="en-US" altLang="zh-CN" sz="3100" dirty="0" smtClean="0"/>
              <a:t>11.0, 8.33   11.0,9.26    11.0, 7.81    8.0, 8.47</a:t>
            </a:r>
          </a:p>
          <a:p>
            <a:pPr>
              <a:buFont typeface="Wingdings 2" pitchFamily="18" charset="2"/>
              <a:buNone/>
            </a:pPr>
            <a:r>
              <a:rPr lang="en-US" altLang="zh-CN" sz="3100" dirty="0" smtClean="0"/>
              <a:t>14.0, 9.96   14.0,8.10    14.0, 8.84    8.0, 7.04</a:t>
            </a:r>
          </a:p>
          <a:p>
            <a:pPr>
              <a:buFont typeface="Wingdings 2" pitchFamily="18" charset="2"/>
              <a:buNone/>
            </a:pPr>
            <a:r>
              <a:rPr lang="en-US" altLang="zh-CN" sz="3100" dirty="0" smtClean="0"/>
              <a:t>6.0, 7.24     6.0,6.13       6.0, 6.08     8.0, 5.25</a:t>
            </a:r>
          </a:p>
          <a:p>
            <a:pPr>
              <a:buFont typeface="Wingdings 2" pitchFamily="18" charset="2"/>
              <a:buNone/>
            </a:pPr>
            <a:r>
              <a:rPr lang="en-US" altLang="zh-CN" sz="3100" dirty="0" smtClean="0"/>
              <a:t>4.0, 4.26     4.0,3.10       4.0, 5.39     19.0,12.50</a:t>
            </a:r>
          </a:p>
          <a:p>
            <a:pPr>
              <a:buFont typeface="Wingdings 2" pitchFamily="18" charset="2"/>
              <a:buNone/>
            </a:pPr>
            <a:r>
              <a:rPr lang="en-US" altLang="zh-CN" sz="3100" dirty="0" smtClean="0"/>
              <a:t>12.0,10.84  12.0,9.13    12.0, 8.15    8.0, 5.56</a:t>
            </a:r>
          </a:p>
          <a:p>
            <a:pPr>
              <a:buFont typeface="Wingdings 2" pitchFamily="18" charset="2"/>
              <a:buNone/>
            </a:pPr>
            <a:r>
              <a:rPr lang="en-US" altLang="zh-CN" sz="3100" dirty="0" smtClean="0"/>
              <a:t>7.0, 4.82     7.0,7.26      7.0, 6.42      8.0, 7.91</a:t>
            </a:r>
          </a:p>
          <a:p>
            <a:pPr>
              <a:buFont typeface="Wingdings 2" pitchFamily="18" charset="2"/>
              <a:buNone/>
            </a:pPr>
            <a:r>
              <a:rPr lang="en-US" altLang="zh-CN" sz="3100" dirty="0" smtClean="0"/>
              <a:t>5.0, 5.68     5.0,4.74      5.0, 5.73      8.0, 6.89</a:t>
            </a:r>
            <a:endParaRPr lang="zh-CN" altLang="en-US" sz="3100"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7612" y="228600"/>
            <a:ext cx="132397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21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1601</TotalTime>
  <Words>6574</Words>
  <Application>Microsoft Office PowerPoint</Application>
  <PresentationFormat>On-screen Show (4:3)</PresentationFormat>
  <Paragraphs>404</Paragraphs>
  <Slides>47</Slides>
  <Notes>43</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Solstice</vt:lpstr>
      <vt:lpstr>一图胜千言</vt:lpstr>
      <vt:lpstr>一图胜千言</vt:lpstr>
      <vt:lpstr>一图胜千言</vt:lpstr>
      <vt:lpstr>信息可视化</vt:lpstr>
      <vt:lpstr>信息可视化</vt:lpstr>
      <vt:lpstr>信息时代</vt:lpstr>
      <vt:lpstr>信息时代Ⅱ：Under the Darkness</vt:lpstr>
      <vt:lpstr>信息时代</vt:lpstr>
      <vt:lpstr>数据一般长这个样子</vt:lpstr>
      <vt:lpstr>简单处理一下</vt:lpstr>
      <vt:lpstr>更有学术气息的处理方法</vt:lpstr>
      <vt:lpstr>简单的布局变化</vt:lpstr>
      <vt:lpstr>更加简单的排列变化</vt:lpstr>
      <vt:lpstr>江湖上又有另一种门派</vt:lpstr>
      <vt:lpstr>PowerPoint Presentation</vt:lpstr>
      <vt:lpstr>PowerPoint Presentation</vt:lpstr>
      <vt:lpstr>PowerPoint Presentation</vt:lpstr>
      <vt:lpstr>PowerPoint Presentation</vt:lpstr>
      <vt:lpstr>PowerPoint Presentation</vt:lpstr>
      <vt:lpstr>PowerPoint Presentation</vt:lpstr>
      <vt:lpstr>信息图</vt:lpstr>
      <vt:lpstr>PowerPoint Presentation</vt:lpstr>
      <vt:lpstr>可视化的任务</vt:lpstr>
      <vt:lpstr>你身边的信息图</vt:lpstr>
      <vt:lpstr>PowerPoint Presentation</vt:lpstr>
      <vt:lpstr>科学可视化VS信息可视化</vt:lpstr>
      <vt:lpstr>科学可视化VS信息可视化</vt:lpstr>
      <vt:lpstr>科学可视化：向量场</vt:lpstr>
      <vt:lpstr>科学可视化：体绘制</vt:lpstr>
      <vt:lpstr>科学可视化VS信息可视化</vt:lpstr>
      <vt:lpstr>“春秋混战”</vt:lpstr>
      <vt:lpstr>信息可视化 in 社交网络</vt:lpstr>
      <vt:lpstr>设计</vt:lpstr>
      <vt:lpstr>信息可视化 in action</vt:lpstr>
      <vt:lpstr>可视化研究</vt:lpstr>
      <vt:lpstr>数据</vt:lpstr>
      <vt:lpstr>分析</vt:lpstr>
      <vt:lpstr>布局</vt:lpstr>
      <vt:lpstr>布局</vt:lpstr>
      <vt:lpstr>布局</vt:lpstr>
      <vt:lpstr>布局</vt:lpstr>
      <vt:lpstr>各种布局</vt:lpstr>
      <vt:lpstr>布局的意义：网络攻击</vt:lpstr>
      <vt:lpstr>布局：边绑定</vt:lpstr>
      <vt:lpstr>润色</vt:lpstr>
      <vt:lpstr>参考文献</vt:lpstr>
      <vt:lpstr>Q&amp;A</vt:lpstr>
    </vt:vector>
  </TitlesOfParts>
  <Company>NOKIA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 introduction to</dc:title>
  <dc:creator>Hu Yueqi (EXT-Fesco/Beijing)</dc:creator>
  <cp:lastModifiedBy>Hu Yueqi (EXT-Fesco/Beijing)</cp:lastModifiedBy>
  <cp:revision>143</cp:revision>
  <dcterms:created xsi:type="dcterms:W3CDTF">2012-04-26T01:14:23Z</dcterms:created>
  <dcterms:modified xsi:type="dcterms:W3CDTF">2012-05-09T02:49:51Z</dcterms:modified>
</cp:coreProperties>
</file>